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119_C572C4E3.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18_B8B9C1B4.xml" ContentType="application/vnd.ms-powerpoint.comments+xml"/>
  <Override PartName="/ppt/notesSlides/notesSlide4.xml" ContentType="application/vnd.openxmlformats-officedocument.presentationml.notesSlide+xml"/>
  <Override PartName="/ppt/comments/modernComment_115_22D9C3A0.xml" ContentType="application/vnd.ms-powerpoint.comments+xml"/>
  <Override PartName="/ppt/comments/modernComment_116_D8EBCECB.xml" ContentType="application/vnd.ms-powerpoint.comments+xml"/>
  <Override PartName="/ppt/notesSlides/notesSlide5.xml" ContentType="application/vnd.openxmlformats-officedocument.presentationml.notesSlide+xml"/>
  <Override PartName="/ppt/comments/modernComment_111_257B8568.xml" ContentType="application/vnd.ms-powerpoint.comments+xml"/>
  <Override PartName="/ppt/notesSlides/notesSlide6.xml" ContentType="application/vnd.openxmlformats-officedocument.presentationml.notesSlide+xml"/>
  <Override PartName="/ppt/comments/modernComment_113_88E19F52.xml" ContentType="application/vnd.ms-powerpoint.comments+xml"/>
  <Override PartName="/ppt/comments/modernComment_114_1A1DF28A.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5"/>
  </p:sldMasterIdLst>
  <p:notesMasterIdLst>
    <p:notesMasterId r:id="rId17"/>
  </p:notesMasterIdLst>
  <p:handoutMasterIdLst>
    <p:handoutMasterId r:id="rId18"/>
  </p:handoutMasterIdLst>
  <p:sldIdLst>
    <p:sldId id="256" r:id="rId6"/>
    <p:sldId id="281" r:id="rId7"/>
    <p:sldId id="274" r:id="rId8"/>
    <p:sldId id="280" r:id="rId9"/>
    <p:sldId id="277" r:id="rId10"/>
    <p:sldId id="278" r:id="rId11"/>
    <p:sldId id="273" r:id="rId12"/>
    <p:sldId id="275" r:id="rId13"/>
    <p:sldId id="276" r:id="rId14"/>
    <p:sldId id="272" r:id="rId15"/>
    <p:sldId id="282" r:id="rId16"/>
  </p:sldIdLst>
  <p:sldSz cx="9144000" cy="5143500" type="screen16x9"/>
  <p:notesSz cx="6858000" cy="9144000"/>
  <p:defaultTextStyle>
    <a:defPPr>
      <a:defRPr lang="en-GB"/>
    </a:defPPr>
    <a:lvl1pPr algn="l" rtl="0" fontAlgn="base">
      <a:lnSpc>
        <a:spcPct val="85000"/>
      </a:lnSpc>
      <a:spcBef>
        <a:spcPct val="0"/>
      </a:spcBef>
      <a:spcAft>
        <a:spcPct val="0"/>
      </a:spcAft>
      <a:defRPr sz="4400" kern="1200">
        <a:solidFill>
          <a:schemeClr val="tx2"/>
        </a:solidFill>
        <a:latin typeface="Arial" charset="0"/>
        <a:ea typeface="ＭＳ Ｐゴシック" charset="0"/>
        <a:cs typeface="ＭＳ Ｐゴシック" charset="0"/>
      </a:defRPr>
    </a:lvl1pPr>
    <a:lvl2pPr marL="457200" algn="l" rtl="0" fontAlgn="base">
      <a:lnSpc>
        <a:spcPct val="85000"/>
      </a:lnSpc>
      <a:spcBef>
        <a:spcPct val="0"/>
      </a:spcBef>
      <a:spcAft>
        <a:spcPct val="0"/>
      </a:spcAft>
      <a:defRPr sz="4400" kern="1200">
        <a:solidFill>
          <a:schemeClr val="tx2"/>
        </a:solidFill>
        <a:latin typeface="Arial" charset="0"/>
        <a:ea typeface="ＭＳ Ｐゴシック" charset="0"/>
        <a:cs typeface="ＭＳ Ｐゴシック" charset="0"/>
      </a:defRPr>
    </a:lvl2pPr>
    <a:lvl3pPr marL="914400" algn="l" rtl="0" fontAlgn="base">
      <a:lnSpc>
        <a:spcPct val="85000"/>
      </a:lnSpc>
      <a:spcBef>
        <a:spcPct val="0"/>
      </a:spcBef>
      <a:spcAft>
        <a:spcPct val="0"/>
      </a:spcAft>
      <a:defRPr sz="4400" kern="1200">
        <a:solidFill>
          <a:schemeClr val="tx2"/>
        </a:solidFill>
        <a:latin typeface="Arial" charset="0"/>
        <a:ea typeface="ＭＳ Ｐゴシック" charset="0"/>
        <a:cs typeface="ＭＳ Ｐゴシック" charset="0"/>
      </a:defRPr>
    </a:lvl3pPr>
    <a:lvl4pPr marL="1371600" algn="l" rtl="0" fontAlgn="base">
      <a:lnSpc>
        <a:spcPct val="85000"/>
      </a:lnSpc>
      <a:spcBef>
        <a:spcPct val="0"/>
      </a:spcBef>
      <a:spcAft>
        <a:spcPct val="0"/>
      </a:spcAft>
      <a:defRPr sz="4400" kern="1200">
        <a:solidFill>
          <a:schemeClr val="tx2"/>
        </a:solidFill>
        <a:latin typeface="Arial" charset="0"/>
        <a:ea typeface="ＭＳ Ｐゴシック" charset="0"/>
        <a:cs typeface="ＭＳ Ｐゴシック" charset="0"/>
      </a:defRPr>
    </a:lvl4pPr>
    <a:lvl5pPr marL="1828800" algn="l" rtl="0" fontAlgn="base">
      <a:lnSpc>
        <a:spcPct val="85000"/>
      </a:lnSpc>
      <a:spcBef>
        <a:spcPct val="0"/>
      </a:spcBef>
      <a:spcAft>
        <a:spcPct val="0"/>
      </a:spcAft>
      <a:defRPr sz="4400" kern="1200">
        <a:solidFill>
          <a:schemeClr val="tx2"/>
        </a:solidFill>
        <a:latin typeface="Arial" charset="0"/>
        <a:ea typeface="ＭＳ Ｐゴシック" charset="0"/>
        <a:cs typeface="ＭＳ Ｐゴシック" charset="0"/>
      </a:defRPr>
    </a:lvl5pPr>
    <a:lvl6pPr marL="2286000" algn="l" defTabSz="457200" rtl="0" eaLnBrk="1" latinLnBrk="0" hangingPunct="1">
      <a:defRPr sz="4400" kern="1200">
        <a:solidFill>
          <a:schemeClr val="tx2"/>
        </a:solidFill>
        <a:latin typeface="Arial" charset="0"/>
        <a:ea typeface="ＭＳ Ｐゴシック" charset="0"/>
        <a:cs typeface="ＭＳ Ｐゴシック" charset="0"/>
      </a:defRPr>
    </a:lvl6pPr>
    <a:lvl7pPr marL="2743200" algn="l" defTabSz="457200" rtl="0" eaLnBrk="1" latinLnBrk="0" hangingPunct="1">
      <a:defRPr sz="4400" kern="1200">
        <a:solidFill>
          <a:schemeClr val="tx2"/>
        </a:solidFill>
        <a:latin typeface="Arial" charset="0"/>
        <a:ea typeface="ＭＳ Ｐゴシック" charset="0"/>
        <a:cs typeface="ＭＳ Ｐゴシック" charset="0"/>
      </a:defRPr>
    </a:lvl7pPr>
    <a:lvl8pPr marL="3200400" algn="l" defTabSz="457200" rtl="0" eaLnBrk="1" latinLnBrk="0" hangingPunct="1">
      <a:defRPr sz="4400" kern="1200">
        <a:solidFill>
          <a:schemeClr val="tx2"/>
        </a:solidFill>
        <a:latin typeface="Arial" charset="0"/>
        <a:ea typeface="ＭＳ Ｐゴシック" charset="0"/>
        <a:cs typeface="ＭＳ Ｐゴシック" charset="0"/>
      </a:defRPr>
    </a:lvl8pPr>
    <a:lvl9pPr marL="3657600" algn="l" defTabSz="457200" rtl="0" eaLnBrk="1" latinLnBrk="0" hangingPunct="1">
      <a:defRPr sz="4400" kern="1200">
        <a:solidFill>
          <a:schemeClr val="tx2"/>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10C64C-E639-8078-3032-71814F6A8919}" name="Edmund Henley" initials="EH" userId="S::edmund.henley@metoffice.gov.uk::3f9dcefa-362d-4b3b-9bc4-69afaa32b00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a:srgbClr val="FFFFFF"/>
    <a:srgbClr val="F9F2F4"/>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47" autoAdjust="0"/>
  </p:normalViewPr>
  <p:slideViewPr>
    <p:cSldViewPr>
      <p:cViewPr varScale="1">
        <p:scale>
          <a:sx n="132" d="100"/>
          <a:sy n="132" d="100"/>
        </p:scale>
        <p:origin x="120" y="360"/>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25" d="100"/>
          <a:sy n="125" d="100"/>
        </p:scale>
        <p:origin x="-5224" y="-104"/>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omments/modernComment_111_257B8568.xml><?xml version="1.0" encoding="utf-8"?>
<p188:cmLst xmlns:a="http://schemas.openxmlformats.org/drawingml/2006/main" xmlns:r="http://schemas.openxmlformats.org/officeDocument/2006/relationships" xmlns:p188="http://schemas.microsoft.com/office/powerpoint/2018/8/main">
  <p188:cm id="{244EA5FC-1C92-4D98-8426-124FBDE5609C}" authorId="{9810C64C-E639-8078-3032-71814F6A8919}" created="2025-10-16T15:40:51.627">
    <pc:sldMkLst xmlns:pc="http://schemas.microsoft.com/office/powerpoint/2013/main/command">
      <pc:docMk/>
      <pc:sldMk cId="628852072" sldId="273"/>
    </pc:sldMkLst>
    <p188:replyLst>
      <p188:reply id="{03032877-865E-4378-9A59-DD26AA704B3C}" authorId="{9810C64C-E639-8078-3032-71814F6A8919}" created="2025-10-16T15:41:18.273">
        <p188:txBody>
          <a:bodyPr/>
          <a:lstStyle/>
          <a:p>
            <a:r>
              <a:rPr lang="en-GB"/>
              <a:t>More ppl understanding</a:t>
            </a:r>
          </a:p>
        </p188:txBody>
      </p188:reply>
      <p188:reply id="{338A7E89-EFBE-4207-969A-9AAE9CA6B89A}" authorId="{9810C64C-E639-8078-3032-71814F6A8919}" created="2025-10-16T15:41:28.923">
        <p188:txBody>
          <a:bodyPr/>
          <a:lstStyle/>
          <a:p>
            <a:r>
              <a:rPr lang="en-GB"/>
              <a:t>Have been other efforts</a:t>
            </a:r>
          </a:p>
        </p188:txBody>
      </p188:reply>
    </p188:replyLst>
    <p188:txBody>
      <a:bodyPr/>
      <a:lstStyle/>
      <a:p>
        <a:r>
          <a:rPr lang="en-GB"/>
          <a:t>ED: CF predated ontologies. Some effort on grammar, but hasn’t been driving force</a:t>
        </a:r>
      </a:p>
    </p188:txBody>
  </p188:cm>
  <p188:cm id="{DDF576C2-BFD5-4896-89A6-A4B9171533EB}" authorId="{9810C64C-E639-8078-3032-71814F6A8919}" created="2025-10-16T15:53:24.436">
    <pc:sldMkLst xmlns:pc="http://schemas.microsoft.com/office/powerpoint/2013/main/command">
      <pc:docMk/>
      <pc:sldMk cId="628852072" sldId="273"/>
    </pc:sldMkLst>
    <p188:replyLst>
      <p188:reply id="{5FB1FD1C-147A-4F9F-97FE-6D8786494653}" authorId="{9810C64C-E639-8078-3032-71814F6A8919}" created="2025-10-16T15:54:43.484">
        <p188:txBody>
          <a:bodyPr/>
          <a:lstStyle/>
          <a:p>
            <a:r>
              <a:rPr lang="en-GB"/>
              <a:t>Cf is mix of grassroots - not that many professional CF people. Some institutional support</a:t>
            </a:r>
          </a:p>
        </p188:txBody>
      </p188:reply>
    </p188:replyLst>
    <p188:txBody>
      <a:bodyPr/>
      <a:lstStyle/>
      <a:p>
        <a:r>
          <a:rPr lang="en-GB"/>
          <a:t>CF not static - e.g. standard names updatex 4x/year.
Active community</a:t>
        </a:r>
      </a:p>
    </p188:txBody>
  </p188:cm>
</p188:cmLst>
</file>

<file path=ppt/comments/modernComment_113_88E19F52.xml><?xml version="1.0" encoding="utf-8"?>
<p188:cmLst xmlns:a="http://schemas.openxmlformats.org/drawingml/2006/main" xmlns:r="http://schemas.openxmlformats.org/officeDocument/2006/relationships" xmlns:p188="http://schemas.microsoft.com/office/powerpoint/2018/8/main">
  <p188:cm id="{2C33CC49-AF50-43AA-A4E0-C615FBD36F48}" authorId="{9810C64C-E639-8078-3032-71814F6A8919}" created="2025-10-16T15:45:01.083">
    <pc:sldMkLst xmlns:pc="http://schemas.microsoft.com/office/powerpoint/2013/main/command">
      <pc:docMk/>
      <pc:sldMk cId="2296487762" sldId="275"/>
    </pc:sldMkLst>
    <p188:replyLst>
      <p188:reply id="{5E99D950-E08C-44C2-9014-C08671F5F048}" authorId="{9810C64C-E639-8078-3032-71814F6A8919}" created="2025-10-16T15:46:00.917">
        <p188:txBody>
          <a:bodyPr/>
          <a:lstStyle/>
          <a:p>
            <a:r>
              <a:rPr lang="en-GB"/>
              <a:t>Some others don’t have grammar for parsing / conversion</a:t>
            </a:r>
          </a:p>
        </p188:txBody>
      </p188:reply>
      <p188:reply id="{AC8B3C64-3B98-4873-9132-C09D7B3EFDF9}" authorId="{9810C64C-E639-8078-3032-71814F6A8919}" created="2025-10-16T15:46:33.449">
        <p188:txBody>
          <a:bodyPr/>
          <a:lstStyle/>
          <a:p>
            <a:r>
              <a:rPr lang="en-GB"/>
              <a:t>Maintenance is a concern</a:t>
            </a:r>
          </a:p>
        </p188:txBody>
      </p188:reply>
    </p188:replyLst>
    <p188:txBody>
      <a:bodyPr/>
      <a:lstStyle/>
      <a:p>
        <a:r>
          <a:rPr lang="en-GB"/>
          <a:t>ED: CF spec’d UDUNITS,  but lots of debate - newer units</a:t>
        </a:r>
      </a:p>
    </p188:txBody>
  </p188:cm>
</p188:cmLst>
</file>

<file path=ppt/comments/modernComment_114_1A1DF28A.xml><?xml version="1.0" encoding="utf-8"?>
<p188:cmLst xmlns:a="http://schemas.openxmlformats.org/drawingml/2006/main" xmlns:r="http://schemas.openxmlformats.org/officeDocument/2006/relationships" xmlns:p188="http://schemas.microsoft.com/office/powerpoint/2018/8/main">
  <p188:cm id="{5ACC7D0C-135F-4AEC-912E-A942F6372C6A}" authorId="{9810C64C-E639-8078-3032-71814F6A8919}" created="2025-10-16T15:51:38.232">
    <pc:sldMkLst xmlns:pc="http://schemas.microsoft.com/office/powerpoint/2013/main/command">
      <pc:docMk/>
      <pc:sldMk cId="438170250" sldId="276"/>
    </pc:sldMkLst>
    <p188:replyLst>
      <p188:reply id="{5065D02F-D9EB-4117-831B-725F44B9A19E}" authorId="{9810C64C-E639-8078-3032-71814F6A8919}" created="2025-10-16T15:51:51.055">
        <p188:txBody>
          <a:bodyPr/>
          <a:lstStyle/>
          <a:p>
            <a:r>
              <a:rPr lang="en-GB"/>
              <a:t>2 options for software</a:t>
            </a:r>
          </a:p>
        </p188:txBody>
      </p188:reply>
    </p188:replyLst>
    <p188:txBody>
      <a:bodyPr/>
      <a:lstStyle/>
      <a:p>
        <a:r>
          <a:rPr lang="en-GB"/>
          <a:t>ED: CF-native is grid-mapping attribute.
WKT added as stop-gap for interfacing between CF-native and WKT</a:t>
        </a:r>
      </a:p>
    </p188:txBody>
  </p188:cm>
</p188:cmLst>
</file>

<file path=ppt/comments/modernComment_115_22D9C3A0.xml><?xml version="1.0" encoding="utf-8"?>
<p188:cmLst xmlns:a="http://schemas.openxmlformats.org/drawingml/2006/main" xmlns:r="http://schemas.openxmlformats.org/officeDocument/2006/relationships" xmlns:p188="http://schemas.microsoft.com/office/powerpoint/2018/8/main">
  <p188:cm id="{414B78FB-9006-40B1-B4E6-5172EDE8C7AD}" authorId="{9810C64C-E639-8078-3032-71814F6A8919}" created="2025-10-16T11:46:33.815">
    <pc:sldMkLst xmlns:pc="http://schemas.microsoft.com/office/powerpoint/2013/main/command">
      <pc:docMk/>
      <pc:sldMk cId="584696736" sldId="277"/>
    </pc:sldMkLst>
    <p188:txBody>
      <a:bodyPr/>
      <a:lstStyle/>
      <a:p>
        <a:r>
          <a:rPr lang="en-GB"/>
          <a:t>Add breakdown / links</a:t>
        </a:r>
      </a:p>
    </p188:txBody>
  </p188:cm>
</p188:cmLst>
</file>

<file path=ppt/comments/modernComment_116_D8EBCECB.xml><?xml version="1.0" encoding="utf-8"?>
<p188:cmLst xmlns:a="http://schemas.openxmlformats.org/drawingml/2006/main" xmlns:r="http://schemas.openxmlformats.org/officeDocument/2006/relationships" xmlns:p188="http://schemas.microsoft.com/office/powerpoint/2018/8/main">
  <p188:cm id="{E1FF05D5-1149-45DE-A212-8AA5B03BD098}" authorId="{9810C64C-E639-8078-3032-71814F6A8919}" created="2025-10-16T11:41:56.301">
    <pc:sldMkLst xmlns:pc="http://schemas.microsoft.com/office/powerpoint/2013/main/command">
      <pc:docMk/>
      <pc:sldMk cId="3639332555" sldId="278"/>
    </pc:sldMkLst>
    <p188:replyLst>
      <p188:reply id="{108AD07E-82B2-4E02-ABC1-CCE0A9671B1E}" authorId="{9810C64C-E639-8078-3032-71814F6A8919}" created="2025-10-16T11:42:37.988">
        <p188:txBody>
          <a:bodyPr/>
          <a:lstStyle/>
          <a:p>
            <a:r>
              <a:rPr lang="en-GB"/>
              <a:t>Reference slide with links to standards, whom to get in touch with, ...</a:t>
            </a:r>
          </a:p>
        </p188:txBody>
      </p188:reply>
      <p188:reply id="{7FB1F1E8-D23B-44DF-86A6-4D916098C6DD}" authorId="{9810C64C-E639-8078-3032-71814F6A8919}" created="2025-10-16T11:43:12.986">
        <p188:txBody>
          <a:bodyPr/>
          <a:lstStyle/>
          <a:p>
            <a:r>
              <a:rPr lang="en-GB"/>
              <a:t>GRIB &amp; BUFR codes, repos, 
Process if spacewx interested
Links to manual, community pages</a:t>
            </a:r>
          </a:p>
        </p188:txBody>
      </p188:reply>
    </p188:replyLst>
    <p188:txBody>
      <a:bodyPr/>
      <a:lstStyle/>
      <a:p>
        <a:r>
          <a:rPr lang="en-GB"/>
          <a:t>Should mention WMO! Global solutions - here to stay</a:t>
        </a:r>
      </a:p>
    </p188:txBody>
  </p188:cm>
</p188:cmLst>
</file>

<file path=ppt/comments/modernComment_118_B8B9C1B4.xml><?xml version="1.0" encoding="utf-8"?>
<p188:cmLst xmlns:a="http://schemas.openxmlformats.org/drawingml/2006/main" xmlns:r="http://schemas.openxmlformats.org/officeDocument/2006/relationships" xmlns:p188="http://schemas.microsoft.com/office/powerpoint/2018/8/main">
  <p188:cm id="{87615683-7843-4892-AD91-0095FB4E6BC0}" authorId="{9810C64C-E639-8078-3032-71814F6A8919}" created="2025-10-16T15:27:42.529">
    <ac:deMkLst xmlns:ac="http://schemas.microsoft.com/office/drawing/2013/main/command">
      <pc:docMk xmlns:pc="http://schemas.microsoft.com/office/powerpoint/2013/main/command"/>
      <pc:sldMk xmlns:pc="http://schemas.microsoft.com/office/powerpoint/2013/main/command" cId="3099181492" sldId="280"/>
      <ac:picMk id="5" creationId="{B2C92F32-5EC3-1E0E-C142-A51DE70D9F45}"/>
    </ac:deMkLst>
    <p188:replyLst>
      <p188:reply id="{E4E8741B-4DDA-4F26-9DA8-0DDC6E244D14}" authorId="{9810C64C-E639-8078-3032-71814F6A8919}" created="2025-10-16T15:27:50.012">
        <p188:txBody>
          <a:bodyPr/>
          <a:lstStyle/>
          <a:p>
            <a:r>
              <a:rPr lang="en-GB"/>
              <a:t>CF grassroots</a:t>
            </a:r>
          </a:p>
        </p188:txBody>
      </p188:reply>
    </p188:replyLst>
    <p188:txBody>
      <a:bodyPr/>
      <a:lstStyle/>
      <a:p>
        <a:r>
          <a:rPr lang="en-GB"/>
          <a:t>ED: qualify triangles a little - US has more
</a:t>
        </a:r>
      </a:p>
    </p188:txBody>
  </p188:cm>
</p188:cmLst>
</file>

<file path=ppt/comments/modernComment_119_C572C4E3.xml><?xml version="1.0" encoding="utf-8"?>
<p188:cmLst xmlns:a="http://schemas.openxmlformats.org/drawingml/2006/main" xmlns:r="http://schemas.openxmlformats.org/officeDocument/2006/relationships" xmlns:p188="http://schemas.microsoft.com/office/powerpoint/2018/8/main">
  <p188:cm id="{2DE936BD-C337-4EEF-948F-7F893965ACBC}" authorId="{9810C64C-E639-8078-3032-71814F6A8919}" created="2025-10-16T11:19:38.154">
    <ac:txMkLst xmlns:ac="http://schemas.microsoft.com/office/drawing/2013/main/command">
      <pc:docMk xmlns:pc="http://schemas.microsoft.com/office/powerpoint/2013/main/command"/>
      <pc:sldMk xmlns:pc="http://schemas.microsoft.com/office/powerpoint/2013/main/command" cId="3312633059" sldId="281"/>
      <ac:spMk id="5" creationId="{9C1FEC95-DC1F-315B-BC60-8D1BC62EFEF4}"/>
      <ac:txMk cp="601" len="11">
        <ac:context len="1007" hash="2337390467"/>
      </ac:txMk>
    </ac:txMkLst>
    <p188:pos x="6445696" y="2838946"/>
    <p188:txBody>
      <a:bodyPr/>
      <a:lstStyle/>
      <a:p>
        <a:r>
          <a:rPr lang="en-GB"/>
          <a:t>AM:clarify when speaking</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89ADC8C-1E3A-2945-A7D6-CC00FC91EAFF}" type="datetimeFigureOut">
              <a:rPr lang="en-US"/>
              <a:pPr>
                <a:defRPr/>
              </a:pPr>
              <a:t>10/24/2025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FD0BDEC-C160-8148-AEBB-FFF99A656892}" type="slidenum">
              <a:rPr lang="en-US"/>
              <a:pPr>
                <a:defRPr/>
              </a:pPr>
              <a:t>‹#›</a:t>
            </a:fld>
            <a:endParaRPr lang="en-US"/>
          </a:p>
        </p:txBody>
      </p:sp>
    </p:spTree>
    <p:extLst>
      <p:ext uri="{BB962C8B-B14F-4D97-AF65-F5344CB8AC3E}">
        <p14:creationId xmlns:p14="http://schemas.microsoft.com/office/powerpoint/2010/main" val="38176661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defRPr sz="1200">
                <a:solidFill>
                  <a:schemeClr val="tx1"/>
                </a:solidFill>
                <a:ea typeface="+mn-ea"/>
                <a:cs typeface="+mn-cs"/>
              </a:defRPr>
            </a:lvl1pPr>
          </a:lstStyle>
          <a:p>
            <a:pPr>
              <a:defRPr/>
            </a:pPr>
            <a:endParaRPr lang="en-GB"/>
          </a:p>
        </p:txBody>
      </p:sp>
      <p:sp>
        <p:nvSpPr>
          <p:cNvPr id="552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defRPr sz="1200">
                <a:solidFill>
                  <a:schemeClr val="tx1"/>
                </a:solidFill>
                <a:ea typeface="+mn-ea"/>
                <a:cs typeface="+mn-cs"/>
              </a:defRPr>
            </a:lvl1pPr>
          </a:lstStyle>
          <a:p>
            <a:pPr>
              <a:defRPr/>
            </a:pPr>
            <a:endParaRPr lang="en-GB"/>
          </a:p>
        </p:txBody>
      </p:sp>
      <p:sp>
        <p:nvSpPr>
          <p:cNvPr id="614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53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53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defRPr sz="1200">
                <a:solidFill>
                  <a:schemeClr val="tx1"/>
                </a:solidFill>
                <a:ea typeface="+mn-ea"/>
                <a:cs typeface="+mn-cs"/>
              </a:defRPr>
            </a:lvl1pPr>
          </a:lstStyle>
          <a:p>
            <a:pPr>
              <a:defRPr/>
            </a:pPr>
            <a:endParaRPr lang="en-GB"/>
          </a:p>
        </p:txBody>
      </p:sp>
      <p:sp>
        <p:nvSpPr>
          <p:cNvPr id="553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defRPr sz="1200">
                <a:solidFill>
                  <a:schemeClr val="tx1"/>
                </a:solidFill>
                <a:cs typeface="+mn-cs"/>
              </a:defRPr>
            </a:lvl1pPr>
          </a:lstStyle>
          <a:p>
            <a:pPr>
              <a:defRPr/>
            </a:pPr>
            <a:fld id="{A16EAAF3-6EDB-0042-867C-F4C68D082B54}" type="slidenum">
              <a:rPr lang="en-GB"/>
              <a:pPr>
                <a:defRPr/>
              </a:pPr>
              <a:t>‹#›</a:t>
            </a:fld>
            <a:endParaRPr lang="en-GB"/>
          </a:p>
        </p:txBody>
      </p:sp>
    </p:spTree>
    <p:extLst>
      <p:ext uri="{BB962C8B-B14F-4D97-AF65-F5344CB8AC3E}">
        <p14:creationId xmlns:p14="http://schemas.microsoft.com/office/powerpoint/2010/main" val="13420001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Arial" charset="0"/>
                <a:ea typeface="ＭＳ Ｐゴシック" charset="0"/>
                <a:cs typeface="ＭＳ Ｐゴシック" charset="0"/>
              </a:rPr>
              <a:t>Terrestrial weather have well-established standards for data discovery, data transport, and data use. Common standards across all the relevant coupled spheres of terrestrial weather (cryosphere, hydrosphere, biosphere, geosphere, and atmosphere) greatly facilitate the exchange and use of model and observation data, and underpin the improvements in forecasting skill over time achieved by terrestrial weather. In this presentation we will provide a brief overview of the new WMO Information System 2.0 (WIS2.0) used for data discovery and exchange – including explorations for space weather purposes – and the CF conventions which facilitate data use, by standardising on variable names, coordinate reference frames, and units. This to facilitate comparisons with space weather equivalents, and to help discuss where opportunities for common approaches or compatibility may lie.</a:t>
            </a:r>
          </a:p>
          <a:p>
            <a:endParaRPr lang="en-GB" dirty="0"/>
          </a:p>
        </p:txBody>
      </p:sp>
      <p:sp>
        <p:nvSpPr>
          <p:cNvPr id="4" name="Slide Number Placeholder 3"/>
          <p:cNvSpPr>
            <a:spLocks noGrp="1"/>
          </p:cNvSpPr>
          <p:nvPr>
            <p:ph type="sldNum" sz="quarter" idx="5"/>
          </p:nvPr>
        </p:nvSpPr>
        <p:spPr/>
        <p:txBody>
          <a:bodyPr/>
          <a:lstStyle/>
          <a:p>
            <a:pPr>
              <a:defRPr/>
            </a:pPr>
            <a:fld id="{A16EAAF3-6EDB-0042-867C-F4C68D082B54}" type="slidenum">
              <a:rPr lang="en-GB" smtClean="0"/>
              <a:pPr>
                <a:defRPr/>
              </a:pPr>
              <a:t>1</a:t>
            </a:fld>
            <a:endParaRPr lang="en-GB"/>
          </a:p>
        </p:txBody>
      </p:sp>
    </p:spTree>
    <p:extLst>
      <p:ext uri="{BB962C8B-B14F-4D97-AF65-F5344CB8AC3E}">
        <p14:creationId xmlns:p14="http://schemas.microsoft.com/office/powerpoint/2010/main" val="966720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C147A-4B93-172C-2FE2-1995B7082F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D14318-A67E-A17A-338A-053A5A0BDC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B9A99-D0D3-97FE-9150-FC3912B7820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EFD9613-D57C-BE8C-8112-6C07F01AD2CE}"/>
              </a:ext>
            </a:extLst>
          </p:cNvPr>
          <p:cNvSpPr>
            <a:spLocks noGrp="1"/>
          </p:cNvSpPr>
          <p:nvPr>
            <p:ph type="sldNum" sz="quarter" idx="5"/>
          </p:nvPr>
        </p:nvSpPr>
        <p:spPr/>
        <p:txBody>
          <a:bodyPr/>
          <a:lstStyle/>
          <a:p>
            <a:pPr>
              <a:defRPr/>
            </a:pPr>
            <a:fld id="{A16EAAF3-6EDB-0042-867C-F4C68D082B54}" type="slidenum">
              <a:rPr lang="en-GB" smtClean="0"/>
              <a:pPr>
                <a:defRPr/>
              </a:pPr>
              <a:t>3</a:t>
            </a:fld>
            <a:endParaRPr lang="en-GB"/>
          </a:p>
        </p:txBody>
      </p:sp>
    </p:spTree>
    <p:extLst>
      <p:ext uri="{BB962C8B-B14F-4D97-AF65-F5344CB8AC3E}">
        <p14:creationId xmlns:p14="http://schemas.microsoft.com/office/powerpoint/2010/main" val="3842309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A16EAAF3-6EDB-0042-867C-F4C68D082B54}" type="slidenum">
              <a:rPr lang="en-GB" smtClean="0"/>
              <a:pPr>
                <a:defRPr/>
              </a:pPr>
              <a:t>4</a:t>
            </a:fld>
            <a:endParaRPr lang="en-GB"/>
          </a:p>
        </p:txBody>
      </p:sp>
    </p:spTree>
    <p:extLst>
      <p:ext uri="{BB962C8B-B14F-4D97-AF65-F5344CB8AC3E}">
        <p14:creationId xmlns:p14="http://schemas.microsoft.com/office/powerpoint/2010/main" val="2411492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A16EAAF3-6EDB-0042-867C-F4C68D082B54}" type="slidenum">
              <a:rPr lang="en-GB" smtClean="0"/>
              <a:pPr>
                <a:defRPr/>
              </a:pPr>
              <a:t>5</a:t>
            </a:fld>
            <a:endParaRPr lang="en-GB"/>
          </a:p>
        </p:txBody>
      </p:sp>
    </p:spTree>
    <p:extLst>
      <p:ext uri="{BB962C8B-B14F-4D97-AF65-F5344CB8AC3E}">
        <p14:creationId xmlns:p14="http://schemas.microsoft.com/office/powerpoint/2010/main" val="3936336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A16EAAF3-6EDB-0042-867C-F4C68D082B54}" type="slidenum">
              <a:rPr lang="en-GB" smtClean="0"/>
              <a:pPr>
                <a:defRPr/>
              </a:pPr>
              <a:t>7</a:t>
            </a:fld>
            <a:endParaRPr lang="en-GB"/>
          </a:p>
        </p:txBody>
      </p:sp>
    </p:spTree>
    <p:extLst>
      <p:ext uri="{BB962C8B-B14F-4D97-AF65-F5344CB8AC3E}">
        <p14:creationId xmlns:p14="http://schemas.microsoft.com/office/powerpoint/2010/main" val="1999613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39BF8-553B-C1FE-2D7F-4A55A7075D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3262A1-3CA8-C7C7-436E-03862157BB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A3828A-79BB-5031-9EC4-C47095A0641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E09BD3D-8254-0761-F58C-8303AAF5AC4C}"/>
              </a:ext>
            </a:extLst>
          </p:cNvPr>
          <p:cNvSpPr>
            <a:spLocks noGrp="1"/>
          </p:cNvSpPr>
          <p:nvPr>
            <p:ph type="sldNum" sz="quarter" idx="5"/>
          </p:nvPr>
        </p:nvSpPr>
        <p:spPr/>
        <p:txBody>
          <a:bodyPr/>
          <a:lstStyle/>
          <a:p>
            <a:pPr>
              <a:defRPr/>
            </a:pPr>
            <a:fld id="{A16EAAF3-6EDB-0042-867C-F4C68D082B54}" type="slidenum">
              <a:rPr lang="en-GB" smtClean="0"/>
              <a:pPr>
                <a:defRPr/>
              </a:pPr>
              <a:t>8</a:t>
            </a:fld>
            <a:endParaRPr lang="en-GB"/>
          </a:p>
        </p:txBody>
      </p:sp>
    </p:spTree>
    <p:extLst>
      <p:ext uri="{BB962C8B-B14F-4D97-AF65-F5344CB8AC3E}">
        <p14:creationId xmlns:p14="http://schemas.microsoft.com/office/powerpoint/2010/main" val="25526401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option 1">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9144000" cy="5143500"/>
          </a:xfrm>
          <a:prstGeom prst="rect">
            <a:avLst/>
          </a:prstGeom>
          <a:noFill/>
          <a:ln w="28575" cap="flat" cmpd="sng" algn="ctr">
            <a:solidFill>
              <a:schemeClr val="bg2">
                <a:lumMod val="65000"/>
                <a:lumOff val="35000"/>
              </a:schemeClr>
            </a:solidFill>
            <a:prstDash val="solid"/>
            <a:round/>
            <a:headEnd type="none" w="med" len="med"/>
            <a:tailEnd type="none" w="med" len="med"/>
          </a:ln>
          <a:effectLst/>
        </p:spPr>
        <p:txBody>
          <a:bodyPr/>
          <a:lstStyle/>
          <a:p>
            <a:pPr>
              <a:defRPr/>
            </a:pPr>
            <a:endParaRPr lang="en-US">
              <a:ln w="101600" cmpd="sng">
                <a:solidFill>
                  <a:schemeClr val="tx1"/>
                </a:solidFill>
              </a:ln>
            </a:endParaRPr>
          </a:p>
        </p:txBody>
      </p:sp>
      <p:sp>
        <p:nvSpPr>
          <p:cNvPr id="10" name="Rectangle 2"/>
          <p:cNvSpPr>
            <a:spLocks noGrp="1" noChangeArrowheads="1"/>
          </p:cNvSpPr>
          <p:nvPr>
            <p:ph type="ctrTitle" hasCustomPrompt="1"/>
          </p:nvPr>
        </p:nvSpPr>
        <p:spPr>
          <a:xfrm>
            <a:off x="1619672" y="250302"/>
            <a:ext cx="7416824" cy="934656"/>
          </a:xfrm>
          <a:prstGeom prst="rect">
            <a:avLst/>
          </a:prstGeom>
          <a:ln>
            <a:noFill/>
          </a:ln>
        </p:spPr>
        <p:txBody>
          <a:bodyPr anchor="b" anchorCtr="0"/>
          <a:lstStyle>
            <a:lvl1pPr algn="l">
              <a:defRPr sz="3600" baseline="0">
                <a:ln>
                  <a:noFill/>
                </a:ln>
                <a:solidFill>
                  <a:schemeClr val="tx1"/>
                </a:solidFill>
                <a:latin typeface="Arial"/>
                <a:cs typeface="Arial"/>
              </a:defRPr>
            </a:lvl1pPr>
          </a:lstStyle>
          <a:p>
            <a:r>
              <a:rPr lang="en-GB" dirty="0"/>
              <a:t>Title of presentation</a:t>
            </a:r>
            <a:endParaRPr lang="en-US" dirty="0"/>
          </a:p>
        </p:txBody>
      </p:sp>
      <p:sp>
        <p:nvSpPr>
          <p:cNvPr id="11" name="Rectangle 3"/>
          <p:cNvSpPr>
            <a:spLocks noGrp="1" noChangeArrowheads="1"/>
          </p:cNvSpPr>
          <p:nvPr>
            <p:ph type="subTitle" idx="1" hasCustomPrompt="1"/>
          </p:nvPr>
        </p:nvSpPr>
        <p:spPr>
          <a:xfrm>
            <a:off x="1619672" y="1212734"/>
            <a:ext cx="7416824" cy="504056"/>
          </a:xfrm>
          <a:prstGeom prst="rect">
            <a:avLst/>
          </a:prstGeom>
        </p:spPr>
        <p:txBody>
          <a:bodyPr/>
          <a:lstStyle>
            <a:lvl1pPr marL="0" indent="0" algn="l">
              <a:buFontTx/>
              <a:buNone/>
              <a:defRPr sz="2000">
                <a:solidFill>
                  <a:schemeClr val="tx1"/>
                </a:solidFill>
                <a:latin typeface="Arial"/>
                <a:cs typeface="Arial"/>
              </a:defRPr>
            </a:lvl1pPr>
          </a:lstStyle>
          <a:p>
            <a:r>
              <a:rPr lang="en-GB" dirty="0"/>
              <a:t>Subtitle</a:t>
            </a:r>
            <a:endParaRPr lang="en-US" dirty="0"/>
          </a:p>
        </p:txBody>
      </p:sp>
      <p:sp>
        <p:nvSpPr>
          <p:cNvPr id="14" name="Text Placeholder 14"/>
          <p:cNvSpPr>
            <a:spLocks noGrp="1"/>
          </p:cNvSpPr>
          <p:nvPr>
            <p:ph type="body" sz="quarter" idx="10" hasCustomPrompt="1"/>
          </p:nvPr>
        </p:nvSpPr>
        <p:spPr>
          <a:xfrm>
            <a:off x="1619820" y="1634566"/>
            <a:ext cx="7416675" cy="360040"/>
          </a:xfrm>
          <a:prstGeom prst="rect">
            <a:avLst/>
          </a:prstGeom>
        </p:spPr>
        <p:txBody>
          <a:bodyPr vert="horz"/>
          <a:lstStyle>
            <a:lvl1pPr marL="0" indent="0" algn="l">
              <a:buNone/>
              <a:defRPr sz="1600">
                <a:solidFill>
                  <a:schemeClr val="tx1"/>
                </a:solidFill>
                <a:latin typeface="Arial"/>
                <a:cs typeface="Arial"/>
              </a:defRPr>
            </a:lvl1pPr>
          </a:lstStyle>
          <a:p>
            <a:pPr lvl="0"/>
            <a:r>
              <a:rPr lang="en-GB" dirty="0"/>
              <a:t>Date</a:t>
            </a:r>
          </a:p>
        </p:txBody>
      </p:sp>
    </p:spTree>
    <p:extLst>
      <p:ext uri="{BB962C8B-B14F-4D97-AF65-F5344CB8AC3E}">
        <p14:creationId xmlns:p14="http://schemas.microsoft.com/office/powerpoint/2010/main" val="2506657170"/>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option 1">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9144000" cy="5143500"/>
          </a:xfrm>
          <a:prstGeom prst="rect">
            <a:avLst/>
          </a:prstGeom>
          <a:noFill/>
          <a:ln w="28575" cap="flat" cmpd="sng" algn="ctr">
            <a:solidFill>
              <a:schemeClr val="bg2">
                <a:lumMod val="65000"/>
                <a:lumOff val="35000"/>
              </a:schemeClr>
            </a:solidFill>
            <a:prstDash val="solid"/>
            <a:round/>
            <a:headEnd type="none" w="med" len="med"/>
            <a:tailEnd type="none" w="med" len="med"/>
          </a:ln>
          <a:effectLst/>
        </p:spPr>
        <p:txBody>
          <a:bodyPr/>
          <a:lstStyle/>
          <a:p>
            <a:pPr>
              <a:defRPr/>
            </a:pPr>
            <a:endParaRPr lang="en-US">
              <a:ln w="101600" cmpd="sng">
                <a:solidFill>
                  <a:schemeClr val="tx1"/>
                </a:solidFill>
              </a:ln>
            </a:endParaRPr>
          </a:p>
        </p:txBody>
      </p:sp>
      <p:sp>
        <p:nvSpPr>
          <p:cNvPr id="10" name="Rectangle 2"/>
          <p:cNvSpPr>
            <a:spLocks noGrp="1" noChangeArrowheads="1"/>
          </p:cNvSpPr>
          <p:nvPr>
            <p:ph type="ctrTitle" hasCustomPrompt="1"/>
          </p:nvPr>
        </p:nvSpPr>
        <p:spPr>
          <a:xfrm>
            <a:off x="1619672" y="250302"/>
            <a:ext cx="7416824" cy="934656"/>
          </a:xfrm>
          <a:prstGeom prst="rect">
            <a:avLst/>
          </a:prstGeom>
          <a:ln>
            <a:noFill/>
          </a:ln>
        </p:spPr>
        <p:txBody>
          <a:bodyPr anchor="b" anchorCtr="0"/>
          <a:lstStyle>
            <a:lvl1pPr algn="l">
              <a:defRPr sz="3600" baseline="0">
                <a:ln>
                  <a:noFill/>
                </a:ln>
                <a:solidFill>
                  <a:schemeClr val="tx1"/>
                </a:solidFill>
                <a:latin typeface="Arial"/>
                <a:cs typeface="Arial"/>
              </a:defRPr>
            </a:lvl1pPr>
          </a:lstStyle>
          <a:p>
            <a:r>
              <a:rPr lang="en-GB" dirty="0"/>
              <a:t>Title of presentation</a:t>
            </a:r>
            <a:endParaRPr lang="en-US" dirty="0"/>
          </a:p>
        </p:txBody>
      </p:sp>
      <p:sp>
        <p:nvSpPr>
          <p:cNvPr id="14" name="Text Placeholder 14"/>
          <p:cNvSpPr>
            <a:spLocks noGrp="1"/>
          </p:cNvSpPr>
          <p:nvPr>
            <p:ph type="body" sz="quarter" idx="10" hasCustomPrompt="1"/>
          </p:nvPr>
        </p:nvSpPr>
        <p:spPr>
          <a:xfrm>
            <a:off x="1619820" y="1634566"/>
            <a:ext cx="7416675" cy="360040"/>
          </a:xfrm>
          <a:prstGeom prst="rect">
            <a:avLst/>
          </a:prstGeom>
        </p:spPr>
        <p:txBody>
          <a:bodyPr vert="horz"/>
          <a:lstStyle>
            <a:lvl1pPr marL="0" indent="0" algn="l">
              <a:buNone/>
              <a:defRPr sz="1600">
                <a:solidFill>
                  <a:schemeClr val="tx1"/>
                </a:solidFill>
                <a:latin typeface="Arial"/>
                <a:cs typeface="Arial"/>
              </a:defRPr>
            </a:lvl1pPr>
          </a:lstStyle>
          <a:p>
            <a:pPr lvl="0"/>
            <a:r>
              <a:rPr lang="en-GB" dirty="0"/>
              <a:t>Date</a:t>
            </a:r>
          </a:p>
        </p:txBody>
      </p:sp>
      <p:sp>
        <p:nvSpPr>
          <p:cNvPr id="7" name="Rectangle 3"/>
          <p:cNvSpPr>
            <a:spLocks noGrp="1" noChangeArrowheads="1"/>
          </p:cNvSpPr>
          <p:nvPr>
            <p:ph type="subTitle" idx="1" hasCustomPrompt="1"/>
          </p:nvPr>
        </p:nvSpPr>
        <p:spPr>
          <a:xfrm>
            <a:off x="1619672" y="1212734"/>
            <a:ext cx="7416824" cy="504056"/>
          </a:xfrm>
          <a:prstGeom prst="rect">
            <a:avLst/>
          </a:prstGeom>
        </p:spPr>
        <p:txBody>
          <a:bodyPr/>
          <a:lstStyle>
            <a:lvl1pPr marL="0" indent="0" algn="l">
              <a:buFontTx/>
              <a:buNone/>
              <a:defRPr sz="2000">
                <a:solidFill>
                  <a:schemeClr val="tx1"/>
                </a:solidFill>
                <a:latin typeface="Arial"/>
                <a:cs typeface="Arial"/>
              </a:defRPr>
            </a:lvl1pPr>
          </a:lstStyle>
          <a:p>
            <a:r>
              <a:rPr lang="en-GB" dirty="0"/>
              <a:t>Subtitle</a:t>
            </a:r>
            <a:endParaRPr lang="en-US" dirty="0"/>
          </a:p>
        </p:txBody>
      </p:sp>
    </p:spTree>
    <p:extLst>
      <p:ext uri="{BB962C8B-B14F-4D97-AF65-F5344CB8AC3E}">
        <p14:creationId xmlns:p14="http://schemas.microsoft.com/office/powerpoint/2010/main" val="935173041"/>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option 2">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9144000" cy="5143500"/>
          </a:xfrm>
          <a:prstGeom prst="rect">
            <a:avLst/>
          </a:prstGeom>
          <a:noFill/>
          <a:ln w="28575" cap="flat" cmpd="sng" algn="ctr">
            <a:solidFill>
              <a:schemeClr val="bg2">
                <a:lumMod val="65000"/>
                <a:lumOff val="35000"/>
              </a:schemeClr>
            </a:solidFill>
            <a:prstDash val="solid"/>
            <a:round/>
            <a:headEnd type="none" w="med" len="med"/>
            <a:tailEnd type="none" w="med" len="med"/>
          </a:ln>
          <a:effectLst/>
        </p:spPr>
        <p:txBody>
          <a:bodyPr/>
          <a:lstStyle/>
          <a:p>
            <a:pPr>
              <a:defRPr/>
            </a:pPr>
            <a:endParaRPr lang="en-US">
              <a:ln w="101600" cmpd="sng">
                <a:solidFill>
                  <a:schemeClr val="tx1"/>
                </a:solidFill>
              </a:ln>
            </a:endParaRPr>
          </a:p>
        </p:txBody>
      </p:sp>
      <p:sp>
        <p:nvSpPr>
          <p:cNvPr id="11" name="Rectangle 2"/>
          <p:cNvSpPr>
            <a:spLocks noGrp="1" noChangeArrowheads="1"/>
          </p:cNvSpPr>
          <p:nvPr>
            <p:ph type="ctrTitle" hasCustomPrompt="1"/>
          </p:nvPr>
        </p:nvSpPr>
        <p:spPr>
          <a:xfrm>
            <a:off x="1619672" y="250302"/>
            <a:ext cx="7416824" cy="934656"/>
          </a:xfrm>
          <a:prstGeom prst="rect">
            <a:avLst/>
          </a:prstGeom>
          <a:ln>
            <a:noFill/>
          </a:ln>
        </p:spPr>
        <p:txBody>
          <a:bodyPr anchor="b" anchorCtr="0"/>
          <a:lstStyle>
            <a:lvl1pPr algn="l">
              <a:defRPr sz="3600" baseline="0">
                <a:ln>
                  <a:noFill/>
                </a:ln>
                <a:solidFill>
                  <a:schemeClr val="tx1"/>
                </a:solidFill>
                <a:latin typeface="Arial"/>
                <a:cs typeface="Arial"/>
              </a:defRPr>
            </a:lvl1pPr>
          </a:lstStyle>
          <a:p>
            <a:r>
              <a:rPr lang="en-GB" dirty="0"/>
              <a:t>Alternative title slide 1</a:t>
            </a:r>
            <a:endParaRPr lang="en-US" dirty="0"/>
          </a:p>
        </p:txBody>
      </p:sp>
      <p:sp>
        <p:nvSpPr>
          <p:cNvPr id="12" name="Rectangle 3"/>
          <p:cNvSpPr>
            <a:spLocks noGrp="1" noChangeArrowheads="1"/>
          </p:cNvSpPr>
          <p:nvPr>
            <p:ph type="subTitle" idx="1" hasCustomPrompt="1"/>
          </p:nvPr>
        </p:nvSpPr>
        <p:spPr>
          <a:xfrm>
            <a:off x="1619672" y="1212734"/>
            <a:ext cx="7416824" cy="504056"/>
          </a:xfrm>
          <a:prstGeom prst="rect">
            <a:avLst/>
          </a:prstGeom>
        </p:spPr>
        <p:txBody>
          <a:bodyPr/>
          <a:lstStyle>
            <a:lvl1pPr marL="0" indent="0" algn="l">
              <a:buFontTx/>
              <a:buNone/>
              <a:defRPr sz="2000">
                <a:solidFill>
                  <a:schemeClr val="tx1"/>
                </a:solidFill>
                <a:latin typeface="Arial"/>
                <a:cs typeface="Arial"/>
              </a:defRPr>
            </a:lvl1pPr>
          </a:lstStyle>
          <a:p>
            <a:r>
              <a:rPr lang="en-GB" dirty="0"/>
              <a:t>Subtitle</a:t>
            </a:r>
            <a:endParaRPr lang="en-US" dirty="0"/>
          </a:p>
        </p:txBody>
      </p:sp>
      <p:sp>
        <p:nvSpPr>
          <p:cNvPr id="13" name="Text Placeholder 14"/>
          <p:cNvSpPr>
            <a:spLocks noGrp="1"/>
          </p:cNvSpPr>
          <p:nvPr>
            <p:ph type="body" sz="quarter" idx="10" hasCustomPrompt="1"/>
          </p:nvPr>
        </p:nvSpPr>
        <p:spPr>
          <a:xfrm>
            <a:off x="1619820" y="1634566"/>
            <a:ext cx="7416675" cy="360040"/>
          </a:xfrm>
          <a:prstGeom prst="rect">
            <a:avLst/>
          </a:prstGeom>
        </p:spPr>
        <p:txBody>
          <a:bodyPr vert="horz"/>
          <a:lstStyle>
            <a:lvl1pPr marL="0" indent="0" algn="l">
              <a:buNone/>
              <a:defRPr sz="1600">
                <a:solidFill>
                  <a:schemeClr val="tx1"/>
                </a:solidFill>
                <a:latin typeface="Arial"/>
                <a:cs typeface="Arial"/>
              </a:defRPr>
            </a:lvl1pPr>
          </a:lstStyle>
          <a:p>
            <a:pPr lvl="0"/>
            <a:r>
              <a:rPr lang="en-GB" dirty="0"/>
              <a:t>Date</a:t>
            </a:r>
          </a:p>
        </p:txBody>
      </p:sp>
    </p:spTree>
    <p:extLst>
      <p:ext uri="{BB962C8B-B14F-4D97-AF65-F5344CB8AC3E}">
        <p14:creationId xmlns:p14="http://schemas.microsoft.com/office/powerpoint/2010/main" val="45645559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option 3">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9144000" cy="5143500"/>
          </a:xfrm>
          <a:prstGeom prst="rect">
            <a:avLst/>
          </a:prstGeom>
          <a:noFill/>
          <a:ln w="28575" cap="flat" cmpd="sng" algn="ctr">
            <a:solidFill>
              <a:schemeClr val="bg2">
                <a:lumMod val="65000"/>
                <a:lumOff val="35000"/>
              </a:schemeClr>
            </a:solidFill>
            <a:prstDash val="solid"/>
            <a:round/>
            <a:headEnd type="none" w="med" len="med"/>
            <a:tailEnd type="none" w="med" len="med"/>
          </a:ln>
          <a:effectLst/>
        </p:spPr>
        <p:txBody>
          <a:bodyPr/>
          <a:lstStyle/>
          <a:p>
            <a:pPr>
              <a:defRPr/>
            </a:pPr>
            <a:endParaRPr lang="en-US">
              <a:ln w="101600" cmpd="sng">
                <a:solidFill>
                  <a:schemeClr val="tx1"/>
                </a:solidFill>
              </a:ln>
            </a:endParaRPr>
          </a:p>
        </p:txBody>
      </p:sp>
      <p:sp>
        <p:nvSpPr>
          <p:cNvPr id="10" name="Rectangle 2"/>
          <p:cNvSpPr>
            <a:spLocks noGrp="1" noChangeArrowheads="1"/>
          </p:cNvSpPr>
          <p:nvPr>
            <p:ph type="ctrTitle" hasCustomPrompt="1"/>
          </p:nvPr>
        </p:nvSpPr>
        <p:spPr>
          <a:xfrm>
            <a:off x="1619672" y="250302"/>
            <a:ext cx="7416824" cy="934656"/>
          </a:xfrm>
          <a:prstGeom prst="rect">
            <a:avLst/>
          </a:prstGeom>
          <a:ln>
            <a:noFill/>
          </a:ln>
        </p:spPr>
        <p:txBody>
          <a:bodyPr anchor="b" anchorCtr="0"/>
          <a:lstStyle>
            <a:lvl1pPr algn="l">
              <a:defRPr sz="3600" baseline="0">
                <a:ln>
                  <a:noFill/>
                </a:ln>
                <a:solidFill>
                  <a:schemeClr val="tx1"/>
                </a:solidFill>
                <a:latin typeface="Arial"/>
                <a:cs typeface="Arial"/>
              </a:defRPr>
            </a:lvl1pPr>
          </a:lstStyle>
          <a:p>
            <a:r>
              <a:rPr lang="en-GB" dirty="0"/>
              <a:t>Alternative title slide 2</a:t>
            </a:r>
            <a:endParaRPr lang="en-US" dirty="0"/>
          </a:p>
        </p:txBody>
      </p:sp>
      <p:sp>
        <p:nvSpPr>
          <p:cNvPr id="12" name="Rectangle 3"/>
          <p:cNvSpPr>
            <a:spLocks noGrp="1" noChangeArrowheads="1"/>
          </p:cNvSpPr>
          <p:nvPr>
            <p:ph type="subTitle" idx="1" hasCustomPrompt="1"/>
          </p:nvPr>
        </p:nvSpPr>
        <p:spPr>
          <a:xfrm>
            <a:off x="1619672" y="1212734"/>
            <a:ext cx="7416824" cy="504056"/>
          </a:xfrm>
          <a:prstGeom prst="rect">
            <a:avLst/>
          </a:prstGeom>
        </p:spPr>
        <p:txBody>
          <a:bodyPr/>
          <a:lstStyle>
            <a:lvl1pPr marL="0" indent="0" algn="l">
              <a:buFontTx/>
              <a:buNone/>
              <a:defRPr sz="2000">
                <a:solidFill>
                  <a:schemeClr val="tx1"/>
                </a:solidFill>
                <a:latin typeface="Arial"/>
                <a:cs typeface="Arial"/>
              </a:defRPr>
            </a:lvl1pPr>
          </a:lstStyle>
          <a:p>
            <a:r>
              <a:rPr lang="en-GB" dirty="0"/>
              <a:t>Subtitle</a:t>
            </a:r>
            <a:endParaRPr lang="en-US" dirty="0"/>
          </a:p>
        </p:txBody>
      </p:sp>
      <p:sp>
        <p:nvSpPr>
          <p:cNvPr id="13" name="Text Placeholder 14"/>
          <p:cNvSpPr>
            <a:spLocks noGrp="1"/>
          </p:cNvSpPr>
          <p:nvPr>
            <p:ph type="body" sz="quarter" idx="10" hasCustomPrompt="1"/>
          </p:nvPr>
        </p:nvSpPr>
        <p:spPr>
          <a:xfrm>
            <a:off x="1619820" y="1634566"/>
            <a:ext cx="7416675" cy="360040"/>
          </a:xfrm>
          <a:prstGeom prst="rect">
            <a:avLst/>
          </a:prstGeom>
        </p:spPr>
        <p:txBody>
          <a:bodyPr vert="horz"/>
          <a:lstStyle>
            <a:lvl1pPr marL="0" indent="0" algn="l">
              <a:buNone/>
              <a:defRPr sz="1600">
                <a:solidFill>
                  <a:schemeClr val="tx1"/>
                </a:solidFill>
                <a:latin typeface="Arial"/>
                <a:cs typeface="Arial"/>
              </a:defRPr>
            </a:lvl1pPr>
          </a:lstStyle>
          <a:p>
            <a:pPr lvl="0"/>
            <a:r>
              <a:rPr lang="en-GB" dirty="0"/>
              <a:t>Date</a:t>
            </a:r>
          </a:p>
        </p:txBody>
      </p:sp>
    </p:spTree>
    <p:extLst>
      <p:ext uri="{BB962C8B-B14F-4D97-AF65-F5344CB8AC3E}">
        <p14:creationId xmlns:p14="http://schemas.microsoft.com/office/powerpoint/2010/main" val="454312354"/>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content">
    <p:spTree>
      <p:nvGrpSpPr>
        <p:cNvPr id="1" name=""/>
        <p:cNvGrpSpPr/>
        <p:nvPr/>
      </p:nvGrpSpPr>
      <p:grpSpPr>
        <a:xfrm>
          <a:off x="0" y="0"/>
          <a:ext cx="0" cy="0"/>
          <a:chOff x="0" y="0"/>
          <a:chExt cx="0" cy="0"/>
        </a:xfrm>
      </p:grpSpPr>
      <p:sp>
        <p:nvSpPr>
          <p:cNvPr id="8" name="Rectangle 2"/>
          <p:cNvSpPr>
            <a:spLocks noGrp="1" noChangeArrowheads="1"/>
          </p:cNvSpPr>
          <p:nvPr>
            <p:ph type="ctrTitle" hasCustomPrompt="1"/>
          </p:nvPr>
        </p:nvSpPr>
        <p:spPr>
          <a:xfrm>
            <a:off x="1619672" y="250302"/>
            <a:ext cx="7416824" cy="934656"/>
          </a:xfrm>
          <a:prstGeom prst="rect">
            <a:avLst/>
          </a:prstGeom>
          <a:ln>
            <a:noFill/>
          </a:ln>
        </p:spPr>
        <p:txBody>
          <a:bodyPr anchor="b" anchorCtr="0"/>
          <a:lstStyle>
            <a:lvl1pPr algn="l">
              <a:defRPr sz="3600" baseline="0">
                <a:ln>
                  <a:noFill/>
                </a:ln>
                <a:solidFill>
                  <a:schemeClr val="bg2"/>
                </a:solidFill>
                <a:latin typeface="Arial"/>
                <a:cs typeface="Arial"/>
              </a:defRPr>
            </a:lvl1pPr>
          </a:lstStyle>
          <a:p>
            <a:r>
              <a:rPr lang="en-GB" dirty="0"/>
              <a:t>Content slide</a:t>
            </a:r>
            <a:endParaRPr lang="en-US" dirty="0"/>
          </a:p>
        </p:txBody>
      </p:sp>
      <p:sp>
        <p:nvSpPr>
          <p:cNvPr id="9" name="Rectangle 3"/>
          <p:cNvSpPr>
            <a:spLocks noGrp="1" noChangeArrowheads="1"/>
          </p:cNvSpPr>
          <p:nvPr>
            <p:ph type="subTitle" idx="1" hasCustomPrompt="1"/>
          </p:nvPr>
        </p:nvSpPr>
        <p:spPr>
          <a:xfrm>
            <a:off x="1619672" y="1212734"/>
            <a:ext cx="7416824" cy="504056"/>
          </a:xfrm>
          <a:prstGeom prst="rect">
            <a:avLst/>
          </a:prstGeom>
        </p:spPr>
        <p:txBody>
          <a:bodyPr/>
          <a:lstStyle>
            <a:lvl1pPr marL="0" indent="0" algn="l">
              <a:buFontTx/>
              <a:buNone/>
              <a:defRPr sz="2000" baseline="0">
                <a:solidFill>
                  <a:schemeClr val="bg2"/>
                </a:solidFill>
                <a:latin typeface="Arial"/>
                <a:cs typeface="Arial"/>
              </a:defRPr>
            </a:lvl1pPr>
          </a:lstStyle>
          <a:p>
            <a:r>
              <a:rPr lang="en-GB" dirty="0"/>
              <a:t>Subtitle</a:t>
            </a:r>
            <a:endParaRPr lang="en-US" dirty="0"/>
          </a:p>
        </p:txBody>
      </p:sp>
    </p:spTree>
    <p:extLst>
      <p:ext uri="{BB962C8B-B14F-4D97-AF65-F5344CB8AC3E}">
        <p14:creationId xmlns:p14="http://schemas.microsoft.com/office/powerpoint/2010/main" val="2198373083"/>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Main content">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7" name="Picture 6" descr="MO_RGB_whitebackg.jp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7504" y="106386"/>
            <a:ext cx="1219106" cy="1115483"/>
          </a:xfrm>
          <a:prstGeom prst="rect">
            <a:avLst/>
          </a:prstGeom>
        </p:spPr>
      </p:pic>
      <p:sp>
        <p:nvSpPr>
          <p:cNvPr id="8" name="Rectangle 2"/>
          <p:cNvSpPr>
            <a:spLocks noGrp="1" noChangeArrowheads="1"/>
          </p:cNvSpPr>
          <p:nvPr>
            <p:ph type="ctrTitle" hasCustomPrompt="1"/>
          </p:nvPr>
        </p:nvSpPr>
        <p:spPr>
          <a:xfrm>
            <a:off x="1619672" y="250302"/>
            <a:ext cx="7416824" cy="934656"/>
          </a:xfrm>
          <a:prstGeom prst="rect">
            <a:avLst/>
          </a:prstGeom>
          <a:ln>
            <a:noFill/>
          </a:ln>
        </p:spPr>
        <p:txBody>
          <a:bodyPr anchor="b" anchorCtr="0"/>
          <a:lstStyle>
            <a:lvl1pPr algn="l">
              <a:defRPr sz="3600" baseline="0">
                <a:ln>
                  <a:noFill/>
                </a:ln>
                <a:solidFill>
                  <a:schemeClr val="bg2"/>
                </a:solidFill>
                <a:latin typeface="Arial"/>
                <a:cs typeface="Arial"/>
              </a:defRPr>
            </a:lvl1pPr>
          </a:lstStyle>
          <a:p>
            <a:r>
              <a:rPr lang="en-GB" dirty="0"/>
              <a:t>Content slide (alt)</a:t>
            </a:r>
            <a:endParaRPr lang="en-US" dirty="0"/>
          </a:p>
        </p:txBody>
      </p:sp>
      <p:sp>
        <p:nvSpPr>
          <p:cNvPr id="9" name="Rectangle 3"/>
          <p:cNvSpPr>
            <a:spLocks noGrp="1" noChangeArrowheads="1"/>
          </p:cNvSpPr>
          <p:nvPr>
            <p:ph type="subTitle" idx="1" hasCustomPrompt="1"/>
          </p:nvPr>
        </p:nvSpPr>
        <p:spPr>
          <a:xfrm>
            <a:off x="1619672" y="1212734"/>
            <a:ext cx="7416824" cy="504056"/>
          </a:xfrm>
          <a:prstGeom prst="rect">
            <a:avLst/>
          </a:prstGeom>
        </p:spPr>
        <p:txBody>
          <a:bodyPr/>
          <a:lstStyle>
            <a:lvl1pPr marL="0" indent="0" algn="l">
              <a:buFontTx/>
              <a:buNone/>
              <a:defRPr sz="2000" baseline="0">
                <a:solidFill>
                  <a:schemeClr val="bg2"/>
                </a:solidFill>
                <a:latin typeface="Arial"/>
                <a:cs typeface="Arial"/>
              </a:defRPr>
            </a:lvl1pPr>
          </a:lstStyle>
          <a:p>
            <a:r>
              <a:rPr lang="en-GB" dirty="0"/>
              <a:t>Subtitle</a:t>
            </a:r>
            <a:endParaRPr lang="en-US" dirty="0"/>
          </a:p>
        </p:txBody>
      </p:sp>
    </p:spTree>
    <p:extLst>
      <p:ext uri="{BB962C8B-B14F-4D97-AF65-F5344CB8AC3E}">
        <p14:creationId xmlns:p14="http://schemas.microsoft.com/office/powerpoint/2010/main" val="562147447"/>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option primary">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5" name="Rectangle 2"/>
          <p:cNvSpPr>
            <a:spLocks noGrp="1" noChangeArrowheads="1"/>
          </p:cNvSpPr>
          <p:nvPr>
            <p:ph type="ctrTitle" hasCustomPrompt="1"/>
          </p:nvPr>
        </p:nvSpPr>
        <p:spPr>
          <a:xfrm>
            <a:off x="1619672" y="250302"/>
            <a:ext cx="7416824" cy="934656"/>
          </a:xfrm>
          <a:prstGeom prst="rect">
            <a:avLst/>
          </a:prstGeom>
          <a:ln>
            <a:noFill/>
          </a:ln>
        </p:spPr>
        <p:txBody>
          <a:bodyPr anchor="b" anchorCtr="0"/>
          <a:lstStyle>
            <a:lvl1pPr algn="l">
              <a:defRPr sz="3600" baseline="0">
                <a:ln>
                  <a:noFill/>
                </a:ln>
                <a:solidFill>
                  <a:srgbClr val="FFFFFF"/>
                </a:solidFill>
                <a:latin typeface="Arial"/>
                <a:cs typeface="Arial"/>
              </a:defRPr>
            </a:lvl1pPr>
          </a:lstStyle>
          <a:p>
            <a:r>
              <a:rPr lang="en-GB" dirty="0"/>
              <a:t>Content divider</a:t>
            </a:r>
            <a:endParaRPr lang="en-US" dirty="0"/>
          </a:p>
        </p:txBody>
      </p:sp>
      <p:sp>
        <p:nvSpPr>
          <p:cNvPr id="6" name="Rectangle 3"/>
          <p:cNvSpPr>
            <a:spLocks noGrp="1" noChangeArrowheads="1"/>
          </p:cNvSpPr>
          <p:nvPr>
            <p:ph type="subTitle" idx="1" hasCustomPrompt="1"/>
          </p:nvPr>
        </p:nvSpPr>
        <p:spPr>
          <a:xfrm>
            <a:off x="1619672" y="1212734"/>
            <a:ext cx="7416824" cy="504056"/>
          </a:xfrm>
          <a:prstGeom prst="rect">
            <a:avLst/>
          </a:prstGeom>
        </p:spPr>
        <p:txBody>
          <a:bodyPr/>
          <a:lstStyle>
            <a:lvl1pPr marL="0" indent="0" algn="l">
              <a:buFontTx/>
              <a:buNone/>
              <a:defRPr sz="2000" baseline="0">
                <a:solidFill>
                  <a:srgbClr val="FFFFFF"/>
                </a:solidFill>
                <a:latin typeface="Arial"/>
                <a:cs typeface="Arial"/>
              </a:defRPr>
            </a:lvl1pPr>
          </a:lstStyle>
          <a:p>
            <a:r>
              <a:rPr lang="en-GB" dirty="0"/>
              <a:t>Subtitle</a:t>
            </a:r>
            <a:endParaRPr lang="en-US" dirty="0"/>
          </a:p>
        </p:txBody>
      </p:sp>
    </p:spTree>
    <p:extLst>
      <p:ext uri="{BB962C8B-B14F-4D97-AF65-F5344CB8AC3E}">
        <p14:creationId xmlns:p14="http://schemas.microsoft.com/office/powerpoint/2010/main" val="3834088802"/>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option 4">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9144000" cy="5143500"/>
          </a:xfrm>
          <a:prstGeom prst="rect">
            <a:avLst/>
          </a:prstGeom>
          <a:noFill/>
          <a:ln w="28575" cap="flat" cmpd="sng" algn="ctr">
            <a:solidFill>
              <a:schemeClr val="bg2">
                <a:lumMod val="65000"/>
                <a:lumOff val="35000"/>
              </a:schemeClr>
            </a:solidFill>
            <a:prstDash val="solid"/>
            <a:round/>
            <a:headEnd type="none" w="med" len="med"/>
            <a:tailEnd type="none" w="med" len="med"/>
          </a:ln>
          <a:effectLst/>
        </p:spPr>
        <p:txBody>
          <a:bodyPr/>
          <a:lstStyle/>
          <a:p>
            <a:pPr>
              <a:defRPr/>
            </a:pPr>
            <a:endParaRPr lang="en-US">
              <a:ln w="101600" cmpd="sng">
                <a:solidFill>
                  <a:schemeClr val="tx1"/>
                </a:solidFill>
              </a:ln>
            </a:endParaRPr>
          </a:p>
        </p:txBody>
      </p:sp>
      <p:sp>
        <p:nvSpPr>
          <p:cNvPr id="6" name="Rectangle 2"/>
          <p:cNvSpPr>
            <a:spLocks noGrp="1" noChangeArrowheads="1"/>
          </p:cNvSpPr>
          <p:nvPr>
            <p:ph type="ctrTitle" hasCustomPrompt="1"/>
          </p:nvPr>
        </p:nvSpPr>
        <p:spPr>
          <a:xfrm>
            <a:off x="1619672" y="250302"/>
            <a:ext cx="7416824" cy="934656"/>
          </a:xfrm>
          <a:prstGeom prst="rect">
            <a:avLst/>
          </a:prstGeom>
          <a:ln>
            <a:noFill/>
          </a:ln>
        </p:spPr>
        <p:txBody>
          <a:bodyPr anchor="b" anchorCtr="0"/>
          <a:lstStyle>
            <a:lvl1pPr algn="l">
              <a:defRPr sz="3600" baseline="0">
                <a:ln>
                  <a:noFill/>
                </a:ln>
                <a:solidFill>
                  <a:srgbClr val="FFFFFF"/>
                </a:solidFill>
                <a:latin typeface="Arial"/>
                <a:cs typeface="Arial"/>
              </a:defRPr>
            </a:lvl1pPr>
          </a:lstStyle>
          <a:p>
            <a:r>
              <a:rPr lang="en-GB" dirty="0"/>
              <a:t>Content divider</a:t>
            </a:r>
            <a:endParaRPr lang="en-US" dirty="0"/>
          </a:p>
        </p:txBody>
      </p:sp>
      <p:sp>
        <p:nvSpPr>
          <p:cNvPr id="7" name="Rectangle 3"/>
          <p:cNvSpPr>
            <a:spLocks noGrp="1" noChangeArrowheads="1"/>
          </p:cNvSpPr>
          <p:nvPr>
            <p:ph type="subTitle" idx="1" hasCustomPrompt="1"/>
          </p:nvPr>
        </p:nvSpPr>
        <p:spPr>
          <a:xfrm>
            <a:off x="1619672" y="1212734"/>
            <a:ext cx="7416824" cy="504056"/>
          </a:xfrm>
          <a:prstGeom prst="rect">
            <a:avLst/>
          </a:prstGeom>
        </p:spPr>
        <p:txBody>
          <a:bodyPr/>
          <a:lstStyle>
            <a:lvl1pPr marL="0" indent="0" algn="l">
              <a:buFontTx/>
              <a:buNone/>
              <a:defRPr sz="2000" baseline="0">
                <a:solidFill>
                  <a:srgbClr val="FFFFFF"/>
                </a:solidFill>
                <a:latin typeface="Arial"/>
                <a:cs typeface="Arial"/>
              </a:defRPr>
            </a:lvl1pPr>
          </a:lstStyle>
          <a:p>
            <a:r>
              <a:rPr lang="en-GB" dirty="0"/>
              <a:t>Subtitle</a:t>
            </a:r>
            <a:endParaRPr lang="en-US" dirty="0"/>
          </a:p>
        </p:txBody>
      </p:sp>
    </p:spTree>
    <p:extLst>
      <p:ext uri="{BB962C8B-B14F-4D97-AF65-F5344CB8AC3E}">
        <p14:creationId xmlns:p14="http://schemas.microsoft.com/office/powerpoint/2010/main" val="4084272333"/>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ivider option 1">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Rectangle 2"/>
          <p:cNvSpPr>
            <a:spLocks noGrp="1" noChangeArrowheads="1"/>
          </p:cNvSpPr>
          <p:nvPr>
            <p:ph type="ctrTitle" hasCustomPrompt="1"/>
          </p:nvPr>
        </p:nvSpPr>
        <p:spPr>
          <a:xfrm>
            <a:off x="1619672" y="250302"/>
            <a:ext cx="7416824" cy="934656"/>
          </a:xfrm>
          <a:prstGeom prst="rect">
            <a:avLst/>
          </a:prstGeom>
          <a:ln>
            <a:noFill/>
          </a:ln>
        </p:spPr>
        <p:txBody>
          <a:bodyPr anchor="b" anchorCtr="0"/>
          <a:lstStyle>
            <a:lvl1pPr algn="l">
              <a:defRPr sz="3600" baseline="0">
                <a:ln>
                  <a:noFill/>
                </a:ln>
                <a:solidFill>
                  <a:srgbClr val="FFFFFF"/>
                </a:solidFill>
                <a:latin typeface="Arial"/>
                <a:cs typeface="Arial"/>
              </a:defRPr>
            </a:lvl1pPr>
          </a:lstStyle>
          <a:p>
            <a:r>
              <a:rPr lang="en-GB" dirty="0"/>
              <a:t>Content divider</a:t>
            </a:r>
            <a:endParaRPr lang="en-US" dirty="0"/>
          </a:p>
        </p:txBody>
      </p:sp>
      <p:sp>
        <p:nvSpPr>
          <p:cNvPr id="6" name="Rectangle 3"/>
          <p:cNvSpPr>
            <a:spLocks noGrp="1" noChangeArrowheads="1"/>
          </p:cNvSpPr>
          <p:nvPr>
            <p:ph type="subTitle" idx="1" hasCustomPrompt="1"/>
          </p:nvPr>
        </p:nvSpPr>
        <p:spPr>
          <a:xfrm>
            <a:off x="1619672" y="1212734"/>
            <a:ext cx="7416824" cy="504056"/>
          </a:xfrm>
          <a:prstGeom prst="rect">
            <a:avLst/>
          </a:prstGeom>
        </p:spPr>
        <p:txBody>
          <a:bodyPr/>
          <a:lstStyle>
            <a:lvl1pPr marL="0" indent="0" algn="l">
              <a:buFontTx/>
              <a:buNone/>
              <a:defRPr sz="2000" baseline="0">
                <a:solidFill>
                  <a:srgbClr val="FFFFFF"/>
                </a:solidFill>
                <a:latin typeface="Arial"/>
                <a:cs typeface="Arial"/>
              </a:defRPr>
            </a:lvl1pPr>
          </a:lstStyle>
          <a:p>
            <a:r>
              <a:rPr lang="en-GB" dirty="0"/>
              <a:t>Subtitle</a:t>
            </a:r>
            <a:endParaRPr lang="en-US" dirty="0"/>
          </a:p>
        </p:txBody>
      </p:sp>
    </p:spTree>
    <p:extLst>
      <p:ext uri="{BB962C8B-B14F-4D97-AF65-F5344CB8AC3E}">
        <p14:creationId xmlns:p14="http://schemas.microsoft.com/office/powerpoint/2010/main" val="408025820"/>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lternative conten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2"/>
          <p:cNvSpPr>
            <a:spLocks noGrp="1" noChangeArrowheads="1"/>
          </p:cNvSpPr>
          <p:nvPr>
            <p:ph type="ctrTitle" hasCustomPrompt="1"/>
          </p:nvPr>
        </p:nvSpPr>
        <p:spPr>
          <a:xfrm>
            <a:off x="1619672" y="250302"/>
            <a:ext cx="7416824" cy="934656"/>
          </a:xfrm>
          <a:prstGeom prst="rect">
            <a:avLst/>
          </a:prstGeom>
          <a:ln>
            <a:noFill/>
          </a:ln>
        </p:spPr>
        <p:txBody>
          <a:bodyPr anchor="b" anchorCtr="0"/>
          <a:lstStyle>
            <a:lvl1pPr algn="l">
              <a:defRPr sz="3600" baseline="0">
                <a:ln>
                  <a:noFill/>
                </a:ln>
                <a:solidFill>
                  <a:schemeClr val="tx1"/>
                </a:solidFill>
                <a:latin typeface="Arial"/>
                <a:cs typeface="Arial"/>
              </a:defRPr>
            </a:lvl1pPr>
          </a:lstStyle>
          <a:p>
            <a:r>
              <a:rPr lang="en-GB" dirty="0"/>
              <a:t>Alternative content slide</a:t>
            </a:r>
            <a:endParaRPr lang="en-US" dirty="0"/>
          </a:p>
        </p:txBody>
      </p:sp>
      <p:sp>
        <p:nvSpPr>
          <p:cNvPr id="5" name="Rectangle 3"/>
          <p:cNvSpPr>
            <a:spLocks noGrp="1" noChangeArrowheads="1"/>
          </p:cNvSpPr>
          <p:nvPr>
            <p:ph type="subTitle" idx="1" hasCustomPrompt="1"/>
          </p:nvPr>
        </p:nvSpPr>
        <p:spPr>
          <a:xfrm>
            <a:off x="1619672" y="1212734"/>
            <a:ext cx="7416824" cy="504056"/>
          </a:xfrm>
          <a:prstGeom prst="rect">
            <a:avLst/>
          </a:prstGeom>
        </p:spPr>
        <p:txBody>
          <a:bodyPr/>
          <a:lstStyle>
            <a:lvl1pPr marL="0" indent="0" algn="l">
              <a:buFontTx/>
              <a:buNone/>
              <a:defRPr sz="2000" baseline="0">
                <a:solidFill>
                  <a:schemeClr val="tx1"/>
                </a:solidFill>
                <a:latin typeface="Arial"/>
                <a:cs typeface="Arial"/>
              </a:defRPr>
            </a:lvl1pPr>
          </a:lstStyle>
          <a:p>
            <a:r>
              <a:rPr lang="en-GB" dirty="0"/>
              <a:t>Subtitle</a:t>
            </a:r>
            <a:endParaRPr lang="en-US" dirty="0"/>
          </a:p>
        </p:txBody>
      </p:sp>
    </p:spTree>
    <p:extLst>
      <p:ext uri="{BB962C8B-B14F-4D97-AF65-F5344CB8AC3E}">
        <p14:creationId xmlns:p14="http://schemas.microsoft.com/office/powerpoint/2010/main" val="3223630841"/>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option 2">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2"/>
          <p:cNvSpPr>
            <a:spLocks noGrp="1" noChangeArrowheads="1"/>
          </p:cNvSpPr>
          <p:nvPr>
            <p:ph type="ctrTitle" hasCustomPrompt="1"/>
          </p:nvPr>
        </p:nvSpPr>
        <p:spPr>
          <a:xfrm>
            <a:off x="179512" y="1455086"/>
            <a:ext cx="7416824" cy="1754520"/>
          </a:xfrm>
          <a:prstGeom prst="rect">
            <a:avLst/>
          </a:prstGeom>
          <a:ln>
            <a:noFill/>
          </a:ln>
        </p:spPr>
        <p:txBody>
          <a:bodyPr anchor="b" anchorCtr="0"/>
          <a:lstStyle>
            <a:lvl1pPr algn="l">
              <a:defRPr sz="3600" baseline="0">
                <a:ln>
                  <a:noFill/>
                </a:ln>
                <a:solidFill>
                  <a:srgbClr val="FFFFFF"/>
                </a:solidFill>
                <a:latin typeface="Arial"/>
                <a:cs typeface="Arial"/>
              </a:defRPr>
            </a:lvl1pPr>
          </a:lstStyle>
          <a:p>
            <a:r>
              <a:rPr lang="en-GB" dirty="0"/>
              <a:t>Questions</a:t>
            </a:r>
            <a:br>
              <a:rPr lang="en-GB" dirty="0"/>
            </a:br>
            <a:r>
              <a:rPr lang="en-GB" dirty="0"/>
              <a:t>and answers</a:t>
            </a:r>
            <a:endParaRPr lang="en-US" dirty="0"/>
          </a:p>
        </p:txBody>
      </p:sp>
    </p:spTree>
    <p:extLst>
      <p:ext uri="{BB962C8B-B14F-4D97-AF65-F5344CB8AC3E}">
        <p14:creationId xmlns:p14="http://schemas.microsoft.com/office/powerpoint/2010/main" val="5028920"/>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option 3">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2"/>
          <p:cNvSpPr>
            <a:spLocks noGrp="1" noChangeArrowheads="1"/>
          </p:cNvSpPr>
          <p:nvPr>
            <p:ph type="ctrTitle" hasCustomPrompt="1"/>
          </p:nvPr>
        </p:nvSpPr>
        <p:spPr>
          <a:xfrm>
            <a:off x="179512" y="1455086"/>
            <a:ext cx="7416824" cy="1754520"/>
          </a:xfrm>
          <a:prstGeom prst="rect">
            <a:avLst/>
          </a:prstGeom>
          <a:ln>
            <a:noFill/>
          </a:ln>
        </p:spPr>
        <p:txBody>
          <a:bodyPr anchor="b" anchorCtr="0"/>
          <a:lstStyle>
            <a:lvl1pPr algn="l">
              <a:defRPr sz="3600" baseline="0">
                <a:ln>
                  <a:noFill/>
                </a:ln>
                <a:solidFill>
                  <a:srgbClr val="FFFFFF"/>
                </a:solidFill>
                <a:latin typeface="Arial"/>
                <a:cs typeface="Arial"/>
              </a:defRPr>
            </a:lvl1pPr>
          </a:lstStyle>
          <a:p>
            <a:r>
              <a:rPr lang="en-GB" dirty="0"/>
              <a:t>Questions</a:t>
            </a:r>
            <a:br>
              <a:rPr lang="en-GB" dirty="0"/>
            </a:br>
            <a:r>
              <a:rPr lang="en-GB" dirty="0"/>
              <a:t>and answers (alternative)</a:t>
            </a:r>
            <a:endParaRPr lang="en-US" dirty="0"/>
          </a:p>
        </p:txBody>
      </p:sp>
    </p:spTree>
    <p:extLst>
      <p:ext uri="{BB962C8B-B14F-4D97-AF65-F5344CB8AC3E}">
        <p14:creationId xmlns:p14="http://schemas.microsoft.com/office/powerpoint/2010/main" val="414863652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9144000" cy="5143500"/>
          </a:xfrm>
          <a:prstGeom prst="rect">
            <a:avLst/>
          </a:prstGeom>
          <a:noFill/>
          <a:ln w="28575" cap="flat" cmpd="sng" algn="ctr">
            <a:solidFill>
              <a:schemeClr val="bg2">
                <a:lumMod val="65000"/>
                <a:lumOff val="35000"/>
              </a:schemeClr>
            </a:solidFill>
            <a:prstDash val="solid"/>
            <a:round/>
            <a:headEnd type="none" w="med" len="med"/>
            <a:tailEnd type="none" w="med" len="med"/>
          </a:ln>
          <a:effectLst/>
        </p:spPr>
        <p:txBody>
          <a:bodyPr/>
          <a:lstStyle/>
          <a:p>
            <a:pPr>
              <a:defRPr/>
            </a:pPr>
            <a:endParaRPr lang="en-US">
              <a:ln w="101600" cmpd="sng">
                <a:solidFill>
                  <a:schemeClr val="tx1"/>
                </a:solidFill>
              </a:ln>
            </a:endParaRPr>
          </a:p>
        </p:txBody>
      </p:sp>
      <p:pic>
        <p:nvPicPr>
          <p:cNvPr id="1027" name="Picture 2" descr="MO_RGB_transpbackg.png"/>
          <p:cNvPicPr>
            <a:picLocks noChangeAspect="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107950" y="98425"/>
            <a:ext cx="1223963" cy="1120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dk2" tx1="lt1" bg2="dk1" tx2="lt2" accent1="accent1" accent2="accent2" accent3="accent3" accent4="accent4" accent5="accent5" accent6="accent6" hlink="hlink" folHlink="folHlink"/>
  <p:sldLayoutIdLst>
    <p:sldLayoutId id="2147484290" r:id="rId1"/>
    <p:sldLayoutId id="2147484292" r:id="rId2"/>
    <p:sldLayoutId id="2147484282" r:id="rId3"/>
    <p:sldLayoutId id="2147484284" r:id="rId4"/>
    <p:sldLayoutId id="2147484281" r:id="rId5"/>
    <p:sldLayoutId id="2147484289" r:id="rId6"/>
    <p:sldLayoutId id="2147484286" r:id="rId7"/>
    <p:sldLayoutId id="2147484283" r:id="rId8"/>
    <p:sldLayoutId id="2147484291" r:id="rId9"/>
    <p:sldLayoutId id="2147484285" r:id="rId10"/>
    <p:sldLayoutId id="2147484287" r:id="rId11"/>
    <p:sldLayoutId id="2147484288" r:id="rId12"/>
  </p:sldLayoutIdLst>
  <p:transition spd="slow">
    <p:fade/>
  </p:transition>
  <p:hf sldNum="0" hdr="0" dt="0"/>
  <p:txStyles>
    <p:titleStyle>
      <a:lvl1pPr algn="l" rtl="0" eaLnBrk="0" fontAlgn="base" hangingPunct="0">
        <a:lnSpc>
          <a:spcPct val="85000"/>
        </a:lnSpc>
        <a:spcBef>
          <a:spcPct val="0"/>
        </a:spcBef>
        <a:spcAft>
          <a:spcPct val="0"/>
        </a:spcAft>
        <a:defRPr sz="4000">
          <a:solidFill>
            <a:srgbClr val="000000"/>
          </a:solidFill>
          <a:latin typeface="+mj-lt"/>
          <a:ea typeface="ＭＳ Ｐゴシック" charset="0"/>
          <a:cs typeface="ＭＳ Ｐゴシック" charset="0"/>
        </a:defRPr>
      </a:lvl1pPr>
      <a:lvl2pPr algn="l" rtl="0" eaLnBrk="0" fontAlgn="base" hangingPunct="0">
        <a:lnSpc>
          <a:spcPct val="85000"/>
        </a:lnSpc>
        <a:spcBef>
          <a:spcPct val="0"/>
        </a:spcBef>
        <a:spcAft>
          <a:spcPct val="0"/>
        </a:spcAft>
        <a:defRPr sz="4000">
          <a:solidFill>
            <a:srgbClr val="000000"/>
          </a:solidFill>
          <a:latin typeface="Arial" charset="0"/>
          <a:ea typeface="ＭＳ Ｐゴシック" charset="0"/>
          <a:cs typeface="ＭＳ Ｐゴシック" charset="0"/>
        </a:defRPr>
      </a:lvl2pPr>
      <a:lvl3pPr algn="l" rtl="0" eaLnBrk="0" fontAlgn="base" hangingPunct="0">
        <a:lnSpc>
          <a:spcPct val="85000"/>
        </a:lnSpc>
        <a:spcBef>
          <a:spcPct val="0"/>
        </a:spcBef>
        <a:spcAft>
          <a:spcPct val="0"/>
        </a:spcAft>
        <a:defRPr sz="4000">
          <a:solidFill>
            <a:srgbClr val="000000"/>
          </a:solidFill>
          <a:latin typeface="Arial" charset="0"/>
          <a:ea typeface="ＭＳ Ｐゴシック" charset="0"/>
          <a:cs typeface="ＭＳ Ｐゴシック" charset="0"/>
        </a:defRPr>
      </a:lvl3pPr>
      <a:lvl4pPr algn="l" rtl="0" eaLnBrk="0" fontAlgn="base" hangingPunct="0">
        <a:lnSpc>
          <a:spcPct val="85000"/>
        </a:lnSpc>
        <a:spcBef>
          <a:spcPct val="0"/>
        </a:spcBef>
        <a:spcAft>
          <a:spcPct val="0"/>
        </a:spcAft>
        <a:defRPr sz="4000">
          <a:solidFill>
            <a:srgbClr val="000000"/>
          </a:solidFill>
          <a:latin typeface="Arial" charset="0"/>
          <a:ea typeface="ＭＳ Ｐゴシック" charset="0"/>
          <a:cs typeface="ＭＳ Ｐゴシック" charset="0"/>
        </a:defRPr>
      </a:lvl4pPr>
      <a:lvl5pPr algn="l" rtl="0" eaLnBrk="0" fontAlgn="base" hangingPunct="0">
        <a:lnSpc>
          <a:spcPct val="85000"/>
        </a:lnSpc>
        <a:spcBef>
          <a:spcPct val="0"/>
        </a:spcBef>
        <a:spcAft>
          <a:spcPct val="0"/>
        </a:spcAft>
        <a:defRPr sz="4000">
          <a:solidFill>
            <a:srgbClr val="000000"/>
          </a:solidFill>
          <a:latin typeface="Arial" charset="0"/>
          <a:ea typeface="ＭＳ Ｐゴシック" charset="0"/>
          <a:cs typeface="ＭＳ Ｐゴシック" charset="0"/>
        </a:defRPr>
      </a:lvl5pPr>
      <a:lvl6pPr marL="457200" algn="l" rtl="0" fontAlgn="base">
        <a:lnSpc>
          <a:spcPct val="85000"/>
        </a:lnSpc>
        <a:spcBef>
          <a:spcPct val="0"/>
        </a:spcBef>
        <a:spcAft>
          <a:spcPct val="0"/>
        </a:spcAft>
        <a:defRPr sz="4000">
          <a:solidFill>
            <a:srgbClr val="FFFFFF"/>
          </a:solidFill>
          <a:latin typeface="Arial" charset="0"/>
        </a:defRPr>
      </a:lvl6pPr>
      <a:lvl7pPr marL="914400" algn="l" rtl="0" fontAlgn="base">
        <a:lnSpc>
          <a:spcPct val="85000"/>
        </a:lnSpc>
        <a:spcBef>
          <a:spcPct val="0"/>
        </a:spcBef>
        <a:spcAft>
          <a:spcPct val="0"/>
        </a:spcAft>
        <a:defRPr sz="4000">
          <a:solidFill>
            <a:srgbClr val="FFFFFF"/>
          </a:solidFill>
          <a:latin typeface="Arial" charset="0"/>
        </a:defRPr>
      </a:lvl7pPr>
      <a:lvl8pPr marL="1371600" algn="l" rtl="0" fontAlgn="base">
        <a:lnSpc>
          <a:spcPct val="85000"/>
        </a:lnSpc>
        <a:spcBef>
          <a:spcPct val="0"/>
        </a:spcBef>
        <a:spcAft>
          <a:spcPct val="0"/>
        </a:spcAft>
        <a:defRPr sz="4000">
          <a:solidFill>
            <a:srgbClr val="FFFFFF"/>
          </a:solidFill>
          <a:latin typeface="Arial" charset="0"/>
        </a:defRPr>
      </a:lvl8pPr>
      <a:lvl9pPr marL="1828800" algn="l" rtl="0" fontAlgn="base">
        <a:lnSpc>
          <a:spcPct val="85000"/>
        </a:lnSpc>
        <a:spcBef>
          <a:spcPct val="0"/>
        </a:spcBef>
        <a:spcAft>
          <a:spcPct val="0"/>
        </a:spcAft>
        <a:defRPr sz="4000">
          <a:solidFill>
            <a:srgbClr val="FFFFFF"/>
          </a:solidFill>
          <a:latin typeface="Arial" charset="0"/>
        </a:defRPr>
      </a:lvl9pPr>
    </p:titleStyle>
    <p:bodyStyle>
      <a:lvl1pPr marL="261938" indent="-261938" algn="l" rtl="0" eaLnBrk="0" fontAlgn="base" hangingPunct="0">
        <a:lnSpc>
          <a:spcPct val="90000"/>
        </a:lnSpc>
        <a:spcBef>
          <a:spcPct val="35000"/>
        </a:spcBef>
        <a:spcAft>
          <a:spcPct val="35000"/>
        </a:spcAft>
        <a:buChar char="•"/>
        <a:defRPr sz="2400">
          <a:solidFill>
            <a:srgbClr val="000000"/>
          </a:solidFill>
          <a:latin typeface="+mn-lt"/>
          <a:ea typeface="ＭＳ Ｐゴシック" charset="0"/>
          <a:cs typeface="ＭＳ Ｐゴシック" charset="0"/>
        </a:defRPr>
      </a:lvl1pPr>
      <a:lvl2pPr marL="623888" indent="-182563" algn="l" rtl="0" eaLnBrk="0" fontAlgn="base" hangingPunct="0">
        <a:lnSpc>
          <a:spcPct val="90000"/>
        </a:lnSpc>
        <a:spcBef>
          <a:spcPct val="35000"/>
        </a:spcBef>
        <a:spcAft>
          <a:spcPct val="35000"/>
        </a:spcAft>
        <a:buChar char="•"/>
        <a:defRPr sz="2000">
          <a:solidFill>
            <a:srgbClr val="000000"/>
          </a:solidFill>
          <a:latin typeface="+mn-lt"/>
          <a:ea typeface="ＭＳ Ｐゴシック" charset="0"/>
        </a:defRPr>
      </a:lvl2pPr>
      <a:lvl3pPr marL="987425" indent="-184150" algn="l" rtl="0" eaLnBrk="0" fontAlgn="base" hangingPunct="0">
        <a:lnSpc>
          <a:spcPct val="90000"/>
        </a:lnSpc>
        <a:spcBef>
          <a:spcPct val="35000"/>
        </a:spcBef>
        <a:spcAft>
          <a:spcPct val="35000"/>
        </a:spcAft>
        <a:buChar char="•"/>
        <a:defRPr sz="2000">
          <a:solidFill>
            <a:srgbClr val="000000"/>
          </a:solidFill>
          <a:latin typeface="+mn-lt"/>
          <a:ea typeface="ＭＳ Ｐゴシック" charset="0"/>
        </a:defRPr>
      </a:lvl3pPr>
      <a:lvl4pPr marL="1349375" indent="-182563" algn="l" rtl="0" eaLnBrk="0" fontAlgn="base" hangingPunct="0">
        <a:lnSpc>
          <a:spcPct val="90000"/>
        </a:lnSpc>
        <a:spcBef>
          <a:spcPct val="35000"/>
        </a:spcBef>
        <a:spcAft>
          <a:spcPct val="35000"/>
        </a:spcAft>
        <a:buChar char="•"/>
        <a:defRPr sz="2000">
          <a:solidFill>
            <a:srgbClr val="000000"/>
          </a:solidFill>
          <a:latin typeface="+mn-lt"/>
          <a:ea typeface="ＭＳ Ｐゴシック" charset="0"/>
        </a:defRPr>
      </a:lvl4pPr>
      <a:lvl5pPr marL="1698625" indent="-169863" algn="l" rtl="0" eaLnBrk="0" fontAlgn="base" hangingPunct="0">
        <a:lnSpc>
          <a:spcPct val="90000"/>
        </a:lnSpc>
        <a:spcBef>
          <a:spcPct val="35000"/>
        </a:spcBef>
        <a:spcAft>
          <a:spcPct val="35000"/>
        </a:spcAft>
        <a:buChar char="•"/>
        <a:defRPr sz="2000">
          <a:solidFill>
            <a:srgbClr val="000000"/>
          </a:solidFill>
          <a:latin typeface="+mn-lt"/>
          <a:ea typeface="ＭＳ Ｐゴシック" charset="0"/>
        </a:defRPr>
      </a:lvl5pPr>
      <a:lvl6pPr marL="2155825" indent="-169863" algn="l" rtl="0" fontAlgn="base">
        <a:lnSpc>
          <a:spcPct val="90000"/>
        </a:lnSpc>
        <a:spcBef>
          <a:spcPct val="35000"/>
        </a:spcBef>
        <a:spcAft>
          <a:spcPct val="35000"/>
        </a:spcAft>
        <a:buChar char="•"/>
        <a:defRPr sz="2000">
          <a:solidFill>
            <a:srgbClr val="FFFFFF"/>
          </a:solidFill>
          <a:latin typeface="+mn-lt"/>
        </a:defRPr>
      </a:lvl6pPr>
      <a:lvl7pPr marL="2613025" indent="-169863" algn="l" rtl="0" fontAlgn="base">
        <a:lnSpc>
          <a:spcPct val="90000"/>
        </a:lnSpc>
        <a:spcBef>
          <a:spcPct val="35000"/>
        </a:spcBef>
        <a:spcAft>
          <a:spcPct val="35000"/>
        </a:spcAft>
        <a:buChar char="•"/>
        <a:defRPr sz="2000">
          <a:solidFill>
            <a:srgbClr val="FFFFFF"/>
          </a:solidFill>
          <a:latin typeface="+mn-lt"/>
        </a:defRPr>
      </a:lvl7pPr>
      <a:lvl8pPr marL="3070225" indent="-169863" algn="l" rtl="0" fontAlgn="base">
        <a:lnSpc>
          <a:spcPct val="90000"/>
        </a:lnSpc>
        <a:spcBef>
          <a:spcPct val="35000"/>
        </a:spcBef>
        <a:spcAft>
          <a:spcPct val="35000"/>
        </a:spcAft>
        <a:buChar char="•"/>
        <a:defRPr sz="2000">
          <a:solidFill>
            <a:srgbClr val="FFFFFF"/>
          </a:solidFill>
          <a:latin typeface="+mn-lt"/>
        </a:defRPr>
      </a:lvl8pPr>
      <a:lvl9pPr marL="3527425" indent="-169863" algn="l" rtl="0" fontAlgn="base">
        <a:lnSpc>
          <a:spcPct val="90000"/>
        </a:lnSpc>
        <a:spcBef>
          <a:spcPct val="35000"/>
        </a:spcBef>
        <a:spcAft>
          <a:spcPct val="35000"/>
        </a:spcAft>
        <a:buChar char="•"/>
        <a:defRPr sz="2000">
          <a:solidFill>
            <a:srgbClr val="FFFF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7.sv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hyperlink" Target="https://cgms-info.org/" TargetMode="External"/><Relationship Id="rId7" Type="http://schemas.openxmlformats.org/officeDocument/2006/relationships/hyperlink" Target="https://xkcd.com/927/" TargetMode="External"/><Relationship Id="rId2" Type="http://schemas.microsoft.com/office/2018/10/relationships/comments" Target="../comments/modernComment_119_C572C4E3.xml"/><Relationship Id="rId1" Type="http://schemas.openxmlformats.org/officeDocument/2006/relationships/slideLayout" Target="../slideLayouts/slideLayout10.xml"/><Relationship Id="rId6" Type="http://schemas.openxmlformats.org/officeDocument/2006/relationships/hyperlink" Target="https://www.cgms-info.org/Agendas/GetWpFile.ashx?wid=5d1bee1f-200a-4192-9e17-c5fc14ae5c33&amp;aid=df1a6fc9-59dc-4461-8bed-512fae79a1b7" TargetMode="External"/><Relationship Id="rId5" Type="http://schemas.openxmlformats.org/officeDocument/2006/relationships/hyperlink" Target="https://www.swpc.noaa.gov/sites/default/files/images/u97/CGMS%20SWW%20Lead%20Presentation%202024.pdf" TargetMode="External"/><Relationship Id="rId4" Type="http://schemas.openxmlformats.org/officeDocument/2006/relationships/hyperlink" Target="https://www.cgms-info.org/Agendas/GetWpFile.ashx?wid=e378493c-6140-4be3-975e-526b0a24148b&amp;aid=09175547-99f1-4bf2-ba39-725ecc05384a"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png"/><Relationship Id="rId18" Type="http://schemas.openxmlformats.org/officeDocument/2006/relationships/image" Target="../media/image33.svg"/><Relationship Id="rId3" Type="http://schemas.openxmlformats.org/officeDocument/2006/relationships/image" Target="../media/image18.png"/><Relationship Id="rId21" Type="http://schemas.openxmlformats.org/officeDocument/2006/relationships/hyperlink" Target="https://www.nature.com/articles/nature14956" TargetMode="External"/><Relationship Id="rId7" Type="http://schemas.openxmlformats.org/officeDocument/2006/relationships/image" Target="../media/image22.png"/><Relationship Id="rId12" Type="http://schemas.openxmlformats.org/officeDocument/2006/relationships/image" Target="../media/image27.svg"/><Relationship Id="rId17" Type="http://schemas.openxmlformats.org/officeDocument/2006/relationships/image" Target="../media/image32.png"/><Relationship Id="rId25" Type="http://schemas.openxmlformats.org/officeDocument/2006/relationships/hyperlink" Target="https://agupubs.onlinelibrary.wiley.com/doi/full/10.1029/2024SW003951" TargetMode="External"/><Relationship Id="rId2" Type="http://schemas.openxmlformats.org/officeDocument/2006/relationships/notesSlide" Target="../notesSlides/notesSlide2.xml"/><Relationship Id="rId16" Type="http://schemas.openxmlformats.org/officeDocument/2006/relationships/image" Target="../media/image31.svg"/><Relationship Id="rId20" Type="http://schemas.openxmlformats.org/officeDocument/2006/relationships/image" Target="../media/image35.svg"/><Relationship Id="rId1" Type="http://schemas.openxmlformats.org/officeDocument/2006/relationships/slideLayout" Target="../slideLayouts/slideLayout10.xml"/><Relationship Id="rId6" Type="http://schemas.openxmlformats.org/officeDocument/2006/relationships/image" Target="../media/image21.svg"/><Relationship Id="rId11" Type="http://schemas.openxmlformats.org/officeDocument/2006/relationships/image" Target="../media/image26.png"/><Relationship Id="rId24" Type="http://schemas.openxmlformats.org/officeDocument/2006/relationships/hyperlink" Target="https://doi.org/10.1029/2018SW001962" TargetMode="External"/><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6.png"/><Relationship Id="rId10" Type="http://schemas.openxmlformats.org/officeDocument/2006/relationships/image" Target="../media/image25.sv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svg"/><Relationship Id="rId22" Type="http://schemas.openxmlformats.org/officeDocument/2006/relationships/hyperlink" Target="https://www.ecmwf.int/en/forecasts/charts/catalogue/plwww_m_hr_ccaf_adrian_ts?facets=undefined&amp;time=2019081100"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svg"/><Relationship Id="rId18" Type="http://schemas.openxmlformats.org/officeDocument/2006/relationships/image" Target="../media/image50.png"/><Relationship Id="rId26" Type="http://schemas.openxmlformats.org/officeDocument/2006/relationships/image" Target="../media/image56.png"/><Relationship Id="rId3" Type="http://schemas.microsoft.com/office/2018/10/relationships/comments" Target="../comments/modernComment_118_B8B9C1B4.xml"/><Relationship Id="rId21" Type="http://schemas.openxmlformats.org/officeDocument/2006/relationships/image" Target="../media/image53.svg"/><Relationship Id="rId7" Type="http://schemas.openxmlformats.org/officeDocument/2006/relationships/image" Target="../media/image39.svg"/><Relationship Id="rId12" Type="http://schemas.openxmlformats.org/officeDocument/2006/relationships/image" Target="../media/image44.png"/><Relationship Id="rId17" Type="http://schemas.openxmlformats.org/officeDocument/2006/relationships/image" Target="../media/image49.svg"/><Relationship Id="rId25" Type="http://schemas.openxmlformats.org/officeDocument/2006/relationships/hyperlink" Target="https://commons.wikimedia.org/wiki/File:Earth%27s_atmosphere.svg" TargetMode="External"/><Relationship Id="rId2" Type="http://schemas.openxmlformats.org/officeDocument/2006/relationships/notesSlide" Target="../notesSlides/notesSlide3.xml"/><Relationship Id="rId16" Type="http://schemas.openxmlformats.org/officeDocument/2006/relationships/image" Target="../media/image48.png"/><Relationship Id="rId20" Type="http://schemas.openxmlformats.org/officeDocument/2006/relationships/image" Target="../media/image52.png"/><Relationship Id="rId1" Type="http://schemas.openxmlformats.org/officeDocument/2006/relationships/slideLayout" Target="../slideLayouts/slideLayout10.xml"/><Relationship Id="rId6" Type="http://schemas.openxmlformats.org/officeDocument/2006/relationships/image" Target="../media/image38.png"/><Relationship Id="rId11" Type="http://schemas.openxmlformats.org/officeDocument/2006/relationships/image" Target="../media/image43.svg"/><Relationship Id="rId24" Type="http://schemas.openxmlformats.org/officeDocument/2006/relationships/hyperlink" Target="https://svs.gsfc.nasa.gov/10954/#media_group_349413" TargetMode="External"/><Relationship Id="rId5" Type="http://schemas.openxmlformats.org/officeDocument/2006/relationships/hyperlink" Target="https://gmao.gsfc.nasa.gov/forecasts/systems/fp/obs_impact" TargetMode="External"/><Relationship Id="rId15" Type="http://schemas.openxmlformats.org/officeDocument/2006/relationships/image" Target="../media/image47.png"/><Relationship Id="rId23" Type="http://schemas.openxmlformats.org/officeDocument/2006/relationships/image" Target="../media/image55.svg"/><Relationship Id="rId10" Type="http://schemas.openxmlformats.org/officeDocument/2006/relationships/image" Target="../media/image42.png"/><Relationship Id="rId19" Type="http://schemas.openxmlformats.org/officeDocument/2006/relationships/image" Target="../media/image51.svg"/><Relationship Id="rId4" Type="http://schemas.openxmlformats.org/officeDocument/2006/relationships/image" Target="../media/image37.png"/><Relationship Id="rId9" Type="http://schemas.openxmlformats.org/officeDocument/2006/relationships/image" Target="../media/image41.svg"/><Relationship Id="rId14" Type="http://schemas.openxmlformats.org/officeDocument/2006/relationships/image" Target="../media/image46.jpg"/><Relationship Id="rId22" Type="http://schemas.openxmlformats.org/officeDocument/2006/relationships/image" Target="../media/image54.png"/><Relationship Id="rId27" Type="http://schemas.openxmlformats.org/officeDocument/2006/relationships/image" Target="../media/image57.svg"/></Relationships>
</file>

<file path=ppt/slides/_rels/slide5.xml.rels><?xml version="1.0" encoding="UTF-8" standalone="yes"?>
<Relationships xmlns="http://schemas.openxmlformats.org/package/2006/relationships"><Relationship Id="rId8" Type="http://schemas.openxmlformats.org/officeDocument/2006/relationships/hyperlink" Target="https://hapi-server.github.io/" TargetMode="External"/><Relationship Id="rId3" Type="http://schemas.microsoft.com/office/2018/10/relationships/comments" Target="../comments/modernComment_115_22D9C3A0.xml"/><Relationship Id="rId7" Type="http://schemas.openxmlformats.org/officeDocument/2006/relationships/hyperlink" Target="https://wmo-im.github.io/wis2-guide/guide/wis2-guide-APPROVED.html#_1_3_3_how_to_provide_data_to_wis2" TargetMode="External"/><Relationship Id="rId12" Type="http://schemas.openxmlformats.org/officeDocument/2006/relationships/hyperlink" Target="https://spdf.gsfc.nasa.gov/sp_use_of_cdf.html" TargetMode="External"/><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hyperlink" Target="https://spase-group.org/" TargetMode="External"/><Relationship Id="rId11" Type="http://schemas.openxmlformats.org/officeDocument/2006/relationships/hyperlink" Target="https://github.com/wmo-im/GRIB2" TargetMode="External"/><Relationship Id="rId5" Type="http://schemas.openxmlformats.org/officeDocument/2006/relationships/hyperlink" Target="https://wmo-im.github.io/wcmp2/standard/wcmp2-STABLE.html" TargetMode="External"/><Relationship Id="rId10" Type="http://schemas.openxmlformats.org/officeDocument/2006/relationships/hyperlink" Target="https://github.com/wmo-im/BUFR4" TargetMode="External"/><Relationship Id="rId4" Type="http://schemas.openxmlformats.org/officeDocument/2006/relationships/hyperlink" Target="https://community.wmo.int/en/activity-areas/wis/WIS2-overview" TargetMode="External"/><Relationship Id="rId9" Type="http://schemas.openxmlformats.org/officeDocument/2006/relationships/hyperlink" Target="https://cfconventions.org/"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62.jpg"/><Relationship Id="rId3" Type="http://schemas.openxmlformats.org/officeDocument/2006/relationships/image" Target="../media/image58.png"/><Relationship Id="rId7" Type="http://schemas.openxmlformats.org/officeDocument/2006/relationships/image" Target="../media/image61.png"/><Relationship Id="rId12" Type="http://schemas.openxmlformats.org/officeDocument/2006/relationships/hyperlink" Target="https://wmoomm.sharepoint.com/:p:/s/wmocpdb/EVA6I7VV_CVEsp149wNeEzEBNAbibeMRMXfbWmmx63MFbA?e=CvUBFP" TargetMode="External"/><Relationship Id="rId2" Type="http://schemas.microsoft.com/office/2018/10/relationships/comments" Target="../comments/modernComment_116_D8EBCECB.xml"/><Relationship Id="rId1" Type="http://schemas.openxmlformats.org/officeDocument/2006/relationships/slideLayout" Target="../slideLayouts/slideLayout10.xml"/><Relationship Id="rId6" Type="http://schemas.openxmlformats.org/officeDocument/2006/relationships/image" Target="../media/image60.png"/><Relationship Id="rId11" Type="http://schemas.openxmlformats.org/officeDocument/2006/relationships/hyperlink" Target="https://wmoomm.sharepoint.com/:p:/s/wmocpdb/EV_1P4VOQ_hJol8YY0kvmLUBn_u1d53NKMK7cGl4KiT7_Q?e=ZeoVhB" TargetMode="External"/><Relationship Id="rId5" Type="http://schemas.microsoft.com/office/2007/relationships/hdphoto" Target="../media/hdphoto1.wdp"/><Relationship Id="rId15" Type="http://schemas.openxmlformats.org/officeDocument/2006/relationships/image" Target="../media/image63.png"/><Relationship Id="rId10" Type="http://schemas.openxmlformats.org/officeDocument/2006/relationships/hyperlink" Target="https://community.wmo.int/en/meetings/5th-meeting-expert-team-space-weather-30-october-1-november-2024" TargetMode="External"/><Relationship Id="rId4" Type="http://schemas.openxmlformats.org/officeDocument/2006/relationships/image" Target="../media/image59.png"/><Relationship Id="rId9" Type="http://schemas.openxmlformats.org/officeDocument/2006/relationships/image" Target="../media/image17.svg"/><Relationship Id="rId14" Type="http://schemas.openxmlformats.org/officeDocument/2006/relationships/hyperlink" Target="https://wmoomm.sharepoint.com/:p:/s/wmocpdb/ERxE-kKJcx9Fg1llFfNCOuYBLtX79VltgGki1iTdmmzbPw?e=cUccHo" TargetMode="External"/></Relationships>
</file>

<file path=ppt/slides/_rels/slide7.xml.rels><?xml version="1.0" encoding="UTF-8" standalone="yes"?>
<Relationships xmlns="http://schemas.openxmlformats.org/package/2006/relationships"><Relationship Id="rId13" Type="http://schemas.openxmlformats.org/officeDocument/2006/relationships/hyperlink" Target="https://cfconventions.org/Data/cf-standard-names/docs/guidelines.html#id2797725" TargetMode="External"/><Relationship Id="rId18" Type="http://schemas.openxmlformats.org/officeDocument/2006/relationships/image" Target="../media/image51.svg"/><Relationship Id="rId26" Type="http://schemas.openxmlformats.org/officeDocument/2006/relationships/hyperlink" Target="https://github.com/nco/nco" TargetMode="External"/><Relationship Id="rId3" Type="http://schemas.microsoft.com/office/2018/10/relationships/comments" Target="../comments/modernComment_111_257B8568.xml"/><Relationship Id="rId21" Type="http://schemas.openxmlformats.org/officeDocument/2006/relationships/image" Target="../media/image56.png"/><Relationship Id="rId7" Type="http://schemas.openxmlformats.org/officeDocument/2006/relationships/image" Target="../media/image67.png"/><Relationship Id="rId12" Type="http://schemas.openxmlformats.org/officeDocument/2006/relationships/image" Target="../media/image71.png"/><Relationship Id="rId17" Type="http://schemas.openxmlformats.org/officeDocument/2006/relationships/image" Target="../media/image50.png"/><Relationship Id="rId25" Type="http://schemas.openxmlformats.org/officeDocument/2006/relationships/hyperlink" Target="https://cfchecker.ncas.ac.uk/" TargetMode="External"/><Relationship Id="rId33" Type="http://schemas.openxmlformats.org/officeDocument/2006/relationships/hyperlink" Target="https://noaa-goes19.s3.amazonaws.com/SEIS-L1b-EHIS/2025/290/21/OR_SEIS-L1b-EHIS_G19_s20252902104360_e20252902109350_c20252902110377.nc" TargetMode="External"/><Relationship Id="rId2" Type="http://schemas.openxmlformats.org/officeDocument/2006/relationships/notesSlide" Target="../notesSlides/notesSlide5.xml"/><Relationship Id="rId16" Type="http://schemas.openxmlformats.org/officeDocument/2006/relationships/image" Target="../media/image49.svg"/><Relationship Id="rId20" Type="http://schemas.openxmlformats.org/officeDocument/2006/relationships/image" Target="../media/image53.svg"/><Relationship Id="rId29" Type="http://schemas.openxmlformats.org/officeDocument/2006/relationships/hyperlink" Target="https://geoxarray.github.io/latest/" TargetMode="External"/><Relationship Id="rId1" Type="http://schemas.openxmlformats.org/officeDocument/2006/relationships/slideLayout" Target="../slideLayouts/slideLayout10.xml"/><Relationship Id="rId6" Type="http://schemas.openxmlformats.org/officeDocument/2006/relationships/image" Target="../media/image66.png"/><Relationship Id="rId11" Type="http://schemas.openxmlformats.org/officeDocument/2006/relationships/hyperlink" Target="https://cfconventions.org/Data/cf-standard-names/current/build/cf-standard-name-table.html" TargetMode="External"/><Relationship Id="rId24" Type="http://schemas.openxmlformats.org/officeDocument/2006/relationships/hyperlink" Target="https://cfconventions.org/software.html" TargetMode="External"/><Relationship Id="rId32" Type="http://schemas.openxmlformats.org/officeDocument/2006/relationships/hyperlink" Target="https://github.com/SciTools/iris-sample-data/blob/main/iris_sample_data/sample_data/A1B_north_america.nc" TargetMode="External"/><Relationship Id="rId5" Type="http://schemas.openxmlformats.org/officeDocument/2006/relationships/image" Target="../media/image65.png"/><Relationship Id="rId15" Type="http://schemas.openxmlformats.org/officeDocument/2006/relationships/image" Target="../media/image48.png"/><Relationship Id="rId23" Type="http://schemas.openxmlformats.org/officeDocument/2006/relationships/hyperlink" Target="https://www.agu.org/honors/open-science/past-recipients" TargetMode="External"/><Relationship Id="rId28" Type="http://schemas.openxmlformats.org/officeDocument/2006/relationships/hyperlink" Target="https://scitools-iris.readthedocs.io/en/stable/further_topics/metadata.html#introduction" TargetMode="External"/><Relationship Id="rId10" Type="http://schemas.openxmlformats.org/officeDocument/2006/relationships/image" Target="../media/image70.png"/><Relationship Id="rId19" Type="http://schemas.openxmlformats.org/officeDocument/2006/relationships/image" Target="../media/image52.png"/><Relationship Id="rId31" Type="http://schemas.openxmlformats.org/officeDocument/2006/relationships/hyperlink" Target="https://docs.unidata.ucar.edu/nug/current/netcdf_utilities_guide.html" TargetMode="External"/><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hyperlink" Target="http://cfconventions.org/faq.html#cf-standard-names" TargetMode="External"/><Relationship Id="rId22" Type="http://schemas.openxmlformats.org/officeDocument/2006/relationships/image" Target="../media/image57.svg"/><Relationship Id="rId27" Type="http://schemas.openxmlformats.org/officeDocument/2006/relationships/hyperlink" Target="https://www.giss.nasa.gov/tools/panoply/" TargetMode="External"/><Relationship Id="rId30" Type="http://schemas.openxmlformats.org/officeDocument/2006/relationships/hyperlink" Target="https://docs.xarray.dev/en/stable/get-help/faq.html#what-is-your-approach-to-metadata" TargetMode="External"/><Relationship Id="rId8" Type="http://schemas.openxmlformats.org/officeDocument/2006/relationships/image" Target="../media/image68.png"/></Relationships>
</file>

<file path=ppt/slides/_rels/slide8.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51.svg"/><Relationship Id="rId18" Type="http://schemas.openxmlformats.org/officeDocument/2006/relationships/hyperlink" Target="https://docs.unidata.ucar.edu/nug/current/netcdf_utilities_guide.html" TargetMode="External"/><Relationship Id="rId26" Type="http://schemas.openxmlformats.org/officeDocument/2006/relationships/hyperlink" Target="https://scitools-iris.readthedocs.io/en/latest/generated/gallery/meteorology/plot_deriving_phenomena.html#sphx-glr-generated-gallery-meteorology-plot-deriving-phenomena-py" TargetMode="External"/><Relationship Id="rId3" Type="http://schemas.microsoft.com/office/2018/10/relationships/comments" Target="../comments/modernComment_113_88E19F52.xml"/><Relationship Id="rId21" Type="http://schemas.openxmlformats.org/officeDocument/2006/relationships/image" Target="../media/image72.png"/><Relationship Id="rId7" Type="http://schemas.openxmlformats.org/officeDocument/2006/relationships/image" Target="../media/image68.png"/><Relationship Id="rId12" Type="http://schemas.openxmlformats.org/officeDocument/2006/relationships/image" Target="../media/image50.png"/><Relationship Id="rId17" Type="http://schemas.openxmlformats.org/officeDocument/2006/relationships/image" Target="../media/image57.svg"/><Relationship Id="rId25" Type="http://schemas.openxmlformats.org/officeDocument/2006/relationships/hyperlink" Target="https://scitools-iris.readthedocs.io/en/latest/userguide/cube_maths.html#combining-multiple-phenomena-to-form-a-new-one" TargetMode="External"/><Relationship Id="rId2" Type="http://schemas.openxmlformats.org/officeDocument/2006/relationships/notesSlide" Target="../notesSlides/notesSlide6.xml"/><Relationship Id="rId16" Type="http://schemas.openxmlformats.org/officeDocument/2006/relationships/image" Target="../media/image56.png"/><Relationship Id="rId20" Type="http://schemas.openxmlformats.org/officeDocument/2006/relationships/hyperlink" Target="https://noaa-goes19.s3.amazonaws.com/SEIS-L1b-EHIS/2025/290/21/OR_SEIS-L1b-EHIS_G19_s20252902104360_e20252902109350_c20252902110377.nc" TargetMode="External"/><Relationship Id="rId29" Type="http://schemas.openxmlformats.org/officeDocument/2006/relationships/hyperlink" Target="https://cf-units.readthedocs.io/en/latest/" TargetMode="External"/><Relationship Id="rId1" Type="http://schemas.openxmlformats.org/officeDocument/2006/relationships/slideLayout" Target="../slideLayouts/slideLayout10.xml"/><Relationship Id="rId6" Type="http://schemas.openxmlformats.org/officeDocument/2006/relationships/image" Target="../media/image67.png"/><Relationship Id="rId11" Type="http://schemas.openxmlformats.org/officeDocument/2006/relationships/image" Target="../media/image49.svg"/><Relationship Id="rId24" Type="http://schemas.openxmlformats.org/officeDocument/2006/relationships/hyperlink" Target="https://scitools-iris.readthedocs.io/en/latest/generated/gallery/meteorology/plot_COP_1d.html#sphx-glr-generated-gallery-meteorology-plot-cop-1d-py" TargetMode="External"/><Relationship Id="rId5" Type="http://schemas.openxmlformats.org/officeDocument/2006/relationships/image" Target="../media/image66.png"/><Relationship Id="rId15" Type="http://schemas.openxmlformats.org/officeDocument/2006/relationships/image" Target="../media/image53.svg"/><Relationship Id="rId23" Type="http://schemas.openxmlformats.org/officeDocument/2006/relationships/hyperlink" Target="https://cfconventions.org/Data/cf-conventions/cf-conventions-1.12/cf-conventions.html#units" TargetMode="External"/><Relationship Id="rId28" Type="http://schemas.openxmlformats.org/officeDocument/2006/relationships/hyperlink" Target="https://www.unidata.ucar.edu/software/udunits" TargetMode="External"/><Relationship Id="rId10" Type="http://schemas.openxmlformats.org/officeDocument/2006/relationships/image" Target="../media/image48.png"/><Relationship Id="rId19" Type="http://schemas.openxmlformats.org/officeDocument/2006/relationships/hyperlink" Target="https://github.com/SciTools/iris-sample-data/blob/main/iris_sample_data/sample_data/A1B_north_america.nc" TargetMode="External"/><Relationship Id="rId4" Type="http://schemas.openxmlformats.org/officeDocument/2006/relationships/image" Target="../media/image64.png"/><Relationship Id="rId9" Type="http://schemas.openxmlformats.org/officeDocument/2006/relationships/hyperlink" Target="https://cfconventions.org/Data/cf-standard-names/current/build/cf-standard-name-table.html" TargetMode="External"/><Relationship Id="rId14" Type="http://schemas.openxmlformats.org/officeDocument/2006/relationships/image" Target="../media/image52.png"/><Relationship Id="rId22" Type="http://schemas.openxmlformats.org/officeDocument/2006/relationships/image" Target="../media/image73.png"/><Relationship Id="rId27" Type="http://schemas.openxmlformats.org/officeDocument/2006/relationships/image" Target="../media/image74.png"/><Relationship Id="rId30" Type="http://schemas.openxmlformats.org/officeDocument/2006/relationships/image" Target="../media/image75.png"/></Relationships>
</file>

<file path=ppt/slides/_rels/slide9.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hyperlink" Target="https://proj.org/en/stable/" TargetMode="External"/><Relationship Id="rId3" Type="http://schemas.openxmlformats.org/officeDocument/2006/relationships/hyperlink" Target="https://docs.unidata.ucar.edu/nug/current/netcdf_utilities_guide.html" TargetMode="External"/><Relationship Id="rId7" Type="http://schemas.openxmlformats.org/officeDocument/2006/relationships/image" Target="../media/image77.png"/><Relationship Id="rId12" Type="http://schemas.openxmlformats.org/officeDocument/2006/relationships/image" Target="../media/image79.png"/><Relationship Id="rId2" Type="http://schemas.microsoft.com/office/2018/10/relationships/comments" Target="../comments/modernComment_114_1A1DF28A.xml"/><Relationship Id="rId1" Type="http://schemas.openxmlformats.org/officeDocument/2006/relationships/slideLayout" Target="../slideLayouts/slideLayout10.xml"/><Relationship Id="rId6" Type="http://schemas.openxmlformats.org/officeDocument/2006/relationships/image" Target="../media/image76.png"/><Relationship Id="rId11" Type="http://schemas.openxmlformats.org/officeDocument/2006/relationships/hyperlink" Target="https://cfconventions.org/Data/cf-conventions/cf-conventions-1.12/cf-conventions.html#coordinate-system" TargetMode="External"/><Relationship Id="rId5" Type="http://schemas.openxmlformats.org/officeDocument/2006/relationships/hyperlink" Target="https://cfconventions.org/Data/cf-conventions/cf-conventions-1.12/cf-conventions.html#use-of-the-crs-well-known-text-format" TargetMode="External"/><Relationship Id="rId10" Type="http://schemas.openxmlformats.org/officeDocument/2006/relationships/hyperlink" Target="https://www.ogc.org/standards/wkt-crs/" TargetMode="External"/><Relationship Id="rId4" Type="http://schemas.openxmlformats.org/officeDocument/2006/relationships/hyperlink" Target="https://github.com/SciTools/iris-sample-data/blob/main/iris_sample_data/sample_data/rotated_pole.nc" TargetMode="External"/><Relationship Id="rId9" Type="http://schemas.openxmlformats.org/officeDocument/2006/relationships/hyperlink" Target="https://scitools-iris.readthedocs.io/en/v3.0.1/generated/gallery/general/plot_rotated_pole_mapping.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library.wmo.int/idurl/4/69130" TargetMode="External"/><Relationship Id="rId2" Type="http://schemas.openxmlformats.org/officeDocument/2006/relationships/hyperlink" Target="https://community.wmo.int/en/activity-areas/wis/WIS2-overview" TargetMode="External"/><Relationship Id="rId1" Type="http://schemas.openxmlformats.org/officeDocument/2006/relationships/slideLayout" Target="../slideLayouts/slideLayout10.xml"/><Relationship Id="rId4" Type="http://schemas.openxmlformats.org/officeDocument/2006/relationships/hyperlink" Target="https://library.wmo.int/idurl/4/3562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619672" y="917014"/>
            <a:ext cx="4752475" cy="934656"/>
          </a:xfrm>
        </p:spPr>
        <p:txBody>
          <a:bodyPr/>
          <a:lstStyle/>
          <a:p>
            <a:r>
              <a:rPr lang="en-GB" sz="3200" dirty="0"/>
              <a:t>Better together?</a:t>
            </a:r>
            <a:br>
              <a:rPr lang="en-GB" sz="3200" dirty="0"/>
            </a:br>
            <a:r>
              <a:rPr lang="en-GB" sz="3200" dirty="0"/>
              <a:t>An overview of terrestrial weather standards</a:t>
            </a:r>
            <a:endParaRPr lang="en-US" sz="3200" dirty="0"/>
          </a:p>
        </p:txBody>
      </p:sp>
      <p:sp>
        <p:nvSpPr>
          <p:cNvPr id="6" name="Subtitle 5"/>
          <p:cNvSpPr>
            <a:spLocks noGrp="1"/>
          </p:cNvSpPr>
          <p:nvPr>
            <p:ph type="subTitle" idx="1"/>
          </p:nvPr>
        </p:nvSpPr>
        <p:spPr>
          <a:xfrm>
            <a:off x="1619672" y="1995686"/>
            <a:ext cx="7416824" cy="504056"/>
          </a:xfrm>
        </p:spPr>
        <p:txBody>
          <a:bodyPr lIns="91440" tIns="45720" rIns="91440" bIns="45720" anchor="t"/>
          <a:lstStyle/>
          <a:p>
            <a:r>
              <a:rPr lang="en-US" dirty="0">
                <a:ea typeface="ＭＳ Ｐゴシック"/>
              </a:rPr>
              <a:t>Edmund Henley &amp; Anna Milan</a:t>
            </a:r>
            <a:endParaRPr lang="en-US" dirty="0"/>
          </a:p>
        </p:txBody>
      </p:sp>
      <p:sp>
        <p:nvSpPr>
          <p:cNvPr id="7" name="Text Placeholder 6"/>
          <p:cNvSpPr>
            <a:spLocks noGrp="1"/>
          </p:cNvSpPr>
          <p:nvPr>
            <p:ph type="body" sz="quarter" idx="10"/>
          </p:nvPr>
        </p:nvSpPr>
        <p:spPr>
          <a:xfrm>
            <a:off x="1619821" y="2515854"/>
            <a:ext cx="4752380" cy="360040"/>
          </a:xfrm>
        </p:spPr>
        <p:txBody>
          <a:bodyPr vert="horz" lIns="91440" tIns="45720" rIns="91440" bIns="45720" anchor="t"/>
          <a:lstStyle/>
          <a:p>
            <a:pPr algn="r"/>
            <a:r>
              <a:rPr lang="en-US" dirty="0">
                <a:ea typeface="ＭＳ Ｐゴシック"/>
              </a:rPr>
              <a:t>24 Oct 2025</a:t>
            </a:r>
          </a:p>
        </p:txBody>
      </p:sp>
      <p:grpSp>
        <p:nvGrpSpPr>
          <p:cNvPr id="2" name="Group 1">
            <a:extLst>
              <a:ext uri="{FF2B5EF4-FFF2-40B4-BE49-F238E27FC236}">
                <a16:creationId xmlns:a16="http://schemas.microsoft.com/office/drawing/2014/main" id="{3F06CC2B-E3E2-F81C-D0F5-6426D7B42F46}"/>
              </a:ext>
            </a:extLst>
          </p:cNvPr>
          <p:cNvGrpSpPr/>
          <p:nvPr/>
        </p:nvGrpSpPr>
        <p:grpSpPr>
          <a:xfrm>
            <a:off x="6660232" y="4587974"/>
            <a:ext cx="2798152" cy="504056"/>
            <a:chOff x="6660232" y="4587974"/>
            <a:chExt cx="2798152" cy="504056"/>
          </a:xfrm>
        </p:grpSpPr>
        <p:sp>
          <p:nvSpPr>
            <p:cNvPr id="10" name="Subtitle 2"/>
            <p:cNvSpPr txBox="1">
              <a:spLocks/>
            </p:cNvSpPr>
            <p:nvPr/>
          </p:nvSpPr>
          <p:spPr>
            <a:xfrm>
              <a:off x="6938104" y="4587974"/>
              <a:ext cx="2520280" cy="504056"/>
            </a:xfrm>
            <a:prstGeom prst="rect">
              <a:avLst/>
            </a:prstGeom>
          </p:spPr>
          <p:txBody>
            <a:bodyPr/>
            <a:lstStyle>
              <a:lvl1pPr marL="0" indent="0" algn="l" rtl="0" eaLnBrk="0" fontAlgn="base" hangingPunct="0">
                <a:lnSpc>
                  <a:spcPct val="90000"/>
                </a:lnSpc>
                <a:spcBef>
                  <a:spcPct val="35000"/>
                </a:spcBef>
                <a:spcAft>
                  <a:spcPct val="35000"/>
                </a:spcAft>
                <a:buFontTx/>
                <a:buNone/>
                <a:defRPr sz="2000">
                  <a:solidFill>
                    <a:srgbClr val="FFFFFF"/>
                  </a:solidFill>
                  <a:latin typeface="Arial"/>
                  <a:ea typeface="ＭＳ Ｐゴシック" charset="0"/>
                  <a:cs typeface="Arial"/>
                </a:defRPr>
              </a:lvl1pPr>
              <a:lvl2pPr marL="623888" indent="-182563" algn="l" rtl="0" eaLnBrk="0" fontAlgn="base" hangingPunct="0">
                <a:lnSpc>
                  <a:spcPct val="90000"/>
                </a:lnSpc>
                <a:spcBef>
                  <a:spcPct val="35000"/>
                </a:spcBef>
                <a:spcAft>
                  <a:spcPct val="35000"/>
                </a:spcAft>
                <a:buChar char="•"/>
                <a:defRPr sz="2000">
                  <a:solidFill>
                    <a:srgbClr val="000000"/>
                  </a:solidFill>
                  <a:latin typeface="+mn-lt"/>
                  <a:ea typeface="ＭＳ Ｐゴシック" charset="0"/>
                </a:defRPr>
              </a:lvl2pPr>
              <a:lvl3pPr marL="987425" indent="-184150" algn="l" rtl="0" eaLnBrk="0" fontAlgn="base" hangingPunct="0">
                <a:lnSpc>
                  <a:spcPct val="90000"/>
                </a:lnSpc>
                <a:spcBef>
                  <a:spcPct val="35000"/>
                </a:spcBef>
                <a:spcAft>
                  <a:spcPct val="35000"/>
                </a:spcAft>
                <a:buChar char="•"/>
                <a:defRPr sz="2000">
                  <a:solidFill>
                    <a:srgbClr val="000000"/>
                  </a:solidFill>
                  <a:latin typeface="+mn-lt"/>
                  <a:ea typeface="ＭＳ Ｐゴシック" charset="0"/>
                </a:defRPr>
              </a:lvl3pPr>
              <a:lvl4pPr marL="1349375" indent="-182563" algn="l" rtl="0" eaLnBrk="0" fontAlgn="base" hangingPunct="0">
                <a:lnSpc>
                  <a:spcPct val="90000"/>
                </a:lnSpc>
                <a:spcBef>
                  <a:spcPct val="35000"/>
                </a:spcBef>
                <a:spcAft>
                  <a:spcPct val="35000"/>
                </a:spcAft>
                <a:buChar char="•"/>
                <a:defRPr sz="2000">
                  <a:solidFill>
                    <a:srgbClr val="000000"/>
                  </a:solidFill>
                  <a:latin typeface="+mn-lt"/>
                  <a:ea typeface="ＭＳ Ｐゴシック" charset="0"/>
                </a:defRPr>
              </a:lvl4pPr>
              <a:lvl5pPr marL="1698625" indent="-169863" algn="l" rtl="0" eaLnBrk="0" fontAlgn="base" hangingPunct="0">
                <a:lnSpc>
                  <a:spcPct val="90000"/>
                </a:lnSpc>
                <a:spcBef>
                  <a:spcPct val="35000"/>
                </a:spcBef>
                <a:spcAft>
                  <a:spcPct val="35000"/>
                </a:spcAft>
                <a:buChar char="•"/>
                <a:defRPr sz="2000">
                  <a:solidFill>
                    <a:srgbClr val="000000"/>
                  </a:solidFill>
                  <a:latin typeface="+mn-lt"/>
                  <a:ea typeface="ＭＳ Ｐゴシック" charset="0"/>
                </a:defRPr>
              </a:lvl5pPr>
              <a:lvl6pPr marL="2155825" indent="-169863" algn="l" rtl="0" fontAlgn="base">
                <a:lnSpc>
                  <a:spcPct val="90000"/>
                </a:lnSpc>
                <a:spcBef>
                  <a:spcPct val="35000"/>
                </a:spcBef>
                <a:spcAft>
                  <a:spcPct val="35000"/>
                </a:spcAft>
                <a:buChar char="•"/>
                <a:defRPr sz="2000">
                  <a:solidFill>
                    <a:srgbClr val="FFFFFF"/>
                  </a:solidFill>
                  <a:latin typeface="+mn-lt"/>
                </a:defRPr>
              </a:lvl6pPr>
              <a:lvl7pPr marL="2613025" indent="-169863" algn="l" rtl="0" fontAlgn="base">
                <a:lnSpc>
                  <a:spcPct val="90000"/>
                </a:lnSpc>
                <a:spcBef>
                  <a:spcPct val="35000"/>
                </a:spcBef>
                <a:spcAft>
                  <a:spcPct val="35000"/>
                </a:spcAft>
                <a:buChar char="•"/>
                <a:defRPr sz="2000">
                  <a:solidFill>
                    <a:srgbClr val="FFFFFF"/>
                  </a:solidFill>
                  <a:latin typeface="+mn-lt"/>
                </a:defRPr>
              </a:lvl7pPr>
              <a:lvl8pPr marL="3070225" indent="-169863" algn="l" rtl="0" fontAlgn="base">
                <a:lnSpc>
                  <a:spcPct val="90000"/>
                </a:lnSpc>
                <a:spcBef>
                  <a:spcPct val="35000"/>
                </a:spcBef>
                <a:spcAft>
                  <a:spcPct val="35000"/>
                </a:spcAft>
                <a:buChar char="•"/>
                <a:defRPr sz="2000">
                  <a:solidFill>
                    <a:srgbClr val="FFFFFF"/>
                  </a:solidFill>
                  <a:latin typeface="+mn-lt"/>
                </a:defRPr>
              </a:lvl8pPr>
              <a:lvl9pPr marL="3527425" indent="-169863" algn="l" rtl="0" fontAlgn="base">
                <a:lnSpc>
                  <a:spcPct val="90000"/>
                </a:lnSpc>
                <a:spcBef>
                  <a:spcPct val="35000"/>
                </a:spcBef>
                <a:spcAft>
                  <a:spcPct val="35000"/>
                </a:spcAft>
                <a:buChar char="•"/>
                <a:defRPr sz="2000">
                  <a:solidFill>
                    <a:srgbClr val="FFFFFF"/>
                  </a:solidFill>
                  <a:latin typeface="+mn-lt"/>
                </a:defRPr>
              </a:lvl9pPr>
            </a:lstStyle>
            <a:p>
              <a:pPr>
                <a:lnSpc>
                  <a:spcPct val="100000"/>
                </a:lnSpc>
                <a:spcBef>
                  <a:spcPts val="0"/>
                </a:spcBef>
                <a:spcAft>
                  <a:spcPts val="0"/>
                </a:spcAft>
              </a:pPr>
              <a:r>
                <a:rPr lang="en-US" sz="1800" kern="0" dirty="0"/>
                <a:t>@MetOfficeSpace</a:t>
              </a:r>
            </a:p>
          </p:txBody>
        </p:sp>
        <p:pic>
          <p:nvPicPr>
            <p:cNvPr id="1026" name="Picture 2">
              <a:extLst>
                <a:ext uri="{FF2B5EF4-FFF2-40B4-BE49-F238E27FC236}">
                  <a16:creationId xmlns:a16="http://schemas.microsoft.com/office/drawing/2014/main" id="{490B08BD-9C7D-FC9A-AA9B-787E978231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4588398"/>
              <a:ext cx="304800" cy="304800"/>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Graphic 2">
            <a:extLst>
              <a:ext uri="{FF2B5EF4-FFF2-40B4-BE49-F238E27FC236}">
                <a16:creationId xmlns:a16="http://schemas.microsoft.com/office/drawing/2014/main" id="{576EADF3-9DC8-ACFF-C30E-3B12D726683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1520" y="1305239"/>
            <a:ext cx="996433" cy="1092862"/>
          </a:xfrm>
          <a:prstGeom prst="rect">
            <a:avLst/>
          </a:prstGeom>
        </p:spPr>
      </p:pic>
      <p:sp>
        <p:nvSpPr>
          <p:cNvPr id="8" name="TextBox 7">
            <a:extLst>
              <a:ext uri="{FF2B5EF4-FFF2-40B4-BE49-F238E27FC236}">
                <a16:creationId xmlns:a16="http://schemas.microsoft.com/office/drawing/2014/main" id="{36F6257E-E0AC-7A97-558D-D2878E8964F8}"/>
              </a:ext>
            </a:extLst>
          </p:cNvPr>
          <p:cNvSpPr txBox="1"/>
          <p:nvPr/>
        </p:nvSpPr>
        <p:spPr>
          <a:xfrm>
            <a:off x="4067944" y="3039946"/>
            <a:ext cx="3672408" cy="1007968"/>
          </a:xfrm>
          <a:prstGeom prst="rect">
            <a:avLst/>
          </a:prstGeom>
          <a:noFill/>
        </p:spPr>
        <p:txBody>
          <a:bodyPr wrap="square" rtlCol="0">
            <a:spAutoFit/>
          </a:bodyPr>
          <a:lstStyle/>
          <a:p>
            <a:r>
              <a:rPr lang="en-GB" sz="1400" i="1" dirty="0">
                <a:solidFill>
                  <a:schemeClr val="bg1"/>
                </a:solidFill>
              </a:rPr>
              <a:t>Many thanks to many for input</a:t>
            </a:r>
            <a:br>
              <a:rPr lang="en-GB" sz="1400" i="1" dirty="0">
                <a:solidFill>
                  <a:schemeClr val="bg1"/>
                </a:solidFill>
              </a:rPr>
            </a:br>
            <a:endParaRPr lang="en-GB" sz="1400" i="1" dirty="0">
              <a:solidFill>
                <a:schemeClr val="bg1"/>
              </a:solidFill>
            </a:endParaRPr>
          </a:p>
          <a:p>
            <a:r>
              <a:rPr lang="en-GB" sz="1400" i="1" dirty="0">
                <a:solidFill>
                  <a:schemeClr val="bg1"/>
                </a:solidFill>
              </a:rPr>
              <a:t>For discussion part of session:</a:t>
            </a:r>
            <a:br>
              <a:rPr lang="en-GB" sz="1400" i="1" dirty="0">
                <a:solidFill>
                  <a:schemeClr val="bg1"/>
                </a:solidFill>
              </a:rPr>
            </a:br>
            <a:r>
              <a:rPr lang="en-GB" sz="1400" i="1" dirty="0">
                <a:solidFill>
                  <a:schemeClr val="bg1"/>
                </a:solidFill>
              </a:rPr>
              <a:t>note WIS2.0 &amp; CF representatives are kindly joining this session!</a:t>
            </a:r>
          </a:p>
        </p:txBody>
      </p:sp>
    </p:spTree>
    <p:extLst>
      <p:ext uri="{BB962C8B-B14F-4D97-AF65-F5344CB8AC3E}">
        <p14:creationId xmlns:p14="http://schemas.microsoft.com/office/powerpoint/2010/main" val="916326394"/>
      </p:ext>
    </p:extLst>
  </p:cSld>
  <p:clrMapOvr>
    <a:masterClrMapping/>
  </p:clrMapOvr>
  <p:transition spd="slow" advClick="0" advTm="200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8845B-EB36-D605-A113-806DD64377C6}"/>
              </a:ext>
            </a:extLst>
          </p:cNvPr>
          <p:cNvSpPr>
            <a:spLocks noGrp="1"/>
          </p:cNvSpPr>
          <p:nvPr>
            <p:ph type="ctrTitle"/>
          </p:nvPr>
        </p:nvSpPr>
        <p:spPr/>
        <p:txBody>
          <a:bodyPr/>
          <a:lstStyle/>
          <a:p>
            <a:r>
              <a:rPr lang="en-GB" dirty="0"/>
              <a:t>Motivation for session: let’s talk!</a:t>
            </a:r>
          </a:p>
        </p:txBody>
      </p:sp>
      <p:sp>
        <p:nvSpPr>
          <p:cNvPr id="3" name="Subtitle 2">
            <a:extLst>
              <a:ext uri="{FF2B5EF4-FFF2-40B4-BE49-F238E27FC236}">
                <a16:creationId xmlns:a16="http://schemas.microsoft.com/office/drawing/2014/main" id="{E4ED7987-183B-163A-B2F7-106025C29C0D}"/>
              </a:ext>
            </a:extLst>
          </p:cNvPr>
          <p:cNvSpPr>
            <a:spLocks noGrp="1"/>
          </p:cNvSpPr>
          <p:nvPr>
            <p:ph type="subTitle" idx="1"/>
          </p:nvPr>
        </p:nvSpPr>
        <p:spPr/>
        <p:txBody>
          <a:bodyPr/>
          <a:lstStyle/>
          <a:p>
            <a:r>
              <a:rPr lang="en-GB" dirty="0"/>
              <a:t>Why discuss space weather standards, R&amp;O? Why now?</a:t>
            </a:r>
          </a:p>
        </p:txBody>
      </p:sp>
      <p:sp>
        <p:nvSpPr>
          <p:cNvPr id="5" name="TextBox 4">
            <a:extLst>
              <a:ext uri="{FF2B5EF4-FFF2-40B4-BE49-F238E27FC236}">
                <a16:creationId xmlns:a16="http://schemas.microsoft.com/office/drawing/2014/main" id="{9C1FEC95-DC1F-315B-BC60-8D1BC62EFEF4}"/>
              </a:ext>
            </a:extLst>
          </p:cNvPr>
          <p:cNvSpPr txBox="1"/>
          <p:nvPr/>
        </p:nvSpPr>
        <p:spPr>
          <a:xfrm>
            <a:off x="107504" y="1651088"/>
            <a:ext cx="8928992" cy="3440942"/>
          </a:xfrm>
          <a:prstGeom prst="rect">
            <a:avLst/>
          </a:prstGeom>
          <a:solidFill>
            <a:schemeClr val="bg2"/>
          </a:solidFill>
        </p:spPr>
        <p:txBody>
          <a:bodyPr wrap="square" rtlCol="0">
            <a:spAutoFit/>
          </a:bodyPr>
          <a:lstStyle/>
          <a:p>
            <a:r>
              <a:rPr lang="en-GB" sz="1600" dirty="0">
                <a:solidFill>
                  <a:schemeClr val="tx1"/>
                </a:solidFill>
              </a:rPr>
              <a:t>Various “R2O incubators” and </a:t>
            </a:r>
            <a:r>
              <a:rPr lang="en-GB" sz="1600" i="1" dirty="0">
                <a:solidFill>
                  <a:schemeClr val="tx1"/>
                </a:solidFill>
              </a:rPr>
              <a:t>operational centres</a:t>
            </a:r>
            <a:r>
              <a:rPr lang="en-GB" sz="1600" dirty="0">
                <a:solidFill>
                  <a:schemeClr val="tx1"/>
                </a:solidFill>
              </a:rPr>
              <a:t> are increasingly developing / deploying more space weather models, and integrating more observations</a:t>
            </a:r>
          </a:p>
          <a:p>
            <a:pPr marL="457200" indent="-457200">
              <a:buFont typeface="Arial" panose="020B0604020202020204" pitchFamily="34" charset="0"/>
              <a:buChar char="•"/>
            </a:pPr>
            <a:r>
              <a:rPr lang="en-GB" sz="1600" dirty="0">
                <a:solidFill>
                  <a:schemeClr val="tx1"/>
                </a:solidFill>
              </a:rPr>
              <a:t>CCMC, ESA; </a:t>
            </a:r>
            <a:r>
              <a:rPr lang="en-GB" sz="1600" i="1" dirty="0">
                <a:solidFill>
                  <a:schemeClr val="tx1"/>
                </a:solidFill>
              </a:rPr>
              <a:t>SWPC, Met Office, SIDC, KNMI, …</a:t>
            </a:r>
          </a:p>
          <a:p>
            <a:endParaRPr lang="en-GB" sz="1600" dirty="0">
              <a:solidFill>
                <a:schemeClr val="tx1"/>
              </a:solidFill>
            </a:endParaRPr>
          </a:p>
          <a:p>
            <a:r>
              <a:rPr lang="en-GB" sz="1600" dirty="0">
                <a:solidFill>
                  <a:schemeClr val="tx1"/>
                </a:solidFill>
              </a:rPr>
              <a:t>As we scale out, the relative immaturity of standards in space weather – compared to terrestrial weather – is starting to hurt in various areas:</a:t>
            </a:r>
          </a:p>
          <a:p>
            <a:pPr marL="342900" indent="-342900">
              <a:buFont typeface="Arial" panose="020B0604020202020204" pitchFamily="34" charset="0"/>
              <a:buChar char="•"/>
            </a:pPr>
            <a:r>
              <a:rPr lang="en-GB" sz="1600" b="1" dirty="0">
                <a:solidFill>
                  <a:schemeClr val="tx1"/>
                </a:solidFill>
              </a:rPr>
              <a:t>Sun-mud coupled models:</a:t>
            </a:r>
            <a:r>
              <a:rPr lang="en-GB" sz="1600" dirty="0">
                <a:solidFill>
                  <a:schemeClr val="tx1"/>
                </a:solidFill>
              </a:rPr>
              <a:t> linking subcomponent models, swapping out models</a:t>
            </a:r>
          </a:p>
          <a:p>
            <a:pPr marL="342900" indent="-342900">
              <a:buFont typeface="Arial" panose="020B0604020202020204" pitchFamily="34" charset="0"/>
              <a:buChar char="•"/>
            </a:pPr>
            <a:r>
              <a:rPr lang="en-GB" sz="1600" b="1" dirty="0">
                <a:solidFill>
                  <a:schemeClr val="tx1"/>
                </a:solidFill>
              </a:rPr>
              <a:t>Verification (validation):</a:t>
            </a:r>
            <a:r>
              <a:rPr lang="en-GB" sz="1600" dirty="0">
                <a:solidFill>
                  <a:schemeClr val="tx1"/>
                </a:solidFill>
              </a:rPr>
              <a:t> easily comparing models and observations</a:t>
            </a:r>
          </a:p>
          <a:p>
            <a:pPr marL="342900" indent="-342900">
              <a:buFont typeface="Arial" panose="020B0604020202020204" pitchFamily="34" charset="0"/>
              <a:buChar char="•"/>
            </a:pPr>
            <a:r>
              <a:rPr lang="en-GB" sz="1600" b="1" dirty="0">
                <a:solidFill>
                  <a:schemeClr val="tx1"/>
                </a:solidFill>
              </a:rPr>
              <a:t>Data assimilation:</a:t>
            </a:r>
            <a:r>
              <a:rPr lang="en-GB" sz="1600" dirty="0">
                <a:solidFill>
                  <a:schemeClr val="tx1"/>
                </a:solidFill>
              </a:rPr>
              <a:t> easily integrating observations into models</a:t>
            </a:r>
          </a:p>
          <a:p>
            <a:pPr marL="342900" indent="-342900">
              <a:buFont typeface="Arial" panose="020B0604020202020204" pitchFamily="34" charset="0"/>
              <a:buChar char="•"/>
            </a:pPr>
            <a:endParaRPr lang="en-GB" sz="1600" dirty="0">
              <a:solidFill>
                <a:schemeClr val="tx1"/>
              </a:solidFill>
            </a:endParaRPr>
          </a:p>
          <a:p>
            <a:r>
              <a:rPr lang="en-GB" sz="1600" dirty="0">
                <a:solidFill>
                  <a:schemeClr val="tx1"/>
                </a:solidFill>
              </a:rPr>
              <a:t>At small scale (few models / obs sources), can cope: use bespoke I/O, workarounds in code</a:t>
            </a:r>
          </a:p>
          <a:p>
            <a:r>
              <a:rPr lang="en-GB" sz="1600" dirty="0">
                <a:solidFill>
                  <a:schemeClr val="tx1"/>
                </a:solidFill>
              </a:rPr>
              <a:t>At larger scale, without effort on standards, it’s harder to advance, and add value à la terrestrial</a:t>
            </a:r>
          </a:p>
          <a:p>
            <a:endParaRPr lang="en-GB" sz="1600" dirty="0">
              <a:solidFill>
                <a:schemeClr val="tx1"/>
              </a:solidFill>
            </a:endParaRPr>
          </a:p>
          <a:p>
            <a:r>
              <a:rPr lang="en-GB" sz="1600" dirty="0">
                <a:solidFill>
                  <a:schemeClr val="tx1"/>
                </a:solidFill>
              </a:rPr>
              <a:t>Within </a:t>
            </a:r>
            <a:r>
              <a:rPr lang="en-GB" sz="1600" i="1" dirty="0">
                <a:solidFill>
                  <a:schemeClr val="tx1"/>
                </a:solidFill>
                <a:hlinkClick r:id="rId3"/>
              </a:rPr>
              <a:t>CGMS</a:t>
            </a:r>
            <a:r>
              <a:rPr lang="en-GB" sz="1600" dirty="0">
                <a:solidFill>
                  <a:schemeClr val="tx1"/>
                </a:solidFill>
              </a:rPr>
              <a:t>, am exploring options for standardising data &amp; metadata for space weather observations from operational satellites (</a:t>
            </a:r>
            <a:r>
              <a:rPr lang="en-GB" sz="1600" i="1" dirty="0">
                <a:solidFill>
                  <a:schemeClr val="tx1"/>
                </a:solidFill>
                <a:hlinkClick r:id="rId4"/>
              </a:rPr>
              <a:t>Henley, 2024</a:t>
            </a:r>
            <a:r>
              <a:rPr lang="en-GB" sz="1600" dirty="0">
                <a:solidFill>
                  <a:schemeClr val="tx1"/>
                </a:solidFill>
              </a:rPr>
              <a:t>; </a:t>
            </a:r>
            <a:r>
              <a:rPr lang="en-GB" sz="1600" i="1" dirty="0">
                <a:solidFill>
                  <a:schemeClr val="tx1"/>
                </a:solidFill>
                <a:hlinkClick r:id="rId5"/>
              </a:rPr>
              <a:t>Monham 2024</a:t>
            </a:r>
            <a:r>
              <a:rPr lang="en-GB" sz="1600" dirty="0">
                <a:solidFill>
                  <a:schemeClr val="tx1"/>
                </a:solidFill>
              </a:rPr>
              <a:t>; </a:t>
            </a:r>
            <a:r>
              <a:rPr lang="en-GB" sz="1600" i="1" dirty="0">
                <a:solidFill>
                  <a:schemeClr val="tx1"/>
                </a:solidFill>
                <a:hlinkClick r:id="rId6"/>
              </a:rPr>
              <a:t>Henley &amp; Andries, 2025</a:t>
            </a:r>
            <a:r>
              <a:rPr lang="en-GB" sz="1600" dirty="0">
                <a:solidFill>
                  <a:schemeClr val="tx1"/>
                </a:solidFill>
              </a:rPr>
              <a:t>).</a:t>
            </a:r>
            <a:br>
              <a:rPr lang="en-GB" sz="1600" dirty="0">
                <a:solidFill>
                  <a:schemeClr val="tx1"/>
                </a:solidFill>
              </a:rPr>
            </a:br>
            <a:r>
              <a:rPr lang="en-GB" sz="1600" dirty="0">
                <a:solidFill>
                  <a:schemeClr val="tx1"/>
                </a:solidFill>
              </a:rPr>
              <a:t>But not working in a vacuum: ISTP etc prior art – and </a:t>
            </a:r>
            <a:r>
              <a:rPr lang="en-GB" sz="1600" i="1" dirty="0">
                <a:solidFill>
                  <a:schemeClr val="tx1"/>
                </a:solidFill>
                <a:hlinkClick r:id="rId7"/>
              </a:rPr>
              <a:t>15 standards</a:t>
            </a:r>
            <a:r>
              <a:rPr lang="en-GB" sz="1600" dirty="0">
                <a:solidFill>
                  <a:schemeClr val="tx1"/>
                </a:solidFill>
              </a:rPr>
              <a:t> misgivings. Let’s talk…</a:t>
            </a:r>
          </a:p>
        </p:txBody>
      </p:sp>
    </p:spTree>
    <p:extLst>
      <p:ext uri="{BB962C8B-B14F-4D97-AF65-F5344CB8AC3E}">
        <p14:creationId xmlns:p14="http://schemas.microsoft.com/office/powerpoint/2010/main" val="3312633059"/>
      </p:ext>
    </p:extLst>
  </p:cSld>
  <p:clrMapOvr>
    <a:masterClrMapping/>
  </p:clrMapOvr>
  <p:transition spd="slow">
    <p:fade/>
  </p:transition>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3460F-32AF-C354-5E19-D4F4FD9D8C8D}"/>
            </a:ext>
          </a:extLst>
        </p:cNvPr>
        <p:cNvGrpSpPr/>
        <p:nvPr/>
      </p:nvGrpSpPr>
      <p:grpSpPr>
        <a:xfrm>
          <a:off x="0" y="0"/>
          <a:ext cx="0" cy="0"/>
          <a:chOff x="0" y="0"/>
          <a:chExt cx="0" cy="0"/>
        </a:xfrm>
      </p:grpSpPr>
      <p:sp>
        <p:nvSpPr>
          <p:cNvPr id="54" name="Rectangle 53">
            <a:extLst>
              <a:ext uri="{FF2B5EF4-FFF2-40B4-BE49-F238E27FC236}">
                <a16:creationId xmlns:a16="http://schemas.microsoft.com/office/drawing/2014/main" id="{DB779238-02BE-7A81-3F87-D239E25CC752}"/>
              </a:ext>
            </a:extLst>
          </p:cNvPr>
          <p:cNvSpPr/>
          <p:nvPr/>
        </p:nvSpPr>
        <p:spPr bwMode="auto">
          <a:xfrm>
            <a:off x="5347679" y="1598382"/>
            <a:ext cx="3742360" cy="3496059"/>
          </a:xfrm>
          <a:prstGeom prst="rect">
            <a:avLst/>
          </a:prstGeom>
          <a:solidFill>
            <a:schemeClr val="bg2">
              <a:lumMod val="85000"/>
              <a:lumOff val="1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5000"/>
              </a:lnSpc>
              <a:spcBef>
                <a:spcPct val="0"/>
              </a:spcBef>
              <a:spcAft>
                <a:spcPct val="0"/>
              </a:spcAft>
              <a:buClrTx/>
              <a:buSzTx/>
              <a:buFontTx/>
              <a:buNone/>
              <a:tabLst/>
            </a:pPr>
            <a:r>
              <a:rPr kumimoji="0" lang="en-GB" sz="1200" b="1" i="0" u="none" strike="noStrike" cap="none" normalizeH="0" baseline="0" dirty="0">
                <a:ln>
                  <a:noFill/>
                </a:ln>
                <a:solidFill>
                  <a:schemeClr val="tx1"/>
                </a:solidFill>
                <a:effectLst/>
                <a:latin typeface="Arial" charset="0"/>
              </a:rPr>
              <a:t>SpWx: unable to show equivalent</a:t>
            </a:r>
            <a:r>
              <a:rPr lang="en-GB" sz="1200" b="1" dirty="0">
                <a:solidFill>
                  <a:schemeClr val="tx1"/>
                </a:solidFill>
              </a:rPr>
              <a:t> progress</a:t>
            </a:r>
            <a:endParaRPr kumimoji="0" lang="en-GB" sz="1200" b="1" i="0" u="none" strike="noStrike" cap="none" normalizeH="0" baseline="0" dirty="0">
              <a:ln>
                <a:noFill/>
              </a:ln>
              <a:solidFill>
                <a:schemeClr val="tx1"/>
              </a:solidFill>
              <a:effectLst/>
              <a:latin typeface="Arial" charset="0"/>
            </a:endParaRPr>
          </a:p>
        </p:txBody>
      </p:sp>
      <p:sp>
        <p:nvSpPr>
          <p:cNvPr id="2" name="Title 1">
            <a:extLst>
              <a:ext uri="{FF2B5EF4-FFF2-40B4-BE49-F238E27FC236}">
                <a16:creationId xmlns:a16="http://schemas.microsoft.com/office/drawing/2014/main" id="{A6572646-5339-6AF0-324F-2297F89A96A9}"/>
              </a:ext>
            </a:extLst>
          </p:cNvPr>
          <p:cNvSpPr>
            <a:spLocks noGrp="1"/>
          </p:cNvSpPr>
          <p:nvPr>
            <p:ph type="ctrTitle"/>
          </p:nvPr>
        </p:nvSpPr>
        <p:spPr/>
        <p:txBody>
          <a:bodyPr/>
          <a:lstStyle/>
          <a:p>
            <a:r>
              <a:rPr lang="en-GB" sz="3200" dirty="0"/>
              <a:t>Process &amp; progress: terrestrial / space</a:t>
            </a:r>
          </a:p>
        </p:txBody>
      </p:sp>
      <p:sp>
        <p:nvSpPr>
          <p:cNvPr id="3" name="Subtitle 2">
            <a:extLst>
              <a:ext uri="{FF2B5EF4-FFF2-40B4-BE49-F238E27FC236}">
                <a16:creationId xmlns:a16="http://schemas.microsoft.com/office/drawing/2014/main" id="{8752A63F-E894-B8B7-D30B-9FDD2E4A10E5}"/>
              </a:ext>
            </a:extLst>
          </p:cNvPr>
          <p:cNvSpPr>
            <a:spLocks noGrp="1"/>
          </p:cNvSpPr>
          <p:nvPr>
            <p:ph type="subTitle" idx="1"/>
          </p:nvPr>
        </p:nvSpPr>
        <p:spPr/>
        <p:txBody>
          <a:bodyPr/>
          <a:lstStyle/>
          <a:p>
            <a:r>
              <a:rPr lang="en-GB" dirty="0"/>
              <a:t>Standards: oil for TxWx ratchet &amp; progress; lacking in SpWx</a:t>
            </a:r>
          </a:p>
        </p:txBody>
      </p:sp>
      <p:grpSp>
        <p:nvGrpSpPr>
          <p:cNvPr id="49" name="Group 48">
            <a:extLst>
              <a:ext uri="{FF2B5EF4-FFF2-40B4-BE49-F238E27FC236}">
                <a16:creationId xmlns:a16="http://schemas.microsoft.com/office/drawing/2014/main" id="{EEF05B4C-5F04-3225-64BC-E2A6249CB384}"/>
              </a:ext>
            </a:extLst>
          </p:cNvPr>
          <p:cNvGrpSpPr/>
          <p:nvPr/>
        </p:nvGrpSpPr>
        <p:grpSpPr>
          <a:xfrm>
            <a:off x="-11540" y="1563638"/>
            <a:ext cx="5572538" cy="3600400"/>
            <a:chOff x="-11540" y="1499185"/>
            <a:chExt cx="5572538" cy="3600400"/>
          </a:xfrm>
        </p:grpSpPr>
        <p:pic>
          <p:nvPicPr>
            <p:cNvPr id="4" name="Picture 3">
              <a:extLst>
                <a:ext uri="{FF2B5EF4-FFF2-40B4-BE49-F238E27FC236}">
                  <a16:creationId xmlns:a16="http://schemas.microsoft.com/office/drawing/2014/main" id="{993A21ED-719F-F8CD-F774-759F0F059B6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498" y="1533929"/>
              <a:ext cx="5238582" cy="3510390"/>
            </a:xfrm>
            <a:prstGeom prst="rect">
              <a:avLst/>
            </a:prstGeom>
          </p:spPr>
        </p:pic>
        <p:sp>
          <p:nvSpPr>
            <p:cNvPr id="5" name="Rectangle 4">
              <a:extLst>
                <a:ext uri="{FF2B5EF4-FFF2-40B4-BE49-F238E27FC236}">
                  <a16:creationId xmlns:a16="http://schemas.microsoft.com/office/drawing/2014/main" id="{63C3BF14-2C46-CC34-F0E1-B83D97D3E7D3}"/>
                </a:ext>
              </a:extLst>
            </p:cNvPr>
            <p:cNvSpPr/>
            <p:nvPr/>
          </p:nvSpPr>
          <p:spPr bwMode="auto">
            <a:xfrm>
              <a:off x="86807" y="1582141"/>
              <a:ext cx="1858660" cy="547358"/>
            </a:xfrm>
            <a:prstGeom prst="rect">
              <a:avLst/>
            </a:prstGeom>
            <a:solidFill>
              <a:schemeClr val="tx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a:endParaRPr lang="en-GB" sz="3300">
                <a:solidFill>
                  <a:srgbClr val="00ADD0"/>
                </a:solidFill>
                <a:cs typeface="+mn-cs"/>
              </a:endParaRPr>
            </a:p>
          </p:txBody>
        </p:sp>
        <p:cxnSp>
          <p:nvCxnSpPr>
            <p:cNvPr id="6" name="Straight Arrow Connector 5">
              <a:extLst>
                <a:ext uri="{FF2B5EF4-FFF2-40B4-BE49-F238E27FC236}">
                  <a16:creationId xmlns:a16="http://schemas.microsoft.com/office/drawing/2014/main" id="{D01D1DBA-944F-3DD9-0955-7AA664CF1A0D}"/>
                </a:ext>
              </a:extLst>
            </p:cNvPr>
            <p:cNvCxnSpPr/>
            <p:nvPr/>
          </p:nvCxnSpPr>
          <p:spPr bwMode="auto">
            <a:xfrm>
              <a:off x="4229100" y="2228850"/>
              <a:ext cx="685800" cy="685800"/>
            </a:xfrm>
            <a:prstGeom prst="straightConnector1">
              <a:avLst/>
            </a:prstGeom>
            <a:noFill/>
            <a:ln w="9525" cap="flat" cmpd="sng" algn="ctr">
              <a:noFill/>
              <a:prstDash val="solid"/>
              <a:round/>
              <a:headEnd type="none" w="med" len="med"/>
              <a:tailEnd type="triangle"/>
            </a:ln>
            <a:effectLst/>
          </p:spPr>
        </p:cxnSp>
        <p:sp>
          <p:nvSpPr>
            <p:cNvPr id="7" name="TextBox 6">
              <a:extLst>
                <a:ext uri="{FF2B5EF4-FFF2-40B4-BE49-F238E27FC236}">
                  <a16:creationId xmlns:a16="http://schemas.microsoft.com/office/drawing/2014/main" id="{8B947BA3-4F02-AE7F-1721-1EDB815DFFC4}"/>
                </a:ext>
              </a:extLst>
            </p:cNvPr>
            <p:cNvSpPr txBox="1"/>
            <p:nvPr/>
          </p:nvSpPr>
          <p:spPr>
            <a:xfrm rot="20883017">
              <a:off x="981254" y="2488385"/>
              <a:ext cx="3473838" cy="276999"/>
            </a:xfrm>
            <a:prstGeom prst="rect">
              <a:avLst/>
            </a:prstGeom>
            <a:noFill/>
          </p:spPr>
          <p:txBody>
            <a:bodyPr wrap="square"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defRPr/>
              </a:pPr>
              <a:r>
                <a:rPr lang="en-GB" sz="1200">
                  <a:solidFill>
                    <a:srgbClr val="000000"/>
                  </a:solidFill>
                  <a:latin typeface="Arial"/>
                  <a:cs typeface="+mn-cs"/>
                </a:rPr>
                <a:t>Continuous improvement ratchet rests on 3 legs</a:t>
              </a:r>
            </a:p>
          </p:txBody>
        </p:sp>
        <p:grpSp>
          <p:nvGrpSpPr>
            <p:cNvPr id="8" name="Group 7">
              <a:extLst>
                <a:ext uri="{FF2B5EF4-FFF2-40B4-BE49-F238E27FC236}">
                  <a16:creationId xmlns:a16="http://schemas.microsoft.com/office/drawing/2014/main" id="{A2A7FCB5-3690-428E-0018-7F3F2016A961}"/>
                </a:ext>
              </a:extLst>
            </p:cNvPr>
            <p:cNvGrpSpPr/>
            <p:nvPr/>
          </p:nvGrpSpPr>
          <p:grpSpPr>
            <a:xfrm>
              <a:off x="2672557" y="2550508"/>
              <a:ext cx="1667762" cy="2549077"/>
              <a:chOff x="3563408" y="3438775"/>
              <a:chExt cx="2223683" cy="3398769"/>
            </a:xfrm>
          </p:grpSpPr>
          <p:grpSp>
            <p:nvGrpSpPr>
              <p:cNvPr id="9" name="Group 8">
                <a:extLst>
                  <a:ext uri="{FF2B5EF4-FFF2-40B4-BE49-F238E27FC236}">
                    <a16:creationId xmlns:a16="http://schemas.microsoft.com/office/drawing/2014/main" id="{189BF72F-FFE1-9FCE-6A3D-5497996CCF2E}"/>
                  </a:ext>
                </a:extLst>
              </p:cNvPr>
              <p:cNvGrpSpPr/>
              <p:nvPr/>
            </p:nvGrpSpPr>
            <p:grpSpPr>
              <a:xfrm>
                <a:off x="3897418" y="3438775"/>
                <a:ext cx="1859173" cy="1835959"/>
                <a:chOff x="4659418" y="3426075"/>
                <a:chExt cx="1859173" cy="1835959"/>
              </a:xfrm>
            </p:grpSpPr>
            <p:grpSp>
              <p:nvGrpSpPr>
                <p:cNvPr id="19" name="Group 18">
                  <a:extLst>
                    <a:ext uri="{FF2B5EF4-FFF2-40B4-BE49-F238E27FC236}">
                      <a16:creationId xmlns:a16="http://schemas.microsoft.com/office/drawing/2014/main" id="{D0286DDA-FFFB-F724-57CE-C8443F36C81E}"/>
                    </a:ext>
                  </a:extLst>
                </p:cNvPr>
                <p:cNvGrpSpPr/>
                <p:nvPr/>
              </p:nvGrpSpPr>
              <p:grpSpPr>
                <a:xfrm>
                  <a:off x="4659418" y="4190354"/>
                  <a:ext cx="1859173" cy="1071680"/>
                  <a:chOff x="4659418" y="4190354"/>
                  <a:chExt cx="1859173" cy="1071680"/>
                </a:xfrm>
              </p:grpSpPr>
              <p:pic>
                <p:nvPicPr>
                  <p:cNvPr id="23" name="Picture 8" descr="A picture containing black, darkness, space, star&#10;&#10;Description automatically generated">
                    <a:extLst>
                      <a:ext uri="{FF2B5EF4-FFF2-40B4-BE49-F238E27FC236}">
                        <a16:creationId xmlns:a16="http://schemas.microsoft.com/office/drawing/2014/main" id="{333A8C66-A80E-E20A-2D55-9081F4C4F6CC}"/>
                      </a:ext>
                    </a:extLst>
                  </p:cNvPr>
                  <p:cNvPicPr>
                    <a:picLocks noChangeAspect="1"/>
                  </p:cNvPicPr>
                  <p:nvPr/>
                </p:nvPicPr>
                <p:blipFill>
                  <a:blip r:embed="rId4"/>
                  <a:stretch>
                    <a:fillRect/>
                  </a:stretch>
                </p:blipFill>
                <p:spPr>
                  <a:xfrm>
                    <a:off x="5147734" y="4190354"/>
                    <a:ext cx="552450" cy="604545"/>
                  </a:xfrm>
                  <a:prstGeom prst="rect">
                    <a:avLst/>
                  </a:prstGeom>
                </p:spPr>
              </p:pic>
              <p:pic>
                <p:nvPicPr>
                  <p:cNvPr id="24" name="Graphic 9" descr="Satellite outline">
                    <a:extLst>
                      <a:ext uri="{FF2B5EF4-FFF2-40B4-BE49-F238E27FC236}">
                        <a16:creationId xmlns:a16="http://schemas.microsoft.com/office/drawing/2014/main" id="{2E47EE58-938B-3B4E-D710-CCC47AF930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59418" y="4781009"/>
                    <a:ext cx="427567" cy="448734"/>
                  </a:xfrm>
                  <a:prstGeom prst="rect">
                    <a:avLst/>
                  </a:prstGeom>
                </p:spPr>
              </p:pic>
              <p:pic>
                <p:nvPicPr>
                  <p:cNvPr id="25" name="Graphic 12" descr="Internet outline">
                    <a:extLst>
                      <a:ext uri="{FF2B5EF4-FFF2-40B4-BE49-F238E27FC236}">
                        <a16:creationId xmlns:a16="http://schemas.microsoft.com/office/drawing/2014/main" id="{4281D57D-E0E2-B039-3062-E0BC35CEE4C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94300" y="4792134"/>
                    <a:ext cx="469900" cy="469900"/>
                  </a:xfrm>
                  <a:prstGeom prst="rect">
                    <a:avLst/>
                  </a:prstGeom>
                </p:spPr>
              </p:pic>
              <p:grpSp>
                <p:nvGrpSpPr>
                  <p:cNvPr id="26" name="Group 25">
                    <a:extLst>
                      <a:ext uri="{FF2B5EF4-FFF2-40B4-BE49-F238E27FC236}">
                        <a16:creationId xmlns:a16="http://schemas.microsoft.com/office/drawing/2014/main" id="{D461FAD0-749A-559A-8C07-E3DD34ACF9E6}"/>
                      </a:ext>
                    </a:extLst>
                  </p:cNvPr>
                  <p:cNvGrpSpPr/>
                  <p:nvPr/>
                </p:nvGrpSpPr>
                <p:grpSpPr>
                  <a:xfrm>
                    <a:off x="5722695" y="4623726"/>
                    <a:ext cx="795896" cy="616059"/>
                    <a:chOff x="5722695" y="4623726"/>
                    <a:chExt cx="795896" cy="616059"/>
                  </a:xfrm>
                </p:grpSpPr>
                <p:pic>
                  <p:nvPicPr>
                    <p:cNvPr id="27" name="Graphic 9" descr="Satellite outline">
                      <a:extLst>
                        <a:ext uri="{FF2B5EF4-FFF2-40B4-BE49-F238E27FC236}">
                          <a16:creationId xmlns:a16="http://schemas.microsoft.com/office/drawing/2014/main" id="{7F2E274F-1CD8-AD79-67B7-0E9EADDDBD4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22695" y="4623726"/>
                      <a:ext cx="294078" cy="309683"/>
                    </a:xfrm>
                    <a:prstGeom prst="rect">
                      <a:avLst/>
                    </a:prstGeom>
                  </p:spPr>
                </p:pic>
                <p:pic>
                  <p:nvPicPr>
                    <p:cNvPr id="28" name="Graphic 12" descr="Internet outline">
                      <a:extLst>
                        <a:ext uri="{FF2B5EF4-FFF2-40B4-BE49-F238E27FC236}">
                          <a16:creationId xmlns:a16="http://schemas.microsoft.com/office/drawing/2014/main" id="{06E11FA7-0DE9-EF09-09CB-6780E07D3DF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71055" y="4897812"/>
                      <a:ext cx="347536" cy="341973"/>
                    </a:xfrm>
                    <a:prstGeom prst="rect">
                      <a:avLst/>
                    </a:prstGeom>
                  </p:spPr>
                </p:pic>
                <p:pic>
                  <p:nvPicPr>
                    <p:cNvPr id="29" name="Graphic 15" descr="Arrow circle outline">
                      <a:extLst>
                        <a:ext uri="{FF2B5EF4-FFF2-40B4-BE49-F238E27FC236}">
                          <a16:creationId xmlns:a16="http://schemas.microsoft.com/office/drawing/2014/main" id="{D96DDE35-7852-FC70-CFC2-F508D83B655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39033" y="4779464"/>
                      <a:ext cx="452751" cy="452751"/>
                    </a:xfrm>
                    <a:prstGeom prst="rect">
                      <a:avLst/>
                    </a:prstGeom>
                  </p:spPr>
                </p:pic>
              </p:grpSp>
            </p:grpSp>
            <p:grpSp>
              <p:nvGrpSpPr>
                <p:cNvPr id="20" name="Group 19">
                  <a:extLst>
                    <a:ext uri="{FF2B5EF4-FFF2-40B4-BE49-F238E27FC236}">
                      <a16:creationId xmlns:a16="http://schemas.microsoft.com/office/drawing/2014/main" id="{D6C91ECB-12CD-1DC6-8EA1-1625D4E58002}"/>
                    </a:ext>
                  </a:extLst>
                </p:cNvPr>
                <p:cNvGrpSpPr/>
                <p:nvPr/>
              </p:nvGrpSpPr>
              <p:grpSpPr>
                <a:xfrm>
                  <a:off x="4837279" y="3426075"/>
                  <a:ext cx="885416" cy="822434"/>
                  <a:chOff x="4837279" y="3426075"/>
                  <a:chExt cx="885416" cy="822434"/>
                </a:xfrm>
              </p:grpSpPr>
              <p:pic>
                <p:nvPicPr>
                  <p:cNvPr id="21" name="Graphic 20" descr="Line arrow: Counter-clockwise curve outline">
                    <a:extLst>
                      <a:ext uri="{FF2B5EF4-FFF2-40B4-BE49-F238E27FC236}">
                        <a16:creationId xmlns:a16="http://schemas.microsoft.com/office/drawing/2014/main" id="{8131E8B8-89DE-9A4C-75A6-128C057E75D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4740237" flipH="1">
                    <a:off x="5225375" y="3415491"/>
                    <a:ext cx="427568" cy="448735"/>
                  </a:xfrm>
                  <a:prstGeom prst="rect">
                    <a:avLst/>
                  </a:prstGeom>
                </p:spPr>
              </p:pic>
              <p:pic>
                <p:nvPicPr>
                  <p:cNvPr id="22" name="Graphic 21">
                    <a:extLst>
                      <a:ext uri="{FF2B5EF4-FFF2-40B4-BE49-F238E27FC236}">
                        <a16:creationId xmlns:a16="http://schemas.microsoft.com/office/drawing/2014/main" id="{1757B656-69C1-0EE3-0B0B-F67C88B3D86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837279" y="3674247"/>
                    <a:ext cx="885416" cy="574262"/>
                  </a:xfrm>
                  <a:prstGeom prst="rect">
                    <a:avLst/>
                  </a:prstGeom>
                  <a:scene3d>
                    <a:camera prst="orthographicFront">
                      <a:rot lat="0" lon="10800000" rev="0"/>
                    </a:camera>
                    <a:lightRig rig="threePt" dir="t"/>
                  </a:scene3d>
                </p:spPr>
              </p:pic>
            </p:grpSp>
          </p:grpSp>
          <p:grpSp>
            <p:nvGrpSpPr>
              <p:cNvPr id="10" name="Group 9">
                <a:extLst>
                  <a:ext uri="{FF2B5EF4-FFF2-40B4-BE49-F238E27FC236}">
                    <a16:creationId xmlns:a16="http://schemas.microsoft.com/office/drawing/2014/main" id="{DF5908EB-BD36-E443-8F37-5B51B16B5329}"/>
                  </a:ext>
                </a:extLst>
              </p:cNvPr>
              <p:cNvGrpSpPr/>
              <p:nvPr/>
            </p:nvGrpSpPr>
            <p:grpSpPr>
              <a:xfrm>
                <a:off x="3563408" y="5334837"/>
                <a:ext cx="2223683" cy="1502707"/>
                <a:chOff x="3614208" y="5347537"/>
                <a:chExt cx="2223683" cy="1502707"/>
              </a:xfrm>
            </p:grpSpPr>
            <p:grpSp>
              <p:nvGrpSpPr>
                <p:cNvPr id="11" name="Group 10">
                  <a:extLst>
                    <a:ext uri="{FF2B5EF4-FFF2-40B4-BE49-F238E27FC236}">
                      <a16:creationId xmlns:a16="http://schemas.microsoft.com/office/drawing/2014/main" id="{31BB039B-DD3A-2ED8-7F3B-09E5743B8C6F}"/>
                    </a:ext>
                  </a:extLst>
                </p:cNvPr>
                <p:cNvGrpSpPr/>
                <p:nvPr/>
              </p:nvGrpSpPr>
              <p:grpSpPr>
                <a:xfrm>
                  <a:off x="5190128" y="6112779"/>
                  <a:ext cx="647763" cy="634315"/>
                  <a:chOff x="6098771" y="5561092"/>
                  <a:chExt cx="914400" cy="914400"/>
                </a:xfrm>
              </p:grpSpPr>
              <p:pic>
                <p:nvPicPr>
                  <p:cNvPr id="17" name="Graphic 16" descr="Paper outline">
                    <a:extLst>
                      <a:ext uri="{FF2B5EF4-FFF2-40B4-BE49-F238E27FC236}">
                        <a16:creationId xmlns:a16="http://schemas.microsoft.com/office/drawing/2014/main" id="{063CACB0-3B06-A974-E147-2E188BA53628}"/>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098771" y="5561092"/>
                    <a:ext cx="914400" cy="914400"/>
                  </a:xfrm>
                  <a:prstGeom prst="rect">
                    <a:avLst/>
                  </a:prstGeom>
                </p:spPr>
              </p:pic>
              <p:pic>
                <p:nvPicPr>
                  <p:cNvPr id="18" name="Graphic 17" descr="Upward trend outline">
                    <a:extLst>
                      <a:ext uri="{FF2B5EF4-FFF2-40B4-BE49-F238E27FC236}">
                        <a16:creationId xmlns:a16="http://schemas.microsoft.com/office/drawing/2014/main" id="{2B4BBFCE-267C-2BEF-8B39-6C5BB4506B04}"/>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291783" y="5788068"/>
                    <a:ext cx="497553" cy="497553"/>
                  </a:xfrm>
                  <a:prstGeom prst="rect">
                    <a:avLst/>
                  </a:prstGeom>
                </p:spPr>
              </p:pic>
            </p:grpSp>
            <p:sp>
              <p:nvSpPr>
                <p:cNvPr id="12" name="TextBox 11">
                  <a:extLst>
                    <a:ext uri="{FF2B5EF4-FFF2-40B4-BE49-F238E27FC236}">
                      <a16:creationId xmlns:a16="http://schemas.microsoft.com/office/drawing/2014/main" id="{48A86AFE-0098-F7F9-0AE9-F4730472F601}"/>
                    </a:ext>
                  </a:extLst>
                </p:cNvPr>
                <p:cNvSpPr txBox="1"/>
                <p:nvPr/>
              </p:nvSpPr>
              <p:spPr>
                <a:xfrm>
                  <a:off x="3614208" y="6199039"/>
                  <a:ext cx="759183" cy="492443"/>
                </a:xfrm>
                <a:prstGeom prst="rect">
                  <a:avLst/>
                </a:prstGeom>
                <a:noFill/>
              </p:spPr>
              <p:txBody>
                <a:bodyPr wrap="none"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defRPr/>
                  </a:pPr>
                  <a:r>
                    <a:rPr lang="en-GB" sz="1800">
                      <a:solidFill>
                        <a:srgbClr val="000000"/>
                      </a:solidFill>
                      <a:latin typeface="Arial"/>
                      <a:cs typeface="+mn-cs"/>
                    </a:rPr>
                    <a:t>£$€</a:t>
                  </a:r>
                </a:p>
              </p:txBody>
            </p:sp>
            <p:grpSp>
              <p:nvGrpSpPr>
                <p:cNvPr id="13" name="Group 12">
                  <a:extLst>
                    <a:ext uri="{FF2B5EF4-FFF2-40B4-BE49-F238E27FC236}">
                      <a16:creationId xmlns:a16="http://schemas.microsoft.com/office/drawing/2014/main" id="{4E428805-05E9-0D1C-7E6D-721E469FBA8C}"/>
                    </a:ext>
                  </a:extLst>
                </p:cNvPr>
                <p:cNvGrpSpPr/>
                <p:nvPr/>
              </p:nvGrpSpPr>
              <p:grpSpPr>
                <a:xfrm>
                  <a:off x="3716871" y="5347537"/>
                  <a:ext cx="1978233" cy="1502707"/>
                  <a:chOff x="3716871" y="5347537"/>
                  <a:chExt cx="1978233" cy="1502707"/>
                </a:xfrm>
              </p:grpSpPr>
              <p:pic>
                <p:nvPicPr>
                  <p:cNvPr id="14" name="Graphic 13" descr="Arrow: Slight curve outline">
                    <a:extLst>
                      <a:ext uri="{FF2B5EF4-FFF2-40B4-BE49-F238E27FC236}">
                        <a16:creationId xmlns:a16="http://schemas.microsoft.com/office/drawing/2014/main" id="{6A6CF800-7878-665B-A577-0BDDC4A922A8}"/>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14861938">
                    <a:off x="4983142" y="5347537"/>
                    <a:ext cx="711962" cy="711962"/>
                  </a:xfrm>
                  <a:prstGeom prst="rect">
                    <a:avLst/>
                  </a:prstGeom>
                  <a:scene3d>
                    <a:camera prst="orthographicFront">
                      <a:rot lat="0" lon="10800000" rev="0"/>
                    </a:camera>
                    <a:lightRig rig="threePt" dir="t"/>
                  </a:scene3d>
                </p:spPr>
              </p:pic>
              <p:pic>
                <p:nvPicPr>
                  <p:cNvPr id="15" name="Graphic 14" descr="Arrow: Slight curve outline">
                    <a:extLst>
                      <a:ext uri="{FF2B5EF4-FFF2-40B4-BE49-F238E27FC236}">
                        <a16:creationId xmlns:a16="http://schemas.microsoft.com/office/drawing/2014/main" id="{CCC228F8-258F-2689-B054-81DE488D597A}"/>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359771" y="6138282"/>
                    <a:ext cx="711962" cy="711962"/>
                  </a:xfrm>
                  <a:prstGeom prst="rect">
                    <a:avLst/>
                  </a:prstGeom>
                  <a:scene3d>
                    <a:camera prst="orthographicFront">
                      <a:rot lat="0" lon="10800000" rev="0"/>
                    </a:camera>
                    <a:lightRig rig="threePt" dir="t"/>
                  </a:scene3d>
                </p:spPr>
              </p:pic>
              <p:pic>
                <p:nvPicPr>
                  <p:cNvPr id="16" name="Graphic 15" descr="Arrow: Slight curve outline">
                    <a:extLst>
                      <a:ext uri="{FF2B5EF4-FFF2-40B4-BE49-F238E27FC236}">
                        <a16:creationId xmlns:a16="http://schemas.microsoft.com/office/drawing/2014/main" id="{B04694FC-1375-3D5A-9E19-5F1B9E43BCE6}"/>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6736373">
                    <a:off x="3716871" y="5364457"/>
                    <a:ext cx="711962" cy="711962"/>
                  </a:xfrm>
                  <a:prstGeom prst="rect">
                    <a:avLst/>
                  </a:prstGeom>
                  <a:scene3d>
                    <a:camera prst="orthographicFront">
                      <a:rot lat="0" lon="10800000" rev="0"/>
                    </a:camera>
                    <a:lightRig rig="threePt" dir="t"/>
                  </a:scene3d>
                </p:spPr>
              </p:pic>
            </p:grpSp>
          </p:grpSp>
        </p:grpSp>
        <p:sp>
          <p:nvSpPr>
            <p:cNvPr id="30" name="TextBox 29">
              <a:extLst>
                <a:ext uri="{FF2B5EF4-FFF2-40B4-BE49-F238E27FC236}">
                  <a16:creationId xmlns:a16="http://schemas.microsoft.com/office/drawing/2014/main" id="{BE8D3239-B8CD-B319-1F7E-6D7F9A9A52B6}"/>
                </a:ext>
              </a:extLst>
            </p:cNvPr>
            <p:cNvSpPr txBox="1"/>
            <p:nvPr/>
          </p:nvSpPr>
          <p:spPr>
            <a:xfrm>
              <a:off x="4097407" y="4142012"/>
              <a:ext cx="1151736" cy="461665"/>
            </a:xfrm>
            <a:prstGeom prst="rect">
              <a:avLst/>
            </a:prstGeom>
            <a:noFill/>
          </p:spPr>
          <p:txBody>
            <a:bodyPr wrap="square"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defRPr/>
              </a:pPr>
              <a:r>
                <a:rPr lang="en-GB" sz="1200">
                  <a:solidFill>
                    <a:srgbClr val="000000"/>
                  </a:solidFill>
                  <a:latin typeface="Arial"/>
                  <a:cs typeface="+mn-cs"/>
                </a:rPr>
                <a:t>Improves forecasts</a:t>
              </a:r>
            </a:p>
          </p:txBody>
        </p:sp>
        <p:sp>
          <p:nvSpPr>
            <p:cNvPr id="31" name="TextBox 30">
              <a:extLst>
                <a:ext uri="{FF2B5EF4-FFF2-40B4-BE49-F238E27FC236}">
                  <a16:creationId xmlns:a16="http://schemas.microsoft.com/office/drawing/2014/main" id="{08155AD1-02EF-33C5-16B1-F926D74AF870}"/>
                </a:ext>
              </a:extLst>
            </p:cNvPr>
            <p:cNvSpPr txBox="1"/>
            <p:nvPr/>
          </p:nvSpPr>
          <p:spPr>
            <a:xfrm>
              <a:off x="2049475" y="4020249"/>
              <a:ext cx="1151736" cy="461665"/>
            </a:xfrm>
            <a:prstGeom prst="rect">
              <a:avLst/>
            </a:prstGeom>
            <a:noFill/>
          </p:spPr>
          <p:txBody>
            <a:bodyPr wrap="square"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defRPr/>
              </a:pPr>
              <a:r>
                <a:rPr lang="en-GB" sz="1200">
                  <a:solidFill>
                    <a:srgbClr val="000000"/>
                  </a:solidFill>
                  <a:latin typeface="Arial"/>
                  <a:cs typeface="+mn-cs"/>
                </a:rPr>
                <a:t>Drives more investment</a:t>
              </a:r>
            </a:p>
          </p:txBody>
        </p:sp>
        <p:sp>
          <p:nvSpPr>
            <p:cNvPr id="32" name="TextBox 31">
              <a:extLst>
                <a:ext uri="{FF2B5EF4-FFF2-40B4-BE49-F238E27FC236}">
                  <a16:creationId xmlns:a16="http://schemas.microsoft.com/office/drawing/2014/main" id="{52EF29BE-A48C-B3B1-AD02-BE82C246AD2C}"/>
                </a:ext>
              </a:extLst>
            </p:cNvPr>
            <p:cNvSpPr txBox="1"/>
            <p:nvPr/>
          </p:nvSpPr>
          <p:spPr>
            <a:xfrm>
              <a:off x="4065558" y="3057850"/>
              <a:ext cx="1495440" cy="646331"/>
            </a:xfrm>
            <a:prstGeom prst="rect">
              <a:avLst/>
            </a:prstGeom>
            <a:noFill/>
          </p:spPr>
          <p:txBody>
            <a:bodyPr wrap="square"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defRPr/>
              </a:pPr>
              <a:r>
                <a:rPr lang="en-GB" sz="900" b="1" i="1" dirty="0">
                  <a:solidFill>
                    <a:srgbClr val="000000"/>
                  </a:solidFill>
                  <a:latin typeface="Arial"/>
                  <a:cs typeface="+mn-cs"/>
                </a:rPr>
                <a:t>Legs: better</a:t>
              </a:r>
              <a:br>
                <a:rPr lang="en-GB" sz="900" i="1" dirty="0">
                  <a:solidFill>
                    <a:srgbClr val="000000"/>
                  </a:solidFill>
                  <a:latin typeface="Arial"/>
                  <a:cs typeface="+mn-cs"/>
                </a:rPr>
              </a:br>
              <a:r>
                <a:rPr lang="en-GB" sz="900" i="1" dirty="0">
                  <a:solidFill>
                    <a:srgbClr val="000000"/>
                  </a:solidFill>
                  <a:latin typeface="Arial"/>
                  <a:cs typeface="+mn-cs"/>
                </a:rPr>
                <a:t>* observing system</a:t>
              </a:r>
            </a:p>
            <a:p>
              <a:pPr defTabSz="685783" fontAlgn="auto">
                <a:lnSpc>
                  <a:spcPct val="100000"/>
                </a:lnSpc>
                <a:spcBef>
                  <a:spcPts val="0"/>
                </a:spcBef>
                <a:spcAft>
                  <a:spcPts val="0"/>
                </a:spcAft>
                <a:defRPr/>
              </a:pPr>
              <a:r>
                <a:rPr lang="en-GB" sz="900" i="1" dirty="0">
                  <a:solidFill>
                    <a:srgbClr val="000000"/>
                  </a:solidFill>
                  <a:latin typeface="Arial"/>
                  <a:cs typeface="+mn-cs"/>
                </a:rPr>
                <a:t>* models</a:t>
              </a:r>
              <a:br>
                <a:rPr lang="en-GB" sz="900" i="1" dirty="0">
                  <a:solidFill>
                    <a:srgbClr val="000000"/>
                  </a:solidFill>
                  <a:latin typeface="Arial"/>
                  <a:cs typeface="+mn-cs"/>
                </a:rPr>
              </a:br>
              <a:r>
                <a:rPr lang="en-GB" sz="900" i="1" dirty="0">
                  <a:solidFill>
                    <a:srgbClr val="000000"/>
                  </a:solidFill>
                  <a:latin typeface="Arial"/>
                  <a:cs typeface="+mn-cs"/>
                </a:rPr>
                <a:t>* data assimilation</a:t>
              </a:r>
            </a:p>
          </p:txBody>
        </p:sp>
        <p:sp>
          <p:nvSpPr>
            <p:cNvPr id="33" name="TextBox 32">
              <a:extLst>
                <a:ext uri="{FF2B5EF4-FFF2-40B4-BE49-F238E27FC236}">
                  <a16:creationId xmlns:a16="http://schemas.microsoft.com/office/drawing/2014/main" id="{DFDDA0F7-6ED2-ABE1-9B8B-EE83E50E40AB}"/>
                </a:ext>
              </a:extLst>
            </p:cNvPr>
            <p:cNvSpPr txBox="1"/>
            <p:nvPr/>
          </p:nvSpPr>
          <p:spPr>
            <a:xfrm rot="16200000">
              <a:off x="-597181" y="2487781"/>
              <a:ext cx="1448281" cy="276999"/>
            </a:xfrm>
            <a:prstGeom prst="rect">
              <a:avLst/>
            </a:prstGeom>
            <a:noFill/>
          </p:spPr>
          <p:txBody>
            <a:bodyPr wrap="square"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defRPr/>
              </a:pPr>
              <a:r>
                <a:rPr lang="en-GB" sz="1200">
                  <a:solidFill>
                    <a:srgbClr val="000000"/>
                  </a:solidFill>
                  <a:latin typeface="Arial"/>
                  <a:cs typeface="+mn-cs"/>
                </a:rPr>
                <a:t>Better forecasts →</a:t>
              </a:r>
            </a:p>
          </p:txBody>
        </p:sp>
        <p:sp>
          <p:nvSpPr>
            <p:cNvPr id="34" name="TextBox 33">
              <a:extLst>
                <a:ext uri="{FF2B5EF4-FFF2-40B4-BE49-F238E27FC236}">
                  <a16:creationId xmlns:a16="http://schemas.microsoft.com/office/drawing/2014/main" id="{DF1AA0AC-C363-6AED-F5C2-825D4EBA6166}"/>
                </a:ext>
              </a:extLst>
            </p:cNvPr>
            <p:cNvSpPr txBox="1"/>
            <p:nvPr/>
          </p:nvSpPr>
          <p:spPr>
            <a:xfrm>
              <a:off x="144265" y="4587732"/>
              <a:ext cx="330849" cy="161583"/>
            </a:xfrm>
            <a:prstGeom prst="rect">
              <a:avLst/>
            </a:prstGeom>
            <a:solidFill>
              <a:schemeClr val="tx1"/>
            </a:solidFill>
          </p:spPr>
          <p:txBody>
            <a:bodyPr wrap="square" lIns="0" tIns="0" rIns="0" bIns="0"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defRPr/>
              </a:pPr>
              <a:r>
                <a:rPr lang="en-GB" sz="1050">
                  <a:solidFill>
                    <a:srgbClr val="000000"/>
                  </a:solidFill>
                  <a:latin typeface="Arial"/>
                  <a:cs typeface="+mn-cs"/>
                </a:rPr>
                <a:t>1981</a:t>
              </a:r>
            </a:p>
          </p:txBody>
        </p:sp>
        <p:sp>
          <p:nvSpPr>
            <p:cNvPr id="35" name="TextBox 34">
              <a:extLst>
                <a:ext uri="{FF2B5EF4-FFF2-40B4-BE49-F238E27FC236}">
                  <a16:creationId xmlns:a16="http://schemas.microsoft.com/office/drawing/2014/main" id="{5BEA0FE2-C709-27BE-3124-DBB2F85E8AEF}"/>
                </a:ext>
              </a:extLst>
            </p:cNvPr>
            <p:cNvSpPr txBox="1"/>
            <p:nvPr/>
          </p:nvSpPr>
          <p:spPr>
            <a:xfrm>
              <a:off x="4981576" y="4581944"/>
              <a:ext cx="313853" cy="161583"/>
            </a:xfrm>
            <a:prstGeom prst="rect">
              <a:avLst/>
            </a:prstGeom>
            <a:solidFill>
              <a:schemeClr val="tx1"/>
            </a:solidFill>
          </p:spPr>
          <p:txBody>
            <a:bodyPr wrap="square" lIns="0" tIns="0" rIns="0" bIns="0"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defRPr/>
              </a:pPr>
              <a:r>
                <a:rPr lang="en-GB" sz="1050">
                  <a:solidFill>
                    <a:srgbClr val="000000"/>
                  </a:solidFill>
                  <a:latin typeface="Arial"/>
                  <a:cs typeface="+mn-cs"/>
                </a:rPr>
                <a:t>2019</a:t>
              </a:r>
            </a:p>
          </p:txBody>
        </p:sp>
        <p:sp>
          <p:nvSpPr>
            <p:cNvPr id="36" name="Rectangle 35">
              <a:extLst>
                <a:ext uri="{FF2B5EF4-FFF2-40B4-BE49-F238E27FC236}">
                  <a16:creationId xmlns:a16="http://schemas.microsoft.com/office/drawing/2014/main" id="{632CF365-A2AB-EF4C-E0A0-E7D8489952B6}"/>
                </a:ext>
              </a:extLst>
            </p:cNvPr>
            <p:cNvSpPr/>
            <p:nvPr/>
          </p:nvSpPr>
          <p:spPr bwMode="auto">
            <a:xfrm>
              <a:off x="2994661" y="1568316"/>
              <a:ext cx="1986914" cy="587014"/>
            </a:xfrm>
            <a:prstGeom prst="rect">
              <a:avLst/>
            </a:prstGeom>
            <a:solidFill>
              <a:schemeClr val="tx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a:endParaRPr lang="en-GB" sz="3300">
                <a:solidFill>
                  <a:srgbClr val="00ADD0"/>
                </a:solidFill>
                <a:cs typeface="+mn-cs"/>
              </a:endParaRPr>
            </a:p>
          </p:txBody>
        </p:sp>
        <p:sp>
          <p:nvSpPr>
            <p:cNvPr id="37" name="TextBox 36">
              <a:extLst>
                <a:ext uri="{FF2B5EF4-FFF2-40B4-BE49-F238E27FC236}">
                  <a16:creationId xmlns:a16="http://schemas.microsoft.com/office/drawing/2014/main" id="{91D7ADD2-C0FA-E28F-7AF1-2935FFC53CCD}"/>
                </a:ext>
              </a:extLst>
            </p:cNvPr>
            <p:cNvSpPr txBox="1"/>
            <p:nvPr/>
          </p:nvSpPr>
          <p:spPr>
            <a:xfrm>
              <a:off x="358678" y="1499185"/>
              <a:ext cx="4890465" cy="646331"/>
            </a:xfrm>
            <a:prstGeom prst="rect">
              <a:avLst/>
            </a:prstGeom>
            <a:noFill/>
          </p:spPr>
          <p:txBody>
            <a:bodyPr wrap="square"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algn="ctr" defTabSz="685783" fontAlgn="auto">
                <a:lnSpc>
                  <a:spcPct val="100000"/>
                </a:lnSpc>
                <a:spcBef>
                  <a:spcPts val="0"/>
                </a:spcBef>
                <a:spcAft>
                  <a:spcPts val="0"/>
                </a:spcAft>
              </a:pPr>
              <a:r>
                <a:rPr lang="en-GB" sz="1200" b="1" dirty="0">
                  <a:solidFill>
                    <a:srgbClr val="000000"/>
                  </a:solidFill>
                  <a:latin typeface="Arial"/>
                  <a:cs typeface="+mn-cs"/>
                </a:rPr>
                <a:t>TxWx forecast improvements over time</a:t>
              </a:r>
              <a:br>
                <a:rPr lang="en-GB" sz="1200" dirty="0">
                  <a:solidFill>
                    <a:srgbClr val="000000"/>
                  </a:solidFill>
                  <a:latin typeface="Arial"/>
                  <a:cs typeface="+mn-cs"/>
                </a:rPr>
              </a:br>
              <a:r>
                <a:rPr lang="en-GB" sz="1200" dirty="0">
                  <a:solidFill>
                    <a:srgbClr val="000000"/>
                  </a:solidFill>
                  <a:latin typeface="Arial"/>
                  <a:cs typeface="+mn-cs"/>
                </a:rPr>
                <a:t>Gained ~1 day lead time per decade</a:t>
              </a:r>
              <a:br>
                <a:rPr lang="en-GB" sz="1200" dirty="0">
                  <a:solidFill>
                    <a:srgbClr val="000000"/>
                  </a:solidFill>
                  <a:latin typeface="Arial"/>
                  <a:cs typeface="+mn-cs"/>
                </a:rPr>
              </a:br>
              <a:r>
                <a:rPr lang="en-GB" sz="1200" dirty="0">
                  <a:solidFill>
                    <a:srgbClr val="000000"/>
                  </a:solidFill>
                  <a:latin typeface="Arial"/>
                  <a:cs typeface="+mn-cs"/>
                </a:rPr>
                <a:t>“Quiet revolution” </a:t>
              </a:r>
              <a:r>
                <a:rPr lang="en-GB" sz="1200" dirty="0">
                  <a:solidFill>
                    <a:schemeClr val="bg2"/>
                  </a:solidFill>
                  <a:latin typeface="Arial"/>
                  <a:cs typeface="+mn-cs"/>
                </a:rPr>
                <a:t>of </a:t>
              </a:r>
              <a:r>
                <a:rPr lang="en-GB" sz="1200" i="1" dirty="0">
                  <a:solidFill>
                    <a:schemeClr val="bg2"/>
                  </a:solidFill>
                  <a:latin typeface="Arial"/>
                  <a:cs typeface="+mn-cs"/>
                  <a:hlinkClick r:id="rId21">
                    <a:extLst>
                      <a:ext uri="{A12FA001-AC4F-418D-AE19-62706E023703}">
                        <ahyp:hlinkClr xmlns:ahyp="http://schemas.microsoft.com/office/drawing/2018/hyperlinkcolor" val="tx"/>
                      </a:ext>
                    </a:extLst>
                  </a:hlinkClick>
                </a:rPr>
                <a:t>Bauer+ 2013</a:t>
              </a:r>
              <a:r>
                <a:rPr lang="en-GB" sz="1200" dirty="0">
                  <a:solidFill>
                    <a:schemeClr val="bg2"/>
                  </a:solidFill>
                  <a:latin typeface="Arial"/>
                  <a:cs typeface="+mn-cs"/>
                </a:rPr>
                <a:t> </a:t>
              </a:r>
            </a:p>
          </p:txBody>
        </p:sp>
        <p:sp>
          <p:nvSpPr>
            <p:cNvPr id="38" name="TextBox 37">
              <a:extLst>
                <a:ext uri="{FF2B5EF4-FFF2-40B4-BE49-F238E27FC236}">
                  <a16:creationId xmlns:a16="http://schemas.microsoft.com/office/drawing/2014/main" id="{3A81ED99-4267-83A9-80B7-022DBB467E78}"/>
                </a:ext>
              </a:extLst>
            </p:cNvPr>
            <p:cNvSpPr txBox="1"/>
            <p:nvPr/>
          </p:nvSpPr>
          <p:spPr>
            <a:xfrm>
              <a:off x="1325335" y="4637686"/>
              <a:ext cx="1448281" cy="276999"/>
            </a:xfrm>
            <a:prstGeom prst="rect">
              <a:avLst/>
            </a:prstGeom>
            <a:noFill/>
          </p:spPr>
          <p:txBody>
            <a:bodyPr wrap="square"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defRPr/>
              </a:pPr>
              <a:r>
                <a:rPr lang="en-GB" sz="1200">
                  <a:solidFill>
                    <a:srgbClr val="000000"/>
                  </a:solidFill>
                  <a:latin typeface="Arial"/>
                  <a:cs typeface="+mn-cs"/>
                </a:rPr>
                <a:t>Time →</a:t>
              </a:r>
            </a:p>
          </p:txBody>
        </p:sp>
        <p:sp>
          <p:nvSpPr>
            <p:cNvPr id="39" name="TextBox 38">
              <a:extLst>
                <a:ext uri="{FF2B5EF4-FFF2-40B4-BE49-F238E27FC236}">
                  <a16:creationId xmlns:a16="http://schemas.microsoft.com/office/drawing/2014/main" id="{0C3F6956-B5FB-69F9-C409-CF5348686EA0}"/>
                </a:ext>
              </a:extLst>
            </p:cNvPr>
            <p:cNvSpPr txBox="1"/>
            <p:nvPr/>
          </p:nvSpPr>
          <p:spPr>
            <a:xfrm>
              <a:off x="53961" y="4776072"/>
              <a:ext cx="1330187" cy="253916"/>
            </a:xfrm>
            <a:prstGeom prst="rect">
              <a:avLst/>
            </a:prstGeom>
            <a:noFill/>
          </p:spPr>
          <p:txBody>
            <a:bodyPr wrap="square">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pPr>
              <a:r>
                <a:rPr lang="en-GB" sz="1050" i="1">
                  <a:solidFill>
                    <a:srgbClr val="9CA299">
                      <a:lumMod val="50000"/>
                    </a:srgbClr>
                  </a:solidFill>
                  <a:latin typeface="Arial"/>
                  <a:cs typeface="+mn-cs"/>
                  <a:hlinkClick r:id="rId22"/>
                </a:rPr>
                <a:t>ECMWF</a:t>
              </a:r>
              <a:endParaRPr lang="en-GB" sz="1050" i="1">
                <a:solidFill>
                  <a:srgbClr val="9CA299">
                    <a:lumMod val="50000"/>
                  </a:srgbClr>
                </a:solidFill>
                <a:latin typeface="Arial"/>
                <a:cs typeface="+mn-cs"/>
              </a:endParaRPr>
            </a:p>
          </p:txBody>
        </p:sp>
        <p:sp>
          <p:nvSpPr>
            <p:cNvPr id="40" name="TextBox 39">
              <a:extLst>
                <a:ext uri="{FF2B5EF4-FFF2-40B4-BE49-F238E27FC236}">
                  <a16:creationId xmlns:a16="http://schemas.microsoft.com/office/drawing/2014/main" id="{EF6142D1-28A2-4B17-4B8B-32FA2B6430D7}"/>
                </a:ext>
              </a:extLst>
            </p:cNvPr>
            <p:cNvSpPr txBox="1"/>
            <p:nvPr/>
          </p:nvSpPr>
          <p:spPr>
            <a:xfrm rot="20432127">
              <a:off x="380330" y="2494753"/>
              <a:ext cx="1126539" cy="323165"/>
            </a:xfrm>
            <a:prstGeom prst="rect">
              <a:avLst/>
            </a:prstGeom>
            <a:noFill/>
          </p:spPr>
          <p:txBody>
            <a:bodyPr wrap="square"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pPr>
              <a:r>
                <a:rPr lang="en-GB" sz="750" b="1">
                  <a:solidFill>
                    <a:srgbClr val="002060"/>
                  </a:solidFill>
                  <a:latin typeface="Arial"/>
                  <a:cs typeface="+mn-cs"/>
                </a:rPr>
                <a:t>Forecasts:</a:t>
              </a:r>
              <a:br>
                <a:rPr lang="en-GB" sz="750" b="1">
                  <a:solidFill>
                    <a:srgbClr val="002060"/>
                  </a:solidFill>
                  <a:latin typeface="Arial"/>
                  <a:cs typeface="+mn-cs"/>
                </a:rPr>
              </a:br>
              <a:r>
                <a:rPr lang="en-GB" sz="750" b="1">
                  <a:solidFill>
                    <a:srgbClr val="002060"/>
                  </a:solidFill>
                  <a:latin typeface="Arial"/>
                  <a:cs typeface="+mn-cs"/>
                </a:rPr>
                <a:t>3 days ahead</a:t>
              </a:r>
            </a:p>
          </p:txBody>
        </p:sp>
        <p:sp>
          <p:nvSpPr>
            <p:cNvPr id="41" name="TextBox 40">
              <a:extLst>
                <a:ext uri="{FF2B5EF4-FFF2-40B4-BE49-F238E27FC236}">
                  <a16:creationId xmlns:a16="http://schemas.microsoft.com/office/drawing/2014/main" id="{0DDE3BAF-F58C-9B96-0267-9E725F13F8B4}"/>
                </a:ext>
              </a:extLst>
            </p:cNvPr>
            <p:cNvSpPr txBox="1"/>
            <p:nvPr/>
          </p:nvSpPr>
          <p:spPr>
            <a:xfrm rot="21285141">
              <a:off x="1129984" y="2288894"/>
              <a:ext cx="1142657" cy="184666"/>
            </a:xfrm>
            <a:prstGeom prst="rect">
              <a:avLst/>
            </a:prstGeom>
            <a:noFill/>
          </p:spPr>
          <p:txBody>
            <a:bodyPr wrap="square"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pPr>
              <a:r>
                <a:rPr lang="en-GB" sz="600" b="1">
                  <a:solidFill>
                    <a:srgbClr val="002060"/>
                  </a:solidFill>
                  <a:latin typeface="Arial"/>
                  <a:cs typeface="+mn-cs"/>
                </a:rPr>
                <a:t>Northern hemisphere</a:t>
              </a:r>
            </a:p>
          </p:txBody>
        </p:sp>
        <p:sp>
          <p:nvSpPr>
            <p:cNvPr id="42" name="TextBox 41">
              <a:extLst>
                <a:ext uri="{FF2B5EF4-FFF2-40B4-BE49-F238E27FC236}">
                  <a16:creationId xmlns:a16="http://schemas.microsoft.com/office/drawing/2014/main" id="{80F47EBA-53D1-2427-B571-49C7C64ABCCB}"/>
                </a:ext>
              </a:extLst>
            </p:cNvPr>
            <p:cNvSpPr txBox="1"/>
            <p:nvPr/>
          </p:nvSpPr>
          <p:spPr>
            <a:xfrm rot="21285141">
              <a:off x="1157062" y="2492420"/>
              <a:ext cx="1073585" cy="184666"/>
            </a:xfrm>
            <a:prstGeom prst="rect">
              <a:avLst/>
            </a:prstGeom>
            <a:noFill/>
          </p:spPr>
          <p:txBody>
            <a:bodyPr wrap="square"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pPr>
              <a:r>
                <a:rPr lang="en-GB" sz="600">
                  <a:solidFill>
                    <a:srgbClr val="002060"/>
                  </a:solidFill>
                  <a:latin typeface="Arial"/>
                  <a:cs typeface="+mn-cs"/>
                </a:rPr>
                <a:t>Southern</a:t>
              </a:r>
            </a:p>
          </p:txBody>
        </p:sp>
        <p:sp>
          <p:nvSpPr>
            <p:cNvPr id="43" name="TextBox 42">
              <a:extLst>
                <a:ext uri="{FF2B5EF4-FFF2-40B4-BE49-F238E27FC236}">
                  <a16:creationId xmlns:a16="http://schemas.microsoft.com/office/drawing/2014/main" id="{F3142064-DDC2-0600-52A5-A0CBE4AD6E82}"/>
                </a:ext>
              </a:extLst>
            </p:cNvPr>
            <p:cNvSpPr txBox="1"/>
            <p:nvPr/>
          </p:nvSpPr>
          <p:spPr>
            <a:xfrm rot="20432127">
              <a:off x="388565" y="3258690"/>
              <a:ext cx="953415" cy="207749"/>
            </a:xfrm>
            <a:prstGeom prst="rect">
              <a:avLst/>
            </a:prstGeom>
            <a:noFill/>
          </p:spPr>
          <p:txBody>
            <a:bodyPr wrap="square"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pPr>
              <a:r>
                <a:rPr lang="en-GB" sz="750" b="1">
                  <a:solidFill>
                    <a:srgbClr val="990000"/>
                  </a:solidFill>
                  <a:latin typeface="Arial"/>
                  <a:cs typeface="+mn-cs"/>
                </a:rPr>
                <a:t>5 days ahead</a:t>
              </a:r>
            </a:p>
          </p:txBody>
        </p:sp>
        <p:sp>
          <p:nvSpPr>
            <p:cNvPr id="44" name="TextBox 43">
              <a:extLst>
                <a:ext uri="{FF2B5EF4-FFF2-40B4-BE49-F238E27FC236}">
                  <a16:creationId xmlns:a16="http://schemas.microsoft.com/office/drawing/2014/main" id="{DE306311-8403-5492-480A-8CAA866B0A7F}"/>
                </a:ext>
              </a:extLst>
            </p:cNvPr>
            <p:cNvSpPr txBox="1"/>
            <p:nvPr/>
          </p:nvSpPr>
          <p:spPr>
            <a:xfrm rot="20432127">
              <a:off x="352322" y="3993023"/>
              <a:ext cx="951655" cy="207749"/>
            </a:xfrm>
            <a:prstGeom prst="rect">
              <a:avLst/>
            </a:prstGeom>
            <a:noFill/>
          </p:spPr>
          <p:txBody>
            <a:bodyPr wrap="square"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pPr>
              <a:r>
                <a:rPr lang="en-GB" sz="750" b="1">
                  <a:solidFill>
                    <a:srgbClr val="003300"/>
                  </a:solidFill>
                  <a:latin typeface="Arial"/>
                  <a:cs typeface="+mn-cs"/>
                </a:rPr>
                <a:t>7 days ahead</a:t>
              </a:r>
            </a:p>
          </p:txBody>
        </p:sp>
        <p:sp>
          <p:nvSpPr>
            <p:cNvPr id="45" name="TextBox 44">
              <a:extLst>
                <a:ext uri="{FF2B5EF4-FFF2-40B4-BE49-F238E27FC236}">
                  <a16:creationId xmlns:a16="http://schemas.microsoft.com/office/drawing/2014/main" id="{6D6E40D4-D196-02E8-4E30-2A6EE6EEF12D}"/>
                </a:ext>
              </a:extLst>
            </p:cNvPr>
            <p:cNvSpPr txBox="1"/>
            <p:nvPr/>
          </p:nvSpPr>
          <p:spPr>
            <a:xfrm>
              <a:off x="149357" y="1575943"/>
              <a:ext cx="1051525" cy="553998"/>
            </a:xfrm>
            <a:prstGeom prst="rect">
              <a:avLst/>
            </a:prstGeom>
            <a:noFill/>
          </p:spPr>
          <p:txBody>
            <a:bodyPr wrap="square" rtlCol="0">
              <a:spAutoFit/>
            </a:bodyPr>
            <a:lstStyle>
              <a:defPPr>
                <a:defRPr lang="en-GB"/>
              </a:defPPr>
              <a:lvl1pPr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1pPr>
              <a:lvl2pPr marL="609585"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2pPr>
              <a:lvl3pPr marL="1219170"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3pPr>
              <a:lvl4pPr marL="1828754"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4pPr>
              <a:lvl5pPr marL="2438339" algn="l" rtl="0" fontAlgn="base">
                <a:lnSpc>
                  <a:spcPct val="85000"/>
                </a:lnSpc>
                <a:spcBef>
                  <a:spcPct val="0"/>
                </a:spcBef>
                <a:spcAft>
                  <a:spcPct val="0"/>
                </a:spcAft>
                <a:defRPr sz="5867" kern="1200">
                  <a:solidFill>
                    <a:schemeClr val="tx2"/>
                  </a:solidFill>
                  <a:latin typeface="Arial" charset="0"/>
                  <a:ea typeface="ＭＳ Ｐゴシック" charset="0"/>
                  <a:cs typeface="ＭＳ Ｐゴシック" charset="0"/>
                </a:defRPr>
              </a:lvl5pPr>
              <a:lvl6pPr marL="3047924" algn="l" defTabSz="609585" rtl="0" eaLnBrk="1" latinLnBrk="0" hangingPunct="1">
                <a:defRPr sz="5867" kern="1200">
                  <a:solidFill>
                    <a:schemeClr val="tx2"/>
                  </a:solidFill>
                  <a:latin typeface="Arial" charset="0"/>
                  <a:ea typeface="ＭＳ Ｐゴシック" charset="0"/>
                  <a:cs typeface="ＭＳ Ｐゴシック" charset="0"/>
                </a:defRPr>
              </a:lvl6pPr>
              <a:lvl7pPr marL="3657509" algn="l" defTabSz="609585" rtl="0" eaLnBrk="1" latinLnBrk="0" hangingPunct="1">
                <a:defRPr sz="5867" kern="1200">
                  <a:solidFill>
                    <a:schemeClr val="tx2"/>
                  </a:solidFill>
                  <a:latin typeface="Arial" charset="0"/>
                  <a:ea typeface="ＭＳ Ｐゴシック" charset="0"/>
                  <a:cs typeface="ＭＳ Ｐゴシック" charset="0"/>
                </a:defRPr>
              </a:lvl7pPr>
              <a:lvl8pPr marL="4267093" algn="l" defTabSz="609585" rtl="0" eaLnBrk="1" latinLnBrk="0" hangingPunct="1">
                <a:defRPr sz="5867" kern="1200">
                  <a:solidFill>
                    <a:schemeClr val="tx2"/>
                  </a:solidFill>
                  <a:latin typeface="Arial" charset="0"/>
                  <a:ea typeface="ＭＳ Ｐゴシック" charset="0"/>
                  <a:cs typeface="ＭＳ Ｐゴシック" charset="0"/>
                </a:defRPr>
              </a:lvl8pPr>
              <a:lvl9pPr marL="4876678" algn="l" defTabSz="609585" rtl="0" eaLnBrk="1" latinLnBrk="0" hangingPunct="1">
                <a:defRPr sz="5867" kern="1200">
                  <a:solidFill>
                    <a:schemeClr val="tx2"/>
                  </a:solidFill>
                  <a:latin typeface="Arial" charset="0"/>
                  <a:ea typeface="ＭＳ Ｐゴシック" charset="0"/>
                  <a:cs typeface="ＭＳ Ｐゴシック" charset="0"/>
                </a:defRPr>
              </a:lvl9pPr>
            </a:lstStyle>
            <a:p>
              <a:pPr defTabSz="685783" fontAlgn="auto">
                <a:lnSpc>
                  <a:spcPct val="100000"/>
                </a:lnSpc>
                <a:spcBef>
                  <a:spcPts val="0"/>
                </a:spcBef>
                <a:spcAft>
                  <a:spcPts val="0"/>
                </a:spcAft>
              </a:pPr>
              <a:r>
                <a:rPr lang="en-GB" sz="750">
                  <a:solidFill>
                    <a:srgbClr val="9CA299"/>
                  </a:solidFill>
                  <a:latin typeface="Arial"/>
                  <a:cs typeface="+mn-cs"/>
                </a:rPr>
                <a:t>Skill metric: 500 hPa geopotential height anomaly correlation, 12M running mean</a:t>
              </a:r>
            </a:p>
          </p:txBody>
        </p:sp>
      </p:grpSp>
      <p:pic>
        <p:nvPicPr>
          <p:cNvPr id="50" name="Picture 49" descr="A graph of a graph of a graph of a graph of a graph of a graph of a graph of a graph of a graph of a graph of a graph of a graph of a graph of&#10;&#10;AI-generated content may be incorrect.">
            <a:extLst>
              <a:ext uri="{FF2B5EF4-FFF2-40B4-BE49-F238E27FC236}">
                <a16:creationId xmlns:a16="http://schemas.microsoft.com/office/drawing/2014/main" id="{117D7B1C-F6D1-FF8B-0E73-41D0962AA29E}"/>
              </a:ext>
            </a:extLst>
          </p:cNvPr>
          <p:cNvPicPr>
            <a:picLocks noChangeAspect="1"/>
          </p:cNvPicPr>
          <p:nvPr/>
        </p:nvPicPr>
        <p:blipFill>
          <a:blip r:embed="rId23" cstate="email">
            <a:extLst>
              <a:ext uri="{28A0092B-C50C-407E-A947-70E740481C1C}">
                <a14:useLocalDpi xmlns:a14="http://schemas.microsoft.com/office/drawing/2010/main" val="0"/>
              </a:ext>
            </a:extLst>
          </a:blip>
          <a:stretch>
            <a:fillRect/>
          </a:stretch>
        </p:blipFill>
        <p:spPr>
          <a:xfrm>
            <a:off x="5395939" y="2880957"/>
            <a:ext cx="3671468" cy="2173509"/>
          </a:xfrm>
          <a:prstGeom prst="rect">
            <a:avLst/>
          </a:prstGeom>
        </p:spPr>
      </p:pic>
      <p:sp>
        <p:nvSpPr>
          <p:cNvPr id="51" name="TextBox 50">
            <a:extLst>
              <a:ext uri="{FF2B5EF4-FFF2-40B4-BE49-F238E27FC236}">
                <a16:creationId xmlns:a16="http://schemas.microsoft.com/office/drawing/2014/main" id="{C80E6384-2BF7-9F15-E28C-912F7B53B3E0}"/>
              </a:ext>
            </a:extLst>
          </p:cNvPr>
          <p:cNvSpPr txBox="1"/>
          <p:nvPr/>
        </p:nvSpPr>
        <p:spPr>
          <a:xfrm>
            <a:off x="5347678" y="1936511"/>
            <a:ext cx="3742359" cy="563231"/>
          </a:xfrm>
          <a:prstGeom prst="rect">
            <a:avLst/>
          </a:prstGeom>
          <a:noFill/>
        </p:spPr>
        <p:txBody>
          <a:bodyPr wrap="square" rtlCol="0">
            <a:spAutoFit/>
          </a:bodyPr>
          <a:lstStyle/>
          <a:p>
            <a:pPr defTabSz="914378">
              <a:defRPr/>
            </a:pPr>
            <a:r>
              <a:rPr lang="en-GB" sz="1200" i="1" kern="0" dirty="0">
                <a:solidFill>
                  <a:srgbClr val="2A2A2A"/>
                </a:solidFill>
                <a:hlinkClick r:id="rId24"/>
              </a:rPr>
              <a:t>Riley+ 2018</a:t>
            </a:r>
            <a:r>
              <a:rPr lang="en-GB" sz="1200" kern="0" dirty="0">
                <a:solidFill>
                  <a:schemeClr val="tx1"/>
                </a:solidFill>
              </a:rPr>
              <a:t>: </a:t>
            </a:r>
            <a:r>
              <a:rPr lang="en-GB" sz="1200" i="1" kern="0" dirty="0">
                <a:solidFill>
                  <a:schemeClr val="tx1"/>
                </a:solidFill>
              </a:rPr>
              <a:t>“there is no evidence that the [coronal mass ejection] forecasts have become more accurate during this interval [2013 – mid-2018]”</a:t>
            </a:r>
          </a:p>
        </p:txBody>
      </p:sp>
      <p:sp>
        <p:nvSpPr>
          <p:cNvPr id="53" name="TextBox 52">
            <a:extLst>
              <a:ext uri="{FF2B5EF4-FFF2-40B4-BE49-F238E27FC236}">
                <a16:creationId xmlns:a16="http://schemas.microsoft.com/office/drawing/2014/main" id="{C21A0803-DF95-7D58-C80E-1F2F608DD00A}"/>
              </a:ext>
            </a:extLst>
          </p:cNvPr>
          <p:cNvSpPr txBox="1"/>
          <p:nvPr/>
        </p:nvSpPr>
        <p:spPr>
          <a:xfrm>
            <a:off x="5356672" y="2488204"/>
            <a:ext cx="3733363" cy="406265"/>
          </a:xfrm>
          <a:prstGeom prst="rect">
            <a:avLst/>
          </a:prstGeom>
          <a:noFill/>
        </p:spPr>
        <p:txBody>
          <a:bodyPr wrap="square" rtlCol="0">
            <a:spAutoFit/>
          </a:bodyPr>
          <a:lstStyle/>
          <a:p>
            <a:r>
              <a:rPr lang="en-GB" sz="1200" dirty="0">
                <a:solidFill>
                  <a:schemeClr val="tx1"/>
                </a:solidFill>
              </a:rPr>
              <a:t>Same in </a:t>
            </a:r>
            <a:r>
              <a:rPr lang="en-GB" sz="1200" i="1" dirty="0">
                <a:solidFill>
                  <a:schemeClr val="tx1"/>
                </a:solidFill>
                <a:hlinkClick r:id="rId25"/>
              </a:rPr>
              <a:t>Kay+ 2024</a:t>
            </a:r>
            <a:r>
              <a:rPr lang="en-GB" sz="1200" dirty="0">
                <a:solidFill>
                  <a:schemeClr val="tx1"/>
                </a:solidFill>
              </a:rPr>
              <a:t> update. And big effort to get insight without underpinning monitoring &amp; standards</a:t>
            </a:r>
          </a:p>
        </p:txBody>
      </p:sp>
    </p:spTree>
    <p:extLst>
      <p:ext uri="{BB962C8B-B14F-4D97-AF65-F5344CB8AC3E}">
        <p14:creationId xmlns:p14="http://schemas.microsoft.com/office/powerpoint/2010/main" val="1938842940"/>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DE0ED7A-B470-75DD-0EC2-35F1613E31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1814" y="2580081"/>
            <a:ext cx="3567851" cy="2515997"/>
          </a:xfrm>
          <a:prstGeom prst="rect">
            <a:avLst/>
          </a:prstGeom>
        </p:spPr>
      </p:pic>
      <p:sp>
        <p:nvSpPr>
          <p:cNvPr id="2" name="Title 1">
            <a:extLst>
              <a:ext uri="{FF2B5EF4-FFF2-40B4-BE49-F238E27FC236}">
                <a16:creationId xmlns:a16="http://schemas.microsoft.com/office/drawing/2014/main" id="{949B5C21-A9C7-42E0-8777-3D141F391BF6}"/>
              </a:ext>
            </a:extLst>
          </p:cNvPr>
          <p:cNvSpPr>
            <a:spLocks noGrp="1"/>
          </p:cNvSpPr>
          <p:nvPr>
            <p:ph type="ctrTitle"/>
          </p:nvPr>
        </p:nvSpPr>
        <p:spPr/>
        <p:txBody>
          <a:bodyPr/>
          <a:lstStyle/>
          <a:p>
            <a:r>
              <a:rPr lang="en-GB" dirty="0"/>
              <a:t>Characteristics: terrestrial / space</a:t>
            </a:r>
          </a:p>
        </p:txBody>
      </p:sp>
      <p:sp>
        <p:nvSpPr>
          <p:cNvPr id="3" name="Subtitle 2">
            <a:extLst>
              <a:ext uri="{FF2B5EF4-FFF2-40B4-BE49-F238E27FC236}">
                <a16:creationId xmlns:a16="http://schemas.microsoft.com/office/drawing/2014/main" id="{AEE259F5-B959-79A4-8BD3-DEF69E7F27D7}"/>
              </a:ext>
            </a:extLst>
          </p:cNvPr>
          <p:cNvSpPr>
            <a:spLocks noGrp="1"/>
          </p:cNvSpPr>
          <p:nvPr>
            <p:ph type="subTitle" idx="1"/>
          </p:nvPr>
        </p:nvSpPr>
        <p:spPr/>
        <p:txBody>
          <a:bodyPr/>
          <a:lstStyle/>
          <a:p>
            <a:r>
              <a:rPr lang="en-GB" sz="1800" dirty="0"/>
              <a:t>SpWx reliance on research affects landscape; both heterogeneous</a:t>
            </a:r>
          </a:p>
        </p:txBody>
      </p:sp>
      <p:grpSp>
        <p:nvGrpSpPr>
          <p:cNvPr id="6" name="Group 5">
            <a:extLst>
              <a:ext uri="{FF2B5EF4-FFF2-40B4-BE49-F238E27FC236}">
                <a16:creationId xmlns:a16="http://schemas.microsoft.com/office/drawing/2014/main" id="{9E35B05C-D408-E2E1-A21A-34F175B74CD7}"/>
              </a:ext>
            </a:extLst>
          </p:cNvPr>
          <p:cNvGrpSpPr/>
          <p:nvPr/>
        </p:nvGrpSpPr>
        <p:grpSpPr>
          <a:xfrm>
            <a:off x="2857986" y="2895218"/>
            <a:ext cx="2993263" cy="2218790"/>
            <a:chOff x="1075326" y="2833246"/>
            <a:chExt cx="4742228" cy="3478781"/>
          </a:xfrm>
        </p:grpSpPr>
        <p:sp>
          <p:nvSpPr>
            <p:cNvPr id="8" name="TextBox 7">
              <a:extLst>
                <a:ext uri="{FF2B5EF4-FFF2-40B4-BE49-F238E27FC236}">
                  <a16:creationId xmlns:a16="http://schemas.microsoft.com/office/drawing/2014/main" id="{D17E2855-9A5A-CD3F-C64B-9A34995E8716}"/>
                </a:ext>
              </a:extLst>
            </p:cNvPr>
            <p:cNvSpPr txBox="1"/>
            <p:nvPr/>
          </p:nvSpPr>
          <p:spPr>
            <a:xfrm>
              <a:off x="4475333" y="5982683"/>
              <a:ext cx="1342221" cy="329344"/>
            </a:xfrm>
            <a:prstGeom prst="rect">
              <a:avLst/>
            </a:prstGeom>
            <a:noFill/>
          </p:spPr>
          <p:txBody>
            <a:bodyPr wrap="square">
              <a:spAutoFit/>
            </a:bodyPr>
            <a:lstStyle/>
            <a:p>
              <a:pPr algn="r"/>
              <a:r>
                <a:rPr lang="en-GB" sz="900" i="1" dirty="0">
                  <a:solidFill>
                    <a:schemeClr val="bg2"/>
                  </a:solidFill>
                  <a:hlinkClick r:id="rId5">
                    <a:extLst>
                      <a:ext uri="{A12FA001-AC4F-418D-AE19-62706E023703}">
                        <ahyp:hlinkClr xmlns:ahyp="http://schemas.microsoft.com/office/drawing/2018/hyperlinkcolor" val="tx"/>
                      </a:ext>
                    </a:extLst>
                  </a:hlinkClick>
                </a:rPr>
                <a:t>NASA, 2019</a:t>
              </a:r>
              <a:endParaRPr lang="en-GB" sz="900" i="1" dirty="0">
                <a:solidFill>
                  <a:schemeClr val="bg2"/>
                </a:solidFill>
              </a:endParaRPr>
            </a:p>
          </p:txBody>
        </p:sp>
        <p:sp>
          <p:nvSpPr>
            <p:cNvPr id="10" name="TextBox 9">
              <a:extLst>
                <a:ext uri="{FF2B5EF4-FFF2-40B4-BE49-F238E27FC236}">
                  <a16:creationId xmlns:a16="http://schemas.microsoft.com/office/drawing/2014/main" id="{BF10DCA1-E709-CB71-7FD6-A20E3DDE5F21}"/>
                </a:ext>
              </a:extLst>
            </p:cNvPr>
            <p:cNvSpPr txBox="1"/>
            <p:nvPr/>
          </p:nvSpPr>
          <p:spPr>
            <a:xfrm>
              <a:off x="1166947" y="4440538"/>
              <a:ext cx="3643271" cy="1498332"/>
            </a:xfrm>
            <a:prstGeom prst="rect">
              <a:avLst/>
            </a:prstGeom>
            <a:noFill/>
          </p:spPr>
          <p:txBody>
            <a:bodyPr wrap="square" rtlCol="0">
              <a:spAutoFit/>
            </a:bodyPr>
            <a:lstStyle/>
            <a:p>
              <a:r>
                <a:rPr lang="en-GB" sz="1100" b="1" dirty="0">
                  <a:solidFill>
                    <a:schemeClr val="bg2"/>
                  </a:solidFill>
                </a:rPr>
                <a:t>TxWx operations</a:t>
              </a:r>
              <a:r>
                <a:rPr lang="en-GB" sz="1100" dirty="0">
                  <a:solidFill>
                    <a:schemeClr val="bg2"/>
                  </a:solidFill>
                </a:rPr>
                <a:t> assimilate observations from many NRT operational sources, multiple spheres, and can quantify how each improves forecasts. Helps keep observing system funded</a:t>
              </a:r>
            </a:p>
          </p:txBody>
        </p:sp>
        <p:cxnSp>
          <p:nvCxnSpPr>
            <p:cNvPr id="11" name="Straight Connector 10">
              <a:extLst>
                <a:ext uri="{FF2B5EF4-FFF2-40B4-BE49-F238E27FC236}">
                  <a16:creationId xmlns:a16="http://schemas.microsoft.com/office/drawing/2014/main" id="{FE8231FF-A8B9-D96A-738C-6F89D3177EC5}"/>
                </a:ext>
              </a:extLst>
            </p:cNvPr>
            <p:cNvCxnSpPr>
              <a:cxnSpLocks/>
              <a:endCxn id="13" idx="1"/>
            </p:cNvCxnSpPr>
            <p:nvPr/>
          </p:nvCxnSpPr>
          <p:spPr bwMode="auto">
            <a:xfrm>
              <a:off x="1075326" y="2833246"/>
              <a:ext cx="588606" cy="666033"/>
            </a:xfrm>
            <a:prstGeom prst="line">
              <a:avLst/>
            </a:prstGeom>
            <a:noFill/>
            <a:ln w="25400" cap="flat" cmpd="sng" algn="ctr">
              <a:solidFill>
                <a:srgbClr val="002060"/>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ED959E7B-3292-7A89-990B-BBEBB5AC60E9}"/>
                </a:ext>
              </a:extLst>
            </p:cNvPr>
            <p:cNvCxnSpPr>
              <a:cxnSpLocks/>
              <a:endCxn id="14" idx="1"/>
            </p:cNvCxnSpPr>
            <p:nvPr/>
          </p:nvCxnSpPr>
          <p:spPr bwMode="auto">
            <a:xfrm>
              <a:off x="1102057" y="3022665"/>
              <a:ext cx="358899" cy="885618"/>
            </a:xfrm>
            <a:prstGeom prst="line">
              <a:avLst/>
            </a:prstGeom>
            <a:noFill/>
            <a:ln w="25400" cap="flat" cmpd="sng" algn="ctr">
              <a:solidFill>
                <a:srgbClr val="002060"/>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24A9AAA6-50BC-F222-2016-D1DF51856C55}"/>
                </a:ext>
              </a:extLst>
            </p:cNvPr>
            <p:cNvSpPr txBox="1"/>
            <p:nvPr/>
          </p:nvSpPr>
          <p:spPr>
            <a:xfrm>
              <a:off x="1663932" y="3201301"/>
              <a:ext cx="1478200" cy="595955"/>
            </a:xfrm>
            <a:prstGeom prst="rect">
              <a:avLst/>
            </a:prstGeom>
            <a:noFill/>
          </p:spPr>
          <p:txBody>
            <a:bodyPr wrap="square" lIns="36000" rtlCol="0">
              <a:spAutoFit/>
            </a:bodyPr>
            <a:lstStyle/>
            <a:p>
              <a:r>
                <a:rPr lang="en-GB" sz="1100" dirty="0">
                  <a:solidFill>
                    <a:srgbClr val="002060"/>
                  </a:solidFill>
                </a:rPr>
                <a:t>Weather balloons</a:t>
              </a:r>
            </a:p>
          </p:txBody>
        </p:sp>
        <p:sp>
          <p:nvSpPr>
            <p:cNvPr id="14" name="TextBox 13">
              <a:extLst>
                <a:ext uri="{FF2B5EF4-FFF2-40B4-BE49-F238E27FC236}">
                  <a16:creationId xmlns:a16="http://schemas.microsoft.com/office/drawing/2014/main" id="{FD56F8B7-4072-6F74-A56B-092356A2C5D6}"/>
                </a:ext>
              </a:extLst>
            </p:cNvPr>
            <p:cNvSpPr txBox="1"/>
            <p:nvPr/>
          </p:nvSpPr>
          <p:spPr>
            <a:xfrm>
              <a:off x="1460956" y="3723102"/>
              <a:ext cx="1179367" cy="370361"/>
            </a:xfrm>
            <a:prstGeom prst="rect">
              <a:avLst/>
            </a:prstGeom>
            <a:noFill/>
          </p:spPr>
          <p:txBody>
            <a:bodyPr wrap="square" lIns="36000" rtlCol="0">
              <a:spAutoFit/>
            </a:bodyPr>
            <a:lstStyle/>
            <a:p>
              <a:r>
                <a:rPr lang="en-GB" sz="1100" dirty="0">
                  <a:solidFill>
                    <a:srgbClr val="002060"/>
                  </a:solidFill>
                </a:rPr>
                <a:t>Satellite</a:t>
              </a:r>
            </a:p>
          </p:txBody>
        </p:sp>
      </p:grpSp>
      <p:sp>
        <p:nvSpPr>
          <p:cNvPr id="15" name="TextBox 14">
            <a:extLst>
              <a:ext uri="{FF2B5EF4-FFF2-40B4-BE49-F238E27FC236}">
                <a16:creationId xmlns:a16="http://schemas.microsoft.com/office/drawing/2014/main" id="{2BCD40E6-06E2-FCC6-C42D-2DEAE843ABBD}"/>
              </a:ext>
            </a:extLst>
          </p:cNvPr>
          <p:cNvSpPr txBox="1"/>
          <p:nvPr/>
        </p:nvSpPr>
        <p:spPr>
          <a:xfrm>
            <a:off x="2123728" y="1563638"/>
            <a:ext cx="4004781" cy="1009507"/>
          </a:xfrm>
          <a:prstGeom prst="rect">
            <a:avLst/>
          </a:prstGeom>
          <a:noFill/>
        </p:spPr>
        <p:txBody>
          <a:bodyPr wrap="square" rtlCol="0">
            <a:spAutoFit/>
          </a:bodyPr>
          <a:lstStyle/>
          <a:p>
            <a:r>
              <a:rPr lang="en-GB" sz="1200" b="1" dirty="0">
                <a:solidFill>
                  <a:schemeClr val="tx1"/>
                </a:solidFill>
              </a:rPr>
              <a:t>SpWx operations</a:t>
            </a:r>
            <a:r>
              <a:rPr lang="en-GB" sz="1200" dirty="0">
                <a:solidFill>
                  <a:schemeClr val="tx1"/>
                </a:solidFill>
              </a:rPr>
              <a:t> must straddle ~all sun-mud spheres, be timely (NRT) &amp; robust. Uses operational observations (e.g. GOES), some NRT research (e.g. STEREO)</a:t>
            </a:r>
          </a:p>
          <a:p>
            <a:pPr>
              <a:lnSpc>
                <a:spcPct val="100000"/>
              </a:lnSpc>
              <a:spcBef>
                <a:spcPts val="600"/>
              </a:spcBef>
            </a:pPr>
            <a:r>
              <a:rPr lang="en-GB" sz="1200" b="1" dirty="0">
                <a:solidFill>
                  <a:schemeClr val="tx1"/>
                </a:solidFill>
              </a:rPr>
              <a:t>SpWx research:</a:t>
            </a:r>
            <a:r>
              <a:rPr lang="en-GB" sz="1200" dirty="0">
                <a:solidFill>
                  <a:schemeClr val="tx1"/>
                </a:solidFill>
              </a:rPr>
              <a:t> focus on deep understanding, specific spheres, uses many non-NRT obs (funding hard)</a:t>
            </a:r>
          </a:p>
        </p:txBody>
      </p:sp>
      <p:grpSp>
        <p:nvGrpSpPr>
          <p:cNvPr id="224" name="Group 223">
            <a:extLst>
              <a:ext uri="{FF2B5EF4-FFF2-40B4-BE49-F238E27FC236}">
                <a16:creationId xmlns:a16="http://schemas.microsoft.com/office/drawing/2014/main" id="{D18BC3C1-4B1A-15D8-7F37-B214074FF9C3}"/>
              </a:ext>
            </a:extLst>
          </p:cNvPr>
          <p:cNvGrpSpPr/>
          <p:nvPr/>
        </p:nvGrpSpPr>
        <p:grpSpPr>
          <a:xfrm>
            <a:off x="106034" y="1595870"/>
            <a:ext cx="1864815" cy="3496160"/>
            <a:chOff x="-1853322" y="1595870"/>
            <a:chExt cx="1864815" cy="3496160"/>
          </a:xfrm>
        </p:grpSpPr>
        <p:grpSp>
          <p:nvGrpSpPr>
            <p:cNvPr id="119" name="Group 118">
              <a:extLst>
                <a:ext uri="{FF2B5EF4-FFF2-40B4-BE49-F238E27FC236}">
                  <a16:creationId xmlns:a16="http://schemas.microsoft.com/office/drawing/2014/main" id="{A7A1EAD2-028E-3F0C-70C8-5387B5E5A1DE}"/>
                </a:ext>
              </a:extLst>
            </p:cNvPr>
            <p:cNvGrpSpPr/>
            <p:nvPr/>
          </p:nvGrpSpPr>
          <p:grpSpPr>
            <a:xfrm>
              <a:off x="-1853322" y="1595870"/>
              <a:ext cx="1864815" cy="3488711"/>
              <a:chOff x="3547567" y="2420888"/>
              <a:chExt cx="2357396" cy="4410237"/>
            </a:xfrm>
          </p:grpSpPr>
          <p:sp>
            <p:nvSpPr>
              <p:cNvPr id="120" name="Rectangle 119">
                <a:extLst>
                  <a:ext uri="{FF2B5EF4-FFF2-40B4-BE49-F238E27FC236}">
                    <a16:creationId xmlns:a16="http://schemas.microsoft.com/office/drawing/2014/main" id="{452A8EB6-54A5-090E-3747-2F32A82A401F}"/>
                  </a:ext>
                </a:extLst>
              </p:cNvPr>
              <p:cNvSpPr/>
              <p:nvPr/>
            </p:nvSpPr>
            <p:spPr>
              <a:xfrm>
                <a:off x="3547567" y="2420888"/>
                <a:ext cx="2357396" cy="4410237"/>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21" name="Group 120">
                <a:extLst>
                  <a:ext uri="{FF2B5EF4-FFF2-40B4-BE49-F238E27FC236}">
                    <a16:creationId xmlns:a16="http://schemas.microsoft.com/office/drawing/2014/main" id="{343F700B-AEA9-6CED-4492-4AF19AC84355}"/>
                  </a:ext>
                </a:extLst>
              </p:cNvPr>
              <p:cNvGrpSpPr/>
              <p:nvPr/>
            </p:nvGrpSpPr>
            <p:grpSpPr>
              <a:xfrm>
                <a:off x="3549426" y="2438637"/>
                <a:ext cx="2349041" cy="4176319"/>
                <a:chOff x="138799" y="1283398"/>
                <a:chExt cx="1989976" cy="3647686"/>
              </a:xfrm>
            </p:grpSpPr>
            <p:sp>
              <p:nvSpPr>
                <p:cNvPr id="122" name="Rectangle 121">
                  <a:extLst>
                    <a:ext uri="{FF2B5EF4-FFF2-40B4-BE49-F238E27FC236}">
                      <a16:creationId xmlns:a16="http://schemas.microsoft.com/office/drawing/2014/main" id="{83580B8F-6B87-B427-5ADF-C66B755AE8AB}"/>
                    </a:ext>
                  </a:extLst>
                </p:cNvPr>
                <p:cNvSpPr/>
                <p:nvPr/>
              </p:nvSpPr>
              <p:spPr bwMode="auto">
                <a:xfrm>
                  <a:off x="247106" y="1558308"/>
                  <a:ext cx="1815575" cy="3372776"/>
                </a:xfrm>
                <a:prstGeom prst="rect">
                  <a:avLst/>
                </a:prstGeom>
                <a:solidFill>
                  <a:sysClr val="window" lastClr="FFFFFF">
                    <a:lumMod val="85000"/>
                  </a:sys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GB" sz="5400" b="0" i="0" u="none" strike="noStrike" kern="0" cap="none" spc="0" normalizeH="0" baseline="0" noProof="0">
                    <a:ln>
                      <a:noFill/>
                    </a:ln>
                    <a:solidFill>
                      <a:srgbClr val="FFFFFF"/>
                    </a:solidFill>
                    <a:effectLst/>
                    <a:uLnTx/>
                    <a:uFillTx/>
                    <a:latin typeface="Arial"/>
                    <a:ea typeface="+mn-ea"/>
                    <a:cs typeface="+mn-cs"/>
                  </a:endParaRPr>
                </a:p>
              </p:txBody>
            </p:sp>
            <p:grpSp>
              <p:nvGrpSpPr>
                <p:cNvPr id="123" name="Group 122">
                  <a:extLst>
                    <a:ext uri="{FF2B5EF4-FFF2-40B4-BE49-F238E27FC236}">
                      <a16:creationId xmlns:a16="http://schemas.microsoft.com/office/drawing/2014/main" id="{91A62712-860E-8BDA-2D3D-5DF8B8A46665}"/>
                    </a:ext>
                  </a:extLst>
                </p:cNvPr>
                <p:cNvGrpSpPr/>
                <p:nvPr/>
              </p:nvGrpSpPr>
              <p:grpSpPr>
                <a:xfrm>
                  <a:off x="138799" y="1283398"/>
                  <a:ext cx="1989976" cy="3548493"/>
                  <a:chOff x="-162885" y="470168"/>
                  <a:chExt cx="2653180" cy="4731328"/>
                </a:xfrm>
              </p:grpSpPr>
              <p:cxnSp>
                <p:nvCxnSpPr>
                  <p:cNvPr id="124" name="Straight Connector 123">
                    <a:extLst>
                      <a:ext uri="{FF2B5EF4-FFF2-40B4-BE49-F238E27FC236}">
                        <a16:creationId xmlns:a16="http://schemas.microsoft.com/office/drawing/2014/main" id="{2B3F2ED0-4E3A-792D-9014-D2A35A9013FE}"/>
                      </a:ext>
                    </a:extLst>
                  </p:cNvPr>
                  <p:cNvCxnSpPr>
                    <a:cxnSpLocks/>
                  </p:cNvCxnSpPr>
                  <p:nvPr/>
                </p:nvCxnSpPr>
                <p:spPr>
                  <a:xfrm>
                    <a:off x="1244978" y="1543626"/>
                    <a:ext cx="14654" cy="3232899"/>
                  </a:xfrm>
                  <a:prstGeom prst="line">
                    <a:avLst/>
                  </a:prstGeom>
                  <a:noFill/>
                  <a:ln w="12700" cap="flat" cmpd="sng" algn="ctr">
                    <a:solidFill>
                      <a:srgbClr val="C00000"/>
                    </a:solidFill>
                    <a:prstDash val="sysDot"/>
                    <a:miter lim="800000"/>
                  </a:ln>
                  <a:effectLst/>
                </p:spPr>
              </p:cxnSp>
              <p:grpSp>
                <p:nvGrpSpPr>
                  <p:cNvPr id="125" name="Group 124">
                    <a:extLst>
                      <a:ext uri="{FF2B5EF4-FFF2-40B4-BE49-F238E27FC236}">
                        <a16:creationId xmlns:a16="http://schemas.microsoft.com/office/drawing/2014/main" id="{F12838C4-BA6E-FFDB-B913-5372BA7C86AA}"/>
                      </a:ext>
                    </a:extLst>
                  </p:cNvPr>
                  <p:cNvGrpSpPr/>
                  <p:nvPr/>
                </p:nvGrpSpPr>
                <p:grpSpPr>
                  <a:xfrm>
                    <a:off x="-162885" y="470168"/>
                    <a:ext cx="2653180" cy="4731328"/>
                    <a:chOff x="-162885" y="470168"/>
                    <a:chExt cx="2653180" cy="4731328"/>
                  </a:xfrm>
                </p:grpSpPr>
                <p:sp>
                  <p:nvSpPr>
                    <p:cNvPr id="126" name="TextBox 125">
                      <a:extLst>
                        <a:ext uri="{FF2B5EF4-FFF2-40B4-BE49-F238E27FC236}">
                          <a16:creationId xmlns:a16="http://schemas.microsoft.com/office/drawing/2014/main" id="{F5F98E55-23D4-5C80-E053-8F3A92F38166}"/>
                        </a:ext>
                      </a:extLst>
                    </p:cNvPr>
                    <p:cNvSpPr txBox="1"/>
                    <p:nvPr/>
                  </p:nvSpPr>
                  <p:spPr>
                    <a:xfrm>
                      <a:off x="-87083" y="1112660"/>
                      <a:ext cx="1346715" cy="453102"/>
                    </a:xfrm>
                    <a:prstGeom prst="rect">
                      <a:avLst/>
                    </a:prstGeom>
                    <a:noFill/>
                  </p:spPr>
                  <p:txBody>
                    <a:bodyPr wrap="square" lIns="121920" tIns="60960" rIns="121920" bIns="60960" rtlCol="0" anchor="t">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C00000"/>
                          </a:solidFill>
                          <a:effectLst/>
                          <a:uLnTx/>
                          <a:uFillTx/>
                          <a:latin typeface="Arial"/>
                          <a:ea typeface="ＭＳ Ｐゴシック"/>
                          <a:cs typeface="+mn-cs"/>
                        </a:rPr>
                        <a:t>Terrestrial</a:t>
                      </a:r>
                    </a:p>
                  </p:txBody>
                </p:sp>
                <p:sp>
                  <p:nvSpPr>
                    <p:cNvPr id="127" name="TextBox 126">
                      <a:extLst>
                        <a:ext uri="{FF2B5EF4-FFF2-40B4-BE49-F238E27FC236}">
                          <a16:creationId xmlns:a16="http://schemas.microsoft.com/office/drawing/2014/main" id="{B4C06400-86CB-EA37-A7EA-BEDE02E0E505}"/>
                        </a:ext>
                      </a:extLst>
                    </p:cNvPr>
                    <p:cNvSpPr txBox="1"/>
                    <p:nvPr/>
                  </p:nvSpPr>
                  <p:spPr>
                    <a:xfrm>
                      <a:off x="1259631" y="1123480"/>
                      <a:ext cx="1085071" cy="453102"/>
                    </a:xfrm>
                    <a:prstGeom prst="rect">
                      <a:avLst/>
                    </a:prstGeom>
                    <a:noFill/>
                  </p:spPr>
                  <p:txBody>
                    <a:bodyPr wrap="square" lIns="121920" tIns="60960" rIns="121920" bIns="60960" rtlCol="0" anchor="t">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C00000"/>
                          </a:solidFill>
                          <a:effectLst/>
                          <a:uLnTx/>
                          <a:uFillTx/>
                          <a:latin typeface="Arial"/>
                          <a:ea typeface="ＭＳ Ｐゴシック"/>
                          <a:cs typeface="+mn-cs"/>
                        </a:rPr>
                        <a:t>Space</a:t>
                      </a:r>
                    </a:p>
                  </p:txBody>
                </p:sp>
                <p:grpSp>
                  <p:nvGrpSpPr>
                    <p:cNvPr id="128" name="Group 127">
                      <a:extLst>
                        <a:ext uri="{FF2B5EF4-FFF2-40B4-BE49-F238E27FC236}">
                          <a16:creationId xmlns:a16="http://schemas.microsoft.com/office/drawing/2014/main" id="{0D7D3DCA-D7C9-83DD-A481-D31694D6F538}"/>
                        </a:ext>
                      </a:extLst>
                    </p:cNvPr>
                    <p:cNvGrpSpPr/>
                    <p:nvPr/>
                  </p:nvGrpSpPr>
                  <p:grpSpPr>
                    <a:xfrm>
                      <a:off x="-162885" y="470168"/>
                      <a:ext cx="2653180" cy="4731328"/>
                      <a:chOff x="-162885" y="470168"/>
                      <a:chExt cx="2653180" cy="4731328"/>
                    </a:xfrm>
                  </p:grpSpPr>
                  <p:grpSp>
                    <p:nvGrpSpPr>
                      <p:cNvPr id="129" name="Group 128">
                        <a:extLst>
                          <a:ext uri="{FF2B5EF4-FFF2-40B4-BE49-F238E27FC236}">
                            <a16:creationId xmlns:a16="http://schemas.microsoft.com/office/drawing/2014/main" id="{F7B8100B-101B-7D85-53C6-58C30B5154D3}"/>
                          </a:ext>
                        </a:extLst>
                      </p:cNvPr>
                      <p:cNvGrpSpPr/>
                      <p:nvPr/>
                    </p:nvGrpSpPr>
                    <p:grpSpPr>
                      <a:xfrm>
                        <a:off x="-162885" y="1484661"/>
                        <a:ext cx="2653180" cy="3323420"/>
                        <a:chOff x="-162885" y="1484661"/>
                        <a:chExt cx="2653180" cy="3323420"/>
                      </a:xfrm>
                    </p:grpSpPr>
                    <p:grpSp>
                      <p:nvGrpSpPr>
                        <p:cNvPr id="132" name="Group 131">
                          <a:extLst>
                            <a:ext uri="{FF2B5EF4-FFF2-40B4-BE49-F238E27FC236}">
                              <a16:creationId xmlns:a16="http://schemas.microsoft.com/office/drawing/2014/main" id="{95ADF562-CFC5-BDF9-F2AC-C9461E3A5DC9}"/>
                            </a:ext>
                          </a:extLst>
                        </p:cNvPr>
                        <p:cNvGrpSpPr/>
                        <p:nvPr/>
                      </p:nvGrpSpPr>
                      <p:grpSpPr>
                        <a:xfrm>
                          <a:off x="-162885" y="2401558"/>
                          <a:ext cx="2653180" cy="1584176"/>
                          <a:chOff x="-162885" y="2401558"/>
                          <a:chExt cx="2653180" cy="1584176"/>
                        </a:xfrm>
                      </p:grpSpPr>
                      <p:grpSp>
                        <p:nvGrpSpPr>
                          <p:cNvPr id="207" name="Group 206">
                            <a:extLst>
                              <a:ext uri="{FF2B5EF4-FFF2-40B4-BE49-F238E27FC236}">
                                <a16:creationId xmlns:a16="http://schemas.microsoft.com/office/drawing/2014/main" id="{95DF7C9C-A844-46F1-CC16-3C63AA62F5D2}"/>
                              </a:ext>
                            </a:extLst>
                          </p:cNvPr>
                          <p:cNvGrpSpPr/>
                          <p:nvPr/>
                        </p:nvGrpSpPr>
                        <p:grpSpPr>
                          <a:xfrm>
                            <a:off x="-162885" y="2401558"/>
                            <a:ext cx="2653180" cy="1584176"/>
                            <a:chOff x="-162885" y="2401558"/>
                            <a:chExt cx="2653180" cy="1584176"/>
                          </a:xfrm>
                        </p:grpSpPr>
                        <p:grpSp>
                          <p:nvGrpSpPr>
                            <p:cNvPr id="219" name="Group 218">
                              <a:extLst>
                                <a:ext uri="{FF2B5EF4-FFF2-40B4-BE49-F238E27FC236}">
                                  <a16:creationId xmlns:a16="http://schemas.microsoft.com/office/drawing/2014/main" id="{D9008115-B13D-29CB-8F77-019586298CF6}"/>
                                </a:ext>
                              </a:extLst>
                            </p:cNvPr>
                            <p:cNvGrpSpPr/>
                            <p:nvPr/>
                          </p:nvGrpSpPr>
                          <p:grpSpPr>
                            <a:xfrm>
                              <a:off x="111305" y="2401558"/>
                              <a:ext cx="2247456" cy="1584176"/>
                              <a:chOff x="111305" y="2401558"/>
                              <a:chExt cx="2247456" cy="1584176"/>
                            </a:xfrm>
                          </p:grpSpPr>
                          <p:sp>
                            <p:nvSpPr>
                              <p:cNvPr id="221" name="Isosceles Triangle 220">
                                <a:extLst>
                                  <a:ext uri="{FF2B5EF4-FFF2-40B4-BE49-F238E27FC236}">
                                    <a16:creationId xmlns:a16="http://schemas.microsoft.com/office/drawing/2014/main" id="{BC08275D-239E-8579-96F0-F227044BC07C}"/>
                                  </a:ext>
                                </a:extLst>
                              </p:cNvPr>
                              <p:cNvSpPr/>
                              <p:nvPr/>
                            </p:nvSpPr>
                            <p:spPr>
                              <a:xfrm flipV="1">
                                <a:off x="111305" y="2401558"/>
                                <a:ext cx="1080120" cy="1584176"/>
                              </a:xfrm>
                              <a:prstGeom prst="triangle">
                                <a:avLst/>
                              </a:prstGeom>
                              <a:gradFill flip="none" rotWithShape="1">
                                <a:gsLst>
                                  <a:gs pos="50000">
                                    <a:srgbClr val="1E414F"/>
                                  </a:gs>
                                  <a:gs pos="0">
                                    <a:srgbClr val="007AA9"/>
                                  </a:gs>
                                  <a:gs pos="100000">
                                    <a:srgbClr val="2A2A2A"/>
                                  </a:gs>
                                </a:gsLst>
                                <a:lin ang="5400000" scaled="1"/>
                                <a:tileRect/>
                              </a:gra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sp>
                            <p:nvSpPr>
                              <p:cNvPr id="222" name="Isosceles Triangle 221">
                                <a:extLst>
                                  <a:ext uri="{FF2B5EF4-FFF2-40B4-BE49-F238E27FC236}">
                                    <a16:creationId xmlns:a16="http://schemas.microsoft.com/office/drawing/2014/main" id="{19297ECD-09CA-D7F6-BE9A-0A75F250C9A6}"/>
                                  </a:ext>
                                </a:extLst>
                              </p:cNvPr>
                              <p:cNvSpPr/>
                              <p:nvPr/>
                            </p:nvSpPr>
                            <p:spPr>
                              <a:xfrm>
                                <a:off x="1312745" y="2401558"/>
                                <a:ext cx="1046016" cy="1584176"/>
                              </a:xfrm>
                              <a:prstGeom prst="triangle">
                                <a:avLst/>
                              </a:prstGeom>
                              <a:gradFill flip="none" rotWithShape="0">
                                <a:gsLst>
                                  <a:gs pos="50000">
                                    <a:srgbClr val="1E414F"/>
                                  </a:gs>
                                  <a:gs pos="0">
                                    <a:srgbClr val="2A2A2A"/>
                                  </a:gs>
                                  <a:gs pos="100000">
                                    <a:srgbClr val="007AA9"/>
                                  </a:gs>
                                </a:gsLst>
                                <a:lin ang="5400000" scaled="1"/>
                                <a:tileRect/>
                              </a:gra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grpSp>
                        <p:sp>
                          <p:nvSpPr>
                            <p:cNvPr id="220" name="Rectangle 219">
                              <a:extLst>
                                <a:ext uri="{FF2B5EF4-FFF2-40B4-BE49-F238E27FC236}">
                                  <a16:creationId xmlns:a16="http://schemas.microsoft.com/office/drawing/2014/main" id="{56CA81BF-2DD5-C2ED-BD88-9DFB40B4FA43}"/>
                                </a:ext>
                              </a:extLst>
                            </p:cNvPr>
                            <p:cNvSpPr/>
                            <p:nvPr/>
                          </p:nvSpPr>
                          <p:spPr>
                            <a:xfrm>
                              <a:off x="-162885" y="2889206"/>
                              <a:ext cx="2653180" cy="534956"/>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7030A0"/>
                                  </a:solidFill>
                                  <a:effectLst/>
                                  <a:uLnTx/>
                                  <a:uFillTx/>
                                  <a:latin typeface="Arial"/>
                                  <a:ea typeface="+mn-ea"/>
                                  <a:cs typeface="+mn-cs"/>
                                </a:rPr>
                                <a:t>Models, </a:t>
                              </a:r>
                              <a:r>
                                <a:rPr kumimoji="0" lang="en-GB" sz="1000" b="1" i="0" u="none" strike="noStrike" kern="0" cap="none" spc="0" normalizeH="0" baseline="0" noProof="0" dirty="0">
                                  <a:ln>
                                    <a:noFill/>
                                  </a:ln>
                                  <a:solidFill>
                                    <a:prstClr val="black"/>
                                  </a:solidFill>
                                  <a:effectLst/>
                                  <a:uLnTx/>
                                  <a:uFillTx/>
                                  <a:latin typeface="Arial"/>
                                  <a:ea typeface="+mn-ea"/>
                                  <a:cs typeface="+mn-cs"/>
                                </a:rPr>
                                <a:t>observations, standards efforts, …</a:t>
                              </a:r>
                            </a:p>
                          </p:txBody>
                        </p:sp>
                      </p:grpSp>
                      <p:grpSp>
                        <p:nvGrpSpPr>
                          <p:cNvPr id="208" name="Group 207">
                            <a:extLst>
                              <a:ext uri="{FF2B5EF4-FFF2-40B4-BE49-F238E27FC236}">
                                <a16:creationId xmlns:a16="http://schemas.microsoft.com/office/drawing/2014/main" id="{538F8777-968E-439C-0D4D-9E396F798B63}"/>
                              </a:ext>
                            </a:extLst>
                          </p:cNvPr>
                          <p:cNvGrpSpPr/>
                          <p:nvPr/>
                        </p:nvGrpSpPr>
                        <p:grpSpPr>
                          <a:xfrm>
                            <a:off x="418055" y="2510057"/>
                            <a:ext cx="491033" cy="303255"/>
                            <a:chOff x="429154" y="2548669"/>
                            <a:chExt cx="603682" cy="372827"/>
                          </a:xfrm>
                        </p:grpSpPr>
                        <p:sp>
                          <p:nvSpPr>
                            <p:cNvPr id="216" name="Oval 215">
                              <a:extLst>
                                <a:ext uri="{FF2B5EF4-FFF2-40B4-BE49-F238E27FC236}">
                                  <a16:creationId xmlns:a16="http://schemas.microsoft.com/office/drawing/2014/main" id="{6CE4FEB5-3875-F6BB-4A01-D5257F14165F}"/>
                                </a:ext>
                              </a:extLst>
                            </p:cNvPr>
                            <p:cNvSpPr/>
                            <p:nvPr/>
                          </p:nvSpPr>
                          <p:spPr>
                            <a:xfrm>
                              <a:off x="429154" y="2548670"/>
                              <a:ext cx="258395" cy="281848"/>
                            </a:xfrm>
                            <a:prstGeom prst="ellipse">
                              <a:avLst/>
                            </a:prstGeom>
                            <a:solidFill>
                              <a:srgbClr val="7030A0"/>
                            </a:solidFill>
                            <a:ln w="12700" cap="flat" cmpd="sng" algn="ctr">
                              <a:solidFill>
                                <a:srgbClr val="FFFFFF"/>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sp>
                          <p:nvSpPr>
                            <p:cNvPr id="217" name="Oval 216">
                              <a:extLst>
                                <a:ext uri="{FF2B5EF4-FFF2-40B4-BE49-F238E27FC236}">
                                  <a16:creationId xmlns:a16="http://schemas.microsoft.com/office/drawing/2014/main" id="{C405925D-A918-939C-07EE-4A044C64FBCD}"/>
                                </a:ext>
                              </a:extLst>
                            </p:cNvPr>
                            <p:cNvSpPr/>
                            <p:nvPr/>
                          </p:nvSpPr>
                          <p:spPr>
                            <a:xfrm>
                              <a:off x="581553" y="2639651"/>
                              <a:ext cx="258397" cy="281845"/>
                            </a:xfrm>
                            <a:prstGeom prst="ellipse">
                              <a:avLst/>
                            </a:prstGeom>
                            <a:solidFill>
                              <a:srgbClr val="7030A0"/>
                            </a:solidFill>
                            <a:ln w="12700" cap="flat" cmpd="sng" algn="ctr">
                              <a:solidFill>
                                <a:srgbClr val="FFFFFF"/>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sp>
                          <p:nvSpPr>
                            <p:cNvPr id="218" name="Oval 217">
                              <a:extLst>
                                <a:ext uri="{FF2B5EF4-FFF2-40B4-BE49-F238E27FC236}">
                                  <a16:creationId xmlns:a16="http://schemas.microsoft.com/office/drawing/2014/main" id="{E5CB7F3F-CE54-9EFF-8BA9-420D4EF283C9}"/>
                                </a:ext>
                              </a:extLst>
                            </p:cNvPr>
                            <p:cNvSpPr/>
                            <p:nvPr/>
                          </p:nvSpPr>
                          <p:spPr>
                            <a:xfrm>
                              <a:off x="774439" y="2548669"/>
                              <a:ext cx="258397" cy="281845"/>
                            </a:xfrm>
                            <a:prstGeom prst="ellipse">
                              <a:avLst/>
                            </a:prstGeom>
                            <a:solidFill>
                              <a:srgbClr val="7030A0"/>
                            </a:solidFill>
                            <a:ln w="12700" cap="flat" cmpd="sng" algn="ctr">
                              <a:solidFill>
                                <a:srgbClr val="FFFFFF"/>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grpSp>
                      <p:grpSp>
                        <p:nvGrpSpPr>
                          <p:cNvPr id="209" name="Group 208">
                            <a:extLst>
                              <a:ext uri="{FF2B5EF4-FFF2-40B4-BE49-F238E27FC236}">
                                <a16:creationId xmlns:a16="http://schemas.microsoft.com/office/drawing/2014/main" id="{120A4767-4130-2B51-F734-2145F12C77A1}"/>
                              </a:ext>
                            </a:extLst>
                          </p:cNvPr>
                          <p:cNvGrpSpPr/>
                          <p:nvPr/>
                        </p:nvGrpSpPr>
                        <p:grpSpPr>
                          <a:xfrm>
                            <a:off x="1479250" y="3514180"/>
                            <a:ext cx="731136" cy="423526"/>
                            <a:chOff x="1422315" y="3459508"/>
                            <a:chExt cx="936447" cy="542459"/>
                          </a:xfrm>
                        </p:grpSpPr>
                        <p:sp>
                          <p:nvSpPr>
                            <p:cNvPr id="210" name="Oval 209">
                              <a:extLst>
                                <a:ext uri="{FF2B5EF4-FFF2-40B4-BE49-F238E27FC236}">
                                  <a16:creationId xmlns:a16="http://schemas.microsoft.com/office/drawing/2014/main" id="{A2ED58D6-28E1-333E-C318-B9D10B6FA258}"/>
                                </a:ext>
                              </a:extLst>
                            </p:cNvPr>
                            <p:cNvSpPr/>
                            <p:nvPr/>
                          </p:nvSpPr>
                          <p:spPr>
                            <a:xfrm>
                              <a:off x="1422315" y="3459509"/>
                              <a:ext cx="258394" cy="281845"/>
                            </a:xfrm>
                            <a:prstGeom prst="ellipse">
                              <a:avLst/>
                            </a:prstGeom>
                            <a:solidFill>
                              <a:srgbClr val="7030A0"/>
                            </a:solidFill>
                            <a:ln w="12700" cap="flat" cmpd="sng" algn="ctr">
                              <a:solidFill>
                                <a:srgbClr val="FFFFFF"/>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sp>
                          <p:nvSpPr>
                            <p:cNvPr id="211" name="Oval 210">
                              <a:extLst>
                                <a:ext uri="{FF2B5EF4-FFF2-40B4-BE49-F238E27FC236}">
                                  <a16:creationId xmlns:a16="http://schemas.microsoft.com/office/drawing/2014/main" id="{A40D6535-7539-BFCF-1179-F26A7D2E70DE}"/>
                                </a:ext>
                              </a:extLst>
                            </p:cNvPr>
                            <p:cNvSpPr/>
                            <p:nvPr/>
                          </p:nvSpPr>
                          <p:spPr>
                            <a:xfrm>
                              <a:off x="1574714" y="3611910"/>
                              <a:ext cx="258393" cy="281845"/>
                            </a:xfrm>
                            <a:prstGeom prst="ellipse">
                              <a:avLst/>
                            </a:prstGeom>
                            <a:solidFill>
                              <a:srgbClr val="7030A0"/>
                            </a:solidFill>
                            <a:ln w="12700" cap="flat" cmpd="sng" algn="ctr">
                              <a:solidFill>
                                <a:srgbClr val="FFFFFF"/>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sp>
                          <p:nvSpPr>
                            <p:cNvPr id="212" name="Oval 211">
                              <a:extLst>
                                <a:ext uri="{FF2B5EF4-FFF2-40B4-BE49-F238E27FC236}">
                                  <a16:creationId xmlns:a16="http://schemas.microsoft.com/office/drawing/2014/main" id="{40D957A6-23D0-08D8-E82D-E3E0623CA89E}"/>
                                </a:ext>
                              </a:extLst>
                            </p:cNvPr>
                            <p:cNvSpPr/>
                            <p:nvPr/>
                          </p:nvSpPr>
                          <p:spPr>
                            <a:xfrm>
                              <a:off x="1727115" y="3463895"/>
                              <a:ext cx="258393" cy="281845"/>
                            </a:xfrm>
                            <a:prstGeom prst="ellipse">
                              <a:avLst/>
                            </a:prstGeom>
                            <a:solidFill>
                              <a:srgbClr val="7030A0"/>
                            </a:solidFill>
                            <a:ln w="12700" cap="flat" cmpd="sng" algn="ctr">
                              <a:solidFill>
                                <a:srgbClr val="FFFFFF"/>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sp>
                          <p:nvSpPr>
                            <p:cNvPr id="213" name="Oval 212">
                              <a:extLst>
                                <a:ext uri="{FF2B5EF4-FFF2-40B4-BE49-F238E27FC236}">
                                  <a16:creationId xmlns:a16="http://schemas.microsoft.com/office/drawing/2014/main" id="{D07E8FA4-230E-7B5C-FC0E-4200AD83A201}"/>
                                </a:ext>
                              </a:extLst>
                            </p:cNvPr>
                            <p:cNvSpPr/>
                            <p:nvPr/>
                          </p:nvSpPr>
                          <p:spPr>
                            <a:xfrm>
                              <a:off x="1879515" y="3656500"/>
                              <a:ext cx="258393" cy="281845"/>
                            </a:xfrm>
                            <a:prstGeom prst="ellipse">
                              <a:avLst/>
                            </a:prstGeom>
                            <a:solidFill>
                              <a:srgbClr val="7030A0"/>
                            </a:solidFill>
                            <a:ln w="12700" cap="flat" cmpd="sng" algn="ctr">
                              <a:solidFill>
                                <a:srgbClr val="FFFFFF"/>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sp>
                          <p:nvSpPr>
                            <p:cNvPr id="214" name="Oval 213">
                              <a:extLst>
                                <a:ext uri="{FF2B5EF4-FFF2-40B4-BE49-F238E27FC236}">
                                  <a16:creationId xmlns:a16="http://schemas.microsoft.com/office/drawing/2014/main" id="{200944F9-3A26-A511-1FD8-2E77E00A6452}"/>
                                </a:ext>
                              </a:extLst>
                            </p:cNvPr>
                            <p:cNvSpPr/>
                            <p:nvPr/>
                          </p:nvSpPr>
                          <p:spPr>
                            <a:xfrm>
                              <a:off x="2017856" y="3459508"/>
                              <a:ext cx="258393" cy="281848"/>
                            </a:xfrm>
                            <a:prstGeom prst="ellipse">
                              <a:avLst/>
                            </a:prstGeom>
                            <a:solidFill>
                              <a:srgbClr val="7030A0"/>
                            </a:solidFill>
                            <a:ln w="12700" cap="flat" cmpd="sng" algn="ctr">
                              <a:solidFill>
                                <a:srgbClr val="FFFFFF"/>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sp>
                          <p:nvSpPr>
                            <p:cNvPr id="215" name="Oval 214">
                              <a:extLst>
                                <a:ext uri="{FF2B5EF4-FFF2-40B4-BE49-F238E27FC236}">
                                  <a16:creationId xmlns:a16="http://schemas.microsoft.com/office/drawing/2014/main" id="{B65B72EC-CE28-FD95-6B90-F63443D5583D}"/>
                                </a:ext>
                              </a:extLst>
                            </p:cNvPr>
                            <p:cNvSpPr/>
                            <p:nvPr/>
                          </p:nvSpPr>
                          <p:spPr>
                            <a:xfrm>
                              <a:off x="2100369" y="3720122"/>
                              <a:ext cx="258393" cy="281845"/>
                            </a:xfrm>
                            <a:prstGeom prst="ellipse">
                              <a:avLst/>
                            </a:prstGeom>
                            <a:solidFill>
                              <a:srgbClr val="7030A0"/>
                            </a:solidFill>
                            <a:ln w="12700" cap="flat" cmpd="sng" algn="ctr">
                              <a:solidFill>
                                <a:srgbClr val="FFFFFF"/>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grpSp>
                    </p:grpSp>
                    <p:grpSp>
                      <p:nvGrpSpPr>
                        <p:cNvPr id="133" name="Group 132">
                          <a:extLst>
                            <a:ext uri="{FF2B5EF4-FFF2-40B4-BE49-F238E27FC236}">
                              <a16:creationId xmlns:a16="http://schemas.microsoft.com/office/drawing/2014/main" id="{30F3DBA3-8539-A6DA-BCCC-DC3FDEDB96A1}"/>
                            </a:ext>
                          </a:extLst>
                        </p:cNvPr>
                        <p:cNvGrpSpPr/>
                        <p:nvPr/>
                      </p:nvGrpSpPr>
                      <p:grpSpPr>
                        <a:xfrm>
                          <a:off x="-18482" y="1484661"/>
                          <a:ext cx="2508406" cy="3323420"/>
                          <a:chOff x="-18482" y="1484661"/>
                          <a:chExt cx="2508406" cy="3323420"/>
                        </a:xfrm>
                      </p:grpSpPr>
                      <p:grpSp>
                        <p:nvGrpSpPr>
                          <p:cNvPr id="134" name="Group 133">
                            <a:extLst>
                              <a:ext uri="{FF2B5EF4-FFF2-40B4-BE49-F238E27FC236}">
                                <a16:creationId xmlns:a16="http://schemas.microsoft.com/office/drawing/2014/main" id="{D271992F-B3F2-9128-DD11-FD3A0729FBB2}"/>
                              </a:ext>
                            </a:extLst>
                          </p:cNvPr>
                          <p:cNvGrpSpPr/>
                          <p:nvPr/>
                        </p:nvGrpSpPr>
                        <p:grpSpPr>
                          <a:xfrm>
                            <a:off x="-18482" y="4143620"/>
                            <a:ext cx="1123728" cy="662161"/>
                            <a:chOff x="-3209" y="1025462"/>
                            <a:chExt cx="2590755" cy="1391692"/>
                          </a:xfrm>
                        </p:grpSpPr>
                        <p:sp>
                          <p:nvSpPr>
                            <p:cNvPr id="189" name="Rectangle 188">
                              <a:extLst>
                                <a:ext uri="{FF2B5EF4-FFF2-40B4-BE49-F238E27FC236}">
                                  <a16:creationId xmlns:a16="http://schemas.microsoft.com/office/drawing/2014/main" id="{D6B253EB-7E10-795F-20E8-5C16D6138D54}"/>
                                </a:ext>
                              </a:extLst>
                            </p:cNvPr>
                            <p:cNvSpPr/>
                            <p:nvPr/>
                          </p:nvSpPr>
                          <p:spPr>
                            <a:xfrm>
                              <a:off x="1248962" y="1066667"/>
                              <a:ext cx="1338584" cy="454086"/>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sp>
                          <p:nvSpPr>
                            <p:cNvPr id="190" name="Rectangle 189">
                              <a:extLst>
                                <a:ext uri="{FF2B5EF4-FFF2-40B4-BE49-F238E27FC236}">
                                  <a16:creationId xmlns:a16="http://schemas.microsoft.com/office/drawing/2014/main" id="{9EAD38CF-8DD7-BC45-208E-56AD5B9758D3}"/>
                                </a:ext>
                              </a:extLst>
                            </p:cNvPr>
                            <p:cNvSpPr/>
                            <p:nvPr/>
                          </p:nvSpPr>
                          <p:spPr>
                            <a:xfrm>
                              <a:off x="296043" y="1077539"/>
                              <a:ext cx="1338584" cy="454086"/>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grpSp>
                          <p:nvGrpSpPr>
                            <p:cNvPr id="191" name="Group 190">
                              <a:extLst>
                                <a:ext uri="{FF2B5EF4-FFF2-40B4-BE49-F238E27FC236}">
                                  <a16:creationId xmlns:a16="http://schemas.microsoft.com/office/drawing/2014/main" id="{A98CAE05-4F9E-ED8B-7E97-3834447645E1}"/>
                                </a:ext>
                              </a:extLst>
                            </p:cNvPr>
                            <p:cNvGrpSpPr/>
                            <p:nvPr/>
                          </p:nvGrpSpPr>
                          <p:grpSpPr>
                            <a:xfrm>
                              <a:off x="143644" y="1047757"/>
                              <a:ext cx="1390470" cy="958990"/>
                              <a:chOff x="1051159" y="953260"/>
                              <a:chExt cx="1390470" cy="958990"/>
                            </a:xfrm>
                          </p:grpSpPr>
                          <p:grpSp>
                            <p:nvGrpSpPr>
                              <p:cNvPr id="203" name="Group 202">
                                <a:extLst>
                                  <a:ext uri="{FF2B5EF4-FFF2-40B4-BE49-F238E27FC236}">
                                    <a16:creationId xmlns:a16="http://schemas.microsoft.com/office/drawing/2014/main" id="{5B66CFC4-A498-EC22-EF19-5CD72A4C89FE}"/>
                                  </a:ext>
                                </a:extLst>
                              </p:cNvPr>
                              <p:cNvGrpSpPr/>
                              <p:nvPr/>
                            </p:nvGrpSpPr>
                            <p:grpSpPr>
                              <a:xfrm>
                                <a:off x="1051159" y="953260"/>
                                <a:ext cx="1390470" cy="914400"/>
                                <a:chOff x="-3209" y="1502754"/>
                                <a:chExt cx="1390470" cy="914400"/>
                              </a:xfrm>
                            </p:grpSpPr>
                            <p:pic>
                              <p:nvPicPr>
                                <p:cNvPr id="205" name="Graphic 204" descr="School girl">
                                  <a:extLst>
                                    <a:ext uri="{FF2B5EF4-FFF2-40B4-BE49-F238E27FC236}">
                                      <a16:creationId xmlns:a16="http://schemas.microsoft.com/office/drawing/2014/main" id="{6ED6CD28-96B8-5A3E-3E74-031F187C312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09" y="1502754"/>
                                  <a:ext cx="914400" cy="914400"/>
                                </a:xfrm>
                                <a:prstGeom prst="rect">
                                  <a:avLst/>
                                </a:prstGeom>
                              </p:spPr>
                            </p:pic>
                            <p:pic>
                              <p:nvPicPr>
                                <p:cNvPr id="206" name="Graphic 205" descr="School boy">
                                  <a:extLst>
                                    <a:ext uri="{FF2B5EF4-FFF2-40B4-BE49-F238E27FC236}">
                                      <a16:creationId xmlns:a16="http://schemas.microsoft.com/office/drawing/2014/main" id="{0F5C56DD-1CCF-757C-B474-EA29D48A4B9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2861" y="1502754"/>
                                  <a:ext cx="914400" cy="914400"/>
                                </a:xfrm>
                                <a:prstGeom prst="rect">
                                  <a:avLst/>
                                </a:prstGeom>
                              </p:spPr>
                            </p:pic>
                          </p:grpSp>
                          <p:sp>
                            <p:nvSpPr>
                              <p:cNvPr id="204" name="Rectangle 203">
                                <a:extLst>
                                  <a:ext uri="{FF2B5EF4-FFF2-40B4-BE49-F238E27FC236}">
                                    <a16:creationId xmlns:a16="http://schemas.microsoft.com/office/drawing/2014/main" id="{3E8DBB6C-9F9E-9A21-2AE8-E6E8FE496B07}"/>
                                  </a:ext>
                                </a:extLst>
                              </p:cNvPr>
                              <p:cNvSpPr/>
                              <p:nvPr/>
                            </p:nvSpPr>
                            <p:spPr>
                              <a:xfrm>
                                <a:off x="1051159" y="1458164"/>
                                <a:ext cx="1338583" cy="454086"/>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grpSp>
                        <p:grpSp>
                          <p:nvGrpSpPr>
                            <p:cNvPr id="192" name="Group 191">
                              <a:extLst>
                                <a:ext uri="{FF2B5EF4-FFF2-40B4-BE49-F238E27FC236}">
                                  <a16:creationId xmlns:a16="http://schemas.microsoft.com/office/drawing/2014/main" id="{12FC27BB-75BA-C925-EB91-D059A93853AF}"/>
                                </a:ext>
                              </a:extLst>
                            </p:cNvPr>
                            <p:cNvGrpSpPr/>
                            <p:nvPr/>
                          </p:nvGrpSpPr>
                          <p:grpSpPr>
                            <a:xfrm>
                              <a:off x="-3209" y="1502754"/>
                              <a:ext cx="1390470" cy="914400"/>
                              <a:chOff x="-3209" y="1502754"/>
                              <a:chExt cx="1390470" cy="914400"/>
                            </a:xfrm>
                          </p:grpSpPr>
                          <p:pic>
                            <p:nvPicPr>
                              <p:cNvPr id="201" name="Graphic 200" descr="School girl">
                                <a:extLst>
                                  <a:ext uri="{FF2B5EF4-FFF2-40B4-BE49-F238E27FC236}">
                                    <a16:creationId xmlns:a16="http://schemas.microsoft.com/office/drawing/2014/main" id="{C3491358-606F-767F-C463-FCAF6530B2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09" y="1502754"/>
                                <a:ext cx="914400" cy="914400"/>
                              </a:xfrm>
                              <a:prstGeom prst="rect">
                                <a:avLst/>
                              </a:prstGeom>
                            </p:spPr>
                          </p:pic>
                          <p:pic>
                            <p:nvPicPr>
                              <p:cNvPr id="202" name="Graphic 201" descr="School boy">
                                <a:extLst>
                                  <a:ext uri="{FF2B5EF4-FFF2-40B4-BE49-F238E27FC236}">
                                    <a16:creationId xmlns:a16="http://schemas.microsoft.com/office/drawing/2014/main" id="{3FF69266-AE83-8149-D0AC-93FDB25F28A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2861" y="1502754"/>
                                <a:ext cx="914400" cy="914400"/>
                              </a:xfrm>
                              <a:prstGeom prst="rect">
                                <a:avLst/>
                              </a:prstGeom>
                            </p:spPr>
                          </p:pic>
                        </p:grpSp>
                        <p:grpSp>
                          <p:nvGrpSpPr>
                            <p:cNvPr id="193" name="Group 192">
                              <a:extLst>
                                <a:ext uri="{FF2B5EF4-FFF2-40B4-BE49-F238E27FC236}">
                                  <a16:creationId xmlns:a16="http://schemas.microsoft.com/office/drawing/2014/main" id="{3920DF1C-C563-38E4-BEBA-ECB2469B265A}"/>
                                </a:ext>
                              </a:extLst>
                            </p:cNvPr>
                            <p:cNvGrpSpPr/>
                            <p:nvPr/>
                          </p:nvGrpSpPr>
                          <p:grpSpPr>
                            <a:xfrm>
                              <a:off x="1116209" y="1025462"/>
                              <a:ext cx="1390470" cy="958990"/>
                              <a:chOff x="1051159" y="953260"/>
                              <a:chExt cx="1390470" cy="958990"/>
                            </a:xfrm>
                          </p:grpSpPr>
                          <p:grpSp>
                            <p:nvGrpSpPr>
                              <p:cNvPr id="197" name="Group 196">
                                <a:extLst>
                                  <a:ext uri="{FF2B5EF4-FFF2-40B4-BE49-F238E27FC236}">
                                    <a16:creationId xmlns:a16="http://schemas.microsoft.com/office/drawing/2014/main" id="{813E5391-8368-9EC2-C93C-3F1A7C61DF9A}"/>
                                  </a:ext>
                                </a:extLst>
                              </p:cNvPr>
                              <p:cNvGrpSpPr/>
                              <p:nvPr/>
                            </p:nvGrpSpPr>
                            <p:grpSpPr>
                              <a:xfrm>
                                <a:off x="1051159" y="953260"/>
                                <a:ext cx="1390470" cy="914400"/>
                                <a:chOff x="-3209" y="1502754"/>
                                <a:chExt cx="1390470" cy="914400"/>
                              </a:xfrm>
                            </p:grpSpPr>
                            <p:pic>
                              <p:nvPicPr>
                                <p:cNvPr id="199" name="Graphic 198" descr="School girl">
                                  <a:extLst>
                                    <a:ext uri="{FF2B5EF4-FFF2-40B4-BE49-F238E27FC236}">
                                      <a16:creationId xmlns:a16="http://schemas.microsoft.com/office/drawing/2014/main" id="{CFB77387-6501-1266-70F6-CC87107F01E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09" y="1502754"/>
                                  <a:ext cx="914400" cy="914400"/>
                                </a:xfrm>
                                <a:prstGeom prst="rect">
                                  <a:avLst/>
                                </a:prstGeom>
                              </p:spPr>
                            </p:pic>
                            <p:pic>
                              <p:nvPicPr>
                                <p:cNvPr id="200" name="Graphic 199" descr="School boy">
                                  <a:extLst>
                                    <a:ext uri="{FF2B5EF4-FFF2-40B4-BE49-F238E27FC236}">
                                      <a16:creationId xmlns:a16="http://schemas.microsoft.com/office/drawing/2014/main" id="{3AEF790E-80FA-7D41-2E50-859D654BCD4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2861" y="1502754"/>
                                  <a:ext cx="914400" cy="914400"/>
                                </a:xfrm>
                                <a:prstGeom prst="rect">
                                  <a:avLst/>
                                </a:prstGeom>
                              </p:spPr>
                            </p:pic>
                          </p:grpSp>
                          <p:sp>
                            <p:nvSpPr>
                              <p:cNvPr id="198" name="Rectangle 197">
                                <a:extLst>
                                  <a:ext uri="{FF2B5EF4-FFF2-40B4-BE49-F238E27FC236}">
                                    <a16:creationId xmlns:a16="http://schemas.microsoft.com/office/drawing/2014/main" id="{9513466D-2DD6-30A3-09B4-AFE155CC3CA1}"/>
                                  </a:ext>
                                </a:extLst>
                              </p:cNvPr>
                              <p:cNvSpPr/>
                              <p:nvPr/>
                            </p:nvSpPr>
                            <p:spPr>
                              <a:xfrm>
                                <a:off x="1051159" y="1458164"/>
                                <a:ext cx="1338583" cy="454086"/>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grpSp>
                        <p:grpSp>
                          <p:nvGrpSpPr>
                            <p:cNvPr id="194" name="Group 193">
                              <a:extLst>
                                <a:ext uri="{FF2B5EF4-FFF2-40B4-BE49-F238E27FC236}">
                                  <a16:creationId xmlns:a16="http://schemas.microsoft.com/office/drawing/2014/main" id="{AFB0AC04-5B7A-F026-E61F-A79892D37F3D}"/>
                                </a:ext>
                              </a:extLst>
                            </p:cNvPr>
                            <p:cNvGrpSpPr/>
                            <p:nvPr/>
                          </p:nvGrpSpPr>
                          <p:grpSpPr>
                            <a:xfrm>
                              <a:off x="989144" y="1493810"/>
                              <a:ext cx="1390470" cy="914400"/>
                              <a:chOff x="-3209" y="1502754"/>
                              <a:chExt cx="1390470" cy="914400"/>
                            </a:xfrm>
                          </p:grpSpPr>
                          <p:pic>
                            <p:nvPicPr>
                              <p:cNvPr id="195" name="Graphic 194" descr="School girl">
                                <a:extLst>
                                  <a:ext uri="{FF2B5EF4-FFF2-40B4-BE49-F238E27FC236}">
                                    <a16:creationId xmlns:a16="http://schemas.microsoft.com/office/drawing/2014/main" id="{845B1DD5-60AF-DFFB-BB39-B9612CE7AA7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09" y="1502754"/>
                                <a:ext cx="914400" cy="914400"/>
                              </a:xfrm>
                              <a:prstGeom prst="rect">
                                <a:avLst/>
                              </a:prstGeom>
                            </p:spPr>
                          </p:pic>
                          <p:pic>
                            <p:nvPicPr>
                              <p:cNvPr id="196" name="Graphic 195" descr="School boy">
                                <a:extLst>
                                  <a:ext uri="{FF2B5EF4-FFF2-40B4-BE49-F238E27FC236}">
                                    <a16:creationId xmlns:a16="http://schemas.microsoft.com/office/drawing/2014/main" id="{B1804F80-37FC-3160-88C3-E4694F4B7F6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2861" y="1502754"/>
                                <a:ext cx="914400" cy="914400"/>
                              </a:xfrm>
                              <a:prstGeom prst="rect">
                                <a:avLst/>
                              </a:prstGeom>
                            </p:spPr>
                          </p:pic>
                        </p:grpSp>
                      </p:grpSp>
                      <p:grpSp>
                        <p:nvGrpSpPr>
                          <p:cNvPr id="135" name="Group 134">
                            <a:extLst>
                              <a:ext uri="{FF2B5EF4-FFF2-40B4-BE49-F238E27FC236}">
                                <a16:creationId xmlns:a16="http://schemas.microsoft.com/office/drawing/2014/main" id="{87691532-ADBF-014F-4E1D-35C18B87C335}"/>
                              </a:ext>
                            </a:extLst>
                          </p:cNvPr>
                          <p:cNvGrpSpPr/>
                          <p:nvPr/>
                        </p:nvGrpSpPr>
                        <p:grpSpPr>
                          <a:xfrm>
                            <a:off x="96058" y="1484661"/>
                            <a:ext cx="1169023" cy="879700"/>
                            <a:chOff x="-3209" y="561762"/>
                            <a:chExt cx="2642641" cy="1855392"/>
                          </a:xfrm>
                        </p:grpSpPr>
                        <p:grpSp>
                          <p:nvGrpSpPr>
                            <p:cNvPr id="163" name="Group 162">
                              <a:extLst>
                                <a:ext uri="{FF2B5EF4-FFF2-40B4-BE49-F238E27FC236}">
                                  <a16:creationId xmlns:a16="http://schemas.microsoft.com/office/drawing/2014/main" id="{5FE483C4-F95F-D197-AF26-0B2B2AE493AF}"/>
                                </a:ext>
                              </a:extLst>
                            </p:cNvPr>
                            <p:cNvGrpSpPr/>
                            <p:nvPr/>
                          </p:nvGrpSpPr>
                          <p:grpSpPr>
                            <a:xfrm>
                              <a:off x="1248962" y="561762"/>
                              <a:ext cx="1390470" cy="958990"/>
                              <a:chOff x="1051159" y="953260"/>
                              <a:chExt cx="1390470" cy="958990"/>
                            </a:xfrm>
                          </p:grpSpPr>
                          <p:grpSp>
                            <p:nvGrpSpPr>
                              <p:cNvPr id="185" name="Group 184">
                                <a:extLst>
                                  <a:ext uri="{FF2B5EF4-FFF2-40B4-BE49-F238E27FC236}">
                                    <a16:creationId xmlns:a16="http://schemas.microsoft.com/office/drawing/2014/main" id="{CAA74DE6-1610-E47F-105A-F56356C3D7A4}"/>
                                  </a:ext>
                                </a:extLst>
                              </p:cNvPr>
                              <p:cNvGrpSpPr/>
                              <p:nvPr/>
                            </p:nvGrpSpPr>
                            <p:grpSpPr>
                              <a:xfrm>
                                <a:off x="1051159" y="953260"/>
                                <a:ext cx="1390470" cy="914400"/>
                                <a:chOff x="-3209" y="1502754"/>
                                <a:chExt cx="1390470" cy="914400"/>
                              </a:xfrm>
                            </p:grpSpPr>
                            <p:pic>
                              <p:nvPicPr>
                                <p:cNvPr id="187" name="Graphic 186" descr="School girl">
                                  <a:extLst>
                                    <a:ext uri="{FF2B5EF4-FFF2-40B4-BE49-F238E27FC236}">
                                      <a16:creationId xmlns:a16="http://schemas.microsoft.com/office/drawing/2014/main" id="{0AFF9EFD-2498-97A1-A887-41677665D30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09" y="1502754"/>
                                  <a:ext cx="914400" cy="914400"/>
                                </a:xfrm>
                                <a:prstGeom prst="rect">
                                  <a:avLst/>
                                </a:prstGeom>
                              </p:spPr>
                            </p:pic>
                            <p:pic>
                              <p:nvPicPr>
                                <p:cNvPr id="188" name="Graphic 187" descr="School boy">
                                  <a:extLst>
                                    <a:ext uri="{FF2B5EF4-FFF2-40B4-BE49-F238E27FC236}">
                                      <a16:creationId xmlns:a16="http://schemas.microsoft.com/office/drawing/2014/main" id="{A454B704-9AE5-2A23-2BD2-09D254307FF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72861" y="1502754"/>
                                  <a:ext cx="914400" cy="914400"/>
                                </a:xfrm>
                                <a:prstGeom prst="rect">
                                  <a:avLst/>
                                </a:prstGeom>
                              </p:spPr>
                            </p:pic>
                          </p:grpSp>
                          <p:sp>
                            <p:nvSpPr>
                              <p:cNvPr id="186" name="Rectangle 185">
                                <a:extLst>
                                  <a:ext uri="{FF2B5EF4-FFF2-40B4-BE49-F238E27FC236}">
                                    <a16:creationId xmlns:a16="http://schemas.microsoft.com/office/drawing/2014/main" id="{8CB6EA79-385F-8EC5-165F-9F3F0ED80C85}"/>
                                  </a:ext>
                                </a:extLst>
                              </p:cNvPr>
                              <p:cNvSpPr/>
                              <p:nvPr/>
                            </p:nvSpPr>
                            <p:spPr>
                              <a:xfrm>
                                <a:off x="1051159" y="1458164"/>
                                <a:ext cx="1338583" cy="454086"/>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grpSp>
                        <p:grpSp>
                          <p:nvGrpSpPr>
                            <p:cNvPr id="164" name="Group 163">
                              <a:extLst>
                                <a:ext uri="{FF2B5EF4-FFF2-40B4-BE49-F238E27FC236}">
                                  <a16:creationId xmlns:a16="http://schemas.microsoft.com/office/drawing/2014/main" id="{4EDE48A4-F1CE-1E84-9BA2-29670B12A87E}"/>
                                </a:ext>
                              </a:extLst>
                            </p:cNvPr>
                            <p:cNvGrpSpPr/>
                            <p:nvPr/>
                          </p:nvGrpSpPr>
                          <p:grpSpPr>
                            <a:xfrm>
                              <a:off x="296044" y="572634"/>
                              <a:ext cx="1390470" cy="958990"/>
                              <a:chOff x="1051159" y="953260"/>
                              <a:chExt cx="1390470" cy="958990"/>
                            </a:xfrm>
                          </p:grpSpPr>
                          <p:grpSp>
                            <p:nvGrpSpPr>
                              <p:cNvPr id="181" name="Group 180">
                                <a:extLst>
                                  <a:ext uri="{FF2B5EF4-FFF2-40B4-BE49-F238E27FC236}">
                                    <a16:creationId xmlns:a16="http://schemas.microsoft.com/office/drawing/2014/main" id="{ABF367D3-4E20-B6C0-6D40-6EBB38C928DE}"/>
                                  </a:ext>
                                </a:extLst>
                              </p:cNvPr>
                              <p:cNvGrpSpPr/>
                              <p:nvPr/>
                            </p:nvGrpSpPr>
                            <p:grpSpPr>
                              <a:xfrm>
                                <a:off x="1051159" y="953260"/>
                                <a:ext cx="1390470" cy="914400"/>
                                <a:chOff x="-3209" y="1502754"/>
                                <a:chExt cx="1390470" cy="914400"/>
                              </a:xfrm>
                            </p:grpSpPr>
                            <p:pic>
                              <p:nvPicPr>
                                <p:cNvPr id="183" name="Graphic 182" descr="School girl">
                                  <a:extLst>
                                    <a:ext uri="{FF2B5EF4-FFF2-40B4-BE49-F238E27FC236}">
                                      <a16:creationId xmlns:a16="http://schemas.microsoft.com/office/drawing/2014/main" id="{9A3FCE2E-5E19-AA45-88AA-13EFD7DE049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09" y="1502754"/>
                                  <a:ext cx="914400" cy="914400"/>
                                </a:xfrm>
                                <a:prstGeom prst="rect">
                                  <a:avLst/>
                                </a:prstGeom>
                              </p:spPr>
                            </p:pic>
                            <p:pic>
                              <p:nvPicPr>
                                <p:cNvPr id="184" name="Graphic 183" descr="School boy">
                                  <a:extLst>
                                    <a:ext uri="{FF2B5EF4-FFF2-40B4-BE49-F238E27FC236}">
                                      <a16:creationId xmlns:a16="http://schemas.microsoft.com/office/drawing/2014/main" id="{64578D15-BD7B-FC5D-0BA1-202639C9864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72861" y="1502754"/>
                                  <a:ext cx="914400" cy="914400"/>
                                </a:xfrm>
                                <a:prstGeom prst="rect">
                                  <a:avLst/>
                                </a:prstGeom>
                              </p:spPr>
                            </p:pic>
                          </p:grpSp>
                          <p:sp>
                            <p:nvSpPr>
                              <p:cNvPr id="182" name="Rectangle 181">
                                <a:extLst>
                                  <a:ext uri="{FF2B5EF4-FFF2-40B4-BE49-F238E27FC236}">
                                    <a16:creationId xmlns:a16="http://schemas.microsoft.com/office/drawing/2014/main" id="{3D42B1AC-E930-243C-99A6-40969708DADA}"/>
                                  </a:ext>
                                </a:extLst>
                              </p:cNvPr>
                              <p:cNvSpPr/>
                              <p:nvPr/>
                            </p:nvSpPr>
                            <p:spPr>
                              <a:xfrm>
                                <a:off x="1051159" y="1458164"/>
                                <a:ext cx="1338583" cy="454086"/>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grpSp>
                        <p:grpSp>
                          <p:nvGrpSpPr>
                            <p:cNvPr id="165" name="Group 164">
                              <a:extLst>
                                <a:ext uri="{FF2B5EF4-FFF2-40B4-BE49-F238E27FC236}">
                                  <a16:creationId xmlns:a16="http://schemas.microsoft.com/office/drawing/2014/main" id="{1AC3964B-77EB-1943-DFB0-7D9B8FAAB9F6}"/>
                                </a:ext>
                              </a:extLst>
                            </p:cNvPr>
                            <p:cNvGrpSpPr/>
                            <p:nvPr/>
                          </p:nvGrpSpPr>
                          <p:grpSpPr>
                            <a:xfrm>
                              <a:off x="143644" y="1047757"/>
                              <a:ext cx="1390470" cy="958990"/>
                              <a:chOff x="1051159" y="953260"/>
                              <a:chExt cx="1390470" cy="958990"/>
                            </a:xfrm>
                          </p:grpSpPr>
                          <p:grpSp>
                            <p:nvGrpSpPr>
                              <p:cNvPr id="177" name="Group 176">
                                <a:extLst>
                                  <a:ext uri="{FF2B5EF4-FFF2-40B4-BE49-F238E27FC236}">
                                    <a16:creationId xmlns:a16="http://schemas.microsoft.com/office/drawing/2014/main" id="{AF581099-A573-FFC6-A785-987D94619DDD}"/>
                                  </a:ext>
                                </a:extLst>
                              </p:cNvPr>
                              <p:cNvGrpSpPr/>
                              <p:nvPr/>
                            </p:nvGrpSpPr>
                            <p:grpSpPr>
                              <a:xfrm>
                                <a:off x="1051159" y="953260"/>
                                <a:ext cx="1390470" cy="914400"/>
                                <a:chOff x="-3209" y="1502754"/>
                                <a:chExt cx="1390470" cy="914400"/>
                              </a:xfrm>
                            </p:grpSpPr>
                            <p:pic>
                              <p:nvPicPr>
                                <p:cNvPr id="179" name="Graphic 178" descr="School girl">
                                  <a:extLst>
                                    <a:ext uri="{FF2B5EF4-FFF2-40B4-BE49-F238E27FC236}">
                                      <a16:creationId xmlns:a16="http://schemas.microsoft.com/office/drawing/2014/main" id="{05A01993-EB40-C6A3-C280-797AD7942BC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09" y="1502754"/>
                                  <a:ext cx="914400" cy="914400"/>
                                </a:xfrm>
                                <a:prstGeom prst="rect">
                                  <a:avLst/>
                                </a:prstGeom>
                              </p:spPr>
                            </p:pic>
                            <p:pic>
                              <p:nvPicPr>
                                <p:cNvPr id="180" name="Graphic 179" descr="School boy">
                                  <a:extLst>
                                    <a:ext uri="{FF2B5EF4-FFF2-40B4-BE49-F238E27FC236}">
                                      <a16:creationId xmlns:a16="http://schemas.microsoft.com/office/drawing/2014/main" id="{A24AC16C-3098-ED02-9502-8DBA6495465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72861" y="1502754"/>
                                  <a:ext cx="914400" cy="914400"/>
                                </a:xfrm>
                                <a:prstGeom prst="rect">
                                  <a:avLst/>
                                </a:prstGeom>
                              </p:spPr>
                            </p:pic>
                          </p:grpSp>
                          <p:sp>
                            <p:nvSpPr>
                              <p:cNvPr id="178" name="Rectangle 177">
                                <a:extLst>
                                  <a:ext uri="{FF2B5EF4-FFF2-40B4-BE49-F238E27FC236}">
                                    <a16:creationId xmlns:a16="http://schemas.microsoft.com/office/drawing/2014/main" id="{C699DA7A-7191-62E8-030C-2CDA33051C6D}"/>
                                  </a:ext>
                                </a:extLst>
                              </p:cNvPr>
                              <p:cNvSpPr/>
                              <p:nvPr/>
                            </p:nvSpPr>
                            <p:spPr>
                              <a:xfrm>
                                <a:off x="1051159" y="1458164"/>
                                <a:ext cx="1338583" cy="454086"/>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grpSp>
                        <p:grpSp>
                          <p:nvGrpSpPr>
                            <p:cNvPr id="166" name="Group 165">
                              <a:extLst>
                                <a:ext uri="{FF2B5EF4-FFF2-40B4-BE49-F238E27FC236}">
                                  <a16:creationId xmlns:a16="http://schemas.microsoft.com/office/drawing/2014/main" id="{817102D3-9870-BF4F-03C0-88018568C819}"/>
                                </a:ext>
                              </a:extLst>
                            </p:cNvPr>
                            <p:cNvGrpSpPr/>
                            <p:nvPr/>
                          </p:nvGrpSpPr>
                          <p:grpSpPr>
                            <a:xfrm>
                              <a:off x="-3209" y="1502754"/>
                              <a:ext cx="1390470" cy="914400"/>
                              <a:chOff x="-3209" y="1502754"/>
                              <a:chExt cx="1390470" cy="914400"/>
                            </a:xfrm>
                          </p:grpSpPr>
                          <p:pic>
                            <p:nvPicPr>
                              <p:cNvPr id="175" name="Graphic 174" descr="School girl">
                                <a:extLst>
                                  <a:ext uri="{FF2B5EF4-FFF2-40B4-BE49-F238E27FC236}">
                                    <a16:creationId xmlns:a16="http://schemas.microsoft.com/office/drawing/2014/main" id="{D02949C9-8947-10C3-1460-9679EB39033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09" y="1502754"/>
                                <a:ext cx="914400" cy="914400"/>
                              </a:xfrm>
                              <a:prstGeom prst="rect">
                                <a:avLst/>
                              </a:prstGeom>
                            </p:spPr>
                          </p:pic>
                          <p:pic>
                            <p:nvPicPr>
                              <p:cNvPr id="176" name="Graphic 175" descr="School boy">
                                <a:extLst>
                                  <a:ext uri="{FF2B5EF4-FFF2-40B4-BE49-F238E27FC236}">
                                    <a16:creationId xmlns:a16="http://schemas.microsoft.com/office/drawing/2014/main" id="{CC02EF0C-6AE3-F446-15C1-68EE2DF2468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72861" y="1502754"/>
                                <a:ext cx="914400" cy="914400"/>
                              </a:xfrm>
                              <a:prstGeom prst="rect">
                                <a:avLst/>
                              </a:prstGeom>
                            </p:spPr>
                          </p:pic>
                        </p:grpSp>
                        <p:grpSp>
                          <p:nvGrpSpPr>
                            <p:cNvPr id="167" name="Group 166">
                              <a:extLst>
                                <a:ext uri="{FF2B5EF4-FFF2-40B4-BE49-F238E27FC236}">
                                  <a16:creationId xmlns:a16="http://schemas.microsoft.com/office/drawing/2014/main" id="{C6D6864C-A75A-59B7-446D-B45AA14ED5D6}"/>
                                </a:ext>
                              </a:extLst>
                            </p:cNvPr>
                            <p:cNvGrpSpPr/>
                            <p:nvPr/>
                          </p:nvGrpSpPr>
                          <p:grpSpPr>
                            <a:xfrm>
                              <a:off x="1116209" y="1025462"/>
                              <a:ext cx="1390470" cy="958990"/>
                              <a:chOff x="1051159" y="953260"/>
                              <a:chExt cx="1390470" cy="958990"/>
                            </a:xfrm>
                          </p:grpSpPr>
                          <p:grpSp>
                            <p:nvGrpSpPr>
                              <p:cNvPr id="171" name="Group 170">
                                <a:extLst>
                                  <a:ext uri="{FF2B5EF4-FFF2-40B4-BE49-F238E27FC236}">
                                    <a16:creationId xmlns:a16="http://schemas.microsoft.com/office/drawing/2014/main" id="{99CA0E9A-C3C4-F32B-861B-D66C9286CB06}"/>
                                  </a:ext>
                                </a:extLst>
                              </p:cNvPr>
                              <p:cNvGrpSpPr/>
                              <p:nvPr/>
                            </p:nvGrpSpPr>
                            <p:grpSpPr>
                              <a:xfrm>
                                <a:off x="1051159" y="953260"/>
                                <a:ext cx="1390470" cy="914400"/>
                                <a:chOff x="-3209" y="1502754"/>
                                <a:chExt cx="1390470" cy="914400"/>
                              </a:xfrm>
                            </p:grpSpPr>
                            <p:pic>
                              <p:nvPicPr>
                                <p:cNvPr id="173" name="Graphic 172" descr="School girl">
                                  <a:extLst>
                                    <a:ext uri="{FF2B5EF4-FFF2-40B4-BE49-F238E27FC236}">
                                      <a16:creationId xmlns:a16="http://schemas.microsoft.com/office/drawing/2014/main" id="{3D6BE49B-D429-E74D-1824-A9E8E9BB77A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09" y="1502754"/>
                                  <a:ext cx="914400" cy="914400"/>
                                </a:xfrm>
                                <a:prstGeom prst="rect">
                                  <a:avLst/>
                                </a:prstGeom>
                              </p:spPr>
                            </p:pic>
                            <p:pic>
                              <p:nvPicPr>
                                <p:cNvPr id="174" name="Graphic 173" descr="School boy">
                                  <a:extLst>
                                    <a:ext uri="{FF2B5EF4-FFF2-40B4-BE49-F238E27FC236}">
                                      <a16:creationId xmlns:a16="http://schemas.microsoft.com/office/drawing/2014/main" id="{4E542F3E-9961-FDCC-3297-C22A6DCE689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72861" y="1502754"/>
                                  <a:ext cx="914400" cy="914400"/>
                                </a:xfrm>
                                <a:prstGeom prst="rect">
                                  <a:avLst/>
                                </a:prstGeom>
                              </p:spPr>
                            </p:pic>
                          </p:grpSp>
                          <p:sp>
                            <p:nvSpPr>
                              <p:cNvPr id="172" name="Rectangle 171">
                                <a:extLst>
                                  <a:ext uri="{FF2B5EF4-FFF2-40B4-BE49-F238E27FC236}">
                                    <a16:creationId xmlns:a16="http://schemas.microsoft.com/office/drawing/2014/main" id="{9430404C-A4DF-175A-15BD-25E752C6F3B9}"/>
                                  </a:ext>
                                </a:extLst>
                              </p:cNvPr>
                              <p:cNvSpPr/>
                              <p:nvPr/>
                            </p:nvSpPr>
                            <p:spPr>
                              <a:xfrm>
                                <a:off x="1051159" y="1458164"/>
                                <a:ext cx="1338583" cy="454086"/>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grpSp>
                        <p:grpSp>
                          <p:nvGrpSpPr>
                            <p:cNvPr id="168" name="Group 167">
                              <a:extLst>
                                <a:ext uri="{FF2B5EF4-FFF2-40B4-BE49-F238E27FC236}">
                                  <a16:creationId xmlns:a16="http://schemas.microsoft.com/office/drawing/2014/main" id="{B1848E2F-2B51-4CCE-47F8-C60103DE3C8F}"/>
                                </a:ext>
                              </a:extLst>
                            </p:cNvPr>
                            <p:cNvGrpSpPr/>
                            <p:nvPr/>
                          </p:nvGrpSpPr>
                          <p:grpSpPr>
                            <a:xfrm>
                              <a:off x="989144" y="1493810"/>
                              <a:ext cx="1390470" cy="914400"/>
                              <a:chOff x="-3209" y="1502754"/>
                              <a:chExt cx="1390470" cy="914400"/>
                            </a:xfrm>
                          </p:grpSpPr>
                          <p:pic>
                            <p:nvPicPr>
                              <p:cNvPr id="169" name="Graphic 168" descr="School girl">
                                <a:extLst>
                                  <a:ext uri="{FF2B5EF4-FFF2-40B4-BE49-F238E27FC236}">
                                    <a16:creationId xmlns:a16="http://schemas.microsoft.com/office/drawing/2014/main" id="{BD7DA5EB-CC8B-CD2F-08CB-6E27C47B763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09" y="1502754"/>
                                <a:ext cx="914400" cy="914400"/>
                              </a:xfrm>
                              <a:prstGeom prst="rect">
                                <a:avLst/>
                              </a:prstGeom>
                            </p:spPr>
                          </p:pic>
                          <p:pic>
                            <p:nvPicPr>
                              <p:cNvPr id="170" name="Graphic 169" descr="School boy">
                                <a:extLst>
                                  <a:ext uri="{FF2B5EF4-FFF2-40B4-BE49-F238E27FC236}">
                                    <a16:creationId xmlns:a16="http://schemas.microsoft.com/office/drawing/2014/main" id="{9931EB00-C070-7081-FFB4-C016766C4F7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72861" y="1502754"/>
                                <a:ext cx="914400" cy="914400"/>
                              </a:xfrm>
                              <a:prstGeom prst="rect">
                                <a:avLst/>
                              </a:prstGeom>
                            </p:spPr>
                          </p:pic>
                        </p:grpSp>
                      </p:grpSp>
                      <p:grpSp>
                        <p:nvGrpSpPr>
                          <p:cNvPr id="136" name="Group 135">
                            <a:extLst>
                              <a:ext uri="{FF2B5EF4-FFF2-40B4-BE49-F238E27FC236}">
                                <a16:creationId xmlns:a16="http://schemas.microsoft.com/office/drawing/2014/main" id="{0601B06D-F41A-1CCC-D429-6C7E07506209}"/>
                              </a:ext>
                            </a:extLst>
                          </p:cNvPr>
                          <p:cNvGrpSpPr/>
                          <p:nvPr/>
                        </p:nvGrpSpPr>
                        <p:grpSpPr>
                          <a:xfrm>
                            <a:off x="1278556" y="4145920"/>
                            <a:ext cx="1123728" cy="662161"/>
                            <a:chOff x="-3209" y="1025462"/>
                            <a:chExt cx="2590755" cy="1391692"/>
                          </a:xfrm>
                        </p:grpSpPr>
                        <p:sp>
                          <p:nvSpPr>
                            <p:cNvPr id="145" name="Rectangle 144">
                              <a:extLst>
                                <a:ext uri="{FF2B5EF4-FFF2-40B4-BE49-F238E27FC236}">
                                  <a16:creationId xmlns:a16="http://schemas.microsoft.com/office/drawing/2014/main" id="{D4E5A01D-157A-EDFE-1F37-518B0CC287C3}"/>
                                </a:ext>
                              </a:extLst>
                            </p:cNvPr>
                            <p:cNvSpPr/>
                            <p:nvPr/>
                          </p:nvSpPr>
                          <p:spPr>
                            <a:xfrm>
                              <a:off x="1248962" y="1066667"/>
                              <a:ext cx="1338584" cy="454086"/>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sp>
                          <p:nvSpPr>
                            <p:cNvPr id="146" name="Rectangle 145">
                              <a:extLst>
                                <a:ext uri="{FF2B5EF4-FFF2-40B4-BE49-F238E27FC236}">
                                  <a16:creationId xmlns:a16="http://schemas.microsoft.com/office/drawing/2014/main" id="{D62194C3-BDA3-2995-B546-4F5BBC416FD7}"/>
                                </a:ext>
                              </a:extLst>
                            </p:cNvPr>
                            <p:cNvSpPr/>
                            <p:nvPr/>
                          </p:nvSpPr>
                          <p:spPr>
                            <a:xfrm>
                              <a:off x="296043" y="1077539"/>
                              <a:ext cx="1338584" cy="454086"/>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grpSp>
                          <p:nvGrpSpPr>
                            <p:cNvPr id="147" name="Group 146">
                              <a:extLst>
                                <a:ext uri="{FF2B5EF4-FFF2-40B4-BE49-F238E27FC236}">
                                  <a16:creationId xmlns:a16="http://schemas.microsoft.com/office/drawing/2014/main" id="{39FE85AA-FF1E-4183-4F23-BCB329611AFC}"/>
                                </a:ext>
                              </a:extLst>
                            </p:cNvPr>
                            <p:cNvGrpSpPr/>
                            <p:nvPr/>
                          </p:nvGrpSpPr>
                          <p:grpSpPr>
                            <a:xfrm>
                              <a:off x="143644" y="1047757"/>
                              <a:ext cx="1390470" cy="958990"/>
                              <a:chOff x="1051159" y="953260"/>
                              <a:chExt cx="1390470" cy="958990"/>
                            </a:xfrm>
                          </p:grpSpPr>
                          <p:grpSp>
                            <p:nvGrpSpPr>
                              <p:cNvPr id="159" name="Group 158">
                                <a:extLst>
                                  <a:ext uri="{FF2B5EF4-FFF2-40B4-BE49-F238E27FC236}">
                                    <a16:creationId xmlns:a16="http://schemas.microsoft.com/office/drawing/2014/main" id="{223AC2A7-EA7F-DD9D-CFC8-ADD1993A37C9}"/>
                                  </a:ext>
                                </a:extLst>
                              </p:cNvPr>
                              <p:cNvGrpSpPr/>
                              <p:nvPr/>
                            </p:nvGrpSpPr>
                            <p:grpSpPr>
                              <a:xfrm>
                                <a:off x="1051159" y="953260"/>
                                <a:ext cx="1390470" cy="914400"/>
                                <a:chOff x="-3209" y="1502754"/>
                                <a:chExt cx="1390470" cy="914400"/>
                              </a:xfrm>
                            </p:grpSpPr>
                            <p:pic>
                              <p:nvPicPr>
                                <p:cNvPr id="161" name="Graphic 160" descr="School girl">
                                  <a:extLst>
                                    <a:ext uri="{FF2B5EF4-FFF2-40B4-BE49-F238E27FC236}">
                                      <a16:creationId xmlns:a16="http://schemas.microsoft.com/office/drawing/2014/main" id="{4B3AB75D-6D04-6BC6-3AFD-78E9D380DE8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09" y="1502754"/>
                                  <a:ext cx="914400" cy="914400"/>
                                </a:xfrm>
                                <a:prstGeom prst="rect">
                                  <a:avLst/>
                                </a:prstGeom>
                              </p:spPr>
                            </p:pic>
                            <p:pic>
                              <p:nvPicPr>
                                <p:cNvPr id="162" name="Graphic 161" descr="School boy">
                                  <a:extLst>
                                    <a:ext uri="{FF2B5EF4-FFF2-40B4-BE49-F238E27FC236}">
                                      <a16:creationId xmlns:a16="http://schemas.microsoft.com/office/drawing/2014/main" id="{8A149DEE-D8F7-4D9B-E864-2FBF339A8C2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2861" y="1502754"/>
                                  <a:ext cx="914400" cy="914400"/>
                                </a:xfrm>
                                <a:prstGeom prst="rect">
                                  <a:avLst/>
                                </a:prstGeom>
                              </p:spPr>
                            </p:pic>
                          </p:grpSp>
                          <p:sp>
                            <p:nvSpPr>
                              <p:cNvPr id="160" name="Rectangle 159">
                                <a:extLst>
                                  <a:ext uri="{FF2B5EF4-FFF2-40B4-BE49-F238E27FC236}">
                                    <a16:creationId xmlns:a16="http://schemas.microsoft.com/office/drawing/2014/main" id="{CD24B8D7-1A6C-AF58-41DA-6B2EE09DEA77}"/>
                                  </a:ext>
                                </a:extLst>
                              </p:cNvPr>
                              <p:cNvSpPr/>
                              <p:nvPr/>
                            </p:nvSpPr>
                            <p:spPr>
                              <a:xfrm>
                                <a:off x="1051159" y="1458164"/>
                                <a:ext cx="1338583" cy="454086"/>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grpSp>
                        <p:grpSp>
                          <p:nvGrpSpPr>
                            <p:cNvPr id="148" name="Group 147">
                              <a:extLst>
                                <a:ext uri="{FF2B5EF4-FFF2-40B4-BE49-F238E27FC236}">
                                  <a16:creationId xmlns:a16="http://schemas.microsoft.com/office/drawing/2014/main" id="{8BF76B1D-04DB-4B87-4810-C713164CA712}"/>
                                </a:ext>
                              </a:extLst>
                            </p:cNvPr>
                            <p:cNvGrpSpPr/>
                            <p:nvPr/>
                          </p:nvGrpSpPr>
                          <p:grpSpPr>
                            <a:xfrm>
                              <a:off x="-3209" y="1502754"/>
                              <a:ext cx="1390470" cy="914400"/>
                              <a:chOff x="-3209" y="1502754"/>
                              <a:chExt cx="1390470" cy="914400"/>
                            </a:xfrm>
                          </p:grpSpPr>
                          <p:pic>
                            <p:nvPicPr>
                              <p:cNvPr id="157" name="Graphic 156" descr="School girl">
                                <a:extLst>
                                  <a:ext uri="{FF2B5EF4-FFF2-40B4-BE49-F238E27FC236}">
                                    <a16:creationId xmlns:a16="http://schemas.microsoft.com/office/drawing/2014/main" id="{C557796E-18F2-4283-B597-2D99F571A2A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09" y="1502754"/>
                                <a:ext cx="914400" cy="914400"/>
                              </a:xfrm>
                              <a:prstGeom prst="rect">
                                <a:avLst/>
                              </a:prstGeom>
                            </p:spPr>
                          </p:pic>
                          <p:pic>
                            <p:nvPicPr>
                              <p:cNvPr id="158" name="Graphic 157" descr="School boy">
                                <a:extLst>
                                  <a:ext uri="{FF2B5EF4-FFF2-40B4-BE49-F238E27FC236}">
                                    <a16:creationId xmlns:a16="http://schemas.microsoft.com/office/drawing/2014/main" id="{5C22874C-251B-0EB8-1002-8839F83D2DC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2861" y="1502754"/>
                                <a:ext cx="914400" cy="914400"/>
                              </a:xfrm>
                              <a:prstGeom prst="rect">
                                <a:avLst/>
                              </a:prstGeom>
                            </p:spPr>
                          </p:pic>
                        </p:grpSp>
                        <p:grpSp>
                          <p:nvGrpSpPr>
                            <p:cNvPr id="149" name="Group 148">
                              <a:extLst>
                                <a:ext uri="{FF2B5EF4-FFF2-40B4-BE49-F238E27FC236}">
                                  <a16:creationId xmlns:a16="http://schemas.microsoft.com/office/drawing/2014/main" id="{1D9FFC86-7B46-2CC1-4EBE-60DA2A0EF45D}"/>
                                </a:ext>
                              </a:extLst>
                            </p:cNvPr>
                            <p:cNvGrpSpPr/>
                            <p:nvPr/>
                          </p:nvGrpSpPr>
                          <p:grpSpPr>
                            <a:xfrm>
                              <a:off x="1116209" y="1025462"/>
                              <a:ext cx="1390470" cy="958990"/>
                              <a:chOff x="1051159" y="953260"/>
                              <a:chExt cx="1390470" cy="958990"/>
                            </a:xfrm>
                          </p:grpSpPr>
                          <p:grpSp>
                            <p:nvGrpSpPr>
                              <p:cNvPr id="153" name="Group 152">
                                <a:extLst>
                                  <a:ext uri="{FF2B5EF4-FFF2-40B4-BE49-F238E27FC236}">
                                    <a16:creationId xmlns:a16="http://schemas.microsoft.com/office/drawing/2014/main" id="{39F6466F-364D-ABA6-1A4A-29419BE94B2B}"/>
                                  </a:ext>
                                </a:extLst>
                              </p:cNvPr>
                              <p:cNvGrpSpPr/>
                              <p:nvPr/>
                            </p:nvGrpSpPr>
                            <p:grpSpPr>
                              <a:xfrm>
                                <a:off x="1051159" y="953260"/>
                                <a:ext cx="1390470" cy="914400"/>
                                <a:chOff x="-3209" y="1502754"/>
                                <a:chExt cx="1390470" cy="914400"/>
                              </a:xfrm>
                            </p:grpSpPr>
                            <p:pic>
                              <p:nvPicPr>
                                <p:cNvPr id="155" name="Graphic 154" descr="School girl">
                                  <a:extLst>
                                    <a:ext uri="{FF2B5EF4-FFF2-40B4-BE49-F238E27FC236}">
                                      <a16:creationId xmlns:a16="http://schemas.microsoft.com/office/drawing/2014/main" id="{00AEDC66-C923-CD30-D435-432F345368D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09" y="1502754"/>
                                  <a:ext cx="914400" cy="914400"/>
                                </a:xfrm>
                                <a:prstGeom prst="rect">
                                  <a:avLst/>
                                </a:prstGeom>
                              </p:spPr>
                            </p:pic>
                            <p:pic>
                              <p:nvPicPr>
                                <p:cNvPr id="156" name="Graphic 155" descr="School boy">
                                  <a:extLst>
                                    <a:ext uri="{FF2B5EF4-FFF2-40B4-BE49-F238E27FC236}">
                                      <a16:creationId xmlns:a16="http://schemas.microsoft.com/office/drawing/2014/main" id="{22BDD7B7-C80F-F2BD-038F-B696A5BCFDF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2861" y="1502754"/>
                                  <a:ext cx="914400" cy="914400"/>
                                </a:xfrm>
                                <a:prstGeom prst="rect">
                                  <a:avLst/>
                                </a:prstGeom>
                              </p:spPr>
                            </p:pic>
                          </p:grpSp>
                          <p:sp>
                            <p:nvSpPr>
                              <p:cNvPr id="154" name="Rectangle 153">
                                <a:extLst>
                                  <a:ext uri="{FF2B5EF4-FFF2-40B4-BE49-F238E27FC236}">
                                    <a16:creationId xmlns:a16="http://schemas.microsoft.com/office/drawing/2014/main" id="{61360F53-5FE6-C06F-A194-5D103C5F14AF}"/>
                                  </a:ext>
                                </a:extLst>
                              </p:cNvPr>
                              <p:cNvSpPr/>
                              <p:nvPr/>
                            </p:nvSpPr>
                            <p:spPr>
                              <a:xfrm>
                                <a:off x="1051159" y="1458164"/>
                                <a:ext cx="1338583" cy="454086"/>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grpSp>
                        <p:grpSp>
                          <p:nvGrpSpPr>
                            <p:cNvPr id="150" name="Group 149">
                              <a:extLst>
                                <a:ext uri="{FF2B5EF4-FFF2-40B4-BE49-F238E27FC236}">
                                  <a16:creationId xmlns:a16="http://schemas.microsoft.com/office/drawing/2014/main" id="{294B4C59-713B-DCE0-219D-A65FCFE7D23A}"/>
                                </a:ext>
                              </a:extLst>
                            </p:cNvPr>
                            <p:cNvGrpSpPr/>
                            <p:nvPr/>
                          </p:nvGrpSpPr>
                          <p:grpSpPr>
                            <a:xfrm>
                              <a:off x="989144" y="1493810"/>
                              <a:ext cx="1390470" cy="914400"/>
                              <a:chOff x="-3209" y="1502754"/>
                              <a:chExt cx="1390470" cy="914400"/>
                            </a:xfrm>
                          </p:grpSpPr>
                          <p:pic>
                            <p:nvPicPr>
                              <p:cNvPr id="151" name="Graphic 150" descr="School girl">
                                <a:extLst>
                                  <a:ext uri="{FF2B5EF4-FFF2-40B4-BE49-F238E27FC236}">
                                    <a16:creationId xmlns:a16="http://schemas.microsoft.com/office/drawing/2014/main" id="{2E88C1F8-5230-8376-4DED-D0CAA19308D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09" y="1502754"/>
                                <a:ext cx="914400" cy="914400"/>
                              </a:xfrm>
                              <a:prstGeom prst="rect">
                                <a:avLst/>
                              </a:prstGeom>
                            </p:spPr>
                          </p:pic>
                          <p:pic>
                            <p:nvPicPr>
                              <p:cNvPr id="152" name="Graphic 151" descr="School boy">
                                <a:extLst>
                                  <a:ext uri="{FF2B5EF4-FFF2-40B4-BE49-F238E27FC236}">
                                    <a16:creationId xmlns:a16="http://schemas.microsoft.com/office/drawing/2014/main" id="{4B7BA2D2-5192-9A06-2C72-1A12CF9FD04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2861" y="1502754"/>
                                <a:ext cx="914400" cy="914400"/>
                              </a:xfrm>
                              <a:prstGeom prst="rect">
                                <a:avLst/>
                              </a:prstGeom>
                            </p:spPr>
                          </p:pic>
                        </p:grpSp>
                      </p:grpSp>
                      <p:grpSp>
                        <p:nvGrpSpPr>
                          <p:cNvPr id="137" name="Group 136">
                            <a:extLst>
                              <a:ext uri="{FF2B5EF4-FFF2-40B4-BE49-F238E27FC236}">
                                <a16:creationId xmlns:a16="http://schemas.microsoft.com/office/drawing/2014/main" id="{7218AA43-EFD4-B055-7AF1-49B31C4EDFD4}"/>
                              </a:ext>
                            </a:extLst>
                          </p:cNvPr>
                          <p:cNvGrpSpPr/>
                          <p:nvPr/>
                        </p:nvGrpSpPr>
                        <p:grpSpPr>
                          <a:xfrm>
                            <a:off x="1539087" y="1664804"/>
                            <a:ext cx="950837" cy="680422"/>
                            <a:chOff x="-3209" y="1066667"/>
                            <a:chExt cx="2097718" cy="1350487"/>
                          </a:xfrm>
                        </p:grpSpPr>
                        <p:sp>
                          <p:nvSpPr>
                            <p:cNvPr id="138" name="Rectangle 137">
                              <a:extLst>
                                <a:ext uri="{FF2B5EF4-FFF2-40B4-BE49-F238E27FC236}">
                                  <a16:creationId xmlns:a16="http://schemas.microsoft.com/office/drawing/2014/main" id="{B9BF533E-DA08-D0EA-B4DC-F8036999E57E}"/>
                                </a:ext>
                              </a:extLst>
                            </p:cNvPr>
                            <p:cNvSpPr/>
                            <p:nvPr/>
                          </p:nvSpPr>
                          <p:spPr>
                            <a:xfrm>
                              <a:off x="1000670" y="1066667"/>
                              <a:ext cx="938173" cy="454085"/>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sp>
                          <p:nvSpPr>
                            <p:cNvPr id="139" name="Rectangle 138">
                              <a:extLst>
                                <a:ext uri="{FF2B5EF4-FFF2-40B4-BE49-F238E27FC236}">
                                  <a16:creationId xmlns:a16="http://schemas.microsoft.com/office/drawing/2014/main" id="{8DA4D87E-63D5-59E0-E89D-F4468A562DB9}"/>
                                </a:ext>
                              </a:extLst>
                            </p:cNvPr>
                            <p:cNvSpPr/>
                            <p:nvPr/>
                          </p:nvSpPr>
                          <p:spPr>
                            <a:xfrm>
                              <a:off x="296043" y="1077539"/>
                              <a:ext cx="1338584" cy="454086"/>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sp>
                          <p:nvSpPr>
                            <p:cNvPr id="140" name="Rectangle 139">
                              <a:extLst>
                                <a:ext uri="{FF2B5EF4-FFF2-40B4-BE49-F238E27FC236}">
                                  <a16:creationId xmlns:a16="http://schemas.microsoft.com/office/drawing/2014/main" id="{531F559B-500D-7B9E-E6F7-073781FF850A}"/>
                                </a:ext>
                              </a:extLst>
                            </p:cNvPr>
                            <p:cNvSpPr/>
                            <p:nvPr/>
                          </p:nvSpPr>
                          <p:spPr>
                            <a:xfrm>
                              <a:off x="143644" y="1552662"/>
                              <a:ext cx="1338584" cy="454086"/>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grpSp>
                          <p:nvGrpSpPr>
                            <p:cNvPr id="141" name="Group 140">
                              <a:extLst>
                                <a:ext uri="{FF2B5EF4-FFF2-40B4-BE49-F238E27FC236}">
                                  <a16:creationId xmlns:a16="http://schemas.microsoft.com/office/drawing/2014/main" id="{70751D84-F58D-A7D4-2270-65A9B884956A}"/>
                                </a:ext>
                              </a:extLst>
                            </p:cNvPr>
                            <p:cNvGrpSpPr/>
                            <p:nvPr/>
                          </p:nvGrpSpPr>
                          <p:grpSpPr>
                            <a:xfrm>
                              <a:off x="-3209" y="1502754"/>
                              <a:ext cx="1390470" cy="914400"/>
                              <a:chOff x="-3209" y="1502754"/>
                              <a:chExt cx="1390470" cy="914400"/>
                            </a:xfrm>
                          </p:grpSpPr>
                          <p:pic>
                            <p:nvPicPr>
                              <p:cNvPr id="143" name="Graphic 142" descr="School girl">
                                <a:extLst>
                                  <a:ext uri="{FF2B5EF4-FFF2-40B4-BE49-F238E27FC236}">
                                    <a16:creationId xmlns:a16="http://schemas.microsoft.com/office/drawing/2014/main" id="{D420DD52-89C7-4B8A-AC0A-49554A9FBAF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09" y="1502754"/>
                                <a:ext cx="914400" cy="914400"/>
                              </a:xfrm>
                              <a:prstGeom prst="rect">
                                <a:avLst/>
                              </a:prstGeom>
                            </p:spPr>
                          </p:pic>
                          <p:pic>
                            <p:nvPicPr>
                              <p:cNvPr id="144" name="Graphic 143" descr="School boy">
                                <a:extLst>
                                  <a:ext uri="{FF2B5EF4-FFF2-40B4-BE49-F238E27FC236}">
                                    <a16:creationId xmlns:a16="http://schemas.microsoft.com/office/drawing/2014/main" id="{C97E8A4B-F611-5CD9-EFC7-5E220AB63B2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72861" y="1502754"/>
                                <a:ext cx="914400" cy="914400"/>
                              </a:xfrm>
                              <a:prstGeom prst="rect">
                                <a:avLst/>
                              </a:prstGeom>
                            </p:spPr>
                          </p:pic>
                        </p:grpSp>
                        <p:sp>
                          <p:nvSpPr>
                            <p:cNvPr id="142" name="Rectangle 141">
                              <a:extLst>
                                <a:ext uri="{FF2B5EF4-FFF2-40B4-BE49-F238E27FC236}">
                                  <a16:creationId xmlns:a16="http://schemas.microsoft.com/office/drawing/2014/main" id="{727B2151-18DE-0938-DC5B-A43F625B235A}"/>
                                </a:ext>
                              </a:extLst>
                            </p:cNvPr>
                            <p:cNvSpPr/>
                            <p:nvPr/>
                          </p:nvSpPr>
                          <p:spPr>
                            <a:xfrm>
                              <a:off x="1114117" y="1530365"/>
                              <a:ext cx="980392" cy="47431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GB" sz="4000" b="0" i="0" u="none" strike="noStrike" kern="0" cap="none" spc="0" normalizeH="0" baseline="0" noProof="0">
                                <a:ln>
                                  <a:noFill/>
                                </a:ln>
                                <a:solidFill>
                                  <a:srgbClr val="B9DC0C"/>
                                </a:solidFill>
                                <a:effectLst/>
                                <a:uLnTx/>
                                <a:uFillTx/>
                                <a:latin typeface="Arial"/>
                                <a:ea typeface="+mn-ea"/>
                                <a:cs typeface="+mn-cs"/>
                              </a:endParaRPr>
                            </a:p>
                          </p:txBody>
                        </p:sp>
                      </p:grpSp>
                    </p:grpSp>
                  </p:grpSp>
                  <p:sp>
                    <p:nvSpPr>
                      <p:cNvPr id="130" name="TextBox 129">
                        <a:extLst>
                          <a:ext uri="{FF2B5EF4-FFF2-40B4-BE49-F238E27FC236}">
                            <a16:creationId xmlns:a16="http://schemas.microsoft.com/office/drawing/2014/main" id="{4D7CB5CB-E9F9-2751-EA02-4A5A37140B27}"/>
                          </a:ext>
                        </a:extLst>
                      </p:cNvPr>
                      <p:cNvSpPr txBox="1"/>
                      <p:nvPr/>
                    </p:nvSpPr>
                    <p:spPr>
                      <a:xfrm>
                        <a:off x="154722" y="4748394"/>
                        <a:ext cx="2247456" cy="453102"/>
                      </a:xfrm>
                      <a:prstGeom prst="rect">
                        <a:avLst/>
                      </a:prstGeom>
                      <a:noFill/>
                    </p:spPr>
                    <p:txBody>
                      <a:bodyPr wrap="square"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007AA9"/>
                            </a:solidFill>
                            <a:effectLst/>
                            <a:uLnTx/>
                            <a:uFillTx/>
                            <a:latin typeface="Arial"/>
                            <a:ea typeface="+mn-ea"/>
                            <a:cs typeface="+mn-cs"/>
                          </a:rPr>
                          <a:t>External partners</a:t>
                        </a:r>
                      </a:p>
                    </p:txBody>
                  </p:sp>
                  <p:sp>
                    <p:nvSpPr>
                      <p:cNvPr id="131" name="TextBox 130">
                        <a:extLst>
                          <a:ext uri="{FF2B5EF4-FFF2-40B4-BE49-F238E27FC236}">
                            <a16:creationId xmlns:a16="http://schemas.microsoft.com/office/drawing/2014/main" id="{068F7900-27FA-64AC-2AC7-5E6C72326A3B}"/>
                          </a:ext>
                        </a:extLst>
                      </p:cNvPr>
                      <p:cNvSpPr txBox="1"/>
                      <p:nvPr/>
                    </p:nvSpPr>
                    <p:spPr>
                      <a:xfrm>
                        <a:off x="96057" y="470168"/>
                        <a:ext cx="2248646" cy="681007"/>
                      </a:xfrm>
                      <a:prstGeom prst="rect">
                        <a:avLst/>
                      </a:prstGeom>
                      <a:noFill/>
                    </p:spPr>
                    <p:txBody>
                      <a:bodyPr wrap="square"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lumMod val="65000"/>
                                <a:lumOff val="35000"/>
                              </a:prstClr>
                            </a:solidFill>
                            <a:effectLst/>
                            <a:uLnTx/>
                            <a:uFillTx/>
                            <a:latin typeface="Arial"/>
                            <a:ea typeface="+mn-ea"/>
                            <a:cs typeface="+mn-cs"/>
                          </a:rPr>
                          <a:t>Operational support inversion</a:t>
                        </a:r>
                      </a:p>
                    </p:txBody>
                  </p:sp>
                </p:grpSp>
              </p:grpSp>
            </p:grpSp>
          </p:grpSp>
        </p:grpSp>
        <p:sp>
          <p:nvSpPr>
            <p:cNvPr id="223" name="TextBox 222">
              <a:extLst>
                <a:ext uri="{FF2B5EF4-FFF2-40B4-BE49-F238E27FC236}">
                  <a16:creationId xmlns:a16="http://schemas.microsoft.com/office/drawing/2014/main" id="{658C54C6-81B3-C82F-A0DE-CF9515271AA6}"/>
                </a:ext>
              </a:extLst>
            </p:cNvPr>
            <p:cNvSpPr txBox="1"/>
            <p:nvPr/>
          </p:nvSpPr>
          <p:spPr>
            <a:xfrm>
              <a:off x="-1841580" y="4753476"/>
              <a:ext cx="1841580" cy="338554"/>
            </a:xfrm>
            <a:prstGeom prst="rect">
              <a:avLst/>
            </a:prstGeom>
            <a:noFill/>
          </p:spPr>
          <p:txBody>
            <a:bodyPr wrap="square"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lang="en-GB" sz="800" kern="0" dirty="0">
                  <a:solidFill>
                    <a:schemeClr val="bg1">
                      <a:lumMod val="50000"/>
                    </a:schemeClr>
                  </a:solidFill>
                  <a:latin typeface="Arial"/>
                </a:rPr>
                <a:t>Easier if space weather ops can reuse well-supported infrastructure</a:t>
              </a:r>
              <a:endParaRPr kumimoji="0" lang="en-GB" sz="800" i="0" u="none" strike="noStrike" kern="0" cap="none" spc="0" normalizeH="0" baseline="0" noProof="0" dirty="0">
                <a:ln>
                  <a:noFill/>
                </a:ln>
                <a:solidFill>
                  <a:schemeClr val="bg1">
                    <a:lumMod val="50000"/>
                  </a:schemeClr>
                </a:solidFill>
                <a:effectLst/>
                <a:uLnTx/>
                <a:uFillTx/>
                <a:latin typeface="Arial"/>
              </a:endParaRPr>
            </a:p>
          </p:txBody>
        </p:sp>
      </p:grpSp>
      <p:cxnSp>
        <p:nvCxnSpPr>
          <p:cNvPr id="375" name="Straight Connector 95">
            <a:extLst>
              <a:ext uri="{FF2B5EF4-FFF2-40B4-BE49-F238E27FC236}">
                <a16:creationId xmlns:a16="http://schemas.microsoft.com/office/drawing/2014/main" id="{FB07EF6D-1C41-27B2-DC66-5D0A965DEE0A}"/>
              </a:ext>
            </a:extLst>
          </p:cNvPr>
          <p:cNvCxnSpPr>
            <a:cxnSpLocks noChangeShapeType="1"/>
          </p:cNvCxnSpPr>
          <p:nvPr/>
        </p:nvCxnSpPr>
        <p:spPr bwMode="auto">
          <a:xfrm rot="10800000" flipV="1">
            <a:off x="5746661" y="3411638"/>
            <a:ext cx="177592" cy="117161"/>
          </a:xfrm>
          <a:prstGeom prst="line">
            <a:avLst/>
          </a:prstGeom>
          <a:noFill/>
          <a:ln w="9525" algn="ctr">
            <a:noFill/>
            <a:round/>
            <a:headEnd/>
            <a:tailEnd/>
          </a:ln>
        </p:spPr>
      </p:cxnSp>
      <p:sp>
        <p:nvSpPr>
          <p:cNvPr id="397" name="TextBox 396">
            <a:extLst>
              <a:ext uri="{FF2B5EF4-FFF2-40B4-BE49-F238E27FC236}">
                <a16:creationId xmlns:a16="http://schemas.microsoft.com/office/drawing/2014/main" id="{CEC002D1-BA69-9D8D-2EC2-2DE23373DAC6}"/>
              </a:ext>
            </a:extLst>
          </p:cNvPr>
          <p:cNvSpPr txBox="1"/>
          <p:nvPr/>
        </p:nvSpPr>
        <p:spPr>
          <a:xfrm>
            <a:off x="2994499" y="3684141"/>
            <a:ext cx="759295" cy="236219"/>
          </a:xfrm>
          <a:prstGeom prst="rect">
            <a:avLst/>
          </a:prstGeom>
          <a:noFill/>
        </p:spPr>
        <p:txBody>
          <a:bodyPr wrap="square" lIns="36000" rtlCol="0">
            <a:spAutoFit/>
          </a:bodyPr>
          <a:lstStyle/>
          <a:p>
            <a:r>
              <a:rPr lang="en-GB" sz="1100" dirty="0">
                <a:solidFill>
                  <a:srgbClr val="002060"/>
                </a:solidFill>
              </a:rPr>
              <a:t>Ships</a:t>
            </a:r>
          </a:p>
        </p:txBody>
      </p:sp>
      <p:cxnSp>
        <p:nvCxnSpPr>
          <p:cNvPr id="398" name="Straight Connector 397">
            <a:extLst>
              <a:ext uri="{FF2B5EF4-FFF2-40B4-BE49-F238E27FC236}">
                <a16:creationId xmlns:a16="http://schemas.microsoft.com/office/drawing/2014/main" id="{0769BF30-003D-B348-AEE8-2A45A4A331A1}"/>
              </a:ext>
            </a:extLst>
          </p:cNvPr>
          <p:cNvCxnSpPr>
            <a:cxnSpLocks/>
            <a:endCxn id="397" idx="1"/>
          </p:cNvCxnSpPr>
          <p:nvPr/>
        </p:nvCxnSpPr>
        <p:spPr bwMode="auto">
          <a:xfrm flipV="1">
            <a:off x="2855738" y="3802251"/>
            <a:ext cx="138761" cy="462986"/>
          </a:xfrm>
          <a:prstGeom prst="line">
            <a:avLst/>
          </a:prstGeom>
          <a:noFill/>
          <a:ln w="25400" cap="flat" cmpd="sng" algn="ctr">
            <a:solidFill>
              <a:srgbClr val="002060"/>
            </a:solidFill>
            <a:prstDash val="solid"/>
            <a:round/>
            <a:headEnd type="none" w="med" len="med"/>
            <a:tailEnd type="none" w="med" len="med"/>
          </a:ln>
          <a:effectLst/>
        </p:spPr>
      </p:cxnSp>
      <p:grpSp>
        <p:nvGrpSpPr>
          <p:cNvPr id="5" name="Group 4">
            <a:extLst>
              <a:ext uri="{FF2B5EF4-FFF2-40B4-BE49-F238E27FC236}">
                <a16:creationId xmlns:a16="http://schemas.microsoft.com/office/drawing/2014/main" id="{BE794760-42C4-F2F3-95BA-8063F043310F}"/>
              </a:ext>
            </a:extLst>
          </p:cNvPr>
          <p:cNvGrpSpPr/>
          <p:nvPr/>
        </p:nvGrpSpPr>
        <p:grpSpPr>
          <a:xfrm>
            <a:off x="6300191" y="1548759"/>
            <a:ext cx="2880321" cy="3535822"/>
            <a:chOff x="6300191" y="1548759"/>
            <a:chExt cx="2880321" cy="3535822"/>
          </a:xfrm>
        </p:grpSpPr>
        <p:sp>
          <p:nvSpPr>
            <p:cNvPr id="390" name="Rectangle 389">
              <a:extLst>
                <a:ext uri="{FF2B5EF4-FFF2-40B4-BE49-F238E27FC236}">
                  <a16:creationId xmlns:a16="http://schemas.microsoft.com/office/drawing/2014/main" id="{80CD0FD7-C717-DE3D-2D19-E7BA81A9CF5B}"/>
                </a:ext>
              </a:extLst>
            </p:cNvPr>
            <p:cNvSpPr/>
            <p:nvPr/>
          </p:nvSpPr>
          <p:spPr bwMode="auto">
            <a:xfrm>
              <a:off x="6328280" y="1548759"/>
              <a:ext cx="2730657" cy="3535822"/>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85000"/>
                </a:lnSpc>
                <a:spcBef>
                  <a:spcPct val="0"/>
                </a:spcBef>
                <a:spcAft>
                  <a:spcPct val="0"/>
                </a:spcAft>
                <a:buClrTx/>
                <a:buSzTx/>
                <a:buFontTx/>
                <a:buNone/>
                <a:tabLst/>
              </a:pPr>
              <a:endParaRPr kumimoji="0" lang="en-GB" sz="4400" b="0" i="0" u="none" strike="noStrike" cap="none" normalizeH="0" baseline="0">
                <a:ln>
                  <a:noFill/>
                </a:ln>
                <a:solidFill>
                  <a:schemeClr val="tx2"/>
                </a:solidFill>
                <a:effectLst/>
                <a:latin typeface="Arial" charset="0"/>
              </a:endParaRPr>
            </a:p>
          </p:txBody>
        </p:sp>
        <p:pic>
          <p:nvPicPr>
            <p:cNvPr id="4" name="Picture 3" descr="A sun with flames coming out of it&#10;&#10;AI-generated content may be incorrect.">
              <a:extLst>
                <a:ext uri="{FF2B5EF4-FFF2-40B4-BE49-F238E27FC236}">
                  <a16:creationId xmlns:a16="http://schemas.microsoft.com/office/drawing/2014/main" id="{16F7F313-76CB-74F3-8776-EC24A38027A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5400000">
              <a:off x="6697578" y="1920446"/>
              <a:ext cx="1519092" cy="854489"/>
            </a:xfrm>
            <a:prstGeom prst="rect">
              <a:avLst/>
            </a:prstGeom>
          </p:spPr>
        </p:pic>
        <p:pic>
          <p:nvPicPr>
            <p:cNvPr id="413" name="Picture 412">
              <a:extLst>
                <a:ext uri="{FF2B5EF4-FFF2-40B4-BE49-F238E27FC236}">
                  <a16:creationId xmlns:a16="http://schemas.microsoft.com/office/drawing/2014/main" id="{17FDC4F6-8DBD-4FBB-CE15-F0DD64DA86B3}"/>
                </a:ext>
              </a:extLst>
            </p:cNvPr>
            <p:cNvPicPr>
              <a:picLocks noChangeAspect="1"/>
            </p:cNvPicPr>
            <p:nvPr/>
          </p:nvPicPr>
          <p:blipFill>
            <a:blip r:embed="rId15"/>
            <a:srcRect t="260" b="260"/>
            <a:stretch/>
          </p:blipFill>
          <p:spPr>
            <a:xfrm>
              <a:off x="6397138" y="3094282"/>
              <a:ext cx="1955258" cy="1510396"/>
            </a:xfrm>
            <a:prstGeom prst="rect">
              <a:avLst/>
            </a:prstGeom>
          </p:spPr>
        </p:pic>
        <p:pic>
          <p:nvPicPr>
            <p:cNvPr id="371" name="Graphic 370" descr="Iceberg with solid fill">
              <a:extLst>
                <a:ext uri="{FF2B5EF4-FFF2-40B4-BE49-F238E27FC236}">
                  <a16:creationId xmlns:a16="http://schemas.microsoft.com/office/drawing/2014/main" id="{776D8CDB-1077-BBDA-BA04-288237E04A6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278489" y="4680595"/>
              <a:ext cx="262889" cy="262888"/>
            </a:xfrm>
            <a:prstGeom prst="rect">
              <a:avLst/>
            </a:prstGeom>
          </p:spPr>
        </p:pic>
        <p:pic>
          <p:nvPicPr>
            <p:cNvPr id="372" name="Graphic 371" descr="Wave with solid fill">
              <a:extLst>
                <a:ext uri="{FF2B5EF4-FFF2-40B4-BE49-F238E27FC236}">
                  <a16:creationId xmlns:a16="http://schemas.microsoft.com/office/drawing/2014/main" id="{84F26CA9-0BF2-E81F-0A5A-8CDBFDB432A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982760" y="4673753"/>
              <a:ext cx="262889" cy="262889"/>
            </a:xfrm>
            <a:prstGeom prst="rect">
              <a:avLst/>
            </a:prstGeom>
          </p:spPr>
        </p:pic>
        <p:pic>
          <p:nvPicPr>
            <p:cNvPr id="373" name="Graphic 372" descr="Plant With Roots with solid fill">
              <a:extLst>
                <a:ext uri="{FF2B5EF4-FFF2-40B4-BE49-F238E27FC236}">
                  <a16:creationId xmlns:a16="http://schemas.microsoft.com/office/drawing/2014/main" id="{AAE029A0-C661-7C5F-F93D-DA4A756BF1BB}"/>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7574218" y="4680595"/>
              <a:ext cx="262889" cy="262888"/>
            </a:xfrm>
            <a:prstGeom prst="rect">
              <a:avLst/>
            </a:prstGeom>
          </p:spPr>
        </p:pic>
        <p:sp>
          <p:nvSpPr>
            <p:cNvPr id="366" name="TextBox 365">
              <a:extLst>
                <a:ext uri="{FF2B5EF4-FFF2-40B4-BE49-F238E27FC236}">
                  <a16:creationId xmlns:a16="http://schemas.microsoft.com/office/drawing/2014/main" id="{C48FC9B0-9886-67CD-39EB-1E356EC5847A}"/>
                </a:ext>
              </a:extLst>
            </p:cNvPr>
            <p:cNvSpPr txBox="1"/>
            <p:nvPr/>
          </p:nvSpPr>
          <p:spPr>
            <a:xfrm>
              <a:off x="6346678" y="3490026"/>
              <a:ext cx="729687" cy="523220"/>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t>Exosphere</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t>Thermosphere</a:t>
              </a:r>
              <a:b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br>
              <a: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t>Ionosphere</a:t>
              </a:r>
              <a:b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br>
              <a:endPar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endParaRPr>
            </a:p>
          </p:txBody>
        </p:sp>
        <p:sp>
          <p:nvSpPr>
            <p:cNvPr id="367" name="TextBox 366">
              <a:extLst>
                <a:ext uri="{FF2B5EF4-FFF2-40B4-BE49-F238E27FC236}">
                  <a16:creationId xmlns:a16="http://schemas.microsoft.com/office/drawing/2014/main" id="{3ACBFF40-0843-03FB-7029-91AD0AB15C33}"/>
                </a:ext>
              </a:extLst>
            </p:cNvPr>
            <p:cNvSpPr txBox="1"/>
            <p:nvPr/>
          </p:nvSpPr>
          <p:spPr>
            <a:xfrm>
              <a:off x="6300191" y="2683289"/>
              <a:ext cx="776175" cy="523220"/>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t>Magnetosphere</a:t>
              </a:r>
              <a:b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br>
              <a: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t>Radiation belts</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t>Plasmasphere</a:t>
              </a:r>
              <a:b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br>
              <a:endPar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endParaRPr>
            </a:p>
          </p:txBody>
        </p:sp>
        <p:sp>
          <p:nvSpPr>
            <p:cNvPr id="368" name="TextBox 367">
              <a:extLst>
                <a:ext uri="{FF2B5EF4-FFF2-40B4-BE49-F238E27FC236}">
                  <a16:creationId xmlns:a16="http://schemas.microsoft.com/office/drawing/2014/main" id="{FB013116-1F63-5F92-4380-03365E0B6143}"/>
                </a:ext>
              </a:extLst>
            </p:cNvPr>
            <p:cNvSpPr txBox="1"/>
            <p:nvPr/>
          </p:nvSpPr>
          <p:spPr>
            <a:xfrm>
              <a:off x="6444462" y="2313767"/>
              <a:ext cx="631905" cy="200055"/>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t>Heliosphere</a:t>
              </a:r>
            </a:p>
          </p:txBody>
        </p:sp>
        <p:sp>
          <p:nvSpPr>
            <p:cNvPr id="369" name="TextBox 368">
              <a:extLst>
                <a:ext uri="{FF2B5EF4-FFF2-40B4-BE49-F238E27FC236}">
                  <a16:creationId xmlns:a16="http://schemas.microsoft.com/office/drawing/2014/main" id="{6325D5FF-1403-DEB7-71FC-5EE420580B6B}"/>
                </a:ext>
              </a:extLst>
            </p:cNvPr>
            <p:cNvSpPr txBox="1"/>
            <p:nvPr/>
          </p:nvSpPr>
          <p:spPr>
            <a:xfrm>
              <a:off x="6753842" y="1865877"/>
              <a:ext cx="322524" cy="200055"/>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t>Sun</a:t>
              </a:r>
            </a:p>
          </p:txBody>
        </p:sp>
        <p:pic>
          <p:nvPicPr>
            <p:cNvPr id="364" name="Graphic 363" descr="Satellite with solid fill">
              <a:extLst>
                <a:ext uri="{FF2B5EF4-FFF2-40B4-BE49-F238E27FC236}">
                  <a16:creationId xmlns:a16="http://schemas.microsoft.com/office/drawing/2014/main" id="{8C24D3EE-A396-69E1-ECF9-C2F532432751}"/>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7060182" y="2968134"/>
              <a:ext cx="236120" cy="236120"/>
            </a:xfrm>
            <a:prstGeom prst="rect">
              <a:avLst/>
            </a:prstGeom>
          </p:spPr>
        </p:pic>
        <p:sp>
          <p:nvSpPr>
            <p:cNvPr id="362" name="TextBox 361">
              <a:extLst>
                <a:ext uri="{FF2B5EF4-FFF2-40B4-BE49-F238E27FC236}">
                  <a16:creationId xmlns:a16="http://schemas.microsoft.com/office/drawing/2014/main" id="{A7B6DDA2-A185-342B-26A4-482E112F5321}"/>
                </a:ext>
              </a:extLst>
            </p:cNvPr>
            <p:cNvSpPr txBox="1"/>
            <p:nvPr/>
          </p:nvSpPr>
          <p:spPr>
            <a:xfrm rot="16200000">
              <a:off x="7619715" y="1752104"/>
              <a:ext cx="372780" cy="131506"/>
            </a:xfrm>
            <a:prstGeom prst="rect">
              <a:avLst/>
            </a:prstGeom>
            <a:noFill/>
          </p:spPr>
          <p:txBody>
            <a:bodyPr wrap="square" lIns="0" rIns="3600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500" b="0" i="0" u="none" strike="noStrike" kern="0" cap="none" spc="0" normalizeH="0" baseline="0" noProof="0" dirty="0">
                  <a:ln>
                    <a:noFill/>
                  </a:ln>
                  <a:solidFill>
                    <a:prstClr val="white">
                      <a:lumMod val="85000"/>
                    </a:prstClr>
                  </a:solidFill>
                  <a:effectLst/>
                  <a:uLnTx/>
                  <a:uFillTx/>
                  <a:latin typeface="Calibri"/>
                  <a:ea typeface="+mn-ea"/>
                  <a:cs typeface="+mn-cs"/>
                  <a:hlinkClick r:id="rId24">
                    <a:extLst>
                      <a:ext uri="{A12FA001-AC4F-418D-AE19-62706E023703}">
                        <ahyp:hlinkClr xmlns:ahyp="http://schemas.microsoft.com/office/drawing/2018/hyperlinkcolor" val="tx"/>
                      </a:ext>
                    </a:extLst>
                  </a:hlinkClick>
                </a:rPr>
                <a:t>NASA GSFC</a:t>
              </a:r>
              <a:endParaRPr kumimoji="0" lang="en-GB" sz="500" b="0" i="0" u="none" strike="noStrike" kern="0" cap="none" spc="0" normalizeH="0" baseline="0" noProof="0" dirty="0">
                <a:ln>
                  <a:noFill/>
                </a:ln>
                <a:solidFill>
                  <a:prstClr val="white">
                    <a:lumMod val="85000"/>
                  </a:prstClr>
                </a:solidFill>
                <a:effectLst/>
                <a:uLnTx/>
                <a:uFillTx/>
                <a:latin typeface="Calibri"/>
                <a:ea typeface="+mn-ea"/>
                <a:cs typeface="+mn-cs"/>
              </a:endParaRPr>
            </a:p>
          </p:txBody>
        </p:sp>
        <p:sp>
          <p:nvSpPr>
            <p:cNvPr id="360" name="TextBox 359">
              <a:extLst>
                <a:ext uri="{FF2B5EF4-FFF2-40B4-BE49-F238E27FC236}">
                  <a16:creationId xmlns:a16="http://schemas.microsoft.com/office/drawing/2014/main" id="{31D62935-B32A-92D7-C10E-134F993A58FA}"/>
                </a:ext>
              </a:extLst>
            </p:cNvPr>
            <p:cNvSpPr txBox="1"/>
            <p:nvPr/>
          </p:nvSpPr>
          <p:spPr>
            <a:xfrm rot="16200000">
              <a:off x="7633099" y="3194044"/>
              <a:ext cx="349389" cy="169277"/>
            </a:xfrm>
            <a:prstGeom prst="rect">
              <a:avLst/>
            </a:prstGeom>
            <a:noFill/>
          </p:spPr>
          <p:txBody>
            <a:bodyPr wrap="square" lIns="0" rIns="3600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500" b="0" i="0" u="none" strike="noStrike" kern="0" cap="none" spc="0" normalizeH="0" baseline="0" noProof="0" dirty="0">
                  <a:ln>
                    <a:noFill/>
                  </a:ln>
                  <a:solidFill>
                    <a:prstClr val="white">
                      <a:lumMod val="85000"/>
                    </a:prstClr>
                  </a:solidFill>
                  <a:effectLst/>
                  <a:uLnTx/>
                  <a:uFillTx/>
                  <a:latin typeface="Calibri"/>
                  <a:ea typeface="+mn-ea"/>
                  <a:cs typeface="+mn-cs"/>
                  <a:hlinkClick r:id="rId25">
                    <a:extLst>
                      <a:ext uri="{A12FA001-AC4F-418D-AE19-62706E023703}">
                        <ahyp:hlinkClr xmlns:ahyp="http://schemas.microsoft.com/office/drawing/2018/hyperlinkcolor" val="tx"/>
                      </a:ext>
                    </a:extLst>
                  </a:hlinkClick>
                </a:rPr>
                <a:t>Kelvinsong</a:t>
              </a:r>
              <a:endParaRPr kumimoji="0" lang="en-GB" sz="500" b="0" i="0" u="none" strike="noStrike" kern="0" cap="none" spc="0" normalizeH="0" baseline="0" noProof="0" dirty="0">
                <a:ln>
                  <a:noFill/>
                </a:ln>
                <a:solidFill>
                  <a:prstClr val="white">
                    <a:lumMod val="85000"/>
                  </a:prstClr>
                </a:solidFill>
                <a:effectLst/>
                <a:uLnTx/>
                <a:uFillTx/>
                <a:latin typeface="Calibri"/>
                <a:ea typeface="+mn-ea"/>
                <a:cs typeface="+mn-cs"/>
              </a:endParaRPr>
            </a:p>
          </p:txBody>
        </p:sp>
        <p:sp>
          <p:nvSpPr>
            <p:cNvPr id="358" name="Rectangle 357">
              <a:extLst>
                <a:ext uri="{FF2B5EF4-FFF2-40B4-BE49-F238E27FC236}">
                  <a16:creationId xmlns:a16="http://schemas.microsoft.com/office/drawing/2014/main" id="{210F6871-303B-A8E8-FE13-0871F4C44179}"/>
                </a:ext>
              </a:extLst>
            </p:cNvPr>
            <p:cNvSpPr/>
            <p:nvPr/>
          </p:nvSpPr>
          <p:spPr>
            <a:xfrm>
              <a:off x="6502020" y="4057641"/>
              <a:ext cx="474012" cy="52319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376" name="TextBox 375">
              <a:extLst>
                <a:ext uri="{FF2B5EF4-FFF2-40B4-BE49-F238E27FC236}">
                  <a16:creationId xmlns:a16="http://schemas.microsoft.com/office/drawing/2014/main" id="{DE7EFFCA-FE64-EE21-EE75-5CDE06F4027C}"/>
                </a:ext>
              </a:extLst>
            </p:cNvPr>
            <p:cNvSpPr txBox="1"/>
            <p:nvPr/>
          </p:nvSpPr>
          <p:spPr>
            <a:xfrm>
              <a:off x="6410799" y="4600998"/>
              <a:ext cx="665567" cy="415498"/>
            </a:xfrm>
            <a:prstGeom prst="rect">
              <a:avLst/>
            </a:prstGeom>
            <a:noFill/>
          </p:spPr>
          <p:txBody>
            <a:bodyPr wrap="none" rtlCol="0">
              <a:spAutoFit/>
            </a:bodyPr>
            <a:lstStyle/>
            <a:p>
              <a:pPr algn="r" fontAlgn="auto">
                <a:lnSpc>
                  <a:spcPct val="100000"/>
                </a:lnSpc>
                <a:spcBef>
                  <a:spcPts val="0"/>
                </a:spcBef>
                <a:spcAft>
                  <a:spcPts val="0"/>
                </a:spcAft>
              </a:pPr>
              <a:r>
                <a:rPr lang="en-GB" sz="700" b="1" dirty="0">
                  <a:solidFill>
                    <a:prstClr val="black">
                      <a:lumMod val="85000"/>
                      <a:lumOff val="15000"/>
                    </a:prstClr>
                  </a:solidFill>
                  <a:latin typeface="Calibri"/>
                  <a:ea typeface="+mn-ea"/>
                  <a:cs typeface="+mn-cs"/>
                </a:rPr>
                <a:t>Hydrosphere</a:t>
              </a:r>
              <a:br>
                <a:rPr lang="en-GB" sz="700" b="1" dirty="0">
                  <a:solidFill>
                    <a:prstClr val="black">
                      <a:lumMod val="85000"/>
                      <a:lumOff val="15000"/>
                    </a:prstClr>
                  </a:solidFill>
                  <a:latin typeface="Calibri"/>
                  <a:ea typeface="+mn-ea"/>
                  <a:cs typeface="+mn-cs"/>
                </a:rPr>
              </a:br>
              <a:r>
                <a:rPr lang="en-GB" sz="700" b="1" dirty="0">
                  <a:solidFill>
                    <a:prstClr val="black">
                      <a:lumMod val="85000"/>
                      <a:lumOff val="15000"/>
                    </a:prstClr>
                  </a:solidFill>
                  <a:latin typeface="Calibri"/>
                  <a:ea typeface="+mn-ea"/>
                  <a:cs typeface="+mn-cs"/>
                </a:rPr>
                <a:t>Cryosphere</a:t>
              </a:r>
              <a:br>
                <a:rPr lang="en-GB" sz="700" b="1" dirty="0">
                  <a:solidFill>
                    <a:prstClr val="black">
                      <a:lumMod val="85000"/>
                      <a:lumOff val="15000"/>
                    </a:prstClr>
                  </a:solidFill>
                  <a:latin typeface="Calibri"/>
                  <a:ea typeface="+mn-ea"/>
                  <a:cs typeface="+mn-cs"/>
                </a:rPr>
              </a:br>
              <a:r>
                <a:rPr lang="en-GB" sz="700" b="1" dirty="0">
                  <a:solidFill>
                    <a:prstClr val="black">
                      <a:lumMod val="85000"/>
                      <a:lumOff val="15000"/>
                    </a:prstClr>
                  </a:solidFill>
                  <a:latin typeface="Calibri"/>
                  <a:ea typeface="+mn-ea"/>
                  <a:cs typeface="+mn-cs"/>
                </a:rPr>
                <a:t>Biosphere</a:t>
              </a:r>
            </a:p>
          </p:txBody>
        </p:sp>
        <p:sp>
          <p:nvSpPr>
            <p:cNvPr id="377" name="TextBox 376">
              <a:extLst>
                <a:ext uri="{FF2B5EF4-FFF2-40B4-BE49-F238E27FC236}">
                  <a16:creationId xmlns:a16="http://schemas.microsoft.com/office/drawing/2014/main" id="{60298836-E3B7-A626-6CB7-B136DACBD338}"/>
                </a:ext>
              </a:extLst>
            </p:cNvPr>
            <p:cNvSpPr txBox="1"/>
            <p:nvPr/>
          </p:nvSpPr>
          <p:spPr>
            <a:xfrm>
              <a:off x="7870228" y="1560643"/>
              <a:ext cx="1286928" cy="461665"/>
            </a:xfrm>
            <a:prstGeom prst="rect">
              <a:avLst/>
            </a:prstGeom>
            <a:noFill/>
          </p:spPr>
          <p:txBody>
            <a:bodyPr wrap="square" rtlCol="0">
              <a:spAutoFit/>
            </a:bodyPr>
            <a:lstStyle/>
            <a:p>
              <a:pPr algn="ctr" fontAlgn="auto">
                <a:lnSpc>
                  <a:spcPct val="100000"/>
                </a:lnSpc>
                <a:spcBef>
                  <a:spcPts val="0"/>
                </a:spcBef>
                <a:spcAft>
                  <a:spcPts val="0"/>
                </a:spcAft>
              </a:pPr>
              <a:r>
                <a:rPr lang="en-GB" sz="1200" b="1" dirty="0">
                  <a:solidFill>
                    <a:prstClr val="black">
                      <a:lumMod val="65000"/>
                      <a:lumOff val="35000"/>
                    </a:prstClr>
                  </a:solidFill>
                  <a:latin typeface="Arial" panose="020B0604020202020204" pitchFamily="34" charset="0"/>
                  <a:ea typeface="+mn-ea"/>
                  <a:cs typeface="Arial" panose="020B0604020202020204" pitchFamily="34" charset="0"/>
                </a:rPr>
                <a:t>Standards </a:t>
              </a:r>
              <a:br>
                <a:rPr lang="en-GB" sz="1200" b="1" dirty="0">
                  <a:solidFill>
                    <a:prstClr val="black">
                      <a:lumMod val="65000"/>
                      <a:lumOff val="35000"/>
                    </a:prstClr>
                  </a:solidFill>
                  <a:latin typeface="Arial" panose="020B0604020202020204" pitchFamily="34" charset="0"/>
                  <a:ea typeface="+mn-ea"/>
                  <a:cs typeface="Arial" panose="020B0604020202020204" pitchFamily="34" charset="0"/>
                </a:rPr>
              </a:br>
              <a:r>
                <a:rPr lang="en-GB" sz="1200" b="1" dirty="0">
                  <a:solidFill>
                    <a:prstClr val="black">
                      <a:lumMod val="65000"/>
                      <a:lumOff val="35000"/>
                    </a:prstClr>
                  </a:solidFill>
                  <a:latin typeface="Arial" panose="020B0604020202020204" pitchFamily="34" charset="0"/>
                  <a:ea typeface="+mn-ea"/>
                  <a:cs typeface="Arial" panose="020B0604020202020204" pitchFamily="34" charset="0"/>
                </a:rPr>
                <a:t>&amp; tools</a:t>
              </a:r>
            </a:p>
          </p:txBody>
        </p:sp>
        <p:cxnSp>
          <p:nvCxnSpPr>
            <p:cNvPr id="379" name="Straight Connector 378">
              <a:extLst>
                <a:ext uri="{FF2B5EF4-FFF2-40B4-BE49-F238E27FC236}">
                  <a16:creationId xmlns:a16="http://schemas.microsoft.com/office/drawing/2014/main" id="{26F95F5C-C95B-31DA-9A3E-C5222C5D11E6}"/>
                </a:ext>
              </a:extLst>
            </p:cNvPr>
            <p:cNvCxnSpPr>
              <a:cxnSpLocks/>
            </p:cNvCxnSpPr>
            <p:nvPr/>
          </p:nvCxnSpPr>
          <p:spPr>
            <a:xfrm>
              <a:off x="6567287" y="4024631"/>
              <a:ext cx="1436566" cy="8782"/>
            </a:xfrm>
            <a:prstGeom prst="line">
              <a:avLst/>
            </a:prstGeom>
            <a:noFill/>
            <a:ln w="25400" cap="flat" cmpd="sng" algn="ctr">
              <a:solidFill>
                <a:srgbClr val="D60093"/>
              </a:solidFill>
              <a:prstDash val="solid"/>
            </a:ln>
            <a:effectLst/>
          </p:spPr>
        </p:cxnSp>
        <p:sp>
          <p:nvSpPr>
            <p:cNvPr id="381" name="TextBox 380">
              <a:extLst>
                <a:ext uri="{FF2B5EF4-FFF2-40B4-BE49-F238E27FC236}">
                  <a16:creationId xmlns:a16="http://schemas.microsoft.com/office/drawing/2014/main" id="{F49D5265-5B01-67C7-C516-373059232DDF}"/>
                </a:ext>
              </a:extLst>
            </p:cNvPr>
            <p:cNvSpPr txBox="1"/>
            <p:nvPr/>
          </p:nvSpPr>
          <p:spPr>
            <a:xfrm>
              <a:off x="7812360" y="3651870"/>
              <a:ext cx="1317990" cy="41549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D60093"/>
                  </a:solidFill>
                  <a:effectLst/>
                  <a:uLnTx/>
                  <a:uFillTx/>
                  <a:latin typeface="Calibri"/>
                  <a:ea typeface="+mn-ea"/>
                  <a:cs typeface="+mn-cs"/>
                </a:rPr>
                <a:t>Standardsopause</a:t>
              </a:r>
              <a:br>
                <a:rPr kumimoji="0" lang="en-GB" sz="1100" b="0" i="0" u="none" strike="noStrike" kern="0" cap="none" spc="0" normalizeH="0" baseline="0" noProof="0" dirty="0">
                  <a:ln>
                    <a:noFill/>
                  </a:ln>
                  <a:solidFill>
                    <a:srgbClr val="D60093"/>
                  </a:solidFill>
                  <a:effectLst/>
                  <a:uLnTx/>
                  <a:uFillTx/>
                  <a:latin typeface="Calibri"/>
                  <a:ea typeface="+mn-ea"/>
                  <a:cs typeface="+mn-cs"/>
                </a:rPr>
              </a:br>
              <a:r>
                <a:rPr kumimoji="0" lang="en-GB" sz="1000" b="0" i="0" u="none" strike="noStrike" kern="0" cap="none" spc="0" normalizeH="0" baseline="0" noProof="0" dirty="0">
                  <a:ln>
                    <a:noFill/>
                  </a:ln>
                  <a:solidFill>
                    <a:srgbClr val="D60093"/>
                  </a:solidFill>
                  <a:effectLst/>
                  <a:uLnTx/>
                  <a:uFillTx/>
                  <a:latin typeface="Calibri"/>
                  <a:ea typeface="+mn-ea"/>
                  <a:cs typeface="+mn-cs"/>
                </a:rPr>
                <a:t>Pain/waste if straddle</a:t>
              </a:r>
              <a:endParaRPr kumimoji="0" lang="en-GB" sz="1100" b="0" i="0" u="none" strike="noStrike" kern="0" cap="none" spc="0" normalizeH="0" baseline="0" noProof="0" dirty="0">
                <a:ln>
                  <a:noFill/>
                </a:ln>
                <a:solidFill>
                  <a:srgbClr val="D60093"/>
                </a:solidFill>
                <a:effectLst/>
                <a:uLnTx/>
                <a:uFillTx/>
                <a:latin typeface="Calibri"/>
                <a:ea typeface="+mn-ea"/>
                <a:cs typeface="+mn-cs"/>
              </a:endParaRPr>
            </a:p>
          </p:txBody>
        </p:sp>
        <p:pic>
          <p:nvPicPr>
            <p:cNvPr id="393" name="Graphic 392" descr="Windy with solid fill">
              <a:extLst>
                <a:ext uri="{FF2B5EF4-FFF2-40B4-BE49-F238E27FC236}">
                  <a16:creationId xmlns:a16="http://schemas.microsoft.com/office/drawing/2014/main" id="{E750F4CE-A29C-4C71-9E64-BA2E02AD0E07}"/>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6345863" y="4016828"/>
              <a:ext cx="301565" cy="301565"/>
            </a:xfrm>
            <a:prstGeom prst="rect">
              <a:avLst/>
            </a:prstGeom>
          </p:spPr>
        </p:pic>
        <p:sp>
          <p:nvSpPr>
            <p:cNvPr id="414" name="TextBox 413">
              <a:extLst>
                <a:ext uri="{FF2B5EF4-FFF2-40B4-BE49-F238E27FC236}">
                  <a16:creationId xmlns:a16="http://schemas.microsoft.com/office/drawing/2014/main" id="{B98F1604-63C3-0CE4-31B8-EDA7C89786D0}"/>
                </a:ext>
              </a:extLst>
            </p:cNvPr>
            <p:cNvSpPr txBox="1"/>
            <p:nvPr/>
          </p:nvSpPr>
          <p:spPr>
            <a:xfrm>
              <a:off x="6364248" y="4208770"/>
              <a:ext cx="665631" cy="523220"/>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GB" sz="700" b="1" kern="0" dirty="0">
                  <a:solidFill>
                    <a:prstClr val="black">
                      <a:lumMod val="85000"/>
                      <a:lumOff val="15000"/>
                    </a:prstClr>
                  </a:solidFill>
                  <a:latin typeface="Calibri"/>
                  <a:ea typeface="+mn-ea"/>
                  <a:cs typeface="+mn-cs"/>
                </a:rPr>
                <a:t>Meso</a:t>
              </a:r>
              <a: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t>sphere</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t>Stratosphere</a:t>
              </a:r>
              <a:b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br>
              <a:r>
                <a:rPr lang="en-GB" sz="700" b="1" kern="0" dirty="0">
                  <a:solidFill>
                    <a:prstClr val="black">
                      <a:lumMod val="85000"/>
                      <a:lumOff val="15000"/>
                    </a:prstClr>
                  </a:solidFill>
                  <a:latin typeface="Calibri"/>
                  <a:ea typeface="+mn-ea"/>
                  <a:cs typeface="+mn-cs"/>
                </a:rPr>
                <a:t>Tropo</a:t>
              </a:r>
              <a: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t>sphere</a:t>
              </a:r>
              <a:br>
                <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rPr>
              </a:br>
              <a:endParaRPr kumimoji="0" lang="en-GB" sz="700" b="1" i="0" u="none" strike="noStrike" kern="0" cap="none" spc="0" normalizeH="0" baseline="0" noProof="0" dirty="0">
                <a:ln>
                  <a:noFill/>
                </a:ln>
                <a:solidFill>
                  <a:prstClr val="black">
                    <a:lumMod val="85000"/>
                    <a:lumOff val="15000"/>
                  </a:prstClr>
                </a:solidFill>
                <a:effectLst/>
                <a:uLnTx/>
                <a:uFillTx/>
                <a:latin typeface="Calibri"/>
                <a:ea typeface="+mn-ea"/>
                <a:cs typeface="+mn-cs"/>
              </a:endParaRPr>
            </a:p>
          </p:txBody>
        </p:sp>
        <p:sp>
          <p:nvSpPr>
            <p:cNvPr id="415" name="Rectangle 414">
              <a:extLst>
                <a:ext uri="{FF2B5EF4-FFF2-40B4-BE49-F238E27FC236}">
                  <a16:creationId xmlns:a16="http://schemas.microsoft.com/office/drawing/2014/main" id="{A804A16F-C2C0-5914-FCA4-91F394B15C6F}"/>
                </a:ext>
              </a:extLst>
            </p:cNvPr>
            <p:cNvSpPr/>
            <p:nvPr/>
          </p:nvSpPr>
          <p:spPr>
            <a:xfrm>
              <a:off x="7851219" y="4118480"/>
              <a:ext cx="474012" cy="52319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80" name="Group 379">
              <a:extLst>
                <a:ext uri="{FF2B5EF4-FFF2-40B4-BE49-F238E27FC236}">
                  <a16:creationId xmlns:a16="http://schemas.microsoft.com/office/drawing/2014/main" id="{FFA5D932-C2D4-1789-1323-FB1CA667A524}"/>
                </a:ext>
              </a:extLst>
            </p:cNvPr>
            <p:cNvGrpSpPr/>
            <p:nvPr/>
          </p:nvGrpSpPr>
          <p:grpSpPr>
            <a:xfrm>
              <a:off x="7829967" y="1973882"/>
              <a:ext cx="1350545" cy="3110699"/>
              <a:chOff x="1960709" y="2872100"/>
              <a:chExt cx="1738453" cy="4004164"/>
            </a:xfrm>
          </p:grpSpPr>
          <p:cxnSp>
            <p:nvCxnSpPr>
              <p:cNvPr id="383" name="Straight Arrow Connector 382">
                <a:extLst>
                  <a:ext uri="{FF2B5EF4-FFF2-40B4-BE49-F238E27FC236}">
                    <a16:creationId xmlns:a16="http://schemas.microsoft.com/office/drawing/2014/main" id="{46EB8185-96DE-DE40-0C79-C936809F3045}"/>
                  </a:ext>
                </a:extLst>
              </p:cNvPr>
              <p:cNvCxnSpPr>
                <a:cxnSpLocks/>
                <a:stCxn id="382" idx="0"/>
              </p:cNvCxnSpPr>
              <p:nvPr/>
            </p:nvCxnSpPr>
            <p:spPr>
              <a:xfrm flipH="1" flipV="1">
                <a:off x="2828137" y="5463031"/>
                <a:ext cx="3627" cy="247206"/>
              </a:xfrm>
              <a:prstGeom prst="straightConnector1">
                <a:avLst/>
              </a:prstGeom>
              <a:noFill/>
              <a:ln w="38100" cap="flat" cmpd="sng" algn="ctr">
                <a:solidFill>
                  <a:sysClr val="window" lastClr="FFFFFF">
                    <a:lumMod val="50000"/>
                  </a:sysClr>
                </a:solidFill>
                <a:prstDash val="solid"/>
                <a:tailEnd type="triangle"/>
              </a:ln>
              <a:effectLst/>
            </p:spPr>
          </p:cxnSp>
          <p:cxnSp>
            <p:nvCxnSpPr>
              <p:cNvPr id="384" name="Straight Arrow Connector 383">
                <a:extLst>
                  <a:ext uri="{FF2B5EF4-FFF2-40B4-BE49-F238E27FC236}">
                    <a16:creationId xmlns:a16="http://schemas.microsoft.com/office/drawing/2014/main" id="{5EB0DC5E-0804-BE89-7FDC-498A1342DD11}"/>
                  </a:ext>
                </a:extLst>
              </p:cNvPr>
              <p:cNvCxnSpPr>
                <a:cxnSpLocks/>
                <a:stCxn id="382" idx="2"/>
              </p:cNvCxnSpPr>
              <p:nvPr/>
            </p:nvCxnSpPr>
            <p:spPr>
              <a:xfrm>
                <a:off x="2831763" y="6621444"/>
                <a:ext cx="0" cy="254820"/>
              </a:xfrm>
              <a:prstGeom prst="straightConnector1">
                <a:avLst/>
              </a:prstGeom>
              <a:noFill/>
              <a:ln w="38100" cap="flat" cmpd="sng" algn="ctr">
                <a:solidFill>
                  <a:sysClr val="window" lastClr="FFFFFF">
                    <a:lumMod val="50000"/>
                  </a:sysClr>
                </a:solidFill>
                <a:prstDash val="solid"/>
                <a:tailEnd type="triangle"/>
              </a:ln>
              <a:effectLst/>
            </p:spPr>
          </p:cxnSp>
          <p:sp>
            <p:nvSpPr>
              <p:cNvPr id="385" name="TextBox 384">
                <a:extLst>
                  <a:ext uri="{FF2B5EF4-FFF2-40B4-BE49-F238E27FC236}">
                    <a16:creationId xmlns:a16="http://schemas.microsoft.com/office/drawing/2014/main" id="{EFE5B6C8-6863-6009-CC0B-810516122A0F}"/>
                  </a:ext>
                </a:extLst>
              </p:cNvPr>
              <p:cNvSpPr txBox="1"/>
              <p:nvPr/>
            </p:nvSpPr>
            <p:spPr>
              <a:xfrm>
                <a:off x="1960709" y="3855428"/>
                <a:ext cx="1738453" cy="92111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black"/>
                    </a:solidFill>
                    <a:effectLst/>
                    <a:uLnTx/>
                    <a:uFillTx/>
                    <a:latin typeface="Calibri"/>
                    <a:ea typeface="+mn-ea"/>
                    <a:cs typeface="+mn-cs"/>
                  </a:rPr>
                  <a:t>Space weather</a:t>
                </a:r>
                <a:r>
                  <a:rPr kumimoji="0" lang="en-GB" sz="1000" b="0" i="0" u="none" strike="noStrike" kern="0" cap="none" spc="0" normalizeH="0" baseline="0" noProof="0" dirty="0">
                    <a:ln>
                      <a:noFill/>
                    </a:ln>
                    <a:solidFill>
                      <a:prstClr val="black"/>
                    </a:solidFill>
                    <a:effectLst/>
                    <a:uLnTx/>
                    <a:uFillTx/>
                    <a:latin typeface="Calibri"/>
                    <a:ea typeface="+mn-ea"/>
                    <a:cs typeface="+mn-cs"/>
                  </a:rPr>
                  <a:t> Standards: none/lots</a:t>
                </a:r>
                <a:br>
                  <a:rPr kumimoji="0" lang="en-GB" sz="1000" b="0" i="0" u="none" strike="noStrike" kern="0" cap="none" spc="0" normalizeH="0" baseline="0" noProof="0" dirty="0">
                    <a:ln>
                      <a:noFill/>
                    </a:ln>
                    <a:solidFill>
                      <a:prstClr val="black"/>
                    </a:solidFill>
                    <a:effectLst/>
                    <a:uLnTx/>
                    <a:uFillTx/>
                    <a:latin typeface="Calibri"/>
                    <a:ea typeface="+mn-ea"/>
                    <a:cs typeface="+mn-cs"/>
                  </a:rPr>
                </a:br>
                <a:r>
                  <a:rPr kumimoji="0" lang="en-GB" sz="1000" b="0" i="0" u="none" strike="noStrike" kern="0" cap="none" spc="0" normalizeH="0" baseline="0" noProof="0" dirty="0">
                    <a:ln>
                      <a:noFill/>
                    </a:ln>
                    <a:solidFill>
                      <a:prstClr val="black"/>
                    </a:solidFill>
                    <a:effectLst/>
                    <a:uLnTx/>
                    <a:uFillTx/>
                    <a:latin typeface="Calibri"/>
                    <a:ea typeface="+mn-ea"/>
                    <a:cs typeface="+mn-cs"/>
                  </a:rPr>
                  <a:t>CRS: lots; no WKT</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Tools: very bespoke</a:t>
                </a:r>
                <a:endParaRPr kumimoji="0" lang="en-GB" sz="1050" b="0" i="0" u="none" strike="noStrike" kern="0" cap="none" spc="0" normalizeH="0" baseline="0" noProof="0" dirty="0">
                  <a:ln>
                    <a:noFill/>
                  </a:ln>
                  <a:solidFill>
                    <a:prstClr val="black"/>
                  </a:solidFill>
                  <a:effectLst/>
                  <a:uLnTx/>
                  <a:uFillTx/>
                  <a:latin typeface="Calibri"/>
                  <a:ea typeface="+mn-ea"/>
                  <a:cs typeface="+mn-cs"/>
                </a:endParaRPr>
              </a:p>
            </p:txBody>
          </p:sp>
          <p:cxnSp>
            <p:nvCxnSpPr>
              <p:cNvPr id="386" name="Straight Arrow Connector 385">
                <a:extLst>
                  <a:ext uri="{FF2B5EF4-FFF2-40B4-BE49-F238E27FC236}">
                    <a16:creationId xmlns:a16="http://schemas.microsoft.com/office/drawing/2014/main" id="{65459988-5460-8110-E071-8913D32D445B}"/>
                  </a:ext>
                </a:extLst>
              </p:cNvPr>
              <p:cNvCxnSpPr>
                <a:cxnSpLocks/>
                <a:stCxn id="385" idx="2"/>
              </p:cNvCxnSpPr>
              <p:nvPr/>
            </p:nvCxnSpPr>
            <p:spPr>
              <a:xfrm>
                <a:off x="2829937" y="4776540"/>
                <a:ext cx="0" cy="356718"/>
              </a:xfrm>
              <a:prstGeom prst="straightConnector1">
                <a:avLst/>
              </a:prstGeom>
              <a:noFill/>
              <a:ln w="38100" cap="flat" cmpd="sng" algn="ctr">
                <a:solidFill>
                  <a:sysClr val="window" lastClr="FFFFFF">
                    <a:lumMod val="50000"/>
                  </a:sysClr>
                </a:solidFill>
                <a:prstDash val="solid"/>
                <a:tailEnd type="triangle"/>
              </a:ln>
              <a:effectLst/>
            </p:spPr>
          </p:cxnSp>
          <p:cxnSp>
            <p:nvCxnSpPr>
              <p:cNvPr id="387" name="Straight Arrow Connector 386">
                <a:extLst>
                  <a:ext uri="{FF2B5EF4-FFF2-40B4-BE49-F238E27FC236}">
                    <a16:creationId xmlns:a16="http://schemas.microsoft.com/office/drawing/2014/main" id="{FA9EA0DE-6B07-2460-3082-B140D243DBA1}"/>
                  </a:ext>
                </a:extLst>
              </p:cNvPr>
              <p:cNvCxnSpPr>
                <a:cxnSpLocks/>
                <a:stCxn id="385" idx="0"/>
              </p:cNvCxnSpPr>
              <p:nvPr/>
            </p:nvCxnSpPr>
            <p:spPr>
              <a:xfrm flipV="1">
                <a:off x="2829937" y="2872100"/>
                <a:ext cx="0" cy="983328"/>
              </a:xfrm>
              <a:prstGeom prst="straightConnector1">
                <a:avLst/>
              </a:prstGeom>
              <a:noFill/>
              <a:ln w="38100" cap="flat" cmpd="sng" algn="ctr">
                <a:solidFill>
                  <a:sysClr val="window" lastClr="FFFFFF">
                    <a:lumMod val="50000"/>
                  </a:sysClr>
                </a:solidFill>
                <a:prstDash val="solid"/>
                <a:tailEnd type="triangle"/>
              </a:ln>
              <a:effectLst/>
            </p:spPr>
          </p:cxnSp>
          <p:sp>
            <p:nvSpPr>
              <p:cNvPr id="382" name="TextBox 381">
                <a:extLst>
                  <a:ext uri="{FF2B5EF4-FFF2-40B4-BE49-F238E27FC236}">
                    <a16:creationId xmlns:a16="http://schemas.microsoft.com/office/drawing/2014/main" id="{2DC1D3FC-FAC6-2E52-A7DD-D82AF3C9065C}"/>
                  </a:ext>
                </a:extLst>
              </p:cNvPr>
              <p:cNvSpPr txBox="1"/>
              <p:nvPr/>
            </p:nvSpPr>
            <p:spPr>
              <a:xfrm>
                <a:off x="2149747" y="5710237"/>
                <a:ext cx="1364034" cy="9112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black"/>
                    </a:solidFill>
                    <a:effectLst/>
                    <a:uLnTx/>
                    <a:uFillTx/>
                    <a:latin typeface="Calibri"/>
                    <a:ea typeface="+mn-ea"/>
                    <a:cs typeface="+mn-cs"/>
                  </a:rPr>
                  <a:t>Terrestrial</a:t>
                </a:r>
                <a:r>
                  <a:rPr kumimoji="0" lang="en-GB" sz="1000" b="0" i="0" u="none" strike="noStrike" kern="0" cap="none" spc="0" normalizeH="0" baseline="0" noProof="0" dirty="0">
                    <a:ln>
                      <a:noFill/>
                    </a:ln>
                    <a:solidFill>
                      <a:prstClr val="black"/>
                    </a:solidFill>
                    <a:effectLst/>
                    <a:uLnTx/>
                    <a:uFillTx/>
                    <a:latin typeface="Calibri"/>
                    <a:ea typeface="+mn-ea"/>
                    <a:cs typeface="+mn-cs"/>
                  </a:rPr>
                  <a:t> Standards: CF</a:t>
                </a:r>
                <a:br>
                  <a:rPr kumimoji="0" lang="en-GB" sz="1000" b="0" i="0" u="none" strike="noStrike" kern="0" cap="none" spc="0" normalizeH="0" baseline="0" noProof="0" dirty="0">
                    <a:ln>
                      <a:noFill/>
                    </a:ln>
                    <a:solidFill>
                      <a:prstClr val="black"/>
                    </a:solidFill>
                    <a:effectLst/>
                    <a:uLnTx/>
                    <a:uFillTx/>
                    <a:latin typeface="Calibri"/>
                    <a:ea typeface="+mn-ea"/>
                    <a:cs typeface="+mn-cs"/>
                  </a:rPr>
                </a:br>
                <a:r>
                  <a:rPr kumimoji="0" lang="en-GB" sz="1000" b="0" i="0" u="none" strike="noStrike" kern="0" cap="none" spc="0" normalizeH="0" baseline="0" noProof="0" dirty="0">
                    <a:ln>
                      <a:noFill/>
                    </a:ln>
                    <a:solidFill>
                      <a:prstClr val="black"/>
                    </a:solidFill>
                    <a:effectLst/>
                    <a:uLnTx/>
                    <a:uFillTx/>
                    <a:latin typeface="Calibri"/>
                    <a:ea typeface="+mn-ea"/>
                    <a:cs typeface="+mn-cs"/>
                  </a:rPr>
                  <a:t>CRS: GEO; WKT</a:t>
                </a:r>
                <a:br>
                  <a:rPr kumimoji="0" lang="en-GB" sz="1000" b="0" i="0" u="none" strike="noStrike" kern="0" cap="none" spc="0" normalizeH="0" baseline="0" noProof="0" dirty="0">
                    <a:ln>
                      <a:noFill/>
                    </a:ln>
                    <a:solidFill>
                      <a:prstClr val="black"/>
                    </a:solidFill>
                    <a:effectLst/>
                    <a:uLnTx/>
                    <a:uFillTx/>
                    <a:latin typeface="Calibri"/>
                    <a:ea typeface="+mn-ea"/>
                    <a:cs typeface="+mn-cs"/>
                  </a:rPr>
                </a:br>
                <a:r>
                  <a:rPr kumimoji="0" lang="en-GB" sz="1000" b="0" i="0" u="none" strike="noStrike" kern="0" cap="none" spc="0" normalizeH="0" baseline="0" noProof="0" dirty="0">
                    <a:ln>
                      <a:noFill/>
                    </a:ln>
                    <a:solidFill>
                      <a:prstClr val="black"/>
                    </a:solidFill>
                    <a:effectLst/>
                    <a:uLnTx/>
                    <a:uFillTx/>
                    <a:latin typeface="Calibri"/>
                    <a:ea typeface="+mn-ea"/>
                    <a:cs typeface="+mn-cs"/>
                  </a:rPr>
                  <a:t>Tools: flexible</a:t>
                </a:r>
              </a:p>
            </p:txBody>
          </p:sp>
        </p:grpSp>
      </p:grpSp>
    </p:spTree>
    <p:extLst>
      <p:ext uri="{BB962C8B-B14F-4D97-AF65-F5344CB8AC3E}">
        <p14:creationId xmlns:p14="http://schemas.microsoft.com/office/powerpoint/2010/main" val="3099181492"/>
      </p:ext>
    </p:extLst>
  </p:cSld>
  <p:clrMapOvr>
    <a:masterClrMapping/>
  </p:clrMapOvr>
  <p:transition spd="slow">
    <p:fade/>
  </p:transition>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A78EB-D3B1-0C3E-D412-5048F6A68F71}"/>
              </a:ext>
            </a:extLst>
          </p:cNvPr>
          <p:cNvSpPr>
            <a:spLocks noGrp="1"/>
          </p:cNvSpPr>
          <p:nvPr>
            <p:ph type="ctrTitle"/>
          </p:nvPr>
        </p:nvSpPr>
        <p:spPr/>
        <p:txBody>
          <a:bodyPr/>
          <a:lstStyle/>
          <a:p>
            <a:r>
              <a:rPr lang="en-GB" dirty="0"/>
              <a:t>Equivalences: terrestrial / space</a:t>
            </a:r>
          </a:p>
        </p:txBody>
      </p:sp>
      <p:sp>
        <p:nvSpPr>
          <p:cNvPr id="3" name="Subtitle 2">
            <a:extLst>
              <a:ext uri="{FF2B5EF4-FFF2-40B4-BE49-F238E27FC236}">
                <a16:creationId xmlns:a16="http://schemas.microsoft.com/office/drawing/2014/main" id="{696CC99A-0E9F-439B-A572-8A27E42896CA}"/>
              </a:ext>
            </a:extLst>
          </p:cNvPr>
          <p:cNvSpPr>
            <a:spLocks noGrp="1"/>
          </p:cNvSpPr>
          <p:nvPr>
            <p:ph type="subTitle" idx="1"/>
          </p:nvPr>
        </p:nvSpPr>
        <p:spPr/>
        <p:txBody>
          <a:bodyPr/>
          <a:lstStyle/>
          <a:p>
            <a:r>
              <a:rPr lang="fr-FR" dirty="0"/>
              <a:t>Rough sketch of EH’s (mis?)understanding</a:t>
            </a:r>
            <a:endParaRPr lang="en-GB" dirty="0"/>
          </a:p>
        </p:txBody>
      </p:sp>
      <p:graphicFrame>
        <p:nvGraphicFramePr>
          <p:cNvPr id="5" name="Google Shape;153;p5">
            <a:extLst>
              <a:ext uri="{FF2B5EF4-FFF2-40B4-BE49-F238E27FC236}">
                <a16:creationId xmlns:a16="http://schemas.microsoft.com/office/drawing/2014/main" id="{6E238B43-17D3-F525-143F-AD02DCC53585}"/>
              </a:ext>
            </a:extLst>
          </p:cNvPr>
          <p:cNvGraphicFramePr/>
          <p:nvPr>
            <p:extLst>
              <p:ext uri="{D42A27DB-BD31-4B8C-83A1-F6EECF244321}">
                <p14:modId xmlns:p14="http://schemas.microsoft.com/office/powerpoint/2010/main" val="3993053354"/>
              </p:ext>
            </p:extLst>
          </p:nvPr>
        </p:nvGraphicFramePr>
        <p:xfrm>
          <a:off x="181332" y="1609394"/>
          <a:ext cx="8655975" cy="3490460"/>
        </p:xfrm>
        <a:graphic>
          <a:graphicData uri="http://schemas.openxmlformats.org/drawingml/2006/table">
            <a:tbl>
              <a:tblPr firstRow="1" firstCol="1" bandRow="1">
                <a:tableStyleId>{6E25E649-3F16-4E02-A733-19D2CDBF48F0}</a:tableStyleId>
              </a:tblPr>
              <a:tblGrid>
                <a:gridCol w="2022700">
                  <a:extLst>
                    <a:ext uri="{9D8B030D-6E8A-4147-A177-3AD203B41FA5}">
                      <a16:colId xmlns:a16="http://schemas.microsoft.com/office/drawing/2014/main" val="20000"/>
                    </a:ext>
                  </a:extLst>
                </a:gridCol>
                <a:gridCol w="3747950">
                  <a:extLst>
                    <a:ext uri="{9D8B030D-6E8A-4147-A177-3AD203B41FA5}">
                      <a16:colId xmlns:a16="http://schemas.microsoft.com/office/drawing/2014/main" val="20001"/>
                    </a:ext>
                  </a:extLst>
                </a:gridCol>
                <a:gridCol w="2885325">
                  <a:extLst>
                    <a:ext uri="{9D8B030D-6E8A-4147-A177-3AD203B41FA5}">
                      <a16:colId xmlns:a16="http://schemas.microsoft.com/office/drawing/2014/main" val="20002"/>
                    </a:ext>
                  </a:extLst>
                </a:gridCol>
              </a:tblGrid>
              <a:tr h="77205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GB" sz="1800" i="1" u="none" strike="noStrike" cap="none" dirty="0"/>
                        <a:t>What’s used for…</a:t>
                      </a:r>
                      <a:endParaRPr i="1" dirty="0"/>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spcBef>
                          <a:spcPts val="0"/>
                        </a:spcBef>
                        <a:spcAft>
                          <a:spcPts val="0"/>
                        </a:spcAft>
                        <a:buNone/>
                      </a:pPr>
                      <a:r>
                        <a:rPr lang="en-GB" sz="1800" dirty="0"/>
                        <a:t>Terrestrial</a:t>
                      </a:r>
                      <a:endParaRPr dirty="0"/>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spcBef>
                          <a:spcPts val="0"/>
                        </a:spcBef>
                        <a:spcAft>
                          <a:spcPts val="0"/>
                        </a:spcAft>
                        <a:buNone/>
                      </a:pPr>
                      <a:r>
                        <a:rPr lang="en-GB" sz="1800"/>
                        <a:t>Space</a:t>
                      </a:r>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7205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GB" sz="1800"/>
                        <a:t>Discoverability</a:t>
                      </a:r>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GB" sz="1800" i="1" u="sng" dirty="0">
                          <a:solidFill>
                            <a:schemeClr val="bg2"/>
                          </a:solidFill>
                          <a:hlinkClick r:id="rId4">
                            <a:extLst>
                              <a:ext uri="{A12FA001-AC4F-418D-AE19-62706E023703}">
                                <ahyp:hlinkClr xmlns:ahyp="http://schemas.microsoft.com/office/drawing/2018/hyperlinkcolor" val="tx"/>
                              </a:ext>
                            </a:extLst>
                          </a:hlinkClick>
                        </a:rPr>
                        <a:t>WIS2.0</a:t>
                      </a:r>
                      <a:r>
                        <a:rPr lang="en-GB" sz="1800" dirty="0">
                          <a:solidFill>
                            <a:schemeClr val="bg2"/>
                          </a:solidFill>
                        </a:rPr>
                        <a:t>: </a:t>
                      </a:r>
                      <a:r>
                        <a:rPr lang="en-GB" sz="1800" i="1" u="sng" dirty="0">
                          <a:solidFill>
                            <a:schemeClr val="bg2"/>
                          </a:solidFill>
                          <a:hlinkClick r:id="rId5">
                            <a:extLst>
                              <a:ext uri="{A12FA001-AC4F-418D-AE19-62706E023703}">
                                <ahyp:hlinkClr xmlns:ahyp="http://schemas.microsoft.com/office/drawing/2018/hyperlinkcolor" val="tx"/>
                              </a:ext>
                            </a:extLst>
                          </a:hlinkClick>
                        </a:rPr>
                        <a:t>WCMP2</a:t>
                      </a:r>
                      <a:endParaRPr sz="1800" i="1" dirty="0">
                        <a:solidFill>
                          <a:schemeClr val="bg2"/>
                        </a:solidFill>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GB" sz="1800" i="1" u="sng" dirty="0">
                          <a:solidFill>
                            <a:schemeClr val="bg2"/>
                          </a:solidFill>
                          <a:hlinkClick r:id="rId6">
                            <a:extLst>
                              <a:ext uri="{A12FA001-AC4F-418D-AE19-62706E023703}">
                                <ahyp:hlinkClr xmlns:ahyp="http://schemas.microsoft.com/office/drawing/2018/hyperlinkcolor" val="tx"/>
                              </a:ext>
                            </a:extLst>
                          </a:hlinkClick>
                        </a:rPr>
                        <a:t>SPASE</a:t>
                      </a:r>
                      <a:endParaRPr sz="1800" i="1" dirty="0">
                        <a:solidFill>
                          <a:schemeClr val="bg2"/>
                        </a:solidFill>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8823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GB" sz="1800"/>
                        <a:t>Dissemination: access / transport</a:t>
                      </a:r>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GB" sz="1800" dirty="0">
                          <a:solidFill>
                            <a:schemeClr val="bg2"/>
                          </a:solidFill>
                        </a:rPr>
                        <a:t>WIS2.0: </a:t>
                      </a:r>
                      <a:r>
                        <a:rPr lang="en-GB" sz="1800" i="1" u="sng" dirty="0">
                          <a:solidFill>
                            <a:schemeClr val="bg2"/>
                          </a:solidFill>
                          <a:hlinkClick r:id="rId7">
                            <a:extLst>
                              <a:ext uri="{A12FA001-AC4F-418D-AE19-62706E023703}">
                                <ahyp:hlinkClr xmlns:ahyp="http://schemas.microsoft.com/office/drawing/2018/hyperlinkcolor" val="tx"/>
                              </a:ext>
                            </a:extLst>
                          </a:hlinkClick>
                        </a:rPr>
                        <a:t>APIs</a:t>
                      </a:r>
                      <a:endParaRPr sz="1800" i="1" dirty="0">
                        <a:solidFill>
                          <a:schemeClr val="bg2"/>
                        </a:solidFill>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GB" sz="1800" i="1" u="sng" dirty="0">
                          <a:solidFill>
                            <a:schemeClr val="bg2"/>
                          </a:solidFill>
                          <a:hlinkClick r:id="rId8">
                            <a:extLst>
                              <a:ext uri="{A12FA001-AC4F-418D-AE19-62706E023703}">
                                <ahyp:hlinkClr xmlns:ahyp="http://schemas.microsoft.com/office/drawing/2018/hyperlinkcolor" val="tx"/>
                              </a:ext>
                            </a:extLst>
                          </a:hlinkClick>
                        </a:rPr>
                        <a:t>HAPI</a:t>
                      </a:r>
                      <a:endParaRPr sz="1800" i="1" dirty="0">
                        <a:solidFill>
                          <a:schemeClr val="bg2"/>
                        </a:solidFill>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03195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GB" sz="1800" dirty="0"/>
                        <a:t>In-file metadata</a:t>
                      </a:r>
                      <a:endParaRPr dirty="0"/>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GB" sz="1800" i="1" u="sng" dirty="0">
                          <a:solidFill>
                            <a:schemeClr val="bg2"/>
                          </a:solidFill>
                          <a:hlinkClick r:id="rId9">
                            <a:extLst>
                              <a:ext uri="{A12FA001-AC4F-418D-AE19-62706E023703}">
                                <ahyp:hlinkClr xmlns:ahyp="http://schemas.microsoft.com/office/drawing/2018/hyperlinkcolor" val="tx"/>
                              </a:ext>
                            </a:extLst>
                          </a:hlinkClick>
                        </a:rPr>
                        <a:t>CF</a:t>
                      </a:r>
                      <a:r>
                        <a:rPr lang="en-GB" sz="1800" dirty="0">
                          <a:solidFill>
                            <a:schemeClr val="bg2"/>
                          </a:solidFill>
                        </a:rPr>
                        <a:t> / operations-oriented </a:t>
                      </a:r>
                      <a:r>
                        <a:rPr lang="en-GB" sz="1800" i="1" u="sng" dirty="0">
                          <a:solidFill>
                            <a:schemeClr val="bg2"/>
                          </a:solidFill>
                          <a:hlinkClick r:id="rId10">
                            <a:extLst>
                              <a:ext uri="{A12FA001-AC4F-418D-AE19-62706E023703}">
                                <ahyp:hlinkClr xmlns:ahyp="http://schemas.microsoft.com/office/drawing/2018/hyperlinkcolor" val="tx"/>
                              </a:ext>
                            </a:extLst>
                          </a:hlinkClick>
                        </a:rPr>
                        <a:t>BUFR4</a:t>
                      </a:r>
                      <a:r>
                        <a:rPr lang="en-GB" sz="1800" dirty="0">
                          <a:solidFill>
                            <a:schemeClr val="bg2"/>
                          </a:solidFill>
                        </a:rPr>
                        <a:t> (</a:t>
                      </a:r>
                      <a:r>
                        <a:rPr lang="en-GB" sz="1800" dirty="0" err="1">
                          <a:solidFill>
                            <a:schemeClr val="bg2"/>
                          </a:solidFill>
                        </a:rPr>
                        <a:t>obs</a:t>
                      </a:r>
                      <a:r>
                        <a:rPr lang="en-GB" sz="1800" dirty="0">
                          <a:solidFill>
                            <a:schemeClr val="bg2"/>
                          </a:solidFill>
                        </a:rPr>
                        <a:t>), </a:t>
                      </a:r>
                      <a:r>
                        <a:rPr lang="en-GB" sz="1800" i="1" u="sng" dirty="0">
                          <a:solidFill>
                            <a:schemeClr val="bg2"/>
                          </a:solidFill>
                          <a:hlinkClick r:id="rId11">
                            <a:extLst>
                              <a:ext uri="{A12FA001-AC4F-418D-AE19-62706E023703}">
                                <ahyp:hlinkClr xmlns:ahyp="http://schemas.microsoft.com/office/drawing/2018/hyperlinkcolor" val="tx"/>
                              </a:ext>
                            </a:extLst>
                          </a:hlinkClick>
                        </a:rPr>
                        <a:t>GRIB2</a:t>
                      </a:r>
                      <a:r>
                        <a:rPr lang="en-GB" sz="1800" dirty="0">
                          <a:solidFill>
                            <a:schemeClr val="bg2"/>
                          </a:solidFill>
                        </a:rPr>
                        <a:t> (models)</a:t>
                      </a:r>
                      <a:endParaRPr dirty="0">
                        <a:solidFill>
                          <a:schemeClr val="bg2"/>
                        </a:solidFill>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GB" sz="1800" i="1" u="sng" dirty="0">
                          <a:solidFill>
                            <a:schemeClr val="bg2"/>
                          </a:solidFill>
                          <a:hlinkClick r:id="rId12">
                            <a:extLst>
                              <a:ext uri="{A12FA001-AC4F-418D-AE19-62706E023703}">
                                <ahyp:hlinkClr xmlns:ahyp="http://schemas.microsoft.com/office/drawing/2018/hyperlinkcolor" val="tx"/>
                              </a:ext>
                            </a:extLst>
                          </a:hlinkClick>
                        </a:rPr>
                        <a:t>ISTP</a:t>
                      </a:r>
                      <a:endParaRPr sz="1800" i="1" dirty="0">
                        <a:solidFill>
                          <a:schemeClr val="bg2"/>
                        </a:solidFill>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84696736"/>
      </p:ext>
    </p:extLst>
  </p:cSld>
  <p:clrMapOvr>
    <a:masterClrMapping/>
  </p:clrMapOvr>
  <p:transition spd="slow">
    <p:fade/>
  </p:transition>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C1D89-6577-F655-F11B-A8351B7BF129}"/>
              </a:ext>
            </a:extLst>
          </p:cNvPr>
          <p:cNvSpPr>
            <a:spLocks noGrp="1"/>
          </p:cNvSpPr>
          <p:nvPr>
            <p:ph type="ctrTitle"/>
          </p:nvPr>
        </p:nvSpPr>
        <p:spPr/>
        <p:txBody>
          <a:bodyPr/>
          <a:lstStyle/>
          <a:p>
            <a:r>
              <a:rPr lang="en-GB" dirty="0"/>
              <a:t>Discoverability &amp; transport </a:t>
            </a:r>
          </a:p>
        </p:txBody>
      </p:sp>
      <p:sp>
        <p:nvSpPr>
          <p:cNvPr id="3" name="Subtitle 2">
            <a:extLst>
              <a:ext uri="{FF2B5EF4-FFF2-40B4-BE49-F238E27FC236}">
                <a16:creationId xmlns:a16="http://schemas.microsoft.com/office/drawing/2014/main" id="{416790D7-3B24-1A58-F9F4-8983581D04CE}"/>
              </a:ext>
            </a:extLst>
          </p:cNvPr>
          <p:cNvSpPr>
            <a:spLocks noGrp="1"/>
          </p:cNvSpPr>
          <p:nvPr>
            <p:ph type="subTitle" idx="1"/>
          </p:nvPr>
        </p:nvSpPr>
        <p:spPr/>
        <p:txBody>
          <a:bodyPr/>
          <a:lstStyle/>
          <a:p>
            <a:r>
              <a:rPr lang="en-GB" dirty="0"/>
              <a:t>WIS2.0 &amp; WMO Core Metadata Profile 2.0 (WCMP2)</a:t>
            </a:r>
          </a:p>
        </p:txBody>
      </p:sp>
      <p:grpSp>
        <p:nvGrpSpPr>
          <p:cNvPr id="33" name="Group 32">
            <a:extLst>
              <a:ext uri="{FF2B5EF4-FFF2-40B4-BE49-F238E27FC236}">
                <a16:creationId xmlns:a16="http://schemas.microsoft.com/office/drawing/2014/main" id="{9938F085-D19A-CC29-7243-06790612CDB9}"/>
              </a:ext>
            </a:extLst>
          </p:cNvPr>
          <p:cNvGrpSpPr/>
          <p:nvPr/>
        </p:nvGrpSpPr>
        <p:grpSpPr>
          <a:xfrm>
            <a:off x="4342866" y="2319722"/>
            <a:ext cx="4752528" cy="1406168"/>
            <a:chOff x="258682" y="1744566"/>
            <a:chExt cx="5897494" cy="1862511"/>
          </a:xfrm>
        </p:grpSpPr>
        <p:sp>
          <p:nvSpPr>
            <p:cNvPr id="32" name="Rectangle 31">
              <a:extLst>
                <a:ext uri="{FF2B5EF4-FFF2-40B4-BE49-F238E27FC236}">
                  <a16:creationId xmlns:a16="http://schemas.microsoft.com/office/drawing/2014/main" id="{2BE56562-A850-3251-3A13-37FE9D4A2A39}"/>
                </a:ext>
              </a:extLst>
            </p:cNvPr>
            <p:cNvSpPr/>
            <p:nvPr/>
          </p:nvSpPr>
          <p:spPr bwMode="auto">
            <a:xfrm>
              <a:off x="258682" y="1744566"/>
              <a:ext cx="5897494" cy="1862511"/>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85000"/>
                </a:lnSpc>
                <a:spcBef>
                  <a:spcPct val="0"/>
                </a:spcBef>
                <a:spcAft>
                  <a:spcPct val="0"/>
                </a:spcAft>
                <a:buClrTx/>
                <a:buSzTx/>
                <a:buFontTx/>
                <a:buNone/>
                <a:tabLst/>
              </a:pPr>
              <a:endParaRPr kumimoji="0" lang="en-GB" sz="4000" b="0" i="0" u="none" strike="noStrike" cap="none" normalizeH="0" baseline="0">
                <a:ln>
                  <a:noFill/>
                </a:ln>
                <a:solidFill>
                  <a:schemeClr val="tx2"/>
                </a:solidFill>
                <a:effectLst/>
                <a:latin typeface="Arial" charset="0"/>
              </a:endParaRPr>
            </a:p>
          </p:txBody>
        </p:sp>
        <p:grpSp>
          <p:nvGrpSpPr>
            <p:cNvPr id="4" name="Group 3">
              <a:extLst>
                <a:ext uri="{FF2B5EF4-FFF2-40B4-BE49-F238E27FC236}">
                  <a16:creationId xmlns:a16="http://schemas.microsoft.com/office/drawing/2014/main" id="{42E3F061-EA72-67F2-5076-16ABD3E7C716}"/>
                </a:ext>
              </a:extLst>
            </p:cNvPr>
            <p:cNvGrpSpPr/>
            <p:nvPr/>
          </p:nvGrpSpPr>
          <p:grpSpPr>
            <a:xfrm>
              <a:off x="302300" y="1890392"/>
              <a:ext cx="5585249" cy="1509584"/>
              <a:chOff x="5117253" y="4728069"/>
              <a:chExt cx="5585249" cy="1509584"/>
            </a:xfrm>
          </p:grpSpPr>
          <p:grpSp>
            <p:nvGrpSpPr>
              <p:cNvPr id="5" name="Group 4">
                <a:extLst>
                  <a:ext uri="{FF2B5EF4-FFF2-40B4-BE49-F238E27FC236}">
                    <a16:creationId xmlns:a16="http://schemas.microsoft.com/office/drawing/2014/main" id="{187AA3DA-325C-802D-B180-624ED7CEBC57}"/>
                  </a:ext>
                </a:extLst>
              </p:cNvPr>
              <p:cNvGrpSpPr/>
              <p:nvPr/>
            </p:nvGrpSpPr>
            <p:grpSpPr>
              <a:xfrm>
                <a:off x="5117253" y="5116020"/>
                <a:ext cx="939298" cy="1093472"/>
                <a:chOff x="5742402" y="5642167"/>
                <a:chExt cx="939298" cy="1093472"/>
              </a:xfrm>
            </p:grpSpPr>
            <p:grpSp>
              <p:nvGrpSpPr>
                <p:cNvPr id="23" name="Group 22">
                  <a:extLst>
                    <a:ext uri="{FF2B5EF4-FFF2-40B4-BE49-F238E27FC236}">
                      <a16:creationId xmlns:a16="http://schemas.microsoft.com/office/drawing/2014/main" id="{4991AE1C-B730-3B1F-E7E2-D604CCBB986A}"/>
                    </a:ext>
                  </a:extLst>
                </p:cNvPr>
                <p:cNvGrpSpPr/>
                <p:nvPr/>
              </p:nvGrpSpPr>
              <p:grpSpPr>
                <a:xfrm>
                  <a:off x="5742402" y="5662743"/>
                  <a:ext cx="939298" cy="1072896"/>
                  <a:chOff x="6448683" y="573024"/>
                  <a:chExt cx="939298" cy="1072896"/>
                </a:xfrm>
              </p:grpSpPr>
              <p:sp>
                <p:nvSpPr>
                  <p:cNvPr id="25" name="Rectangle: Rounded Corners 24">
                    <a:extLst>
                      <a:ext uri="{FF2B5EF4-FFF2-40B4-BE49-F238E27FC236}">
                        <a16:creationId xmlns:a16="http://schemas.microsoft.com/office/drawing/2014/main" id="{D507F4F1-46A0-72FA-4E82-DC239ECFD0D0}"/>
                      </a:ext>
                    </a:extLst>
                  </p:cNvPr>
                  <p:cNvSpPr/>
                  <p:nvPr/>
                </p:nvSpPr>
                <p:spPr>
                  <a:xfrm>
                    <a:off x="6510528" y="573024"/>
                    <a:ext cx="768096" cy="1072896"/>
                  </a:xfrm>
                  <a:prstGeom prst="roundRect">
                    <a:avLst>
                      <a:gd name="adj" fmla="val 7545"/>
                    </a:avLst>
                  </a:prstGeom>
                  <a:solidFill>
                    <a:sysClr val="window" lastClr="FFFFFF"/>
                  </a:solidFill>
                  <a:ln w="12700" cap="flat" cmpd="sng" algn="ctr">
                    <a:solidFill>
                      <a:sysClr val="windowText" lastClr="000000"/>
                    </a:solidFill>
                    <a:prstDash val="solid"/>
                    <a:miter lim="800000"/>
                  </a:ln>
                  <a:effectLst/>
                </p:spPr>
                <p:txBody>
                  <a:bodyPr rtlCol="0" anchor="ct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3020C393-5D47-0B90-3B5F-43A6DAE6EC2C}"/>
                      </a:ext>
                    </a:extLst>
                  </p:cNvPr>
                  <p:cNvSpPr/>
                  <p:nvPr/>
                </p:nvSpPr>
                <p:spPr>
                  <a:xfrm>
                    <a:off x="7005356" y="573024"/>
                    <a:ext cx="273268" cy="273268"/>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Isosceles Triangle 26">
                    <a:extLst>
                      <a:ext uri="{FF2B5EF4-FFF2-40B4-BE49-F238E27FC236}">
                        <a16:creationId xmlns:a16="http://schemas.microsoft.com/office/drawing/2014/main" id="{98C8DA83-E958-8194-E52A-008328672721}"/>
                      </a:ext>
                    </a:extLst>
                  </p:cNvPr>
                  <p:cNvSpPr/>
                  <p:nvPr/>
                </p:nvSpPr>
                <p:spPr>
                  <a:xfrm rot="5400000">
                    <a:off x="6999566" y="578811"/>
                    <a:ext cx="273269" cy="273270"/>
                  </a:xfrm>
                  <a:prstGeom prst="triangle">
                    <a:avLst>
                      <a:gd name="adj" fmla="val 100000"/>
                    </a:avLst>
                  </a:prstGeom>
                  <a:solidFill>
                    <a:sysClr val="window" lastClr="FFFFFF"/>
                  </a:solidFill>
                  <a:ln w="12700" cap="rnd" cmpd="sng" algn="ctr">
                    <a:solidFill>
                      <a:sysClr val="windowText" lastClr="000000"/>
                    </a:solidFill>
                    <a:prstDash val="solid"/>
                    <a:miter lim="800000"/>
                  </a:ln>
                  <a:effectLst/>
                </p:spPr>
                <p:txBody>
                  <a:bodyPr rtlCol="0" anchor="ct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id="{869BBB14-B368-4204-C18D-D9AF41B67802}"/>
                      </a:ext>
                    </a:extLst>
                  </p:cNvPr>
                  <p:cNvCxnSpPr/>
                  <p:nvPr/>
                </p:nvCxnSpPr>
                <p:spPr>
                  <a:xfrm>
                    <a:off x="6510528" y="1427544"/>
                    <a:ext cx="762308" cy="0"/>
                  </a:xfrm>
                  <a:prstGeom prst="line">
                    <a:avLst/>
                  </a:prstGeom>
                  <a:noFill/>
                  <a:ln w="12700" cap="flat" cmpd="sng" algn="ctr">
                    <a:solidFill>
                      <a:sysClr val="windowText" lastClr="000000"/>
                    </a:solidFill>
                    <a:prstDash val="solid"/>
                    <a:miter lim="800000"/>
                  </a:ln>
                  <a:effectLst/>
                </p:spPr>
              </p:cxnSp>
              <p:sp>
                <p:nvSpPr>
                  <p:cNvPr id="29" name="TextBox 85">
                    <a:extLst>
                      <a:ext uri="{FF2B5EF4-FFF2-40B4-BE49-F238E27FC236}">
                        <a16:creationId xmlns:a16="http://schemas.microsoft.com/office/drawing/2014/main" id="{D63F8062-94F9-8469-1C2F-DB7FE03CE1EF}"/>
                      </a:ext>
                    </a:extLst>
                  </p:cNvPr>
                  <p:cNvSpPr txBox="1"/>
                  <p:nvPr/>
                </p:nvSpPr>
                <p:spPr>
                  <a:xfrm>
                    <a:off x="6555367" y="1353946"/>
                    <a:ext cx="510338" cy="261609"/>
                  </a:xfrm>
                  <a:prstGeom prst="rect">
                    <a:avLst/>
                  </a:prstGeom>
                  <a:noFill/>
                </p:spPr>
                <p:txBody>
                  <a:bodyPr wrap="none" rtlCol="0">
                    <a:sp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JSON</a:t>
                    </a:r>
                  </a:p>
                </p:txBody>
              </p:sp>
              <p:sp>
                <p:nvSpPr>
                  <p:cNvPr id="30" name="TextBox 86">
                    <a:extLst>
                      <a:ext uri="{FF2B5EF4-FFF2-40B4-BE49-F238E27FC236}">
                        <a16:creationId xmlns:a16="http://schemas.microsoft.com/office/drawing/2014/main" id="{919F279F-B30C-3248-0F09-8C1D16723B4B}"/>
                      </a:ext>
                    </a:extLst>
                  </p:cNvPr>
                  <p:cNvSpPr txBox="1"/>
                  <p:nvPr/>
                </p:nvSpPr>
                <p:spPr>
                  <a:xfrm>
                    <a:off x="6448683" y="901900"/>
                    <a:ext cx="939298" cy="366894"/>
                  </a:xfrm>
                  <a:prstGeom prst="rect">
                    <a:avLst/>
                  </a:prstGeom>
                  <a:noFill/>
                </p:spPr>
                <p:txBody>
                  <a:bodyPr wrap="none" rtlCol="0">
                    <a:sp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WCMP2</a:t>
                    </a:r>
                    <a:endParaRPr kumimoji="0" lang="en-GB"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24" name="Isosceles Triangle 23">
                  <a:extLst>
                    <a:ext uri="{FF2B5EF4-FFF2-40B4-BE49-F238E27FC236}">
                      <a16:creationId xmlns:a16="http://schemas.microsoft.com/office/drawing/2014/main" id="{F6D70500-E24D-58D7-6A3D-E471B10E07EA}"/>
                    </a:ext>
                  </a:extLst>
                </p:cNvPr>
                <p:cNvSpPr/>
                <p:nvPr/>
              </p:nvSpPr>
              <p:spPr>
                <a:xfrm rot="10800000">
                  <a:off x="6297962" y="5642167"/>
                  <a:ext cx="320436" cy="315980"/>
                </a:xfrm>
                <a:prstGeom prst="triangle">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grpSp>
            <p:nvGrpSpPr>
              <p:cNvPr id="6" name="Group 5">
                <a:extLst>
                  <a:ext uri="{FF2B5EF4-FFF2-40B4-BE49-F238E27FC236}">
                    <a16:creationId xmlns:a16="http://schemas.microsoft.com/office/drawing/2014/main" id="{BECDB9E0-DBF4-7DDE-DAC0-B0F16068A7DE}"/>
                  </a:ext>
                </a:extLst>
              </p:cNvPr>
              <p:cNvGrpSpPr/>
              <p:nvPr/>
            </p:nvGrpSpPr>
            <p:grpSpPr>
              <a:xfrm>
                <a:off x="7421568" y="4728069"/>
                <a:ext cx="1191086" cy="1509584"/>
                <a:chOff x="8046719" y="5254216"/>
                <a:chExt cx="1191086" cy="1509584"/>
              </a:xfrm>
            </p:grpSpPr>
            <p:sp>
              <p:nvSpPr>
                <p:cNvPr id="18" name="Rectangle: Rounded Corners 17">
                  <a:extLst>
                    <a:ext uri="{FF2B5EF4-FFF2-40B4-BE49-F238E27FC236}">
                      <a16:creationId xmlns:a16="http://schemas.microsoft.com/office/drawing/2014/main" id="{85A615CA-AB4A-D2FE-FA3F-E26D0A0D8885}"/>
                    </a:ext>
                  </a:extLst>
                </p:cNvPr>
                <p:cNvSpPr/>
                <p:nvPr/>
              </p:nvSpPr>
              <p:spPr>
                <a:xfrm>
                  <a:off x="8046719" y="5588467"/>
                  <a:ext cx="1175851" cy="1175333"/>
                </a:xfrm>
                <a:prstGeom prst="roundRect">
                  <a:avLst>
                    <a:gd name="adj" fmla="val 2604"/>
                  </a:avLst>
                </a:prstGeom>
                <a:solidFill>
                  <a:schemeClr val="bg1"/>
                </a:solidFill>
                <a:ln w="28575">
                  <a:solidFill>
                    <a:srgbClr val="1849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pic>
              <p:nvPicPr>
                <p:cNvPr id="19" name="Picture 18">
                  <a:extLst>
                    <a:ext uri="{FF2B5EF4-FFF2-40B4-BE49-F238E27FC236}">
                      <a16:creationId xmlns:a16="http://schemas.microsoft.com/office/drawing/2014/main" id="{92F977BE-F2EF-EE88-6071-722E1C4E2CD6}"/>
                    </a:ext>
                  </a:extLst>
                </p:cNvPr>
                <p:cNvPicPr>
                  <a:picLocks noChangeAspect="1"/>
                </p:cNvPicPr>
                <p:nvPr/>
              </p:nvPicPr>
              <p:blipFill>
                <a:blip r:embed="rId3"/>
                <a:stretch>
                  <a:fillRect/>
                </a:stretch>
              </p:blipFill>
              <p:spPr>
                <a:xfrm>
                  <a:off x="8318061" y="5254216"/>
                  <a:ext cx="664522" cy="676715"/>
                </a:xfrm>
                <a:prstGeom prst="rect">
                  <a:avLst/>
                </a:prstGeom>
              </p:spPr>
            </p:pic>
            <p:sp>
              <p:nvSpPr>
                <p:cNvPr id="20" name="Oval 19">
                  <a:extLst>
                    <a:ext uri="{FF2B5EF4-FFF2-40B4-BE49-F238E27FC236}">
                      <a16:creationId xmlns:a16="http://schemas.microsoft.com/office/drawing/2014/main" id="{235E7CA0-3AEE-14CF-F432-3A230E19DB59}"/>
                    </a:ext>
                  </a:extLst>
                </p:cNvPr>
                <p:cNvSpPr/>
                <p:nvPr/>
              </p:nvSpPr>
              <p:spPr>
                <a:xfrm>
                  <a:off x="8408547" y="5343038"/>
                  <a:ext cx="483550" cy="48355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pic>
              <p:nvPicPr>
                <p:cNvPr id="21" name="Picture 20">
                  <a:extLst>
                    <a:ext uri="{FF2B5EF4-FFF2-40B4-BE49-F238E27FC236}">
                      <a16:creationId xmlns:a16="http://schemas.microsoft.com/office/drawing/2014/main" id="{5EBAC02F-696F-F3D0-A716-0DFF702A0F2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8375743" y="5324989"/>
                  <a:ext cx="538998" cy="519648"/>
                </a:xfrm>
                <a:prstGeom prst="rect">
                  <a:avLst/>
                </a:prstGeom>
              </p:spPr>
            </p:pic>
            <p:sp>
              <p:nvSpPr>
                <p:cNvPr id="22" name="TextBox 92">
                  <a:extLst>
                    <a:ext uri="{FF2B5EF4-FFF2-40B4-BE49-F238E27FC236}">
                      <a16:creationId xmlns:a16="http://schemas.microsoft.com/office/drawing/2014/main" id="{DF2241CD-0C4A-E63F-CA42-F4591CA966F2}"/>
                    </a:ext>
                  </a:extLst>
                </p:cNvPr>
                <p:cNvSpPr txBox="1"/>
                <p:nvPr/>
              </p:nvSpPr>
              <p:spPr>
                <a:xfrm>
                  <a:off x="8058612" y="5905651"/>
                  <a:ext cx="1179193" cy="746016"/>
                </a:xfrm>
                <a:prstGeom prst="rect">
                  <a:avLst/>
                </a:prstGeom>
                <a:noFill/>
              </p:spPr>
              <p:txBody>
                <a:bodyPr wrap="square" rtlCol="0">
                  <a:sp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solidFill>
                        <a:srgbClr val="1849D4"/>
                      </a:solidFill>
                    </a:rPr>
                    <a:t>Global</a:t>
                  </a:r>
                </a:p>
                <a:p>
                  <a:pPr algn="ctr"/>
                  <a:r>
                    <a:rPr lang="en-GB" sz="1200" dirty="0">
                      <a:solidFill>
                        <a:srgbClr val="1849D4"/>
                      </a:solidFill>
                    </a:rPr>
                    <a:t>Discovery</a:t>
                  </a:r>
                </a:p>
                <a:p>
                  <a:pPr algn="ctr"/>
                  <a:r>
                    <a:rPr lang="en-GB" sz="1200" dirty="0">
                      <a:solidFill>
                        <a:srgbClr val="1849D4"/>
                      </a:solidFill>
                    </a:rPr>
                    <a:t>Catalogue</a:t>
                  </a:r>
                </a:p>
              </p:txBody>
            </p:sp>
          </p:grpSp>
          <p:grpSp>
            <p:nvGrpSpPr>
              <p:cNvPr id="7" name="Group 6">
                <a:extLst>
                  <a:ext uri="{FF2B5EF4-FFF2-40B4-BE49-F238E27FC236}">
                    <a16:creationId xmlns:a16="http://schemas.microsoft.com/office/drawing/2014/main" id="{57992FDF-0A87-BDDF-9DD8-FA5ECE5B38C5}"/>
                  </a:ext>
                </a:extLst>
              </p:cNvPr>
              <p:cNvGrpSpPr/>
              <p:nvPr/>
            </p:nvGrpSpPr>
            <p:grpSpPr>
              <a:xfrm>
                <a:off x="9457902" y="5209049"/>
                <a:ext cx="1244600" cy="835199"/>
                <a:chOff x="10163422" y="5009438"/>
                <a:chExt cx="1244600" cy="835199"/>
              </a:xfrm>
            </p:grpSpPr>
            <p:sp>
              <p:nvSpPr>
                <p:cNvPr id="14" name="Rectangle: Rounded Corners 13">
                  <a:extLst>
                    <a:ext uri="{FF2B5EF4-FFF2-40B4-BE49-F238E27FC236}">
                      <a16:creationId xmlns:a16="http://schemas.microsoft.com/office/drawing/2014/main" id="{91DD4CD2-9DCD-1E16-B0C4-A3B6577D2666}"/>
                    </a:ext>
                  </a:extLst>
                </p:cNvPr>
                <p:cNvSpPr/>
                <p:nvPr/>
              </p:nvSpPr>
              <p:spPr>
                <a:xfrm>
                  <a:off x="10163422" y="5009438"/>
                  <a:ext cx="1244600" cy="835199"/>
                </a:xfrm>
                <a:prstGeom prst="roundRect">
                  <a:avLst>
                    <a:gd name="adj" fmla="val 8760"/>
                  </a:avLst>
                </a:prstGeom>
                <a:solidFill>
                  <a:schemeClr val="bg1"/>
                </a:solidFill>
                <a:ln w="19050">
                  <a:solidFill>
                    <a:schemeClr val="bg1">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5" name="TextBox 95">
                  <a:extLst>
                    <a:ext uri="{FF2B5EF4-FFF2-40B4-BE49-F238E27FC236}">
                      <a16:creationId xmlns:a16="http://schemas.microsoft.com/office/drawing/2014/main" id="{82A3C919-92ED-DB11-A2E9-AD64A55046C6}"/>
                    </a:ext>
                  </a:extLst>
                </p:cNvPr>
                <p:cNvSpPr txBox="1"/>
                <p:nvPr/>
              </p:nvSpPr>
              <p:spPr>
                <a:xfrm>
                  <a:off x="10177463" y="5030687"/>
                  <a:ext cx="1179193" cy="276999"/>
                </a:xfrm>
                <a:prstGeom prst="rect">
                  <a:avLst/>
                </a:prstGeom>
                <a:noFill/>
              </p:spPr>
              <p:txBody>
                <a:bodyPr wrap="square" rtlCol="0">
                  <a:sp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solidFill>
                        <a:schemeClr val="bg1">
                          <a:lumMod val="50000"/>
                        </a:schemeClr>
                      </a:solidFill>
                    </a:rPr>
                    <a:t>search engines</a:t>
                  </a:r>
                </a:p>
              </p:txBody>
            </p:sp>
            <p:pic>
              <p:nvPicPr>
                <p:cNvPr id="16" name="Picture 15">
                  <a:extLst>
                    <a:ext uri="{FF2B5EF4-FFF2-40B4-BE49-F238E27FC236}">
                      <a16:creationId xmlns:a16="http://schemas.microsoft.com/office/drawing/2014/main" id="{2BF85B67-AC6D-36E7-A850-E62104EF6E4F}"/>
                    </a:ext>
                  </a:extLst>
                </p:cNvPr>
                <p:cNvPicPr>
                  <a:picLocks noChangeAspect="1"/>
                </p:cNvPicPr>
                <p:nvPr/>
              </p:nvPicPr>
              <p:blipFill>
                <a:blip r:embed="rId6"/>
                <a:stretch>
                  <a:fillRect/>
                </a:stretch>
              </p:blipFill>
              <p:spPr>
                <a:xfrm>
                  <a:off x="10209233" y="5247044"/>
                  <a:ext cx="577379" cy="577379"/>
                </a:xfrm>
                <a:prstGeom prst="rect">
                  <a:avLst/>
                </a:prstGeom>
              </p:spPr>
            </p:pic>
            <p:pic>
              <p:nvPicPr>
                <p:cNvPr id="17" name="Picture 16">
                  <a:extLst>
                    <a:ext uri="{FF2B5EF4-FFF2-40B4-BE49-F238E27FC236}">
                      <a16:creationId xmlns:a16="http://schemas.microsoft.com/office/drawing/2014/main" id="{2C156956-5C07-932A-8C26-71D22C01E4FE}"/>
                    </a:ext>
                  </a:extLst>
                </p:cNvPr>
                <p:cNvPicPr>
                  <a:picLocks noChangeAspect="1"/>
                </p:cNvPicPr>
                <p:nvPr/>
              </p:nvPicPr>
              <p:blipFill rotWithShape="1">
                <a:blip r:embed="rId7"/>
                <a:srcRect l="24208" t="9771" r="24075" b="11546"/>
                <a:stretch/>
              </p:blipFill>
              <p:spPr>
                <a:xfrm>
                  <a:off x="10818382" y="5253082"/>
                  <a:ext cx="477520" cy="544883"/>
                </a:xfrm>
                <a:prstGeom prst="rect">
                  <a:avLst/>
                </a:prstGeom>
              </p:spPr>
            </p:pic>
          </p:grpSp>
          <p:grpSp>
            <p:nvGrpSpPr>
              <p:cNvPr id="8" name="Group 7">
                <a:extLst>
                  <a:ext uri="{FF2B5EF4-FFF2-40B4-BE49-F238E27FC236}">
                    <a16:creationId xmlns:a16="http://schemas.microsoft.com/office/drawing/2014/main" id="{21B72E81-6EFE-9DEA-A3E0-E505AC9D180A}"/>
                  </a:ext>
                </a:extLst>
              </p:cNvPr>
              <p:cNvGrpSpPr/>
              <p:nvPr/>
            </p:nvGrpSpPr>
            <p:grpSpPr>
              <a:xfrm>
                <a:off x="8436351" y="5393426"/>
                <a:ext cx="1179193" cy="287743"/>
                <a:chOff x="8583987" y="5634400"/>
                <a:chExt cx="1179193" cy="287743"/>
              </a:xfrm>
            </p:grpSpPr>
            <p:cxnSp>
              <p:nvCxnSpPr>
                <p:cNvPr id="12" name="Straight Arrow Connector 11">
                  <a:extLst>
                    <a:ext uri="{FF2B5EF4-FFF2-40B4-BE49-F238E27FC236}">
                      <a16:creationId xmlns:a16="http://schemas.microsoft.com/office/drawing/2014/main" id="{5C08E3D8-BB1D-AEE3-E5C8-6C379BD50420}"/>
                    </a:ext>
                  </a:extLst>
                </p:cNvPr>
                <p:cNvCxnSpPr>
                  <a:cxnSpLocks/>
                </p:cNvCxnSpPr>
                <p:nvPr/>
              </p:nvCxnSpPr>
              <p:spPr>
                <a:xfrm flipH="1" flipV="1">
                  <a:off x="8761406" y="5634400"/>
                  <a:ext cx="841821" cy="1"/>
                </a:xfrm>
                <a:prstGeom prst="straightConnector1">
                  <a:avLst/>
                </a:prstGeom>
                <a:ln>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3" name="TextBox 100">
                  <a:extLst>
                    <a:ext uri="{FF2B5EF4-FFF2-40B4-BE49-F238E27FC236}">
                      <a16:creationId xmlns:a16="http://schemas.microsoft.com/office/drawing/2014/main" id="{9C967750-20DA-4CB0-9067-062FB3FB9BFB}"/>
                    </a:ext>
                  </a:extLst>
                </p:cNvPr>
                <p:cNvSpPr txBox="1"/>
                <p:nvPr/>
              </p:nvSpPr>
              <p:spPr>
                <a:xfrm>
                  <a:off x="8583987" y="5645144"/>
                  <a:ext cx="1179193" cy="276999"/>
                </a:xfrm>
                <a:prstGeom prst="rect">
                  <a:avLst/>
                </a:prstGeom>
                <a:noFill/>
              </p:spPr>
              <p:txBody>
                <a:bodyPr wrap="square" rtlCol="0">
                  <a:sp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solidFill>
                        <a:schemeClr val="bg1">
                          <a:lumMod val="50000"/>
                        </a:schemeClr>
                      </a:solidFill>
                    </a:rPr>
                    <a:t>«index»</a:t>
                  </a:r>
                </a:p>
              </p:txBody>
            </p:sp>
          </p:grpSp>
          <p:grpSp>
            <p:nvGrpSpPr>
              <p:cNvPr id="9" name="Group 8">
                <a:extLst>
                  <a:ext uri="{FF2B5EF4-FFF2-40B4-BE49-F238E27FC236}">
                    <a16:creationId xmlns:a16="http://schemas.microsoft.com/office/drawing/2014/main" id="{5966DDC4-3767-A011-6031-DEF0154BB6B3}"/>
                  </a:ext>
                </a:extLst>
              </p:cNvPr>
              <p:cNvGrpSpPr/>
              <p:nvPr/>
            </p:nvGrpSpPr>
            <p:grpSpPr>
              <a:xfrm>
                <a:off x="5942501" y="5385674"/>
                <a:ext cx="1479067" cy="320150"/>
                <a:chOff x="5942501" y="5649987"/>
                <a:chExt cx="1479067" cy="320150"/>
              </a:xfrm>
            </p:grpSpPr>
            <p:cxnSp>
              <p:nvCxnSpPr>
                <p:cNvPr id="10" name="Straight Arrow Connector 9">
                  <a:extLst>
                    <a:ext uri="{FF2B5EF4-FFF2-40B4-BE49-F238E27FC236}">
                      <a16:creationId xmlns:a16="http://schemas.microsoft.com/office/drawing/2014/main" id="{D313D396-598F-AFEA-1F42-BF7676EA9A6F}"/>
                    </a:ext>
                  </a:extLst>
                </p:cNvPr>
                <p:cNvCxnSpPr>
                  <a:cxnSpLocks/>
                  <a:stCxn id="18" idx="1"/>
                </p:cNvCxnSpPr>
                <p:nvPr/>
              </p:nvCxnSpPr>
              <p:spPr>
                <a:xfrm flipH="1">
                  <a:off x="5942501" y="5649987"/>
                  <a:ext cx="1479067" cy="23057"/>
                </a:xfrm>
                <a:prstGeom prst="straightConnector1">
                  <a:avLst/>
                </a:prstGeom>
                <a:ln>
                  <a:solidFill>
                    <a:schemeClr val="bg1">
                      <a:lumMod val="50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sp>
              <p:nvSpPr>
                <p:cNvPr id="11" name="TextBox 103">
                  <a:extLst>
                    <a:ext uri="{FF2B5EF4-FFF2-40B4-BE49-F238E27FC236}">
                      <a16:creationId xmlns:a16="http://schemas.microsoft.com/office/drawing/2014/main" id="{19CA9C14-CF0F-21F4-F31E-6A3DAA068F64}"/>
                    </a:ext>
                  </a:extLst>
                </p:cNvPr>
                <p:cNvSpPr txBox="1"/>
                <p:nvPr/>
              </p:nvSpPr>
              <p:spPr>
                <a:xfrm>
                  <a:off x="6027326" y="5693138"/>
                  <a:ext cx="1179193" cy="276999"/>
                </a:xfrm>
                <a:prstGeom prst="rect">
                  <a:avLst/>
                </a:prstGeom>
                <a:noFill/>
              </p:spPr>
              <p:txBody>
                <a:bodyPr wrap="square" rtlCol="0">
                  <a:sp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solidFill>
                        <a:schemeClr val="bg1">
                          <a:lumMod val="50000"/>
                        </a:schemeClr>
                      </a:solidFill>
                    </a:rPr>
                    <a:t>«publish»</a:t>
                  </a:r>
                </a:p>
              </p:txBody>
            </p:sp>
          </p:grpSp>
        </p:grpSp>
      </p:grpSp>
      <p:pic>
        <p:nvPicPr>
          <p:cNvPr id="41" name="Graphic 40">
            <a:extLst>
              <a:ext uri="{FF2B5EF4-FFF2-40B4-BE49-F238E27FC236}">
                <a16:creationId xmlns:a16="http://schemas.microsoft.com/office/drawing/2014/main" id="{86F4A27E-2AF1-3758-A89D-2C64F2201D7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772054" y="86851"/>
            <a:ext cx="1289621" cy="1414423"/>
          </a:xfrm>
          <a:prstGeom prst="rect">
            <a:avLst/>
          </a:prstGeom>
        </p:spPr>
      </p:pic>
      <p:sp>
        <p:nvSpPr>
          <p:cNvPr id="42" name="TextBox 41">
            <a:extLst>
              <a:ext uri="{FF2B5EF4-FFF2-40B4-BE49-F238E27FC236}">
                <a16:creationId xmlns:a16="http://schemas.microsoft.com/office/drawing/2014/main" id="{C2B28E9F-ABCE-72F3-8CAD-DE2D91A8BF51}"/>
              </a:ext>
            </a:extLst>
          </p:cNvPr>
          <p:cNvSpPr txBox="1"/>
          <p:nvPr/>
        </p:nvSpPr>
        <p:spPr>
          <a:xfrm>
            <a:off x="1414614" y="1600043"/>
            <a:ext cx="6521337" cy="301621"/>
          </a:xfrm>
          <a:prstGeom prst="rect">
            <a:avLst/>
          </a:prstGeom>
          <a:noFill/>
        </p:spPr>
        <p:txBody>
          <a:bodyPr wrap="none" rtlCol="0">
            <a:spAutoFit/>
          </a:bodyPr>
          <a:lstStyle/>
          <a:p>
            <a:r>
              <a:rPr lang="en-GB" sz="1600" dirty="0">
                <a:solidFill>
                  <a:schemeClr val="tx1"/>
                </a:solidFill>
              </a:rPr>
              <a:t>Useful talks at WMO </a:t>
            </a:r>
            <a:r>
              <a:rPr lang="en-GB" sz="1600" i="1" dirty="0">
                <a:solidFill>
                  <a:schemeClr val="tx1"/>
                </a:solidFill>
                <a:hlinkClick r:id="rId10"/>
              </a:rPr>
              <a:t>5</a:t>
            </a:r>
            <a:r>
              <a:rPr lang="en-GB" sz="1600" i="1" baseline="30000" dirty="0">
                <a:solidFill>
                  <a:schemeClr val="tx1"/>
                </a:solidFill>
                <a:hlinkClick r:id="rId10"/>
              </a:rPr>
              <a:t>th</a:t>
            </a:r>
            <a:r>
              <a:rPr lang="en-GB" sz="1600" i="1" dirty="0">
                <a:solidFill>
                  <a:schemeClr val="tx1"/>
                </a:solidFill>
                <a:hlinkClick r:id="rId10"/>
              </a:rPr>
              <a:t> meeting of expert team on space weather</a:t>
            </a:r>
            <a:r>
              <a:rPr lang="en-GB" sz="1600" dirty="0">
                <a:solidFill>
                  <a:schemeClr val="tx1"/>
                </a:solidFill>
              </a:rPr>
              <a:t> on:</a:t>
            </a:r>
          </a:p>
        </p:txBody>
      </p:sp>
      <p:sp>
        <p:nvSpPr>
          <p:cNvPr id="44" name="TextBox 43">
            <a:extLst>
              <a:ext uri="{FF2B5EF4-FFF2-40B4-BE49-F238E27FC236}">
                <a16:creationId xmlns:a16="http://schemas.microsoft.com/office/drawing/2014/main" id="{9B301106-D0B1-89B5-A385-8C004CAED400}"/>
              </a:ext>
            </a:extLst>
          </p:cNvPr>
          <p:cNvSpPr txBox="1"/>
          <p:nvPr/>
        </p:nvSpPr>
        <p:spPr>
          <a:xfrm>
            <a:off x="1" y="1897139"/>
            <a:ext cx="4047830" cy="458587"/>
          </a:xfrm>
          <a:prstGeom prst="rect">
            <a:avLst/>
          </a:prstGeom>
          <a:noFill/>
        </p:spPr>
        <p:txBody>
          <a:bodyPr wrap="square" rtlCol="0">
            <a:spAutoFit/>
          </a:bodyPr>
          <a:lstStyle/>
          <a:p>
            <a:pPr algn="ctr"/>
            <a:r>
              <a:rPr lang="en-GB" sz="1400" dirty="0">
                <a:solidFill>
                  <a:schemeClr val="tx1"/>
                </a:solidFill>
              </a:rPr>
              <a:t>WMO’s global, well-supported WIS2.0 system </a:t>
            </a:r>
            <a:br>
              <a:rPr lang="en-GB" sz="1400" dirty="0">
                <a:solidFill>
                  <a:schemeClr val="tx1"/>
                </a:solidFill>
              </a:rPr>
            </a:br>
            <a:r>
              <a:rPr lang="en-GB" sz="1400" dirty="0">
                <a:solidFill>
                  <a:schemeClr val="tx1"/>
                </a:solidFill>
              </a:rPr>
              <a:t>for data discovery &amp; dissemination: </a:t>
            </a:r>
            <a:r>
              <a:rPr lang="en-GB" sz="1400" i="1" dirty="0">
                <a:hlinkClick r:id="rId11"/>
              </a:rPr>
              <a:t>Giraud 2024</a:t>
            </a:r>
            <a:endParaRPr lang="en-GB" sz="1400" i="1" dirty="0">
              <a:solidFill>
                <a:schemeClr val="tx1"/>
              </a:solidFill>
            </a:endParaRPr>
          </a:p>
        </p:txBody>
      </p:sp>
      <p:sp>
        <p:nvSpPr>
          <p:cNvPr id="37" name="Google Shape;193;p6">
            <a:extLst>
              <a:ext uri="{FF2B5EF4-FFF2-40B4-BE49-F238E27FC236}">
                <a16:creationId xmlns:a16="http://schemas.microsoft.com/office/drawing/2014/main" id="{338E5E81-B44A-44D2-1C7A-557D9C721E38}"/>
              </a:ext>
            </a:extLst>
          </p:cNvPr>
          <p:cNvSpPr txBox="1"/>
          <p:nvPr/>
        </p:nvSpPr>
        <p:spPr>
          <a:xfrm>
            <a:off x="4342875" y="1992596"/>
            <a:ext cx="4752900" cy="367800"/>
          </a:xfrm>
          <a:prstGeom prst="rect">
            <a:avLst/>
          </a:prstGeom>
          <a:noFill/>
          <a:ln>
            <a:noFill/>
          </a:ln>
        </p:spPr>
        <p:txBody>
          <a:bodyPr spcFirstLastPara="1" wrap="square" lIns="91425" tIns="91425" rIns="91425" bIns="91425" anchor="t" anchorCtr="0">
            <a:spAutoFit/>
          </a:bodyPr>
          <a:lstStyle/>
          <a:p>
            <a:pPr algn="ctr" fontAlgn="auto">
              <a:spcBef>
                <a:spcPts val="0"/>
              </a:spcBef>
              <a:spcAft>
                <a:spcPts val="0"/>
              </a:spcAft>
              <a:buClr>
                <a:srgbClr val="000000"/>
              </a:buClr>
              <a:buFont typeface="Arial"/>
              <a:buNone/>
            </a:pPr>
            <a:r>
              <a:rPr lang="en-GB" sz="1400" kern="0" dirty="0">
                <a:solidFill>
                  <a:srgbClr val="FFFFFF"/>
                </a:solidFill>
                <a:latin typeface="Arial"/>
                <a:cs typeface="Arial"/>
                <a:sym typeface="Arial"/>
              </a:rPr>
              <a:t>Underpinning WCMP2 &amp; WIGOS metadata: </a:t>
            </a:r>
            <a:r>
              <a:rPr lang="en-GB" sz="1400" i="1" u="sng" kern="0" dirty="0">
                <a:solidFill>
                  <a:srgbClr val="9CA299"/>
                </a:solidFill>
                <a:latin typeface="Arial"/>
                <a:cs typeface="Arial"/>
                <a:sym typeface="Arial"/>
                <a:hlinkClick r:id="rId12"/>
              </a:rPr>
              <a:t>Kralidis 2024</a:t>
            </a:r>
            <a:endParaRPr sz="1400" i="1" kern="0" dirty="0">
              <a:solidFill>
                <a:srgbClr val="000000"/>
              </a:solidFill>
              <a:latin typeface="Arial"/>
              <a:cs typeface="Arial"/>
              <a:sym typeface="Arial"/>
            </a:endParaRPr>
          </a:p>
        </p:txBody>
      </p:sp>
      <p:pic>
        <p:nvPicPr>
          <p:cNvPr id="40" name="Google Shape;194;p6">
            <a:extLst>
              <a:ext uri="{FF2B5EF4-FFF2-40B4-BE49-F238E27FC236}">
                <a16:creationId xmlns:a16="http://schemas.microsoft.com/office/drawing/2014/main" id="{8A8AD0D8-090A-E452-B5FB-C60D8B3862C5}"/>
              </a:ext>
            </a:extLst>
          </p:cNvPr>
          <p:cNvPicPr preferRelativeResize="0"/>
          <p:nvPr/>
        </p:nvPicPr>
        <p:blipFill rotWithShape="1">
          <a:blip r:embed="rId13">
            <a:alphaModFix/>
          </a:blip>
          <a:srcRect t="37982" b="8308"/>
          <a:stretch/>
        </p:blipFill>
        <p:spPr>
          <a:xfrm>
            <a:off x="4342925" y="4028280"/>
            <a:ext cx="4752800" cy="1041800"/>
          </a:xfrm>
          <a:prstGeom prst="rect">
            <a:avLst/>
          </a:prstGeom>
          <a:noFill/>
          <a:ln>
            <a:noFill/>
          </a:ln>
        </p:spPr>
      </p:pic>
      <p:sp>
        <p:nvSpPr>
          <p:cNvPr id="43" name="Google Shape;196;p6">
            <a:extLst>
              <a:ext uri="{FF2B5EF4-FFF2-40B4-BE49-F238E27FC236}">
                <a16:creationId xmlns:a16="http://schemas.microsoft.com/office/drawing/2014/main" id="{1970C5D7-B9DB-33D8-9872-091E5FED4EE0}"/>
              </a:ext>
            </a:extLst>
          </p:cNvPr>
          <p:cNvSpPr txBox="1"/>
          <p:nvPr/>
        </p:nvSpPr>
        <p:spPr>
          <a:xfrm>
            <a:off x="4342825" y="3723878"/>
            <a:ext cx="4752900" cy="367800"/>
          </a:xfrm>
          <a:prstGeom prst="rect">
            <a:avLst/>
          </a:prstGeom>
          <a:noFill/>
          <a:ln>
            <a:noFill/>
          </a:ln>
        </p:spPr>
        <p:txBody>
          <a:bodyPr spcFirstLastPara="1" wrap="square" lIns="91425" tIns="91425" rIns="91425" bIns="91425" anchor="t" anchorCtr="0">
            <a:spAutoFit/>
          </a:bodyPr>
          <a:lstStyle/>
          <a:p>
            <a:pPr algn="ctr" fontAlgn="auto">
              <a:spcBef>
                <a:spcPts val="0"/>
              </a:spcBef>
              <a:spcAft>
                <a:spcPts val="0"/>
              </a:spcAft>
              <a:buClr>
                <a:srgbClr val="000000"/>
              </a:buClr>
              <a:buFont typeface="Arial"/>
              <a:buNone/>
            </a:pPr>
            <a:r>
              <a:rPr lang="en-GB" sz="1400" kern="0" dirty="0">
                <a:solidFill>
                  <a:srgbClr val="FFFFFF"/>
                </a:solidFill>
                <a:latin typeface="Arial"/>
                <a:cs typeface="Arial"/>
                <a:sym typeface="Arial"/>
              </a:rPr>
              <a:t>WIS2.0 pilot for ionosonde data exchange: </a:t>
            </a:r>
            <a:r>
              <a:rPr lang="en-GB" sz="1400" u="sng" kern="0" dirty="0">
                <a:solidFill>
                  <a:srgbClr val="9CA299"/>
                </a:solidFill>
                <a:latin typeface="Arial"/>
                <a:cs typeface="Arial"/>
                <a:sym typeface="Arial"/>
                <a:hlinkClick r:id="rId14"/>
              </a:rPr>
              <a:t>Costa 2024</a:t>
            </a:r>
            <a:endParaRPr sz="1400" kern="0" dirty="0">
              <a:solidFill>
                <a:srgbClr val="000000"/>
              </a:solidFill>
              <a:latin typeface="Arial"/>
              <a:cs typeface="Arial"/>
              <a:sym typeface="Arial"/>
            </a:endParaRPr>
          </a:p>
        </p:txBody>
      </p:sp>
      <p:pic>
        <p:nvPicPr>
          <p:cNvPr id="34" name="Picture 33" descr="A diagram of a network&#10;&#10;AI-generated content may be incorrect.">
            <a:extLst>
              <a:ext uri="{FF2B5EF4-FFF2-40B4-BE49-F238E27FC236}">
                <a16:creationId xmlns:a16="http://schemas.microsoft.com/office/drawing/2014/main" id="{A30DA285-8A69-DF85-4804-F95B09FFD17A}"/>
              </a:ext>
            </a:extLst>
          </p:cNvPr>
          <p:cNvPicPr>
            <a:picLocks noChangeAspect="1"/>
          </p:cNvPicPr>
          <p:nvPr/>
        </p:nvPicPr>
        <p:blipFill>
          <a:blip r:embed="rId15"/>
          <a:srcRect l="2938" t="13601" r="3073" b="1689"/>
          <a:stretch>
            <a:fillRect/>
          </a:stretch>
        </p:blipFill>
        <p:spPr>
          <a:xfrm>
            <a:off x="125099" y="2343547"/>
            <a:ext cx="3973834" cy="2799953"/>
          </a:xfrm>
          <a:prstGeom prst="rect">
            <a:avLst/>
          </a:prstGeom>
        </p:spPr>
      </p:pic>
    </p:spTree>
    <p:extLst>
      <p:ext uri="{BB962C8B-B14F-4D97-AF65-F5344CB8AC3E}">
        <p14:creationId xmlns:p14="http://schemas.microsoft.com/office/powerpoint/2010/main" val="3639332555"/>
      </p:ext>
    </p:extLst>
  </p:cSld>
  <p:clrMapOvr>
    <a:masterClrMapping/>
  </p:clrMapOvr>
  <p:transition spd="slow">
    <p:fade/>
  </p:transition>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62BEC7C-4C67-5BE1-D03D-EC52ED659778}"/>
              </a:ext>
            </a:extLst>
          </p:cNvPr>
          <p:cNvSpPr/>
          <p:nvPr/>
        </p:nvSpPr>
        <p:spPr bwMode="auto">
          <a:xfrm>
            <a:off x="-40528" y="1394584"/>
            <a:ext cx="5485613" cy="3748916"/>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85000"/>
              </a:lnSpc>
              <a:spcBef>
                <a:spcPct val="0"/>
              </a:spcBef>
              <a:spcAft>
                <a:spcPct val="0"/>
              </a:spcAft>
              <a:buClrTx/>
              <a:buSzTx/>
              <a:buFontTx/>
              <a:buNone/>
              <a:tabLst/>
            </a:pPr>
            <a:endParaRPr kumimoji="0" lang="en-GB" sz="4400" b="0" i="0" u="none" strike="noStrike" cap="none" normalizeH="0" baseline="0" dirty="0">
              <a:ln>
                <a:noFill/>
              </a:ln>
              <a:solidFill>
                <a:schemeClr val="tx2"/>
              </a:solidFill>
              <a:effectLst/>
              <a:latin typeface="Arial" charset="0"/>
            </a:endParaRPr>
          </a:p>
        </p:txBody>
      </p:sp>
      <p:grpSp>
        <p:nvGrpSpPr>
          <p:cNvPr id="7" name="Google Shape;202;p7">
            <a:extLst>
              <a:ext uri="{FF2B5EF4-FFF2-40B4-BE49-F238E27FC236}">
                <a16:creationId xmlns:a16="http://schemas.microsoft.com/office/drawing/2014/main" id="{0585084B-9735-1E98-50A5-7F46BBE8C29A}"/>
              </a:ext>
            </a:extLst>
          </p:cNvPr>
          <p:cNvGrpSpPr/>
          <p:nvPr/>
        </p:nvGrpSpPr>
        <p:grpSpPr>
          <a:xfrm>
            <a:off x="5222" y="1394584"/>
            <a:ext cx="5439861" cy="3704263"/>
            <a:chOff x="10917088" y="-3174249"/>
            <a:chExt cx="8333123" cy="5674424"/>
          </a:xfrm>
          <a:solidFill>
            <a:schemeClr val="tx1"/>
          </a:solidFill>
        </p:grpSpPr>
        <p:pic>
          <p:nvPicPr>
            <p:cNvPr id="8" name="Google Shape;203;p7">
              <a:extLst>
                <a:ext uri="{FF2B5EF4-FFF2-40B4-BE49-F238E27FC236}">
                  <a16:creationId xmlns:a16="http://schemas.microsoft.com/office/drawing/2014/main" id="{62CDA77A-90F3-F73F-EA20-AE39F0B538B9}"/>
                </a:ext>
              </a:extLst>
            </p:cNvPr>
            <p:cNvPicPr preferRelativeResize="0"/>
            <p:nvPr/>
          </p:nvPicPr>
          <p:blipFill>
            <a:blip r:embed="rId4">
              <a:alphaModFix/>
            </a:blip>
            <a:srcRect t="12884"/>
            <a:stretch>
              <a:fillRect/>
            </a:stretch>
          </p:blipFill>
          <p:spPr>
            <a:xfrm>
              <a:off x="10963462" y="-3174249"/>
              <a:ext cx="8286749" cy="1883587"/>
            </a:xfrm>
            <a:prstGeom prst="rect">
              <a:avLst/>
            </a:prstGeom>
            <a:grpFill/>
            <a:ln>
              <a:noFill/>
            </a:ln>
          </p:spPr>
        </p:pic>
        <p:pic>
          <p:nvPicPr>
            <p:cNvPr id="10" name="Google Shape;204;p7">
              <a:extLst>
                <a:ext uri="{FF2B5EF4-FFF2-40B4-BE49-F238E27FC236}">
                  <a16:creationId xmlns:a16="http://schemas.microsoft.com/office/drawing/2014/main" id="{18B78CA3-17B0-FB6A-7A59-298AF4A29EA2}"/>
                </a:ext>
              </a:extLst>
            </p:cNvPr>
            <p:cNvPicPr preferRelativeResize="0"/>
            <p:nvPr/>
          </p:nvPicPr>
          <p:blipFill>
            <a:blip r:embed="rId5">
              <a:alphaModFix/>
            </a:blip>
            <a:srcRect t="8541"/>
            <a:stretch>
              <a:fillRect/>
            </a:stretch>
          </p:blipFill>
          <p:spPr>
            <a:xfrm>
              <a:off x="10949694" y="-1370992"/>
              <a:ext cx="8286750" cy="1907805"/>
            </a:xfrm>
            <a:prstGeom prst="rect">
              <a:avLst/>
            </a:prstGeom>
            <a:grpFill/>
            <a:ln>
              <a:noFill/>
            </a:ln>
          </p:spPr>
        </p:pic>
        <p:pic>
          <p:nvPicPr>
            <p:cNvPr id="12" name="Google Shape;205;p7">
              <a:extLst>
                <a:ext uri="{FF2B5EF4-FFF2-40B4-BE49-F238E27FC236}">
                  <a16:creationId xmlns:a16="http://schemas.microsoft.com/office/drawing/2014/main" id="{A3ADAA60-C9BE-55F4-A2A5-A6FA6F651BE8}"/>
                </a:ext>
              </a:extLst>
            </p:cNvPr>
            <p:cNvPicPr preferRelativeResize="0"/>
            <p:nvPr/>
          </p:nvPicPr>
          <p:blipFill>
            <a:blip r:embed="rId6">
              <a:alphaModFix/>
            </a:blip>
            <a:stretch>
              <a:fillRect/>
            </a:stretch>
          </p:blipFill>
          <p:spPr>
            <a:xfrm>
              <a:off x="10917088" y="594818"/>
              <a:ext cx="8296275" cy="742950"/>
            </a:xfrm>
            <a:prstGeom prst="rect">
              <a:avLst/>
            </a:prstGeom>
            <a:grpFill/>
            <a:ln>
              <a:noFill/>
            </a:ln>
          </p:spPr>
        </p:pic>
        <p:pic>
          <p:nvPicPr>
            <p:cNvPr id="14" name="Google Shape;206;p7">
              <a:extLst>
                <a:ext uri="{FF2B5EF4-FFF2-40B4-BE49-F238E27FC236}">
                  <a16:creationId xmlns:a16="http://schemas.microsoft.com/office/drawing/2014/main" id="{04D137F9-8523-29BA-37C9-333065E8AB4A}"/>
                </a:ext>
              </a:extLst>
            </p:cNvPr>
            <p:cNvPicPr preferRelativeResize="0"/>
            <p:nvPr/>
          </p:nvPicPr>
          <p:blipFill>
            <a:blip r:embed="rId7">
              <a:alphaModFix/>
            </a:blip>
            <a:srcRect l="507"/>
            <a:stretch>
              <a:fillRect/>
            </a:stretch>
          </p:blipFill>
          <p:spPr>
            <a:xfrm>
              <a:off x="10959208" y="1312670"/>
              <a:ext cx="8254154" cy="390526"/>
            </a:xfrm>
            <a:prstGeom prst="rect">
              <a:avLst/>
            </a:prstGeom>
            <a:grpFill/>
            <a:ln>
              <a:noFill/>
            </a:ln>
          </p:spPr>
        </p:pic>
        <p:pic>
          <p:nvPicPr>
            <p:cNvPr id="18" name="Google Shape;208;p7">
              <a:extLst>
                <a:ext uri="{FF2B5EF4-FFF2-40B4-BE49-F238E27FC236}">
                  <a16:creationId xmlns:a16="http://schemas.microsoft.com/office/drawing/2014/main" id="{617414EE-0BAB-F512-D732-0934DC48F413}"/>
                </a:ext>
              </a:extLst>
            </p:cNvPr>
            <p:cNvPicPr preferRelativeResize="0"/>
            <p:nvPr/>
          </p:nvPicPr>
          <p:blipFill>
            <a:blip r:embed="rId8">
              <a:alphaModFix/>
            </a:blip>
            <a:stretch>
              <a:fillRect/>
            </a:stretch>
          </p:blipFill>
          <p:spPr>
            <a:xfrm>
              <a:off x="10959216" y="1938200"/>
              <a:ext cx="8277224" cy="561975"/>
            </a:xfrm>
            <a:prstGeom prst="rect">
              <a:avLst/>
            </a:prstGeom>
            <a:grpFill/>
            <a:ln>
              <a:noFill/>
            </a:ln>
          </p:spPr>
        </p:pic>
        <p:pic>
          <p:nvPicPr>
            <p:cNvPr id="16" name="Google Shape;207;p7">
              <a:extLst>
                <a:ext uri="{FF2B5EF4-FFF2-40B4-BE49-F238E27FC236}">
                  <a16:creationId xmlns:a16="http://schemas.microsoft.com/office/drawing/2014/main" id="{BCB39228-D522-14BB-0101-EF0B1C719BAB}"/>
                </a:ext>
              </a:extLst>
            </p:cNvPr>
            <p:cNvPicPr preferRelativeResize="0"/>
            <p:nvPr/>
          </p:nvPicPr>
          <p:blipFill>
            <a:blip r:embed="rId9">
              <a:alphaModFix/>
            </a:blip>
            <a:srcRect l="507" t="1" b="7502"/>
            <a:stretch>
              <a:fillRect/>
            </a:stretch>
          </p:blipFill>
          <p:spPr>
            <a:xfrm>
              <a:off x="10959208" y="1622114"/>
              <a:ext cx="8254155" cy="334795"/>
            </a:xfrm>
            <a:prstGeom prst="rect">
              <a:avLst/>
            </a:prstGeom>
            <a:grpFill/>
            <a:ln>
              <a:noFill/>
            </a:ln>
          </p:spPr>
        </p:pic>
      </p:grpSp>
      <p:sp>
        <p:nvSpPr>
          <p:cNvPr id="2" name="Title 1">
            <a:extLst>
              <a:ext uri="{FF2B5EF4-FFF2-40B4-BE49-F238E27FC236}">
                <a16:creationId xmlns:a16="http://schemas.microsoft.com/office/drawing/2014/main" id="{C422598C-2F42-3626-D70B-B1EAA99B8D3B}"/>
              </a:ext>
            </a:extLst>
          </p:cNvPr>
          <p:cNvSpPr>
            <a:spLocks noGrp="1"/>
          </p:cNvSpPr>
          <p:nvPr>
            <p:ph type="ctrTitle"/>
          </p:nvPr>
        </p:nvSpPr>
        <p:spPr/>
        <p:txBody>
          <a:bodyPr/>
          <a:lstStyle/>
          <a:p>
            <a:r>
              <a:rPr lang="en-GB" dirty="0"/>
              <a:t>CF: variables</a:t>
            </a:r>
          </a:p>
        </p:txBody>
      </p:sp>
      <p:pic>
        <p:nvPicPr>
          <p:cNvPr id="4" name="Google Shape;216;p7">
            <a:extLst>
              <a:ext uri="{FF2B5EF4-FFF2-40B4-BE49-F238E27FC236}">
                <a16:creationId xmlns:a16="http://schemas.microsoft.com/office/drawing/2014/main" id="{0C1253EA-BC5E-C5B8-8CC7-2E3661F2EE7D}"/>
              </a:ext>
            </a:extLst>
          </p:cNvPr>
          <p:cNvPicPr preferRelativeResize="0"/>
          <p:nvPr/>
        </p:nvPicPr>
        <p:blipFill>
          <a:blip r:embed="rId10">
            <a:alphaModFix/>
          </a:blip>
          <a:stretch>
            <a:fillRect/>
          </a:stretch>
        </p:blipFill>
        <p:spPr>
          <a:xfrm>
            <a:off x="8144611" y="40663"/>
            <a:ext cx="937641" cy="934650"/>
          </a:xfrm>
          <a:prstGeom prst="rect">
            <a:avLst/>
          </a:prstGeom>
          <a:noFill/>
          <a:ln>
            <a:noFill/>
          </a:ln>
        </p:spPr>
      </p:pic>
      <p:sp>
        <p:nvSpPr>
          <p:cNvPr id="22" name="Google Shape;215;p7">
            <a:extLst>
              <a:ext uri="{FF2B5EF4-FFF2-40B4-BE49-F238E27FC236}">
                <a16:creationId xmlns:a16="http://schemas.microsoft.com/office/drawing/2014/main" id="{EFA409BE-94EE-B9C5-B969-01D4EEB7628B}"/>
              </a:ext>
            </a:extLst>
          </p:cNvPr>
          <p:cNvSpPr txBox="1"/>
          <p:nvPr/>
        </p:nvSpPr>
        <p:spPr>
          <a:xfrm>
            <a:off x="0" y="1170322"/>
            <a:ext cx="5430846" cy="249259"/>
          </a:xfrm>
          <a:prstGeom prst="rect">
            <a:avLst/>
          </a:prstGeom>
          <a:noFill/>
          <a:ln>
            <a:noFill/>
          </a:ln>
        </p:spPr>
        <p:txBody>
          <a:bodyPr spcFirstLastPara="1" wrap="square" lIns="91425" tIns="45700" rIns="91425" bIns="45700" anchor="t" anchorCtr="0">
            <a:spAutoFit/>
          </a:bodyPr>
          <a:lstStyle/>
          <a:p>
            <a:pPr marL="0" marR="0" lvl="0" indent="0" algn="r" rtl="0">
              <a:lnSpc>
                <a:spcPct val="85000"/>
              </a:lnSpc>
              <a:spcBef>
                <a:spcPts val="0"/>
              </a:spcBef>
              <a:spcAft>
                <a:spcPts val="0"/>
              </a:spcAft>
              <a:buNone/>
            </a:pPr>
            <a:r>
              <a:rPr lang="en-GB" sz="1200" i="1" u="sng" dirty="0">
                <a:solidFill>
                  <a:schemeClr val="tx1"/>
                </a:solidFill>
                <a:latin typeface="Arial"/>
                <a:ea typeface="Arial"/>
                <a:cs typeface="Arial"/>
                <a:sym typeface="Arial"/>
                <a:hlinkClick r:id="rId11">
                  <a:extLst>
                    <a:ext uri="{A12FA001-AC4F-418D-AE19-62706E023703}">
                      <ahyp:hlinkClr xmlns:ahyp="http://schemas.microsoft.com/office/drawing/2018/hyperlinkcolor" val="tx"/>
                    </a:ext>
                  </a:extLst>
                </a:hlinkClick>
              </a:rPr>
              <a:t>cfconventions.org/</a:t>
            </a:r>
            <a:r>
              <a:rPr lang="en-GB" sz="1200" i="1" u="sng" dirty="0">
                <a:solidFill>
                  <a:schemeClr val="tx1"/>
                </a:solidFill>
                <a:hlinkClick r:id="rId11">
                  <a:extLst>
                    <a:ext uri="{A12FA001-AC4F-418D-AE19-62706E023703}">
                      <ahyp:hlinkClr xmlns:ahyp="http://schemas.microsoft.com/office/drawing/2018/hyperlinkcolor" val="tx"/>
                    </a:ext>
                  </a:extLst>
                </a:hlinkClick>
              </a:rPr>
              <a:t>…/</a:t>
            </a:r>
            <a:r>
              <a:rPr lang="en-GB" sz="1200" i="1" u="sng" dirty="0">
                <a:solidFill>
                  <a:schemeClr val="tx1"/>
                </a:solidFill>
                <a:latin typeface="Arial"/>
                <a:ea typeface="Arial"/>
                <a:cs typeface="Arial"/>
                <a:sym typeface="Arial"/>
                <a:hlinkClick r:id="rId11">
                  <a:extLst>
                    <a:ext uri="{A12FA001-AC4F-418D-AE19-62706E023703}">
                      <ahyp:hlinkClr xmlns:ahyp="http://schemas.microsoft.com/office/drawing/2018/hyperlinkcolor" val="tx"/>
                    </a:ext>
                  </a:extLst>
                </a:hlinkClick>
              </a:rPr>
              <a:t>cf-standard-name-table.html</a:t>
            </a:r>
            <a:r>
              <a:rPr lang="en-GB" sz="1200" dirty="0">
                <a:solidFill>
                  <a:schemeClr val="tx1"/>
                </a:solidFill>
                <a:latin typeface="Arial"/>
                <a:ea typeface="Arial"/>
                <a:cs typeface="Arial"/>
                <a:sym typeface="Arial"/>
              </a:rPr>
              <a:t> </a:t>
            </a:r>
            <a:endParaRPr dirty="0">
              <a:solidFill>
                <a:schemeClr val="tx1"/>
              </a:solidFill>
            </a:endParaRPr>
          </a:p>
        </p:txBody>
      </p:sp>
      <p:grpSp>
        <p:nvGrpSpPr>
          <p:cNvPr id="27" name="Group 26">
            <a:extLst>
              <a:ext uri="{FF2B5EF4-FFF2-40B4-BE49-F238E27FC236}">
                <a16:creationId xmlns:a16="http://schemas.microsoft.com/office/drawing/2014/main" id="{CAD72004-0669-F1B6-69AC-983E1A159868}"/>
              </a:ext>
            </a:extLst>
          </p:cNvPr>
          <p:cNvGrpSpPr/>
          <p:nvPr/>
        </p:nvGrpSpPr>
        <p:grpSpPr>
          <a:xfrm>
            <a:off x="3563888" y="3435846"/>
            <a:ext cx="5518364" cy="1728192"/>
            <a:chOff x="3563888" y="3940842"/>
            <a:chExt cx="5518364" cy="1728193"/>
          </a:xfrm>
        </p:grpSpPr>
        <p:sp>
          <p:nvSpPr>
            <p:cNvPr id="26" name="Rectangle 25">
              <a:extLst>
                <a:ext uri="{FF2B5EF4-FFF2-40B4-BE49-F238E27FC236}">
                  <a16:creationId xmlns:a16="http://schemas.microsoft.com/office/drawing/2014/main" id="{5185E97C-2503-826D-42EF-6676E85C3A01}"/>
                </a:ext>
              </a:extLst>
            </p:cNvPr>
            <p:cNvSpPr/>
            <p:nvPr/>
          </p:nvSpPr>
          <p:spPr bwMode="auto">
            <a:xfrm>
              <a:off x="3563888" y="4323645"/>
              <a:ext cx="5518364" cy="1345390"/>
            </a:xfrm>
            <a:prstGeom prst="rect">
              <a:avLst/>
            </a:prstGeom>
            <a:solidFill>
              <a:schemeClr val="tx1"/>
            </a:solidFill>
            <a:ln w="9525" cap="flat" cmpd="sng" algn="ctr">
              <a:solidFill>
                <a:schemeClr val="bg1">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85000"/>
                </a:lnSpc>
                <a:spcBef>
                  <a:spcPct val="0"/>
                </a:spcBef>
                <a:spcAft>
                  <a:spcPct val="0"/>
                </a:spcAft>
                <a:buClrTx/>
                <a:buSzTx/>
                <a:buFontTx/>
                <a:buNone/>
                <a:tabLst/>
              </a:pPr>
              <a:endParaRPr kumimoji="0" lang="en-GB" sz="4400" b="0" i="0" u="none" strike="noStrike" cap="none" normalizeH="0" baseline="0">
                <a:ln>
                  <a:noFill/>
                </a:ln>
                <a:solidFill>
                  <a:schemeClr val="tx2"/>
                </a:solidFill>
                <a:effectLst/>
                <a:latin typeface="Arial" charset="0"/>
              </a:endParaRPr>
            </a:p>
          </p:txBody>
        </p:sp>
        <p:pic>
          <p:nvPicPr>
            <p:cNvPr id="23" name="Google Shape;211;p7">
              <a:extLst>
                <a:ext uri="{FF2B5EF4-FFF2-40B4-BE49-F238E27FC236}">
                  <a16:creationId xmlns:a16="http://schemas.microsoft.com/office/drawing/2014/main" id="{C151B7C0-4C76-4B27-82C5-6A3708B9706F}"/>
                </a:ext>
              </a:extLst>
            </p:cNvPr>
            <p:cNvPicPr preferRelativeResize="0"/>
            <p:nvPr/>
          </p:nvPicPr>
          <p:blipFill>
            <a:blip r:embed="rId12">
              <a:alphaModFix/>
            </a:blip>
            <a:srcRect t="23279"/>
            <a:stretch>
              <a:fillRect/>
            </a:stretch>
          </p:blipFill>
          <p:spPr>
            <a:xfrm>
              <a:off x="3587626" y="4525649"/>
              <a:ext cx="5448870" cy="1131590"/>
            </a:xfrm>
            <a:prstGeom prst="rect">
              <a:avLst/>
            </a:prstGeom>
            <a:noFill/>
            <a:ln w="28575" cap="flat" cmpd="sng">
              <a:noFill/>
              <a:prstDash val="solid"/>
              <a:round/>
              <a:headEnd type="none" w="sm" len="sm"/>
              <a:tailEnd type="none" w="sm" len="sm"/>
            </a:ln>
          </p:spPr>
        </p:pic>
        <p:sp>
          <p:nvSpPr>
            <p:cNvPr id="24" name="Google Shape;214;p7">
              <a:extLst>
                <a:ext uri="{FF2B5EF4-FFF2-40B4-BE49-F238E27FC236}">
                  <a16:creationId xmlns:a16="http://schemas.microsoft.com/office/drawing/2014/main" id="{76E5AA7B-6AF6-74C5-74E1-F64BB61EE7A4}"/>
                </a:ext>
              </a:extLst>
            </p:cNvPr>
            <p:cNvSpPr txBox="1"/>
            <p:nvPr/>
          </p:nvSpPr>
          <p:spPr>
            <a:xfrm>
              <a:off x="3947691" y="3940842"/>
              <a:ext cx="4728740" cy="781722"/>
            </a:xfrm>
            <a:prstGeom prst="rect">
              <a:avLst/>
            </a:prstGeom>
            <a:noFill/>
            <a:ln>
              <a:noFill/>
            </a:ln>
          </p:spPr>
          <p:txBody>
            <a:bodyPr spcFirstLastPara="1" wrap="square" lIns="91425" tIns="91425" rIns="91425" bIns="91425" anchor="t" anchorCtr="0">
              <a:spAutoFit/>
            </a:bodyPr>
            <a:lstStyle/>
            <a:p>
              <a:pPr lvl="0">
                <a:lnSpc>
                  <a:spcPct val="115000"/>
                </a:lnSpc>
                <a:spcBef>
                  <a:spcPts val="2400"/>
                </a:spcBef>
                <a:spcAft>
                  <a:spcPts val="600"/>
                </a:spcAft>
              </a:pPr>
              <a:r>
                <a:rPr lang="en-GB" sz="1200" i="1" u="sng" dirty="0">
                  <a:solidFill>
                    <a:schemeClr val="bg2"/>
                  </a:solidFill>
                  <a:hlinkClick r:id="rId13">
                    <a:extLst>
                      <a:ext uri="{A12FA001-AC4F-418D-AE19-62706E023703}">
                        <ahyp:hlinkClr xmlns:ahyp="http://schemas.microsoft.com/office/drawing/2018/hyperlinkcolor" val="tx"/>
                      </a:ext>
                    </a:extLst>
                  </a:hlinkClick>
                </a:rPr>
                <a:t>Guidelines for Construction of CF Standard Names: Qualifications</a:t>
              </a:r>
              <a:endParaRPr lang="en-GB" sz="1200" i="1" dirty="0">
                <a:solidFill>
                  <a:schemeClr val="bg2"/>
                </a:solidFill>
              </a:endParaRPr>
            </a:p>
          </p:txBody>
        </p:sp>
      </p:grpSp>
      <p:sp>
        <p:nvSpPr>
          <p:cNvPr id="25" name="Google Shape;214;p7">
            <a:extLst>
              <a:ext uri="{FF2B5EF4-FFF2-40B4-BE49-F238E27FC236}">
                <a16:creationId xmlns:a16="http://schemas.microsoft.com/office/drawing/2014/main" id="{5B53B764-8F60-BFB0-1805-D2538A5E4B7E}"/>
              </a:ext>
            </a:extLst>
          </p:cNvPr>
          <p:cNvSpPr txBox="1"/>
          <p:nvPr/>
        </p:nvSpPr>
        <p:spPr>
          <a:xfrm>
            <a:off x="6372200" y="4678420"/>
            <a:ext cx="2736304" cy="3416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i="1" dirty="0">
                <a:solidFill>
                  <a:schemeClr val="bg1">
                    <a:lumMod val="50000"/>
                  </a:schemeClr>
                </a:solidFill>
              </a:rPr>
              <a:t>See also: </a:t>
            </a:r>
            <a:r>
              <a:rPr lang="en-GB" sz="1200" i="1" u="sng" dirty="0">
                <a:solidFill>
                  <a:schemeClr val="bg1">
                    <a:lumMod val="50000"/>
                  </a:schemeClr>
                </a:solidFill>
                <a:hlinkClick r:id="rId14">
                  <a:extLst>
                    <a:ext uri="{A12FA001-AC4F-418D-AE19-62706E023703}">
                      <ahyp:hlinkClr xmlns:ahyp="http://schemas.microsoft.com/office/drawing/2018/hyperlinkcolor" val="tx"/>
                    </a:ext>
                  </a:extLst>
                </a:hlinkClick>
              </a:rPr>
              <a:t>CF FAQs: standard names</a:t>
            </a:r>
            <a:endParaRPr sz="1200" i="1" dirty="0">
              <a:solidFill>
                <a:schemeClr val="bg1">
                  <a:lumMod val="50000"/>
                </a:schemeClr>
              </a:solidFill>
            </a:endParaRPr>
          </a:p>
        </p:txBody>
      </p:sp>
      <p:grpSp>
        <p:nvGrpSpPr>
          <p:cNvPr id="35" name="Group 34">
            <a:extLst>
              <a:ext uri="{FF2B5EF4-FFF2-40B4-BE49-F238E27FC236}">
                <a16:creationId xmlns:a16="http://schemas.microsoft.com/office/drawing/2014/main" id="{F3AE4E90-0E17-96D6-6859-5EAB644F850E}"/>
              </a:ext>
            </a:extLst>
          </p:cNvPr>
          <p:cNvGrpSpPr/>
          <p:nvPr/>
        </p:nvGrpSpPr>
        <p:grpSpPr>
          <a:xfrm>
            <a:off x="4103328" y="2641871"/>
            <a:ext cx="1188752" cy="306903"/>
            <a:chOff x="4093181" y="2641871"/>
            <a:chExt cx="1188752" cy="306903"/>
          </a:xfrm>
        </p:grpSpPr>
        <p:pic>
          <p:nvPicPr>
            <p:cNvPr id="31" name="Graphic 30" descr="Iceberg with solid fill">
              <a:extLst>
                <a:ext uri="{FF2B5EF4-FFF2-40B4-BE49-F238E27FC236}">
                  <a16:creationId xmlns:a16="http://schemas.microsoft.com/office/drawing/2014/main" id="{63AE284F-AE2D-994D-4A70-B08716F9ED8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723315" y="2648713"/>
              <a:ext cx="262889" cy="262888"/>
            </a:xfrm>
            <a:prstGeom prst="rect">
              <a:avLst/>
            </a:prstGeom>
          </p:spPr>
        </p:pic>
        <p:pic>
          <p:nvPicPr>
            <p:cNvPr id="32" name="Graphic 31" descr="Wave with solid fill">
              <a:extLst>
                <a:ext uri="{FF2B5EF4-FFF2-40B4-BE49-F238E27FC236}">
                  <a16:creationId xmlns:a16="http://schemas.microsoft.com/office/drawing/2014/main" id="{384EEFCC-EAC7-485D-0D01-3CA050683045}"/>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427586" y="2641871"/>
              <a:ext cx="262889" cy="262889"/>
            </a:xfrm>
            <a:prstGeom prst="rect">
              <a:avLst/>
            </a:prstGeom>
          </p:spPr>
        </p:pic>
        <p:pic>
          <p:nvPicPr>
            <p:cNvPr id="33" name="Graphic 32" descr="Plant With Roots with solid fill">
              <a:extLst>
                <a:ext uri="{FF2B5EF4-FFF2-40B4-BE49-F238E27FC236}">
                  <a16:creationId xmlns:a16="http://schemas.microsoft.com/office/drawing/2014/main" id="{72C5F683-1A40-1AB5-E910-E5D5B6643286}"/>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5019044" y="2648713"/>
              <a:ext cx="262889" cy="262888"/>
            </a:xfrm>
            <a:prstGeom prst="rect">
              <a:avLst/>
            </a:prstGeom>
          </p:spPr>
        </p:pic>
        <p:pic>
          <p:nvPicPr>
            <p:cNvPr id="34" name="Graphic 33" descr="Windy with solid fill">
              <a:extLst>
                <a:ext uri="{FF2B5EF4-FFF2-40B4-BE49-F238E27FC236}">
                  <a16:creationId xmlns:a16="http://schemas.microsoft.com/office/drawing/2014/main" id="{FDB6D8BE-681E-7B26-8DF6-4184610E584F}"/>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4093181" y="2647209"/>
              <a:ext cx="301565" cy="301565"/>
            </a:xfrm>
            <a:prstGeom prst="rect">
              <a:avLst/>
            </a:prstGeom>
          </p:spPr>
        </p:pic>
      </p:grpSp>
      <p:grpSp>
        <p:nvGrpSpPr>
          <p:cNvPr id="39" name="Group 38">
            <a:extLst>
              <a:ext uri="{FF2B5EF4-FFF2-40B4-BE49-F238E27FC236}">
                <a16:creationId xmlns:a16="http://schemas.microsoft.com/office/drawing/2014/main" id="{C1DAEFB7-A065-AF89-92EE-8E56D65522DB}"/>
              </a:ext>
            </a:extLst>
          </p:cNvPr>
          <p:cNvGrpSpPr/>
          <p:nvPr/>
        </p:nvGrpSpPr>
        <p:grpSpPr>
          <a:xfrm>
            <a:off x="6211073" y="61158"/>
            <a:ext cx="2932925" cy="1250452"/>
            <a:chOff x="6232532" y="18108"/>
            <a:chExt cx="2838315" cy="1250452"/>
          </a:xfrm>
        </p:grpSpPr>
        <p:sp>
          <p:nvSpPr>
            <p:cNvPr id="6" name="Google Shape;213;p7">
              <a:extLst>
                <a:ext uri="{FF2B5EF4-FFF2-40B4-BE49-F238E27FC236}">
                  <a16:creationId xmlns:a16="http://schemas.microsoft.com/office/drawing/2014/main" id="{6E9228C3-2281-D277-5BAB-C3B4A9DE4B49}"/>
                </a:ext>
              </a:extLst>
            </p:cNvPr>
            <p:cNvSpPr txBox="1"/>
            <p:nvPr/>
          </p:nvSpPr>
          <p:spPr>
            <a:xfrm>
              <a:off x="6242356" y="18108"/>
              <a:ext cx="2016224" cy="913297"/>
            </a:xfrm>
            <a:prstGeom prst="rect">
              <a:avLst/>
            </a:prstGeom>
            <a:noFill/>
            <a:ln>
              <a:noFill/>
            </a:ln>
          </p:spPr>
          <p:txBody>
            <a:bodyPr spcFirstLastPara="1" wrap="square" lIns="91425" tIns="91425" rIns="91425" bIns="91425" anchor="t" anchorCtr="0">
              <a:spAutoFit/>
            </a:bodyPr>
            <a:lstStyle/>
            <a:p>
              <a:pPr marL="0" lvl="0" indent="0" algn="l" rtl="0">
                <a:lnSpc>
                  <a:spcPct val="85000"/>
                </a:lnSpc>
                <a:spcBef>
                  <a:spcPts val="0"/>
                </a:spcBef>
                <a:spcAft>
                  <a:spcPts val="0"/>
                </a:spcAft>
                <a:buNone/>
              </a:pPr>
              <a:r>
                <a:rPr lang="en-GB" sz="1100" dirty="0">
                  <a:solidFill>
                    <a:schemeClr val="lt1"/>
                  </a:solidFill>
                </a:rPr>
                <a:t>CF: </a:t>
              </a:r>
              <a:r>
                <a:rPr lang="en-GB" sz="1100" i="1" u="sng" dirty="0">
                  <a:solidFill>
                    <a:schemeClr val="lt1"/>
                  </a:solidFill>
                  <a:hlinkClick r:id="rId11">
                    <a:extLst>
                      <a:ext uri="{A12FA001-AC4F-418D-AE19-62706E023703}">
                        <ahyp:hlinkClr xmlns:ahyp="http://schemas.microsoft.com/office/drawing/2018/hyperlinkcolor" val="tx"/>
                      </a:ext>
                    </a:extLst>
                  </a:hlinkClick>
                </a:rPr>
                <a:t>cfconventions.org</a:t>
              </a:r>
              <a:endParaRPr sz="1100" i="1" dirty="0">
                <a:solidFill>
                  <a:schemeClr val="lt1"/>
                </a:solidFill>
              </a:endParaRPr>
            </a:p>
            <a:p>
              <a:pPr marL="0" lvl="0" indent="0" algn="l" rtl="0">
                <a:lnSpc>
                  <a:spcPct val="100000"/>
                </a:lnSpc>
                <a:spcBef>
                  <a:spcPts val="600"/>
                </a:spcBef>
                <a:spcAft>
                  <a:spcPts val="0"/>
                </a:spcAft>
                <a:buNone/>
              </a:pPr>
              <a:r>
                <a:rPr lang="en-GB" sz="1100" dirty="0">
                  <a:solidFill>
                    <a:schemeClr val="lt1"/>
                  </a:solidFill>
                </a:rPr>
                <a:t>Active community, </a:t>
              </a:r>
              <a:br>
                <a:rPr lang="en-GB" sz="1100" dirty="0">
                  <a:solidFill>
                    <a:schemeClr val="lt1"/>
                  </a:solidFill>
                </a:rPr>
              </a:br>
              <a:r>
                <a:rPr lang="en-GB" sz="1100" dirty="0">
                  <a:solidFill>
                    <a:schemeClr val="lt1"/>
                  </a:solidFill>
                </a:rPr>
                <a:t>won AGU 2024 </a:t>
              </a:r>
              <a:r>
                <a:rPr lang="en-GB" sz="1100" i="1" u="sng" dirty="0">
                  <a:solidFill>
                    <a:schemeClr val="hlink"/>
                  </a:solidFill>
                  <a:hlinkClick r:id="rId23"/>
                </a:rPr>
                <a:t>Open</a:t>
              </a:r>
              <a:br>
                <a:rPr lang="en-GB" sz="1100" i="1" u="sng" dirty="0">
                  <a:solidFill>
                    <a:schemeClr val="hlink"/>
                  </a:solidFill>
                  <a:hlinkClick r:id="rId23"/>
                </a:rPr>
              </a:br>
              <a:r>
                <a:rPr lang="en-GB" sz="1100" i="1" u="sng" dirty="0">
                  <a:solidFill>
                    <a:schemeClr val="hlink"/>
                  </a:solidFill>
                  <a:hlinkClick r:id="rId23"/>
                </a:rPr>
                <a:t>Science Recognition Prize</a:t>
              </a:r>
              <a:endParaRPr lang="en-GB" sz="1100" i="1" u="sng" dirty="0">
                <a:solidFill>
                  <a:schemeClr val="hlink"/>
                </a:solidFill>
              </a:endParaRPr>
            </a:p>
          </p:txBody>
        </p:sp>
        <p:sp>
          <p:nvSpPr>
            <p:cNvPr id="38" name="TextBox 37">
              <a:extLst>
                <a:ext uri="{FF2B5EF4-FFF2-40B4-BE49-F238E27FC236}">
                  <a16:creationId xmlns:a16="http://schemas.microsoft.com/office/drawing/2014/main" id="{3E96E664-A575-F690-9E19-A76CF0CCD632}"/>
                </a:ext>
              </a:extLst>
            </p:cNvPr>
            <p:cNvSpPr txBox="1"/>
            <p:nvPr/>
          </p:nvSpPr>
          <p:spPr>
            <a:xfrm>
              <a:off x="6232532" y="888456"/>
              <a:ext cx="2838315" cy="380104"/>
            </a:xfrm>
            <a:prstGeom prst="rect">
              <a:avLst/>
            </a:prstGeom>
            <a:noFill/>
          </p:spPr>
          <p:txBody>
            <a:bodyPr wrap="square">
              <a:spAutoFit/>
            </a:bodyPr>
            <a:lstStyle/>
            <a:p>
              <a:pPr lvl="0">
                <a:spcBef>
                  <a:spcPts val="0"/>
                </a:spcBef>
                <a:spcAft>
                  <a:spcPts val="0"/>
                </a:spcAft>
              </a:pPr>
              <a:r>
                <a:rPr lang="en-GB" sz="1100" dirty="0">
                  <a:solidFill>
                    <a:schemeClr val="hlink"/>
                  </a:solidFill>
                  <a:hlinkClick r:id="rId24"/>
                </a:rPr>
                <a:t>Rich ecosystem</a:t>
              </a:r>
              <a:r>
                <a:rPr lang="en-GB" sz="1100" dirty="0">
                  <a:solidFill>
                    <a:schemeClr val="hlink"/>
                  </a:solidFill>
                </a:rPr>
                <a:t> of netCDF / CF tools: </a:t>
              </a:r>
              <a:br>
                <a:rPr lang="en-GB" sz="1100" dirty="0">
                  <a:solidFill>
                    <a:schemeClr val="hlink"/>
                  </a:solidFill>
                </a:rPr>
              </a:br>
              <a:r>
                <a:rPr lang="en-GB" sz="1100" i="1" dirty="0">
                  <a:solidFill>
                    <a:schemeClr val="hlink"/>
                  </a:solidFill>
                  <a:hlinkClick r:id="rId25"/>
                </a:rPr>
                <a:t>cfchecker</a:t>
              </a:r>
              <a:r>
                <a:rPr lang="en-GB" sz="1100" dirty="0">
                  <a:solidFill>
                    <a:schemeClr val="hlink"/>
                  </a:solidFill>
                </a:rPr>
                <a:t>, </a:t>
              </a:r>
              <a:r>
                <a:rPr lang="en-GB" sz="1100" i="1" dirty="0" err="1">
                  <a:solidFill>
                    <a:schemeClr val="hlink"/>
                  </a:solidFill>
                  <a:hlinkClick r:id="rId26"/>
                </a:rPr>
                <a:t>nco</a:t>
              </a:r>
              <a:r>
                <a:rPr lang="en-GB" sz="1100" i="1" dirty="0">
                  <a:solidFill>
                    <a:schemeClr val="hlink"/>
                  </a:solidFill>
                </a:rPr>
                <a:t>, </a:t>
              </a:r>
              <a:r>
                <a:rPr lang="en-GB" sz="1100" i="1" dirty="0">
                  <a:solidFill>
                    <a:schemeClr val="hlink"/>
                  </a:solidFill>
                  <a:hlinkClick r:id="rId27"/>
                </a:rPr>
                <a:t>panoply</a:t>
              </a:r>
              <a:r>
                <a:rPr lang="en-GB" sz="1100" i="1" dirty="0">
                  <a:solidFill>
                    <a:schemeClr val="hlink"/>
                  </a:solidFill>
                </a:rPr>
                <a:t>, </a:t>
              </a:r>
              <a:r>
                <a:rPr lang="en-GB" sz="1100" i="1" dirty="0">
                  <a:solidFill>
                    <a:schemeClr val="hlink"/>
                  </a:solidFill>
                  <a:hlinkClick r:id="rId28"/>
                </a:rPr>
                <a:t>iris</a:t>
              </a:r>
              <a:r>
                <a:rPr lang="en-GB" sz="1100" i="1" dirty="0">
                  <a:solidFill>
                    <a:schemeClr val="hlink"/>
                  </a:solidFill>
                </a:rPr>
                <a:t>, (</a:t>
              </a:r>
              <a:r>
                <a:rPr lang="en-GB" sz="1100" i="1" dirty="0">
                  <a:solidFill>
                    <a:schemeClr val="hlink"/>
                  </a:solidFill>
                  <a:hlinkClick r:id="rId29"/>
                </a:rPr>
                <a:t>geo</a:t>
              </a:r>
              <a:r>
                <a:rPr lang="en-GB" sz="1100" i="1" dirty="0">
                  <a:solidFill>
                    <a:schemeClr val="hlink"/>
                  </a:solidFill>
                </a:rPr>
                <a:t>)</a:t>
              </a:r>
              <a:r>
                <a:rPr lang="en-GB" sz="1100" i="1" dirty="0">
                  <a:solidFill>
                    <a:schemeClr val="hlink"/>
                  </a:solidFill>
                  <a:hlinkClick r:id="rId30"/>
                </a:rPr>
                <a:t>xarray</a:t>
              </a:r>
              <a:r>
                <a:rPr lang="en-GB" sz="1100" i="1" dirty="0">
                  <a:solidFill>
                    <a:schemeClr val="hlink"/>
                  </a:solidFill>
                </a:rPr>
                <a:t>, …</a:t>
              </a:r>
              <a:endParaRPr lang="en-GB" sz="1100" i="1" dirty="0">
                <a:solidFill>
                  <a:schemeClr val="lt1"/>
                </a:solidFill>
              </a:endParaRPr>
            </a:p>
          </p:txBody>
        </p:sp>
      </p:grpSp>
      <p:sp>
        <p:nvSpPr>
          <p:cNvPr id="41" name="TextBox 40">
            <a:extLst>
              <a:ext uri="{FF2B5EF4-FFF2-40B4-BE49-F238E27FC236}">
                <a16:creationId xmlns:a16="http://schemas.microsoft.com/office/drawing/2014/main" id="{3E323CFF-D83D-9F3C-A3EB-293998C1A81C}"/>
              </a:ext>
            </a:extLst>
          </p:cNvPr>
          <p:cNvSpPr txBox="1"/>
          <p:nvPr/>
        </p:nvSpPr>
        <p:spPr>
          <a:xfrm>
            <a:off x="5447578" y="2067694"/>
            <a:ext cx="3804942" cy="1917384"/>
          </a:xfrm>
          <a:prstGeom prst="rect">
            <a:avLst/>
          </a:prstGeom>
          <a:noFill/>
        </p:spPr>
        <p:txBody>
          <a:bodyPr wrap="square">
            <a:spAutoFit/>
          </a:bodyPr>
          <a:lstStyle/>
          <a:p>
            <a:r>
              <a:rPr lang="en-GB" sz="850" dirty="0">
                <a:solidFill>
                  <a:schemeClr val="tx1"/>
                </a:solidFill>
                <a:latin typeface="Consolas" panose="020B0609020204030204" pitchFamily="49" charset="0"/>
              </a:rPr>
              <a:t>$ </a:t>
            </a:r>
            <a:r>
              <a:rPr lang="en-GB" sz="850" i="1" dirty="0">
                <a:solidFill>
                  <a:schemeClr val="tx1"/>
                </a:solidFill>
                <a:latin typeface="Consolas" panose="020B0609020204030204" pitchFamily="49" charset="0"/>
                <a:hlinkClick r:id="rId31"/>
              </a:rPr>
              <a:t>ncdump</a:t>
            </a:r>
            <a:r>
              <a:rPr lang="en-GB" sz="850" dirty="0">
                <a:solidFill>
                  <a:schemeClr val="tx1"/>
                </a:solidFill>
                <a:latin typeface="Consolas" panose="020B0609020204030204" pitchFamily="49" charset="0"/>
              </a:rPr>
              <a:t> -h </a:t>
            </a:r>
            <a:r>
              <a:rPr lang="en-GB" sz="850" i="1" dirty="0">
                <a:solidFill>
                  <a:schemeClr val="tx1"/>
                </a:solidFill>
                <a:latin typeface="Consolas" panose="020B0609020204030204" pitchFamily="49" charset="0"/>
                <a:hlinkClick r:id="rId32"/>
              </a:rPr>
              <a:t>A1B_north_america.nc</a:t>
            </a:r>
            <a:r>
              <a:rPr lang="en-GB" sz="850" dirty="0">
                <a:solidFill>
                  <a:schemeClr val="tx1"/>
                </a:solidFill>
                <a:latin typeface="Consolas" panose="020B0609020204030204" pitchFamily="49" charset="0"/>
              </a:rPr>
              <a:t>  </a:t>
            </a:r>
            <a:r>
              <a:rPr lang="en-GB" sz="850" i="1" dirty="0">
                <a:solidFill>
                  <a:schemeClr val="bg1">
                    <a:lumMod val="75000"/>
                  </a:schemeClr>
                </a:solidFill>
                <a:latin typeface="Consolas" panose="020B0609020204030204" pitchFamily="49" charset="0"/>
              </a:rPr>
              <a:t># TxWx: standard_name </a:t>
            </a:r>
            <a:r>
              <a:rPr lang="en-GB" sz="850" dirty="0">
                <a:solidFill>
                  <a:schemeClr val="bg1">
                    <a:lumMod val="75000"/>
                  </a:schemeClr>
                </a:solidFill>
                <a:latin typeface="Consolas" panose="020B0609020204030204" pitchFamily="49" charset="0"/>
              </a:rPr>
              <a:t>😊</a:t>
            </a:r>
          </a:p>
          <a:p>
            <a:pPr>
              <a:tabLst>
                <a:tab pos="179388" algn="l"/>
              </a:tabLst>
            </a:pPr>
            <a:r>
              <a:rPr lang="en-GB" sz="850" dirty="0">
                <a:solidFill>
                  <a:schemeClr val="tx1"/>
                </a:solidFill>
                <a:latin typeface="Consolas" panose="020B0609020204030204" pitchFamily="49" charset="0"/>
              </a:rPr>
              <a:t>...</a:t>
            </a:r>
          </a:p>
          <a:p>
            <a:pPr>
              <a:tabLst>
                <a:tab pos="179388" algn="l"/>
              </a:tabLst>
            </a:pPr>
            <a:r>
              <a:rPr lang="en-GB" sz="850" dirty="0">
                <a:solidFill>
                  <a:schemeClr val="tx1"/>
                </a:solidFill>
                <a:latin typeface="Consolas" panose="020B0609020204030204" pitchFamily="49" charset="0"/>
              </a:rPr>
              <a:t>	float air_temperature(time, latitude, longitude) ;</a:t>
            </a:r>
          </a:p>
          <a:p>
            <a:pPr>
              <a:tabLst>
                <a:tab pos="179388" algn="l"/>
                <a:tab pos="449263" algn="l"/>
              </a:tabLst>
            </a:pPr>
            <a:r>
              <a:rPr lang="en-GB" sz="850" dirty="0">
                <a:solidFill>
                  <a:schemeClr val="tx1"/>
                </a:solidFill>
                <a:latin typeface="Consolas" panose="020B0609020204030204" pitchFamily="49" charset="0"/>
              </a:rPr>
              <a:t>		air_temperature:</a:t>
            </a:r>
            <a:r>
              <a:rPr lang="en-GB" sz="850" dirty="0">
                <a:solidFill>
                  <a:srgbClr val="92D050"/>
                </a:solidFill>
                <a:latin typeface="Consolas" panose="020B0609020204030204" pitchFamily="49" charset="0"/>
              </a:rPr>
              <a:t>standard_name = "air_temperature"</a:t>
            </a:r>
            <a:r>
              <a:rPr lang="en-GB" sz="850" dirty="0">
                <a:solidFill>
                  <a:srgbClr val="FF66CC"/>
                </a:solidFill>
                <a:latin typeface="Consolas" panose="020B0609020204030204" pitchFamily="49" charset="0"/>
              </a:rPr>
              <a:t> </a:t>
            </a:r>
            <a:r>
              <a:rPr lang="en-GB" sz="850" dirty="0">
                <a:solidFill>
                  <a:schemeClr val="tx1"/>
                </a:solidFill>
                <a:latin typeface="Consolas" panose="020B0609020204030204" pitchFamily="49" charset="0"/>
              </a:rPr>
              <a:t>;</a:t>
            </a:r>
          </a:p>
          <a:p>
            <a:pPr>
              <a:tabLst>
                <a:tab pos="179388" algn="l"/>
                <a:tab pos="449263" algn="l"/>
              </a:tabLst>
            </a:pPr>
            <a:r>
              <a:rPr lang="en-GB" sz="850" dirty="0">
                <a:solidFill>
                  <a:schemeClr val="tx1"/>
                </a:solidFill>
                <a:latin typeface="Consolas" panose="020B0609020204030204" pitchFamily="49" charset="0"/>
              </a:rPr>
              <a:t>...</a:t>
            </a:r>
            <a:br>
              <a:rPr lang="en-GB" sz="850" dirty="0">
                <a:solidFill>
                  <a:schemeClr val="tx1"/>
                </a:solidFill>
                <a:latin typeface="Consolas" panose="020B0609020204030204" pitchFamily="49" charset="0"/>
              </a:rPr>
            </a:br>
            <a:r>
              <a:rPr lang="en-GB" sz="850" dirty="0">
                <a:solidFill>
                  <a:schemeClr val="tx1"/>
                </a:solidFill>
                <a:latin typeface="Consolas" panose="020B0609020204030204" pitchFamily="49" charset="0"/>
              </a:rPr>
              <a:t>// global attributes:</a:t>
            </a:r>
          </a:p>
          <a:p>
            <a:pPr>
              <a:tabLst>
                <a:tab pos="179388" algn="l"/>
                <a:tab pos="449263" algn="l"/>
              </a:tabLst>
            </a:pPr>
            <a:r>
              <a:rPr lang="en-GB" sz="850" dirty="0">
                <a:solidFill>
                  <a:schemeClr val="tx1"/>
                </a:solidFill>
                <a:latin typeface="Consolas" panose="020B0609020204030204" pitchFamily="49" charset="0"/>
              </a:rPr>
              <a:t>		:Conventions = "CF-1.5" ;</a:t>
            </a:r>
          </a:p>
          <a:p>
            <a:pPr>
              <a:tabLst>
                <a:tab pos="179388" algn="l"/>
                <a:tab pos="449263" algn="l"/>
              </a:tabLst>
            </a:pPr>
            <a:endParaRPr lang="en-GB" sz="1200" dirty="0">
              <a:solidFill>
                <a:schemeClr val="tx1"/>
              </a:solidFill>
              <a:latin typeface="Consolas" panose="020B0609020204030204" pitchFamily="49" charset="0"/>
            </a:endParaRPr>
          </a:p>
          <a:p>
            <a:pPr>
              <a:tabLst>
                <a:tab pos="179388" algn="l"/>
                <a:tab pos="449263" algn="l"/>
              </a:tabLst>
            </a:pPr>
            <a:r>
              <a:rPr lang="en-GB" sz="850" dirty="0">
                <a:solidFill>
                  <a:schemeClr val="tx1"/>
                </a:solidFill>
                <a:latin typeface="Consolas" panose="020B0609020204030204" pitchFamily="49" charset="0"/>
              </a:rPr>
              <a:t>$ ncdump -h </a:t>
            </a:r>
            <a:r>
              <a:rPr lang="en-GB" sz="850" i="1" dirty="0">
                <a:solidFill>
                  <a:schemeClr val="tx1"/>
                </a:solidFill>
                <a:latin typeface="Consolas" panose="020B0609020204030204" pitchFamily="49" charset="0"/>
                <a:hlinkClick r:id="rId33"/>
              </a:rPr>
              <a:t>OR_SEIS*_G19_*.nc</a:t>
            </a:r>
            <a:r>
              <a:rPr lang="en-GB" sz="850" dirty="0">
                <a:solidFill>
                  <a:schemeClr val="tx1"/>
                </a:solidFill>
                <a:latin typeface="Consolas" panose="020B0609020204030204" pitchFamily="49" charset="0"/>
              </a:rPr>
              <a:t>  </a:t>
            </a:r>
            <a:r>
              <a:rPr lang="en-GB" sz="850" i="1" dirty="0">
                <a:solidFill>
                  <a:schemeClr val="bg1">
                    <a:lumMod val="75000"/>
                  </a:schemeClr>
                </a:solidFill>
                <a:latin typeface="Consolas" panose="020B0609020204030204" pitchFamily="49" charset="0"/>
              </a:rPr>
              <a:t># SpWx: no standard_name </a:t>
            </a:r>
            <a:r>
              <a:rPr lang="en-GB" sz="850" dirty="0">
                <a:solidFill>
                  <a:schemeClr val="tx1"/>
                </a:solidFill>
                <a:latin typeface="Consolas" panose="020B0609020204030204" pitchFamily="49" charset="0"/>
              </a:rPr>
              <a:t>😞</a:t>
            </a:r>
          </a:p>
          <a:p>
            <a:pPr>
              <a:tabLst>
                <a:tab pos="179388" algn="l"/>
                <a:tab pos="449263" algn="l"/>
              </a:tabLst>
            </a:pPr>
            <a:r>
              <a:rPr lang="en-GB" sz="850" dirty="0">
                <a:solidFill>
                  <a:schemeClr val="tx1"/>
                </a:solidFill>
                <a:latin typeface="Consolas" panose="020B0609020204030204" pitchFamily="49" charset="0"/>
              </a:rPr>
              <a:t>...</a:t>
            </a:r>
          </a:p>
          <a:p>
            <a:pPr>
              <a:tabLst>
                <a:tab pos="179388" algn="l"/>
                <a:tab pos="449263" algn="l"/>
              </a:tabLst>
            </a:pPr>
            <a:r>
              <a:rPr lang="en-GB" sz="850" dirty="0">
                <a:solidFill>
                  <a:schemeClr val="tx1"/>
                </a:solidFill>
                <a:latin typeface="Consolas" panose="020B0609020204030204" pitchFamily="49" charset="0"/>
              </a:rPr>
              <a:t>	float H5MinuteDifferentialFluxes(report_number, energy) ;</a:t>
            </a:r>
          </a:p>
          <a:p>
            <a:pPr>
              <a:tabLst>
                <a:tab pos="179388" algn="l"/>
                <a:tab pos="449263" algn="l"/>
              </a:tabLst>
            </a:pPr>
            <a:r>
              <a:rPr lang="en-GB" sz="850" dirty="0">
                <a:solidFill>
                  <a:schemeClr val="tx1"/>
                </a:solidFill>
                <a:latin typeface="Consolas" panose="020B0609020204030204" pitchFamily="49" charset="0"/>
              </a:rPr>
              <a:t>		...</a:t>
            </a:r>
          </a:p>
          <a:p>
            <a:pPr>
              <a:tabLst>
                <a:tab pos="179388" algn="l"/>
                <a:tab pos="449263" algn="l"/>
              </a:tabLst>
            </a:pPr>
            <a:r>
              <a:rPr lang="en-GB" sz="850" dirty="0">
                <a:solidFill>
                  <a:schemeClr val="tx1"/>
                </a:solidFill>
                <a:latin typeface="Consolas" panose="020B0609020204030204" pitchFamily="49" charset="0"/>
              </a:rPr>
              <a:t>		H5MinuteDifferentialFluxes:</a:t>
            </a:r>
            <a:r>
              <a:rPr lang="en-GB" sz="850" dirty="0">
                <a:solidFill>
                  <a:srgbClr val="FF0000"/>
                </a:solidFill>
                <a:latin typeface="Consolas" panose="020B0609020204030204" pitchFamily="49" charset="0"/>
              </a:rPr>
              <a:t>long_name</a:t>
            </a:r>
            <a:r>
              <a:rPr lang="en-GB" sz="850" dirty="0">
                <a:solidFill>
                  <a:schemeClr val="tx1"/>
                </a:solidFill>
                <a:latin typeface="Consolas" panose="020B0609020204030204" pitchFamily="49" charset="0"/>
              </a:rPr>
              <a:t> = "Hydrogen (H) differential flux for each energy band" ;</a:t>
            </a:r>
          </a:p>
          <a:p>
            <a:pPr>
              <a:tabLst>
                <a:tab pos="179388" algn="l"/>
                <a:tab pos="449263" algn="l"/>
              </a:tabLst>
            </a:pPr>
            <a:r>
              <a:rPr lang="en-GB" sz="850" dirty="0">
                <a:solidFill>
                  <a:schemeClr val="tx1"/>
                </a:solidFill>
                <a:latin typeface="Consolas" panose="020B0609020204030204" pitchFamily="49" charset="0"/>
              </a:rPr>
              <a:t>		...</a:t>
            </a:r>
          </a:p>
          <a:p>
            <a:pPr>
              <a:tabLst>
                <a:tab pos="179388" algn="l"/>
                <a:tab pos="449263" algn="l"/>
              </a:tabLst>
            </a:pPr>
            <a:endParaRPr lang="en-GB" sz="850" dirty="0">
              <a:solidFill>
                <a:schemeClr val="tx1"/>
              </a:solidFill>
              <a:latin typeface="Consolas" panose="020B0609020204030204" pitchFamily="49" charset="0"/>
            </a:endParaRPr>
          </a:p>
        </p:txBody>
      </p:sp>
      <p:sp>
        <p:nvSpPr>
          <p:cNvPr id="42" name="TextBox 41">
            <a:extLst>
              <a:ext uri="{FF2B5EF4-FFF2-40B4-BE49-F238E27FC236}">
                <a16:creationId xmlns:a16="http://schemas.microsoft.com/office/drawing/2014/main" id="{F7B445F9-D5A5-8CEA-089B-462624380FD0}"/>
              </a:ext>
            </a:extLst>
          </p:cNvPr>
          <p:cNvSpPr txBox="1"/>
          <p:nvPr/>
        </p:nvSpPr>
        <p:spPr>
          <a:xfrm>
            <a:off x="5445606" y="1347614"/>
            <a:ext cx="3634672" cy="720197"/>
          </a:xfrm>
          <a:prstGeom prst="rect">
            <a:avLst/>
          </a:prstGeom>
          <a:noFill/>
        </p:spPr>
        <p:txBody>
          <a:bodyPr wrap="square" rtlCol="0">
            <a:spAutoFit/>
          </a:bodyPr>
          <a:lstStyle/>
          <a:p>
            <a:r>
              <a:rPr lang="en-GB" sz="1200" dirty="0">
                <a:solidFill>
                  <a:schemeClr val="tx1"/>
                </a:solidFill>
                <a:latin typeface="Consolas" panose="020B0609020204030204" pitchFamily="49" charset="0"/>
              </a:rPr>
              <a:t>standard_name</a:t>
            </a:r>
            <a:r>
              <a:rPr lang="en-GB" sz="1200" dirty="0">
                <a:solidFill>
                  <a:schemeClr val="tx1"/>
                </a:solidFill>
              </a:rPr>
              <a:t> </a:t>
            </a:r>
            <a:r>
              <a:rPr lang="en-GB" sz="1200" i="1" dirty="0">
                <a:solidFill>
                  <a:schemeClr val="tx1"/>
                </a:solidFill>
              </a:rPr>
              <a:t>attribute</a:t>
            </a:r>
            <a:r>
              <a:rPr lang="en-GB" sz="1200" dirty="0">
                <a:solidFill>
                  <a:schemeClr val="tx1"/>
                </a:solidFill>
              </a:rPr>
              <a:t> lets downstream libraries identify if </a:t>
            </a:r>
            <a:r>
              <a:rPr lang="en-GB" sz="1200" dirty="0">
                <a:solidFill>
                  <a:schemeClr val="tx1"/>
                </a:solidFill>
                <a:latin typeface="Consolas" panose="020B0609020204030204" pitchFamily="49" charset="0"/>
              </a:rPr>
              <a:t>var_A</a:t>
            </a:r>
            <a:r>
              <a:rPr lang="en-GB" sz="1200" dirty="0">
                <a:solidFill>
                  <a:schemeClr val="tx1"/>
                </a:solidFill>
              </a:rPr>
              <a:t> &amp; </a:t>
            </a:r>
            <a:r>
              <a:rPr lang="en-GB" sz="1200" dirty="0" err="1">
                <a:solidFill>
                  <a:schemeClr val="tx1"/>
                </a:solidFill>
                <a:latin typeface="Consolas" panose="020B0609020204030204" pitchFamily="49" charset="0"/>
              </a:rPr>
              <a:t>var_B</a:t>
            </a:r>
            <a:r>
              <a:rPr lang="en-GB" sz="1200" dirty="0">
                <a:solidFill>
                  <a:schemeClr val="tx1"/>
                </a:solidFill>
              </a:rPr>
              <a:t> represent same quantity.</a:t>
            </a:r>
            <a:br>
              <a:rPr lang="en-GB" sz="1200" dirty="0">
                <a:solidFill>
                  <a:schemeClr val="tx1"/>
                </a:solidFill>
              </a:rPr>
            </a:br>
            <a:r>
              <a:rPr lang="en-GB" sz="1200" dirty="0">
                <a:solidFill>
                  <a:schemeClr val="tx1"/>
                </a:solidFill>
              </a:rPr>
              <a:t>So can know if </a:t>
            </a:r>
            <a:r>
              <a:rPr lang="en-GB" sz="1200" dirty="0" err="1">
                <a:solidFill>
                  <a:schemeClr val="tx1"/>
                </a:solidFill>
                <a:latin typeface="Consolas" panose="020B0609020204030204" pitchFamily="49" charset="0"/>
              </a:rPr>
              <a:t>var_A</a:t>
            </a:r>
            <a:r>
              <a:rPr lang="en-GB" sz="1200" dirty="0">
                <a:solidFill>
                  <a:schemeClr val="tx1"/>
                </a:solidFill>
                <a:latin typeface="Consolas" panose="020B0609020204030204" pitchFamily="49" charset="0"/>
              </a:rPr>
              <a:t> - </a:t>
            </a:r>
            <a:r>
              <a:rPr lang="en-GB" sz="1200" dirty="0" err="1">
                <a:solidFill>
                  <a:schemeClr val="tx1"/>
                </a:solidFill>
                <a:latin typeface="Consolas" panose="020B0609020204030204" pitchFamily="49" charset="0"/>
              </a:rPr>
              <a:t>var_B</a:t>
            </a:r>
            <a:r>
              <a:rPr lang="en-GB" sz="1200" dirty="0">
                <a:solidFill>
                  <a:schemeClr val="tx1"/>
                </a:solidFill>
              </a:rPr>
              <a:t> is legal – and if so, what the quantity of the result is</a:t>
            </a:r>
          </a:p>
        </p:txBody>
      </p:sp>
      <p:sp>
        <p:nvSpPr>
          <p:cNvPr id="43" name="Google Shape;214;p7">
            <a:extLst>
              <a:ext uri="{FF2B5EF4-FFF2-40B4-BE49-F238E27FC236}">
                <a16:creationId xmlns:a16="http://schemas.microsoft.com/office/drawing/2014/main" id="{351D0F93-2A28-0E6B-BAFE-B0A7A4DC3528}"/>
              </a:ext>
            </a:extLst>
          </p:cNvPr>
          <p:cNvSpPr txBox="1"/>
          <p:nvPr/>
        </p:nvSpPr>
        <p:spPr>
          <a:xfrm>
            <a:off x="2951820" y="1779662"/>
            <a:ext cx="2528758" cy="341602"/>
          </a:xfrm>
          <a:prstGeom prst="rect">
            <a:avLst/>
          </a:prstGeom>
          <a:noFill/>
          <a:ln>
            <a:noFill/>
          </a:ln>
        </p:spPr>
        <p:txBody>
          <a:bodyPr spcFirstLastPara="1" wrap="square" lIns="91425" tIns="91425" rIns="91425" bIns="91425" anchor="t" anchorCtr="0">
            <a:spAutoFit/>
          </a:bodyPr>
          <a:lstStyle/>
          <a:p>
            <a:pPr lvl="0" algn="r">
              <a:spcBef>
                <a:spcPts val="0"/>
              </a:spcBef>
              <a:spcAft>
                <a:spcPts val="0"/>
              </a:spcAft>
            </a:pPr>
            <a:r>
              <a:rPr lang="en-GB" sz="1200" i="1" dirty="0">
                <a:solidFill>
                  <a:schemeClr val="bg1">
                    <a:lumMod val="50000"/>
                  </a:schemeClr>
                </a:solidFill>
              </a:rPr>
              <a:t>See also: </a:t>
            </a:r>
            <a:r>
              <a:rPr lang="en-GB" sz="1200" i="1" u="sng" dirty="0">
                <a:solidFill>
                  <a:schemeClr val="bg1">
                    <a:lumMod val="50000"/>
                  </a:schemeClr>
                </a:solidFill>
                <a:hlinkClick r:id="rId14">
                  <a:extLst>
                    <a:ext uri="{A12FA001-AC4F-418D-AE19-62706E023703}">
                      <ahyp:hlinkClr xmlns:ahyp="http://schemas.microsoft.com/office/drawing/2018/hyperlinkcolor" val="tx"/>
                    </a:ext>
                  </a:extLst>
                </a:hlinkClick>
              </a:rPr>
              <a:t>3.3 Standard names</a:t>
            </a:r>
            <a:endParaRPr sz="1200" i="1" dirty="0">
              <a:solidFill>
                <a:schemeClr val="bg1">
                  <a:lumMod val="50000"/>
                </a:schemeClr>
              </a:solidFill>
            </a:endParaRPr>
          </a:p>
        </p:txBody>
      </p:sp>
    </p:spTree>
    <p:extLst>
      <p:ext uri="{BB962C8B-B14F-4D97-AF65-F5344CB8AC3E}">
        <p14:creationId xmlns:p14="http://schemas.microsoft.com/office/powerpoint/2010/main" val="628852072"/>
      </p:ext>
    </p:extLst>
  </p:cSld>
  <p:clrMapOvr>
    <a:masterClrMapping/>
  </p:clrMapOvr>
  <p:transition spd="slow">
    <p:fade/>
  </p:transition>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29DA6-D613-0AE5-C3C9-E7C66FF630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83A297-8BCC-2937-9102-1DE92F9675FD}"/>
              </a:ext>
            </a:extLst>
          </p:cNvPr>
          <p:cNvSpPr>
            <a:spLocks noGrp="1"/>
          </p:cNvSpPr>
          <p:nvPr>
            <p:ph type="ctrTitle"/>
          </p:nvPr>
        </p:nvSpPr>
        <p:spPr/>
        <p:txBody>
          <a:bodyPr/>
          <a:lstStyle/>
          <a:p>
            <a:r>
              <a:rPr lang="en-GB" dirty="0"/>
              <a:t>CF: units</a:t>
            </a:r>
          </a:p>
        </p:txBody>
      </p:sp>
      <p:sp>
        <p:nvSpPr>
          <p:cNvPr id="4" name="Rectangle 3">
            <a:extLst>
              <a:ext uri="{FF2B5EF4-FFF2-40B4-BE49-F238E27FC236}">
                <a16:creationId xmlns:a16="http://schemas.microsoft.com/office/drawing/2014/main" id="{5C5A868B-E9F6-8B96-E225-E2EFD902FE0A}"/>
              </a:ext>
            </a:extLst>
          </p:cNvPr>
          <p:cNvSpPr/>
          <p:nvPr/>
        </p:nvSpPr>
        <p:spPr bwMode="auto">
          <a:xfrm>
            <a:off x="-40528" y="1394584"/>
            <a:ext cx="5485613" cy="3748916"/>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85000"/>
              </a:lnSpc>
              <a:spcBef>
                <a:spcPct val="0"/>
              </a:spcBef>
              <a:spcAft>
                <a:spcPct val="0"/>
              </a:spcAft>
              <a:buClrTx/>
              <a:buSzTx/>
              <a:buFontTx/>
              <a:buNone/>
              <a:tabLst/>
            </a:pPr>
            <a:endParaRPr kumimoji="0" lang="en-GB" sz="4400" b="0" i="0" u="none" strike="noStrike" cap="none" normalizeH="0" baseline="0" dirty="0">
              <a:ln>
                <a:noFill/>
              </a:ln>
              <a:solidFill>
                <a:schemeClr val="tx2"/>
              </a:solidFill>
              <a:effectLst/>
              <a:latin typeface="Arial" charset="0"/>
            </a:endParaRPr>
          </a:p>
        </p:txBody>
      </p:sp>
      <p:grpSp>
        <p:nvGrpSpPr>
          <p:cNvPr id="5" name="Google Shape;202;p7">
            <a:extLst>
              <a:ext uri="{FF2B5EF4-FFF2-40B4-BE49-F238E27FC236}">
                <a16:creationId xmlns:a16="http://schemas.microsoft.com/office/drawing/2014/main" id="{AE332E1A-0735-FDC0-CBDF-54FD55C8BF99}"/>
              </a:ext>
            </a:extLst>
          </p:cNvPr>
          <p:cNvGrpSpPr/>
          <p:nvPr/>
        </p:nvGrpSpPr>
        <p:grpSpPr>
          <a:xfrm>
            <a:off x="5222" y="1394584"/>
            <a:ext cx="5439861" cy="3704263"/>
            <a:chOff x="10917088" y="-3174249"/>
            <a:chExt cx="8333123" cy="5674424"/>
          </a:xfrm>
          <a:solidFill>
            <a:schemeClr val="tx1"/>
          </a:solidFill>
        </p:grpSpPr>
        <p:pic>
          <p:nvPicPr>
            <p:cNvPr id="6" name="Google Shape;203;p7">
              <a:extLst>
                <a:ext uri="{FF2B5EF4-FFF2-40B4-BE49-F238E27FC236}">
                  <a16:creationId xmlns:a16="http://schemas.microsoft.com/office/drawing/2014/main" id="{F033820B-72F4-AC94-FD1D-035446BF064D}"/>
                </a:ext>
              </a:extLst>
            </p:cNvPr>
            <p:cNvPicPr preferRelativeResize="0"/>
            <p:nvPr/>
          </p:nvPicPr>
          <p:blipFill>
            <a:blip r:embed="rId4">
              <a:alphaModFix/>
            </a:blip>
            <a:srcRect t="12884"/>
            <a:stretch>
              <a:fillRect/>
            </a:stretch>
          </p:blipFill>
          <p:spPr>
            <a:xfrm>
              <a:off x="10963462" y="-3174249"/>
              <a:ext cx="8286749" cy="1883587"/>
            </a:xfrm>
            <a:prstGeom prst="rect">
              <a:avLst/>
            </a:prstGeom>
            <a:grpFill/>
            <a:ln>
              <a:noFill/>
            </a:ln>
          </p:spPr>
        </p:pic>
        <p:pic>
          <p:nvPicPr>
            <p:cNvPr id="7" name="Google Shape;205;p7">
              <a:extLst>
                <a:ext uri="{FF2B5EF4-FFF2-40B4-BE49-F238E27FC236}">
                  <a16:creationId xmlns:a16="http://schemas.microsoft.com/office/drawing/2014/main" id="{5EDD3BE6-0A7D-56D9-4374-8282E4F0FDCE}"/>
                </a:ext>
              </a:extLst>
            </p:cNvPr>
            <p:cNvPicPr preferRelativeResize="0"/>
            <p:nvPr/>
          </p:nvPicPr>
          <p:blipFill>
            <a:blip r:embed="rId5">
              <a:alphaModFix/>
            </a:blip>
            <a:stretch>
              <a:fillRect/>
            </a:stretch>
          </p:blipFill>
          <p:spPr>
            <a:xfrm>
              <a:off x="10917088" y="594818"/>
              <a:ext cx="8296275" cy="742950"/>
            </a:xfrm>
            <a:prstGeom prst="rect">
              <a:avLst/>
            </a:prstGeom>
            <a:grpFill/>
            <a:ln>
              <a:noFill/>
            </a:ln>
          </p:spPr>
        </p:pic>
        <p:pic>
          <p:nvPicPr>
            <p:cNvPr id="8" name="Google Shape;206;p7">
              <a:extLst>
                <a:ext uri="{FF2B5EF4-FFF2-40B4-BE49-F238E27FC236}">
                  <a16:creationId xmlns:a16="http://schemas.microsoft.com/office/drawing/2014/main" id="{8F7D5360-1C39-EE18-77C8-4C92529A1CA7}"/>
                </a:ext>
              </a:extLst>
            </p:cNvPr>
            <p:cNvPicPr preferRelativeResize="0"/>
            <p:nvPr/>
          </p:nvPicPr>
          <p:blipFill>
            <a:blip r:embed="rId6">
              <a:alphaModFix/>
            </a:blip>
            <a:srcRect l="507"/>
            <a:stretch>
              <a:fillRect/>
            </a:stretch>
          </p:blipFill>
          <p:spPr>
            <a:xfrm>
              <a:off x="10959208" y="1312670"/>
              <a:ext cx="8254154" cy="390526"/>
            </a:xfrm>
            <a:prstGeom prst="rect">
              <a:avLst/>
            </a:prstGeom>
            <a:grpFill/>
            <a:ln>
              <a:noFill/>
            </a:ln>
          </p:spPr>
        </p:pic>
        <p:pic>
          <p:nvPicPr>
            <p:cNvPr id="9" name="Google Shape;208;p7">
              <a:extLst>
                <a:ext uri="{FF2B5EF4-FFF2-40B4-BE49-F238E27FC236}">
                  <a16:creationId xmlns:a16="http://schemas.microsoft.com/office/drawing/2014/main" id="{61C549E4-206F-4EC8-EE4A-C2843A60F514}"/>
                </a:ext>
              </a:extLst>
            </p:cNvPr>
            <p:cNvPicPr preferRelativeResize="0"/>
            <p:nvPr/>
          </p:nvPicPr>
          <p:blipFill>
            <a:blip r:embed="rId7">
              <a:alphaModFix/>
            </a:blip>
            <a:stretch>
              <a:fillRect/>
            </a:stretch>
          </p:blipFill>
          <p:spPr>
            <a:xfrm>
              <a:off x="10959216" y="1938200"/>
              <a:ext cx="8277224" cy="561975"/>
            </a:xfrm>
            <a:prstGeom prst="rect">
              <a:avLst/>
            </a:prstGeom>
            <a:grpFill/>
            <a:ln>
              <a:noFill/>
            </a:ln>
          </p:spPr>
        </p:pic>
        <p:pic>
          <p:nvPicPr>
            <p:cNvPr id="10" name="Google Shape;207;p7">
              <a:extLst>
                <a:ext uri="{FF2B5EF4-FFF2-40B4-BE49-F238E27FC236}">
                  <a16:creationId xmlns:a16="http://schemas.microsoft.com/office/drawing/2014/main" id="{3705148C-59DF-15FD-20FB-0C25DEEC144C}"/>
                </a:ext>
              </a:extLst>
            </p:cNvPr>
            <p:cNvPicPr preferRelativeResize="0"/>
            <p:nvPr/>
          </p:nvPicPr>
          <p:blipFill>
            <a:blip r:embed="rId8">
              <a:alphaModFix/>
            </a:blip>
            <a:srcRect l="507" t="1" b="7502"/>
            <a:stretch>
              <a:fillRect/>
            </a:stretch>
          </p:blipFill>
          <p:spPr>
            <a:xfrm>
              <a:off x="10959208" y="1622114"/>
              <a:ext cx="8254155" cy="334795"/>
            </a:xfrm>
            <a:prstGeom prst="rect">
              <a:avLst/>
            </a:prstGeom>
            <a:grpFill/>
            <a:ln>
              <a:noFill/>
            </a:ln>
          </p:spPr>
        </p:pic>
      </p:grpSp>
      <p:sp>
        <p:nvSpPr>
          <p:cNvPr id="13" name="Google Shape;215;p7">
            <a:extLst>
              <a:ext uri="{FF2B5EF4-FFF2-40B4-BE49-F238E27FC236}">
                <a16:creationId xmlns:a16="http://schemas.microsoft.com/office/drawing/2014/main" id="{B6DFEF91-B7D0-2B98-10B1-80FECCCB062D}"/>
              </a:ext>
            </a:extLst>
          </p:cNvPr>
          <p:cNvSpPr txBox="1"/>
          <p:nvPr/>
        </p:nvSpPr>
        <p:spPr>
          <a:xfrm>
            <a:off x="0" y="1170322"/>
            <a:ext cx="5430846" cy="249259"/>
          </a:xfrm>
          <a:prstGeom prst="rect">
            <a:avLst/>
          </a:prstGeom>
          <a:noFill/>
          <a:ln>
            <a:noFill/>
          </a:ln>
        </p:spPr>
        <p:txBody>
          <a:bodyPr spcFirstLastPara="1" wrap="square" lIns="91425" tIns="45700" rIns="91425" bIns="45700" anchor="t" anchorCtr="0">
            <a:spAutoFit/>
          </a:bodyPr>
          <a:lstStyle/>
          <a:p>
            <a:pPr marL="0" marR="0" lvl="0" indent="0" algn="r" rtl="0">
              <a:lnSpc>
                <a:spcPct val="85000"/>
              </a:lnSpc>
              <a:spcBef>
                <a:spcPts val="0"/>
              </a:spcBef>
              <a:spcAft>
                <a:spcPts val="0"/>
              </a:spcAft>
              <a:buNone/>
            </a:pPr>
            <a:r>
              <a:rPr lang="en-GB" sz="1200" i="1" u="sng" dirty="0">
                <a:solidFill>
                  <a:schemeClr val="tx1"/>
                </a:solidFill>
                <a:latin typeface="Arial"/>
                <a:ea typeface="Arial"/>
                <a:cs typeface="Arial"/>
                <a:sym typeface="Arial"/>
                <a:hlinkClick r:id="rId9">
                  <a:extLst>
                    <a:ext uri="{A12FA001-AC4F-418D-AE19-62706E023703}">
                      <ahyp:hlinkClr xmlns:ahyp="http://schemas.microsoft.com/office/drawing/2018/hyperlinkcolor" val="tx"/>
                    </a:ext>
                  </a:extLst>
                </a:hlinkClick>
              </a:rPr>
              <a:t>cfconventions.org/</a:t>
            </a:r>
            <a:r>
              <a:rPr lang="en-GB" sz="1200" i="1" u="sng" dirty="0">
                <a:solidFill>
                  <a:schemeClr val="tx1"/>
                </a:solidFill>
                <a:hlinkClick r:id="rId9">
                  <a:extLst>
                    <a:ext uri="{A12FA001-AC4F-418D-AE19-62706E023703}">
                      <ahyp:hlinkClr xmlns:ahyp="http://schemas.microsoft.com/office/drawing/2018/hyperlinkcolor" val="tx"/>
                    </a:ext>
                  </a:extLst>
                </a:hlinkClick>
              </a:rPr>
              <a:t>…/</a:t>
            </a:r>
            <a:r>
              <a:rPr lang="en-GB" sz="1200" i="1" u="sng" dirty="0">
                <a:solidFill>
                  <a:schemeClr val="tx1"/>
                </a:solidFill>
                <a:latin typeface="Arial"/>
                <a:ea typeface="Arial"/>
                <a:cs typeface="Arial"/>
                <a:sym typeface="Arial"/>
                <a:hlinkClick r:id="rId9">
                  <a:extLst>
                    <a:ext uri="{A12FA001-AC4F-418D-AE19-62706E023703}">
                      <ahyp:hlinkClr xmlns:ahyp="http://schemas.microsoft.com/office/drawing/2018/hyperlinkcolor" val="tx"/>
                    </a:ext>
                  </a:extLst>
                </a:hlinkClick>
              </a:rPr>
              <a:t>cf-standard-name-table.html</a:t>
            </a:r>
            <a:r>
              <a:rPr lang="en-GB" sz="1200" dirty="0">
                <a:solidFill>
                  <a:schemeClr val="tx1"/>
                </a:solidFill>
                <a:latin typeface="Arial"/>
                <a:ea typeface="Arial"/>
                <a:cs typeface="Arial"/>
                <a:sym typeface="Arial"/>
              </a:rPr>
              <a:t> </a:t>
            </a:r>
            <a:endParaRPr dirty="0">
              <a:solidFill>
                <a:schemeClr val="tx1"/>
              </a:solidFill>
            </a:endParaRPr>
          </a:p>
        </p:txBody>
      </p:sp>
      <p:grpSp>
        <p:nvGrpSpPr>
          <p:cNvPr id="14" name="Group 13">
            <a:extLst>
              <a:ext uri="{FF2B5EF4-FFF2-40B4-BE49-F238E27FC236}">
                <a16:creationId xmlns:a16="http://schemas.microsoft.com/office/drawing/2014/main" id="{9140CA19-76E6-5B02-5C04-4AA91DF461F7}"/>
              </a:ext>
            </a:extLst>
          </p:cNvPr>
          <p:cNvGrpSpPr/>
          <p:nvPr/>
        </p:nvGrpSpPr>
        <p:grpSpPr>
          <a:xfrm>
            <a:off x="4103328" y="2641871"/>
            <a:ext cx="1188752" cy="306903"/>
            <a:chOff x="4093181" y="2641871"/>
            <a:chExt cx="1188752" cy="306903"/>
          </a:xfrm>
        </p:grpSpPr>
        <p:pic>
          <p:nvPicPr>
            <p:cNvPr id="15" name="Graphic 14" descr="Iceberg with solid fill">
              <a:extLst>
                <a:ext uri="{FF2B5EF4-FFF2-40B4-BE49-F238E27FC236}">
                  <a16:creationId xmlns:a16="http://schemas.microsoft.com/office/drawing/2014/main" id="{CAC0C6C7-8003-ED25-B569-BD705107BDB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23315" y="2648713"/>
              <a:ext cx="262889" cy="262888"/>
            </a:xfrm>
            <a:prstGeom prst="rect">
              <a:avLst/>
            </a:prstGeom>
          </p:spPr>
        </p:pic>
        <p:pic>
          <p:nvPicPr>
            <p:cNvPr id="16" name="Graphic 15" descr="Wave with solid fill">
              <a:extLst>
                <a:ext uri="{FF2B5EF4-FFF2-40B4-BE49-F238E27FC236}">
                  <a16:creationId xmlns:a16="http://schemas.microsoft.com/office/drawing/2014/main" id="{173766F6-8F43-AAB3-27DE-37D7A9FEE71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427586" y="2641871"/>
              <a:ext cx="262889" cy="262889"/>
            </a:xfrm>
            <a:prstGeom prst="rect">
              <a:avLst/>
            </a:prstGeom>
          </p:spPr>
        </p:pic>
        <p:pic>
          <p:nvPicPr>
            <p:cNvPr id="17" name="Graphic 16" descr="Plant With Roots with solid fill">
              <a:extLst>
                <a:ext uri="{FF2B5EF4-FFF2-40B4-BE49-F238E27FC236}">
                  <a16:creationId xmlns:a16="http://schemas.microsoft.com/office/drawing/2014/main" id="{8A785A7E-3D1B-EB0B-EB6B-C178D2EDDA7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019044" y="2648713"/>
              <a:ext cx="262889" cy="262888"/>
            </a:xfrm>
            <a:prstGeom prst="rect">
              <a:avLst/>
            </a:prstGeom>
          </p:spPr>
        </p:pic>
        <p:pic>
          <p:nvPicPr>
            <p:cNvPr id="18" name="Graphic 17" descr="Windy with solid fill">
              <a:extLst>
                <a:ext uri="{FF2B5EF4-FFF2-40B4-BE49-F238E27FC236}">
                  <a16:creationId xmlns:a16="http://schemas.microsoft.com/office/drawing/2014/main" id="{7BA15388-EF98-1F72-1602-013381F5570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093181" y="2647209"/>
              <a:ext cx="301565" cy="301565"/>
            </a:xfrm>
            <a:prstGeom prst="rect">
              <a:avLst/>
            </a:prstGeom>
          </p:spPr>
        </p:pic>
      </p:grpSp>
      <p:sp>
        <p:nvSpPr>
          <p:cNvPr id="19" name="TextBox 18">
            <a:extLst>
              <a:ext uri="{FF2B5EF4-FFF2-40B4-BE49-F238E27FC236}">
                <a16:creationId xmlns:a16="http://schemas.microsoft.com/office/drawing/2014/main" id="{EE38E8CD-8447-0E9B-7047-F0EFA35F9EDC}"/>
              </a:ext>
            </a:extLst>
          </p:cNvPr>
          <p:cNvSpPr txBox="1"/>
          <p:nvPr/>
        </p:nvSpPr>
        <p:spPr>
          <a:xfrm>
            <a:off x="5447578" y="1956854"/>
            <a:ext cx="3804942" cy="1695016"/>
          </a:xfrm>
          <a:prstGeom prst="rect">
            <a:avLst/>
          </a:prstGeom>
          <a:noFill/>
        </p:spPr>
        <p:txBody>
          <a:bodyPr wrap="square">
            <a:spAutoFit/>
          </a:bodyPr>
          <a:lstStyle/>
          <a:p>
            <a:r>
              <a:rPr lang="en-GB" sz="850" dirty="0">
                <a:solidFill>
                  <a:schemeClr val="tx1"/>
                </a:solidFill>
                <a:latin typeface="Consolas" panose="020B0609020204030204" pitchFamily="49" charset="0"/>
              </a:rPr>
              <a:t>$ </a:t>
            </a:r>
            <a:r>
              <a:rPr lang="en-GB" sz="850" dirty="0">
                <a:solidFill>
                  <a:schemeClr val="tx1"/>
                </a:solidFill>
                <a:latin typeface="Consolas" panose="020B0609020204030204" pitchFamily="49" charset="0"/>
                <a:hlinkClick r:id="rId18"/>
              </a:rPr>
              <a:t>ncdump</a:t>
            </a:r>
            <a:r>
              <a:rPr lang="en-GB" sz="850" dirty="0">
                <a:solidFill>
                  <a:schemeClr val="tx1"/>
                </a:solidFill>
                <a:latin typeface="Consolas" panose="020B0609020204030204" pitchFamily="49" charset="0"/>
              </a:rPr>
              <a:t> -h </a:t>
            </a:r>
            <a:r>
              <a:rPr lang="en-GB" sz="850" dirty="0">
                <a:solidFill>
                  <a:schemeClr val="tx1"/>
                </a:solidFill>
                <a:latin typeface="Consolas" panose="020B0609020204030204" pitchFamily="49" charset="0"/>
                <a:hlinkClick r:id="rId19"/>
              </a:rPr>
              <a:t>A1B_north_america.nc</a:t>
            </a:r>
            <a:r>
              <a:rPr lang="en-GB" sz="850" dirty="0">
                <a:solidFill>
                  <a:schemeClr val="tx1"/>
                </a:solidFill>
                <a:latin typeface="Consolas" panose="020B0609020204030204" pitchFamily="49" charset="0"/>
              </a:rPr>
              <a:t>  </a:t>
            </a:r>
            <a:r>
              <a:rPr lang="en-GB" sz="850" i="1" dirty="0">
                <a:solidFill>
                  <a:schemeClr val="bg1">
                    <a:lumMod val="75000"/>
                  </a:schemeClr>
                </a:solidFill>
                <a:latin typeface="Consolas" panose="020B0609020204030204" pitchFamily="49" charset="0"/>
              </a:rPr>
              <a:t># TxWx: units </a:t>
            </a:r>
            <a:r>
              <a:rPr lang="en-GB" sz="850" dirty="0">
                <a:solidFill>
                  <a:schemeClr val="bg1">
                    <a:lumMod val="75000"/>
                  </a:schemeClr>
                </a:solidFill>
                <a:latin typeface="Consolas" panose="020B0609020204030204" pitchFamily="49" charset="0"/>
              </a:rPr>
              <a:t>😊</a:t>
            </a:r>
          </a:p>
          <a:p>
            <a:pPr>
              <a:tabLst>
                <a:tab pos="179388" algn="l"/>
              </a:tabLst>
            </a:pPr>
            <a:r>
              <a:rPr lang="en-GB" sz="850" dirty="0">
                <a:solidFill>
                  <a:schemeClr val="tx1"/>
                </a:solidFill>
                <a:latin typeface="Consolas" panose="020B0609020204030204" pitchFamily="49" charset="0"/>
              </a:rPr>
              <a:t>...</a:t>
            </a:r>
          </a:p>
          <a:p>
            <a:pPr>
              <a:tabLst>
                <a:tab pos="179388" algn="l"/>
              </a:tabLst>
            </a:pPr>
            <a:r>
              <a:rPr lang="en-GB" sz="850" dirty="0">
                <a:solidFill>
                  <a:schemeClr val="tx1"/>
                </a:solidFill>
                <a:latin typeface="Consolas" panose="020B0609020204030204" pitchFamily="49" charset="0"/>
              </a:rPr>
              <a:t>	float air_temperature(time, latitude, longitude) ;</a:t>
            </a:r>
          </a:p>
          <a:p>
            <a:pPr>
              <a:tabLst>
                <a:tab pos="179388" algn="l"/>
                <a:tab pos="449263" algn="l"/>
              </a:tabLst>
            </a:pPr>
            <a:r>
              <a:rPr lang="en-GB" sz="850" dirty="0">
                <a:solidFill>
                  <a:schemeClr val="tx1"/>
                </a:solidFill>
                <a:latin typeface="Consolas" panose="020B0609020204030204" pitchFamily="49" charset="0"/>
              </a:rPr>
              <a:t>		air_temperature:</a:t>
            </a:r>
            <a:r>
              <a:rPr lang="en-GB" sz="850" dirty="0">
                <a:solidFill>
                  <a:srgbClr val="FF66CC"/>
                </a:solidFill>
                <a:latin typeface="Consolas" panose="020B0609020204030204" pitchFamily="49" charset="0"/>
              </a:rPr>
              <a:t>units = "K" </a:t>
            </a:r>
            <a:r>
              <a:rPr lang="en-GB" sz="850" dirty="0">
                <a:solidFill>
                  <a:schemeClr val="tx1"/>
                </a:solidFill>
                <a:latin typeface="Consolas" panose="020B0609020204030204" pitchFamily="49" charset="0"/>
              </a:rPr>
              <a:t>;</a:t>
            </a:r>
          </a:p>
          <a:p>
            <a:pPr>
              <a:tabLst>
                <a:tab pos="179388" algn="l"/>
                <a:tab pos="449263" algn="l"/>
              </a:tabLst>
            </a:pPr>
            <a:r>
              <a:rPr lang="en-GB" sz="850" dirty="0">
                <a:solidFill>
                  <a:schemeClr val="tx1"/>
                </a:solidFill>
                <a:latin typeface="Consolas" panose="020B0609020204030204" pitchFamily="49" charset="0"/>
              </a:rPr>
              <a:t>...</a:t>
            </a:r>
            <a:br>
              <a:rPr lang="en-GB" sz="850" dirty="0">
                <a:solidFill>
                  <a:schemeClr val="tx1"/>
                </a:solidFill>
                <a:latin typeface="Consolas" panose="020B0609020204030204" pitchFamily="49" charset="0"/>
              </a:rPr>
            </a:br>
            <a:endParaRPr lang="en-GB" sz="1200" dirty="0">
              <a:solidFill>
                <a:schemeClr val="tx1"/>
              </a:solidFill>
              <a:latin typeface="Consolas" panose="020B0609020204030204" pitchFamily="49" charset="0"/>
            </a:endParaRPr>
          </a:p>
          <a:p>
            <a:pPr>
              <a:tabLst>
                <a:tab pos="179388" algn="l"/>
                <a:tab pos="449263" algn="l"/>
              </a:tabLst>
            </a:pPr>
            <a:r>
              <a:rPr lang="en-GB" sz="850" dirty="0">
                <a:solidFill>
                  <a:schemeClr val="tx1"/>
                </a:solidFill>
                <a:latin typeface="Consolas" panose="020B0609020204030204" pitchFamily="49" charset="0"/>
              </a:rPr>
              <a:t>$ ncdump -h </a:t>
            </a:r>
            <a:r>
              <a:rPr lang="en-GB" sz="850" dirty="0">
                <a:solidFill>
                  <a:schemeClr val="tx1"/>
                </a:solidFill>
                <a:latin typeface="Consolas" panose="020B0609020204030204" pitchFamily="49" charset="0"/>
                <a:hlinkClick r:id="rId20"/>
              </a:rPr>
              <a:t>OR_SEIS*_G19_*.nc</a:t>
            </a:r>
            <a:r>
              <a:rPr lang="en-GB" sz="850" dirty="0">
                <a:solidFill>
                  <a:schemeClr val="tx1"/>
                </a:solidFill>
                <a:latin typeface="Consolas" panose="020B0609020204030204" pitchFamily="49" charset="0"/>
              </a:rPr>
              <a:t>  </a:t>
            </a:r>
            <a:r>
              <a:rPr lang="en-GB" sz="850" i="1" dirty="0">
                <a:solidFill>
                  <a:schemeClr val="bg1">
                    <a:lumMod val="75000"/>
                  </a:schemeClr>
                </a:solidFill>
                <a:latin typeface="Consolas" panose="020B0609020204030204" pitchFamily="49" charset="0"/>
              </a:rPr>
              <a:t># SpWx: units </a:t>
            </a:r>
            <a:r>
              <a:rPr lang="en-GB" sz="850" dirty="0">
                <a:solidFill>
                  <a:schemeClr val="bg1">
                    <a:lumMod val="75000"/>
                  </a:schemeClr>
                </a:solidFill>
                <a:latin typeface="Consolas" panose="020B0609020204030204" pitchFamily="49" charset="0"/>
              </a:rPr>
              <a:t>😊</a:t>
            </a:r>
            <a:br>
              <a:rPr lang="en-GB" sz="850" dirty="0">
                <a:solidFill>
                  <a:schemeClr val="bg1">
                    <a:lumMod val="75000"/>
                  </a:schemeClr>
                </a:solidFill>
                <a:latin typeface="Consolas" panose="020B0609020204030204" pitchFamily="49" charset="0"/>
              </a:rPr>
            </a:br>
            <a:r>
              <a:rPr lang="en-GB" sz="850" dirty="0">
                <a:solidFill>
                  <a:schemeClr val="tx1"/>
                </a:solidFill>
                <a:latin typeface="Consolas" panose="020B0609020204030204" pitchFamily="49" charset="0"/>
              </a:rPr>
              <a:t>...</a:t>
            </a:r>
          </a:p>
          <a:p>
            <a:pPr>
              <a:tabLst>
                <a:tab pos="179388" algn="l"/>
                <a:tab pos="449263" algn="l"/>
              </a:tabLst>
            </a:pPr>
            <a:r>
              <a:rPr lang="en-GB" sz="850" dirty="0">
                <a:solidFill>
                  <a:schemeClr val="tx1"/>
                </a:solidFill>
                <a:latin typeface="Consolas" panose="020B0609020204030204" pitchFamily="49" charset="0"/>
              </a:rPr>
              <a:t>	float H5MinuteDifferentialFluxes(report_number, energy) ;</a:t>
            </a:r>
          </a:p>
          <a:p>
            <a:pPr>
              <a:tabLst>
                <a:tab pos="179388" algn="l"/>
                <a:tab pos="449263" algn="l"/>
              </a:tabLst>
            </a:pPr>
            <a:r>
              <a:rPr lang="en-GB" sz="850" dirty="0">
                <a:solidFill>
                  <a:schemeClr val="tx1"/>
                </a:solidFill>
                <a:latin typeface="Consolas" panose="020B0609020204030204" pitchFamily="49" charset="0"/>
              </a:rPr>
              <a:t>		...</a:t>
            </a:r>
          </a:p>
          <a:p>
            <a:pPr>
              <a:tabLst>
                <a:tab pos="179388" algn="l"/>
                <a:tab pos="449263" algn="l"/>
              </a:tabLst>
            </a:pPr>
            <a:r>
              <a:rPr lang="en-GB" sz="850" dirty="0">
                <a:solidFill>
                  <a:schemeClr val="tx1"/>
                </a:solidFill>
                <a:latin typeface="Consolas" panose="020B0609020204030204" pitchFamily="49" charset="0"/>
              </a:rPr>
              <a:t>		H5MinuteDifferentialFluxes:</a:t>
            </a:r>
            <a:r>
              <a:rPr lang="en-GB" sz="850" dirty="0">
                <a:solidFill>
                  <a:srgbClr val="FF66CC"/>
                </a:solidFill>
                <a:latin typeface="Consolas" panose="020B0609020204030204" pitchFamily="49" charset="0"/>
              </a:rPr>
              <a:t>units = </a:t>
            </a:r>
            <a:br>
              <a:rPr lang="en-GB" sz="850" dirty="0">
                <a:solidFill>
                  <a:srgbClr val="FF66CC"/>
                </a:solidFill>
                <a:latin typeface="Consolas" panose="020B0609020204030204" pitchFamily="49" charset="0"/>
              </a:rPr>
            </a:br>
            <a:r>
              <a:rPr lang="en-GB" sz="850" dirty="0">
                <a:solidFill>
                  <a:srgbClr val="FF66CC"/>
                </a:solidFill>
                <a:latin typeface="Consolas" panose="020B0609020204030204" pitchFamily="49" charset="0"/>
              </a:rPr>
              <a:t>			"cm-2 sr-1 s-1 (MeV nuc-1)-1" </a:t>
            </a:r>
            <a:r>
              <a:rPr lang="en-GB" sz="850" dirty="0">
                <a:solidFill>
                  <a:schemeClr val="tx1"/>
                </a:solidFill>
                <a:latin typeface="Consolas" panose="020B0609020204030204" pitchFamily="49" charset="0"/>
              </a:rPr>
              <a:t>;</a:t>
            </a:r>
          </a:p>
          <a:p>
            <a:pPr>
              <a:tabLst>
                <a:tab pos="179388" algn="l"/>
                <a:tab pos="449263" algn="l"/>
              </a:tabLst>
            </a:pPr>
            <a:r>
              <a:rPr lang="en-GB" sz="850" dirty="0">
                <a:solidFill>
                  <a:schemeClr val="tx1"/>
                </a:solidFill>
                <a:latin typeface="Consolas" panose="020B0609020204030204" pitchFamily="49" charset="0"/>
              </a:rPr>
              <a:t>		...</a:t>
            </a:r>
          </a:p>
          <a:p>
            <a:pPr>
              <a:tabLst>
                <a:tab pos="179388" algn="l"/>
                <a:tab pos="449263" algn="l"/>
              </a:tabLst>
            </a:pPr>
            <a:endParaRPr lang="en-GB" sz="850" dirty="0">
              <a:solidFill>
                <a:schemeClr val="tx1"/>
              </a:solidFill>
              <a:latin typeface="Consolas" panose="020B0609020204030204" pitchFamily="49" charset="0"/>
            </a:endParaRPr>
          </a:p>
        </p:txBody>
      </p:sp>
      <p:sp>
        <p:nvSpPr>
          <p:cNvPr id="20" name="TextBox 19">
            <a:extLst>
              <a:ext uri="{FF2B5EF4-FFF2-40B4-BE49-F238E27FC236}">
                <a16:creationId xmlns:a16="http://schemas.microsoft.com/office/drawing/2014/main" id="{C89C6135-0635-238A-98D7-715DB6D60EE5}"/>
              </a:ext>
            </a:extLst>
          </p:cNvPr>
          <p:cNvSpPr txBox="1"/>
          <p:nvPr/>
        </p:nvSpPr>
        <p:spPr>
          <a:xfrm>
            <a:off x="5445606" y="1347614"/>
            <a:ext cx="3634672" cy="563231"/>
          </a:xfrm>
          <a:prstGeom prst="rect">
            <a:avLst/>
          </a:prstGeom>
          <a:noFill/>
        </p:spPr>
        <p:txBody>
          <a:bodyPr wrap="square" rtlCol="0">
            <a:spAutoFit/>
          </a:bodyPr>
          <a:lstStyle/>
          <a:p>
            <a:r>
              <a:rPr lang="en-GB" sz="1200" dirty="0">
                <a:solidFill>
                  <a:schemeClr val="tx1"/>
                </a:solidFill>
                <a:latin typeface="Consolas" panose="020B0609020204030204" pitchFamily="49" charset="0"/>
              </a:rPr>
              <a:t>units</a:t>
            </a:r>
            <a:r>
              <a:rPr lang="en-GB" sz="1200" dirty="0">
                <a:solidFill>
                  <a:schemeClr val="tx1"/>
                </a:solidFill>
              </a:rPr>
              <a:t> lets downstream libraries identify the units for a data source. Also allows SI-aware updating of units if manipulating the data.</a:t>
            </a:r>
          </a:p>
        </p:txBody>
      </p:sp>
      <p:pic>
        <p:nvPicPr>
          <p:cNvPr id="21" name="Picture 20">
            <a:extLst>
              <a:ext uri="{FF2B5EF4-FFF2-40B4-BE49-F238E27FC236}">
                <a16:creationId xmlns:a16="http://schemas.microsoft.com/office/drawing/2014/main" id="{51E294C2-28F6-D764-AAB2-5720D800405C}"/>
              </a:ext>
            </a:extLst>
          </p:cNvPr>
          <p:cNvPicPr>
            <a:picLocks noChangeAspect="1"/>
          </p:cNvPicPr>
          <p:nvPr/>
        </p:nvPicPr>
        <p:blipFill>
          <a:blip r:embed="rId21"/>
          <a:srcRect l="507"/>
          <a:stretch>
            <a:fillRect/>
          </a:stretch>
        </p:blipFill>
        <p:spPr>
          <a:xfrm>
            <a:off x="35496" y="1699064"/>
            <a:ext cx="5388310" cy="2177104"/>
          </a:xfrm>
          <a:prstGeom prst="rect">
            <a:avLst/>
          </a:prstGeom>
        </p:spPr>
      </p:pic>
      <p:pic>
        <p:nvPicPr>
          <p:cNvPr id="22" name="Picture 21">
            <a:extLst>
              <a:ext uri="{FF2B5EF4-FFF2-40B4-BE49-F238E27FC236}">
                <a16:creationId xmlns:a16="http://schemas.microsoft.com/office/drawing/2014/main" id="{9D692D32-FA11-0479-0507-8CC3B8188C72}"/>
              </a:ext>
            </a:extLst>
          </p:cNvPr>
          <p:cNvPicPr>
            <a:picLocks noChangeAspect="1"/>
          </p:cNvPicPr>
          <p:nvPr/>
        </p:nvPicPr>
        <p:blipFill>
          <a:blip r:embed="rId22"/>
          <a:stretch>
            <a:fillRect/>
          </a:stretch>
        </p:blipFill>
        <p:spPr>
          <a:xfrm>
            <a:off x="4364965" y="3782475"/>
            <a:ext cx="739225" cy="553471"/>
          </a:xfrm>
          <a:prstGeom prst="rect">
            <a:avLst/>
          </a:prstGeom>
        </p:spPr>
      </p:pic>
      <p:sp>
        <p:nvSpPr>
          <p:cNvPr id="23" name="TextBox 22">
            <a:extLst>
              <a:ext uri="{FF2B5EF4-FFF2-40B4-BE49-F238E27FC236}">
                <a16:creationId xmlns:a16="http://schemas.microsoft.com/office/drawing/2014/main" id="{CC2291B6-5677-ED84-445D-B99D3A7DED5A}"/>
              </a:ext>
            </a:extLst>
          </p:cNvPr>
          <p:cNvSpPr txBox="1"/>
          <p:nvPr/>
        </p:nvSpPr>
        <p:spPr>
          <a:xfrm>
            <a:off x="4437733" y="4182217"/>
            <a:ext cx="295729" cy="137345"/>
          </a:xfrm>
          <a:prstGeom prst="rect">
            <a:avLst/>
          </a:prstGeom>
          <a:solidFill>
            <a:srgbClr val="F9F2F4"/>
          </a:solidFill>
        </p:spPr>
        <p:txBody>
          <a:bodyPr wrap="square" lIns="0" tIns="0" rIns="0" bIns="0" rtlCol="0">
            <a:spAutoFit/>
          </a:bodyPr>
          <a:lstStyle/>
          <a:p>
            <a:r>
              <a:rPr lang="en-GB" sz="1050" dirty="0">
                <a:solidFill>
                  <a:srgbClr val="333333"/>
                </a:solidFill>
              </a:rPr>
              <a:t>1</a:t>
            </a:r>
          </a:p>
        </p:txBody>
      </p:sp>
      <p:sp>
        <p:nvSpPr>
          <p:cNvPr id="24" name="TextBox 23">
            <a:extLst>
              <a:ext uri="{FF2B5EF4-FFF2-40B4-BE49-F238E27FC236}">
                <a16:creationId xmlns:a16="http://schemas.microsoft.com/office/drawing/2014/main" id="{209EE742-F6CF-4088-B132-6242636DCE7D}"/>
              </a:ext>
            </a:extLst>
          </p:cNvPr>
          <p:cNvSpPr txBox="1"/>
          <p:nvPr/>
        </p:nvSpPr>
        <p:spPr>
          <a:xfrm>
            <a:off x="4456291" y="4378621"/>
            <a:ext cx="295729" cy="137345"/>
          </a:xfrm>
          <a:prstGeom prst="rect">
            <a:avLst/>
          </a:prstGeom>
          <a:solidFill>
            <a:srgbClr val="F9F2F4"/>
          </a:solidFill>
        </p:spPr>
        <p:txBody>
          <a:bodyPr wrap="square" lIns="0" tIns="0" rIns="0" bIns="0" rtlCol="0">
            <a:spAutoFit/>
          </a:bodyPr>
          <a:lstStyle/>
          <a:p>
            <a:r>
              <a:rPr lang="en-GB" sz="1050" dirty="0">
                <a:solidFill>
                  <a:srgbClr val="333333"/>
                </a:solidFill>
              </a:rPr>
              <a:t>year</a:t>
            </a:r>
          </a:p>
        </p:txBody>
      </p:sp>
      <p:sp>
        <p:nvSpPr>
          <p:cNvPr id="25" name="TextBox 24">
            <a:extLst>
              <a:ext uri="{FF2B5EF4-FFF2-40B4-BE49-F238E27FC236}">
                <a16:creationId xmlns:a16="http://schemas.microsoft.com/office/drawing/2014/main" id="{1A60D69A-900C-FDA7-9694-C4EB7FBB1C4C}"/>
              </a:ext>
            </a:extLst>
          </p:cNvPr>
          <p:cNvSpPr txBox="1"/>
          <p:nvPr/>
        </p:nvSpPr>
        <p:spPr>
          <a:xfrm>
            <a:off x="4458405" y="4586612"/>
            <a:ext cx="473635" cy="137345"/>
          </a:xfrm>
          <a:prstGeom prst="rect">
            <a:avLst/>
          </a:prstGeom>
          <a:solidFill>
            <a:srgbClr val="F9F2F4"/>
          </a:solidFill>
        </p:spPr>
        <p:txBody>
          <a:bodyPr wrap="square" lIns="0" tIns="0" rIns="0" bIns="0" rtlCol="0">
            <a:spAutoFit/>
          </a:bodyPr>
          <a:lstStyle/>
          <a:p>
            <a:r>
              <a:rPr lang="en-GB" sz="1050" dirty="0">
                <a:solidFill>
                  <a:srgbClr val="333333"/>
                </a:solidFill>
              </a:rPr>
              <a:t>kg m-3</a:t>
            </a:r>
          </a:p>
        </p:txBody>
      </p:sp>
      <p:sp>
        <p:nvSpPr>
          <p:cNvPr id="26" name="TextBox 25">
            <a:extLst>
              <a:ext uri="{FF2B5EF4-FFF2-40B4-BE49-F238E27FC236}">
                <a16:creationId xmlns:a16="http://schemas.microsoft.com/office/drawing/2014/main" id="{BFC12942-3ED1-25C7-4CE6-6788FE4E5E8B}"/>
              </a:ext>
            </a:extLst>
          </p:cNvPr>
          <p:cNvSpPr txBox="1"/>
          <p:nvPr/>
        </p:nvSpPr>
        <p:spPr>
          <a:xfrm>
            <a:off x="4456291" y="4798872"/>
            <a:ext cx="473635" cy="137345"/>
          </a:xfrm>
          <a:prstGeom prst="rect">
            <a:avLst/>
          </a:prstGeom>
          <a:solidFill>
            <a:srgbClr val="FFFFFF"/>
          </a:solidFill>
        </p:spPr>
        <p:txBody>
          <a:bodyPr wrap="square" lIns="0" tIns="0" rIns="0" bIns="0" rtlCol="0">
            <a:spAutoFit/>
          </a:bodyPr>
          <a:lstStyle/>
          <a:p>
            <a:r>
              <a:rPr lang="en-GB" sz="1050" dirty="0">
                <a:solidFill>
                  <a:srgbClr val="333333"/>
                </a:solidFill>
              </a:rPr>
              <a:t>kg m-2</a:t>
            </a:r>
          </a:p>
        </p:txBody>
      </p:sp>
      <p:sp>
        <p:nvSpPr>
          <p:cNvPr id="29" name="Google Shape;214;p7">
            <a:extLst>
              <a:ext uri="{FF2B5EF4-FFF2-40B4-BE49-F238E27FC236}">
                <a16:creationId xmlns:a16="http://schemas.microsoft.com/office/drawing/2014/main" id="{23B068D7-5007-899C-91F2-4CAFA23DEA40}"/>
              </a:ext>
            </a:extLst>
          </p:cNvPr>
          <p:cNvSpPr txBox="1"/>
          <p:nvPr/>
        </p:nvSpPr>
        <p:spPr>
          <a:xfrm>
            <a:off x="2951820" y="1671650"/>
            <a:ext cx="2528758" cy="341602"/>
          </a:xfrm>
          <a:prstGeom prst="rect">
            <a:avLst/>
          </a:prstGeom>
          <a:noFill/>
          <a:ln>
            <a:noFill/>
          </a:ln>
        </p:spPr>
        <p:txBody>
          <a:bodyPr spcFirstLastPara="1" wrap="square" lIns="91425" tIns="91425" rIns="91425" bIns="91425" anchor="t" anchorCtr="0">
            <a:spAutoFit/>
          </a:bodyPr>
          <a:lstStyle/>
          <a:p>
            <a:pPr lvl="0" algn="r">
              <a:spcBef>
                <a:spcPts val="0"/>
              </a:spcBef>
              <a:spcAft>
                <a:spcPts val="0"/>
              </a:spcAft>
            </a:pPr>
            <a:r>
              <a:rPr lang="en-GB" sz="1200" i="1" dirty="0">
                <a:solidFill>
                  <a:schemeClr val="bg1">
                    <a:lumMod val="50000"/>
                  </a:schemeClr>
                </a:solidFill>
              </a:rPr>
              <a:t>See also: </a:t>
            </a:r>
            <a:r>
              <a:rPr lang="en-GB" sz="1200" i="1" u="sng" dirty="0">
                <a:solidFill>
                  <a:schemeClr val="bg2"/>
                </a:solidFill>
                <a:hlinkClick r:id="rId23">
                  <a:extLst>
                    <a:ext uri="{A12FA001-AC4F-418D-AE19-62706E023703}">
                      <ahyp:hlinkClr xmlns:ahyp="http://schemas.microsoft.com/office/drawing/2018/hyperlinkcolor" val="tx"/>
                    </a:ext>
                  </a:extLst>
                </a:hlinkClick>
              </a:rPr>
              <a:t>3.1 Units</a:t>
            </a:r>
            <a:endParaRPr sz="1200" i="1" dirty="0">
              <a:solidFill>
                <a:schemeClr val="bg2"/>
              </a:solidFill>
            </a:endParaRPr>
          </a:p>
        </p:txBody>
      </p:sp>
      <p:sp>
        <p:nvSpPr>
          <p:cNvPr id="36" name="TextBox 35">
            <a:extLst>
              <a:ext uri="{FF2B5EF4-FFF2-40B4-BE49-F238E27FC236}">
                <a16:creationId xmlns:a16="http://schemas.microsoft.com/office/drawing/2014/main" id="{6EC4C5DB-899C-80E9-AB3C-2F2267D83AAC}"/>
              </a:ext>
            </a:extLst>
          </p:cNvPr>
          <p:cNvSpPr txBox="1"/>
          <p:nvPr/>
        </p:nvSpPr>
        <p:spPr>
          <a:xfrm>
            <a:off x="7510137" y="3628699"/>
            <a:ext cx="1657759" cy="406265"/>
          </a:xfrm>
          <a:prstGeom prst="rect">
            <a:avLst/>
          </a:prstGeom>
          <a:noFill/>
        </p:spPr>
        <p:txBody>
          <a:bodyPr wrap="square" rtlCol="0">
            <a:spAutoFit/>
          </a:bodyPr>
          <a:lstStyle/>
          <a:p>
            <a:r>
              <a:rPr lang="en-GB" sz="1200" dirty="0">
                <a:solidFill>
                  <a:schemeClr val="tx1"/>
                </a:solidFill>
                <a:latin typeface="+mj-lt"/>
              </a:rPr>
              <a:t>iris example:</a:t>
            </a:r>
            <a:br>
              <a:rPr lang="en-GB" sz="1200" dirty="0">
                <a:solidFill>
                  <a:schemeClr val="tx1"/>
                </a:solidFill>
                <a:latin typeface="+mj-lt"/>
              </a:rPr>
            </a:br>
            <a:r>
              <a:rPr lang="en-GB" sz="1200" i="1" dirty="0">
                <a:solidFill>
                  <a:schemeClr val="tx1"/>
                </a:solidFill>
                <a:latin typeface="+mj-lt"/>
                <a:hlinkClick r:id="rId24"/>
              </a:rPr>
              <a:t>automagic axis units</a:t>
            </a:r>
            <a:endParaRPr lang="en-GB" sz="1200" i="1" dirty="0">
              <a:solidFill>
                <a:schemeClr val="tx1"/>
              </a:solidFill>
              <a:latin typeface="+mj-lt"/>
            </a:endParaRPr>
          </a:p>
        </p:txBody>
      </p:sp>
      <p:sp>
        <p:nvSpPr>
          <p:cNvPr id="37" name="TextBox 36">
            <a:extLst>
              <a:ext uri="{FF2B5EF4-FFF2-40B4-BE49-F238E27FC236}">
                <a16:creationId xmlns:a16="http://schemas.microsoft.com/office/drawing/2014/main" id="{95175A60-A78D-5466-21F6-FBA845F3E5B8}"/>
              </a:ext>
            </a:extLst>
          </p:cNvPr>
          <p:cNvSpPr txBox="1"/>
          <p:nvPr/>
        </p:nvSpPr>
        <p:spPr>
          <a:xfrm>
            <a:off x="7505709" y="4059210"/>
            <a:ext cx="1657759" cy="877163"/>
          </a:xfrm>
          <a:prstGeom prst="rect">
            <a:avLst/>
          </a:prstGeom>
          <a:noFill/>
        </p:spPr>
        <p:txBody>
          <a:bodyPr wrap="square" rtlCol="0">
            <a:spAutoFit/>
          </a:bodyPr>
          <a:lstStyle/>
          <a:p>
            <a:r>
              <a:rPr lang="en-GB" sz="1200" dirty="0">
                <a:solidFill>
                  <a:schemeClr val="tx1"/>
                </a:solidFill>
                <a:latin typeface="+mj-lt"/>
              </a:rPr>
              <a:t>See also other iris examples on unit conversion:</a:t>
            </a:r>
          </a:p>
          <a:p>
            <a:pPr marL="88900" indent="-88900">
              <a:buFont typeface="Arial" panose="020B0604020202020204" pitchFamily="34" charset="0"/>
              <a:buChar char="•"/>
            </a:pPr>
            <a:r>
              <a:rPr lang="en-GB" sz="1200" i="1" dirty="0">
                <a:solidFill>
                  <a:schemeClr val="tx1"/>
                </a:solidFill>
                <a:latin typeface="+mj-lt"/>
                <a:hlinkClick r:id="rId25"/>
              </a:rPr>
              <a:t>multi-phenomena</a:t>
            </a:r>
            <a:endParaRPr lang="en-GB" sz="1200" i="1" dirty="0">
              <a:solidFill>
                <a:schemeClr val="tx1"/>
              </a:solidFill>
              <a:latin typeface="+mj-lt"/>
            </a:endParaRPr>
          </a:p>
          <a:p>
            <a:pPr marL="88900" indent="-88900">
              <a:buFont typeface="Arial" panose="020B0604020202020204" pitchFamily="34" charset="0"/>
              <a:buChar char="•"/>
            </a:pPr>
            <a:r>
              <a:rPr lang="en-GB" sz="1200" i="1" dirty="0">
                <a:solidFill>
                  <a:schemeClr val="tx1"/>
                </a:solidFill>
                <a:latin typeface="+mj-lt"/>
                <a:hlinkClick r:id="rId26"/>
              </a:rPr>
              <a:t>derived temperature</a:t>
            </a:r>
            <a:endParaRPr lang="en-GB" sz="1200" i="1" dirty="0">
              <a:solidFill>
                <a:schemeClr val="tx1"/>
              </a:solidFill>
              <a:latin typeface="+mj-lt"/>
            </a:endParaRPr>
          </a:p>
        </p:txBody>
      </p:sp>
      <p:pic>
        <p:nvPicPr>
          <p:cNvPr id="11" name="Picture 10" descr="A graph showing the temperature of the north&#10;&#10;AI-generated content may be incorrect.">
            <a:extLst>
              <a:ext uri="{FF2B5EF4-FFF2-40B4-BE49-F238E27FC236}">
                <a16:creationId xmlns:a16="http://schemas.microsoft.com/office/drawing/2014/main" id="{9B6C1215-76E6-81A9-5312-CD72ADC8368F}"/>
              </a:ext>
            </a:extLst>
          </p:cNvPr>
          <p:cNvPicPr>
            <a:picLocks noChangeAspect="1"/>
          </p:cNvPicPr>
          <p:nvPr/>
        </p:nvPicPr>
        <p:blipFill>
          <a:blip r:embed="rId27"/>
          <a:stretch>
            <a:fillRect/>
          </a:stretch>
        </p:blipFill>
        <p:spPr>
          <a:xfrm>
            <a:off x="5517853" y="3614699"/>
            <a:ext cx="1978864" cy="1484148"/>
          </a:xfrm>
          <a:prstGeom prst="rect">
            <a:avLst/>
          </a:prstGeom>
        </p:spPr>
      </p:pic>
      <p:sp>
        <p:nvSpPr>
          <p:cNvPr id="3" name="TextBox 2">
            <a:extLst>
              <a:ext uri="{FF2B5EF4-FFF2-40B4-BE49-F238E27FC236}">
                <a16:creationId xmlns:a16="http://schemas.microsoft.com/office/drawing/2014/main" id="{7E52332E-DF7E-9F85-4607-8906D36C60E7}"/>
              </a:ext>
            </a:extLst>
          </p:cNvPr>
          <p:cNvSpPr txBox="1"/>
          <p:nvPr/>
        </p:nvSpPr>
        <p:spPr>
          <a:xfrm>
            <a:off x="5660918" y="126119"/>
            <a:ext cx="1771161" cy="667875"/>
          </a:xfrm>
          <a:prstGeom prst="rect">
            <a:avLst/>
          </a:prstGeom>
          <a:noFill/>
        </p:spPr>
        <p:txBody>
          <a:bodyPr wrap="square" rtlCol="0">
            <a:spAutoFit/>
          </a:bodyPr>
          <a:lstStyle/>
          <a:p>
            <a:r>
              <a:rPr lang="en-GB" sz="1100" dirty="0">
                <a:solidFill>
                  <a:schemeClr val="tx1"/>
                </a:solidFill>
              </a:rPr>
              <a:t>Example libraries which underpin / get leveraged:</a:t>
            </a:r>
          </a:p>
          <a:p>
            <a:pPr marL="342900" indent="-342900">
              <a:buFont typeface="Arial" panose="020B0604020202020204" pitchFamily="34" charset="0"/>
              <a:buChar char="•"/>
            </a:pPr>
            <a:r>
              <a:rPr lang="en-GB" sz="1100" i="1" dirty="0">
                <a:solidFill>
                  <a:schemeClr val="tx1"/>
                </a:solidFill>
                <a:hlinkClick r:id="rId28">
                  <a:extLst>
                    <a:ext uri="{A12FA001-AC4F-418D-AE19-62706E023703}">
                      <ahyp:hlinkClr xmlns:ahyp="http://schemas.microsoft.com/office/drawing/2018/hyperlinkcolor" val="tx"/>
                    </a:ext>
                  </a:extLst>
                </a:hlinkClick>
              </a:rPr>
              <a:t>UDUNITS</a:t>
            </a:r>
            <a:endParaRPr lang="en-GB" sz="1100" i="1" dirty="0">
              <a:solidFill>
                <a:schemeClr val="tx1"/>
              </a:solidFill>
            </a:endParaRPr>
          </a:p>
          <a:p>
            <a:pPr marL="342900" indent="-342900">
              <a:buFont typeface="Arial" panose="020B0604020202020204" pitchFamily="34" charset="0"/>
              <a:buChar char="•"/>
            </a:pPr>
            <a:r>
              <a:rPr lang="en-GB" sz="1100" i="1" dirty="0" err="1">
                <a:solidFill>
                  <a:srgbClr val="FFFFFF"/>
                </a:solidFill>
                <a:hlinkClick r:id="rId29">
                  <a:extLst>
                    <a:ext uri="{A12FA001-AC4F-418D-AE19-62706E023703}">
                      <ahyp:hlinkClr xmlns:ahyp="http://schemas.microsoft.com/office/drawing/2018/hyperlinkcolor" val="tx"/>
                    </a:ext>
                  </a:extLst>
                </a:hlinkClick>
              </a:rPr>
              <a:t>cf</a:t>
            </a:r>
            <a:r>
              <a:rPr lang="en-GB" sz="1100" i="1" dirty="0">
                <a:solidFill>
                  <a:schemeClr val="tx1"/>
                </a:solidFill>
                <a:hlinkClick r:id="rId29">
                  <a:extLst>
                    <a:ext uri="{A12FA001-AC4F-418D-AE19-62706E023703}">
                      <ahyp:hlinkClr xmlns:ahyp="http://schemas.microsoft.com/office/drawing/2018/hyperlinkcolor" val="tx"/>
                    </a:ext>
                  </a:extLst>
                </a:hlinkClick>
              </a:rPr>
              <a:t>-units</a:t>
            </a:r>
            <a:endParaRPr lang="en-GB" sz="1100" i="1" dirty="0">
              <a:solidFill>
                <a:schemeClr val="tx1"/>
              </a:solidFill>
            </a:endParaRPr>
          </a:p>
        </p:txBody>
      </p:sp>
      <p:pic>
        <p:nvPicPr>
          <p:cNvPr id="30" name="Picture 29" descr="A blue and black logo&#10;&#10;AI-generated content may be incorrect.">
            <a:extLst>
              <a:ext uri="{FF2B5EF4-FFF2-40B4-BE49-F238E27FC236}">
                <a16:creationId xmlns:a16="http://schemas.microsoft.com/office/drawing/2014/main" id="{347D6E5E-57E4-304B-878D-41C344B0840C}"/>
              </a:ext>
            </a:extLst>
          </p:cNvPr>
          <p:cNvPicPr>
            <a:picLocks noChangeAspect="1"/>
          </p:cNvPicPr>
          <p:nvPr/>
        </p:nvPicPr>
        <p:blipFill>
          <a:blip r:embed="rId30"/>
          <a:stretch>
            <a:fillRect/>
          </a:stretch>
        </p:blipFill>
        <p:spPr>
          <a:xfrm>
            <a:off x="7380312" y="123064"/>
            <a:ext cx="1665542" cy="388627"/>
          </a:xfrm>
          <a:prstGeom prst="rect">
            <a:avLst/>
          </a:prstGeom>
          <a:solidFill>
            <a:schemeClr val="tx1"/>
          </a:solidFill>
        </p:spPr>
      </p:pic>
    </p:spTree>
    <p:extLst>
      <p:ext uri="{BB962C8B-B14F-4D97-AF65-F5344CB8AC3E}">
        <p14:creationId xmlns:p14="http://schemas.microsoft.com/office/powerpoint/2010/main" val="2296487762"/>
      </p:ext>
    </p:extLst>
  </p:cSld>
  <p:clrMapOvr>
    <a:masterClrMapping/>
  </p:clrMapOvr>
  <p:transition spd="slow">
    <p:fade/>
  </p:transition>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5E811-1514-C750-C04D-5351D7104D06}"/>
              </a:ext>
            </a:extLst>
          </p:cNvPr>
          <p:cNvSpPr>
            <a:spLocks noGrp="1"/>
          </p:cNvSpPr>
          <p:nvPr>
            <p:ph type="ctrTitle"/>
          </p:nvPr>
        </p:nvSpPr>
        <p:spPr/>
        <p:txBody>
          <a:bodyPr/>
          <a:lstStyle/>
          <a:p>
            <a:r>
              <a:rPr lang="en-GB" dirty="0"/>
              <a:t>CF: coordinate reference frames</a:t>
            </a:r>
          </a:p>
        </p:txBody>
      </p:sp>
      <p:sp>
        <p:nvSpPr>
          <p:cNvPr id="7" name="TextBox 6">
            <a:extLst>
              <a:ext uri="{FF2B5EF4-FFF2-40B4-BE49-F238E27FC236}">
                <a16:creationId xmlns:a16="http://schemas.microsoft.com/office/drawing/2014/main" id="{A031D88B-EBFC-0613-626D-70ED6FAF8B16}"/>
              </a:ext>
            </a:extLst>
          </p:cNvPr>
          <p:cNvSpPr txBox="1"/>
          <p:nvPr/>
        </p:nvSpPr>
        <p:spPr>
          <a:xfrm>
            <a:off x="4752020" y="1995686"/>
            <a:ext cx="4068452" cy="3160032"/>
          </a:xfrm>
          <a:prstGeom prst="rect">
            <a:avLst/>
          </a:prstGeom>
          <a:noFill/>
        </p:spPr>
        <p:txBody>
          <a:bodyPr wrap="square">
            <a:spAutoFit/>
          </a:bodyPr>
          <a:lstStyle/>
          <a:p>
            <a:r>
              <a:rPr lang="en-GB" sz="850" dirty="0">
                <a:solidFill>
                  <a:schemeClr val="tx1"/>
                </a:solidFill>
                <a:latin typeface="Consolas" panose="020B0609020204030204" pitchFamily="49" charset="0"/>
              </a:rPr>
              <a:t>$ </a:t>
            </a:r>
            <a:r>
              <a:rPr lang="en-GB" sz="850" i="1" dirty="0">
                <a:solidFill>
                  <a:schemeClr val="tx1"/>
                </a:solidFill>
                <a:latin typeface="Consolas" panose="020B0609020204030204" pitchFamily="49" charset="0"/>
                <a:hlinkClick r:id="rId3"/>
              </a:rPr>
              <a:t>ncdump</a:t>
            </a:r>
            <a:r>
              <a:rPr lang="en-GB" sz="850" dirty="0">
                <a:solidFill>
                  <a:schemeClr val="tx1"/>
                </a:solidFill>
                <a:latin typeface="Consolas" panose="020B0609020204030204" pitchFamily="49" charset="0"/>
              </a:rPr>
              <a:t> -h </a:t>
            </a:r>
            <a:r>
              <a:rPr lang="en-GB" sz="850" i="1" dirty="0">
                <a:solidFill>
                  <a:schemeClr val="tx1"/>
                </a:solidFill>
                <a:latin typeface="Consolas" panose="020B0609020204030204" pitchFamily="49" charset="0"/>
                <a:hlinkClick r:id="rId4"/>
              </a:rPr>
              <a:t>rotated_pole.nc</a:t>
            </a:r>
            <a:r>
              <a:rPr lang="en-GB" sz="850" dirty="0">
                <a:solidFill>
                  <a:schemeClr val="tx1"/>
                </a:solidFill>
                <a:latin typeface="Consolas" panose="020B0609020204030204" pitchFamily="49" charset="0"/>
              </a:rPr>
              <a:t>  </a:t>
            </a:r>
            <a:r>
              <a:rPr lang="en-GB" sz="850" i="1" dirty="0">
                <a:solidFill>
                  <a:schemeClr val="bg1">
                    <a:lumMod val="75000"/>
                  </a:schemeClr>
                </a:solidFill>
                <a:latin typeface="Consolas" panose="020B0609020204030204" pitchFamily="49" charset="0"/>
              </a:rPr>
              <a:t># TxWx: grid mapping </a:t>
            </a:r>
            <a:r>
              <a:rPr lang="en-GB" sz="850" dirty="0">
                <a:solidFill>
                  <a:schemeClr val="bg1">
                    <a:lumMod val="75000"/>
                  </a:schemeClr>
                </a:solidFill>
                <a:latin typeface="Consolas" panose="020B0609020204030204" pitchFamily="49" charset="0"/>
              </a:rPr>
              <a:t>😊</a:t>
            </a:r>
          </a:p>
          <a:p>
            <a:pPr>
              <a:tabLst>
                <a:tab pos="179388" algn="l"/>
              </a:tabLst>
            </a:pPr>
            <a:r>
              <a:rPr lang="en-GB" sz="850" dirty="0">
                <a:solidFill>
                  <a:schemeClr val="tx1"/>
                </a:solidFill>
                <a:latin typeface="Consolas" panose="020B0609020204030204" pitchFamily="49" charset="0"/>
              </a:rPr>
              <a:t>...</a:t>
            </a:r>
          </a:p>
          <a:p>
            <a:pPr>
              <a:tabLst>
                <a:tab pos="179388" algn="l"/>
                <a:tab pos="449263" algn="l"/>
              </a:tabLst>
            </a:pPr>
            <a:r>
              <a:rPr lang="en-GB" sz="850" dirty="0">
                <a:solidFill>
                  <a:schemeClr val="tx1"/>
                </a:solidFill>
                <a:latin typeface="Consolas" panose="020B0609020204030204" pitchFamily="49" charset="0"/>
              </a:rPr>
              <a:t>		air_pressure_at_sea_level:</a:t>
            </a:r>
            <a:r>
              <a:rPr lang="en-GB" sz="850" dirty="0">
                <a:solidFill>
                  <a:srgbClr val="FF66CC"/>
                </a:solidFill>
                <a:latin typeface="Consolas" panose="020B0609020204030204" pitchFamily="49" charset="0"/>
              </a:rPr>
              <a:t>grid_mapping = "rot_lat_lon"</a:t>
            </a:r>
            <a:r>
              <a:rPr lang="en-GB" sz="850" dirty="0">
                <a:solidFill>
                  <a:schemeClr val="tx1"/>
                </a:solidFill>
                <a:latin typeface="Consolas" panose="020B0609020204030204" pitchFamily="49" charset="0"/>
              </a:rPr>
              <a:t> ;</a:t>
            </a:r>
          </a:p>
          <a:p>
            <a:pPr>
              <a:tabLst>
                <a:tab pos="179388" algn="l"/>
                <a:tab pos="449263" algn="l"/>
              </a:tabLst>
            </a:pPr>
            <a:r>
              <a:rPr lang="en-GB" sz="850" dirty="0">
                <a:solidFill>
                  <a:schemeClr val="tx1"/>
                </a:solidFill>
                <a:latin typeface="Consolas" panose="020B0609020204030204" pitchFamily="49" charset="0"/>
              </a:rPr>
              <a:t>...</a:t>
            </a:r>
            <a:br>
              <a:rPr lang="en-GB" sz="850" dirty="0">
                <a:solidFill>
                  <a:schemeClr val="tx1"/>
                </a:solidFill>
                <a:latin typeface="Consolas" panose="020B0609020204030204" pitchFamily="49" charset="0"/>
              </a:rPr>
            </a:br>
            <a:r>
              <a:rPr lang="en-GB" sz="850" dirty="0">
                <a:solidFill>
                  <a:schemeClr val="tx1"/>
                </a:solidFill>
                <a:latin typeface="Consolas" panose="020B0609020204030204" pitchFamily="49" charset="0"/>
              </a:rPr>
              <a:t>	int rot_lat_lon ;</a:t>
            </a:r>
          </a:p>
          <a:p>
            <a:pPr>
              <a:tabLst>
                <a:tab pos="179388" algn="l"/>
                <a:tab pos="449263" algn="l"/>
              </a:tabLst>
            </a:pPr>
            <a:r>
              <a:rPr lang="en-GB" sz="850" dirty="0">
                <a:solidFill>
                  <a:schemeClr val="tx1"/>
                </a:solidFill>
                <a:latin typeface="Consolas" panose="020B0609020204030204" pitchFamily="49" charset="0"/>
              </a:rPr>
              <a:t>		rot_lat_lon:grid_mapping_name = "rot_lat_lon" ;</a:t>
            </a:r>
          </a:p>
          <a:p>
            <a:pPr>
              <a:tabLst>
                <a:tab pos="179388" algn="l"/>
                <a:tab pos="449263" algn="l"/>
              </a:tabLst>
            </a:pPr>
            <a:r>
              <a:rPr lang="en-GB" sz="850" dirty="0">
                <a:solidFill>
                  <a:schemeClr val="tx1"/>
                </a:solidFill>
                <a:latin typeface="Consolas" panose="020B0609020204030204" pitchFamily="49" charset="0"/>
              </a:rPr>
              <a:t>		rot_lat_lon:longitude_of_prime_meridian = 0. ;</a:t>
            </a:r>
          </a:p>
          <a:p>
            <a:pPr>
              <a:tabLst>
                <a:tab pos="179388" algn="l"/>
                <a:tab pos="449263" algn="l"/>
              </a:tabLst>
            </a:pPr>
            <a:r>
              <a:rPr lang="en-GB" sz="850" dirty="0">
                <a:solidFill>
                  <a:schemeClr val="tx1"/>
                </a:solidFill>
                <a:latin typeface="Consolas" panose="020B0609020204030204" pitchFamily="49" charset="0"/>
              </a:rPr>
              <a:t>		rot_lat_lon:semi_major_axis = 6371229. ;</a:t>
            </a:r>
          </a:p>
          <a:p>
            <a:pPr>
              <a:tabLst>
                <a:tab pos="179388" algn="l"/>
                <a:tab pos="449263" algn="l"/>
              </a:tabLst>
            </a:pPr>
            <a:r>
              <a:rPr lang="en-GB" sz="850" dirty="0">
                <a:solidFill>
                  <a:schemeClr val="tx1"/>
                </a:solidFill>
                <a:latin typeface="Consolas" panose="020B0609020204030204" pitchFamily="49" charset="0"/>
              </a:rPr>
              <a:t>		rot_lat_lon:semi_minor_axis = 6371229. ;</a:t>
            </a:r>
          </a:p>
          <a:p>
            <a:pPr>
              <a:tabLst>
                <a:tab pos="179388" algn="l"/>
                <a:tab pos="449263" algn="l"/>
              </a:tabLst>
            </a:pPr>
            <a:r>
              <a:rPr lang="en-GB" sz="850" dirty="0">
                <a:solidFill>
                  <a:schemeClr val="tx1"/>
                </a:solidFill>
                <a:latin typeface="Consolas" panose="020B0609020204030204" pitchFamily="49" charset="0"/>
              </a:rPr>
              <a:t>		rot_lat_lon:grid_north_pole_latitude = 37.5 ;</a:t>
            </a:r>
          </a:p>
          <a:p>
            <a:pPr>
              <a:tabLst>
                <a:tab pos="179388" algn="l"/>
                <a:tab pos="449263" algn="l"/>
              </a:tabLst>
            </a:pPr>
            <a:r>
              <a:rPr lang="en-GB" sz="850" dirty="0">
                <a:solidFill>
                  <a:schemeClr val="tx1"/>
                </a:solidFill>
                <a:latin typeface="Consolas" panose="020B0609020204030204" pitchFamily="49" charset="0"/>
              </a:rPr>
              <a:t>		rot_lat_lon:grid_north_pole_longitude = 177.5 ;</a:t>
            </a:r>
          </a:p>
          <a:p>
            <a:pPr>
              <a:tabLst>
                <a:tab pos="179388" algn="l"/>
                <a:tab pos="449263" algn="l"/>
              </a:tabLst>
            </a:pPr>
            <a:r>
              <a:rPr lang="en-GB" sz="850" dirty="0">
                <a:solidFill>
                  <a:schemeClr val="tx1"/>
                </a:solidFill>
                <a:latin typeface="Consolas" panose="020B0609020204030204" pitchFamily="49" charset="0"/>
              </a:rPr>
              <a:t>		rot_lat_lon:north_pole_grid_longitude = 0. ;</a:t>
            </a:r>
            <a:endParaRPr lang="en-GB" sz="1200" dirty="0">
              <a:solidFill>
                <a:schemeClr val="tx1"/>
              </a:solidFill>
              <a:latin typeface="Consolas" panose="020B0609020204030204" pitchFamily="49" charset="0"/>
            </a:endParaRPr>
          </a:p>
          <a:p>
            <a:pPr>
              <a:tabLst>
                <a:tab pos="179388" algn="l"/>
                <a:tab pos="449263" algn="l"/>
              </a:tabLst>
            </a:pPr>
            <a:endParaRPr lang="en-GB" sz="850" dirty="0">
              <a:solidFill>
                <a:schemeClr val="tx1"/>
              </a:solidFill>
              <a:latin typeface="Consolas" panose="020B0609020204030204" pitchFamily="49" charset="0"/>
            </a:endParaRPr>
          </a:p>
          <a:p>
            <a:pPr>
              <a:tabLst>
                <a:tab pos="179388" algn="l"/>
                <a:tab pos="449263" algn="l"/>
              </a:tabLst>
            </a:pPr>
            <a:r>
              <a:rPr lang="en-GB" sz="850" dirty="0">
                <a:solidFill>
                  <a:schemeClr val="tx1"/>
                </a:solidFill>
                <a:latin typeface="Consolas" panose="020B0609020204030204" pitchFamily="49" charset="0"/>
              </a:rPr>
              <a:t>$ </a:t>
            </a:r>
            <a:r>
              <a:rPr lang="en-GB" sz="850" i="1" dirty="0">
                <a:solidFill>
                  <a:schemeClr val="bg1">
                    <a:lumMod val="75000"/>
                  </a:schemeClr>
                </a:solidFill>
                <a:latin typeface="Consolas" panose="020B0609020204030204" pitchFamily="49" charset="0"/>
              </a:rPr>
              <a:t># crs_wkt example </a:t>
            </a:r>
            <a:r>
              <a:rPr lang="en-GB" sz="850" i="1" dirty="0">
                <a:solidFill>
                  <a:schemeClr val="bg1">
                    <a:lumMod val="75000"/>
                  </a:schemeClr>
                </a:solidFill>
                <a:latin typeface="Consolas" panose="020B0609020204030204" pitchFamily="49" charset="0"/>
                <a:hlinkClick r:id="rId5">
                  <a:extLst>
                    <a:ext uri="{A12FA001-AC4F-418D-AE19-62706E023703}">
                      <ahyp:hlinkClr xmlns:ahyp="http://schemas.microsoft.com/office/drawing/2018/hyperlinkcolor" val="tx"/>
                    </a:ext>
                  </a:extLst>
                </a:hlinkClick>
              </a:rPr>
              <a:t>from the CF docs</a:t>
            </a:r>
            <a:r>
              <a:rPr lang="en-GB" sz="850" i="1" dirty="0">
                <a:solidFill>
                  <a:schemeClr val="bg1">
                    <a:lumMod val="75000"/>
                  </a:schemeClr>
                </a:solidFill>
                <a:latin typeface="Consolas" panose="020B0609020204030204" pitchFamily="49" charset="0"/>
              </a:rPr>
              <a:t> </a:t>
            </a:r>
            <a:r>
              <a:rPr lang="en-GB" sz="850" dirty="0">
                <a:solidFill>
                  <a:schemeClr val="bg1">
                    <a:lumMod val="75000"/>
                  </a:schemeClr>
                </a:solidFill>
                <a:latin typeface="Consolas" panose="020B0609020204030204" pitchFamily="49" charset="0"/>
              </a:rPr>
              <a:t>😊</a:t>
            </a:r>
            <a:br>
              <a:rPr lang="en-GB" sz="850" dirty="0">
                <a:solidFill>
                  <a:schemeClr val="bg1">
                    <a:lumMod val="75000"/>
                  </a:schemeClr>
                </a:solidFill>
                <a:latin typeface="Consolas" panose="020B0609020204030204" pitchFamily="49" charset="0"/>
              </a:rPr>
            </a:br>
            <a:r>
              <a:rPr lang="en-GB" sz="850" dirty="0">
                <a:solidFill>
                  <a:schemeClr val="tx1"/>
                </a:solidFill>
                <a:latin typeface="Consolas" panose="020B0609020204030204" pitchFamily="49" charset="0"/>
              </a:rPr>
              <a:t>...</a:t>
            </a:r>
          </a:p>
          <a:p>
            <a:pPr>
              <a:tabLst>
                <a:tab pos="179388" algn="l"/>
                <a:tab pos="449263" algn="l"/>
              </a:tabLst>
            </a:pPr>
            <a:r>
              <a:rPr lang="en-GB" sz="850" dirty="0">
                <a:solidFill>
                  <a:schemeClr val="tx1"/>
                </a:solidFill>
                <a:latin typeface="Consolas" panose="020B0609020204030204" pitchFamily="49" charset="0"/>
              </a:rPr>
              <a:t>	</a:t>
            </a:r>
            <a:r>
              <a:rPr lang="en-US" altLang="en-US" sz="900" dirty="0">
                <a:solidFill>
                  <a:schemeClr val="tx1"/>
                </a:solidFill>
                <a:latin typeface="Consolas" panose="020B0609020204030204" pitchFamily="49" charset="0"/>
              </a:rPr>
              <a:t>float data(latitude, longitude) ; </a:t>
            </a:r>
          </a:p>
          <a:p>
            <a:pPr>
              <a:tabLst>
                <a:tab pos="179388" algn="l"/>
                <a:tab pos="449263" algn="l"/>
              </a:tabLst>
            </a:pPr>
            <a:r>
              <a:rPr lang="en-US" altLang="en-US" sz="900" dirty="0">
                <a:solidFill>
                  <a:schemeClr val="tx1"/>
                </a:solidFill>
                <a:latin typeface="Consolas" panose="020B0609020204030204" pitchFamily="49" charset="0"/>
              </a:rPr>
              <a:t>		data:</a:t>
            </a:r>
            <a:r>
              <a:rPr lang="en-US" altLang="en-US" sz="900" dirty="0">
                <a:solidFill>
                  <a:srgbClr val="FF66CC"/>
                </a:solidFill>
                <a:latin typeface="Consolas" panose="020B0609020204030204" pitchFamily="49" charset="0"/>
              </a:rPr>
              <a:t>grid_mapping = "crs: latitude, longitude" </a:t>
            </a:r>
            <a:r>
              <a:rPr lang="en-US" altLang="en-US" sz="900" dirty="0">
                <a:solidFill>
                  <a:schemeClr val="tx1"/>
                </a:solidFill>
                <a:latin typeface="Consolas" panose="020B0609020204030204" pitchFamily="49" charset="0"/>
              </a:rPr>
              <a:t>;</a:t>
            </a:r>
          </a:p>
          <a:p>
            <a:pPr>
              <a:tabLst>
                <a:tab pos="179388" algn="l"/>
                <a:tab pos="449263" algn="l"/>
              </a:tabLst>
            </a:pPr>
            <a:r>
              <a:rPr lang="en-US" altLang="en-US" sz="900" dirty="0">
                <a:solidFill>
                  <a:schemeClr val="tx1"/>
                </a:solidFill>
                <a:latin typeface="Consolas" panose="020B0609020204030204" pitchFamily="49" charset="0"/>
              </a:rPr>
              <a:t>	    ... </a:t>
            </a:r>
          </a:p>
          <a:p>
            <a:pPr>
              <a:tabLst>
                <a:tab pos="179388" algn="l"/>
                <a:tab pos="449263" algn="l"/>
              </a:tabLst>
            </a:pPr>
            <a:r>
              <a:rPr lang="en-US" altLang="en-US" sz="900" dirty="0">
                <a:solidFill>
                  <a:schemeClr val="tx1"/>
                </a:solidFill>
                <a:latin typeface="Consolas" panose="020B0609020204030204" pitchFamily="49" charset="0"/>
              </a:rPr>
              <a:t>	int crs ;</a:t>
            </a:r>
          </a:p>
          <a:p>
            <a:pPr>
              <a:tabLst>
                <a:tab pos="179388" algn="l"/>
                <a:tab pos="449263" algn="l"/>
              </a:tabLst>
            </a:pPr>
            <a:r>
              <a:rPr lang="en-US" altLang="en-US" sz="900" dirty="0">
                <a:solidFill>
                  <a:schemeClr val="tx1"/>
                </a:solidFill>
                <a:latin typeface="Consolas" panose="020B0609020204030204" pitchFamily="49" charset="0"/>
              </a:rPr>
              <a:t>		... </a:t>
            </a:r>
          </a:p>
          <a:p>
            <a:pPr>
              <a:tabLst>
                <a:tab pos="179388" algn="l"/>
                <a:tab pos="449263" algn="l"/>
              </a:tabLst>
            </a:pPr>
            <a:r>
              <a:rPr lang="en-US" altLang="en-US" sz="900" dirty="0">
                <a:solidFill>
                  <a:schemeClr val="tx1"/>
                </a:solidFill>
                <a:latin typeface="Consolas" panose="020B0609020204030204" pitchFamily="49" charset="0"/>
              </a:rPr>
              <a:t>		crs:</a:t>
            </a:r>
            <a:r>
              <a:rPr lang="en-US" altLang="en-US" sz="900" dirty="0">
                <a:solidFill>
                  <a:srgbClr val="FF66CC"/>
                </a:solidFill>
                <a:latin typeface="Consolas" panose="020B0609020204030204" pitchFamily="49" charset="0"/>
              </a:rPr>
              <a:t>crs_wkt = </a:t>
            </a:r>
          </a:p>
          <a:p>
            <a:pPr>
              <a:tabLst>
                <a:tab pos="179388" algn="l"/>
                <a:tab pos="449263" algn="l"/>
              </a:tabLst>
            </a:pPr>
            <a:r>
              <a:rPr lang="en-US" altLang="en-US" sz="900" dirty="0">
                <a:solidFill>
                  <a:srgbClr val="FF66CC"/>
                </a:solidFill>
                <a:latin typeface="Consolas" panose="020B0609020204030204" pitchFamily="49" charset="0"/>
              </a:rPr>
              <a:t>			GEODCRS["WGS 84", </a:t>
            </a:r>
          </a:p>
          <a:p>
            <a:pPr>
              <a:tabLst>
                <a:tab pos="179388" algn="l"/>
                <a:tab pos="449263" algn="l"/>
              </a:tabLst>
            </a:pPr>
            <a:r>
              <a:rPr lang="en-US" altLang="en-US" sz="900" dirty="0">
                <a:solidFill>
                  <a:srgbClr val="FF66CC"/>
                </a:solidFill>
                <a:latin typeface="Consolas" panose="020B0609020204030204" pitchFamily="49" charset="0"/>
              </a:rPr>
              <a:t>			DATUM["World Geodetic System 1984", 			ELLIPSOID["WGS 84",6378137,298.257223563,</a:t>
            </a:r>
            <a:r>
              <a:rPr lang="en-US" altLang="en-US" sz="900" dirty="0">
                <a:solidFill>
                  <a:schemeClr val="tx1"/>
                </a:solidFill>
                <a:latin typeface="Consolas" panose="020B0609020204030204" pitchFamily="49" charset="0"/>
              </a:rPr>
              <a:t> 			...</a:t>
            </a:r>
            <a:endParaRPr lang="en-GB" sz="850" dirty="0">
              <a:solidFill>
                <a:schemeClr val="tx1"/>
              </a:solidFill>
              <a:latin typeface="Consolas" panose="020B0609020204030204" pitchFamily="49" charset="0"/>
            </a:endParaRPr>
          </a:p>
          <a:p>
            <a:pPr>
              <a:tabLst>
                <a:tab pos="179388" algn="l"/>
                <a:tab pos="449263" algn="l"/>
              </a:tabLst>
            </a:pPr>
            <a:endParaRPr lang="en-GB" sz="850" dirty="0">
              <a:solidFill>
                <a:schemeClr val="tx1"/>
              </a:solidFill>
              <a:latin typeface="Consolas" panose="020B0609020204030204" pitchFamily="49" charset="0"/>
            </a:endParaRPr>
          </a:p>
        </p:txBody>
      </p:sp>
      <p:grpSp>
        <p:nvGrpSpPr>
          <p:cNvPr id="14" name="Group 13">
            <a:extLst>
              <a:ext uri="{FF2B5EF4-FFF2-40B4-BE49-F238E27FC236}">
                <a16:creationId xmlns:a16="http://schemas.microsoft.com/office/drawing/2014/main" id="{F9B090B7-3864-BAE4-9518-BB4E7249A9D7}"/>
              </a:ext>
            </a:extLst>
          </p:cNvPr>
          <p:cNvGrpSpPr/>
          <p:nvPr/>
        </p:nvGrpSpPr>
        <p:grpSpPr>
          <a:xfrm>
            <a:off x="107505" y="1177658"/>
            <a:ext cx="4608512" cy="3914372"/>
            <a:chOff x="107504" y="1156922"/>
            <a:chExt cx="4682811" cy="3977480"/>
          </a:xfrm>
        </p:grpSpPr>
        <p:pic>
          <p:nvPicPr>
            <p:cNvPr id="11" name="Picture 10">
              <a:extLst>
                <a:ext uri="{FF2B5EF4-FFF2-40B4-BE49-F238E27FC236}">
                  <a16:creationId xmlns:a16="http://schemas.microsoft.com/office/drawing/2014/main" id="{7510D9A9-2636-463A-4D21-D10BC47E9DB4}"/>
                </a:ext>
              </a:extLst>
            </p:cNvPr>
            <p:cNvPicPr>
              <a:picLocks noChangeAspect="1"/>
            </p:cNvPicPr>
            <p:nvPr/>
          </p:nvPicPr>
          <p:blipFill>
            <a:blip r:embed="rId6"/>
            <a:srcRect t="1838"/>
            <a:stretch>
              <a:fillRect/>
            </a:stretch>
          </p:blipFill>
          <p:spPr>
            <a:xfrm>
              <a:off x="107504" y="2723441"/>
              <a:ext cx="4680520" cy="1071719"/>
            </a:xfrm>
            <a:prstGeom prst="rect">
              <a:avLst/>
            </a:prstGeom>
          </p:spPr>
        </p:pic>
        <p:pic>
          <p:nvPicPr>
            <p:cNvPr id="13" name="Picture 12">
              <a:extLst>
                <a:ext uri="{FF2B5EF4-FFF2-40B4-BE49-F238E27FC236}">
                  <a16:creationId xmlns:a16="http://schemas.microsoft.com/office/drawing/2014/main" id="{8C2D5AE2-833A-5B15-1F10-CCF12CF95DC7}"/>
                </a:ext>
              </a:extLst>
            </p:cNvPr>
            <p:cNvPicPr>
              <a:picLocks noChangeAspect="1"/>
            </p:cNvPicPr>
            <p:nvPr/>
          </p:nvPicPr>
          <p:blipFill>
            <a:blip r:embed="rId7"/>
            <a:stretch>
              <a:fillRect/>
            </a:stretch>
          </p:blipFill>
          <p:spPr>
            <a:xfrm>
              <a:off x="109795" y="3768196"/>
              <a:ext cx="4680520" cy="1366206"/>
            </a:xfrm>
            <a:prstGeom prst="rect">
              <a:avLst/>
            </a:prstGeom>
          </p:spPr>
        </p:pic>
        <p:pic>
          <p:nvPicPr>
            <p:cNvPr id="6" name="Picture 5">
              <a:extLst>
                <a:ext uri="{FF2B5EF4-FFF2-40B4-BE49-F238E27FC236}">
                  <a16:creationId xmlns:a16="http://schemas.microsoft.com/office/drawing/2014/main" id="{73FA508D-3CE5-9E71-0D7D-38018C4E17D8}"/>
                </a:ext>
              </a:extLst>
            </p:cNvPr>
            <p:cNvPicPr>
              <a:picLocks noChangeAspect="1"/>
            </p:cNvPicPr>
            <p:nvPr/>
          </p:nvPicPr>
          <p:blipFill>
            <a:blip r:embed="rId8"/>
            <a:stretch>
              <a:fillRect/>
            </a:stretch>
          </p:blipFill>
          <p:spPr>
            <a:xfrm>
              <a:off x="107505" y="1156922"/>
              <a:ext cx="4680520" cy="1578909"/>
            </a:xfrm>
            <a:prstGeom prst="rect">
              <a:avLst/>
            </a:prstGeom>
          </p:spPr>
        </p:pic>
      </p:grpSp>
      <p:sp>
        <p:nvSpPr>
          <p:cNvPr id="18" name="TextBox 17">
            <a:extLst>
              <a:ext uri="{FF2B5EF4-FFF2-40B4-BE49-F238E27FC236}">
                <a16:creationId xmlns:a16="http://schemas.microsoft.com/office/drawing/2014/main" id="{02E37B2F-A17E-A7D9-D35F-3878EB7F5919}"/>
              </a:ext>
            </a:extLst>
          </p:cNvPr>
          <p:cNvSpPr txBox="1"/>
          <p:nvPr/>
        </p:nvSpPr>
        <p:spPr>
          <a:xfrm>
            <a:off x="4718698" y="1131590"/>
            <a:ext cx="4363554" cy="720197"/>
          </a:xfrm>
          <a:prstGeom prst="rect">
            <a:avLst/>
          </a:prstGeom>
          <a:noFill/>
        </p:spPr>
        <p:txBody>
          <a:bodyPr wrap="square" rtlCol="0">
            <a:spAutoFit/>
          </a:bodyPr>
          <a:lstStyle/>
          <a:p>
            <a:r>
              <a:rPr lang="en-GB" sz="1200" dirty="0">
                <a:solidFill>
                  <a:schemeClr val="tx1"/>
                </a:solidFill>
                <a:latin typeface="+mj-lt"/>
              </a:rPr>
              <a:t>Default coordinate reference system (CRS) assumed is GEO. However can use the </a:t>
            </a:r>
            <a:r>
              <a:rPr lang="en-GB" sz="1200" dirty="0">
                <a:solidFill>
                  <a:schemeClr val="tx1"/>
                </a:solidFill>
                <a:latin typeface="Consolas" panose="020B0609020204030204" pitchFamily="49" charset="0"/>
              </a:rPr>
              <a:t>grid_mapping</a:t>
            </a:r>
            <a:r>
              <a:rPr lang="en-GB" sz="1200" dirty="0">
                <a:solidFill>
                  <a:schemeClr val="tx1"/>
                </a:solidFill>
                <a:latin typeface="+mj-lt"/>
              </a:rPr>
              <a:t>  metadata to specify other coordinate reference frames – e.g. </a:t>
            </a:r>
            <a:r>
              <a:rPr lang="en-GB" sz="1200" i="1" dirty="0">
                <a:solidFill>
                  <a:schemeClr val="tx1"/>
                </a:solidFill>
                <a:latin typeface="+mj-lt"/>
                <a:hlinkClick r:id="rId9"/>
              </a:rPr>
              <a:t>rotated poles</a:t>
            </a:r>
            <a:r>
              <a:rPr lang="en-GB" sz="1200" dirty="0">
                <a:solidFill>
                  <a:schemeClr val="tx1"/>
                </a:solidFill>
                <a:latin typeface="+mj-lt"/>
              </a:rPr>
              <a:t>, or </a:t>
            </a:r>
            <a:r>
              <a:rPr lang="en-GB" sz="1200" i="1" dirty="0">
                <a:solidFill>
                  <a:schemeClr val="tx1"/>
                </a:solidFill>
                <a:latin typeface="+mj-lt"/>
                <a:hlinkClick r:id="rId10"/>
              </a:rPr>
              <a:t>well-known-text</a:t>
            </a:r>
            <a:r>
              <a:rPr lang="en-GB" sz="1200" dirty="0">
                <a:solidFill>
                  <a:schemeClr val="tx1"/>
                </a:solidFill>
                <a:latin typeface="+mj-lt"/>
              </a:rPr>
              <a:t> descriptions of CRSs</a:t>
            </a:r>
          </a:p>
        </p:txBody>
      </p:sp>
      <p:sp>
        <p:nvSpPr>
          <p:cNvPr id="20" name="TextBox 19">
            <a:extLst>
              <a:ext uri="{FF2B5EF4-FFF2-40B4-BE49-F238E27FC236}">
                <a16:creationId xmlns:a16="http://schemas.microsoft.com/office/drawing/2014/main" id="{77BF6C33-F7BD-8471-BD17-AAD8B0D7E599}"/>
              </a:ext>
            </a:extLst>
          </p:cNvPr>
          <p:cNvSpPr txBox="1"/>
          <p:nvPr/>
        </p:nvSpPr>
        <p:spPr>
          <a:xfrm>
            <a:off x="1837950" y="1203598"/>
            <a:ext cx="2950074" cy="249299"/>
          </a:xfrm>
          <a:prstGeom prst="rect">
            <a:avLst/>
          </a:prstGeom>
          <a:noFill/>
        </p:spPr>
        <p:txBody>
          <a:bodyPr wrap="square">
            <a:spAutoFit/>
          </a:bodyPr>
          <a:lstStyle/>
          <a:p>
            <a:r>
              <a:rPr lang="en-GB" sz="1200" i="1" dirty="0">
                <a:solidFill>
                  <a:schemeClr val="bg2"/>
                </a:solidFill>
                <a:hlinkClick r:id="rId11">
                  <a:extLst>
                    <a:ext uri="{A12FA001-AC4F-418D-AE19-62706E023703}">
                      <ahyp:hlinkClr xmlns:ahyp="http://schemas.microsoft.com/office/drawing/2018/hyperlinkcolor" val="tx"/>
                    </a:ext>
                  </a:extLst>
                </a:hlinkClick>
              </a:rPr>
              <a:t>cfconventions.org/…/cf-conventions.html</a:t>
            </a:r>
            <a:endParaRPr lang="en-GB" sz="1200" i="1" dirty="0">
              <a:solidFill>
                <a:schemeClr val="bg2"/>
              </a:solidFill>
            </a:endParaRPr>
          </a:p>
        </p:txBody>
      </p:sp>
      <p:pic>
        <p:nvPicPr>
          <p:cNvPr id="4" name="Picture 3" descr="A blue and orange letters on a black background&#10;&#10;AI-generated content may be incorrect.">
            <a:extLst>
              <a:ext uri="{FF2B5EF4-FFF2-40B4-BE49-F238E27FC236}">
                <a16:creationId xmlns:a16="http://schemas.microsoft.com/office/drawing/2014/main" id="{E095B23A-CEF7-4A0E-46E4-448F5A7ECEAF}"/>
              </a:ext>
            </a:extLst>
          </p:cNvPr>
          <p:cNvPicPr>
            <a:picLocks noChangeAspect="1"/>
          </p:cNvPicPr>
          <p:nvPr/>
        </p:nvPicPr>
        <p:blipFill>
          <a:blip r:embed="rId12"/>
          <a:stretch>
            <a:fillRect/>
          </a:stretch>
        </p:blipFill>
        <p:spPr>
          <a:xfrm>
            <a:off x="7884368" y="121158"/>
            <a:ext cx="1073541" cy="326356"/>
          </a:xfrm>
          <a:prstGeom prst="rect">
            <a:avLst/>
          </a:prstGeom>
        </p:spPr>
      </p:pic>
      <p:sp>
        <p:nvSpPr>
          <p:cNvPr id="5" name="TextBox 4">
            <a:extLst>
              <a:ext uri="{FF2B5EF4-FFF2-40B4-BE49-F238E27FC236}">
                <a16:creationId xmlns:a16="http://schemas.microsoft.com/office/drawing/2014/main" id="{8846A4E0-35A5-EC6A-5099-609D26E83BF8}"/>
              </a:ext>
            </a:extLst>
          </p:cNvPr>
          <p:cNvSpPr txBox="1"/>
          <p:nvPr/>
        </p:nvSpPr>
        <p:spPr>
          <a:xfrm>
            <a:off x="5446753" y="68484"/>
            <a:ext cx="2356023" cy="523990"/>
          </a:xfrm>
          <a:prstGeom prst="rect">
            <a:avLst/>
          </a:prstGeom>
          <a:noFill/>
        </p:spPr>
        <p:txBody>
          <a:bodyPr wrap="square" rtlCol="0">
            <a:spAutoFit/>
          </a:bodyPr>
          <a:lstStyle/>
          <a:p>
            <a:r>
              <a:rPr lang="en-GB" sz="1100" dirty="0">
                <a:solidFill>
                  <a:schemeClr val="tx1"/>
                </a:solidFill>
              </a:rPr>
              <a:t>Standardised CRS metadata a key enabler to leverage powerful transformation libraries like </a:t>
            </a:r>
            <a:r>
              <a:rPr lang="en-GB" sz="1100" i="1" dirty="0">
                <a:solidFill>
                  <a:schemeClr val="tx1"/>
                </a:solidFill>
                <a:hlinkClick r:id="rId13"/>
              </a:rPr>
              <a:t>PROJ</a:t>
            </a:r>
            <a:endParaRPr lang="en-GB" sz="1100" i="1" dirty="0">
              <a:solidFill>
                <a:schemeClr val="tx1"/>
              </a:solidFill>
            </a:endParaRPr>
          </a:p>
        </p:txBody>
      </p:sp>
    </p:spTree>
    <p:extLst>
      <p:ext uri="{BB962C8B-B14F-4D97-AF65-F5344CB8AC3E}">
        <p14:creationId xmlns:p14="http://schemas.microsoft.com/office/powerpoint/2010/main" val="438170250"/>
      </p:ext>
    </p:extLst>
  </p:cSld>
  <p:clrMapOvr>
    <a:masterClrMapping/>
  </p:clrMapOvr>
  <p:transition spd="slow">
    <p:fade/>
  </p:transition>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07193144"/>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5FD2E3-CA98-EC20-0270-EE09E8FD2A0E}"/>
              </a:ext>
            </a:extLst>
          </p:cNvPr>
          <p:cNvSpPr>
            <a:spLocks noGrp="1"/>
          </p:cNvSpPr>
          <p:nvPr>
            <p:ph type="ctrTitle"/>
          </p:nvPr>
        </p:nvSpPr>
        <p:spPr/>
        <p:txBody>
          <a:bodyPr/>
          <a:lstStyle/>
          <a:p>
            <a:r>
              <a:rPr lang="en-GB" dirty="0"/>
              <a:t>WMO references</a:t>
            </a:r>
          </a:p>
        </p:txBody>
      </p:sp>
      <p:sp>
        <p:nvSpPr>
          <p:cNvPr id="7" name="TextBox 6">
            <a:extLst>
              <a:ext uri="{FF2B5EF4-FFF2-40B4-BE49-F238E27FC236}">
                <a16:creationId xmlns:a16="http://schemas.microsoft.com/office/drawing/2014/main" id="{06921062-F431-314C-BF04-B6C0E0F41E71}"/>
              </a:ext>
            </a:extLst>
          </p:cNvPr>
          <p:cNvSpPr txBox="1"/>
          <p:nvPr/>
        </p:nvSpPr>
        <p:spPr>
          <a:xfrm>
            <a:off x="755576" y="1408003"/>
            <a:ext cx="8064896" cy="3323987"/>
          </a:xfrm>
          <a:prstGeom prst="rect">
            <a:avLst/>
          </a:prstGeom>
          <a:noFill/>
        </p:spPr>
        <p:txBody>
          <a:bodyPr wrap="square">
            <a:spAutoFit/>
          </a:bodyPr>
          <a:lstStyle/>
          <a:p>
            <a:pPr marL="342900" indent="-342900" rtl="0" fontAlgn="base">
              <a:lnSpc>
                <a:spcPct val="100000"/>
              </a:lnSpc>
              <a:spcBef>
                <a:spcPts val="1200"/>
              </a:spcBef>
              <a:buFont typeface="Wingdings" panose="05000000000000000000" pitchFamily="2" charset="2"/>
              <a:buChar char="v"/>
            </a:pPr>
            <a:r>
              <a:rPr lang="en-GB" sz="2000" b="0" i="0" u="sng" strike="noStrike" dirty="0">
                <a:solidFill>
                  <a:srgbClr val="FFFFFF"/>
                </a:solidFill>
                <a:effectLst/>
                <a:latin typeface="Arial" panose="020B0604020202020204" pitchFamily="34" charset="0"/>
                <a:hlinkClick r:id="rId2"/>
              </a:rPr>
              <a:t>WIS 2.0 Overview</a:t>
            </a:r>
            <a:r>
              <a:rPr lang="en-GB" sz="2000" b="0" i="0" u="none" strike="noStrike" dirty="0">
                <a:solidFill>
                  <a:srgbClr val="FFFFFF"/>
                </a:solidFill>
                <a:effectLst/>
                <a:latin typeface="Arial" panose="020B0604020202020204" pitchFamily="34" charset="0"/>
              </a:rPr>
              <a:t> (webpage)</a:t>
            </a:r>
          </a:p>
          <a:p>
            <a:pPr marL="342900" indent="-342900" rtl="0" fontAlgn="base">
              <a:lnSpc>
                <a:spcPct val="100000"/>
              </a:lnSpc>
              <a:spcBef>
                <a:spcPts val="1200"/>
              </a:spcBef>
              <a:buFont typeface="Wingdings" panose="05000000000000000000" pitchFamily="2" charset="2"/>
              <a:buChar char="v"/>
            </a:pPr>
            <a:r>
              <a:rPr lang="en-GB" sz="2000" b="0" i="0" u="none" strike="noStrike" dirty="0">
                <a:solidFill>
                  <a:srgbClr val="FFFFFF"/>
                </a:solidFill>
                <a:effectLst/>
                <a:latin typeface="Arial" panose="020B0604020202020204" pitchFamily="34" charset="0"/>
              </a:rPr>
              <a:t>Manual on the WMO Information System (WMO-No. 1060), Volume II – WMO Information System 2.0</a:t>
            </a:r>
          </a:p>
          <a:p>
            <a:pPr marL="800100" lvl="1" indent="-342900">
              <a:lnSpc>
                <a:spcPct val="100000"/>
              </a:lnSpc>
              <a:spcBef>
                <a:spcPts val="0"/>
              </a:spcBef>
              <a:buFont typeface="Arial" panose="020B0604020202020204" pitchFamily="34" charset="0"/>
              <a:buChar char="•"/>
            </a:pPr>
            <a:r>
              <a:rPr lang="en-GB" sz="2000" b="0" i="0" u="none" strike="noStrike" dirty="0">
                <a:solidFill>
                  <a:srgbClr val="FFFFFF"/>
                </a:solidFill>
                <a:effectLst/>
                <a:latin typeface="Arial" panose="020B0604020202020204" pitchFamily="34" charset="0"/>
              </a:rPr>
              <a:t>WMO Core Metadata Profile (WCMP2)</a:t>
            </a:r>
          </a:p>
          <a:p>
            <a:pPr marL="342900" indent="-342900">
              <a:lnSpc>
                <a:spcPct val="100000"/>
              </a:lnSpc>
              <a:spcBef>
                <a:spcPts val="1200"/>
              </a:spcBef>
              <a:buFont typeface="Wingdings" panose="05000000000000000000" pitchFamily="2" charset="2"/>
              <a:buChar char="v"/>
            </a:pPr>
            <a:r>
              <a:rPr lang="en-GB" sz="2000" b="0" i="1" u="sng" strike="noStrike" dirty="0">
                <a:solidFill>
                  <a:srgbClr val="FFFFFF"/>
                </a:solidFill>
                <a:effectLst/>
                <a:latin typeface="Arial" panose="020B0604020202020204" pitchFamily="34" charset="0"/>
                <a:hlinkClick r:id="rId3"/>
              </a:rPr>
              <a:t>Guide to WMO Information System</a:t>
            </a:r>
            <a:r>
              <a:rPr lang="en-GB" sz="2000" b="0" i="0" u="none" strike="noStrike" dirty="0">
                <a:solidFill>
                  <a:srgbClr val="FFFFFF"/>
                </a:solidFill>
                <a:effectLst/>
                <a:latin typeface="Arial" panose="020B0604020202020204" pitchFamily="34" charset="0"/>
              </a:rPr>
              <a:t> (WMO-No. 1061), </a:t>
            </a:r>
            <a:br>
              <a:rPr lang="en-GB" sz="2000" b="0" i="0" u="none" strike="noStrike" dirty="0">
                <a:solidFill>
                  <a:srgbClr val="FFFFFF"/>
                </a:solidFill>
                <a:effectLst/>
                <a:latin typeface="Arial" panose="020B0604020202020204" pitchFamily="34" charset="0"/>
              </a:rPr>
            </a:br>
            <a:r>
              <a:rPr lang="en-GB" sz="2000" b="0" i="0" u="none" strike="noStrike" dirty="0">
                <a:solidFill>
                  <a:srgbClr val="FFFFFF"/>
                </a:solidFill>
                <a:effectLst/>
                <a:latin typeface="Arial" panose="020B0604020202020204" pitchFamily="34" charset="0"/>
              </a:rPr>
              <a:t>Volume II – WMO Information System 2.0 (PDF) </a:t>
            </a:r>
          </a:p>
          <a:p>
            <a:pPr marL="342900" indent="-342900">
              <a:lnSpc>
                <a:spcPct val="100000"/>
              </a:lnSpc>
              <a:spcBef>
                <a:spcPts val="1200"/>
              </a:spcBef>
              <a:buFont typeface="Wingdings" panose="05000000000000000000" pitchFamily="2" charset="2"/>
              <a:buChar char="v"/>
            </a:pPr>
            <a:r>
              <a:rPr lang="en-GB" sz="2000" b="0" i="1" u="sng" strike="noStrike" dirty="0">
                <a:solidFill>
                  <a:srgbClr val="FFFFFF"/>
                </a:solidFill>
                <a:effectLst/>
                <a:latin typeface="Arial" panose="020B0604020202020204" pitchFamily="34" charset="0"/>
                <a:hlinkClick r:id="rId4"/>
              </a:rPr>
              <a:t>Manual on Codes</a:t>
            </a:r>
            <a:r>
              <a:rPr lang="en-GB" sz="2000" b="0" i="0" u="none" strike="noStrike" dirty="0">
                <a:solidFill>
                  <a:srgbClr val="FFFFFF"/>
                </a:solidFill>
                <a:effectLst/>
                <a:latin typeface="Arial" panose="020B0604020202020204" pitchFamily="34" charset="0"/>
              </a:rPr>
              <a:t> (WMO-No. 306), Volume I.2 (PDF)</a:t>
            </a:r>
          </a:p>
          <a:p>
            <a:pPr marL="800100" lvl="1" indent="-342900">
              <a:lnSpc>
                <a:spcPct val="100000"/>
              </a:lnSpc>
              <a:spcBef>
                <a:spcPts val="0"/>
              </a:spcBef>
              <a:buFont typeface="Arial" panose="020B0604020202020204" pitchFamily="34" charset="0"/>
              <a:buChar char="•"/>
            </a:pPr>
            <a:r>
              <a:rPr lang="en-GB" sz="2000" b="0" i="0" u="none" strike="noStrike" dirty="0">
                <a:solidFill>
                  <a:srgbClr val="FFFFFF"/>
                </a:solidFill>
                <a:effectLst/>
                <a:latin typeface="Arial" panose="020B0604020202020204" pitchFamily="34" charset="0"/>
              </a:rPr>
              <a:t>GRIB2 and BUFR4 standards</a:t>
            </a:r>
            <a:endParaRPr lang="en-GB" sz="2000" dirty="0"/>
          </a:p>
          <a:p>
            <a:pPr marL="800100" lvl="1" indent="-342900">
              <a:lnSpc>
                <a:spcPct val="100000"/>
              </a:lnSpc>
              <a:spcBef>
                <a:spcPts val="0"/>
              </a:spcBef>
              <a:buFont typeface="Arial" panose="020B0604020202020204" pitchFamily="34" charset="0"/>
              <a:buChar char="•"/>
            </a:pPr>
            <a:r>
              <a:rPr lang="en-GB" sz="2000" b="0" i="0" u="none" strike="noStrike" dirty="0">
                <a:solidFill>
                  <a:srgbClr val="FFFFFF"/>
                </a:solidFill>
                <a:effectLst/>
                <a:latin typeface="Arial" panose="020B0604020202020204" pitchFamily="34" charset="0"/>
              </a:rPr>
              <a:t>WMO CF-Extensions</a:t>
            </a:r>
            <a:endParaRPr lang="en-GB" sz="2000" dirty="0">
              <a:effectLst/>
            </a:endParaRPr>
          </a:p>
        </p:txBody>
      </p:sp>
    </p:spTree>
    <p:extLst>
      <p:ext uri="{BB962C8B-B14F-4D97-AF65-F5344CB8AC3E}">
        <p14:creationId xmlns:p14="http://schemas.microsoft.com/office/powerpoint/2010/main" val="4030802865"/>
      </p:ext>
    </p:extLst>
  </p:cSld>
  <p:clrMapOvr>
    <a:masterClrMapping/>
  </p:clrMapOvr>
  <p:transition spd="slow">
    <p:fade/>
  </p:transition>
</p:sld>
</file>

<file path=ppt/theme/theme1.xml><?xml version="1.0" encoding="utf-8"?>
<a:theme xmlns:a="http://schemas.openxmlformats.org/drawingml/2006/main" name="Blank master">
  <a:themeElements>
    <a:clrScheme name="Custom 3">
      <a:dk1>
        <a:srgbClr val="000000"/>
      </a:dk1>
      <a:lt1>
        <a:srgbClr val="FFFFFF"/>
      </a:lt1>
      <a:dk2>
        <a:srgbClr val="9CA299"/>
      </a:dk2>
      <a:lt2>
        <a:srgbClr val="00ADD0"/>
      </a:lt2>
      <a:accent1>
        <a:srgbClr val="8F8DCB"/>
      </a:accent1>
      <a:accent2>
        <a:srgbClr val="878800"/>
      </a:accent2>
      <a:accent3>
        <a:srgbClr val="031F73"/>
      </a:accent3>
      <a:accent4>
        <a:srgbClr val="9CA299"/>
      </a:accent4>
      <a:accent5>
        <a:srgbClr val="CCFF33"/>
      </a:accent5>
      <a:accent6>
        <a:srgbClr val="D7A900"/>
      </a:accent6>
      <a:hlink>
        <a:srgbClr val="FFFFFF"/>
      </a:hlink>
      <a:folHlink>
        <a:srgbClr val="ED2939"/>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85000"/>
          </a:lnSpc>
          <a:spcBef>
            <a:spcPct val="0"/>
          </a:spcBef>
          <a:spcAft>
            <a:spcPct val="0"/>
          </a:spcAft>
          <a:buClrTx/>
          <a:buSzTx/>
          <a:buFontTx/>
          <a:buNone/>
          <a:tabLst/>
          <a:defRPr kumimoji="0" lang="en-GB" sz="44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85000"/>
          </a:lnSpc>
          <a:spcBef>
            <a:spcPct val="0"/>
          </a:spcBef>
          <a:spcAft>
            <a:spcPct val="0"/>
          </a:spcAft>
          <a:buClrTx/>
          <a:buSzTx/>
          <a:buFontTx/>
          <a:buNone/>
          <a:tabLst/>
          <a:defRPr kumimoji="0" lang="en-GB" sz="4400" b="0" i="0" u="none" strike="noStrike" cap="none" normalizeH="0" baseline="0" smtClean="0">
            <a:ln>
              <a:noFill/>
            </a:ln>
            <a:solidFill>
              <a:schemeClr val="tx2"/>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808080"/>
        </a:dk1>
        <a:lt1>
          <a:srgbClr val="FFFFFF"/>
        </a:lt1>
        <a:dk2>
          <a:srgbClr val="000000"/>
        </a:dk2>
        <a:lt2>
          <a:srgbClr val="FFFFFF"/>
        </a:lt2>
        <a:accent1>
          <a:srgbClr val="BBE0E3"/>
        </a:accent1>
        <a:accent2>
          <a:srgbClr val="ED2939"/>
        </a:accent2>
        <a:accent3>
          <a:srgbClr val="AAAAAA"/>
        </a:accent3>
        <a:accent4>
          <a:srgbClr val="DADADA"/>
        </a:accent4>
        <a:accent5>
          <a:srgbClr val="DAEDEF"/>
        </a:accent5>
        <a:accent6>
          <a:srgbClr val="D72433"/>
        </a:accent6>
        <a:hlink>
          <a:srgbClr val="009999"/>
        </a:hlink>
        <a:folHlink>
          <a:srgbClr val="CCFF33"/>
        </a:folHlink>
      </a:clrScheme>
      <a:clrMap bg1="dk2" tx1="lt1" bg2="dk1" tx2="lt2" accent1="accent1" accent2="accent2" accent3="accent3" accent4="accent4" accent5="accent5" accent6="accent6" hlink="hlink" folHlink="folHlink"/>
    </a:extraClrScheme>
    <a:extraClrScheme>
      <a:clrScheme name="Blank Presentation 14">
        <a:dk1>
          <a:srgbClr val="808080"/>
        </a:dk1>
        <a:lt1>
          <a:srgbClr val="FFFFFF"/>
        </a:lt1>
        <a:dk2>
          <a:srgbClr val="000000"/>
        </a:dk2>
        <a:lt2>
          <a:srgbClr val="FFFFFF"/>
        </a:lt2>
        <a:accent1>
          <a:srgbClr val="BBE0E3"/>
        </a:accent1>
        <a:accent2>
          <a:srgbClr val="ED2939"/>
        </a:accent2>
        <a:accent3>
          <a:srgbClr val="AAAAAA"/>
        </a:accent3>
        <a:accent4>
          <a:srgbClr val="DADADA"/>
        </a:accent4>
        <a:accent5>
          <a:srgbClr val="DAEDEF"/>
        </a:accent5>
        <a:accent6>
          <a:srgbClr val="D72433"/>
        </a:accent6>
        <a:hlink>
          <a:srgbClr val="009999"/>
        </a:hlink>
        <a:folHlink>
          <a:srgbClr val="B9DB0E"/>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b1bb55a9-a1b5-4196-b12d-1833970ed366" ContentTypeId="0x01010008EC4BDFB4C3D542892399C37F0B505F" PreviousValue="false"/>
</file>

<file path=customXml/item2.xml><?xml version="1.0" encoding="utf-8"?>
<ct:contentTypeSchema xmlns:ct="http://schemas.microsoft.com/office/2006/metadata/contentType" xmlns:ma="http://schemas.microsoft.com/office/2006/metadata/properties/metaAttributes" ct:_="" ma:_="" ma:contentTypeName="Met Office Document" ma:contentTypeID="0x01010008EC4BDFB4C3D542892399C37F0B505F0079677656DA546746AF581FE3DD0DA277" ma:contentTypeVersion="3" ma:contentTypeDescription="" ma:contentTypeScope="" ma:versionID="eeb7c469092a2df5f18053ce82d282f1">
  <xsd:schema xmlns:xsd="http://www.w3.org/2001/XMLSchema" xmlns:xs="http://www.w3.org/2001/XMLSchema" xmlns:p="http://schemas.microsoft.com/office/2006/metadata/properties" xmlns:ns2="95a6d21c-7db0-4b7e-981f-b4f22b02b9d8" targetNamespace="http://schemas.microsoft.com/office/2006/metadata/properties" ma:root="true" ma:fieldsID="600883ca249271d26b850dc3fe920127" ns2:_="">
    <xsd:import namespace="95a6d21c-7db0-4b7e-981f-b4f22b02b9d8"/>
    <xsd:element name="properties">
      <xsd:complexType>
        <xsd:sequence>
          <xsd:element name="documentManagement">
            <xsd:complexType>
              <xsd:all>
                <xsd:element ref="ns2:TNA" minOccurs="0"/>
                <xsd:element ref="ns2:Review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a6d21c-7db0-4b7e-981f-b4f22b02b9d8" elementFormDefault="qualified">
    <xsd:import namespace="http://schemas.microsoft.com/office/2006/documentManagement/types"/>
    <xsd:import namespace="http://schemas.microsoft.com/office/infopath/2007/PartnerControls"/>
    <xsd:element name="TNA" ma:index="1" nillable="true" ma:displayName="TNA" ma:default="Not of potential interest" ma:format="Dropdown" ma:internalName="TNA">
      <xsd:simpleType>
        <xsd:restriction base="dms:Choice">
          <xsd:enumeration value="Not of potential interest"/>
          <xsd:enumeration value="Potential TNA Record"/>
          <xsd:enumeration value="Flagged for TNA"/>
          <xsd:enumeration value="List to TNA"/>
          <xsd:enumeration value="Not listed to TNA"/>
          <xsd:enumeration value="Transferred to TNA"/>
          <xsd:enumeration value="Published by TNA"/>
        </xsd:restriction>
      </xsd:simpleType>
    </xsd:element>
    <xsd:element name="ReviewDate" ma:index="2" nillable="true" ma:displayName="Review Date" ma:format="DateOnly" ma:internalName="ReviewDat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NA xmlns="95a6d21c-7db0-4b7e-981f-b4f22b02b9d8">Not of potential interest</TNA>
    <ReviewDate xmlns="95a6d21c-7db0-4b7e-981f-b4f22b02b9d8"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5DD6D8-F942-4E2C-8181-4776E2F386A4}">
  <ds:schemaRefs>
    <ds:schemaRef ds:uri="Microsoft.SharePoint.Taxonomy.ContentTypeSync"/>
  </ds:schemaRefs>
</ds:datastoreItem>
</file>

<file path=customXml/itemProps2.xml><?xml version="1.0" encoding="utf-8"?>
<ds:datastoreItem xmlns:ds="http://schemas.openxmlformats.org/officeDocument/2006/customXml" ds:itemID="{988D0A63-9D03-4EFE-A831-4BE7A09D26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a6d21c-7db0-4b7e-981f-b4f22b02b9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98F21B4-B53A-40FA-AA78-6081A2B608C2}">
  <ds:schemaRefs>
    <ds:schemaRef ds:uri="http://purl.org/dc/elements/1.1/"/>
    <ds:schemaRef ds:uri="http://www.w3.org/XML/1998/namespac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95a6d21c-7db0-4b7e-981f-b4f22b02b9d8"/>
    <ds:schemaRef ds:uri="http://purl.org/dc/dcmitype/"/>
    <ds:schemaRef ds:uri="http://purl.org/dc/terms/"/>
  </ds:schemaRefs>
</ds:datastoreItem>
</file>

<file path=customXml/itemProps4.xml><?xml version="1.0" encoding="utf-8"?>
<ds:datastoreItem xmlns:ds="http://schemas.openxmlformats.org/officeDocument/2006/customXml" ds:itemID="{DAF83B96-10CD-44C7-BAD9-CDC41348FE81}">
  <ds:schemaRefs>
    <ds:schemaRef ds:uri="http://schemas.microsoft.com/sharepoint/v3/contenttype/forms"/>
  </ds:schemaRefs>
</ds:datastoreItem>
</file>

<file path=docMetadata/LabelInfo.xml><?xml version="1.0" encoding="utf-8"?>
<clbl:labelList xmlns:clbl="http://schemas.microsoft.com/office/2020/mipLabelMetadata">
  <clbl:label id="{17f18161-20d7-4746-87fd-50fe3e3b6619}" enabled="0" method="" siteId="{17f18161-20d7-4746-87fd-50fe3e3b6619}" removed="1"/>
</clbl:labelList>
</file>

<file path=docProps/app.xml><?xml version="1.0" encoding="utf-8"?>
<Properties xmlns="http://schemas.openxmlformats.org/officeDocument/2006/extended-properties" xmlns:vt="http://schemas.openxmlformats.org/officeDocument/2006/docPropsVTypes">
  <Template>METcorporate</Template>
  <TotalTime>3785</TotalTime>
  <Words>1694</Words>
  <Application>Microsoft Office PowerPoint</Application>
  <PresentationFormat>On-screen Show (16:9)</PresentationFormat>
  <Paragraphs>190</Paragraphs>
  <Slides>11</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ＭＳ Ｐゴシック</vt:lpstr>
      <vt:lpstr>Arial</vt:lpstr>
      <vt:lpstr>Calibri</vt:lpstr>
      <vt:lpstr>Consolas</vt:lpstr>
      <vt:lpstr>Wingdings</vt:lpstr>
      <vt:lpstr>Blank master</vt:lpstr>
      <vt:lpstr>Better together? An overview of terrestrial weather standards</vt:lpstr>
      <vt:lpstr>Motivation for session: let’s talk!</vt:lpstr>
      <vt:lpstr>Process &amp; progress: terrestrial / space</vt:lpstr>
      <vt:lpstr>Characteristics: terrestrial / space</vt:lpstr>
      <vt:lpstr>Equivalences: terrestrial / space</vt:lpstr>
      <vt:lpstr>Discoverability &amp; transport </vt:lpstr>
      <vt:lpstr>CF: variables</vt:lpstr>
      <vt:lpstr>CF: units</vt:lpstr>
      <vt:lpstr>CF: coordinate reference frames</vt:lpstr>
      <vt:lpstr>Questions</vt:lpstr>
      <vt:lpstr>WMO references</vt:lpstr>
    </vt:vector>
  </TitlesOfParts>
  <Company>Met Office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helen.chater</dc:creator>
  <dc:description>submitted 26.7.2005     CHG015666 refers</dc:description>
  <cp:lastModifiedBy>Edmund Henley</cp:lastModifiedBy>
  <cp:revision>164</cp:revision>
  <cp:lastPrinted>2004-10-15T09:34:20Z</cp:lastPrinted>
  <dcterms:created xsi:type="dcterms:W3CDTF">2009-08-03T14:32:49Z</dcterms:created>
  <dcterms:modified xsi:type="dcterms:W3CDTF">2025-10-24T11:23:44Z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0x01010008EC4BDFB4C3D542892399C37F0B505F0079677656DA546746AF581FE3DD0DA277</vt:lpwstr>
  </property>
</Properties>
</file>