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80" r:id="rId4"/>
    <p:sldId id="283" r:id="rId5"/>
    <p:sldId id="282" r:id="rId6"/>
    <p:sldId id="267" r:id="rId7"/>
    <p:sldId id="291" r:id="rId8"/>
    <p:sldId id="284" r:id="rId9"/>
    <p:sldId id="278" r:id="rId10"/>
    <p:sldId id="279" r:id="rId11"/>
    <p:sldId id="287" r:id="rId12"/>
    <p:sldId id="288" r:id="rId13"/>
    <p:sldId id="289" r:id="rId14"/>
    <p:sldId id="285" r:id="rId15"/>
    <p:sldId id="290" r:id="rId16"/>
    <p:sldId id="286" r:id="rId17"/>
    <p:sldId id="258" r:id="rId18"/>
    <p:sldId id="260" r:id="rId19"/>
    <p:sldId id="259" r:id="rId20"/>
    <p:sldId id="261" r:id="rId21"/>
    <p:sldId id="26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2B856F-DF8F-4DA8-AC34-41EA811EADEA}" type="datetimeFigureOut">
              <a:rPr lang="it-IT" smtClean="0"/>
              <a:t>20/10/25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81EC7-14D0-437F-ABD6-1009209088D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4109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CD03D-2FFD-9F48-79CA-FA03A1F78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3636BC0-820F-29BB-BEAC-BDF6CB90AA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DEDB582-0B87-6477-4857-588FF977EF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47FA8D9-BDC0-E2A7-0CCD-F4BB746132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6FA52-0F89-4BD2-BF83-BF8F7806968A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877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9DDA2-BCAB-EE60-3008-BF0740742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9FBC6C8-2FD1-57F8-F68D-B8AE89343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430EC12-E6DF-9A8B-E330-960B577E5B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6CADB43-7DFF-C869-99CF-625E477D3C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6FA52-0F89-4BD2-BF83-BF8F7806968A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3002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6FA52-0F89-4BD2-BF83-BF8F7806968A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415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BD976-BED7-7FF1-29E0-12F3F4B8E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F8F7105-38D9-713D-0536-911B276C08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030638E-FA81-30CC-5882-CF64BE5330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16E49BE-714F-F6C1-4452-E39A424CC3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6FA52-0F89-4BD2-BF83-BF8F7806968A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9784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8E398-DC43-4D28-DE60-AC503FFAB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56EA2E0-87C1-474F-E231-F646110B23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2799F58-1BDB-0204-697A-43968910F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1FBC31D-0F72-7A96-61AB-FAF87DCA96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6FA52-0F89-4BD2-BF83-BF8F7806968A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3373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465A-7767-BD3C-2FB3-099C617177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8F38F1-3632-7778-707B-1FC13C3493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54DCA-D509-2072-1D10-46413C877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3E35-AD13-F24E-8225-41C2FB336D7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83D43-5305-ABEA-60D4-E6305E2A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B87193-D866-03C0-CB71-FC4518219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84B7-0AD3-6244-AFBA-A3D337075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810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4598D-EBBF-B65A-A088-C8EA5DDAA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3761E-BBC4-256A-ABD1-A6644F757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CD7234-C58E-F4B1-AB07-E0FCC2D86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3E35-AD13-F24E-8225-41C2FB336D7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B75B3-BDCA-A747-ADAB-F8C3177C3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6734B-0D0D-7A35-244F-AF98F1E7D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84B7-0AD3-6244-AFBA-A3D337075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970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2E4A9-6623-0976-37F5-091278FAB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18CB8B-4C08-5695-E6D7-07D3407EB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2C5E8-BCBA-2826-457E-F32448B37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3E35-AD13-F24E-8225-41C2FB336D7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B15C2-8D2E-B997-FA25-3586D18CF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1BC48-535F-30C1-4D11-ED5F983A9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84B7-0AD3-6244-AFBA-A3D337075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3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8DA10-8B83-9F5B-42C5-723C24BFB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23AF0-5F41-03AD-A99A-C0D09BA260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E87A6B-F47F-E219-521C-D77A1D4C13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97C2E9-68FE-EAA2-DACD-4E1EC2F44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3E35-AD13-F24E-8225-41C2FB336D7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B577ED-C9EB-3A69-9A0F-2E3820374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52C5BD-8158-9E75-CAC0-34F03C9FE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84B7-0AD3-6244-AFBA-A3D337075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711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72539-C543-2729-5077-7AA9DAF3B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6EC81D-A036-0336-BA06-29C78A0D9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A50809-B2BA-F79F-8DA7-F50D07EB0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9BFCCE-FF28-867D-1C93-412E8DF67F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86DC64-4AAC-8F23-219A-D7782D7E55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A172B6-DA74-81B1-8DFA-9E1A0D677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3E35-AD13-F24E-8225-41C2FB336D7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3C5CD2-11B0-0F06-5D1C-F37A678C6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04C392-B4B8-F889-B635-1840EA951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84B7-0AD3-6244-AFBA-A3D337075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39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8D555-AE36-F9BE-6C7D-282A53C17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72D18B-3BE9-CD98-0A59-49DE0635F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3E35-AD13-F24E-8225-41C2FB336D7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8E081-5D78-0F1F-D74B-947A7D16A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4CC01A-FB81-9D2F-6FD1-7A73FE151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84B7-0AD3-6244-AFBA-A3D337075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244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FBDE28-FDF7-D742-E046-42A0788F9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3E35-AD13-F24E-8225-41C2FB336D7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A90241-7C71-9CA8-D90A-274D753CB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7EB6E-9BD2-8FBE-2F17-9A23C2940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84B7-0AD3-6244-AFBA-A3D337075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7156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A07C6-8F71-8445-4D47-8025FE047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652D0-DC0E-EDBA-5489-0376DB8AF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270B8-3C12-1A8C-EE1D-3F8C76A96F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30E750-DE0F-9CC5-FD98-195890413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3E35-AD13-F24E-8225-41C2FB336D7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9E1DF-B728-7727-F205-6BCCD3CEF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71B1FE-0A66-85A3-4A7C-35B36B644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84B7-0AD3-6244-AFBA-A3D337075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48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426F3-301F-4F0E-F255-31A649BDF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95A862-273F-EEEB-476E-20C5157077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2AA75-74BB-920B-690A-01B4FC9DF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9306BC-24B8-37FF-D7A4-DE9F986E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3E35-AD13-F24E-8225-41C2FB336D7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311012-49E7-F4C6-D33C-BD9827895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D3C945-03BA-FE0B-B599-1682DCB8A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84B7-0AD3-6244-AFBA-A3D337075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57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43294-7E37-B8C1-933E-2B7D90B54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01E533-4EDF-1696-5A4D-CDED1707E3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E826B4-81B1-8229-B0F5-8879638B4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3E35-AD13-F24E-8225-41C2FB336D7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859F6-C3EE-4E4E-1A67-C05B38CC1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8E086-227B-B10C-BBA1-0C18F1AC7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84B7-0AD3-6244-AFBA-A3D337075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548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AAE3B9-CE8A-CF4F-65CF-A461D52C8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9D0F36-C778-CDA4-863A-F903748ECD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5FAEF0-156F-5206-B994-1BD91AA0C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3E35-AD13-F24E-8225-41C2FB336D7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62BB8-E0C5-D62D-4F57-C9FDB818B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1CAA0-CE2A-91AA-08BD-F198D4569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484B7-0AD3-6244-AFBA-A3D337075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543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6DE7B6-CB4A-4E85-F053-E6FAD9E0B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7B452-F1E4-913F-495C-E4B835296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EA05E-23C8-AEAF-88CA-10CE5DB5B2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13E35-AD13-F24E-8225-41C2FB336D7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F0925-3864-2D2E-40C4-A3FD3FB642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8BEDF2-F8F1-44C2-941F-5769EA6990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484B7-0AD3-6244-AFBA-A3D337075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994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9674132-4D76-389C-F8F1-EB7945C3A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48" y="85645"/>
            <a:ext cx="9753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413A7F-7AEA-3244-DBBC-A711C13EA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8155" y="6213395"/>
            <a:ext cx="1965187" cy="5589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C565B9-1371-D75E-DB2F-054F32B6C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658" y="5856908"/>
            <a:ext cx="1112596" cy="909983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6A4D8F13-ABDF-DC89-DE1F-CC90D7A115CD}"/>
              </a:ext>
            </a:extLst>
          </p:cNvPr>
          <p:cNvSpPr txBox="1">
            <a:spLocks/>
          </p:cNvSpPr>
          <p:nvPr/>
        </p:nvSpPr>
        <p:spPr>
          <a:xfrm>
            <a:off x="1524000" y="5722661"/>
            <a:ext cx="9144000" cy="82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i="1" dirty="0">
                <a:solidFill>
                  <a:srgbClr val="000000"/>
                </a:solidFill>
                <a:latin typeface="Syne"/>
              </a:rPr>
              <a:t>Alessandro </a:t>
            </a:r>
            <a:r>
              <a:rPr lang="en-GB" sz="2000" b="1" i="1" dirty="0" err="1">
                <a:solidFill>
                  <a:srgbClr val="000000"/>
                </a:solidFill>
                <a:latin typeface="Syne"/>
              </a:rPr>
              <a:t>Roveri</a:t>
            </a:r>
            <a:r>
              <a:rPr lang="en-GB" sz="2000" b="1" i="1" dirty="0">
                <a:solidFill>
                  <a:srgbClr val="000000"/>
                </a:solidFill>
                <a:latin typeface="Syne"/>
              </a:rPr>
              <a:t>, Teatro </a:t>
            </a:r>
            <a:r>
              <a:rPr lang="en-GB" sz="2000" b="1" i="1" dirty="0" err="1">
                <a:solidFill>
                  <a:srgbClr val="000000"/>
                </a:solidFill>
                <a:latin typeface="Syne"/>
              </a:rPr>
              <a:t>Comunale</a:t>
            </a:r>
            <a:r>
              <a:rPr lang="en-GB" sz="2000" b="1" i="1" dirty="0">
                <a:solidFill>
                  <a:srgbClr val="000000"/>
                </a:solidFill>
                <a:latin typeface="Syne"/>
              </a:rPr>
              <a:t> di Modena</a:t>
            </a:r>
          </a:p>
          <a:p>
            <a:r>
              <a:rPr lang="en-GB" sz="2000" b="1" i="1" dirty="0">
                <a:solidFill>
                  <a:srgbClr val="000000"/>
                </a:solidFill>
                <a:effectLst/>
                <a:latin typeface="Syne"/>
              </a:rPr>
              <a:t>Claudio </a:t>
            </a:r>
            <a:r>
              <a:rPr lang="en-GB" sz="2000" b="1" i="1" dirty="0" err="1">
                <a:solidFill>
                  <a:srgbClr val="000000"/>
                </a:solidFill>
                <a:effectLst/>
                <a:latin typeface="Syne"/>
              </a:rPr>
              <a:t>Allocchio</a:t>
            </a:r>
            <a:r>
              <a:rPr lang="en-GB" sz="2000" b="1" i="1" dirty="0">
                <a:solidFill>
                  <a:srgbClr val="000000"/>
                </a:solidFill>
                <a:effectLst/>
                <a:latin typeface="Syne"/>
              </a:rPr>
              <a:t>, GARR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09D840D-14E0-5F0A-209A-560A2BE590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DE25B56-0D4B-2E9B-4C20-F047931BD310}"/>
              </a:ext>
            </a:extLst>
          </p:cNvPr>
          <p:cNvSpPr txBox="1">
            <a:spLocks/>
          </p:cNvSpPr>
          <p:nvPr/>
        </p:nvSpPr>
        <p:spPr>
          <a:xfrm>
            <a:off x="1631948" y="5034376"/>
            <a:ext cx="9144000" cy="82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000000"/>
                </a:solidFill>
                <a:latin typeface="Syne"/>
              </a:rPr>
              <a:t>Boosting environmental awareness in opera creation</a:t>
            </a:r>
            <a:endParaRPr lang="en-GB" b="1" dirty="0">
              <a:solidFill>
                <a:srgbClr val="000000"/>
              </a:solidFill>
              <a:latin typeface="Syne"/>
            </a:endParaRPr>
          </a:p>
        </p:txBody>
      </p:sp>
    </p:spTree>
    <p:extLst>
      <p:ext uri="{BB962C8B-B14F-4D97-AF65-F5344CB8AC3E}">
        <p14:creationId xmlns:p14="http://schemas.microsoft.com/office/powerpoint/2010/main" val="285014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18181-0D9B-4867-A48C-623390864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37747-2438-6468-60D3-3E4BCD620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>
                <a:solidFill>
                  <a:srgbClr val="000000"/>
                </a:solidFill>
                <a:effectLst/>
                <a:latin typeface="Monaco" pitchFamily="2" charset="77"/>
              </a:rPr>
              <a:t>The Butterfly Project</a:t>
            </a:r>
          </a:p>
          <a:p>
            <a:r>
              <a:rPr lang="en-GB" sz="2000" dirty="0">
                <a:solidFill>
                  <a:srgbClr val="000000"/>
                </a:solidFill>
                <a:effectLst/>
                <a:latin typeface="Monaco" pitchFamily="2" charset="77"/>
              </a:rPr>
              <a:t>What the project is about, who the partners are</a:t>
            </a:r>
          </a:p>
          <a:p>
            <a:r>
              <a:rPr lang="en-GB" sz="2000" dirty="0">
                <a:solidFill>
                  <a:srgbClr val="000000"/>
                </a:solidFill>
                <a:effectLst/>
                <a:latin typeface="Monaco" pitchFamily="2" charset="77"/>
              </a:rPr>
              <a:t>What actions have been taken for sustainability</a:t>
            </a:r>
          </a:p>
          <a:p>
            <a:r>
              <a:rPr lang="en-GB" sz="2000" dirty="0">
                <a:solidFill>
                  <a:srgbClr val="000000"/>
                </a:solidFill>
                <a:effectLst/>
                <a:latin typeface="Monaco" pitchFamily="2" charset="77"/>
              </a:rPr>
              <a:t>How </a:t>
            </a:r>
            <a:r>
              <a:rPr lang="en-GB" sz="2000" dirty="0">
                <a:solidFill>
                  <a:srgbClr val="000000"/>
                </a:solidFill>
                <a:latin typeface="Monaco" pitchFamily="2" charset="77"/>
              </a:rPr>
              <a:t>technology (</a:t>
            </a:r>
            <a:r>
              <a:rPr lang="en-GB" sz="2000" dirty="0" err="1">
                <a:solidFill>
                  <a:srgbClr val="000000"/>
                </a:solidFill>
                <a:effectLst/>
                <a:latin typeface="Monaco" pitchFamily="2" charset="77"/>
              </a:rPr>
              <a:t>LoLa</a:t>
            </a:r>
            <a:r>
              <a:rPr lang="en-GB" sz="2000" dirty="0">
                <a:solidFill>
                  <a:srgbClr val="000000"/>
                </a:solidFill>
                <a:effectLst/>
                <a:latin typeface="Monaco" pitchFamily="2" charset="77"/>
              </a:rPr>
              <a:t> and NRENs) was used (artists perspective)</a:t>
            </a:r>
          </a:p>
          <a:p>
            <a:r>
              <a:rPr lang="en-GB" sz="2000" dirty="0">
                <a:solidFill>
                  <a:srgbClr val="000000"/>
                </a:solidFill>
                <a:effectLst/>
                <a:latin typeface="Monaco" pitchFamily="2" charset="77"/>
              </a:rPr>
              <a:t>Results related to sustainability</a:t>
            </a:r>
          </a:p>
          <a:p>
            <a:r>
              <a:rPr lang="en-GB" sz="2000" dirty="0">
                <a:solidFill>
                  <a:srgbClr val="000000"/>
                </a:solidFill>
                <a:effectLst/>
                <a:latin typeface="Monaco" pitchFamily="2" charset="77"/>
              </a:rPr>
              <a:t>Connections and </a:t>
            </a:r>
            <a:r>
              <a:rPr lang="en-GB" sz="2000" dirty="0" err="1">
                <a:solidFill>
                  <a:srgbClr val="000000"/>
                </a:solidFill>
                <a:effectLst/>
                <a:latin typeface="Monaco" pitchFamily="2" charset="77"/>
              </a:rPr>
              <a:t>LoLa</a:t>
            </a:r>
            <a:r>
              <a:rPr lang="en-GB" sz="2000" dirty="0">
                <a:solidFill>
                  <a:srgbClr val="000000"/>
                </a:solidFill>
                <a:effectLst/>
                <a:latin typeface="Monaco" pitchFamily="2" charset="77"/>
              </a:rPr>
              <a:t> technology in the Butterfly Project</a:t>
            </a:r>
          </a:p>
          <a:p>
            <a:r>
              <a:rPr lang="en-GB" sz="2000" dirty="0">
                <a:solidFill>
                  <a:srgbClr val="000000"/>
                </a:solidFill>
                <a:effectLst/>
                <a:latin typeface="Monaco" pitchFamily="2" charset="77"/>
              </a:rPr>
              <a:t>Three locations - three types of support and solutions</a:t>
            </a:r>
          </a:p>
          <a:p>
            <a:r>
              <a:rPr lang="en-GB" sz="2000" dirty="0">
                <a:solidFill>
                  <a:srgbClr val="000000"/>
                </a:solidFill>
                <a:effectLst/>
                <a:latin typeface="Monaco" pitchFamily="2" charset="77"/>
              </a:rPr>
              <a:t>What’s next?</a:t>
            </a:r>
          </a:p>
          <a:p>
            <a:r>
              <a:rPr lang="en-GB" sz="2000" dirty="0">
                <a:solidFill>
                  <a:srgbClr val="000000"/>
                </a:solidFill>
                <a:effectLst/>
                <a:latin typeface="Monaco" pitchFamily="2" charset="77"/>
              </a:rPr>
              <a:t>Future perspectives and developments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266476-20F5-AFCA-68D4-770AAFD10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8155" y="6213395"/>
            <a:ext cx="1965187" cy="5589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7F754C-66D3-0938-2873-659284C50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58" y="5856908"/>
            <a:ext cx="1112596" cy="90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748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0B645-C209-60CE-E7BD-8A59E4D6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mmagine che contiene interno, rosso, muro, Cinematografo&#10;&#10;Il contenuto generato dall'IA potrebbe non essere corretto.">
            <a:extLst>
              <a:ext uri="{FF2B5EF4-FFF2-40B4-BE49-F238E27FC236}">
                <a16:creationId xmlns:a16="http://schemas.microsoft.com/office/drawing/2014/main" id="{2390F9E3-6915-495B-491D-95143BA2D0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0" y="25187"/>
            <a:ext cx="9944100" cy="680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27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CDB941-2219-25B5-B92C-6C649945A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interno, teatro, Teatro, Centro per esibizioni&#10;&#10;Il contenuto generato dall'IA potrebbe non essere corretto.">
            <a:extLst>
              <a:ext uri="{FF2B5EF4-FFF2-40B4-BE49-F238E27FC236}">
                <a16:creationId xmlns:a16="http://schemas.microsoft.com/office/drawing/2014/main" id="{ACBF1639-9CEA-03DA-134E-E0FF148001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3" y="0"/>
            <a:ext cx="11734036" cy="6649288"/>
          </a:xfrm>
        </p:spPr>
      </p:pic>
    </p:spTree>
    <p:extLst>
      <p:ext uri="{BB962C8B-B14F-4D97-AF65-F5344CB8AC3E}">
        <p14:creationId xmlns:p14="http://schemas.microsoft.com/office/powerpoint/2010/main" val="288336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9CB32-8C31-3BDA-604F-6C20A48CA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interno, Centro per esibizioni, Teatro, sala da concerto&#10;&#10;Il contenuto generato dall'IA potrebbe non essere corretto.">
            <a:extLst>
              <a:ext uri="{FF2B5EF4-FFF2-40B4-BE49-F238E27FC236}">
                <a16:creationId xmlns:a16="http://schemas.microsoft.com/office/drawing/2014/main" id="{39DAB1D5-23C9-B825-E792-C0A0DBD12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91" y="-18473"/>
            <a:ext cx="10205605" cy="680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91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E2F66A-C30C-2458-AF6F-0DD1026F1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461513"/>
            <a:ext cx="9032313" cy="401968"/>
          </a:xfrm>
        </p:spPr>
        <p:txBody>
          <a:bodyPr>
            <a:normAutofit fontScale="90000"/>
          </a:bodyPr>
          <a:lstStyle/>
          <a:p>
            <a:r>
              <a:rPr lang="it-IT" dirty="0"/>
              <a:t>PROJECT PARTNERS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66EB738-419A-6DC3-E584-DBA0D34EE3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" y="1124293"/>
            <a:ext cx="8789363" cy="201843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CD206F11-84DA-294E-DCF8-B4BEF5B931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098" y="3431585"/>
            <a:ext cx="8789363" cy="3278682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70064C93-14D1-1729-EC27-F27CAB079D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013" y="1712027"/>
            <a:ext cx="2248219" cy="722642"/>
          </a:xfrm>
          <a:prstGeom prst="rect">
            <a:avLst/>
          </a:prstGeom>
        </p:spPr>
      </p:pic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F640BE63-F719-0138-46BE-7C0DF34CE0BC}"/>
              </a:ext>
            </a:extLst>
          </p:cNvPr>
          <p:cNvSpPr/>
          <p:nvPr/>
        </p:nvSpPr>
        <p:spPr>
          <a:xfrm>
            <a:off x="1843791" y="1009202"/>
            <a:ext cx="4527029" cy="2276661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705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EB3F09-5462-BB40-417E-F2E8C3CDA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/>
              <a:t>ASSOCIATED PARTNERS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D854ED92-B654-430D-8540-0E34847506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19027" y="4019709"/>
            <a:ext cx="6600825" cy="207645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E697AC9-0C14-3FD4-24BB-3B84B663C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791017"/>
            <a:ext cx="6600825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933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3FDE3F-7A93-14EE-D226-2E593C1D3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vestiti, arredo, persona, divano&#10;&#10;Il contenuto generato dall'IA potrebbe non essere corretto.">
            <a:extLst>
              <a:ext uri="{FF2B5EF4-FFF2-40B4-BE49-F238E27FC236}">
                <a16:creationId xmlns:a16="http://schemas.microsoft.com/office/drawing/2014/main" id="{E5C43F05-4952-49C4-2378-0C4B886090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47080" cy="4351338"/>
          </a:xfrm>
        </p:spPr>
      </p:pic>
      <p:pic>
        <p:nvPicPr>
          <p:cNvPr id="7" name="Immagine 6" descr="Immagine che contiene interno, arredo, sedia, tavolo&#10;&#10;Il contenuto generato dall'IA potrebbe non essere corretto.">
            <a:extLst>
              <a:ext uri="{FF2B5EF4-FFF2-40B4-BE49-F238E27FC236}">
                <a16:creationId xmlns:a16="http://schemas.microsoft.com/office/drawing/2014/main" id="{32638353-3403-77E7-2BE8-A97E373B47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080" y="0"/>
            <a:ext cx="6831683" cy="507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909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1D5A9-FCD0-C39B-015C-4F175915F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A153F888-8DBF-C9EA-4161-B97BC43AD2E5}"/>
              </a:ext>
            </a:extLst>
          </p:cNvPr>
          <p:cNvSpPr txBox="1"/>
          <p:nvPr/>
        </p:nvSpPr>
        <p:spPr>
          <a:xfrm>
            <a:off x="-38048" y="853164"/>
            <a:ext cx="36866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/>
              <a:t>SCHOOL PROJECT </a:t>
            </a:r>
          </a:p>
        </p:txBody>
      </p:sp>
      <p:pic>
        <p:nvPicPr>
          <p:cNvPr id="3" name="Immagine 2" descr="Immagine che contiene vestiti, persona, Viso umano, uomo&#10;&#10;Il contenuto generato dall'IA potrebbe non essere corretto.">
            <a:extLst>
              <a:ext uri="{FF2B5EF4-FFF2-40B4-BE49-F238E27FC236}">
                <a16:creationId xmlns:a16="http://schemas.microsoft.com/office/drawing/2014/main" id="{D3B88CED-0783-55E0-AD8E-40281B3984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3" y="0"/>
            <a:ext cx="5360946" cy="3566399"/>
          </a:xfrm>
          <a:prstGeom prst="rect">
            <a:avLst/>
          </a:prstGeom>
        </p:spPr>
      </p:pic>
      <p:pic>
        <p:nvPicPr>
          <p:cNvPr id="5" name="Immagine 4" descr="Immagine che contiene vestiti, persona, calzature, donna&#10;&#10;Il contenuto generato dall'IA potrebbe non essere corretto.">
            <a:extLst>
              <a:ext uri="{FF2B5EF4-FFF2-40B4-BE49-F238E27FC236}">
                <a16:creationId xmlns:a16="http://schemas.microsoft.com/office/drawing/2014/main" id="{37F697E3-7DD9-5FA4-35D1-C2FCE46730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939" y="0"/>
            <a:ext cx="6796061" cy="56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143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4BAAC-AD5E-31AB-A6D1-63B9ABA27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vestiti, Viso umano, persona, muro&#10;&#10;Il contenuto generato dall'IA potrebbe non essere corretto.">
            <a:extLst>
              <a:ext uri="{FF2B5EF4-FFF2-40B4-BE49-F238E27FC236}">
                <a16:creationId xmlns:a16="http://schemas.microsoft.com/office/drawing/2014/main" id="{DBD425F8-775C-1710-C9BD-C07523092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779" y="0"/>
            <a:ext cx="7091221" cy="4717473"/>
          </a:xfrm>
          <a:prstGeom prst="rect">
            <a:avLst/>
          </a:prstGeom>
        </p:spPr>
      </p:pic>
      <p:pic>
        <p:nvPicPr>
          <p:cNvPr id="7" name="Immagine 6" descr="Immagine che contiene vestiti, persona, Viso umano, Apprendimento&#10;&#10;Il contenuto generato dall'IA potrebbe non essere corretto.">
            <a:extLst>
              <a:ext uri="{FF2B5EF4-FFF2-40B4-BE49-F238E27FC236}">
                <a16:creationId xmlns:a16="http://schemas.microsoft.com/office/drawing/2014/main" id="{04756054-DDF7-75F2-E630-DEC561961B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2054"/>
            <a:ext cx="5915892" cy="443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35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Segnaposto contenuto 4" descr="Immagine che contiene albero, vestiti, persona, persone&#10;&#10;Il contenuto generato dall'IA potrebbe non essere corretto.">
            <a:extLst>
              <a:ext uri="{FF2B5EF4-FFF2-40B4-BE49-F238E27FC236}">
                <a16:creationId xmlns:a16="http://schemas.microsoft.com/office/drawing/2014/main" id="{AC618BEE-CB28-CDCC-B8C0-9FB392A1EE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4352" b="139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963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8" name="Segnaposto contenuto 17" descr="Immagine che contiene vestiti, persona, aria aperta&#10;&#10;Il contenuto generato dall'IA potrebbe non essere corretto.">
            <a:extLst>
              <a:ext uri="{FF2B5EF4-FFF2-40B4-BE49-F238E27FC236}">
                <a16:creationId xmlns:a16="http://schemas.microsoft.com/office/drawing/2014/main" id="{343FB316-5D6D-9675-0A7B-64D38C1393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16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Segnaposto contenuto 8" descr="Immagine che contiene Teatro, Scenario teatrale, palcoscenico, persona&#10;&#10;Il contenuto generato dall'IA potrebbe non essere corretto.">
            <a:extLst>
              <a:ext uri="{FF2B5EF4-FFF2-40B4-BE49-F238E27FC236}">
                <a16:creationId xmlns:a16="http://schemas.microsoft.com/office/drawing/2014/main" id="{1D4CD9B2-382B-2E80-3EFB-F9EBF0CC83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3675" b="207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14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2B1DE3-96D3-8169-E46F-75FA333A7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Sustainability</a:t>
            </a:r>
            <a:r>
              <a:rPr lang="it-IT" dirty="0"/>
              <a:t> tools and </a:t>
            </a:r>
            <a:r>
              <a:rPr lang="it-IT" dirty="0" err="1"/>
              <a:t>initiatives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37B9745-000D-0FCE-4F0C-F877D0F05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b="1" dirty="0"/>
              <a:t>Julie’s Bicycle – The Creative Climate Tools (CC Tools)</a:t>
            </a:r>
          </a:p>
          <a:p>
            <a:pPr lvl="0"/>
            <a:r>
              <a:rPr lang="en-US" b="1" dirty="0"/>
              <a:t>LOLA, remote rehearsals, GARR Conservatory of Trieste</a:t>
            </a:r>
            <a:endParaRPr lang="it-IT" dirty="0"/>
          </a:p>
          <a:p>
            <a:pPr lvl="0"/>
            <a:r>
              <a:rPr lang="en-US" b="1" dirty="0"/>
              <a:t>Travels </a:t>
            </a:r>
            <a:r>
              <a:rPr lang="en-US" b="1" dirty="0" err="1"/>
              <a:t>WeCity</a:t>
            </a:r>
            <a:r>
              <a:rPr lang="en-US" b="1" dirty="0"/>
              <a:t> (Bike to Theatre)</a:t>
            </a:r>
            <a:endParaRPr lang="it-IT" dirty="0"/>
          </a:p>
          <a:p>
            <a:r>
              <a:rPr lang="en-US" b="1" dirty="0"/>
              <a:t>Sustainability in opera staging and production:</a:t>
            </a:r>
            <a:endParaRPr lang="it-IT" dirty="0"/>
          </a:p>
          <a:p>
            <a:pPr marL="0" lvl="0" indent="0">
              <a:buNone/>
            </a:pPr>
            <a:r>
              <a:rPr lang="en-US" b="1" dirty="0"/>
              <a:t>	Costumes</a:t>
            </a:r>
            <a:r>
              <a:rPr lang="en-US" dirty="0"/>
              <a:t>: Extensive research on </a:t>
            </a:r>
            <a:r>
              <a:rPr lang="en-US" dirty="0">
                <a:highlight>
                  <a:srgbClr val="FFFF00"/>
                </a:highlight>
              </a:rPr>
              <a:t>eco-friendly materials </a:t>
            </a:r>
            <a:r>
              <a:rPr lang="en-US" dirty="0"/>
              <a:t>(not synthetic, but more sustainable options like cotton, silk, etc.). Compact and </a:t>
            </a:r>
            <a:r>
              <a:rPr lang="en-US" dirty="0">
                <a:highlight>
                  <a:srgbClr val="FFFF00"/>
                </a:highlight>
              </a:rPr>
              <a:t>lightweight to travel </a:t>
            </a:r>
            <a:r>
              <a:rPr lang="en-US" dirty="0"/>
              <a:t>in suitcases, as material weight is crucial.</a:t>
            </a:r>
            <a:endParaRPr lang="it-IT" dirty="0"/>
          </a:p>
          <a:p>
            <a:pPr marL="0" lvl="0" indent="0">
              <a:buNone/>
            </a:pPr>
            <a:r>
              <a:rPr lang="en-US" b="1" dirty="0"/>
              <a:t>	Minimalist set design</a:t>
            </a:r>
            <a:r>
              <a:rPr lang="en-US" dirty="0"/>
              <a:t>: Compensated </a:t>
            </a:r>
            <a:r>
              <a:rPr lang="en-US" dirty="0">
                <a:highlight>
                  <a:srgbClr val="FFFF00"/>
                </a:highlight>
              </a:rPr>
              <a:t>by immersive video scenography</a:t>
            </a:r>
            <a:r>
              <a:rPr lang="en-US" dirty="0"/>
              <a:t> to avoid transportation. </a:t>
            </a:r>
            <a:r>
              <a:rPr lang="en-US" dirty="0">
                <a:highlight>
                  <a:srgbClr val="FFFF00"/>
                </a:highlight>
              </a:rPr>
              <a:t>Sets are not transported </a:t>
            </a:r>
            <a:r>
              <a:rPr lang="en-US" dirty="0"/>
              <a:t>(using existing structures and props from different theaters).</a:t>
            </a:r>
            <a:endParaRPr lang="it-IT" dirty="0"/>
          </a:p>
          <a:p>
            <a:pPr marL="0" indent="0">
              <a:buNone/>
            </a:pPr>
            <a:r>
              <a:rPr lang="en-US" b="1" dirty="0"/>
              <a:t>	Limited travel</a:t>
            </a:r>
            <a:r>
              <a:rPr lang="en-US" dirty="0"/>
              <a:t>: </a:t>
            </a:r>
            <a:r>
              <a:rPr lang="en-US" dirty="0">
                <a:highlight>
                  <a:srgbClr val="FFFF00"/>
                </a:highlight>
              </a:rPr>
              <a:t>Fewer people moving </a:t>
            </a:r>
            <a:r>
              <a:rPr lang="en-US" dirty="0"/>
              <a:t>(no choir, small ensemble, cast)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1398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C04B09-772B-4D28-759B-3761ABF6B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Comparison</a:t>
            </a:r>
            <a:r>
              <a:rPr lang="it-IT" dirty="0"/>
              <a:t> </a:t>
            </a:r>
            <a:r>
              <a:rPr lang="it-IT" dirty="0" err="1"/>
              <a:t>between</a:t>
            </a:r>
            <a:r>
              <a:rPr lang="it-IT" dirty="0"/>
              <a:t> the </a:t>
            </a:r>
            <a:r>
              <a:rPr lang="it-IT" dirty="0" err="1"/>
              <a:t>two</a:t>
            </a:r>
            <a:r>
              <a:rPr lang="it-IT" dirty="0"/>
              <a:t> </a:t>
            </a:r>
            <a:r>
              <a:rPr lang="it-IT" dirty="0" err="1"/>
              <a:t>versions</a:t>
            </a:r>
            <a:r>
              <a:rPr lang="it-IT" dirty="0"/>
              <a:t> of the opera Butterfly 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07272831-8B9C-8E3F-CCA8-3AD1CC44D3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1824146"/>
              </p:ext>
            </p:extLst>
          </p:nvPr>
        </p:nvGraphicFramePr>
        <p:xfrm>
          <a:off x="660400" y="1767840"/>
          <a:ext cx="11013440" cy="46329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12587">
                  <a:extLst>
                    <a:ext uri="{9D8B030D-6E8A-4147-A177-3AD203B41FA5}">
                      <a16:colId xmlns:a16="http://schemas.microsoft.com/office/drawing/2014/main" val="1295411618"/>
                    </a:ext>
                  </a:extLst>
                </a:gridCol>
                <a:gridCol w="3949769">
                  <a:extLst>
                    <a:ext uri="{9D8B030D-6E8A-4147-A177-3AD203B41FA5}">
                      <a16:colId xmlns:a16="http://schemas.microsoft.com/office/drawing/2014/main" val="1096917138"/>
                    </a:ext>
                  </a:extLst>
                </a:gridCol>
                <a:gridCol w="4151084">
                  <a:extLst>
                    <a:ext uri="{9D8B030D-6E8A-4147-A177-3AD203B41FA5}">
                      <a16:colId xmlns:a16="http://schemas.microsoft.com/office/drawing/2014/main" val="1188100938"/>
                    </a:ext>
                  </a:extLst>
                </a:gridCol>
              </a:tblGrid>
              <a:tr h="11685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000" kern="100" dirty="0">
                          <a:effectLst/>
                        </a:rPr>
                        <a:t> </a:t>
                      </a:r>
                      <a:endParaRPr lang="it-IT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000" kern="100">
                          <a:effectLst/>
                        </a:rPr>
                        <a:t>Carbon footprint of the Butterfly project - sustainable scenario</a:t>
                      </a:r>
                    </a:p>
                    <a:p>
                      <a:pPr>
                        <a:buNone/>
                      </a:pPr>
                      <a:r>
                        <a:rPr lang="it-IT" sz="2000" kern="100">
                          <a:effectLst/>
                        </a:rPr>
                        <a:t>[tons of CO2 </a:t>
                      </a:r>
                      <a:r>
                        <a:rPr lang="it-IT" sz="2000" kern="100" baseline="-25000">
                          <a:effectLst/>
                        </a:rPr>
                        <a:t>equivalent </a:t>
                      </a:r>
                      <a:r>
                        <a:rPr lang="it-IT" sz="2000" kern="100">
                          <a:effectLst/>
                        </a:rPr>
                        <a:t>]</a:t>
                      </a:r>
                      <a:endParaRPr lang="it-IT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000" kern="100">
                          <a:effectLst/>
                        </a:rPr>
                        <a:t>Carbon footprint of the Butterfly project - unsustainable scenario</a:t>
                      </a:r>
                    </a:p>
                    <a:p>
                      <a:pPr>
                        <a:buNone/>
                      </a:pPr>
                      <a:r>
                        <a:rPr lang="it-IT" sz="2000" kern="100">
                          <a:effectLst/>
                        </a:rPr>
                        <a:t>[tons of CO2 </a:t>
                      </a:r>
                      <a:r>
                        <a:rPr lang="it-IT" sz="2000" kern="100" baseline="-25000">
                          <a:effectLst/>
                        </a:rPr>
                        <a:t>equivalent </a:t>
                      </a:r>
                      <a:r>
                        <a:rPr lang="it-IT" sz="2000" kern="100">
                          <a:effectLst/>
                        </a:rPr>
                        <a:t>]</a:t>
                      </a:r>
                      <a:endParaRPr lang="it-IT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9122538"/>
                  </a:ext>
                </a:extLst>
              </a:tr>
              <a:tr h="4382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000" kern="100" dirty="0">
                          <a:effectLst/>
                        </a:rPr>
                        <a:t>Energy </a:t>
                      </a:r>
                      <a:r>
                        <a:rPr lang="it-IT" sz="2000" kern="100" dirty="0" err="1">
                          <a:effectLst/>
                        </a:rPr>
                        <a:t>consumption</a:t>
                      </a:r>
                      <a:endParaRPr lang="it-IT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000" kern="100" dirty="0">
                          <a:effectLst/>
                        </a:rPr>
                        <a:t>0.44</a:t>
                      </a:r>
                      <a:endParaRPr lang="it-IT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000" kern="100">
                          <a:effectLst/>
                        </a:rPr>
                        <a:t>0.44</a:t>
                      </a:r>
                      <a:endParaRPr lang="it-IT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0000356"/>
                  </a:ext>
                </a:extLst>
              </a:tr>
              <a:tr h="4662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000" kern="100">
                          <a:effectLst/>
                        </a:rPr>
                        <a:t>Public travel</a:t>
                      </a:r>
                      <a:endParaRPr lang="it-IT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000" kern="100" dirty="0">
                          <a:effectLst/>
                        </a:rPr>
                        <a:t>0.97</a:t>
                      </a:r>
                      <a:endParaRPr lang="it-IT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000" kern="100">
                          <a:effectLst/>
                        </a:rPr>
                        <a:t>4</a:t>
                      </a:r>
                      <a:endParaRPr lang="it-IT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4047258"/>
                  </a:ext>
                </a:extLst>
              </a:tr>
              <a:tr h="4382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000" kern="100" dirty="0">
                          <a:effectLst/>
                        </a:rPr>
                        <a:t>Project </a:t>
                      </a:r>
                      <a:r>
                        <a:rPr lang="it-IT" sz="2000" kern="100" dirty="0" err="1">
                          <a:effectLst/>
                        </a:rPr>
                        <a:t>materials</a:t>
                      </a:r>
                      <a:endParaRPr lang="it-IT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000" kern="100" dirty="0">
                          <a:effectLst/>
                        </a:rPr>
                        <a:t>2</a:t>
                      </a:r>
                      <a:endParaRPr lang="it-IT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000" kern="100">
                          <a:effectLst/>
                        </a:rPr>
                        <a:t>14</a:t>
                      </a:r>
                      <a:endParaRPr lang="it-IT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3636192"/>
                  </a:ext>
                </a:extLst>
              </a:tr>
              <a:tr h="7790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000" kern="100">
                          <a:effectLst/>
                        </a:rPr>
                        <a:t>Transport of scenography</a:t>
                      </a:r>
                      <a:endParaRPr lang="it-IT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000" kern="100" dirty="0">
                          <a:effectLst/>
                        </a:rPr>
                        <a:t>0.05</a:t>
                      </a:r>
                      <a:endParaRPr lang="it-IT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000" kern="100" dirty="0">
                          <a:effectLst/>
                        </a:rPr>
                        <a:t>0.76</a:t>
                      </a:r>
                      <a:endParaRPr lang="it-IT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8709142"/>
                  </a:ext>
                </a:extLst>
              </a:tr>
              <a:tr h="4662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000" kern="100" dirty="0">
                          <a:effectLst/>
                        </a:rPr>
                        <a:t>Artists' </a:t>
                      </a:r>
                      <a:r>
                        <a:rPr lang="it-IT" sz="2000" kern="100" dirty="0" err="1">
                          <a:effectLst/>
                        </a:rPr>
                        <a:t>movements</a:t>
                      </a:r>
                      <a:endParaRPr lang="it-IT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000" kern="100" dirty="0">
                          <a:effectLst/>
                        </a:rPr>
                        <a:t>20</a:t>
                      </a:r>
                      <a:endParaRPr lang="it-IT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000" kern="100" dirty="0">
                          <a:effectLst/>
                        </a:rPr>
                        <a:t>37</a:t>
                      </a:r>
                      <a:endParaRPr lang="it-IT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9087974"/>
                  </a:ext>
                </a:extLst>
              </a:tr>
              <a:tr h="4382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000" kern="100">
                          <a:effectLst/>
                        </a:rPr>
                        <a:t>Total emissions</a:t>
                      </a:r>
                      <a:endParaRPr lang="it-IT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000" kern="100" dirty="0">
                          <a:effectLst/>
                        </a:rPr>
                        <a:t>11.46</a:t>
                      </a:r>
                      <a:endParaRPr lang="it-IT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000" kern="100">
                          <a:effectLst/>
                        </a:rPr>
                        <a:t>56.20</a:t>
                      </a:r>
                      <a:endParaRPr lang="it-IT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6309465"/>
                  </a:ext>
                </a:extLst>
              </a:tr>
              <a:tr h="438214"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2000" kern="100" dirty="0" err="1">
                          <a:effectLst/>
                        </a:rPr>
                        <a:t>Comparison</a:t>
                      </a:r>
                      <a:r>
                        <a:rPr lang="it-IT" sz="2000" kern="100" dirty="0">
                          <a:effectLst/>
                        </a:rPr>
                        <a:t> of carbon footprint </a:t>
                      </a:r>
                      <a:r>
                        <a:rPr lang="it-IT" sz="2000" kern="100" dirty="0" err="1">
                          <a:effectLst/>
                        </a:rPr>
                        <a:t>results</a:t>
                      </a:r>
                      <a:r>
                        <a:rPr lang="it-IT" sz="2000" kern="100" dirty="0">
                          <a:effectLst/>
                        </a:rPr>
                        <a:t> from the </a:t>
                      </a:r>
                      <a:r>
                        <a:rPr lang="it-IT" sz="2000" kern="100" dirty="0" err="1">
                          <a:effectLst/>
                        </a:rPr>
                        <a:t>two</a:t>
                      </a:r>
                      <a:r>
                        <a:rPr lang="it-IT" sz="2000" kern="100" dirty="0">
                          <a:effectLst/>
                        </a:rPr>
                        <a:t> </a:t>
                      </a:r>
                      <a:r>
                        <a:rPr lang="it-IT" sz="2000" kern="100" dirty="0" err="1">
                          <a:effectLst/>
                        </a:rPr>
                        <a:t>versions</a:t>
                      </a:r>
                      <a:r>
                        <a:rPr lang="it-IT" sz="2000" kern="100" dirty="0">
                          <a:effectLst/>
                        </a:rPr>
                        <a:t> of the work Butterfly</a:t>
                      </a:r>
                      <a:endParaRPr lang="it-IT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457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3685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8B6595-DD1F-C5DE-554E-5D49217D1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LoLa’s</a:t>
            </a:r>
            <a:r>
              <a:rPr lang="it-IT" dirty="0"/>
              <a:t> </a:t>
            </a:r>
            <a:r>
              <a:rPr lang="it-IT" dirty="0" err="1"/>
              <a:t>contribution</a:t>
            </a:r>
            <a:r>
              <a:rPr lang="it-IT" dirty="0"/>
              <a:t> to </a:t>
            </a:r>
            <a:r>
              <a:rPr lang="it-IT" dirty="0" err="1"/>
              <a:t>sustainability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64F6CD9-9B6C-9F40-5C40-9BEB0F1C4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/>
              <a:t>The </a:t>
            </a:r>
            <a:r>
              <a:rPr lang="it-IT" b="1" dirty="0" err="1"/>
              <a:t>savings</a:t>
            </a:r>
            <a:r>
              <a:rPr lang="it-IT" b="1" dirty="0"/>
              <a:t> in </a:t>
            </a:r>
            <a:r>
              <a:rPr lang="it-IT" b="1" dirty="0" err="1"/>
              <a:t>terms</a:t>
            </a:r>
            <a:r>
              <a:rPr lang="it-IT" b="1" dirty="0"/>
              <a:t> of CO2 made </a:t>
            </a:r>
            <a:r>
              <a:rPr lang="it-IT" b="1" dirty="0" err="1"/>
              <a:t>possible</a:t>
            </a:r>
            <a:r>
              <a:rPr lang="it-IT" b="1" dirty="0"/>
              <a:t> by remote </a:t>
            </a:r>
            <a:r>
              <a:rPr lang="it-IT" b="1" dirty="0" err="1"/>
              <a:t>rehearsals</a:t>
            </a:r>
            <a:r>
              <a:rPr lang="it-IT" b="1" dirty="0"/>
              <a:t> </a:t>
            </a:r>
            <a:r>
              <a:rPr lang="it-IT" b="1" dirty="0" err="1"/>
              <a:t>LoLa</a:t>
            </a:r>
            <a:r>
              <a:rPr lang="it-IT" dirty="0"/>
              <a:t> </a:t>
            </a:r>
            <a:r>
              <a:rPr lang="it-IT" dirty="0" err="1"/>
              <a:t>were</a:t>
            </a:r>
            <a:r>
              <a:rPr lang="it-IT" dirty="0"/>
              <a:t> </a:t>
            </a:r>
            <a:r>
              <a:rPr lang="it-IT" dirty="0" err="1"/>
              <a:t>calculated</a:t>
            </a:r>
            <a:r>
              <a:rPr lang="it-IT" dirty="0"/>
              <a:t>, </a:t>
            </a:r>
            <a:r>
              <a:rPr lang="it-IT" dirty="0" err="1"/>
              <a:t>compared</a:t>
            </a:r>
            <a:r>
              <a:rPr lang="it-IT" dirty="0"/>
              <a:t> with the </a:t>
            </a:r>
            <a:r>
              <a:rPr lang="it-IT" dirty="0" err="1"/>
              <a:t>emissions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would</a:t>
            </a:r>
            <a:r>
              <a:rPr lang="it-IT" dirty="0"/>
              <a:t>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been</a:t>
            </a:r>
            <a:r>
              <a:rPr lang="it-IT" dirty="0"/>
              <a:t> </a:t>
            </a:r>
            <a:r>
              <a:rPr lang="it-IT" dirty="0" err="1"/>
              <a:t>produced</a:t>
            </a:r>
            <a:r>
              <a:rPr lang="it-IT" dirty="0"/>
              <a:t> by </a:t>
            </a:r>
            <a:r>
              <a:rPr lang="it-IT" dirty="0" err="1"/>
              <a:t>traveling</a:t>
            </a:r>
            <a:r>
              <a:rPr lang="it-IT" dirty="0"/>
              <a:t> to </a:t>
            </a:r>
            <a:r>
              <a:rPr lang="it-IT" dirty="0" err="1"/>
              <a:t>carry</a:t>
            </a:r>
            <a:r>
              <a:rPr lang="it-IT" dirty="0"/>
              <a:t> out </a:t>
            </a:r>
            <a:r>
              <a:rPr lang="it-IT" dirty="0" err="1"/>
              <a:t>rehearsals</a:t>
            </a:r>
            <a:r>
              <a:rPr lang="it-IT" dirty="0"/>
              <a:t> in </a:t>
            </a:r>
            <a:r>
              <a:rPr lang="it-IT" dirty="0" err="1"/>
              <a:t>person</a:t>
            </a:r>
            <a:r>
              <a:rPr lang="it-IT" dirty="0"/>
              <a:t> in Modena. The </a:t>
            </a:r>
            <a:r>
              <a:rPr lang="it-IT" dirty="0" err="1"/>
              <a:t>measurement</a:t>
            </a:r>
            <a:r>
              <a:rPr lang="it-IT" dirty="0"/>
              <a:t> tool </a:t>
            </a:r>
            <a:r>
              <a:rPr lang="it-IT" dirty="0" err="1"/>
              <a:t>estimated</a:t>
            </a:r>
            <a:r>
              <a:rPr lang="it-IT" dirty="0"/>
              <a:t> a carbon footprint of </a:t>
            </a:r>
            <a:r>
              <a:rPr lang="it-IT" dirty="0">
                <a:highlight>
                  <a:srgbClr val="FFFF00"/>
                </a:highlight>
              </a:rPr>
              <a:t>7.54 tons of CO2 </a:t>
            </a:r>
            <a:r>
              <a:rPr lang="it-IT" dirty="0" err="1">
                <a:highlight>
                  <a:srgbClr val="FFFF00"/>
                </a:highlight>
              </a:rPr>
              <a:t>equivalent</a:t>
            </a:r>
            <a:r>
              <a:rPr lang="it-IT" dirty="0">
                <a:highlight>
                  <a:srgbClr val="FFFF00"/>
                </a:highlight>
              </a:rPr>
              <a:t> </a:t>
            </a:r>
            <a:r>
              <a:rPr lang="it-IT" dirty="0" err="1">
                <a:highlight>
                  <a:srgbClr val="FFFF00"/>
                </a:highlight>
              </a:rPr>
              <a:t>saved</a:t>
            </a:r>
            <a:r>
              <a:rPr lang="it-I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76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18181-0D9B-4867-A48C-623390864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6038"/>
            <a:ext cx="10515600" cy="1325563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000000"/>
                </a:solidFill>
                <a:effectLst/>
                <a:latin typeface="Monaco" pitchFamily="2" charset="77"/>
              </a:rPr>
              <a:t>Connections and </a:t>
            </a:r>
            <a:r>
              <a:rPr lang="en-GB" sz="3200" dirty="0" err="1">
                <a:solidFill>
                  <a:srgbClr val="000000"/>
                </a:solidFill>
                <a:effectLst/>
                <a:latin typeface="Monaco" pitchFamily="2" charset="77"/>
              </a:rPr>
              <a:t>LoLa</a:t>
            </a:r>
            <a:r>
              <a:rPr lang="en-GB" sz="3200" dirty="0">
                <a:solidFill>
                  <a:srgbClr val="000000"/>
                </a:solidFill>
                <a:effectLst/>
                <a:latin typeface="Monaco" pitchFamily="2" charset="77"/>
              </a:rPr>
              <a:t> technology in the Butterfly Project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266476-20F5-AFCA-68D4-770AAFD10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8155" y="6213395"/>
            <a:ext cx="1965187" cy="5589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7F754C-66D3-0938-2873-659284C50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58" y="5856908"/>
            <a:ext cx="1112596" cy="9099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B29F53-2278-3E57-9D46-FCA8EA1334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679" y="1541601"/>
            <a:ext cx="7640999" cy="50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81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266476-20F5-AFCA-68D4-770AAFD10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8155" y="6213395"/>
            <a:ext cx="1965187" cy="5589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7F754C-66D3-0938-2873-659284C50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58" y="5856908"/>
            <a:ext cx="1112596" cy="9099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CECA6A-7B66-5194-4B3D-245A40E5F6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479" y="268356"/>
            <a:ext cx="6793256" cy="632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639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18181-0D9B-4867-A48C-623390864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LoLa</a:t>
            </a:r>
            <a:r>
              <a:rPr lang="en-GB" dirty="0"/>
              <a:t> - Three types of solution /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37747-2438-6468-60D3-3E4BCD620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61120"/>
            <a:ext cx="10515600" cy="2378627"/>
          </a:xfrm>
        </p:spPr>
        <p:txBody>
          <a:bodyPr>
            <a:normAutofit/>
          </a:bodyPr>
          <a:lstStyle/>
          <a:p>
            <a:r>
              <a:rPr lang="en-GB" sz="2000" dirty="0">
                <a:solidFill>
                  <a:srgbClr val="000000"/>
                </a:solidFill>
                <a:effectLst/>
                <a:latin typeface="Monaco" pitchFamily="2" charset="77"/>
              </a:rPr>
              <a:t>Modena: procure and learn, and have technology for the future</a:t>
            </a:r>
          </a:p>
          <a:p>
            <a:endParaRPr lang="en-GB" sz="2000" dirty="0">
              <a:solidFill>
                <a:srgbClr val="000000"/>
              </a:solidFill>
              <a:latin typeface="Monaco" pitchFamily="2" charset="77"/>
            </a:endParaRPr>
          </a:p>
          <a:p>
            <a:r>
              <a:rPr lang="en-GB" sz="2000" dirty="0">
                <a:solidFill>
                  <a:srgbClr val="000000"/>
                </a:solidFill>
                <a:effectLst/>
                <a:latin typeface="Monaco" pitchFamily="2" charset="77"/>
              </a:rPr>
              <a:t>Gdansk: the local NREN (PCSS) provides full service on demand</a:t>
            </a:r>
          </a:p>
          <a:p>
            <a:endParaRPr lang="en-GB" sz="2000" dirty="0">
              <a:solidFill>
                <a:srgbClr val="000000"/>
              </a:solidFill>
              <a:latin typeface="Monaco" pitchFamily="2" charset="77"/>
            </a:endParaRPr>
          </a:p>
          <a:p>
            <a:r>
              <a:rPr lang="en-GB" sz="2000" dirty="0">
                <a:solidFill>
                  <a:srgbClr val="000000"/>
                </a:solidFill>
                <a:effectLst/>
                <a:latin typeface="Monaco" pitchFamily="2" charset="77"/>
              </a:rPr>
              <a:t>Helsinki: just use what is already in daily use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266476-20F5-AFCA-68D4-770AAFD10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8155" y="6213395"/>
            <a:ext cx="1965187" cy="5589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7F754C-66D3-0938-2873-659284C50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58" y="5856908"/>
            <a:ext cx="1112596" cy="90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496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18181-0D9B-4867-A48C-623390864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863"/>
            <a:ext cx="10515600" cy="1325563"/>
          </a:xfrm>
        </p:spPr>
        <p:txBody>
          <a:bodyPr/>
          <a:lstStyle/>
          <a:p>
            <a:r>
              <a:rPr lang="en-GB" dirty="0"/>
              <a:t>What’s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37747-2438-6468-60D3-3E4BCD620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8500"/>
            <a:ext cx="10515600" cy="558960"/>
          </a:xfrm>
        </p:spPr>
        <p:txBody>
          <a:bodyPr>
            <a:normAutofit/>
          </a:bodyPr>
          <a:lstStyle/>
          <a:p>
            <a:r>
              <a:rPr lang="en-GB" sz="2000" dirty="0">
                <a:solidFill>
                  <a:srgbClr val="000000"/>
                </a:solidFill>
                <a:effectLst/>
                <a:latin typeface="Monaco" pitchFamily="2" charset="77"/>
              </a:rPr>
              <a:t>Future perspectives and developments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266476-20F5-AFCA-68D4-770AAFD10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8155" y="6213395"/>
            <a:ext cx="1965187" cy="5589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7F754C-66D3-0938-2873-659284C50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58" y="5856908"/>
            <a:ext cx="1112596" cy="9099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E2B3CF-1A99-1EF0-95ED-C0BC4C527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847" y="2129681"/>
            <a:ext cx="6673714" cy="445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5148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18181-0D9B-4867-A48C-623390864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863"/>
            <a:ext cx="10515600" cy="1325563"/>
          </a:xfrm>
        </p:spPr>
        <p:txBody>
          <a:bodyPr/>
          <a:lstStyle/>
          <a:p>
            <a:r>
              <a:rPr lang="en-GB" dirty="0"/>
              <a:t>Enjoy the full show…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37747-2438-6468-60D3-3E4BCD620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8500"/>
            <a:ext cx="10515600" cy="558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solidFill>
                  <a:srgbClr val="000000"/>
                </a:solidFill>
                <a:effectLst/>
                <a:latin typeface="Monaco" pitchFamily="2" charset="77"/>
              </a:rPr>
              <a:t>https://</a:t>
            </a:r>
            <a:r>
              <a:rPr lang="en-GB" sz="2000" dirty="0" err="1">
                <a:solidFill>
                  <a:srgbClr val="000000"/>
                </a:solidFill>
                <a:effectLst/>
                <a:latin typeface="Monaco" pitchFamily="2" charset="77"/>
              </a:rPr>
              <a:t>garr.tv</a:t>
            </a:r>
            <a:r>
              <a:rPr lang="en-GB" sz="2000" dirty="0">
                <a:solidFill>
                  <a:srgbClr val="000000"/>
                </a:solidFill>
                <a:effectLst/>
                <a:latin typeface="Monaco" pitchFamily="2" charset="77"/>
              </a:rPr>
              <a:t>/w/cb3NCcUxPdwgiQBAbwsw4Z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266476-20F5-AFCA-68D4-770AAFD10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8155" y="6213395"/>
            <a:ext cx="1965187" cy="5589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7F754C-66D3-0938-2873-659284C50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58" y="5856908"/>
            <a:ext cx="1112596" cy="9099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D20696-5754-1851-B310-29FB15F71A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4279" y="2012466"/>
            <a:ext cx="6977038" cy="465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369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3424</TotalTime>
  <Words>414</Words>
  <Application>Microsoft Macintosh PowerPoint</Application>
  <PresentationFormat>Widescreen</PresentationFormat>
  <Paragraphs>67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Syne</vt:lpstr>
      <vt:lpstr>Aptos</vt:lpstr>
      <vt:lpstr>Arial</vt:lpstr>
      <vt:lpstr>Calibri</vt:lpstr>
      <vt:lpstr>Calibri Light</vt:lpstr>
      <vt:lpstr>Monaco</vt:lpstr>
      <vt:lpstr>Office Theme</vt:lpstr>
      <vt:lpstr>PowerPoint Presentation</vt:lpstr>
      <vt:lpstr>Summary</vt:lpstr>
      <vt:lpstr>PowerPoint Presentation</vt:lpstr>
      <vt:lpstr>PowerPoint Presentation</vt:lpstr>
      <vt:lpstr>PowerPoint Presentation</vt:lpstr>
      <vt:lpstr>PROJECT PARTNERS</vt:lpstr>
      <vt:lpstr>ASSOCIATED PARTNERS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Sustainability tools and initiatives</vt:lpstr>
      <vt:lpstr>Comparison between the two versions of the opera Butterfly </vt:lpstr>
      <vt:lpstr>LoLa’s contribution to sustainability</vt:lpstr>
      <vt:lpstr>Connections and LoLa technology in the Butterfly Project</vt:lpstr>
      <vt:lpstr>PowerPoint Presentation</vt:lpstr>
      <vt:lpstr>LoLa - Three types of solution / support</vt:lpstr>
      <vt:lpstr>What’s next?</vt:lpstr>
      <vt:lpstr>Enjoy the full show…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Claudio Allocchio - @GARR</dc:creator>
  <cp:lastModifiedBy>Claudio Allocchio - @GARR</cp:lastModifiedBy>
  <cp:revision>10</cp:revision>
  <dcterms:created xsi:type="dcterms:W3CDTF">2025-10-17T13:57:05Z</dcterms:created>
  <dcterms:modified xsi:type="dcterms:W3CDTF">2025-10-20T14:42:00Z</dcterms:modified>
</cp:coreProperties>
</file>