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embedTrueTypeFonts="1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70" r:id="rId3"/>
    <p:sldId id="258" r:id="rId4"/>
    <p:sldId id="259" r:id="rId5"/>
    <p:sldId id="260" r:id="rId6"/>
    <p:sldId id="286" r:id="rId7"/>
    <p:sldId id="283" r:id="rId8"/>
    <p:sldId id="287" r:id="rId9"/>
    <p:sldId id="280" r:id="rId10"/>
    <p:sldId id="281" r:id="rId11"/>
    <p:sldId id="288" r:id="rId12"/>
    <p:sldId id="284" r:id="rId13"/>
    <p:sldId id="282" r:id="rId14"/>
    <p:sldId id="279" r:id="rId15"/>
    <p:sldId id="264" r:id="rId16"/>
    <p:sldId id="273" r:id="rId17"/>
    <p:sldId id="274" r:id="rId18"/>
    <p:sldId id="275" r:id="rId19"/>
    <p:sldId id="278" r:id="rId20"/>
    <p:sldId id="289" r:id="rId21"/>
    <p:sldId id="265" r:id="rId22"/>
    <p:sldId id="277" r:id="rId23"/>
    <p:sldId id="268" r:id="rId24"/>
  </p:sldIdLst>
  <p:sldSz cx="12192000" cy="6858000"/>
  <p:notesSz cx="6858000" cy="9144000"/>
  <p:embeddedFontLst>
    <p:embeddedFont>
      <p:font typeface="Helvetica Neue Light" panose="02000403000000020004" pitchFamily="2" charset="0"/>
      <p:regular r:id="rId26"/>
      <p:bold r:id="rId26"/>
      <p:italic r:id="rId26"/>
      <p:boldItalic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  <p:embeddedFont>
      <p:font typeface="Roboto Light" panose="020F0302020204030204" pitchFamily="34" charset="0"/>
      <p:regular r:id="rId32"/>
      <p:bold r:id="rId33"/>
      <p:italic r:id="rId34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9" roundtripDataSignature="AMtx7mgz96W7e0Yd7/I6+7ghiri24m2H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62"/>
    <p:restoredTop sz="94742"/>
  </p:normalViewPr>
  <p:slideViewPr>
    <p:cSldViewPr snapToGrid="0">
      <p:cViewPr varScale="1">
        <p:scale>
          <a:sx n="122" d="100"/>
          <a:sy n="122" d="100"/>
        </p:scale>
        <p:origin x="240" y="142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customschemas.google.com/relationships/presentationmetadata" Target="meta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0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7EDBA55B-3BE1-DD8D-52F4-BEA70889C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>
            <a:extLst>
              <a:ext uri="{FF2B5EF4-FFF2-40B4-BE49-F238E27FC236}">
                <a16:creationId xmlns:a16="http://schemas.microsoft.com/office/drawing/2014/main" id="{54BC5963-CD15-DDBC-83DF-9D322F90CE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:notes">
            <a:extLst>
              <a:ext uri="{FF2B5EF4-FFF2-40B4-BE49-F238E27FC236}">
                <a16:creationId xmlns:a16="http://schemas.microsoft.com/office/drawing/2014/main" id="{C06B05C4-B12E-8B79-FF72-111821F02E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362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FEF7D40B-3EFA-AD62-6091-E6DDBA48E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>
            <a:extLst>
              <a:ext uri="{FF2B5EF4-FFF2-40B4-BE49-F238E27FC236}">
                <a16:creationId xmlns:a16="http://schemas.microsoft.com/office/drawing/2014/main" id="{A6DA590D-6614-9DBE-0444-EC5526711F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:notes">
            <a:extLst>
              <a:ext uri="{FF2B5EF4-FFF2-40B4-BE49-F238E27FC236}">
                <a16:creationId xmlns:a16="http://schemas.microsoft.com/office/drawing/2014/main" id="{630D352D-5C77-068A-F2C2-89B6A4F7C0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2101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70FF5E06-D941-D4E1-4A48-64C9CAE3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>
            <a:extLst>
              <a:ext uri="{FF2B5EF4-FFF2-40B4-BE49-F238E27FC236}">
                <a16:creationId xmlns:a16="http://schemas.microsoft.com/office/drawing/2014/main" id="{29F4FD1A-1A07-258B-4C04-FAC1CC5BA8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:notes">
            <a:extLst>
              <a:ext uri="{FF2B5EF4-FFF2-40B4-BE49-F238E27FC236}">
                <a16:creationId xmlns:a16="http://schemas.microsoft.com/office/drawing/2014/main" id="{2CA9EBDB-0805-4110-DDCB-B6D04E5581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8329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AA730D89-96D9-D664-56E9-AD2A6783C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>
            <a:extLst>
              <a:ext uri="{FF2B5EF4-FFF2-40B4-BE49-F238E27FC236}">
                <a16:creationId xmlns:a16="http://schemas.microsoft.com/office/drawing/2014/main" id="{B8F6E7B7-5B7B-2774-DDC2-84471E5488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:notes">
            <a:extLst>
              <a:ext uri="{FF2B5EF4-FFF2-40B4-BE49-F238E27FC236}">
                <a16:creationId xmlns:a16="http://schemas.microsoft.com/office/drawing/2014/main" id="{8FDE51C8-0EA9-56D3-70D8-04C30A9808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1550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For collections – could be things like minimum requirements to be included – minimum requirements around quality.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53898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B01455F4-73D1-8801-1262-858615879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>
            <a:extLst>
              <a:ext uri="{FF2B5EF4-FFF2-40B4-BE49-F238E27FC236}">
                <a16:creationId xmlns:a16="http://schemas.microsoft.com/office/drawing/2014/main" id="{F2DD173E-CD0B-3864-EB35-E60085A678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:notes">
            <a:extLst>
              <a:ext uri="{FF2B5EF4-FFF2-40B4-BE49-F238E27FC236}">
                <a16:creationId xmlns:a16="http://schemas.microsoft.com/office/drawing/2014/main" id="{F60450F8-1FA6-979D-F4A8-BDB53568C0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77349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57" name="Google Shape;157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Page">
  <p:cSld name="BackPag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5"/>
          <p:cNvSpPr txBox="1">
            <a:spLocks noGrp="1"/>
          </p:cNvSpPr>
          <p:nvPr>
            <p:ph type="subTitle" idx="1"/>
          </p:nvPr>
        </p:nvSpPr>
        <p:spPr>
          <a:xfrm>
            <a:off x="492586" y="1255368"/>
            <a:ext cx="2777387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Page">
  <p:cSld name="Text Pag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6"/>
          <p:cNvSpPr txBox="1">
            <a:spLocks noGrp="1"/>
          </p:cNvSpPr>
          <p:nvPr>
            <p:ph type="sldNum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" name="Google Shape;16;p16"/>
          <p:cNvSpPr txBox="1"/>
          <p:nvPr/>
        </p:nvSpPr>
        <p:spPr>
          <a:xfrm>
            <a:off x="282422" y="6441230"/>
            <a:ext cx="6098058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900"/>
              <a:buFont typeface="Roboto Light"/>
              <a:buNone/>
            </a:pPr>
            <a:r>
              <a:rPr lang="en-GB" sz="900" b="0" i="0" u="none" strike="noStrike" cap="none" dirty="0" err="1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rPr>
              <a:t>RSQKit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GB" sz="900" b="0" i="0" u="none" strike="noStrike" cap="none" dirty="0">
                <a:solidFill>
                  <a:srgbClr val="CCAB3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|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GB" sz="900" b="0" i="0" u="none" strike="noStrike" cap="none" dirty="0" err="1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CoSeC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Staff Celebration Day 16</a:t>
            </a:r>
            <a:r>
              <a:rPr lang="en-GB" sz="900" b="0" i="0" u="none" strike="noStrike" cap="none" baseline="30000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October 2025</a:t>
            </a:r>
            <a:endParaRPr sz="900" b="0" i="0" u="none" strike="noStrike" cap="none" dirty="0">
              <a:solidFill>
                <a:srgbClr val="262626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7" name="Google Shape;17;p16"/>
          <p:cNvSpPr txBox="1">
            <a:spLocks noGrp="1"/>
          </p:cNvSpPr>
          <p:nvPr>
            <p:ph type="body" idx="1"/>
          </p:nvPr>
        </p:nvSpPr>
        <p:spPr>
          <a:xfrm>
            <a:off x="668190" y="2342990"/>
            <a:ext cx="10883727" cy="3712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title"/>
          </p:nvPr>
        </p:nvSpPr>
        <p:spPr>
          <a:xfrm>
            <a:off x="668190" y="1007816"/>
            <a:ext cx="10883727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500"/>
              <a:buFont typeface="Roboto Light"/>
              <a:buNone/>
              <a:defRPr sz="3500" b="0" i="0" u="none" strike="noStrike" cap="none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body" idx="2"/>
          </p:nvPr>
        </p:nvSpPr>
        <p:spPr>
          <a:xfrm>
            <a:off x="668193" y="1717482"/>
            <a:ext cx="10883728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Page">
  <p:cSld name="1_Text Pag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7"/>
          <p:cNvSpPr txBox="1">
            <a:spLocks noGrp="1"/>
          </p:cNvSpPr>
          <p:nvPr>
            <p:ph type="sldNum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3" name="Google Shape;23;p17"/>
          <p:cNvSpPr txBox="1"/>
          <p:nvPr/>
        </p:nvSpPr>
        <p:spPr>
          <a:xfrm>
            <a:off x="282422" y="6441230"/>
            <a:ext cx="60981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900"/>
              <a:buFont typeface="Roboto Light"/>
              <a:buNone/>
            </a:pPr>
            <a:r>
              <a:rPr lang="en-GB" sz="900" b="0" i="0" u="none" strike="noStrike" cap="none" dirty="0" err="1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rPr>
              <a:t>RSQKit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GB" sz="900" b="0" i="0" u="none" strike="noStrike" cap="none" dirty="0">
                <a:solidFill>
                  <a:srgbClr val="CCAB3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|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GB" sz="900" b="0" i="0" u="none" strike="noStrike" cap="none" dirty="0" err="1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CoSeC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Staff Celebration Day 16</a:t>
            </a:r>
            <a:r>
              <a:rPr lang="en-GB" sz="900" b="0" i="0" u="none" strike="noStrike" cap="none" baseline="30000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October 2025</a:t>
            </a:r>
          </a:p>
        </p:txBody>
      </p:sp>
      <p:sp>
        <p:nvSpPr>
          <p:cNvPr id="24" name="Google Shape;24;p17"/>
          <p:cNvSpPr txBox="1">
            <a:spLocks noGrp="1"/>
          </p:cNvSpPr>
          <p:nvPr>
            <p:ph type="body" idx="1"/>
          </p:nvPr>
        </p:nvSpPr>
        <p:spPr>
          <a:xfrm>
            <a:off x="668190" y="2342990"/>
            <a:ext cx="10883727" cy="3712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title"/>
          </p:nvPr>
        </p:nvSpPr>
        <p:spPr>
          <a:xfrm>
            <a:off x="668190" y="1007816"/>
            <a:ext cx="10883727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500"/>
              <a:buFont typeface="Roboto Light"/>
              <a:buNone/>
              <a:defRPr sz="3500" b="0" i="0" u="none" strike="noStrike" cap="none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body" idx="2"/>
          </p:nvPr>
        </p:nvSpPr>
        <p:spPr>
          <a:xfrm>
            <a:off x="668193" y="1717482"/>
            <a:ext cx="10883728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Page" type="title">
  <p:cSld name="TITL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8"/>
          <p:cNvSpPr txBox="1">
            <a:spLocks noGrp="1"/>
          </p:cNvSpPr>
          <p:nvPr>
            <p:ph type="ctrTitle"/>
          </p:nvPr>
        </p:nvSpPr>
        <p:spPr>
          <a:xfrm>
            <a:off x="423013" y="1600200"/>
            <a:ext cx="9144000" cy="1006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500"/>
              <a:buFont typeface="Roboto Light"/>
              <a:buNone/>
              <a:defRPr sz="6500" b="0" i="0" u="none" strike="noStrike" cap="none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subTitle" idx="1"/>
          </p:nvPr>
        </p:nvSpPr>
        <p:spPr>
          <a:xfrm>
            <a:off x="423013" y="282575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18"/>
          <p:cNvSpPr txBox="1"/>
          <p:nvPr/>
        </p:nvSpPr>
        <p:spPr>
          <a:xfrm>
            <a:off x="3178142" y="6229564"/>
            <a:ext cx="3471136" cy="628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Arial"/>
              <a:buNone/>
            </a:pPr>
            <a:r>
              <a:rPr lang="en-GB" sz="1300" b="0" i="0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rPr>
              <a:t>01 | 01 | 2023 by Name Surname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Page">
  <p:cSld name="Text + Image Page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5" name="Google Shape;35;p19"/>
          <p:cNvSpPr txBox="1"/>
          <p:nvPr/>
        </p:nvSpPr>
        <p:spPr>
          <a:xfrm>
            <a:off x="282422" y="6441230"/>
            <a:ext cx="6098058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900"/>
              <a:buFont typeface="Roboto Light"/>
              <a:buNone/>
            </a:pPr>
            <a:r>
              <a:rPr lang="en-GB" sz="900" b="0" i="0" u="none" strike="noStrike" cap="none" dirty="0" err="1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rPr>
              <a:t>RSQKit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GB" sz="900" b="0" i="0" u="none" strike="noStrike" cap="none" dirty="0">
                <a:solidFill>
                  <a:srgbClr val="CCAB3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|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GB" sz="900" b="0" i="0" u="none" strike="noStrike" cap="none" dirty="0" err="1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CoSeC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Staff Celebration Day 16</a:t>
            </a:r>
            <a:r>
              <a:rPr lang="en-GB" sz="900" b="0" i="0" u="none" strike="noStrike" cap="none" baseline="30000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October 2025</a:t>
            </a:r>
          </a:p>
        </p:txBody>
      </p:sp>
      <p:sp>
        <p:nvSpPr>
          <p:cNvPr id="36" name="Google Shape;36;p19"/>
          <p:cNvSpPr txBox="1">
            <a:spLocks noGrp="1"/>
          </p:cNvSpPr>
          <p:nvPr>
            <p:ph type="body" idx="1"/>
          </p:nvPr>
        </p:nvSpPr>
        <p:spPr>
          <a:xfrm>
            <a:off x="668192" y="2343020"/>
            <a:ext cx="5712288" cy="3712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19"/>
          <p:cNvSpPr>
            <a:spLocks noGrp="1"/>
          </p:cNvSpPr>
          <p:nvPr>
            <p:ph type="pic" idx="2"/>
          </p:nvPr>
        </p:nvSpPr>
        <p:spPr>
          <a:xfrm>
            <a:off x="6624662" y="2342991"/>
            <a:ext cx="4927256" cy="3712673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19"/>
          <p:cNvSpPr txBox="1">
            <a:spLocks noGrp="1"/>
          </p:cNvSpPr>
          <p:nvPr>
            <p:ph type="title"/>
          </p:nvPr>
        </p:nvSpPr>
        <p:spPr>
          <a:xfrm>
            <a:off x="668190" y="1007816"/>
            <a:ext cx="10883727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500"/>
              <a:buFont typeface="Roboto Light"/>
              <a:buNone/>
              <a:defRPr sz="3500" b="0" i="0" u="none" strike="noStrike" cap="none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3"/>
          </p:nvPr>
        </p:nvSpPr>
        <p:spPr>
          <a:xfrm>
            <a:off x="668193" y="1717482"/>
            <a:ext cx="10883728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Page 1">
  <p:cSld name="Image Page 1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0"/>
          <p:cNvSpPr txBox="1">
            <a:spLocks noGrp="1"/>
          </p:cNvSpPr>
          <p:nvPr>
            <p:ph type="sldNum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3" name="Google Shape;43;p20"/>
          <p:cNvSpPr txBox="1"/>
          <p:nvPr/>
        </p:nvSpPr>
        <p:spPr>
          <a:xfrm>
            <a:off x="282422" y="6441230"/>
            <a:ext cx="6098058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900"/>
              <a:buFont typeface="Roboto Light"/>
              <a:buNone/>
            </a:pPr>
            <a:r>
              <a:rPr lang="en-GB" sz="900" b="0" i="0" u="none" strike="noStrike" cap="none" dirty="0" err="1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rPr>
              <a:t>RSQKit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GB" sz="900" b="0" i="0" u="none" strike="noStrike" cap="none" dirty="0">
                <a:solidFill>
                  <a:srgbClr val="CCAB3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|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GB" sz="900" b="0" i="0" u="none" strike="noStrike" cap="none" dirty="0" err="1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CoSeC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Staff Celebration Day 16</a:t>
            </a:r>
            <a:r>
              <a:rPr lang="en-GB" sz="900" b="0" i="0" u="none" strike="noStrike" cap="none" baseline="30000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October 2025</a:t>
            </a:r>
          </a:p>
        </p:txBody>
      </p:sp>
      <p:sp>
        <p:nvSpPr>
          <p:cNvPr id="44" name="Google Shape;44;p20"/>
          <p:cNvSpPr>
            <a:spLocks noGrp="1"/>
          </p:cNvSpPr>
          <p:nvPr>
            <p:ph type="pic" idx="2"/>
          </p:nvPr>
        </p:nvSpPr>
        <p:spPr>
          <a:xfrm>
            <a:off x="668191" y="2343020"/>
            <a:ext cx="10883725" cy="3712644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20"/>
          <p:cNvSpPr txBox="1">
            <a:spLocks noGrp="1"/>
          </p:cNvSpPr>
          <p:nvPr>
            <p:ph type="title"/>
          </p:nvPr>
        </p:nvSpPr>
        <p:spPr>
          <a:xfrm>
            <a:off x="668190" y="1007816"/>
            <a:ext cx="10883727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500"/>
              <a:buFont typeface="Roboto Light"/>
              <a:buNone/>
              <a:defRPr sz="3500" b="0" i="0" u="none" strike="noStrike" cap="none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body" idx="1"/>
          </p:nvPr>
        </p:nvSpPr>
        <p:spPr>
          <a:xfrm>
            <a:off x="668193" y="1717482"/>
            <a:ext cx="10883728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Page 2">
  <p:cSld name="Image Page 2">
    <p:bg>
      <p:bgPr>
        <a:noFill/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487680" h="274320" extrusionOk="0">
                <a:moveTo>
                  <a:pt x="0" y="0"/>
                </a:moveTo>
                <a:lnTo>
                  <a:pt x="0" y="263230"/>
                </a:lnTo>
                <a:lnTo>
                  <a:pt x="23368" y="263230"/>
                </a:lnTo>
                <a:lnTo>
                  <a:pt x="34925" y="274320"/>
                </a:lnTo>
                <a:lnTo>
                  <a:pt x="46482" y="263230"/>
                </a:lnTo>
                <a:lnTo>
                  <a:pt x="487680" y="263230"/>
                </a:lnTo>
                <a:lnTo>
                  <a:pt x="487680" y="0"/>
                </a:lnTo>
                <a:lnTo>
                  <a:pt x="46482" y="0"/>
                </a:lnTo>
                <a:lnTo>
                  <a:pt x="34925" y="11090"/>
                </a:lnTo>
                <a:lnTo>
                  <a:pt x="233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1"/>
          <p:cNvSpPr>
            <a:spLocks noGrp="1"/>
          </p:cNvSpPr>
          <p:nvPr>
            <p:ph type="pic" idx="2"/>
          </p:nvPr>
        </p:nvSpPr>
        <p:spPr>
          <a:xfrm>
            <a:off x="0" y="1"/>
            <a:ext cx="121920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21"/>
          <p:cNvSpPr txBox="1">
            <a:spLocks noGrp="1"/>
          </p:cNvSpPr>
          <p:nvPr>
            <p:ph type="body" idx="1"/>
          </p:nvPr>
        </p:nvSpPr>
        <p:spPr>
          <a:xfrm>
            <a:off x="304800" y="327025"/>
            <a:ext cx="3650751" cy="409575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00"/>
              <a:buFont typeface="Arial"/>
              <a:buNone/>
              <a:defRPr sz="100" b="0" i="0" u="none" strike="noStrike" cap="none"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Page 1">
  <p:cSld name="Divider Page 1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22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22"/>
          <p:cNvSpPr txBox="1">
            <a:spLocks noGrp="1"/>
          </p:cNvSpPr>
          <p:nvPr>
            <p:ph type="title"/>
          </p:nvPr>
        </p:nvSpPr>
        <p:spPr>
          <a:xfrm>
            <a:off x="668192" y="1043412"/>
            <a:ext cx="5082367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500"/>
              <a:buFont typeface="Roboto Light"/>
              <a:buNone/>
              <a:defRPr sz="3500" b="0" i="0" u="none" strike="noStrike" cap="none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body" idx="1"/>
          </p:nvPr>
        </p:nvSpPr>
        <p:spPr>
          <a:xfrm>
            <a:off x="668192" y="1753107"/>
            <a:ext cx="5082368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body" idx="3"/>
          </p:nvPr>
        </p:nvSpPr>
        <p:spPr>
          <a:xfrm>
            <a:off x="668192" y="2373500"/>
            <a:ext cx="5082367" cy="3682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22"/>
          <p:cNvSpPr txBox="1"/>
          <p:nvPr/>
        </p:nvSpPr>
        <p:spPr>
          <a:xfrm>
            <a:off x="282422" y="6441230"/>
            <a:ext cx="5813578" cy="237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900"/>
              <a:buFont typeface="Roboto Light"/>
              <a:buNone/>
            </a:pPr>
            <a:r>
              <a:rPr lang="en-GB" sz="900" b="0" i="0" u="none" strike="noStrike" cap="none" dirty="0" err="1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rPr>
              <a:t>RSQKit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GB" sz="900" b="0" i="0" u="none" strike="noStrike" cap="none" dirty="0">
                <a:solidFill>
                  <a:srgbClr val="CCAB3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|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GB" sz="900" b="0" i="0" u="none" strike="noStrike" cap="none" dirty="0" err="1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CoSeC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Staff Celebration Day 16</a:t>
            </a:r>
            <a:r>
              <a:rPr lang="en-GB" sz="900" b="0" i="0" u="none" strike="noStrike" cap="none" baseline="30000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October 2025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Page 2">
  <p:cSld name="Divider Page 2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23"/>
          <p:cNvSpPr>
            <a:spLocks noGrp="1"/>
          </p:cNvSpPr>
          <p:nvPr>
            <p:ph type="pic" idx="2"/>
          </p:nvPr>
        </p:nvSpPr>
        <p:spPr>
          <a:xfrm>
            <a:off x="0" y="1"/>
            <a:ext cx="60960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23"/>
          <p:cNvSpPr txBox="1"/>
          <p:nvPr/>
        </p:nvSpPr>
        <p:spPr>
          <a:xfrm>
            <a:off x="6775948" y="6441230"/>
            <a:ext cx="5102034" cy="233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900"/>
              <a:buFont typeface="Roboto Light"/>
              <a:buNone/>
            </a:pPr>
            <a:r>
              <a:rPr lang="en-GB" sz="900" b="0" i="0" u="none" strike="noStrike" cap="none" dirty="0" err="1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rPr>
              <a:t>RSQKit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GB" sz="900" b="0" i="0" u="none" strike="noStrike" cap="none" dirty="0">
                <a:solidFill>
                  <a:srgbClr val="CCAB3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|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GB" sz="900" b="0" i="0" u="none" strike="noStrike" cap="none" dirty="0" err="1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CoSeC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Staff Celebration Day 16</a:t>
            </a:r>
            <a:r>
              <a:rPr lang="en-GB" sz="900" b="0" i="0" u="none" strike="noStrike" cap="none" baseline="30000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</a:t>
            </a:r>
            <a:r>
              <a:rPr lang="en-GB" sz="900" b="0" i="0" u="none" strike="noStrike" cap="none" dirty="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October 2025</a:t>
            </a:r>
          </a:p>
        </p:txBody>
      </p:sp>
      <p:sp>
        <p:nvSpPr>
          <p:cNvPr id="62" name="Google Shape;62;p23"/>
          <p:cNvSpPr txBox="1">
            <a:spLocks noGrp="1"/>
          </p:cNvSpPr>
          <p:nvPr>
            <p:ph type="title"/>
          </p:nvPr>
        </p:nvSpPr>
        <p:spPr>
          <a:xfrm>
            <a:off x="6787052" y="1043412"/>
            <a:ext cx="5082367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500"/>
              <a:buFont typeface="Roboto Light"/>
              <a:buNone/>
              <a:defRPr sz="3500" b="0" i="0" u="none" strike="noStrike" cap="none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body" idx="1"/>
          </p:nvPr>
        </p:nvSpPr>
        <p:spPr>
          <a:xfrm>
            <a:off x="6787052" y="1753107"/>
            <a:ext cx="5082368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body" idx="3"/>
          </p:nvPr>
        </p:nvSpPr>
        <p:spPr>
          <a:xfrm>
            <a:off x="6787052" y="2373500"/>
            <a:ext cx="5082367" cy="3682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body" idx="4"/>
          </p:nvPr>
        </p:nvSpPr>
        <p:spPr>
          <a:xfrm>
            <a:off x="304800" y="327025"/>
            <a:ext cx="3650751" cy="4095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00"/>
              <a:buFont typeface="Arial"/>
              <a:buNone/>
              <a:defRPr sz="100" b="0" i="0" u="none" strike="noStrike" cap="none"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png"/><Relationship Id="rId18" Type="http://schemas.openxmlformats.org/officeDocument/2006/relationships/image" Target="../media/image22.svg"/><Relationship Id="rId26" Type="http://schemas.openxmlformats.org/officeDocument/2006/relationships/image" Target="../media/image30.svg"/><Relationship Id="rId39" Type="http://schemas.openxmlformats.org/officeDocument/2006/relationships/image" Target="../media/image43.png"/><Relationship Id="rId21" Type="http://schemas.openxmlformats.org/officeDocument/2006/relationships/image" Target="../media/image25.png"/><Relationship Id="rId34" Type="http://schemas.openxmlformats.org/officeDocument/2006/relationships/image" Target="../media/image38.svg"/><Relationship Id="rId42" Type="http://schemas.openxmlformats.org/officeDocument/2006/relationships/image" Target="../media/image46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6" Type="http://schemas.openxmlformats.org/officeDocument/2006/relationships/image" Target="../media/image20.svg"/><Relationship Id="rId20" Type="http://schemas.openxmlformats.org/officeDocument/2006/relationships/image" Target="../media/image24.svg"/><Relationship Id="rId29" Type="http://schemas.openxmlformats.org/officeDocument/2006/relationships/image" Target="../media/image33.png"/><Relationship Id="rId41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24" Type="http://schemas.openxmlformats.org/officeDocument/2006/relationships/image" Target="../media/image28.svg"/><Relationship Id="rId32" Type="http://schemas.openxmlformats.org/officeDocument/2006/relationships/image" Target="../media/image36.svg"/><Relationship Id="rId37" Type="http://schemas.openxmlformats.org/officeDocument/2006/relationships/image" Target="../media/image41.png"/><Relationship Id="rId40" Type="http://schemas.openxmlformats.org/officeDocument/2006/relationships/image" Target="../media/image44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32.svg"/><Relationship Id="rId36" Type="http://schemas.openxmlformats.org/officeDocument/2006/relationships/image" Target="../media/image40.svg"/><Relationship Id="rId10" Type="http://schemas.openxmlformats.org/officeDocument/2006/relationships/image" Target="../media/image14.svg"/><Relationship Id="rId19" Type="http://schemas.openxmlformats.org/officeDocument/2006/relationships/image" Target="../media/image23.png"/><Relationship Id="rId31" Type="http://schemas.openxmlformats.org/officeDocument/2006/relationships/image" Target="../media/image35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svg"/><Relationship Id="rId22" Type="http://schemas.openxmlformats.org/officeDocument/2006/relationships/image" Target="../media/image26.svg"/><Relationship Id="rId27" Type="http://schemas.openxmlformats.org/officeDocument/2006/relationships/image" Target="../media/image31.png"/><Relationship Id="rId30" Type="http://schemas.openxmlformats.org/officeDocument/2006/relationships/image" Target="../media/image34.svg"/><Relationship Id="rId35" Type="http://schemas.openxmlformats.org/officeDocument/2006/relationships/image" Target="../media/image39.png"/><Relationship Id="rId43" Type="http://schemas.openxmlformats.org/officeDocument/2006/relationships/image" Target="../media/image47.png"/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12" Type="http://schemas.openxmlformats.org/officeDocument/2006/relationships/image" Target="../media/image16.sv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33" Type="http://schemas.openxmlformats.org/officeDocument/2006/relationships/image" Target="../media/image37.png"/><Relationship Id="rId38" Type="http://schemas.openxmlformats.org/officeDocument/2006/relationships/image" Target="../media/image4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TMzE5umQ2rkS9POAmhlAPNptBKin4eC3YW3YbijGci4/edit?gid=0#gid=0" TargetMode="External"/><Relationship Id="rId2" Type="http://schemas.openxmlformats.org/officeDocument/2006/relationships/hyperlink" Target="https://github.com/EVERSE-ResearchSoftware/RSQKit/issues/22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6.png"/><Relationship Id="rId7" Type="http://schemas.openxmlformats.org/officeDocument/2006/relationships/image" Target="../media/image4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60.png"/><Relationship Id="rId5" Type="http://schemas.openxmlformats.org/officeDocument/2006/relationships/image" Target="../media/image44.png"/><Relationship Id="rId10" Type="http://schemas.openxmlformats.org/officeDocument/2006/relationships/image" Target="../media/image18.svg"/><Relationship Id="rId4" Type="http://schemas.openxmlformats.org/officeDocument/2006/relationships/image" Target="../media/image43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verse.software/RSQKit/acts_research_software_story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26" Type="http://schemas.openxmlformats.org/officeDocument/2006/relationships/image" Target="../media/image88.png"/><Relationship Id="rId3" Type="http://schemas.openxmlformats.org/officeDocument/2006/relationships/hyperlink" Target="https://www.cosec.ac.uk/communities/current-ccps-and-hecs/" TargetMode="External"/><Relationship Id="rId21" Type="http://schemas.openxmlformats.org/officeDocument/2006/relationships/image" Target="../media/image83.png"/><Relationship Id="rId7" Type="http://schemas.openxmlformats.org/officeDocument/2006/relationships/image" Target="../media/image69.jpe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5" Type="http://schemas.openxmlformats.org/officeDocument/2006/relationships/image" Target="../media/image87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78.png"/><Relationship Id="rId20" Type="http://schemas.openxmlformats.org/officeDocument/2006/relationships/image" Target="../media/image82.png"/><Relationship Id="rId29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24" Type="http://schemas.openxmlformats.org/officeDocument/2006/relationships/image" Target="../media/image86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23" Type="http://schemas.openxmlformats.org/officeDocument/2006/relationships/image" Target="../media/image85.png"/><Relationship Id="rId28" Type="http://schemas.openxmlformats.org/officeDocument/2006/relationships/image" Target="../media/image90.png"/><Relationship Id="rId10" Type="http://schemas.openxmlformats.org/officeDocument/2006/relationships/image" Target="../media/image72.png"/><Relationship Id="rId19" Type="http://schemas.openxmlformats.org/officeDocument/2006/relationships/image" Target="../media/image81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Relationship Id="rId22" Type="http://schemas.openxmlformats.org/officeDocument/2006/relationships/image" Target="../media/image84.png"/><Relationship Id="rId27" Type="http://schemas.openxmlformats.org/officeDocument/2006/relationships/image" Target="../media/image8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g"/><Relationship Id="rId5" Type="http://schemas.openxmlformats.org/officeDocument/2006/relationships/image" Target="../media/image96.jpg"/><Relationship Id="rId4" Type="http://schemas.openxmlformats.org/officeDocument/2006/relationships/image" Target="../media/image95.png"/><Relationship Id="rId9" Type="http://schemas.openxmlformats.org/officeDocument/2006/relationships/image" Target="../media/image10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lixir-belgium.github.io/elixir-toolkit-theme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verse.software/indicators/website/indicators.html" TargetMode="External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hyperlink" Target="https://everse.software/TechRadar/?tag=Code%20analysi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hyperlink" Target="https://everse-training.app.cern.ch/" TargetMode="External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hyperlink" Target="https://github.com/EVERSE-ResearchSoftware/training" TargetMode="External"/><Relationship Id="rId4" Type="http://schemas.openxmlformats.org/officeDocument/2006/relationships/image" Target="../media/image10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1.svg"/><Relationship Id="rId7" Type="http://schemas.openxmlformats.org/officeDocument/2006/relationships/image" Target="../media/image114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verse.software/network/" TargetMode="External"/><Relationship Id="rId5" Type="http://schemas.openxmlformats.org/officeDocument/2006/relationships/image" Target="../media/image113.png"/><Relationship Id="rId10" Type="http://schemas.openxmlformats.org/officeDocument/2006/relationships/image" Target="../media/image117.png"/><Relationship Id="rId4" Type="http://schemas.openxmlformats.org/officeDocument/2006/relationships/image" Target="../media/image112.png"/><Relationship Id="rId9" Type="http://schemas.openxmlformats.org/officeDocument/2006/relationships/image" Target="../media/image1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hyperlink" Target="https://github.com/EVERSE-ResearchSoftware/RSQKit-chatbot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EVERSE-ResearchSoftware" TargetMode="External"/><Relationship Id="rId13" Type="http://schemas.openxmlformats.org/officeDocument/2006/relationships/image" Target="../media/image121.png"/><Relationship Id="rId18" Type="http://schemas.openxmlformats.org/officeDocument/2006/relationships/image" Target="../media/image124.png"/><Relationship Id="rId3" Type="http://schemas.openxmlformats.org/officeDocument/2006/relationships/hyperlink" Target="https://everse.software/RSQKit/contribution_guidelines" TargetMode="External"/><Relationship Id="rId7" Type="http://schemas.openxmlformats.org/officeDocument/2006/relationships/hyperlink" Target="mailto:rsqkit@lists.certh.gr" TargetMode="External"/><Relationship Id="rId12" Type="http://schemas.openxmlformats.org/officeDocument/2006/relationships/hyperlink" Target="https://bsky.app/profile/eosc-everse.bsky.social" TargetMode="External"/><Relationship Id="rId17" Type="http://schemas.openxmlformats.org/officeDocument/2006/relationships/image" Target="../media/image123.png"/><Relationship Id="rId2" Type="http://schemas.openxmlformats.org/officeDocument/2006/relationships/notesSlide" Target="../notesSlides/notesSlide12.xml"/><Relationship Id="rId16" Type="http://schemas.openxmlformats.org/officeDocument/2006/relationships/hyperlink" Target="https://fosstodon.org/@eosc_evers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verse.software/network/" TargetMode="External"/><Relationship Id="rId11" Type="http://schemas.openxmlformats.org/officeDocument/2006/relationships/hyperlink" Target="https://www.linkedin.com/company/eosc-everse/" TargetMode="External"/><Relationship Id="rId5" Type="http://schemas.openxmlformats.org/officeDocument/2006/relationships/image" Target="../media/image111.svg"/><Relationship Id="rId15" Type="http://schemas.openxmlformats.org/officeDocument/2006/relationships/hyperlink" Target="https://www.youtube.com/channel/UCHMrK3NFTwTAB2t8Sbt7sVA" TargetMode="External"/><Relationship Id="rId10" Type="http://schemas.openxmlformats.org/officeDocument/2006/relationships/image" Target="../media/image120.png"/><Relationship Id="rId19" Type="http://schemas.openxmlformats.org/officeDocument/2006/relationships/hyperlink" Target="https://zenodo.org/communities/everse/records?q=&amp;l=list&amp;p=1&amp;s=10&amp;sort=newest" TargetMode="External"/><Relationship Id="rId4" Type="http://schemas.openxmlformats.org/officeDocument/2006/relationships/image" Target="../media/image110.png"/><Relationship Id="rId9" Type="http://schemas.openxmlformats.org/officeDocument/2006/relationships/image" Target="../media/image119.png"/><Relationship Id="rId14" Type="http://schemas.openxmlformats.org/officeDocument/2006/relationships/image" Target="../media/image1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"/>
          <p:cNvSpPr txBox="1">
            <a:spLocks noGrp="1"/>
          </p:cNvSpPr>
          <p:nvPr>
            <p:ph type="subTitle" idx="1"/>
          </p:nvPr>
        </p:nvSpPr>
        <p:spPr>
          <a:xfrm>
            <a:off x="492585" y="1504246"/>
            <a:ext cx="11370551" cy="1000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None/>
            </a:pPr>
            <a:r>
              <a:rPr lang="en-GB" sz="3600" dirty="0"/>
              <a:t>Research Software Quality Kit (</a:t>
            </a:r>
            <a:r>
              <a:rPr lang="en-GB" sz="3600" dirty="0" err="1"/>
              <a:t>RSQKit</a:t>
            </a:r>
            <a:r>
              <a:rPr lang="en-GB" sz="3600" dirty="0"/>
              <a:t>) </a:t>
            </a:r>
            <a:endParaRPr sz="36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800"/>
              <a:buNone/>
            </a:pPr>
            <a:endParaRPr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</a:pPr>
            <a:endParaRPr sz="2000" dirty="0"/>
          </a:p>
        </p:txBody>
      </p:sp>
      <p:sp>
        <p:nvSpPr>
          <p:cNvPr id="72" name="Google Shape;72;p1"/>
          <p:cNvSpPr/>
          <p:nvPr/>
        </p:nvSpPr>
        <p:spPr>
          <a:xfrm>
            <a:off x="492586" y="4926200"/>
            <a:ext cx="60960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1100" b="1" i="0" u="none" strike="noStrike" cap="none" dirty="0" err="1">
                <a:solidFill>
                  <a:srgbClr val="80539A"/>
                </a:solidFill>
                <a:latin typeface="Roboto"/>
                <a:ea typeface="Roboto"/>
                <a:cs typeface="Roboto"/>
                <a:sym typeface="Roboto"/>
              </a:rPr>
              <a:t>CoSeC</a:t>
            </a:r>
            <a:r>
              <a:rPr lang="en-GB" sz="1100" b="1" i="0" u="none" strike="noStrike" cap="none" dirty="0">
                <a:solidFill>
                  <a:srgbClr val="80539A"/>
                </a:solidFill>
                <a:latin typeface="Roboto"/>
                <a:ea typeface="Roboto"/>
                <a:cs typeface="Roboto"/>
                <a:sym typeface="Roboto"/>
              </a:rPr>
              <a:t> Staff Celebration Day</a:t>
            </a:r>
            <a:endParaRPr lang="en-GB" sz="1100" b="1" dirty="0">
              <a:solidFill>
                <a:srgbClr val="80539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 dirty="0">
              <a:solidFill>
                <a:srgbClr val="80539A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0">
              <a:spcBef>
                <a:spcPts val="1800"/>
              </a:spcBef>
            </a:pPr>
            <a:r>
              <a:rPr lang="en-GB" sz="1100" b="0" i="0" u="none" strike="noStrike" cap="none" dirty="0">
                <a:solidFill>
                  <a:srgbClr val="3EA3DC"/>
                </a:solidFill>
                <a:latin typeface="Roboto"/>
                <a:ea typeface="Roboto"/>
                <a:cs typeface="Roboto"/>
                <a:sym typeface="Roboto"/>
              </a:rPr>
              <a:t>16</a:t>
            </a:r>
            <a:r>
              <a:rPr lang="en-GB" sz="1100" b="0" i="0" u="none" strike="noStrike" cap="none" baseline="30000" dirty="0">
                <a:solidFill>
                  <a:srgbClr val="3EA3DC"/>
                </a:solidFill>
                <a:latin typeface="Roboto"/>
                <a:ea typeface="Roboto"/>
                <a:cs typeface="Roboto"/>
                <a:sym typeface="Roboto"/>
              </a:rPr>
              <a:t>th</a:t>
            </a:r>
            <a:r>
              <a:rPr lang="en-GB" sz="1100" b="0" i="0" u="none" strike="noStrike" cap="none" dirty="0">
                <a:solidFill>
                  <a:srgbClr val="3EA3DC"/>
                </a:solidFill>
                <a:latin typeface="Roboto"/>
                <a:ea typeface="Roboto"/>
                <a:cs typeface="Roboto"/>
                <a:sym typeface="Roboto"/>
              </a:rPr>
              <a:t> October 2025</a:t>
            </a:r>
            <a:endParaRPr sz="1100" b="0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" name="Google Shape;73;p1"/>
          <p:cNvSpPr txBox="1"/>
          <p:nvPr/>
        </p:nvSpPr>
        <p:spPr>
          <a:xfrm>
            <a:off x="492586" y="2782669"/>
            <a:ext cx="587738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Shoaib Sufi	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University of Manchester</a:t>
            </a:r>
            <a:r>
              <a:rPr lang="en-GB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18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"/>
          <p:cNvSpPr txBox="1"/>
          <p:nvPr/>
        </p:nvSpPr>
        <p:spPr>
          <a:xfrm>
            <a:off x="7046485" y="5926433"/>
            <a:ext cx="433832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This project has received funding from the European Union’s Horizon Europe Programme under GA 101129744 — EVERSE — HORIZON-INFRA-2023-EOSC-01-02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582531-272B-57FA-76D6-4700023FB1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906DD0-A410-58E1-58D8-C557346BC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854235"/>
            <a:ext cx="5684108" cy="5454520"/>
          </a:xfrm>
        </p:spPr>
        <p:txBody>
          <a:bodyPr>
            <a:normAutofit/>
          </a:bodyPr>
          <a:lstStyle/>
          <a:p>
            <a:pPr marL="514350" indent="-285750">
              <a:buFont typeface="Arial" panose="020B0604020202020204" pitchFamily="34" charset="0"/>
              <a:buChar char="•"/>
            </a:pPr>
            <a:r>
              <a:rPr lang="en-GB" sz="1800" dirty="0"/>
              <a:t>Aims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GB" sz="1800" dirty="0"/>
              <a:t>EVERSE aims to create a framework for research software and code excellence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GB" sz="1800" dirty="0"/>
              <a:t>Collaboratively designed and championed by research communities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GB" sz="1800" dirty="0"/>
              <a:t>Building a European Network of Research Software Quality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GB" sz="1800" dirty="0"/>
              <a:t>Moving towards / setting the foundations for a Virtual Institute for Research Software Excellence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GB" sz="1800" dirty="0"/>
              <a:t>Goals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GB" sz="1800" dirty="0"/>
              <a:t>Contribute to making research software a first-class citizen of the scientific process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GB" sz="1800" dirty="0"/>
              <a:t>Enabling the people who contribute to research software to get credit for their efforts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06779F-3C49-28B4-51DC-CD9EF5909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0908" y="302525"/>
            <a:ext cx="8413301" cy="603887"/>
          </a:xfrm>
        </p:spPr>
        <p:txBody>
          <a:bodyPr/>
          <a:lstStyle/>
          <a:p>
            <a:r>
              <a:rPr lang="en-GB" dirty="0"/>
              <a:t>What is EVERSE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85DC76-D97B-9666-71D4-81766F870DA2}"/>
              </a:ext>
            </a:extLst>
          </p:cNvPr>
          <p:cNvSpPr txBox="1"/>
          <p:nvPr/>
        </p:nvSpPr>
        <p:spPr>
          <a:xfrm>
            <a:off x="6096000" y="924809"/>
            <a:ext cx="1532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Partners: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72B3A7-FFEF-56FD-4F49-DD3422B59C2F}"/>
              </a:ext>
            </a:extLst>
          </p:cNvPr>
          <p:cNvSpPr txBox="1"/>
          <p:nvPr/>
        </p:nvSpPr>
        <p:spPr>
          <a:xfrm>
            <a:off x="6096000" y="4882962"/>
            <a:ext cx="1532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Driver clusters &amp; infrastructures: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D5DBDE-FBB2-1423-A3CD-8AC758A94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0331" y="4892486"/>
            <a:ext cx="2197100" cy="520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387D53-955E-AAD4-F9B5-BB56CF02A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606" y="5655937"/>
            <a:ext cx="4212465" cy="9481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38FC33-D919-E138-A672-EBB98C622F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7710" y="794766"/>
            <a:ext cx="1435100" cy="10795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DAAD89C6-B7E6-7427-10A6-8C7613E97E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23414" y="1078697"/>
            <a:ext cx="1856048" cy="446502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0494AEBB-8211-FBD6-DFA8-D6C5301448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02526" y="854235"/>
            <a:ext cx="895426" cy="895426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4C35F297-46E9-4ED6-E171-C00F64870C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69098" y="1650804"/>
            <a:ext cx="732308" cy="732308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838F0A73-8BF1-0FB3-2FEA-37A70595CE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75866" y="1749661"/>
            <a:ext cx="1475264" cy="624529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8FCB7BE5-6C5C-2EC6-AE12-8746962A50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402526" y="1704783"/>
            <a:ext cx="1100708" cy="835561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2744EECC-C9F5-3AEB-6CAA-CB6832F7990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369098" y="2541549"/>
            <a:ext cx="965334" cy="256522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E36DA30B-A8EF-27D4-0373-A7765A16D58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522354" y="2203208"/>
            <a:ext cx="1242238" cy="1179297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9850A149-9DB4-6662-EDD6-6CFD8175D12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699809" y="2213023"/>
            <a:ext cx="1074383" cy="1074383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C8B305B5-3F7F-39C4-D56F-B6610718527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262607" y="2699869"/>
            <a:ext cx="1090697" cy="1090697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57DE38C9-BB48-C536-26C2-5210050D407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575866" y="2767365"/>
            <a:ext cx="1023201" cy="1023201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7E3BE43C-C964-7DA0-C240-8DEBBAF30D1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589704" y="2748900"/>
            <a:ext cx="1090697" cy="1090697"/>
          </a:xfrm>
          <a:prstGeom prst="rect">
            <a:avLst/>
          </a:prstGeom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512549DC-08E4-2EC6-4AC5-959656CB447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7147558" y="3465354"/>
            <a:ext cx="1298452" cy="603321"/>
          </a:xfrm>
          <a:prstGeom prst="rect">
            <a:avLst/>
          </a:prstGeom>
        </p:spPr>
      </p:pic>
      <p:pic>
        <p:nvPicPr>
          <p:cNvPr id="75" name="Graphic 74">
            <a:extLst>
              <a:ext uri="{FF2B5EF4-FFF2-40B4-BE49-F238E27FC236}">
                <a16:creationId xmlns:a16="http://schemas.microsoft.com/office/drawing/2014/main" id="{ECE4202C-9ECA-903B-8D2C-C69387718CB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8482810" y="3535457"/>
            <a:ext cx="1074384" cy="480374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:a16="http://schemas.microsoft.com/office/drawing/2014/main" id="{EDF55557-C46A-021F-70BD-0986FFC71475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9914026" y="3533636"/>
            <a:ext cx="1435101" cy="458614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1BAF355F-8DF7-8642-D13A-0D06C501F507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7339584" y="4076518"/>
            <a:ext cx="914400" cy="723900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01D15302-0D9E-F3AA-95A2-32D3D4B21778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0000498" y="4015831"/>
            <a:ext cx="1322647" cy="912704"/>
          </a:xfrm>
          <a:prstGeom prst="rect">
            <a:avLst/>
          </a:prstGeom>
        </p:spPr>
      </p:pic>
      <p:pic>
        <p:nvPicPr>
          <p:cNvPr id="83" name="Graphic 82">
            <a:extLst>
              <a:ext uri="{FF2B5EF4-FFF2-40B4-BE49-F238E27FC236}">
                <a16:creationId xmlns:a16="http://schemas.microsoft.com/office/drawing/2014/main" id="{8CEC7095-82E9-5FE9-DF11-5B1D83DD85C9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8506122" y="4412630"/>
            <a:ext cx="1242238" cy="276486"/>
          </a:xfrm>
          <a:prstGeom prst="rect">
            <a:avLst/>
          </a:prstGeom>
        </p:spPr>
      </p:pic>
      <p:pic>
        <p:nvPicPr>
          <p:cNvPr id="1034" name="Picture 10" descr="Home">
            <a:extLst>
              <a:ext uri="{FF2B5EF4-FFF2-40B4-BE49-F238E27FC236}">
                <a16:creationId xmlns:a16="http://schemas.microsoft.com/office/drawing/2014/main" id="{4F0876E7-2130-907C-1B6D-937FD315B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569" y="4871378"/>
            <a:ext cx="1322647" cy="82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B26C9A00-25D7-BEFD-4E57-BD2EFFAC4AAA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8253984" y="5633796"/>
            <a:ext cx="1135495" cy="450365"/>
          </a:xfrm>
          <a:prstGeom prst="rect">
            <a:avLst/>
          </a:prstGeom>
        </p:spPr>
      </p:pic>
      <p:pic>
        <p:nvPicPr>
          <p:cNvPr id="1038" name="Picture 14" descr="Logo">
            <a:extLst>
              <a:ext uri="{FF2B5EF4-FFF2-40B4-BE49-F238E27FC236}">
                <a16:creationId xmlns:a16="http://schemas.microsoft.com/office/drawing/2014/main" id="{01863094-B6EC-3DFA-2FFE-500AE3AB7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432" y="6308755"/>
            <a:ext cx="1338227" cy="3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LSRI">
            <a:extLst>
              <a:ext uri="{FF2B5EF4-FFF2-40B4-BE49-F238E27FC236}">
                <a16:creationId xmlns:a16="http://schemas.microsoft.com/office/drawing/2014/main" id="{D985DCB1-0947-47CA-B726-A00712D62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520" y="5655083"/>
            <a:ext cx="1011408" cy="32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204D740B-252E-1BBE-32CB-CD036DFE8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1426" y="6147045"/>
            <a:ext cx="1475264" cy="484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253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"/>
          <p:cNvSpPr txBox="1">
            <a:spLocks noGrp="1"/>
          </p:cNvSpPr>
          <p:nvPr>
            <p:ph type="sldNum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  <p:sp>
        <p:nvSpPr>
          <p:cNvPr id="89" name="Google Shape;89;p3"/>
          <p:cNvSpPr txBox="1">
            <a:spLocks noGrp="1"/>
          </p:cNvSpPr>
          <p:nvPr>
            <p:ph type="title"/>
          </p:nvPr>
        </p:nvSpPr>
        <p:spPr>
          <a:xfrm>
            <a:off x="2882054" y="239102"/>
            <a:ext cx="9252857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Roboto Light"/>
              <a:buNone/>
            </a:pPr>
            <a:r>
              <a:rPr lang="en-GB" sz="4000"/>
              <a:t>What is RSQKit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90" name="Google Shape;90;p3"/>
          <p:cNvSpPr txBox="1">
            <a:spLocks noGrp="1"/>
          </p:cNvSpPr>
          <p:nvPr>
            <p:ph type="body" idx="1"/>
          </p:nvPr>
        </p:nvSpPr>
        <p:spPr>
          <a:xfrm>
            <a:off x="185352" y="1025610"/>
            <a:ext cx="6000959" cy="5511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marL="285750" lvl="0" indent="-2857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en-GB" sz="4000" dirty="0"/>
              <a:t>The Research Software Quality Kit:</a:t>
            </a:r>
            <a:endParaRPr dirty="0"/>
          </a:p>
          <a:p>
            <a:pPr marL="285750" lvl="0" indent="-28575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en-GB" sz="4000" dirty="0"/>
              <a:t>Task driven guide – how to improve you research software quality (RSQ)</a:t>
            </a:r>
            <a:endParaRPr dirty="0"/>
          </a:p>
          <a:p>
            <a:pPr marL="285750" lvl="0" indent="-28575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en-GB" sz="4000" dirty="0"/>
              <a:t>Tools related to improving RSQ</a:t>
            </a:r>
            <a:endParaRPr dirty="0"/>
          </a:p>
          <a:p>
            <a:pPr marL="285750" lvl="0" indent="-28575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en-GB" sz="4000" dirty="0"/>
              <a:t>Training related to improving RSQ</a:t>
            </a:r>
            <a:endParaRPr dirty="0"/>
          </a:p>
          <a:p>
            <a:pPr marL="285750" lvl="0" indent="-28575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en-GB" sz="4000" dirty="0"/>
              <a:t>Exemplars of good practice – Research Software Stories </a:t>
            </a:r>
            <a:endParaRPr dirty="0"/>
          </a:p>
          <a:p>
            <a:pPr marL="285750" lvl="0" indent="-28575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en-GB" sz="4000" dirty="0"/>
              <a:t>Roles involved in research software</a:t>
            </a:r>
            <a:endParaRPr dirty="0"/>
          </a:p>
          <a:p>
            <a:pPr marL="285750" lvl="0" indent="-28575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en-GB" sz="4000" dirty="0"/>
              <a:t>Research clusters and Infrastructures that make &amp; use research software</a:t>
            </a:r>
            <a:endParaRPr dirty="0"/>
          </a:p>
          <a:p>
            <a:pPr marL="285750" lvl="0" indent="-28575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en-GB" sz="4000" dirty="0"/>
              <a:t>A model for understanding the research software process for different types of research software</a:t>
            </a:r>
            <a:endParaRPr sz="4000" dirty="0"/>
          </a:p>
        </p:txBody>
      </p:sp>
      <p:sp>
        <p:nvSpPr>
          <p:cNvPr id="91" name="Google Shape;91;p3"/>
          <p:cNvSpPr txBox="1"/>
          <p:nvPr/>
        </p:nvSpPr>
        <p:spPr>
          <a:xfrm>
            <a:off x="6791504" y="-11852"/>
            <a:ext cx="493276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https://everse.software/RSQKit/</a:t>
            </a:r>
            <a:endParaRPr/>
          </a:p>
        </p:txBody>
      </p:sp>
      <p:pic>
        <p:nvPicPr>
          <p:cNvPr id="92" name="Google Shape;9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1150" y="6174398"/>
            <a:ext cx="1193800" cy="4445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3"/>
          <p:cNvSpPr txBox="1"/>
          <p:nvPr/>
        </p:nvSpPr>
        <p:spPr>
          <a:xfrm>
            <a:off x="9113086" y="6231700"/>
            <a:ext cx="13580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product of</a:t>
            </a:r>
            <a:endParaRPr/>
          </a:p>
        </p:txBody>
      </p:sp>
      <p:sp>
        <p:nvSpPr>
          <p:cNvPr id="94" name="Google Shape;94;p3"/>
          <p:cNvSpPr txBox="1"/>
          <p:nvPr/>
        </p:nvSpPr>
        <p:spPr>
          <a:xfrm>
            <a:off x="3737510" y="6369955"/>
            <a:ext cx="91368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Inspired by </a:t>
            </a:r>
            <a:endParaRPr sz="1050" dirty="0"/>
          </a:p>
        </p:txBody>
      </p:sp>
      <p:pic>
        <p:nvPicPr>
          <p:cNvPr id="95" name="Google Shape;95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84818" y="6349252"/>
            <a:ext cx="1204732" cy="342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6686" y="5989267"/>
            <a:ext cx="2946400" cy="74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97E98B-6027-E83E-41B1-6CE1E2E10B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561970"/>
            <a:ext cx="5712450" cy="54683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>
            <a:spLocks noGrp="1"/>
          </p:cNvSpPr>
          <p:nvPr>
            <p:ph type="sldNum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  <p:sp>
        <p:nvSpPr>
          <p:cNvPr id="103" name="Google Shape;103;p4"/>
          <p:cNvSpPr txBox="1">
            <a:spLocks noGrp="1"/>
          </p:cNvSpPr>
          <p:nvPr>
            <p:ph type="body" idx="1"/>
          </p:nvPr>
        </p:nvSpPr>
        <p:spPr>
          <a:xfrm>
            <a:off x="366388" y="1078230"/>
            <a:ext cx="4505649" cy="5119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285750" lvl="0" indent="-2857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en-GB" sz="2400" dirty="0"/>
              <a:t>Researchers who code</a:t>
            </a:r>
            <a:endParaRPr dirty="0"/>
          </a:p>
          <a:p>
            <a:pPr marL="285750" lvl="0" indent="-28575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en-GB" sz="2400" dirty="0"/>
              <a:t>Research software engineers</a:t>
            </a:r>
            <a:endParaRPr dirty="0"/>
          </a:p>
          <a:p>
            <a:pPr marL="285750" lvl="0" indent="-28575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en-GB" sz="2400" dirty="0"/>
              <a:t>Those training research software skills</a:t>
            </a:r>
            <a:endParaRPr dirty="0"/>
          </a:p>
          <a:p>
            <a:pPr marL="285750" lvl="0" indent="-28575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en-GB" sz="2400" dirty="0"/>
              <a:t>Those managing and/or procuring funding for project with a software component</a:t>
            </a:r>
            <a:endParaRPr dirty="0"/>
          </a:p>
          <a:p>
            <a:pPr marL="285750" lvl="0" indent="-28575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en-GB" sz="2400" dirty="0"/>
              <a:t>Those running research infrastructures using software</a:t>
            </a:r>
            <a:endParaRPr dirty="0"/>
          </a:p>
          <a:p>
            <a:pPr marL="285750" lvl="0" indent="-28575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en-GB" sz="2400" dirty="0"/>
              <a:t>Those developing software related policy at organisations and in projects</a:t>
            </a:r>
            <a:endParaRPr dirty="0"/>
          </a:p>
        </p:txBody>
      </p:sp>
      <p:sp>
        <p:nvSpPr>
          <p:cNvPr id="104" name="Google Shape;104;p4"/>
          <p:cNvSpPr txBox="1">
            <a:spLocks noGrp="1"/>
          </p:cNvSpPr>
          <p:nvPr>
            <p:ph type="title"/>
          </p:nvPr>
        </p:nvSpPr>
        <p:spPr>
          <a:xfrm>
            <a:off x="2917677" y="203671"/>
            <a:ext cx="2108877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500"/>
              <a:buFont typeface="Roboto Light"/>
              <a:buNone/>
            </a:pPr>
            <a:r>
              <a:rPr lang="en-GB"/>
              <a:t>Audience</a:t>
            </a:r>
            <a:endParaRPr/>
          </a:p>
        </p:txBody>
      </p:sp>
      <p:pic>
        <p:nvPicPr>
          <p:cNvPr id="105" name="Google Shape;105;p4" descr="black flat screen computer monito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6554" y="1303866"/>
            <a:ext cx="7067922" cy="3979333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4"/>
          <p:cNvSpPr txBox="1"/>
          <p:nvPr/>
        </p:nvSpPr>
        <p:spPr>
          <a:xfrm>
            <a:off x="6208355" y="5283199"/>
            <a:ext cx="6096000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unsplash.com</a:t>
            </a:r>
            <a:r>
              <a:rPr lang="en-GB" sz="10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/photos/black-flat-screen-computer-monitor-MmYtZoZ8ET4</a:t>
            </a:r>
            <a:endParaRPr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1B51FDA-F227-A2D1-83D2-C31E9EE8C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6161" y="1343514"/>
            <a:ext cx="4645839" cy="4247624"/>
          </a:xfrm>
          <a:prstGeom prst="rect">
            <a:avLst/>
          </a:prstGeom>
        </p:spPr>
      </p:pic>
      <p:sp>
        <p:nvSpPr>
          <p:cNvPr id="111" name="Google Shape;111;p5"/>
          <p:cNvSpPr txBox="1">
            <a:spLocks noGrp="1"/>
          </p:cNvSpPr>
          <p:nvPr>
            <p:ph type="sldNum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  <p:sp>
        <p:nvSpPr>
          <p:cNvPr id="112" name="Google Shape;112;p5"/>
          <p:cNvSpPr txBox="1">
            <a:spLocks noGrp="1"/>
          </p:cNvSpPr>
          <p:nvPr>
            <p:ph type="title"/>
          </p:nvPr>
        </p:nvSpPr>
        <p:spPr>
          <a:xfrm>
            <a:off x="5314123" y="137973"/>
            <a:ext cx="6539816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500"/>
              <a:buFont typeface="Roboto Light"/>
              <a:buNone/>
            </a:pPr>
            <a:r>
              <a:rPr lang="en-GB" dirty="0"/>
              <a:t>Definitions and Frame of Reference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88C493-296B-A816-160C-EBDE10E766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47" y="1266861"/>
            <a:ext cx="7481314" cy="4324277"/>
          </a:xfrm>
          <a:prstGeom prst="rect">
            <a:avLst/>
          </a:prstGeom>
        </p:spPr>
      </p:pic>
      <p:sp>
        <p:nvSpPr>
          <p:cNvPr id="11" name="AutoShape 2">
            <a:extLst>
              <a:ext uri="{FF2B5EF4-FFF2-40B4-BE49-F238E27FC236}">
                <a16:creationId xmlns:a16="http://schemas.microsoft.com/office/drawing/2014/main" id="{585CFECB-EF1A-F907-77CD-9CC6FA3969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5376EA16-2EA7-1A41-2D93-96821E593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>
            <a:extLst>
              <a:ext uri="{FF2B5EF4-FFF2-40B4-BE49-F238E27FC236}">
                <a16:creationId xmlns:a16="http://schemas.microsoft.com/office/drawing/2014/main" id="{51BFA275-A805-7D11-7355-09D942DBD6B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sp>
        <p:nvSpPr>
          <p:cNvPr id="112" name="Google Shape;112;p5">
            <a:extLst>
              <a:ext uri="{FF2B5EF4-FFF2-40B4-BE49-F238E27FC236}">
                <a16:creationId xmlns:a16="http://schemas.microsoft.com/office/drawing/2014/main" id="{453C80F4-E779-1C00-DCDC-EA6BB8A19D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02200" y="137973"/>
            <a:ext cx="6951739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500"/>
              <a:buFont typeface="Roboto Light"/>
              <a:buNone/>
            </a:pPr>
            <a:r>
              <a:rPr lang="en-GB" dirty="0"/>
              <a:t>Definitions and Frame of Reference 2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768D49-589E-1010-3C1A-98774C52B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44" y="882359"/>
            <a:ext cx="4538656" cy="57295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F33F41-0723-8B5A-A9DA-D416FE131F4A}"/>
              </a:ext>
            </a:extLst>
          </p:cNvPr>
          <p:cNvSpPr txBox="1"/>
          <p:nvPr/>
        </p:nvSpPr>
        <p:spPr>
          <a:xfrm>
            <a:off x="8378069" y="743859"/>
            <a:ext cx="32791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Version 2 published in July 2025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D66114-BC74-7950-2AF8-28D4DA56B1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8578" y="1051636"/>
            <a:ext cx="4738981" cy="57422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A239C0-21AF-7038-C5F2-892CD281E99F}"/>
              </a:ext>
            </a:extLst>
          </p:cNvPr>
          <p:cNvSpPr txBox="1"/>
          <p:nvPr/>
        </p:nvSpPr>
        <p:spPr>
          <a:xfrm>
            <a:off x="4902200" y="713082"/>
            <a:ext cx="35747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/>
              <a:t>https://</a:t>
            </a:r>
            <a:r>
              <a:rPr lang="en-GB" sz="1600" dirty="0" err="1"/>
              <a:t>zenodo.org</a:t>
            </a:r>
            <a:r>
              <a:rPr lang="en-GB" sz="1600" dirty="0"/>
              <a:t>/records/15856368</a:t>
            </a:r>
          </a:p>
        </p:txBody>
      </p:sp>
      <p:sp>
        <p:nvSpPr>
          <p:cNvPr id="11" name="AutoShape 2">
            <a:extLst>
              <a:ext uri="{FF2B5EF4-FFF2-40B4-BE49-F238E27FC236}">
                <a16:creationId xmlns:a16="http://schemas.microsoft.com/office/drawing/2014/main" id="{F76A0654-D37E-1C86-3261-EBEBDAA7B7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527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C8A4FB68-1238-F2A4-F2A1-EEE103726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>
            <a:extLst>
              <a:ext uri="{FF2B5EF4-FFF2-40B4-BE49-F238E27FC236}">
                <a16:creationId xmlns:a16="http://schemas.microsoft.com/office/drawing/2014/main" id="{2BAA3FB4-BB15-9533-E526-BE8DF3F4D80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  <p:sp>
        <p:nvSpPr>
          <p:cNvPr id="112" name="Google Shape;112;p5">
            <a:extLst>
              <a:ext uri="{FF2B5EF4-FFF2-40B4-BE49-F238E27FC236}">
                <a16:creationId xmlns:a16="http://schemas.microsoft.com/office/drawing/2014/main" id="{B25D04BD-622B-A04D-15C0-C81708614B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45061" y="137973"/>
            <a:ext cx="2108877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500"/>
              <a:buFont typeface="Roboto Light"/>
              <a:buNone/>
            </a:pPr>
            <a:r>
              <a:rPr lang="en-GB"/>
              <a:t>Tasks</a:t>
            </a:r>
            <a:endParaRPr/>
          </a:p>
        </p:txBody>
      </p:sp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6023C067-35F6-8B95-9D6D-92495CCC4A4E}"/>
              </a:ext>
            </a:extLst>
          </p:cNvPr>
          <p:cNvSpPr txBox="1"/>
          <p:nvPr/>
        </p:nvSpPr>
        <p:spPr>
          <a:xfrm>
            <a:off x="8896865" y="741860"/>
            <a:ext cx="3136557" cy="3108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Common software tasks that improve quality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Quality of practices vs quality of product</a:t>
            </a:r>
            <a:endParaRPr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FE0B4A-B5A8-BB2F-4AA5-11DD9185B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66" y="741860"/>
            <a:ext cx="6250834" cy="61398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D97D1C-10C7-3F41-8C3C-F1213F6667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242" y="23692"/>
            <a:ext cx="1914099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760575-21A9-5547-8401-7CF492203EC9}"/>
              </a:ext>
            </a:extLst>
          </p:cNvPr>
          <p:cNvSpPr txBox="1"/>
          <p:nvPr/>
        </p:nvSpPr>
        <p:spPr>
          <a:xfrm>
            <a:off x="8651341" y="6505551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https://</a:t>
            </a:r>
            <a:r>
              <a:rPr lang="en-GB" sz="1600" dirty="0" err="1">
                <a:solidFill>
                  <a:schemeClr val="accent1"/>
                </a:solidFill>
              </a:rPr>
              <a:t>everse.software</a:t>
            </a:r>
            <a:r>
              <a:rPr lang="en-GB" sz="1600" dirty="0">
                <a:solidFill>
                  <a:schemeClr val="accent1"/>
                </a:solidFill>
              </a:rPr>
              <a:t>/</a:t>
            </a:r>
            <a:r>
              <a:rPr lang="en-GB" sz="1600" dirty="0" err="1">
                <a:solidFill>
                  <a:schemeClr val="accent1"/>
                </a:solidFill>
              </a:rPr>
              <a:t>RSQKit</a:t>
            </a:r>
            <a:r>
              <a:rPr lang="en-GB" sz="1600" dirty="0">
                <a:solidFill>
                  <a:schemeClr val="accent1"/>
                </a:solidFill>
              </a:rPr>
              <a:t>/tasks</a:t>
            </a:r>
          </a:p>
        </p:txBody>
      </p:sp>
    </p:spTree>
    <p:extLst>
      <p:ext uri="{BB962C8B-B14F-4D97-AF65-F5344CB8AC3E}">
        <p14:creationId xmlns:p14="http://schemas.microsoft.com/office/powerpoint/2010/main" val="655526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0A7A5A-CDE2-12D7-ACAD-39744ABF08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7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751950D-C99F-A568-A50C-D197ACA22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700" y="203671"/>
            <a:ext cx="6840217" cy="603887"/>
          </a:xfrm>
        </p:spPr>
        <p:txBody>
          <a:bodyPr>
            <a:normAutofit fontScale="90000"/>
          </a:bodyPr>
          <a:lstStyle/>
          <a:p>
            <a:r>
              <a:rPr lang="en-GB" dirty="0"/>
              <a:t>Write, review or suggest a task page!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A93848-1BF8-F8BD-205E-D3E9E5D8952F}"/>
              </a:ext>
            </a:extLst>
          </p:cNvPr>
          <p:cNvSpPr txBox="1"/>
          <p:nvPr/>
        </p:nvSpPr>
        <p:spPr>
          <a:xfrm>
            <a:off x="10236200" y="1435775"/>
            <a:ext cx="2298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hlinkClick r:id="rId2"/>
            </a:endParaRPr>
          </a:p>
          <a:p>
            <a:r>
              <a:rPr lang="en-GB" dirty="0">
                <a:hlinkClick r:id="rId2"/>
              </a:rPr>
              <a:t>GitHub Issue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Google Sheet </a:t>
            </a:r>
            <a:r>
              <a:rPr lang="en-GB" dirty="0"/>
              <a:t>	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F9FFDC-FA82-5748-BE25-965905DA14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55387"/>
            <a:ext cx="9880600" cy="609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215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A31234DE-69DC-F8CB-6677-1AD045E3F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>
            <a:extLst>
              <a:ext uri="{FF2B5EF4-FFF2-40B4-BE49-F238E27FC236}">
                <a16:creationId xmlns:a16="http://schemas.microsoft.com/office/drawing/2014/main" id="{A02D7F3A-9621-6344-87E2-3ED7ADA65A5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 dirty="0"/>
          </a:p>
        </p:txBody>
      </p:sp>
      <p:sp>
        <p:nvSpPr>
          <p:cNvPr id="112" name="Google Shape;112;p5">
            <a:extLst>
              <a:ext uri="{FF2B5EF4-FFF2-40B4-BE49-F238E27FC236}">
                <a16:creationId xmlns:a16="http://schemas.microsoft.com/office/drawing/2014/main" id="{5A2DA21D-BB75-8A36-9F92-5CB196254B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22099" y="137973"/>
            <a:ext cx="7611324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500"/>
              <a:buFont typeface="Roboto Light"/>
              <a:buNone/>
            </a:pPr>
            <a:r>
              <a:rPr lang="en-GB" dirty="0"/>
              <a:t>Research Clusters &amp; Infrastructures</a:t>
            </a:r>
            <a:endParaRPr dirty="0"/>
          </a:p>
        </p:txBody>
      </p:sp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3EE15683-4220-DF73-4BA4-61F06B419487}"/>
              </a:ext>
            </a:extLst>
          </p:cNvPr>
          <p:cNvSpPr txBox="1"/>
          <p:nvPr/>
        </p:nvSpPr>
        <p:spPr>
          <a:xfrm>
            <a:off x="7826244" y="547893"/>
            <a:ext cx="4207178" cy="2893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endParaRPr lang="en-GB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Collection of projects and infrastructures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 and make a lot of use of software to enable progress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F5A8AD-D25F-D5B4-4964-76EA1DE94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18" y="4413009"/>
            <a:ext cx="3584431" cy="849489"/>
          </a:xfrm>
          <a:prstGeom prst="rect">
            <a:avLst/>
          </a:prstGeom>
        </p:spPr>
      </p:pic>
      <p:pic>
        <p:nvPicPr>
          <p:cNvPr id="5" name="Picture 10" descr="Home">
            <a:extLst>
              <a:ext uri="{FF2B5EF4-FFF2-40B4-BE49-F238E27FC236}">
                <a16:creationId xmlns:a16="http://schemas.microsoft.com/office/drawing/2014/main" id="{6F12D040-68D9-ABBD-A092-4C2574BBF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201" y="4413009"/>
            <a:ext cx="1528683" cy="95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705A69-3479-66B5-0BB5-8F3FDC7A8D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745" y="5593489"/>
            <a:ext cx="1135495" cy="450365"/>
          </a:xfrm>
          <a:prstGeom prst="rect">
            <a:avLst/>
          </a:prstGeom>
        </p:spPr>
      </p:pic>
      <p:pic>
        <p:nvPicPr>
          <p:cNvPr id="7" name="Picture 14" descr="Logo">
            <a:extLst>
              <a:ext uri="{FF2B5EF4-FFF2-40B4-BE49-F238E27FC236}">
                <a16:creationId xmlns:a16="http://schemas.microsoft.com/office/drawing/2014/main" id="{0C39789E-3996-1A9B-F64C-34A4F4030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900" y="4675037"/>
            <a:ext cx="1338227" cy="3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 descr="LSRI">
            <a:extLst>
              <a:ext uri="{FF2B5EF4-FFF2-40B4-BE49-F238E27FC236}">
                <a16:creationId xmlns:a16="http://schemas.microsoft.com/office/drawing/2014/main" id="{2C03F1D3-498F-4F5F-67E2-0193DF823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024" y="5700215"/>
            <a:ext cx="1011408" cy="32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>
            <a:extLst>
              <a:ext uri="{FF2B5EF4-FFF2-40B4-BE49-F238E27FC236}">
                <a16:creationId xmlns:a16="http://schemas.microsoft.com/office/drawing/2014/main" id="{8A7A5B4E-82AC-BB7F-48D2-AB7133A97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872" y="5572143"/>
            <a:ext cx="1475264" cy="484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10B6641-66E6-0DE9-1D93-0F5AF46314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56088" y="5442724"/>
            <a:ext cx="1100708" cy="835561"/>
          </a:xfrm>
          <a:prstGeom prst="rect">
            <a:avLst/>
          </a:prstGeom>
        </p:spPr>
      </p:pic>
      <p:sp>
        <p:nvSpPr>
          <p:cNvPr id="11" name="Explosion 1 10">
            <a:extLst>
              <a:ext uri="{FF2B5EF4-FFF2-40B4-BE49-F238E27FC236}">
                <a16:creationId xmlns:a16="http://schemas.microsoft.com/office/drawing/2014/main" id="{4B4DA9FE-0013-158E-B8AF-0344B6E113D8}"/>
              </a:ext>
            </a:extLst>
          </p:cNvPr>
          <p:cNvSpPr/>
          <p:nvPr/>
        </p:nvSpPr>
        <p:spPr>
          <a:xfrm>
            <a:off x="8280363" y="2879840"/>
            <a:ext cx="3998694" cy="3840187"/>
          </a:xfrm>
          <a:prstGeom prst="irregularSeal1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/>
              <a:t>could be added as a Research Cluster/Infrastructure</a:t>
            </a:r>
          </a:p>
        </p:txBody>
      </p:sp>
      <p:pic>
        <p:nvPicPr>
          <p:cNvPr id="2050" name="Picture 2" descr="Computational Science Centre for Research Communities Logo">
            <a:extLst>
              <a:ext uri="{FF2B5EF4-FFF2-40B4-BE49-F238E27FC236}">
                <a16:creationId xmlns:a16="http://schemas.microsoft.com/office/drawing/2014/main" id="{03E65BC8-963C-86C2-48B7-5E5DA2D5C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761" y="4018649"/>
            <a:ext cx="1518318" cy="437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EB227F-934B-4498-6BD8-E135FE4A806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844" y="796530"/>
            <a:ext cx="7772400" cy="344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1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9D995559-256A-163C-6E2C-9E52C0CEB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>
            <a:extLst>
              <a:ext uri="{FF2B5EF4-FFF2-40B4-BE49-F238E27FC236}">
                <a16:creationId xmlns:a16="http://schemas.microsoft.com/office/drawing/2014/main" id="{1F80E537-042A-B3FB-6164-60A10393CAB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  <p:sp>
        <p:nvSpPr>
          <p:cNvPr id="112" name="Google Shape;112;p5">
            <a:extLst>
              <a:ext uri="{FF2B5EF4-FFF2-40B4-BE49-F238E27FC236}">
                <a16:creationId xmlns:a16="http://schemas.microsoft.com/office/drawing/2014/main" id="{609050C8-F8A9-0A79-0659-8021604625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22099" y="137973"/>
            <a:ext cx="7611324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500"/>
              <a:buFont typeface="Roboto Light"/>
              <a:buNone/>
            </a:pPr>
            <a:r>
              <a:rPr lang="en-GB" dirty="0"/>
              <a:t>Research Software Stories</a:t>
            </a:r>
            <a:endParaRPr dirty="0"/>
          </a:p>
        </p:txBody>
      </p:sp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6619B4F1-842A-9E6E-8E12-B3A7E87941C6}"/>
              </a:ext>
            </a:extLst>
          </p:cNvPr>
          <p:cNvSpPr txBox="1"/>
          <p:nvPr/>
        </p:nvSpPr>
        <p:spPr>
          <a:xfrm>
            <a:off x="0" y="3018140"/>
            <a:ext cx="4892449" cy="3108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n-GB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good story covers the ….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 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User community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Architecture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Libraries and systems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Software quality practices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endParaRPr lang="en-GB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AC667B5-2ECE-2818-2705-9A0470672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554" y="859137"/>
            <a:ext cx="9988446" cy="2041726"/>
          </a:xfrm>
          <a:prstGeom prst="rect">
            <a:avLst/>
          </a:prstGeom>
        </p:spPr>
      </p:pic>
      <p:sp>
        <p:nvSpPr>
          <p:cNvPr id="13" name="Google Shape;113;p5">
            <a:extLst>
              <a:ext uri="{FF2B5EF4-FFF2-40B4-BE49-F238E27FC236}">
                <a16:creationId xmlns:a16="http://schemas.microsoft.com/office/drawing/2014/main" id="{73D0DED9-B783-DCAC-BF30-000819CBCFC4}"/>
              </a:ext>
            </a:extLst>
          </p:cNvPr>
          <p:cNvSpPr txBox="1"/>
          <p:nvPr/>
        </p:nvSpPr>
        <p:spPr>
          <a:xfrm>
            <a:off x="4422099" y="3018140"/>
            <a:ext cx="4892449" cy="3108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Developer community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Tools used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FAIR &amp; Open aspects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Documentation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Sustainability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References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endParaRPr lang="en-GB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ABC333D-2550-44A4-CE63-A22A05046265}"/>
              </a:ext>
            </a:extLst>
          </p:cNvPr>
          <p:cNvSpPr/>
          <p:nvPr/>
        </p:nvSpPr>
        <p:spPr>
          <a:xfrm>
            <a:off x="8607244" y="3146777"/>
            <a:ext cx="2054578" cy="564445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Advertisement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288A21A-E659-096D-1676-F16619545D9E}"/>
              </a:ext>
            </a:extLst>
          </p:cNvPr>
          <p:cNvSpPr/>
          <p:nvPr/>
        </p:nvSpPr>
        <p:spPr>
          <a:xfrm>
            <a:off x="8607244" y="4843570"/>
            <a:ext cx="2054578" cy="5644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Software quality example</a:t>
            </a:r>
          </a:p>
        </p:txBody>
      </p:sp>
      <p:pic>
        <p:nvPicPr>
          <p:cNvPr id="1026" name="Picture 2" descr="Home">
            <a:extLst>
              <a:ext uri="{FF2B5EF4-FFF2-40B4-BE49-F238E27FC236}">
                <a16:creationId xmlns:a16="http://schemas.microsoft.com/office/drawing/2014/main" id="{58BF6E25-12B5-B45A-C569-CFA75F3B3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5953" y="859137"/>
            <a:ext cx="3048842" cy="1908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0874C3C-5866-1429-308B-A768C3C9D186}"/>
              </a:ext>
            </a:extLst>
          </p:cNvPr>
          <p:cNvSpPr/>
          <p:nvPr/>
        </p:nvSpPr>
        <p:spPr>
          <a:xfrm>
            <a:off x="8612692" y="3982271"/>
            <a:ext cx="2054578" cy="564445"/>
          </a:xfrm>
          <a:prstGeom prst="roundRect">
            <a:avLst/>
          </a:prstGeom>
          <a:gradFill>
            <a:gsLst>
              <a:gs pos="38000">
                <a:schemeClr val="accent1"/>
              </a:gs>
              <a:gs pos="0">
                <a:schemeClr val="accent6">
                  <a:tint val="50000"/>
                  <a:satMod val="300000"/>
                </a:schemeClr>
              </a:gs>
              <a:gs pos="69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Onboarding</a:t>
            </a:r>
          </a:p>
        </p:txBody>
      </p:sp>
    </p:spTree>
    <p:extLst>
      <p:ext uri="{BB962C8B-B14F-4D97-AF65-F5344CB8AC3E}">
        <p14:creationId xmlns:p14="http://schemas.microsoft.com/office/powerpoint/2010/main" val="2418412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3E141F-00C1-98FA-2D8F-698CC33ED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3712" y="0"/>
            <a:ext cx="4718477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A4C8BF-75C9-7671-91FB-59F4D2AF513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10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8413F88-4530-5039-CD24-55B039E98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6617" y="203671"/>
            <a:ext cx="2036806" cy="603887"/>
          </a:xfrm>
        </p:spPr>
        <p:txBody>
          <a:bodyPr>
            <a:normAutofit fontScale="90000"/>
          </a:bodyPr>
          <a:lstStyle/>
          <a:p>
            <a:r>
              <a:rPr lang="en-GB" dirty="0"/>
              <a:t>ACTS – A Research Software Story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8E869A-5E7E-0CD7-A2F6-1B3C0BFE74B4}"/>
              </a:ext>
            </a:extLst>
          </p:cNvPr>
          <p:cNvSpPr txBox="1"/>
          <p:nvPr/>
        </p:nvSpPr>
        <p:spPr>
          <a:xfrm>
            <a:off x="8274776" y="-42550"/>
            <a:ext cx="5480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hlinkClick r:id="rId3"/>
              </a:rPr>
              <a:t>https://everse.software/RSQKit/acts_research_software_story</a:t>
            </a:r>
            <a:r>
              <a:rPr lang="en-GB" sz="1000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B5630B-9111-9999-9B5C-B8884A389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50" y="0"/>
            <a:ext cx="5125453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64FDB8-DE23-2304-9CC8-8343210FD0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3049" y="5301049"/>
            <a:ext cx="2399513" cy="135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5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92006A-926E-F135-0156-FD6219A2CB1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11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51B4A9-C062-59E2-4472-C78DAC35A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241" y="49782"/>
            <a:ext cx="3525517" cy="91166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Many Stories in </a:t>
            </a:r>
            <a:r>
              <a:rPr lang="en-GB" dirty="0" err="1"/>
              <a:t>CoSeC</a:t>
            </a:r>
            <a:br>
              <a:rPr lang="en-GB" dirty="0"/>
            </a:br>
            <a:br>
              <a:rPr lang="en-GB" dirty="0"/>
            </a:br>
            <a:r>
              <a:rPr lang="en-GB" sz="2000" dirty="0"/>
              <a:t>Some are collections and would be a new type of story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Not all are owned by the CCP but used/approved/contributed to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Not all software for each CCP is listed – just some – there is a lot of research software here!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Great to see: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433B57-9208-7150-8D15-C76049BF6345}"/>
              </a:ext>
            </a:extLst>
          </p:cNvPr>
          <p:cNvSpPr txBox="1"/>
          <p:nvPr/>
        </p:nvSpPr>
        <p:spPr>
          <a:xfrm>
            <a:off x="7804148" y="6550223"/>
            <a:ext cx="46609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www.cosec.ac.uk/communities/current-ccps-and-hecs/</a:t>
            </a:r>
            <a:r>
              <a:rPr lang="en-GB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0470F4-89B9-EC2B-86A1-796687C50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360831" cy="6858000"/>
          </a:xfrm>
          <a:prstGeom prst="rect">
            <a:avLst/>
          </a:prstGeom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AEAC0BFE-4E7C-3684-A578-E2DFDAE0E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596" y="404199"/>
            <a:ext cx="2413000" cy="30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44B4B8BE-216A-B1A6-163B-C83E72B37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913" y="302204"/>
            <a:ext cx="385027" cy="40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3BD0DB-E598-EBA5-3DD9-2115B709A017}"/>
              </a:ext>
            </a:extLst>
          </p:cNvPr>
          <p:cNvSpPr txBox="1"/>
          <p:nvPr/>
        </p:nvSpPr>
        <p:spPr>
          <a:xfrm>
            <a:off x="5237596" y="763991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DL_*</a:t>
            </a:r>
          </a:p>
        </p:txBody>
      </p:sp>
      <p:pic>
        <p:nvPicPr>
          <p:cNvPr id="3080" name="Picture 8" descr="logo for ChemShell">
            <a:extLst>
              <a:ext uri="{FF2B5EF4-FFF2-40B4-BE49-F238E27FC236}">
                <a16:creationId xmlns:a16="http://schemas.microsoft.com/office/drawing/2014/main" id="{99F34BFA-A27D-EFE1-BFD8-41DFB161C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864" y="786572"/>
            <a:ext cx="1041400" cy="262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Shapespyer">
            <a:extLst>
              <a:ext uri="{FF2B5EF4-FFF2-40B4-BE49-F238E27FC236}">
                <a16:creationId xmlns:a16="http://schemas.microsoft.com/office/drawing/2014/main" id="{BCDF5EAE-0CE2-2841-F492-B4561BC7E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176" y="760159"/>
            <a:ext cx="262614" cy="262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22" descr="nomad logo">
            <a:extLst>
              <a:ext uri="{FF2B5EF4-FFF2-40B4-BE49-F238E27FC236}">
                <a16:creationId xmlns:a16="http://schemas.microsoft.com/office/drawing/2014/main" id="{3D5D2E89-681A-09F6-B071-307DA4B5CE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06976" y="4285639"/>
            <a:ext cx="1527814" cy="152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DEE0E1-5AEA-5837-8157-8545AE187C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0470" y="1215291"/>
            <a:ext cx="724263" cy="2181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39BBDB7-F358-14B3-F1BE-A8CE6E5639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5053" y="1195346"/>
            <a:ext cx="698086" cy="257991"/>
          </a:xfrm>
          <a:prstGeom prst="rect">
            <a:avLst/>
          </a:prstGeom>
        </p:spPr>
      </p:pic>
      <p:pic>
        <p:nvPicPr>
          <p:cNvPr id="3100" name="Picture 28" descr="logo">
            <a:extLst>
              <a:ext uri="{FF2B5EF4-FFF2-40B4-BE49-F238E27FC236}">
                <a16:creationId xmlns:a16="http://schemas.microsoft.com/office/drawing/2014/main" id="{E74DD196-2ED0-F8E4-4C66-420FDD395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459" y="1129934"/>
            <a:ext cx="403619" cy="40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 descr="ASE  documentation - Home">
            <a:extLst>
              <a:ext uri="{FF2B5EF4-FFF2-40B4-BE49-F238E27FC236}">
                <a16:creationId xmlns:a16="http://schemas.microsoft.com/office/drawing/2014/main" id="{972E1FE0-9AFD-90C2-09E5-6FC63E0D4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160" y="1123100"/>
            <a:ext cx="417286" cy="417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29038E8-9D0D-942E-F859-C69C8799296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01592" y="1227954"/>
            <a:ext cx="542117" cy="2700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C063486-1388-997D-4777-F97B90D2C34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60812" y="1605687"/>
            <a:ext cx="905691" cy="213844"/>
          </a:xfrm>
          <a:prstGeom prst="rect">
            <a:avLst/>
          </a:prstGeom>
        </p:spPr>
      </p:pic>
      <p:pic>
        <p:nvPicPr>
          <p:cNvPr id="3106" name="Picture 34" descr="Owner avatar">
            <a:extLst>
              <a:ext uri="{FF2B5EF4-FFF2-40B4-BE49-F238E27FC236}">
                <a16:creationId xmlns:a16="http://schemas.microsoft.com/office/drawing/2014/main" id="{C04BE1B0-57CA-2F1C-DCAA-4F402C1D8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037" y="143339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527AD5E-13B1-863D-6370-00831311F28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37596" y="1886621"/>
            <a:ext cx="1578429" cy="14881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836C8B6-A266-62B2-3EED-9412B1AE4E1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02886" y="2083672"/>
            <a:ext cx="640714" cy="27534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0CBF5B1-49AB-727F-7BA9-878C03C6136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967146" y="2001276"/>
            <a:ext cx="442843" cy="46744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04725A6-2175-68C0-D4F4-3AD08ADF271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051328" y="4147854"/>
            <a:ext cx="2505628" cy="30432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99DA755-9EAE-15DD-30F7-303CD4458DA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82322" y="2145322"/>
            <a:ext cx="896760" cy="213514"/>
          </a:xfrm>
          <a:prstGeom prst="rect">
            <a:avLst/>
          </a:prstGeom>
        </p:spPr>
      </p:pic>
      <p:pic>
        <p:nvPicPr>
          <p:cNvPr id="3114" name="Picture 42" descr="Logo">
            <a:extLst>
              <a:ext uri="{FF2B5EF4-FFF2-40B4-BE49-F238E27FC236}">
                <a16:creationId xmlns:a16="http://schemas.microsoft.com/office/drawing/2014/main" id="{AC433A57-41F6-9C53-BC7F-A42B8A998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078" y="2104226"/>
            <a:ext cx="297765" cy="32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7546209-97B3-9850-C0DB-3C07A929D06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260812" y="2491802"/>
            <a:ext cx="1456677" cy="21538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3EBAAEB-4637-FE01-D863-40804AC059A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50886" y="2491802"/>
            <a:ext cx="1460863" cy="21433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09CE1F9-E935-8FFA-A54C-3866CC9FE2F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246814" y="2824623"/>
            <a:ext cx="1197282" cy="21538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8F75141-44FA-5D0A-EFD8-FC08E32CC01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554372" y="2754344"/>
            <a:ext cx="357308" cy="32244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3324C1C-7FFD-B780-E7A4-DAFB05AA622B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977426" y="2767385"/>
            <a:ext cx="767074" cy="309408"/>
          </a:xfrm>
          <a:prstGeom prst="rect">
            <a:avLst/>
          </a:prstGeom>
        </p:spPr>
      </p:pic>
      <p:pic>
        <p:nvPicPr>
          <p:cNvPr id="3118" name="Picture 46">
            <a:extLst>
              <a:ext uri="{FF2B5EF4-FFF2-40B4-BE49-F238E27FC236}">
                <a16:creationId xmlns:a16="http://schemas.microsoft.com/office/drawing/2014/main" id="{217F5A32-2414-F933-698B-FCB1A56FD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282" y="3091181"/>
            <a:ext cx="335590" cy="33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B60E5BF-2A55-E1D8-6B20-D3F6ABD883D8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661283" y="3116577"/>
            <a:ext cx="1169419" cy="28891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1B5FD9C-6F40-924F-4E79-F83661ADAFAF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843227" y="3143517"/>
            <a:ext cx="807369" cy="251816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3F97826-4BD1-616F-AEE3-7928758CD4AE}"/>
              </a:ext>
            </a:extLst>
          </p:cNvPr>
          <p:cNvSpPr txBox="1"/>
          <p:nvPr/>
        </p:nvSpPr>
        <p:spPr>
          <a:xfrm>
            <a:off x="5840118" y="2754344"/>
            <a:ext cx="19518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…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B50211-5E4D-394D-0B2D-AC4FB35EED4C}"/>
              </a:ext>
            </a:extLst>
          </p:cNvPr>
          <p:cNvSpPr txBox="1"/>
          <p:nvPr/>
        </p:nvSpPr>
        <p:spPr>
          <a:xfrm>
            <a:off x="5356330" y="4236839"/>
            <a:ext cx="29193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Lots and lots of research software!</a:t>
            </a:r>
          </a:p>
        </p:txBody>
      </p:sp>
    </p:spTree>
    <p:extLst>
      <p:ext uri="{BB962C8B-B14F-4D97-AF65-F5344CB8AC3E}">
        <p14:creationId xmlns:p14="http://schemas.microsoft.com/office/powerpoint/2010/main" val="2367691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40718859-2FE2-2213-F61D-B6012E16F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>
            <a:extLst>
              <a:ext uri="{FF2B5EF4-FFF2-40B4-BE49-F238E27FC236}">
                <a16:creationId xmlns:a16="http://schemas.microsoft.com/office/drawing/2014/main" id="{AB24A5E4-DA43-6947-C168-D91870A5A2F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40A4A9-E500-CF4C-05C5-91D5BCFC1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889" y="250310"/>
            <a:ext cx="6474644" cy="455746"/>
          </a:xfrm>
        </p:spPr>
        <p:txBody>
          <a:bodyPr>
            <a:normAutofit fontScale="90000"/>
          </a:bodyPr>
          <a:lstStyle/>
          <a:p>
            <a:r>
              <a:rPr lang="en-GB" dirty="0"/>
              <a:t>Research Software Roles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31606F-324F-EEB7-B914-224CE98ED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96" y="1088509"/>
            <a:ext cx="11708093" cy="33214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9CB205-E61C-37C8-B4DE-C61ACEB568D8}"/>
              </a:ext>
            </a:extLst>
          </p:cNvPr>
          <p:cNvSpPr txBox="1"/>
          <p:nvPr/>
        </p:nvSpPr>
        <p:spPr>
          <a:xfrm>
            <a:off x="8466457" y="2969901"/>
            <a:ext cx="34145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Software quality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Responsibilities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Challenges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Further guidance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8084319-6E9B-2CCF-8B5F-C9DD4315DF81}"/>
              </a:ext>
            </a:extLst>
          </p:cNvPr>
          <p:cNvSpPr/>
          <p:nvPr/>
        </p:nvSpPr>
        <p:spPr>
          <a:xfrm>
            <a:off x="555585" y="4601117"/>
            <a:ext cx="2002420" cy="46859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PI: Software Management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EC8F734-BC6B-FE5E-0E81-85303B93F8BD}"/>
              </a:ext>
            </a:extLst>
          </p:cNvPr>
          <p:cNvSpPr/>
          <p:nvPr/>
        </p:nvSpPr>
        <p:spPr>
          <a:xfrm>
            <a:off x="1157469" y="5332817"/>
            <a:ext cx="2002420" cy="46859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PI: Incorporating FAIR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0ABD217-1899-B611-B3EC-96FCAFF9C1A6}"/>
              </a:ext>
            </a:extLst>
          </p:cNvPr>
          <p:cNvSpPr/>
          <p:nvPr/>
        </p:nvSpPr>
        <p:spPr>
          <a:xfrm>
            <a:off x="3011348" y="4601117"/>
            <a:ext cx="2002420" cy="46859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PI: Establishing a software team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CD11331-8491-9A5C-7935-E49CCCDB1662}"/>
              </a:ext>
            </a:extLst>
          </p:cNvPr>
          <p:cNvSpPr/>
          <p:nvPr/>
        </p:nvSpPr>
        <p:spPr>
          <a:xfrm>
            <a:off x="3555357" y="5332817"/>
            <a:ext cx="2150962" cy="46859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PI: Ethical, environmental and legal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2D5F4A3-4492-286E-4522-EA0D60132748}"/>
              </a:ext>
            </a:extLst>
          </p:cNvPr>
          <p:cNvSpPr/>
          <p:nvPr/>
        </p:nvSpPr>
        <p:spPr>
          <a:xfrm>
            <a:off x="5396001" y="4601117"/>
            <a:ext cx="2002420" cy="46859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PI: Responsible for reproducibility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459481A-E07D-C5E7-E1ED-69978255A69D}"/>
              </a:ext>
            </a:extLst>
          </p:cNvPr>
          <p:cNvSpPr/>
          <p:nvPr/>
        </p:nvSpPr>
        <p:spPr>
          <a:xfrm>
            <a:off x="6266031" y="5332817"/>
            <a:ext cx="2002420" cy="46859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PI: Promoting openness and reuse </a:t>
            </a:r>
          </a:p>
        </p:txBody>
      </p:sp>
    </p:spTree>
    <p:extLst>
      <p:ext uri="{BB962C8B-B14F-4D97-AF65-F5344CB8AC3E}">
        <p14:creationId xmlns:p14="http://schemas.microsoft.com/office/powerpoint/2010/main" val="855636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6995B-68A7-AE15-348A-030BDC4E5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FFDE7A-09BC-9B0E-45DB-F946D310317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13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E38737-EA45-096C-86B7-46B6EEC59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4754" y="1758937"/>
            <a:ext cx="2525583" cy="2475122"/>
          </a:xfrm>
        </p:spPr>
        <p:txBody>
          <a:bodyPr>
            <a:normAutofit fontScale="92500" lnSpcReduction="10000"/>
          </a:bodyPr>
          <a:lstStyle/>
          <a:p>
            <a:pPr marL="514350" indent="-285750">
              <a:buFont typeface="Arial" panose="020B0604020202020204" pitchFamily="34" charset="0"/>
              <a:buChar char="•"/>
            </a:pPr>
            <a:r>
              <a:rPr lang="en-GB" dirty="0"/>
              <a:t>Attitudes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GB" dirty="0"/>
              <a:t>Gaps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GB" dirty="0"/>
              <a:t>Incentives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GB" dirty="0"/>
              <a:t>Funding  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GB" dirty="0"/>
              <a:t>Policies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GB" dirty="0"/>
              <a:t>Community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A55364-CCED-47CC-0A64-435CEB034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4650" y="312357"/>
            <a:ext cx="9277350" cy="603887"/>
          </a:xfrm>
        </p:spPr>
        <p:txBody>
          <a:bodyPr>
            <a:noAutofit/>
          </a:bodyPr>
          <a:lstStyle/>
          <a:p>
            <a:r>
              <a:rPr lang="en-GB" sz="2800" dirty="0"/>
              <a:t>The landscape and drivers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D4B54AF-7374-6EA8-2F79-757F0BEEB42F}"/>
              </a:ext>
            </a:extLst>
          </p:cNvPr>
          <p:cNvSpPr/>
          <p:nvPr/>
        </p:nvSpPr>
        <p:spPr>
          <a:xfrm>
            <a:off x="174754" y="1073009"/>
            <a:ext cx="1654046" cy="53835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Landscaping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4C66265-38A8-9759-A35B-BC6DCDB786A9}"/>
              </a:ext>
            </a:extLst>
          </p:cNvPr>
          <p:cNvSpPr/>
          <p:nvPr/>
        </p:nvSpPr>
        <p:spPr>
          <a:xfrm>
            <a:off x="3262780" y="1082331"/>
            <a:ext cx="2000250" cy="50137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The three tier model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13A251-3E8B-BB77-A140-AF581B73B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0562" y="1722401"/>
            <a:ext cx="4445000" cy="1651000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A6BCD57E-BC86-9A3C-CB4C-6AEC7A859773}"/>
              </a:ext>
            </a:extLst>
          </p:cNvPr>
          <p:cNvSpPr/>
          <p:nvPr/>
        </p:nvSpPr>
        <p:spPr>
          <a:xfrm>
            <a:off x="6405562" y="1108600"/>
            <a:ext cx="2216785" cy="4751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FAIR Research Software</a:t>
            </a:r>
          </a:p>
        </p:txBody>
      </p:sp>
      <p:pic>
        <p:nvPicPr>
          <p:cNvPr id="20" name="Google Shape;123;p6">
            <a:extLst>
              <a:ext uri="{FF2B5EF4-FFF2-40B4-BE49-F238E27FC236}">
                <a16:creationId xmlns:a16="http://schemas.microsoft.com/office/drawing/2014/main" id="{3945F877-FCD9-61D9-4543-12B84F003D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05563" y="1722401"/>
            <a:ext cx="2716478" cy="2085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1;p6" descr="undefined">
            <a:extLst>
              <a:ext uri="{FF2B5EF4-FFF2-40B4-BE49-F238E27FC236}">
                <a16:creationId xmlns:a16="http://schemas.microsoft.com/office/drawing/2014/main" id="{F09737FE-0B7B-5B24-5414-F5E98807EEA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22041" y="1611360"/>
            <a:ext cx="2809528" cy="32837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2;p6">
            <a:extLst>
              <a:ext uri="{FF2B5EF4-FFF2-40B4-BE49-F238E27FC236}">
                <a16:creationId xmlns:a16="http://schemas.microsoft.com/office/drawing/2014/main" id="{88EE0ADA-9841-689A-CA13-3F91ABD6D5C8}"/>
              </a:ext>
            </a:extLst>
          </p:cNvPr>
          <p:cNvSpPr txBox="1"/>
          <p:nvPr/>
        </p:nvSpPr>
        <p:spPr>
          <a:xfrm>
            <a:off x="9122041" y="4958680"/>
            <a:ext cx="2809528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</a:t>
            </a:r>
            <a:r>
              <a:rPr lang="en-GB" sz="10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UNESCO.org</a:t>
            </a:r>
            <a:r>
              <a:rPr lang="en-GB" sz="10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Understanding open science (p:6)</a:t>
            </a:r>
            <a:endParaRPr sz="1000" i="1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BEA3E32-158A-083C-F9A0-9BDE4B58EA72}"/>
              </a:ext>
            </a:extLst>
          </p:cNvPr>
          <p:cNvSpPr/>
          <p:nvPr/>
        </p:nvSpPr>
        <p:spPr>
          <a:xfrm>
            <a:off x="9612146" y="1036836"/>
            <a:ext cx="2000250" cy="53835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Open Science/Research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99CE052-3D97-9A44-6C17-E0550DCD9D58}"/>
              </a:ext>
            </a:extLst>
          </p:cNvPr>
          <p:cNvSpPr/>
          <p:nvPr/>
        </p:nvSpPr>
        <p:spPr>
          <a:xfrm>
            <a:off x="6522685" y="3914024"/>
            <a:ext cx="2048603" cy="66144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Community Development &amp; Metrics</a:t>
            </a:r>
          </a:p>
        </p:txBody>
      </p:sp>
      <p:pic>
        <p:nvPicPr>
          <p:cNvPr id="13" name="Google Shape;124;p6">
            <a:extLst>
              <a:ext uri="{FF2B5EF4-FFF2-40B4-BE49-F238E27FC236}">
                <a16:creationId xmlns:a16="http://schemas.microsoft.com/office/drawing/2014/main" id="{97BFFE41-B531-F78F-C45A-4FF2FB9D84A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98503" y="4673613"/>
            <a:ext cx="862153" cy="1218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8;p6" descr="The Art of Community: Building the New Age of Participation">
            <a:extLst>
              <a:ext uri="{FF2B5EF4-FFF2-40B4-BE49-F238E27FC236}">
                <a16:creationId xmlns:a16="http://schemas.microsoft.com/office/drawing/2014/main" id="{86698BDE-81CB-AAA2-57E8-445CAA9C28F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71176" y="4895148"/>
            <a:ext cx="970199" cy="1299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9;p6">
            <a:extLst>
              <a:ext uri="{FF2B5EF4-FFF2-40B4-BE49-F238E27FC236}">
                <a16:creationId xmlns:a16="http://schemas.microsoft.com/office/drawing/2014/main" id="{E7046F91-29D6-4F7C-19D8-3B0D2E4C693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17784" y="5654973"/>
            <a:ext cx="2240360" cy="603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30;p6">
            <a:extLst>
              <a:ext uri="{FF2B5EF4-FFF2-40B4-BE49-F238E27FC236}">
                <a16:creationId xmlns:a16="http://schemas.microsoft.com/office/drawing/2014/main" id="{8D39B1AA-5EDA-3E88-200F-EAC084A3C01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84434" y="6625110"/>
            <a:ext cx="3708400" cy="1975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40C4AAC-DFDB-54B0-7FE1-D44A42E009FC}"/>
              </a:ext>
            </a:extLst>
          </p:cNvPr>
          <p:cNvSpPr/>
          <p:nvPr/>
        </p:nvSpPr>
        <p:spPr>
          <a:xfrm>
            <a:off x="499849" y="4793367"/>
            <a:ext cx="2000250" cy="52905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The research software life cycle</a:t>
            </a:r>
          </a:p>
        </p:txBody>
      </p:sp>
      <p:pic>
        <p:nvPicPr>
          <p:cNvPr id="5124" name="Picture 4" descr="Image">
            <a:extLst>
              <a:ext uri="{FF2B5EF4-FFF2-40B4-BE49-F238E27FC236}">
                <a16:creationId xmlns:a16="http://schemas.microsoft.com/office/drawing/2014/main" id="{B99C2D50-82E8-9708-EFDB-62FF2DC66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220" y="2879986"/>
            <a:ext cx="3322351" cy="3845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240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"/>
          <p:cNvSpPr/>
          <p:nvPr/>
        </p:nvSpPr>
        <p:spPr>
          <a:xfrm>
            <a:off x="7817650" y="91500"/>
            <a:ext cx="4114800" cy="6675000"/>
          </a:xfrm>
          <a:prstGeom prst="roundRect">
            <a:avLst>
              <a:gd name="adj" fmla="val 16667"/>
            </a:avLst>
          </a:prstGeom>
          <a:solidFill>
            <a:srgbClr val="D0E0E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9"/>
          <p:cNvSpPr txBox="1">
            <a:spLocks noGrp="1"/>
          </p:cNvSpPr>
          <p:nvPr>
            <p:ph type="sldNum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  <p:sp>
        <p:nvSpPr>
          <p:cNvPr id="161" name="Google Shape;161;p9"/>
          <p:cNvSpPr txBox="1">
            <a:spLocks noGrp="1"/>
          </p:cNvSpPr>
          <p:nvPr>
            <p:ph type="body" idx="1"/>
          </p:nvPr>
        </p:nvSpPr>
        <p:spPr>
          <a:xfrm>
            <a:off x="-40237" y="869574"/>
            <a:ext cx="3401900" cy="5348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dirty="0"/>
              <a:t>From ETT (Elixir Toolkit Theme) - </a:t>
            </a:r>
            <a:r>
              <a:rPr lang="en-GB" u="sng" dirty="0">
                <a:solidFill>
                  <a:schemeClr val="hlink"/>
                </a:solidFill>
                <a:hlinkClick r:id="rId3"/>
              </a:rPr>
              <a:t>https://elixir-belgium.github.io/elixir-toolkit-theme/</a:t>
            </a:r>
            <a:r>
              <a:rPr lang="en-GB" dirty="0"/>
              <a:t> </a:t>
            </a:r>
            <a:endParaRPr dirty="0"/>
          </a:p>
          <a:p>
            <a:pPr marL="914400" lvl="1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GB" dirty="0"/>
              <a:t>Tasks to Tools</a:t>
            </a:r>
            <a:endParaRPr dirty="0"/>
          </a:p>
          <a:p>
            <a:pPr marL="914400" lvl="1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GB" dirty="0"/>
              <a:t>Tools to further information</a:t>
            </a:r>
            <a:endParaRPr dirty="0"/>
          </a:p>
          <a:p>
            <a:pPr marL="914400" lvl="1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GB" dirty="0"/>
              <a:t>Task &amp; Tool linkage to training registry  (limited to </a:t>
            </a:r>
            <a:r>
              <a:rPr lang="en-GB" dirty="0" err="1"/>
              <a:t>TeSS</a:t>
            </a:r>
            <a:r>
              <a:rPr lang="en-GB" dirty="0"/>
              <a:t>)</a:t>
            </a:r>
            <a:endParaRPr dirty="0"/>
          </a:p>
          <a:p>
            <a:pPr marL="914400" lvl="1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GB" dirty="0"/>
              <a:t>Related pages</a:t>
            </a:r>
            <a:endParaRPr dirty="0"/>
          </a:p>
          <a:p>
            <a:pPr marL="457200" lvl="0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dirty="0" err="1"/>
              <a:t>RSQKit</a:t>
            </a:r>
            <a:r>
              <a:rPr lang="en-GB" dirty="0"/>
              <a:t> additions (the ++) - Future work</a:t>
            </a:r>
            <a:endParaRPr dirty="0"/>
          </a:p>
          <a:p>
            <a:pPr marL="914400" lvl="1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GB" dirty="0"/>
              <a:t>Extending the training registries that are supported</a:t>
            </a:r>
            <a:endParaRPr dirty="0"/>
          </a:p>
          <a:p>
            <a:pPr marL="914400" lvl="1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GB" dirty="0"/>
              <a:t>Presenting the link between dimensions &amp; indicators with tasks and tools </a:t>
            </a:r>
            <a:endParaRPr dirty="0"/>
          </a:p>
          <a:p>
            <a:pPr marL="914400" lvl="1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GB" dirty="0"/>
              <a:t>Connecting roles with tasks </a:t>
            </a:r>
            <a:endParaRPr dirty="0"/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endParaRPr dirty="0"/>
          </a:p>
        </p:txBody>
      </p:sp>
      <p:sp>
        <p:nvSpPr>
          <p:cNvPr id="162" name="Google Shape;162;p9"/>
          <p:cNvSpPr txBox="1">
            <a:spLocks noGrp="1"/>
          </p:cNvSpPr>
          <p:nvPr>
            <p:ph type="title"/>
          </p:nvPr>
        </p:nvSpPr>
        <p:spPr>
          <a:xfrm>
            <a:off x="3022224" y="160887"/>
            <a:ext cx="4755600" cy="6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Roboto Light"/>
              <a:buNone/>
            </a:pPr>
            <a:r>
              <a:rPr lang="en-GB" sz="3200" dirty="0" err="1"/>
              <a:t>RSQKit</a:t>
            </a:r>
            <a:r>
              <a:rPr lang="en-GB" sz="3200" dirty="0"/>
              <a:t> Architecture </a:t>
            </a:r>
            <a:br>
              <a:rPr lang="en-GB" sz="3200" dirty="0"/>
            </a:br>
            <a:r>
              <a:rPr lang="en-GB" sz="2700" dirty="0"/>
              <a:t>(linkage and </a:t>
            </a:r>
            <a:r>
              <a:rPr lang="en-GB" sz="2700" dirty="0" err="1"/>
              <a:t>automagic</a:t>
            </a:r>
            <a:r>
              <a:rPr lang="en-GB" sz="2700" dirty="0"/>
              <a:t>)</a:t>
            </a:r>
            <a:endParaRPr sz="3200" dirty="0">
              <a:solidFill>
                <a:schemeClr val="dk1"/>
              </a:solidFill>
            </a:endParaRPr>
          </a:p>
        </p:txBody>
      </p:sp>
      <p:sp>
        <p:nvSpPr>
          <p:cNvPr id="163" name="Google Shape;163;p9"/>
          <p:cNvSpPr/>
          <p:nvPr/>
        </p:nvSpPr>
        <p:spPr>
          <a:xfrm>
            <a:off x="8191769" y="3924175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9"/>
          <p:cNvSpPr/>
          <p:nvPr/>
        </p:nvSpPr>
        <p:spPr>
          <a:xfrm>
            <a:off x="8191769" y="5094775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9"/>
          <p:cNvSpPr/>
          <p:nvPr/>
        </p:nvSpPr>
        <p:spPr>
          <a:xfrm>
            <a:off x="5028924" y="2652666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Training registries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9"/>
          <p:cNvSpPr/>
          <p:nvPr/>
        </p:nvSpPr>
        <p:spPr>
          <a:xfrm>
            <a:off x="10087169" y="5618274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Dimensions &amp; indicators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9"/>
          <p:cNvSpPr/>
          <p:nvPr/>
        </p:nvSpPr>
        <p:spPr>
          <a:xfrm>
            <a:off x="10087169" y="3195455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Contributors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9"/>
          <p:cNvSpPr/>
          <p:nvPr/>
        </p:nvSpPr>
        <p:spPr>
          <a:xfrm>
            <a:off x="8191769" y="2753575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Roles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9"/>
          <p:cNvSpPr/>
          <p:nvPr/>
        </p:nvSpPr>
        <p:spPr>
          <a:xfrm>
            <a:off x="5028924" y="1427962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Resources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(tool websites, references, tutorials, existing guidance) 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9"/>
          <p:cNvSpPr/>
          <p:nvPr/>
        </p:nvSpPr>
        <p:spPr>
          <a:xfrm>
            <a:off x="10087169" y="772637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GB" sz="15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 Clusters &amp; Infrastructures</a:t>
            </a:r>
            <a:endParaRPr sz="15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9"/>
          <p:cNvSpPr/>
          <p:nvPr/>
        </p:nvSpPr>
        <p:spPr>
          <a:xfrm>
            <a:off x="10087169" y="1984046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 Software Stories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9"/>
          <p:cNvSpPr/>
          <p:nvPr/>
        </p:nvSpPr>
        <p:spPr>
          <a:xfrm>
            <a:off x="8191769" y="1582975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Definitions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9"/>
          <p:cNvSpPr/>
          <p:nvPr/>
        </p:nvSpPr>
        <p:spPr>
          <a:xfrm>
            <a:off x="8191769" y="412375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Scope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9"/>
          <p:cNvSpPr txBox="1"/>
          <p:nvPr/>
        </p:nvSpPr>
        <p:spPr>
          <a:xfrm>
            <a:off x="9805200" y="161825"/>
            <a:ext cx="2049600" cy="6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None/>
            </a:pPr>
            <a:r>
              <a:rPr lang="en-GB" sz="25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RSQKit</a:t>
            </a:r>
            <a:endParaRPr sz="2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5" name="Google Shape;175;p9"/>
          <p:cNvCxnSpPr>
            <a:stCxn id="163" idx="1"/>
            <a:endCxn id="165" idx="3"/>
          </p:cNvCxnSpPr>
          <p:nvPr/>
        </p:nvCxnSpPr>
        <p:spPr>
          <a:xfrm flipH="1" flipV="1">
            <a:off x="6492024" y="3109866"/>
            <a:ext cx="1699745" cy="127150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76" name="Google Shape;176;p9"/>
          <p:cNvCxnSpPr>
            <a:stCxn id="164" idx="1"/>
            <a:endCxn id="165" idx="3"/>
          </p:cNvCxnSpPr>
          <p:nvPr/>
        </p:nvCxnSpPr>
        <p:spPr>
          <a:xfrm flipH="1" flipV="1">
            <a:off x="6492024" y="3109866"/>
            <a:ext cx="1699745" cy="244210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triangle" w="med" len="med"/>
          </a:ln>
        </p:spPr>
      </p:cxnSp>
      <p:cxnSp>
        <p:nvCxnSpPr>
          <p:cNvPr id="177" name="Google Shape;177;p9"/>
          <p:cNvCxnSpPr>
            <a:stCxn id="163" idx="2"/>
            <a:endCxn id="164" idx="0"/>
          </p:cNvCxnSpPr>
          <p:nvPr/>
        </p:nvCxnSpPr>
        <p:spPr>
          <a:xfrm>
            <a:off x="8923319" y="4838575"/>
            <a:ext cx="0" cy="256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78" name="Google Shape;178;p9"/>
          <p:cNvSpPr/>
          <p:nvPr/>
        </p:nvSpPr>
        <p:spPr>
          <a:xfrm>
            <a:off x="10087169" y="4406864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Institutions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9" name="Google Shape;179;p9"/>
          <p:cNvCxnSpPr>
            <a:cxnSpLocks/>
            <a:stCxn id="159" idx="1"/>
            <a:endCxn id="169" idx="3"/>
          </p:cNvCxnSpPr>
          <p:nvPr/>
        </p:nvCxnSpPr>
        <p:spPr>
          <a:xfrm flipH="1" flipV="1">
            <a:off x="6492024" y="1885162"/>
            <a:ext cx="1325626" cy="1543838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80" name="Google Shape;180;p9"/>
          <p:cNvCxnSpPr>
            <a:stCxn id="163" idx="3"/>
            <a:endCxn id="167" idx="1"/>
          </p:cNvCxnSpPr>
          <p:nvPr/>
        </p:nvCxnSpPr>
        <p:spPr>
          <a:xfrm flipV="1">
            <a:off x="9654869" y="3652655"/>
            <a:ext cx="432300" cy="72872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81" name="Google Shape;181;p9"/>
          <p:cNvCxnSpPr>
            <a:stCxn id="163" idx="3"/>
            <a:endCxn id="166" idx="1"/>
          </p:cNvCxnSpPr>
          <p:nvPr/>
        </p:nvCxnSpPr>
        <p:spPr>
          <a:xfrm>
            <a:off x="9654869" y="4381375"/>
            <a:ext cx="432300" cy="1694099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82" name="Google Shape;182;p9"/>
          <p:cNvCxnSpPr>
            <a:cxnSpLocks/>
            <a:endCxn id="166" idx="1"/>
          </p:cNvCxnSpPr>
          <p:nvPr/>
        </p:nvCxnSpPr>
        <p:spPr>
          <a:xfrm>
            <a:off x="9654863" y="5551975"/>
            <a:ext cx="432306" cy="52349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triangle" w="med" len="med"/>
          </a:ln>
        </p:spPr>
      </p:cxnSp>
      <p:cxnSp>
        <p:nvCxnSpPr>
          <p:cNvPr id="183" name="Google Shape;183;p9"/>
          <p:cNvCxnSpPr>
            <a:endCxn id="163" idx="0"/>
          </p:cNvCxnSpPr>
          <p:nvPr/>
        </p:nvCxnSpPr>
        <p:spPr>
          <a:xfrm flipV="1">
            <a:off x="8205413" y="3924175"/>
            <a:ext cx="717906" cy="311075"/>
          </a:xfrm>
          <a:prstGeom prst="curvedConnector4">
            <a:avLst>
              <a:gd name="adj1" fmla="val -28074"/>
              <a:gd name="adj2" fmla="val 144909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84" name="Google Shape;184;p9"/>
          <p:cNvCxnSpPr>
            <a:stCxn id="168" idx="2"/>
            <a:endCxn id="163" idx="0"/>
          </p:cNvCxnSpPr>
          <p:nvPr/>
        </p:nvCxnSpPr>
        <p:spPr>
          <a:xfrm>
            <a:off x="8923319" y="3667975"/>
            <a:ext cx="0" cy="256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triangle" w="med" len="med"/>
          </a:ln>
        </p:spPr>
      </p:cxnSp>
      <p:cxnSp>
        <p:nvCxnSpPr>
          <p:cNvPr id="185" name="Google Shape;185;p9"/>
          <p:cNvCxnSpPr/>
          <p:nvPr/>
        </p:nvCxnSpPr>
        <p:spPr>
          <a:xfrm rot="10800000" flipH="1">
            <a:off x="5040347" y="6180261"/>
            <a:ext cx="1788600" cy="8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86" name="Google Shape;186;p9"/>
          <p:cNvSpPr txBox="1"/>
          <p:nvPr/>
        </p:nvSpPr>
        <p:spPr>
          <a:xfrm>
            <a:off x="3407999" y="6009060"/>
            <a:ext cx="20496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GB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 in progress / planning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3587737" y="6360150"/>
            <a:ext cx="731400" cy="4572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GB" sz="1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sz="1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/>
          <p:nvPr/>
        </p:nvSpPr>
        <p:spPr>
          <a:xfrm>
            <a:off x="4462675" y="6370147"/>
            <a:ext cx="731400" cy="457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GB"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Content</a:t>
            </a:r>
            <a:endParaRPr sz="1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9"/>
          <p:cNvSpPr/>
          <p:nvPr/>
        </p:nvSpPr>
        <p:spPr>
          <a:xfrm>
            <a:off x="5337613" y="6360150"/>
            <a:ext cx="731400" cy="457200"/>
          </a:xfrm>
          <a:prstGeom prst="roundRect">
            <a:avLst>
              <a:gd name="adj" fmla="val 16667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GB" sz="1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External</a:t>
            </a:r>
            <a:endParaRPr sz="1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59;p9">
            <a:extLst>
              <a:ext uri="{FF2B5EF4-FFF2-40B4-BE49-F238E27FC236}">
                <a16:creationId xmlns:a16="http://schemas.microsoft.com/office/drawing/2014/main" id="{222FBBBD-C71D-AC22-686E-3DD9D349009E}"/>
              </a:ext>
            </a:extLst>
          </p:cNvPr>
          <p:cNvSpPr/>
          <p:nvPr/>
        </p:nvSpPr>
        <p:spPr>
          <a:xfrm>
            <a:off x="5029675" y="3877370"/>
            <a:ext cx="1461599" cy="914400"/>
          </a:xfrm>
          <a:prstGeom prst="roundRect">
            <a:avLst>
              <a:gd name="adj" fmla="val 16667"/>
            </a:avLst>
          </a:prstGeom>
          <a:solidFill>
            <a:srgbClr val="D0E0E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EVERSE: TechRadar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3B0BDBC-DD25-558A-B084-2AA4C0E95C48}"/>
              </a:ext>
            </a:extLst>
          </p:cNvPr>
          <p:cNvCxnSpPr>
            <a:cxnSpLocks/>
            <a:stCxn id="5" idx="3"/>
            <a:endCxn id="164" idx="1"/>
          </p:cNvCxnSpPr>
          <p:nvPr/>
        </p:nvCxnSpPr>
        <p:spPr>
          <a:xfrm>
            <a:off x="6491274" y="4334570"/>
            <a:ext cx="1700495" cy="12174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oogle Shape;159;p9">
            <a:extLst>
              <a:ext uri="{FF2B5EF4-FFF2-40B4-BE49-F238E27FC236}">
                <a16:creationId xmlns:a16="http://schemas.microsoft.com/office/drawing/2014/main" id="{F7E3B249-BE59-649C-CA0F-91CBE1EA1E83}"/>
              </a:ext>
            </a:extLst>
          </p:cNvPr>
          <p:cNvSpPr/>
          <p:nvPr/>
        </p:nvSpPr>
        <p:spPr>
          <a:xfrm>
            <a:off x="5029675" y="5102074"/>
            <a:ext cx="1461599" cy="914400"/>
          </a:xfrm>
          <a:prstGeom prst="roundRect">
            <a:avLst>
              <a:gd name="adj" fmla="val 16667"/>
            </a:avLst>
          </a:prstGeom>
          <a:solidFill>
            <a:srgbClr val="D0E0E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EVERSE: Indicators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189;p9">
            <a:extLst>
              <a:ext uri="{FF2B5EF4-FFF2-40B4-BE49-F238E27FC236}">
                <a16:creationId xmlns:a16="http://schemas.microsoft.com/office/drawing/2014/main" id="{C96B9C87-3975-7694-287F-4CF28FE340CD}"/>
              </a:ext>
            </a:extLst>
          </p:cNvPr>
          <p:cNvSpPr/>
          <p:nvPr/>
        </p:nvSpPr>
        <p:spPr>
          <a:xfrm>
            <a:off x="6169800" y="6360150"/>
            <a:ext cx="731400" cy="457200"/>
          </a:xfrm>
          <a:prstGeom prst="roundRect">
            <a:avLst>
              <a:gd name="adj" fmla="val 16667"/>
            </a:avLst>
          </a:prstGeom>
          <a:solidFill>
            <a:srgbClr val="D0E0E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chemeClr val="dk1"/>
              </a:buClr>
              <a:buSzPts val="1800"/>
            </a:pPr>
            <a:r>
              <a:rPr lang="en-GB" sz="10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EVERSE</a:t>
            </a:r>
            <a:endParaRPr sz="1000" b="1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</p:txBody>
      </p:sp>
      <p:cxnSp>
        <p:nvCxnSpPr>
          <p:cNvPr id="27" name="Curved Connector 26">
            <a:extLst>
              <a:ext uri="{FF2B5EF4-FFF2-40B4-BE49-F238E27FC236}">
                <a16:creationId xmlns:a16="http://schemas.microsoft.com/office/drawing/2014/main" id="{1B2AC0A7-BBA2-BE61-A5B9-D0C6554AC7F8}"/>
              </a:ext>
            </a:extLst>
          </p:cNvPr>
          <p:cNvCxnSpPr>
            <a:cxnSpLocks/>
            <a:stCxn id="19" idx="3"/>
            <a:endCxn id="166" idx="1"/>
          </p:cNvCxnSpPr>
          <p:nvPr/>
        </p:nvCxnSpPr>
        <p:spPr>
          <a:xfrm>
            <a:off x="6491274" y="5559274"/>
            <a:ext cx="3595895" cy="516200"/>
          </a:xfrm>
          <a:prstGeom prst="curvedConnector3">
            <a:avLst>
              <a:gd name="adj1" fmla="val 1221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Google Shape;159;p9">
            <a:extLst>
              <a:ext uri="{FF2B5EF4-FFF2-40B4-BE49-F238E27FC236}">
                <a16:creationId xmlns:a16="http://schemas.microsoft.com/office/drawing/2014/main" id="{4E4421B9-0980-E3E1-F49B-124D02AE7F82}"/>
              </a:ext>
            </a:extLst>
          </p:cNvPr>
          <p:cNvSpPr/>
          <p:nvPr/>
        </p:nvSpPr>
        <p:spPr>
          <a:xfrm>
            <a:off x="3280418" y="3872425"/>
            <a:ext cx="1461599" cy="914400"/>
          </a:xfrm>
          <a:prstGeom prst="roundRect">
            <a:avLst>
              <a:gd name="adj" fmla="val 16667"/>
            </a:avLst>
          </a:prstGeom>
          <a:solidFill>
            <a:srgbClr val="D0E0E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EVERSE: Training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4145270-40C9-82A4-327C-0DEE5C08139D}"/>
              </a:ext>
            </a:extLst>
          </p:cNvPr>
          <p:cNvCxnSpPr>
            <a:cxnSpLocks/>
            <a:stCxn id="41" idx="0"/>
            <a:endCxn id="165" idx="1"/>
          </p:cNvCxnSpPr>
          <p:nvPr/>
        </p:nvCxnSpPr>
        <p:spPr>
          <a:xfrm flipV="1">
            <a:off x="4011218" y="3109866"/>
            <a:ext cx="1017706" cy="7625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85971B-1449-CE6E-C1EF-5C3C54B53E8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15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FE64B8-5578-2C7E-9FE7-C864CF5F3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550" y="1153412"/>
            <a:ext cx="2843635" cy="4985463"/>
          </a:xfrm>
        </p:spPr>
        <p:txBody>
          <a:bodyPr/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Which software quality dimensions / categories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Which software quality indicators are these associated with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What do these apply to</a:t>
            </a:r>
          </a:p>
          <a:p>
            <a:pPr marL="742950" lvl="2" indent="-285750">
              <a:buFont typeface="Arial" panose="020B0604020202020204" pitchFamily="34" charset="0"/>
              <a:buChar char="•"/>
            </a:pPr>
            <a:r>
              <a:rPr lang="en-GB" sz="2000" dirty="0"/>
              <a:t>Best practices</a:t>
            </a:r>
          </a:p>
          <a:p>
            <a:pPr marL="742950" lvl="2" indent="-285750">
              <a:buFont typeface="Arial" panose="020B0604020202020204" pitchFamily="34" charset="0"/>
              <a:buChar char="•"/>
            </a:pPr>
            <a:r>
              <a:rPr lang="en-GB" sz="2000" dirty="0"/>
              <a:t>Tools</a:t>
            </a:r>
          </a:p>
          <a:p>
            <a:pPr marL="742950" lvl="2" indent="-285750">
              <a:buFont typeface="Arial" panose="020B0604020202020204" pitchFamily="34" charset="0"/>
              <a:buChar char="•"/>
            </a:pPr>
            <a:r>
              <a:rPr lang="en-GB" sz="2000" dirty="0"/>
              <a:t>Training</a:t>
            </a:r>
          </a:p>
          <a:p>
            <a:pPr marL="742950" lvl="2" indent="-285750">
              <a:buFont typeface="Arial" panose="020B0604020202020204" pitchFamily="34" charset="0"/>
              <a:buChar char="•"/>
            </a:pPr>
            <a:r>
              <a:rPr lang="en-GB" sz="2000" dirty="0"/>
              <a:t>Assessment pipelines</a:t>
            </a:r>
          </a:p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3C0DE8-4C44-A85F-18AE-545AC18B1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235" y="305451"/>
            <a:ext cx="8596682" cy="603887"/>
          </a:xfrm>
        </p:spPr>
        <p:txBody>
          <a:bodyPr/>
          <a:lstStyle/>
          <a:p>
            <a:r>
              <a:rPr lang="en-GB" dirty="0"/>
              <a:t>Dimensions &amp; Indicators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75457D-7276-BB27-E98B-8D7A5AE78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4270" y="821238"/>
            <a:ext cx="5072498" cy="56498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B01AA1-59ED-4EBB-3D4E-CB2EBFD7E31A}"/>
              </a:ext>
            </a:extLst>
          </p:cNvPr>
          <p:cNvSpPr txBox="1"/>
          <p:nvPr/>
        </p:nvSpPr>
        <p:spPr>
          <a:xfrm>
            <a:off x="9583071" y="6216849"/>
            <a:ext cx="3028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More being added actively ….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BC679B-00A3-53DD-A5D6-62F62F5DE58A}"/>
              </a:ext>
            </a:extLst>
          </p:cNvPr>
          <p:cNvSpPr txBox="1"/>
          <p:nvPr/>
        </p:nvSpPr>
        <p:spPr>
          <a:xfrm>
            <a:off x="4681538" y="6500440"/>
            <a:ext cx="3028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Fairly stable list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F3A12E-F97E-4C90-90FA-907206151F3E}"/>
              </a:ext>
            </a:extLst>
          </p:cNvPr>
          <p:cNvSpPr txBox="1"/>
          <p:nvPr/>
        </p:nvSpPr>
        <p:spPr>
          <a:xfrm>
            <a:off x="7856768" y="453506"/>
            <a:ext cx="6100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everse.software/indicators/website/indicators.html</a:t>
            </a:r>
            <a:r>
              <a:rPr lang="en-GB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5F59E4-AD30-C659-97E1-4BE06EAFD9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0488" y="909338"/>
            <a:ext cx="4597400" cy="534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281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CA0BEE-440F-3691-6E61-40180616F12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16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1CC9D7-B6D5-283D-5625-9EC014734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048796"/>
            <a:ext cx="4157663" cy="4760407"/>
          </a:xfrm>
        </p:spPr>
        <p:txBody>
          <a:bodyPr/>
          <a:lstStyle/>
          <a:p>
            <a:pPr marL="514350" indent="-285750">
              <a:buFont typeface="Arial" panose="020B0604020202020204" pitchFamily="34" charset="0"/>
              <a:buChar char="•"/>
            </a:pPr>
            <a:r>
              <a:rPr lang="en-GB" dirty="0"/>
              <a:t>The TechRadar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GB" dirty="0"/>
              <a:t>When to use what tools and facets to help improve software quality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1E1D51C-6348-2A3E-279A-6FD052232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817" y="250695"/>
            <a:ext cx="7394254" cy="603887"/>
          </a:xfrm>
        </p:spPr>
        <p:txBody>
          <a:bodyPr/>
          <a:lstStyle/>
          <a:p>
            <a:r>
              <a:rPr lang="en-GB" dirty="0"/>
              <a:t>Tools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2BE491-E589-9358-8C7B-189A4E3B8F68}"/>
              </a:ext>
            </a:extLst>
          </p:cNvPr>
          <p:cNvSpPr txBox="1"/>
          <p:nvPr/>
        </p:nvSpPr>
        <p:spPr>
          <a:xfrm>
            <a:off x="6757479" y="180001"/>
            <a:ext cx="572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hlinkClick r:id="rId2"/>
              </a:rPr>
              <a:t>everse.software/TechRadar</a:t>
            </a:r>
            <a:endParaRPr lang="en-GB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38405E-E53A-D36F-B66C-50BE84BB0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18000"/>
            <a:ext cx="7772400" cy="8673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966FB8-CFD2-FC49-1BD9-09BD3734D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5936" y="1192581"/>
            <a:ext cx="6519728" cy="56654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03DD76-2E4B-B97D-75E4-500B50F855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00" y="2351724"/>
            <a:ext cx="5334000" cy="36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906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0CA506-A722-680B-94AA-7CD062C4E71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17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9C02CE-8F4A-A4F8-FC3E-B414FC1E7E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751" y="1235676"/>
            <a:ext cx="4533384" cy="4107849"/>
          </a:xfrm>
        </p:spPr>
        <p:txBody>
          <a:bodyPr>
            <a:normAutofit/>
          </a:bodyPr>
          <a:lstStyle/>
          <a:p>
            <a:pPr marL="228600" indent="0"/>
            <a:r>
              <a:rPr lang="en-GB" dirty="0"/>
              <a:t>Training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GB" dirty="0"/>
              <a:t>Training registries and repositories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GB" dirty="0"/>
              <a:t>27 identified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GB" dirty="0"/>
              <a:t>Training materials and curricula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GB" dirty="0"/>
              <a:t>92 identified</a:t>
            </a:r>
          </a:p>
          <a:p>
            <a:pPr marL="228600" indent="0"/>
            <a:r>
              <a:rPr lang="en-GB" dirty="0"/>
              <a:t>Recognition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GB" dirty="0"/>
              <a:t>Standard &amp; platforms supporting recognition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GB" dirty="0"/>
              <a:t>Over </a:t>
            </a:r>
            <a:r>
              <a:rPr lang="en-GB" b="1" dirty="0"/>
              <a:t>25</a:t>
            </a:r>
            <a:r>
              <a:rPr lang="en-GB" dirty="0"/>
              <a:t> identified</a:t>
            </a:r>
            <a:endParaRPr lang="en-GB" b="1" dirty="0"/>
          </a:p>
          <a:p>
            <a:pPr marL="9715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E42E3D5-A603-C506-605F-2778072E0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432" y="755332"/>
            <a:ext cx="3659399" cy="603887"/>
          </a:xfrm>
        </p:spPr>
        <p:txBody>
          <a:bodyPr>
            <a:normAutofit fontScale="90000"/>
          </a:bodyPr>
          <a:lstStyle/>
          <a:p>
            <a:r>
              <a:rPr lang="en-GB" dirty="0"/>
              <a:t>Training &amp;Careers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19B884-6452-2C82-B083-15D1F474B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899" y="911615"/>
            <a:ext cx="5035018" cy="1468354"/>
          </a:xfrm>
          <a:prstGeom prst="rect">
            <a:avLst/>
          </a:prstGeom>
        </p:spPr>
      </p:pic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E97D7E7-08ED-3D66-D7C4-D19B29BE4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3097" y="2597194"/>
            <a:ext cx="4887853" cy="8318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EE3C29-63D9-84AF-DDC7-B9E9D88FDC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899" y="3767138"/>
            <a:ext cx="5005427" cy="73866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9C7D2CB-FF7B-E38A-89F8-A4A94E701C34}"/>
              </a:ext>
            </a:extLst>
          </p:cNvPr>
          <p:cNvSpPr txBox="1"/>
          <p:nvPr/>
        </p:nvSpPr>
        <p:spPr>
          <a:xfrm>
            <a:off x="496771" y="4505803"/>
            <a:ext cx="50276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hlinkClick r:id="rId5"/>
              </a:rPr>
              <a:t>https://github.com/EVERSE-ResearchSoftware/training</a:t>
            </a:r>
            <a:r>
              <a:rPr lang="en-GB" sz="20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5D6FED-2514-2F04-A7A2-29A42C862B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9135" y="1285"/>
            <a:ext cx="7473120" cy="68567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C22D91-DE51-1A0D-ECFE-5CA46B53975E}"/>
              </a:ext>
            </a:extLst>
          </p:cNvPr>
          <p:cNvSpPr txBox="1"/>
          <p:nvPr/>
        </p:nvSpPr>
        <p:spPr>
          <a:xfrm>
            <a:off x="453951" y="5422269"/>
            <a:ext cx="41969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hlinkClick r:id="rId7"/>
              </a:rPr>
              <a:t>https://everse-training.app.cern.ch/</a:t>
            </a:r>
            <a:r>
              <a:rPr lang="en-GB" sz="2000" dirty="0"/>
              <a:t> </a:t>
            </a:r>
          </a:p>
          <a:p>
            <a:r>
              <a:rPr lang="en-GB" sz="2000" dirty="0"/>
              <a:t>- EVERSE Training registry </a:t>
            </a:r>
          </a:p>
        </p:txBody>
      </p:sp>
    </p:spTree>
    <p:extLst>
      <p:ext uri="{BB962C8B-B14F-4D97-AF65-F5344CB8AC3E}">
        <p14:creationId xmlns:p14="http://schemas.microsoft.com/office/powerpoint/2010/main" val="1511596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E914D-61A5-A3CB-3378-9920BE8B1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6416E4-DDB9-7A1E-0EAE-8602725778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18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20D0A-B4BF-57B7-76DD-3D03D7538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4754" y="1909531"/>
            <a:ext cx="2525583" cy="4513965"/>
          </a:xfrm>
        </p:spPr>
        <p:txBody>
          <a:bodyPr>
            <a:normAutofit/>
          </a:bodyPr>
          <a:lstStyle/>
          <a:p>
            <a:pPr marL="514350" indent="-285750">
              <a:buFont typeface="Arial" panose="020B0604020202020204" pitchFamily="34" charset="0"/>
              <a:buChar char="•"/>
            </a:pPr>
            <a:r>
              <a:rPr lang="en-GB" dirty="0"/>
              <a:t>Surveying the EVERSE team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GB" dirty="0"/>
              <a:t>Prioritising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GB" dirty="0"/>
              <a:t>Commissioning content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5143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394D115-107A-5C44-7D88-073D5BE99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3504" y="312357"/>
            <a:ext cx="8821596" cy="603887"/>
          </a:xfrm>
        </p:spPr>
        <p:txBody>
          <a:bodyPr>
            <a:normAutofit fontScale="90000"/>
          </a:bodyPr>
          <a:lstStyle/>
          <a:p>
            <a:r>
              <a:rPr lang="en-GB" dirty="0"/>
              <a:t>Capturing Best Practices: capturing latent knowledge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57AEA120-AC72-8B1C-436A-CD2EB800D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14587" y="5570133"/>
            <a:ext cx="1820241" cy="594364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3903A12-32EC-B09F-7008-2FF71E971931}"/>
              </a:ext>
            </a:extLst>
          </p:cNvPr>
          <p:cNvSpPr/>
          <p:nvPr/>
        </p:nvSpPr>
        <p:spPr>
          <a:xfrm>
            <a:off x="426951" y="1371180"/>
            <a:ext cx="1654046" cy="53835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What best practices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BDACAAF-56C2-33CB-8DD0-0DD269E45096}"/>
              </a:ext>
            </a:extLst>
          </p:cNvPr>
          <p:cNvSpPr/>
          <p:nvPr/>
        </p:nvSpPr>
        <p:spPr>
          <a:xfrm>
            <a:off x="4423654" y="1371179"/>
            <a:ext cx="1571625" cy="53835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Asking about priorities</a:t>
            </a:r>
          </a:p>
        </p:txBody>
      </p:sp>
      <p:pic>
        <p:nvPicPr>
          <p:cNvPr id="21" name="Google Shape;339;g3421701c628_3_0" title="Screenshot 2025-03-20 at 11.29.46.png">
            <a:extLst>
              <a:ext uri="{FF2B5EF4-FFF2-40B4-BE49-F238E27FC236}">
                <a16:creationId xmlns:a16="http://schemas.microsoft.com/office/drawing/2014/main" id="{4AFAF806-B574-1172-5FBD-CB67D18A018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00300" y="2023437"/>
            <a:ext cx="6243639" cy="372013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DA52923C-6B0D-2BBA-E93C-87EA4F4F21C6}"/>
              </a:ext>
            </a:extLst>
          </p:cNvPr>
          <p:cNvSpPr/>
          <p:nvPr/>
        </p:nvSpPr>
        <p:spPr>
          <a:xfrm>
            <a:off x="9736439" y="1371178"/>
            <a:ext cx="1761613" cy="6522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Introductions &amp; </a:t>
            </a:r>
            <a:r>
              <a:rPr lang="en-GB" dirty="0" err="1"/>
              <a:t>contentathons</a:t>
            </a:r>
            <a:r>
              <a:rPr lang="en-GB" dirty="0"/>
              <a:t> at community events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B8A6EB9-5A5B-2CA6-D120-2D528798F4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5725" y="2463441"/>
            <a:ext cx="3216275" cy="41335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B437963-589D-0577-49BC-2199FC873843}"/>
              </a:ext>
            </a:extLst>
          </p:cNvPr>
          <p:cNvSpPr txBox="1"/>
          <p:nvPr/>
        </p:nvSpPr>
        <p:spPr>
          <a:xfrm>
            <a:off x="9536456" y="6115719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6"/>
              </a:rPr>
              <a:t>everse.software/network/</a:t>
            </a:r>
            <a:r>
              <a:rPr lang="en-GB" dirty="0"/>
              <a:t>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7625A37-9957-EEE8-7C69-FF46E56CA9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07461" y="3015905"/>
            <a:ext cx="2752801" cy="81296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B5F63C7-110A-53F5-1992-55B479E0E2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9746" y="4093658"/>
            <a:ext cx="2589921" cy="5615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51A554-676A-63AE-BA0A-FCABBD493E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07461" y="4993530"/>
            <a:ext cx="1315308" cy="4146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305B47-3302-1DC7-0EA9-0E9BF35AE1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27278" y="5267303"/>
            <a:ext cx="1517822" cy="17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890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77BCE2-004B-BA78-BF8F-61C1DB6D8D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19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ABB92-BAA6-D569-BA4E-97EE798AF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5704" y="1572663"/>
            <a:ext cx="4842924" cy="3712674"/>
          </a:xfrm>
        </p:spPr>
        <p:txBody>
          <a:bodyPr/>
          <a:lstStyle/>
          <a:p>
            <a:r>
              <a:rPr lang="en-GB" dirty="0" err="1"/>
              <a:t>RSQKit</a:t>
            </a:r>
            <a:r>
              <a:rPr lang="en-GB" dirty="0"/>
              <a:t> Chatbot – early work</a:t>
            </a:r>
          </a:p>
          <a:p>
            <a:r>
              <a:rPr lang="en-GB" dirty="0">
                <a:hlinkClick r:id="rId2"/>
              </a:rPr>
              <a:t>https://github.com/EVERSE-ResearchSoftware/RSQKit-chatbot</a:t>
            </a:r>
            <a:r>
              <a:rPr lang="en-GB" dirty="0"/>
              <a:t> 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GB" dirty="0"/>
              <a:t>Links + 1 for RAG</a:t>
            </a:r>
          </a:p>
          <a:p>
            <a:pPr marL="228600" indent="0"/>
            <a:endParaRPr lang="en-GB" dirty="0"/>
          </a:p>
          <a:p>
            <a:pPr marL="228600" indent="0"/>
            <a:r>
              <a:rPr lang="en-GB" dirty="0" err="1"/>
              <a:t>TeSS</a:t>
            </a:r>
            <a:r>
              <a:rPr lang="en-GB" dirty="0"/>
              <a:t> Chatbot – early work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GB" dirty="0"/>
              <a:t>Creating on the fly learning pathways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457AF8-0ACC-DE4C-9954-8CA5C3B00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5113" y="291124"/>
            <a:ext cx="6337366" cy="603887"/>
          </a:xfrm>
        </p:spPr>
        <p:txBody>
          <a:bodyPr/>
          <a:lstStyle/>
          <a:p>
            <a:r>
              <a:rPr lang="en-GB" dirty="0"/>
              <a:t>Chatbots and AI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B69ADCA-F19D-8866-BD6E-345BA3AF9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258" y="811022"/>
            <a:ext cx="6388742" cy="569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595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 txBox="1">
            <a:spLocks noGrp="1"/>
          </p:cNvSpPr>
          <p:nvPr>
            <p:ph type="sldNum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20</a:t>
            </a:fld>
            <a:endParaRPr/>
          </a:p>
        </p:txBody>
      </p:sp>
      <p:sp>
        <p:nvSpPr>
          <p:cNvPr id="195" name="Google Shape;195;p10"/>
          <p:cNvSpPr txBox="1">
            <a:spLocks noGrp="1"/>
          </p:cNvSpPr>
          <p:nvPr>
            <p:ph type="title"/>
          </p:nvPr>
        </p:nvSpPr>
        <p:spPr>
          <a:xfrm>
            <a:off x="2877667" y="291414"/>
            <a:ext cx="8880946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500"/>
              <a:buFont typeface="Roboto Light"/>
              <a:buNone/>
            </a:pPr>
            <a:r>
              <a:rPr lang="en-GB" dirty="0"/>
              <a:t>Open for Connection / Comment / Contributions </a:t>
            </a:r>
            <a:endParaRPr dirty="0"/>
          </a:p>
        </p:txBody>
      </p:sp>
      <p:sp>
        <p:nvSpPr>
          <p:cNvPr id="196" name="Google Shape;196;p10"/>
          <p:cNvSpPr/>
          <p:nvPr/>
        </p:nvSpPr>
        <p:spPr>
          <a:xfrm>
            <a:off x="509307" y="1022817"/>
            <a:ext cx="2115671" cy="59167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EVERSE Network</a:t>
            </a:r>
            <a:endParaRPr dirty="0"/>
          </a:p>
        </p:txBody>
      </p:sp>
      <p:sp>
        <p:nvSpPr>
          <p:cNvPr id="198" name="Google Shape;198;p10"/>
          <p:cNvSpPr/>
          <p:nvPr/>
        </p:nvSpPr>
        <p:spPr>
          <a:xfrm>
            <a:off x="4267759" y="1085173"/>
            <a:ext cx="2115671" cy="59167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RSQKit</a:t>
            </a:r>
            <a:r>
              <a:rPr lang="en-GB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Guidelines</a:t>
            </a:r>
            <a:endParaRPr dirty="0"/>
          </a:p>
        </p:txBody>
      </p:sp>
      <p:sp>
        <p:nvSpPr>
          <p:cNvPr id="202" name="Google Shape;202;p10"/>
          <p:cNvSpPr txBox="1"/>
          <p:nvPr/>
        </p:nvSpPr>
        <p:spPr>
          <a:xfrm>
            <a:off x="3719550" y="3318185"/>
            <a:ext cx="5632373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everse.software/RSQKit/contribution_guidelines</a:t>
            </a:r>
            <a:r>
              <a:rPr lang="en-GB" sz="16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8FDF81-8039-4803-239C-06D3D98C824F}"/>
              </a:ext>
            </a:extLst>
          </p:cNvPr>
          <p:cNvSpPr txBox="1"/>
          <p:nvPr/>
        </p:nvSpPr>
        <p:spPr>
          <a:xfrm>
            <a:off x="4060590" y="1792808"/>
            <a:ext cx="32575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Contributor Agreement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to Contribute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to Contribute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Not to Contribute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Contributor Responsibilities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Acknowledgement of Contributions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Ownership of Content</a:t>
            </a:r>
          </a:p>
          <a:p>
            <a:endParaRPr lang="en-GB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884A980-F553-F73E-D9B4-F2E68D8F5E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7021" y="2155421"/>
            <a:ext cx="1820241" cy="5943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6EC2B9-4987-8487-DCDC-5C4603E90E81}"/>
              </a:ext>
            </a:extLst>
          </p:cNvPr>
          <p:cNvSpPr txBox="1"/>
          <p:nvPr/>
        </p:nvSpPr>
        <p:spPr>
          <a:xfrm>
            <a:off x="324411" y="2894617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everse.software/network/</a:t>
            </a:r>
            <a:r>
              <a:rPr lang="en-GB" sz="16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63B0D2-4243-A788-221A-9959BC898B4D}"/>
              </a:ext>
            </a:extLst>
          </p:cNvPr>
          <p:cNvSpPr txBox="1"/>
          <p:nvPr/>
        </p:nvSpPr>
        <p:spPr>
          <a:xfrm>
            <a:off x="537052" y="3413393"/>
            <a:ext cx="23179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chemeClr val="accent1"/>
                </a:solidFill>
                <a:latin typeface="Calibri"/>
                <a:cs typeface="Calibri"/>
              </a:rPr>
              <a:t>contact@everse.software</a:t>
            </a:r>
            <a:endParaRPr lang="en-GB" dirty="0">
              <a:solidFill>
                <a:schemeClr val="accent1"/>
              </a:solidFill>
              <a:latin typeface="Calibri"/>
              <a:cs typeface="Calibri"/>
            </a:endParaRPr>
          </a:p>
        </p:txBody>
      </p:sp>
      <p:sp>
        <p:nvSpPr>
          <p:cNvPr id="9" name="Google Shape;198;p10">
            <a:extLst>
              <a:ext uri="{FF2B5EF4-FFF2-40B4-BE49-F238E27FC236}">
                <a16:creationId xmlns:a16="http://schemas.microsoft.com/office/drawing/2014/main" id="{84DC6E53-D80E-7829-6951-275829D33E44}"/>
              </a:ext>
            </a:extLst>
          </p:cNvPr>
          <p:cNvSpPr/>
          <p:nvPr/>
        </p:nvSpPr>
        <p:spPr>
          <a:xfrm>
            <a:off x="8232386" y="1072737"/>
            <a:ext cx="2115671" cy="59167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RSQKit</a:t>
            </a:r>
            <a:r>
              <a:rPr lang="en-GB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editorial board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BE08C8-5991-16CE-8ABE-A7FEB8DC8115}"/>
              </a:ext>
            </a:extLst>
          </p:cNvPr>
          <p:cNvSpPr txBox="1"/>
          <p:nvPr/>
        </p:nvSpPr>
        <p:spPr>
          <a:xfrm>
            <a:off x="8232386" y="1841844"/>
            <a:ext cx="2554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800" dirty="0"/>
              <a:t>Meets weekly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rsqkit@lists.certh.gr</a:t>
            </a:r>
            <a:r>
              <a:rPr lang="en-GB" sz="18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1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556EBD-96D5-D470-0CBE-E71ACE7D8305}"/>
              </a:ext>
            </a:extLst>
          </p:cNvPr>
          <p:cNvSpPr txBox="1"/>
          <p:nvPr/>
        </p:nvSpPr>
        <p:spPr>
          <a:xfrm>
            <a:off x="1217378" y="4597619"/>
            <a:ext cx="6100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github.com/EVERSE-ResearchSoftware</a:t>
            </a:r>
            <a:r>
              <a:rPr lang="en-GB" dirty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648B3B-E759-B3FF-B8A7-FF26EBB7E7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078" y="4509171"/>
            <a:ext cx="622300" cy="533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9ECCAD9-0F4F-F12F-5B5E-8A1F0571923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8176" y="5096512"/>
            <a:ext cx="596900" cy="5588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FF909B4-25F4-2493-5D4B-67CEE77B5A29}"/>
              </a:ext>
            </a:extLst>
          </p:cNvPr>
          <p:cNvSpPr txBox="1"/>
          <p:nvPr/>
        </p:nvSpPr>
        <p:spPr>
          <a:xfrm>
            <a:off x="1217378" y="5212836"/>
            <a:ext cx="35189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www.linkedin.com/company/eosc-everse/</a:t>
            </a:r>
            <a:r>
              <a:rPr lang="en-GB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963BA8-E0FD-C2D6-9C3F-2E8181868F84}"/>
              </a:ext>
            </a:extLst>
          </p:cNvPr>
          <p:cNvSpPr txBox="1"/>
          <p:nvPr/>
        </p:nvSpPr>
        <p:spPr>
          <a:xfrm>
            <a:off x="1217378" y="5797417"/>
            <a:ext cx="6100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1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bsky.app/profile/eosc-everse.bsky.social</a:t>
            </a:r>
            <a:r>
              <a:rPr lang="en-GB" dirty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0FA408E-3AB7-0236-F233-1BF0E440B57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1826" y="5777640"/>
            <a:ext cx="609600" cy="50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755367F-4FE0-3749-9786-335F8689541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27637" y="4535607"/>
            <a:ext cx="1308100" cy="4318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6610272-C23A-C303-F991-A1EF3332A86A}"/>
              </a:ext>
            </a:extLst>
          </p:cNvPr>
          <p:cNvSpPr txBox="1"/>
          <p:nvPr/>
        </p:nvSpPr>
        <p:spPr>
          <a:xfrm>
            <a:off x="6535737" y="4597451"/>
            <a:ext cx="6100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1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www.youtube.com/channel/UCHMrK3NFTwTAB2t8Sbt7sVA</a:t>
            </a:r>
            <a:r>
              <a:rPr lang="en-GB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84D136-BA86-0D6D-3DD2-22911CF5F174}"/>
              </a:ext>
            </a:extLst>
          </p:cNvPr>
          <p:cNvSpPr txBox="1"/>
          <p:nvPr/>
        </p:nvSpPr>
        <p:spPr>
          <a:xfrm>
            <a:off x="7029027" y="5167097"/>
            <a:ext cx="63222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1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fosstodon.org/@eosc_everse</a:t>
            </a:r>
            <a:r>
              <a:rPr lang="en-GB" dirty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E98459E-2685-AC8E-79D7-67AAD66D1CA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23213" y="5149549"/>
            <a:ext cx="1745574" cy="431800"/>
          </a:xfrm>
          <a:prstGeom prst="rect">
            <a:avLst/>
          </a:prstGeom>
        </p:spPr>
      </p:pic>
      <p:pic>
        <p:nvPicPr>
          <p:cNvPr id="29" name="Picture 28" descr="A blue and white logo&#10;&#10;AI-generated content may be incorrect.">
            <a:extLst>
              <a:ext uri="{FF2B5EF4-FFF2-40B4-BE49-F238E27FC236}">
                <a16:creationId xmlns:a16="http://schemas.microsoft.com/office/drawing/2014/main" id="{43BF348F-F0C1-5605-EE96-63DCCA1111F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23213" y="5775526"/>
            <a:ext cx="1425575" cy="48053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519836B-CF59-5067-39FB-88144650A5C3}"/>
              </a:ext>
            </a:extLst>
          </p:cNvPr>
          <p:cNvSpPr txBox="1"/>
          <p:nvPr/>
        </p:nvSpPr>
        <p:spPr>
          <a:xfrm>
            <a:off x="7029027" y="5808396"/>
            <a:ext cx="66794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1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zenodo.org/communities/everse</a:t>
            </a:r>
            <a:endParaRPr lang="en-GB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EB9AE72-A49A-E474-90BD-52FB3E4E50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2586" y="1028700"/>
            <a:ext cx="9494377" cy="4700587"/>
          </a:xfrm>
        </p:spPr>
        <p:txBody>
          <a:bodyPr>
            <a:normAutofit fontScale="92500" lnSpcReduction="20000"/>
          </a:bodyPr>
          <a:lstStyle/>
          <a:p>
            <a:r>
              <a:rPr lang="en-GB" sz="2400" dirty="0"/>
              <a:t>R</a:t>
            </a:r>
            <a:r>
              <a:rPr lang="en-GB" sz="2800" dirty="0"/>
              <a:t>eproducible analytics &amp; infrastructure depends upon – technical factors and human factors.</a:t>
            </a:r>
          </a:p>
          <a:p>
            <a:endParaRPr lang="en-GB" sz="2800" dirty="0"/>
          </a:p>
          <a:p>
            <a:r>
              <a:rPr lang="en-GB" sz="2800" dirty="0"/>
              <a:t>The technical factors include quality software that is resilient and produced in a sustainable way.</a:t>
            </a:r>
          </a:p>
          <a:p>
            <a:endParaRPr lang="en-GB" sz="2800" dirty="0"/>
          </a:p>
          <a:p>
            <a:r>
              <a:rPr lang="en-GB" sz="2800" dirty="0"/>
              <a:t>The human factors include sustaining the workforce that produces the software with the right recognition and reward where software is a first-class citizen of research</a:t>
            </a:r>
          </a:p>
          <a:p>
            <a:endParaRPr lang="en-GB" sz="2800" dirty="0"/>
          </a:p>
          <a:p>
            <a:r>
              <a:rPr lang="en-GB" sz="2800" dirty="0"/>
              <a:t>EVERSE aims to explore and document the factors to create a community enriched resource (</a:t>
            </a:r>
            <a:r>
              <a:rPr lang="en-GB" sz="2800" dirty="0" err="1"/>
              <a:t>RSQKit</a:t>
            </a:r>
            <a:r>
              <a:rPr lang="en-GB" sz="2800" dirty="0"/>
              <a:t>) which serves the research software community</a:t>
            </a:r>
          </a:p>
        </p:txBody>
      </p:sp>
    </p:spTree>
    <p:extLst>
      <p:ext uri="{BB962C8B-B14F-4D97-AF65-F5344CB8AC3E}">
        <p14:creationId xmlns:p14="http://schemas.microsoft.com/office/powerpoint/2010/main" val="26216432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3"/>
          <p:cNvSpPr txBox="1">
            <a:spLocks noGrp="1"/>
          </p:cNvSpPr>
          <p:nvPr>
            <p:ph type="sldNum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22</a:t>
            </a:fld>
            <a:endParaRPr/>
          </a:p>
        </p:txBody>
      </p:sp>
      <p:sp>
        <p:nvSpPr>
          <p:cNvPr id="250" name="Google Shape;250;p13"/>
          <p:cNvSpPr txBox="1">
            <a:spLocks noGrp="1"/>
          </p:cNvSpPr>
          <p:nvPr>
            <p:ph type="title"/>
          </p:nvPr>
        </p:nvSpPr>
        <p:spPr>
          <a:xfrm>
            <a:off x="167848" y="849815"/>
            <a:ext cx="6035244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500"/>
              <a:buFont typeface="Roboto Light"/>
              <a:buNone/>
            </a:pPr>
            <a:r>
              <a:rPr lang="en-GB" sz="4000" b="1" dirty="0"/>
              <a:t>Thank</a:t>
            </a:r>
            <a:r>
              <a:rPr lang="en-GB" sz="3600" b="1" dirty="0"/>
              <a:t> you – Any Questions?</a:t>
            </a:r>
            <a:endParaRPr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AB337A-02FE-62D8-AF26-E3689C958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366" y="472137"/>
            <a:ext cx="5227671" cy="58447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AB3A6A-97CB-DFA0-DF14-E2AADA2CF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62" y="2588158"/>
            <a:ext cx="5227671" cy="42698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2D5BCC-602D-F623-4037-F5337B1DCCEB}"/>
              </a:ext>
            </a:extLst>
          </p:cNvPr>
          <p:cNvSpPr txBox="1"/>
          <p:nvPr/>
        </p:nvSpPr>
        <p:spPr>
          <a:xfrm>
            <a:off x="4930774" y="5571174"/>
            <a:ext cx="15708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err="1"/>
              <a:t>RSQKit</a:t>
            </a:r>
            <a:r>
              <a:rPr lang="en-GB" sz="1800" dirty="0"/>
              <a:t> - all contributing authors and editors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10061</TotalTime>
  <Words>1121</Words>
  <Application>Microsoft Macintosh PowerPoint</Application>
  <PresentationFormat>Widescreen</PresentationFormat>
  <Paragraphs>239</Paragraphs>
  <Slides>23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Roboto Light</vt:lpstr>
      <vt:lpstr>Roboto</vt:lpstr>
      <vt:lpstr>Arial</vt:lpstr>
      <vt:lpstr>Helvetica Neue Light</vt:lpstr>
      <vt:lpstr>Calibri</vt:lpstr>
      <vt:lpstr>Kantoorthema</vt:lpstr>
      <vt:lpstr>PowerPoint Presentation</vt:lpstr>
      <vt:lpstr>What is EVERSE</vt:lpstr>
      <vt:lpstr>What is RSQKit</vt:lpstr>
      <vt:lpstr>Audience</vt:lpstr>
      <vt:lpstr>Definitions and Frame of Reference</vt:lpstr>
      <vt:lpstr>Definitions and Frame of Reference 2</vt:lpstr>
      <vt:lpstr>Tasks</vt:lpstr>
      <vt:lpstr>Write, review or suggest a task page!</vt:lpstr>
      <vt:lpstr>Research Clusters &amp; Infrastructures</vt:lpstr>
      <vt:lpstr>Research Software Stories</vt:lpstr>
      <vt:lpstr>ACTS – A Research Software Story</vt:lpstr>
      <vt:lpstr>Many Stories in CoSeC  Some are collections and would be a new type of story  Not all are owned by the CCP but used/approved/contributed to  Not all software for each CCP is listed – just some – there is a lot of research software here!  Great to see:</vt:lpstr>
      <vt:lpstr>Research Software Roles</vt:lpstr>
      <vt:lpstr>The landscape and drivers</vt:lpstr>
      <vt:lpstr>RSQKit Architecture  (linkage and automagic)</vt:lpstr>
      <vt:lpstr>Dimensions &amp; Indicators</vt:lpstr>
      <vt:lpstr>Tools</vt:lpstr>
      <vt:lpstr>Training &amp;Careers</vt:lpstr>
      <vt:lpstr>Capturing Best Practices: capturing latent knowledge</vt:lpstr>
      <vt:lpstr>Chatbots and AI</vt:lpstr>
      <vt:lpstr>Open for Connection / Comment / Contributions </vt:lpstr>
      <vt:lpstr>PowerPoint Presentation</vt:lpstr>
      <vt:lpstr>Thank you – 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Bronzetto01</dc:creator>
  <cp:lastModifiedBy>Shoaib Sufi</cp:lastModifiedBy>
  <cp:revision>84</cp:revision>
  <dcterms:created xsi:type="dcterms:W3CDTF">2022-07-08T11:33:37Z</dcterms:created>
  <dcterms:modified xsi:type="dcterms:W3CDTF">2025-10-16T11:03:21Z</dcterms:modified>
</cp:coreProperties>
</file>