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4"/>
  </p:sldMasterIdLst>
  <p:notesMasterIdLst>
    <p:notesMasterId r:id="rId24"/>
  </p:notesMasterIdLst>
  <p:sldIdLst>
    <p:sldId id="256" r:id="rId5"/>
    <p:sldId id="350" r:id="rId6"/>
    <p:sldId id="353" r:id="rId7"/>
    <p:sldId id="404" r:id="rId8"/>
    <p:sldId id="411" r:id="rId9"/>
    <p:sldId id="352" r:id="rId10"/>
    <p:sldId id="402" r:id="rId11"/>
    <p:sldId id="412" r:id="rId12"/>
    <p:sldId id="405" r:id="rId13"/>
    <p:sldId id="397" r:id="rId14"/>
    <p:sldId id="398" r:id="rId15"/>
    <p:sldId id="399" r:id="rId16"/>
    <p:sldId id="407" r:id="rId17"/>
    <p:sldId id="409" r:id="rId18"/>
    <p:sldId id="410" r:id="rId19"/>
    <p:sldId id="406" r:id="rId20"/>
    <p:sldId id="408" r:id="rId21"/>
    <p:sldId id="395" r:id="rId22"/>
    <p:sldId id="261" r:id="rId23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Open Sans ExtraBold" panose="020B0906030804020204" pitchFamily="34" charset="0"/>
      <p:bold r:id="rId29"/>
      <p:boldItalic r:id="rId30"/>
    </p:embeddedFont>
    <p:embeddedFont>
      <p:font typeface="Open Sans Light" panose="020B0306030504020204" pitchFamily="34" charset="0"/>
      <p:regular r:id="rId31"/>
      <p:bold r:id="rId32"/>
      <p:italic r:id="rId33"/>
      <p:boldItalic r:id="rId34"/>
    </p:embeddedFont>
    <p:embeddedFont>
      <p:font typeface="Open Sans SemiBold" panose="020B0706030804020204" pitchFamily="3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S" initials="JS" lastIdx="4" clrIdx="0">
    <p:extLst>
      <p:ext uri="{19B8F6BF-5375-455C-9EA6-DF929625EA0E}">
        <p15:presenceInfo xmlns:p15="http://schemas.microsoft.com/office/powerpoint/2012/main" userId="J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3" d="100"/>
          <a:sy n="113" d="100"/>
        </p:scale>
        <p:origin x="586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7029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5848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09EE3D7A-9BFE-D580-6F1A-2707AD3BB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500327EE-44D0-3042-DC94-78BAB9F86E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EE59F55A-5B60-E5AE-AA9F-3FE6D1C5C5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7058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177DC670-2E74-3720-2F78-19119602F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8C9946B8-2CD5-2EAA-DA23-700D300FBE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56D2DC56-AA13-2A76-5182-2EAEE22515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8671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6311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5B5D7BC5-7EDE-AD80-77F7-F5F47A999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2925668D-CDC8-B823-26A8-4BFB583CAD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1BD18DD8-73A2-A054-6DA9-0CBD3AD775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9594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4FB462C0-D397-DD57-DE46-E3C4E152B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CC3F4CA4-F117-26F8-BA97-736677A36F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87A859D5-FD63-11B1-EF29-BAA855FA17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3714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77382906-7F93-7F61-4164-D30C0CEC6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E54336E0-6D4A-7A0F-E912-C1CC0E39E4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1FD8338F-F6B5-FBAF-DB3A-874E5B74D3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0718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CB27F27C-2580-405B-4BBC-D694C9F4F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5793F2C6-A1B5-9D82-C510-6AEF4FAB98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02930D31-C96D-E4A9-2D97-1064BF9049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7522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44E68491-12B0-3E28-3651-353E49118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10D50679-08AB-2877-E1C7-F7DEB1781A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65CB706F-1E8D-B5C7-40D8-A0007CD9EE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2673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463700D3-47E7-6D21-1F58-DE4FEB823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431301E1-192A-0E65-FA81-7D40ECE9FF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C54D5BA0-4F00-883E-3825-4296A68B2B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4191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48E18848-B58F-973A-5761-2D0F2AF9C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B1F3597C-46C4-436D-058A-87339CA95E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0585E9CD-9579-A7C3-A682-0EEF0EF7EA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6028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8241358F-4D99-B932-2428-552B0F33A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5BECB3F6-21D1-48F6-AFD2-DC14493BD6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A794DEAA-52A1-4E58-F1C4-D782CFFF3A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1053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7156785D-9175-50AE-A520-95A6344CE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1C95F9E2-F45F-F1EF-F064-354685970A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05C6E4AA-1F15-1AC9-24E9-C10A121A1F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8956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EF21B4F9-2164-D2AE-958A-B680BBA15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5CE2DD59-BF8E-B585-68C4-22C7E543AB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5628F501-6B97-C36E-9B49-4DEF4E2224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06008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C9E025FB-77BE-2524-613E-F39451122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>
            <a:extLst>
              <a:ext uri="{FF2B5EF4-FFF2-40B4-BE49-F238E27FC236}">
                <a16:creationId xmlns:a16="http://schemas.microsoft.com/office/drawing/2014/main" id="{3BD8C04A-B40C-1385-2F3C-A00D0247DA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>
            <a:extLst>
              <a:ext uri="{FF2B5EF4-FFF2-40B4-BE49-F238E27FC236}">
                <a16:creationId xmlns:a16="http://schemas.microsoft.com/office/drawing/2014/main" id="{88CF6E8B-1ABC-C480-2915-4FF6337998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31014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0781ead0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0781ead0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1943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44edc9e3d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44edc9e3d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8371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essda.eu/About/Consortium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www.cessda.eu/Abou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meg.cessda.eu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erminoloski.slovenscina.eu/termin/3903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7898/ADP_MICRES19_V1" TargetMode="External"/><Relationship Id="rId5" Type="http://schemas.openxmlformats.org/officeDocument/2006/relationships/hyperlink" Target="https://doi.org/10.17898/ADP_MICREO21_V1" TargetMode="External"/><Relationship Id="rId4" Type="http://schemas.openxmlformats.org/officeDocument/2006/relationships/hyperlink" Target="https://doi.org/10.17898/ADP_MICREE19_V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0846" y="315935"/>
            <a:ext cx="1754776" cy="1471056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3"/>
          <p:cNvSpPr/>
          <p:nvPr/>
        </p:nvSpPr>
        <p:spPr>
          <a:xfrm>
            <a:off x="6898575" y="2919000"/>
            <a:ext cx="2862000" cy="28716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299400" y="298025"/>
            <a:ext cx="6398476" cy="16929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en-US" sz="2400" b="1" dirty="0"/>
              <a:t>Anonymization and privacy management in social science data archives: the Slovenian case</a:t>
            </a:r>
            <a:endParaRPr lang="en-US" sz="2400" dirty="0"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213447" y="2211920"/>
            <a:ext cx="7867705" cy="109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Session 6H: 8-Embracing Open Science: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Methodological and Epistemological Challenges in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Research Infrastructures for the Social Sciences 1/2</a:t>
            </a:r>
          </a:p>
        </p:txBody>
      </p:sp>
      <p:sp>
        <p:nvSpPr>
          <p:cNvPr id="57" name="Google Shape;57;p13"/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8" name="Google Shape;58;p13"/>
          <p:cNvCxnSpPr/>
          <p:nvPr/>
        </p:nvCxnSpPr>
        <p:spPr>
          <a:xfrm>
            <a:off x="388306" y="2088166"/>
            <a:ext cx="4948500" cy="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13"/>
          <p:cNvCxnSpPr/>
          <p:nvPr/>
        </p:nvCxnSpPr>
        <p:spPr>
          <a:xfrm>
            <a:off x="0" y="5065500"/>
            <a:ext cx="71229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Google Shape;60;p13"/>
          <p:cNvCxnSpPr/>
          <p:nvPr/>
        </p:nvCxnSpPr>
        <p:spPr>
          <a:xfrm>
            <a:off x="9087650" y="0"/>
            <a:ext cx="4800" cy="31056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9582" y="4521413"/>
            <a:ext cx="1050139" cy="337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5">
            <a:alphaModFix/>
          </a:blip>
          <a:srcRect l="10141" t="185" r="21654" b="2320"/>
          <a:stretch/>
        </p:blipFill>
        <p:spPr>
          <a:xfrm>
            <a:off x="6980925" y="3000750"/>
            <a:ext cx="2697300" cy="2708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779216" y="3677771"/>
            <a:ext cx="2615147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 dirty="0">
                <a:latin typeface="Open Sans"/>
                <a:ea typeface="Open Sans"/>
                <a:cs typeface="Open Sans"/>
                <a:sym typeface="Open Sans"/>
              </a:rPr>
              <a:t>23rd September 2025</a:t>
            </a:r>
            <a:endParaRPr sz="1600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2292" y="3727390"/>
            <a:ext cx="326925" cy="32692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481268" y="3240548"/>
            <a:ext cx="7599884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600" dirty="0">
                <a:latin typeface="Open Sans SemiBold"/>
                <a:ea typeface="Open Sans SemiBold"/>
                <a:cs typeface="Open Sans SemiBold"/>
                <a:sym typeface="Open Sans SemiBold"/>
              </a:rPr>
              <a:t>Sonja Bezjak, </a:t>
            </a:r>
            <a:r>
              <a:rPr lang="sl-SI" sz="1600" dirty="0" err="1">
                <a:latin typeface="Open Sans SemiBold"/>
                <a:ea typeface="Open Sans SemiBold"/>
                <a:cs typeface="Open Sans SemiBold"/>
                <a:sym typeface="Open Sans SemiBold"/>
              </a:rPr>
              <a:t>Slovenian</a:t>
            </a:r>
            <a:r>
              <a:rPr lang="sl-SI" sz="1600" dirty="0">
                <a:latin typeface="Open Sans SemiBold"/>
                <a:ea typeface="Open Sans SemiBold"/>
                <a:cs typeface="Open Sans SemiBold"/>
                <a:sym typeface="Open Sans SemiBold"/>
              </a:rPr>
              <a:t> Social Science Data </a:t>
            </a:r>
            <a:r>
              <a:rPr lang="sl-SI" sz="1600" dirty="0" err="1">
                <a:latin typeface="Open Sans SemiBold"/>
                <a:ea typeface="Open Sans SemiBold"/>
                <a:cs typeface="Open Sans SemiBold"/>
                <a:sym typeface="Open Sans SemiBold"/>
              </a:rPr>
              <a:t>Archives</a:t>
            </a:r>
            <a:r>
              <a:rPr lang="sl-SI" sz="1600" dirty="0"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sl" sz="1600" dirty="0"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 sz="160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1268" y="4205825"/>
            <a:ext cx="297949" cy="29794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853170" y="4108871"/>
            <a:ext cx="4806412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THE RC33 </a:t>
            </a:r>
            <a:r>
              <a:rPr lang="sl-SI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11th</a:t>
            </a:r>
            <a:r>
              <a:rPr lang="en-US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INTERNATIONAL CONFERENCE ON SOCIAL SCIENCE METHODOLOGY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dirty="0">
                <a:latin typeface="Open Sans ExtraBold"/>
                <a:ea typeface="Open Sans ExtraBold"/>
                <a:cs typeface="Open Sans ExtraBold"/>
                <a:sym typeface="Open Sans ExtraBold"/>
              </a:rPr>
              <a:t>Content</a:t>
            </a:r>
            <a:endParaRPr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519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>
              <a:spcAft>
                <a:spcPts val="1200"/>
              </a:spcAft>
              <a:buFont typeface="+mj-lt"/>
              <a:buAutoNum type="arabicPeriod"/>
            </a:pPr>
            <a:r>
              <a:rPr lang="sl-SI" sz="16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CESSDA: </a:t>
            </a:r>
            <a:r>
              <a:rPr lang="sl-SI" sz="1600" dirty="0" err="1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international</a:t>
            </a:r>
            <a:r>
              <a:rPr lang="sl-SI" sz="16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sl-SI" sz="1600" dirty="0" err="1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context</a:t>
            </a:r>
            <a:endParaRPr lang="sl-SI" sz="1600" dirty="0">
              <a:solidFill>
                <a:schemeClr val="tx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342900">
              <a:spcAft>
                <a:spcPts val="1200"/>
              </a:spcAft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Slovenian Social Science Data Archives</a:t>
            </a:r>
          </a:p>
          <a:p>
            <a:pPr marL="482600" lvl="1" indent="0">
              <a:spcAft>
                <a:spcPts val="12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Data processing and archiving procedures</a:t>
            </a:r>
          </a:p>
          <a:p>
            <a:pPr marL="482600" lvl="1" indent="0">
              <a:spcAft>
                <a:spcPts val="12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Quality assessment and classification of curation</a:t>
            </a:r>
            <a:endParaRPr lang="sl-SI" sz="1200" dirty="0">
              <a:solidFill>
                <a:schemeClr val="tx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82600" lvl="1" indent="0">
              <a:spcAft>
                <a:spcPts val="12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Risk assessment for the disclosure of personal data</a:t>
            </a:r>
            <a:endParaRPr lang="sl-SI" sz="1200" dirty="0">
              <a:solidFill>
                <a:schemeClr val="tx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342900">
              <a:spcAft>
                <a:spcPts val="1200"/>
              </a:spcAft>
              <a:buFont typeface="+mj-lt"/>
              <a:buAutoNum type="arabicPeriod"/>
            </a:pPr>
            <a:r>
              <a:rPr lang="sl-SI" sz="1600" dirty="0" err="1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Cases</a:t>
            </a:r>
            <a:r>
              <a:rPr lang="sl-SI" sz="16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</a:t>
            </a:r>
            <a:r>
              <a:rPr lang="en-US" sz="16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 </a:t>
            </a:r>
            <a:r>
              <a:rPr lang="en-US" sz="1600" dirty="0" err="1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MiCREATE</a:t>
            </a:r>
            <a:r>
              <a:rPr lang="en-US" sz="16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and DEAGENCY projects</a:t>
            </a:r>
            <a:endParaRPr lang="sl-SI" sz="1600" dirty="0">
              <a:solidFill>
                <a:schemeClr val="tx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342900">
              <a:spcAft>
                <a:spcPts val="1200"/>
              </a:spcAft>
              <a:buFont typeface="+mj-lt"/>
              <a:buAutoNum type="arabicPeriod"/>
            </a:pPr>
            <a:r>
              <a:rPr lang="sl-SI" sz="1600" dirty="0" err="1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Conclusions</a:t>
            </a:r>
            <a:r>
              <a:rPr lang="sl-SI" sz="16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and </a:t>
            </a:r>
            <a:r>
              <a:rPr lang="sl-SI" sz="1600" dirty="0" err="1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recommendations</a:t>
            </a:r>
            <a:endParaRPr lang="sl-SI" sz="1600" dirty="0">
              <a:solidFill>
                <a:schemeClr val="tx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342900">
              <a:spcAft>
                <a:spcPts val="1200"/>
              </a:spcAft>
              <a:buFont typeface="+mj-lt"/>
              <a:buAutoNum type="arabicPeriod"/>
            </a:pPr>
            <a:endParaRPr lang="sl-SI" dirty="0">
              <a:solidFill>
                <a:schemeClr val="tx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342900">
              <a:spcAft>
                <a:spcPts val="1200"/>
              </a:spcAft>
              <a:buFont typeface="+mj-lt"/>
              <a:buAutoNum type="arabicPeriod"/>
            </a:pPr>
            <a:endParaRPr lang="en-US" dirty="0">
              <a:solidFill>
                <a:schemeClr val="tx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342900">
              <a:spcAft>
                <a:spcPts val="1200"/>
              </a:spcAft>
              <a:buFont typeface="+mj-lt"/>
              <a:buAutoNum type="arabicPeriod"/>
            </a:pPr>
            <a:endParaRPr lang="en-US" dirty="0">
              <a:solidFill>
                <a:schemeClr val="tx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342900">
              <a:spcAft>
                <a:spcPts val="1200"/>
              </a:spcAft>
              <a:buFont typeface="+mj-lt"/>
              <a:buAutoNum type="arabicPeriod"/>
            </a:pPr>
            <a:endParaRPr lang="en-US" dirty="0">
              <a:solidFill>
                <a:schemeClr val="tx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lvl="1" indent="0">
              <a:spcAft>
                <a:spcPts val="1200"/>
              </a:spcAft>
              <a:buNone/>
            </a:pPr>
            <a:endParaRPr lang="en-US" sz="1200" dirty="0">
              <a:solidFill>
                <a:schemeClr val="tx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en-US" sz="36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</a:p>
        </p:txBody>
      </p:sp>
      <p:sp>
        <p:nvSpPr>
          <p:cNvPr id="109" name="Google Shape;109;p16"/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/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/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/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3" name="Google Shape;11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0884" y="53887"/>
            <a:ext cx="1488201" cy="124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7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2</a:t>
            </a:fld>
            <a:endParaRPr sz="27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988" y="1077875"/>
            <a:ext cx="1854961" cy="258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4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Consortium of European Social Science Data Archives 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304496" y="1671924"/>
            <a:ext cx="3878589" cy="15825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>
              <a:spcAft>
                <a:spcPts val="1200"/>
              </a:spcAft>
              <a:buNone/>
            </a:pPr>
            <a:r>
              <a:rPr lang="sl-SI" sz="14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“</a:t>
            </a:r>
            <a:r>
              <a:rPr lang="sl-SI" sz="1400" b="1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</a:t>
            </a:r>
            <a:r>
              <a:rPr lang="en-US" sz="1400" b="1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ESSDA </a:t>
            </a:r>
            <a:r>
              <a:rPr lang="sl-SI" sz="14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…</a:t>
            </a:r>
            <a:r>
              <a:rPr lang="en-US" sz="1400" b="1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brings together social science data archives across Europe</a:t>
            </a:r>
            <a:r>
              <a:rPr lang="en-US" sz="14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with the </a:t>
            </a:r>
            <a:r>
              <a:rPr lang="en-US" sz="1400" b="1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aim of promoting the results of social science research and supporting national and international research and cooperation</a:t>
            </a:r>
            <a:r>
              <a:rPr lang="en-US" sz="14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.</a:t>
            </a:r>
            <a:r>
              <a:rPr lang="sl-SI" sz="14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“ </a:t>
            </a:r>
            <a:r>
              <a:rPr lang="sl-SI" sz="11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(</a:t>
            </a:r>
            <a:r>
              <a:rPr lang="sl-SI" sz="11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  <a:hlinkClick r:id="rId4"/>
              </a:rPr>
              <a:t>https://www.cessda.eu/About</a:t>
            </a:r>
            <a:r>
              <a:rPr lang="sl-SI" sz="11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)</a:t>
            </a:r>
          </a:p>
          <a:p>
            <a:pPr marL="0" lv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sl-SI" sz="1400" b="1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CESSDA </a:t>
            </a:r>
            <a:r>
              <a:rPr lang="sl-SI" sz="1400" b="1" dirty="0" err="1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Tools</a:t>
            </a:r>
            <a:r>
              <a:rPr lang="sl-SI" sz="1400" b="1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 </a:t>
            </a:r>
            <a:r>
              <a:rPr lang="sl-SI" sz="1400" b="1" dirty="0" err="1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aiming</a:t>
            </a:r>
            <a:r>
              <a:rPr lang="sl-SI" sz="1400" b="1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to make data FAIR</a:t>
            </a:r>
          </a:p>
          <a:p>
            <a:pPr marL="0" lv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sl-SI" sz="14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ELSST </a:t>
            </a:r>
            <a:r>
              <a:rPr lang="sl-SI" sz="1400" dirty="0" err="1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Thesaurus</a:t>
            </a:r>
            <a:r>
              <a:rPr lang="sl-SI" sz="14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</a:t>
            </a:r>
            <a:r>
              <a:rPr lang="sl-SI" sz="1400" dirty="0" err="1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Vocabulary</a:t>
            </a:r>
            <a:r>
              <a:rPr lang="sl-SI" sz="14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400" dirty="0" err="1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Service</a:t>
            </a:r>
            <a:r>
              <a:rPr lang="sl-SI" sz="14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</a:t>
            </a:r>
            <a:r>
              <a:rPr lang="sl-SI" sz="1400" dirty="0" err="1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European</a:t>
            </a:r>
            <a:r>
              <a:rPr lang="sl-SI" sz="14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400" dirty="0" err="1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Question</a:t>
            </a:r>
            <a:r>
              <a:rPr lang="sl-SI" sz="14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Bank…</a:t>
            </a:r>
          </a:p>
          <a:p>
            <a:pPr marL="0" lvl="0" indent="0" algn="r">
              <a:spcAft>
                <a:spcPts val="1200"/>
              </a:spcAft>
              <a:buNone/>
            </a:pPr>
            <a:r>
              <a:rPr lang="sl-SI" sz="1100" dirty="0">
                <a:solidFill>
                  <a:srgbClr val="212529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endParaRPr sz="14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  <a:sym typeface="Open Sans Light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/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/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/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7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3</a:t>
            </a:fld>
            <a:endParaRPr sz="27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4886" y="1784303"/>
            <a:ext cx="3096422" cy="31848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0600" y="4642056"/>
            <a:ext cx="239039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  <a:hlinkClick r:id="rId6"/>
              </a:rPr>
              <a:t>https://www.cessda.eu/About/Consortium</a:t>
            </a:r>
            <a:r>
              <a:rPr lang="sl-SI" sz="9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endParaRPr lang="en-US" sz="9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B54099-6C49-3646-9638-C7FF36347E41}"/>
              </a:ext>
            </a:extLst>
          </p:cNvPr>
          <p:cNvSpPr txBox="1"/>
          <p:nvPr/>
        </p:nvSpPr>
        <p:spPr>
          <a:xfrm>
            <a:off x="304496" y="1237064"/>
            <a:ext cx="7422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 Europe, national social science data archives began to emerge in the 1970s. </a:t>
            </a:r>
            <a:endParaRPr lang="LID4096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921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7AFF96DC-2910-928A-94C8-8DACBB8CB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DBB03F3D-5148-B6BE-366E-8AC4C245C35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F371305C-D1D2-E1AE-4355-C3E0EAB19389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C5EDCC62-8750-F888-E362-F2411AB14E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Social science data findable in data catalogues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5C7815A4-983F-028F-FAFE-12DD7B473F4B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C19CDAFD-700F-797D-7FDB-8E0449F12AC8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4E0D9D30-8256-0157-316D-A6558CF66FCE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E1CE0749-0742-5B2B-530C-0C7F27F4969B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C9920EBB-5A12-FD30-F8EB-CC738C95681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7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4</a:t>
            </a:fld>
            <a:endParaRPr sz="27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0926A3-0B0D-DBE7-120B-9A38773AA222}"/>
              </a:ext>
            </a:extLst>
          </p:cNvPr>
          <p:cNvSpPr txBox="1"/>
          <p:nvPr/>
        </p:nvSpPr>
        <p:spPr>
          <a:xfrm>
            <a:off x="372705" y="2284268"/>
            <a:ext cx="43589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Metadata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of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more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than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34.000 data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collections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held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by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SPs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285750" indent="-285750">
              <a:buFontTx/>
              <a:buChar char="-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Metadata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in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English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and/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or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local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languages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285750" indent="-285750">
              <a:buFontTx/>
              <a:buChar char="-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Quanti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and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Quali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-data,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Mixed-modes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data</a:t>
            </a:r>
          </a:p>
          <a:p>
            <a:pPr marL="285750" indent="-285750">
              <a:buFontTx/>
              <a:buChar char="-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Crossectional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Longitudinal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285750" indent="-285750">
              <a:buFontTx/>
              <a:buChar char="-"/>
            </a:pP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New,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recent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&amp;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historical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data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ACC89B0-C1DC-90DE-9950-6B3EDCE87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23" y="1202813"/>
            <a:ext cx="2645858" cy="8888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EC231F-8E27-3B86-8169-1C0CD3AFE87A}"/>
              </a:ext>
            </a:extLst>
          </p:cNvPr>
          <p:cNvSpPr txBox="1"/>
          <p:nvPr/>
        </p:nvSpPr>
        <p:spPr>
          <a:xfrm>
            <a:off x="4826468" y="4575364"/>
            <a:ext cx="25157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https://datacatalogue.cessda.eu/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03FACA-5BFE-565F-57D2-7972D7DA34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468" y="1314730"/>
            <a:ext cx="4909404" cy="271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1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27F2EF00-771F-E72C-8035-7C6ECDB71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1C6F37-EB29-5267-1569-328D3E0A5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64" y="2669624"/>
            <a:ext cx="1738356" cy="1604040"/>
          </a:xfrm>
          <a:prstGeom prst="rect">
            <a:avLst/>
          </a:prstGeom>
        </p:spPr>
      </p:pic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86D4D710-D3F0-DF41-6401-FEC034423E5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26C8022B-D2F9-4A6D-BE86-903012DFEC31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D22D1DB7-A85B-B9DE-457A-83827DEF95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Trainings for Data Management Planning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280AF001-90AE-ADB1-D626-3449A8996403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83595FFA-2594-C5C1-7473-BD4F05BD9970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E8763D69-4BC6-A336-C664-BF5B29461DA3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92789413-71B6-A76A-94E6-0002921B534D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1EFB0016-711A-72A3-F5D0-33F4C5E9CA8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7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5</a:t>
            </a:fld>
            <a:endParaRPr sz="27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80A27D-ED5D-023B-1FD3-F1621B413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664" y="1315401"/>
            <a:ext cx="3109885" cy="5500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8EFE66-9DC9-27A3-F7BD-4C675E593E44}"/>
              </a:ext>
            </a:extLst>
          </p:cNvPr>
          <p:cNvSpPr txBox="1"/>
          <p:nvPr/>
        </p:nvSpPr>
        <p:spPr>
          <a:xfrm>
            <a:off x="215058" y="1983075"/>
            <a:ext cx="39869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Online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guide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social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scientists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helping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them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to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publish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their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data and make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them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FAIR</a:t>
            </a:r>
            <a:endParaRPr lang="LID4096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84F5E4-D53E-7933-8465-9AB31BDB0CF2}"/>
              </a:ext>
            </a:extLst>
          </p:cNvPr>
          <p:cNvSpPr txBox="1"/>
          <p:nvPr/>
        </p:nvSpPr>
        <p:spPr>
          <a:xfrm>
            <a:off x="282779" y="4335036"/>
            <a:ext cx="243502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b="0" i="0" dirty="0">
                <a:solidFill>
                  <a:srgbClr val="212529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CESSDA Training Team (2017 - 2022). </a:t>
            </a:r>
            <a:r>
              <a:rPr lang="en-GB" sz="700" b="0" i="1" dirty="0">
                <a:solidFill>
                  <a:srgbClr val="212529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CESSDA Data Management Expert Guide.</a:t>
            </a:r>
            <a:r>
              <a:rPr lang="sl-SI" sz="700" b="0" i="1" dirty="0">
                <a:solidFill>
                  <a:srgbClr val="212529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GB" sz="700" b="0" i="0" dirty="0">
                <a:solidFill>
                  <a:srgbClr val="212529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Bergen, Norway: CESSDA ERIC. Retrieved from </a:t>
            </a:r>
            <a:r>
              <a:rPr lang="en-GB" sz="700" b="0" i="0" u="none" strike="noStrike" dirty="0">
                <a:solidFill>
                  <a:srgbClr val="2B5A9B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6"/>
              </a:rPr>
              <a:t>https://dmeg.cessda.eu/</a:t>
            </a:r>
            <a:endParaRPr lang="LID4096" sz="7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AFEE97-5A49-BFA6-173E-14CA1A7094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4786" y="3519193"/>
            <a:ext cx="2690828" cy="13891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9D739A-AA92-116F-AE9E-CC44174D9B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6194" y="1227161"/>
            <a:ext cx="3048264" cy="28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34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dirty="0">
                <a:latin typeface="Open Sans ExtraBold"/>
                <a:ea typeface="Open Sans ExtraBold"/>
                <a:cs typeface="Open Sans ExtraBold"/>
                <a:sym typeface="Open Sans ExtraBold"/>
              </a:rPr>
              <a:t>Slovenian Social Science Data Archives </a:t>
            </a:r>
            <a:endParaRPr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329092" y="2565175"/>
            <a:ext cx="8520600" cy="25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>
              <a:buFont typeface="Arial" panose="020B0604020202020204" pitchFamily="34" charset="0"/>
              <a:buChar char="•"/>
            </a:pP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>
              <a:buFont typeface="Arial" panose="020B0604020202020204" pitchFamily="34" charset="0"/>
              <a:buChar char="•"/>
            </a:pP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🗓️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Established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 1997 </a:t>
            </a:r>
          </a:p>
          <a:p>
            <a:pPr marL="342900">
              <a:buFont typeface="Arial" panose="020B0604020202020204" pitchFamily="34" charset="0"/>
              <a:buChar char="•"/>
            </a:pP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📌 Role: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National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data center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for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social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sciences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</a:p>
          <a:p>
            <a:pPr marL="342900">
              <a:buFont typeface="Arial" panose="020B0604020202020204" pitchFamily="34" charset="0"/>
              <a:buChar char="•"/>
            </a:pP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🔒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Trustworthy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repository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Core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Trust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Seal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certificate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(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since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2018) </a:t>
            </a:r>
          </a:p>
          <a:p>
            <a:pPr marL="342900">
              <a:buFont typeface="Arial" panose="020B0604020202020204" pitchFamily="34" charset="0"/>
              <a:buChar char="•"/>
            </a:pP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🌐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Membership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 CESSDA ERIC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Consortium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of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European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Social Science Data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Archives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</a:p>
          <a:p>
            <a:pPr marL="342900">
              <a:buFont typeface="Arial" panose="020B0604020202020204" pitchFamily="34" charset="0"/>
              <a:buChar char="•"/>
            </a:pP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🤝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Collaboration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National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and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international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projects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</a:p>
          <a:p>
            <a:pPr marL="342900">
              <a:buFont typeface="Arial" panose="020B0604020202020204" pitchFamily="34" charset="0"/>
              <a:buChar char="•"/>
            </a:pP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🔗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Website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 www.adp.fdv.uni-lj.si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en-US" sz="32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 sz="3200" dirty="0">
              <a:solidFill>
                <a:schemeClr val="tx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/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/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/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3" name="Google Shape;11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0884" y="53887"/>
            <a:ext cx="1488201" cy="124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7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6</a:t>
            </a:fld>
            <a:endParaRPr sz="27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2" name="Content Placeholder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71" y="1104425"/>
            <a:ext cx="5249660" cy="165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574987" y="4556018"/>
            <a:ext cx="161454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https://www.adp.fdv.uni-lj.si/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74F24B-74A3-A638-95EC-817B067A88DF}"/>
              </a:ext>
            </a:extLst>
          </p:cNvPr>
          <p:cNvSpPr txBox="1"/>
          <p:nvPr/>
        </p:nvSpPr>
        <p:spPr>
          <a:xfrm>
            <a:off x="5895109" y="2258291"/>
            <a:ext cx="2570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Faculty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of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Social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Sciences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University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of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Ljubljana</a:t>
            </a:r>
            <a:endParaRPr lang="LID4096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3E0CA-FE16-2FB1-A4C5-C8D7B5B1FA8D}"/>
              </a:ext>
            </a:extLst>
          </p:cNvPr>
          <p:cNvSpPr txBox="1"/>
          <p:nvPr/>
        </p:nvSpPr>
        <p:spPr>
          <a:xfrm>
            <a:off x="6123093" y="1301462"/>
            <a:ext cx="2570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 </a:t>
            </a:r>
            <a:r>
              <a:rPr lang="sl-SI" dirty="0">
                <a:sym typeface="Wingdings" panose="05000000000000000000" pitchFamily="2" charset="2"/>
              </a:rPr>
              <a:t> </a:t>
            </a:r>
            <a:r>
              <a:rPr lang="sl-SI" dirty="0">
                <a:solidFill>
                  <a:schemeClr val="accent1"/>
                </a:solidFill>
              </a:rPr>
              <a:t>ADP</a:t>
            </a:r>
            <a:r>
              <a:rPr lang="sl-SI" dirty="0"/>
              <a:t> </a:t>
            </a:r>
            <a:r>
              <a:rPr lang="sl-SI" dirty="0" err="1"/>
              <a:t>for</a:t>
            </a:r>
            <a:r>
              <a:rPr lang="sl-SI" dirty="0"/>
              <a:t> Arhiv družboslovnih podatkov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88632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137D6ECC-8D7A-46D5-ABC4-22F4F65C2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61D4ADAA-9330-89D2-40A7-E2AD2DA34685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BD0B946B-1767-671F-AC6B-E21EE32C0B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dirty="0">
                <a:latin typeface="Open Sans ExtraBold"/>
                <a:ea typeface="Open Sans ExtraBold"/>
                <a:cs typeface="Open Sans ExtraBold"/>
                <a:sym typeface="Open Sans ExtraBold"/>
              </a:rPr>
              <a:t>ADP‘s mission</a:t>
            </a:r>
            <a:endParaRPr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8" name="Google Shape;108;p16">
            <a:extLst>
              <a:ext uri="{FF2B5EF4-FFF2-40B4-BE49-F238E27FC236}">
                <a16:creationId xmlns:a16="http://schemas.microsoft.com/office/drawing/2014/main" id="{3CB97900-056C-727A-D79C-C7628ED832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519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mission of ADP is to ensure </a:t>
            </a:r>
            <a:r>
              <a:rPr lang="en-US" sz="1600" b="1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long-term services</a:t>
            </a:r>
            <a:r>
              <a:rPr lang="en-US" sz="16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for the acquisition, preservation, and access to </a:t>
            </a:r>
            <a:r>
              <a:rPr lang="en-US" sz="1600" b="1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high-quality research data</a:t>
            </a:r>
            <a:r>
              <a:rPr lang="en-US" sz="16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  <a:endParaRPr lang="sl-SI" sz="160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sl-SI" sz="16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ADP</a:t>
            </a:r>
            <a:r>
              <a:rPr lang="en-US" sz="16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preserves data relevant to social science analyses</a:t>
            </a:r>
            <a:r>
              <a:rPr lang="en-US" sz="16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with a focus on issues related to Slovenian society or significant for it, regardless of geographical boundaries.</a:t>
            </a:r>
            <a:r>
              <a:rPr lang="sl-SI" sz="14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 (</a:t>
            </a:r>
            <a:r>
              <a:rPr lang="en-US" sz="12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https://www.adp.fdv.uni-lj.si/en/mission/</a:t>
            </a:r>
            <a:r>
              <a:rPr lang="sl-SI" sz="12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)</a:t>
            </a:r>
          </a:p>
          <a:p>
            <a:pPr marL="0" indent="0">
              <a:spcAft>
                <a:spcPts val="1200"/>
              </a:spcAft>
              <a:buNone/>
            </a:pPr>
            <a:endParaRPr lang="en-US" sz="120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Open Sans Light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en-US" sz="3600" dirty="0">
                <a:solidFill>
                  <a:schemeClr val="tx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2BB70627-2145-BAE8-5E70-5CD0AB6BCB23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B4C58AA1-A3AF-941E-1744-5EADE751566D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A7E93777-148D-D2F0-0937-E7B9E820F4DB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2BC4E5E9-17D9-384D-D7AA-38F49F0EBE3A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0064DFCD-9FF1-F336-2F76-756A67B84BA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0884" y="53887"/>
            <a:ext cx="1488201" cy="124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71F304C6-6F28-9336-784F-32924C74AA4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7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7</a:t>
            </a:fld>
            <a:endParaRPr sz="27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3" name="Picture 12" descr="undefined">
            <a:extLst>
              <a:ext uri="{FF2B5EF4-FFF2-40B4-BE49-F238E27FC236}">
                <a16:creationId xmlns:a16="http://schemas.microsoft.com/office/drawing/2014/main" id="{EBD8A84C-3B3D-24F5-8702-5C76DA547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501" y="3287314"/>
            <a:ext cx="2830983" cy="149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47753CA-33B1-0A3B-5909-35654AEEB4BB}"/>
              </a:ext>
            </a:extLst>
          </p:cNvPr>
          <p:cNvSpPr txBox="1"/>
          <p:nvPr/>
        </p:nvSpPr>
        <p:spPr>
          <a:xfrm>
            <a:off x="1765482" y="4390698"/>
            <a:ext cx="31067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Open Archival Information System</a:t>
            </a:r>
            <a:endParaRPr lang="en-US" sz="1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508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C95925C0-9FB4-5610-5453-E081E3D2F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B6CE0723-1D5B-6A83-A631-57C509BFD6E7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FE6C3F1A-52CF-2A7D-672B-153A14E7CE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dirty="0">
                <a:latin typeface="Open Sans ExtraBold"/>
                <a:ea typeface="Open Sans ExtraBold"/>
                <a:cs typeface="Open Sans ExtraBold"/>
                <a:sym typeface="Open Sans ExtraBold"/>
              </a:rPr>
              <a:t>Data Publication in ADP</a:t>
            </a:r>
            <a:endParaRPr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8" name="Google Shape;108;p16">
            <a:extLst>
              <a:ext uri="{FF2B5EF4-FFF2-40B4-BE49-F238E27FC236}">
                <a16:creationId xmlns:a16="http://schemas.microsoft.com/office/drawing/2014/main" id="{5D861F10-708A-E5FD-5AEA-EF71E217A2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3835594" cy="3519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sl-SI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 </a:t>
            </a:r>
            <a:r>
              <a:rPr lang="sl-SI" sz="1600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Slovenian</a:t>
            </a:r>
            <a:r>
              <a:rPr lang="sl-SI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ADP </a:t>
            </a:r>
            <a:r>
              <a:rPr lang="sl-SI" sz="1600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catalogue</a:t>
            </a:r>
            <a:r>
              <a:rPr lang="sl-SI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sz="1600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there</a:t>
            </a:r>
            <a:r>
              <a:rPr lang="sl-SI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are </a:t>
            </a:r>
            <a:r>
              <a:rPr lang="sl-SI" sz="1600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around</a:t>
            </a:r>
            <a:r>
              <a:rPr lang="sl-SI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800 data </a:t>
            </a:r>
            <a:r>
              <a:rPr lang="sl-SI" sz="1600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publications</a:t>
            </a:r>
            <a:r>
              <a:rPr lang="en-US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  <a:p>
            <a:pPr marL="114300" indent="0">
              <a:buNone/>
            </a:pPr>
            <a:b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… </a:t>
            </a:r>
            <a:r>
              <a:rPr lang="sl-SI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„</a:t>
            </a: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publication in a data repository with </a:t>
            </a:r>
            <a:r>
              <a:rPr lang="en-US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fully documented data</a:t>
            </a: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which are provided with </a:t>
            </a:r>
            <a:r>
              <a:rPr lang="en-US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bibliographic information </a:t>
            </a: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 a </a:t>
            </a:r>
            <a:r>
              <a:rPr lang="en-US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persistent identifier</a:t>
            </a: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and </a:t>
            </a:r>
            <a:r>
              <a:rPr lang="en-US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are subject to quality control</a:t>
            </a:r>
            <a:r>
              <a:rPr lang="sl-SI" sz="1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.“</a:t>
            </a: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(Glossary of Open Science in Slovenian, </a:t>
            </a:r>
            <a:r>
              <a:rPr lang="en-US" sz="1600" u="sng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Slovar</a:t>
            </a:r>
            <a:r>
              <a:rPr lang="en-US" sz="1600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 </a:t>
            </a:r>
            <a:r>
              <a:rPr lang="en-US" sz="1600" u="sng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odprte</a:t>
            </a:r>
            <a:r>
              <a:rPr lang="en-US" sz="1600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 </a:t>
            </a:r>
            <a:r>
              <a:rPr lang="en-US" sz="1600" u="sng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znanosti</a:t>
            </a: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). </a:t>
            </a:r>
          </a:p>
          <a:p>
            <a:pPr marL="114300" indent="0">
              <a:buNone/>
            </a:pPr>
            <a:b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6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82E2488E-1129-155A-A756-0B8C99D3FED6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6DC62694-6F38-CA6B-E5DB-B097521EBDD5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9DD1804B-037F-1C8B-9474-4E3F509CC156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8C0B4D39-0506-0E0C-F9B9-20264A8A9245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348E0ACF-64C9-9CBE-0F30-BEBCF34C615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0884" y="53887"/>
            <a:ext cx="1488201" cy="124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6FE88E76-10C7-D397-9D92-0104142EFC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7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8</a:t>
            </a:fld>
            <a:endParaRPr sz="27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364A13-38B2-8E42-E11A-53CEE19D0D41}"/>
              </a:ext>
            </a:extLst>
          </p:cNvPr>
          <p:cNvSpPr txBox="1"/>
          <p:nvPr/>
        </p:nvSpPr>
        <p:spPr>
          <a:xfrm>
            <a:off x="5134186" y="1686560"/>
            <a:ext cx="36248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„As open as </a:t>
            </a:r>
            <a:r>
              <a:rPr lang="sl-SI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possible</a:t>
            </a:r>
            <a:r>
              <a:rPr lang="sl-SI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as </a:t>
            </a:r>
            <a:r>
              <a:rPr lang="sl-SI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closed</a:t>
            </a:r>
            <a:r>
              <a:rPr lang="sl-SI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as </a:t>
            </a:r>
            <a:r>
              <a:rPr lang="sl-SI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necessary</a:t>
            </a:r>
            <a:r>
              <a:rPr lang="sl-SI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 </a:t>
            </a:r>
            <a:r>
              <a:rPr lang="sl-SI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principle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</a:t>
            </a:r>
            <a:endParaRPr lang="sl-SI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sl-SI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sl-SI" u="sng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Different</a:t>
            </a:r>
            <a:r>
              <a:rPr lang="sl-SI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u="sng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regimes</a:t>
            </a:r>
            <a:r>
              <a:rPr lang="sl-SI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u="sng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of</a:t>
            </a:r>
            <a:r>
              <a:rPr lang="sl-SI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u="sng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access</a:t>
            </a:r>
            <a:r>
              <a:rPr lang="sl-SI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</a:t>
            </a:r>
          </a:p>
          <a:p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1. Access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without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registration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2. Access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with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registration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(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Public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Use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Files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)</a:t>
            </a:r>
            <a:endParaRPr lang="en-GB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3.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Limited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Access</a:t>
            </a:r>
            <a:b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-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Scientific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Use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Files</a:t>
            </a:r>
            <a:endParaRPr lang="sl-SI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-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Secure</a:t>
            </a:r>
            <a:r>
              <a:rPr lang="sl-S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Use </a:t>
            </a:r>
            <a:r>
              <a:rPr lang="sl-SI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Files</a:t>
            </a:r>
            <a:endParaRPr lang="en-GB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966166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3593A10A-9745-0DBE-C0C2-0F847CE3C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861EA113-E4AB-9E7F-D78E-C9960D45F1D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E4BF2BB9-6A73-824D-9D77-9C4A42A062B5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8C6AD32C-75D3-4E66-A041-D609EAF9F7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Data processing and archiving procedures</a:t>
            </a:r>
            <a:r>
              <a:rPr lang="sl-SI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 in ADP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0ABBD53D-3B00-D70F-9033-E9B93BDC17FE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1E1F71E2-3C34-6229-6BDE-6AFA38537ABA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854BC630-68F7-BBBE-3A7A-30262A8D341E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32DDBD8B-A9D3-E5C2-9532-136ABA630B25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31C9A9A8-9F79-60F8-7646-3AFC069E95A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9</a:t>
            </a:fld>
            <a:endParaRPr sz="2400" dirty="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7C0344-3A43-00A2-DBB2-3C80B776C9E1}"/>
              </a:ext>
            </a:extLst>
          </p:cNvPr>
          <p:cNvSpPr txBox="1"/>
          <p:nvPr/>
        </p:nvSpPr>
        <p:spPr>
          <a:xfrm>
            <a:off x="424150" y="1417925"/>
            <a:ext cx="75043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Pre-submission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meeting 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–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Review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legal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basis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data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cleaning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documentation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Metadata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Data and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Documentation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upload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to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DataVerse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–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Initial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review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by data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archivist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Detailed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quality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&amp;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eligibility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check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– Data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archivist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+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acquisition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manager.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4C6F4B-D8F8-C1DF-1C9F-4B47E928A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533" y="2495143"/>
            <a:ext cx="2804394" cy="23767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7283242-55BB-96BA-022C-1470496427BF}"/>
              </a:ext>
            </a:extLst>
          </p:cNvPr>
          <p:cNvSpPr txBox="1"/>
          <p:nvPr/>
        </p:nvSpPr>
        <p:spPr>
          <a:xfrm>
            <a:off x="1977813" y="4786850"/>
            <a:ext cx="65812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CESSDA </a:t>
            </a:r>
            <a:r>
              <a:rPr lang="sl-SI" sz="10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Training</a:t>
            </a:r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Team (2025). CESSDA Data </a:t>
            </a:r>
            <a:r>
              <a:rPr lang="sl-SI" sz="10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Archiving</a:t>
            </a:r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sz="10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Guide</a:t>
            </a:r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sz="10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version</a:t>
            </a:r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4.5. Bergen, </a:t>
            </a:r>
            <a:r>
              <a:rPr lang="sl-SI" sz="10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Norway</a:t>
            </a:r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CESSDA ERIC.</a:t>
            </a:r>
            <a:endParaRPr lang="LID4096" sz="1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76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93C69D47-8344-4B78-AE9C-76DFD7F1E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0F9C4B0E-765B-0F69-7A7A-17029B763B0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E5AE2D03-0CD3-3F9E-5D31-77F6FAB4A739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30A65B71-DB66-F5FD-E6E8-391DA29BDA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Quality assessment and classification of curation</a:t>
            </a:r>
            <a:r>
              <a:rPr lang="sl-SI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 in ADP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9ACF8201-B83F-8597-5696-1BA6685D1AF9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87E4CE0F-5B90-4C2A-D128-5D52B0C945C8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6F46F11C-1D0E-64AD-A8DC-06DB95E54560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E735A601-E515-5A0E-C0E9-C4090E111383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3EFEA826-6578-4779-2D07-B762D5BF99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10</a:t>
            </a:fld>
            <a:endParaRPr sz="2000" dirty="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6E4D0A-1297-5BA2-4901-4F9C2AAA4838}"/>
              </a:ext>
            </a:extLst>
          </p:cNvPr>
          <p:cNvSpPr txBox="1"/>
          <p:nvPr/>
        </p:nvSpPr>
        <p:spPr>
          <a:xfrm>
            <a:off x="345298" y="1120339"/>
            <a:ext cx="826011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l-SI" sz="1600" i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Research</a:t>
            </a:r>
            <a:r>
              <a:rPr lang="sl-SI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en-US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Assessment 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by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digital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archivist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and a</a:t>
            </a:r>
            <a:r>
              <a:rPr lang="en-US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cquisition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manager</a:t>
            </a:r>
          </a:p>
          <a:p>
            <a:pPr lvl="3"/>
            <a:r>
              <a:rPr lang="sl-SI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- </a:t>
            </a: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Quality Assessment (Curation Assessment Tool) – Criteria:</a:t>
            </a:r>
            <a:r>
              <a:rPr lang="sl-SI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lvl="3"/>
            <a:r>
              <a:rPr lang="sl-SI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</a:t>
            </a:r>
            <a:r>
              <a:rPr lang="sl-SI" sz="13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Quality</a:t>
            </a:r>
            <a:r>
              <a:rPr lang="sl-SI" sz="13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3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of</a:t>
            </a:r>
            <a:r>
              <a:rPr lang="sl-SI" sz="13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3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documentation</a:t>
            </a:r>
            <a:r>
              <a:rPr lang="sl-SI" sz="13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</a:t>
            </a:r>
            <a:r>
              <a:rPr lang="sl-SI" sz="13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Reusability</a:t>
            </a:r>
            <a:r>
              <a:rPr lang="sl-SI" sz="13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3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potential</a:t>
            </a:r>
            <a:r>
              <a:rPr lang="sl-SI" sz="13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Open </a:t>
            </a:r>
            <a:r>
              <a:rPr lang="sl-SI" sz="13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access</a:t>
            </a:r>
            <a:r>
              <a:rPr lang="sl-SI" sz="13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				</a:t>
            </a:r>
            <a:r>
              <a:rPr lang="sl-SI" sz="13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compliance</a:t>
            </a:r>
            <a:r>
              <a:rPr lang="sl-SI" sz="13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Legal &amp; </a:t>
            </a:r>
            <a:r>
              <a:rPr lang="sl-SI" sz="13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ethical</a:t>
            </a:r>
            <a:r>
              <a:rPr lang="sl-SI" sz="13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3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standards</a:t>
            </a:r>
            <a:r>
              <a:rPr lang="sl-SI" sz="13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…</a:t>
            </a:r>
          </a:p>
          <a:p>
            <a:pPr marL="342900" indent="-342900">
              <a:buFont typeface="+mj-lt"/>
              <a:buAutoNum type="arabicPeriod"/>
            </a:pP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</a:t>
            </a:r>
            <a:r>
              <a:rPr lang="en-US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uration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regime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proposed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to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ADP‘s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en-US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Research Acquisition Committee</a:t>
            </a:r>
            <a:endParaRPr lang="sl-SI" sz="1600" i="1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lvl="1"/>
            <a:r>
              <a:rPr lang="sl-SI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  	- </a:t>
            </a:r>
            <a:r>
              <a:rPr lang="en-US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Long-term curation</a:t>
            </a:r>
            <a:r>
              <a:rPr lang="sl-SI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</a:t>
            </a:r>
            <a:r>
              <a:rPr lang="en-US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higher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rated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studies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lvl="1"/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	- </a:t>
            </a:r>
            <a:r>
              <a:rPr lang="en-US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Short-term curation</a:t>
            </a:r>
            <a:r>
              <a:rPr lang="sl-SI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</a:t>
            </a:r>
            <a:r>
              <a:rPr lang="en-US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smaller, narrow projects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lvl="1"/>
            <a:endParaRPr lang="sl-SI" sz="1600" i="1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Final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decision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taken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by </a:t>
            </a:r>
            <a:r>
              <a:rPr lang="en-US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Research Acquisition Committee</a:t>
            </a:r>
            <a:endParaRPr lang="sl-SI" sz="1600" i="1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C40E59-65CD-2489-8CB5-029E775D4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9765" y="3426472"/>
            <a:ext cx="2555535" cy="15523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0DF0C-153B-2668-C896-3FAEFDB5450D}"/>
              </a:ext>
            </a:extLst>
          </p:cNvPr>
          <p:cNvSpPr txBox="1"/>
          <p:nvPr/>
        </p:nvSpPr>
        <p:spPr>
          <a:xfrm>
            <a:off x="2501784" y="4586795"/>
            <a:ext cx="3291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CESSDA </a:t>
            </a:r>
            <a:r>
              <a:rPr lang="sl-SI" sz="10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Training</a:t>
            </a:r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Team (2025). CESSDA Data </a:t>
            </a:r>
            <a:r>
              <a:rPr lang="sl-SI" sz="10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Archiving</a:t>
            </a:r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sz="10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Guide</a:t>
            </a:r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sz="10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version</a:t>
            </a:r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4.5. Bergen, </a:t>
            </a:r>
            <a:r>
              <a:rPr lang="sl-SI" sz="10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Norway</a:t>
            </a:r>
            <a:r>
              <a:rPr lang="sl-SI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CESSDA ERIC.</a:t>
            </a:r>
            <a:endParaRPr lang="LID4096" sz="1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82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40B6952B-D1A1-176D-44E6-2471B4EE0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A875DC8A-DF3A-8036-71A0-FBFD42A2764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D5EBA72A-714D-603E-5133-044A8CA19AAD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1DF7E67D-3B6A-D880-0041-F238799460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Risk assessment for the disclosure of personal data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319544F9-BBB7-B048-D192-E0BC30C79F94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B2E38293-87EA-94FF-B37E-2B796FC91A40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B135ACE0-1E83-CDED-DB8D-9112E62040ED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62D84728-CDC9-A9EF-70A3-812062CD378A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0090E2EC-8284-F372-D2A8-32758C456D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11</a:t>
            </a:fld>
            <a:endParaRPr sz="2700" dirty="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C1DD03-584B-A86F-FC77-71529245C052}"/>
              </a:ext>
            </a:extLst>
          </p:cNvPr>
          <p:cNvSpPr txBox="1"/>
          <p:nvPr/>
        </p:nvSpPr>
        <p:spPr>
          <a:xfrm>
            <a:off x="403473" y="2101580"/>
            <a:ext cx="3699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Quantitative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9122C0-8F92-148A-C31B-884B1DBF0B7C}"/>
              </a:ext>
            </a:extLst>
          </p:cNvPr>
          <p:cNvSpPr txBox="1"/>
          <p:nvPr/>
        </p:nvSpPr>
        <p:spPr>
          <a:xfrm>
            <a:off x="369777" y="2828173"/>
            <a:ext cx="4358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Check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the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frequency of sensitive variables (e.g., gender, ethnicity, number of children)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Create cross-tabulations to assess risk of indirect identification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529EAF-35BB-E4AE-E337-0044F5D6800C}"/>
              </a:ext>
            </a:extLst>
          </p:cNvPr>
          <p:cNvSpPr txBox="1"/>
          <p:nvPr/>
        </p:nvSpPr>
        <p:spPr>
          <a:xfrm>
            <a:off x="4799900" y="2022022"/>
            <a:ext cx="3668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Qualitative Data (mainly textual)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43D151-03BF-432F-8A18-1E2ADD6FCFB7}"/>
              </a:ext>
            </a:extLst>
          </p:cNvPr>
          <p:cNvSpPr txBox="1"/>
          <p:nvPr/>
        </p:nvSpPr>
        <p:spPr>
          <a:xfrm>
            <a:off x="4728714" y="2803271"/>
            <a:ext cx="43589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Check ~10% of material for direct/indirect identifiers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Coordinate additional data cleaning with authors if needed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06EBB5-0326-5266-B221-105ED7713BED}"/>
              </a:ext>
            </a:extLst>
          </p:cNvPr>
          <p:cNvSpPr txBox="1"/>
          <p:nvPr/>
        </p:nvSpPr>
        <p:spPr>
          <a:xfrm>
            <a:off x="501225" y="1374987"/>
            <a:ext cx="7966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ADP </a:t>
            </a:r>
            <a:r>
              <a:rPr lang="sl-SI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provides</a:t>
            </a:r>
            <a:r>
              <a:rPr lang="sl-SI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additional</a:t>
            </a:r>
            <a:r>
              <a:rPr lang="sl-SI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support</a:t>
            </a:r>
            <a:r>
              <a:rPr lang="sl-SI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to </a:t>
            </a:r>
            <a:r>
              <a:rPr lang="sl-SI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reduce</a:t>
            </a:r>
            <a:r>
              <a:rPr lang="sl-SI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 </a:t>
            </a:r>
            <a:r>
              <a:rPr lang="sl-SI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risk</a:t>
            </a:r>
            <a:r>
              <a:rPr lang="sl-SI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of</a:t>
            </a:r>
            <a:r>
              <a:rPr lang="sl-SI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sl-SI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dislosing</a:t>
            </a:r>
            <a:r>
              <a:rPr lang="sl-SI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personal data.  </a:t>
            </a:r>
            <a:endParaRPr lang="LID4096" sz="18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6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C46FAE09-B023-16DA-9361-3C3AFA8DC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C95F58C8-4E0C-3B90-92E8-B4230166111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057D54F7-5A2E-2C57-2F5A-729E49728453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3841F621-BFB2-6084-6AA8-665C6FCD07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Project Features &amp; Data Sensitivity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0E06D6AC-A08C-0696-D8B0-C237C747DB26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2D0DDC5F-3A02-8BA9-8322-FFBC53B03887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ACF0CA6C-5EAD-BF62-FCDC-54299A0C3165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785D170F-8EDA-3C96-DC1F-AC4D06AC9FA5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78EE6DC7-88C5-90D9-60C0-ECA89E54C7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12</a:t>
            </a:fld>
            <a:endParaRPr sz="2400" dirty="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9550EC-ED19-302E-B9D6-71523BE9D560}"/>
              </a:ext>
            </a:extLst>
          </p:cNvPr>
          <p:cNvSpPr txBox="1"/>
          <p:nvPr/>
        </p:nvSpPr>
        <p:spPr>
          <a:xfrm>
            <a:off x="387914" y="1378334"/>
            <a:ext cx="3699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MiCREATE</a:t>
            </a:r>
            <a:r>
              <a:rPr lang="en-US" sz="18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(2019–2022)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D429D6-AA1F-651C-172B-3932450A351E}"/>
              </a:ext>
            </a:extLst>
          </p:cNvPr>
          <p:cNvSpPr txBox="1"/>
          <p:nvPr/>
        </p:nvSpPr>
        <p:spPr>
          <a:xfrm>
            <a:off x="256970" y="2005767"/>
            <a:ext cx="43589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Focus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 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migrant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children’s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life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experiences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Led by ZRS Koper – Institute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for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Social Studies (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Slovenia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15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partners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from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12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countries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endParaRPr lang="sl-SI" sz="1600" b="1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Methods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interviews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surveys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focus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groups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Highly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sensitive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personal data;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full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anonymisation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often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impossible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due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to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narrative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content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8710D6-207D-0A6E-B363-9DE9DEF86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2053" y="1128401"/>
            <a:ext cx="2849629" cy="32553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DC34F6-19AE-F4CF-DFC0-A65205454E43}"/>
              </a:ext>
            </a:extLst>
          </p:cNvPr>
          <p:cNvSpPr txBox="1"/>
          <p:nvPr/>
        </p:nvSpPr>
        <p:spPr>
          <a:xfrm>
            <a:off x="5551420" y="4499822"/>
            <a:ext cx="22108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https://www.micreate.eu/</a:t>
            </a:r>
          </a:p>
        </p:txBody>
      </p:sp>
    </p:spTree>
    <p:extLst>
      <p:ext uri="{BB962C8B-B14F-4D97-AF65-F5344CB8AC3E}">
        <p14:creationId xmlns:p14="http://schemas.microsoft.com/office/powerpoint/2010/main" val="2294026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02A72617-CB68-072D-1A48-0B7BA45C7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DB3BDAA5-82BF-4214-C01E-EE84C2FD0F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718083B5-F16C-2266-BD03-6326BC6D8E13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E94CF590-98B4-C149-9E82-1170044FFD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Project Features &amp; Data Sensitivity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EF382A2E-F123-86CF-63F1-D883D365660F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9DB5F421-195F-6993-ABAB-484ADA0DC07E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76D88130-D789-3DD8-B0BA-323B597EFA6B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0F93D3AA-FED8-CDAA-DC3A-BFACE3300B58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6F082880-977A-3ACD-5968-29749066EA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13</a:t>
            </a:fld>
            <a:endParaRPr sz="2400" dirty="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E0900C-FB5B-89DC-C306-C1DD98D993CC}"/>
              </a:ext>
            </a:extLst>
          </p:cNvPr>
          <p:cNvSpPr txBox="1"/>
          <p:nvPr/>
        </p:nvSpPr>
        <p:spPr>
          <a:xfrm>
            <a:off x="387914" y="1378334"/>
            <a:ext cx="3699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MiCREATE</a:t>
            </a:r>
            <a:r>
              <a:rPr lang="en-US" sz="18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(2019–2022)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B1B845-DA62-935A-0C97-324251959D09}"/>
              </a:ext>
            </a:extLst>
          </p:cNvPr>
          <p:cNvSpPr txBox="1"/>
          <p:nvPr/>
        </p:nvSpPr>
        <p:spPr>
          <a:xfrm>
            <a:off x="424150" y="1902624"/>
            <a:ext cx="80434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Initial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DMP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drafted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by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using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CESSDA DMEG, ADP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provided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consultations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Planned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central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deposit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at ADP,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later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shifted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to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national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data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archives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due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to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language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diversity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&amp;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risk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complexity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(data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collected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out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of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EU)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Slovenian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partner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submitted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3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studies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to ADP,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each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with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different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protection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level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Individual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risk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assessments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for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3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datasets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sl-SI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MICREE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–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Full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anonymisation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not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possible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→ SUF (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restricted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access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only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for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scientific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use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sl-SI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MICRES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–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Well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anonymised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;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minor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edits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only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sl-SI" sz="1600" i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MICREO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–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Additional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checks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on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demographic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&amp;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school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data → some open-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ended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responses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removed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445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3CD67F22-7200-F945-95D5-F366C34D6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C3764C15-677A-6572-0F3F-65DC3625A59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FAE055E5-F5E6-A6ED-E5C2-061E94061408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D7714168-35A5-524E-EF2D-25E41A4C9F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MICREATE DATA PUBLICATIONS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38C71E72-89C3-A297-2476-C35C72EABD09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FD69BCBE-B4AF-27F2-5C4C-6309C3CE3920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921D9243-F1B6-44B0-BF4D-49722C626A7A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E6960851-8002-64F2-8A54-87A845D26DDC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6F2B5967-A98C-65BA-AA07-43440D3E49F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14</a:t>
            </a:fld>
            <a:endParaRPr sz="2400" dirty="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B34AFB-E22C-0760-9118-492000980588}"/>
              </a:ext>
            </a:extLst>
          </p:cNvPr>
          <p:cNvSpPr txBox="1"/>
          <p:nvPr/>
        </p:nvSpPr>
        <p:spPr>
          <a:xfrm>
            <a:off x="351016" y="1250375"/>
            <a:ext cx="804344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Sedmak, M., Gornik, B., Medarić, Z., </a:t>
            </a:r>
            <a:r>
              <a:rPr lang="en-GB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Dežan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L., Zadel, M. and Bajt, V. (2022). </a:t>
            </a:r>
            <a:r>
              <a:rPr lang="en-GB" b="1" i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MiCREATE</a:t>
            </a:r>
            <a:r>
              <a:rPr lang="en-GB" b="1" i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Migrant Children and Communities in a Transforming Europe, 2019: Interviews with experts</a:t>
            </a:r>
            <a:r>
              <a:rPr lang="en-GB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 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[Data file]. Ljubljana: University of Ljubljana, Slovenian Social Science Data Archives. ADP - </a:t>
            </a:r>
            <a:r>
              <a:rPr lang="en-GB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IDNo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MICREE19. 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/>
              </a:rPr>
              <a:t>https://doi.org/10.17898/ADP_MICREE19_V1</a:t>
            </a:r>
            <a:endParaRPr lang="sl-SI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Sedmak, M., Gornik, B., Medarić, Z., </a:t>
            </a:r>
            <a:r>
              <a:rPr lang="en-GB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Dežan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L. and Zadel, M. (2022). </a:t>
            </a:r>
            <a:r>
              <a:rPr lang="en-GB" b="1" i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MiCREATE</a:t>
            </a:r>
            <a:r>
              <a:rPr lang="en-GB" b="1" i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Migrant Children and Communities in a Transforming Europe, 2021: Survey among pupils and students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 [Data file]. Ljubljana: University of Ljubljana, Slovenian Social Science Data Archives. ADP - </a:t>
            </a:r>
            <a:r>
              <a:rPr lang="en-GB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IDNo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MICREO21. 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5"/>
              </a:rPr>
              <a:t>https://doi.org/10.17898/ADP_MICREO21_V1</a:t>
            </a:r>
            <a:endParaRPr lang="sl-SI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sl-SI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Sedmak, M., Gornik, B., Medarić, Z., </a:t>
            </a:r>
            <a:r>
              <a:rPr lang="en-GB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Dežan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L. and Zadel, M. (2022). </a:t>
            </a:r>
            <a:r>
              <a:rPr lang="en-GB" b="1" i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MiCREATE</a:t>
            </a:r>
            <a:r>
              <a:rPr lang="en-GB" b="1" i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- Migrant Children and Communities in a Transforming Europe, 2019: Interviews with primary and secondary school employees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 [Data file]. Ljubljana: University of Ljubljana, Slovenian Social Science Data Archives. ADP - </a:t>
            </a:r>
            <a:r>
              <a:rPr lang="en-GB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IDNo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MICRES19. </a:t>
            </a:r>
            <a:r>
              <a:rPr lang="en-GB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6"/>
              </a:rPr>
              <a:t>https://doi.org/10.17898/ADP_MICRES19_V1</a:t>
            </a:r>
            <a:endParaRPr lang="sl-SI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431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98513AAB-0CDA-77A3-09C0-D1C41B965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DF96A1AB-97F2-CA85-AA4A-6D467FFAF51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3988DFBB-6A06-A977-A46F-C37760F4220B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B1A71A93-7B38-EA34-FA1C-45F7F5BEFC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MICREATE DATA PUBLICATIONS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3A8F0FDA-4F7B-1A1C-FA66-E47B67CA49FB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6D4E3113-1C71-07E6-820F-98578109AF86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E389A895-9252-AA9E-2CAE-352EFDA52342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28F243DD-746B-8959-D295-CC0FEDD80162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C257915D-7713-1D76-2807-2D086FBEF28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15</a:t>
            </a:fld>
            <a:endParaRPr sz="2400" dirty="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6E686E-13E5-9177-6CFC-F0A988446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83" y="1133250"/>
            <a:ext cx="3247285" cy="3449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7C35B8-28C5-90F6-E296-C3DD5B1D1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0368" y="1133250"/>
            <a:ext cx="3347582" cy="369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53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3C0AECB5-76BD-9EC5-3DE5-1BD18B201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6F56B5-7CAF-E571-F7DD-AEB6F7F4B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675" y="984799"/>
            <a:ext cx="3209932" cy="3598026"/>
          </a:xfrm>
          <a:prstGeom prst="rect">
            <a:avLst/>
          </a:prstGeom>
        </p:spPr>
      </p:pic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18164A5A-9DF4-26E0-8C84-5BB2E69AD8F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B3C7A28D-E8C5-F319-8C28-D8554EB75456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9A1A424F-AF4F-2AB4-8CDB-A279B6DF23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Project Features &amp; Data Sensitivity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8B4873E0-0C9C-1B81-F896-DF2258C316F6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EA58355C-4408-D1A0-0052-1E497F6379B1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D27E405E-3A96-47FD-ABB3-2E131F46545E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3A4AF914-E337-6394-24E1-DC58CBD1160C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5B0442C1-34ED-B3EF-B81C-D2FB9BFABE4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16</a:t>
            </a:fld>
            <a:endParaRPr sz="2400" dirty="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2C5BA3-415F-AF38-1007-A28C15131EAE}"/>
              </a:ext>
            </a:extLst>
          </p:cNvPr>
          <p:cNvSpPr txBox="1"/>
          <p:nvPr/>
        </p:nvSpPr>
        <p:spPr>
          <a:xfrm>
            <a:off x="424150" y="1248855"/>
            <a:ext cx="3209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DEAGENCY (2023–2028)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4AA2E3-54AA-BDCD-E4D9-D716BC44550A}"/>
              </a:ext>
            </a:extLst>
          </p:cNvPr>
          <p:cNvSpPr txBox="1"/>
          <p:nvPr/>
        </p:nvSpPr>
        <p:spPr>
          <a:xfrm>
            <a:off x="327520" y="1849316"/>
            <a:ext cx="43589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Ongoing ERC project in Slovenia, Bosnia &amp; Herzegovina, Slovakia, Hungary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Led by 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University of Ljubljana, Faculty of Arts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Focus: </a:t>
            </a:r>
            <a:r>
              <a:rPr lang="en-US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role of the dead in the lives of the living</a:t>
            </a:r>
            <a:r>
              <a:rPr lang="sl-SI" sz="16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Methods: interviews, videos, photos, diaries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Strong identity protection needed due to personal and sensitive nature of data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79F285-895F-214F-FCBA-43850534C44B}"/>
              </a:ext>
            </a:extLst>
          </p:cNvPr>
          <p:cNvSpPr txBox="1"/>
          <p:nvPr/>
        </p:nvSpPr>
        <p:spPr>
          <a:xfrm>
            <a:off x="5648425" y="4663739"/>
            <a:ext cx="231243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https://erc-deagency.eu/</a:t>
            </a:r>
          </a:p>
        </p:txBody>
      </p:sp>
    </p:spTree>
    <p:extLst>
      <p:ext uri="{BB962C8B-B14F-4D97-AF65-F5344CB8AC3E}">
        <p14:creationId xmlns:p14="http://schemas.microsoft.com/office/powerpoint/2010/main" val="3372413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00B550D1-621A-D8EE-2F74-EF9E3BAC1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>
            <a:extLst>
              <a:ext uri="{FF2B5EF4-FFF2-40B4-BE49-F238E27FC236}">
                <a16:creationId xmlns:a16="http://schemas.microsoft.com/office/drawing/2014/main" id="{79F5D903-BA42-B369-9D96-C89E2CDD24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350" y="29229"/>
            <a:ext cx="926300" cy="988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EE51E376-2D16-DC9F-353C-F8288A295268}"/>
              </a:ext>
            </a:extLst>
          </p:cNvPr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5701AF94-2EE3-2F87-3DBD-D796CD71BE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058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Project Features &amp; Data Sensitivity</a:t>
            </a:r>
            <a:endParaRPr sz="24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>
            <a:extLst>
              <a:ext uri="{FF2B5EF4-FFF2-40B4-BE49-F238E27FC236}">
                <a16:creationId xmlns:a16="http://schemas.microsoft.com/office/drawing/2014/main" id="{2FF7EAAF-835E-299B-3EA5-41A4D8A35F66}"/>
              </a:ext>
            </a:extLst>
          </p:cNvPr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0CF4B69F-9E86-7EB0-53CF-C432A5CF9FF3}"/>
              </a:ext>
            </a:extLst>
          </p:cNvPr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>
            <a:extLst>
              <a:ext uri="{FF2B5EF4-FFF2-40B4-BE49-F238E27FC236}">
                <a16:creationId xmlns:a16="http://schemas.microsoft.com/office/drawing/2014/main" id="{C1E0A25B-C53F-DE8D-804F-255E75490044}"/>
              </a:ext>
            </a:extLst>
          </p:cNvPr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>
            <a:extLst>
              <a:ext uri="{FF2B5EF4-FFF2-40B4-BE49-F238E27FC236}">
                <a16:creationId xmlns:a16="http://schemas.microsoft.com/office/drawing/2014/main" id="{9FBD7D34-4B12-43A7-E38E-DD4CBF151A6D}"/>
              </a:ext>
            </a:extLst>
          </p:cNvPr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>
            <a:extLst>
              <a:ext uri="{FF2B5EF4-FFF2-40B4-BE49-F238E27FC236}">
                <a16:creationId xmlns:a16="http://schemas.microsoft.com/office/drawing/2014/main" id="{3AD71CB0-617B-7FC6-6A33-8A43B8B9F1B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17</a:t>
            </a:fld>
            <a:endParaRPr sz="2400" dirty="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B31601-8B17-458C-ACC8-1AC10289AE5B}"/>
              </a:ext>
            </a:extLst>
          </p:cNvPr>
          <p:cNvSpPr txBox="1"/>
          <p:nvPr/>
        </p:nvSpPr>
        <p:spPr>
          <a:xfrm>
            <a:off x="424150" y="1248855"/>
            <a:ext cx="3209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DEAGENCY (2023–2028)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4F287B-8188-8A0F-DE7C-9EFA2D627077}"/>
              </a:ext>
            </a:extLst>
          </p:cNvPr>
          <p:cNvSpPr txBox="1"/>
          <p:nvPr/>
        </p:nvSpPr>
        <p:spPr>
          <a:xfrm>
            <a:off x="424150" y="1650575"/>
            <a:ext cx="79703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ADP consulted during proposal writing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Planned protection measures &amp; archiving in line with open science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Consultations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during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research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data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life-cycle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Challenge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 data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repositories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in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selected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countries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do not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provide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service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for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sensitive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data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Decision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taken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 a</a:t>
            </a:r>
            <a:r>
              <a:rPr lang="en-US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ll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research data to be archived at ADP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Additional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activity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: e</a:t>
            </a:r>
            <a:r>
              <a:rPr lang="en-US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xternal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experts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invited</a:t>
            </a:r>
            <a:r>
              <a:rPr lang="en-US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to assess qualitative data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in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different</a:t>
            </a:r>
            <a:r>
              <a:rPr lang="sl-SI" sz="1600" dirty="0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languages</a:t>
            </a:r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endParaRPr lang="sl-SI" sz="1600" dirty="0"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170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0884" y="53887"/>
            <a:ext cx="1488201" cy="124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000" dirty="0" err="1">
                <a:latin typeface="Open Sans ExtraBold"/>
                <a:ea typeface="Open Sans ExtraBold"/>
                <a:cs typeface="Open Sans ExtraBold"/>
                <a:sym typeface="Open Sans ExtraBold"/>
              </a:rPr>
              <a:t>Conclusions</a:t>
            </a:r>
            <a:r>
              <a:rPr lang="sl-SI" sz="20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 and </a:t>
            </a:r>
            <a:r>
              <a:rPr lang="en-US" sz="200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Recommendations</a:t>
            </a:r>
            <a:endParaRPr sz="20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7396251" cy="3927725"/>
          </a:xfrm>
        </p:spPr>
        <p:txBody>
          <a:bodyPr>
            <a:norm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Early </a:t>
            </a:r>
            <a:r>
              <a:rPr lang="sl-SI" sz="1600" b="1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data management </a:t>
            </a:r>
            <a:r>
              <a:rPr lang="en-US" sz="1600" b="1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planning </a:t>
            </a:r>
            <a:r>
              <a:rPr lang="en-US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– Involve 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data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experts</a:t>
            </a:r>
            <a:r>
              <a:rPr lang="en-US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in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project</a:t>
            </a:r>
            <a:r>
              <a:rPr lang="en-US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proposal or early planning phase for alignment of objectives, ethics, and open access.</a:t>
            </a:r>
            <a:endParaRPr lang="sl-SI" sz="1600" b="1" dirty="0">
              <a:solidFill>
                <a:srgbClr val="000000"/>
              </a:solidFill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endParaRPr lang="sl-SI" sz="1600" b="1" dirty="0">
              <a:solidFill>
                <a:srgbClr val="000000"/>
              </a:solidFill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r>
              <a:rPr lang="sl-SI" sz="1600" b="1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Domain</a:t>
            </a:r>
            <a:r>
              <a:rPr lang="sl-SI" sz="1600" b="1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specific</a:t>
            </a:r>
            <a:r>
              <a:rPr lang="sl-SI" sz="1600" b="1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b="1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repositories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–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choose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domain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specific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repositories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usually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they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provide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expert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support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or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can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help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you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to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find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right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solutions</a:t>
            </a:r>
            <a:endParaRPr lang="sl-SI" sz="1600" dirty="0">
              <a:solidFill>
                <a:srgbClr val="000000"/>
              </a:solidFill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endParaRPr lang="sl-SI" sz="1600" b="1" dirty="0">
              <a:solidFill>
                <a:srgbClr val="000000"/>
              </a:solidFill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Expert risk assessment </a:t>
            </a:r>
            <a:r>
              <a:rPr lang="en-US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–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search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for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help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at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the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ethics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committee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DPOs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domain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specific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</a:t>
            </a:r>
            <a:r>
              <a:rPr lang="sl-SI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repositories</a:t>
            </a:r>
            <a:r>
              <a:rPr lang="sl-SI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, e</a:t>
            </a:r>
            <a:r>
              <a:rPr lang="en-US" sz="1600" dirty="0" err="1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ssential</a:t>
            </a:r>
            <a:r>
              <a:rPr lang="en-US" sz="1600" dirty="0">
                <a:solidFill>
                  <a:srgbClr val="000000"/>
                </a:solidFill>
                <a:latin typeface="Open Sans Light" panose="020B0604020202020204" charset="0"/>
                <a:ea typeface="Open Sans Light" panose="020B0604020202020204" charset="0"/>
                <a:cs typeface="Open Sans Light" panose="020B0604020202020204" charset="0"/>
              </a:rPr>
              <a:t> for vulnerable groups or complex methods (e.g., ethnography).</a:t>
            </a:r>
            <a:endParaRPr lang="sl-SI" sz="1600" dirty="0">
              <a:solidFill>
                <a:srgbClr val="000000"/>
              </a:solidFill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  <a:p>
            <a:pPr marL="114300" indent="0">
              <a:buNone/>
            </a:pPr>
            <a:endParaRPr lang="sl-SI" sz="1600" b="1" dirty="0">
              <a:solidFill>
                <a:srgbClr val="000000"/>
              </a:solidFill>
              <a:latin typeface="Open Sans Light" panose="020B0604020202020204" charset="0"/>
              <a:ea typeface="Open Sans Light" panose="020B0604020202020204" charset="0"/>
              <a:cs typeface="Open Sans Light" panose="020B0604020202020204" charset="0"/>
            </a:endParaRPr>
          </a:p>
        </p:txBody>
      </p:sp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18</a:t>
            </a:fld>
            <a:endParaRPr sz="2000" dirty="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4147300" y="677675"/>
            <a:ext cx="35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" name="Google Shape;110;p16"/>
          <p:cNvCxnSpPr/>
          <p:nvPr/>
        </p:nvCxnSpPr>
        <p:spPr>
          <a:xfrm>
            <a:off x="424150" y="1017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/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/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57333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/>
          <p:nvPr/>
        </p:nvSpPr>
        <p:spPr>
          <a:xfrm>
            <a:off x="8161350" y="4100150"/>
            <a:ext cx="1379700" cy="1373400"/>
          </a:xfrm>
          <a:prstGeom prst="ellipse">
            <a:avLst/>
          </a:prstGeom>
          <a:solidFill>
            <a:srgbClr val="49494B"/>
          </a:solidFill>
          <a:ln w="152400" cap="flat" cmpd="sng">
            <a:solidFill>
              <a:srgbClr val="FDD4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dirty="0">
                <a:latin typeface="Open Sans ExtraBold"/>
                <a:ea typeface="Open Sans ExtraBold"/>
                <a:cs typeface="Open Sans ExtraBold"/>
                <a:sym typeface="Open Sans ExtraBold"/>
              </a:rPr>
              <a:t>Thank you</a:t>
            </a:r>
            <a:endParaRPr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34" name="Google Shape;134;p18"/>
          <p:cNvSpPr txBox="1">
            <a:spLocks noGrp="1"/>
          </p:cNvSpPr>
          <p:nvPr>
            <p:ph type="body" idx="1"/>
          </p:nvPr>
        </p:nvSpPr>
        <p:spPr>
          <a:xfrm>
            <a:off x="282600" y="1308500"/>
            <a:ext cx="3744600" cy="3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300" dirty="0" err="1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University</a:t>
            </a:r>
            <a:r>
              <a:rPr lang="sl-SI" sz="1300" dirty="0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sl-SI" sz="1300" dirty="0" err="1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of</a:t>
            </a:r>
            <a:r>
              <a:rPr lang="sl-SI" sz="1300" dirty="0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Ljubljana</a:t>
            </a:r>
            <a:endParaRPr sz="1300" dirty="0">
              <a:solidFill>
                <a:srgbClr val="4949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sl-SI" sz="1300" dirty="0" err="1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Faculty</a:t>
            </a:r>
            <a:r>
              <a:rPr lang="sl-SI" sz="1300" dirty="0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sl-SI" sz="1300" dirty="0" err="1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of</a:t>
            </a:r>
            <a:r>
              <a:rPr lang="sl-SI" sz="1300" dirty="0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Social </a:t>
            </a:r>
            <a:r>
              <a:rPr lang="sl-SI" sz="1300" dirty="0" err="1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Sciences</a:t>
            </a:r>
            <a:endParaRPr sz="1300" dirty="0">
              <a:solidFill>
                <a:srgbClr val="4949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sl" sz="1300" dirty="0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Kardeljeva ploščad 5</a:t>
            </a:r>
            <a:endParaRPr sz="1300" dirty="0">
              <a:solidFill>
                <a:srgbClr val="4949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sl" sz="1300" dirty="0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1000 Ljubljana</a:t>
            </a:r>
            <a:endParaRPr sz="1300" dirty="0">
              <a:solidFill>
                <a:srgbClr val="4949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lvl="0" indent="0" algn="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sl" sz="1300" dirty="0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Slovenia</a:t>
            </a:r>
            <a:endParaRPr sz="1300" dirty="0">
              <a:solidFill>
                <a:srgbClr val="4949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135" name="Google Shape;135;p18"/>
          <p:cNvCxnSpPr/>
          <p:nvPr/>
        </p:nvCxnSpPr>
        <p:spPr>
          <a:xfrm>
            <a:off x="2395200" y="978725"/>
            <a:ext cx="435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8"/>
          <p:cNvCxnSpPr/>
          <p:nvPr/>
        </p:nvCxnSpPr>
        <p:spPr>
          <a:xfrm>
            <a:off x="0" y="5065500"/>
            <a:ext cx="8205300" cy="147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18"/>
          <p:cNvCxnSpPr/>
          <p:nvPr/>
        </p:nvCxnSpPr>
        <p:spPr>
          <a:xfrm>
            <a:off x="9087650" y="0"/>
            <a:ext cx="0" cy="4139100"/>
          </a:xfrm>
          <a:prstGeom prst="straightConnector1">
            <a:avLst/>
          </a:prstGeom>
          <a:noFill/>
          <a:ln w="152400" cap="flat" cmpd="sng">
            <a:solidFill>
              <a:srgbClr val="FDD44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8" name="Google Shape;13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250" y="3877575"/>
            <a:ext cx="1226376" cy="102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8"/>
          <p:cNvSpPr txBox="1">
            <a:spLocks noGrp="1"/>
          </p:cNvSpPr>
          <p:nvPr>
            <p:ph type="sldNum" idx="12"/>
          </p:nvPr>
        </p:nvSpPr>
        <p:spPr>
          <a:xfrm>
            <a:off x="8394458" y="45120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 sz="24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19</a:t>
            </a:fld>
            <a:endParaRPr sz="2400" dirty="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40" name="Google Shape;140;p18"/>
          <p:cNvSpPr txBox="1">
            <a:spLocks noGrp="1"/>
          </p:cNvSpPr>
          <p:nvPr>
            <p:ph type="body" idx="1"/>
          </p:nvPr>
        </p:nvSpPr>
        <p:spPr>
          <a:xfrm>
            <a:off x="4977900" y="1308500"/>
            <a:ext cx="3227400" cy="3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4949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sl" sz="1300" dirty="0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www.adp.fdv.uni-lj.si</a:t>
            </a:r>
            <a:endParaRPr sz="1300" dirty="0">
              <a:solidFill>
                <a:srgbClr val="4949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sl" sz="1300" dirty="0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sonja.bezjak@fdv.uni-lj.si</a:t>
            </a:r>
            <a:endParaRPr sz="1300" dirty="0">
              <a:solidFill>
                <a:srgbClr val="4949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sl" sz="1300" dirty="0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Arhiv.Druzboslovnih.Podatkov</a:t>
            </a:r>
            <a:endParaRPr sz="1300" dirty="0">
              <a:solidFill>
                <a:srgbClr val="4949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sl" sz="1300" dirty="0">
                <a:solidFill>
                  <a:srgbClr val="49494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@ArhivPodatkov</a:t>
            </a:r>
            <a:endParaRPr sz="1300" dirty="0">
              <a:solidFill>
                <a:srgbClr val="4949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300" dirty="0">
              <a:solidFill>
                <a:srgbClr val="49494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41" name="Google Shape;14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8550" y="1733800"/>
            <a:ext cx="253725" cy="25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8550" y="2084063"/>
            <a:ext cx="253725" cy="25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60725" y="2434350"/>
            <a:ext cx="229350" cy="22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48550" y="2760250"/>
            <a:ext cx="253725" cy="25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058EE159C1924F8652B06F120A6EA7" ma:contentTypeVersion="11" ma:contentTypeDescription="Create a new document." ma:contentTypeScope="" ma:versionID="e1f16e98f3f73d58d664d827f53c162f">
  <xsd:schema xmlns:xsd="http://www.w3.org/2001/XMLSchema" xmlns:xs="http://www.w3.org/2001/XMLSchema" xmlns:p="http://schemas.microsoft.com/office/2006/metadata/properties" xmlns:ns3="83beb7fb-3ec9-4221-ac63-05247518c0e4" targetNamespace="http://schemas.microsoft.com/office/2006/metadata/properties" ma:root="true" ma:fieldsID="795e872048b5152396dd9960f6cec7b0" ns3:_="">
    <xsd:import namespace="83beb7fb-3ec9-4221-ac63-05247518c0e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eb7fb-3ec9-4221-ac63-05247518c0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8F0666-C0B6-46B3-A280-245997EA2F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beb7fb-3ec9-4221-ac63-05247518c0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FB35FC-41E6-4DFE-8EF9-A00D4CEA2D64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83beb7fb-3ec9-4221-ac63-05247518c0e4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3FF0AC7-0E33-49FD-AB4A-B2C50F0781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4787</TotalTime>
  <Words>1494</Words>
  <Application>Microsoft Office PowerPoint</Application>
  <PresentationFormat>On-screen Show (16:9)</PresentationFormat>
  <Paragraphs>167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Open Sans ExtraBold</vt:lpstr>
      <vt:lpstr>Open Sans</vt:lpstr>
      <vt:lpstr>Arial</vt:lpstr>
      <vt:lpstr>Wingdings</vt:lpstr>
      <vt:lpstr>Open Sans Light</vt:lpstr>
      <vt:lpstr>Open Sans SemiBold</vt:lpstr>
      <vt:lpstr>Simple Light</vt:lpstr>
      <vt:lpstr>Anonymization and privacy management in social science data archives: the Slovenian case</vt:lpstr>
      <vt:lpstr>Content</vt:lpstr>
      <vt:lpstr>Consortium of European Social Science Data Archives </vt:lpstr>
      <vt:lpstr>Social science data findable in data catalogues</vt:lpstr>
      <vt:lpstr>Trainings for Data Management Planning</vt:lpstr>
      <vt:lpstr>Slovenian Social Science Data Archives </vt:lpstr>
      <vt:lpstr>ADP‘s mission</vt:lpstr>
      <vt:lpstr>Data Publication in ADP</vt:lpstr>
      <vt:lpstr>Data processing and archiving procedures in ADP</vt:lpstr>
      <vt:lpstr>Quality assessment and classification of curation in ADP</vt:lpstr>
      <vt:lpstr>Risk assessment for the disclosure of personal data</vt:lpstr>
      <vt:lpstr>Project Features &amp; Data Sensitivity</vt:lpstr>
      <vt:lpstr>Project Features &amp; Data Sensitivity</vt:lpstr>
      <vt:lpstr>MICREATE DATA PUBLICATIONS</vt:lpstr>
      <vt:lpstr>MICREATE DATA PUBLICATIONS</vt:lpstr>
      <vt:lpstr>Project Features &amp; Data Sensitivity</vt:lpstr>
      <vt:lpstr>Project Features &amp; Data Sensitivity</vt:lpstr>
      <vt:lpstr>Conclusions and Recommendations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GLAVNI NASLOV</dc:title>
  <dc:creator>Bezjak, Sonja</dc:creator>
  <cp:lastModifiedBy>Bezjak, Sonja</cp:lastModifiedBy>
  <cp:revision>201</cp:revision>
  <dcterms:modified xsi:type="dcterms:W3CDTF">2025-09-23T11:44:52Z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0x01010075058EE159C1924F8652B06F120A6EA7</vt:lpwstr>
  </property>
</Properties>
</file>