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603" r:id="rId4"/>
    <p:sldId id="604" r:id="rId5"/>
    <p:sldId id="561" r:id="rId6"/>
    <p:sldId id="491" r:id="rId7"/>
    <p:sldId id="514" r:id="rId8"/>
    <p:sldId id="587" r:id="rId9"/>
    <p:sldId id="605" r:id="rId10"/>
    <p:sldId id="606" r:id="rId11"/>
    <p:sldId id="607" r:id="rId12"/>
    <p:sldId id="386" r:id="rId13"/>
    <p:sldId id="558" r:id="rId14"/>
    <p:sldId id="608" r:id="rId15"/>
    <p:sldId id="583" r:id="rId16"/>
    <p:sldId id="609" r:id="rId17"/>
    <p:sldId id="610" r:id="rId18"/>
    <p:sldId id="612" r:id="rId19"/>
    <p:sldId id="614" r:id="rId20"/>
    <p:sldId id="611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79104" autoAdjust="0"/>
  </p:normalViewPr>
  <p:slideViewPr>
    <p:cSldViewPr snapToGrid="0">
      <p:cViewPr varScale="1">
        <p:scale>
          <a:sx n="72" d="100"/>
          <a:sy n="72" d="100"/>
        </p:scale>
        <p:origin x="81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2F7CB-9BD3-4E0E-9C58-91DFA16F9381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D9A3F-AD1E-440C-B4CF-EB30435C60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984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>
              <a:defRPr/>
            </a:pPr>
            <a:r>
              <a:rPr lang="sk-SK" dirty="0"/>
              <a:t>problém – nadobúdateľ práv na základe zmluvy o prevode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DB691-F51D-4EE7-A916-385F66F20486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4534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9A3F-AD1E-440C-B4CF-EB30435C60EF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9068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2D0CA3D2-F455-6FB4-4A73-3D72E0E89E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s-CZ" altLang="sk-SK"/>
              <a:t>18. október 2008</a:t>
            </a: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AFF41CD-3347-45DD-F80E-1D401B4FF0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92D61EF4-88E5-B888-0EDA-6E5794947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 </a:t>
            </a:r>
            <a:r>
              <a:rPr lang="sk-SK" dirty="0" err="1"/>
              <a:t>pripade</a:t>
            </a:r>
            <a:r>
              <a:rPr lang="sk-SK" dirty="0"/>
              <a:t> </a:t>
            </a:r>
            <a:r>
              <a:rPr lang="sk-SK" dirty="0" err="1"/>
              <a:t>digitalneho</a:t>
            </a:r>
            <a:r>
              <a:rPr lang="sk-SK" dirty="0"/>
              <a:t> diela – </a:t>
            </a:r>
            <a:r>
              <a:rPr lang="sk-SK" dirty="0" err="1"/>
              <a:t>uviest</a:t>
            </a:r>
            <a:r>
              <a:rPr lang="sk-SK" dirty="0"/>
              <a:t> v </a:t>
            </a:r>
            <a:r>
              <a:rPr lang="sk-SK" dirty="0" err="1"/>
              <a:t>metadatach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9A3F-AD1E-440C-B4CF-EB30435C60EF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7362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2C1058-A6AD-A7C3-7A84-54516C334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F1FB0D9-1AE6-8409-3F14-1ED3721ADA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A778D1-64AD-9E29-B55F-0C14AFA2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0856910-5570-4A56-1299-EC5B2D5D3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EB73406-B3B2-9C5D-006C-5F0499C5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952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A7A38-FFC1-3047-945E-7ADE650F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A1B709-5443-87E9-D276-5B3A77C8A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061777B-6153-B769-BAE1-9680E847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314F805-2C92-8D67-2F01-A6B39EB7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3A077AA-1357-1542-0CFA-02A2F3A9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590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A0CE6F-A84D-95B6-12F6-D61816ABD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90CC8F-83F7-A7EA-06F6-1327F33CA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7D4653-A354-95C7-2053-56CDDC99F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34D07D4-C30F-6853-9AC6-E93860EB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5BF239-A918-6D12-C764-E5FD2DBF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6195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91F210-4B44-4A86-D8FA-D5DCC9DE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CF0E5F-B71E-B90C-0E3C-1C4E5EF0A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E68EE74-C749-E640-EA14-C72C75D5B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529F16C-2A18-2ED0-78DD-EC8C4015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F002482-6887-0475-8014-63A75EA8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C3C9BA9-7FE0-007F-BD2B-1575274E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331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1051B4-5100-DA9A-3AFD-7B08B4013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8C77A-E650-5C3F-A7F7-4AC1D6813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978804B-C5A0-77DA-823B-1E9D1388D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2447079-991E-AC20-360A-BD966D3EA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9F6CA7F-3E17-E958-A584-8D1BE0889C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4051DB9-0FE3-FC39-E94B-67AB1C1FE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4C056D2E-0C39-6ED3-30B5-C5F7B737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001E498-93A3-FF3F-203A-4AD5D0EE6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108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13F7EF-A4E8-2D24-9D45-3B3D11A9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2109193-47CF-F42C-4FA6-C5BBA63E8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8A1A631-8241-C048-230E-EBFBBC99E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C7AC80D-ADEF-1072-73E2-354DD552E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67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B39D1E76-CB64-D49B-6AB7-16979CEB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35A8204-4D3C-F796-5E53-C2DE931F7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BF02419-E6D0-8828-6E16-8229C53F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7577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AFFB09-A0E9-5B7A-973E-E2B35E67B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650E1F-B1C6-5B2E-1035-D7652ED0B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DD2C8FC-DF86-5D2F-E181-77B22E16F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9CF5428-1F9F-A2C2-7D39-852E5059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0CD5F0E-70A3-0883-CF83-BD076D80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AAB4D75-F878-FB8A-3BAF-FBB646B3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608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E75BD7-3CAC-E982-0120-38AC2D95D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7EB334E-33D8-2F2C-2DBB-08989AE977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B6312C9-A809-CE26-6337-58E59FC9C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8BC9187-BDF5-D9DA-A858-1940CA25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F000758-0AE0-94F6-7409-A1F683B64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D3F1EED-5020-628E-A93D-93AD905F7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151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5C0752-98C8-BEEC-37D3-35961572B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B41B0B1-CC2B-6AD1-1834-CECC52CFC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086A307-F0C0-E14B-E010-CF9FF56F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1603A91-F03F-BEF9-C740-98FF1C6D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2AA0F6D-4F1E-FA57-7DBC-08DA0C2B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898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8787B9BA-E05E-524E-5E72-AC0E63344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CBD4C35-8A65-0AB9-5704-9E0AFA294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5296BF3-8C45-D136-AE4B-AB9BBBA4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9CAF808-060D-A24D-0202-1381B549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BE55E2-A2BE-0C69-99A1-C3A69BB56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57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F7CA7ECE-25FD-E65F-2C98-267815574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30ABB75-9542-AFE9-0C79-687E62322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CA30D38-E71F-E743-9F31-8B54A29A3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28E59-B91B-482C-A397-85A744019AD7}" type="datetimeFigureOut">
              <a:rPr lang="sk-SK" smtClean="0"/>
              <a:t>29. 9. 2025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F734198-E007-2093-D5F5-55DEA227E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2CB64C5-1F8B-C2DF-EB75-C7FDBBF13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C0BBD-97B3-45D7-B860-5048607BF2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89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tvorenaweda.cvtisr.sk/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hyperlink" Target="https://eiz.cvtisr.sk/webinar-promptovanie-zaklady-prace-s-umelou-inteligenciou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otvorenaveda.cvtisr.sk/informacne-materialy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otvorenaveda.cvtisr.sk/creative-common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hyperlink" Target="https://otvorenaveda.cvtisr.sk/publikacie/" TargetMode="External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53DD2-4E2C-63E3-BE9D-FA5C28D57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Verejné licencie z pohľadu autorského práva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F63F122-890E-9A23-AA91-9F768CFD8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Centrum vedecko-technických informácií SR</a:t>
            </a:r>
          </a:p>
          <a:p>
            <a:r>
              <a:rPr lang="sk-SK" dirty="0" err="1"/>
              <a:t>webinár</a:t>
            </a:r>
            <a:r>
              <a:rPr lang="sk-SK" dirty="0"/>
              <a:t>, 29.9.2025</a:t>
            </a:r>
          </a:p>
          <a:p>
            <a:endParaRPr lang="sk-SK" dirty="0"/>
          </a:p>
          <a:p>
            <a:r>
              <a:rPr lang="sk-SK" dirty="0"/>
              <a:t>JUDr. Zuzana Adamová, PhD.</a:t>
            </a:r>
          </a:p>
        </p:txBody>
      </p:sp>
    </p:spTree>
    <p:extLst>
      <p:ext uri="{BB962C8B-B14F-4D97-AF65-F5344CB8AC3E}">
        <p14:creationId xmlns:p14="http://schemas.microsoft.com/office/powerpoint/2010/main" val="400974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BB108E-C378-5F48-C840-B7C06411A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Štyri </a:t>
            </a:r>
            <a:r>
              <a:rPr lang="sk-SK" dirty="0" err="1"/>
              <a:t>webináre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DD98ED1-6465-FB85-2CA8-0559384C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29.9.2025</a:t>
            </a:r>
          </a:p>
          <a:p>
            <a:pPr lvl="1"/>
            <a:r>
              <a:rPr lang="sk-SK" dirty="0"/>
              <a:t>úvod do autorského práva a verejných licencií</a:t>
            </a:r>
          </a:p>
          <a:p>
            <a:pPr lvl="1"/>
            <a:r>
              <a:rPr lang="sk-SK" dirty="0"/>
              <a:t>kto je nositeľom majetkových autorských práv k dielu</a:t>
            </a:r>
          </a:p>
          <a:p>
            <a:pPr lvl="1"/>
            <a:r>
              <a:rPr lang="sk-SK" dirty="0"/>
              <a:t>kto udeľuje verejné licencie v prípade zamestnaneckého a školského diela</a:t>
            </a:r>
          </a:p>
          <a:p>
            <a:pPr lvl="1"/>
            <a:r>
              <a:rPr lang="sk-SK" dirty="0"/>
              <a:t>ako sa udeľuje verejná licencia </a:t>
            </a:r>
          </a:p>
          <a:p>
            <a:pPr lvl="1"/>
            <a:r>
              <a:rPr lang="sk-SK" dirty="0"/>
              <a:t>prečo výnimky a obmedzenia nie sú riešením legálneho </a:t>
            </a:r>
            <a:r>
              <a:rPr lang="sk-SK" dirty="0" err="1"/>
              <a:t>použita</a:t>
            </a:r>
            <a:endParaRPr lang="sk-SK" dirty="0"/>
          </a:p>
          <a:p>
            <a:pPr lvl="1"/>
            <a:r>
              <a:rPr lang="sk-SK" dirty="0"/>
              <a:t>či môže autor zastupovaný OKS využívať verejné licencie</a:t>
            </a:r>
          </a:p>
          <a:p>
            <a:r>
              <a:rPr lang="sk-SK" dirty="0"/>
              <a:t>13.10.2025</a:t>
            </a:r>
          </a:p>
          <a:p>
            <a:r>
              <a:rPr lang="sk-SK" dirty="0"/>
              <a:t>10.11.2025</a:t>
            </a:r>
          </a:p>
          <a:p>
            <a:r>
              <a:rPr lang="sk-SK" dirty="0"/>
              <a:t>1.12.2025</a:t>
            </a:r>
          </a:p>
        </p:txBody>
      </p:sp>
    </p:spTree>
    <p:extLst>
      <p:ext uri="{BB962C8B-B14F-4D97-AF65-F5344CB8AC3E}">
        <p14:creationId xmlns:p14="http://schemas.microsoft.com/office/powerpoint/2010/main" val="12976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Licenčná zmluva podľa AZ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dirty="0"/>
              <a:t>§ 65 a nasl. AZ</a:t>
            </a:r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r>
              <a:rPr lang="sk-SK" dirty="0"/>
              <a:t>poskytovateľ 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↔ </a:t>
            </a:r>
            <a:r>
              <a:rPr lang="sk-SK" dirty="0">
                <a:cs typeface="Times New Roman" panose="02020603050405020304" pitchFamily="18" charset="0"/>
              </a:rPr>
              <a:t> nadobúdateľ</a:t>
            </a:r>
          </a:p>
          <a:p>
            <a:pPr marL="0" indent="0" algn="ctr">
              <a:buNone/>
            </a:pPr>
            <a:endParaRPr lang="sk-SK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k-SK" dirty="0">
                <a:cs typeface="Times New Roman" panose="02020603050405020304" pitchFamily="18" charset="0"/>
              </a:rPr>
              <a:t>udelenie súhlasu na použitie predmetu chráneného Autorským zákonom</a:t>
            </a:r>
            <a:endParaRPr lang="sk-SK" dirty="0"/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0234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Predmet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autorské dielo</a:t>
            </a:r>
          </a:p>
          <a:p>
            <a:pPr lvl="1"/>
            <a:r>
              <a:rPr lang="sk-SK" dirty="0"/>
              <a:t>vrátane počítačových programov</a:t>
            </a:r>
          </a:p>
          <a:p>
            <a:pPr lvl="1"/>
            <a:r>
              <a:rPr lang="sk-SK" dirty="0"/>
              <a:t>nie výsledky generované systémami umelej inteligencie</a:t>
            </a:r>
          </a:p>
          <a:p>
            <a:r>
              <a:rPr lang="sk-SK" dirty="0"/>
              <a:t>umelecký výkon</a:t>
            </a:r>
          </a:p>
          <a:p>
            <a:r>
              <a:rPr lang="sk-SK" dirty="0"/>
              <a:t>zvukový záznam</a:t>
            </a:r>
          </a:p>
          <a:p>
            <a:r>
              <a:rPr lang="sk-SK" dirty="0"/>
              <a:t>audiovizuálny záznam</a:t>
            </a:r>
          </a:p>
          <a:p>
            <a:r>
              <a:rPr lang="sk-SK" dirty="0"/>
              <a:t>vysielanie</a:t>
            </a:r>
          </a:p>
          <a:p>
            <a:r>
              <a:rPr lang="sk-SK" dirty="0"/>
              <a:t>databáza</a:t>
            </a:r>
          </a:p>
          <a:p>
            <a:r>
              <a:rPr lang="sk-SK" dirty="0"/>
              <a:t>periodikum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4</a:t>
            </a:fld>
            <a:endParaRPr lang="sk-SK"/>
          </a:p>
        </p:txBody>
      </p:sp>
      <p:pic>
        <p:nvPicPr>
          <p:cNvPr id="5" name="Zástupný objekt pre obsah 5">
            <a:extLst>
              <a:ext uri="{FF2B5EF4-FFF2-40B4-BE49-F238E27FC236}">
                <a16:creationId xmlns:a16="http://schemas.microsoft.com/office/drawing/2014/main" id="{7931127E-EF4C-BB9A-9776-119A70F07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09" y="3330501"/>
            <a:ext cx="3683411" cy="245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9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Poskytovateľ licencie	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k-SK" dirty="0"/>
              <a:t>autor - fyzická osoba</a:t>
            </a:r>
          </a:p>
          <a:p>
            <a:r>
              <a:rPr lang="sk-SK" dirty="0"/>
              <a:t>dedič</a:t>
            </a:r>
          </a:p>
          <a:p>
            <a:pPr lvl="0"/>
            <a:r>
              <a:rPr lang="sk-SK" dirty="0"/>
              <a:t>osoba, ktorá vykonáva majetkové práva na základe Autorského zákona</a:t>
            </a:r>
          </a:p>
          <a:p>
            <a:pPr lvl="1"/>
            <a:r>
              <a:rPr lang="sk-SK" dirty="0"/>
              <a:t> </a:t>
            </a:r>
            <a:r>
              <a:rPr lang="sk-SK" sz="2400" dirty="0"/>
              <a:t>zamestnávateľ pri zamestnaneckom diele (ale nie škola pri školskom diele)</a:t>
            </a:r>
            <a:endParaRPr lang="sk-SK" dirty="0"/>
          </a:p>
          <a:p>
            <a:pPr lvl="1"/>
            <a:r>
              <a:rPr lang="sk-SK" sz="2400" dirty="0"/>
              <a:t>nositeľ práv k spoločnému dielu</a:t>
            </a:r>
          </a:p>
          <a:p>
            <a:pPr lvl="1"/>
            <a:r>
              <a:rPr lang="sk-SK" sz="2400" dirty="0"/>
              <a:t>objednávateľ počítačového programu, databázy (§ 131) a kartografického diela, ktoré je vytvorené na základe zmluvy o dielo</a:t>
            </a:r>
          </a:p>
          <a:p>
            <a:pPr lvl="1"/>
            <a:r>
              <a:rPr lang="sk-SK" sz="2400" dirty="0"/>
              <a:t>osoba, ktorá vykonáva práva k predtým nezverejnenému dielu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929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365127"/>
            <a:ext cx="10214113" cy="1325563"/>
          </a:xfrm>
        </p:spPr>
        <p:txBody>
          <a:bodyPr>
            <a:normAutofit/>
          </a:bodyPr>
          <a:lstStyle/>
          <a:p>
            <a:r>
              <a:rPr lang="sk-SK" dirty="0"/>
              <a:t>Pravidelné náležitosti licenčnej zmluvy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spôsob použitia diela (§ 66)</a:t>
            </a:r>
          </a:p>
          <a:p>
            <a:r>
              <a:rPr lang="sk-SK" dirty="0"/>
              <a:t>rozsah licencie (§ 67)</a:t>
            </a:r>
          </a:p>
          <a:p>
            <a:r>
              <a:rPr lang="sk-SK" dirty="0"/>
              <a:t>čas, na ktorý sa licencia udeľuje alebo spôsob jeho určenia (§ 68)</a:t>
            </a:r>
          </a:p>
          <a:p>
            <a:r>
              <a:rPr lang="sk-SK" dirty="0"/>
              <a:t>odmena alebo spôsob jej určenia, ak nejde  o bezodplatné poskytnutie licencie (§ 69)</a:t>
            </a:r>
          </a:p>
          <a:p>
            <a:r>
              <a:rPr lang="sk-SK" dirty="0"/>
              <a:t>dohoda o tom, či je zmluva výhradná alebo nevýhradná (§ 70)</a:t>
            </a:r>
          </a:p>
          <a:p>
            <a:r>
              <a:rPr lang="sk-SK" dirty="0"/>
              <a:t>možnosti nakladania s licenciou (§ 72)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9975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Spôsob použitia diela - § 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dirty="0"/>
              <a:t>Vymedzené v AZ:</a:t>
            </a:r>
          </a:p>
          <a:p>
            <a:pPr lvl="1"/>
            <a:r>
              <a:rPr lang="sk-SK" sz="2000" dirty="0"/>
              <a:t>autorské práva - § 19 ods. 4 (</a:t>
            </a:r>
            <a:r>
              <a:rPr lang="sk-SK" sz="2000" dirty="0" err="1"/>
              <a:t>demonštr</a:t>
            </a:r>
            <a:r>
              <a:rPr lang="sk-SK" sz="2000" dirty="0"/>
              <a:t>.)</a:t>
            </a:r>
          </a:p>
          <a:p>
            <a:pPr lvl="1"/>
            <a:r>
              <a:rPr lang="sk-SK" sz="2000" dirty="0"/>
              <a:t>práva výkonných umelcov - § 97 ods. 3</a:t>
            </a:r>
          </a:p>
          <a:p>
            <a:pPr lvl="1"/>
            <a:r>
              <a:rPr lang="sk-SK" sz="2000" dirty="0"/>
              <a:t>práva výrobcu zvukového záznamu - § 109 ods. 3</a:t>
            </a:r>
          </a:p>
          <a:p>
            <a:pPr lvl="1"/>
            <a:r>
              <a:rPr lang="sk-SK" sz="2000" dirty="0"/>
              <a:t>práva výrobcu audiovizuálneho záznamu - § 118 ods. 3</a:t>
            </a:r>
          </a:p>
          <a:p>
            <a:pPr lvl="1"/>
            <a:r>
              <a:rPr lang="sk-SK" sz="2000" dirty="0"/>
              <a:t>práva vysielateľa - § 125 ods. 3</a:t>
            </a:r>
          </a:p>
          <a:p>
            <a:pPr lvl="1"/>
            <a:r>
              <a:rPr lang="sk-SK" sz="2000" dirty="0"/>
              <a:t>práva k databáze - § 133 ods. 3 </a:t>
            </a:r>
          </a:p>
          <a:p>
            <a:pPr lvl="1"/>
            <a:r>
              <a:rPr lang="sk-SK" sz="2000" dirty="0"/>
              <a:t>osobitné práva k databáze - § 135 ods. 1</a:t>
            </a:r>
          </a:p>
          <a:p>
            <a:pPr lvl="1"/>
            <a:r>
              <a:rPr lang="sk-SK" sz="2000" dirty="0"/>
              <a:t>periodikum - § 129c </a:t>
            </a:r>
          </a:p>
          <a:p>
            <a:pPr marL="0" indent="0">
              <a:buNone/>
            </a:pPr>
            <a:r>
              <a:rPr lang="sk-SK" sz="2000" dirty="0"/>
              <a:t>Ak nemožno určiť zo zmluvy </a:t>
            </a:r>
            <a:r>
              <a:rPr lang="sk-SK" sz="2000" dirty="0">
                <a:sym typeface="Symbol" panose="05050102010706020507" pitchFamily="18" charset="2"/>
              </a:rPr>
              <a:t></a:t>
            </a:r>
            <a:r>
              <a:rPr lang="sk-SK" sz="2000" dirty="0"/>
              <a:t> licencia udelená na spôsob použitia diela nevyhnutný na dosiahnutie účelu zmluvy</a:t>
            </a:r>
          </a:p>
          <a:p>
            <a:pPr marL="0" indent="0">
              <a:buNone/>
            </a:pPr>
            <a:r>
              <a:rPr lang="sk-SK" sz="2000" dirty="0"/>
              <a:t>Limitácia - nemožnosť udelenia licencie na spôsob použitia diela, ktorý nie je v čase uzavretia licenčnej zmluvy známy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391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4FB3C9A-415B-FFFF-50FF-A5756E8E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Použitie diela </a:t>
            </a:r>
            <a:br>
              <a:rPr lang="sk-SK" altLang="sk-SK" dirty="0"/>
            </a:br>
            <a:r>
              <a:rPr lang="sk-SK" altLang="sk-SK" dirty="0"/>
              <a:t>v autorskoprávnom zmysle (§ 19 ods. 4 AZ)</a:t>
            </a:r>
            <a:endParaRPr lang="cs-CZ" altLang="sk-SK" dirty="0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EB3D2C75-CEF5-88FC-9883-866DDA1A31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537" indent="0">
              <a:buNone/>
              <a:defRPr/>
            </a:pPr>
            <a:r>
              <a:rPr lang="sk-SK" sz="2400" dirty="0"/>
              <a:t>Najmä:</a:t>
            </a:r>
          </a:p>
          <a:p>
            <a:pPr>
              <a:defRPr/>
            </a:pPr>
            <a:r>
              <a:rPr lang="sk-SK" sz="2400" dirty="0"/>
              <a:t>vyhotovenie rozmnoženiny diela</a:t>
            </a:r>
          </a:p>
          <a:p>
            <a:pPr>
              <a:defRPr/>
            </a:pPr>
            <a:r>
              <a:rPr lang="sk-SK" sz="2400" dirty="0"/>
              <a:t>verejné rozširovanie diela (napr. predaj, darovanie, nájom, vypožičanie)</a:t>
            </a:r>
          </a:p>
          <a:p>
            <a:pPr>
              <a:defRPr/>
            </a:pPr>
            <a:r>
              <a:rPr lang="sk-SK" sz="2400" dirty="0"/>
              <a:t>spracovanie, preklad, adaptácia</a:t>
            </a:r>
          </a:p>
          <a:p>
            <a:pPr>
              <a:defRPr/>
            </a:pPr>
            <a:r>
              <a:rPr lang="sk-SK" sz="2400" dirty="0"/>
              <a:t>zaradenie do databázy</a:t>
            </a:r>
          </a:p>
          <a:p>
            <a:pPr>
              <a:defRPr/>
            </a:pPr>
            <a:r>
              <a:rPr lang="sk-SK" sz="2400" dirty="0"/>
              <a:t>spojenie diela s iným dielom</a:t>
            </a:r>
          </a:p>
          <a:p>
            <a:pPr>
              <a:defRPr/>
            </a:pPr>
            <a:r>
              <a:rPr lang="sk-SK" sz="2400" dirty="0"/>
              <a:t>verejné vystavenie</a:t>
            </a:r>
          </a:p>
          <a:p>
            <a:pPr>
              <a:defRPr/>
            </a:pPr>
            <a:r>
              <a:rPr lang="sk-SK" sz="2400" dirty="0"/>
              <a:t>verejné vykonanie</a:t>
            </a:r>
          </a:p>
          <a:p>
            <a:pPr>
              <a:defRPr/>
            </a:pPr>
            <a:r>
              <a:rPr lang="sk-SK" sz="2400" dirty="0"/>
              <a:t>verejný prenos</a:t>
            </a:r>
          </a:p>
          <a:p>
            <a:pPr lvl="1">
              <a:defRPr/>
            </a:pPr>
            <a:r>
              <a:rPr lang="sk-SK" sz="1700" dirty="0"/>
              <a:t>vysielanie, retransmisia, sprístupňovanie verejnosti, iný verejný prenos</a:t>
            </a:r>
            <a:endParaRPr lang="cs-CZ" dirty="0"/>
          </a:p>
          <a:p>
            <a:pPr eaLnBrk="1" hangingPunct="1">
              <a:defRPr/>
            </a:pPr>
            <a:endParaRPr lang="sk-SK" altLang="sk-SK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AAA4A-2D4F-30E4-18C9-2B3E9B07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Verejné licencie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0C3F7B-CF67-2440-C1F2-6A305438B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3374FF37-FC24-EEAB-DA05-CF07FF9C4D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83" y="780210"/>
            <a:ext cx="4561368" cy="108840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6A33454-8703-0CD4-382B-5459F01CB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646" y="2598846"/>
            <a:ext cx="2150422" cy="243444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0855C6A-38AE-E1AD-D062-483E79DD0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792" y="2137495"/>
            <a:ext cx="3495122" cy="17073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D832D27-9FCF-4910-80B2-859315CC34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312" y="5510213"/>
            <a:ext cx="2837234" cy="6667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8254CA-265E-9AF2-E3EE-F21073725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17" y="2044637"/>
            <a:ext cx="18383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uropean Union Public Licence - Wikipedia">
            <a:extLst>
              <a:ext uri="{FF2B5EF4-FFF2-40B4-BE49-F238E27FC236}">
                <a16:creationId xmlns:a16="http://schemas.microsoft.com/office/drawing/2014/main" id="{6A036528-B4D9-8867-E5CB-9890B7827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260" y="4219540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T License: A Comprehensive Analysis of Open Source Licensing | by  codezone | Medium">
            <a:extLst>
              <a:ext uri="{FF2B5EF4-FFF2-40B4-BE49-F238E27FC236}">
                <a16:creationId xmlns:a16="http://schemas.microsoft.com/office/drawing/2014/main" id="{988616CA-1A17-9757-E3A1-FDD059C67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77814"/>
            <a:ext cx="2358725" cy="175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5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B2FFD8-99E2-D6A8-30D1-1ADF3F65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2BB1F3-8EFE-8C31-B0B5-E50BAE355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koncept predpripravených licencií</a:t>
            </a:r>
          </a:p>
          <a:p>
            <a:r>
              <a:rPr lang="sk-SK" dirty="0"/>
              <a:t>štandardizovaná zmluva</a:t>
            </a:r>
          </a:p>
          <a:p>
            <a:r>
              <a:rPr lang="sk-SK" dirty="0"/>
              <a:t>licencia je právne záväzná – jej porušenie je porušením autorského práva</a:t>
            </a:r>
          </a:p>
          <a:p>
            <a:r>
              <a:rPr lang="sk-SK" dirty="0"/>
              <a:t>každý si môže vytvoriť aj vlastnú verejnú licenciu</a:t>
            </a:r>
          </a:p>
          <a:p>
            <a:r>
              <a:rPr lang="sk-SK" dirty="0"/>
              <a:t>licencie sú</a:t>
            </a:r>
          </a:p>
          <a:p>
            <a:pPr lvl="1"/>
            <a:r>
              <a:rPr lang="sk-SK" dirty="0"/>
              <a:t>dobrovoľné – autor si sám vyberá</a:t>
            </a:r>
          </a:p>
          <a:p>
            <a:pPr lvl="1"/>
            <a:r>
              <a:rPr lang="sk-SK" dirty="0"/>
              <a:t>neodvolateľné – ak raz dielo vydá pod verejnou licenciou, podmienky platia navždy pre už získané kópie</a:t>
            </a:r>
          </a:p>
          <a:p>
            <a:pPr lvl="1"/>
            <a:r>
              <a:rPr lang="sk-SK" dirty="0"/>
              <a:t>praktické a globálne, ale vyžadujú rešpektovanie pravidiel a majú určité limity</a:t>
            </a:r>
          </a:p>
          <a:p>
            <a:pPr lvl="1"/>
            <a:r>
              <a:rPr lang="sk-SK" dirty="0"/>
              <a:t>využiteľné na svoje diela aj pri použití cudzích diel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5777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52DE13-EC97-4C2E-C711-E0CFC024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Výhody verejných licencií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CC9BA05-8226-0BDB-4947-6617F370A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jednoduché a dostupné – autor nemusí vypracovávať individuálnu licenčnú zmluvu, stačí označiť dielo licenciou</a:t>
            </a:r>
          </a:p>
          <a:p>
            <a:r>
              <a:rPr lang="sk-SK" dirty="0"/>
              <a:t>štandardizované – používateľ presne vie, aké sú podmienky, pretože licencia je medzinárodne známa a má jednotnú formu</a:t>
            </a:r>
          </a:p>
          <a:p>
            <a:r>
              <a:rPr lang="sk-SK" dirty="0"/>
              <a:t>podpora zdieľania a spolupráce – umožňujú legálne šírenie, </a:t>
            </a:r>
            <a:r>
              <a:rPr lang="sk-SK" dirty="0" err="1"/>
              <a:t>remixovanie</a:t>
            </a:r>
            <a:r>
              <a:rPr lang="sk-SK" dirty="0"/>
              <a:t>, úpravy a budovanie na cudzích dielach</a:t>
            </a:r>
          </a:p>
          <a:p>
            <a:r>
              <a:rPr lang="sk-SK" dirty="0"/>
              <a:t>globálny dosah – sú navrhnuté tak, aby fungovali v rôznych právnych systémoch</a:t>
            </a:r>
          </a:p>
          <a:p>
            <a:r>
              <a:rPr lang="sk-SK" dirty="0"/>
              <a:t>zníženie právnej neistoty – používateľ nemusí písať autorovi o súhlas pri bežnom využití (napr. citácia, </a:t>
            </a:r>
            <a:r>
              <a:rPr lang="sk-SK" dirty="0" err="1"/>
              <a:t>remix</a:t>
            </a:r>
            <a:r>
              <a:rPr lang="sk-SK" dirty="0"/>
              <a:t>)</a:t>
            </a:r>
          </a:p>
          <a:p>
            <a:r>
              <a:rPr lang="sk-SK" dirty="0"/>
              <a:t>flexibilita pre autora – autor si vyberie, aké práva si chce ponechať a aké voľne poskytne</a:t>
            </a:r>
          </a:p>
          <a:p>
            <a:r>
              <a:rPr lang="sk-SK" dirty="0"/>
              <a:t>podpora viditeľnosti a šírenia – diela s verejnými licenciami sa často ľahšie šíria a získavajú si väčšie publikum</a:t>
            </a:r>
          </a:p>
        </p:txBody>
      </p:sp>
    </p:spTree>
    <p:extLst>
      <p:ext uri="{BB962C8B-B14F-4D97-AF65-F5344CB8AC3E}">
        <p14:creationId xmlns:p14="http://schemas.microsoft.com/office/powerpoint/2010/main" val="73298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Verejná licencia (§ 76 AZ)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k-SK" dirty="0"/>
              <a:t>udelenie licencie neurčitému okruhu osôb</a:t>
            </a:r>
          </a:p>
          <a:p>
            <a:pPr lvl="0"/>
            <a:r>
              <a:rPr lang="sk-SK" dirty="0"/>
              <a:t>uzavretie zmluvy, keď dôjde ku konaniu, z ktorého možno vyvodiť súhlas s podmienkami licencie</a:t>
            </a:r>
          </a:p>
          <a:p>
            <a:pPr lvl="0"/>
            <a:r>
              <a:rPr lang="sk-SK" dirty="0"/>
              <a:t>možnosť aplikácie aj na konania, ktoré nie sú v čase uzatvorenia licenčnej zmluvy známe = výnimka z klasického pravidla pri uzatváraní licenčných zmlúv v súvislosti so spôsobom použitia</a:t>
            </a:r>
          </a:p>
          <a:p>
            <a:r>
              <a:rPr lang="sk-SK" dirty="0">
                <a:cs typeface="Times New Roman" panose="02020603050405020304" pitchFamily="18" charset="0"/>
              </a:rPr>
              <a:t>vždy bezodplatná</a:t>
            </a:r>
          </a:p>
          <a:p>
            <a:r>
              <a:rPr lang="sk-SK" dirty="0">
                <a:cs typeface="Times New Roman" panose="02020603050405020304" pitchFamily="18" charset="0"/>
              </a:rPr>
              <a:t>vždy nevýhradná</a:t>
            </a:r>
          </a:p>
          <a:p>
            <a:pPr lvl="0"/>
            <a:endParaRPr lang="sk-SK" dirty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8865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sa udeľuje verejná licencia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E8B8C-28AB-434D-B2E2-D71DF07B086B}" type="slidenum">
              <a:rPr lang="sk-SK" smtClean="0"/>
              <a:t>13</a:t>
            </a:fld>
            <a:endParaRPr lang="sk-SK"/>
          </a:p>
        </p:txBody>
      </p:sp>
      <p:pic>
        <p:nvPicPr>
          <p:cNvPr id="5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949" y="1558925"/>
            <a:ext cx="8208962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4"/>
          <p:cNvSpPr txBox="1">
            <a:spLocks/>
          </p:cNvSpPr>
          <p:nvPr/>
        </p:nvSpPr>
        <p:spPr>
          <a:xfrm>
            <a:off x="7984448" y="69772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k-S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FE8B8C-28AB-434D-B2E2-D71DF07B086B}" type="slidenum">
              <a:rPr lang="sk-SK"/>
              <a:pPr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01045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8A2F86-DDE4-76C1-2156-834D73F6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09C1F9D-D761-C55E-B077-D45EC70A9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Autor: Zuzana Adamová</a:t>
            </a:r>
          </a:p>
          <a:p>
            <a:pPr marL="0" indent="0">
              <a:buNone/>
            </a:pPr>
            <a:r>
              <a:rPr lang="sk-SK" dirty="0"/>
              <a:t>Toto dielo je dostupné pod licenciou </a:t>
            </a:r>
            <a:r>
              <a:rPr lang="en-US" dirty="0">
                <a:hlinkClick r:id="rId3"/>
              </a:rPr>
              <a:t>Creative Commons </a:t>
            </a:r>
            <a:r>
              <a:rPr lang="en-US" dirty="0" err="1">
                <a:hlinkClick r:id="rId3"/>
              </a:rPr>
              <a:t>Uvedenie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autorstva</a:t>
            </a:r>
            <a:r>
              <a:rPr lang="en-US" dirty="0">
                <a:hlinkClick r:id="rId3"/>
              </a:rPr>
              <a:t> 4.0 </a:t>
            </a:r>
            <a:r>
              <a:rPr lang="en-US" dirty="0" err="1">
                <a:hlinkClick r:id="rId3"/>
              </a:rPr>
              <a:t>Medzinárodná</a:t>
            </a:r>
            <a:r>
              <a:rPr lang="en-US" dirty="0">
                <a:hlinkClick r:id="rId3"/>
              </a:rPr>
              <a:t> (CC BY 4.0)</a:t>
            </a:r>
            <a:r>
              <a:rPr lang="en-US" dirty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1315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601" y="453261"/>
            <a:ext cx="6963629" cy="6127572"/>
          </a:xfrm>
        </p:spPr>
      </p:pic>
    </p:spTree>
    <p:extLst>
      <p:ext uri="{BB962C8B-B14F-4D97-AF65-F5344CB8AC3E}">
        <p14:creationId xmlns:p14="http://schemas.microsoft.com/office/powerpoint/2010/main" val="26482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9552D4-89FA-051F-6326-C7D6BF35C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Výnimky a obmedzenia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75059DE-5612-E970-E32E-87D9D04BD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čo sú výnimky a obmedzenia (§ 37 – 57 AZ) = užívateľské právo na legálne použitie bez súhlasu</a:t>
            </a:r>
          </a:p>
          <a:p>
            <a:pPr lvl="1"/>
            <a:r>
              <a:rPr lang="sk-SK" dirty="0"/>
              <a:t>použitie na účely slobody prejavu a práva na informácie</a:t>
            </a:r>
          </a:p>
          <a:p>
            <a:pPr lvl="1"/>
            <a:r>
              <a:rPr lang="sk-SK" dirty="0"/>
              <a:t>použitie na sociálne, vzdelávacie, vedecké, kultúrne, úradné a iné účely</a:t>
            </a:r>
          </a:p>
          <a:p>
            <a:pPr lvl="1"/>
            <a:r>
              <a:rPr lang="sk-SK" dirty="0"/>
              <a:t>použitie diela s minimálnym hospodárskym významom</a:t>
            </a:r>
          </a:p>
          <a:p>
            <a:pPr lvl="1"/>
            <a:r>
              <a:rPr lang="sk-SK" dirty="0"/>
              <a:t>propagácia výstavy a dražby umeleckého diela</a:t>
            </a:r>
          </a:p>
          <a:p>
            <a:r>
              <a:rPr lang="sk-SK" dirty="0"/>
              <a:t>ako postupovať:</a:t>
            </a:r>
          </a:p>
          <a:p>
            <a:pPr lvl="1"/>
            <a:r>
              <a:rPr lang="sk-SK" dirty="0"/>
              <a:t>kedy štandardnou licenčnou zmluvou?</a:t>
            </a:r>
          </a:p>
          <a:p>
            <a:pPr lvl="1"/>
            <a:r>
              <a:rPr lang="sk-SK" dirty="0"/>
              <a:t>kedy udeliť verejnú licenciu?</a:t>
            </a:r>
          </a:p>
          <a:p>
            <a:pPr lvl="1"/>
            <a:r>
              <a:rPr lang="sk-SK" dirty="0"/>
              <a:t>kedy využiť výnimky a obmedzenia?</a:t>
            </a:r>
          </a:p>
        </p:txBody>
      </p:sp>
    </p:spTree>
    <p:extLst>
      <p:ext uri="{BB962C8B-B14F-4D97-AF65-F5344CB8AC3E}">
        <p14:creationId xmlns:p14="http://schemas.microsoft.com/office/powerpoint/2010/main" val="2248663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923325-C424-639F-FF92-8A45D06D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Verejné licencie a kolektívna správa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C4C368-8BAD-AABA-41A4-9698CD61A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organizácie kolektívnej správy na Slovensku: SOZA, LITA, </a:t>
            </a:r>
            <a:r>
              <a:rPr lang="sk-SK" dirty="0" err="1"/>
              <a:t>Slovgram</a:t>
            </a:r>
            <a:r>
              <a:rPr lang="sk-SK" dirty="0"/>
              <a:t>, SAPA, ZAFA</a:t>
            </a:r>
          </a:p>
          <a:p>
            <a:r>
              <a:rPr lang="sk-SK" dirty="0"/>
              <a:t>organizácia kolektívnej správy nesmie obmedziť individuálny výkon majetkových práv zastupovaným nositeľom práv na </a:t>
            </a:r>
            <a:r>
              <a:rPr lang="sk-SK" i="1" dirty="0"/>
              <a:t>nekomerčné</a:t>
            </a:r>
            <a:r>
              <a:rPr lang="sk-SK" dirty="0"/>
              <a:t> účely</a:t>
            </a:r>
          </a:p>
          <a:p>
            <a:pPr lvl="1"/>
            <a:r>
              <a:rPr lang="sk-SK" dirty="0"/>
              <a:t>organizácia kolektívnej správy môže určiť podrobnosti výkonu práva podľa prvej vety, najmä povinnosť informovať organizáciu kolektívnej správy o individuálnom výkone majetkových práv (§ 164 ods. 4 AZ)</a:t>
            </a:r>
          </a:p>
        </p:txBody>
      </p:sp>
    </p:spTree>
    <p:extLst>
      <p:ext uri="{BB962C8B-B14F-4D97-AF65-F5344CB8AC3E}">
        <p14:creationId xmlns:p14="http://schemas.microsoft.com/office/powerpoint/2010/main" val="76850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jekt pre obsah 6">
            <a:extLst>
              <a:ext uri="{FF2B5EF4-FFF2-40B4-BE49-F238E27FC236}">
                <a16:creationId xmlns:a16="http://schemas.microsoft.com/office/drawing/2014/main" id="{1AA777B0-853E-4D7F-217C-E3F6E825C2AD}"/>
              </a:ext>
            </a:extLst>
          </p:cNvPr>
          <p:cNvSpPr txBox="1">
            <a:spLocks/>
          </p:cNvSpPr>
          <p:nvPr/>
        </p:nvSpPr>
        <p:spPr>
          <a:xfrm>
            <a:off x="352918" y="100584"/>
            <a:ext cx="5480953" cy="5360632"/>
          </a:xfrm>
          <a:prstGeom prst="rect">
            <a:avLst/>
          </a:prstGeom>
          <a:ln>
            <a:noFill/>
          </a:ln>
        </p:spPr>
        <p:txBody>
          <a:bodyPr vert="horz" lIns="144000" tIns="14400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k-SK" b="1" dirty="0"/>
              <a:t>Iné podujatia: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dirty="0"/>
              <a:t>Ďalšie </a:t>
            </a:r>
            <a:r>
              <a:rPr lang="sk-SK" sz="2400" dirty="0" err="1"/>
              <a:t>webináre</a:t>
            </a:r>
            <a:r>
              <a:rPr lang="sk-SK" sz="2400" dirty="0"/>
              <a:t> na tému </a:t>
            </a:r>
            <a:r>
              <a:rPr lang="sk-SK" sz="2400" b="1" dirty="0"/>
              <a:t>zvyšovania povedomia a informovanosti o používaní verejných licencií: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>
                <a:solidFill>
                  <a:srgbClr val="FF0000"/>
                </a:solidFill>
              </a:rPr>
              <a:t>      Kedy: 13.10.2025 / 10.11.2025 / 01.12.2025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>
                <a:solidFill>
                  <a:srgbClr val="FF0000"/>
                </a:solidFill>
              </a:rPr>
              <a:t>                    </a:t>
            </a:r>
            <a:r>
              <a:rPr lang="sk-SK" sz="2000" dirty="0"/>
              <a:t>vždy o 10:00-12:00, online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400" b="1" dirty="0" err="1"/>
              <a:t>Webinár</a:t>
            </a:r>
            <a:r>
              <a:rPr lang="sk-SK" sz="2400" b="1" dirty="0"/>
              <a:t> – </a:t>
            </a:r>
            <a:r>
              <a:rPr lang="sk-SK" sz="2400" b="1" dirty="0" err="1"/>
              <a:t>Promptovanie</a:t>
            </a:r>
            <a:r>
              <a:rPr lang="sk-SK" sz="2400" b="1" dirty="0"/>
              <a:t>: základy práce s umelou inteligenciou</a:t>
            </a:r>
            <a:r>
              <a:rPr lang="sk-SK" sz="2400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400" b="1" dirty="0">
                <a:solidFill>
                  <a:srgbClr val="FF0000"/>
                </a:solidFill>
              </a:rPr>
              <a:t>     </a:t>
            </a:r>
            <a:r>
              <a:rPr lang="sk-SK" sz="2000" b="1" dirty="0">
                <a:solidFill>
                  <a:srgbClr val="FF0000"/>
                </a:solidFill>
              </a:rPr>
              <a:t>Kedy: 15.10. o 10:00, </a:t>
            </a:r>
            <a:r>
              <a:rPr lang="sk-SK" sz="2000" dirty="0"/>
              <a:t>online, </a:t>
            </a:r>
            <a:endParaRPr lang="sk-SK" sz="20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k-SK" sz="2400" b="1" dirty="0"/>
              <a:t>Konferencia Slovak Open Science </a:t>
            </a:r>
            <a:r>
              <a:rPr lang="sk-SK" sz="2400" b="1" dirty="0" err="1"/>
              <a:t>Forum</a:t>
            </a:r>
            <a:r>
              <a:rPr lang="sk-SK" sz="2400" b="1" dirty="0"/>
              <a:t> 2025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 </a:t>
            </a:r>
            <a:r>
              <a:rPr lang="sk-SK" sz="2000" b="1" dirty="0">
                <a:solidFill>
                  <a:srgbClr val="FF0000"/>
                </a:solidFill>
              </a:rPr>
              <a:t>Kedy: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b="1" dirty="0">
                <a:solidFill>
                  <a:srgbClr val="FF0000"/>
                </a:solidFill>
              </a:rPr>
              <a:t>25.11.2025,</a:t>
            </a:r>
            <a:r>
              <a:rPr lang="sk-SK" sz="2000" b="1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dirty="0"/>
              <a:t>      Kde:</a:t>
            </a:r>
            <a:r>
              <a:rPr lang="sk-SK" sz="2000" dirty="0"/>
              <a:t> Pálffyho palác, Zámocká ulica 47,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            Bratislava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/>
              <a:t>     </a:t>
            </a:r>
          </a:p>
        </p:txBody>
      </p:sp>
      <p:pic>
        <p:nvPicPr>
          <p:cNvPr id="16" name="Obrázok 15" descr="Obrázok, na ktorom je text, písmo, snímka obrazovky, značka&#10;&#10;Obsah vygenerovaný pomocou AI môže byť nesprávny.">
            <a:extLst>
              <a:ext uri="{FF2B5EF4-FFF2-40B4-BE49-F238E27FC236}">
                <a16:creationId xmlns:a16="http://schemas.microsoft.com/office/drawing/2014/main" id="{2B085D59-254A-E305-7FF7-FABBD6B2D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28" y="4121013"/>
            <a:ext cx="4139426" cy="119165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5C317320-42F3-75CD-268F-C7DBDFB7364F}"/>
              </a:ext>
            </a:extLst>
          </p:cNvPr>
          <p:cNvSpPr txBox="1"/>
          <p:nvPr/>
        </p:nvSpPr>
        <p:spPr>
          <a:xfrm>
            <a:off x="1109550" y="5653661"/>
            <a:ext cx="9972900" cy="11037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lIns="180000" tIns="72000" rtlCol="0" anchor="t" anchorCtr="0">
            <a:spAutoFit/>
          </a:bodyPr>
          <a:lstStyle/>
          <a:p>
            <a:pPr algn="ctr"/>
            <a:r>
              <a:rPr lang="sk-SK" sz="2000" b="1" dirty="0"/>
              <a:t>Viac informácií o podujatiach na </a:t>
            </a:r>
          </a:p>
          <a:p>
            <a:pPr algn="ctr"/>
            <a:r>
              <a:rPr lang="sk-SK" sz="2000" b="1" dirty="0">
                <a:hlinkClick r:id="rId3"/>
              </a:rPr>
              <a:t>https://otvorenaweda.cvtisr.sk/</a:t>
            </a:r>
            <a:r>
              <a:rPr lang="sk-SK" sz="2000" b="1" dirty="0"/>
              <a:t>  </a:t>
            </a:r>
          </a:p>
          <a:p>
            <a:pPr algn="ctr"/>
            <a:r>
              <a:rPr lang="sk-SK" sz="2000" b="1" dirty="0">
                <a:hlinkClick r:id="rId4"/>
              </a:rPr>
              <a:t>https://eiz.cvtisr.sk/webinar-promptovanie-zaklady-prace-s-umelou-inteligenciou/</a:t>
            </a:r>
            <a:r>
              <a:rPr lang="sk-SK" sz="2400" b="1" dirty="0"/>
              <a:t> </a:t>
            </a:r>
          </a:p>
        </p:txBody>
      </p:sp>
      <p:pic>
        <p:nvPicPr>
          <p:cNvPr id="13" name="Obrázok 12" descr="Obrázok, na ktorom je text, písmo, grafický dizajn, grafika&#10;&#10;Obsah vygenerovaný pomocou AI môže byť nesprávny.">
            <a:extLst>
              <a:ext uri="{FF2B5EF4-FFF2-40B4-BE49-F238E27FC236}">
                <a16:creationId xmlns:a16="http://schemas.microsoft.com/office/drawing/2014/main" id="{473682C8-7A37-E2E2-D5EA-2A4F3BA0A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27" y="2362059"/>
            <a:ext cx="4134769" cy="13782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Obrázok 14" descr="Obrázok, na ktorom je text, snímka obrazovky&#10;&#10;Obsah vygenerovaný pomocou AI môže byť nesprávny.">
            <a:extLst>
              <a:ext uri="{FF2B5EF4-FFF2-40B4-BE49-F238E27FC236}">
                <a16:creationId xmlns:a16="http://schemas.microsoft.com/office/drawing/2014/main" id="{9A7BFBD9-E690-BFB9-5DC7-EF8306A78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27" y="615374"/>
            <a:ext cx="4134769" cy="13782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0" name="Zástupný objekt pre obsah 8" descr="Obrázok, na ktorom je písmo, grafika, logo, symbol&#10;&#10;Obsah vygenerovaný pomocou AI môže byť nesprávny.">
            <a:extLst>
              <a:ext uri="{FF2B5EF4-FFF2-40B4-BE49-F238E27FC236}">
                <a16:creationId xmlns:a16="http://schemas.microsoft.com/office/drawing/2014/main" id="{BC14C0AB-E4F1-1F05-5A6C-CD264ED74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765" y="100584"/>
            <a:ext cx="1426307" cy="32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56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27E50-DA49-B95E-C149-3BCB6CD30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F67A552A-3597-D1D5-DF5D-B0AC07AEC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491" y="172966"/>
            <a:ext cx="9786025" cy="1932153"/>
          </a:xfrm>
          <a:ln>
            <a:noFill/>
          </a:ln>
        </p:spPr>
        <p:txBody>
          <a:bodyPr lIns="144000" tIns="144000" rIns="36000" anchor="t" anchorCtr="0">
            <a:normAutofit/>
          </a:bodyPr>
          <a:lstStyle/>
          <a:p>
            <a:pPr marL="0" indent="0">
              <a:buNone/>
            </a:pPr>
            <a:r>
              <a:rPr lang="sk-SK" sz="2400" b="1" dirty="0"/>
              <a:t>Ďalšie informácie a </a:t>
            </a:r>
            <a:r>
              <a:rPr lang="sk-SK" b="1" u="sng" dirty="0"/>
              <a:t>nové</a:t>
            </a:r>
            <a:r>
              <a:rPr lang="sk-SK" sz="2400" b="1" dirty="0"/>
              <a:t> vzdelávacie materiály dostupné na:</a:t>
            </a:r>
            <a:endParaRPr lang="sk-SK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2"/>
              </a:rPr>
              <a:t>https://otvorenaveda.cvtisr.sk/creative-commons/</a:t>
            </a:r>
            <a:endParaRPr lang="sk-SK" sz="2400" b="1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3"/>
              </a:rPr>
              <a:t>https://otvorenaveda.cvtisr.sk/informacne-materialy/</a:t>
            </a:r>
            <a:endParaRPr lang="sk-SK" sz="2400" b="1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k-SK" sz="2400" b="1" dirty="0">
                <a:hlinkClick r:id="rId4"/>
              </a:rPr>
              <a:t>https://otvorenaveda.cvtisr.sk/publikacie/</a:t>
            </a:r>
            <a:endParaRPr lang="sk-SK" sz="2400" b="1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Zástupný objekt pre obsah 8" descr="Obrázok, na ktorom je písmo, grafika, logo, symbol&#10;&#10;Obsah vygenerovaný pomocou AI môže byť nesprávny.">
            <a:extLst>
              <a:ext uri="{FF2B5EF4-FFF2-40B4-BE49-F238E27FC236}">
                <a16:creationId xmlns:a16="http://schemas.microsoft.com/office/drawing/2014/main" id="{C6963407-ADAE-7813-CA24-88A0F2C91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981" y="172966"/>
            <a:ext cx="1771704" cy="400405"/>
          </a:xfrm>
          <a:prstGeom prst="rect">
            <a:avLst/>
          </a:prstGeom>
        </p:spPr>
      </p:pic>
      <p:pic>
        <p:nvPicPr>
          <p:cNvPr id="6" name="Obrázok 5" descr="Obrázok, na ktorom je text, snímka obrazovky, grafika, písmo&#10;&#10;Obsah vygenerovaný pomocou AI môže byť nesprávny.">
            <a:extLst>
              <a:ext uri="{FF2B5EF4-FFF2-40B4-BE49-F238E27FC236}">
                <a16:creationId xmlns:a16="http://schemas.microsoft.com/office/drawing/2014/main" id="{BCFB2FD5-8106-8577-F2C3-0151E93A41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728" y="799703"/>
            <a:ext cx="2162150" cy="3054466"/>
          </a:xfrm>
          <a:prstGeom prst="rect">
            <a:avLst/>
          </a:prstGeom>
        </p:spPr>
      </p:pic>
      <p:pic>
        <p:nvPicPr>
          <p:cNvPr id="3" name="Obrázok 2" descr="Obrázok, na ktorom je text, snímka obrazovky, tmavopurpurová, purpurový&#10;&#10;Obsah vygenerovaný pomocou AI môže byť nesprávny.">
            <a:extLst>
              <a:ext uri="{FF2B5EF4-FFF2-40B4-BE49-F238E27FC236}">
                <a16:creationId xmlns:a16="http://schemas.microsoft.com/office/drawing/2014/main" id="{C8105745-37E7-945B-4F04-944FEB7B21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"/>
          <a:stretch>
            <a:fillRect/>
          </a:stretch>
        </p:blipFill>
        <p:spPr>
          <a:xfrm>
            <a:off x="10089400" y="3669852"/>
            <a:ext cx="1874805" cy="2660598"/>
          </a:xfrm>
          <a:prstGeom prst="rect">
            <a:avLst/>
          </a:prstGeom>
        </p:spPr>
      </p:pic>
      <p:pic>
        <p:nvPicPr>
          <p:cNvPr id="8" name="Obrázok 7" descr="Obrázok, na ktorom je text, snímka obrazovky, písmo, dizajn&#10;&#10;Obsah vygenerovaný pomocou AI môže byť nesprávny.">
            <a:extLst>
              <a:ext uri="{FF2B5EF4-FFF2-40B4-BE49-F238E27FC236}">
                <a16:creationId xmlns:a16="http://schemas.microsoft.com/office/drawing/2014/main" id="{316A512C-C61C-5857-1BAA-3D05B7F08E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t="2493" r="3346"/>
          <a:stretch>
            <a:fillRect/>
          </a:stretch>
        </p:blipFill>
        <p:spPr>
          <a:xfrm>
            <a:off x="3473872" y="2544974"/>
            <a:ext cx="3130178" cy="42144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Obrázok 9" descr="Obrázok, na ktorom je text, snímka obrazovky, písmo, číslo&#10;&#10;Obsah vygenerovaný pomocou AI môže byť nesprávny.">
            <a:extLst>
              <a:ext uri="{FF2B5EF4-FFF2-40B4-BE49-F238E27FC236}">
                <a16:creationId xmlns:a16="http://schemas.microsoft.com/office/drawing/2014/main" id="{6B897876-71A8-F421-95B8-BA5B4EBFE3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" t="1263" r="3131"/>
          <a:stretch>
            <a:fillRect/>
          </a:stretch>
        </p:blipFill>
        <p:spPr>
          <a:xfrm>
            <a:off x="319919" y="2247855"/>
            <a:ext cx="3153953" cy="425874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Obrázok 11" descr="Obrázok, na ktorom je text, snímka obrazovky, písmo, dokument&#10;&#10;Obsah vygenerovaný pomocou AI môže byť nesprávny.">
            <a:extLst>
              <a:ext uri="{FF2B5EF4-FFF2-40B4-BE49-F238E27FC236}">
                <a16:creationId xmlns:a16="http://schemas.microsoft.com/office/drawing/2014/main" id="{0A6CA4D4-D649-A0B0-8762-DE2570726C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t="1123" r="4639" b="8912"/>
          <a:stretch>
            <a:fillRect/>
          </a:stretch>
        </p:blipFill>
        <p:spPr>
          <a:xfrm>
            <a:off x="6680715" y="2247855"/>
            <a:ext cx="3188348" cy="433511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78635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B1BDC5-5B30-0EAA-7299-66B60074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A8A856-8201-AABA-755E-68E3960C1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3600" dirty="0"/>
              <a:t>Ďakujem za pozornosť</a:t>
            </a:r>
          </a:p>
          <a:p>
            <a:pPr algn="ctr"/>
            <a:endParaRPr lang="sk-SK" sz="3600" dirty="0"/>
          </a:p>
          <a:p>
            <a:pPr marL="0" indent="0" algn="ctr">
              <a:buNone/>
            </a:pPr>
            <a:r>
              <a:rPr lang="sk-SK" sz="3600" dirty="0"/>
              <a:t>Najbližší </a:t>
            </a:r>
            <a:r>
              <a:rPr lang="sk-SK" sz="3600" dirty="0" err="1"/>
              <a:t>webinár</a:t>
            </a:r>
            <a:r>
              <a:rPr lang="sk-SK" sz="3600" dirty="0"/>
              <a:t>: 13.10.2025</a:t>
            </a:r>
          </a:p>
          <a:p>
            <a:pPr algn="ctr"/>
            <a:endParaRPr lang="sk-SK" sz="3600" dirty="0"/>
          </a:p>
          <a:p>
            <a:pPr marL="0" indent="0" algn="ctr">
              <a:buNone/>
            </a:pPr>
            <a:r>
              <a:rPr lang="sk-SK" sz="3600" dirty="0"/>
              <a:t>zuzana.adamova@gmail.com</a:t>
            </a:r>
          </a:p>
        </p:txBody>
      </p:sp>
    </p:spTree>
    <p:extLst>
      <p:ext uri="{BB962C8B-B14F-4D97-AF65-F5344CB8AC3E}">
        <p14:creationId xmlns:p14="http://schemas.microsoft.com/office/powerpoint/2010/main" val="228765010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1024</Words>
  <Application>Microsoft Office PowerPoint</Application>
  <PresentationFormat>Širokouhlá</PresentationFormat>
  <Paragraphs>149</Paragraphs>
  <Slides>20</Slides>
  <Notes>4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 New Roman</vt:lpstr>
      <vt:lpstr>Wingdings</vt:lpstr>
      <vt:lpstr>Motív Office</vt:lpstr>
      <vt:lpstr>Verejné licencie z pohľadu autorského práva</vt:lpstr>
      <vt:lpstr>Štyri webináre</vt:lpstr>
      <vt:lpstr>Licenčná zmluva podľa AZ</vt:lpstr>
      <vt:lpstr>Predmet</vt:lpstr>
      <vt:lpstr>Poskytovateľ licencie </vt:lpstr>
      <vt:lpstr>Pravidelné náležitosti licenčnej zmluvy</vt:lpstr>
      <vt:lpstr>Spôsob použitia diela - § 66</vt:lpstr>
      <vt:lpstr>Použitie diela  v autorskoprávnom zmysle (§ 19 ods. 4 AZ)</vt:lpstr>
      <vt:lpstr>Verejné licencie</vt:lpstr>
      <vt:lpstr>Prezentácia programu PowerPoint</vt:lpstr>
      <vt:lpstr>Výhody verejných licencií</vt:lpstr>
      <vt:lpstr>Verejná licencia (§ 76 AZ)</vt:lpstr>
      <vt:lpstr>Ako sa udeľuje verejná licencia</vt:lpstr>
      <vt:lpstr>Prezentácia programu PowerPoint</vt:lpstr>
      <vt:lpstr>Prezentácia programu PowerPoint</vt:lpstr>
      <vt:lpstr>Výnimky a obmedzenia</vt:lpstr>
      <vt:lpstr>Verejné licencie a kolektívna správa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Adamova</dc:creator>
  <cp:lastModifiedBy>Zuzana Adamova</cp:lastModifiedBy>
  <cp:revision>20</cp:revision>
  <dcterms:created xsi:type="dcterms:W3CDTF">2025-09-28T20:45:13Z</dcterms:created>
  <dcterms:modified xsi:type="dcterms:W3CDTF">2025-09-29T06:27:36Z</dcterms:modified>
</cp:coreProperties>
</file>