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58000" cy="9144000"/>
  <p:embeddedFontLst>
    <p:embeddedFont>
      <p:font typeface="Roboto"/>
      <p:regular r:id="rId28"/>
      <p:bold r:id="rId29"/>
      <p:italic r:id="rId30"/>
      <p:boldItalic r:id="rId31"/>
    </p:embeddedFont>
    <p:embeddedFont>
      <p:font typeface="Roboto Light"/>
      <p:regular r:id="rId32"/>
      <p:bold r:id="rId33"/>
      <p:italic r:id="rId34"/>
      <p:boldItalic r:id="rId35"/>
    </p:embeddedFont>
    <p:embeddedFont>
      <p:font typeface="Helvetica Neue"/>
      <p:regular r:id="rId36"/>
      <p:bold r:id="rId37"/>
      <p:italic r:id="rId38"/>
      <p:boldItalic r:id="rId39"/>
    </p:embeddedFont>
    <p:embeddedFont>
      <p:font typeface="Helvetica Neue Light"/>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000000"/>
          </p15:clr>
        </p15:guide>
        <p15:guide id="2" orient="horz" pos="2160">
          <p15:clr>
            <a:srgbClr val="000000"/>
          </p15:clr>
        </p15:guide>
      </p15:sldGuideLst>
    </p:ext>
    <p:ext uri="GoogleSlidesCustomDataVersion2">
      <go:slidesCustomData xmlns:go="http://customooxmlschemas.google.com/" r:id="rId44" roundtripDataSignature="AMtx7mjTdGMLUJyolCnySoS5BQ/Mu/4mz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Shoaib Sufi"/>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216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Light-regular.fntdata"/><Relationship Id="rId20" Type="http://schemas.openxmlformats.org/officeDocument/2006/relationships/slide" Target="slides/slide14.xml"/><Relationship Id="rId42" Type="http://schemas.openxmlformats.org/officeDocument/2006/relationships/font" Target="fonts/HelveticaNeueLight-italic.fntdata"/><Relationship Id="rId41" Type="http://schemas.openxmlformats.org/officeDocument/2006/relationships/font" Target="fonts/HelveticaNeueLight-bold.fntdata"/><Relationship Id="rId22" Type="http://schemas.openxmlformats.org/officeDocument/2006/relationships/slide" Target="slides/slide16.xml"/><Relationship Id="rId44" Type="http://customschemas.google.com/relationships/presentationmetadata" Target="metadata"/><Relationship Id="rId21" Type="http://schemas.openxmlformats.org/officeDocument/2006/relationships/slide" Target="slides/slide15.xml"/><Relationship Id="rId43" Type="http://schemas.openxmlformats.org/officeDocument/2006/relationships/font" Target="fonts/HelveticaNeueLight-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5.xml"/><Relationship Id="rId33" Type="http://schemas.openxmlformats.org/officeDocument/2006/relationships/font" Target="fonts/RobotoLight-bold.fntdata"/><Relationship Id="rId10" Type="http://schemas.openxmlformats.org/officeDocument/2006/relationships/slide" Target="slides/slide4.xml"/><Relationship Id="rId32" Type="http://schemas.openxmlformats.org/officeDocument/2006/relationships/font" Target="fonts/RobotoLight-regular.fntdata"/><Relationship Id="rId13" Type="http://schemas.openxmlformats.org/officeDocument/2006/relationships/slide" Target="slides/slide7.xml"/><Relationship Id="rId35" Type="http://schemas.openxmlformats.org/officeDocument/2006/relationships/font" Target="fonts/RobotoLight-boldItalic.fntdata"/><Relationship Id="rId12" Type="http://schemas.openxmlformats.org/officeDocument/2006/relationships/slide" Target="slides/slide6.xml"/><Relationship Id="rId34" Type="http://schemas.openxmlformats.org/officeDocument/2006/relationships/font" Target="fonts/RobotoLight-italic.fntdata"/><Relationship Id="rId15" Type="http://schemas.openxmlformats.org/officeDocument/2006/relationships/slide" Target="slides/slide9.xml"/><Relationship Id="rId37" Type="http://schemas.openxmlformats.org/officeDocument/2006/relationships/font" Target="fonts/HelveticaNeue-bold.fntdata"/><Relationship Id="rId14" Type="http://schemas.openxmlformats.org/officeDocument/2006/relationships/slide" Target="slides/slide8.xml"/><Relationship Id="rId36" Type="http://schemas.openxmlformats.org/officeDocument/2006/relationships/font" Target="fonts/HelveticaNeue-regular.fntdata"/><Relationship Id="rId17" Type="http://schemas.openxmlformats.org/officeDocument/2006/relationships/slide" Target="slides/slide11.xml"/><Relationship Id="rId39" Type="http://schemas.openxmlformats.org/officeDocument/2006/relationships/font" Target="fonts/HelveticaNeue-boldItalic.fntdata"/><Relationship Id="rId16" Type="http://schemas.openxmlformats.org/officeDocument/2006/relationships/slide" Target="slides/slide10.xml"/><Relationship Id="rId38" Type="http://schemas.openxmlformats.org/officeDocument/2006/relationships/font" Target="fonts/HelveticaNeue-italic.fntdata"/><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3-09T11:20:06.876">
    <p:pos x="3876" y="1250"/>
    <p:text>re-word to match sli.do</p:text>
    <p:extLst>
      <p:ext uri="{C676402C-5697-4E1C-873F-D02D1690AC5C}">
        <p15:threadingInfo timeZoneBias="0"/>
      </p:ext>
      <p:ext uri="http://customooxmlschemas.google.com/">
        <go:slidesCustomData xmlns:go="http://customooxmlschemas.google.com/" commentPostId="AAABeMgs_hw"/>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 name="Google Shape;6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 name="Google Shape;6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40c99df60c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0" name="Google Shape;70;g340c99df60c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g340c99df60c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RSQKit serves as the central repository of knowledge and best practices for research software quality, and WP5 is the work package responsible for creating the educational resources that will help the research community understand and implement these best practices, with direct links and references to the information contained within the RSQKit.</a:t>
            </a:r>
            <a:endParaRPr/>
          </a:p>
        </p:txBody>
      </p:sp>
      <p:sp>
        <p:nvSpPr>
          <p:cNvPr id="77" name="Google Shape;7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demo - talk what is there atm, can mention what will be there in the future - but that will be covered later in the slides</a:t>
            </a:r>
            <a:endParaRPr/>
          </a:p>
        </p:txBody>
      </p:sp>
      <p:sp>
        <p:nvSpPr>
          <p:cNvPr id="124" name="Google Shape;12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3df2d558f2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g33df2d558f2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2000">
                <a:solidFill>
                  <a:srgbClr val="980000"/>
                </a:solidFill>
                <a:latin typeface="Arial"/>
                <a:ea typeface="Arial"/>
                <a:cs typeface="Arial"/>
                <a:sym typeface="Arial"/>
              </a:rPr>
              <a:t>(Q&amp;A section is open)</a:t>
            </a:r>
            <a:endParaRPr/>
          </a:p>
        </p:txBody>
      </p:sp>
      <p:sp>
        <p:nvSpPr>
          <p:cNvPr id="272" name="Google Shape;272;g33df2d558f2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0c99df60c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0c99df60c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g340c99df60c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3df2d558f2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g33df2d558f2_0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g33df2d558f2_0_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40c99df60c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340c99df60c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g340c99df60c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421701c628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421701c628_3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3421701c628_3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40c99df60c_0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g340c99df60c_0_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g340c99df60c_0_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40c99df60c_0_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40c99df60c_0_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g340c99df60c_0_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40c99df60c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g340c99df60c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g340c99df60c_0_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Page">
  <p:cSld name="BackPage">
    <p:spTree>
      <p:nvGrpSpPr>
        <p:cNvPr id="10" name="Shape 10"/>
        <p:cNvGrpSpPr/>
        <p:nvPr/>
      </p:nvGrpSpPr>
      <p:grpSpPr>
        <a:xfrm>
          <a:off x="0" y="0"/>
          <a:ext cx="0" cy="0"/>
          <a:chOff x="0" y="0"/>
          <a:chExt cx="0" cy="0"/>
        </a:xfrm>
      </p:grpSpPr>
      <p:pic>
        <p:nvPicPr>
          <p:cNvPr id="11" name="Google Shape;11;p1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 name="Google Shape;12;p14"/>
          <p:cNvSpPr txBox="1"/>
          <p:nvPr>
            <p:ph idx="1" type="subTitle"/>
          </p:nvPr>
        </p:nvSpPr>
        <p:spPr>
          <a:xfrm>
            <a:off x="492586" y="1255368"/>
            <a:ext cx="2777387" cy="1655762"/>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rgbClr val="262626"/>
              </a:buClr>
              <a:buSzPts val="1200"/>
              <a:buFont typeface="Arial"/>
              <a:buNone/>
              <a:defRPr b="0" i="0" sz="1200" u="none" cap="none" strike="noStrike">
                <a:solidFill>
                  <a:srgbClr val="262626"/>
                </a:solidFill>
                <a:latin typeface="Roboto Light"/>
                <a:ea typeface="Roboto Light"/>
                <a:cs typeface="Roboto Light"/>
                <a:sym typeface="Roboto Light"/>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Roboto Light"/>
                <a:ea typeface="Roboto Light"/>
                <a:cs typeface="Roboto Light"/>
                <a:sym typeface="Roboto Light"/>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Roboto Light"/>
                <a:ea typeface="Roboto Light"/>
                <a:cs typeface="Roboto Light"/>
                <a:sym typeface="Roboto Light"/>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Light"/>
                <a:ea typeface="Roboto Light"/>
                <a:cs typeface="Roboto Light"/>
                <a:sym typeface="Roboto Light"/>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Light"/>
                <a:ea typeface="Roboto Light"/>
                <a:cs typeface="Roboto Light"/>
                <a:sym typeface="Roboto Light"/>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age">
  <p:cSld name="Text Page">
    <p:spTree>
      <p:nvGrpSpPr>
        <p:cNvPr id="13" name="Shape 13"/>
        <p:cNvGrpSpPr/>
        <p:nvPr/>
      </p:nvGrpSpPr>
      <p:grpSpPr>
        <a:xfrm>
          <a:off x="0" y="0"/>
          <a:ext cx="0" cy="0"/>
          <a:chOff x="0" y="0"/>
          <a:chExt cx="0" cy="0"/>
        </a:xfrm>
      </p:grpSpPr>
      <p:pic>
        <p:nvPicPr>
          <p:cNvPr id="14" name="Google Shape;14;p1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15"/>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900" u="none" cap="none" strike="noStrike">
                <a:solidFill>
                  <a:schemeClr val="dk1"/>
                </a:solidFill>
                <a:latin typeface="Calibri"/>
                <a:ea typeface="Calibri"/>
                <a:cs typeface="Calibri"/>
                <a:sym typeface="Calibri"/>
              </a:defRPr>
            </a:lvl1pPr>
            <a:lvl2pPr indent="0" lvl="1" marL="0" marR="0" rtl="0" algn="l">
              <a:spcBef>
                <a:spcPts val="0"/>
              </a:spcBef>
              <a:buNone/>
              <a:defRPr b="0" i="0" sz="900" u="none" cap="none" strike="noStrike">
                <a:solidFill>
                  <a:schemeClr val="dk1"/>
                </a:solidFill>
                <a:latin typeface="Calibri"/>
                <a:ea typeface="Calibri"/>
                <a:cs typeface="Calibri"/>
                <a:sym typeface="Calibri"/>
              </a:defRPr>
            </a:lvl2pPr>
            <a:lvl3pPr indent="0" lvl="2" marL="0" marR="0" rtl="0" algn="l">
              <a:spcBef>
                <a:spcPts val="0"/>
              </a:spcBef>
              <a:buNone/>
              <a:defRPr b="0" i="0" sz="900" u="none" cap="none" strike="noStrike">
                <a:solidFill>
                  <a:schemeClr val="dk1"/>
                </a:solidFill>
                <a:latin typeface="Calibri"/>
                <a:ea typeface="Calibri"/>
                <a:cs typeface="Calibri"/>
                <a:sym typeface="Calibri"/>
              </a:defRPr>
            </a:lvl3pPr>
            <a:lvl4pPr indent="0" lvl="3" marL="0" marR="0" rtl="0" algn="l">
              <a:spcBef>
                <a:spcPts val="0"/>
              </a:spcBef>
              <a:buNone/>
              <a:defRPr b="0" i="0" sz="900" u="none" cap="none" strike="noStrike">
                <a:solidFill>
                  <a:schemeClr val="dk1"/>
                </a:solidFill>
                <a:latin typeface="Calibri"/>
                <a:ea typeface="Calibri"/>
                <a:cs typeface="Calibri"/>
                <a:sym typeface="Calibri"/>
              </a:defRPr>
            </a:lvl4pPr>
            <a:lvl5pPr indent="0" lvl="4" marL="0" marR="0" rtl="0" algn="l">
              <a:spcBef>
                <a:spcPts val="0"/>
              </a:spcBef>
              <a:buNone/>
              <a:defRPr b="0" i="0" sz="900" u="none" cap="none" strike="noStrike">
                <a:solidFill>
                  <a:schemeClr val="dk1"/>
                </a:solidFill>
                <a:latin typeface="Calibri"/>
                <a:ea typeface="Calibri"/>
                <a:cs typeface="Calibri"/>
                <a:sym typeface="Calibri"/>
              </a:defRPr>
            </a:lvl5pPr>
            <a:lvl6pPr indent="0" lvl="5" marL="0" marR="0" rtl="0" algn="l">
              <a:spcBef>
                <a:spcPts val="0"/>
              </a:spcBef>
              <a:buNone/>
              <a:defRPr b="0" i="0" sz="900" u="none" cap="none" strike="noStrike">
                <a:solidFill>
                  <a:schemeClr val="dk1"/>
                </a:solidFill>
                <a:latin typeface="Calibri"/>
                <a:ea typeface="Calibri"/>
                <a:cs typeface="Calibri"/>
                <a:sym typeface="Calibri"/>
              </a:defRPr>
            </a:lvl6pPr>
            <a:lvl7pPr indent="0" lvl="6" marL="0" marR="0" rtl="0" algn="l">
              <a:spcBef>
                <a:spcPts val="0"/>
              </a:spcBef>
              <a:buNone/>
              <a:defRPr b="0" i="0" sz="900" u="none" cap="none" strike="noStrike">
                <a:solidFill>
                  <a:schemeClr val="dk1"/>
                </a:solidFill>
                <a:latin typeface="Calibri"/>
                <a:ea typeface="Calibri"/>
                <a:cs typeface="Calibri"/>
                <a:sym typeface="Calibri"/>
              </a:defRPr>
            </a:lvl7pPr>
            <a:lvl8pPr indent="0" lvl="7" marL="0" marR="0" rtl="0" algn="l">
              <a:spcBef>
                <a:spcPts val="0"/>
              </a:spcBef>
              <a:buNone/>
              <a:defRPr b="0" i="0" sz="900" u="none" cap="none" strike="noStrike">
                <a:solidFill>
                  <a:schemeClr val="dk1"/>
                </a:solidFill>
                <a:latin typeface="Calibri"/>
                <a:ea typeface="Calibri"/>
                <a:cs typeface="Calibri"/>
                <a:sym typeface="Calibri"/>
              </a:defRPr>
            </a:lvl8pPr>
            <a:lvl9pPr indent="0" lvl="8" marL="0" marR="0" rtl="0" algn="l">
              <a:spcBef>
                <a:spcPts val="0"/>
              </a:spcBef>
              <a:buNone/>
              <a:defRPr b="0" i="0" sz="9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16" name="Google Shape;16;p15"/>
          <p:cNvSpPr txBox="1"/>
          <p:nvPr/>
        </p:nvSpPr>
        <p:spPr>
          <a:xfrm>
            <a:off x="282422" y="6441230"/>
            <a:ext cx="6098100" cy="230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rgbClr val="262626"/>
                </a:solidFill>
                <a:latin typeface="Roboto Light"/>
                <a:ea typeface="Roboto Light"/>
                <a:cs typeface="Roboto Light"/>
                <a:sym typeface="Roboto Light"/>
              </a:rPr>
              <a:t>RSQKit</a:t>
            </a:r>
            <a:r>
              <a:rPr b="0" i="0" lang="en-US" sz="900" u="none" cap="none" strike="noStrike">
                <a:solidFill>
                  <a:srgbClr val="262626"/>
                </a:solidFill>
                <a:latin typeface="Helvetica Neue Light"/>
                <a:ea typeface="Helvetica Neue Light"/>
                <a:cs typeface="Helvetica Neue Light"/>
                <a:sym typeface="Helvetica Neue Light"/>
              </a:rPr>
              <a:t> </a:t>
            </a:r>
            <a:r>
              <a:rPr b="0" i="0" lang="en-US" sz="900" u="none" cap="none" strike="noStrike">
                <a:solidFill>
                  <a:srgbClr val="CCAB30"/>
                </a:solidFill>
                <a:latin typeface="Helvetica Neue Light"/>
                <a:ea typeface="Helvetica Neue Light"/>
                <a:cs typeface="Helvetica Neue Light"/>
                <a:sym typeface="Helvetica Neue Light"/>
              </a:rPr>
              <a:t>|</a:t>
            </a:r>
            <a:r>
              <a:rPr b="0" i="0" lang="en-US" sz="900" u="none" cap="none" strike="noStrike">
                <a:solidFill>
                  <a:srgbClr val="262626"/>
                </a:solidFill>
                <a:latin typeface="Helvetica Neue Light"/>
                <a:ea typeface="Helvetica Neue Light"/>
                <a:cs typeface="Helvetica Neue Light"/>
                <a:sym typeface="Helvetica Neue Light"/>
              </a:rPr>
              <a:t> </a:t>
            </a:r>
            <a:r>
              <a:rPr lang="en-US" sz="900">
                <a:solidFill>
                  <a:srgbClr val="262626"/>
                </a:solidFill>
                <a:latin typeface="Helvetica Neue Light"/>
                <a:ea typeface="Helvetica Neue Light"/>
                <a:cs typeface="Helvetica Neue Light"/>
                <a:sym typeface="Helvetica Neue Light"/>
              </a:rPr>
              <a:t>Editorial Board members | https://everse.software/RSQKit/</a:t>
            </a:r>
            <a:endParaRPr b="0" i="0" sz="900" u="none" cap="none" strike="noStrike">
              <a:solidFill>
                <a:srgbClr val="262626"/>
              </a:solidFill>
              <a:latin typeface="Helvetica Neue Light"/>
              <a:ea typeface="Helvetica Neue Light"/>
              <a:cs typeface="Helvetica Neue Light"/>
              <a:sym typeface="Helvetica Neue Light"/>
            </a:endParaRPr>
          </a:p>
        </p:txBody>
      </p:sp>
      <p:sp>
        <p:nvSpPr>
          <p:cNvPr id="17" name="Google Shape;17;p15"/>
          <p:cNvSpPr txBox="1"/>
          <p:nvPr>
            <p:ph idx="1" type="body"/>
          </p:nvPr>
        </p:nvSpPr>
        <p:spPr>
          <a:xfrm>
            <a:off x="668190" y="2342990"/>
            <a:ext cx="10883727" cy="3712674"/>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30000"/>
              </a:lnSpc>
              <a:spcBef>
                <a:spcPts val="1000"/>
              </a:spcBef>
              <a:spcAft>
                <a:spcPts val="0"/>
              </a:spcAft>
              <a:buClr>
                <a:srgbClr val="7F7F7F"/>
              </a:buClr>
              <a:buSzPts val="1500"/>
              <a:buFont typeface="Arial"/>
              <a:buNone/>
              <a:defRPr b="0" i="0" sz="1500" u="none" cap="none" strike="noStrike">
                <a:solidFill>
                  <a:srgbClr val="7F7F7F"/>
                </a:solidFill>
                <a:latin typeface="Roboto Light"/>
                <a:ea typeface="Roboto Light"/>
                <a:cs typeface="Roboto Light"/>
                <a:sym typeface="Roboto Light"/>
              </a:defRPr>
            </a:lvl1pPr>
            <a:lvl2pPr indent="-323850" lvl="1" marL="9144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2pPr>
            <a:lvl3pPr indent="-323850" lvl="2" marL="13716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3pPr>
            <a:lvl4pPr indent="-323850" lvl="3" marL="18288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4pPr>
            <a:lvl5pPr indent="-323850" lvl="4" marL="22860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 name="Google Shape;18;p15"/>
          <p:cNvSpPr txBox="1"/>
          <p:nvPr>
            <p:ph type="title"/>
          </p:nvPr>
        </p:nvSpPr>
        <p:spPr>
          <a:xfrm>
            <a:off x="668190" y="1007816"/>
            <a:ext cx="10883727" cy="60388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rgbClr val="262626"/>
              </a:buClr>
              <a:buSzPts val="3500"/>
              <a:buFont typeface="Roboto Light"/>
              <a:buNone/>
              <a:defRPr b="0" i="0" sz="3500" u="none" cap="none" strike="noStrike">
                <a:solidFill>
                  <a:srgbClr val="262626"/>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15"/>
          <p:cNvSpPr txBox="1"/>
          <p:nvPr>
            <p:ph idx="2" type="body"/>
          </p:nvPr>
        </p:nvSpPr>
        <p:spPr>
          <a:xfrm>
            <a:off x="668193" y="1717482"/>
            <a:ext cx="10883728" cy="36476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262626"/>
              </a:buClr>
              <a:buSzPts val="2000"/>
              <a:buFont typeface="Arial"/>
              <a:buNone/>
              <a:defRPr b="0" i="0" sz="2000" u="none" cap="none" strike="noStrike">
                <a:solidFill>
                  <a:srgbClr val="262626"/>
                </a:solidFill>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type="title">
  <p:cSld name="TITLE">
    <p:spTree>
      <p:nvGrpSpPr>
        <p:cNvPr id="20" name="Shape 20"/>
        <p:cNvGrpSpPr/>
        <p:nvPr/>
      </p:nvGrpSpPr>
      <p:grpSpPr>
        <a:xfrm>
          <a:off x="0" y="0"/>
          <a:ext cx="0" cy="0"/>
          <a:chOff x="0" y="0"/>
          <a:chExt cx="0" cy="0"/>
        </a:xfrm>
      </p:grpSpPr>
      <p:pic>
        <p:nvPicPr>
          <p:cNvPr id="21" name="Google Shape;21;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2" name="Google Shape;22;p16"/>
          <p:cNvSpPr txBox="1"/>
          <p:nvPr>
            <p:ph type="ctrTitle"/>
          </p:nvPr>
        </p:nvSpPr>
        <p:spPr>
          <a:xfrm>
            <a:off x="423013" y="1600200"/>
            <a:ext cx="9144000" cy="100647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262626"/>
              </a:buClr>
              <a:buSzPts val="6500"/>
              <a:buFont typeface="Roboto Light"/>
              <a:buNone/>
              <a:defRPr b="0" i="0" sz="6500" u="none" cap="none" strike="noStrike">
                <a:solidFill>
                  <a:srgbClr val="262626"/>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16"/>
          <p:cNvSpPr txBox="1"/>
          <p:nvPr>
            <p:ph idx="1" type="subTitle"/>
          </p:nvPr>
        </p:nvSpPr>
        <p:spPr>
          <a:xfrm>
            <a:off x="423013" y="2825750"/>
            <a:ext cx="9144000" cy="1655762"/>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rgbClr val="262626"/>
              </a:buClr>
              <a:buSzPts val="3000"/>
              <a:buFont typeface="Arial"/>
              <a:buNone/>
              <a:defRPr b="0" i="0" sz="3000" u="none" cap="none" strike="noStrike">
                <a:solidFill>
                  <a:srgbClr val="262626"/>
                </a:solidFill>
                <a:latin typeface="Roboto Light"/>
                <a:ea typeface="Roboto Light"/>
                <a:cs typeface="Roboto Light"/>
                <a:sym typeface="Roboto Light"/>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Roboto Light"/>
                <a:ea typeface="Roboto Light"/>
                <a:cs typeface="Roboto Light"/>
                <a:sym typeface="Roboto Light"/>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Roboto Light"/>
                <a:ea typeface="Roboto Light"/>
                <a:cs typeface="Roboto Light"/>
                <a:sym typeface="Roboto Light"/>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Light"/>
                <a:ea typeface="Roboto Light"/>
                <a:cs typeface="Roboto Light"/>
                <a:sym typeface="Roboto Light"/>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Light"/>
                <a:ea typeface="Roboto Light"/>
                <a:cs typeface="Roboto Light"/>
                <a:sym typeface="Roboto Light"/>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4" name="Google Shape;24;p16"/>
          <p:cNvSpPr txBox="1"/>
          <p:nvPr/>
        </p:nvSpPr>
        <p:spPr>
          <a:xfrm>
            <a:off x="3178142" y="6229564"/>
            <a:ext cx="3471136" cy="628436"/>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262626"/>
              </a:buClr>
              <a:buSzPts val="1300"/>
              <a:buFont typeface="Arial"/>
              <a:buNone/>
            </a:pPr>
            <a:r>
              <a:rPr b="0" i="0" lang="en-US" sz="1300" u="none" cap="none" strike="noStrike">
                <a:solidFill>
                  <a:srgbClr val="262626"/>
                </a:solidFill>
                <a:latin typeface="Roboto Light"/>
                <a:ea typeface="Roboto Light"/>
                <a:cs typeface="Roboto Light"/>
                <a:sym typeface="Roboto Light"/>
              </a:rPr>
              <a:t>01 | 01 | 2023 by Name Surname</a:t>
            </a:r>
            <a:endParaRPr b="0" i="0" sz="1300" u="none" cap="none" strike="noStrike">
              <a:solidFill>
                <a:srgbClr val="262626"/>
              </a:solidFill>
              <a:latin typeface="Roboto Light"/>
              <a:ea typeface="Roboto Light"/>
              <a:cs typeface="Roboto Light"/>
              <a:sym typeface="Roboto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Image Page">
  <p:cSld name="Text + Image Page">
    <p:spTree>
      <p:nvGrpSpPr>
        <p:cNvPr id="25" name="Shape 25"/>
        <p:cNvGrpSpPr/>
        <p:nvPr/>
      </p:nvGrpSpPr>
      <p:grpSpPr>
        <a:xfrm>
          <a:off x="0" y="0"/>
          <a:ext cx="0" cy="0"/>
          <a:chOff x="0" y="0"/>
          <a:chExt cx="0" cy="0"/>
        </a:xfrm>
      </p:grpSpPr>
      <p:pic>
        <p:nvPicPr>
          <p:cNvPr id="26" name="Google Shape;26;p1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7" name="Google Shape;27;p17"/>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900" u="none" cap="none" strike="noStrike">
                <a:solidFill>
                  <a:schemeClr val="dk1"/>
                </a:solidFill>
                <a:latin typeface="Calibri"/>
                <a:ea typeface="Calibri"/>
                <a:cs typeface="Calibri"/>
                <a:sym typeface="Calibri"/>
              </a:defRPr>
            </a:lvl1pPr>
            <a:lvl2pPr indent="0" lvl="1" marL="0" marR="0" rtl="0" algn="l">
              <a:spcBef>
                <a:spcPts val="0"/>
              </a:spcBef>
              <a:buNone/>
              <a:defRPr b="0" i="0" sz="900" u="none" cap="none" strike="noStrike">
                <a:solidFill>
                  <a:schemeClr val="dk1"/>
                </a:solidFill>
                <a:latin typeface="Calibri"/>
                <a:ea typeface="Calibri"/>
                <a:cs typeface="Calibri"/>
                <a:sym typeface="Calibri"/>
              </a:defRPr>
            </a:lvl2pPr>
            <a:lvl3pPr indent="0" lvl="2" marL="0" marR="0" rtl="0" algn="l">
              <a:spcBef>
                <a:spcPts val="0"/>
              </a:spcBef>
              <a:buNone/>
              <a:defRPr b="0" i="0" sz="900" u="none" cap="none" strike="noStrike">
                <a:solidFill>
                  <a:schemeClr val="dk1"/>
                </a:solidFill>
                <a:latin typeface="Calibri"/>
                <a:ea typeface="Calibri"/>
                <a:cs typeface="Calibri"/>
                <a:sym typeface="Calibri"/>
              </a:defRPr>
            </a:lvl3pPr>
            <a:lvl4pPr indent="0" lvl="3" marL="0" marR="0" rtl="0" algn="l">
              <a:spcBef>
                <a:spcPts val="0"/>
              </a:spcBef>
              <a:buNone/>
              <a:defRPr b="0" i="0" sz="900" u="none" cap="none" strike="noStrike">
                <a:solidFill>
                  <a:schemeClr val="dk1"/>
                </a:solidFill>
                <a:latin typeface="Calibri"/>
                <a:ea typeface="Calibri"/>
                <a:cs typeface="Calibri"/>
                <a:sym typeface="Calibri"/>
              </a:defRPr>
            </a:lvl4pPr>
            <a:lvl5pPr indent="0" lvl="4" marL="0" marR="0" rtl="0" algn="l">
              <a:spcBef>
                <a:spcPts val="0"/>
              </a:spcBef>
              <a:buNone/>
              <a:defRPr b="0" i="0" sz="900" u="none" cap="none" strike="noStrike">
                <a:solidFill>
                  <a:schemeClr val="dk1"/>
                </a:solidFill>
                <a:latin typeface="Calibri"/>
                <a:ea typeface="Calibri"/>
                <a:cs typeface="Calibri"/>
                <a:sym typeface="Calibri"/>
              </a:defRPr>
            </a:lvl5pPr>
            <a:lvl6pPr indent="0" lvl="5" marL="0" marR="0" rtl="0" algn="l">
              <a:spcBef>
                <a:spcPts val="0"/>
              </a:spcBef>
              <a:buNone/>
              <a:defRPr b="0" i="0" sz="900" u="none" cap="none" strike="noStrike">
                <a:solidFill>
                  <a:schemeClr val="dk1"/>
                </a:solidFill>
                <a:latin typeface="Calibri"/>
                <a:ea typeface="Calibri"/>
                <a:cs typeface="Calibri"/>
                <a:sym typeface="Calibri"/>
              </a:defRPr>
            </a:lvl6pPr>
            <a:lvl7pPr indent="0" lvl="6" marL="0" marR="0" rtl="0" algn="l">
              <a:spcBef>
                <a:spcPts val="0"/>
              </a:spcBef>
              <a:buNone/>
              <a:defRPr b="0" i="0" sz="900" u="none" cap="none" strike="noStrike">
                <a:solidFill>
                  <a:schemeClr val="dk1"/>
                </a:solidFill>
                <a:latin typeface="Calibri"/>
                <a:ea typeface="Calibri"/>
                <a:cs typeface="Calibri"/>
                <a:sym typeface="Calibri"/>
              </a:defRPr>
            </a:lvl7pPr>
            <a:lvl8pPr indent="0" lvl="7" marL="0" marR="0" rtl="0" algn="l">
              <a:spcBef>
                <a:spcPts val="0"/>
              </a:spcBef>
              <a:buNone/>
              <a:defRPr b="0" i="0" sz="900" u="none" cap="none" strike="noStrike">
                <a:solidFill>
                  <a:schemeClr val="dk1"/>
                </a:solidFill>
                <a:latin typeface="Calibri"/>
                <a:ea typeface="Calibri"/>
                <a:cs typeface="Calibri"/>
                <a:sym typeface="Calibri"/>
              </a:defRPr>
            </a:lvl8pPr>
            <a:lvl9pPr indent="0" lvl="8" marL="0" marR="0" rtl="0" algn="l">
              <a:spcBef>
                <a:spcPts val="0"/>
              </a:spcBef>
              <a:buNone/>
              <a:defRPr b="0" i="0" sz="9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28" name="Google Shape;28;p17"/>
          <p:cNvSpPr txBox="1"/>
          <p:nvPr/>
        </p:nvSpPr>
        <p:spPr>
          <a:xfrm>
            <a:off x="282422" y="6441230"/>
            <a:ext cx="6098058"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none" cap="none" strike="noStrike">
                <a:solidFill>
                  <a:srgbClr val="262626"/>
                </a:solidFill>
                <a:latin typeface="Helvetica Neue Light"/>
                <a:ea typeface="Helvetica Neue Light"/>
                <a:cs typeface="Helvetica Neue Light"/>
                <a:sym typeface="Helvetica Neue Light"/>
              </a:rPr>
              <a:t>Presentation title </a:t>
            </a:r>
            <a:r>
              <a:rPr b="0" i="0" lang="en-US" sz="900" u="none" cap="none" strike="noStrike">
                <a:solidFill>
                  <a:srgbClr val="CCAB30"/>
                </a:solidFill>
                <a:latin typeface="Helvetica Neue Light"/>
                <a:ea typeface="Helvetica Neue Light"/>
                <a:cs typeface="Helvetica Neue Light"/>
                <a:sym typeface="Helvetica Neue Light"/>
              </a:rPr>
              <a:t>|</a:t>
            </a:r>
            <a:r>
              <a:rPr b="0" i="0" lang="en-US" sz="900" u="none" cap="none" strike="noStrike">
                <a:solidFill>
                  <a:srgbClr val="262626"/>
                </a:solidFill>
                <a:latin typeface="Helvetica Neue Light"/>
                <a:ea typeface="Helvetica Neue Light"/>
                <a:cs typeface="Helvetica Neue Light"/>
                <a:sym typeface="Helvetica Neue Light"/>
              </a:rPr>
              <a:t> Name Surname</a:t>
            </a:r>
            <a:endParaRPr b="0" i="0" sz="900" u="none" cap="none" strike="noStrike">
              <a:solidFill>
                <a:srgbClr val="262626"/>
              </a:solidFill>
              <a:latin typeface="Helvetica Neue Light"/>
              <a:ea typeface="Helvetica Neue Light"/>
              <a:cs typeface="Helvetica Neue Light"/>
              <a:sym typeface="Helvetica Neue Light"/>
            </a:endParaRPr>
          </a:p>
        </p:txBody>
      </p:sp>
      <p:sp>
        <p:nvSpPr>
          <p:cNvPr id="29" name="Google Shape;29;p17"/>
          <p:cNvSpPr txBox="1"/>
          <p:nvPr>
            <p:ph idx="1" type="body"/>
          </p:nvPr>
        </p:nvSpPr>
        <p:spPr>
          <a:xfrm>
            <a:off x="668192" y="2343020"/>
            <a:ext cx="5712288" cy="371267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30000"/>
              </a:lnSpc>
              <a:spcBef>
                <a:spcPts val="1000"/>
              </a:spcBef>
              <a:spcAft>
                <a:spcPts val="0"/>
              </a:spcAft>
              <a:buClr>
                <a:srgbClr val="7F7F7F"/>
              </a:buClr>
              <a:buSzPts val="1500"/>
              <a:buFont typeface="Arial"/>
              <a:buNone/>
              <a:defRPr b="0" i="0" sz="1500" u="none" cap="none" strike="noStrike">
                <a:solidFill>
                  <a:srgbClr val="7F7F7F"/>
                </a:solidFill>
                <a:latin typeface="Roboto Light"/>
                <a:ea typeface="Roboto Light"/>
                <a:cs typeface="Roboto Light"/>
                <a:sym typeface="Roboto Light"/>
              </a:defRPr>
            </a:lvl1pPr>
            <a:lvl2pPr indent="-323850" lvl="1" marL="9144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2pPr>
            <a:lvl3pPr indent="-323850" lvl="2" marL="13716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3pPr>
            <a:lvl4pPr indent="-323850" lvl="3" marL="18288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4pPr>
            <a:lvl5pPr indent="-323850" lvl="4" marL="22860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17"/>
          <p:cNvSpPr/>
          <p:nvPr>
            <p:ph idx="2" type="pic"/>
          </p:nvPr>
        </p:nvSpPr>
        <p:spPr>
          <a:xfrm>
            <a:off x="6624662" y="2342991"/>
            <a:ext cx="4927256" cy="3712673"/>
          </a:xfrm>
          <a:prstGeom prst="rect">
            <a:avLst/>
          </a:prstGeom>
          <a:noFill/>
          <a:ln>
            <a:noFill/>
          </a:ln>
        </p:spPr>
      </p:sp>
      <p:sp>
        <p:nvSpPr>
          <p:cNvPr id="31" name="Google Shape;31;p17"/>
          <p:cNvSpPr txBox="1"/>
          <p:nvPr>
            <p:ph type="title"/>
          </p:nvPr>
        </p:nvSpPr>
        <p:spPr>
          <a:xfrm>
            <a:off x="668190" y="1007816"/>
            <a:ext cx="10883727" cy="60388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rgbClr val="262626"/>
              </a:buClr>
              <a:buSzPts val="3500"/>
              <a:buFont typeface="Roboto Light"/>
              <a:buNone/>
              <a:defRPr b="0" i="0" sz="3500" u="none" cap="none" strike="noStrike">
                <a:solidFill>
                  <a:srgbClr val="262626"/>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 name="Google Shape;32;p17"/>
          <p:cNvSpPr txBox="1"/>
          <p:nvPr>
            <p:ph idx="3" type="body"/>
          </p:nvPr>
        </p:nvSpPr>
        <p:spPr>
          <a:xfrm>
            <a:off x="668193" y="1717482"/>
            <a:ext cx="10883728" cy="36476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262626"/>
              </a:buClr>
              <a:buSzPts val="2000"/>
              <a:buFont typeface="Arial"/>
              <a:buNone/>
              <a:defRPr b="0" i="0" sz="2000" u="none" cap="none" strike="noStrike">
                <a:solidFill>
                  <a:srgbClr val="262626"/>
                </a:solidFill>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Page 1">
  <p:cSld name="Image Page 1">
    <p:spTree>
      <p:nvGrpSpPr>
        <p:cNvPr id="33" name="Shape 33"/>
        <p:cNvGrpSpPr/>
        <p:nvPr/>
      </p:nvGrpSpPr>
      <p:grpSpPr>
        <a:xfrm>
          <a:off x="0" y="0"/>
          <a:ext cx="0" cy="0"/>
          <a:chOff x="0" y="0"/>
          <a:chExt cx="0" cy="0"/>
        </a:xfrm>
      </p:grpSpPr>
      <p:pic>
        <p:nvPicPr>
          <p:cNvPr id="34" name="Google Shape;34;p1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18"/>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900" u="none" cap="none" strike="noStrike">
                <a:solidFill>
                  <a:schemeClr val="dk1"/>
                </a:solidFill>
                <a:latin typeface="Calibri"/>
                <a:ea typeface="Calibri"/>
                <a:cs typeface="Calibri"/>
                <a:sym typeface="Calibri"/>
              </a:defRPr>
            </a:lvl1pPr>
            <a:lvl2pPr indent="0" lvl="1" marL="0" marR="0" rtl="0" algn="l">
              <a:spcBef>
                <a:spcPts val="0"/>
              </a:spcBef>
              <a:buNone/>
              <a:defRPr b="0" i="0" sz="900" u="none" cap="none" strike="noStrike">
                <a:solidFill>
                  <a:schemeClr val="dk1"/>
                </a:solidFill>
                <a:latin typeface="Calibri"/>
                <a:ea typeface="Calibri"/>
                <a:cs typeface="Calibri"/>
                <a:sym typeface="Calibri"/>
              </a:defRPr>
            </a:lvl2pPr>
            <a:lvl3pPr indent="0" lvl="2" marL="0" marR="0" rtl="0" algn="l">
              <a:spcBef>
                <a:spcPts val="0"/>
              </a:spcBef>
              <a:buNone/>
              <a:defRPr b="0" i="0" sz="900" u="none" cap="none" strike="noStrike">
                <a:solidFill>
                  <a:schemeClr val="dk1"/>
                </a:solidFill>
                <a:latin typeface="Calibri"/>
                <a:ea typeface="Calibri"/>
                <a:cs typeface="Calibri"/>
                <a:sym typeface="Calibri"/>
              </a:defRPr>
            </a:lvl3pPr>
            <a:lvl4pPr indent="0" lvl="3" marL="0" marR="0" rtl="0" algn="l">
              <a:spcBef>
                <a:spcPts val="0"/>
              </a:spcBef>
              <a:buNone/>
              <a:defRPr b="0" i="0" sz="900" u="none" cap="none" strike="noStrike">
                <a:solidFill>
                  <a:schemeClr val="dk1"/>
                </a:solidFill>
                <a:latin typeface="Calibri"/>
                <a:ea typeface="Calibri"/>
                <a:cs typeface="Calibri"/>
                <a:sym typeface="Calibri"/>
              </a:defRPr>
            </a:lvl4pPr>
            <a:lvl5pPr indent="0" lvl="4" marL="0" marR="0" rtl="0" algn="l">
              <a:spcBef>
                <a:spcPts val="0"/>
              </a:spcBef>
              <a:buNone/>
              <a:defRPr b="0" i="0" sz="900" u="none" cap="none" strike="noStrike">
                <a:solidFill>
                  <a:schemeClr val="dk1"/>
                </a:solidFill>
                <a:latin typeface="Calibri"/>
                <a:ea typeface="Calibri"/>
                <a:cs typeface="Calibri"/>
                <a:sym typeface="Calibri"/>
              </a:defRPr>
            </a:lvl5pPr>
            <a:lvl6pPr indent="0" lvl="5" marL="0" marR="0" rtl="0" algn="l">
              <a:spcBef>
                <a:spcPts val="0"/>
              </a:spcBef>
              <a:buNone/>
              <a:defRPr b="0" i="0" sz="900" u="none" cap="none" strike="noStrike">
                <a:solidFill>
                  <a:schemeClr val="dk1"/>
                </a:solidFill>
                <a:latin typeface="Calibri"/>
                <a:ea typeface="Calibri"/>
                <a:cs typeface="Calibri"/>
                <a:sym typeface="Calibri"/>
              </a:defRPr>
            </a:lvl6pPr>
            <a:lvl7pPr indent="0" lvl="6" marL="0" marR="0" rtl="0" algn="l">
              <a:spcBef>
                <a:spcPts val="0"/>
              </a:spcBef>
              <a:buNone/>
              <a:defRPr b="0" i="0" sz="900" u="none" cap="none" strike="noStrike">
                <a:solidFill>
                  <a:schemeClr val="dk1"/>
                </a:solidFill>
                <a:latin typeface="Calibri"/>
                <a:ea typeface="Calibri"/>
                <a:cs typeface="Calibri"/>
                <a:sym typeface="Calibri"/>
              </a:defRPr>
            </a:lvl7pPr>
            <a:lvl8pPr indent="0" lvl="7" marL="0" marR="0" rtl="0" algn="l">
              <a:spcBef>
                <a:spcPts val="0"/>
              </a:spcBef>
              <a:buNone/>
              <a:defRPr b="0" i="0" sz="900" u="none" cap="none" strike="noStrike">
                <a:solidFill>
                  <a:schemeClr val="dk1"/>
                </a:solidFill>
                <a:latin typeface="Calibri"/>
                <a:ea typeface="Calibri"/>
                <a:cs typeface="Calibri"/>
                <a:sym typeface="Calibri"/>
              </a:defRPr>
            </a:lvl8pPr>
            <a:lvl9pPr indent="0" lvl="8" marL="0" marR="0" rtl="0" algn="l">
              <a:spcBef>
                <a:spcPts val="0"/>
              </a:spcBef>
              <a:buNone/>
              <a:defRPr b="0" i="0" sz="9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36" name="Google Shape;36;p18"/>
          <p:cNvSpPr txBox="1"/>
          <p:nvPr/>
        </p:nvSpPr>
        <p:spPr>
          <a:xfrm>
            <a:off x="282422" y="6441230"/>
            <a:ext cx="6098058"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none" cap="none" strike="noStrike">
                <a:solidFill>
                  <a:srgbClr val="262626"/>
                </a:solidFill>
                <a:latin typeface="Helvetica Neue Light"/>
                <a:ea typeface="Helvetica Neue Light"/>
                <a:cs typeface="Helvetica Neue Light"/>
                <a:sym typeface="Helvetica Neue Light"/>
              </a:rPr>
              <a:t>Presentation title </a:t>
            </a:r>
            <a:r>
              <a:rPr b="0" i="0" lang="en-US" sz="900" u="none" cap="none" strike="noStrike">
                <a:solidFill>
                  <a:srgbClr val="CCAB30"/>
                </a:solidFill>
                <a:latin typeface="Helvetica Neue Light"/>
                <a:ea typeface="Helvetica Neue Light"/>
                <a:cs typeface="Helvetica Neue Light"/>
                <a:sym typeface="Helvetica Neue Light"/>
              </a:rPr>
              <a:t>|</a:t>
            </a:r>
            <a:r>
              <a:rPr b="0" i="0" lang="en-US" sz="900" u="none" cap="none" strike="noStrike">
                <a:solidFill>
                  <a:srgbClr val="262626"/>
                </a:solidFill>
                <a:latin typeface="Helvetica Neue Light"/>
                <a:ea typeface="Helvetica Neue Light"/>
                <a:cs typeface="Helvetica Neue Light"/>
                <a:sym typeface="Helvetica Neue Light"/>
              </a:rPr>
              <a:t> Name Surname</a:t>
            </a:r>
            <a:endParaRPr b="0" i="0" sz="900" u="none" cap="none" strike="noStrike">
              <a:solidFill>
                <a:srgbClr val="262626"/>
              </a:solidFill>
              <a:latin typeface="Helvetica Neue Light"/>
              <a:ea typeface="Helvetica Neue Light"/>
              <a:cs typeface="Helvetica Neue Light"/>
              <a:sym typeface="Helvetica Neue Light"/>
            </a:endParaRPr>
          </a:p>
        </p:txBody>
      </p:sp>
      <p:sp>
        <p:nvSpPr>
          <p:cNvPr id="37" name="Google Shape;37;p18"/>
          <p:cNvSpPr/>
          <p:nvPr>
            <p:ph idx="2" type="pic"/>
          </p:nvPr>
        </p:nvSpPr>
        <p:spPr>
          <a:xfrm>
            <a:off x="668191" y="2343020"/>
            <a:ext cx="10883725" cy="3712644"/>
          </a:xfrm>
          <a:prstGeom prst="rect">
            <a:avLst/>
          </a:prstGeom>
          <a:noFill/>
          <a:ln>
            <a:noFill/>
          </a:ln>
        </p:spPr>
      </p:sp>
      <p:sp>
        <p:nvSpPr>
          <p:cNvPr id="38" name="Google Shape;38;p18"/>
          <p:cNvSpPr txBox="1"/>
          <p:nvPr>
            <p:ph type="title"/>
          </p:nvPr>
        </p:nvSpPr>
        <p:spPr>
          <a:xfrm>
            <a:off x="668190" y="1007816"/>
            <a:ext cx="10883727" cy="60388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rgbClr val="262626"/>
              </a:buClr>
              <a:buSzPts val="3500"/>
              <a:buFont typeface="Roboto Light"/>
              <a:buNone/>
              <a:defRPr b="0" i="0" sz="3500" u="none" cap="none" strike="noStrike">
                <a:solidFill>
                  <a:srgbClr val="262626"/>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 name="Google Shape;39;p18"/>
          <p:cNvSpPr txBox="1"/>
          <p:nvPr>
            <p:ph idx="1" type="body"/>
          </p:nvPr>
        </p:nvSpPr>
        <p:spPr>
          <a:xfrm>
            <a:off x="668193" y="1717482"/>
            <a:ext cx="10883728" cy="36476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262626"/>
              </a:buClr>
              <a:buSzPts val="2000"/>
              <a:buFont typeface="Arial"/>
              <a:buNone/>
              <a:defRPr b="0" i="0" sz="2000" u="none" cap="none" strike="noStrike">
                <a:solidFill>
                  <a:srgbClr val="262626"/>
                </a:solidFill>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Page 2">
  <p:cSld name="Image Page 2">
    <p:bg>
      <p:bgPr>
        <a:noFill/>
      </p:bgPr>
    </p:bg>
    <p:spTree>
      <p:nvGrpSpPr>
        <p:cNvPr id="40" name="Shape 40"/>
        <p:cNvGrpSpPr/>
        <p:nvPr/>
      </p:nvGrpSpPr>
      <p:grpSpPr>
        <a:xfrm>
          <a:off x="0" y="0"/>
          <a:ext cx="0" cy="0"/>
          <a:chOff x="0" y="0"/>
          <a:chExt cx="0" cy="0"/>
        </a:xfrm>
      </p:grpSpPr>
      <p:sp>
        <p:nvSpPr>
          <p:cNvPr id="41" name="Google Shape;41;p19"/>
          <p:cNvSpPr/>
          <p:nvPr/>
        </p:nvSpPr>
        <p:spPr>
          <a:xfrm>
            <a:off x="0" y="0"/>
            <a:ext cx="12192000" cy="6858000"/>
          </a:xfrm>
          <a:custGeom>
            <a:rect b="b" l="l" r="r" t="t"/>
            <a:pathLst>
              <a:path extrusionOk="0" h="274320" w="487680">
                <a:moveTo>
                  <a:pt x="0" y="0"/>
                </a:moveTo>
                <a:lnTo>
                  <a:pt x="0" y="263230"/>
                </a:lnTo>
                <a:lnTo>
                  <a:pt x="23368" y="263230"/>
                </a:lnTo>
                <a:lnTo>
                  <a:pt x="34925" y="274320"/>
                </a:lnTo>
                <a:lnTo>
                  <a:pt x="46482" y="263230"/>
                </a:lnTo>
                <a:lnTo>
                  <a:pt x="487680" y="263230"/>
                </a:lnTo>
                <a:lnTo>
                  <a:pt x="487680" y="0"/>
                </a:lnTo>
                <a:lnTo>
                  <a:pt x="46482" y="0"/>
                </a:lnTo>
                <a:lnTo>
                  <a:pt x="34925" y="11090"/>
                </a:lnTo>
                <a:lnTo>
                  <a:pt x="2336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9"/>
          <p:cNvSpPr/>
          <p:nvPr>
            <p:ph idx="2" type="pic"/>
          </p:nvPr>
        </p:nvSpPr>
        <p:spPr>
          <a:xfrm>
            <a:off x="0" y="1"/>
            <a:ext cx="12192000" cy="6857999"/>
          </a:xfrm>
          <a:prstGeom prst="rect">
            <a:avLst/>
          </a:prstGeom>
          <a:noFill/>
          <a:ln>
            <a:noFill/>
          </a:ln>
        </p:spPr>
      </p:sp>
      <p:sp>
        <p:nvSpPr>
          <p:cNvPr id="43" name="Google Shape;43;p19"/>
          <p:cNvSpPr txBox="1"/>
          <p:nvPr>
            <p:ph idx="1" type="body"/>
          </p:nvPr>
        </p:nvSpPr>
        <p:spPr>
          <a:xfrm>
            <a:off x="304800" y="327025"/>
            <a:ext cx="3650751" cy="409575"/>
          </a:xfrm>
          <a:prstGeom prst="rect">
            <a:avLst/>
          </a:prstGeom>
          <a:blipFill rotWithShape="1">
            <a:blip r:embed="rId2">
              <a:alphaModFix/>
            </a:blip>
            <a:stretch>
              <a:fillRect b="0" l="0" r="0" t="0"/>
            </a:stretch>
          </a:blip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SzPts val="100"/>
              <a:buFont typeface="Arial"/>
              <a:buNone/>
              <a:defRPr b="0" i="0" sz="100" u="none" cap="none" strike="noStrike">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1">
  <p:cSld name="Divider Page 1">
    <p:spTree>
      <p:nvGrpSpPr>
        <p:cNvPr id="44" name="Shape 44"/>
        <p:cNvGrpSpPr/>
        <p:nvPr/>
      </p:nvGrpSpPr>
      <p:grpSpPr>
        <a:xfrm>
          <a:off x="0" y="0"/>
          <a:ext cx="0" cy="0"/>
          <a:chOff x="0" y="0"/>
          <a:chExt cx="0" cy="0"/>
        </a:xfrm>
      </p:grpSpPr>
      <p:pic>
        <p:nvPicPr>
          <p:cNvPr id="45" name="Google Shape;45;p20"/>
          <p:cNvPicPr preferRelativeResize="0"/>
          <p:nvPr/>
        </p:nvPicPr>
        <p:blipFill rotWithShape="1">
          <a:blip r:embed="rId2">
            <a:alphaModFix/>
          </a:blip>
          <a:srcRect b="0" l="0" r="0" t="0"/>
          <a:stretch/>
        </p:blipFill>
        <p:spPr>
          <a:xfrm>
            <a:off x="0" y="0"/>
            <a:ext cx="6096000" cy="6858000"/>
          </a:xfrm>
          <a:prstGeom prst="rect">
            <a:avLst/>
          </a:prstGeom>
          <a:noFill/>
          <a:ln>
            <a:noFill/>
          </a:ln>
        </p:spPr>
      </p:pic>
      <p:sp>
        <p:nvSpPr>
          <p:cNvPr id="46" name="Google Shape;46;p20"/>
          <p:cNvSpPr/>
          <p:nvPr>
            <p:ph idx="2" type="pic"/>
          </p:nvPr>
        </p:nvSpPr>
        <p:spPr>
          <a:xfrm>
            <a:off x="6096000" y="0"/>
            <a:ext cx="6096000" cy="6857999"/>
          </a:xfrm>
          <a:prstGeom prst="rect">
            <a:avLst/>
          </a:prstGeom>
          <a:noFill/>
          <a:ln>
            <a:noFill/>
          </a:ln>
        </p:spPr>
      </p:sp>
      <p:sp>
        <p:nvSpPr>
          <p:cNvPr id="47" name="Google Shape;47;p20"/>
          <p:cNvSpPr txBox="1"/>
          <p:nvPr>
            <p:ph type="title"/>
          </p:nvPr>
        </p:nvSpPr>
        <p:spPr>
          <a:xfrm>
            <a:off x="668192" y="1043412"/>
            <a:ext cx="5082367" cy="60388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rgbClr val="262626"/>
              </a:buClr>
              <a:buSzPts val="3500"/>
              <a:buFont typeface="Roboto Light"/>
              <a:buNone/>
              <a:defRPr b="0" i="0" sz="3500" u="none" cap="none" strike="noStrike">
                <a:solidFill>
                  <a:srgbClr val="262626"/>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 name="Google Shape;48;p20"/>
          <p:cNvSpPr txBox="1"/>
          <p:nvPr>
            <p:ph idx="1" type="body"/>
          </p:nvPr>
        </p:nvSpPr>
        <p:spPr>
          <a:xfrm>
            <a:off x="668192" y="1753107"/>
            <a:ext cx="5082368" cy="36476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262626"/>
              </a:buClr>
              <a:buSzPts val="2000"/>
              <a:buFont typeface="Arial"/>
              <a:buNone/>
              <a:defRPr b="0" i="0" sz="2000" u="none" cap="none" strike="noStrike">
                <a:solidFill>
                  <a:srgbClr val="262626"/>
                </a:solidFill>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 name="Google Shape;49;p20"/>
          <p:cNvSpPr txBox="1"/>
          <p:nvPr>
            <p:ph idx="3" type="body"/>
          </p:nvPr>
        </p:nvSpPr>
        <p:spPr>
          <a:xfrm>
            <a:off x="668192" y="2373500"/>
            <a:ext cx="5082367" cy="368216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30000"/>
              </a:lnSpc>
              <a:spcBef>
                <a:spcPts val="1000"/>
              </a:spcBef>
              <a:spcAft>
                <a:spcPts val="0"/>
              </a:spcAft>
              <a:buClr>
                <a:srgbClr val="7F7F7F"/>
              </a:buClr>
              <a:buSzPts val="1500"/>
              <a:buFont typeface="Arial"/>
              <a:buNone/>
              <a:defRPr b="0" i="0" sz="1500" u="none" cap="none" strike="noStrike">
                <a:solidFill>
                  <a:srgbClr val="7F7F7F"/>
                </a:solidFill>
                <a:latin typeface="Roboto Light"/>
                <a:ea typeface="Roboto Light"/>
                <a:cs typeface="Roboto Light"/>
                <a:sym typeface="Roboto Light"/>
              </a:defRPr>
            </a:lvl1pPr>
            <a:lvl2pPr indent="-323850" lvl="1" marL="9144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2pPr>
            <a:lvl3pPr indent="-323850" lvl="2" marL="13716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3pPr>
            <a:lvl4pPr indent="-323850" lvl="3" marL="18288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4pPr>
            <a:lvl5pPr indent="-323850" lvl="4" marL="22860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0" name="Google Shape;50;p20"/>
          <p:cNvSpPr txBox="1"/>
          <p:nvPr/>
        </p:nvSpPr>
        <p:spPr>
          <a:xfrm>
            <a:off x="282422" y="6441230"/>
            <a:ext cx="5813578" cy="2378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none" cap="none" strike="noStrike">
                <a:solidFill>
                  <a:srgbClr val="262626"/>
                </a:solidFill>
                <a:latin typeface="Helvetica Neue Light"/>
                <a:ea typeface="Helvetica Neue Light"/>
                <a:cs typeface="Helvetica Neue Light"/>
                <a:sym typeface="Helvetica Neue Light"/>
              </a:rPr>
              <a:t>Presentation title </a:t>
            </a:r>
            <a:r>
              <a:rPr b="0" i="0" lang="en-US" sz="900" u="none" cap="none" strike="noStrike">
                <a:solidFill>
                  <a:srgbClr val="CCAB30"/>
                </a:solidFill>
                <a:latin typeface="Helvetica Neue Light"/>
                <a:ea typeface="Helvetica Neue Light"/>
                <a:cs typeface="Helvetica Neue Light"/>
                <a:sym typeface="Helvetica Neue Light"/>
              </a:rPr>
              <a:t>|</a:t>
            </a:r>
            <a:r>
              <a:rPr b="0" i="0" lang="en-US" sz="900" u="none" cap="none" strike="noStrike">
                <a:solidFill>
                  <a:srgbClr val="262626"/>
                </a:solidFill>
                <a:latin typeface="Helvetica Neue Light"/>
                <a:ea typeface="Helvetica Neue Light"/>
                <a:cs typeface="Helvetica Neue Light"/>
                <a:sym typeface="Helvetica Neue Light"/>
              </a:rPr>
              <a:t> Name Surname</a:t>
            </a:r>
            <a:endParaRPr b="0" i="0" sz="900" u="none" cap="none" strike="noStrike">
              <a:solidFill>
                <a:srgbClr val="262626"/>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2">
  <p:cSld name="Divider Page 2">
    <p:spTree>
      <p:nvGrpSpPr>
        <p:cNvPr id="51" name="Shape 51"/>
        <p:cNvGrpSpPr/>
        <p:nvPr/>
      </p:nvGrpSpPr>
      <p:grpSpPr>
        <a:xfrm>
          <a:off x="0" y="0"/>
          <a:ext cx="0" cy="0"/>
          <a:chOff x="0" y="0"/>
          <a:chExt cx="0" cy="0"/>
        </a:xfrm>
      </p:grpSpPr>
      <p:pic>
        <p:nvPicPr>
          <p:cNvPr id="52" name="Google Shape;52;p21"/>
          <p:cNvPicPr preferRelativeResize="0"/>
          <p:nvPr/>
        </p:nvPicPr>
        <p:blipFill rotWithShape="1">
          <a:blip r:embed="rId2">
            <a:alphaModFix/>
          </a:blip>
          <a:srcRect b="0" l="0" r="0" t="0"/>
          <a:stretch/>
        </p:blipFill>
        <p:spPr>
          <a:xfrm>
            <a:off x="6096000" y="0"/>
            <a:ext cx="6096000" cy="6858000"/>
          </a:xfrm>
          <a:prstGeom prst="rect">
            <a:avLst/>
          </a:prstGeom>
          <a:noFill/>
          <a:ln>
            <a:noFill/>
          </a:ln>
        </p:spPr>
      </p:pic>
      <p:sp>
        <p:nvSpPr>
          <p:cNvPr id="53" name="Google Shape;53;p21"/>
          <p:cNvSpPr/>
          <p:nvPr>
            <p:ph idx="2" type="pic"/>
          </p:nvPr>
        </p:nvSpPr>
        <p:spPr>
          <a:xfrm>
            <a:off x="0" y="1"/>
            <a:ext cx="6096000" cy="6857999"/>
          </a:xfrm>
          <a:prstGeom prst="rect">
            <a:avLst/>
          </a:prstGeom>
          <a:noFill/>
          <a:ln>
            <a:noFill/>
          </a:ln>
        </p:spPr>
      </p:sp>
      <p:sp>
        <p:nvSpPr>
          <p:cNvPr id="54" name="Google Shape;54;p21"/>
          <p:cNvSpPr txBox="1"/>
          <p:nvPr/>
        </p:nvSpPr>
        <p:spPr>
          <a:xfrm>
            <a:off x="6775948" y="6441230"/>
            <a:ext cx="5102034" cy="2338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none" cap="none" strike="noStrike">
                <a:solidFill>
                  <a:srgbClr val="262626"/>
                </a:solidFill>
                <a:latin typeface="Helvetica Neue Light"/>
                <a:ea typeface="Helvetica Neue Light"/>
                <a:cs typeface="Helvetica Neue Light"/>
                <a:sym typeface="Helvetica Neue Light"/>
              </a:rPr>
              <a:t>Presentation title </a:t>
            </a:r>
            <a:r>
              <a:rPr b="0" i="0" lang="en-US" sz="900" u="none" cap="none" strike="noStrike">
                <a:solidFill>
                  <a:srgbClr val="CCAB30"/>
                </a:solidFill>
                <a:latin typeface="Helvetica Neue Light"/>
                <a:ea typeface="Helvetica Neue Light"/>
                <a:cs typeface="Helvetica Neue Light"/>
                <a:sym typeface="Helvetica Neue Light"/>
              </a:rPr>
              <a:t>|</a:t>
            </a:r>
            <a:r>
              <a:rPr b="0" i="0" lang="en-US" sz="900" u="none" cap="none" strike="noStrike">
                <a:solidFill>
                  <a:srgbClr val="262626"/>
                </a:solidFill>
                <a:latin typeface="Helvetica Neue Light"/>
                <a:ea typeface="Helvetica Neue Light"/>
                <a:cs typeface="Helvetica Neue Light"/>
                <a:sym typeface="Helvetica Neue Light"/>
              </a:rPr>
              <a:t> Name Surname</a:t>
            </a:r>
            <a:endParaRPr b="0" i="0" sz="900" u="none" cap="none" strike="noStrike">
              <a:solidFill>
                <a:srgbClr val="262626"/>
              </a:solidFill>
              <a:latin typeface="Helvetica Neue Light"/>
              <a:ea typeface="Helvetica Neue Light"/>
              <a:cs typeface="Helvetica Neue Light"/>
              <a:sym typeface="Helvetica Neue Light"/>
            </a:endParaRPr>
          </a:p>
        </p:txBody>
      </p:sp>
      <p:sp>
        <p:nvSpPr>
          <p:cNvPr id="55" name="Google Shape;55;p21"/>
          <p:cNvSpPr txBox="1"/>
          <p:nvPr>
            <p:ph type="title"/>
          </p:nvPr>
        </p:nvSpPr>
        <p:spPr>
          <a:xfrm>
            <a:off x="6787052" y="1043412"/>
            <a:ext cx="5082367" cy="60388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rgbClr val="262626"/>
              </a:buClr>
              <a:buSzPts val="3500"/>
              <a:buFont typeface="Roboto Light"/>
              <a:buNone/>
              <a:defRPr b="0" i="0" sz="3500" u="none" cap="none" strike="noStrike">
                <a:solidFill>
                  <a:srgbClr val="262626"/>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Google Shape;56;p21"/>
          <p:cNvSpPr txBox="1"/>
          <p:nvPr>
            <p:ph idx="1" type="body"/>
          </p:nvPr>
        </p:nvSpPr>
        <p:spPr>
          <a:xfrm>
            <a:off x="6787052" y="1753107"/>
            <a:ext cx="5082368" cy="36476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262626"/>
              </a:buClr>
              <a:buSzPts val="2000"/>
              <a:buFont typeface="Arial"/>
              <a:buNone/>
              <a:defRPr b="0" i="0" sz="2000" u="none" cap="none" strike="noStrike">
                <a:solidFill>
                  <a:srgbClr val="262626"/>
                </a:solidFill>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7" name="Google Shape;57;p21"/>
          <p:cNvSpPr txBox="1"/>
          <p:nvPr>
            <p:ph idx="3" type="body"/>
          </p:nvPr>
        </p:nvSpPr>
        <p:spPr>
          <a:xfrm>
            <a:off x="6787052" y="2373500"/>
            <a:ext cx="5082367" cy="368216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30000"/>
              </a:lnSpc>
              <a:spcBef>
                <a:spcPts val="1000"/>
              </a:spcBef>
              <a:spcAft>
                <a:spcPts val="0"/>
              </a:spcAft>
              <a:buClr>
                <a:srgbClr val="7F7F7F"/>
              </a:buClr>
              <a:buSzPts val="1500"/>
              <a:buFont typeface="Arial"/>
              <a:buNone/>
              <a:defRPr b="0" i="0" sz="1500" u="none" cap="none" strike="noStrike">
                <a:solidFill>
                  <a:srgbClr val="7F7F7F"/>
                </a:solidFill>
                <a:latin typeface="Roboto Light"/>
                <a:ea typeface="Roboto Light"/>
                <a:cs typeface="Roboto Light"/>
                <a:sym typeface="Roboto Light"/>
              </a:defRPr>
            </a:lvl1pPr>
            <a:lvl2pPr indent="-323850" lvl="1" marL="9144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2pPr>
            <a:lvl3pPr indent="-323850" lvl="2" marL="13716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3pPr>
            <a:lvl4pPr indent="-323850" lvl="3" marL="18288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4pPr>
            <a:lvl5pPr indent="-323850" lvl="4" marL="2286000" marR="0" rtl="0" algn="l">
              <a:lnSpc>
                <a:spcPct val="90000"/>
              </a:lnSpc>
              <a:spcBef>
                <a:spcPts val="500"/>
              </a:spcBef>
              <a:spcAft>
                <a:spcPts val="0"/>
              </a:spcAft>
              <a:buClr>
                <a:srgbClr val="3A3838"/>
              </a:buClr>
              <a:buSzPts val="1500"/>
              <a:buFont typeface="Arial"/>
              <a:buChar char="•"/>
              <a:defRPr b="0" i="0" sz="1500" u="none" cap="none" strike="noStrike">
                <a:solidFill>
                  <a:srgbClr val="3A3838"/>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8" name="Google Shape;58;p21"/>
          <p:cNvSpPr txBox="1"/>
          <p:nvPr>
            <p:ph idx="4" type="body"/>
          </p:nvPr>
        </p:nvSpPr>
        <p:spPr>
          <a:xfrm>
            <a:off x="304800" y="327025"/>
            <a:ext cx="3650751" cy="409575"/>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SzPts val="100"/>
              <a:buFont typeface="Arial"/>
              <a:buNone/>
              <a:defRPr b="0" i="0" sz="100" u="none" cap="none" strike="noStrike">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everse.software/RSQKit/" TargetMode="External"/><Relationship Id="rId4" Type="http://schemas.openxmlformats.org/officeDocument/2006/relationships/image" Target="../media/image11.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elixir-belgium.github.io/elixir-toolkit-theme/" TargetMode="External"/><Relationship Id="rId4" Type="http://schemas.openxmlformats.org/officeDocument/2006/relationships/hyperlink" Target="https://rdmkit.elixir-europe.org/" TargetMode="External"/><Relationship Id="rId5" Type="http://schemas.openxmlformats.org/officeDocument/2006/relationships/hyperlink" Target="https://everse.software/RSQKit/contribution_guidelines" TargetMode="External"/><Relationship Id="rId6" Type="http://schemas.openxmlformats.org/officeDocument/2006/relationships/hyperlink" Target="https://everse.software/RSQKit/contribution_guidelines" TargetMode="External"/><Relationship Id="rId7" Type="http://schemas.openxmlformats.org/officeDocument/2006/relationships/hyperlink" Target="https://zenodo.org/records/14978845" TargetMode="External"/><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3id.org/everse/rs/" TargetMode="External"/><Relationship Id="rId4" Type="http://schemas.openxmlformats.org/officeDocument/2006/relationships/hyperlink" Target="https://w3id.org/everse/rsqi" TargetMode="External"/><Relationship Id="rId5" Type="http://schemas.openxmlformats.org/officeDocument/2006/relationships/hyperlink" Target="https://w3id.org/everse/rsqd/" TargetMode="External"/><Relationship Id="rId6" Type="http://schemas.openxmlformats.org/officeDocument/2006/relationships/image" Target="../media/image6.png"/></Relationships>
</file>

<file path=ppt/slides/_rels/slide9.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13.png"/><Relationship Id="rId13" Type="http://schemas.openxmlformats.org/officeDocument/2006/relationships/image" Target="../media/image20.png"/><Relationship Id="rId12"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15.png"/><Relationship Id="rId15" Type="http://schemas.openxmlformats.org/officeDocument/2006/relationships/image" Target="../media/image19.png"/><Relationship Id="rId14" Type="http://schemas.openxmlformats.org/officeDocument/2006/relationships/image" Target="../media/image25.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github.com/EVERSE-ResearchSoftware/train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omments" Target="../comments/commen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github.com/EVERSE-ResearchSoftware/RSQKit/issues/224" TargetMode="Externa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everse.software/RSQKit/contribution_guidelines" TargetMode="External"/><Relationship Id="rId4" Type="http://schemas.openxmlformats.org/officeDocument/2006/relationships/image" Target="../media/image27.png"/><Relationship Id="rId5"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everse.software/RSQKit/editorial_board" TargetMode="External"/><Relationship Id="rId4" Type="http://schemas.openxmlformats.org/officeDocument/2006/relationships/hyperlink" Target="mailto:rsqkit@lists.certh.gr" TargetMode="External"/><Relationship Id="rId5" Type="http://schemas.openxmlformats.org/officeDocument/2006/relationships/hyperlink" Target="https://unsplash.com/photos/white-and-orange-open-led-signage-turned-on-FQgI8AD-BSg" TargetMode="External"/><Relationship Id="rId6"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
          <p:cNvSpPr txBox="1"/>
          <p:nvPr>
            <p:ph idx="1" type="subTitle"/>
          </p:nvPr>
        </p:nvSpPr>
        <p:spPr>
          <a:xfrm>
            <a:off x="492586" y="1504247"/>
            <a:ext cx="7339723" cy="49775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262626"/>
              </a:buClr>
              <a:buSzPts val="2800"/>
              <a:buNone/>
            </a:pPr>
            <a:r>
              <a:rPr lang="en-US" sz="2800"/>
              <a:t>RSQKit (WP2/TF1)</a:t>
            </a:r>
            <a:endParaRPr sz="2800"/>
          </a:p>
          <a:p>
            <a:pPr indent="0" lvl="0" marL="0" rtl="0" algn="l">
              <a:lnSpc>
                <a:spcPct val="90000"/>
              </a:lnSpc>
              <a:spcBef>
                <a:spcPts val="1000"/>
              </a:spcBef>
              <a:spcAft>
                <a:spcPts val="0"/>
              </a:spcAft>
              <a:buClr>
                <a:srgbClr val="262626"/>
              </a:buClr>
              <a:buSzPts val="2800"/>
              <a:buNone/>
            </a:pPr>
            <a:r>
              <a:t/>
            </a:r>
            <a:endParaRPr sz="2800"/>
          </a:p>
          <a:p>
            <a:pPr indent="0" lvl="0" marL="0" rtl="0" algn="l">
              <a:lnSpc>
                <a:spcPct val="90000"/>
              </a:lnSpc>
              <a:spcBef>
                <a:spcPts val="1000"/>
              </a:spcBef>
              <a:spcAft>
                <a:spcPts val="0"/>
              </a:spcAft>
              <a:buClr>
                <a:srgbClr val="262626"/>
              </a:buClr>
              <a:buSzPts val="2000"/>
              <a:buNone/>
            </a:pPr>
            <a:r>
              <a:t/>
            </a:r>
            <a:endParaRPr sz="2000"/>
          </a:p>
        </p:txBody>
      </p:sp>
      <p:sp>
        <p:nvSpPr>
          <p:cNvPr id="65" name="Google Shape;65;p1"/>
          <p:cNvSpPr/>
          <p:nvPr/>
        </p:nvSpPr>
        <p:spPr>
          <a:xfrm>
            <a:off x="445638" y="5092143"/>
            <a:ext cx="6096000" cy="6617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80539A"/>
                </a:solidFill>
                <a:latin typeface="Roboto"/>
                <a:ea typeface="Roboto"/>
                <a:cs typeface="Roboto"/>
                <a:sym typeface="Roboto"/>
              </a:rPr>
              <a:t>General Assembly Meeting</a:t>
            </a:r>
            <a:endParaRPr b="1" i="0" sz="1100" u="none" cap="none" strike="noStrike">
              <a:solidFill>
                <a:srgbClr val="80539A"/>
              </a:solidFill>
              <a:latin typeface="Roboto"/>
              <a:ea typeface="Roboto"/>
              <a:cs typeface="Roboto"/>
              <a:sym typeface="Roboto"/>
            </a:endParaRPr>
          </a:p>
          <a:p>
            <a:pPr indent="0" lvl="0" marL="0" marR="0" rtl="0" algn="l">
              <a:spcBef>
                <a:spcPts val="1800"/>
              </a:spcBef>
              <a:spcAft>
                <a:spcPts val="0"/>
              </a:spcAft>
              <a:buNone/>
            </a:pPr>
            <a:r>
              <a:rPr b="0" i="0" lang="en-US" sz="1100" u="none" cap="none" strike="noStrike">
                <a:solidFill>
                  <a:srgbClr val="3EA3DC"/>
                </a:solidFill>
                <a:latin typeface="Roboto"/>
                <a:ea typeface="Roboto"/>
                <a:cs typeface="Roboto"/>
                <a:sym typeface="Roboto"/>
              </a:rPr>
              <a:t>19-21 March 2025,Barcelona,Spain</a:t>
            </a:r>
            <a:endParaRPr b="0" i="0" sz="1100" u="none" cap="none" strike="noStrike">
              <a:solidFill>
                <a:schemeClr val="dk1"/>
              </a:solidFill>
              <a:latin typeface="Roboto"/>
              <a:ea typeface="Roboto"/>
              <a:cs typeface="Roboto"/>
              <a:sym typeface="Roboto"/>
            </a:endParaRPr>
          </a:p>
        </p:txBody>
      </p:sp>
      <p:sp>
        <p:nvSpPr>
          <p:cNvPr id="66" name="Google Shape;66;p1"/>
          <p:cNvSpPr txBox="1"/>
          <p:nvPr/>
        </p:nvSpPr>
        <p:spPr>
          <a:xfrm>
            <a:off x="554946" y="2188254"/>
            <a:ext cx="58773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Shoaib Sufi (</a:t>
            </a:r>
            <a:r>
              <a:rPr i="1" lang="en-US" sz="1800">
                <a:solidFill>
                  <a:schemeClr val="dk1"/>
                </a:solidFill>
                <a:latin typeface="Calibri"/>
                <a:ea typeface="Calibri"/>
                <a:cs typeface="Calibri"/>
                <a:sym typeface="Calibri"/>
              </a:rPr>
              <a:t>UNIMAN, UK)</a:t>
            </a:r>
            <a:endParaRPr i="1"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Aleksandra Nenadic </a:t>
            </a:r>
            <a:r>
              <a:rPr i="1" lang="en-US" sz="1800">
                <a:solidFill>
                  <a:schemeClr val="dk1"/>
                </a:solidFill>
                <a:latin typeface="Calibri"/>
                <a:ea typeface="Calibri"/>
                <a:cs typeface="Calibri"/>
                <a:sym typeface="Calibri"/>
              </a:rPr>
              <a:t>(UNIMAN, UK)</a:t>
            </a:r>
            <a:endParaRPr i="1"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Patrick Bos </a:t>
            </a:r>
            <a:r>
              <a:rPr i="1" lang="en-US" sz="1800">
                <a:solidFill>
                  <a:schemeClr val="dk1"/>
                </a:solidFill>
                <a:latin typeface="Calibri"/>
                <a:ea typeface="Calibri"/>
                <a:cs typeface="Calibri"/>
                <a:sym typeface="Calibri"/>
              </a:rPr>
              <a:t>(Netherlands eScience Center, NLeSC)</a:t>
            </a:r>
            <a:r>
              <a:rPr b="0" i="0" lang="en-U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
        <p:nvSpPr>
          <p:cNvPr id="67" name="Google Shape;67;p1"/>
          <p:cNvSpPr txBox="1"/>
          <p:nvPr/>
        </p:nvSpPr>
        <p:spPr>
          <a:xfrm>
            <a:off x="7046485" y="5926433"/>
            <a:ext cx="4338320" cy="6001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100" u="none" cap="none" strike="noStrike">
                <a:solidFill>
                  <a:schemeClr val="dk1"/>
                </a:solidFill>
                <a:latin typeface="Roboto Light"/>
                <a:ea typeface="Roboto Light"/>
                <a:cs typeface="Roboto Light"/>
                <a:sym typeface="Roboto Light"/>
              </a:rPr>
              <a:t>This project has received funding from the European Union’s Horizon Europe Programme under GA 101129744 — EVERSE — HORIZON-INFRA-2023-EOSC-01-02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g340c99df60c_0_1"/>
          <p:cNvSpPr txBox="1"/>
          <p:nvPr>
            <p:ph idx="1" type="subTitle"/>
          </p:nvPr>
        </p:nvSpPr>
        <p:spPr>
          <a:xfrm>
            <a:off x="492544" y="1255383"/>
            <a:ext cx="10648500" cy="5184000"/>
          </a:xfrm>
          <a:prstGeom prst="rect">
            <a:avLst/>
          </a:prstGeom>
        </p:spPr>
        <p:txBody>
          <a:bodyPr anchorCtr="0" anchor="t" bIns="45700" lIns="91425" spcFirstLastPara="1" rIns="91425" wrap="square" tIns="45700">
            <a:spAutoFit/>
          </a:bodyPr>
          <a:lstStyle/>
          <a:p>
            <a:pPr indent="0" lvl="0" marL="0" rtl="0" algn="l">
              <a:spcBef>
                <a:spcPts val="1000"/>
              </a:spcBef>
              <a:spcAft>
                <a:spcPts val="0"/>
              </a:spcAft>
              <a:buNone/>
            </a:pPr>
            <a:r>
              <a:rPr b="1" lang="en-US" sz="3600">
                <a:latin typeface="Roboto"/>
                <a:ea typeface="Roboto"/>
                <a:cs typeface="Roboto"/>
                <a:sym typeface="Roboto"/>
              </a:rPr>
              <a:t>Part 1</a:t>
            </a:r>
            <a:endParaRPr b="1" sz="3600">
              <a:latin typeface="Roboto"/>
              <a:ea typeface="Roboto"/>
              <a:cs typeface="Roboto"/>
              <a:sym typeface="Roboto"/>
            </a:endParaRPr>
          </a:p>
          <a:p>
            <a:pPr indent="0" lvl="0" marL="0" rtl="0" algn="l">
              <a:spcBef>
                <a:spcPts val="1000"/>
              </a:spcBef>
              <a:spcAft>
                <a:spcPts val="0"/>
              </a:spcAft>
              <a:buNone/>
            </a:pPr>
            <a:r>
              <a:t/>
            </a:r>
            <a:endParaRPr sz="3600"/>
          </a:p>
          <a:p>
            <a:pPr indent="0" lvl="0" marL="0" rtl="0" algn="l">
              <a:spcBef>
                <a:spcPts val="1000"/>
              </a:spcBef>
              <a:spcAft>
                <a:spcPts val="0"/>
              </a:spcAft>
              <a:buNone/>
            </a:pPr>
            <a:r>
              <a:rPr lang="en-US" sz="2400"/>
              <a:t>Thu 20th March 2025 - </a:t>
            </a:r>
            <a:r>
              <a:rPr b="1" lang="en-US" sz="2400">
                <a:latin typeface="Roboto"/>
                <a:ea typeface="Roboto"/>
                <a:cs typeface="Roboto"/>
                <a:sym typeface="Roboto"/>
              </a:rPr>
              <a:t>9:30 -11:00</a:t>
            </a:r>
            <a:r>
              <a:rPr lang="en-US" sz="2400"/>
              <a:t> </a:t>
            </a:r>
            <a:r>
              <a:rPr lang="en-US" sz="2400"/>
              <a:t>Session #1 (16 pax): RSQkit update. Integration with other WPs (3,4,5), feedback &amp; contentathon (Part 1)</a:t>
            </a:r>
            <a:endParaRPr sz="2400"/>
          </a:p>
          <a:p>
            <a:pPr indent="0" lvl="0" marL="0" rtl="0" algn="l">
              <a:spcBef>
                <a:spcPts val="1000"/>
              </a:spcBef>
              <a:spcAft>
                <a:spcPts val="0"/>
              </a:spcAft>
              <a:buNone/>
            </a:pPr>
            <a:r>
              <a:t/>
            </a:r>
            <a:endParaRPr sz="2400"/>
          </a:p>
          <a:p>
            <a:pPr indent="-381000" lvl="0" marL="457200" rtl="0" algn="l">
              <a:spcBef>
                <a:spcPts val="1000"/>
              </a:spcBef>
              <a:spcAft>
                <a:spcPts val="0"/>
              </a:spcAft>
              <a:buSzPts val="2400"/>
              <a:buChar char="●"/>
            </a:pPr>
            <a:r>
              <a:rPr lang="en-US" sz="2400"/>
              <a:t>RSQKit’s place in EVERSE</a:t>
            </a:r>
            <a:endParaRPr sz="2400"/>
          </a:p>
          <a:p>
            <a:pPr indent="-381000" lvl="0" marL="457200" rtl="0" algn="l">
              <a:spcBef>
                <a:spcPts val="0"/>
              </a:spcBef>
              <a:spcAft>
                <a:spcPts val="0"/>
              </a:spcAft>
              <a:buSzPts val="2400"/>
              <a:buChar char="●"/>
            </a:pPr>
            <a:r>
              <a:rPr lang="en-US" sz="2400"/>
              <a:t>Demo</a:t>
            </a:r>
            <a:endParaRPr sz="2400"/>
          </a:p>
          <a:p>
            <a:pPr indent="-381000" lvl="0" marL="457200" rtl="0" algn="l">
              <a:spcBef>
                <a:spcPts val="0"/>
              </a:spcBef>
              <a:spcAft>
                <a:spcPts val="0"/>
              </a:spcAft>
              <a:buSzPts val="2400"/>
              <a:buChar char="●"/>
            </a:pPr>
            <a:r>
              <a:rPr lang="en-US" sz="2400"/>
              <a:t>Update on progress</a:t>
            </a:r>
            <a:endParaRPr sz="2400"/>
          </a:p>
          <a:p>
            <a:pPr indent="-381000" lvl="0" marL="457200" rtl="0" algn="l">
              <a:spcBef>
                <a:spcPts val="0"/>
              </a:spcBef>
              <a:spcAft>
                <a:spcPts val="0"/>
              </a:spcAft>
              <a:buSzPts val="2400"/>
              <a:buChar char="●"/>
            </a:pPr>
            <a:r>
              <a:rPr lang="en-US" sz="2400"/>
              <a:t>Understanding RSQKit architecture</a:t>
            </a:r>
            <a:endParaRPr sz="2400"/>
          </a:p>
          <a:p>
            <a:pPr indent="-381000" lvl="0" marL="457200" rtl="0" algn="l">
              <a:spcBef>
                <a:spcPts val="0"/>
              </a:spcBef>
              <a:spcAft>
                <a:spcPts val="0"/>
              </a:spcAft>
              <a:buSzPts val="2400"/>
              <a:buChar char="●"/>
            </a:pPr>
            <a:r>
              <a:rPr lang="en-US" sz="2400"/>
              <a:t>Integration with different WP’s</a:t>
            </a:r>
            <a:endParaRPr sz="2400"/>
          </a:p>
          <a:p>
            <a:pPr indent="-381000" lvl="0" marL="457200" rtl="0" algn="l">
              <a:spcBef>
                <a:spcPts val="0"/>
              </a:spcBef>
              <a:spcAft>
                <a:spcPts val="0"/>
              </a:spcAft>
              <a:buSzPts val="2400"/>
              <a:buChar char="●"/>
            </a:pPr>
            <a:r>
              <a:rPr lang="en-US" sz="2400"/>
              <a:t>Feedback session</a:t>
            </a:r>
            <a:endParaRPr sz="2400"/>
          </a:p>
          <a:p>
            <a:pPr indent="0" lvl="0" marL="0" rtl="0" algn="l">
              <a:spcBef>
                <a:spcPts val="1000"/>
              </a:spcBef>
              <a:spcAft>
                <a:spcPts val="0"/>
              </a:spcAft>
              <a:buClr>
                <a:schemeClr val="dk1"/>
              </a:buClr>
              <a:buSzPts val="1100"/>
              <a:buFont typeface="Arial"/>
              <a:buNone/>
            </a:pPr>
            <a:r>
              <a:t/>
            </a:r>
            <a:endParaRPr/>
          </a:p>
          <a:p>
            <a:pPr indent="0" lvl="0" marL="0" rtl="0" algn="l">
              <a:spcBef>
                <a:spcPts val="10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80" name="Google Shape;80;p2"/>
          <p:cNvSpPr txBox="1"/>
          <p:nvPr>
            <p:ph type="title"/>
          </p:nvPr>
        </p:nvSpPr>
        <p:spPr>
          <a:xfrm>
            <a:off x="3405147" y="145375"/>
            <a:ext cx="80601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200"/>
              <a:buFont typeface="Roboto Light"/>
              <a:buNone/>
            </a:pPr>
            <a:r>
              <a:rPr lang="en-US" sz="3200"/>
              <a:t>RSQKit</a:t>
            </a:r>
            <a:r>
              <a:rPr lang="en-US" sz="3200"/>
              <a:t>: </a:t>
            </a:r>
            <a:r>
              <a:rPr lang="en-US" sz="3200">
                <a:solidFill>
                  <a:schemeClr val="dk1"/>
                </a:solidFill>
              </a:rPr>
              <a:t>Its place in EVERSE</a:t>
            </a:r>
            <a:endParaRPr sz="3200">
              <a:solidFill>
                <a:schemeClr val="dk1"/>
              </a:solidFill>
            </a:endParaRPr>
          </a:p>
        </p:txBody>
      </p:sp>
      <p:sp>
        <p:nvSpPr>
          <p:cNvPr id="81" name="Google Shape;81;p2"/>
          <p:cNvSpPr/>
          <p:nvPr/>
        </p:nvSpPr>
        <p:spPr>
          <a:xfrm>
            <a:off x="3970650" y="2663525"/>
            <a:ext cx="3593700" cy="13716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2.2 &amp; TF1</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a:p>
          <a:p>
            <a:pPr indent="0" lvl="0" marL="0" rtl="0" algn="ctr">
              <a:spcBef>
                <a:spcPts val="0"/>
              </a:spcBef>
              <a:spcAft>
                <a:spcPts val="0"/>
              </a:spcAft>
              <a:buNone/>
            </a:pPr>
            <a:r>
              <a:rPr b="1" lang="en-US" sz="2500">
                <a:solidFill>
                  <a:schemeClr val="dk1"/>
                </a:solidFill>
              </a:rPr>
              <a:t>RSQKit</a:t>
            </a:r>
            <a:endParaRPr b="1" sz="2500"/>
          </a:p>
        </p:txBody>
      </p:sp>
      <p:sp>
        <p:nvSpPr>
          <p:cNvPr id="82" name="Google Shape;82;p2"/>
          <p:cNvSpPr/>
          <p:nvPr/>
        </p:nvSpPr>
        <p:spPr>
          <a:xfrm>
            <a:off x="4634913" y="1091100"/>
            <a:ext cx="2395800" cy="9144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2.1</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Landscape Analysis</a:t>
            </a:r>
            <a:endParaRPr b="1" sz="1200"/>
          </a:p>
        </p:txBody>
      </p:sp>
      <p:sp>
        <p:nvSpPr>
          <p:cNvPr id="83" name="Google Shape;83;p2"/>
          <p:cNvSpPr/>
          <p:nvPr/>
        </p:nvSpPr>
        <p:spPr>
          <a:xfrm>
            <a:off x="4569650" y="4297400"/>
            <a:ext cx="2395800" cy="9144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2.3</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Dimensions &amp; Indicators</a:t>
            </a:r>
            <a:endParaRPr b="1" sz="1200"/>
          </a:p>
        </p:txBody>
      </p:sp>
      <p:sp>
        <p:nvSpPr>
          <p:cNvPr id="84" name="Google Shape;84;p2"/>
          <p:cNvSpPr/>
          <p:nvPr/>
        </p:nvSpPr>
        <p:spPr>
          <a:xfrm>
            <a:off x="99150" y="1436050"/>
            <a:ext cx="2395800" cy="914400"/>
          </a:xfrm>
          <a:prstGeom prst="roundRect">
            <a:avLst>
              <a:gd fmla="val 16667" name="adj"/>
            </a:avLst>
          </a:prstGeom>
          <a:solidFill>
            <a:srgbClr val="DD7E6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1.1 &amp; 1.2 &amp; 1.3</a:t>
            </a:r>
            <a:endParaRPr sz="1200"/>
          </a:p>
          <a:p>
            <a:pPr indent="0" lvl="0" marL="0" rtl="0" algn="l">
              <a:spcBef>
                <a:spcPts val="0"/>
              </a:spcBef>
              <a:spcAft>
                <a:spcPts val="0"/>
              </a:spcAft>
              <a:buNone/>
            </a:pPr>
            <a:r>
              <a:rPr lang="en-US"/>
              <a:t>	</a:t>
            </a:r>
            <a:endParaRPr/>
          </a:p>
          <a:p>
            <a:pPr indent="0" lvl="0" marL="0" rtl="0" algn="ctr">
              <a:spcBef>
                <a:spcPts val="0"/>
              </a:spcBef>
              <a:spcAft>
                <a:spcPts val="0"/>
              </a:spcAft>
              <a:buNone/>
            </a:pPr>
            <a:r>
              <a:rPr lang="en-US" sz="1200"/>
              <a:t>	</a:t>
            </a:r>
            <a:r>
              <a:rPr b="1" lang="en-US" sz="1200">
                <a:solidFill>
                  <a:schemeClr val="dk1"/>
                </a:solidFill>
              </a:rPr>
              <a:t>EVERSE Network &amp; Science Communities &amp; Other Orgs &amp; Industry</a:t>
            </a:r>
            <a:endParaRPr b="1" sz="1200"/>
          </a:p>
        </p:txBody>
      </p:sp>
      <p:sp>
        <p:nvSpPr>
          <p:cNvPr id="85" name="Google Shape;85;p2"/>
          <p:cNvSpPr/>
          <p:nvPr/>
        </p:nvSpPr>
        <p:spPr>
          <a:xfrm>
            <a:off x="702750" y="831800"/>
            <a:ext cx="1188600" cy="457200"/>
          </a:xfrm>
          <a:prstGeom prst="roundRect">
            <a:avLst>
              <a:gd fmla="val 16667" name="adj"/>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200"/>
              <a:t>WP1 - Outreach</a:t>
            </a:r>
            <a:endParaRPr b="1" sz="1200"/>
          </a:p>
        </p:txBody>
      </p:sp>
      <p:sp>
        <p:nvSpPr>
          <p:cNvPr id="86" name="Google Shape;86;p2"/>
          <p:cNvSpPr/>
          <p:nvPr/>
        </p:nvSpPr>
        <p:spPr>
          <a:xfrm>
            <a:off x="3180900" y="831800"/>
            <a:ext cx="1188600" cy="457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200"/>
              <a:t>WP2 - Best practices</a:t>
            </a:r>
            <a:endParaRPr b="1" sz="1200"/>
          </a:p>
        </p:txBody>
      </p:sp>
      <p:sp>
        <p:nvSpPr>
          <p:cNvPr id="87" name="Google Shape;87;p2"/>
          <p:cNvSpPr/>
          <p:nvPr/>
        </p:nvSpPr>
        <p:spPr>
          <a:xfrm>
            <a:off x="702738" y="2497488"/>
            <a:ext cx="1188600" cy="457200"/>
          </a:xfrm>
          <a:prstGeom prst="roundRect">
            <a:avLst>
              <a:gd fmla="val 16667" name="adj"/>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200"/>
              <a:t>WP3 - Tools and services</a:t>
            </a:r>
            <a:endParaRPr b="1" sz="1200"/>
          </a:p>
        </p:txBody>
      </p:sp>
      <p:sp>
        <p:nvSpPr>
          <p:cNvPr id="88" name="Google Shape;88;p2"/>
          <p:cNvSpPr/>
          <p:nvPr/>
        </p:nvSpPr>
        <p:spPr>
          <a:xfrm>
            <a:off x="8298575" y="831800"/>
            <a:ext cx="1188600" cy="457200"/>
          </a:xfrm>
          <a:prstGeom prst="roundRect">
            <a:avLst>
              <a:gd fmla="val 16667" name="adj"/>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200"/>
              <a:t>WP4 - Pilots &amp; Drivers</a:t>
            </a:r>
            <a:endParaRPr b="1" sz="1200"/>
          </a:p>
        </p:txBody>
      </p:sp>
      <p:sp>
        <p:nvSpPr>
          <p:cNvPr id="89" name="Google Shape;89;p2"/>
          <p:cNvSpPr/>
          <p:nvPr/>
        </p:nvSpPr>
        <p:spPr>
          <a:xfrm>
            <a:off x="10169425" y="5440425"/>
            <a:ext cx="1295700" cy="5310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200"/>
              <a:t>WP5 - Training &amp; credit</a:t>
            </a:r>
            <a:endParaRPr b="1" sz="1200"/>
          </a:p>
        </p:txBody>
      </p:sp>
      <p:sp>
        <p:nvSpPr>
          <p:cNvPr id="90" name="Google Shape;90;p2"/>
          <p:cNvSpPr/>
          <p:nvPr/>
        </p:nvSpPr>
        <p:spPr>
          <a:xfrm>
            <a:off x="99150" y="3117125"/>
            <a:ext cx="2395800" cy="9144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3.1</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Technology watch: tools</a:t>
            </a:r>
            <a:endParaRPr b="1" sz="1200"/>
          </a:p>
        </p:txBody>
      </p:sp>
      <p:sp>
        <p:nvSpPr>
          <p:cNvPr id="91" name="Google Shape;91;p2"/>
          <p:cNvSpPr/>
          <p:nvPr/>
        </p:nvSpPr>
        <p:spPr>
          <a:xfrm>
            <a:off x="99150" y="4250738"/>
            <a:ext cx="2395800" cy="9144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3.2</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Metadata &amp; indicators</a:t>
            </a:r>
            <a:endParaRPr b="1" sz="1200"/>
          </a:p>
        </p:txBody>
      </p:sp>
      <p:sp>
        <p:nvSpPr>
          <p:cNvPr id="92" name="Google Shape;92;p2"/>
          <p:cNvSpPr/>
          <p:nvPr/>
        </p:nvSpPr>
        <p:spPr>
          <a:xfrm>
            <a:off x="99150" y="5440413"/>
            <a:ext cx="2395800" cy="9144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3.3</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Dashboard</a:t>
            </a:r>
            <a:endParaRPr b="1" sz="1200"/>
          </a:p>
        </p:txBody>
      </p:sp>
      <p:sp>
        <p:nvSpPr>
          <p:cNvPr id="93" name="Google Shape;93;p2"/>
          <p:cNvSpPr/>
          <p:nvPr/>
        </p:nvSpPr>
        <p:spPr>
          <a:xfrm>
            <a:off x="9787900" y="6320663"/>
            <a:ext cx="2345700" cy="436500"/>
          </a:xfrm>
          <a:prstGeom prst="roundRect">
            <a:avLst>
              <a:gd fmla="val 16667" name="adj"/>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200"/>
              <a:t>WP6</a:t>
            </a:r>
            <a:r>
              <a:rPr lang="en-US" sz="1200"/>
              <a:t> - project oversight</a:t>
            </a:r>
            <a:endParaRPr sz="1200"/>
          </a:p>
        </p:txBody>
      </p:sp>
      <p:cxnSp>
        <p:nvCxnSpPr>
          <p:cNvPr id="94" name="Google Shape;94;p2"/>
          <p:cNvCxnSpPr>
            <a:stCxn id="90" idx="3"/>
            <a:endCxn id="81" idx="1"/>
          </p:cNvCxnSpPr>
          <p:nvPr/>
        </p:nvCxnSpPr>
        <p:spPr>
          <a:xfrm flipH="1" rot="10800000">
            <a:off x="2494950" y="3349325"/>
            <a:ext cx="1475700" cy="225000"/>
          </a:xfrm>
          <a:prstGeom prst="straightConnector1">
            <a:avLst/>
          </a:prstGeom>
          <a:noFill/>
          <a:ln cap="flat" cmpd="sng" w="9525">
            <a:solidFill>
              <a:schemeClr val="dk2"/>
            </a:solidFill>
            <a:prstDash val="solid"/>
            <a:round/>
            <a:headEnd len="med" w="med" type="none"/>
            <a:tailEnd len="med" w="med" type="triangle"/>
          </a:ln>
        </p:spPr>
      </p:cxnSp>
      <p:cxnSp>
        <p:nvCxnSpPr>
          <p:cNvPr id="95" name="Google Shape;95;p2"/>
          <p:cNvCxnSpPr>
            <a:stCxn id="91" idx="3"/>
            <a:endCxn id="83" idx="1"/>
          </p:cNvCxnSpPr>
          <p:nvPr/>
        </p:nvCxnSpPr>
        <p:spPr>
          <a:xfrm>
            <a:off x="2494950" y="4707938"/>
            <a:ext cx="2074800" cy="46800"/>
          </a:xfrm>
          <a:prstGeom prst="straightConnector1">
            <a:avLst/>
          </a:prstGeom>
          <a:noFill/>
          <a:ln cap="flat" cmpd="sng" w="9525">
            <a:solidFill>
              <a:schemeClr val="dk2"/>
            </a:solidFill>
            <a:prstDash val="solid"/>
            <a:round/>
            <a:headEnd len="med" w="med" type="triangle"/>
            <a:tailEnd len="med" w="med" type="triangle"/>
          </a:ln>
        </p:spPr>
      </p:cxnSp>
      <p:cxnSp>
        <p:nvCxnSpPr>
          <p:cNvPr id="96" name="Google Shape;96;p2"/>
          <p:cNvCxnSpPr>
            <a:endCxn id="81" idx="1"/>
          </p:cNvCxnSpPr>
          <p:nvPr/>
        </p:nvCxnSpPr>
        <p:spPr>
          <a:xfrm flipH="1" rot="10800000">
            <a:off x="3579750" y="3349325"/>
            <a:ext cx="390900" cy="1364400"/>
          </a:xfrm>
          <a:prstGeom prst="straightConnector1">
            <a:avLst/>
          </a:prstGeom>
          <a:noFill/>
          <a:ln cap="flat" cmpd="sng" w="9525">
            <a:solidFill>
              <a:schemeClr val="dk2"/>
            </a:solidFill>
            <a:prstDash val="solid"/>
            <a:round/>
            <a:headEnd len="med" w="med" type="none"/>
            <a:tailEnd len="med" w="med" type="triangle"/>
          </a:ln>
        </p:spPr>
      </p:cxnSp>
      <p:sp>
        <p:nvSpPr>
          <p:cNvPr id="97" name="Google Shape;97;p2"/>
          <p:cNvSpPr txBox="1"/>
          <p:nvPr/>
        </p:nvSpPr>
        <p:spPr>
          <a:xfrm>
            <a:off x="3915775" y="6542550"/>
            <a:ext cx="6811800" cy="3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t>Showing connections into &amp; around RSQKit - not all connections in the </a:t>
            </a:r>
            <a:r>
              <a:rPr lang="en-US" sz="1200"/>
              <a:t>project</a:t>
            </a:r>
            <a:endParaRPr sz="1200"/>
          </a:p>
        </p:txBody>
      </p:sp>
      <p:sp>
        <p:nvSpPr>
          <p:cNvPr id="98" name="Google Shape;98;p2"/>
          <p:cNvSpPr/>
          <p:nvPr/>
        </p:nvSpPr>
        <p:spPr>
          <a:xfrm>
            <a:off x="7694975" y="1442400"/>
            <a:ext cx="2395800" cy="914400"/>
          </a:xfrm>
          <a:prstGeom prst="roundRect">
            <a:avLst>
              <a:gd fmla="val 16667" name="adj"/>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4.1</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Software assessment in Science clusters</a:t>
            </a:r>
            <a:endParaRPr b="1" sz="1200"/>
          </a:p>
        </p:txBody>
      </p:sp>
      <p:sp>
        <p:nvSpPr>
          <p:cNvPr id="99" name="Google Shape;99;p2"/>
          <p:cNvSpPr/>
          <p:nvPr/>
        </p:nvSpPr>
        <p:spPr>
          <a:xfrm>
            <a:off x="9565813" y="2510213"/>
            <a:ext cx="2395800" cy="914400"/>
          </a:xfrm>
          <a:prstGeom prst="roundRect">
            <a:avLst>
              <a:gd fmla="val 16667" name="adj"/>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4.2</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Showcase of good practices in the pilots</a:t>
            </a:r>
            <a:endParaRPr b="1" sz="1200"/>
          </a:p>
        </p:txBody>
      </p:sp>
      <p:cxnSp>
        <p:nvCxnSpPr>
          <p:cNvPr id="100" name="Google Shape;100;p2"/>
          <p:cNvCxnSpPr>
            <a:stCxn id="99" idx="1"/>
            <a:endCxn id="81" idx="3"/>
          </p:cNvCxnSpPr>
          <p:nvPr/>
        </p:nvCxnSpPr>
        <p:spPr>
          <a:xfrm flipH="1">
            <a:off x="7564213" y="2967413"/>
            <a:ext cx="2001600" cy="381900"/>
          </a:xfrm>
          <a:prstGeom prst="straightConnector1">
            <a:avLst/>
          </a:prstGeom>
          <a:noFill/>
          <a:ln cap="flat" cmpd="sng" w="9525">
            <a:solidFill>
              <a:schemeClr val="dk2"/>
            </a:solidFill>
            <a:prstDash val="solid"/>
            <a:round/>
            <a:headEnd len="med" w="med" type="none"/>
            <a:tailEnd len="med" w="med" type="triangle"/>
          </a:ln>
        </p:spPr>
      </p:cxnSp>
      <p:sp>
        <p:nvSpPr>
          <p:cNvPr id="101" name="Google Shape;101;p2"/>
          <p:cNvSpPr/>
          <p:nvPr/>
        </p:nvSpPr>
        <p:spPr>
          <a:xfrm>
            <a:off x="9762850" y="4147888"/>
            <a:ext cx="2395800" cy="9144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5.1</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Curate training resources</a:t>
            </a:r>
            <a:endParaRPr b="1" sz="1200"/>
          </a:p>
        </p:txBody>
      </p:sp>
      <p:cxnSp>
        <p:nvCxnSpPr>
          <p:cNvPr id="102" name="Google Shape;102;p2"/>
          <p:cNvCxnSpPr>
            <a:stCxn id="101" idx="0"/>
            <a:endCxn id="81" idx="3"/>
          </p:cNvCxnSpPr>
          <p:nvPr/>
        </p:nvCxnSpPr>
        <p:spPr>
          <a:xfrm rot="10800000">
            <a:off x="7564450" y="3349288"/>
            <a:ext cx="3396300" cy="798600"/>
          </a:xfrm>
          <a:prstGeom prst="straightConnector1">
            <a:avLst/>
          </a:prstGeom>
          <a:noFill/>
          <a:ln cap="flat" cmpd="sng" w="9525">
            <a:solidFill>
              <a:schemeClr val="dk2"/>
            </a:solidFill>
            <a:prstDash val="dash"/>
            <a:round/>
            <a:headEnd len="med" w="med" type="none"/>
            <a:tailEnd len="med" w="med" type="triangle"/>
          </a:ln>
        </p:spPr>
      </p:cxnSp>
      <p:sp>
        <p:nvSpPr>
          <p:cNvPr id="103" name="Google Shape;103;p2"/>
          <p:cNvSpPr/>
          <p:nvPr/>
        </p:nvSpPr>
        <p:spPr>
          <a:xfrm>
            <a:off x="7564225" y="5140400"/>
            <a:ext cx="2395800" cy="9144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5.2</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Recognition</a:t>
            </a:r>
            <a:r>
              <a:rPr b="1" lang="en-US" sz="1200">
                <a:solidFill>
                  <a:schemeClr val="dk1"/>
                </a:solidFill>
              </a:rPr>
              <a:t> framework for research software people</a:t>
            </a:r>
            <a:endParaRPr b="1" sz="1200"/>
          </a:p>
        </p:txBody>
      </p:sp>
      <p:sp>
        <p:nvSpPr>
          <p:cNvPr id="104" name="Google Shape;104;p2"/>
          <p:cNvSpPr/>
          <p:nvPr/>
        </p:nvSpPr>
        <p:spPr>
          <a:xfrm>
            <a:off x="4898088" y="5580175"/>
            <a:ext cx="2395800" cy="9144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Task 5.3</a:t>
            </a:r>
            <a:endParaRPr sz="1200"/>
          </a:p>
          <a:p>
            <a:pPr indent="0" lvl="0" marL="0" rtl="0" algn="l">
              <a:spcBef>
                <a:spcPts val="0"/>
              </a:spcBef>
              <a:spcAft>
                <a:spcPts val="0"/>
              </a:spcAft>
              <a:buNone/>
            </a:pPr>
            <a:r>
              <a:rPr lang="en-US" sz="1200"/>
              <a:t>		</a:t>
            </a:r>
            <a:endParaRPr sz="1200"/>
          </a:p>
          <a:p>
            <a:pPr indent="0" lvl="0" marL="0" rtl="0" algn="l">
              <a:spcBef>
                <a:spcPts val="0"/>
              </a:spcBef>
              <a:spcAft>
                <a:spcPts val="0"/>
              </a:spcAft>
              <a:buNone/>
            </a:pPr>
            <a:r>
              <a:rPr b="1" lang="en-US" sz="1200">
                <a:solidFill>
                  <a:schemeClr val="dk1"/>
                </a:solidFill>
              </a:rPr>
              <a:t>Establish an RSQ training activity</a:t>
            </a:r>
            <a:r>
              <a:rPr b="1" lang="en-US" sz="1200">
                <a:solidFill>
                  <a:schemeClr val="dk1"/>
                </a:solidFill>
              </a:rPr>
              <a:t> </a:t>
            </a:r>
            <a:endParaRPr b="1" sz="1200"/>
          </a:p>
        </p:txBody>
      </p:sp>
      <p:cxnSp>
        <p:nvCxnSpPr>
          <p:cNvPr id="105" name="Google Shape;105;p2"/>
          <p:cNvCxnSpPr>
            <a:stCxn id="84" idx="3"/>
            <a:endCxn id="81" idx="1"/>
          </p:cNvCxnSpPr>
          <p:nvPr/>
        </p:nvCxnSpPr>
        <p:spPr>
          <a:xfrm>
            <a:off x="2494950" y="1893250"/>
            <a:ext cx="1475700" cy="1456200"/>
          </a:xfrm>
          <a:prstGeom prst="straightConnector1">
            <a:avLst/>
          </a:prstGeom>
          <a:noFill/>
          <a:ln cap="flat" cmpd="sng" w="9525">
            <a:solidFill>
              <a:schemeClr val="dk2"/>
            </a:solidFill>
            <a:prstDash val="solid"/>
            <a:round/>
            <a:headEnd len="med" w="med" type="triangle"/>
            <a:tailEnd len="med" w="med" type="triangle"/>
          </a:ln>
        </p:spPr>
      </p:cxnSp>
      <p:sp>
        <p:nvSpPr>
          <p:cNvPr id="106" name="Google Shape;106;p2"/>
          <p:cNvSpPr txBox="1"/>
          <p:nvPr/>
        </p:nvSpPr>
        <p:spPr>
          <a:xfrm rot="2700000">
            <a:off x="2630326" y="2220175"/>
            <a:ext cx="1475590" cy="22867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000"/>
              <a:t>Promotion, </a:t>
            </a:r>
            <a:r>
              <a:rPr b="1" lang="en-US" sz="1000"/>
              <a:t>Participation &amp; use</a:t>
            </a:r>
            <a:endParaRPr b="1" sz="1000"/>
          </a:p>
        </p:txBody>
      </p:sp>
      <p:sp>
        <p:nvSpPr>
          <p:cNvPr id="107" name="Google Shape;107;p2"/>
          <p:cNvSpPr txBox="1"/>
          <p:nvPr/>
        </p:nvSpPr>
        <p:spPr>
          <a:xfrm rot="-533360">
            <a:off x="2779571" y="3166589"/>
            <a:ext cx="611545" cy="22865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000"/>
              <a:t>Tools</a:t>
            </a:r>
            <a:endParaRPr b="1" sz="1000"/>
          </a:p>
        </p:txBody>
      </p:sp>
      <p:sp>
        <p:nvSpPr>
          <p:cNvPr id="108" name="Google Shape;108;p2"/>
          <p:cNvSpPr txBox="1"/>
          <p:nvPr/>
        </p:nvSpPr>
        <p:spPr>
          <a:xfrm>
            <a:off x="2765550" y="4707950"/>
            <a:ext cx="1731600" cy="22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000"/>
              <a:t>Dimensions &amp; indicators</a:t>
            </a:r>
            <a:endParaRPr b="1" sz="1000"/>
          </a:p>
        </p:txBody>
      </p:sp>
      <p:sp>
        <p:nvSpPr>
          <p:cNvPr id="109" name="Google Shape;109;p2"/>
          <p:cNvSpPr txBox="1"/>
          <p:nvPr/>
        </p:nvSpPr>
        <p:spPr>
          <a:xfrm rot="889030">
            <a:off x="8452765" y="3775157"/>
            <a:ext cx="1783094" cy="32054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000"/>
              <a:t>Links to training</a:t>
            </a:r>
            <a:endParaRPr b="1" sz="1000"/>
          </a:p>
        </p:txBody>
      </p:sp>
      <p:sp>
        <p:nvSpPr>
          <p:cNvPr id="110" name="Google Shape;110;p2"/>
          <p:cNvSpPr txBox="1"/>
          <p:nvPr/>
        </p:nvSpPr>
        <p:spPr>
          <a:xfrm rot="-535960">
            <a:off x="7989353" y="2807195"/>
            <a:ext cx="2102095" cy="32030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000"/>
              <a:t>Examples of use</a:t>
            </a:r>
            <a:endParaRPr b="1" sz="1000"/>
          </a:p>
        </p:txBody>
      </p:sp>
      <p:cxnSp>
        <p:nvCxnSpPr>
          <p:cNvPr id="111" name="Google Shape;111;p2"/>
          <p:cNvCxnSpPr>
            <a:stCxn id="82" idx="2"/>
            <a:endCxn id="81" idx="0"/>
          </p:cNvCxnSpPr>
          <p:nvPr/>
        </p:nvCxnSpPr>
        <p:spPr>
          <a:xfrm flipH="1">
            <a:off x="5767413" y="2005500"/>
            <a:ext cx="65400" cy="657900"/>
          </a:xfrm>
          <a:prstGeom prst="straightConnector1">
            <a:avLst/>
          </a:prstGeom>
          <a:noFill/>
          <a:ln cap="flat" cmpd="sng" w="9525">
            <a:solidFill>
              <a:schemeClr val="dk2"/>
            </a:solidFill>
            <a:prstDash val="dash"/>
            <a:round/>
            <a:headEnd len="med" w="med" type="none"/>
            <a:tailEnd len="med" w="med" type="triangle"/>
          </a:ln>
        </p:spPr>
      </p:cxnSp>
      <p:sp>
        <p:nvSpPr>
          <p:cNvPr id="112" name="Google Shape;112;p2"/>
          <p:cNvSpPr txBox="1"/>
          <p:nvPr/>
        </p:nvSpPr>
        <p:spPr>
          <a:xfrm>
            <a:off x="5900550" y="2176413"/>
            <a:ext cx="390900" cy="3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a:t>
            </a:r>
            <a:endParaRPr/>
          </a:p>
        </p:txBody>
      </p:sp>
      <p:cxnSp>
        <p:nvCxnSpPr>
          <p:cNvPr id="113" name="Google Shape;113;p2"/>
          <p:cNvCxnSpPr>
            <a:stCxn id="103" idx="0"/>
            <a:endCxn id="81" idx="3"/>
          </p:cNvCxnSpPr>
          <p:nvPr/>
        </p:nvCxnSpPr>
        <p:spPr>
          <a:xfrm rot="10800000">
            <a:off x="7564225" y="3349400"/>
            <a:ext cx="1197900" cy="1791000"/>
          </a:xfrm>
          <a:prstGeom prst="straightConnector1">
            <a:avLst/>
          </a:prstGeom>
          <a:noFill/>
          <a:ln cap="flat" cmpd="sng" w="9525">
            <a:solidFill>
              <a:schemeClr val="dk2"/>
            </a:solidFill>
            <a:prstDash val="dash"/>
            <a:round/>
            <a:headEnd len="med" w="med" type="none"/>
            <a:tailEnd len="med" w="med" type="triangle"/>
          </a:ln>
        </p:spPr>
      </p:cxnSp>
      <p:sp>
        <p:nvSpPr>
          <p:cNvPr id="114" name="Google Shape;114;p2"/>
          <p:cNvSpPr txBox="1"/>
          <p:nvPr/>
        </p:nvSpPr>
        <p:spPr>
          <a:xfrm>
            <a:off x="8298563" y="4086750"/>
            <a:ext cx="390900" cy="3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a:t>
            </a:r>
            <a:endParaRPr/>
          </a:p>
        </p:txBody>
      </p:sp>
      <p:cxnSp>
        <p:nvCxnSpPr>
          <p:cNvPr id="115" name="Google Shape;115;p2"/>
          <p:cNvCxnSpPr/>
          <p:nvPr/>
        </p:nvCxnSpPr>
        <p:spPr>
          <a:xfrm>
            <a:off x="10550775" y="438325"/>
            <a:ext cx="1094100" cy="18000"/>
          </a:xfrm>
          <a:prstGeom prst="straightConnector1">
            <a:avLst/>
          </a:prstGeom>
          <a:noFill/>
          <a:ln cap="flat" cmpd="sng" w="9525">
            <a:solidFill>
              <a:schemeClr val="dk2"/>
            </a:solidFill>
            <a:prstDash val="dash"/>
            <a:round/>
            <a:headEnd len="med" w="med" type="none"/>
            <a:tailEnd len="med" w="med" type="none"/>
          </a:ln>
        </p:spPr>
      </p:cxnSp>
      <p:sp>
        <p:nvSpPr>
          <p:cNvPr id="116" name="Google Shape;116;p2"/>
          <p:cNvSpPr txBox="1"/>
          <p:nvPr/>
        </p:nvSpPr>
        <p:spPr>
          <a:xfrm>
            <a:off x="9639875" y="289225"/>
            <a:ext cx="1205100" cy="3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t>To do / future</a:t>
            </a:r>
            <a:endParaRPr sz="1000"/>
          </a:p>
        </p:txBody>
      </p:sp>
      <p:cxnSp>
        <p:nvCxnSpPr>
          <p:cNvPr id="117" name="Google Shape;117;p2"/>
          <p:cNvCxnSpPr>
            <a:endCxn id="104" idx="3"/>
          </p:cNvCxnSpPr>
          <p:nvPr/>
        </p:nvCxnSpPr>
        <p:spPr>
          <a:xfrm flipH="1">
            <a:off x="7293888" y="3438775"/>
            <a:ext cx="302700" cy="2598600"/>
          </a:xfrm>
          <a:prstGeom prst="straightConnector1">
            <a:avLst/>
          </a:prstGeom>
          <a:noFill/>
          <a:ln cap="flat" cmpd="sng" w="9525">
            <a:solidFill>
              <a:schemeClr val="dk2"/>
            </a:solidFill>
            <a:prstDash val="dash"/>
            <a:round/>
            <a:headEnd len="med" w="med" type="none"/>
            <a:tailEnd len="med" w="med" type="triangle"/>
          </a:ln>
        </p:spPr>
      </p:cxnSp>
      <p:sp>
        <p:nvSpPr>
          <p:cNvPr id="118" name="Google Shape;118;p2"/>
          <p:cNvSpPr txBox="1"/>
          <p:nvPr/>
        </p:nvSpPr>
        <p:spPr>
          <a:xfrm rot="5844174">
            <a:off x="7164024" y="4592529"/>
            <a:ext cx="936002" cy="23081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000"/>
              <a:t>Informs</a:t>
            </a:r>
            <a:endParaRPr b="1" sz="1000"/>
          </a:p>
        </p:txBody>
      </p:sp>
      <p:cxnSp>
        <p:nvCxnSpPr>
          <p:cNvPr id="119" name="Google Shape;119;p2"/>
          <p:cNvCxnSpPr>
            <a:stCxn id="104" idx="3"/>
          </p:cNvCxnSpPr>
          <p:nvPr/>
        </p:nvCxnSpPr>
        <p:spPr>
          <a:xfrm rot="10800000">
            <a:off x="7179588" y="4027075"/>
            <a:ext cx="114300" cy="2010300"/>
          </a:xfrm>
          <a:prstGeom prst="straightConnector1">
            <a:avLst/>
          </a:prstGeom>
          <a:noFill/>
          <a:ln cap="flat" cmpd="sng" w="9525">
            <a:solidFill>
              <a:schemeClr val="dk2"/>
            </a:solidFill>
            <a:prstDash val="dash"/>
            <a:round/>
            <a:headEnd len="med" w="med" type="none"/>
            <a:tailEnd len="med" w="med" type="triangle"/>
          </a:ln>
        </p:spPr>
      </p:cxnSp>
      <p:sp>
        <p:nvSpPr>
          <p:cNvPr id="120" name="Google Shape;120;p2"/>
          <p:cNvSpPr txBox="1"/>
          <p:nvPr/>
        </p:nvSpPr>
        <p:spPr>
          <a:xfrm rot="-5534485">
            <a:off x="6584156" y="4592300"/>
            <a:ext cx="935816" cy="2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000"/>
              <a:t>Links to</a:t>
            </a:r>
            <a:endParaRPr b="1" sz="1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127" name="Google Shape;127;p3"/>
          <p:cNvSpPr txBox="1"/>
          <p:nvPr>
            <p:ph idx="1" type="body"/>
          </p:nvPr>
        </p:nvSpPr>
        <p:spPr>
          <a:xfrm>
            <a:off x="5915425" y="364042"/>
            <a:ext cx="10883700" cy="720000"/>
          </a:xfrm>
          <a:prstGeom prst="rect">
            <a:avLst/>
          </a:prstGeom>
          <a:noFill/>
          <a:ln>
            <a:noFill/>
          </a:ln>
        </p:spPr>
        <p:txBody>
          <a:bodyPr anchorCtr="0" anchor="t" bIns="45700" lIns="91425" spcFirstLastPara="1" rIns="91425" wrap="square" tIns="45700">
            <a:noAutofit/>
          </a:bodyPr>
          <a:lstStyle/>
          <a:p>
            <a:pPr indent="0" lvl="0" marL="0" rtl="0" algn="l">
              <a:lnSpc>
                <a:spcPct val="130000"/>
              </a:lnSpc>
              <a:spcBef>
                <a:spcPts val="0"/>
              </a:spcBef>
              <a:spcAft>
                <a:spcPts val="0"/>
              </a:spcAft>
              <a:buClr>
                <a:srgbClr val="7F7F7F"/>
              </a:buClr>
              <a:buSzPts val="1500"/>
              <a:buNone/>
            </a:pPr>
            <a:r>
              <a:rPr lang="en-US" sz="2000" u="sng">
                <a:solidFill>
                  <a:schemeClr val="hlink"/>
                </a:solidFill>
                <a:hlinkClick r:id="rId3"/>
              </a:rPr>
              <a:t>https://everse.software/RSQKit/</a:t>
            </a:r>
            <a:r>
              <a:rPr lang="en-US" sz="2000"/>
              <a:t> </a:t>
            </a:r>
            <a:endParaRPr sz="2000"/>
          </a:p>
        </p:txBody>
      </p:sp>
      <p:sp>
        <p:nvSpPr>
          <p:cNvPr id="128" name="Google Shape;128;p3"/>
          <p:cNvSpPr txBox="1"/>
          <p:nvPr>
            <p:ph type="title"/>
          </p:nvPr>
        </p:nvSpPr>
        <p:spPr>
          <a:xfrm>
            <a:off x="2937923" y="300075"/>
            <a:ext cx="84717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200"/>
              <a:buFont typeface="Roboto Light"/>
              <a:buNone/>
            </a:pPr>
            <a:r>
              <a:rPr lang="en-US" sz="3200"/>
              <a:t>Demo:</a:t>
            </a:r>
            <a:r>
              <a:rPr lang="en-US" sz="3200"/>
              <a:t> </a:t>
            </a:r>
            <a:r>
              <a:rPr lang="en-US" sz="3200">
                <a:solidFill>
                  <a:schemeClr val="dk1"/>
                </a:solidFill>
              </a:rPr>
              <a:t>RSQKit</a:t>
            </a:r>
            <a:endParaRPr sz="3200">
              <a:solidFill>
                <a:schemeClr val="dk1"/>
              </a:solidFill>
            </a:endParaRPr>
          </a:p>
        </p:txBody>
      </p:sp>
      <p:pic>
        <p:nvPicPr>
          <p:cNvPr id="129" name="Google Shape;129;p3" title="Screenshot 2025-03-16 at 21.21.16.png"/>
          <p:cNvPicPr preferRelativeResize="0"/>
          <p:nvPr/>
        </p:nvPicPr>
        <p:blipFill>
          <a:blip r:embed="rId4">
            <a:alphaModFix/>
          </a:blip>
          <a:stretch>
            <a:fillRect/>
          </a:stretch>
        </p:blipFill>
        <p:spPr>
          <a:xfrm>
            <a:off x="523025" y="954342"/>
            <a:ext cx="5691479" cy="5469156"/>
          </a:xfrm>
          <a:prstGeom prst="rect">
            <a:avLst/>
          </a:prstGeom>
          <a:noFill/>
          <a:ln>
            <a:noFill/>
          </a:ln>
        </p:spPr>
      </p:pic>
      <p:pic>
        <p:nvPicPr>
          <p:cNvPr id="130" name="Google Shape;130;p3" title="Screenshot 2025-03-16 at 21.22.02.png"/>
          <p:cNvPicPr preferRelativeResize="0"/>
          <p:nvPr/>
        </p:nvPicPr>
        <p:blipFill>
          <a:blip r:embed="rId5">
            <a:alphaModFix/>
          </a:blip>
          <a:stretch>
            <a:fillRect/>
          </a:stretch>
        </p:blipFill>
        <p:spPr>
          <a:xfrm>
            <a:off x="6737529" y="1146404"/>
            <a:ext cx="4594614" cy="503465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4"/>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137" name="Google Shape;137;p4"/>
          <p:cNvSpPr txBox="1"/>
          <p:nvPr>
            <p:ph idx="1" type="body"/>
          </p:nvPr>
        </p:nvSpPr>
        <p:spPr>
          <a:xfrm>
            <a:off x="668200" y="2188050"/>
            <a:ext cx="7356600" cy="4113600"/>
          </a:xfrm>
          <a:prstGeom prst="rect">
            <a:avLst/>
          </a:prstGeom>
          <a:noFill/>
          <a:ln>
            <a:noFill/>
          </a:ln>
        </p:spPr>
        <p:txBody>
          <a:bodyPr anchorCtr="0" anchor="t" bIns="45700" lIns="91425" spcFirstLastPara="1" rIns="91425" wrap="square" tIns="45700">
            <a:normAutofit lnSpcReduction="10000"/>
          </a:bodyPr>
          <a:lstStyle/>
          <a:p>
            <a:pPr indent="-323850" lvl="0" marL="457200" rtl="0" algn="l">
              <a:lnSpc>
                <a:spcPct val="130000"/>
              </a:lnSpc>
              <a:spcBef>
                <a:spcPts val="0"/>
              </a:spcBef>
              <a:spcAft>
                <a:spcPts val="0"/>
              </a:spcAft>
              <a:buSzPts val="1500"/>
              <a:buChar char="●"/>
            </a:pPr>
            <a:r>
              <a:rPr lang="en-US"/>
              <a:t>Setting up the infrastructure for RSQKit</a:t>
            </a:r>
            <a:endParaRPr/>
          </a:p>
          <a:p>
            <a:pPr indent="-323850" lvl="1" marL="914400" rtl="0" algn="l">
              <a:lnSpc>
                <a:spcPct val="130000"/>
              </a:lnSpc>
              <a:spcBef>
                <a:spcPts val="0"/>
              </a:spcBef>
              <a:spcAft>
                <a:spcPts val="0"/>
              </a:spcAft>
              <a:buSzPts val="1500"/>
              <a:buChar char="○"/>
            </a:pPr>
            <a:r>
              <a:rPr lang="en-US"/>
              <a:t>Based on - ETT - </a:t>
            </a:r>
            <a:r>
              <a:rPr lang="en-US" u="sng">
                <a:solidFill>
                  <a:schemeClr val="hlink"/>
                </a:solidFill>
                <a:hlinkClick r:id="rId3"/>
              </a:rPr>
              <a:t>https://elixir-belgium.github.io/elixir-toolkit-theme/</a:t>
            </a:r>
            <a:r>
              <a:rPr lang="en-US"/>
              <a:t> </a:t>
            </a:r>
            <a:endParaRPr/>
          </a:p>
          <a:p>
            <a:pPr indent="-323850" lvl="0" marL="457200" rtl="0" algn="l">
              <a:lnSpc>
                <a:spcPct val="130000"/>
              </a:lnSpc>
              <a:spcBef>
                <a:spcPts val="0"/>
              </a:spcBef>
              <a:spcAft>
                <a:spcPts val="0"/>
              </a:spcAft>
              <a:buSzPts val="1500"/>
              <a:buChar char="●"/>
            </a:pPr>
            <a:r>
              <a:rPr lang="en-US"/>
              <a:t>Structuring of RSQKit</a:t>
            </a:r>
            <a:endParaRPr/>
          </a:p>
          <a:p>
            <a:pPr indent="-323850" lvl="1" marL="914400" rtl="0" algn="l">
              <a:lnSpc>
                <a:spcPct val="130000"/>
              </a:lnSpc>
              <a:spcBef>
                <a:spcPts val="0"/>
              </a:spcBef>
              <a:spcAft>
                <a:spcPts val="0"/>
              </a:spcAft>
              <a:buSzPts val="1500"/>
              <a:buChar char="○"/>
            </a:pPr>
            <a:r>
              <a:rPr lang="en-US"/>
              <a:t>Inspired by - RDMkit - </a:t>
            </a:r>
            <a:r>
              <a:rPr lang="en-US" u="sng">
                <a:solidFill>
                  <a:schemeClr val="hlink"/>
                </a:solidFill>
                <a:hlinkClick r:id="rId4"/>
              </a:rPr>
              <a:t>https://rdmkit.elixir-europe.org/</a:t>
            </a:r>
            <a:endParaRPr/>
          </a:p>
          <a:p>
            <a:pPr indent="-323850" lvl="0" marL="457200" rtl="0" algn="l">
              <a:lnSpc>
                <a:spcPct val="130000"/>
              </a:lnSpc>
              <a:spcBef>
                <a:spcPts val="0"/>
              </a:spcBef>
              <a:spcAft>
                <a:spcPts val="0"/>
              </a:spcAft>
              <a:buSzPts val="1500"/>
              <a:buChar char="●"/>
            </a:pPr>
            <a:r>
              <a:rPr lang="en-US"/>
              <a:t>Establishing the Editorial Board</a:t>
            </a:r>
            <a:endParaRPr/>
          </a:p>
          <a:p>
            <a:pPr indent="-323850" lvl="1" marL="914400" rtl="0" algn="l">
              <a:lnSpc>
                <a:spcPct val="130000"/>
              </a:lnSpc>
              <a:spcBef>
                <a:spcPts val="0"/>
              </a:spcBef>
              <a:spcAft>
                <a:spcPts val="0"/>
              </a:spcAft>
              <a:buSzPts val="1500"/>
              <a:buChar char="○"/>
            </a:pPr>
            <a:r>
              <a:rPr lang="en-US"/>
              <a:t>Meeting weekly - </a:t>
            </a:r>
            <a:r>
              <a:rPr lang="en-US" u="sng">
                <a:solidFill>
                  <a:schemeClr val="hlink"/>
                </a:solidFill>
                <a:hlinkClick r:id="rId5"/>
              </a:rPr>
              <a:t>https://everse.software/RSQKit/contribution_guidelines</a:t>
            </a:r>
            <a:endParaRPr/>
          </a:p>
          <a:p>
            <a:pPr indent="-323850" lvl="1" marL="914400" rtl="0" algn="l">
              <a:lnSpc>
                <a:spcPct val="130000"/>
              </a:lnSpc>
              <a:spcBef>
                <a:spcPts val="0"/>
              </a:spcBef>
              <a:spcAft>
                <a:spcPts val="0"/>
              </a:spcAft>
              <a:buSzPts val="1500"/>
              <a:buChar char="○"/>
            </a:pPr>
            <a:r>
              <a:rPr lang="en-US"/>
              <a:t>I</a:t>
            </a:r>
            <a:r>
              <a:rPr lang="en-US"/>
              <a:t>nfrastructure</a:t>
            </a:r>
            <a:r>
              <a:rPr lang="en-US"/>
              <a:t>, content checks, planning and integrations (Training/WP5) </a:t>
            </a:r>
            <a:endParaRPr/>
          </a:p>
          <a:p>
            <a:pPr indent="-323850" lvl="0" marL="457200" rtl="0" algn="l">
              <a:spcBef>
                <a:spcPts val="0"/>
              </a:spcBef>
              <a:spcAft>
                <a:spcPts val="0"/>
              </a:spcAft>
              <a:buSzPts val="1500"/>
              <a:buChar char="●"/>
            </a:pPr>
            <a:r>
              <a:rPr lang="en-US"/>
              <a:t>Content</a:t>
            </a:r>
            <a:endParaRPr/>
          </a:p>
          <a:p>
            <a:pPr indent="-323850" lvl="1" marL="914400" rtl="0" algn="l">
              <a:lnSpc>
                <a:spcPct val="130000"/>
              </a:lnSpc>
              <a:spcBef>
                <a:spcPts val="0"/>
              </a:spcBef>
              <a:spcAft>
                <a:spcPts val="0"/>
              </a:spcAft>
              <a:buSzPts val="1500"/>
              <a:buChar char="○"/>
            </a:pPr>
            <a:r>
              <a:rPr lang="en-US"/>
              <a:t>Common tasks for research software quality from research software experts (in or related to the project)</a:t>
            </a:r>
            <a:endParaRPr/>
          </a:p>
          <a:p>
            <a:pPr indent="-323850" lvl="1" marL="914400" rtl="0" algn="l">
              <a:spcBef>
                <a:spcPts val="0"/>
              </a:spcBef>
              <a:spcAft>
                <a:spcPts val="0"/>
              </a:spcAft>
              <a:buSzPts val="1500"/>
              <a:buChar char="○"/>
            </a:pPr>
            <a:r>
              <a:rPr lang="en-US">
                <a:solidFill>
                  <a:srgbClr val="3A3838"/>
                </a:solidFill>
              </a:rPr>
              <a:t>Topics identified &amp; prioritised from wider engagement with project members</a:t>
            </a:r>
            <a:endParaRPr>
              <a:solidFill>
                <a:srgbClr val="3A3838"/>
              </a:solidFill>
            </a:endParaRPr>
          </a:p>
          <a:p>
            <a:pPr indent="-323850" lvl="0" marL="457200" rtl="0" algn="l">
              <a:spcBef>
                <a:spcPts val="0"/>
              </a:spcBef>
              <a:spcAft>
                <a:spcPts val="0"/>
              </a:spcAft>
              <a:buSzPts val="1500"/>
              <a:buChar char="●"/>
            </a:pPr>
            <a:r>
              <a:rPr lang="en-US"/>
              <a:t>Allowing wider contributions </a:t>
            </a:r>
            <a:endParaRPr/>
          </a:p>
          <a:p>
            <a:pPr indent="-323850" lvl="1" marL="914400" rtl="0" algn="l">
              <a:lnSpc>
                <a:spcPct val="130000"/>
              </a:lnSpc>
              <a:spcBef>
                <a:spcPts val="0"/>
              </a:spcBef>
              <a:spcAft>
                <a:spcPts val="0"/>
              </a:spcAft>
              <a:buSzPts val="1500"/>
              <a:buChar char="○"/>
            </a:pPr>
            <a:r>
              <a:rPr lang="en-US"/>
              <a:t>Guidelines - </a:t>
            </a:r>
            <a:r>
              <a:rPr lang="en-US" u="sng">
                <a:solidFill>
                  <a:schemeClr val="hlink"/>
                </a:solidFill>
                <a:hlinkClick r:id="rId6"/>
              </a:rPr>
              <a:t>https://everse.software/RSQKit/contribution_guidelines</a:t>
            </a:r>
            <a:r>
              <a:rPr lang="en-US"/>
              <a:t> </a:t>
            </a:r>
            <a:endParaRPr/>
          </a:p>
          <a:p>
            <a:pPr indent="-323850" lvl="1" marL="914400" rtl="0" algn="l">
              <a:lnSpc>
                <a:spcPct val="130000"/>
              </a:lnSpc>
              <a:spcBef>
                <a:spcPts val="0"/>
              </a:spcBef>
              <a:spcAft>
                <a:spcPts val="0"/>
              </a:spcAft>
              <a:buSzPts val="1500"/>
              <a:buChar char="○"/>
            </a:pPr>
            <a:r>
              <a:rPr lang="en-US"/>
              <a:t>Templates (specifically tasks, communities)</a:t>
            </a:r>
            <a:endParaRPr/>
          </a:p>
        </p:txBody>
      </p:sp>
      <p:sp>
        <p:nvSpPr>
          <p:cNvPr id="138" name="Google Shape;138;p4"/>
          <p:cNvSpPr txBox="1"/>
          <p:nvPr>
            <p:ph type="title"/>
          </p:nvPr>
        </p:nvSpPr>
        <p:spPr>
          <a:xfrm>
            <a:off x="668190" y="1007816"/>
            <a:ext cx="10883727" cy="6038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200"/>
              <a:buFont typeface="Roboto Light"/>
              <a:buNone/>
            </a:pPr>
            <a:r>
              <a:rPr lang="en-US" sz="3200"/>
              <a:t>MS5, </a:t>
            </a:r>
            <a:r>
              <a:rPr lang="en-US" sz="3200">
                <a:solidFill>
                  <a:schemeClr val="dk1"/>
                </a:solidFill>
              </a:rPr>
              <a:t>end of Feb 2025 (M12)- Initial Release of RSQKit</a:t>
            </a:r>
            <a:endParaRPr sz="3200">
              <a:solidFill>
                <a:schemeClr val="dk1"/>
              </a:solidFill>
            </a:endParaRPr>
          </a:p>
        </p:txBody>
      </p:sp>
      <p:sp>
        <p:nvSpPr>
          <p:cNvPr id="139" name="Google Shape;139;p4"/>
          <p:cNvSpPr txBox="1"/>
          <p:nvPr>
            <p:ph idx="2" type="body"/>
          </p:nvPr>
        </p:nvSpPr>
        <p:spPr>
          <a:xfrm>
            <a:off x="668193" y="1717482"/>
            <a:ext cx="10883700" cy="364800"/>
          </a:xfrm>
          <a:prstGeom prst="rect">
            <a:avLst/>
          </a:prstGeom>
        </p:spPr>
        <p:txBody>
          <a:bodyPr anchorCtr="0" anchor="t" bIns="45700" lIns="91425" spcFirstLastPara="1" rIns="91425" wrap="square" tIns="45700">
            <a:noAutofit/>
          </a:bodyPr>
          <a:lstStyle/>
          <a:p>
            <a:pPr indent="0" lvl="0" marL="0" rtl="0" algn="l">
              <a:lnSpc>
                <a:spcPct val="108571"/>
              </a:lnSpc>
              <a:spcBef>
                <a:spcPts val="0"/>
              </a:spcBef>
              <a:spcAft>
                <a:spcPts val="0"/>
              </a:spcAft>
              <a:buClr>
                <a:schemeClr val="dk1"/>
              </a:buClr>
              <a:buSzPts val="275"/>
              <a:buFont typeface="Arial"/>
              <a:buNone/>
            </a:pPr>
            <a:r>
              <a:rPr lang="en-US" sz="1375">
                <a:solidFill>
                  <a:schemeClr val="dk1"/>
                </a:solidFill>
                <a:highlight>
                  <a:srgbClr val="FFFFFF"/>
                </a:highlight>
                <a:latin typeface="Helvetica Neue"/>
                <a:ea typeface="Helvetica Neue"/>
                <a:cs typeface="Helvetica Neue"/>
                <a:sym typeface="Helvetica Neue"/>
              </a:rPr>
              <a:t>MS5_WP2_Initial Release of the RSQKit - </a:t>
            </a:r>
            <a:r>
              <a:rPr lang="en-US" sz="1375" u="sng">
                <a:solidFill>
                  <a:schemeClr val="hlink"/>
                </a:solidFill>
                <a:highlight>
                  <a:srgbClr val="FFFFFF"/>
                </a:highlight>
                <a:latin typeface="Helvetica Neue"/>
                <a:ea typeface="Helvetica Neue"/>
                <a:cs typeface="Helvetica Neue"/>
                <a:sym typeface="Helvetica Neue"/>
                <a:hlinkClick r:id="rId7"/>
              </a:rPr>
              <a:t>https://zenodo.org/records/14978845</a:t>
            </a:r>
            <a:r>
              <a:rPr lang="en-US" sz="1375">
                <a:solidFill>
                  <a:schemeClr val="dk1"/>
                </a:solidFill>
                <a:highlight>
                  <a:srgbClr val="FFFFFF"/>
                </a:highlight>
                <a:latin typeface="Helvetica Neue"/>
                <a:ea typeface="Helvetica Neue"/>
                <a:cs typeface="Helvetica Neue"/>
                <a:sym typeface="Helvetica Neue"/>
              </a:rPr>
              <a:t> </a:t>
            </a:r>
            <a:endParaRPr sz="1375">
              <a:solidFill>
                <a:schemeClr val="dk1"/>
              </a:solidFill>
              <a:highlight>
                <a:srgbClr val="FFFFFF"/>
              </a:highlight>
              <a:latin typeface="Helvetica Neue"/>
              <a:ea typeface="Helvetica Neue"/>
              <a:cs typeface="Helvetica Neue"/>
              <a:sym typeface="Helvetica Neue"/>
            </a:endParaRPr>
          </a:p>
          <a:p>
            <a:pPr indent="0" lvl="0" marL="0" rtl="0" algn="l">
              <a:lnSpc>
                <a:spcPct val="70000"/>
              </a:lnSpc>
              <a:spcBef>
                <a:spcPts val="1000"/>
              </a:spcBef>
              <a:spcAft>
                <a:spcPts val="0"/>
              </a:spcAft>
              <a:buSzPts val="275"/>
              <a:buNone/>
            </a:pPr>
            <a:r>
              <a:t/>
            </a:r>
            <a:endParaRPr sz="500"/>
          </a:p>
        </p:txBody>
      </p:sp>
      <p:pic>
        <p:nvPicPr>
          <p:cNvPr id="140" name="Google Shape;140;p4" title="Screenshot 2025-03-13 at 10.02.53.png"/>
          <p:cNvPicPr preferRelativeResize="0"/>
          <p:nvPr/>
        </p:nvPicPr>
        <p:blipFill>
          <a:blip r:embed="rId8">
            <a:alphaModFix/>
          </a:blip>
          <a:stretch>
            <a:fillRect/>
          </a:stretch>
        </p:blipFill>
        <p:spPr>
          <a:xfrm>
            <a:off x="8112100" y="1532075"/>
            <a:ext cx="3871352" cy="489142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5"/>
          <p:cNvSpPr/>
          <p:nvPr/>
        </p:nvSpPr>
        <p:spPr>
          <a:xfrm>
            <a:off x="7817650" y="91500"/>
            <a:ext cx="4114800" cy="6675000"/>
          </a:xfrm>
          <a:prstGeom prst="roundRect">
            <a:avLst>
              <a:gd fmla="val 16667" name="adj"/>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 name="Google Shape;147;p5"/>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148" name="Google Shape;148;p5"/>
          <p:cNvSpPr txBox="1"/>
          <p:nvPr>
            <p:ph idx="1" type="body"/>
          </p:nvPr>
        </p:nvSpPr>
        <p:spPr>
          <a:xfrm>
            <a:off x="158500" y="1128900"/>
            <a:ext cx="4039500" cy="50895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a:t>From ETT (Elixir Toolkit Theme)</a:t>
            </a:r>
            <a:endParaRPr/>
          </a:p>
          <a:p>
            <a:pPr indent="-323850" lvl="1" marL="914400" rtl="0" algn="l">
              <a:lnSpc>
                <a:spcPct val="130000"/>
              </a:lnSpc>
              <a:spcBef>
                <a:spcPts val="0"/>
              </a:spcBef>
              <a:spcAft>
                <a:spcPts val="0"/>
              </a:spcAft>
              <a:buSzPts val="1500"/>
              <a:buChar char="○"/>
            </a:pPr>
            <a:r>
              <a:rPr lang="en-US"/>
              <a:t>Tasks to Tools</a:t>
            </a:r>
            <a:endParaRPr/>
          </a:p>
          <a:p>
            <a:pPr indent="-323850" lvl="1" marL="914400" rtl="0" algn="l">
              <a:lnSpc>
                <a:spcPct val="130000"/>
              </a:lnSpc>
              <a:spcBef>
                <a:spcPts val="0"/>
              </a:spcBef>
              <a:spcAft>
                <a:spcPts val="0"/>
              </a:spcAft>
              <a:buSzPts val="1500"/>
              <a:buChar char="○"/>
            </a:pPr>
            <a:r>
              <a:rPr lang="en-US"/>
              <a:t>Tools to further information</a:t>
            </a:r>
            <a:endParaRPr/>
          </a:p>
          <a:p>
            <a:pPr indent="-323850" lvl="1" marL="914400" rtl="0" algn="l">
              <a:lnSpc>
                <a:spcPct val="130000"/>
              </a:lnSpc>
              <a:spcBef>
                <a:spcPts val="0"/>
              </a:spcBef>
              <a:spcAft>
                <a:spcPts val="0"/>
              </a:spcAft>
              <a:buSzPts val="1500"/>
              <a:buChar char="○"/>
            </a:pPr>
            <a:r>
              <a:rPr lang="en-US"/>
              <a:t>Task &amp; Tool linkage to training registry  (limited to TeSS)</a:t>
            </a:r>
            <a:endParaRPr/>
          </a:p>
          <a:p>
            <a:pPr indent="-323850" lvl="1" marL="914400" rtl="0" algn="l">
              <a:lnSpc>
                <a:spcPct val="130000"/>
              </a:lnSpc>
              <a:spcBef>
                <a:spcPts val="0"/>
              </a:spcBef>
              <a:spcAft>
                <a:spcPts val="0"/>
              </a:spcAft>
              <a:buSzPts val="1500"/>
              <a:buChar char="○"/>
            </a:pPr>
            <a:r>
              <a:rPr lang="en-US"/>
              <a:t>Related pages</a:t>
            </a:r>
            <a:endParaRPr/>
          </a:p>
          <a:p>
            <a:pPr indent="-323850" lvl="0" marL="457200" rtl="0" algn="l">
              <a:lnSpc>
                <a:spcPct val="130000"/>
              </a:lnSpc>
              <a:spcBef>
                <a:spcPts val="0"/>
              </a:spcBef>
              <a:spcAft>
                <a:spcPts val="0"/>
              </a:spcAft>
              <a:buSzPts val="1500"/>
              <a:buChar char="●"/>
            </a:pPr>
            <a:r>
              <a:rPr lang="en-US"/>
              <a:t>RSQKit additions (the ++) - Future work</a:t>
            </a:r>
            <a:endParaRPr/>
          </a:p>
          <a:p>
            <a:pPr indent="-323850" lvl="1" marL="914400" rtl="0" algn="l">
              <a:lnSpc>
                <a:spcPct val="130000"/>
              </a:lnSpc>
              <a:spcBef>
                <a:spcPts val="0"/>
              </a:spcBef>
              <a:spcAft>
                <a:spcPts val="0"/>
              </a:spcAft>
              <a:buSzPts val="1500"/>
              <a:buChar char="○"/>
            </a:pPr>
            <a:r>
              <a:rPr lang="en-US"/>
              <a:t>Extending the training registries that are supported</a:t>
            </a:r>
            <a:endParaRPr/>
          </a:p>
          <a:p>
            <a:pPr indent="-323850" lvl="1" marL="914400" rtl="0" algn="l">
              <a:lnSpc>
                <a:spcPct val="130000"/>
              </a:lnSpc>
              <a:spcBef>
                <a:spcPts val="0"/>
              </a:spcBef>
              <a:spcAft>
                <a:spcPts val="0"/>
              </a:spcAft>
              <a:buSzPts val="1500"/>
              <a:buChar char="○"/>
            </a:pPr>
            <a:r>
              <a:rPr lang="en-US"/>
              <a:t>Presenting the link between dimensions &amp; indicators with tasks and tools in a meaningful way</a:t>
            </a:r>
            <a:endParaRPr/>
          </a:p>
          <a:p>
            <a:pPr indent="-323850" lvl="2" marL="1371600" rtl="0" algn="l">
              <a:lnSpc>
                <a:spcPct val="130000"/>
              </a:lnSpc>
              <a:spcBef>
                <a:spcPts val="0"/>
              </a:spcBef>
              <a:spcAft>
                <a:spcPts val="0"/>
              </a:spcAft>
              <a:buSzPts val="1500"/>
              <a:buChar char="■"/>
            </a:pPr>
            <a:r>
              <a:rPr lang="en-US"/>
              <a:t>Pathways?</a:t>
            </a:r>
            <a:endParaRPr/>
          </a:p>
          <a:p>
            <a:pPr indent="-323850" lvl="1" marL="914400" rtl="0" algn="l">
              <a:lnSpc>
                <a:spcPct val="130000"/>
              </a:lnSpc>
              <a:spcBef>
                <a:spcPts val="0"/>
              </a:spcBef>
              <a:spcAft>
                <a:spcPts val="0"/>
              </a:spcAft>
              <a:buSzPts val="1500"/>
              <a:buChar char="○"/>
            </a:pPr>
            <a:r>
              <a:rPr lang="en-US"/>
              <a:t>Connecting roles with tasks</a:t>
            </a:r>
            <a:endParaRPr/>
          </a:p>
          <a:p>
            <a:pPr indent="0" lvl="0" marL="0" rtl="0" algn="l">
              <a:lnSpc>
                <a:spcPct val="130000"/>
              </a:lnSpc>
              <a:spcBef>
                <a:spcPts val="0"/>
              </a:spcBef>
              <a:spcAft>
                <a:spcPts val="0"/>
              </a:spcAft>
              <a:buNone/>
            </a:pPr>
            <a:r>
              <a:t/>
            </a:r>
            <a:endParaRPr/>
          </a:p>
        </p:txBody>
      </p:sp>
      <p:sp>
        <p:nvSpPr>
          <p:cNvPr id="149" name="Google Shape;149;p5"/>
          <p:cNvSpPr txBox="1"/>
          <p:nvPr>
            <p:ph type="title"/>
          </p:nvPr>
        </p:nvSpPr>
        <p:spPr>
          <a:xfrm>
            <a:off x="3062050" y="250625"/>
            <a:ext cx="4755600" cy="6039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Roboto Light"/>
              <a:buNone/>
            </a:pPr>
            <a:r>
              <a:rPr lang="en-US" sz="3200"/>
              <a:t>The ‘Zen’ of RSQKit (ETT++): linkage &amp; automagic </a:t>
            </a:r>
            <a:endParaRPr sz="3200">
              <a:solidFill>
                <a:schemeClr val="dk1"/>
              </a:solidFill>
            </a:endParaRPr>
          </a:p>
        </p:txBody>
      </p:sp>
      <p:sp>
        <p:nvSpPr>
          <p:cNvPr id="150" name="Google Shape;150;p5"/>
          <p:cNvSpPr/>
          <p:nvPr/>
        </p:nvSpPr>
        <p:spPr>
          <a:xfrm>
            <a:off x="8191763" y="3766050"/>
            <a:ext cx="1463100" cy="9144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Tasks</a:t>
            </a:r>
            <a:endParaRPr/>
          </a:p>
        </p:txBody>
      </p:sp>
      <p:sp>
        <p:nvSpPr>
          <p:cNvPr id="151" name="Google Shape;151;p5"/>
          <p:cNvSpPr/>
          <p:nvPr/>
        </p:nvSpPr>
        <p:spPr>
          <a:xfrm>
            <a:off x="8191775" y="5094775"/>
            <a:ext cx="1463100" cy="9144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Tools</a:t>
            </a:r>
            <a:endParaRPr/>
          </a:p>
        </p:txBody>
      </p:sp>
      <p:sp>
        <p:nvSpPr>
          <p:cNvPr id="152" name="Google Shape;152;p5"/>
          <p:cNvSpPr/>
          <p:nvPr/>
        </p:nvSpPr>
        <p:spPr>
          <a:xfrm>
            <a:off x="5148750" y="4251000"/>
            <a:ext cx="1463100" cy="914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Training registries</a:t>
            </a:r>
            <a:endParaRPr/>
          </a:p>
        </p:txBody>
      </p:sp>
      <p:sp>
        <p:nvSpPr>
          <p:cNvPr id="153" name="Google Shape;153;p5"/>
          <p:cNvSpPr/>
          <p:nvPr/>
        </p:nvSpPr>
        <p:spPr>
          <a:xfrm>
            <a:off x="10145475" y="5094763"/>
            <a:ext cx="1463100" cy="914400"/>
          </a:xfrm>
          <a:prstGeom prst="roundRect">
            <a:avLst>
              <a:gd fmla="val 16667" name="adj"/>
            </a:avLst>
          </a:prstGeom>
          <a:solidFill>
            <a:srgbClr val="FFF2CC"/>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Dimensions &amp; indicators</a:t>
            </a:r>
            <a:endParaRPr/>
          </a:p>
        </p:txBody>
      </p:sp>
      <p:sp>
        <p:nvSpPr>
          <p:cNvPr id="154" name="Google Shape;154;p5"/>
          <p:cNvSpPr/>
          <p:nvPr/>
        </p:nvSpPr>
        <p:spPr>
          <a:xfrm>
            <a:off x="10098450" y="2971800"/>
            <a:ext cx="1463100" cy="9144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Contributors</a:t>
            </a:r>
            <a:endParaRPr/>
          </a:p>
        </p:txBody>
      </p:sp>
      <p:sp>
        <p:nvSpPr>
          <p:cNvPr id="155" name="Google Shape;155;p5"/>
          <p:cNvSpPr/>
          <p:nvPr/>
        </p:nvSpPr>
        <p:spPr>
          <a:xfrm>
            <a:off x="8191763" y="2566675"/>
            <a:ext cx="1463100" cy="9144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Roles</a:t>
            </a:r>
            <a:endParaRPr/>
          </a:p>
        </p:txBody>
      </p:sp>
      <p:sp>
        <p:nvSpPr>
          <p:cNvPr id="156" name="Google Shape;156;p5"/>
          <p:cNvSpPr/>
          <p:nvPr/>
        </p:nvSpPr>
        <p:spPr>
          <a:xfrm>
            <a:off x="5101725" y="1612425"/>
            <a:ext cx="1463100" cy="914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Resources</a:t>
            </a:r>
            <a:endParaRPr/>
          </a:p>
          <a:p>
            <a:pPr indent="0" lvl="0" marL="0" rtl="0" algn="ctr">
              <a:spcBef>
                <a:spcPts val="0"/>
              </a:spcBef>
              <a:spcAft>
                <a:spcPts val="0"/>
              </a:spcAft>
              <a:buNone/>
            </a:pPr>
            <a:r>
              <a:rPr lang="en-US" sz="1000"/>
              <a:t>(tool websites, references, tutorials, existing guidance) </a:t>
            </a:r>
            <a:endParaRPr sz="1000"/>
          </a:p>
        </p:txBody>
      </p:sp>
      <p:sp>
        <p:nvSpPr>
          <p:cNvPr id="157" name="Google Shape;157;p5"/>
          <p:cNvSpPr/>
          <p:nvPr/>
        </p:nvSpPr>
        <p:spPr>
          <a:xfrm>
            <a:off x="10098450" y="759438"/>
            <a:ext cx="1463100" cy="9144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Research Communities</a:t>
            </a:r>
            <a:endParaRPr/>
          </a:p>
        </p:txBody>
      </p:sp>
      <p:sp>
        <p:nvSpPr>
          <p:cNvPr id="158" name="Google Shape;158;p5"/>
          <p:cNvSpPr/>
          <p:nvPr/>
        </p:nvSpPr>
        <p:spPr>
          <a:xfrm>
            <a:off x="10098450" y="1823425"/>
            <a:ext cx="1463100" cy="914400"/>
          </a:xfrm>
          <a:prstGeom prst="roundRect">
            <a:avLst>
              <a:gd fmla="val 16667" name="adj"/>
            </a:avLst>
          </a:prstGeom>
          <a:solidFill>
            <a:srgbClr val="D9EAD3"/>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Research Software Communities</a:t>
            </a:r>
            <a:endParaRPr/>
          </a:p>
        </p:txBody>
      </p:sp>
      <p:sp>
        <p:nvSpPr>
          <p:cNvPr id="159" name="Google Shape;159;p5"/>
          <p:cNvSpPr/>
          <p:nvPr/>
        </p:nvSpPr>
        <p:spPr>
          <a:xfrm>
            <a:off x="8191775" y="1489525"/>
            <a:ext cx="1463100" cy="9144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Definitions</a:t>
            </a:r>
            <a:endParaRPr/>
          </a:p>
        </p:txBody>
      </p:sp>
      <p:sp>
        <p:nvSpPr>
          <p:cNvPr id="160" name="Google Shape;160;p5"/>
          <p:cNvSpPr/>
          <p:nvPr/>
        </p:nvSpPr>
        <p:spPr>
          <a:xfrm>
            <a:off x="8191763" y="412375"/>
            <a:ext cx="1463100" cy="9144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Scope</a:t>
            </a:r>
            <a:endParaRPr/>
          </a:p>
        </p:txBody>
      </p:sp>
      <p:sp>
        <p:nvSpPr>
          <p:cNvPr id="161" name="Google Shape;161;p5"/>
          <p:cNvSpPr txBox="1"/>
          <p:nvPr/>
        </p:nvSpPr>
        <p:spPr>
          <a:xfrm>
            <a:off x="9805200" y="161825"/>
            <a:ext cx="2049600" cy="60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500"/>
              <a:t>RSQKit</a:t>
            </a:r>
            <a:endParaRPr sz="2500"/>
          </a:p>
        </p:txBody>
      </p:sp>
      <p:cxnSp>
        <p:nvCxnSpPr>
          <p:cNvPr id="162" name="Google Shape;162;p5"/>
          <p:cNvCxnSpPr>
            <a:stCxn id="150" idx="1"/>
            <a:endCxn id="152" idx="3"/>
          </p:cNvCxnSpPr>
          <p:nvPr/>
        </p:nvCxnSpPr>
        <p:spPr>
          <a:xfrm flipH="1">
            <a:off x="6611963" y="4223250"/>
            <a:ext cx="1579800" cy="485100"/>
          </a:xfrm>
          <a:prstGeom prst="straightConnector1">
            <a:avLst/>
          </a:prstGeom>
          <a:noFill/>
          <a:ln cap="flat" cmpd="sng" w="9525">
            <a:solidFill>
              <a:schemeClr val="dk2"/>
            </a:solidFill>
            <a:prstDash val="solid"/>
            <a:round/>
            <a:headEnd len="med" w="med" type="none"/>
            <a:tailEnd len="med" w="med" type="triangle"/>
          </a:ln>
        </p:spPr>
      </p:cxnSp>
      <p:cxnSp>
        <p:nvCxnSpPr>
          <p:cNvPr id="163" name="Google Shape;163;p5"/>
          <p:cNvCxnSpPr>
            <a:stCxn id="151" idx="1"/>
            <a:endCxn id="152" idx="3"/>
          </p:cNvCxnSpPr>
          <p:nvPr/>
        </p:nvCxnSpPr>
        <p:spPr>
          <a:xfrm rot="10800000">
            <a:off x="6611975" y="4708075"/>
            <a:ext cx="1579800" cy="843900"/>
          </a:xfrm>
          <a:prstGeom prst="straightConnector1">
            <a:avLst/>
          </a:prstGeom>
          <a:noFill/>
          <a:ln cap="flat" cmpd="sng" w="9525">
            <a:solidFill>
              <a:schemeClr val="dk2"/>
            </a:solidFill>
            <a:prstDash val="solid"/>
            <a:round/>
            <a:headEnd len="med" w="med" type="none"/>
            <a:tailEnd len="med" w="med" type="triangle"/>
          </a:ln>
        </p:spPr>
      </p:cxnSp>
      <p:cxnSp>
        <p:nvCxnSpPr>
          <p:cNvPr id="164" name="Google Shape;164;p5"/>
          <p:cNvCxnSpPr>
            <a:stCxn id="150" idx="2"/>
            <a:endCxn id="151" idx="0"/>
          </p:cNvCxnSpPr>
          <p:nvPr/>
        </p:nvCxnSpPr>
        <p:spPr>
          <a:xfrm>
            <a:off x="8923313" y="4680450"/>
            <a:ext cx="0" cy="414300"/>
          </a:xfrm>
          <a:prstGeom prst="straightConnector1">
            <a:avLst/>
          </a:prstGeom>
          <a:noFill/>
          <a:ln cap="flat" cmpd="sng" w="9525">
            <a:solidFill>
              <a:schemeClr val="dk2"/>
            </a:solidFill>
            <a:prstDash val="solid"/>
            <a:round/>
            <a:headEnd len="med" w="med" type="none"/>
            <a:tailEnd len="med" w="med" type="triangle"/>
          </a:ln>
        </p:spPr>
      </p:cxnSp>
      <p:sp>
        <p:nvSpPr>
          <p:cNvPr id="165" name="Google Shape;165;p5"/>
          <p:cNvSpPr/>
          <p:nvPr/>
        </p:nvSpPr>
        <p:spPr>
          <a:xfrm>
            <a:off x="10098450" y="4033288"/>
            <a:ext cx="1463100" cy="9144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Institutions</a:t>
            </a:r>
            <a:endParaRPr/>
          </a:p>
        </p:txBody>
      </p:sp>
      <p:cxnSp>
        <p:nvCxnSpPr>
          <p:cNvPr id="166" name="Google Shape;166;p5"/>
          <p:cNvCxnSpPr>
            <a:stCxn id="146" idx="1"/>
            <a:endCxn id="156" idx="2"/>
          </p:cNvCxnSpPr>
          <p:nvPr/>
        </p:nvCxnSpPr>
        <p:spPr>
          <a:xfrm rot="10800000">
            <a:off x="5833150" y="2526900"/>
            <a:ext cx="1984500" cy="902100"/>
          </a:xfrm>
          <a:prstGeom prst="straightConnector1">
            <a:avLst/>
          </a:prstGeom>
          <a:noFill/>
          <a:ln cap="flat" cmpd="sng" w="9525">
            <a:solidFill>
              <a:schemeClr val="dk2"/>
            </a:solidFill>
            <a:prstDash val="solid"/>
            <a:round/>
            <a:headEnd len="med" w="med" type="none"/>
            <a:tailEnd len="med" w="med" type="triangle"/>
          </a:ln>
        </p:spPr>
      </p:cxnSp>
      <p:cxnSp>
        <p:nvCxnSpPr>
          <p:cNvPr id="167" name="Google Shape;167;p5"/>
          <p:cNvCxnSpPr>
            <a:stCxn id="150" idx="3"/>
            <a:endCxn id="154" idx="1"/>
          </p:cNvCxnSpPr>
          <p:nvPr/>
        </p:nvCxnSpPr>
        <p:spPr>
          <a:xfrm flipH="1" rot="10800000">
            <a:off x="9654863" y="3429150"/>
            <a:ext cx="443700" cy="794100"/>
          </a:xfrm>
          <a:prstGeom prst="straightConnector1">
            <a:avLst/>
          </a:prstGeom>
          <a:noFill/>
          <a:ln cap="flat" cmpd="sng" w="9525">
            <a:solidFill>
              <a:schemeClr val="dk2"/>
            </a:solidFill>
            <a:prstDash val="solid"/>
            <a:round/>
            <a:headEnd len="med" w="med" type="none"/>
            <a:tailEnd len="med" w="med" type="triangle"/>
          </a:ln>
        </p:spPr>
      </p:cxnSp>
      <p:cxnSp>
        <p:nvCxnSpPr>
          <p:cNvPr id="168" name="Google Shape;168;p5"/>
          <p:cNvCxnSpPr>
            <a:stCxn id="150" idx="3"/>
            <a:endCxn id="153" idx="1"/>
          </p:cNvCxnSpPr>
          <p:nvPr/>
        </p:nvCxnSpPr>
        <p:spPr>
          <a:xfrm>
            <a:off x="9654863" y="4223250"/>
            <a:ext cx="490500" cy="1328700"/>
          </a:xfrm>
          <a:prstGeom prst="straightConnector1">
            <a:avLst/>
          </a:prstGeom>
          <a:noFill/>
          <a:ln cap="flat" cmpd="sng" w="9525">
            <a:solidFill>
              <a:schemeClr val="dk2"/>
            </a:solidFill>
            <a:prstDash val="dash"/>
            <a:round/>
            <a:headEnd len="med" w="med" type="none"/>
            <a:tailEnd len="med" w="med" type="triangle"/>
          </a:ln>
        </p:spPr>
      </p:cxnSp>
      <p:cxnSp>
        <p:nvCxnSpPr>
          <p:cNvPr id="169" name="Google Shape;169;p5"/>
          <p:cNvCxnSpPr>
            <a:endCxn id="153" idx="1"/>
          </p:cNvCxnSpPr>
          <p:nvPr/>
        </p:nvCxnSpPr>
        <p:spPr>
          <a:xfrm flipH="1" rot="10800000">
            <a:off x="9670875" y="5551963"/>
            <a:ext cx="474600" cy="7800"/>
          </a:xfrm>
          <a:prstGeom prst="straightConnector1">
            <a:avLst/>
          </a:prstGeom>
          <a:noFill/>
          <a:ln cap="flat" cmpd="sng" w="9525">
            <a:solidFill>
              <a:schemeClr val="dk2"/>
            </a:solidFill>
            <a:prstDash val="dash"/>
            <a:round/>
            <a:headEnd len="med" w="med" type="none"/>
            <a:tailEnd len="med" w="med" type="triangle"/>
          </a:ln>
        </p:spPr>
      </p:cxnSp>
      <p:cxnSp>
        <p:nvCxnSpPr>
          <p:cNvPr id="170" name="Google Shape;170;p5"/>
          <p:cNvCxnSpPr>
            <a:endCxn id="150" idx="0"/>
          </p:cNvCxnSpPr>
          <p:nvPr/>
        </p:nvCxnSpPr>
        <p:spPr>
          <a:xfrm flipH="1" rot="10800000">
            <a:off x="8205413" y="3766050"/>
            <a:ext cx="717900" cy="469200"/>
          </a:xfrm>
          <a:prstGeom prst="curvedConnector4">
            <a:avLst>
              <a:gd fmla="val -32384" name="adj1"/>
              <a:gd fmla="val 135081" name="adj2"/>
            </a:avLst>
          </a:prstGeom>
          <a:noFill/>
          <a:ln cap="flat" cmpd="sng" w="9525">
            <a:solidFill>
              <a:schemeClr val="dk2"/>
            </a:solidFill>
            <a:prstDash val="solid"/>
            <a:round/>
            <a:headEnd len="med" w="med" type="none"/>
            <a:tailEnd len="med" w="med" type="stealth"/>
          </a:ln>
        </p:spPr>
      </p:cxnSp>
      <p:cxnSp>
        <p:nvCxnSpPr>
          <p:cNvPr id="171" name="Google Shape;171;p5"/>
          <p:cNvCxnSpPr>
            <a:stCxn id="155" idx="2"/>
            <a:endCxn id="150" idx="0"/>
          </p:cNvCxnSpPr>
          <p:nvPr/>
        </p:nvCxnSpPr>
        <p:spPr>
          <a:xfrm>
            <a:off x="8923313" y="3481075"/>
            <a:ext cx="0" cy="285000"/>
          </a:xfrm>
          <a:prstGeom prst="straightConnector1">
            <a:avLst/>
          </a:prstGeom>
          <a:noFill/>
          <a:ln cap="flat" cmpd="sng" w="9525">
            <a:solidFill>
              <a:schemeClr val="dk2"/>
            </a:solidFill>
            <a:prstDash val="dash"/>
            <a:round/>
            <a:headEnd len="med" w="med" type="none"/>
            <a:tailEnd len="med" w="med" type="triangle"/>
          </a:ln>
        </p:spPr>
      </p:cxnSp>
      <p:cxnSp>
        <p:nvCxnSpPr>
          <p:cNvPr id="172" name="Google Shape;172;p5"/>
          <p:cNvCxnSpPr/>
          <p:nvPr/>
        </p:nvCxnSpPr>
        <p:spPr>
          <a:xfrm flipH="1" rot="10800000">
            <a:off x="5771375" y="6140675"/>
            <a:ext cx="1788600" cy="8100"/>
          </a:xfrm>
          <a:prstGeom prst="straightConnector1">
            <a:avLst/>
          </a:prstGeom>
          <a:noFill/>
          <a:ln cap="flat" cmpd="sng" w="9525">
            <a:solidFill>
              <a:schemeClr val="dk2"/>
            </a:solidFill>
            <a:prstDash val="dash"/>
            <a:round/>
            <a:headEnd len="med" w="med" type="none"/>
            <a:tailEnd len="med" w="med" type="none"/>
          </a:ln>
        </p:spPr>
      </p:cxnSp>
      <p:sp>
        <p:nvSpPr>
          <p:cNvPr id="173" name="Google Shape;173;p5"/>
          <p:cNvSpPr txBox="1"/>
          <p:nvPr/>
        </p:nvSpPr>
        <p:spPr>
          <a:xfrm>
            <a:off x="4046400" y="5987400"/>
            <a:ext cx="2049600" cy="2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t>Work in progress / planning</a:t>
            </a:r>
            <a:endParaRPr sz="1000"/>
          </a:p>
        </p:txBody>
      </p:sp>
      <p:sp>
        <p:nvSpPr>
          <p:cNvPr id="174" name="Google Shape;174;p5"/>
          <p:cNvSpPr/>
          <p:nvPr/>
        </p:nvSpPr>
        <p:spPr>
          <a:xfrm>
            <a:off x="4983875" y="6334750"/>
            <a:ext cx="731400" cy="4572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t>Data</a:t>
            </a:r>
            <a:endParaRPr b="1" sz="1000"/>
          </a:p>
        </p:txBody>
      </p:sp>
      <p:sp>
        <p:nvSpPr>
          <p:cNvPr id="175" name="Google Shape;175;p5"/>
          <p:cNvSpPr/>
          <p:nvPr/>
        </p:nvSpPr>
        <p:spPr>
          <a:xfrm>
            <a:off x="5833150" y="6334750"/>
            <a:ext cx="731400" cy="457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t>Content</a:t>
            </a:r>
            <a:endParaRPr b="1" sz="1000"/>
          </a:p>
        </p:txBody>
      </p:sp>
      <p:sp>
        <p:nvSpPr>
          <p:cNvPr id="176" name="Google Shape;176;p5"/>
          <p:cNvSpPr/>
          <p:nvPr/>
        </p:nvSpPr>
        <p:spPr>
          <a:xfrm>
            <a:off x="6682425" y="6334750"/>
            <a:ext cx="731400" cy="4572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t>External</a:t>
            </a:r>
            <a:endParaRPr b="1" sz="1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6"/>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183" name="Google Shape;183;p6"/>
          <p:cNvSpPr txBox="1"/>
          <p:nvPr>
            <p:ph idx="1" type="body"/>
          </p:nvPr>
        </p:nvSpPr>
        <p:spPr>
          <a:xfrm>
            <a:off x="436325" y="889200"/>
            <a:ext cx="5860200" cy="5079600"/>
          </a:xfrm>
          <a:prstGeom prst="rect">
            <a:avLst/>
          </a:prstGeom>
          <a:noFill/>
          <a:ln>
            <a:noFill/>
          </a:ln>
        </p:spPr>
        <p:txBody>
          <a:bodyPr anchorCtr="0" anchor="t" bIns="45700" lIns="91425" spcFirstLastPara="1" rIns="91425" wrap="square" tIns="45700">
            <a:normAutofit/>
          </a:bodyPr>
          <a:lstStyle/>
          <a:p>
            <a:pPr indent="0" lvl="0" marL="0" rtl="0" algn="l">
              <a:lnSpc>
                <a:spcPct val="130000"/>
              </a:lnSpc>
              <a:spcBef>
                <a:spcPts val="0"/>
              </a:spcBef>
              <a:spcAft>
                <a:spcPts val="0"/>
              </a:spcAft>
              <a:buNone/>
            </a:pPr>
            <a:r>
              <a:rPr b="1" lang="en-US" sz="1700">
                <a:latin typeface="Roboto"/>
                <a:ea typeface="Roboto"/>
                <a:cs typeface="Roboto"/>
                <a:sym typeface="Roboto"/>
              </a:rPr>
              <a:t>Done (2025)</a:t>
            </a:r>
            <a:endParaRPr b="1" sz="1700">
              <a:latin typeface="Roboto"/>
              <a:ea typeface="Roboto"/>
              <a:cs typeface="Roboto"/>
              <a:sym typeface="Roboto"/>
            </a:endParaRPr>
          </a:p>
          <a:p>
            <a:pPr indent="-336550" lvl="0" marL="457200" rtl="0" algn="l">
              <a:lnSpc>
                <a:spcPct val="130000"/>
              </a:lnSpc>
              <a:spcBef>
                <a:spcPts val="0"/>
              </a:spcBef>
              <a:spcAft>
                <a:spcPts val="0"/>
              </a:spcAft>
              <a:buSzPts val="1700"/>
              <a:buChar char="●"/>
            </a:pPr>
            <a:r>
              <a:rPr lang="en-US" sz="1700"/>
              <a:t>RSQKit </a:t>
            </a:r>
            <a:r>
              <a:rPr lang="en-US" sz="1700"/>
              <a:t>featured</a:t>
            </a:r>
            <a:r>
              <a:rPr lang="en-US" sz="1700"/>
              <a:t> in EVERSE Network Launch - 18th Feb 2025</a:t>
            </a:r>
            <a:endParaRPr sz="1700"/>
          </a:p>
          <a:p>
            <a:pPr indent="-336550" lvl="0" marL="457200" rtl="0" algn="l">
              <a:lnSpc>
                <a:spcPct val="130000"/>
              </a:lnSpc>
              <a:spcBef>
                <a:spcPts val="0"/>
              </a:spcBef>
              <a:spcAft>
                <a:spcPts val="0"/>
              </a:spcAft>
              <a:buSzPts val="1700"/>
              <a:buChar char="●"/>
            </a:pPr>
            <a:r>
              <a:rPr lang="en-US" sz="1700"/>
              <a:t>RSQKit session at deRSE25 - 25th Feb 2025</a:t>
            </a:r>
            <a:endParaRPr sz="1700"/>
          </a:p>
          <a:p>
            <a:pPr indent="-336550" lvl="1" marL="914400" rtl="0" algn="l">
              <a:lnSpc>
                <a:spcPct val="130000"/>
              </a:lnSpc>
              <a:spcBef>
                <a:spcPts val="0"/>
              </a:spcBef>
              <a:spcAft>
                <a:spcPts val="0"/>
              </a:spcAft>
              <a:buSzPts val="1700"/>
              <a:buChar char="○"/>
            </a:pPr>
            <a:r>
              <a:rPr lang="en-US" sz="1700"/>
              <a:t>18 tickets</a:t>
            </a:r>
            <a:endParaRPr sz="1700"/>
          </a:p>
          <a:p>
            <a:pPr indent="-336550" lvl="1" marL="914400" rtl="0" algn="l">
              <a:lnSpc>
                <a:spcPct val="130000"/>
              </a:lnSpc>
              <a:spcBef>
                <a:spcPts val="0"/>
              </a:spcBef>
              <a:spcAft>
                <a:spcPts val="0"/>
              </a:spcAft>
              <a:buSzPts val="1700"/>
              <a:buChar char="○"/>
            </a:pPr>
            <a:r>
              <a:rPr lang="en-US" sz="1700"/>
              <a:t>9 pull requests</a:t>
            </a:r>
            <a:endParaRPr sz="1700"/>
          </a:p>
          <a:p>
            <a:pPr indent="0" lvl="0" marL="0" rtl="0" algn="l">
              <a:lnSpc>
                <a:spcPct val="130000"/>
              </a:lnSpc>
              <a:spcBef>
                <a:spcPts val="0"/>
              </a:spcBef>
              <a:spcAft>
                <a:spcPts val="0"/>
              </a:spcAft>
              <a:buNone/>
            </a:pPr>
            <a:r>
              <a:rPr b="1" lang="en-US" sz="1700">
                <a:latin typeface="Roboto"/>
                <a:ea typeface="Roboto"/>
                <a:cs typeface="Roboto"/>
                <a:sym typeface="Roboto"/>
              </a:rPr>
              <a:t>Upcoming</a:t>
            </a:r>
            <a:endParaRPr b="1" sz="1700">
              <a:latin typeface="Roboto"/>
              <a:ea typeface="Roboto"/>
              <a:cs typeface="Roboto"/>
              <a:sym typeface="Roboto"/>
            </a:endParaRPr>
          </a:p>
          <a:p>
            <a:pPr indent="-336550" lvl="0" marL="457200" rtl="0" algn="l">
              <a:lnSpc>
                <a:spcPct val="130000"/>
              </a:lnSpc>
              <a:spcBef>
                <a:spcPts val="0"/>
              </a:spcBef>
              <a:spcAft>
                <a:spcPts val="0"/>
              </a:spcAft>
              <a:buSzPts val="1700"/>
              <a:buChar char="●"/>
            </a:pPr>
            <a:r>
              <a:rPr lang="en-US" sz="1700"/>
              <a:t>ELIXIR STEERS presentation series - RSQKit - 24th April</a:t>
            </a:r>
            <a:endParaRPr sz="1700"/>
          </a:p>
          <a:p>
            <a:pPr indent="0" lvl="0" marL="0" rtl="0" algn="l">
              <a:lnSpc>
                <a:spcPct val="130000"/>
              </a:lnSpc>
              <a:spcBef>
                <a:spcPts val="0"/>
              </a:spcBef>
              <a:spcAft>
                <a:spcPts val="0"/>
              </a:spcAft>
              <a:buNone/>
            </a:pPr>
            <a:r>
              <a:rPr b="1" lang="en-US" sz="1700">
                <a:latin typeface="Roboto"/>
                <a:ea typeface="Roboto"/>
                <a:cs typeface="Roboto"/>
                <a:sym typeface="Roboto"/>
              </a:rPr>
              <a:t>Planned</a:t>
            </a:r>
            <a:endParaRPr b="1" sz="1700">
              <a:latin typeface="Roboto"/>
              <a:ea typeface="Roboto"/>
              <a:cs typeface="Roboto"/>
              <a:sym typeface="Roboto"/>
            </a:endParaRPr>
          </a:p>
          <a:p>
            <a:pPr indent="-336550" lvl="0" marL="457200" rtl="0" algn="l">
              <a:lnSpc>
                <a:spcPct val="130000"/>
              </a:lnSpc>
              <a:spcBef>
                <a:spcPts val="0"/>
              </a:spcBef>
              <a:spcAft>
                <a:spcPts val="0"/>
              </a:spcAft>
              <a:buSzPts val="1700"/>
              <a:buChar char="●"/>
            </a:pPr>
            <a:r>
              <a:rPr lang="en-US" sz="1700"/>
              <a:t>CW25 workshop proposal submitted - 13-15th May 2025</a:t>
            </a:r>
            <a:endParaRPr sz="1700"/>
          </a:p>
          <a:p>
            <a:pPr indent="-336550" lvl="0" marL="457200" rtl="0" algn="l">
              <a:lnSpc>
                <a:spcPct val="130000"/>
              </a:lnSpc>
              <a:spcBef>
                <a:spcPts val="0"/>
              </a:spcBef>
              <a:spcAft>
                <a:spcPts val="0"/>
              </a:spcAft>
              <a:buSzPts val="1700"/>
              <a:buChar char="●"/>
            </a:pPr>
            <a:r>
              <a:rPr lang="en-US" sz="1700"/>
              <a:t>EVERSE Network webinar series - April/May ?</a:t>
            </a:r>
            <a:endParaRPr sz="1700"/>
          </a:p>
        </p:txBody>
      </p:sp>
      <p:sp>
        <p:nvSpPr>
          <p:cNvPr id="184" name="Google Shape;184;p6"/>
          <p:cNvSpPr txBox="1"/>
          <p:nvPr>
            <p:ph type="title"/>
          </p:nvPr>
        </p:nvSpPr>
        <p:spPr>
          <a:xfrm>
            <a:off x="2989700" y="251250"/>
            <a:ext cx="9202200" cy="603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Roboto Light"/>
              <a:buNone/>
            </a:pPr>
            <a:r>
              <a:rPr lang="en-US"/>
              <a:t>RSQKit connection with WP1: EVERSE Network</a:t>
            </a:r>
            <a:endParaRPr/>
          </a:p>
        </p:txBody>
      </p:sp>
      <p:sp>
        <p:nvSpPr>
          <p:cNvPr id="185" name="Google Shape;185;p6"/>
          <p:cNvSpPr txBox="1"/>
          <p:nvPr/>
        </p:nvSpPr>
        <p:spPr>
          <a:xfrm>
            <a:off x="6479700" y="889200"/>
            <a:ext cx="5553600" cy="50796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Clr>
                <a:schemeClr val="dk1"/>
              </a:buClr>
              <a:buSzPts val="1100"/>
              <a:buFont typeface="Arial"/>
              <a:buNone/>
            </a:pPr>
            <a:r>
              <a:rPr b="1" lang="en-US" sz="1700">
                <a:solidFill>
                  <a:srgbClr val="7F7F7F"/>
                </a:solidFill>
                <a:latin typeface="Roboto"/>
                <a:ea typeface="Roboto"/>
                <a:cs typeface="Roboto"/>
                <a:sym typeface="Roboto"/>
              </a:rPr>
              <a:t>Future</a:t>
            </a:r>
            <a:endParaRPr b="1" sz="1700">
              <a:solidFill>
                <a:srgbClr val="7F7F7F"/>
              </a:solidFill>
              <a:latin typeface="Roboto"/>
              <a:ea typeface="Roboto"/>
              <a:cs typeface="Roboto"/>
              <a:sym typeface="Roboto"/>
            </a:endParaRPr>
          </a:p>
          <a:p>
            <a:pPr indent="-336550" lvl="0" marL="457200" rtl="0" algn="l">
              <a:lnSpc>
                <a:spcPct val="130000"/>
              </a:lnSpc>
              <a:spcBef>
                <a:spcPts val="0"/>
              </a:spcBef>
              <a:spcAft>
                <a:spcPts val="0"/>
              </a:spcAft>
              <a:buClr>
                <a:srgbClr val="7F7F7F"/>
              </a:buClr>
              <a:buSzPts val="1700"/>
              <a:buChar char="●"/>
            </a:pPr>
            <a:r>
              <a:rPr lang="en-US" sz="1700">
                <a:solidFill>
                  <a:srgbClr val="7F7F7F"/>
                </a:solidFill>
                <a:latin typeface="Roboto Light"/>
                <a:ea typeface="Roboto Light"/>
                <a:cs typeface="Roboto Light"/>
                <a:sym typeface="Roboto Light"/>
              </a:rPr>
              <a:t>Will become a feature of events</a:t>
            </a:r>
            <a:endParaRPr sz="1700">
              <a:solidFill>
                <a:srgbClr val="7F7F7F"/>
              </a:solidFill>
              <a:latin typeface="Roboto Light"/>
              <a:ea typeface="Roboto Light"/>
              <a:cs typeface="Roboto Light"/>
              <a:sym typeface="Roboto Light"/>
            </a:endParaRPr>
          </a:p>
          <a:p>
            <a:pPr indent="-336550" lvl="1" marL="914400" rtl="0" algn="l">
              <a:lnSpc>
                <a:spcPct val="130000"/>
              </a:lnSpc>
              <a:spcBef>
                <a:spcPts val="0"/>
              </a:spcBef>
              <a:spcAft>
                <a:spcPts val="0"/>
              </a:spcAft>
              <a:buClr>
                <a:srgbClr val="3A3838"/>
              </a:buClr>
              <a:buSzPts val="1700"/>
              <a:buChar char="○"/>
            </a:pPr>
            <a:r>
              <a:rPr lang="en-US" sz="1700">
                <a:solidFill>
                  <a:srgbClr val="7F7F7F"/>
                </a:solidFill>
                <a:latin typeface="Roboto Light"/>
                <a:ea typeface="Roboto Light"/>
                <a:cs typeface="Roboto Light"/>
                <a:sym typeface="Roboto Light"/>
              </a:rPr>
              <a:t>Raise awareness &amp; use</a:t>
            </a:r>
            <a:endParaRPr sz="1700">
              <a:solidFill>
                <a:srgbClr val="7F7F7F"/>
              </a:solidFill>
              <a:latin typeface="Roboto Light"/>
              <a:ea typeface="Roboto Light"/>
              <a:cs typeface="Roboto Light"/>
              <a:sym typeface="Roboto Light"/>
            </a:endParaRPr>
          </a:p>
          <a:p>
            <a:pPr indent="-336550" lvl="1" marL="914400" rtl="0" algn="l">
              <a:lnSpc>
                <a:spcPct val="130000"/>
              </a:lnSpc>
              <a:spcBef>
                <a:spcPts val="0"/>
              </a:spcBef>
              <a:spcAft>
                <a:spcPts val="0"/>
              </a:spcAft>
              <a:buClr>
                <a:srgbClr val="3A3838"/>
              </a:buClr>
              <a:buSzPts val="1700"/>
              <a:buChar char="○"/>
            </a:pPr>
            <a:r>
              <a:rPr lang="en-US" sz="1700">
                <a:solidFill>
                  <a:srgbClr val="7F7F7F"/>
                </a:solidFill>
                <a:latin typeface="Roboto Light"/>
                <a:ea typeface="Roboto Light"/>
                <a:cs typeface="Roboto Light"/>
                <a:sym typeface="Roboto Light"/>
              </a:rPr>
              <a:t>Open for for input &amp; contributions</a:t>
            </a:r>
            <a:endParaRPr sz="1700">
              <a:solidFill>
                <a:srgbClr val="7F7F7F"/>
              </a:solidFill>
              <a:latin typeface="Roboto Light"/>
              <a:ea typeface="Roboto Light"/>
              <a:cs typeface="Roboto Light"/>
              <a:sym typeface="Roboto Light"/>
            </a:endParaRPr>
          </a:p>
          <a:p>
            <a:pPr indent="-336550" lvl="1" marL="914400" rtl="0" algn="l">
              <a:lnSpc>
                <a:spcPct val="130000"/>
              </a:lnSpc>
              <a:spcBef>
                <a:spcPts val="0"/>
              </a:spcBef>
              <a:spcAft>
                <a:spcPts val="0"/>
              </a:spcAft>
              <a:buClr>
                <a:srgbClr val="7F7F7F"/>
              </a:buClr>
              <a:buSzPts val="1700"/>
              <a:buFont typeface="Roboto Light"/>
              <a:buChar char="○"/>
            </a:pPr>
            <a:r>
              <a:rPr lang="en-US" sz="1700">
                <a:solidFill>
                  <a:srgbClr val="7F7F7F"/>
                </a:solidFill>
                <a:latin typeface="Roboto Light"/>
                <a:ea typeface="Roboto Light"/>
                <a:cs typeface="Roboto Light"/>
                <a:sym typeface="Roboto Light"/>
              </a:rPr>
              <a:t>Contentathon’s / Hacks</a:t>
            </a:r>
            <a:endParaRPr sz="1700">
              <a:solidFill>
                <a:srgbClr val="7F7F7F"/>
              </a:solidFill>
              <a:latin typeface="Roboto Light"/>
              <a:ea typeface="Roboto Light"/>
              <a:cs typeface="Roboto Light"/>
              <a:sym typeface="Roboto Light"/>
            </a:endParaRPr>
          </a:p>
          <a:p>
            <a:pPr indent="-336550" lvl="1" marL="914400" rtl="0" algn="l">
              <a:lnSpc>
                <a:spcPct val="130000"/>
              </a:lnSpc>
              <a:spcBef>
                <a:spcPts val="0"/>
              </a:spcBef>
              <a:spcAft>
                <a:spcPts val="0"/>
              </a:spcAft>
              <a:buClr>
                <a:srgbClr val="7F7F7F"/>
              </a:buClr>
              <a:buSzPts val="1700"/>
              <a:buFont typeface="Roboto"/>
              <a:buChar char="○"/>
            </a:pPr>
            <a:r>
              <a:rPr b="1" lang="en-US" sz="1700">
                <a:solidFill>
                  <a:srgbClr val="7F7F7F"/>
                </a:solidFill>
                <a:latin typeface="Roboto"/>
                <a:ea typeface="Roboto"/>
                <a:cs typeface="Roboto"/>
                <a:sym typeface="Roboto"/>
              </a:rPr>
              <a:t>Editorial Board happy to support</a:t>
            </a:r>
            <a:endParaRPr b="1" sz="1700">
              <a:solidFill>
                <a:srgbClr val="7F7F7F"/>
              </a:solidFill>
              <a:latin typeface="Roboto"/>
              <a:ea typeface="Roboto"/>
              <a:cs typeface="Roboto"/>
              <a:sym typeface="Roboto"/>
            </a:endParaRPr>
          </a:p>
          <a:p>
            <a:pPr indent="-336550" lvl="0" marL="457200" rtl="0" algn="l">
              <a:lnSpc>
                <a:spcPct val="130000"/>
              </a:lnSpc>
              <a:spcBef>
                <a:spcPts val="0"/>
              </a:spcBef>
              <a:spcAft>
                <a:spcPts val="0"/>
              </a:spcAft>
              <a:buClr>
                <a:srgbClr val="7F7F7F"/>
              </a:buClr>
              <a:buSzPts val="1700"/>
              <a:buFont typeface="Roboto Light"/>
              <a:buChar char="●"/>
            </a:pPr>
            <a:r>
              <a:rPr lang="en-US" sz="1700">
                <a:solidFill>
                  <a:srgbClr val="7F7F7F"/>
                </a:solidFill>
                <a:latin typeface="Roboto Light"/>
                <a:ea typeface="Roboto Light"/>
                <a:cs typeface="Roboto Light"/>
                <a:sym typeface="Roboto Light"/>
              </a:rPr>
              <a:t>Messaging (what we learnt so far)</a:t>
            </a:r>
            <a:endParaRPr sz="1700">
              <a:solidFill>
                <a:srgbClr val="7F7F7F"/>
              </a:solidFill>
              <a:latin typeface="Roboto Light"/>
              <a:ea typeface="Roboto Light"/>
              <a:cs typeface="Roboto Light"/>
              <a:sym typeface="Roboto Light"/>
            </a:endParaRPr>
          </a:p>
          <a:p>
            <a:pPr indent="-336550" lvl="1" marL="914400" rtl="0" algn="l">
              <a:lnSpc>
                <a:spcPct val="130000"/>
              </a:lnSpc>
              <a:spcBef>
                <a:spcPts val="0"/>
              </a:spcBef>
              <a:spcAft>
                <a:spcPts val="0"/>
              </a:spcAft>
              <a:buClr>
                <a:srgbClr val="3A3838"/>
              </a:buClr>
              <a:buSzPts val="1700"/>
              <a:buChar char="○"/>
            </a:pPr>
            <a:r>
              <a:rPr lang="en-US" sz="1700">
                <a:solidFill>
                  <a:srgbClr val="3A3838"/>
                </a:solidFill>
                <a:latin typeface="Roboto Light"/>
                <a:ea typeface="Roboto Light"/>
                <a:cs typeface="Roboto Light"/>
                <a:sym typeface="Roboto Light"/>
              </a:rPr>
              <a:t>Clarity on what RSQKit is and who it is for should be available early on to set the scene</a:t>
            </a:r>
            <a:endParaRPr sz="1700">
              <a:solidFill>
                <a:srgbClr val="3A3838"/>
              </a:solidFill>
              <a:latin typeface="Roboto Light"/>
              <a:ea typeface="Roboto Light"/>
              <a:cs typeface="Roboto Light"/>
              <a:sym typeface="Roboto Light"/>
            </a:endParaRPr>
          </a:p>
          <a:p>
            <a:pPr indent="-336550" lvl="1" marL="914400" rtl="0" algn="l">
              <a:lnSpc>
                <a:spcPct val="130000"/>
              </a:lnSpc>
              <a:spcBef>
                <a:spcPts val="0"/>
              </a:spcBef>
              <a:spcAft>
                <a:spcPts val="0"/>
              </a:spcAft>
              <a:buClr>
                <a:srgbClr val="3A3838"/>
              </a:buClr>
              <a:buSzPts val="1700"/>
              <a:buChar char="○"/>
            </a:pPr>
            <a:r>
              <a:rPr lang="en-US" sz="1700">
                <a:solidFill>
                  <a:srgbClr val="3A3838"/>
                </a:solidFill>
                <a:latin typeface="Roboto Light"/>
                <a:ea typeface="Roboto Light"/>
                <a:cs typeface="Roboto Light"/>
                <a:sym typeface="Roboto Light"/>
              </a:rPr>
              <a:t>More templates for different pages</a:t>
            </a:r>
            <a:endParaRPr sz="1700">
              <a:solidFill>
                <a:srgbClr val="3A3838"/>
              </a:solidFill>
              <a:latin typeface="Roboto Light"/>
              <a:ea typeface="Roboto Light"/>
              <a:cs typeface="Roboto Light"/>
              <a:sym typeface="Roboto Light"/>
            </a:endParaRPr>
          </a:p>
          <a:p>
            <a:pPr indent="-336550" lvl="2" marL="1371600" rtl="0" algn="l">
              <a:lnSpc>
                <a:spcPct val="130000"/>
              </a:lnSpc>
              <a:spcBef>
                <a:spcPts val="0"/>
              </a:spcBef>
              <a:spcAft>
                <a:spcPts val="0"/>
              </a:spcAft>
              <a:buClr>
                <a:srgbClr val="3A3838"/>
              </a:buClr>
              <a:buSzPts val="1700"/>
              <a:buChar char="■"/>
            </a:pPr>
            <a:r>
              <a:rPr lang="en-US" sz="1700">
                <a:solidFill>
                  <a:srgbClr val="3A3838"/>
                </a:solidFill>
                <a:latin typeface="Roboto Light"/>
                <a:ea typeface="Roboto Light"/>
                <a:cs typeface="Roboto Light"/>
                <a:sym typeface="Roboto Light"/>
              </a:rPr>
              <a:t>Comments and content on</a:t>
            </a:r>
            <a:endParaRPr sz="1700">
              <a:solidFill>
                <a:srgbClr val="3A3838"/>
              </a:solidFill>
              <a:latin typeface="Roboto Light"/>
              <a:ea typeface="Roboto Light"/>
              <a:cs typeface="Roboto Light"/>
              <a:sym typeface="Roboto Light"/>
            </a:endParaRPr>
          </a:p>
          <a:p>
            <a:pPr indent="-336550" lvl="3" marL="1828800" rtl="0" algn="l">
              <a:lnSpc>
                <a:spcPct val="130000"/>
              </a:lnSpc>
              <a:spcBef>
                <a:spcPts val="0"/>
              </a:spcBef>
              <a:spcAft>
                <a:spcPts val="0"/>
              </a:spcAft>
              <a:buClr>
                <a:srgbClr val="3A3838"/>
              </a:buClr>
              <a:buSzPts val="1700"/>
              <a:buChar char="●"/>
            </a:pPr>
            <a:r>
              <a:rPr lang="en-US" sz="1700">
                <a:solidFill>
                  <a:srgbClr val="3A3838"/>
                </a:solidFill>
                <a:latin typeface="Roboto Light"/>
                <a:ea typeface="Roboto Light"/>
                <a:cs typeface="Roboto Light"/>
                <a:sym typeface="Roboto Light"/>
              </a:rPr>
              <a:t>Pages (task, research stories, software communities)</a:t>
            </a:r>
            <a:endParaRPr sz="1700">
              <a:solidFill>
                <a:srgbClr val="3A3838"/>
              </a:solidFill>
              <a:latin typeface="Roboto Light"/>
              <a:ea typeface="Roboto Light"/>
              <a:cs typeface="Roboto Light"/>
              <a:sym typeface="Roboto Light"/>
            </a:endParaRPr>
          </a:p>
          <a:p>
            <a:pPr indent="-336550" lvl="3" marL="1828800" rtl="0" algn="l">
              <a:lnSpc>
                <a:spcPct val="130000"/>
              </a:lnSpc>
              <a:spcBef>
                <a:spcPts val="0"/>
              </a:spcBef>
              <a:spcAft>
                <a:spcPts val="0"/>
              </a:spcAft>
              <a:buClr>
                <a:srgbClr val="3A3838"/>
              </a:buClr>
              <a:buSzPts val="1700"/>
              <a:buChar char="●"/>
            </a:pPr>
            <a:r>
              <a:rPr lang="en-US" sz="1700">
                <a:solidFill>
                  <a:srgbClr val="3A3838"/>
                </a:solidFill>
                <a:latin typeface="Roboto Light"/>
                <a:ea typeface="Roboto Light"/>
                <a:cs typeface="Roboto Light"/>
                <a:sym typeface="Roboto Light"/>
              </a:rPr>
              <a:t>Resources (tools, training)</a:t>
            </a:r>
            <a:endParaRPr sz="1700">
              <a:solidFill>
                <a:srgbClr val="3A3838"/>
              </a:solidFill>
              <a:latin typeface="Roboto Light"/>
              <a:ea typeface="Roboto Light"/>
              <a:cs typeface="Roboto Light"/>
              <a:sym typeface="Roboto Light"/>
            </a:endParaRPr>
          </a:p>
          <a:p>
            <a:pPr indent="-336550" lvl="1" marL="914400" rtl="0" algn="l">
              <a:lnSpc>
                <a:spcPct val="130000"/>
              </a:lnSpc>
              <a:spcBef>
                <a:spcPts val="0"/>
              </a:spcBef>
              <a:spcAft>
                <a:spcPts val="0"/>
              </a:spcAft>
              <a:buClr>
                <a:srgbClr val="3A3838"/>
              </a:buClr>
              <a:buSzPts val="1700"/>
              <a:buFont typeface="Roboto Light"/>
              <a:buChar char="○"/>
            </a:pPr>
            <a:r>
              <a:rPr lang="en-US" sz="1700">
                <a:solidFill>
                  <a:srgbClr val="3A3838"/>
                </a:solidFill>
                <a:latin typeface="Roboto Light"/>
                <a:ea typeface="Roboto Light"/>
                <a:cs typeface="Roboto Light"/>
                <a:sym typeface="Roboto Light"/>
              </a:rPr>
              <a:t>Engagement levels can vary</a:t>
            </a:r>
            <a:endParaRPr sz="1700">
              <a:solidFill>
                <a:srgbClr val="3A3838"/>
              </a:solidFill>
              <a:latin typeface="Roboto Light"/>
              <a:ea typeface="Roboto Light"/>
              <a:cs typeface="Roboto Light"/>
              <a:sym typeface="Roboto Light"/>
            </a:endParaRPr>
          </a:p>
        </p:txBody>
      </p:sp>
      <p:sp>
        <p:nvSpPr>
          <p:cNvPr id="186" name="Google Shape;186;p6"/>
          <p:cNvSpPr txBox="1"/>
          <p:nvPr/>
        </p:nvSpPr>
        <p:spPr>
          <a:xfrm>
            <a:off x="436325" y="5763625"/>
            <a:ext cx="4929900" cy="8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accent2"/>
                </a:solidFill>
              </a:rPr>
              <a:t>What events or other opportunities are there to promote RSQKit ?</a:t>
            </a:r>
            <a:endParaRPr sz="2000">
              <a:solidFill>
                <a:schemeClr val="accent2"/>
              </a:solidFill>
            </a:endParaRPr>
          </a:p>
        </p:txBody>
      </p:sp>
      <p:sp>
        <p:nvSpPr>
          <p:cNvPr id="187" name="Google Shape;187;p6"/>
          <p:cNvSpPr txBox="1"/>
          <p:nvPr/>
        </p:nvSpPr>
        <p:spPr>
          <a:xfrm>
            <a:off x="6701525" y="5902900"/>
            <a:ext cx="5192400" cy="8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accent2"/>
                </a:solidFill>
              </a:rPr>
              <a:t>Does WP1 have any </a:t>
            </a:r>
            <a:r>
              <a:rPr lang="en-US" sz="2000">
                <a:solidFill>
                  <a:schemeClr val="accent2"/>
                </a:solidFill>
              </a:rPr>
              <a:t>requirements</a:t>
            </a:r>
            <a:r>
              <a:rPr lang="en-US" sz="2000">
                <a:solidFill>
                  <a:schemeClr val="accent2"/>
                </a:solidFill>
              </a:rPr>
              <a:t> for RSQKit? (e.g. to make it easier to promote)</a:t>
            </a:r>
            <a:endParaRPr sz="2000">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7"/>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194" name="Google Shape;194;p7"/>
          <p:cNvSpPr txBox="1"/>
          <p:nvPr>
            <p:ph idx="1" type="body"/>
          </p:nvPr>
        </p:nvSpPr>
        <p:spPr>
          <a:xfrm>
            <a:off x="0" y="2139000"/>
            <a:ext cx="4375500" cy="4149000"/>
          </a:xfrm>
          <a:prstGeom prst="rect">
            <a:avLst/>
          </a:prstGeom>
          <a:noFill/>
          <a:ln>
            <a:noFill/>
          </a:ln>
        </p:spPr>
        <p:txBody>
          <a:bodyPr anchorCtr="0" anchor="t" bIns="45700" lIns="91425" spcFirstLastPara="1" rIns="91425" wrap="square" tIns="45700">
            <a:noAutofit/>
          </a:bodyPr>
          <a:lstStyle/>
          <a:p>
            <a:pPr indent="-315912" lvl="0" marL="457200" rtl="0" algn="l">
              <a:lnSpc>
                <a:spcPct val="110000"/>
              </a:lnSpc>
              <a:spcBef>
                <a:spcPts val="0"/>
              </a:spcBef>
              <a:spcAft>
                <a:spcPts val="0"/>
              </a:spcAft>
              <a:buSzPts val="1375"/>
              <a:buChar char="-"/>
            </a:pPr>
            <a:r>
              <a:rPr lang="en-US" sz="1375"/>
              <a:t>First version of the </a:t>
            </a:r>
            <a:r>
              <a:rPr lang="en-US" sz="1375"/>
              <a:t>software metadata schemas for tools, indicators and dimensions has been released</a:t>
            </a:r>
            <a:endParaRPr sz="1375"/>
          </a:p>
          <a:p>
            <a:pPr indent="-315912" lvl="1" marL="914400" rtl="0" algn="l">
              <a:lnSpc>
                <a:spcPct val="110000"/>
              </a:lnSpc>
              <a:spcBef>
                <a:spcPts val="0"/>
              </a:spcBef>
              <a:spcAft>
                <a:spcPts val="0"/>
              </a:spcAft>
              <a:buSzPts val="1375"/>
              <a:buChar char="-"/>
            </a:pPr>
            <a:r>
              <a:rPr lang="en-US" sz="1375"/>
              <a:t>Tools: </a:t>
            </a:r>
            <a:r>
              <a:rPr lang="en-US" sz="1375" u="sng">
                <a:solidFill>
                  <a:schemeClr val="hlink"/>
                </a:solidFill>
                <a:hlinkClick r:id="rId3"/>
              </a:rPr>
              <a:t>https://w3id.org/everse/rs</a:t>
            </a:r>
            <a:endParaRPr sz="1375"/>
          </a:p>
          <a:p>
            <a:pPr indent="-315912" lvl="1" marL="914400" rtl="0" algn="l">
              <a:lnSpc>
                <a:spcPct val="110000"/>
              </a:lnSpc>
              <a:spcBef>
                <a:spcPts val="0"/>
              </a:spcBef>
              <a:spcAft>
                <a:spcPts val="0"/>
              </a:spcAft>
              <a:buSzPts val="1375"/>
              <a:buChar char="-"/>
            </a:pPr>
            <a:r>
              <a:rPr lang="en-US" sz="1375"/>
              <a:t>Indicators: </a:t>
            </a:r>
            <a:r>
              <a:rPr lang="en-US" sz="1375" u="sng">
                <a:solidFill>
                  <a:schemeClr val="hlink"/>
                </a:solidFill>
                <a:hlinkClick r:id="rId4"/>
              </a:rPr>
              <a:t>https://w3id.org/everse/rsqi</a:t>
            </a:r>
            <a:r>
              <a:rPr lang="en-US" sz="1375"/>
              <a:t> </a:t>
            </a:r>
            <a:endParaRPr sz="1375"/>
          </a:p>
          <a:p>
            <a:pPr indent="-315912" lvl="1" marL="914400" rtl="0" algn="l">
              <a:lnSpc>
                <a:spcPct val="110000"/>
              </a:lnSpc>
              <a:spcBef>
                <a:spcPts val="0"/>
              </a:spcBef>
              <a:spcAft>
                <a:spcPts val="0"/>
              </a:spcAft>
              <a:buSzPts val="1375"/>
              <a:buChar char="-"/>
            </a:pPr>
            <a:r>
              <a:rPr lang="en-US" sz="1375"/>
              <a:t>Dimensions: </a:t>
            </a:r>
            <a:r>
              <a:rPr lang="en-US" sz="1375" u="sng">
                <a:solidFill>
                  <a:schemeClr val="hlink"/>
                </a:solidFill>
                <a:hlinkClick r:id="rId5"/>
              </a:rPr>
              <a:t>https://w3id.org/everse/rsqd/</a:t>
            </a:r>
            <a:r>
              <a:rPr lang="en-US" sz="1375"/>
              <a:t> </a:t>
            </a:r>
            <a:endParaRPr sz="1375"/>
          </a:p>
          <a:p>
            <a:pPr indent="-315912" lvl="0" marL="457200" rtl="0" algn="l">
              <a:lnSpc>
                <a:spcPct val="110000"/>
              </a:lnSpc>
              <a:spcBef>
                <a:spcPts val="0"/>
              </a:spcBef>
              <a:spcAft>
                <a:spcPts val="0"/>
              </a:spcAft>
              <a:buSzPts val="1375"/>
              <a:buChar char="-"/>
            </a:pPr>
            <a:r>
              <a:rPr lang="en-US" sz="1375"/>
              <a:t>Technology radar follows the schemas and (many) tools are mentioned in RSQKit</a:t>
            </a:r>
            <a:endParaRPr sz="1375"/>
          </a:p>
          <a:p>
            <a:pPr indent="-315912" lvl="1" marL="914400" rtl="0" algn="l">
              <a:lnSpc>
                <a:spcPct val="110000"/>
              </a:lnSpc>
              <a:spcBef>
                <a:spcPts val="0"/>
              </a:spcBef>
              <a:spcAft>
                <a:spcPts val="0"/>
              </a:spcAft>
              <a:buSzPts val="1375"/>
              <a:buChar char="-"/>
            </a:pPr>
            <a:r>
              <a:rPr lang="en-US" sz="1375"/>
              <a:t>Tools use the dimensions used in D3.1</a:t>
            </a:r>
            <a:endParaRPr sz="1375"/>
          </a:p>
          <a:p>
            <a:pPr indent="-315912" lvl="0" marL="457200" rtl="0" algn="l">
              <a:lnSpc>
                <a:spcPct val="110000"/>
              </a:lnSpc>
              <a:spcBef>
                <a:spcPts val="0"/>
              </a:spcBef>
              <a:spcAft>
                <a:spcPts val="0"/>
              </a:spcAft>
              <a:buSzPts val="1375"/>
              <a:buChar char="-"/>
            </a:pPr>
            <a:r>
              <a:rPr lang="en-US" sz="1375"/>
              <a:t>Dashboard will receive indicators, defined according the common schemas released</a:t>
            </a:r>
            <a:endParaRPr sz="1375"/>
          </a:p>
          <a:p>
            <a:pPr indent="0" lvl="0" marL="0" rtl="0" algn="l">
              <a:lnSpc>
                <a:spcPct val="110000"/>
              </a:lnSpc>
              <a:spcBef>
                <a:spcPts val="0"/>
              </a:spcBef>
              <a:spcAft>
                <a:spcPts val="0"/>
              </a:spcAft>
              <a:buSzPts val="935"/>
              <a:buNone/>
            </a:pPr>
            <a:r>
              <a:t/>
            </a:r>
            <a:endParaRPr sz="1375"/>
          </a:p>
          <a:p>
            <a:pPr indent="0" lvl="0" marL="0" rtl="0" algn="l">
              <a:lnSpc>
                <a:spcPct val="110000"/>
              </a:lnSpc>
              <a:spcBef>
                <a:spcPts val="0"/>
              </a:spcBef>
              <a:spcAft>
                <a:spcPts val="0"/>
              </a:spcAft>
              <a:buSzPts val="935"/>
              <a:buNone/>
            </a:pPr>
            <a:r>
              <a:rPr b="1" lang="en-US" sz="1375">
                <a:latin typeface="Roboto"/>
                <a:ea typeface="Roboto"/>
                <a:cs typeface="Roboto"/>
                <a:sym typeface="Roboto"/>
              </a:rPr>
              <a:t>Next steps: </a:t>
            </a:r>
            <a:endParaRPr b="1" sz="1375">
              <a:latin typeface="Roboto"/>
              <a:ea typeface="Roboto"/>
              <a:cs typeface="Roboto"/>
              <a:sym typeface="Roboto"/>
            </a:endParaRPr>
          </a:p>
          <a:p>
            <a:pPr indent="-315912" lvl="0" marL="457200" rtl="0" algn="l">
              <a:lnSpc>
                <a:spcPct val="110000"/>
              </a:lnSpc>
              <a:spcBef>
                <a:spcPts val="0"/>
              </a:spcBef>
              <a:spcAft>
                <a:spcPts val="0"/>
              </a:spcAft>
              <a:buSzPts val="1375"/>
              <a:buChar char="-"/>
            </a:pPr>
            <a:r>
              <a:rPr lang="en-US" sz="1375"/>
              <a:t>Link dimensions and indicators in RSQKit</a:t>
            </a:r>
            <a:endParaRPr sz="1375"/>
          </a:p>
          <a:p>
            <a:pPr indent="-315912" lvl="0" marL="457200" rtl="0" algn="l">
              <a:lnSpc>
                <a:spcPct val="110000"/>
              </a:lnSpc>
              <a:spcBef>
                <a:spcPts val="0"/>
              </a:spcBef>
              <a:spcAft>
                <a:spcPts val="0"/>
              </a:spcAft>
              <a:buSzPts val="1375"/>
              <a:buChar char="-"/>
            </a:pPr>
            <a:r>
              <a:rPr lang="en-US" sz="1375"/>
              <a:t>Integration of Radar into RSQKit </a:t>
            </a:r>
            <a:endParaRPr sz="1375"/>
          </a:p>
        </p:txBody>
      </p:sp>
      <p:sp>
        <p:nvSpPr>
          <p:cNvPr id="195" name="Google Shape;195;p7"/>
          <p:cNvSpPr txBox="1"/>
          <p:nvPr>
            <p:ph type="title"/>
          </p:nvPr>
        </p:nvSpPr>
        <p:spPr>
          <a:xfrm>
            <a:off x="2778974" y="335700"/>
            <a:ext cx="9597900" cy="60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262626"/>
              </a:buClr>
              <a:buSzPts val="3150"/>
              <a:buFont typeface="Roboto Light"/>
              <a:buNone/>
            </a:pPr>
            <a:r>
              <a:rPr lang="en-US" sz="2350"/>
              <a:t>RSQKit: Progress, integration requirements and next steps - </a:t>
            </a:r>
            <a:r>
              <a:rPr b="1" lang="en-US" sz="2350">
                <a:latin typeface="Roboto"/>
                <a:ea typeface="Roboto"/>
                <a:cs typeface="Roboto"/>
                <a:sym typeface="Roboto"/>
              </a:rPr>
              <a:t>WP2&amp;WP3</a:t>
            </a:r>
            <a:endParaRPr b="1" sz="2350">
              <a:latin typeface="Roboto"/>
              <a:ea typeface="Roboto"/>
              <a:cs typeface="Roboto"/>
              <a:sym typeface="Roboto"/>
            </a:endParaRPr>
          </a:p>
        </p:txBody>
      </p:sp>
      <p:sp>
        <p:nvSpPr>
          <p:cNvPr id="196" name="Google Shape;196;p7"/>
          <p:cNvSpPr/>
          <p:nvPr/>
        </p:nvSpPr>
        <p:spPr>
          <a:xfrm>
            <a:off x="4366588" y="939600"/>
            <a:ext cx="3125100" cy="711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US" sz="1300"/>
              <a:t>Metadata &amp; Dimensions &amp; Indicators</a:t>
            </a:r>
            <a:endParaRPr sz="1300"/>
          </a:p>
        </p:txBody>
      </p:sp>
      <p:sp>
        <p:nvSpPr>
          <p:cNvPr id="197" name="Google Shape;197;p7"/>
          <p:cNvSpPr/>
          <p:nvPr/>
        </p:nvSpPr>
        <p:spPr>
          <a:xfrm>
            <a:off x="4730450" y="2041377"/>
            <a:ext cx="3125100" cy="1290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RSQKit</a:t>
            </a:r>
            <a:endParaRPr/>
          </a:p>
        </p:txBody>
      </p:sp>
      <p:sp>
        <p:nvSpPr>
          <p:cNvPr id="198" name="Google Shape;198;p7"/>
          <p:cNvSpPr/>
          <p:nvPr/>
        </p:nvSpPr>
        <p:spPr>
          <a:xfrm>
            <a:off x="8242525" y="989550"/>
            <a:ext cx="3125100" cy="711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Dashboard</a:t>
            </a:r>
            <a:endParaRPr/>
          </a:p>
        </p:txBody>
      </p:sp>
      <p:sp>
        <p:nvSpPr>
          <p:cNvPr id="199" name="Google Shape;199;p7"/>
          <p:cNvSpPr/>
          <p:nvPr/>
        </p:nvSpPr>
        <p:spPr>
          <a:xfrm>
            <a:off x="490663" y="939600"/>
            <a:ext cx="3125100" cy="711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Software metadata schemas</a:t>
            </a:r>
            <a:endParaRPr/>
          </a:p>
        </p:txBody>
      </p:sp>
      <p:cxnSp>
        <p:nvCxnSpPr>
          <p:cNvPr id="200" name="Google Shape;200;p7"/>
          <p:cNvCxnSpPr>
            <a:stCxn id="199" idx="3"/>
            <a:endCxn id="196" idx="1"/>
          </p:cNvCxnSpPr>
          <p:nvPr/>
        </p:nvCxnSpPr>
        <p:spPr>
          <a:xfrm>
            <a:off x="3615763" y="1295100"/>
            <a:ext cx="750900" cy="0"/>
          </a:xfrm>
          <a:prstGeom prst="straightConnector1">
            <a:avLst/>
          </a:prstGeom>
          <a:noFill/>
          <a:ln cap="flat" cmpd="sng" w="9525">
            <a:solidFill>
              <a:schemeClr val="dk2"/>
            </a:solidFill>
            <a:prstDash val="solid"/>
            <a:round/>
            <a:headEnd len="med" w="med" type="none"/>
            <a:tailEnd len="med" w="med" type="triangle"/>
          </a:ln>
        </p:spPr>
      </p:cxnSp>
      <p:cxnSp>
        <p:nvCxnSpPr>
          <p:cNvPr id="201" name="Google Shape;201;p7"/>
          <p:cNvCxnSpPr>
            <a:stCxn id="199" idx="3"/>
            <a:endCxn id="197" idx="1"/>
          </p:cNvCxnSpPr>
          <p:nvPr/>
        </p:nvCxnSpPr>
        <p:spPr>
          <a:xfrm>
            <a:off x="3615763" y="1295100"/>
            <a:ext cx="1114800" cy="1391400"/>
          </a:xfrm>
          <a:prstGeom prst="straightConnector1">
            <a:avLst/>
          </a:prstGeom>
          <a:noFill/>
          <a:ln cap="flat" cmpd="sng" w="9525">
            <a:solidFill>
              <a:schemeClr val="dk2"/>
            </a:solidFill>
            <a:prstDash val="solid"/>
            <a:round/>
            <a:headEnd len="med" w="med" type="none"/>
            <a:tailEnd len="med" w="med" type="triangle"/>
          </a:ln>
        </p:spPr>
      </p:cxnSp>
      <p:cxnSp>
        <p:nvCxnSpPr>
          <p:cNvPr id="202" name="Google Shape;202;p7"/>
          <p:cNvCxnSpPr>
            <a:stCxn id="196" idx="3"/>
            <a:endCxn id="198" idx="1"/>
          </p:cNvCxnSpPr>
          <p:nvPr/>
        </p:nvCxnSpPr>
        <p:spPr>
          <a:xfrm>
            <a:off x="7491688" y="1295100"/>
            <a:ext cx="750900" cy="50100"/>
          </a:xfrm>
          <a:prstGeom prst="straightConnector1">
            <a:avLst/>
          </a:prstGeom>
          <a:noFill/>
          <a:ln cap="flat" cmpd="sng" w="9525">
            <a:solidFill>
              <a:schemeClr val="dk2"/>
            </a:solidFill>
            <a:prstDash val="solid"/>
            <a:round/>
            <a:headEnd len="med" w="med" type="none"/>
            <a:tailEnd len="med" w="med" type="triangle"/>
          </a:ln>
        </p:spPr>
      </p:cxnSp>
      <p:cxnSp>
        <p:nvCxnSpPr>
          <p:cNvPr id="203" name="Google Shape;203;p7"/>
          <p:cNvCxnSpPr>
            <a:stCxn id="196" idx="2"/>
            <a:endCxn id="197" idx="0"/>
          </p:cNvCxnSpPr>
          <p:nvPr/>
        </p:nvCxnSpPr>
        <p:spPr>
          <a:xfrm>
            <a:off x="5929138" y="1650600"/>
            <a:ext cx="363900" cy="390900"/>
          </a:xfrm>
          <a:prstGeom prst="straightConnector1">
            <a:avLst/>
          </a:prstGeom>
          <a:noFill/>
          <a:ln cap="flat" cmpd="sng" w="9525">
            <a:solidFill>
              <a:schemeClr val="dk2"/>
            </a:solidFill>
            <a:prstDash val="solid"/>
            <a:round/>
            <a:headEnd len="med" w="med" type="none"/>
            <a:tailEnd len="med" w="med" type="triangle"/>
          </a:ln>
        </p:spPr>
      </p:cxnSp>
      <p:sp>
        <p:nvSpPr>
          <p:cNvPr id="204" name="Google Shape;204;p7"/>
          <p:cNvSpPr/>
          <p:nvPr/>
        </p:nvSpPr>
        <p:spPr>
          <a:xfrm>
            <a:off x="5915800" y="2604138"/>
            <a:ext cx="1745400" cy="4506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2"/>
                </a:solidFill>
              </a:rPr>
              <a:t>Radar (to integrate into RSQKit)</a:t>
            </a:r>
            <a:endParaRPr>
              <a:solidFill>
                <a:schemeClr val="lt2"/>
              </a:solidFill>
            </a:endParaRPr>
          </a:p>
        </p:txBody>
      </p:sp>
      <p:pic>
        <p:nvPicPr>
          <p:cNvPr id="205" name="Google Shape;205;p7" title="Screenshot 2025-03-12 at 10.19.43.png"/>
          <p:cNvPicPr preferRelativeResize="0"/>
          <p:nvPr/>
        </p:nvPicPr>
        <p:blipFill>
          <a:blip r:embed="rId6">
            <a:alphaModFix/>
          </a:blip>
          <a:stretch>
            <a:fillRect/>
          </a:stretch>
        </p:blipFill>
        <p:spPr>
          <a:xfrm>
            <a:off x="4574713" y="3617386"/>
            <a:ext cx="3436575" cy="3166414"/>
          </a:xfrm>
          <a:prstGeom prst="rect">
            <a:avLst/>
          </a:prstGeom>
          <a:noFill/>
          <a:ln>
            <a:noFill/>
          </a:ln>
        </p:spPr>
      </p:pic>
      <p:sp>
        <p:nvSpPr>
          <p:cNvPr id="206" name="Google Shape;206;p7"/>
          <p:cNvSpPr/>
          <p:nvPr/>
        </p:nvSpPr>
        <p:spPr>
          <a:xfrm>
            <a:off x="8846425" y="2330875"/>
            <a:ext cx="3125100" cy="711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Survey &amp; other ouputs</a:t>
            </a:r>
            <a:endParaRPr/>
          </a:p>
        </p:txBody>
      </p:sp>
      <p:sp>
        <p:nvSpPr>
          <p:cNvPr id="207" name="Google Shape;207;p7"/>
          <p:cNvSpPr txBox="1"/>
          <p:nvPr/>
        </p:nvSpPr>
        <p:spPr>
          <a:xfrm>
            <a:off x="8394050" y="3331375"/>
            <a:ext cx="3436500" cy="3397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US" sz="1600"/>
              <a:t>EVERSE WP3 workshop - "Evaluating  Tools and Services to improve the quality of research software"  (10th Feb 25)</a:t>
            </a:r>
            <a:endParaRPr sz="1600"/>
          </a:p>
          <a:p>
            <a:pPr indent="-330200" lvl="0" marL="457200" rtl="0" algn="l">
              <a:spcBef>
                <a:spcPts val="0"/>
              </a:spcBef>
              <a:spcAft>
                <a:spcPts val="0"/>
              </a:spcAft>
              <a:buSzPts val="1600"/>
              <a:buChar char="●"/>
            </a:pPr>
            <a:r>
              <a:rPr lang="en-US" sz="1600"/>
              <a:t>EVERSE workshop on Software Quality Assessment pipelines - Life Science (task 3.2) (14th Feb)</a:t>
            </a:r>
            <a:endParaRPr sz="1600"/>
          </a:p>
        </p:txBody>
      </p:sp>
      <p:cxnSp>
        <p:nvCxnSpPr>
          <p:cNvPr id="208" name="Google Shape;208;p7"/>
          <p:cNvCxnSpPr>
            <a:stCxn id="206" idx="1"/>
            <a:endCxn id="197" idx="3"/>
          </p:cNvCxnSpPr>
          <p:nvPr/>
        </p:nvCxnSpPr>
        <p:spPr>
          <a:xfrm rot="10800000">
            <a:off x="7855525" y="2686375"/>
            <a:ext cx="990900" cy="0"/>
          </a:xfrm>
          <a:prstGeom prst="straightConnector1">
            <a:avLst/>
          </a:prstGeom>
          <a:noFill/>
          <a:ln cap="flat" cmpd="sng" w="9525">
            <a:solidFill>
              <a:schemeClr val="dk2"/>
            </a:solidFill>
            <a:prstDash val="dash"/>
            <a:round/>
            <a:headEnd len="med" w="med" type="none"/>
            <a:tailEnd len="med" w="med" type="triangle"/>
          </a:ln>
        </p:spPr>
      </p:cxnSp>
      <p:sp>
        <p:nvSpPr>
          <p:cNvPr id="209" name="Google Shape;209;p7"/>
          <p:cNvSpPr txBox="1"/>
          <p:nvPr/>
        </p:nvSpPr>
        <p:spPr>
          <a:xfrm>
            <a:off x="8210500" y="2330875"/>
            <a:ext cx="363900" cy="2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a:t>
            </a:r>
            <a:endParaRPr/>
          </a:p>
        </p:txBody>
      </p:sp>
      <p:sp>
        <p:nvSpPr>
          <p:cNvPr id="210" name="Google Shape;210;p7"/>
          <p:cNvSpPr txBox="1"/>
          <p:nvPr/>
        </p:nvSpPr>
        <p:spPr>
          <a:xfrm>
            <a:off x="8011275" y="2020138"/>
            <a:ext cx="1745400" cy="2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2"/>
                </a:solidFill>
              </a:rPr>
              <a:t>Needs discussion</a:t>
            </a:r>
            <a:endParaRPr>
              <a:solidFill>
                <a:schemeClr val="accent2"/>
              </a:solidFill>
            </a:endParaRPr>
          </a:p>
        </p:txBody>
      </p:sp>
      <p:sp>
        <p:nvSpPr>
          <p:cNvPr id="211" name="Google Shape;211;p7"/>
          <p:cNvSpPr txBox="1"/>
          <p:nvPr/>
        </p:nvSpPr>
        <p:spPr>
          <a:xfrm>
            <a:off x="4496725" y="975325"/>
            <a:ext cx="975300" cy="1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2.3 &amp; 3.2</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8"/>
          <p:cNvSpPr txBox="1"/>
          <p:nvPr>
            <p:ph idx="12" type="sldNum"/>
          </p:nvPr>
        </p:nvSpPr>
        <p:spPr>
          <a:xfrm>
            <a:off x="9290222" y="6271097"/>
            <a:ext cx="2743200" cy="23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218" name="Google Shape;218;p8"/>
          <p:cNvSpPr txBox="1"/>
          <p:nvPr>
            <p:ph idx="1" type="body"/>
          </p:nvPr>
        </p:nvSpPr>
        <p:spPr>
          <a:xfrm>
            <a:off x="570205" y="1856125"/>
            <a:ext cx="2927400" cy="37128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a:t>Research Clusters</a:t>
            </a:r>
            <a:endParaRPr/>
          </a:p>
          <a:p>
            <a:pPr indent="-323850" lvl="0" marL="457200" rtl="0" algn="l">
              <a:lnSpc>
                <a:spcPct val="130000"/>
              </a:lnSpc>
              <a:spcBef>
                <a:spcPts val="0"/>
              </a:spcBef>
              <a:spcAft>
                <a:spcPts val="0"/>
              </a:spcAft>
              <a:buSzPts val="1500"/>
              <a:buChar char="●"/>
            </a:pPr>
            <a:r>
              <a:rPr lang="en-US"/>
              <a:t>Research Infrastructures</a:t>
            </a:r>
            <a:endParaRPr/>
          </a:p>
        </p:txBody>
      </p:sp>
      <p:sp>
        <p:nvSpPr>
          <p:cNvPr id="219" name="Google Shape;219;p8"/>
          <p:cNvSpPr txBox="1"/>
          <p:nvPr>
            <p:ph type="title"/>
          </p:nvPr>
        </p:nvSpPr>
        <p:spPr>
          <a:xfrm>
            <a:off x="2843275" y="226850"/>
            <a:ext cx="8859300" cy="603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500"/>
              <a:buFont typeface="Roboto Light"/>
              <a:buNone/>
            </a:pPr>
            <a:r>
              <a:rPr lang="en-US"/>
              <a:t>RSQKit: Integration and next steps - </a:t>
            </a:r>
            <a:r>
              <a:rPr b="1" lang="en-US">
                <a:latin typeface="Roboto"/>
                <a:ea typeface="Roboto"/>
                <a:cs typeface="Roboto"/>
                <a:sym typeface="Roboto"/>
              </a:rPr>
              <a:t>WP4</a:t>
            </a:r>
            <a:endParaRPr b="1">
              <a:latin typeface="Roboto"/>
              <a:ea typeface="Roboto"/>
              <a:cs typeface="Roboto"/>
              <a:sym typeface="Roboto"/>
            </a:endParaRPr>
          </a:p>
        </p:txBody>
      </p:sp>
      <p:sp>
        <p:nvSpPr>
          <p:cNvPr id="220" name="Google Shape;220;p8"/>
          <p:cNvSpPr/>
          <p:nvPr/>
        </p:nvSpPr>
        <p:spPr>
          <a:xfrm>
            <a:off x="662300" y="939200"/>
            <a:ext cx="2743200" cy="706200"/>
          </a:xfrm>
          <a:prstGeom prst="roundRect">
            <a:avLst>
              <a:gd fmla="val 16667" name="adj"/>
            </a:avLst>
          </a:prstGeom>
          <a:solidFill>
            <a:srgbClr val="3727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Research Communities</a:t>
            </a:r>
            <a:endParaRPr>
              <a:solidFill>
                <a:schemeClr val="lt1"/>
              </a:solidFill>
            </a:endParaRPr>
          </a:p>
        </p:txBody>
      </p:sp>
      <p:sp>
        <p:nvSpPr>
          <p:cNvPr id="221" name="Google Shape;221;p8"/>
          <p:cNvSpPr/>
          <p:nvPr/>
        </p:nvSpPr>
        <p:spPr>
          <a:xfrm>
            <a:off x="4779713" y="939200"/>
            <a:ext cx="2743200" cy="706200"/>
          </a:xfrm>
          <a:prstGeom prst="roundRect">
            <a:avLst>
              <a:gd fmla="val 16667" name="adj"/>
            </a:avLst>
          </a:prstGeom>
          <a:solidFill>
            <a:srgbClr val="CCAB3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Research Stories</a:t>
            </a:r>
            <a:endParaRPr/>
          </a:p>
        </p:txBody>
      </p:sp>
      <p:sp>
        <p:nvSpPr>
          <p:cNvPr id="222" name="Google Shape;222;p8"/>
          <p:cNvSpPr/>
          <p:nvPr/>
        </p:nvSpPr>
        <p:spPr>
          <a:xfrm>
            <a:off x="8897125" y="939200"/>
            <a:ext cx="2743200" cy="7062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Research Software Communities</a:t>
            </a:r>
            <a:endParaRPr/>
          </a:p>
        </p:txBody>
      </p:sp>
      <p:sp>
        <p:nvSpPr>
          <p:cNvPr id="223" name="Google Shape;223;p8"/>
          <p:cNvSpPr txBox="1"/>
          <p:nvPr>
            <p:ph idx="1" type="body"/>
          </p:nvPr>
        </p:nvSpPr>
        <p:spPr>
          <a:xfrm>
            <a:off x="4663025" y="2015275"/>
            <a:ext cx="2976600" cy="24144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b="1" lang="en-US">
                <a:latin typeface="Roboto"/>
                <a:ea typeface="Roboto"/>
                <a:cs typeface="Roboto"/>
                <a:sym typeface="Roboto"/>
              </a:rPr>
              <a:t>Future focus/work</a:t>
            </a:r>
            <a:endParaRPr b="1">
              <a:latin typeface="Roboto"/>
              <a:ea typeface="Roboto"/>
              <a:cs typeface="Roboto"/>
              <a:sym typeface="Roboto"/>
            </a:endParaRPr>
          </a:p>
          <a:p>
            <a:pPr indent="-323850" lvl="0" marL="457200" rtl="0" algn="l">
              <a:lnSpc>
                <a:spcPct val="130000"/>
              </a:lnSpc>
              <a:spcBef>
                <a:spcPts val="0"/>
              </a:spcBef>
              <a:spcAft>
                <a:spcPts val="0"/>
              </a:spcAft>
              <a:buSzPts val="1500"/>
              <a:buChar char="●"/>
            </a:pPr>
            <a:r>
              <a:rPr lang="en-US"/>
              <a:t>How software is being used in research clusters &amp; infrastructures</a:t>
            </a:r>
            <a:endParaRPr/>
          </a:p>
          <a:p>
            <a:pPr indent="-323850" lvl="0" marL="457200" rtl="0" algn="l">
              <a:lnSpc>
                <a:spcPct val="130000"/>
              </a:lnSpc>
              <a:spcBef>
                <a:spcPts val="0"/>
              </a:spcBef>
              <a:spcAft>
                <a:spcPts val="0"/>
              </a:spcAft>
              <a:buSzPts val="1500"/>
              <a:buChar char="●"/>
            </a:pPr>
            <a:r>
              <a:rPr lang="en-US"/>
              <a:t>Covering </a:t>
            </a:r>
            <a:r>
              <a:rPr b="1" lang="en-US">
                <a:latin typeface="Roboto"/>
                <a:ea typeface="Roboto"/>
                <a:cs typeface="Roboto"/>
                <a:sym typeface="Roboto"/>
              </a:rPr>
              <a:t>analysis scripts</a:t>
            </a:r>
            <a:r>
              <a:rPr lang="en-US"/>
              <a:t>, </a:t>
            </a:r>
            <a:r>
              <a:rPr b="1" lang="en-US">
                <a:latin typeface="Roboto"/>
                <a:ea typeface="Roboto"/>
                <a:cs typeface="Roboto"/>
                <a:sym typeface="Roboto"/>
              </a:rPr>
              <a:t>prototype tools and software infrastructure</a:t>
            </a:r>
            <a:r>
              <a:rPr lang="en-US"/>
              <a:t>.</a:t>
            </a:r>
            <a:endParaRPr/>
          </a:p>
        </p:txBody>
      </p:sp>
      <p:sp>
        <p:nvSpPr>
          <p:cNvPr id="224" name="Google Shape;224;p8"/>
          <p:cNvSpPr txBox="1"/>
          <p:nvPr>
            <p:ph idx="1" type="body"/>
          </p:nvPr>
        </p:nvSpPr>
        <p:spPr>
          <a:xfrm>
            <a:off x="8760050" y="1929875"/>
            <a:ext cx="3113700" cy="33945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b="1" lang="en-US">
                <a:latin typeface="Roboto"/>
                <a:ea typeface="Roboto"/>
                <a:cs typeface="Roboto"/>
                <a:sym typeface="Roboto"/>
              </a:rPr>
              <a:t>Future focus/work</a:t>
            </a:r>
            <a:endParaRPr b="1">
              <a:latin typeface="Roboto"/>
              <a:ea typeface="Roboto"/>
              <a:cs typeface="Roboto"/>
              <a:sym typeface="Roboto"/>
            </a:endParaRPr>
          </a:p>
          <a:p>
            <a:pPr indent="-323850" lvl="0" marL="457200" rtl="0" algn="l">
              <a:lnSpc>
                <a:spcPct val="130000"/>
              </a:lnSpc>
              <a:spcBef>
                <a:spcPts val="0"/>
              </a:spcBef>
              <a:spcAft>
                <a:spcPts val="0"/>
              </a:spcAft>
              <a:buSzPts val="1500"/>
              <a:buChar char="●"/>
            </a:pPr>
            <a:r>
              <a:rPr lang="en-US"/>
              <a:t>Communities within research who are producing generic &amp; domain specific software, libraries and catalogues</a:t>
            </a:r>
            <a:endParaRPr/>
          </a:p>
          <a:p>
            <a:pPr indent="-323850" lvl="0" marL="457200" rtl="0" algn="l">
              <a:lnSpc>
                <a:spcPct val="130000"/>
              </a:lnSpc>
              <a:spcBef>
                <a:spcPts val="0"/>
              </a:spcBef>
              <a:spcAft>
                <a:spcPts val="0"/>
              </a:spcAft>
              <a:buSzPts val="1500"/>
              <a:buChar char="●"/>
            </a:pPr>
            <a:r>
              <a:rPr b="1" lang="en-US">
                <a:latin typeface="Roboto"/>
                <a:ea typeface="Roboto"/>
                <a:cs typeface="Roboto"/>
                <a:sym typeface="Roboto"/>
              </a:rPr>
              <a:t>Lots of </a:t>
            </a:r>
            <a:r>
              <a:rPr b="1" lang="en-US">
                <a:latin typeface="Roboto"/>
                <a:ea typeface="Roboto"/>
                <a:cs typeface="Roboto"/>
                <a:sym typeface="Roboto"/>
              </a:rPr>
              <a:t>amazing</a:t>
            </a:r>
            <a:r>
              <a:rPr b="1" lang="en-US">
                <a:latin typeface="Roboto"/>
                <a:ea typeface="Roboto"/>
                <a:cs typeface="Roboto"/>
                <a:sym typeface="Roboto"/>
              </a:rPr>
              <a:t> software quality practices being used</a:t>
            </a:r>
            <a:endParaRPr b="1">
              <a:latin typeface="Roboto"/>
              <a:ea typeface="Roboto"/>
              <a:cs typeface="Roboto"/>
              <a:sym typeface="Roboto"/>
            </a:endParaRPr>
          </a:p>
          <a:p>
            <a:pPr indent="-323850" lvl="0" marL="457200" rtl="0" algn="l">
              <a:lnSpc>
                <a:spcPct val="130000"/>
              </a:lnSpc>
              <a:spcBef>
                <a:spcPts val="0"/>
              </a:spcBef>
              <a:spcAft>
                <a:spcPts val="0"/>
              </a:spcAft>
              <a:buSzPts val="1500"/>
              <a:buFont typeface="Roboto Light"/>
              <a:buChar char="●"/>
            </a:pPr>
            <a:r>
              <a:rPr lang="en-US"/>
              <a:t>Many of these are </a:t>
            </a:r>
            <a:r>
              <a:rPr b="1" lang="en-US">
                <a:latin typeface="Roboto"/>
                <a:ea typeface="Roboto"/>
                <a:cs typeface="Roboto"/>
                <a:sym typeface="Roboto"/>
              </a:rPr>
              <a:t>software as infrastructure</a:t>
            </a:r>
            <a:endParaRPr b="1">
              <a:latin typeface="Roboto"/>
              <a:ea typeface="Roboto"/>
              <a:cs typeface="Roboto"/>
              <a:sym typeface="Roboto"/>
            </a:endParaRPr>
          </a:p>
        </p:txBody>
      </p:sp>
      <p:pic>
        <p:nvPicPr>
          <p:cNvPr id="225" name="Google Shape;225;p8" title="Screenshot 2025-03-16 at 11.24.10.png"/>
          <p:cNvPicPr preferRelativeResize="0"/>
          <p:nvPr/>
        </p:nvPicPr>
        <p:blipFill>
          <a:blip r:embed="rId3">
            <a:alphaModFix/>
          </a:blip>
          <a:stretch>
            <a:fillRect/>
          </a:stretch>
        </p:blipFill>
        <p:spPr>
          <a:xfrm>
            <a:off x="125212" y="2531106"/>
            <a:ext cx="3817376" cy="3037820"/>
          </a:xfrm>
          <a:prstGeom prst="rect">
            <a:avLst/>
          </a:prstGeom>
          <a:noFill/>
          <a:ln>
            <a:noFill/>
          </a:ln>
        </p:spPr>
      </p:pic>
      <p:pic>
        <p:nvPicPr>
          <p:cNvPr id="226" name="Google Shape;226;p8"/>
          <p:cNvPicPr preferRelativeResize="0"/>
          <p:nvPr/>
        </p:nvPicPr>
        <p:blipFill>
          <a:blip r:embed="rId4">
            <a:alphaModFix/>
          </a:blip>
          <a:stretch>
            <a:fillRect/>
          </a:stretch>
        </p:blipFill>
        <p:spPr>
          <a:xfrm>
            <a:off x="8609800" y="5056675"/>
            <a:ext cx="1924050" cy="552450"/>
          </a:xfrm>
          <a:prstGeom prst="rect">
            <a:avLst/>
          </a:prstGeom>
          <a:noFill/>
          <a:ln>
            <a:noFill/>
          </a:ln>
        </p:spPr>
      </p:pic>
      <p:pic>
        <p:nvPicPr>
          <p:cNvPr id="227" name="Google Shape;227;p8" title="Screenshot 2025-03-16 at 11.32.26.png"/>
          <p:cNvPicPr preferRelativeResize="0"/>
          <p:nvPr/>
        </p:nvPicPr>
        <p:blipFill>
          <a:blip r:embed="rId5">
            <a:alphaModFix/>
          </a:blip>
          <a:stretch>
            <a:fillRect/>
          </a:stretch>
        </p:blipFill>
        <p:spPr>
          <a:xfrm>
            <a:off x="10699150" y="5171975"/>
            <a:ext cx="1275525" cy="321850"/>
          </a:xfrm>
          <a:prstGeom prst="rect">
            <a:avLst/>
          </a:prstGeom>
          <a:noFill/>
          <a:ln>
            <a:noFill/>
          </a:ln>
        </p:spPr>
      </p:pic>
      <p:pic>
        <p:nvPicPr>
          <p:cNvPr id="228" name="Google Shape;228;p8"/>
          <p:cNvPicPr preferRelativeResize="0"/>
          <p:nvPr/>
        </p:nvPicPr>
        <p:blipFill>
          <a:blip r:embed="rId6">
            <a:alphaModFix/>
          </a:blip>
          <a:stretch>
            <a:fillRect/>
          </a:stretch>
        </p:blipFill>
        <p:spPr>
          <a:xfrm>
            <a:off x="8609803" y="5709150"/>
            <a:ext cx="1332475" cy="461925"/>
          </a:xfrm>
          <a:prstGeom prst="rect">
            <a:avLst/>
          </a:prstGeom>
          <a:noFill/>
          <a:ln>
            <a:noFill/>
          </a:ln>
        </p:spPr>
      </p:pic>
      <p:pic>
        <p:nvPicPr>
          <p:cNvPr id="229" name="Google Shape;229;p8"/>
          <p:cNvPicPr preferRelativeResize="0"/>
          <p:nvPr/>
        </p:nvPicPr>
        <p:blipFill>
          <a:blip r:embed="rId7">
            <a:alphaModFix/>
          </a:blip>
          <a:stretch>
            <a:fillRect/>
          </a:stretch>
        </p:blipFill>
        <p:spPr>
          <a:xfrm>
            <a:off x="10109374" y="5783689"/>
            <a:ext cx="1924050" cy="312849"/>
          </a:xfrm>
          <a:prstGeom prst="rect">
            <a:avLst/>
          </a:prstGeom>
          <a:noFill/>
          <a:ln>
            <a:noFill/>
          </a:ln>
        </p:spPr>
      </p:pic>
      <p:pic>
        <p:nvPicPr>
          <p:cNvPr id="230" name="Google Shape;230;p8"/>
          <p:cNvPicPr preferRelativeResize="0"/>
          <p:nvPr/>
        </p:nvPicPr>
        <p:blipFill>
          <a:blip r:embed="rId8">
            <a:alphaModFix/>
          </a:blip>
          <a:stretch>
            <a:fillRect/>
          </a:stretch>
        </p:blipFill>
        <p:spPr>
          <a:xfrm>
            <a:off x="10249375" y="6155550"/>
            <a:ext cx="1847700" cy="461925"/>
          </a:xfrm>
          <a:prstGeom prst="rect">
            <a:avLst/>
          </a:prstGeom>
          <a:noFill/>
          <a:ln>
            <a:noFill/>
          </a:ln>
        </p:spPr>
      </p:pic>
      <p:pic>
        <p:nvPicPr>
          <p:cNvPr id="231" name="Google Shape;231;p8"/>
          <p:cNvPicPr preferRelativeResize="0"/>
          <p:nvPr/>
        </p:nvPicPr>
        <p:blipFill>
          <a:blip r:embed="rId9">
            <a:alphaModFix/>
          </a:blip>
          <a:stretch>
            <a:fillRect/>
          </a:stretch>
        </p:blipFill>
        <p:spPr>
          <a:xfrm>
            <a:off x="9739987" y="6084563"/>
            <a:ext cx="437838" cy="603900"/>
          </a:xfrm>
          <a:prstGeom prst="rect">
            <a:avLst/>
          </a:prstGeom>
          <a:noFill/>
          <a:ln>
            <a:noFill/>
          </a:ln>
        </p:spPr>
      </p:pic>
      <p:pic>
        <p:nvPicPr>
          <p:cNvPr id="232" name="Google Shape;232;p8" title="Screenshot 2025-03-16 at 11.48.40.png"/>
          <p:cNvPicPr preferRelativeResize="0"/>
          <p:nvPr/>
        </p:nvPicPr>
        <p:blipFill>
          <a:blip r:embed="rId10">
            <a:alphaModFix/>
          </a:blip>
          <a:stretch>
            <a:fillRect/>
          </a:stretch>
        </p:blipFill>
        <p:spPr>
          <a:xfrm>
            <a:off x="9066343" y="6501925"/>
            <a:ext cx="673632" cy="230825"/>
          </a:xfrm>
          <a:prstGeom prst="rect">
            <a:avLst/>
          </a:prstGeom>
          <a:noFill/>
          <a:ln>
            <a:noFill/>
          </a:ln>
        </p:spPr>
      </p:pic>
      <p:cxnSp>
        <p:nvCxnSpPr>
          <p:cNvPr id="233" name="Google Shape;233;p8"/>
          <p:cNvCxnSpPr>
            <a:stCxn id="220" idx="3"/>
            <a:endCxn id="221" idx="1"/>
          </p:cNvCxnSpPr>
          <p:nvPr/>
        </p:nvCxnSpPr>
        <p:spPr>
          <a:xfrm>
            <a:off x="3405500" y="1292300"/>
            <a:ext cx="1374300" cy="0"/>
          </a:xfrm>
          <a:prstGeom prst="straightConnector1">
            <a:avLst/>
          </a:prstGeom>
          <a:noFill/>
          <a:ln cap="flat" cmpd="sng" w="9525">
            <a:solidFill>
              <a:schemeClr val="dk2"/>
            </a:solidFill>
            <a:prstDash val="solid"/>
            <a:round/>
            <a:headEnd len="med" w="med" type="none"/>
            <a:tailEnd len="med" w="med" type="triangle"/>
          </a:ln>
        </p:spPr>
      </p:cxnSp>
      <p:pic>
        <p:nvPicPr>
          <p:cNvPr id="234" name="Google Shape;234;p8"/>
          <p:cNvPicPr preferRelativeResize="0"/>
          <p:nvPr/>
        </p:nvPicPr>
        <p:blipFill>
          <a:blip r:embed="rId11">
            <a:alphaModFix/>
          </a:blip>
          <a:stretch>
            <a:fillRect/>
          </a:stretch>
        </p:blipFill>
        <p:spPr>
          <a:xfrm>
            <a:off x="4513646" y="6032400"/>
            <a:ext cx="1924050" cy="477740"/>
          </a:xfrm>
          <a:prstGeom prst="rect">
            <a:avLst/>
          </a:prstGeom>
          <a:noFill/>
          <a:ln>
            <a:noFill/>
          </a:ln>
        </p:spPr>
      </p:pic>
      <p:pic>
        <p:nvPicPr>
          <p:cNvPr id="235" name="Google Shape;235;p8" title="Screenshot 2025-03-16 at 11.58.40.png"/>
          <p:cNvPicPr preferRelativeResize="0"/>
          <p:nvPr/>
        </p:nvPicPr>
        <p:blipFill>
          <a:blip r:embed="rId12">
            <a:alphaModFix/>
          </a:blip>
          <a:stretch>
            <a:fillRect/>
          </a:stretch>
        </p:blipFill>
        <p:spPr>
          <a:xfrm>
            <a:off x="6586025" y="5861550"/>
            <a:ext cx="1488400" cy="603900"/>
          </a:xfrm>
          <a:prstGeom prst="rect">
            <a:avLst/>
          </a:prstGeom>
          <a:noFill/>
          <a:ln>
            <a:noFill/>
          </a:ln>
        </p:spPr>
      </p:pic>
      <p:pic>
        <p:nvPicPr>
          <p:cNvPr id="236" name="Google Shape;236;p8"/>
          <p:cNvPicPr preferRelativeResize="0"/>
          <p:nvPr/>
        </p:nvPicPr>
        <p:blipFill>
          <a:blip r:embed="rId13">
            <a:alphaModFix/>
          </a:blip>
          <a:stretch>
            <a:fillRect/>
          </a:stretch>
        </p:blipFill>
        <p:spPr>
          <a:xfrm>
            <a:off x="4551825" y="4308693"/>
            <a:ext cx="1847700" cy="1156457"/>
          </a:xfrm>
          <a:prstGeom prst="rect">
            <a:avLst/>
          </a:prstGeom>
          <a:noFill/>
          <a:ln>
            <a:noFill/>
          </a:ln>
        </p:spPr>
      </p:pic>
      <p:pic>
        <p:nvPicPr>
          <p:cNvPr id="237" name="Google Shape;237;p8"/>
          <p:cNvPicPr preferRelativeResize="0"/>
          <p:nvPr/>
        </p:nvPicPr>
        <p:blipFill>
          <a:blip r:embed="rId14">
            <a:alphaModFix/>
          </a:blip>
          <a:stretch>
            <a:fillRect/>
          </a:stretch>
        </p:blipFill>
        <p:spPr>
          <a:xfrm>
            <a:off x="5989787" y="5276138"/>
            <a:ext cx="2084628" cy="477750"/>
          </a:xfrm>
          <a:prstGeom prst="rect">
            <a:avLst/>
          </a:prstGeom>
          <a:noFill/>
          <a:ln>
            <a:noFill/>
          </a:ln>
        </p:spPr>
      </p:pic>
      <p:pic>
        <p:nvPicPr>
          <p:cNvPr id="238" name="Google Shape;238;p8"/>
          <p:cNvPicPr preferRelativeResize="0"/>
          <p:nvPr/>
        </p:nvPicPr>
        <p:blipFill>
          <a:blip r:embed="rId15">
            <a:alphaModFix/>
          </a:blip>
          <a:stretch>
            <a:fillRect/>
          </a:stretch>
        </p:blipFill>
        <p:spPr>
          <a:xfrm>
            <a:off x="6657334" y="4387525"/>
            <a:ext cx="1036060" cy="780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9"/>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245" name="Google Shape;245;p9"/>
          <p:cNvSpPr txBox="1"/>
          <p:nvPr>
            <p:ph idx="1" type="body"/>
          </p:nvPr>
        </p:nvSpPr>
        <p:spPr>
          <a:xfrm>
            <a:off x="499925" y="2528150"/>
            <a:ext cx="3334200" cy="35886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a:t>e.g. </a:t>
            </a:r>
            <a:r>
              <a:rPr lang="en-US" u="sng">
                <a:solidFill>
                  <a:schemeClr val="hlink"/>
                </a:solidFill>
                <a:hlinkClick r:id="rId3"/>
              </a:rPr>
              <a:t>https://github.com/EVERSE-ResearchSoftware/training</a:t>
            </a:r>
            <a:r>
              <a:rPr lang="en-US"/>
              <a:t> or in a (EVERSE) TeSS instance or mTeSS-X</a:t>
            </a:r>
            <a:endParaRPr/>
          </a:p>
        </p:txBody>
      </p:sp>
      <p:sp>
        <p:nvSpPr>
          <p:cNvPr id="246" name="Google Shape;246;p9"/>
          <p:cNvSpPr txBox="1"/>
          <p:nvPr>
            <p:ph type="title"/>
          </p:nvPr>
        </p:nvSpPr>
        <p:spPr>
          <a:xfrm>
            <a:off x="3026298" y="263450"/>
            <a:ext cx="8415900" cy="6039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62626"/>
              </a:buClr>
              <a:buSzPct val="100000"/>
              <a:buFont typeface="Roboto Light"/>
              <a:buNone/>
            </a:pPr>
            <a:r>
              <a:rPr lang="en-US"/>
              <a:t>RSQKit: Integration and next steps - </a:t>
            </a:r>
            <a:r>
              <a:rPr b="1" lang="en-US">
                <a:latin typeface="Roboto"/>
                <a:ea typeface="Roboto"/>
                <a:cs typeface="Roboto"/>
                <a:sym typeface="Roboto"/>
              </a:rPr>
              <a:t>WP5</a:t>
            </a:r>
            <a:endParaRPr b="1">
              <a:latin typeface="Roboto"/>
              <a:ea typeface="Roboto"/>
              <a:cs typeface="Roboto"/>
              <a:sym typeface="Roboto"/>
            </a:endParaRPr>
          </a:p>
          <a:p>
            <a:pPr indent="0" lvl="0" marL="0" rtl="0" algn="l">
              <a:lnSpc>
                <a:spcPct val="90000"/>
              </a:lnSpc>
              <a:spcBef>
                <a:spcPts val="0"/>
              </a:spcBef>
              <a:spcAft>
                <a:spcPts val="0"/>
              </a:spcAft>
              <a:buClr>
                <a:srgbClr val="262626"/>
              </a:buClr>
              <a:buSzPct val="100000"/>
              <a:buFont typeface="Roboto Light"/>
              <a:buNone/>
            </a:pPr>
            <a:r>
              <a:t/>
            </a:r>
            <a:endParaRPr/>
          </a:p>
        </p:txBody>
      </p:sp>
      <p:sp>
        <p:nvSpPr>
          <p:cNvPr id="247" name="Google Shape;247;p9"/>
          <p:cNvSpPr/>
          <p:nvPr/>
        </p:nvSpPr>
        <p:spPr>
          <a:xfrm>
            <a:off x="850625" y="1863225"/>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Collection of training resources</a:t>
            </a:r>
            <a:endParaRPr/>
          </a:p>
        </p:txBody>
      </p:sp>
      <p:sp>
        <p:nvSpPr>
          <p:cNvPr id="248" name="Google Shape;248;p9"/>
          <p:cNvSpPr/>
          <p:nvPr/>
        </p:nvSpPr>
        <p:spPr>
          <a:xfrm>
            <a:off x="3818125" y="1863225"/>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Registration of resources</a:t>
            </a:r>
            <a:endParaRPr/>
          </a:p>
        </p:txBody>
      </p:sp>
      <p:sp>
        <p:nvSpPr>
          <p:cNvPr id="249" name="Google Shape;249;p9"/>
          <p:cNvSpPr/>
          <p:nvPr/>
        </p:nvSpPr>
        <p:spPr>
          <a:xfrm>
            <a:off x="3818125" y="3127050"/>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TeSS (which instance)</a:t>
            </a:r>
            <a:endParaRPr/>
          </a:p>
        </p:txBody>
      </p:sp>
      <p:sp>
        <p:nvSpPr>
          <p:cNvPr id="250" name="Google Shape;250;p9"/>
          <p:cNvSpPr/>
          <p:nvPr/>
        </p:nvSpPr>
        <p:spPr>
          <a:xfrm>
            <a:off x="3818125" y="4390875"/>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mTeSS-X (OSCARS)</a:t>
            </a:r>
            <a:endParaRPr/>
          </a:p>
        </p:txBody>
      </p:sp>
      <p:cxnSp>
        <p:nvCxnSpPr>
          <p:cNvPr id="251" name="Google Shape;251;p9"/>
          <p:cNvCxnSpPr>
            <a:stCxn id="248" idx="2"/>
            <a:endCxn id="249" idx="0"/>
          </p:cNvCxnSpPr>
          <p:nvPr/>
        </p:nvCxnSpPr>
        <p:spPr>
          <a:xfrm>
            <a:off x="5134525" y="2467125"/>
            <a:ext cx="0" cy="660000"/>
          </a:xfrm>
          <a:prstGeom prst="straightConnector1">
            <a:avLst/>
          </a:prstGeom>
          <a:noFill/>
          <a:ln cap="flat" cmpd="sng" w="9525">
            <a:solidFill>
              <a:schemeClr val="dk2"/>
            </a:solidFill>
            <a:prstDash val="solid"/>
            <a:round/>
            <a:headEnd len="med" w="med" type="none"/>
            <a:tailEnd len="med" w="med" type="triangle"/>
          </a:ln>
        </p:spPr>
      </p:cxnSp>
      <p:cxnSp>
        <p:nvCxnSpPr>
          <p:cNvPr id="252" name="Google Shape;252;p9"/>
          <p:cNvCxnSpPr>
            <a:stCxn id="249" idx="2"/>
            <a:endCxn id="250" idx="0"/>
          </p:cNvCxnSpPr>
          <p:nvPr/>
        </p:nvCxnSpPr>
        <p:spPr>
          <a:xfrm>
            <a:off x="5134525" y="3730950"/>
            <a:ext cx="0" cy="660000"/>
          </a:xfrm>
          <a:prstGeom prst="straightConnector1">
            <a:avLst/>
          </a:prstGeom>
          <a:noFill/>
          <a:ln cap="flat" cmpd="sng" w="9525">
            <a:solidFill>
              <a:schemeClr val="dk2"/>
            </a:solidFill>
            <a:prstDash val="solid"/>
            <a:round/>
            <a:headEnd len="med" w="med" type="none"/>
            <a:tailEnd len="med" w="med" type="triangle"/>
          </a:ln>
        </p:spPr>
      </p:cxnSp>
      <p:sp>
        <p:nvSpPr>
          <p:cNvPr id="253" name="Google Shape;253;p9"/>
          <p:cNvSpPr/>
          <p:nvPr/>
        </p:nvSpPr>
        <p:spPr>
          <a:xfrm>
            <a:off x="6988125" y="1863225"/>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Surfacing in RSQKit</a:t>
            </a:r>
            <a:endParaRPr/>
          </a:p>
        </p:txBody>
      </p:sp>
      <p:sp>
        <p:nvSpPr>
          <p:cNvPr id="254" name="Google Shape;254;p9"/>
          <p:cNvSpPr/>
          <p:nvPr/>
        </p:nvSpPr>
        <p:spPr>
          <a:xfrm>
            <a:off x="6988125" y="3715650"/>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Task &amp; Tools</a:t>
            </a:r>
            <a:endParaRPr/>
          </a:p>
        </p:txBody>
      </p:sp>
      <p:cxnSp>
        <p:nvCxnSpPr>
          <p:cNvPr id="255" name="Google Shape;255;p9"/>
          <p:cNvCxnSpPr>
            <a:stCxn id="254" idx="0"/>
            <a:endCxn id="249" idx="3"/>
          </p:cNvCxnSpPr>
          <p:nvPr/>
        </p:nvCxnSpPr>
        <p:spPr>
          <a:xfrm rot="10800000">
            <a:off x="6450825" y="3428850"/>
            <a:ext cx="1853700" cy="286800"/>
          </a:xfrm>
          <a:prstGeom prst="straightConnector1">
            <a:avLst/>
          </a:prstGeom>
          <a:noFill/>
          <a:ln cap="flat" cmpd="sng" w="9525">
            <a:solidFill>
              <a:schemeClr val="dk2"/>
            </a:solidFill>
            <a:prstDash val="solid"/>
            <a:round/>
            <a:headEnd len="med" w="med" type="none"/>
            <a:tailEnd len="med" w="med" type="triangle"/>
          </a:ln>
        </p:spPr>
      </p:cxnSp>
      <p:cxnSp>
        <p:nvCxnSpPr>
          <p:cNvPr id="256" name="Google Shape;256;p9"/>
          <p:cNvCxnSpPr>
            <a:stCxn id="254" idx="2"/>
            <a:endCxn id="250" idx="3"/>
          </p:cNvCxnSpPr>
          <p:nvPr/>
        </p:nvCxnSpPr>
        <p:spPr>
          <a:xfrm flipH="1">
            <a:off x="6450825" y="4319550"/>
            <a:ext cx="1853700" cy="373200"/>
          </a:xfrm>
          <a:prstGeom prst="straightConnector1">
            <a:avLst/>
          </a:prstGeom>
          <a:noFill/>
          <a:ln cap="flat" cmpd="sng" w="9525">
            <a:solidFill>
              <a:schemeClr val="dk2"/>
            </a:solidFill>
            <a:prstDash val="solid"/>
            <a:round/>
            <a:headEnd len="med" w="med" type="none"/>
            <a:tailEnd len="med" w="med" type="triangle"/>
          </a:ln>
        </p:spPr>
      </p:cxnSp>
      <p:sp>
        <p:nvSpPr>
          <p:cNvPr id="257" name="Google Shape;257;p9"/>
          <p:cNvSpPr/>
          <p:nvPr/>
        </p:nvSpPr>
        <p:spPr>
          <a:xfrm>
            <a:off x="7079775" y="5451625"/>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Roles</a:t>
            </a:r>
            <a:endParaRPr/>
          </a:p>
        </p:txBody>
      </p:sp>
      <p:sp>
        <p:nvSpPr>
          <p:cNvPr id="258" name="Google Shape;258;p9"/>
          <p:cNvSpPr/>
          <p:nvPr/>
        </p:nvSpPr>
        <p:spPr>
          <a:xfrm>
            <a:off x="850625" y="4390875"/>
            <a:ext cx="2632800" cy="60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Careers &amp; Roles</a:t>
            </a:r>
            <a:endParaRPr/>
          </a:p>
        </p:txBody>
      </p:sp>
      <p:sp>
        <p:nvSpPr>
          <p:cNvPr id="259" name="Google Shape;259;p9"/>
          <p:cNvSpPr txBox="1"/>
          <p:nvPr>
            <p:ph idx="1" type="body"/>
          </p:nvPr>
        </p:nvSpPr>
        <p:spPr>
          <a:xfrm>
            <a:off x="901175" y="5066725"/>
            <a:ext cx="2531700" cy="13737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a:t>Competencies toolkit</a:t>
            </a:r>
            <a:endParaRPr/>
          </a:p>
          <a:p>
            <a:pPr indent="-323850" lvl="0" marL="457200" rtl="0" algn="l">
              <a:lnSpc>
                <a:spcPct val="130000"/>
              </a:lnSpc>
              <a:spcBef>
                <a:spcPts val="0"/>
              </a:spcBef>
              <a:spcAft>
                <a:spcPts val="0"/>
              </a:spcAft>
              <a:buSzPts val="1500"/>
              <a:buChar char="●"/>
            </a:pPr>
            <a:r>
              <a:rPr lang="en-US"/>
              <a:t>Job families (Netherlands eScience Centre &amp; UCL)</a:t>
            </a:r>
            <a:endParaRPr/>
          </a:p>
        </p:txBody>
      </p:sp>
      <p:cxnSp>
        <p:nvCxnSpPr>
          <p:cNvPr id="260" name="Google Shape;260;p9"/>
          <p:cNvCxnSpPr>
            <a:stCxn id="259" idx="3"/>
            <a:endCxn id="257" idx="1"/>
          </p:cNvCxnSpPr>
          <p:nvPr/>
        </p:nvCxnSpPr>
        <p:spPr>
          <a:xfrm>
            <a:off x="3432875" y="5753575"/>
            <a:ext cx="36468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5" name="Shape 265"/>
        <p:cNvGrpSpPr/>
        <p:nvPr/>
      </p:nvGrpSpPr>
      <p:grpSpPr>
        <a:xfrm>
          <a:off x="0" y="0"/>
          <a:ext cx="0" cy="0"/>
          <a:chOff x="0" y="0"/>
          <a:chExt cx="0" cy="0"/>
        </a:xfrm>
      </p:grpSpPr>
      <p:sp>
        <p:nvSpPr>
          <p:cNvPr id="266" name="Google Shape;266;p10"/>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267" name="Google Shape;267;p10"/>
          <p:cNvSpPr txBox="1"/>
          <p:nvPr>
            <p:ph idx="1" type="body"/>
          </p:nvPr>
        </p:nvSpPr>
        <p:spPr>
          <a:xfrm>
            <a:off x="277721" y="1086100"/>
            <a:ext cx="6848700" cy="3712800"/>
          </a:xfrm>
          <a:prstGeom prst="rect">
            <a:avLst/>
          </a:prstGeom>
          <a:noFill/>
          <a:ln>
            <a:noFill/>
          </a:ln>
        </p:spPr>
        <p:txBody>
          <a:bodyPr anchorCtr="0" anchor="t" bIns="45700" lIns="91425" spcFirstLastPara="1" rIns="91425" wrap="square" tIns="45700">
            <a:normAutofit/>
          </a:bodyPr>
          <a:lstStyle/>
          <a:p>
            <a:pPr indent="-368300" lvl="0" marL="457200" rtl="0" algn="l">
              <a:lnSpc>
                <a:spcPct val="130000"/>
              </a:lnSpc>
              <a:spcBef>
                <a:spcPts val="0"/>
              </a:spcBef>
              <a:spcAft>
                <a:spcPts val="0"/>
              </a:spcAft>
              <a:buSzPts val="2200"/>
              <a:buChar char="●"/>
            </a:pPr>
            <a:r>
              <a:rPr lang="en-US" sz="2200"/>
              <a:t>Not just about RSQKit</a:t>
            </a:r>
            <a:endParaRPr sz="2200"/>
          </a:p>
          <a:p>
            <a:pPr indent="-368300" lvl="0" marL="457200" rtl="0" algn="l">
              <a:lnSpc>
                <a:spcPct val="130000"/>
              </a:lnSpc>
              <a:spcBef>
                <a:spcPts val="0"/>
              </a:spcBef>
              <a:spcAft>
                <a:spcPts val="0"/>
              </a:spcAft>
              <a:buSzPts val="2200"/>
              <a:buChar char="●"/>
            </a:pPr>
            <a:r>
              <a:rPr lang="en-US" sz="2200"/>
              <a:t>Many of the </a:t>
            </a:r>
            <a:r>
              <a:rPr lang="en-US" sz="2200"/>
              <a:t>work packages have gone deeper and have findings</a:t>
            </a:r>
            <a:endParaRPr sz="2200"/>
          </a:p>
          <a:p>
            <a:pPr indent="-368300" lvl="0" marL="457200" rtl="0" algn="l">
              <a:lnSpc>
                <a:spcPct val="130000"/>
              </a:lnSpc>
              <a:spcBef>
                <a:spcPts val="0"/>
              </a:spcBef>
              <a:spcAft>
                <a:spcPts val="0"/>
              </a:spcAft>
              <a:buSzPts val="2200"/>
              <a:buChar char="●"/>
            </a:pPr>
            <a:r>
              <a:rPr lang="en-US" sz="2200"/>
              <a:t>The Reference Framework needs to be updated to reflect this</a:t>
            </a:r>
            <a:r>
              <a:rPr lang="en-US" sz="2200"/>
              <a:t> </a:t>
            </a:r>
            <a:endParaRPr sz="2200"/>
          </a:p>
        </p:txBody>
      </p:sp>
      <p:sp>
        <p:nvSpPr>
          <p:cNvPr id="268" name="Google Shape;268;p10"/>
          <p:cNvSpPr txBox="1"/>
          <p:nvPr>
            <p:ph type="title"/>
          </p:nvPr>
        </p:nvSpPr>
        <p:spPr>
          <a:xfrm>
            <a:off x="2958599" y="202450"/>
            <a:ext cx="9233400" cy="603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Roboto Light"/>
              <a:buNone/>
            </a:pPr>
            <a:r>
              <a:rPr lang="en-US"/>
              <a:t>Aside: Resync with TF2 - Reference Framework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33df2d558f2_0_26"/>
          <p:cNvSpPr txBox="1"/>
          <p:nvPr>
            <p:ph idx="12" type="sldNum"/>
          </p:nvPr>
        </p:nvSpPr>
        <p:spPr>
          <a:xfrm>
            <a:off x="9290222" y="6423497"/>
            <a:ext cx="2743200" cy="23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275" name="Google Shape;275;g33df2d558f2_0_26"/>
          <p:cNvSpPr txBox="1"/>
          <p:nvPr>
            <p:ph idx="1" type="body"/>
          </p:nvPr>
        </p:nvSpPr>
        <p:spPr>
          <a:xfrm>
            <a:off x="241100" y="1098300"/>
            <a:ext cx="5751600" cy="4893300"/>
          </a:xfrm>
          <a:prstGeom prst="rect">
            <a:avLst/>
          </a:prstGeom>
          <a:noFill/>
          <a:ln>
            <a:noFill/>
          </a:ln>
        </p:spPr>
        <p:txBody>
          <a:bodyPr anchorCtr="0" anchor="t" bIns="45700" lIns="91425" spcFirstLastPara="1" rIns="91425" wrap="square" tIns="45700">
            <a:normAutofit/>
          </a:bodyPr>
          <a:lstStyle/>
          <a:p>
            <a:pPr indent="-393700" lvl="0" marL="457200" rtl="0" algn="l">
              <a:lnSpc>
                <a:spcPct val="130000"/>
              </a:lnSpc>
              <a:spcBef>
                <a:spcPts val="0"/>
              </a:spcBef>
              <a:spcAft>
                <a:spcPts val="0"/>
              </a:spcAft>
              <a:buSzPts val="2600"/>
              <a:buChar char="●"/>
            </a:pPr>
            <a:r>
              <a:rPr lang="en-US" sz="2600"/>
              <a:t>10 minutes to have a look through RSQKit (if people need more time do say - we can max at 15 mins)</a:t>
            </a:r>
            <a:endParaRPr sz="2600"/>
          </a:p>
          <a:p>
            <a:pPr indent="-368300" lvl="0" marL="457200" rtl="0" algn="l">
              <a:lnSpc>
                <a:spcPct val="130000"/>
              </a:lnSpc>
              <a:spcBef>
                <a:spcPts val="0"/>
              </a:spcBef>
              <a:spcAft>
                <a:spcPts val="0"/>
              </a:spcAft>
              <a:buSzPts val="2200"/>
              <a:buChar char="●"/>
            </a:pPr>
            <a:r>
              <a:rPr lang="en-US" sz="2600"/>
              <a:t>Then we will run a sli.do to gather feedback</a:t>
            </a:r>
            <a:r>
              <a:rPr lang="en-US" sz="2200"/>
              <a:t> </a:t>
            </a:r>
            <a:endParaRPr sz="2200"/>
          </a:p>
        </p:txBody>
      </p:sp>
      <p:sp>
        <p:nvSpPr>
          <p:cNvPr id="276" name="Google Shape;276;g33df2d558f2_0_26"/>
          <p:cNvSpPr txBox="1"/>
          <p:nvPr>
            <p:ph type="title"/>
          </p:nvPr>
        </p:nvSpPr>
        <p:spPr>
          <a:xfrm>
            <a:off x="3072140" y="266941"/>
            <a:ext cx="108837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500"/>
              <a:buFont typeface="Roboto Light"/>
              <a:buNone/>
            </a:pPr>
            <a:r>
              <a:rPr lang="en-US"/>
              <a:t>Feedback session</a:t>
            </a:r>
            <a:endParaRPr/>
          </a:p>
        </p:txBody>
      </p:sp>
      <p:sp>
        <p:nvSpPr>
          <p:cNvPr id="277" name="Google Shape;277;g33df2d558f2_0_26"/>
          <p:cNvSpPr txBox="1"/>
          <p:nvPr/>
        </p:nvSpPr>
        <p:spPr>
          <a:xfrm>
            <a:off x="6153625" y="1984975"/>
            <a:ext cx="5751600" cy="449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US" sz="2000">
                <a:solidFill>
                  <a:srgbClr val="7F7F7F"/>
                </a:solidFill>
                <a:latin typeface="Roboto"/>
                <a:ea typeface="Roboto"/>
                <a:cs typeface="Roboto"/>
                <a:sym typeface="Roboto"/>
                <a:extLst>
                  <a:ext uri="http://customooxmlschemas.google.com/">
                    <go:slidesCustomData xmlns:go="http://customooxmlschemas.google.com/" textRoundtripDataId="0"/>
                  </a:ext>
                </a:extLst>
              </a:rPr>
              <a:t>Sli.do questions:</a:t>
            </a:r>
            <a:endParaRPr b="1" sz="2000">
              <a:solidFill>
                <a:srgbClr val="7F7F7F"/>
              </a:solidFill>
              <a:latin typeface="Roboto"/>
              <a:ea typeface="Roboto"/>
              <a:cs typeface="Roboto"/>
              <a:sym typeface="Roboto"/>
            </a:endParaRPr>
          </a:p>
          <a:p>
            <a:pPr indent="0" lvl="0" marL="0" rtl="0" algn="l">
              <a:spcBef>
                <a:spcPts val="0"/>
              </a:spcBef>
              <a:spcAft>
                <a:spcPts val="0"/>
              </a:spcAft>
              <a:buNone/>
            </a:pPr>
            <a:r>
              <a:t/>
            </a:r>
            <a:endParaRPr b="1" sz="2000">
              <a:solidFill>
                <a:srgbClr val="7F7F7F"/>
              </a:solidFill>
              <a:latin typeface="Roboto"/>
              <a:ea typeface="Roboto"/>
              <a:cs typeface="Roboto"/>
              <a:sym typeface="Roboto"/>
            </a:endParaRPr>
          </a:p>
          <a:p>
            <a:pPr indent="-368300" lvl="0" marL="457200" rtl="0" algn="l">
              <a:lnSpc>
                <a:spcPct val="115000"/>
              </a:lnSpc>
              <a:spcBef>
                <a:spcPts val="0"/>
              </a:spcBef>
              <a:spcAft>
                <a:spcPts val="0"/>
              </a:spcAft>
              <a:buClr>
                <a:srgbClr val="7F7F7F"/>
              </a:buClr>
              <a:buSzPts val="2200"/>
              <a:buFont typeface="Roboto"/>
              <a:buChar char="●"/>
            </a:pPr>
            <a:r>
              <a:rPr lang="en-US" sz="1900">
                <a:solidFill>
                  <a:srgbClr val="7F7F7F"/>
                </a:solidFill>
                <a:latin typeface="Roboto"/>
                <a:ea typeface="Roboto"/>
                <a:cs typeface="Roboto"/>
                <a:sym typeface="Roboto"/>
              </a:rPr>
              <a:t>What are the most </a:t>
            </a:r>
            <a:br>
              <a:rPr lang="en-US" sz="1900">
                <a:solidFill>
                  <a:srgbClr val="7F7F7F"/>
                </a:solidFill>
                <a:latin typeface="Roboto"/>
                <a:ea typeface="Roboto"/>
                <a:cs typeface="Roboto"/>
                <a:sym typeface="Roboto"/>
              </a:rPr>
            </a:br>
            <a:r>
              <a:rPr lang="en-US" sz="1900">
                <a:solidFill>
                  <a:srgbClr val="7F7F7F"/>
                </a:solidFill>
                <a:latin typeface="Roboto"/>
                <a:ea typeface="Roboto"/>
                <a:cs typeface="Roboto"/>
                <a:sym typeface="Roboto"/>
              </a:rPr>
              <a:t>important content types in RSQKit</a:t>
            </a:r>
            <a:endParaRPr sz="1900">
              <a:solidFill>
                <a:srgbClr val="7F7F7F"/>
              </a:solidFill>
              <a:latin typeface="Roboto"/>
              <a:ea typeface="Roboto"/>
              <a:cs typeface="Roboto"/>
              <a:sym typeface="Roboto"/>
            </a:endParaRPr>
          </a:p>
          <a:p>
            <a:pPr indent="-349250" lvl="0" marL="457200" rtl="0" algn="l">
              <a:lnSpc>
                <a:spcPct val="115000"/>
              </a:lnSpc>
              <a:spcBef>
                <a:spcPts val="0"/>
              </a:spcBef>
              <a:spcAft>
                <a:spcPts val="0"/>
              </a:spcAft>
              <a:buClr>
                <a:srgbClr val="7F7F7F"/>
              </a:buClr>
              <a:buSzPts val="1900"/>
              <a:buFont typeface="Roboto"/>
              <a:buChar char="●"/>
            </a:pPr>
            <a:r>
              <a:rPr lang="en-US" sz="1900">
                <a:solidFill>
                  <a:srgbClr val="7F7F7F"/>
                </a:solidFill>
                <a:latin typeface="Roboto"/>
                <a:ea typeface="Roboto"/>
                <a:cs typeface="Roboto"/>
                <a:sym typeface="Roboto"/>
              </a:rPr>
              <a:t>Where would you like to see more connections/interlinking within RSQKit? </a:t>
            </a:r>
            <a:endParaRPr sz="1900">
              <a:solidFill>
                <a:srgbClr val="7F7F7F"/>
              </a:solidFill>
              <a:latin typeface="Roboto"/>
              <a:ea typeface="Roboto"/>
              <a:cs typeface="Roboto"/>
              <a:sym typeface="Roboto"/>
            </a:endParaRPr>
          </a:p>
          <a:p>
            <a:pPr indent="-349250" lvl="0" marL="457200" rtl="0" algn="l">
              <a:lnSpc>
                <a:spcPct val="115000"/>
              </a:lnSpc>
              <a:spcBef>
                <a:spcPts val="0"/>
              </a:spcBef>
              <a:spcAft>
                <a:spcPts val="0"/>
              </a:spcAft>
              <a:buClr>
                <a:srgbClr val="7F7F7F"/>
              </a:buClr>
              <a:buSzPts val="1900"/>
              <a:buFont typeface="Roboto"/>
              <a:buChar char="●"/>
            </a:pPr>
            <a:r>
              <a:rPr lang="en-US" sz="1900">
                <a:solidFill>
                  <a:srgbClr val="7F7F7F"/>
                </a:solidFill>
                <a:latin typeface="Roboto"/>
                <a:ea typeface="Roboto"/>
                <a:cs typeface="Roboto"/>
                <a:sym typeface="Roboto"/>
              </a:rPr>
              <a:t>What did you find useful in RSQKit?</a:t>
            </a:r>
            <a:endParaRPr sz="1900">
              <a:solidFill>
                <a:srgbClr val="7F7F7F"/>
              </a:solidFill>
              <a:latin typeface="Roboto"/>
              <a:ea typeface="Roboto"/>
              <a:cs typeface="Roboto"/>
              <a:sym typeface="Roboto"/>
            </a:endParaRPr>
          </a:p>
          <a:p>
            <a:pPr indent="-349250" lvl="0" marL="457200" rtl="0" algn="l">
              <a:lnSpc>
                <a:spcPct val="115000"/>
              </a:lnSpc>
              <a:spcBef>
                <a:spcPts val="0"/>
              </a:spcBef>
              <a:spcAft>
                <a:spcPts val="0"/>
              </a:spcAft>
              <a:buClr>
                <a:srgbClr val="7F7F7F"/>
              </a:buClr>
              <a:buSzPts val="1900"/>
              <a:buFont typeface="Roboto"/>
              <a:buChar char="●"/>
            </a:pPr>
            <a:r>
              <a:rPr lang="en-US" sz="1900">
                <a:solidFill>
                  <a:srgbClr val="7F7F7F"/>
                </a:solidFill>
                <a:latin typeface="Roboto"/>
                <a:ea typeface="Roboto"/>
                <a:cs typeface="Roboto"/>
                <a:sym typeface="Roboto"/>
              </a:rPr>
              <a:t>What did you expect to find in RSQKit but didn't?</a:t>
            </a:r>
            <a:endParaRPr sz="1900">
              <a:solidFill>
                <a:srgbClr val="7F7F7F"/>
              </a:solidFill>
              <a:latin typeface="Roboto"/>
              <a:ea typeface="Roboto"/>
              <a:cs typeface="Roboto"/>
              <a:sym typeface="Roboto"/>
            </a:endParaRPr>
          </a:p>
          <a:p>
            <a:pPr indent="-349250" lvl="0" marL="457200" rtl="0" algn="l">
              <a:lnSpc>
                <a:spcPct val="115000"/>
              </a:lnSpc>
              <a:spcBef>
                <a:spcPts val="0"/>
              </a:spcBef>
              <a:spcAft>
                <a:spcPts val="0"/>
              </a:spcAft>
              <a:buClr>
                <a:srgbClr val="7F7F7F"/>
              </a:buClr>
              <a:buSzPts val="1900"/>
              <a:buFont typeface="Roboto"/>
              <a:buChar char="●"/>
            </a:pPr>
            <a:r>
              <a:rPr lang="en-US" sz="1900">
                <a:solidFill>
                  <a:srgbClr val="7F7F7F"/>
                </a:solidFill>
                <a:latin typeface="Roboto"/>
                <a:ea typeface="Roboto"/>
                <a:cs typeface="Roboto"/>
                <a:sym typeface="Roboto"/>
              </a:rPr>
              <a:t>Would you recommend the RSQKit, and if so, for whom?</a:t>
            </a:r>
            <a:endParaRPr sz="1900">
              <a:solidFill>
                <a:srgbClr val="7F7F7F"/>
              </a:solidFill>
              <a:latin typeface="Roboto"/>
              <a:ea typeface="Roboto"/>
              <a:cs typeface="Roboto"/>
              <a:sym typeface="Roboto"/>
            </a:endParaRPr>
          </a:p>
          <a:p>
            <a:pPr indent="-349250" lvl="0" marL="457200" rtl="0" algn="l">
              <a:lnSpc>
                <a:spcPct val="115000"/>
              </a:lnSpc>
              <a:spcBef>
                <a:spcPts val="0"/>
              </a:spcBef>
              <a:spcAft>
                <a:spcPts val="0"/>
              </a:spcAft>
              <a:buClr>
                <a:srgbClr val="7F7F7F"/>
              </a:buClr>
              <a:buSzPts val="1900"/>
              <a:buFont typeface="Roboto"/>
              <a:buChar char="●"/>
            </a:pPr>
            <a:r>
              <a:rPr lang="en-US" sz="1900">
                <a:solidFill>
                  <a:srgbClr val="7F7F7F"/>
                </a:solidFill>
                <a:latin typeface="Roboto"/>
                <a:ea typeface="Roboto"/>
                <a:cs typeface="Roboto"/>
                <a:sym typeface="Roboto"/>
              </a:rPr>
              <a:t>How would you like to be more involved in RSQKit?</a:t>
            </a:r>
            <a:endParaRPr sz="1900">
              <a:solidFill>
                <a:srgbClr val="7F7F7F"/>
              </a:solidFill>
              <a:latin typeface="Roboto"/>
              <a:ea typeface="Roboto"/>
              <a:cs typeface="Roboto"/>
              <a:sym typeface="Roboto"/>
            </a:endParaRPr>
          </a:p>
        </p:txBody>
      </p:sp>
      <p:pic>
        <p:nvPicPr>
          <p:cNvPr id="278" name="Google Shape;278;g33df2d558f2_0_26" title="Screenshot 2025-03-17 at 12.39.32.png"/>
          <p:cNvPicPr preferRelativeResize="0"/>
          <p:nvPr/>
        </p:nvPicPr>
        <p:blipFill>
          <a:blip r:embed="rId4">
            <a:alphaModFix/>
          </a:blip>
          <a:stretch>
            <a:fillRect/>
          </a:stretch>
        </p:blipFill>
        <p:spPr>
          <a:xfrm>
            <a:off x="9471825" y="8725"/>
            <a:ext cx="2104400" cy="2976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1"/>
          <p:cNvSpPr txBox="1"/>
          <p:nvPr>
            <p:ph idx="12" type="sldNum"/>
          </p:nvPr>
        </p:nvSpPr>
        <p:spPr>
          <a:xfrm>
            <a:off x="9290222" y="6423497"/>
            <a:ext cx="2743200" cy="230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285" name="Google Shape;285;p11"/>
          <p:cNvSpPr txBox="1"/>
          <p:nvPr>
            <p:ph idx="1" type="body"/>
          </p:nvPr>
        </p:nvSpPr>
        <p:spPr>
          <a:xfrm>
            <a:off x="201475" y="830575"/>
            <a:ext cx="6170700" cy="5670900"/>
          </a:xfrm>
          <a:prstGeom prst="rect">
            <a:avLst/>
          </a:prstGeom>
          <a:noFill/>
          <a:ln>
            <a:noFill/>
          </a:ln>
        </p:spPr>
        <p:txBody>
          <a:bodyPr anchorCtr="0" anchor="t" bIns="45700" lIns="91425" spcFirstLastPara="1" rIns="91425" wrap="square" tIns="45700">
            <a:normAutofit fontScale="47500" lnSpcReduction="20000"/>
          </a:bodyPr>
          <a:lstStyle/>
          <a:p>
            <a:pPr indent="-298702" lvl="0" marL="457200" rtl="0" algn="l">
              <a:lnSpc>
                <a:spcPct val="130000"/>
              </a:lnSpc>
              <a:spcBef>
                <a:spcPts val="0"/>
              </a:spcBef>
              <a:spcAft>
                <a:spcPts val="0"/>
              </a:spcAft>
              <a:buSzPct val="100000"/>
              <a:buChar char="●"/>
            </a:pPr>
            <a:r>
              <a:rPr lang="en-US" sz="2324"/>
              <a:t>Editorial board plant to have Monthly sprints (April - Sept 25)</a:t>
            </a:r>
            <a:endParaRPr sz="2324"/>
          </a:p>
          <a:p>
            <a:pPr indent="-298702" lvl="0" marL="457200" rtl="0" algn="l">
              <a:lnSpc>
                <a:spcPct val="130000"/>
              </a:lnSpc>
              <a:spcBef>
                <a:spcPts val="0"/>
              </a:spcBef>
              <a:spcAft>
                <a:spcPts val="0"/>
              </a:spcAft>
              <a:buSzPct val="100000"/>
              <a:buChar char="●"/>
            </a:pPr>
            <a:r>
              <a:rPr lang="en-US" sz="2324"/>
              <a:t>Areas of work</a:t>
            </a:r>
            <a:endParaRPr sz="2324"/>
          </a:p>
          <a:p>
            <a:pPr indent="-298702" lvl="2" marL="914400" rtl="0" algn="l">
              <a:lnSpc>
                <a:spcPct val="130000"/>
              </a:lnSpc>
              <a:spcBef>
                <a:spcPts val="0"/>
              </a:spcBef>
              <a:spcAft>
                <a:spcPts val="0"/>
              </a:spcAft>
              <a:buSzPct val="100000"/>
              <a:buChar char="■"/>
            </a:pPr>
            <a:r>
              <a:rPr b="1" lang="en-US" sz="2324">
                <a:latin typeface="Roboto"/>
                <a:ea typeface="Roboto"/>
                <a:cs typeface="Roboto"/>
                <a:sym typeface="Roboto"/>
              </a:rPr>
              <a:t>Additional prioritised task pages content</a:t>
            </a:r>
            <a:endParaRPr sz="2324"/>
          </a:p>
          <a:p>
            <a:pPr indent="-298702" lvl="2" marL="914400" rtl="0" algn="l">
              <a:lnSpc>
                <a:spcPct val="130000"/>
              </a:lnSpc>
              <a:spcBef>
                <a:spcPts val="0"/>
              </a:spcBef>
              <a:spcAft>
                <a:spcPts val="0"/>
              </a:spcAft>
              <a:buSzPct val="100000"/>
              <a:buChar char="■"/>
            </a:pPr>
            <a:r>
              <a:rPr lang="en-US" sz="2324"/>
              <a:t>Expand Editorial Board - with ESCAPE member (and others?)</a:t>
            </a:r>
            <a:endParaRPr sz="2324"/>
          </a:p>
          <a:p>
            <a:pPr indent="-298702" lvl="2" marL="914400" rtl="0" algn="l">
              <a:lnSpc>
                <a:spcPct val="130000"/>
              </a:lnSpc>
              <a:spcBef>
                <a:spcPts val="0"/>
              </a:spcBef>
              <a:spcAft>
                <a:spcPts val="0"/>
              </a:spcAft>
              <a:buSzPct val="100000"/>
              <a:buChar char="■"/>
            </a:pPr>
            <a:r>
              <a:rPr b="1" lang="en-US" sz="2324">
                <a:latin typeface="Roboto"/>
                <a:ea typeface="Roboto"/>
                <a:cs typeface="Roboto"/>
                <a:sym typeface="Roboto"/>
              </a:rPr>
              <a:t>Marking up task pages content with indicators and dimensions</a:t>
            </a:r>
            <a:endParaRPr b="1" sz="2324">
              <a:latin typeface="Roboto"/>
              <a:ea typeface="Roboto"/>
              <a:cs typeface="Roboto"/>
              <a:sym typeface="Roboto"/>
            </a:endParaRPr>
          </a:p>
          <a:p>
            <a:pPr indent="-298702" lvl="2" marL="914400" rtl="0" algn="l">
              <a:lnSpc>
                <a:spcPct val="130000"/>
              </a:lnSpc>
              <a:spcBef>
                <a:spcPts val="0"/>
              </a:spcBef>
              <a:spcAft>
                <a:spcPts val="0"/>
              </a:spcAft>
              <a:buSzPct val="100000"/>
              <a:buChar char="■"/>
            </a:pPr>
            <a:r>
              <a:rPr lang="en-US" sz="2324"/>
              <a:t>Call out for research software communities</a:t>
            </a:r>
            <a:endParaRPr sz="2324"/>
          </a:p>
          <a:p>
            <a:pPr indent="-298702" lvl="2" marL="914400" rtl="0" algn="l">
              <a:lnSpc>
                <a:spcPct val="130000"/>
              </a:lnSpc>
              <a:spcBef>
                <a:spcPts val="0"/>
              </a:spcBef>
              <a:spcAft>
                <a:spcPts val="0"/>
              </a:spcAft>
              <a:buSzPct val="100000"/>
              <a:buChar char="■"/>
            </a:pPr>
            <a:r>
              <a:rPr lang="en-US" sz="2324"/>
              <a:t>Outreach - ELIXIR STEERS presentation, CW25, EVERSE Network</a:t>
            </a:r>
            <a:endParaRPr sz="2324"/>
          </a:p>
          <a:p>
            <a:pPr indent="-298702" lvl="2" marL="914400" rtl="0" algn="l">
              <a:lnSpc>
                <a:spcPct val="130000"/>
              </a:lnSpc>
              <a:spcBef>
                <a:spcPts val="0"/>
              </a:spcBef>
              <a:spcAft>
                <a:spcPts val="0"/>
              </a:spcAft>
              <a:buSzPct val="100000"/>
              <a:buChar char="■"/>
            </a:pPr>
            <a:r>
              <a:rPr b="1" lang="en-US" sz="2324">
                <a:latin typeface="Roboto"/>
                <a:ea typeface="Roboto"/>
                <a:cs typeface="Roboto"/>
                <a:sym typeface="Roboto"/>
              </a:rPr>
              <a:t>Additional </a:t>
            </a:r>
            <a:r>
              <a:rPr b="1" lang="en-US" sz="2324">
                <a:latin typeface="Roboto"/>
                <a:ea typeface="Roboto"/>
                <a:cs typeface="Roboto"/>
                <a:sym typeface="Roboto"/>
              </a:rPr>
              <a:t>t</a:t>
            </a:r>
            <a:r>
              <a:rPr b="1" lang="en-US" sz="2324">
                <a:latin typeface="Roboto"/>
                <a:ea typeface="Roboto"/>
                <a:cs typeface="Roboto"/>
                <a:sym typeface="Roboto"/>
              </a:rPr>
              <a:t>emplates</a:t>
            </a:r>
            <a:r>
              <a:rPr lang="en-US" sz="2324"/>
              <a:t>:</a:t>
            </a:r>
            <a:endParaRPr sz="2324"/>
          </a:p>
          <a:p>
            <a:pPr indent="-298702" lvl="2" marL="1371600" rtl="0" algn="l">
              <a:lnSpc>
                <a:spcPct val="130000"/>
              </a:lnSpc>
              <a:spcBef>
                <a:spcPts val="0"/>
              </a:spcBef>
              <a:spcAft>
                <a:spcPts val="0"/>
              </a:spcAft>
              <a:buSzPct val="100000"/>
              <a:buChar char="■"/>
            </a:pPr>
            <a:r>
              <a:rPr lang="en-US" sz="2324"/>
              <a:t>Roles</a:t>
            </a:r>
            <a:endParaRPr sz="2324"/>
          </a:p>
          <a:p>
            <a:pPr indent="-298702" lvl="2" marL="1371600" rtl="0" algn="l">
              <a:lnSpc>
                <a:spcPct val="130000"/>
              </a:lnSpc>
              <a:spcBef>
                <a:spcPts val="0"/>
              </a:spcBef>
              <a:spcAft>
                <a:spcPts val="0"/>
              </a:spcAft>
              <a:buSzPct val="100000"/>
              <a:buChar char="■"/>
            </a:pPr>
            <a:r>
              <a:rPr lang="en-US" sz="2324"/>
              <a:t>Research clusters &amp; Infrastructures</a:t>
            </a:r>
            <a:endParaRPr sz="2324"/>
          </a:p>
          <a:p>
            <a:pPr indent="-298702" lvl="2" marL="1371600" rtl="0" algn="l">
              <a:lnSpc>
                <a:spcPct val="130000"/>
              </a:lnSpc>
              <a:spcBef>
                <a:spcPts val="0"/>
              </a:spcBef>
              <a:spcAft>
                <a:spcPts val="0"/>
              </a:spcAft>
              <a:buSzPct val="100000"/>
              <a:buChar char="■"/>
            </a:pPr>
            <a:r>
              <a:rPr lang="en-US" sz="2324"/>
              <a:t>Research software stories </a:t>
            </a:r>
            <a:endParaRPr sz="2324"/>
          </a:p>
          <a:p>
            <a:pPr indent="-298702" lvl="2" marL="1371600" rtl="0" algn="l">
              <a:lnSpc>
                <a:spcPct val="130000"/>
              </a:lnSpc>
              <a:spcBef>
                <a:spcPts val="0"/>
              </a:spcBef>
              <a:spcAft>
                <a:spcPts val="0"/>
              </a:spcAft>
              <a:buSzPct val="100000"/>
              <a:buChar char="■"/>
            </a:pPr>
            <a:r>
              <a:rPr lang="en-US" sz="2324"/>
              <a:t>Research software communities </a:t>
            </a:r>
            <a:endParaRPr sz="2324"/>
          </a:p>
          <a:p>
            <a:pPr indent="-298702" lvl="1" marL="914400" rtl="0" algn="l">
              <a:lnSpc>
                <a:spcPct val="130000"/>
              </a:lnSpc>
              <a:spcBef>
                <a:spcPts val="0"/>
              </a:spcBef>
              <a:spcAft>
                <a:spcPts val="0"/>
              </a:spcAft>
              <a:buSzPct val="100000"/>
              <a:buChar char="○"/>
            </a:pPr>
            <a:r>
              <a:rPr b="1" lang="en-US" sz="2324">
                <a:latin typeface="Roboto"/>
                <a:ea typeface="Roboto"/>
                <a:cs typeface="Roboto"/>
                <a:sym typeface="Roboto"/>
              </a:rPr>
              <a:t>Integration conversation with WP3 around tools</a:t>
            </a:r>
            <a:r>
              <a:rPr lang="en-US" sz="2324"/>
              <a:t> (D3.2 due August 2025)</a:t>
            </a:r>
            <a:endParaRPr sz="2324"/>
          </a:p>
          <a:p>
            <a:pPr indent="-298702" lvl="2" marL="1371600" rtl="0" algn="l">
              <a:lnSpc>
                <a:spcPct val="130000"/>
              </a:lnSpc>
              <a:spcBef>
                <a:spcPts val="0"/>
              </a:spcBef>
              <a:spcAft>
                <a:spcPts val="0"/>
              </a:spcAft>
              <a:buSzPct val="100000"/>
              <a:buChar char="■"/>
            </a:pPr>
            <a:r>
              <a:rPr lang="en-US" sz="2324"/>
              <a:t>Tools marked up with indicators &amp; dimensions</a:t>
            </a:r>
            <a:endParaRPr sz="2324"/>
          </a:p>
          <a:p>
            <a:pPr indent="-298702" lvl="2" marL="1371600" rtl="0" algn="l">
              <a:lnSpc>
                <a:spcPct val="130000"/>
              </a:lnSpc>
              <a:spcBef>
                <a:spcPts val="0"/>
              </a:spcBef>
              <a:spcAft>
                <a:spcPts val="0"/>
              </a:spcAft>
              <a:buSzPct val="100000"/>
              <a:buChar char="■"/>
            </a:pPr>
            <a:r>
              <a:rPr lang="en-US" sz="2324"/>
              <a:t>Connected to task pages</a:t>
            </a:r>
            <a:endParaRPr sz="2324"/>
          </a:p>
          <a:p>
            <a:pPr indent="-298702" lvl="2" marL="1371600" rtl="0" algn="l">
              <a:lnSpc>
                <a:spcPct val="130000"/>
              </a:lnSpc>
              <a:spcBef>
                <a:spcPts val="0"/>
              </a:spcBef>
              <a:spcAft>
                <a:spcPts val="0"/>
              </a:spcAft>
              <a:buSzPct val="100000"/>
              <a:buChar char="■"/>
            </a:pPr>
            <a:r>
              <a:rPr lang="en-US" sz="2324"/>
              <a:t>New pages </a:t>
            </a:r>
            <a:r>
              <a:rPr lang="en-US" sz="2324"/>
              <a:t>identified</a:t>
            </a:r>
            <a:r>
              <a:rPr lang="en-US" sz="2324"/>
              <a:t> from this task</a:t>
            </a:r>
            <a:endParaRPr sz="2324"/>
          </a:p>
          <a:p>
            <a:pPr indent="-298702" lvl="1" marL="914400" rtl="0" algn="l">
              <a:lnSpc>
                <a:spcPct val="130000"/>
              </a:lnSpc>
              <a:spcBef>
                <a:spcPts val="0"/>
              </a:spcBef>
              <a:spcAft>
                <a:spcPts val="0"/>
              </a:spcAft>
              <a:buSzPct val="100000"/>
              <a:buChar char="○"/>
            </a:pPr>
            <a:r>
              <a:rPr b="1" lang="en-US" sz="2324">
                <a:latin typeface="Roboto"/>
                <a:ea typeface="Roboto"/>
                <a:cs typeface="Roboto"/>
                <a:sym typeface="Roboto"/>
              </a:rPr>
              <a:t>A</a:t>
            </a:r>
            <a:r>
              <a:rPr b="1" lang="en-US" sz="2324">
                <a:latin typeface="Roboto"/>
                <a:ea typeface="Roboto"/>
                <a:cs typeface="Roboto"/>
                <a:sym typeface="Roboto"/>
              </a:rPr>
              <a:t>dditional</a:t>
            </a:r>
            <a:r>
              <a:rPr b="1" lang="en-US" sz="2324">
                <a:latin typeface="Roboto"/>
                <a:ea typeface="Roboto"/>
                <a:cs typeface="Roboto"/>
                <a:sym typeface="Roboto"/>
              </a:rPr>
              <a:t> roles around software usage</a:t>
            </a:r>
            <a:endParaRPr b="1" sz="2324">
              <a:latin typeface="Roboto"/>
              <a:ea typeface="Roboto"/>
              <a:cs typeface="Roboto"/>
              <a:sym typeface="Roboto"/>
            </a:endParaRPr>
          </a:p>
          <a:p>
            <a:pPr indent="-298702" lvl="1" marL="914400" rtl="0" algn="l">
              <a:lnSpc>
                <a:spcPct val="130000"/>
              </a:lnSpc>
              <a:spcBef>
                <a:spcPts val="0"/>
              </a:spcBef>
              <a:spcAft>
                <a:spcPts val="0"/>
              </a:spcAft>
              <a:buSzPct val="100000"/>
              <a:buChar char="○"/>
            </a:pPr>
            <a:r>
              <a:rPr lang="en-US" sz="2324"/>
              <a:t>Updating </a:t>
            </a:r>
            <a:r>
              <a:rPr lang="en-US" sz="2324"/>
              <a:t>contribution</a:t>
            </a:r>
            <a:r>
              <a:rPr lang="en-US" sz="2324"/>
              <a:t> guidelines - a consistent voice and approach to existing materials</a:t>
            </a:r>
            <a:endParaRPr sz="2324"/>
          </a:p>
          <a:p>
            <a:pPr indent="-298702" lvl="1" marL="914400" rtl="0" algn="l">
              <a:lnSpc>
                <a:spcPct val="130000"/>
              </a:lnSpc>
              <a:spcBef>
                <a:spcPts val="0"/>
              </a:spcBef>
              <a:spcAft>
                <a:spcPts val="0"/>
              </a:spcAft>
              <a:buSzPct val="100000"/>
              <a:buChar char="○"/>
            </a:pPr>
            <a:r>
              <a:rPr b="1" lang="en-US" sz="2324">
                <a:latin typeface="Roboto"/>
                <a:ea typeface="Roboto"/>
                <a:cs typeface="Roboto"/>
                <a:sym typeface="Roboto"/>
              </a:rPr>
              <a:t>Task page review</a:t>
            </a:r>
            <a:endParaRPr b="1" sz="2324">
              <a:latin typeface="Roboto"/>
              <a:ea typeface="Roboto"/>
              <a:cs typeface="Roboto"/>
              <a:sym typeface="Roboto"/>
            </a:endParaRPr>
          </a:p>
          <a:p>
            <a:pPr indent="-298702" lvl="2" marL="1371600" rtl="0" algn="l">
              <a:lnSpc>
                <a:spcPct val="130000"/>
              </a:lnSpc>
              <a:spcBef>
                <a:spcPts val="0"/>
              </a:spcBef>
              <a:spcAft>
                <a:spcPts val="0"/>
              </a:spcAft>
              <a:buSzPct val="100000"/>
              <a:buChar char="■"/>
            </a:pPr>
            <a:r>
              <a:rPr lang="en-US" sz="2324"/>
              <a:t>What was in the proposal - some further work needed on Workflows</a:t>
            </a:r>
            <a:endParaRPr sz="2324"/>
          </a:p>
          <a:p>
            <a:pPr indent="-298702" lvl="2" marL="1371600" rtl="0" algn="l">
              <a:lnSpc>
                <a:spcPct val="130000"/>
              </a:lnSpc>
              <a:spcBef>
                <a:spcPts val="0"/>
              </a:spcBef>
              <a:spcAft>
                <a:spcPts val="0"/>
              </a:spcAft>
              <a:buSzPct val="100000"/>
              <a:buChar char="■"/>
            </a:pPr>
            <a:r>
              <a:rPr lang="en-US" sz="2324"/>
              <a:t>What has been suggested</a:t>
            </a:r>
            <a:endParaRPr sz="2324"/>
          </a:p>
          <a:p>
            <a:pPr indent="-298702" lvl="1" marL="914400" rtl="0" algn="l">
              <a:lnSpc>
                <a:spcPct val="130000"/>
              </a:lnSpc>
              <a:spcBef>
                <a:spcPts val="0"/>
              </a:spcBef>
              <a:spcAft>
                <a:spcPts val="0"/>
              </a:spcAft>
              <a:buSzPct val="100000"/>
              <a:buChar char="○"/>
            </a:pPr>
            <a:r>
              <a:rPr b="1" lang="en-US" sz="2324">
                <a:latin typeface="Roboto"/>
                <a:ea typeface="Roboto"/>
                <a:cs typeface="Roboto"/>
                <a:sym typeface="Roboto"/>
              </a:rPr>
              <a:t>Refresh the layout</a:t>
            </a:r>
            <a:r>
              <a:rPr lang="en-US" sz="2324"/>
              <a:t> based on additional content that has been added</a:t>
            </a:r>
            <a:endParaRPr sz="2324"/>
          </a:p>
          <a:p>
            <a:pPr indent="-298702" lvl="2" marL="1371600" rtl="0" algn="l">
              <a:lnSpc>
                <a:spcPct val="130000"/>
              </a:lnSpc>
              <a:spcBef>
                <a:spcPts val="0"/>
              </a:spcBef>
              <a:spcAft>
                <a:spcPts val="0"/>
              </a:spcAft>
              <a:buSzPct val="100000"/>
              <a:buChar char="■"/>
            </a:pPr>
            <a:r>
              <a:rPr lang="en-US" sz="2324"/>
              <a:t>web design work to align the theme with the main everse.software website</a:t>
            </a:r>
            <a:endParaRPr sz="2324"/>
          </a:p>
          <a:p>
            <a:pPr indent="-298702" lvl="0" marL="457200" rtl="0" algn="l">
              <a:lnSpc>
                <a:spcPct val="130000"/>
              </a:lnSpc>
              <a:spcBef>
                <a:spcPts val="0"/>
              </a:spcBef>
              <a:spcAft>
                <a:spcPts val="0"/>
              </a:spcAft>
              <a:buSzPct val="100000"/>
              <a:buChar char="●"/>
            </a:pPr>
            <a:r>
              <a:rPr lang="en-US" sz="2324"/>
              <a:t>General </a:t>
            </a:r>
            <a:endParaRPr sz="2324"/>
          </a:p>
          <a:p>
            <a:pPr indent="-298702" lvl="1" marL="914400" rtl="0" algn="l">
              <a:lnSpc>
                <a:spcPct val="130000"/>
              </a:lnSpc>
              <a:spcBef>
                <a:spcPts val="0"/>
              </a:spcBef>
              <a:spcAft>
                <a:spcPts val="0"/>
              </a:spcAft>
              <a:buSzPct val="100000"/>
              <a:buChar char="○"/>
            </a:pPr>
            <a:r>
              <a:rPr lang="en-US" sz="2324"/>
              <a:t>Contributions from outreach </a:t>
            </a:r>
            <a:r>
              <a:rPr lang="en-US" sz="2324"/>
              <a:t>events</a:t>
            </a:r>
            <a:r>
              <a:rPr lang="en-US" sz="2324"/>
              <a:t> needs follow up and post work to make these valuable </a:t>
            </a:r>
            <a:r>
              <a:rPr lang="en-US" sz="2324"/>
              <a:t>contributions</a:t>
            </a:r>
            <a:r>
              <a:rPr lang="en-US" sz="2324"/>
              <a:t>/ideas ‘productised’ </a:t>
            </a:r>
            <a:endParaRPr sz="2324"/>
          </a:p>
          <a:p>
            <a:pPr indent="-298702" lvl="2" marL="1371600" rtl="0" algn="l">
              <a:lnSpc>
                <a:spcPct val="130000"/>
              </a:lnSpc>
              <a:spcBef>
                <a:spcPts val="0"/>
              </a:spcBef>
              <a:spcAft>
                <a:spcPts val="0"/>
              </a:spcAft>
              <a:buSzPct val="100000"/>
              <a:buChar char="■"/>
            </a:pPr>
            <a:r>
              <a:rPr lang="en-US" sz="2324"/>
              <a:t>Follow up (GA, deRSE tickets)</a:t>
            </a:r>
            <a:endParaRPr sz="2324"/>
          </a:p>
          <a:p>
            <a:pPr indent="0" lvl="0" marL="0" rtl="0" algn="l">
              <a:lnSpc>
                <a:spcPct val="130000"/>
              </a:lnSpc>
              <a:spcBef>
                <a:spcPts val="0"/>
              </a:spcBef>
              <a:spcAft>
                <a:spcPts val="0"/>
              </a:spcAft>
              <a:buNone/>
            </a:pPr>
            <a:r>
              <a:t/>
            </a:r>
            <a:endParaRPr/>
          </a:p>
        </p:txBody>
      </p:sp>
      <p:sp>
        <p:nvSpPr>
          <p:cNvPr id="286" name="Google Shape;286;p11"/>
          <p:cNvSpPr txBox="1"/>
          <p:nvPr>
            <p:ph type="title"/>
          </p:nvPr>
        </p:nvSpPr>
        <p:spPr>
          <a:xfrm>
            <a:off x="2919740" y="226666"/>
            <a:ext cx="108837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500"/>
              <a:buFont typeface="Roboto Light"/>
              <a:buNone/>
            </a:pPr>
            <a:r>
              <a:rPr lang="en-US"/>
              <a:t>RSQKit: next 6 months </a:t>
            </a:r>
            <a:r>
              <a:rPr b="1" lang="en-US">
                <a:latin typeface="Roboto"/>
                <a:ea typeface="Roboto"/>
                <a:cs typeface="Roboto"/>
                <a:sym typeface="Roboto"/>
              </a:rPr>
              <a:t>draft</a:t>
            </a:r>
            <a:r>
              <a:rPr lang="en-US"/>
              <a:t> (April - Sept 25) </a:t>
            </a:r>
            <a:endParaRPr/>
          </a:p>
        </p:txBody>
      </p:sp>
      <p:sp>
        <p:nvSpPr>
          <p:cNvPr id="287" name="Google Shape;287;p11"/>
          <p:cNvSpPr txBox="1"/>
          <p:nvPr/>
        </p:nvSpPr>
        <p:spPr>
          <a:xfrm>
            <a:off x="5802450" y="914400"/>
            <a:ext cx="6170700" cy="6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accent2"/>
                </a:solidFill>
              </a:rPr>
              <a:t>https://github.com/EVERSE-ResearchSoftware/RSQKit/milestones</a:t>
            </a:r>
            <a:endParaRPr sz="1600">
              <a:solidFill>
                <a:schemeClr val="accent2"/>
              </a:solidFill>
            </a:endParaRPr>
          </a:p>
        </p:txBody>
      </p:sp>
      <p:pic>
        <p:nvPicPr>
          <p:cNvPr id="288" name="Google Shape;288;p11" title="Screenshot 2025-03-17 at 15.14.23.png"/>
          <p:cNvPicPr preferRelativeResize="0"/>
          <p:nvPr/>
        </p:nvPicPr>
        <p:blipFill>
          <a:blip r:embed="rId3">
            <a:alphaModFix/>
          </a:blip>
          <a:stretch>
            <a:fillRect/>
          </a:stretch>
        </p:blipFill>
        <p:spPr>
          <a:xfrm>
            <a:off x="6324550" y="1677113"/>
            <a:ext cx="5708874" cy="3977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340c99df60c_0_7"/>
          <p:cNvSpPr txBox="1"/>
          <p:nvPr>
            <p:ph idx="1" type="subTitle"/>
          </p:nvPr>
        </p:nvSpPr>
        <p:spPr>
          <a:xfrm>
            <a:off x="492544" y="1255383"/>
            <a:ext cx="10648500" cy="3521700"/>
          </a:xfrm>
          <a:prstGeom prst="rect">
            <a:avLst/>
          </a:prstGeom>
        </p:spPr>
        <p:txBody>
          <a:bodyPr anchorCtr="0" anchor="t" bIns="45700" lIns="91425" spcFirstLastPara="1" rIns="91425" wrap="square" tIns="45700">
            <a:spAutoFit/>
          </a:bodyPr>
          <a:lstStyle/>
          <a:p>
            <a:pPr indent="0" lvl="0" marL="0" rtl="0" algn="l">
              <a:spcBef>
                <a:spcPts val="1000"/>
              </a:spcBef>
              <a:spcAft>
                <a:spcPts val="0"/>
              </a:spcAft>
              <a:buNone/>
            </a:pPr>
            <a:r>
              <a:rPr b="1" lang="en-US" sz="3600">
                <a:latin typeface="Roboto"/>
                <a:ea typeface="Roboto"/>
                <a:cs typeface="Roboto"/>
                <a:sym typeface="Roboto"/>
              </a:rPr>
              <a:t>Part 2</a:t>
            </a:r>
            <a:endParaRPr b="1" sz="3600">
              <a:latin typeface="Roboto"/>
              <a:ea typeface="Roboto"/>
              <a:cs typeface="Roboto"/>
              <a:sym typeface="Roboto"/>
            </a:endParaRPr>
          </a:p>
          <a:p>
            <a:pPr indent="0" lvl="0" marL="0" rtl="0" algn="l">
              <a:spcBef>
                <a:spcPts val="1000"/>
              </a:spcBef>
              <a:spcAft>
                <a:spcPts val="0"/>
              </a:spcAft>
              <a:buNone/>
            </a:pPr>
            <a:r>
              <a:t/>
            </a:r>
            <a:endParaRPr sz="3600"/>
          </a:p>
          <a:p>
            <a:pPr indent="0" lvl="0" marL="0" rtl="0" algn="l">
              <a:spcBef>
                <a:spcPts val="1000"/>
              </a:spcBef>
              <a:spcAft>
                <a:spcPts val="0"/>
              </a:spcAft>
              <a:buNone/>
            </a:pPr>
            <a:r>
              <a:rPr lang="en-US" sz="2400"/>
              <a:t>Thu 20th March 2025 - </a:t>
            </a:r>
            <a:r>
              <a:rPr b="1" lang="en-US" sz="2400">
                <a:latin typeface="Roboto"/>
                <a:ea typeface="Roboto"/>
                <a:cs typeface="Roboto"/>
                <a:sym typeface="Roboto"/>
              </a:rPr>
              <a:t>11:30 - 13:00</a:t>
            </a:r>
            <a:r>
              <a:rPr lang="en-US" sz="2400"/>
              <a:t> Session #1 (16 pax): RSQkit update. Integration with other WPs (3,4,5), feedback &amp; contentathon (Part 2)</a:t>
            </a:r>
            <a:endParaRPr sz="2400"/>
          </a:p>
          <a:p>
            <a:pPr indent="0" lvl="0" marL="0" rtl="0" algn="l">
              <a:spcBef>
                <a:spcPts val="1000"/>
              </a:spcBef>
              <a:spcAft>
                <a:spcPts val="0"/>
              </a:spcAft>
              <a:buNone/>
            </a:pPr>
            <a:r>
              <a:t/>
            </a:r>
            <a:endParaRPr sz="2400"/>
          </a:p>
          <a:p>
            <a:pPr indent="-381000" lvl="0" marL="457200" rtl="0" algn="l">
              <a:spcBef>
                <a:spcPts val="1000"/>
              </a:spcBef>
              <a:spcAft>
                <a:spcPts val="0"/>
              </a:spcAft>
              <a:buSzPts val="2400"/>
              <a:buChar char="●"/>
            </a:pPr>
            <a:r>
              <a:rPr lang="en-US" sz="2400"/>
              <a:t>*-athon (*: Content, Integration, Review etc)</a:t>
            </a:r>
            <a:endParaRPr sz="2400"/>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33df2d558f2_0_41"/>
          <p:cNvSpPr txBox="1"/>
          <p:nvPr>
            <p:ph idx="12" type="sldNum"/>
          </p:nvPr>
        </p:nvSpPr>
        <p:spPr>
          <a:xfrm>
            <a:off x="9290222" y="6423497"/>
            <a:ext cx="2743200" cy="23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301" name="Google Shape;301;g33df2d558f2_0_41"/>
          <p:cNvSpPr txBox="1"/>
          <p:nvPr>
            <p:ph idx="1" type="body"/>
          </p:nvPr>
        </p:nvSpPr>
        <p:spPr>
          <a:xfrm>
            <a:off x="668200" y="996825"/>
            <a:ext cx="5315700" cy="5253300"/>
          </a:xfrm>
          <a:prstGeom prst="rect">
            <a:avLst/>
          </a:prstGeom>
          <a:noFill/>
          <a:ln>
            <a:noFill/>
          </a:ln>
        </p:spPr>
        <p:txBody>
          <a:bodyPr anchorCtr="0" anchor="t" bIns="45700" lIns="91425" spcFirstLastPara="1" rIns="91425" wrap="square" tIns="45700">
            <a:normAutofit/>
          </a:bodyPr>
          <a:lstStyle/>
          <a:p>
            <a:pPr indent="-330200" lvl="0" marL="457200" rtl="0" algn="l">
              <a:lnSpc>
                <a:spcPct val="130000"/>
              </a:lnSpc>
              <a:spcBef>
                <a:spcPts val="0"/>
              </a:spcBef>
              <a:spcAft>
                <a:spcPts val="0"/>
              </a:spcAft>
              <a:buSzPts val="1600"/>
              <a:buChar char="●"/>
            </a:pPr>
            <a:r>
              <a:rPr lang="en-US" sz="1600"/>
              <a:t>If you were not in Session 1</a:t>
            </a:r>
            <a:endParaRPr sz="1600"/>
          </a:p>
          <a:p>
            <a:pPr indent="-330200" lvl="1" marL="914400" rtl="0" algn="l">
              <a:lnSpc>
                <a:spcPct val="130000"/>
              </a:lnSpc>
              <a:spcBef>
                <a:spcPts val="0"/>
              </a:spcBef>
              <a:spcAft>
                <a:spcPts val="0"/>
              </a:spcAft>
              <a:buSzPts val="1600"/>
              <a:buChar char="○"/>
            </a:pPr>
            <a:r>
              <a:rPr lang="en-US" sz="1600"/>
              <a:t>Covered</a:t>
            </a:r>
            <a:r>
              <a:rPr lang="en-US" sz="1600"/>
              <a:t> the architecture &amp; progress on RSQKit</a:t>
            </a:r>
            <a:endParaRPr sz="1600"/>
          </a:p>
          <a:p>
            <a:pPr indent="-330200" lvl="1" marL="914400" rtl="0" algn="l">
              <a:lnSpc>
                <a:spcPct val="130000"/>
              </a:lnSpc>
              <a:spcBef>
                <a:spcPts val="0"/>
              </a:spcBef>
              <a:spcAft>
                <a:spcPts val="0"/>
              </a:spcAft>
              <a:buSzPts val="1600"/>
              <a:buChar char="○"/>
            </a:pPr>
            <a:r>
              <a:rPr lang="en-US" sz="1600"/>
              <a:t>Demo of RSQKit</a:t>
            </a:r>
            <a:endParaRPr sz="1600"/>
          </a:p>
          <a:p>
            <a:pPr indent="-330200" lvl="1" marL="914400" rtl="0" algn="l">
              <a:lnSpc>
                <a:spcPct val="130000"/>
              </a:lnSpc>
              <a:spcBef>
                <a:spcPts val="0"/>
              </a:spcBef>
              <a:spcAft>
                <a:spcPts val="0"/>
              </a:spcAft>
              <a:buSzPts val="1600"/>
              <a:buChar char="○"/>
            </a:pPr>
            <a:r>
              <a:rPr lang="en-US" sz="1600"/>
              <a:t>We collected feedback on RSQKit</a:t>
            </a:r>
            <a:endParaRPr sz="1600"/>
          </a:p>
          <a:p>
            <a:pPr indent="-330200" lvl="2" marL="1371600" rtl="0" algn="l">
              <a:lnSpc>
                <a:spcPct val="130000"/>
              </a:lnSpc>
              <a:spcBef>
                <a:spcPts val="0"/>
              </a:spcBef>
              <a:spcAft>
                <a:spcPts val="0"/>
              </a:spcAft>
              <a:buSzPts val="1600"/>
              <a:buChar char="■"/>
            </a:pPr>
            <a:r>
              <a:rPr lang="en-US" sz="1600"/>
              <a:t>&lt;show results of that&gt;</a:t>
            </a:r>
            <a:endParaRPr sz="1600"/>
          </a:p>
          <a:p>
            <a:pPr indent="-330200" lvl="1" marL="914400" rtl="0" algn="l">
              <a:lnSpc>
                <a:spcPct val="130000"/>
              </a:lnSpc>
              <a:spcBef>
                <a:spcPts val="0"/>
              </a:spcBef>
              <a:spcAft>
                <a:spcPts val="0"/>
              </a:spcAft>
              <a:buSzPts val="1600"/>
              <a:buChar char="○"/>
            </a:pPr>
            <a:r>
              <a:rPr lang="en-US" sz="1600"/>
              <a:t>The next 6 months plans</a:t>
            </a:r>
            <a:endParaRPr sz="1600"/>
          </a:p>
          <a:p>
            <a:pPr indent="-330200" lvl="1" marL="914400" rtl="0" algn="l">
              <a:lnSpc>
                <a:spcPct val="130000"/>
              </a:lnSpc>
              <a:spcBef>
                <a:spcPts val="0"/>
              </a:spcBef>
              <a:spcAft>
                <a:spcPts val="0"/>
              </a:spcAft>
              <a:buSzPts val="1600"/>
              <a:buChar char="○"/>
            </a:pPr>
            <a:r>
              <a:rPr lang="en-US" sz="1600"/>
              <a:t>Discussions along the way </a:t>
            </a:r>
            <a:endParaRPr sz="1600"/>
          </a:p>
          <a:p>
            <a:pPr indent="-330200" lvl="2" marL="1371600" rtl="0" algn="l">
              <a:lnSpc>
                <a:spcPct val="130000"/>
              </a:lnSpc>
              <a:spcBef>
                <a:spcPts val="0"/>
              </a:spcBef>
              <a:spcAft>
                <a:spcPts val="0"/>
              </a:spcAft>
              <a:buSzPts val="1600"/>
              <a:buChar char="■"/>
            </a:pPr>
            <a:r>
              <a:rPr lang="en-US" sz="1600"/>
              <a:t>&lt;highlights&gt;</a:t>
            </a:r>
            <a:endParaRPr sz="1600"/>
          </a:p>
          <a:p>
            <a:pPr indent="-330200" lvl="2" marL="1371600" rtl="0" algn="l">
              <a:lnSpc>
                <a:spcPct val="130000"/>
              </a:lnSpc>
              <a:spcBef>
                <a:spcPts val="0"/>
              </a:spcBef>
              <a:spcAft>
                <a:spcPts val="0"/>
              </a:spcAft>
              <a:buSzPts val="1600"/>
              <a:buChar char="■"/>
            </a:pPr>
            <a:r>
              <a:rPr lang="en-US" sz="1600"/>
              <a:t>&lt;what to work on&gt;</a:t>
            </a:r>
            <a:endParaRPr sz="1600"/>
          </a:p>
          <a:p>
            <a:pPr indent="-330200" lvl="0" marL="457200" rtl="0" algn="l">
              <a:lnSpc>
                <a:spcPct val="130000"/>
              </a:lnSpc>
              <a:spcBef>
                <a:spcPts val="0"/>
              </a:spcBef>
              <a:spcAft>
                <a:spcPts val="0"/>
              </a:spcAft>
              <a:buSzPts val="1600"/>
              <a:buChar char="●"/>
            </a:pPr>
            <a:r>
              <a:rPr lang="en-US" sz="1600"/>
              <a:t>&lt;how we will facilitate&gt;</a:t>
            </a:r>
            <a:endParaRPr sz="1600"/>
          </a:p>
          <a:p>
            <a:pPr indent="-330200" lvl="1" marL="914400" rtl="0" algn="l">
              <a:lnSpc>
                <a:spcPct val="130000"/>
              </a:lnSpc>
              <a:spcBef>
                <a:spcPts val="0"/>
              </a:spcBef>
              <a:spcAft>
                <a:spcPts val="0"/>
              </a:spcAft>
              <a:buSzPts val="1600"/>
              <a:buChar char="○"/>
            </a:pPr>
            <a:r>
              <a:rPr lang="en-US" sz="1600"/>
              <a:t>&lt;group formation&gt;</a:t>
            </a:r>
            <a:endParaRPr sz="1600"/>
          </a:p>
          <a:p>
            <a:pPr indent="-330200" lvl="0" marL="457200" rtl="0" algn="l">
              <a:lnSpc>
                <a:spcPct val="130000"/>
              </a:lnSpc>
              <a:spcBef>
                <a:spcPts val="0"/>
              </a:spcBef>
              <a:spcAft>
                <a:spcPts val="0"/>
              </a:spcAft>
              <a:buSzPts val="1600"/>
              <a:buChar char="●"/>
            </a:pPr>
            <a:r>
              <a:rPr lang="en-US" sz="1600"/>
              <a:t>&lt;what we will do as follow up&gt;</a:t>
            </a:r>
            <a:endParaRPr sz="1600"/>
          </a:p>
        </p:txBody>
      </p:sp>
      <p:sp>
        <p:nvSpPr>
          <p:cNvPr id="302" name="Google Shape;302;g33df2d558f2_0_41"/>
          <p:cNvSpPr txBox="1"/>
          <p:nvPr>
            <p:ph type="title"/>
          </p:nvPr>
        </p:nvSpPr>
        <p:spPr>
          <a:xfrm>
            <a:off x="2840790" y="241016"/>
            <a:ext cx="108837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500"/>
              <a:buFont typeface="Roboto Light"/>
              <a:buNone/>
            </a:pPr>
            <a:r>
              <a:rPr lang="en-US"/>
              <a:t>Session 2: Contentathon </a:t>
            </a:r>
            <a:endParaRPr/>
          </a:p>
        </p:txBody>
      </p:sp>
      <p:sp>
        <p:nvSpPr>
          <p:cNvPr id="303" name="Google Shape;303;g33df2d558f2_0_41"/>
          <p:cNvSpPr txBox="1"/>
          <p:nvPr>
            <p:ph idx="1" type="body"/>
          </p:nvPr>
        </p:nvSpPr>
        <p:spPr>
          <a:xfrm>
            <a:off x="5841425" y="921838"/>
            <a:ext cx="5315700" cy="5253300"/>
          </a:xfrm>
          <a:prstGeom prst="rect">
            <a:avLst/>
          </a:prstGeom>
          <a:noFill/>
          <a:ln>
            <a:noFill/>
          </a:ln>
        </p:spPr>
        <p:txBody>
          <a:bodyPr anchorCtr="0" anchor="t" bIns="45700" lIns="91425" spcFirstLastPara="1" rIns="91425" wrap="square" tIns="45700">
            <a:normAutofit/>
          </a:bodyPr>
          <a:lstStyle/>
          <a:p>
            <a:pPr indent="-330200" lvl="0" marL="457200" rtl="0" algn="l">
              <a:lnSpc>
                <a:spcPct val="130000"/>
              </a:lnSpc>
              <a:spcBef>
                <a:spcPts val="0"/>
              </a:spcBef>
              <a:spcAft>
                <a:spcPts val="0"/>
              </a:spcAft>
              <a:buSzPts val="1600"/>
              <a:buChar char="●"/>
            </a:pPr>
            <a:r>
              <a:rPr lang="en-US" sz="1600"/>
              <a:t>Session 2 agenda</a:t>
            </a:r>
            <a:r>
              <a:rPr lang="en-US" sz="1600"/>
              <a:t> if you were not in Session 1</a:t>
            </a:r>
            <a:endParaRPr sz="1600"/>
          </a:p>
          <a:p>
            <a:pPr indent="-330200" lvl="1" marL="914400" rtl="0" algn="l">
              <a:lnSpc>
                <a:spcPct val="130000"/>
              </a:lnSpc>
              <a:spcBef>
                <a:spcPts val="0"/>
              </a:spcBef>
              <a:spcAft>
                <a:spcPts val="0"/>
              </a:spcAft>
              <a:buSzPts val="1600"/>
              <a:buChar char="○"/>
            </a:pPr>
            <a:r>
              <a:rPr lang="en-US" sz="1600"/>
              <a:t>Intro - 10-15 mins</a:t>
            </a:r>
            <a:endParaRPr sz="1600"/>
          </a:p>
          <a:p>
            <a:pPr indent="-330200" lvl="1" marL="914400" rtl="0" algn="l">
              <a:lnSpc>
                <a:spcPct val="130000"/>
              </a:lnSpc>
              <a:spcBef>
                <a:spcPts val="0"/>
              </a:spcBef>
              <a:spcAft>
                <a:spcPts val="0"/>
              </a:spcAft>
              <a:buSzPts val="1600"/>
              <a:buChar char="○"/>
            </a:pPr>
            <a:r>
              <a:rPr lang="en-US" sz="1600"/>
              <a:t>Hack / Contentathon - 1 hour to 1 hours 10 mins</a:t>
            </a:r>
            <a:endParaRPr sz="1600"/>
          </a:p>
          <a:p>
            <a:pPr indent="-330200" lvl="1" marL="914400" rtl="0" algn="l">
              <a:lnSpc>
                <a:spcPct val="130000"/>
              </a:lnSpc>
              <a:spcBef>
                <a:spcPts val="0"/>
              </a:spcBef>
              <a:spcAft>
                <a:spcPts val="0"/>
              </a:spcAft>
              <a:buSzPts val="1600"/>
              <a:buChar char="○"/>
            </a:pPr>
            <a:r>
              <a:rPr lang="en-US" sz="1600"/>
              <a:t>Close - 10-15 mins</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340c99df60c_0_58"/>
          <p:cNvSpPr txBox="1"/>
          <p:nvPr>
            <p:ph idx="12" type="sldNum"/>
          </p:nvPr>
        </p:nvSpPr>
        <p:spPr>
          <a:xfrm>
            <a:off x="9290222" y="6423497"/>
            <a:ext cx="2743200" cy="23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310" name="Google Shape;310;g340c99df60c_0_58"/>
          <p:cNvSpPr txBox="1"/>
          <p:nvPr>
            <p:ph idx="1" type="body"/>
          </p:nvPr>
        </p:nvSpPr>
        <p:spPr>
          <a:xfrm>
            <a:off x="217375" y="2053125"/>
            <a:ext cx="3206100" cy="29358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a:t>Could you work on a template</a:t>
            </a:r>
            <a:endParaRPr/>
          </a:p>
          <a:p>
            <a:pPr indent="-323850" lvl="0" marL="457200" rtl="0" algn="l">
              <a:lnSpc>
                <a:spcPct val="130000"/>
              </a:lnSpc>
              <a:spcBef>
                <a:spcPts val="0"/>
              </a:spcBef>
              <a:spcAft>
                <a:spcPts val="0"/>
              </a:spcAft>
              <a:buSzPts val="1500"/>
              <a:buChar char="●"/>
            </a:pPr>
            <a:r>
              <a:rPr lang="en-US"/>
              <a:t>RSE (first version </a:t>
            </a:r>
            <a:r>
              <a:rPr lang="en-US"/>
              <a:t>exists</a:t>
            </a:r>
            <a:r>
              <a:rPr lang="en-US"/>
              <a:t>)</a:t>
            </a:r>
            <a:endParaRPr/>
          </a:p>
          <a:p>
            <a:pPr indent="-323850" lvl="0" marL="457200" rtl="0" algn="l">
              <a:lnSpc>
                <a:spcPct val="130000"/>
              </a:lnSpc>
              <a:spcBef>
                <a:spcPts val="0"/>
              </a:spcBef>
              <a:spcAft>
                <a:spcPts val="0"/>
              </a:spcAft>
              <a:buSzPts val="1500"/>
              <a:buChar char="●"/>
            </a:pPr>
            <a:r>
              <a:rPr lang="en-US"/>
              <a:t>Researchers</a:t>
            </a:r>
            <a:r>
              <a:rPr lang="en-US"/>
              <a:t> who code (there is an existing PR - could </a:t>
            </a:r>
            <a:r>
              <a:rPr lang="en-US"/>
              <a:t>you</a:t>
            </a:r>
            <a:r>
              <a:rPr lang="en-US"/>
              <a:t> comment on that)</a:t>
            </a:r>
            <a:endParaRPr/>
          </a:p>
          <a:p>
            <a:pPr indent="-323850" lvl="0" marL="457200" rtl="0" algn="l">
              <a:lnSpc>
                <a:spcPct val="130000"/>
              </a:lnSpc>
              <a:spcBef>
                <a:spcPts val="0"/>
              </a:spcBef>
              <a:spcAft>
                <a:spcPts val="0"/>
              </a:spcAft>
              <a:buSzPts val="1500"/>
              <a:buChar char="●"/>
            </a:pPr>
            <a:r>
              <a:rPr lang="en-US"/>
              <a:t>Policy makers</a:t>
            </a:r>
            <a:endParaRPr/>
          </a:p>
          <a:p>
            <a:pPr indent="-323850" lvl="0" marL="457200" rtl="0" algn="l">
              <a:lnSpc>
                <a:spcPct val="130000"/>
              </a:lnSpc>
              <a:spcBef>
                <a:spcPts val="0"/>
              </a:spcBef>
              <a:spcAft>
                <a:spcPts val="0"/>
              </a:spcAft>
              <a:buSzPts val="1500"/>
              <a:buChar char="●"/>
            </a:pPr>
            <a:r>
              <a:rPr lang="en-US"/>
              <a:t>PIs</a:t>
            </a:r>
            <a:endParaRPr/>
          </a:p>
          <a:p>
            <a:pPr indent="-323850" lvl="0" marL="457200" rtl="0" algn="l">
              <a:lnSpc>
                <a:spcPct val="130000"/>
              </a:lnSpc>
              <a:spcBef>
                <a:spcPts val="0"/>
              </a:spcBef>
              <a:spcAft>
                <a:spcPts val="0"/>
              </a:spcAft>
              <a:buSzPts val="1500"/>
              <a:buChar char="●"/>
            </a:pPr>
            <a:r>
              <a:rPr lang="en-US"/>
              <a:t>Managers</a:t>
            </a:r>
            <a:endParaRPr/>
          </a:p>
          <a:p>
            <a:pPr indent="-323850" lvl="0" marL="457200" rtl="0" algn="l">
              <a:lnSpc>
                <a:spcPct val="130000"/>
              </a:lnSpc>
              <a:spcBef>
                <a:spcPts val="0"/>
              </a:spcBef>
              <a:spcAft>
                <a:spcPts val="0"/>
              </a:spcAft>
              <a:buSzPts val="1500"/>
              <a:buChar char="●"/>
            </a:pPr>
            <a:r>
              <a:rPr lang="en-US"/>
              <a:t>Trainers</a:t>
            </a:r>
            <a:endParaRPr/>
          </a:p>
        </p:txBody>
      </p:sp>
      <p:sp>
        <p:nvSpPr>
          <p:cNvPr id="311" name="Google Shape;311;g340c99df60c_0_58"/>
          <p:cNvSpPr txBox="1"/>
          <p:nvPr>
            <p:ph type="title"/>
          </p:nvPr>
        </p:nvSpPr>
        <p:spPr>
          <a:xfrm>
            <a:off x="2840790" y="241016"/>
            <a:ext cx="108837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500"/>
              <a:buFont typeface="Roboto Light"/>
              <a:buNone/>
            </a:pPr>
            <a:r>
              <a:rPr lang="en-US"/>
              <a:t>Session 2: What could be worked on </a:t>
            </a:r>
            <a:endParaRPr/>
          </a:p>
        </p:txBody>
      </p:sp>
      <p:sp>
        <p:nvSpPr>
          <p:cNvPr id="312" name="Google Shape;312;g340c99df60c_0_58"/>
          <p:cNvSpPr txBox="1"/>
          <p:nvPr/>
        </p:nvSpPr>
        <p:spPr>
          <a:xfrm>
            <a:off x="5022500" y="779575"/>
            <a:ext cx="319500" cy="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g340c99df60c_0_58"/>
          <p:cNvSpPr txBox="1"/>
          <p:nvPr/>
        </p:nvSpPr>
        <p:spPr>
          <a:xfrm>
            <a:off x="10019400" y="351275"/>
            <a:ext cx="1942500" cy="38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solidFill>
                  <a:schemeClr val="accent2"/>
                </a:solidFill>
              </a:rPr>
              <a:t>Lots of options!</a:t>
            </a:r>
            <a:endParaRPr b="1">
              <a:solidFill>
                <a:schemeClr val="accent2"/>
              </a:solidFill>
            </a:endParaRPr>
          </a:p>
        </p:txBody>
      </p:sp>
      <p:sp>
        <p:nvSpPr>
          <p:cNvPr id="314" name="Google Shape;314;g340c99df60c_0_58"/>
          <p:cNvSpPr/>
          <p:nvPr/>
        </p:nvSpPr>
        <p:spPr>
          <a:xfrm>
            <a:off x="1079725" y="965050"/>
            <a:ext cx="1481400" cy="914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Careers &amp; Roles</a:t>
            </a:r>
            <a:endParaRPr/>
          </a:p>
        </p:txBody>
      </p:sp>
      <p:sp>
        <p:nvSpPr>
          <p:cNvPr id="315" name="Google Shape;315;g340c99df60c_0_58"/>
          <p:cNvSpPr/>
          <p:nvPr/>
        </p:nvSpPr>
        <p:spPr>
          <a:xfrm>
            <a:off x="7039300" y="965050"/>
            <a:ext cx="1481400" cy="914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Research Communities</a:t>
            </a:r>
            <a:endParaRPr/>
          </a:p>
        </p:txBody>
      </p:sp>
      <p:sp>
        <p:nvSpPr>
          <p:cNvPr id="316" name="Google Shape;316;g340c99df60c_0_58"/>
          <p:cNvSpPr txBox="1"/>
          <p:nvPr>
            <p:ph idx="1" type="body"/>
          </p:nvPr>
        </p:nvSpPr>
        <p:spPr>
          <a:xfrm>
            <a:off x="6477425" y="1999575"/>
            <a:ext cx="2812800" cy="20427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a:t>Filling out the Research Communities that exist (we have a template)</a:t>
            </a:r>
            <a:endParaRPr/>
          </a:p>
          <a:p>
            <a:pPr indent="-323850" lvl="0" marL="457200" rtl="0" algn="l">
              <a:lnSpc>
                <a:spcPct val="130000"/>
              </a:lnSpc>
              <a:spcBef>
                <a:spcPts val="0"/>
              </a:spcBef>
              <a:spcAft>
                <a:spcPts val="0"/>
              </a:spcAft>
              <a:buSzPts val="1500"/>
              <a:buChar char="●"/>
            </a:pPr>
            <a:r>
              <a:rPr lang="en-US"/>
              <a:t>Suggest a science story - about one piece of software and its use</a:t>
            </a:r>
            <a:endParaRPr/>
          </a:p>
        </p:txBody>
      </p:sp>
      <p:sp>
        <p:nvSpPr>
          <p:cNvPr id="317" name="Google Shape;317;g340c99df60c_0_58"/>
          <p:cNvSpPr/>
          <p:nvPr/>
        </p:nvSpPr>
        <p:spPr>
          <a:xfrm>
            <a:off x="5397425" y="3761775"/>
            <a:ext cx="1481400" cy="914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Task pages</a:t>
            </a:r>
            <a:endParaRPr/>
          </a:p>
        </p:txBody>
      </p:sp>
      <p:sp>
        <p:nvSpPr>
          <p:cNvPr id="318" name="Google Shape;318;g340c99df60c_0_58"/>
          <p:cNvSpPr txBox="1"/>
          <p:nvPr>
            <p:ph idx="1" type="body"/>
          </p:nvPr>
        </p:nvSpPr>
        <p:spPr>
          <a:xfrm>
            <a:off x="3895600" y="4646950"/>
            <a:ext cx="4167900" cy="2343300"/>
          </a:xfrm>
          <a:prstGeom prst="rect">
            <a:avLst/>
          </a:prstGeom>
          <a:noFill/>
          <a:ln>
            <a:noFill/>
          </a:ln>
        </p:spPr>
        <p:txBody>
          <a:bodyPr anchorCtr="0" anchor="t" bIns="45700" lIns="91425" spcFirstLastPara="1" rIns="91425" wrap="square" tIns="45700">
            <a:normAutofit/>
          </a:bodyPr>
          <a:lstStyle/>
          <a:p>
            <a:pPr indent="-311150" lvl="0" marL="457200" rtl="0" algn="l">
              <a:lnSpc>
                <a:spcPct val="130000"/>
              </a:lnSpc>
              <a:spcBef>
                <a:spcPts val="0"/>
              </a:spcBef>
              <a:spcAft>
                <a:spcPts val="0"/>
              </a:spcAft>
              <a:buSzPts val="1300"/>
              <a:buChar char="●"/>
            </a:pPr>
            <a:r>
              <a:rPr lang="en-US" sz="1300"/>
              <a:t>Writing content on research software quality topics</a:t>
            </a:r>
            <a:endParaRPr sz="1300"/>
          </a:p>
          <a:p>
            <a:pPr indent="-311150" lvl="0" marL="457200" rtl="0" algn="l">
              <a:lnSpc>
                <a:spcPct val="130000"/>
              </a:lnSpc>
              <a:spcBef>
                <a:spcPts val="0"/>
              </a:spcBef>
              <a:spcAft>
                <a:spcPts val="0"/>
              </a:spcAft>
              <a:buSzPts val="1300"/>
              <a:buChar char="●"/>
            </a:pPr>
            <a:r>
              <a:rPr lang="en-US" sz="1300" u="sng">
                <a:solidFill>
                  <a:schemeClr val="hlink"/>
                </a:solidFill>
                <a:hlinkClick r:id="rId3"/>
              </a:rPr>
              <a:t>https://github.com/EVERSE-ResearchSoftware/RSQKit/issues/224</a:t>
            </a:r>
            <a:r>
              <a:rPr lang="en-US" sz="1300"/>
              <a:t> </a:t>
            </a:r>
            <a:endParaRPr sz="1300"/>
          </a:p>
          <a:p>
            <a:pPr indent="-311150" lvl="0" marL="457200" rtl="0" algn="l">
              <a:lnSpc>
                <a:spcPct val="130000"/>
              </a:lnSpc>
              <a:spcBef>
                <a:spcPts val="0"/>
              </a:spcBef>
              <a:spcAft>
                <a:spcPts val="0"/>
              </a:spcAft>
              <a:buSzPts val="1300"/>
              <a:buChar char="●"/>
            </a:pPr>
            <a:r>
              <a:rPr lang="en-US" sz="1300"/>
              <a:t>List of previously collected and </a:t>
            </a:r>
            <a:r>
              <a:rPr lang="en-US" sz="1300"/>
              <a:t>prioritised</a:t>
            </a:r>
            <a:r>
              <a:rPr lang="en-US" sz="1300"/>
              <a:t> task topics</a:t>
            </a:r>
            <a:endParaRPr sz="1300"/>
          </a:p>
          <a:p>
            <a:pPr indent="-311150" lvl="0" marL="457200" rtl="0" algn="l">
              <a:lnSpc>
                <a:spcPct val="130000"/>
              </a:lnSpc>
              <a:spcBef>
                <a:spcPts val="0"/>
              </a:spcBef>
              <a:spcAft>
                <a:spcPts val="0"/>
              </a:spcAft>
              <a:buSzPts val="1300"/>
              <a:buChar char="●"/>
            </a:pPr>
            <a:r>
              <a:rPr lang="en-US" sz="1300"/>
              <a:t>Add to the discussion if ticket already exists</a:t>
            </a:r>
            <a:endParaRPr sz="1300"/>
          </a:p>
          <a:p>
            <a:pPr indent="-311150" lvl="0" marL="457200" rtl="0" algn="l">
              <a:lnSpc>
                <a:spcPct val="130000"/>
              </a:lnSpc>
              <a:spcBef>
                <a:spcPts val="0"/>
              </a:spcBef>
              <a:spcAft>
                <a:spcPts val="0"/>
              </a:spcAft>
              <a:buSzPts val="1300"/>
              <a:buChar char="●"/>
            </a:pPr>
            <a:r>
              <a:rPr lang="en-US" sz="1300"/>
              <a:t>Create a new ticket for a topic</a:t>
            </a:r>
            <a:endParaRPr sz="1300"/>
          </a:p>
        </p:txBody>
      </p:sp>
      <p:sp>
        <p:nvSpPr>
          <p:cNvPr id="319" name="Google Shape;319;g340c99df60c_0_58"/>
          <p:cNvSpPr/>
          <p:nvPr/>
        </p:nvSpPr>
        <p:spPr>
          <a:xfrm>
            <a:off x="9921125" y="965050"/>
            <a:ext cx="1481400" cy="914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 review</a:t>
            </a:r>
            <a:endParaRPr/>
          </a:p>
        </p:txBody>
      </p:sp>
      <p:sp>
        <p:nvSpPr>
          <p:cNvPr id="320" name="Google Shape;320;g340c99df60c_0_58"/>
          <p:cNvSpPr txBox="1"/>
          <p:nvPr>
            <p:ph idx="1" type="body"/>
          </p:nvPr>
        </p:nvSpPr>
        <p:spPr>
          <a:xfrm>
            <a:off x="9153575" y="1999575"/>
            <a:ext cx="3016500" cy="2448600"/>
          </a:xfrm>
          <a:prstGeom prst="rect">
            <a:avLst/>
          </a:prstGeom>
          <a:noFill/>
          <a:ln>
            <a:noFill/>
          </a:ln>
        </p:spPr>
        <p:txBody>
          <a:bodyPr anchorCtr="0" anchor="t" bIns="45700" lIns="91425" spcFirstLastPara="1" rIns="91425" wrap="square" tIns="45700">
            <a:normAutofit lnSpcReduction="10000"/>
          </a:bodyPr>
          <a:lstStyle/>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Landing pages</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Ease of finding things</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Suggestions in tickets</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Suggesting tools</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Suggesting existing best practices</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Suggesting what is missing</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Reviewing content</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Suggesting related standards, training and communities of practice and best practice guides</a:t>
            </a:r>
            <a:endParaRPr sz="1100">
              <a:solidFill>
                <a:srgbClr val="7F7F7F"/>
              </a:solidFill>
              <a:latin typeface="Arial"/>
              <a:ea typeface="Arial"/>
              <a:cs typeface="Arial"/>
              <a:sym typeface="Arial"/>
            </a:endParaRPr>
          </a:p>
          <a:p>
            <a:pPr indent="-298450" lvl="0" marL="457200" rtl="0" algn="l">
              <a:lnSpc>
                <a:spcPct val="115000"/>
              </a:lnSpc>
              <a:spcBef>
                <a:spcPts val="0"/>
              </a:spcBef>
              <a:spcAft>
                <a:spcPts val="0"/>
              </a:spcAft>
              <a:buClr>
                <a:srgbClr val="7F7F7F"/>
              </a:buClr>
              <a:buSzPts val="1100"/>
              <a:buChar char="●"/>
            </a:pPr>
            <a:r>
              <a:rPr lang="en-US" sz="1100">
                <a:solidFill>
                  <a:srgbClr val="7F7F7F"/>
                </a:solidFill>
                <a:latin typeface="Arial"/>
                <a:ea typeface="Arial"/>
                <a:cs typeface="Arial"/>
                <a:sym typeface="Arial"/>
              </a:rPr>
              <a:t>Requirements for Integration with other repositories/registries</a:t>
            </a:r>
            <a:endParaRPr>
              <a:solidFill>
                <a:srgbClr val="7F7F7F"/>
              </a:solidFill>
            </a:endParaRPr>
          </a:p>
          <a:p>
            <a:pPr indent="0" lvl="0" marL="0" rtl="0" algn="l">
              <a:lnSpc>
                <a:spcPct val="130000"/>
              </a:lnSpc>
              <a:spcBef>
                <a:spcPts val="0"/>
              </a:spcBef>
              <a:spcAft>
                <a:spcPts val="0"/>
              </a:spcAft>
              <a:buNone/>
            </a:pPr>
            <a:r>
              <a:t/>
            </a:r>
            <a:endParaRPr/>
          </a:p>
        </p:txBody>
      </p:sp>
      <p:sp>
        <p:nvSpPr>
          <p:cNvPr id="321" name="Google Shape;321;g340c99df60c_0_58"/>
          <p:cNvSpPr/>
          <p:nvPr/>
        </p:nvSpPr>
        <p:spPr>
          <a:xfrm>
            <a:off x="3628900" y="991825"/>
            <a:ext cx="1481400" cy="914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Integration with WPs</a:t>
            </a:r>
            <a:endParaRPr/>
          </a:p>
        </p:txBody>
      </p:sp>
      <p:sp>
        <p:nvSpPr>
          <p:cNvPr id="322" name="Google Shape;322;g340c99df60c_0_58"/>
          <p:cNvSpPr/>
          <p:nvPr/>
        </p:nvSpPr>
        <p:spPr>
          <a:xfrm>
            <a:off x="8852775" y="4355950"/>
            <a:ext cx="1481400" cy="914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Other</a:t>
            </a:r>
            <a:endParaRPr/>
          </a:p>
        </p:txBody>
      </p:sp>
      <p:sp>
        <p:nvSpPr>
          <p:cNvPr id="323" name="Google Shape;323;g340c99df60c_0_58"/>
          <p:cNvSpPr txBox="1"/>
          <p:nvPr>
            <p:ph idx="1" type="body"/>
          </p:nvPr>
        </p:nvSpPr>
        <p:spPr>
          <a:xfrm>
            <a:off x="8196425" y="5331825"/>
            <a:ext cx="3206100" cy="20427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a:t>Other ideas - open to suggestions</a:t>
            </a:r>
            <a:endParaRPr/>
          </a:p>
          <a:p>
            <a:pPr indent="-323850" lvl="0" marL="457200" rtl="0" algn="l">
              <a:lnSpc>
                <a:spcPct val="130000"/>
              </a:lnSpc>
              <a:spcBef>
                <a:spcPts val="0"/>
              </a:spcBef>
              <a:spcAft>
                <a:spcPts val="0"/>
              </a:spcAft>
              <a:buSzPts val="1500"/>
              <a:buChar char="●"/>
            </a:pPr>
            <a:r>
              <a:rPr lang="en-US"/>
              <a:t>Editorial board members are here to help facilitate</a:t>
            </a:r>
            <a:endParaRPr/>
          </a:p>
        </p:txBody>
      </p:sp>
      <p:sp>
        <p:nvSpPr>
          <p:cNvPr id="324" name="Google Shape;324;g340c99df60c_0_58"/>
          <p:cNvSpPr txBox="1"/>
          <p:nvPr>
            <p:ph idx="1" type="body"/>
          </p:nvPr>
        </p:nvSpPr>
        <p:spPr>
          <a:xfrm>
            <a:off x="3364275" y="2053075"/>
            <a:ext cx="3206100" cy="1697700"/>
          </a:xfrm>
          <a:prstGeom prst="rect">
            <a:avLst/>
          </a:prstGeom>
          <a:noFill/>
          <a:ln>
            <a:noFill/>
          </a:ln>
        </p:spPr>
        <p:txBody>
          <a:bodyPr anchorCtr="0" anchor="t" bIns="45700" lIns="91425" spcFirstLastPara="1" rIns="91425" wrap="square" tIns="45700">
            <a:normAutofit lnSpcReduction="10000"/>
          </a:bodyPr>
          <a:lstStyle/>
          <a:p>
            <a:pPr indent="-323850" lvl="0" marL="457200" rtl="0" algn="l">
              <a:lnSpc>
                <a:spcPct val="130000"/>
              </a:lnSpc>
              <a:spcBef>
                <a:spcPts val="0"/>
              </a:spcBef>
              <a:spcAft>
                <a:spcPts val="0"/>
              </a:spcAft>
              <a:buSzPts val="1500"/>
              <a:buChar char="●"/>
            </a:pPr>
            <a:r>
              <a:rPr lang="en-US"/>
              <a:t>Landscape survey </a:t>
            </a:r>
            <a:endParaRPr/>
          </a:p>
          <a:p>
            <a:pPr indent="-323850" lvl="0" marL="457200" rtl="0" algn="l">
              <a:lnSpc>
                <a:spcPct val="130000"/>
              </a:lnSpc>
              <a:spcBef>
                <a:spcPts val="0"/>
              </a:spcBef>
              <a:spcAft>
                <a:spcPts val="0"/>
              </a:spcAft>
              <a:buSzPts val="1500"/>
              <a:buChar char="●"/>
            </a:pPr>
            <a:r>
              <a:rPr lang="en-US"/>
              <a:t>Tools survey</a:t>
            </a:r>
            <a:endParaRPr/>
          </a:p>
          <a:p>
            <a:pPr indent="-323850" lvl="0" marL="457200" rtl="0" algn="l">
              <a:lnSpc>
                <a:spcPct val="130000"/>
              </a:lnSpc>
              <a:spcBef>
                <a:spcPts val="0"/>
              </a:spcBef>
              <a:spcAft>
                <a:spcPts val="0"/>
              </a:spcAft>
              <a:buSzPts val="1500"/>
              <a:buChar char="●"/>
            </a:pPr>
            <a:r>
              <a:rPr lang="en-US"/>
              <a:t>Indicators work (might be after the GA)</a:t>
            </a:r>
            <a:endParaRPr/>
          </a:p>
          <a:p>
            <a:pPr indent="-323850" lvl="0" marL="457200" rtl="0" algn="l">
              <a:lnSpc>
                <a:spcPct val="130000"/>
              </a:lnSpc>
              <a:spcBef>
                <a:spcPts val="0"/>
              </a:spcBef>
              <a:spcAft>
                <a:spcPts val="0"/>
              </a:spcAft>
              <a:buSzPts val="1500"/>
              <a:buChar char="●"/>
            </a:pPr>
            <a:r>
              <a:rPr lang="en-US"/>
              <a:t>Radar integration discussions</a:t>
            </a:r>
            <a:endParaRPr/>
          </a:p>
          <a:p>
            <a:pPr indent="-323850" lvl="0" marL="457200" rtl="0" algn="l">
              <a:lnSpc>
                <a:spcPct val="130000"/>
              </a:lnSpc>
              <a:spcBef>
                <a:spcPts val="0"/>
              </a:spcBef>
              <a:spcAft>
                <a:spcPts val="0"/>
              </a:spcAft>
              <a:buSzPts val="1500"/>
              <a:buChar char="●"/>
            </a:pPr>
            <a:r>
              <a:rPr lang="en-US"/>
              <a:t>Structure &amp; organisation</a:t>
            </a:r>
            <a:endParaRPr/>
          </a:p>
        </p:txBody>
      </p:sp>
      <p:sp>
        <p:nvSpPr>
          <p:cNvPr id="325" name="Google Shape;325;g340c99df60c_0_58"/>
          <p:cNvSpPr txBox="1"/>
          <p:nvPr/>
        </p:nvSpPr>
        <p:spPr>
          <a:xfrm>
            <a:off x="2343150" y="1038600"/>
            <a:ext cx="200100" cy="38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1</a:t>
            </a:r>
            <a:endParaRPr/>
          </a:p>
          <a:p>
            <a:pPr indent="0" lvl="0" marL="0" rtl="0" algn="l">
              <a:spcBef>
                <a:spcPts val="0"/>
              </a:spcBef>
              <a:spcAft>
                <a:spcPts val="0"/>
              </a:spcAft>
              <a:buNone/>
            </a:pPr>
            <a:r>
              <a:t/>
            </a:r>
            <a:endParaRPr/>
          </a:p>
        </p:txBody>
      </p:sp>
      <p:sp>
        <p:nvSpPr>
          <p:cNvPr id="326" name="Google Shape;326;g340c99df60c_0_58"/>
          <p:cNvSpPr txBox="1"/>
          <p:nvPr/>
        </p:nvSpPr>
        <p:spPr>
          <a:xfrm>
            <a:off x="4867275" y="991825"/>
            <a:ext cx="200100" cy="2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2</a:t>
            </a:r>
            <a:endParaRPr/>
          </a:p>
        </p:txBody>
      </p:sp>
      <p:sp>
        <p:nvSpPr>
          <p:cNvPr id="327" name="Google Shape;327;g340c99df60c_0_58"/>
          <p:cNvSpPr txBox="1"/>
          <p:nvPr/>
        </p:nvSpPr>
        <p:spPr>
          <a:xfrm>
            <a:off x="8258175" y="991825"/>
            <a:ext cx="200100" cy="2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3</a:t>
            </a:r>
            <a:endParaRPr/>
          </a:p>
        </p:txBody>
      </p:sp>
      <p:sp>
        <p:nvSpPr>
          <p:cNvPr id="328" name="Google Shape;328;g340c99df60c_0_58"/>
          <p:cNvSpPr txBox="1"/>
          <p:nvPr/>
        </p:nvSpPr>
        <p:spPr>
          <a:xfrm>
            <a:off x="11087100" y="962725"/>
            <a:ext cx="200100" cy="2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4</a:t>
            </a:r>
            <a:endParaRPr/>
          </a:p>
        </p:txBody>
      </p:sp>
      <p:sp>
        <p:nvSpPr>
          <p:cNvPr id="329" name="Google Shape;329;g340c99df60c_0_58"/>
          <p:cNvSpPr txBox="1"/>
          <p:nvPr/>
        </p:nvSpPr>
        <p:spPr>
          <a:xfrm>
            <a:off x="6477425" y="3817350"/>
            <a:ext cx="266700" cy="2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5</a:t>
            </a:r>
            <a:endParaRPr/>
          </a:p>
        </p:txBody>
      </p:sp>
      <p:sp>
        <p:nvSpPr>
          <p:cNvPr id="330" name="Google Shape;330;g340c99df60c_0_58"/>
          <p:cNvSpPr txBox="1"/>
          <p:nvPr/>
        </p:nvSpPr>
        <p:spPr>
          <a:xfrm>
            <a:off x="10019400" y="4448175"/>
            <a:ext cx="266700" cy="2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6</a:t>
            </a:r>
            <a:endParaRPr/>
          </a:p>
        </p:txBody>
      </p:sp>
      <p:pic>
        <p:nvPicPr>
          <p:cNvPr id="331" name="Google Shape;331;g340c99df60c_0_58" title="Screenshot 2025-03-17 at 16.01.21.png"/>
          <p:cNvPicPr preferRelativeResize="0"/>
          <p:nvPr/>
        </p:nvPicPr>
        <p:blipFill>
          <a:blip r:embed="rId4">
            <a:alphaModFix/>
          </a:blip>
          <a:stretch>
            <a:fillRect/>
          </a:stretch>
        </p:blipFill>
        <p:spPr>
          <a:xfrm>
            <a:off x="1181100" y="4764600"/>
            <a:ext cx="2657475" cy="1658900"/>
          </a:xfrm>
          <a:prstGeom prst="rect">
            <a:avLst/>
          </a:prstGeom>
          <a:noFill/>
          <a:ln>
            <a:noFill/>
          </a:ln>
        </p:spPr>
      </p:pic>
      <p:sp>
        <p:nvSpPr>
          <p:cNvPr id="332" name="Google Shape;332;g340c99df60c_0_58"/>
          <p:cNvSpPr txBox="1"/>
          <p:nvPr/>
        </p:nvSpPr>
        <p:spPr>
          <a:xfrm>
            <a:off x="-66825" y="6654200"/>
            <a:ext cx="3905400" cy="14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800"/>
              <a:t>https://unsplash.com/photos/a-street-sign-on-a-pole-bylXfUFJylU</a:t>
            </a:r>
            <a:endParaRPr sz="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421701c628_3_0"/>
          <p:cNvSpPr txBox="1"/>
          <p:nvPr>
            <p:ph idx="12" type="sldNum"/>
          </p:nvPr>
        </p:nvSpPr>
        <p:spPr>
          <a:xfrm>
            <a:off x="9290222" y="6423497"/>
            <a:ext cx="2743200" cy="230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339" name="Google Shape;339;g3421701c628_3_0" title="Screenshot 2025-03-20 at 11.29.46.png"/>
          <p:cNvPicPr preferRelativeResize="0"/>
          <p:nvPr/>
        </p:nvPicPr>
        <p:blipFill>
          <a:blip r:embed="rId3">
            <a:alphaModFix/>
          </a:blip>
          <a:stretch>
            <a:fillRect/>
          </a:stretch>
        </p:blipFill>
        <p:spPr>
          <a:xfrm>
            <a:off x="152400" y="152400"/>
            <a:ext cx="11887201" cy="596101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g340c99df60c_0_77"/>
          <p:cNvSpPr txBox="1"/>
          <p:nvPr>
            <p:ph idx="12" type="sldNum"/>
          </p:nvPr>
        </p:nvSpPr>
        <p:spPr>
          <a:xfrm>
            <a:off x="9290222" y="6423497"/>
            <a:ext cx="2743200" cy="23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346" name="Google Shape;346;g340c99df60c_0_77"/>
          <p:cNvSpPr txBox="1"/>
          <p:nvPr>
            <p:ph idx="1" type="body"/>
          </p:nvPr>
        </p:nvSpPr>
        <p:spPr>
          <a:xfrm>
            <a:off x="249100" y="1015875"/>
            <a:ext cx="5484900" cy="5058900"/>
          </a:xfrm>
          <a:prstGeom prst="rect">
            <a:avLst/>
          </a:prstGeom>
          <a:noFill/>
          <a:ln>
            <a:noFill/>
          </a:ln>
        </p:spPr>
        <p:txBody>
          <a:bodyPr anchorCtr="0" anchor="t" bIns="45700" lIns="91425" spcFirstLastPara="1" rIns="91425" wrap="square" tIns="45700">
            <a:normAutofit/>
          </a:bodyPr>
          <a:lstStyle/>
          <a:p>
            <a:pPr indent="-323850" lvl="0" marL="457200" rtl="0" algn="l">
              <a:lnSpc>
                <a:spcPct val="130000"/>
              </a:lnSpc>
              <a:spcBef>
                <a:spcPts val="0"/>
              </a:spcBef>
              <a:spcAft>
                <a:spcPts val="0"/>
              </a:spcAft>
              <a:buSzPts val="1500"/>
              <a:buChar char="●"/>
            </a:pPr>
            <a:r>
              <a:rPr lang="en-US" u="sng">
                <a:solidFill>
                  <a:schemeClr val="hlink"/>
                </a:solidFill>
                <a:hlinkClick r:id="rId3"/>
              </a:rPr>
              <a:t>https://everse.software/RSQKit/contribution_guidelines</a:t>
            </a:r>
            <a:r>
              <a:rPr lang="en-US"/>
              <a:t> </a:t>
            </a:r>
            <a:endParaRPr/>
          </a:p>
          <a:p>
            <a:pPr indent="0" lvl="0" marL="0" rtl="0" algn="l">
              <a:lnSpc>
                <a:spcPct val="130000"/>
              </a:lnSpc>
              <a:spcBef>
                <a:spcPts val="0"/>
              </a:spcBef>
              <a:spcAft>
                <a:spcPts val="0"/>
              </a:spcAft>
              <a:buNone/>
            </a:pPr>
            <a:r>
              <a:t/>
            </a:r>
            <a:endParaRPr/>
          </a:p>
        </p:txBody>
      </p:sp>
      <p:sp>
        <p:nvSpPr>
          <p:cNvPr id="347" name="Google Shape;347;g340c99df60c_0_77"/>
          <p:cNvSpPr txBox="1"/>
          <p:nvPr>
            <p:ph type="title"/>
          </p:nvPr>
        </p:nvSpPr>
        <p:spPr>
          <a:xfrm>
            <a:off x="2840790" y="241016"/>
            <a:ext cx="108837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500"/>
              <a:buFont typeface="Roboto Light"/>
              <a:buNone/>
            </a:pPr>
            <a:r>
              <a:rPr lang="en-US"/>
              <a:t>Guidelines </a:t>
            </a:r>
            <a:endParaRPr/>
          </a:p>
        </p:txBody>
      </p:sp>
      <p:sp>
        <p:nvSpPr>
          <p:cNvPr id="348" name="Google Shape;348;g340c99df60c_0_77"/>
          <p:cNvSpPr txBox="1"/>
          <p:nvPr/>
        </p:nvSpPr>
        <p:spPr>
          <a:xfrm>
            <a:off x="6276975" y="287675"/>
            <a:ext cx="4695900" cy="51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chemeClr val="accent2"/>
                </a:solidFill>
              </a:rPr>
              <a:t>https://everse.software/RSQKit/get_involved</a:t>
            </a:r>
            <a:endParaRPr sz="1700">
              <a:solidFill>
                <a:schemeClr val="accent2"/>
              </a:solidFill>
            </a:endParaRPr>
          </a:p>
        </p:txBody>
      </p:sp>
      <p:pic>
        <p:nvPicPr>
          <p:cNvPr id="349" name="Google Shape;349;g340c99df60c_0_77" title="Screenshot 2025-03-16 at 22.05.28.png"/>
          <p:cNvPicPr preferRelativeResize="0"/>
          <p:nvPr/>
        </p:nvPicPr>
        <p:blipFill>
          <a:blip r:embed="rId4">
            <a:alphaModFix/>
          </a:blip>
          <a:stretch>
            <a:fillRect/>
          </a:stretch>
        </p:blipFill>
        <p:spPr>
          <a:xfrm>
            <a:off x="428575" y="1321166"/>
            <a:ext cx="5524500" cy="5010150"/>
          </a:xfrm>
          <a:prstGeom prst="rect">
            <a:avLst/>
          </a:prstGeom>
          <a:noFill/>
          <a:ln>
            <a:noFill/>
          </a:ln>
        </p:spPr>
      </p:pic>
      <p:pic>
        <p:nvPicPr>
          <p:cNvPr id="350" name="Google Shape;350;g340c99df60c_0_77" title="Screenshot 2025-03-16 at 22.05.57.png"/>
          <p:cNvPicPr preferRelativeResize="0"/>
          <p:nvPr/>
        </p:nvPicPr>
        <p:blipFill>
          <a:blip r:embed="rId5">
            <a:alphaModFix/>
          </a:blip>
          <a:stretch>
            <a:fillRect/>
          </a:stretch>
        </p:blipFill>
        <p:spPr>
          <a:xfrm>
            <a:off x="5953075" y="1199779"/>
            <a:ext cx="5934126" cy="469108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340c99df60c_0_50"/>
          <p:cNvSpPr txBox="1"/>
          <p:nvPr>
            <p:ph idx="12" type="sldNum"/>
          </p:nvPr>
        </p:nvSpPr>
        <p:spPr>
          <a:xfrm>
            <a:off x="9290222" y="6423497"/>
            <a:ext cx="2743200" cy="230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357" name="Google Shape;357;g340c99df60c_0_50"/>
          <p:cNvSpPr txBox="1"/>
          <p:nvPr>
            <p:ph idx="1" type="body"/>
          </p:nvPr>
        </p:nvSpPr>
        <p:spPr>
          <a:xfrm>
            <a:off x="668200" y="859254"/>
            <a:ext cx="10883700" cy="5196600"/>
          </a:xfrm>
          <a:prstGeom prst="rect">
            <a:avLst/>
          </a:prstGeom>
        </p:spPr>
        <p:txBody>
          <a:bodyPr anchorCtr="0" anchor="t" bIns="45700" lIns="91425" spcFirstLastPara="1" rIns="91425" wrap="square" tIns="45700">
            <a:normAutofit/>
          </a:bodyPr>
          <a:lstStyle/>
          <a:p>
            <a:pPr indent="-368300" lvl="0" marL="457200" rtl="0" algn="l">
              <a:spcBef>
                <a:spcPts val="1000"/>
              </a:spcBef>
              <a:spcAft>
                <a:spcPts val="0"/>
              </a:spcAft>
              <a:buSzPts val="2200"/>
              <a:buChar char="●"/>
            </a:pPr>
            <a:r>
              <a:rPr lang="en-US" sz="2200"/>
              <a:t>Finish at 12.45pm </a:t>
            </a:r>
            <a:endParaRPr sz="2200"/>
          </a:p>
          <a:p>
            <a:pPr indent="-368300" lvl="0" marL="457200" rtl="0" algn="l">
              <a:spcBef>
                <a:spcPts val="0"/>
              </a:spcBef>
              <a:spcAft>
                <a:spcPts val="0"/>
              </a:spcAft>
              <a:buSzPts val="2200"/>
              <a:buChar char="●"/>
            </a:pPr>
            <a:r>
              <a:rPr lang="en-US" sz="2200"/>
              <a:t>Can form groups</a:t>
            </a:r>
            <a:endParaRPr sz="2200"/>
          </a:p>
          <a:p>
            <a:pPr indent="-368300" lvl="0" marL="457200" rtl="0" algn="l">
              <a:spcBef>
                <a:spcPts val="0"/>
              </a:spcBef>
              <a:spcAft>
                <a:spcPts val="0"/>
              </a:spcAft>
              <a:buSzPts val="2200"/>
              <a:buChar char="●"/>
            </a:pPr>
            <a:r>
              <a:rPr lang="en-US" sz="2200"/>
              <a:t>Say what you are planning to work on (in the document/in mattermost)</a:t>
            </a:r>
            <a:endParaRPr sz="2200"/>
          </a:p>
          <a:p>
            <a:pPr indent="-368300" lvl="0" marL="457200" rtl="0" algn="l">
              <a:spcBef>
                <a:spcPts val="0"/>
              </a:spcBef>
              <a:spcAft>
                <a:spcPts val="0"/>
              </a:spcAft>
              <a:buSzPts val="2200"/>
              <a:buChar char="●"/>
            </a:pPr>
            <a:r>
              <a:rPr lang="en-US" sz="2200"/>
              <a:t>Can work alone</a:t>
            </a:r>
            <a:endParaRPr sz="2200"/>
          </a:p>
          <a:p>
            <a:pPr indent="-368300" lvl="0" marL="457200" rtl="0" algn="l">
              <a:spcBef>
                <a:spcPts val="0"/>
              </a:spcBef>
              <a:spcAft>
                <a:spcPts val="0"/>
              </a:spcAft>
              <a:buSzPts val="2200"/>
              <a:buChar char="●"/>
            </a:pPr>
            <a:r>
              <a:rPr lang="en-US" sz="2200"/>
              <a:t>Editorial members here</a:t>
            </a:r>
            <a:endParaRPr sz="2200"/>
          </a:p>
          <a:p>
            <a:pPr indent="-368300" lvl="0" marL="457200" rtl="0" algn="l">
              <a:spcBef>
                <a:spcPts val="0"/>
              </a:spcBef>
              <a:spcAft>
                <a:spcPts val="0"/>
              </a:spcAft>
              <a:buSzPts val="2200"/>
              <a:buChar char="●"/>
            </a:pPr>
            <a:r>
              <a:rPr lang="en-US" sz="2200"/>
              <a:t>If we are less in number majority can do something plenary but feel free to do something in a small group or as an individual</a:t>
            </a:r>
            <a:endParaRPr sz="2200"/>
          </a:p>
          <a:p>
            <a:pPr indent="-368300" lvl="0" marL="457200" rtl="0" algn="l">
              <a:spcBef>
                <a:spcPts val="0"/>
              </a:spcBef>
              <a:spcAft>
                <a:spcPts val="0"/>
              </a:spcAft>
              <a:buSzPts val="2200"/>
              <a:buChar char="●"/>
            </a:pPr>
            <a:r>
              <a:rPr lang="en-US" sz="2200"/>
              <a:t>We will keep an eye on the Zoom chat &amp; Mattermost channel</a:t>
            </a:r>
            <a:endParaRPr sz="2200"/>
          </a:p>
          <a:p>
            <a:pPr indent="-323850" lvl="1" marL="914400" rtl="0" algn="l">
              <a:spcBef>
                <a:spcPts val="500"/>
              </a:spcBef>
              <a:spcAft>
                <a:spcPts val="0"/>
              </a:spcAft>
              <a:buSzPts val="1500"/>
              <a:buChar char="○"/>
            </a:pPr>
            <a:r>
              <a:rPr lang="en-US"/>
              <a:t>RSQKit@EVERSE GA 2025 - https://mattermost.hzdr.de/everse/channels/rsqkiteverse-ga-2025</a:t>
            </a:r>
            <a:endParaRPr sz="2200"/>
          </a:p>
        </p:txBody>
      </p:sp>
      <p:sp>
        <p:nvSpPr>
          <p:cNvPr id="358" name="Google Shape;358;g340c99df60c_0_50"/>
          <p:cNvSpPr txBox="1"/>
          <p:nvPr>
            <p:ph type="title"/>
          </p:nvPr>
        </p:nvSpPr>
        <p:spPr>
          <a:xfrm>
            <a:off x="2924175" y="255350"/>
            <a:ext cx="8753400" cy="603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Contentathon / Hack session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340c99df60c_0_98"/>
          <p:cNvSpPr txBox="1"/>
          <p:nvPr>
            <p:ph idx="12" type="sldNum"/>
          </p:nvPr>
        </p:nvSpPr>
        <p:spPr>
          <a:xfrm>
            <a:off x="9290222" y="6423497"/>
            <a:ext cx="2743200" cy="23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365" name="Google Shape;365;g340c99df60c_0_98"/>
          <p:cNvSpPr txBox="1"/>
          <p:nvPr>
            <p:ph idx="1" type="body"/>
          </p:nvPr>
        </p:nvSpPr>
        <p:spPr>
          <a:xfrm>
            <a:off x="49125" y="847725"/>
            <a:ext cx="6532500" cy="5505600"/>
          </a:xfrm>
          <a:prstGeom prst="rect">
            <a:avLst/>
          </a:prstGeom>
          <a:noFill/>
          <a:ln>
            <a:noFill/>
          </a:ln>
        </p:spPr>
        <p:txBody>
          <a:bodyPr anchorCtr="0" anchor="t" bIns="45700" lIns="91425" spcFirstLastPara="1" rIns="91425" wrap="square" tIns="45700">
            <a:normAutofit fontScale="77500"/>
          </a:bodyPr>
          <a:lstStyle/>
          <a:p>
            <a:pPr indent="-336867" lvl="0" marL="457200" rtl="0" algn="l">
              <a:lnSpc>
                <a:spcPct val="130000"/>
              </a:lnSpc>
              <a:spcBef>
                <a:spcPts val="0"/>
              </a:spcBef>
              <a:spcAft>
                <a:spcPts val="0"/>
              </a:spcAft>
              <a:buSzPct val="100000"/>
              <a:buChar char="●"/>
            </a:pPr>
            <a:r>
              <a:rPr lang="en-US" sz="2200"/>
              <a:t>Overview of what’s been worked on</a:t>
            </a:r>
            <a:endParaRPr sz="2200"/>
          </a:p>
          <a:p>
            <a:pPr indent="-336867" lvl="0" marL="457200" rtl="0" algn="l">
              <a:lnSpc>
                <a:spcPct val="130000"/>
              </a:lnSpc>
              <a:spcBef>
                <a:spcPts val="0"/>
              </a:spcBef>
              <a:spcAft>
                <a:spcPts val="0"/>
              </a:spcAft>
              <a:buSzPct val="100000"/>
              <a:buChar char="●"/>
            </a:pPr>
            <a:r>
              <a:rPr lang="en-US" sz="2200"/>
              <a:t>What happens now</a:t>
            </a:r>
            <a:endParaRPr sz="2200"/>
          </a:p>
          <a:p>
            <a:pPr indent="-336867" lvl="1" marL="914400" rtl="0" algn="l">
              <a:lnSpc>
                <a:spcPct val="130000"/>
              </a:lnSpc>
              <a:spcBef>
                <a:spcPts val="0"/>
              </a:spcBef>
              <a:spcAft>
                <a:spcPts val="0"/>
              </a:spcAft>
              <a:buSzPct val="100000"/>
              <a:buChar char="○"/>
            </a:pPr>
            <a:r>
              <a:rPr lang="en-US" sz="2200"/>
              <a:t>Follow up with tickets and PRs</a:t>
            </a:r>
            <a:endParaRPr sz="2200"/>
          </a:p>
          <a:p>
            <a:pPr indent="-336867" lvl="1" marL="914400" rtl="0" algn="l">
              <a:lnSpc>
                <a:spcPct val="130000"/>
              </a:lnSpc>
              <a:spcBef>
                <a:spcPts val="0"/>
              </a:spcBef>
              <a:spcAft>
                <a:spcPts val="0"/>
              </a:spcAft>
              <a:buSzPct val="100000"/>
              <a:buChar char="○"/>
            </a:pPr>
            <a:r>
              <a:rPr lang="en-US" sz="2200"/>
              <a:t>Working on the feedback</a:t>
            </a:r>
            <a:endParaRPr sz="2200"/>
          </a:p>
          <a:p>
            <a:pPr indent="-336867" lvl="1" marL="914400" rtl="0" algn="l">
              <a:lnSpc>
                <a:spcPct val="130000"/>
              </a:lnSpc>
              <a:spcBef>
                <a:spcPts val="0"/>
              </a:spcBef>
              <a:spcAft>
                <a:spcPts val="0"/>
              </a:spcAft>
              <a:buSzPct val="100000"/>
              <a:buChar char="○"/>
            </a:pPr>
            <a:r>
              <a:rPr lang="en-US" sz="2200"/>
              <a:t>Plan will adjust with other sessions taking place at the GA</a:t>
            </a:r>
            <a:endParaRPr sz="2200"/>
          </a:p>
          <a:p>
            <a:pPr indent="-336867" lvl="0" marL="457200" rtl="0" algn="l">
              <a:lnSpc>
                <a:spcPct val="130000"/>
              </a:lnSpc>
              <a:spcBef>
                <a:spcPts val="0"/>
              </a:spcBef>
              <a:spcAft>
                <a:spcPts val="0"/>
              </a:spcAft>
              <a:buSzPct val="100000"/>
              <a:buChar char="●"/>
            </a:pPr>
            <a:r>
              <a:rPr lang="en-US" sz="2200"/>
              <a:t>Ways to interact</a:t>
            </a:r>
            <a:endParaRPr sz="2200"/>
          </a:p>
          <a:p>
            <a:pPr indent="-336867" lvl="1" marL="914400" rtl="0" algn="l">
              <a:lnSpc>
                <a:spcPct val="130000"/>
              </a:lnSpc>
              <a:spcBef>
                <a:spcPts val="0"/>
              </a:spcBef>
              <a:spcAft>
                <a:spcPts val="0"/>
              </a:spcAft>
              <a:buSzPct val="100000"/>
              <a:buChar char="○"/>
            </a:pPr>
            <a:r>
              <a:rPr lang="en-US" sz="2200"/>
              <a:t>WP2 meeting - status</a:t>
            </a:r>
            <a:endParaRPr sz="2200"/>
          </a:p>
          <a:p>
            <a:pPr indent="-336867" lvl="1" marL="914400" rtl="0" algn="l">
              <a:lnSpc>
                <a:spcPct val="130000"/>
              </a:lnSpc>
              <a:spcBef>
                <a:spcPts val="0"/>
              </a:spcBef>
              <a:spcAft>
                <a:spcPts val="0"/>
              </a:spcAft>
              <a:buSzPct val="100000"/>
              <a:buChar char="○"/>
            </a:pPr>
            <a:r>
              <a:rPr lang="en-US" sz="2200"/>
              <a:t>TF1 meetings - governance &amp; raising integration issues</a:t>
            </a:r>
            <a:endParaRPr sz="2200"/>
          </a:p>
          <a:p>
            <a:pPr indent="-336867" lvl="1" marL="914400" rtl="0" algn="l">
              <a:lnSpc>
                <a:spcPct val="130000"/>
              </a:lnSpc>
              <a:spcBef>
                <a:spcPts val="0"/>
              </a:spcBef>
              <a:spcAft>
                <a:spcPts val="0"/>
              </a:spcAft>
              <a:buSzPct val="100000"/>
              <a:buChar char="○"/>
            </a:pPr>
            <a:r>
              <a:rPr lang="en-US" sz="2200"/>
              <a:t>Editorial Board - work on </a:t>
            </a:r>
            <a:r>
              <a:rPr lang="en-US" sz="2200"/>
              <a:t>infrastructure</a:t>
            </a:r>
            <a:r>
              <a:rPr lang="en-US" sz="2200"/>
              <a:t>, review, content requests, integration and structure/policy</a:t>
            </a:r>
            <a:endParaRPr sz="2200"/>
          </a:p>
          <a:p>
            <a:pPr indent="-336867" lvl="2" marL="1371600" rtl="0" algn="l">
              <a:lnSpc>
                <a:spcPct val="130000"/>
              </a:lnSpc>
              <a:spcBef>
                <a:spcPts val="0"/>
              </a:spcBef>
              <a:spcAft>
                <a:spcPts val="0"/>
              </a:spcAft>
              <a:buSzPct val="100000"/>
              <a:buChar char="■"/>
            </a:pPr>
            <a:r>
              <a:rPr lang="en-US" sz="2200"/>
              <a:t>A working group - if interested - we have weekly meetings - expect work - tickets/PR’s etc : )</a:t>
            </a:r>
            <a:endParaRPr sz="2200"/>
          </a:p>
          <a:p>
            <a:pPr indent="-336867" lvl="2" marL="1371600" rtl="0" algn="l">
              <a:lnSpc>
                <a:spcPct val="130000"/>
              </a:lnSpc>
              <a:spcBef>
                <a:spcPts val="0"/>
              </a:spcBef>
              <a:spcAft>
                <a:spcPts val="0"/>
              </a:spcAft>
              <a:buSzPct val="100000"/>
              <a:buChar char="■"/>
            </a:pPr>
            <a:r>
              <a:rPr lang="en-US" sz="2200" u="sng">
                <a:solidFill>
                  <a:schemeClr val="hlink"/>
                </a:solidFill>
                <a:hlinkClick r:id="rId3"/>
              </a:rPr>
              <a:t>https://everse.software/RSQKit/editorial_board</a:t>
            </a:r>
            <a:r>
              <a:rPr lang="en-US" sz="2200"/>
              <a:t> </a:t>
            </a:r>
            <a:endParaRPr sz="2200"/>
          </a:p>
          <a:p>
            <a:pPr indent="-336867" lvl="2" marL="1371600" rtl="0" algn="l">
              <a:lnSpc>
                <a:spcPct val="130000"/>
              </a:lnSpc>
              <a:spcBef>
                <a:spcPts val="0"/>
              </a:spcBef>
              <a:spcAft>
                <a:spcPts val="0"/>
              </a:spcAft>
              <a:buSzPct val="100000"/>
              <a:buChar char="■"/>
            </a:pPr>
            <a:r>
              <a:rPr lang="en-US" sz="2200"/>
              <a:t>Contact - </a:t>
            </a:r>
            <a:r>
              <a:rPr lang="en-US" sz="2200" u="sng">
                <a:solidFill>
                  <a:schemeClr val="hlink"/>
                </a:solidFill>
                <a:hlinkClick r:id="rId4"/>
              </a:rPr>
              <a:t>rsqkit@lists.certh.gr</a:t>
            </a:r>
            <a:r>
              <a:rPr lang="en-US" sz="2200"/>
              <a:t> </a:t>
            </a:r>
            <a:endParaRPr sz="2200"/>
          </a:p>
          <a:p>
            <a:pPr indent="-336867" lvl="0" marL="457200" rtl="0" algn="l">
              <a:lnSpc>
                <a:spcPct val="130000"/>
              </a:lnSpc>
              <a:spcBef>
                <a:spcPts val="0"/>
              </a:spcBef>
              <a:spcAft>
                <a:spcPts val="0"/>
              </a:spcAft>
              <a:buSzPct val="100000"/>
              <a:buChar char="●"/>
            </a:pPr>
            <a:r>
              <a:rPr lang="en-US" sz="2200"/>
              <a:t>Great to have follow up conversations/design chat at the GA</a:t>
            </a:r>
            <a:endParaRPr sz="2200"/>
          </a:p>
        </p:txBody>
      </p:sp>
      <p:sp>
        <p:nvSpPr>
          <p:cNvPr id="366" name="Google Shape;366;g340c99df60c_0_98"/>
          <p:cNvSpPr txBox="1"/>
          <p:nvPr>
            <p:ph type="title"/>
          </p:nvPr>
        </p:nvSpPr>
        <p:spPr>
          <a:xfrm>
            <a:off x="2958599" y="202450"/>
            <a:ext cx="9233400" cy="60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62626"/>
              </a:buClr>
              <a:buSzPts val="3500"/>
              <a:buFont typeface="Roboto Light"/>
              <a:buNone/>
            </a:pPr>
            <a:r>
              <a:rPr lang="en-US"/>
              <a:t>Contentathon close </a:t>
            </a:r>
            <a:endParaRPr/>
          </a:p>
        </p:txBody>
      </p:sp>
      <p:sp>
        <p:nvSpPr>
          <p:cNvPr id="367" name="Google Shape;367;g340c99df60c_0_98"/>
          <p:cNvSpPr txBox="1"/>
          <p:nvPr/>
        </p:nvSpPr>
        <p:spPr>
          <a:xfrm>
            <a:off x="7661525" y="5367950"/>
            <a:ext cx="4143300" cy="2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700" u="sng">
                <a:solidFill>
                  <a:schemeClr val="hlink"/>
                </a:solidFill>
                <a:hlinkClick r:id="rId5"/>
              </a:rPr>
              <a:t>https://unsplash.com/photos/white-and-orange-open-led-signage-turned-on-FQgI8AD-BSg</a:t>
            </a:r>
            <a:r>
              <a:rPr lang="en-US" sz="700"/>
              <a:t> </a:t>
            </a:r>
            <a:endParaRPr sz="700"/>
          </a:p>
        </p:txBody>
      </p:sp>
      <p:pic>
        <p:nvPicPr>
          <p:cNvPr id="368" name="Google Shape;368;g340c99df60c_0_98"/>
          <p:cNvPicPr preferRelativeResize="0"/>
          <p:nvPr/>
        </p:nvPicPr>
        <p:blipFill>
          <a:blip r:embed="rId6">
            <a:alphaModFix/>
          </a:blip>
          <a:stretch>
            <a:fillRect/>
          </a:stretch>
        </p:blipFill>
        <p:spPr>
          <a:xfrm>
            <a:off x="6581700" y="1768375"/>
            <a:ext cx="5400673" cy="359957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12"/>
          <p:cNvSpPr txBox="1"/>
          <p:nvPr>
            <p:ph idx="1" type="subTitle"/>
          </p:nvPr>
        </p:nvSpPr>
        <p:spPr>
          <a:xfrm>
            <a:off x="618250" y="1580106"/>
            <a:ext cx="7668000" cy="40152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rgbClr val="262626"/>
              </a:buClr>
              <a:buSzPts val="5400"/>
              <a:buNone/>
            </a:pPr>
            <a:r>
              <a:rPr lang="en-US" sz="5400"/>
              <a:t>Thank you!</a:t>
            </a:r>
            <a:endParaRPr/>
          </a:p>
          <a:p>
            <a:pPr indent="-406400" lvl="0" marL="457200" rtl="0" algn="l">
              <a:lnSpc>
                <a:spcPct val="90000"/>
              </a:lnSpc>
              <a:spcBef>
                <a:spcPts val="1000"/>
              </a:spcBef>
              <a:spcAft>
                <a:spcPts val="0"/>
              </a:spcAft>
              <a:buSzPts val="2800"/>
              <a:buChar char="●"/>
            </a:pPr>
            <a:r>
              <a:rPr lang="en-US" sz="2800"/>
              <a:t>RSQKit has rules for putting things in</a:t>
            </a:r>
            <a:endParaRPr sz="2800"/>
          </a:p>
          <a:p>
            <a:pPr indent="-406400" lvl="0" marL="457200" rtl="0" algn="l">
              <a:lnSpc>
                <a:spcPct val="90000"/>
              </a:lnSpc>
              <a:spcBef>
                <a:spcPts val="0"/>
              </a:spcBef>
              <a:spcAft>
                <a:spcPts val="0"/>
              </a:spcAft>
              <a:buSzPts val="2800"/>
              <a:buChar char="●"/>
            </a:pPr>
            <a:r>
              <a:rPr lang="en-US" sz="2800"/>
              <a:t>We are not trying to stop you from working</a:t>
            </a:r>
            <a:endParaRPr sz="2800"/>
          </a:p>
          <a:p>
            <a:pPr indent="-406400" lvl="0" marL="457200" rtl="0" algn="l">
              <a:lnSpc>
                <a:spcPct val="90000"/>
              </a:lnSpc>
              <a:spcBef>
                <a:spcPts val="0"/>
              </a:spcBef>
              <a:spcAft>
                <a:spcPts val="0"/>
              </a:spcAft>
              <a:buSzPts val="2800"/>
              <a:buChar char="●"/>
            </a:pPr>
            <a:r>
              <a:rPr lang="en-US" sz="2800"/>
              <a:t>We need to talk about integration</a:t>
            </a:r>
            <a:endParaRPr sz="2800"/>
          </a:p>
          <a:p>
            <a:pPr indent="0" lvl="0" marL="0" rtl="0" algn="l">
              <a:lnSpc>
                <a:spcPct val="90000"/>
              </a:lnSpc>
              <a:spcBef>
                <a:spcPts val="1000"/>
              </a:spcBef>
              <a:spcAft>
                <a:spcPts val="0"/>
              </a:spcAft>
              <a:buClr>
                <a:srgbClr val="262626"/>
              </a:buClr>
              <a:buSzPts val="2000"/>
              <a:buNone/>
            </a:pPr>
            <a:r>
              <a:t/>
            </a:r>
            <a:endParaRPr sz="2000"/>
          </a:p>
          <a:p>
            <a:pPr indent="0" lvl="0" marL="0" rtl="0" algn="l">
              <a:lnSpc>
                <a:spcPct val="90000"/>
              </a:lnSpc>
              <a:spcBef>
                <a:spcPts val="1000"/>
              </a:spcBef>
              <a:spcAft>
                <a:spcPts val="0"/>
              </a:spcAft>
              <a:buClr>
                <a:srgbClr val="262626"/>
              </a:buClr>
              <a:buSzPts val="2000"/>
              <a:buNone/>
            </a:pPr>
            <a:r>
              <a:t/>
            </a:r>
            <a:endParaRPr sz="2000"/>
          </a:p>
          <a:p>
            <a:pPr indent="0" lvl="0" marL="0" rtl="0" algn="l">
              <a:lnSpc>
                <a:spcPct val="90000"/>
              </a:lnSpc>
              <a:spcBef>
                <a:spcPts val="1000"/>
              </a:spcBef>
              <a:spcAft>
                <a:spcPts val="0"/>
              </a:spcAft>
              <a:buClr>
                <a:srgbClr val="262626"/>
              </a:buClr>
              <a:buSzPts val="2000"/>
              <a:buNone/>
            </a:pPr>
            <a:r>
              <a:rPr lang="en-US" sz="2000"/>
              <a:t>Contact details:</a:t>
            </a:r>
            <a:endParaRPr sz="2000"/>
          </a:p>
          <a:p>
            <a:pPr indent="0" lvl="0" marL="0" rtl="0" algn="l">
              <a:lnSpc>
                <a:spcPct val="90000"/>
              </a:lnSpc>
              <a:spcBef>
                <a:spcPts val="1000"/>
              </a:spcBef>
              <a:spcAft>
                <a:spcPts val="0"/>
              </a:spcAft>
              <a:buClr>
                <a:srgbClr val="262626"/>
              </a:buClr>
              <a:buSzPts val="2000"/>
              <a:buNone/>
            </a:pPr>
            <a:r>
              <a:rPr lang="en-US" sz="2000"/>
              <a:t>	Mattermost</a:t>
            </a:r>
            <a:endParaRPr sz="2000"/>
          </a:p>
          <a:p>
            <a:pPr indent="0" lvl="0" marL="0" rtl="0" algn="l">
              <a:lnSpc>
                <a:spcPct val="90000"/>
              </a:lnSpc>
              <a:spcBef>
                <a:spcPts val="1000"/>
              </a:spcBef>
              <a:spcAft>
                <a:spcPts val="0"/>
              </a:spcAft>
              <a:buClr>
                <a:srgbClr val="262626"/>
              </a:buClr>
              <a:buSzPts val="2000"/>
              <a:buNone/>
            </a:pPr>
            <a:r>
              <a:rPr lang="en-US" sz="2000"/>
              <a:t>	Editorial Board - rsqkit@lists.certh.gr</a:t>
            </a:r>
            <a:endParaRPr sz="2000"/>
          </a:p>
        </p:txBody>
      </p:sp>
      <p:sp>
        <p:nvSpPr>
          <p:cNvPr id="375" name="Google Shape;375;p12"/>
          <p:cNvSpPr txBox="1"/>
          <p:nvPr/>
        </p:nvSpPr>
        <p:spPr>
          <a:xfrm>
            <a:off x="7046485" y="5863371"/>
            <a:ext cx="4338320" cy="6001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100" u="none" cap="none" strike="noStrike">
                <a:solidFill>
                  <a:schemeClr val="dk1"/>
                </a:solidFill>
                <a:latin typeface="Roboto Light"/>
                <a:ea typeface="Roboto Light"/>
                <a:cs typeface="Roboto Light"/>
                <a:sym typeface="Roboto Light"/>
              </a:rPr>
              <a:t>This project has received funding from the European Union’s Horizon Europe Programme under GA 101129744 — EVERSE — HORIZON-INFRA-2023-EOSC-01-02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2022-07-08T11:33:37Z</dcterms:created>
  <dc:creator>Bronzetto01</dc:creator>
</cp:coreProperties>
</file>