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5" r:id="rId5"/>
  </p:sldMasterIdLst>
  <p:notesMasterIdLst>
    <p:notesMasterId r:id="rId63"/>
  </p:notesMasterIdLst>
  <p:handoutMasterIdLst>
    <p:handoutMasterId r:id="rId64"/>
  </p:handoutMasterIdLst>
  <p:sldIdLst>
    <p:sldId id="256" r:id="rId6"/>
    <p:sldId id="1493" r:id="rId7"/>
    <p:sldId id="1614" r:id="rId8"/>
    <p:sldId id="1540" r:id="rId9"/>
    <p:sldId id="1414" r:id="rId10"/>
    <p:sldId id="1693" r:id="rId11"/>
    <p:sldId id="1417" r:id="rId12"/>
    <p:sldId id="1694" r:id="rId13"/>
    <p:sldId id="1419" r:id="rId14"/>
    <p:sldId id="1616" r:id="rId15"/>
    <p:sldId id="1655" r:id="rId16"/>
    <p:sldId id="1656" r:id="rId17"/>
    <p:sldId id="1657" r:id="rId18"/>
    <p:sldId id="1676" r:id="rId19"/>
    <p:sldId id="1641" r:id="rId20"/>
    <p:sldId id="1563" r:id="rId21"/>
    <p:sldId id="1638" r:id="rId22"/>
    <p:sldId id="1639" r:id="rId23"/>
    <p:sldId id="1677" r:id="rId24"/>
    <p:sldId id="1422" r:id="rId25"/>
    <p:sldId id="1683" r:id="rId26"/>
    <p:sldId id="1597" r:id="rId27"/>
    <p:sldId id="1617" r:id="rId28"/>
    <p:sldId id="1535" r:id="rId29"/>
    <p:sldId id="1529" r:id="rId30"/>
    <p:sldId id="1531" r:id="rId31"/>
    <p:sldId id="1684" r:id="rId32"/>
    <p:sldId id="1530" r:id="rId33"/>
    <p:sldId id="1652" r:id="rId34"/>
    <p:sldId id="1692" r:id="rId35"/>
    <p:sldId id="1697" r:id="rId36"/>
    <p:sldId id="1685" r:id="rId37"/>
    <p:sldId id="1698" r:id="rId38"/>
    <p:sldId id="1699" r:id="rId39"/>
    <p:sldId id="1695" r:id="rId40"/>
    <p:sldId id="1696" r:id="rId41"/>
    <p:sldId id="1691" r:id="rId42"/>
    <p:sldId id="1678" r:id="rId43"/>
    <p:sldId id="1688" r:id="rId44"/>
    <p:sldId id="1687" r:id="rId45"/>
    <p:sldId id="1574" r:id="rId46"/>
    <p:sldId id="1680" r:id="rId47"/>
    <p:sldId id="1681" r:id="rId48"/>
    <p:sldId id="1686" r:id="rId49"/>
    <p:sldId id="1418" r:id="rId50"/>
    <p:sldId id="1682" r:id="rId51"/>
    <p:sldId id="1689" r:id="rId52"/>
    <p:sldId id="1690" r:id="rId53"/>
    <p:sldId id="1647" r:id="rId54"/>
    <p:sldId id="1648" r:id="rId55"/>
    <p:sldId id="1636" r:id="rId56"/>
    <p:sldId id="1606" r:id="rId57"/>
    <p:sldId id="1613" r:id="rId58"/>
    <p:sldId id="1665" r:id="rId59"/>
    <p:sldId id="1635" r:id="rId60"/>
    <p:sldId id="1502" r:id="rId61"/>
    <p:sldId id="269" r:id="rId6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0B43D2CB-6D07-4AF6-8385-F02019C31457}">
          <p14:sldIdLst>
            <p14:sldId id="256"/>
            <p14:sldId id="1493"/>
            <p14:sldId id="1614"/>
            <p14:sldId id="1540"/>
            <p14:sldId id="1414"/>
            <p14:sldId id="1693"/>
            <p14:sldId id="1417"/>
            <p14:sldId id="1694"/>
            <p14:sldId id="1419"/>
            <p14:sldId id="1616"/>
            <p14:sldId id="1655"/>
            <p14:sldId id="1656"/>
            <p14:sldId id="1657"/>
            <p14:sldId id="1676"/>
            <p14:sldId id="1641"/>
            <p14:sldId id="1563"/>
            <p14:sldId id="1638"/>
            <p14:sldId id="1639"/>
            <p14:sldId id="1677"/>
            <p14:sldId id="1422"/>
            <p14:sldId id="1683"/>
            <p14:sldId id="1597"/>
            <p14:sldId id="1617"/>
            <p14:sldId id="1535"/>
            <p14:sldId id="1529"/>
            <p14:sldId id="1531"/>
            <p14:sldId id="1684"/>
            <p14:sldId id="1530"/>
            <p14:sldId id="1652"/>
            <p14:sldId id="1692"/>
            <p14:sldId id="1697"/>
            <p14:sldId id="1685"/>
            <p14:sldId id="1698"/>
            <p14:sldId id="1699"/>
            <p14:sldId id="1695"/>
            <p14:sldId id="1696"/>
            <p14:sldId id="1691"/>
            <p14:sldId id="1678"/>
            <p14:sldId id="1688"/>
            <p14:sldId id="1687"/>
            <p14:sldId id="1574"/>
            <p14:sldId id="1680"/>
            <p14:sldId id="1681"/>
            <p14:sldId id="1686"/>
            <p14:sldId id="1418"/>
            <p14:sldId id="1682"/>
            <p14:sldId id="1689"/>
            <p14:sldId id="1690"/>
            <p14:sldId id="1647"/>
            <p14:sldId id="1648"/>
            <p14:sldId id="1636"/>
            <p14:sldId id="1606"/>
            <p14:sldId id="1613"/>
            <p14:sldId id="1665"/>
            <p14:sldId id="1635"/>
            <p14:sldId id="1502"/>
            <p14:sldId id="269"/>
          </p14:sldIdLst>
        </p14:section>
        <p14:section name="Vorlagedatei speichern" id="{AEBC5EF8-8830-4BD1-BC6A-5A08C5F265C4}">
          <p14:sldIdLst/>
        </p14:section>
        <p14:section name="Hinweise" id="{56D9347E-C790-4216-A93D-C117F720C0C3}">
          <p14:sldIdLst/>
        </p14:section>
        <p14:section name="Beispielseiten" id="{CA34319E-7765-4C8B-AD7F-242E6857A15E}">
          <p14:sldIdLst/>
        </p14:section>
        <p14:section name="More Examples" id="{60A2C5C4-FF54-4ACC-A17E-78E04B26754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B02F"/>
    <a:srgbClr val="DF8920"/>
    <a:srgbClr val="009BA4"/>
    <a:srgbClr val="70AD47"/>
    <a:srgbClr val="064569"/>
    <a:srgbClr val="13A983"/>
    <a:srgbClr val="000000"/>
    <a:srgbClr val="0074AC"/>
    <a:srgbClr val="93C356"/>
    <a:srgbClr val="BCC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6226" autoAdjust="0"/>
  </p:normalViewPr>
  <p:slideViewPr>
    <p:cSldViewPr snapToGrid="0" snapToObjects="1">
      <p:cViewPr>
        <p:scale>
          <a:sx n="75" d="100"/>
          <a:sy n="75" d="100"/>
        </p:scale>
        <p:origin x="120" y="7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3" d="100"/>
          <a:sy n="63" d="100"/>
        </p:scale>
        <p:origin x="298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04.09.2025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04.09.2025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699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33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TUD">
    <p:bg>
      <p:bgPr>
        <a:solidFill>
          <a:schemeClr val="bg1">
            <a:alpha val="3842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980790"/>
            <a:ext cx="12192000" cy="5877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60405949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2E874-400C-E24A-926D-CC99757E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3465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91302" y="371735"/>
            <a:ext cx="10267951" cy="81228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550036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585407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655734" y="1484314"/>
            <a:ext cx="6009217" cy="4249737"/>
          </a:xfrm>
        </p:spPr>
        <p:txBody>
          <a:bodyPr/>
          <a:lstStyle/>
          <a:p>
            <a:pPr lvl="0"/>
            <a:r>
              <a:rPr lang="en-US" noProof="0"/>
              <a:t>Mastertextformat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527049" y="1484313"/>
            <a:ext cx="4985567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534035" y="2943181"/>
            <a:ext cx="4977765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 hasCustomPrompt="1"/>
          </p:nvPr>
        </p:nvSpPr>
        <p:spPr>
          <a:xfrm>
            <a:off x="534035" y="4402050"/>
            <a:ext cx="4977767" cy="1332000"/>
          </a:xfrm>
        </p:spPr>
        <p:txBody>
          <a:bodyPr/>
          <a:lstStyle/>
          <a:p>
            <a:r>
              <a:rPr lang="en-US" noProof="0"/>
              <a:t>Bild auf Platzhalter ziehen oder durch Klicken auf Symbol hinzufügen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2643310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6165852" y="1484313"/>
            <a:ext cx="5512769" cy="4249738"/>
          </a:xfrm>
          <a:ln w="6350">
            <a:solidFill>
              <a:schemeClr val="bg2"/>
            </a:solidFill>
          </a:ln>
        </p:spPr>
        <p:txBody>
          <a:bodyPr/>
          <a:lstStyle/>
          <a:p>
            <a:r>
              <a:rPr lang="en-US" noProof="0" dirty="0"/>
              <a:t>Drag image to placeholder or add by clicking icon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14352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140577012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288489334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725261" y="1484314"/>
            <a:ext cx="3450167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112684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3741975855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165851" y="368300"/>
            <a:ext cx="5499101" cy="8286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 ExtraBold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/>
              <a:t>Titelmasterformat durch Klicken bearbeiten</a:t>
            </a:r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7051" y="367506"/>
            <a:ext cx="5499101" cy="82946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17631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048172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016001"/>
            <a:ext cx="12192000" cy="5076825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329274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092824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0629674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1D98-8263-4A8B-B23A-4648B9081DA5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88E5-41F1-480D-AD24-CE7CCBC40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33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15" y="1"/>
            <a:ext cx="9364600" cy="914399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5076824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305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95350" y="358563"/>
            <a:ext cx="10267951" cy="81228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This is an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7619" y="1484313"/>
            <a:ext cx="10648949" cy="424973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4" name="Textfeld 3"/>
          <p:cNvSpPr txBox="1"/>
          <p:nvPr userDrawn="1"/>
        </p:nvSpPr>
        <p:spPr>
          <a:xfrm>
            <a:off x="1826505" y="6081051"/>
            <a:ext cx="279033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Using LLMs</a:t>
            </a:r>
            <a:br>
              <a:rPr lang="en-US" sz="1000" baseline="0" noProof="0" dirty="0">
                <a:solidFill>
                  <a:schemeClr val="bg2"/>
                </a:solidFill>
              </a:rPr>
            </a:br>
            <a:r>
              <a:rPr lang="en-US" sz="1000" baseline="0" noProof="0" dirty="0">
                <a:solidFill>
                  <a:schemeClr val="bg2"/>
                </a:solidFill>
              </a:rPr>
              <a:t>Bio Image Analysis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Robert Haase </a:t>
            </a:r>
            <a:br>
              <a:rPr lang="en-US" sz="1000" baseline="0" noProof="0" dirty="0">
                <a:solidFill>
                  <a:schemeClr val="bg2"/>
                </a:solidFill>
              </a:rPr>
            </a:br>
            <a:r>
              <a:rPr lang="en-US" sz="1000" baseline="0" noProof="0" dirty="0">
                <a:solidFill>
                  <a:schemeClr val="bg2"/>
                </a:solidFill>
              </a:rPr>
              <a:t>@haesleinhuepf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September 2025</a:t>
            </a: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063479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7699688" y="6221812"/>
            <a:ext cx="8298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10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fld id="{38F97D41-8991-4148-BA02-56FEE4AAF2CC}" type="slidenum">
              <a:rPr lang="de-DE" sz="1000" baseline="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e-DE" sz="10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8309DBD-9A40-2349-A663-52842E0881D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3648">
            <a:off x="10518588" y="-1404142"/>
            <a:ext cx="4841067" cy="456011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AA7E9CC-0B56-D845-8F08-95D8DC7CD31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481" y="6077578"/>
            <a:ext cx="1816520" cy="76002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A20171B-332B-3046-B607-37D179DE6C6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22" y="6246727"/>
            <a:ext cx="1619251" cy="47625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41FD19D-2546-974E-8FE0-F91C1D8B0F1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85" y="6151073"/>
            <a:ext cx="1481211" cy="60314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791" y="-197974"/>
            <a:ext cx="1207113" cy="162777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324" y="-268488"/>
            <a:ext cx="2712955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0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8" r:id="rId2"/>
    <p:sldLayoutId id="2147483868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80" r:id="rId12"/>
    <p:sldLayoutId id="2147483882" r:id="rId13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1pPr>
      <a:lvl2pPr marL="396000" indent="-3240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2pPr>
      <a:lvl3pPr marL="285750" indent="-28575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3pPr>
      <a:lvl4pPr marL="465750" indent="-285750" algn="l" defTabSz="914400" rtl="0" eaLnBrk="1" latinLnBrk="0" hangingPunct="1">
        <a:spcBef>
          <a:spcPts val="300"/>
        </a:spcBef>
        <a:buClr>
          <a:srgbClr val="51B02F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4pPr>
      <a:lvl5pPr marL="682362" indent="-28575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5pPr>
      <a:lvl6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b="1" kern="1200">
          <a:solidFill>
            <a:srgbClr val="FF0000"/>
          </a:solidFill>
          <a:latin typeface="+mn-lt"/>
          <a:ea typeface="+mn-ea"/>
          <a:cs typeface="+mn-cs"/>
        </a:defRPr>
      </a:lvl6pPr>
      <a:lvl7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kern="1200">
          <a:solidFill>
            <a:srgbClr val="FF0000"/>
          </a:solidFill>
          <a:latin typeface="+mn-lt"/>
          <a:ea typeface="+mn-ea"/>
          <a:cs typeface="+mn-cs"/>
        </a:defRPr>
      </a:lvl7pPr>
      <a:lvl8pPr marL="893763" indent="-228600" algn="l" defTabSz="914400" rtl="0" eaLnBrk="1" latinLnBrk="0" hangingPunct="1">
        <a:spcBef>
          <a:spcPct val="200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1">
          <p15:clr>
            <a:srgbClr val="F26B43"/>
          </p15:clr>
        </p15:guide>
        <p15:guide id="3" pos="324">
          <p15:clr>
            <a:srgbClr val="F26B43"/>
          </p15:clr>
        </p15:guide>
        <p15:guide id="4" pos="880">
          <p15:clr>
            <a:srgbClr val="F26B43"/>
          </p15:clr>
        </p15:guide>
        <p15:guide id="5" pos="968">
          <p15:clr>
            <a:srgbClr val="F26B43"/>
          </p15:clr>
        </p15:guide>
        <p15:guide id="6" pos="1528">
          <p15:clr>
            <a:srgbClr val="F26B43"/>
          </p15:clr>
        </p15:guide>
        <p15:guide id="7" pos="1616">
          <p15:clr>
            <a:srgbClr val="F26B43"/>
          </p15:clr>
        </p15:guide>
        <p15:guide id="8" pos="2268">
          <p15:clr>
            <a:srgbClr val="F26B43"/>
          </p15:clr>
        </p15:guide>
        <p15:guide id="9" pos="2176">
          <p15:clr>
            <a:srgbClr val="F26B43"/>
          </p15:clr>
        </p15:guide>
        <p15:guide id="10" pos="2912">
          <p15:clr>
            <a:srgbClr val="F26B43"/>
          </p15:clr>
        </p15:guide>
        <p15:guide id="11" pos="2823">
          <p15:clr>
            <a:srgbClr val="F26B43"/>
          </p15:clr>
        </p15:guide>
        <p15:guide id="12" pos="3472">
          <p15:clr>
            <a:srgbClr val="F26B43"/>
          </p15:clr>
        </p15:guide>
        <p15:guide id="13" pos="3563">
          <p15:clr>
            <a:srgbClr val="F26B43"/>
          </p15:clr>
        </p15:guide>
        <p15:guide id="14" pos="4119">
          <p15:clr>
            <a:srgbClr val="F26B43"/>
          </p15:clr>
        </p15:guide>
        <p15:guide id="15" pos="4211">
          <p15:clr>
            <a:srgbClr val="F26B43"/>
          </p15:clr>
        </p15:guide>
        <p15:guide id="16" pos="4767">
          <p15:clr>
            <a:srgbClr val="F26B43"/>
          </p15:clr>
        </p15:guide>
        <p15:guide id="17" pos="4868">
          <p15:clr>
            <a:srgbClr val="F26B43"/>
          </p15:clr>
        </p15:guide>
        <p15:guide id="18" pos="5183">
          <p15:clr>
            <a:srgbClr val="F26B43"/>
          </p15:clr>
        </p15:guide>
        <p15:guide id="19" pos="5091">
          <p15:clr>
            <a:srgbClr val="F26B43"/>
          </p15:clr>
        </p15:guide>
        <p15:guide id="20" pos="5415">
          <p15:clr>
            <a:srgbClr val="F26B43"/>
          </p15:clr>
        </p15:guide>
        <p15:guide id="21" pos="5507">
          <p15:clr>
            <a:srgbClr val="F26B43"/>
          </p15:clr>
        </p15:guide>
        <p15:guide id="22" pos="6060">
          <p15:clr>
            <a:srgbClr val="F26B43"/>
          </p15:clr>
        </p15:guide>
        <p15:guide id="23" pos="6152">
          <p15:clr>
            <a:srgbClr val="F26B43"/>
          </p15:clr>
        </p15:guide>
        <p15:guide id="24" pos="6708">
          <p15:clr>
            <a:srgbClr val="F26B43"/>
          </p15:clr>
        </p15:guide>
        <p15:guide id="25" pos="6800">
          <p15:clr>
            <a:srgbClr val="F26B43"/>
          </p15:clr>
        </p15:guide>
        <p15:guide id="26" pos="7448">
          <p15:clr>
            <a:srgbClr val="F26B43"/>
          </p15:clr>
        </p15:guide>
        <p15:guide id="27" pos="7356">
          <p15:clr>
            <a:srgbClr val="F26B43"/>
          </p15:clr>
        </p15:guide>
        <p15:guide id="30" orient="horz" pos="727">
          <p15:clr>
            <a:srgbClr val="F26B43"/>
          </p15:clr>
        </p15:guide>
        <p15:guide id="31" pos="555">
          <p15:clr>
            <a:srgbClr val="F26B43"/>
          </p15:clr>
        </p15:guide>
        <p15:guide id="32" pos="644">
          <p15:clr>
            <a:srgbClr val="F26B43"/>
          </p15:clr>
        </p15:guide>
        <p15:guide id="33" pos="1204">
          <p15:clr>
            <a:srgbClr val="F26B43"/>
          </p15:clr>
        </p15:guide>
        <p15:guide id="34" pos="1300">
          <p15:clr>
            <a:srgbClr val="F26B43"/>
          </p15:clr>
        </p15:guide>
        <p15:guide id="35" pos="1852">
          <p15:clr>
            <a:srgbClr val="F26B43"/>
          </p15:clr>
        </p15:guide>
        <p15:guide id="36" pos="1943">
          <p15:clr>
            <a:srgbClr val="F26B43"/>
          </p15:clr>
        </p15:guide>
        <p15:guide id="37" pos="2500">
          <p15:clr>
            <a:srgbClr val="F26B43"/>
          </p15:clr>
        </p15:guide>
        <p15:guide id="38" pos="2588">
          <p15:clr>
            <a:srgbClr val="F26B43"/>
          </p15:clr>
        </p15:guide>
        <p15:guide id="39" pos="3144">
          <p15:clr>
            <a:srgbClr val="F26B43"/>
          </p15:clr>
        </p15:guide>
        <p15:guide id="40" pos="3239">
          <p15:clr>
            <a:srgbClr val="F26B43"/>
          </p15:clr>
        </p15:guide>
        <p15:guide id="41" pos="3796">
          <p15:clr>
            <a:srgbClr val="F26B43"/>
          </p15:clr>
        </p15:guide>
        <p15:guide id="42" pos="3884">
          <p15:clr>
            <a:srgbClr val="F26B43"/>
          </p15:clr>
        </p15:guide>
        <p15:guide id="43" pos="4440">
          <p15:clr>
            <a:srgbClr val="F26B43"/>
          </p15:clr>
        </p15:guide>
        <p15:guide id="44" pos="4536">
          <p15:clr>
            <a:srgbClr val="F26B43"/>
          </p15:clr>
        </p15:guide>
        <p15:guide id="45" pos="5736">
          <p15:clr>
            <a:srgbClr val="F26B43"/>
          </p15:clr>
        </p15:guide>
        <p15:guide id="46" pos="5831">
          <p15:clr>
            <a:srgbClr val="F26B43"/>
          </p15:clr>
        </p15:guide>
        <p15:guide id="47" pos="6411">
          <p15:clr>
            <a:srgbClr val="F26B43"/>
          </p15:clr>
        </p15:guide>
        <p15:guide id="48" pos="6479">
          <p15:clr>
            <a:srgbClr val="F26B43"/>
          </p15:clr>
        </p15:guide>
        <p15:guide id="49" pos="7032">
          <p15:clr>
            <a:srgbClr val="F26B43"/>
          </p15:clr>
        </p15:guide>
        <p15:guide id="50" pos="7127">
          <p15:clr>
            <a:srgbClr val="F26B43"/>
          </p15:clr>
        </p15:guide>
        <p15:guide id="51" orient="horz" pos="3612">
          <p15:clr>
            <a:srgbClr val="F26B43"/>
          </p15:clr>
        </p15:guide>
        <p15:guide id="52" orient="horz" pos="3838">
          <p15:clr>
            <a:srgbClr val="F26B43"/>
          </p15:clr>
        </p15:guide>
        <p15:guide id="53" orient="horz" pos="935">
          <p15:clr>
            <a:srgbClr val="F26B43"/>
          </p15:clr>
        </p15:guide>
        <p15:guide id="58" orient="horz" pos="221">
          <p15:clr>
            <a:srgbClr val="F26B43"/>
          </p15:clr>
        </p15:guide>
        <p15:guide id="59" orient="horz" pos="3962">
          <p15:clr>
            <a:srgbClr val="F26B43"/>
          </p15:clr>
        </p15:guide>
        <p15:guide id="60" orient="horz" pos="4167">
          <p15:clr>
            <a:srgbClr val="F26B43"/>
          </p15:clr>
        </p15:guide>
        <p15:guide id="61" orient="horz" pos="618">
          <p15:clr>
            <a:srgbClr val="F26B43"/>
          </p15:clr>
        </p15:guide>
        <p15:guide id="62" orient="horz" pos="490">
          <p15:clr>
            <a:srgbClr val="F26B43"/>
          </p15:clr>
        </p15:guide>
        <p15:guide id="63" orient="horz" pos="40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hyperlink" Target="https://creativecommons.org/licenses/by/4.0/deed.en.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10.0677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cads.github.io/llm-bia-2025/01_juypter_notebooks/03_image_processing.html" TargetMode="Externa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ouseLand/cellpose/blob/main/notebooks/run_Cellpose-SAM.ipynb" TargetMode="External"/><Relationship Id="rId7" Type="http://schemas.openxmlformats.org/officeDocument/2006/relationships/hyperlink" Target="https://github.com/computational-cell-analytics/micro-sam/blob/master/notebooks/quick_start.ipynb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haesleinhuepf.github.io/BioImageAnalysisNotebooks/22_feature_extraction/statistics_with_scikit_image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llm-bia-2025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www.biorxiv.org/content/10.1101/2024.04.19.590278v1" TargetMode="Externa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hyperlink" Target="https://github.com/haesleinhuepf/human-eval-bi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107.03374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ithub.com/haesleinhuepf/human-eval-bia" TargetMode="External"/><Relationship Id="rId4" Type="http://schemas.openxmlformats.org/officeDocument/2006/relationships/hyperlink" Target="https://www.biorxiv.org/content/10.1101/2024.04.19.590278v3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github.com/haesleinhuepf/human-eval-bia" TargetMode="External"/><Relationship Id="rId7" Type="http://schemas.openxmlformats.org/officeDocument/2006/relationships/image" Target="../media/image38.png"/><Relationship Id="rId2" Type="http://schemas.openxmlformats.org/officeDocument/2006/relationships/hyperlink" Target="https://www.biorxiv.org/content/10.1101/2024.04.19.590278v1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ithub.com/haesleinhuepf/human-eval-bia" TargetMode="External"/><Relationship Id="rId4" Type="http://schemas.openxmlformats.org/officeDocument/2006/relationships/hyperlink" Target="https://www.biorxiv.org/content/10.1101/2024.04.19.590278v1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50_code_generation/03_generating_code.html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50_code_generation/03_generating_code.html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50_code_generation/03_generating_code.html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bia-bob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bia-bob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bia-bob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hyperlink" Target="https://scads.github.io/generative-ai-notebooks/50_code_generation/25_vision-microscopy-hints.html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gif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github.com/haesleinhuepf/bia-bob/blob/main/demo/generate_notebooks.ipynb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bia-bob/blob/main/demo/generate_notebooks.ipynb" TargetMode="External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978-3-030-76394-7_5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scads.github.io/llm-bia-2025/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cads.github.io/llm-bia-2025/01_juypter_notebooks/02_Dont_try_this_at_home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ads.github.io/llm-bia-2025/02_bia_bob/generate_notebook.html" TargetMode="Externa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ads.github.io/embo-lsm-bia-2025/03_bia_bob/bia_bob-statistical_testing.html" TargetMode="Externa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cads.github.io/embo-lsm-bia-2025/03_bia_bob/bia_bob-statistical_testing.html" TargetMode="External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cads.github.io/embo-lsm-bia-2025/03_bia_bob/bia_bob-statistical_testing.html" TargetMode="External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API_key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hyperlink" Target="https://openai.com/index/openai-api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ithub.com/marketplace/models/" TargetMode="External"/><Relationship Id="rId4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ettings/personal-access-tokens/new" TargetMode="Externa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es.kisski.de/services/en/service/?service=2-02-llm-service.json" TargetMode="External"/><Relationship Id="rId7" Type="http://schemas.openxmlformats.org/officeDocument/2006/relationships/image" Target="../media/image9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hyperlink" Target="https://kisski.gwdg.de/en/leistungen/2-02-llm-service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haesleinhuepf/bia-bob?tab=readme-ov-file#setting-api-keys" TargetMode="Externa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hyperlink" Target="https://github.com/haesleinhuepf/bia-bob?tab=readme-ov-file#installation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haesleinhuepf/bia-bob?tab=readme-ov-file#using-openai--chatgpt-as-backend" TargetMode="Externa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uggingface.co/chat/" TargetMode="External"/><Relationship Id="rId5" Type="http://schemas.openxmlformats.org/officeDocument/2006/relationships/hyperlink" Target="https://claude.ai/" TargetMode="External"/><Relationship Id="rId4" Type="http://schemas.openxmlformats.org/officeDocument/2006/relationships/hyperlink" Target="https://chatgpt.com/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bioimage.io/chat/" TargetMode="External"/><Relationship Id="rId3" Type="http://schemas.openxmlformats.org/officeDocument/2006/relationships/image" Target="../media/image114.png"/><Relationship Id="rId7" Type="http://schemas.openxmlformats.org/officeDocument/2006/relationships/hyperlink" Target="https://www.nature.com/articles/s41592-024-02310-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royerlab/napari-chatgpt" TargetMode="External"/><Relationship Id="rId11" Type="http://schemas.openxmlformats.org/officeDocument/2006/relationships/hyperlink" Target="https://www.globias.org/activities/bia-seminar-series" TargetMode="External"/><Relationship Id="rId5" Type="http://schemas.openxmlformats.org/officeDocument/2006/relationships/image" Target="../media/image116.png"/><Relationship Id="rId10" Type="http://schemas.openxmlformats.org/officeDocument/2006/relationships/image" Target="../media/image117.png"/><Relationship Id="rId4" Type="http://schemas.openxmlformats.org/officeDocument/2006/relationships/image" Target="../media/image115.png"/><Relationship Id="rId9" Type="http://schemas.openxmlformats.org/officeDocument/2006/relationships/hyperlink" Target="https://www.nature.com/articles/s41592-024-02370-y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aul-gauthier/aider/" TargetMode="External"/><Relationship Id="rId2" Type="http://schemas.openxmlformats.org/officeDocument/2006/relationships/hyperlink" Target="https://jupyter-ai.readthedocs.io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rsor.com/" TargetMode="Externa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hyperlink" Target="https://copilot-workspace.githubnext.com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stackview/issues/79" TargetMode="External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hyperlink" Target="https://forum.image.sc/t/ai-assisted-code-generation-in-fijis-script-editor/100877/3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27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4" Type="http://schemas.openxmlformats.org/officeDocument/2006/relationships/image" Target="../media/image9.gif"/><Relationship Id="rId9" Type="http://schemas.openxmlformats.org/officeDocument/2006/relationships/image" Target="../media/image1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4265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437199" y="2192004"/>
            <a:ext cx="6890701" cy="3795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Using</a:t>
            </a:r>
          </a:p>
          <a:p>
            <a:r>
              <a:rPr lang="en-GB" sz="48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Large Language Models for Bio-Image analysis</a:t>
            </a:r>
            <a:br>
              <a:rPr lang="en-GB" sz="48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</a:br>
            <a:r>
              <a:rPr lang="en-US" sz="40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</a:p>
          <a:p>
            <a:endParaRPr lang="en-US" sz="3200" dirty="0">
              <a:solidFill>
                <a:schemeClr val="tx1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These slides can be reused under the terms of the </a:t>
            </a:r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  <a:hlinkClick r:id="rId2"/>
              </a:rPr>
              <a:t>CC-BY4.0</a:t>
            </a:r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 license.</a:t>
            </a:r>
          </a:p>
          <a:p>
            <a:endParaRPr lang="en-US" sz="36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feld 1">
            <a:extLst>
              <a:ext uri="{FF2B5EF4-FFF2-40B4-BE49-F238E27FC236}">
                <a16:creationId xmlns:a16="http://schemas.microsoft.com/office/drawing/2014/main" id="{133DAE70-6BD8-6A4A-9D15-1E20F8A03384}"/>
              </a:ext>
            </a:extLst>
          </p:cNvPr>
          <p:cNvSpPr/>
          <p:nvPr/>
        </p:nvSpPr>
        <p:spPr>
          <a:xfrm>
            <a:off x="3453120" y="1426460"/>
            <a:ext cx="181440" cy="36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pic>
        <p:nvPicPr>
          <p:cNvPr id="10" name="Grafik 4">
            <a:extLst>
              <a:ext uri="{FF2B5EF4-FFF2-40B4-BE49-F238E27FC236}">
                <a16:creationId xmlns:a16="http://schemas.microsoft.com/office/drawing/2014/main" id="{7574A395-5655-958E-857A-E37BCECE9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7265" y="359806"/>
            <a:ext cx="2623295" cy="1066655"/>
          </a:xfrm>
          <a:prstGeom prst="rect">
            <a:avLst/>
          </a:prstGeom>
          <a:ln w="0">
            <a:noFill/>
          </a:ln>
        </p:spPr>
      </p:pic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0962E261-CF76-C9DA-5822-449F26E2B4B4}"/>
              </a:ext>
            </a:extLst>
          </p:cNvPr>
          <p:cNvSpPr/>
          <p:nvPr/>
        </p:nvSpPr>
        <p:spPr>
          <a:xfrm>
            <a:off x="437265" y="1527260"/>
            <a:ext cx="2940120" cy="5551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 ARTIFICIAL INTELLIGENCE</a:t>
            </a:r>
            <a:endParaRPr lang="en-US" sz="11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A90B84-F38E-BE65-580D-D0DC27CBB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356" y="469265"/>
            <a:ext cx="2523494" cy="847735"/>
          </a:xfrm>
          <a:prstGeom prst="rect">
            <a:avLst/>
          </a:prstGeom>
        </p:spPr>
      </p:pic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7515EFC3-C016-B6E5-DDF3-FB5ABA225945}"/>
              </a:ext>
            </a:extLst>
          </p:cNvPr>
          <p:cNvSpPr/>
          <p:nvPr/>
        </p:nvSpPr>
        <p:spPr>
          <a:xfrm>
            <a:off x="3637658" y="1523365"/>
            <a:ext cx="4095749" cy="4310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NATIONAL RESEARCH DATA MANAGEMENT INFRASTRUCTURE FOR MICROSCOPY AND BIOIMAGE ANALYSIS</a:t>
            </a:r>
          </a:p>
        </p:txBody>
      </p:sp>
      <p:pic>
        <p:nvPicPr>
          <p:cNvPr id="19" name="Grafik 5">
            <a:extLst>
              <a:ext uri="{FF2B5EF4-FFF2-40B4-BE49-F238E27FC236}">
                <a16:creationId xmlns:a16="http://schemas.microsoft.com/office/drawing/2014/main" id="{AFB01F5B-381D-7B26-B749-CCFD0509E2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723354" y="6108600"/>
            <a:ext cx="497234" cy="682272"/>
          </a:xfrm>
          <a:prstGeom prst="rect">
            <a:avLst/>
          </a:prstGeom>
        </p:spPr>
      </p:pic>
      <p:pic>
        <p:nvPicPr>
          <p:cNvPr id="20" name="Grafik 10">
            <a:extLst>
              <a:ext uri="{FF2B5EF4-FFF2-40B4-BE49-F238E27FC236}">
                <a16:creationId xmlns:a16="http://schemas.microsoft.com/office/drawing/2014/main" id="{60EE3F23-6C94-E5EE-4EEF-3A9506F470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110" y="6277354"/>
            <a:ext cx="1901231" cy="49005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73701-EC58-7CA2-98D6-9A2251CE0321}"/>
              </a:ext>
            </a:extLst>
          </p:cNvPr>
          <p:cNvCxnSpPr/>
          <p:nvPr/>
        </p:nvCxnSpPr>
        <p:spPr>
          <a:xfrm>
            <a:off x="8639251" y="6232550"/>
            <a:ext cx="0" cy="49005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F35D9C1-B3BE-6BDB-0618-9330D3DCF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7391" y="547696"/>
            <a:ext cx="1112027" cy="847734"/>
          </a:xfrm>
          <a:prstGeom prst="rect">
            <a:avLst/>
          </a:prstGeom>
        </p:spPr>
      </p:pic>
      <p:sp>
        <p:nvSpPr>
          <p:cNvPr id="5" name="Textplatzhalter 2">
            <a:extLst>
              <a:ext uri="{FF2B5EF4-FFF2-40B4-BE49-F238E27FC236}">
                <a16:creationId xmlns:a16="http://schemas.microsoft.com/office/drawing/2014/main" id="{88BDCA66-8137-5444-78DC-15F4D6F3C50A}"/>
              </a:ext>
            </a:extLst>
          </p:cNvPr>
          <p:cNvSpPr/>
          <p:nvPr/>
        </p:nvSpPr>
        <p:spPr>
          <a:xfrm>
            <a:off x="8024160" y="1523365"/>
            <a:ext cx="1373509" cy="4310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GLOBAL BIOIMAGE ANALYST’S SOCIETY</a:t>
            </a:r>
          </a:p>
        </p:txBody>
      </p:sp>
      <p:pic>
        <p:nvPicPr>
          <p:cNvPr id="4" name="Picture 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FA1DD15-5DB2-0370-8CF3-75D0983D356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277" y="6184239"/>
            <a:ext cx="1553478" cy="606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ECF4E6-BD92-49B7-F86F-8EB23E8A3A4A}"/>
              </a:ext>
            </a:extLst>
          </p:cNvPr>
          <p:cNvSpPr txBox="1"/>
          <p:nvPr/>
        </p:nvSpPr>
        <p:spPr>
          <a:xfrm>
            <a:off x="3092210" y="6101382"/>
            <a:ext cx="1730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Funding</a:t>
            </a:r>
          </a:p>
        </p:txBody>
      </p:sp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Large Language Models</a:t>
            </a:r>
            <a:r>
              <a:rPr lang="en-US" sz="4400" dirty="0"/>
              <a:t> (LLMs)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4"/>
            <a:ext cx="10644901" cy="685093"/>
          </a:xfrm>
        </p:spPr>
        <p:txBody>
          <a:bodyPr>
            <a:normAutofit/>
          </a:bodyPr>
          <a:lstStyle/>
          <a:p>
            <a:r>
              <a:rPr lang="en-US" sz="3200" dirty="0"/>
              <a:t>Text-to-text, </a:t>
            </a:r>
            <a:r>
              <a:rPr lang="en-US" sz="3200" dirty="0">
                <a:solidFill>
                  <a:srgbClr val="22B14C"/>
                </a:solidFill>
              </a:rPr>
              <a:t>translation</a:t>
            </a:r>
            <a:endParaRPr lang="en-US" sz="3200" u="sng" dirty="0">
              <a:solidFill>
                <a:srgbClr val="22B14C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4245082" y="2129494"/>
            <a:ext cx="1569155" cy="2539942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84947" y="3137855"/>
            <a:ext cx="286659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Hello world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3051542" y="3399465"/>
            <a:ext cx="669429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1CB736-676B-499C-17A5-12D07D761549}"/>
              </a:ext>
            </a:extLst>
          </p:cNvPr>
          <p:cNvSpPr txBox="1">
            <a:spLocks/>
          </p:cNvSpPr>
          <p:nvPr/>
        </p:nvSpPr>
        <p:spPr>
          <a:xfrm>
            <a:off x="7231853" y="3137855"/>
            <a:ext cx="47752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Hallo Welt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9569F83-589E-48C8-BEA4-1F5545E809F2}"/>
              </a:ext>
            </a:extLst>
          </p:cNvPr>
          <p:cNvCxnSpPr>
            <a:cxnSpLocks/>
          </p:cNvCxnSpPr>
          <p:nvPr/>
        </p:nvCxnSpPr>
        <p:spPr>
          <a:xfrm>
            <a:off x="6323272" y="3399466"/>
            <a:ext cx="884940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42D2E42C-66B2-7B0A-F737-48B6D0846053}"/>
              </a:ext>
            </a:extLst>
          </p:cNvPr>
          <p:cNvSpPr txBox="1"/>
          <p:nvPr/>
        </p:nvSpPr>
        <p:spPr>
          <a:xfrm>
            <a:off x="71969" y="3693611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English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7A3D00-F81A-A821-0749-FF314F622F8A}"/>
              </a:ext>
            </a:extLst>
          </p:cNvPr>
          <p:cNvSpPr txBox="1"/>
          <p:nvPr/>
        </p:nvSpPr>
        <p:spPr>
          <a:xfrm>
            <a:off x="7173683" y="3683288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German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1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Large Language Models</a:t>
            </a:r>
            <a:r>
              <a:rPr lang="en-US" sz="4400" dirty="0"/>
              <a:t> (LLMs)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4"/>
            <a:ext cx="10644901" cy="4911985"/>
          </a:xfrm>
        </p:spPr>
        <p:txBody>
          <a:bodyPr>
            <a:normAutofit/>
          </a:bodyPr>
          <a:lstStyle/>
          <a:p>
            <a:r>
              <a:rPr lang="en-US" sz="3200" dirty="0"/>
              <a:t>Text-to-text, translation, </a:t>
            </a:r>
            <a:r>
              <a:rPr lang="en-US" sz="3200" dirty="0">
                <a:solidFill>
                  <a:srgbClr val="51B02F"/>
                </a:solidFill>
              </a:rPr>
              <a:t>code generation</a:t>
            </a:r>
            <a:endParaRPr lang="en-US" sz="3200" u="sng" dirty="0">
              <a:solidFill>
                <a:srgbClr val="51B02F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4245082" y="2129494"/>
            <a:ext cx="1569155" cy="2539942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84947" y="3137855"/>
            <a:ext cx="286659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hela-cells.tif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3051542" y="3399465"/>
            <a:ext cx="669429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1CB736-676B-499C-17A5-12D07D761549}"/>
              </a:ext>
            </a:extLst>
          </p:cNvPr>
          <p:cNvSpPr txBox="1">
            <a:spLocks/>
          </p:cNvSpPr>
          <p:nvPr/>
        </p:nvSpPr>
        <p:spPr>
          <a:xfrm>
            <a:off x="7184571" y="2922412"/>
            <a:ext cx="47752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skimage.io import 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imread</a:t>
            </a:r>
            <a:endParaRPr lang="en-US" sz="28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= 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imread</a:t>
            </a:r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(“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hela-cells.tif</a:t>
            </a:r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9569F83-589E-48C8-BEA4-1F5545E809F2}"/>
              </a:ext>
            </a:extLst>
          </p:cNvPr>
          <p:cNvCxnSpPr>
            <a:cxnSpLocks/>
          </p:cNvCxnSpPr>
          <p:nvPr/>
        </p:nvCxnSpPr>
        <p:spPr>
          <a:xfrm>
            <a:off x="6299631" y="3353837"/>
            <a:ext cx="884940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42D2E42C-66B2-7B0A-F737-48B6D0846053}"/>
              </a:ext>
            </a:extLst>
          </p:cNvPr>
          <p:cNvSpPr txBox="1"/>
          <p:nvPr/>
        </p:nvSpPr>
        <p:spPr>
          <a:xfrm>
            <a:off x="71969" y="3693611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English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7A3D00-F81A-A821-0749-FF314F622F8A}"/>
              </a:ext>
            </a:extLst>
          </p:cNvPr>
          <p:cNvSpPr txBox="1"/>
          <p:nvPr/>
        </p:nvSpPr>
        <p:spPr>
          <a:xfrm>
            <a:off x="7068630" y="388952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Python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BCBB93-F101-1A43-194E-C36E6BC80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1" y="4288146"/>
            <a:ext cx="4466530" cy="1778564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FFDDE81-A6B2-7534-E0E1-B0ECE58E7C18}"/>
              </a:ext>
            </a:extLst>
          </p:cNvPr>
          <p:cNvSpPr/>
          <p:nvPr/>
        </p:nvSpPr>
        <p:spPr>
          <a:xfrm>
            <a:off x="7184571" y="4288145"/>
            <a:ext cx="4466530" cy="1837144"/>
          </a:xfrm>
          <a:prstGeom prst="wedgeRectCallout">
            <a:avLst>
              <a:gd name="adj1" fmla="val -34490"/>
              <a:gd name="adj2" fmla="val 62466"/>
            </a:avLst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CCB4A9-4807-B906-9449-C865E88AD55F}"/>
              </a:ext>
            </a:extLst>
          </p:cNvPr>
          <p:cNvSpPr txBox="1"/>
          <p:nvPr/>
        </p:nvSpPr>
        <p:spPr>
          <a:xfrm>
            <a:off x="4095169" y="6342758"/>
            <a:ext cx="3917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https://arxiv.org/abs/2310.06770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947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22B4AEA-AE6C-FD66-669C-7BA07F80E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231" b="2905"/>
          <a:stretch/>
        </p:blipFill>
        <p:spPr>
          <a:xfrm>
            <a:off x="3037398" y="4770618"/>
            <a:ext cx="7073146" cy="12753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FC003A-742E-1FFE-25B6-AD857AC19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02" y="371735"/>
            <a:ext cx="10629165" cy="812280"/>
          </a:xfrm>
        </p:spPr>
        <p:txBody>
          <a:bodyPr/>
          <a:lstStyle/>
          <a:p>
            <a:r>
              <a:rPr lang="en-US" sz="3600" dirty="0"/>
              <a:t>Bio-image Analysis using Large-Language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CF8C3-2EFE-F0BC-5A88-2AB86CA40E4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32738"/>
          </a:xfrm>
        </p:spPr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images in the browser, e.g. using ChatGPT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461E47-145D-9F51-0FB9-D8084E803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769"/>
          <a:stretch/>
        </p:blipFill>
        <p:spPr>
          <a:xfrm>
            <a:off x="3037398" y="1899470"/>
            <a:ext cx="7073146" cy="28711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E64FCB-7054-3BD7-CDB0-D493BD1217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1" t="1256" r="5504" b="3167"/>
          <a:stretch/>
        </p:blipFill>
        <p:spPr>
          <a:xfrm>
            <a:off x="7825106" y="155313"/>
            <a:ext cx="4252777" cy="6550286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A8BADB-F679-43B5-4D97-04EB525A9E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771" t="-2992" b="55"/>
          <a:stretch/>
        </p:blipFill>
        <p:spPr>
          <a:xfrm>
            <a:off x="-3904343" y="2177143"/>
            <a:ext cx="3123826" cy="2593475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42AFBFD-71A9-9877-111B-C26F0C2522BB}"/>
              </a:ext>
            </a:extLst>
          </p:cNvPr>
          <p:cNvCxnSpPr>
            <a:cxnSpLocks/>
          </p:cNvCxnSpPr>
          <p:nvPr/>
        </p:nvCxnSpPr>
        <p:spPr>
          <a:xfrm>
            <a:off x="4182386" y="5661163"/>
            <a:ext cx="364272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64C048E-E114-ADD0-2B70-40E62D9B4836}"/>
              </a:ext>
            </a:extLst>
          </p:cNvPr>
          <p:cNvSpPr txBox="1"/>
          <p:nvPr/>
        </p:nvSpPr>
        <p:spPr>
          <a:xfrm>
            <a:off x="130288" y="2529033"/>
            <a:ext cx="2782956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Prompt: </a:t>
            </a:r>
            <a:br>
              <a:rPr lang="en-US" sz="2400" dirty="0"/>
            </a:br>
            <a:r>
              <a:rPr lang="en-US" sz="2400" dirty="0"/>
              <a:t>“Please segment the nuclei in the blue channel of the image”</a:t>
            </a:r>
          </a:p>
        </p:txBody>
      </p:sp>
    </p:spTree>
    <p:extLst>
      <p:ext uri="{BB962C8B-B14F-4D97-AF65-F5344CB8AC3E}">
        <p14:creationId xmlns:p14="http://schemas.microsoft.com/office/powerpoint/2010/main" val="290241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5377-308B-BBC1-A239-CB4AB1589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Reproducibility: Python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49D32-EB8C-6B79-6F2E-50132698C5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Technical: I can rerun the workflow because it is well documented.</a:t>
            </a:r>
          </a:p>
          <a:p>
            <a:r>
              <a:rPr lang="en-GB" sz="2000" dirty="0"/>
              <a:t>Inter-personal: I understand a workflow and can explain all steps.</a:t>
            </a:r>
            <a:endParaRPr lang="LID4096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81F2B-081A-5578-7259-27AA5A3B0207}"/>
              </a:ext>
            </a:extLst>
          </p:cNvPr>
          <p:cNvSpPr txBox="1"/>
          <p:nvPr/>
        </p:nvSpPr>
        <p:spPr>
          <a:xfrm>
            <a:off x="6637020" y="5255687"/>
            <a:ext cx="3741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Technical: </a:t>
            </a:r>
            <a:r>
              <a:rPr lang="en-DE" sz="2400" dirty="0"/>
              <a:t>✅</a:t>
            </a:r>
            <a:endParaRPr lang="en-GB" sz="2400" dirty="0"/>
          </a:p>
          <a:p>
            <a:r>
              <a:rPr lang="en-GB" sz="2400" dirty="0"/>
              <a:t>Inter-personal: </a:t>
            </a:r>
            <a:r>
              <a:rPr lang="en-DE" sz="2400" dirty="0"/>
              <a:t>❌</a:t>
            </a:r>
            <a:endParaRPr lang="LID4096" sz="2400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2504E452-5B14-70CA-9AA8-F0E061DAE105}"/>
              </a:ext>
            </a:extLst>
          </p:cNvPr>
          <p:cNvSpPr/>
          <p:nvPr/>
        </p:nvSpPr>
        <p:spPr>
          <a:xfrm>
            <a:off x="8576300" y="4231006"/>
            <a:ext cx="2434599" cy="1196340"/>
          </a:xfrm>
          <a:prstGeom prst="wedgeRectCallout">
            <a:avLst>
              <a:gd name="adj1" fmla="val -39299"/>
              <a:gd name="adj2" fmla="val 61226"/>
            </a:avLst>
          </a:prstGeom>
          <a:solidFill>
            <a:srgbClr val="FFDDDD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We cannot follow the workflow, because we do not see intermediate results.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6FBC68-313C-B458-5637-28BDA628E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3" y="2087042"/>
            <a:ext cx="8011643" cy="261974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4E7277-944E-2F86-0C53-BC99EE44B17C}"/>
              </a:ext>
            </a:extLst>
          </p:cNvPr>
          <p:cNvSpPr txBox="1"/>
          <p:nvPr/>
        </p:nvSpPr>
        <p:spPr>
          <a:xfrm>
            <a:off x="296212" y="4955009"/>
            <a:ext cx="2866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Output: 285</a:t>
            </a:r>
            <a:endParaRPr lang="LID4096" sz="3200" dirty="0"/>
          </a:p>
        </p:txBody>
      </p:sp>
    </p:spTree>
    <p:extLst>
      <p:ext uri="{BB962C8B-B14F-4D97-AF65-F5344CB8AC3E}">
        <p14:creationId xmlns:p14="http://schemas.microsoft.com/office/powerpoint/2010/main" val="524662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635D6-5DC4-1951-813D-E351D3176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B3020B5-F40B-3DE1-D798-A6D763E6D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424" y="1942064"/>
            <a:ext cx="6462476" cy="37852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8AB57-ED59-3E8C-C8F1-E25E76FB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Reproducibility: Python + </a:t>
            </a:r>
            <a:r>
              <a:rPr lang="en-GB" dirty="0" err="1"/>
              <a:t>Jupyter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C9580-7179-E9CE-9689-F76CF4E92F4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Technical: I can rerun the workflow because it is well documented.</a:t>
            </a:r>
          </a:p>
          <a:p>
            <a:r>
              <a:rPr lang="en-GB" sz="2000" dirty="0"/>
              <a:t>Inter-personal: I understand a workflow and can explain all steps.</a:t>
            </a:r>
            <a:endParaRPr lang="LID4096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11520E-6CE9-B777-1A9A-0F6DABE339FA}"/>
              </a:ext>
            </a:extLst>
          </p:cNvPr>
          <p:cNvSpPr txBox="1"/>
          <p:nvPr/>
        </p:nvSpPr>
        <p:spPr>
          <a:xfrm>
            <a:off x="9772408" y="5261693"/>
            <a:ext cx="3741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Technical: </a:t>
            </a:r>
            <a:r>
              <a:rPr lang="en-DE" sz="2400" dirty="0"/>
              <a:t>✅</a:t>
            </a:r>
            <a:endParaRPr lang="en-GB" sz="2400" dirty="0"/>
          </a:p>
          <a:p>
            <a:r>
              <a:rPr lang="en-GB" sz="2400" dirty="0"/>
              <a:t>Inter-personal: </a:t>
            </a:r>
            <a:r>
              <a:rPr lang="en-DE" sz="2400" dirty="0"/>
              <a:t>✅</a:t>
            </a:r>
            <a:endParaRPr lang="LID4096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8FDEDB-9FA0-C6B9-B553-31FF8FC7E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13" y="1942064"/>
            <a:ext cx="3238952" cy="1190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AAF4AA-71E0-4AE6-4056-F03CE0292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656" y="3262599"/>
            <a:ext cx="5014927" cy="259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86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5174D4-27A6-0ED4-1E13-39F3D34B0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97" y="998219"/>
            <a:ext cx="7167844" cy="3710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67F951-A3A2-B0D2-2C43-F7BCFF541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Reproducibility : Python + </a:t>
            </a:r>
            <a:r>
              <a:rPr lang="en-GB" dirty="0" err="1"/>
              <a:t>Jupyter</a:t>
            </a:r>
            <a:endParaRPr lang="LID4096" dirty="0"/>
          </a:p>
        </p:txBody>
      </p:sp>
      <p:pic>
        <p:nvPicPr>
          <p:cNvPr id="7" name="Content Placeholder 6" descr="A colorful dots in the air&#10;&#10;AI-generated content may be incorrect.">
            <a:extLst>
              <a:ext uri="{FF2B5EF4-FFF2-40B4-BE49-F238E27FC236}">
                <a16:creationId xmlns:a16="http://schemas.microsoft.com/office/drawing/2014/main" id="{BF1D2994-7453-4174-6246-54455B0B705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526" y="2747010"/>
            <a:ext cx="1564640" cy="1564640"/>
          </a:xfr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E0EF03B7-55DE-C3A3-7CF2-CD0DE47D761A}"/>
              </a:ext>
            </a:extLst>
          </p:cNvPr>
          <p:cNvSpPr/>
          <p:nvPr/>
        </p:nvSpPr>
        <p:spPr>
          <a:xfrm>
            <a:off x="249296" y="4861560"/>
            <a:ext cx="3309244" cy="647700"/>
          </a:xfrm>
          <a:prstGeom prst="wedgeRectCallout">
            <a:avLst>
              <a:gd name="adj1" fmla="val -20833"/>
              <a:gd name="adj2" fmla="val -6573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View on your laptop</a:t>
            </a:r>
            <a:endParaRPr lang="LID4096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AC2CBE-161A-366C-347A-28E0110E4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853" y="2112010"/>
            <a:ext cx="7405747" cy="3856197"/>
          </a:xfrm>
          <a:prstGeom prst="rect">
            <a:avLst/>
          </a:prstGeom>
        </p:spPr>
      </p:pic>
      <p:pic>
        <p:nvPicPr>
          <p:cNvPr id="12" name="Content Placeholder 6" descr="A colorful dots in the air&#10;&#10;AI-generated content may be incorrect.">
            <a:extLst>
              <a:ext uri="{FF2B5EF4-FFF2-40B4-BE49-F238E27FC236}">
                <a16:creationId xmlns:a16="http://schemas.microsoft.com/office/drawing/2014/main" id="{EA13CEA8-39D9-52B4-DC25-8CE82F0A7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481" y="3488615"/>
            <a:ext cx="1323415" cy="1323415"/>
          </a:xfrm>
          <a:prstGeom prst="rect">
            <a:avLst/>
          </a:prstGeom>
        </p:spPr>
      </p:pic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1E2041B4-27A6-6AFF-3A51-5C506EF5BC09}"/>
              </a:ext>
            </a:extLst>
          </p:cNvPr>
          <p:cNvSpPr/>
          <p:nvPr/>
        </p:nvSpPr>
        <p:spPr>
          <a:xfrm>
            <a:off x="9042776" y="693420"/>
            <a:ext cx="3019684" cy="1318260"/>
          </a:xfrm>
          <a:prstGeom prst="wedgeRectCallout">
            <a:avLst>
              <a:gd name="adj1" fmla="val -21085"/>
              <a:gd name="adj2" fmla="val 585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Other’s view when you share the workflow online</a:t>
            </a:r>
            <a:endParaRPr lang="LID4096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DEF22A-D13F-C54B-1946-D203C1A9129B}"/>
              </a:ext>
            </a:extLst>
          </p:cNvPr>
          <p:cNvSpPr txBox="1"/>
          <p:nvPr/>
        </p:nvSpPr>
        <p:spPr>
          <a:xfrm>
            <a:off x="3236089" y="6188635"/>
            <a:ext cx="5100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>
                <a:hlinkClick r:id="rId5"/>
              </a:rPr>
              <a:t>https://scads.github.io/llm-bia-2025/01_juypter_notebooks/03_image_processing.html</a:t>
            </a:r>
            <a:r>
              <a:rPr lang="en-GB" sz="1400" dirty="0"/>
              <a:t> </a:t>
            </a:r>
            <a:endParaRPr lang="LID4096" sz="1400" dirty="0"/>
          </a:p>
        </p:txBody>
      </p:sp>
    </p:spTree>
    <p:extLst>
      <p:ext uri="{BB962C8B-B14F-4D97-AF65-F5344CB8AC3E}">
        <p14:creationId xmlns:p14="http://schemas.microsoft.com/office/powerpoint/2010/main" val="255647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AA64C-3926-57F0-DD21-35782065A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Reproducibility : Python + </a:t>
            </a:r>
            <a:r>
              <a:rPr lang="en-GB" dirty="0" err="1"/>
              <a:t>Jupyter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ADF0F-5B41-2E26-B4BA-3CD903B855B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C8F806-B6A4-F6E6-EBF1-819C64B85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63" y="1142999"/>
            <a:ext cx="5323954" cy="33545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5BA8CC-47DB-A945-A303-8821B994203A}"/>
              </a:ext>
            </a:extLst>
          </p:cNvPr>
          <p:cNvSpPr txBox="1"/>
          <p:nvPr/>
        </p:nvSpPr>
        <p:spPr>
          <a:xfrm>
            <a:off x="226878" y="4477859"/>
            <a:ext cx="41419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050" dirty="0">
                <a:hlinkClick r:id="rId3"/>
              </a:rPr>
              <a:t>https://github.com/MouseLand/cellpose/blob/main/notebooks/run_Cellpose-SAM.ipynb</a:t>
            </a:r>
            <a:r>
              <a:rPr lang="en-GB" sz="1050" dirty="0"/>
              <a:t> </a:t>
            </a:r>
            <a:endParaRPr lang="LID4096" sz="10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E1090-B95B-37AA-47D6-5B938E2E9FC3}"/>
              </a:ext>
            </a:extLst>
          </p:cNvPr>
          <p:cNvSpPr txBox="1"/>
          <p:nvPr/>
        </p:nvSpPr>
        <p:spPr>
          <a:xfrm>
            <a:off x="8143528" y="5691839"/>
            <a:ext cx="40256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050" dirty="0">
                <a:hlinkClick r:id="rId4"/>
              </a:rPr>
              <a:t>https://haesleinhuepf.github.io/BioImageAnalysisNotebooks/22_feature_extraction/statistics_with_scikit_image.html</a:t>
            </a:r>
            <a:r>
              <a:rPr lang="en-GB" sz="1050" dirty="0"/>
              <a:t> </a:t>
            </a:r>
            <a:endParaRPr lang="LID4096" sz="10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EF09E2-E8C6-C36D-43DC-A5E156850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185" y="1320799"/>
            <a:ext cx="3610613" cy="40272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98E141-6265-AA7C-846E-8B688465E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974" y="1320799"/>
            <a:ext cx="3449654" cy="43942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EEADA7B-CE12-CE7C-8C55-C43A91F8E9BD}"/>
              </a:ext>
            </a:extLst>
          </p:cNvPr>
          <p:cNvSpPr txBox="1"/>
          <p:nvPr/>
        </p:nvSpPr>
        <p:spPr>
          <a:xfrm>
            <a:off x="4368800" y="5320791"/>
            <a:ext cx="36845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050" dirty="0">
                <a:hlinkClick r:id="rId7"/>
              </a:rPr>
              <a:t>https://github.com/computational-cell-analytics/micro-sam/blob/master/notebooks/quick_start.ipynb</a:t>
            </a:r>
            <a:r>
              <a:rPr lang="en-GB" sz="1050" dirty="0"/>
              <a:t> </a:t>
            </a:r>
            <a:endParaRPr lang="LID4096" sz="1050" dirty="0"/>
          </a:p>
        </p:txBody>
      </p:sp>
    </p:spTree>
    <p:extLst>
      <p:ext uri="{BB962C8B-B14F-4D97-AF65-F5344CB8AC3E}">
        <p14:creationId xmlns:p14="http://schemas.microsoft.com/office/powerpoint/2010/main" val="283898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02D88-EAFD-03D8-1E8B-2D70C2736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Training materials for today</a:t>
            </a:r>
            <a:endParaRPr lang="LID4096" dirty="0"/>
          </a:p>
        </p:txBody>
      </p:sp>
      <p:pic>
        <p:nvPicPr>
          <p:cNvPr id="8" name="Content Placeholder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2434D02-89AD-1889-C21C-749A125D522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>
            <a:fillRect/>
          </a:stretch>
        </p:blipFill>
        <p:spPr>
          <a:xfrm>
            <a:off x="6617565" y="1467319"/>
            <a:ext cx="5464709" cy="449508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CEAF47-3649-8552-66E1-C7B512EFDC15}"/>
              </a:ext>
            </a:extLst>
          </p:cNvPr>
          <p:cNvSpPr txBox="1"/>
          <p:nvPr/>
        </p:nvSpPr>
        <p:spPr>
          <a:xfrm>
            <a:off x="3074623" y="6187587"/>
            <a:ext cx="7833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https://scads.github.io/llm-bia-2025</a:t>
            </a:r>
            <a:r>
              <a:rPr lang="en-US" sz="2400" dirty="0"/>
              <a:t> </a:t>
            </a:r>
            <a:endParaRPr lang="LID4096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CCF84C-5590-5E12-F734-6874B22BE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97" y="1467318"/>
            <a:ext cx="6142704" cy="449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36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D0132-6195-14E1-980D-A549E706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code </a:t>
            </a:r>
            <a:r>
              <a:rPr lang="de-DE" dirty="0" err="1"/>
              <a:t>generation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LLMs?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06636-4B43-2078-7F43-5F320233AB1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4"/>
            <a:ext cx="5351062" cy="4679757"/>
          </a:xfrm>
        </p:spPr>
        <p:txBody>
          <a:bodyPr/>
          <a:lstStyle/>
          <a:p>
            <a:r>
              <a:rPr lang="de-DE" dirty="0"/>
              <a:t>Output of LLMs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often</a:t>
            </a:r>
            <a:r>
              <a:rPr lang="de-DE" dirty="0"/>
              <a:t> </a:t>
            </a:r>
            <a:r>
              <a:rPr lang="de-DE" dirty="0" err="1"/>
              <a:t>criticized</a:t>
            </a:r>
            <a:r>
              <a:rPr lang="de-DE" dirty="0"/>
              <a:t> </a:t>
            </a:r>
            <a:r>
              <a:rPr lang="de-DE" dirty="0" err="1"/>
              <a:t>for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Limited </a:t>
            </a:r>
            <a:r>
              <a:rPr lang="de-DE" dirty="0" err="1"/>
              <a:t>reproducibility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Hard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evaluate</a:t>
            </a:r>
            <a:r>
              <a:rPr lang="de-DE" dirty="0"/>
              <a:t> (</a:t>
            </a:r>
            <a:r>
              <a:rPr lang="de-DE" dirty="0" err="1"/>
              <a:t>automatically</a:t>
            </a:r>
            <a:r>
              <a:rPr lang="de-DE" dirty="0"/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CA2BDE-C005-C61C-DDF9-5F887F3F1681}"/>
              </a:ext>
            </a:extLst>
          </p:cNvPr>
          <p:cNvSpPr txBox="1">
            <a:spLocks/>
          </p:cNvSpPr>
          <p:nvPr/>
        </p:nvSpPr>
        <p:spPr>
          <a:xfrm>
            <a:off x="6759359" y="1198529"/>
            <a:ext cx="4785004" cy="467975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Output of LLM-</a:t>
            </a:r>
            <a:r>
              <a:rPr lang="de-DE" dirty="0" err="1"/>
              <a:t>generated</a:t>
            </a:r>
            <a:r>
              <a:rPr lang="de-DE" dirty="0"/>
              <a:t> code </a:t>
            </a:r>
            <a:r>
              <a:rPr lang="de-DE" dirty="0" err="1"/>
              <a:t>is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Reproducible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Can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executed</a:t>
            </a:r>
            <a:r>
              <a:rPr lang="de-DE" dirty="0"/>
              <a:t> and </a:t>
            </a:r>
            <a:r>
              <a:rPr lang="de-DE" dirty="0" err="1"/>
              <a:t>evaluted</a:t>
            </a:r>
            <a:r>
              <a:rPr lang="de-DE" dirty="0"/>
              <a:t> (</a:t>
            </a:r>
            <a:r>
              <a:rPr lang="de-DE" dirty="0" err="1"/>
              <a:t>automatically</a:t>
            </a:r>
            <a:r>
              <a:rPr lang="de-DE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4CBC71-650F-DCE5-8359-9ECFBB8899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426" b="51982"/>
          <a:stretch/>
        </p:blipFill>
        <p:spPr>
          <a:xfrm>
            <a:off x="653071" y="2953110"/>
            <a:ext cx="1755070" cy="1175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462E40-CCBB-B111-4834-045E0693C1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632" b="47345"/>
          <a:stretch/>
        </p:blipFill>
        <p:spPr>
          <a:xfrm>
            <a:off x="3368972" y="2953110"/>
            <a:ext cx="1844522" cy="16618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B351D9-A896-DD70-7F3F-190CDB634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494" y="3132835"/>
            <a:ext cx="6863599" cy="25411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C8E493-06DF-1EBF-B24F-C9DA1678BB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815" r="84745"/>
          <a:stretch/>
        </p:blipFill>
        <p:spPr>
          <a:xfrm>
            <a:off x="114907" y="4128612"/>
            <a:ext cx="1719137" cy="10571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0749EA-3BEB-637C-2008-AB70B332A0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234" r="84566"/>
          <a:stretch/>
        </p:blipFill>
        <p:spPr>
          <a:xfrm>
            <a:off x="2871040" y="4614996"/>
            <a:ext cx="1739213" cy="1034130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842C2051-BC14-C151-1228-04492CBD2618}"/>
              </a:ext>
            </a:extLst>
          </p:cNvPr>
          <p:cNvSpPr/>
          <p:nvPr/>
        </p:nvSpPr>
        <p:spPr>
          <a:xfrm>
            <a:off x="8380718" y="4862836"/>
            <a:ext cx="3706649" cy="1117600"/>
          </a:xfrm>
          <a:prstGeom prst="wedgeRectCallout">
            <a:avLst>
              <a:gd name="adj1" fmla="val -57641"/>
              <a:gd name="adj2" fmla="val -23214"/>
            </a:avLst>
          </a:prstGeom>
          <a:solidFill>
            <a:schemeClr val="bg1"/>
          </a:solidFill>
          <a:ln w="38100">
            <a:solidFill>
              <a:srgbClr val="22B1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rgbClr val="22B14C"/>
                </a:solidFill>
              </a:rPr>
              <a:t>No</a:t>
            </a:r>
            <a:r>
              <a:rPr lang="de-DE" dirty="0">
                <a:solidFill>
                  <a:srgbClr val="22B14C"/>
                </a:solidFill>
              </a:rPr>
              <a:t> matter </a:t>
            </a:r>
            <a:r>
              <a:rPr lang="de-DE" dirty="0" err="1">
                <a:solidFill>
                  <a:srgbClr val="22B14C"/>
                </a:solidFill>
              </a:rPr>
              <a:t>how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often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you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execute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this</a:t>
            </a:r>
            <a:r>
              <a:rPr lang="de-DE" dirty="0">
                <a:solidFill>
                  <a:srgbClr val="22B14C"/>
                </a:solidFill>
              </a:rPr>
              <a:t> code, </a:t>
            </a:r>
            <a:r>
              <a:rPr lang="de-DE" dirty="0" err="1">
                <a:solidFill>
                  <a:srgbClr val="22B14C"/>
                </a:solidFill>
              </a:rPr>
              <a:t>the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output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is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always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garanteed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to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be</a:t>
            </a:r>
            <a:r>
              <a:rPr lang="de-DE" dirty="0">
                <a:solidFill>
                  <a:srgbClr val="22B14C"/>
                </a:solidFill>
              </a:rPr>
              <a:t> „a“.</a:t>
            </a:r>
            <a:endParaRPr lang="en-US" dirty="0">
              <a:solidFill>
                <a:srgbClr val="22B14C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256D24-533E-12D3-36A7-C6A155FD2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54184" y="7088228"/>
            <a:ext cx="6724650" cy="14382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817695-0DB4-E9C2-BDA8-EDFD74535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33" y="8360969"/>
            <a:ext cx="6686550" cy="14382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74EFEA-38D4-F0DA-0C38-BFC4267D1C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403303" y="8703869"/>
            <a:ext cx="6772275" cy="219075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10D81F-6054-FA25-F4C1-B91AF1987BCB}"/>
              </a:ext>
            </a:extLst>
          </p:cNvPr>
          <p:cNvCxnSpPr>
            <a:cxnSpLocks/>
          </p:cNvCxnSpPr>
          <p:nvPr/>
        </p:nvCxnSpPr>
        <p:spPr>
          <a:xfrm>
            <a:off x="1231900" y="2108200"/>
            <a:ext cx="3187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00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40DC-8C5E-0B61-D15D-C9FA52DF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good are LLMs for Bio-image Analysis?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DFD0-B3EC-1003-58B9-01739B71D6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9369"/>
          </a:xfrm>
        </p:spPr>
        <p:txBody>
          <a:bodyPr/>
          <a:lstStyle/>
          <a:p>
            <a:r>
              <a:rPr lang="en-US" dirty="0"/>
              <a:t>Test case: segment the image and measure the average area of objects.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2C6657-E36D-FCB4-8F3F-6212C33B9FA0}"/>
              </a:ext>
            </a:extLst>
          </p:cNvPr>
          <p:cNvSpPr txBox="1"/>
          <p:nvPr/>
        </p:nvSpPr>
        <p:spPr>
          <a:xfrm>
            <a:off x="3760967" y="6224655"/>
            <a:ext cx="7692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https://www.biorxiv.org/content/10.1101/2024.04.19.590278v1</a:t>
            </a:r>
            <a:r>
              <a:rPr lang="en-US" sz="1200" dirty="0"/>
              <a:t>    </a:t>
            </a:r>
          </a:p>
          <a:p>
            <a:r>
              <a:rPr lang="en-US" sz="1200" dirty="0">
                <a:hlinkClick r:id="rId4"/>
              </a:rPr>
              <a:t>https://github.com/haesleinhuepf/human-eval-bia</a:t>
            </a:r>
            <a:r>
              <a:rPr lang="en-US" sz="12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3CBC1-CEC1-F0DA-2F85-91BB13F286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442" y="1722445"/>
            <a:ext cx="1090030" cy="10929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323397-99D3-6D25-1A9A-6A9CAC959D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371" y="1718576"/>
            <a:ext cx="1101796" cy="109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EBB0B0-97DB-B389-C22C-D6AFA83013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9926" y="1722512"/>
            <a:ext cx="1089986" cy="1092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85658C-3C64-EA67-7B7C-129A4D90BCF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" b="76836"/>
          <a:stretch/>
        </p:blipFill>
        <p:spPr>
          <a:xfrm>
            <a:off x="8380182" y="1565037"/>
            <a:ext cx="615085" cy="1250368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3EE3A474-B229-07D0-3899-D850381A5A13}"/>
              </a:ext>
            </a:extLst>
          </p:cNvPr>
          <p:cNvSpPr/>
          <p:nvPr/>
        </p:nvSpPr>
        <p:spPr>
          <a:xfrm>
            <a:off x="10245567" y="1712109"/>
            <a:ext cx="1576605" cy="957304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/>
              <a:t>858.04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F4063-7F97-343E-06A4-BE2CB2B295B5}"/>
              </a:ext>
            </a:extLst>
          </p:cNvPr>
          <p:cNvSpPr txBox="1"/>
          <p:nvPr/>
        </p:nvSpPr>
        <p:spPr>
          <a:xfrm rot="5400000">
            <a:off x="8545014" y="2645763"/>
            <a:ext cx="44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C737F93-83AF-8C83-00C3-612030F0889C}"/>
              </a:ext>
            </a:extLst>
          </p:cNvPr>
          <p:cNvSpPr/>
          <p:nvPr/>
        </p:nvSpPr>
        <p:spPr>
          <a:xfrm>
            <a:off x="933240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7F4FF48-F7A8-409F-9355-6BA3F6643F21}"/>
              </a:ext>
            </a:extLst>
          </p:cNvPr>
          <p:cNvSpPr/>
          <p:nvPr/>
        </p:nvSpPr>
        <p:spPr>
          <a:xfrm>
            <a:off x="768421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5FA3C07-297E-B3B9-6C03-8E1080413D0B}"/>
              </a:ext>
            </a:extLst>
          </p:cNvPr>
          <p:cNvSpPr/>
          <p:nvPr/>
        </p:nvSpPr>
        <p:spPr>
          <a:xfrm>
            <a:off x="5186275" y="1947439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06D3D5E-171D-D135-701A-F739565D11CB}"/>
              </a:ext>
            </a:extLst>
          </p:cNvPr>
          <p:cNvSpPr/>
          <p:nvPr/>
        </p:nvSpPr>
        <p:spPr>
          <a:xfrm>
            <a:off x="2767216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3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5F2F6-6594-55DF-A849-6B76ABB1D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091" y="128338"/>
            <a:ext cx="10578761" cy="812280"/>
          </a:xfrm>
        </p:spPr>
        <p:txBody>
          <a:bodyPr/>
          <a:lstStyle/>
          <a:p>
            <a:r>
              <a:rPr lang="en-US" dirty="0"/>
              <a:t>How good are LLMs for Bio-image Analysis?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6034D-11A5-5A9F-ED00-419E4DC89E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11445"/>
            <a:ext cx="11164034" cy="454385"/>
          </a:xfrm>
        </p:spPr>
        <p:txBody>
          <a:bodyPr/>
          <a:lstStyle/>
          <a:p>
            <a:r>
              <a:rPr lang="en-US" dirty="0"/>
              <a:t>Example test-case inspired by </a:t>
            </a:r>
            <a:r>
              <a:rPr lang="en-US" dirty="0" err="1"/>
              <a:t>HumaEval</a:t>
            </a:r>
            <a:r>
              <a:rPr lang="en-US" dirty="0"/>
              <a:t> (Chen et al 2021)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4434D-2865-68FF-24B9-C436EA1F5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638"/>
          <a:stretch/>
        </p:blipFill>
        <p:spPr>
          <a:xfrm>
            <a:off x="528445" y="1638400"/>
            <a:ext cx="4875875" cy="4325078"/>
          </a:xfrm>
          <a:prstGeom prst="rect">
            <a:avLst/>
          </a:prstGeom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19418898-FEE5-48E3-35AC-6CF4E7A2F8B5}"/>
              </a:ext>
            </a:extLst>
          </p:cNvPr>
          <p:cNvSpPr/>
          <p:nvPr/>
        </p:nvSpPr>
        <p:spPr>
          <a:xfrm>
            <a:off x="5553703" y="1698109"/>
            <a:ext cx="358880" cy="1311615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DA041436-393E-E0A3-7414-23BD76AF0417}"/>
              </a:ext>
            </a:extLst>
          </p:cNvPr>
          <p:cNvSpPr/>
          <p:nvPr/>
        </p:nvSpPr>
        <p:spPr>
          <a:xfrm>
            <a:off x="5553703" y="3060700"/>
            <a:ext cx="358880" cy="1126305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17F13B-57F7-48CD-7A06-03AFEC4B5811}"/>
              </a:ext>
            </a:extLst>
          </p:cNvPr>
          <p:cNvSpPr txBox="1"/>
          <p:nvPr/>
        </p:nvSpPr>
        <p:spPr>
          <a:xfrm>
            <a:off x="5912582" y="2169940"/>
            <a:ext cx="127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Prompt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577599-1A4E-E141-7275-DDB0C2F87E2C}"/>
              </a:ext>
            </a:extLst>
          </p:cNvPr>
          <p:cNvSpPr txBox="1"/>
          <p:nvPr/>
        </p:nvSpPr>
        <p:spPr>
          <a:xfrm>
            <a:off x="5912583" y="3374718"/>
            <a:ext cx="127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Reference 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3A0FFB-0FF0-9129-BAEE-C79C792FEE7B}"/>
              </a:ext>
            </a:extLst>
          </p:cNvPr>
          <p:cNvSpPr txBox="1"/>
          <p:nvPr/>
        </p:nvSpPr>
        <p:spPr>
          <a:xfrm>
            <a:off x="5912583" y="4803051"/>
            <a:ext cx="127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 test (excerpt)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1BEB43F-E7B0-8199-C26C-1B075A17AE00}"/>
              </a:ext>
            </a:extLst>
          </p:cNvPr>
          <p:cNvSpPr/>
          <p:nvPr/>
        </p:nvSpPr>
        <p:spPr>
          <a:xfrm>
            <a:off x="5553703" y="4288957"/>
            <a:ext cx="358880" cy="1674521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AE659D57-B43F-6294-11A2-A92671B5688A}"/>
              </a:ext>
            </a:extLst>
          </p:cNvPr>
          <p:cNvSpPr/>
          <p:nvPr/>
        </p:nvSpPr>
        <p:spPr>
          <a:xfrm>
            <a:off x="8215086" y="4708191"/>
            <a:ext cx="3824514" cy="1137153"/>
          </a:xfrm>
          <a:prstGeom prst="wedgeRectCallout">
            <a:avLst>
              <a:gd name="adj1" fmla="val -51676"/>
              <a:gd name="adj2" fmla="val 92262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We formulated 57 of such test-cases (yet)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D58E22-2FC0-416E-A2C0-4F8C9054344E}"/>
              </a:ext>
            </a:extLst>
          </p:cNvPr>
          <p:cNvSpPr txBox="1"/>
          <p:nvPr/>
        </p:nvSpPr>
        <p:spPr>
          <a:xfrm>
            <a:off x="3760967" y="6152085"/>
            <a:ext cx="7692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Chen at al 2021: </a:t>
            </a:r>
            <a:r>
              <a:rPr lang="en-US" sz="1200" dirty="0">
                <a:hlinkClick r:id="rId3"/>
              </a:rPr>
              <a:t>https://arxiv.org/abs/2107.03374</a:t>
            </a:r>
            <a:r>
              <a:rPr lang="en-US" sz="1200" dirty="0"/>
              <a:t> </a:t>
            </a:r>
          </a:p>
          <a:p>
            <a:r>
              <a:rPr lang="en-US" sz="1200" dirty="0">
                <a:hlinkClick r:id="rId4"/>
              </a:rPr>
              <a:t>https://www.biorxiv.org/content/10.1101/2024.04.19.590278v3</a:t>
            </a:r>
            <a:endParaRPr lang="en-US" sz="1200" dirty="0"/>
          </a:p>
          <a:p>
            <a:r>
              <a:rPr lang="en-US" sz="1200" dirty="0">
                <a:hlinkClick r:id="rId5"/>
              </a:rPr>
              <a:t>https://github.com/haesleinhuepf/human-eval-bia</a:t>
            </a:r>
            <a:r>
              <a:rPr lang="en-US" sz="1200" dirty="0"/>
              <a:t> 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063F90F9-8154-79DC-0B1C-58D057E1D784}"/>
              </a:ext>
            </a:extLst>
          </p:cNvPr>
          <p:cNvSpPr/>
          <p:nvPr/>
        </p:nvSpPr>
        <p:spPr>
          <a:xfrm>
            <a:off x="8215086" y="3374718"/>
            <a:ext cx="3824512" cy="1140047"/>
          </a:xfrm>
          <a:prstGeom prst="wedgeRectCallout">
            <a:avLst>
              <a:gd name="adj1" fmla="val -23007"/>
              <a:gd name="adj2" fmla="val 63396"/>
            </a:avLst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18 more currently on their way…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9B1AC1EE-153A-126D-6EAC-4827A0FF9671}"/>
              </a:ext>
            </a:extLst>
          </p:cNvPr>
          <p:cNvSpPr/>
          <p:nvPr/>
        </p:nvSpPr>
        <p:spPr>
          <a:xfrm>
            <a:off x="8215088" y="2044393"/>
            <a:ext cx="3824512" cy="1140047"/>
          </a:xfrm>
          <a:prstGeom prst="wedgeRectCallout">
            <a:avLst>
              <a:gd name="adj1" fmla="val -23007"/>
              <a:gd name="adj2" fmla="val 63396"/>
            </a:avLst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Open for your (!) contributions</a:t>
            </a:r>
          </a:p>
        </p:txBody>
      </p:sp>
    </p:spTree>
    <p:extLst>
      <p:ext uri="{BB962C8B-B14F-4D97-AF65-F5344CB8AC3E}">
        <p14:creationId xmlns:p14="http://schemas.microsoft.com/office/powerpoint/2010/main" val="5551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9" grpId="0"/>
      <p:bldP spid="10" grpId="0"/>
      <p:bldP spid="11" grpId="0" animBg="1"/>
      <p:bldP spid="13" grpId="0" animBg="1"/>
      <p:bldP spid="7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40DC-8C5E-0B61-D15D-C9FA52DF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good are LLMs for Bio-image Analysis?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DFD0-B3EC-1003-58B9-01739B71D6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9369"/>
          </a:xfrm>
        </p:spPr>
        <p:txBody>
          <a:bodyPr/>
          <a:lstStyle/>
          <a:p>
            <a:r>
              <a:rPr lang="en-US" dirty="0"/>
              <a:t>Test case: segment the image and measure the average area of objects.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2C6657-E36D-FCB4-8F3F-6212C33B9FA0}"/>
              </a:ext>
            </a:extLst>
          </p:cNvPr>
          <p:cNvSpPr txBox="1"/>
          <p:nvPr/>
        </p:nvSpPr>
        <p:spPr>
          <a:xfrm>
            <a:off x="3760967" y="6224655"/>
            <a:ext cx="7692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https://www.biorxiv.org/content/10.1101/2024.04.19.590278v1</a:t>
            </a:r>
            <a:r>
              <a:rPr lang="en-US" sz="1200" dirty="0"/>
              <a:t>    </a:t>
            </a:r>
          </a:p>
          <a:p>
            <a:r>
              <a:rPr lang="en-US" sz="1200" dirty="0">
                <a:hlinkClick r:id="rId3"/>
              </a:rPr>
              <a:t>https://github.com/haesleinhuepf/human-eval-bia</a:t>
            </a:r>
            <a:r>
              <a:rPr lang="en-US" sz="12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3CBC1-CEC1-F0DA-2F85-91BB13F28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442" y="1722445"/>
            <a:ext cx="1090030" cy="10929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323397-99D3-6D25-1A9A-6A9CAC959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371" y="1718576"/>
            <a:ext cx="1101796" cy="109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EBB0B0-97DB-B389-C22C-D6AFA8301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926" y="1722512"/>
            <a:ext cx="1089986" cy="1092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85658C-3C64-EA67-7B7C-129A4D90BCF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" b="76836"/>
          <a:stretch/>
        </p:blipFill>
        <p:spPr>
          <a:xfrm>
            <a:off x="8380182" y="1565037"/>
            <a:ext cx="615085" cy="1250368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3EE3A474-B229-07D0-3899-D850381A5A13}"/>
              </a:ext>
            </a:extLst>
          </p:cNvPr>
          <p:cNvSpPr/>
          <p:nvPr/>
        </p:nvSpPr>
        <p:spPr>
          <a:xfrm>
            <a:off x="10245567" y="1712109"/>
            <a:ext cx="1576605" cy="957304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/>
              <a:t>858.04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F4063-7F97-343E-06A4-BE2CB2B295B5}"/>
              </a:ext>
            </a:extLst>
          </p:cNvPr>
          <p:cNvSpPr txBox="1"/>
          <p:nvPr/>
        </p:nvSpPr>
        <p:spPr>
          <a:xfrm rot="5400000">
            <a:off x="8545014" y="2645763"/>
            <a:ext cx="44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C737F93-83AF-8C83-00C3-612030F0889C}"/>
              </a:ext>
            </a:extLst>
          </p:cNvPr>
          <p:cNvSpPr/>
          <p:nvPr/>
        </p:nvSpPr>
        <p:spPr>
          <a:xfrm>
            <a:off x="933240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7F4FF48-F7A8-409F-9355-6BA3F6643F21}"/>
              </a:ext>
            </a:extLst>
          </p:cNvPr>
          <p:cNvSpPr/>
          <p:nvPr/>
        </p:nvSpPr>
        <p:spPr>
          <a:xfrm>
            <a:off x="768421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5FA3C07-297E-B3B9-6C03-8E1080413D0B}"/>
              </a:ext>
            </a:extLst>
          </p:cNvPr>
          <p:cNvSpPr/>
          <p:nvPr/>
        </p:nvSpPr>
        <p:spPr>
          <a:xfrm>
            <a:off x="5186275" y="1947439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06D3D5E-171D-D135-701A-F739565D11CB}"/>
              </a:ext>
            </a:extLst>
          </p:cNvPr>
          <p:cNvSpPr/>
          <p:nvPr/>
        </p:nvSpPr>
        <p:spPr>
          <a:xfrm>
            <a:off x="2767216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E2D59D8F-F5BD-2A8D-0DC3-C22CA4A0C6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31" r="7049" b="624"/>
          <a:stretch/>
        </p:blipFill>
        <p:spPr bwMode="auto">
          <a:xfrm>
            <a:off x="0" y="3594656"/>
            <a:ext cx="12095171" cy="24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8575D403-F453-4D4C-C4E7-5C7D00AD5E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" t="24570" r="6529" b="73980"/>
          <a:stretch/>
        </p:blipFill>
        <p:spPr bwMode="auto">
          <a:xfrm>
            <a:off x="70731" y="3331065"/>
            <a:ext cx="12095178" cy="24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81D38F0B-F6DE-B5C1-3543-1D73A24536C2}"/>
              </a:ext>
            </a:extLst>
          </p:cNvPr>
          <p:cNvSpPr/>
          <p:nvPr/>
        </p:nvSpPr>
        <p:spPr>
          <a:xfrm>
            <a:off x="505968" y="3712464"/>
            <a:ext cx="3706368" cy="699713"/>
          </a:xfrm>
          <a:prstGeom prst="wedgeRectCallout">
            <a:avLst>
              <a:gd name="adj1" fmla="val 61897"/>
              <a:gd name="adj2" fmla="val -58599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Unit-test pass-rate (n=10):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20D760E-6BD8-840F-BC1C-0E1E6A8A1F03}"/>
              </a:ext>
            </a:extLst>
          </p:cNvPr>
          <p:cNvSpPr/>
          <p:nvPr/>
        </p:nvSpPr>
        <p:spPr>
          <a:xfrm>
            <a:off x="505968" y="4538777"/>
            <a:ext cx="3706368" cy="699713"/>
          </a:xfrm>
          <a:prstGeom prst="wedgeRectCallout">
            <a:avLst>
              <a:gd name="adj1" fmla="val 71601"/>
              <a:gd name="adj2" fmla="val -41175"/>
            </a:avLst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Large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92760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77950-88A8-55B5-9127-8CC37A3A2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 LLMs for Bio-image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AFBD3-C881-B28F-C325-EF00B70E3D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77808"/>
          </a:xfrm>
        </p:spPr>
        <p:txBody>
          <a:bodyPr/>
          <a:lstStyle/>
          <a:p>
            <a:r>
              <a:rPr lang="en-US" dirty="0"/>
              <a:t>Summary: 57 use-cases (yet), </a:t>
            </a:r>
            <a:r>
              <a:rPr lang="en-US" dirty="0">
                <a:solidFill>
                  <a:srgbClr val="51B02F"/>
                </a:solidFill>
              </a:rPr>
              <a:t>24</a:t>
            </a:r>
            <a:r>
              <a:rPr lang="en-US" dirty="0"/>
              <a:t> LLMs (yet), n=10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46D1BA-D803-D59B-2530-4CFDA9DA8A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9" b="3393"/>
          <a:stretch/>
        </p:blipFill>
        <p:spPr bwMode="auto">
          <a:xfrm>
            <a:off x="688115" y="1592715"/>
            <a:ext cx="5735938" cy="445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2C1BD8C-17FA-556D-6E61-BFBAE2DC9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960" y="1581534"/>
            <a:ext cx="3413523" cy="446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A829136D-E6DE-B983-5928-FAFBB60889CF}"/>
              </a:ext>
            </a:extLst>
          </p:cNvPr>
          <p:cNvSpPr/>
          <p:nvPr/>
        </p:nvSpPr>
        <p:spPr>
          <a:xfrm>
            <a:off x="485028" y="1680111"/>
            <a:ext cx="454942" cy="288897"/>
          </a:xfrm>
          <a:prstGeom prst="rightArrow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FDCB748-5DC2-D5F7-C68A-4EBB9D78AF06}"/>
              </a:ext>
            </a:extLst>
          </p:cNvPr>
          <p:cNvSpPr/>
          <p:nvPr/>
        </p:nvSpPr>
        <p:spPr>
          <a:xfrm>
            <a:off x="485028" y="1851846"/>
            <a:ext cx="454942" cy="288897"/>
          </a:xfrm>
          <a:prstGeom prst="rightArrow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3BEB3F2-8BFA-9D22-3B2D-18D70DC6EEB0}"/>
              </a:ext>
            </a:extLst>
          </p:cNvPr>
          <p:cNvSpPr/>
          <p:nvPr/>
        </p:nvSpPr>
        <p:spPr>
          <a:xfrm>
            <a:off x="486214" y="3241879"/>
            <a:ext cx="454942" cy="288897"/>
          </a:xfrm>
          <a:prstGeom prst="rightArrow">
            <a:avLst/>
          </a:prstGeom>
          <a:solidFill>
            <a:schemeClr val="bg1"/>
          </a:solidFill>
          <a:ln w="28575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9A233D-5C83-6A88-9C48-910F10E40ED8}"/>
              </a:ext>
            </a:extLst>
          </p:cNvPr>
          <p:cNvSpPr txBox="1"/>
          <p:nvPr/>
        </p:nvSpPr>
        <p:spPr>
          <a:xfrm>
            <a:off x="164592" y="2340864"/>
            <a:ext cx="877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Live demo ;-)</a:t>
            </a:r>
            <a:endParaRPr lang="LID4096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9366F6-2A9D-74C8-8EB9-9ADE5DADF3F9}"/>
              </a:ext>
            </a:extLst>
          </p:cNvPr>
          <p:cNvSpPr txBox="1"/>
          <p:nvPr/>
        </p:nvSpPr>
        <p:spPr>
          <a:xfrm>
            <a:off x="19447" y="1575438"/>
            <a:ext cx="371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C00000"/>
                </a:solidFill>
              </a:rPr>
              <a:t>$</a:t>
            </a:r>
            <a:endParaRPr lang="LID4096" sz="40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841AE0-875F-6DB7-E140-F45745322B0B}"/>
              </a:ext>
            </a:extLst>
          </p:cNvPr>
          <p:cNvSpPr txBox="1"/>
          <p:nvPr/>
        </p:nvSpPr>
        <p:spPr>
          <a:xfrm>
            <a:off x="38525" y="3075057"/>
            <a:ext cx="371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strike="sngStrike" dirty="0">
                <a:solidFill>
                  <a:schemeClr val="accent3">
                    <a:lumMod val="75000"/>
                  </a:schemeClr>
                </a:solidFill>
              </a:rPr>
              <a:t>$</a:t>
            </a:r>
            <a:endParaRPr lang="LID4096" sz="4000" strike="sngStrike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E323A-9412-3AB9-D039-1683377CB9CA}"/>
              </a:ext>
            </a:extLst>
          </p:cNvPr>
          <p:cNvSpPr txBox="1"/>
          <p:nvPr/>
        </p:nvSpPr>
        <p:spPr>
          <a:xfrm>
            <a:off x="3760967" y="6224655"/>
            <a:ext cx="7692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https://www.biorxiv.org/content/10.1101/2024.04.19.590278v1</a:t>
            </a:r>
            <a:r>
              <a:rPr lang="en-US" sz="1200" dirty="0"/>
              <a:t>    </a:t>
            </a:r>
          </a:p>
          <a:p>
            <a:r>
              <a:rPr lang="en-US" sz="1200" dirty="0">
                <a:hlinkClick r:id="rId5"/>
              </a:rPr>
              <a:t>https://github.com/haesleinhuepf/human-eval-bia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902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62706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Prompt Engineering</a:t>
            </a:r>
          </a:p>
        </p:txBody>
      </p:sp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895116BA-D5A9-98A8-32E1-A87EF5CA0CFC}"/>
              </a:ext>
            </a:extLst>
          </p:cNvPr>
          <p:cNvSpPr/>
          <p:nvPr/>
        </p:nvSpPr>
        <p:spPr>
          <a:xfrm>
            <a:off x="5100320" y="4124960"/>
            <a:ext cx="3952240" cy="1178560"/>
          </a:xfrm>
          <a:prstGeom prst="wedgeRectCallout">
            <a:avLst>
              <a:gd name="adj1" fmla="val -43434"/>
              <a:gd name="adj2" fmla="val -68421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accent3">
                    <a:lumMod val="75000"/>
                  </a:schemeClr>
                </a:solidFill>
              </a:rPr>
              <a:t>To further improve LLMs capabilities</a:t>
            </a:r>
            <a:endParaRPr lang="LID4096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16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E6D1E-4DAD-932F-83FF-20ED579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Prompt Engineering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73AF-FE92-D56F-DDBA-322A1FE20C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75730"/>
          </a:xfrm>
        </p:spPr>
        <p:txBody>
          <a:bodyPr/>
          <a:lstStyle/>
          <a:p>
            <a:r>
              <a:rPr lang="de-DE" i="1" dirty="0"/>
              <a:t>Modify a prompt </a:t>
            </a:r>
            <a:r>
              <a:rPr lang="de-DE" i="1" dirty="0" err="1"/>
              <a:t>until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works</a:t>
            </a:r>
            <a:r>
              <a:rPr lang="de-DE" i="1" dirty="0"/>
              <a:t>.</a:t>
            </a:r>
          </a:p>
          <a:p>
            <a:r>
              <a:rPr lang="en-US" sz="1200" dirty="0">
                <a:solidFill>
                  <a:srgbClr val="51B02F"/>
                </a:solidFill>
              </a:rPr>
              <a:t>Write python code to open the image file 'data/</a:t>
            </a:r>
            <a:r>
              <a:rPr lang="en-US" sz="1200" dirty="0" err="1">
                <a:solidFill>
                  <a:srgbClr val="51B02F"/>
                </a:solidFill>
              </a:rPr>
              <a:t>blobs.tif</a:t>
            </a:r>
            <a:r>
              <a:rPr lang="en-US" sz="1200" dirty="0">
                <a:solidFill>
                  <a:srgbClr val="51B02F"/>
                </a:solidFill>
              </a:rPr>
              <a:t>' </a:t>
            </a:r>
          </a:p>
          <a:p>
            <a:r>
              <a:rPr lang="en-US" sz="1200" dirty="0">
                <a:solidFill>
                  <a:srgbClr val="51B02F"/>
                </a:solidFill>
              </a:rPr>
              <a:t>and threshold it using Otsu's method.</a:t>
            </a:r>
          </a:p>
          <a:p>
            <a:r>
              <a:rPr lang="en-US" sz="1200" dirty="0">
                <a:solidFill>
                  <a:srgbClr val="51B02F"/>
                </a:solidFill>
              </a:rPr>
              <a:t>Apply connected component labeling to the result to </a:t>
            </a:r>
          </a:p>
          <a:p>
            <a:r>
              <a:rPr lang="en-US" sz="1200" dirty="0">
                <a:solidFill>
                  <a:srgbClr val="51B02F"/>
                </a:solidFill>
              </a:rPr>
              <a:t>retrieve a label image. Visualize the label image.</a:t>
            </a:r>
          </a:p>
          <a:p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D1EAE50-1D4E-5794-AD03-8361C01E0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388" y="1119279"/>
            <a:ext cx="6671047" cy="485251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24065E7-001F-3C28-D648-53451FF402FE}"/>
              </a:ext>
            </a:extLst>
          </p:cNvPr>
          <p:cNvSpPr txBox="1"/>
          <p:nvPr/>
        </p:nvSpPr>
        <p:spPr>
          <a:xfrm>
            <a:off x="3687377" y="6045200"/>
            <a:ext cx="4072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https://scads.github.io/generative-ai-notebooks/50_code_generation/03_generating_code.html</a:t>
            </a:r>
            <a:r>
              <a:rPr lang="en-US" sz="1600" dirty="0"/>
              <a:t> 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B48369D-7D99-2A54-A570-0600B404B161}"/>
              </a:ext>
            </a:extLst>
          </p:cNvPr>
          <p:cNvSpPr/>
          <p:nvPr/>
        </p:nvSpPr>
        <p:spPr>
          <a:xfrm>
            <a:off x="4822853" y="2136297"/>
            <a:ext cx="574535" cy="453154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8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E6D1E-4DAD-932F-83FF-20ED579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Prompt Engineering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73AF-FE92-D56F-DDBA-322A1FE20C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75730"/>
          </a:xfrm>
        </p:spPr>
        <p:txBody>
          <a:bodyPr/>
          <a:lstStyle/>
          <a:p>
            <a:r>
              <a:rPr lang="de-DE" i="1" dirty="0"/>
              <a:t>Modify a prompt </a:t>
            </a:r>
            <a:r>
              <a:rPr lang="de-DE" i="1" dirty="0" err="1"/>
              <a:t>until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works</a:t>
            </a:r>
            <a:r>
              <a:rPr lang="de-DE" i="1" dirty="0"/>
              <a:t>.</a:t>
            </a:r>
          </a:p>
          <a:p>
            <a:r>
              <a:rPr lang="en-US" sz="1200" dirty="0"/>
              <a:t>Write python code to open the image file 'data/</a:t>
            </a:r>
            <a:r>
              <a:rPr lang="en-US" sz="1200" dirty="0" err="1"/>
              <a:t>blobs.tif</a:t>
            </a:r>
            <a:r>
              <a:rPr lang="en-US" sz="1200" dirty="0"/>
              <a:t>' </a:t>
            </a:r>
          </a:p>
          <a:p>
            <a:r>
              <a:rPr lang="en-US" sz="1200" dirty="0"/>
              <a:t>and threshold it using Otsu's method.</a:t>
            </a:r>
          </a:p>
          <a:p>
            <a:r>
              <a:rPr lang="en-US" sz="1200" dirty="0"/>
              <a:t>Apply connected component labeling to the result to </a:t>
            </a:r>
          </a:p>
          <a:p>
            <a:r>
              <a:rPr lang="en-US" sz="1200" dirty="0"/>
              <a:t>retrieve a label image. Visualize the label image.</a:t>
            </a:r>
          </a:p>
          <a:p>
            <a:endParaRPr lang="en-US" sz="1200" dirty="0"/>
          </a:p>
          <a:p>
            <a:r>
              <a:rPr lang="en-US" sz="1200" dirty="0">
                <a:solidFill>
                  <a:srgbClr val="51B02F"/>
                </a:solidFill>
              </a:rPr>
              <a:t>Do not explain the solution. </a:t>
            </a:r>
          </a:p>
          <a:p>
            <a:r>
              <a:rPr lang="en-US" sz="1200" dirty="0">
                <a:solidFill>
                  <a:srgbClr val="51B02F"/>
                </a:solidFill>
              </a:rPr>
              <a:t>Only write Python code and short comments are ok.</a:t>
            </a:r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04B659-6A5F-A396-63A8-33A79EBD5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775" y="1489272"/>
            <a:ext cx="6545529" cy="3286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29A2EF-A196-EFD5-BBD5-199AE10F7801}"/>
              </a:ext>
            </a:extLst>
          </p:cNvPr>
          <p:cNvSpPr txBox="1"/>
          <p:nvPr/>
        </p:nvSpPr>
        <p:spPr>
          <a:xfrm>
            <a:off x="3687377" y="6045200"/>
            <a:ext cx="4072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https://scads.github.io/generative-ai-notebooks/50_code_generation/03_generating_code.html</a:t>
            </a:r>
            <a:r>
              <a:rPr lang="en-US" sz="1600" dirty="0"/>
              <a:t>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B1FAFF5-EC98-9A81-A191-5A66F3ED3B9C}"/>
              </a:ext>
            </a:extLst>
          </p:cNvPr>
          <p:cNvSpPr/>
          <p:nvPr/>
        </p:nvSpPr>
        <p:spPr>
          <a:xfrm>
            <a:off x="4822853" y="3388030"/>
            <a:ext cx="574535" cy="453154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11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D61D71-F376-84F7-EE47-EB82A342F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25" y="1489272"/>
            <a:ext cx="6526479" cy="35540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4E6D1E-4DAD-932F-83FF-20ED579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Prompt Engineering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73AF-FE92-D56F-DDBA-322A1FE20C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75730"/>
          </a:xfrm>
        </p:spPr>
        <p:txBody>
          <a:bodyPr/>
          <a:lstStyle/>
          <a:p>
            <a:r>
              <a:rPr lang="de-DE" i="1" dirty="0"/>
              <a:t>Modify a prompt </a:t>
            </a:r>
            <a:r>
              <a:rPr lang="de-DE" i="1" dirty="0" err="1"/>
              <a:t>until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works</a:t>
            </a:r>
            <a:r>
              <a:rPr lang="de-DE" i="1" dirty="0"/>
              <a:t>.</a:t>
            </a:r>
          </a:p>
          <a:p>
            <a:r>
              <a:rPr lang="en-US" sz="1200" dirty="0"/>
              <a:t>Write python code to open the image file 'data/</a:t>
            </a:r>
            <a:r>
              <a:rPr lang="en-US" sz="1200" dirty="0" err="1"/>
              <a:t>blobs.tif</a:t>
            </a:r>
            <a:r>
              <a:rPr lang="en-US" sz="1200" dirty="0"/>
              <a:t>' </a:t>
            </a:r>
          </a:p>
          <a:p>
            <a:r>
              <a:rPr lang="en-US" sz="1200" dirty="0"/>
              <a:t>and threshold it using Otsu's method.</a:t>
            </a:r>
          </a:p>
          <a:p>
            <a:r>
              <a:rPr lang="en-US" sz="1200" dirty="0"/>
              <a:t>Apply connected component labeling to the result to </a:t>
            </a:r>
          </a:p>
          <a:p>
            <a:r>
              <a:rPr lang="en-US" sz="1200" dirty="0"/>
              <a:t>retrieve a label image. Visualize the label image.</a:t>
            </a:r>
          </a:p>
          <a:p>
            <a:endParaRPr lang="en-US" sz="1200" dirty="0"/>
          </a:p>
          <a:p>
            <a:r>
              <a:rPr lang="en-US" sz="1200" dirty="0"/>
              <a:t>Do not explain the solution. </a:t>
            </a:r>
          </a:p>
          <a:p>
            <a:r>
              <a:rPr lang="en-US" sz="1200" dirty="0"/>
              <a:t>Only write Python code and short comments are ok.</a:t>
            </a:r>
          </a:p>
          <a:p>
            <a:endParaRPr lang="en-US" sz="1200" dirty="0"/>
          </a:p>
          <a:p>
            <a:r>
              <a:rPr lang="en-US" sz="1200" dirty="0">
                <a:solidFill>
                  <a:srgbClr val="51B02F"/>
                </a:solidFill>
              </a:rPr>
              <a:t>Assume the code is executed in a </a:t>
            </a:r>
            <a:r>
              <a:rPr lang="en-US" sz="1200" dirty="0" err="1">
                <a:solidFill>
                  <a:srgbClr val="51B02F"/>
                </a:solidFill>
              </a:rPr>
              <a:t>Jupyter</a:t>
            </a:r>
            <a:r>
              <a:rPr lang="en-US" sz="1200" dirty="0">
                <a:solidFill>
                  <a:srgbClr val="51B02F"/>
                </a:solidFill>
              </a:rPr>
              <a:t> notebook.</a:t>
            </a:r>
          </a:p>
          <a:p>
            <a:r>
              <a:rPr lang="en-US" sz="1200" dirty="0">
                <a:solidFill>
                  <a:srgbClr val="51B02F"/>
                </a:solidFill>
              </a:rPr>
              <a:t>Do not use any of these Python libraries:</a:t>
            </a:r>
          </a:p>
          <a:p>
            <a:r>
              <a:rPr lang="en-US" sz="1200" dirty="0">
                <a:solidFill>
                  <a:srgbClr val="51B02F"/>
                </a:solidFill>
              </a:rPr>
              <a:t>* OpenCV</a:t>
            </a:r>
          </a:p>
          <a:p>
            <a:r>
              <a:rPr lang="en-US" sz="1200" dirty="0">
                <a:solidFill>
                  <a:srgbClr val="51B02F"/>
                </a:solidFill>
              </a:rPr>
              <a:t>* PIL</a:t>
            </a:r>
          </a:p>
          <a:p>
            <a:r>
              <a:rPr lang="en-US" sz="1200" dirty="0">
                <a:solidFill>
                  <a:srgbClr val="51B02F"/>
                </a:solidFill>
              </a:rPr>
              <a:t>* Pillow</a:t>
            </a:r>
            <a:endParaRPr lang="en-US" sz="1600" dirty="0">
              <a:solidFill>
                <a:srgbClr val="51B02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6CB7E-DEDF-AAD0-3A8A-AF54DE59CEA6}"/>
              </a:ext>
            </a:extLst>
          </p:cNvPr>
          <p:cNvSpPr txBox="1"/>
          <p:nvPr/>
        </p:nvSpPr>
        <p:spPr>
          <a:xfrm>
            <a:off x="3687377" y="6045200"/>
            <a:ext cx="4072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https://scads.github.io/generative-ai-notebooks/50_code_generation/03_generating_code.html</a:t>
            </a:r>
            <a:r>
              <a:rPr lang="en-US" sz="1600" dirty="0"/>
              <a:t> 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31F9329-614C-120F-BA13-45DED3867BFD}"/>
              </a:ext>
            </a:extLst>
          </p:cNvPr>
          <p:cNvSpPr/>
          <p:nvPr/>
        </p:nvSpPr>
        <p:spPr>
          <a:xfrm>
            <a:off x="4822853" y="4418251"/>
            <a:ext cx="574535" cy="453154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496648B4-33E5-3051-EB47-F6A1A003AB05}"/>
              </a:ext>
            </a:extLst>
          </p:cNvPr>
          <p:cNvSpPr/>
          <p:nvPr/>
        </p:nvSpPr>
        <p:spPr>
          <a:xfrm>
            <a:off x="484348" y="1593410"/>
            <a:ext cx="296144" cy="4363770"/>
          </a:xfrm>
          <a:prstGeom prst="leftBrace">
            <a:avLst/>
          </a:prstGeom>
          <a:ln w="285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EC4C15-B0FA-D702-7284-1391F6B90DD1}"/>
              </a:ext>
            </a:extLst>
          </p:cNvPr>
          <p:cNvSpPr txBox="1"/>
          <p:nvPr/>
        </p:nvSpPr>
        <p:spPr>
          <a:xfrm rot="16200000">
            <a:off x="-1931068" y="3590628"/>
            <a:ext cx="450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„Long“ </a:t>
            </a:r>
            <a:r>
              <a:rPr lang="de-DE" dirty="0" err="1"/>
              <a:t>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D9D5800-7EB3-794A-006C-6E4AD5A71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D9620-9368-4200-BED6-86E5611E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54" y="371735"/>
            <a:ext cx="10657000" cy="812280"/>
          </a:xfrm>
        </p:spPr>
        <p:txBody>
          <a:bodyPr>
            <a:normAutofit/>
          </a:bodyPr>
          <a:lstStyle/>
          <a:p>
            <a:r>
              <a:rPr lang="en-GB" dirty="0"/>
              <a:t>Scientific code writing: </a:t>
            </a:r>
            <a:r>
              <a:rPr lang="en-GB" dirty="0" err="1">
                <a:solidFill>
                  <a:srgbClr val="51B02F"/>
                </a:solidFill>
              </a:rPr>
              <a:t>bia</a:t>
            </a:r>
            <a:r>
              <a:rPr lang="en-GB" dirty="0">
                <a:solidFill>
                  <a:srgbClr val="51B02F"/>
                </a:solidFill>
              </a:rPr>
              <a:t>-bob</a:t>
            </a:r>
            <a:endParaRPr lang="en-US" dirty="0"/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DE892662-C99A-0B64-705C-C84507957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F2C025-7DA6-C710-87F7-147E333D7CB3}"/>
              </a:ext>
            </a:extLst>
          </p:cNvPr>
          <p:cNvSpPr txBox="1"/>
          <p:nvPr/>
        </p:nvSpPr>
        <p:spPr>
          <a:xfrm>
            <a:off x="3688171" y="6262891"/>
            <a:ext cx="57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https://github.com/haesleinhuepf/bia-bob</a:t>
            </a:r>
            <a:r>
              <a:rPr lang="en-US" dirty="0"/>
              <a:t> 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5C2F3E7-4EAD-A0DA-90BF-B25911BC3070}"/>
              </a:ext>
            </a:extLst>
          </p:cNvPr>
          <p:cNvSpPr txBox="1">
            <a:spLocks/>
          </p:cNvSpPr>
          <p:nvPr/>
        </p:nvSpPr>
        <p:spPr>
          <a:xfrm>
            <a:off x="-1184808" y="7361294"/>
            <a:ext cx="11553754" cy="477880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02CBC-BE22-7A40-2196-BBA0C679583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10178514" cy="1884305"/>
          </a:xfrm>
        </p:spPr>
        <p:txBody>
          <a:bodyPr/>
          <a:lstStyle/>
          <a:p>
            <a:r>
              <a:rPr lang="en-US" dirty="0"/>
              <a:t>Short-cut to bio-image analysis code generation prompt-engineering</a:t>
            </a:r>
          </a:p>
          <a:p>
            <a:r>
              <a:rPr lang="en-US" sz="1200" dirty="0"/>
              <a:t>Write python code to open the image file 'data/</a:t>
            </a:r>
            <a:r>
              <a:rPr lang="en-US" sz="1200" dirty="0" err="1"/>
              <a:t>blobs.tif</a:t>
            </a:r>
            <a:r>
              <a:rPr lang="en-US" sz="1200" dirty="0"/>
              <a:t>' </a:t>
            </a:r>
          </a:p>
          <a:p>
            <a:r>
              <a:rPr lang="en-US" sz="1200" dirty="0"/>
              <a:t>and threshold it using Otsu's method.</a:t>
            </a:r>
          </a:p>
          <a:p>
            <a:r>
              <a:rPr lang="en-US" sz="1200" dirty="0"/>
              <a:t>Apply connected component labeling to the result to </a:t>
            </a:r>
          </a:p>
          <a:p>
            <a:r>
              <a:rPr lang="en-US" sz="1200" dirty="0"/>
              <a:t>retrieve a label image. Visualize the label image.</a:t>
            </a:r>
          </a:p>
          <a:p>
            <a:endParaRPr lang="en-US" sz="1600" dirty="0">
              <a:solidFill>
                <a:srgbClr val="51B02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1082F-73A7-D76C-BB6A-8A5E2A687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825" y="1489272"/>
            <a:ext cx="6526479" cy="35540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2F1167-C1F7-13F5-2F8B-590B95215688}"/>
              </a:ext>
            </a:extLst>
          </p:cNvPr>
          <p:cNvSpPr txBox="1"/>
          <p:nvPr/>
        </p:nvSpPr>
        <p:spPr>
          <a:xfrm>
            <a:off x="9445253" y="5043295"/>
            <a:ext cx="2539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OpenAI / GPT4o</a:t>
            </a:r>
            <a:endParaRPr lang="LID4096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702A936-690F-31E6-3068-97EBBFD4AD88}"/>
              </a:ext>
            </a:extLst>
          </p:cNvPr>
          <p:cNvSpPr txBox="1">
            <a:spLocks/>
          </p:cNvSpPr>
          <p:nvPr/>
        </p:nvSpPr>
        <p:spPr>
          <a:xfrm>
            <a:off x="251237" y="1704923"/>
            <a:ext cx="624330" cy="24632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51B02F"/>
                </a:solidFill>
              </a:rPr>
              <a:t>%%bob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E142A2-8AD6-5967-7978-AB21FA01FCF3}"/>
              </a:ext>
            </a:extLst>
          </p:cNvPr>
          <p:cNvSpPr txBox="1"/>
          <p:nvPr/>
        </p:nvSpPr>
        <p:spPr>
          <a:xfrm>
            <a:off x="773707" y="5755083"/>
            <a:ext cx="4249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bia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-bob using OpenAI / GPT4o</a:t>
            </a:r>
            <a:endParaRPr lang="LID4096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EA10EDB-469F-D141-4172-9CBE9CCC39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087" y="2903994"/>
            <a:ext cx="4507565" cy="2853346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2F4C7E5-1547-E7CB-5503-AE29D8CC82A5}"/>
              </a:ext>
            </a:extLst>
          </p:cNvPr>
          <p:cNvSpPr/>
          <p:nvPr/>
        </p:nvSpPr>
        <p:spPr>
          <a:xfrm>
            <a:off x="5405120" y="5161280"/>
            <a:ext cx="4013200" cy="708242"/>
          </a:xfrm>
          <a:prstGeom prst="wedgeRectCallout">
            <a:avLst>
              <a:gd name="adj1" fmla="val -53869"/>
              <a:gd name="adj2" fmla="val -22138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Shorter prompt, </a:t>
            </a:r>
            <a:br>
              <a:rPr lang="en-GB" dirty="0"/>
            </a:br>
            <a:r>
              <a:rPr lang="en-GB" dirty="0"/>
              <a:t>leading to easier-to-read code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6937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4BABE-80DC-B31A-EDE6-3AF4BC177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F524-2DD0-34D3-CF3E-8B19FB4D3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54" y="371735"/>
            <a:ext cx="10657000" cy="812280"/>
          </a:xfrm>
        </p:spPr>
        <p:txBody>
          <a:bodyPr>
            <a:normAutofit/>
          </a:bodyPr>
          <a:lstStyle/>
          <a:p>
            <a:r>
              <a:rPr lang="en-GB" dirty="0"/>
              <a:t>Scientific code writing: </a:t>
            </a:r>
            <a:r>
              <a:rPr lang="en-GB" dirty="0" err="1">
                <a:solidFill>
                  <a:srgbClr val="51B02F"/>
                </a:solidFill>
              </a:rPr>
              <a:t>bia</a:t>
            </a:r>
            <a:r>
              <a:rPr lang="en-GB" dirty="0">
                <a:solidFill>
                  <a:srgbClr val="51B02F"/>
                </a:solidFill>
              </a:rPr>
              <a:t>-bob</a:t>
            </a:r>
            <a:endParaRPr lang="en-US" dirty="0"/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9E92766E-7236-3B19-C7DD-E35D983A7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135CA7-FF25-A6B3-282E-2391FE3EE0F7}"/>
              </a:ext>
            </a:extLst>
          </p:cNvPr>
          <p:cNvSpPr txBox="1"/>
          <p:nvPr/>
        </p:nvSpPr>
        <p:spPr>
          <a:xfrm>
            <a:off x="3688171" y="6262891"/>
            <a:ext cx="57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https://github.com/haesleinhuepf/bia-bob</a:t>
            </a:r>
            <a:r>
              <a:rPr lang="en-US" dirty="0"/>
              <a:t> 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D7E0970-CD44-54B6-AA60-AD49BBBF9CCF}"/>
              </a:ext>
            </a:extLst>
          </p:cNvPr>
          <p:cNvSpPr txBox="1">
            <a:spLocks/>
          </p:cNvSpPr>
          <p:nvPr/>
        </p:nvSpPr>
        <p:spPr>
          <a:xfrm>
            <a:off x="135991" y="1184014"/>
            <a:ext cx="8536953" cy="50624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First steps: Keep it simple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C0E48D-A13C-67F6-AF31-5B5D19A069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6719"/>
          <a:stretch/>
        </p:blipFill>
        <p:spPr>
          <a:xfrm>
            <a:off x="450705" y="1569589"/>
            <a:ext cx="6678613" cy="608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1F851-A317-86B0-34CD-B54248120D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177" b="69102"/>
          <a:stretch/>
        </p:blipFill>
        <p:spPr>
          <a:xfrm>
            <a:off x="450704" y="2178380"/>
            <a:ext cx="6678613" cy="812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7EBCC8-654E-97E7-CFD2-589A4AB161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274" b="-1453"/>
          <a:stretch/>
        </p:blipFill>
        <p:spPr>
          <a:xfrm>
            <a:off x="450703" y="2988005"/>
            <a:ext cx="6678613" cy="3033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113C72-6C21-9689-836C-27BBEDAE0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316" y="3065847"/>
            <a:ext cx="4980263" cy="29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58D0-12ED-BFEC-0C27-B5D0F664B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D041A-AE6B-815F-39E8-174BAB6E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54" y="371735"/>
            <a:ext cx="10657000" cy="812280"/>
          </a:xfrm>
        </p:spPr>
        <p:txBody>
          <a:bodyPr>
            <a:normAutofit/>
          </a:bodyPr>
          <a:lstStyle/>
          <a:p>
            <a:r>
              <a:rPr lang="en-GB" dirty="0"/>
              <a:t>Scientific code writing: </a:t>
            </a:r>
            <a:r>
              <a:rPr lang="en-GB" dirty="0" err="1">
                <a:solidFill>
                  <a:srgbClr val="51B02F"/>
                </a:solidFill>
              </a:rPr>
              <a:t>bia</a:t>
            </a:r>
            <a:r>
              <a:rPr lang="en-GB" dirty="0">
                <a:solidFill>
                  <a:srgbClr val="51B02F"/>
                </a:solidFill>
              </a:rPr>
              <a:t>-bob</a:t>
            </a:r>
            <a:endParaRPr lang="en-US" dirty="0"/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2CDC4B1F-0E57-9AB8-9E85-416767F9E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B3BB89-9A4A-6AE6-7423-092164DFE37E}"/>
              </a:ext>
            </a:extLst>
          </p:cNvPr>
          <p:cNvSpPr txBox="1"/>
          <p:nvPr/>
        </p:nvSpPr>
        <p:spPr>
          <a:xfrm>
            <a:off x="3688171" y="6262891"/>
            <a:ext cx="57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https://github.com/haesleinhuepf/bia-bob</a:t>
            </a:r>
            <a:r>
              <a:rPr lang="en-US" dirty="0"/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8071AB4-9BE4-357B-00FA-61D833E8A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30" b="57009"/>
          <a:stretch/>
        </p:blipFill>
        <p:spPr bwMode="auto">
          <a:xfrm>
            <a:off x="3474098" y="1184013"/>
            <a:ext cx="4631678" cy="20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BD1C0313-3B2F-4D88-F3E9-68A8960D9C2F}"/>
              </a:ext>
            </a:extLst>
          </p:cNvPr>
          <p:cNvSpPr txBox="1">
            <a:spLocks/>
          </p:cNvSpPr>
          <p:nvPr/>
        </p:nvSpPr>
        <p:spPr>
          <a:xfrm>
            <a:off x="135992" y="1184014"/>
            <a:ext cx="3467476" cy="477880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learning </a:t>
            </a:r>
            <a:r>
              <a:rPr lang="en-US" i="1" dirty="0"/>
              <a:t>how to prompt</a:t>
            </a:r>
            <a:r>
              <a:rPr lang="en-US" dirty="0"/>
              <a:t> for code: try more complex workflows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322D169-7EF8-3997-7174-4021A8D94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07"/>
          <a:stretch/>
        </p:blipFill>
        <p:spPr bwMode="auto">
          <a:xfrm>
            <a:off x="8743950" y="1184012"/>
            <a:ext cx="3312057" cy="477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9DDFD839-1106-A944-11ED-D2F8D9DF0A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69" r="46030" b="2"/>
          <a:stretch/>
        </p:blipFill>
        <p:spPr bwMode="auto">
          <a:xfrm>
            <a:off x="3474098" y="3533774"/>
            <a:ext cx="4631678" cy="242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C125C2FF-E868-8530-34D7-F7FD06E2E92D}"/>
              </a:ext>
            </a:extLst>
          </p:cNvPr>
          <p:cNvSpPr/>
          <p:nvPr/>
        </p:nvSpPr>
        <p:spPr>
          <a:xfrm>
            <a:off x="8105776" y="1819275"/>
            <a:ext cx="638174" cy="6381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B61EE928-7A40-6992-1C2C-A8945E1368E1}"/>
              </a:ext>
            </a:extLst>
          </p:cNvPr>
          <p:cNvSpPr/>
          <p:nvPr/>
        </p:nvSpPr>
        <p:spPr>
          <a:xfrm rot="10800000">
            <a:off x="8105776" y="3986469"/>
            <a:ext cx="638174" cy="6381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AB1D55C9-2E6F-CC13-47A3-26F6C8ADD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3AB5E-24C9-9535-B011-B103F4A8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Including </a:t>
            </a:r>
            <a:r>
              <a:rPr lang="de-DE" sz="3600" dirty="0">
                <a:solidFill>
                  <a:srgbClr val="51B02F"/>
                </a:solidFill>
              </a:rPr>
              <a:t>vision</a:t>
            </a:r>
            <a:r>
              <a:rPr lang="de-DE" sz="3600" dirty="0"/>
              <a:t> language models (VLMs)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48A87-51E2-7422-C644-B4353C8473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97515" y="1184015"/>
            <a:ext cx="8122952" cy="512627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A732CB2-E07A-0952-9847-78A099D80695}"/>
              </a:ext>
            </a:extLst>
          </p:cNvPr>
          <p:cNvGrpSpPr>
            <a:grpSpLocks noChangeAspect="1"/>
          </p:cNvGrpSpPr>
          <p:nvPr/>
        </p:nvGrpSpPr>
        <p:grpSpPr>
          <a:xfrm>
            <a:off x="9602449" y="2115557"/>
            <a:ext cx="862012" cy="1998425"/>
            <a:chOff x="621102" y="2631056"/>
            <a:chExt cx="379563" cy="879951"/>
          </a:xfrm>
          <a:solidFill>
            <a:srgbClr val="70AD47"/>
          </a:solidFill>
        </p:grpSpPr>
        <p:sp>
          <p:nvSpPr>
            <p:cNvPr id="15" name="Smiley Face 14">
              <a:extLst>
                <a:ext uri="{FF2B5EF4-FFF2-40B4-BE49-F238E27FC236}">
                  <a16:creationId xmlns:a16="http://schemas.microsoft.com/office/drawing/2014/main" id="{2C92DF75-AE80-3E92-0456-BA5B1746B07B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9C82D62-888A-F07B-D768-0D7AC429BFF1}"/>
                </a:ext>
              </a:extLst>
            </p:cNvPr>
            <p:cNvCxnSpPr>
              <a:stCxn id="1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4123BF1-72CA-1FEF-0DBE-81B23BDC8919}"/>
                </a:ext>
              </a:extLst>
            </p:cNvPr>
            <p:cNvCxnSpPr>
              <a:stCxn id="1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CC8DD82-6D9D-1879-DE8E-6B293ED3DD13}"/>
                </a:ext>
              </a:extLst>
            </p:cNvPr>
            <p:cNvCxnSpPr>
              <a:stCxn id="1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F048ADB-1CEE-3CAC-2F1D-39B0AE375511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191ACE9-2D12-DF31-D896-EBC18B1265D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58D9AB-CEB3-1C32-F552-CC0C48FB0EFB}"/>
              </a:ext>
            </a:extLst>
          </p:cNvPr>
          <p:cNvGrpSpPr>
            <a:grpSpLocks noChangeAspect="1"/>
          </p:cNvGrpSpPr>
          <p:nvPr/>
        </p:nvGrpSpPr>
        <p:grpSpPr>
          <a:xfrm>
            <a:off x="10741341" y="2868805"/>
            <a:ext cx="862012" cy="1998425"/>
            <a:chOff x="621102" y="2631056"/>
            <a:chExt cx="379563" cy="879951"/>
          </a:xfrm>
          <a:solidFill>
            <a:srgbClr val="E30B5D"/>
          </a:solidFill>
        </p:grpSpPr>
        <p:sp>
          <p:nvSpPr>
            <p:cNvPr id="24" name="Smiley Face 23">
              <a:extLst>
                <a:ext uri="{FF2B5EF4-FFF2-40B4-BE49-F238E27FC236}">
                  <a16:creationId xmlns:a16="http://schemas.microsoft.com/office/drawing/2014/main" id="{BA492420-67E2-D22A-CA64-A68C8A81F7A8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6DB76C9-7524-79E0-20A2-53F220E1E53C}"/>
                </a:ext>
              </a:extLst>
            </p:cNvPr>
            <p:cNvCxnSpPr>
              <a:stCxn id="24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B1FD461-BA32-C9E2-DB79-3DB0FD9E1FA7}"/>
                </a:ext>
              </a:extLst>
            </p:cNvPr>
            <p:cNvCxnSpPr>
              <a:stCxn id="24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54B50E1-8332-D6EF-1C2D-1F220DC01863}"/>
                </a:ext>
              </a:extLst>
            </p:cNvPr>
            <p:cNvCxnSpPr>
              <a:stCxn id="24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EF74A19-7DD0-5CC1-F676-14FEFEBC9713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7BD08C6-990F-9995-CFBD-94B2AA13F127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A08B1D6-7568-3AD0-1744-8C234FB82794}"/>
              </a:ext>
            </a:extLst>
          </p:cNvPr>
          <p:cNvSpPr txBox="1"/>
          <p:nvPr/>
        </p:nvSpPr>
        <p:spPr>
          <a:xfrm>
            <a:off x="10353857" y="4885538"/>
            <a:ext cx="16369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Computer</a:t>
            </a:r>
          </a:p>
          <a:p>
            <a:pPr algn="ctr"/>
            <a:r>
              <a:rPr lang="en-US" sz="2400" dirty="0"/>
              <a:t>scientist</a:t>
            </a:r>
          </a:p>
        </p:txBody>
      </p:sp>
      <p:sp>
        <p:nvSpPr>
          <p:cNvPr id="31" name="Speech Bubble: Oval 30">
            <a:extLst>
              <a:ext uri="{FF2B5EF4-FFF2-40B4-BE49-F238E27FC236}">
                <a16:creationId xmlns:a16="http://schemas.microsoft.com/office/drawing/2014/main" id="{7ABD0701-92DA-AD4D-58E0-72C18F813AEF}"/>
              </a:ext>
            </a:extLst>
          </p:cNvPr>
          <p:cNvSpPr/>
          <p:nvPr/>
        </p:nvSpPr>
        <p:spPr>
          <a:xfrm>
            <a:off x="10741341" y="1741630"/>
            <a:ext cx="1218977" cy="992331"/>
          </a:xfrm>
          <a:prstGeom prst="wedgeEllipseCallout">
            <a:avLst>
              <a:gd name="adj1" fmla="val -25430"/>
              <a:gd name="adj2" fmla="val 59227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That makes sense!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5CA466-2618-CB77-0119-58D741AD15E4}"/>
              </a:ext>
            </a:extLst>
          </p:cNvPr>
          <p:cNvSpPr txBox="1"/>
          <p:nvPr/>
        </p:nvSpPr>
        <p:spPr>
          <a:xfrm>
            <a:off x="9325571" y="420425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Biologist</a:t>
            </a:r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D0501317-675D-590C-D95F-3C36EA6648F5}"/>
              </a:ext>
            </a:extLst>
          </p:cNvPr>
          <p:cNvSpPr/>
          <p:nvPr/>
        </p:nvSpPr>
        <p:spPr>
          <a:xfrm>
            <a:off x="10081721" y="679011"/>
            <a:ext cx="1289431" cy="1062620"/>
          </a:xfrm>
          <a:prstGeom prst="wedgeEllipseCallout">
            <a:avLst>
              <a:gd name="adj1" fmla="val -36055"/>
              <a:gd name="adj2" fmla="val 80300"/>
            </a:avLst>
          </a:prstGeom>
          <a:solidFill>
            <a:srgbClr val="70AD4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That’s right!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D56EB-CB55-DF52-285C-56E8BB46F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65" y="1184015"/>
            <a:ext cx="2251647" cy="2244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8E2BF1-5D64-5E73-A483-96FB9FAAD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3114" y="1184014"/>
            <a:ext cx="7091822" cy="1075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FDF67A-C5F2-00F1-EA09-C4BD947C3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9712" y="2334204"/>
            <a:ext cx="7091820" cy="862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531F95-AEE4-40CC-AB32-ED095FCA6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240" y="3236894"/>
            <a:ext cx="7047009" cy="985909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260218D1-28DD-E7D2-0DF4-D6348A72EBCE}"/>
              </a:ext>
            </a:extLst>
          </p:cNvPr>
          <p:cNvSpPr/>
          <p:nvPr/>
        </p:nvSpPr>
        <p:spPr>
          <a:xfrm>
            <a:off x="2910978" y="4262823"/>
            <a:ext cx="4244565" cy="830997"/>
          </a:xfrm>
          <a:prstGeom prst="wedgeRectCallout">
            <a:avLst>
              <a:gd name="adj1" fmla="val -21376"/>
              <a:gd name="adj2" fmla="val -70242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write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prompts</a:t>
            </a:r>
            <a:r>
              <a:rPr lang="de-DE" dirty="0">
                <a:solidFill>
                  <a:schemeClr val="tx1"/>
                </a:solidFill>
              </a:rPr>
              <a:t> like </a:t>
            </a:r>
            <a:r>
              <a:rPr lang="de-DE" dirty="0" err="1">
                <a:solidFill>
                  <a:schemeClr val="tx1"/>
                </a:solidFill>
              </a:rPr>
              <a:t>this</a:t>
            </a:r>
            <a:r>
              <a:rPr lang="de-DE" dirty="0">
                <a:solidFill>
                  <a:schemeClr val="tx1"/>
                </a:solidFill>
              </a:rPr>
              <a:t>, </a:t>
            </a:r>
            <a:r>
              <a:rPr lang="de-DE" dirty="0" err="1">
                <a:solidFill>
                  <a:schemeClr val="tx1"/>
                </a:solidFill>
              </a:rPr>
              <a:t>you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need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have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image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analysis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knowledge</a:t>
            </a:r>
            <a:r>
              <a:rPr lang="de-DE" dirty="0">
                <a:solidFill>
                  <a:schemeClr val="tx1"/>
                </a:solidFill>
              </a:rPr>
              <a:t>!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28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4" grpId="0"/>
      <p:bldP spid="36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9C577552-6338-EA9F-FEEE-D5169D7DD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1A63EB-B5B4-C43C-9828-6E17998FF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332" y="2185037"/>
            <a:ext cx="7030243" cy="30401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3AB5E-24C9-9535-B011-B103F4A8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Including </a:t>
            </a:r>
            <a:r>
              <a:rPr lang="de-DE" sz="3600" dirty="0">
                <a:solidFill>
                  <a:srgbClr val="51B02F"/>
                </a:solidFill>
              </a:rPr>
              <a:t>vision</a:t>
            </a:r>
            <a:r>
              <a:rPr lang="de-DE" sz="3600" dirty="0"/>
              <a:t> language models (VLMs)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48A87-51E2-7422-C644-B4353C8473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97515" y="1184015"/>
            <a:ext cx="8122952" cy="512627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A732CB2-E07A-0952-9847-78A099D80695}"/>
              </a:ext>
            </a:extLst>
          </p:cNvPr>
          <p:cNvGrpSpPr>
            <a:grpSpLocks noChangeAspect="1"/>
          </p:cNvGrpSpPr>
          <p:nvPr/>
        </p:nvGrpSpPr>
        <p:grpSpPr>
          <a:xfrm>
            <a:off x="9602449" y="2115557"/>
            <a:ext cx="862012" cy="1998425"/>
            <a:chOff x="621102" y="2631056"/>
            <a:chExt cx="379563" cy="879951"/>
          </a:xfrm>
          <a:solidFill>
            <a:srgbClr val="70AD47"/>
          </a:solidFill>
        </p:grpSpPr>
        <p:sp>
          <p:nvSpPr>
            <p:cNvPr id="15" name="Smiley Face 14">
              <a:extLst>
                <a:ext uri="{FF2B5EF4-FFF2-40B4-BE49-F238E27FC236}">
                  <a16:creationId xmlns:a16="http://schemas.microsoft.com/office/drawing/2014/main" id="{2C92DF75-AE80-3E92-0456-BA5B1746B07B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9C82D62-888A-F07B-D768-0D7AC429BFF1}"/>
                </a:ext>
              </a:extLst>
            </p:cNvPr>
            <p:cNvCxnSpPr>
              <a:stCxn id="15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4123BF1-72CA-1FEF-0DBE-81B23BDC8919}"/>
                </a:ext>
              </a:extLst>
            </p:cNvPr>
            <p:cNvCxnSpPr>
              <a:stCxn id="15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CC8DD82-6D9D-1879-DE8E-6B293ED3DD13}"/>
                </a:ext>
              </a:extLst>
            </p:cNvPr>
            <p:cNvCxnSpPr>
              <a:stCxn id="15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F048ADB-1CEE-3CAC-2F1D-39B0AE375511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191ACE9-2D12-DF31-D896-EBC18B1265D4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58D9AB-CEB3-1C32-F552-CC0C48FB0EFB}"/>
              </a:ext>
            </a:extLst>
          </p:cNvPr>
          <p:cNvGrpSpPr>
            <a:grpSpLocks noChangeAspect="1"/>
          </p:cNvGrpSpPr>
          <p:nvPr/>
        </p:nvGrpSpPr>
        <p:grpSpPr>
          <a:xfrm>
            <a:off x="10741341" y="2868805"/>
            <a:ext cx="862012" cy="1998425"/>
            <a:chOff x="621102" y="2631056"/>
            <a:chExt cx="379563" cy="879951"/>
          </a:xfrm>
          <a:solidFill>
            <a:srgbClr val="E30B5D"/>
          </a:solidFill>
        </p:grpSpPr>
        <p:sp>
          <p:nvSpPr>
            <p:cNvPr id="24" name="Smiley Face 23">
              <a:extLst>
                <a:ext uri="{FF2B5EF4-FFF2-40B4-BE49-F238E27FC236}">
                  <a16:creationId xmlns:a16="http://schemas.microsoft.com/office/drawing/2014/main" id="{BA492420-67E2-D22A-CA64-A68C8A81F7A8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6DB76C9-7524-79E0-20A2-53F220E1E53C}"/>
                </a:ext>
              </a:extLst>
            </p:cNvPr>
            <p:cNvCxnSpPr>
              <a:stCxn id="24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B1FD461-BA32-C9E2-DB79-3DB0FD9E1FA7}"/>
                </a:ext>
              </a:extLst>
            </p:cNvPr>
            <p:cNvCxnSpPr>
              <a:stCxn id="24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54B50E1-8332-D6EF-1C2D-1F220DC01863}"/>
                </a:ext>
              </a:extLst>
            </p:cNvPr>
            <p:cNvCxnSpPr>
              <a:stCxn id="24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EF74A19-7DD0-5CC1-F676-14FEFEBC9713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7BD08C6-990F-9995-CFBD-94B2AA13F127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solidFill>
              <a:srgbClr val="00B0F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A08B1D6-7568-3AD0-1744-8C234FB82794}"/>
              </a:ext>
            </a:extLst>
          </p:cNvPr>
          <p:cNvSpPr txBox="1"/>
          <p:nvPr/>
        </p:nvSpPr>
        <p:spPr>
          <a:xfrm>
            <a:off x="10353857" y="4885538"/>
            <a:ext cx="16369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Computer</a:t>
            </a:r>
          </a:p>
          <a:p>
            <a:pPr algn="ctr"/>
            <a:r>
              <a:rPr lang="en-US" sz="2400" dirty="0"/>
              <a:t>scientist</a:t>
            </a:r>
          </a:p>
        </p:txBody>
      </p:sp>
      <p:sp>
        <p:nvSpPr>
          <p:cNvPr id="31" name="Speech Bubble: Oval 30">
            <a:extLst>
              <a:ext uri="{FF2B5EF4-FFF2-40B4-BE49-F238E27FC236}">
                <a16:creationId xmlns:a16="http://schemas.microsoft.com/office/drawing/2014/main" id="{7ABD0701-92DA-AD4D-58E0-72C18F813AEF}"/>
              </a:ext>
            </a:extLst>
          </p:cNvPr>
          <p:cNvSpPr/>
          <p:nvPr/>
        </p:nvSpPr>
        <p:spPr>
          <a:xfrm>
            <a:off x="10741341" y="1741630"/>
            <a:ext cx="1218977" cy="992331"/>
          </a:xfrm>
          <a:prstGeom prst="wedgeEllipseCallout">
            <a:avLst>
              <a:gd name="adj1" fmla="val -25430"/>
              <a:gd name="adj2" fmla="val 59227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/>
              <a:t>Jeey</a:t>
            </a:r>
            <a:r>
              <a:rPr lang="en-US" dirty="0"/>
              <a:t>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5CA466-2618-CB77-0119-58D741AD15E4}"/>
              </a:ext>
            </a:extLst>
          </p:cNvPr>
          <p:cNvSpPr txBox="1"/>
          <p:nvPr/>
        </p:nvSpPr>
        <p:spPr>
          <a:xfrm>
            <a:off x="9325571" y="420425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Biologist</a:t>
            </a:r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D0501317-675D-590C-D95F-3C36EA6648F5}"/>
              </a:ext>
            </a:extLst>
          </p:cNvPr>
          <p:cNvSpPr/>
          <p:nvPr/>
        </p:nvSpPr>
        <p:spPr>
          <a:xfrm>
            <a:off x="10081721" y="679011"/>
            <a:ext cx="1289431" cy="1062620"/>
          </a:xfrm>
          <a:prstGeom prst="wedgeEllipseCallout">
            <a:avLst>
              <a:gd name="adj1" fmla="val -36055"/>
              <a:gd name="adj2" fmla="val 80300"/>
            </a:avLst>
          </a:prstGeom>
          <a:solidFill>
            <a:srgbClr val="70AD4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Jeey</a:t>
            </a:r>
            <a:r>
              <a:rPr lang="en-US" dirty="0"/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D56EB-CB55-DF52-285C-56E8BB46F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65" y="1184015"/>
            <a:ext cx="2251647" cy="2244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531F95-AEE4-40CC-AB32-ED095FCA65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240" y="3236894"/>
            <a:ext cx="7047009" cy="98590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896D834-A398-2024-CA72-1F155EB5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65" y="3613317"/>
            <a:ext cx="2251648" cy="225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CD3837B8-0A51-229A-9F61-3A6948FB8B37}"/>
              </a:ext>
            </a:extLst>
          </p:cNvPr>
          <p:cNvSpPr/>
          <p:nvPr/>
        </p:nvSpPr>
        <p:spPr>
          <a:xfrm>
            <a:off x="2910978" y="5310813"/>
            <a:ext cx="4244565" cy="830997"/>
          </a:xfrm>
          <a:prstGeom prst="wedgeRectCallout">
            <a:avLst>
              <a:gd name="adj1" fmla="val -21376"/>
              <a:gd name="adj2" fmla="val -70242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proof-read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this</a:t>
            </a:r>
            <a:r>
              <a:rPr lang="de-DE" dirty="0">
                <a:solidFill>
                  <a:schemeClr val="tx1"/>
                </a:solidFill>
              </a:rPr>
              <a:t> code, </a:t>
            </a:r>
            <a:r>
              <a:rPr lang="de-DE" dirty="0" err="1">
                <a:solidFill>
                  <a:schemeClr val="tx1"/>
                </a:solidFill>
              </a:rPr>
              <a:t>you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need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programming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skills</a:t>
            </a:r>
            <a:r>
              <a:rPr lang="de-DE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64A0D0-C840-CF83-BD7E-402456929AF7}"/>
              </a:ext>
            </a:extLst>
          </p:cNvPr>
          <p:cNvSpPr txBox="1"/>
          <p:nvPr/>
        </p:nvSpPr>
        <p:spPr>
          <a:xfrm>
            <a:off x="3765639" y="6098963"/>
            <a:ext cx="40720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https://scads.github.io/generative-ai-notebooks/50_code_generation/25_vision-microscopy-hints.html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372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3.54167E-6 -0.297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6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0BA4-DB9B-6C44-5E99-A19C37F82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500" dirty="0"/>
              <a:t>Generating </a:t>
            </a:r>
            <a:r>
              <a:rPr lang="de-DE" sz="3500" dirty="0" err="1"/>
              <a:t>notebooks</a:t>
            </a:r>
            <a:r>
              <a:rPr lang="de-DE" sz="3500" dirty="0"/>
              <a:t> </a:t>
            </a:r>
            <a:r>
              <a:rPr lang="de-DE" sz="3500" dirty="0" err="1"/>
              <a:t>using</a:t>
            </a:r>
            <a:r>
              <a:rPr lang="de-DE" sz="3500" dirty="0"/>
              <a:t> </a:t>
            </a:r>
            <a:r>
              <a:rPr lang="de-DE" sz="3500" dirty="0" err="1">
                <a:solidFill>
                  <a:schemeClr val="accent2">
                    <a:lumMod val="50000"/>
                  </a:schemeClr>
                </a:solidFill>
              </a:rPr>
              <a:t>vision</a:t>
            </a:r>
            <a:r>
              <a:rPr lang="de-DE" sz="3500" dirty="0"/>
              <a:t> </a:t>
            </a:r>
            <a:r>
              <a:rPr lang="de-DE" sz="3500" dirty="0" err="1"/>
              <a:t>models</a:t>
            </a:r>
            <a:r>
              <a:rPr lang="de-DE" sz="3500" dirty="0"/>
              <a:t> </a:t>
            </a:r>
            <a:endParaRPr lang="en-US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A6CAB-7329-2149-E3F0-A75FD70FB9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74852"/>
          </a:xfrm>
        </p:spPr>
        <p:txBody>
          <a:bodyPr/>
          <a:lstStyle/>
          <a:p>
            <a:r>
              <a:rPr lang="de-DE" dirty="0"/>
              <a:t>Ask %%</a:t>
            </a:r>
            <a:r>
              <a:rPr lang="de-DE" dirty="0" err="1"/>
              <a:t>bob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>
                <a:solidFill>
                  <a:srgbClr val="51B02F"/>
                </a:solidFill>
              </a:rPr>
              <a:t>generate</a:t>
            </a:r>
            <a:r>
              <a:rPr lang="de-DE" dirty="0">
                <a:solidFill>
                  <a:srgbClr val="51B02F"/>
                </a:solidFill>
              </a:rPr>
              <a:t> a </a:t>
            </a:r>
            <a:r>
              <a:rPr lang="de-DE" dirty="0" err="1">
                <a:solidFill>
                  <a:srgbClr val="51B02F"/>
                </a:solidFill>
              </a:rPr>
              <a:t>Jupyter</a:t>
            </a:r>
            <a:r>
              <a:rPr lang="de-DE" dirty="0">
                <a:solidFill>
                  <a:srgbClr val="51B02F"/>
                </a:solidFill>
              </a:rPr>
              <a:t> </a:t>
            </a:r>
            <a:r>
              <a:rPr lang="de-DE" dirty="0" err="1">
                <a:solidFill>
                  <a:srgbClr val="51B02F"/>
                </a:solidFill>
              </a:rPr>
              <a:t>notebook</a:t>
            </a:r>
            <a:endParaRPr lang="en-US" dirty="0">
              <a:solidFill>
                <a:srgbClr val="51B02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8401AE-21CB-550A-C1DB-2C88ECA13DF4}"/>
              </a:ext>
            </a:extLst>
          </p:cNvPr>
          <p:cNvSpPr txBox="1"/>
          <p:nvPr/>
        </p:nvSpPr>
        <p:spPr>
          <a:xfrm>
            <a:off x="3554663" y="6193877"/>
            <a:ext cx="7835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https://github.com/haesleinhuepf/bia-bob/blob/main/demo/generate_notebooks.ipynb</a:t>
            </a:r>
            <a:r>
              <a:rPr lang="en-US" sz="16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03F70-78F4-54F6-3C3F-F485C4284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46" y="1580177"/>
            <a:ext cx="5898465" cy="34335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A3C6F4-5264-C362-BCA6-594020EF5B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609"/>
          <a:stretch/>
        </p:blipFill>
        <p:spPr>
          <a:xfrm>
            <a:off x="5708076" y="2963167"/>
            <a:ext cx="5898465" cy="2235965"/>
          </a:xfrm>
          <a:prstGeom prst="rect">
            <a:avLst/>
          </a:prstGeom>
        </p:spPr>
      </p:pic>
      <p:sp>
        <p:nvSpPr>
          <p:cNvPr id="8" name="Arrow: Bent 7">
            <a:extLst>
              <a:ext uri="{FF2B5EF4-FFF2-40B4-BE49-F238E27FC236}">
                <a16:creationId xmlns:a16="http://schemas.microsoft.com/office/drawing/2014/main" id="{2C7D6F01-2AFD-BCF1-0F16-9664FC749F73}"/>
              </a:ext>
            </a:extLst>
          </p:cNvPr>
          <p:cNvSpPr/>
          <p:nvPr/>
        </p:nvSpPr>
        <p:spPr>
          <a:xfrm rot="5400000">
            <a:off x="5672368" y="1684069"/>
            <a:ext cx="1414536" cy="1364134"/>
          </a:xfrm>
          <a:prstGeom prst="bentArrow">
            <a:avLst>
              <a:gd name="adj1" fmla="val 11063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70B54E-0450-7019-D53A-E905E8D0A5A7}"/>
              </a:ext>
            </a:extLst>
          </p:cNvPr>
          <p:cNvSpPr txBox="1"/>
          <p:nvPr/>
        </p:nvSpPr>
        <p:spPr>
          <a:xfrm>
            <a:off x="6808206" y="2018923"/>
            <a:ext cx="3413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Present</a:t>
            </a:r>
            <a:r>
              <a:rPr lang="de-DE" dirty="0"/>
              <a:t> Bob an </a:t>
            </a:r>
            <a:r>
              <a:rPr lang="de-DE" dirty="0" err="1"/>
              <a:t>image</a:t>
            </a:r>
            <a:r>
              <a:rPr lang="de-DE" dirty="0"/>
              <a:t> like </a:t>
            </a:r>
            <a:r>
              <a:rPr lang="de-DE" dirty="0" err="1"/>
              <a:t>this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07C087-B057-447A-DFEB-B1717B5CED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444" r="8174" b="-56"/>
          <a:stretch/>
        </p:blipFill>
        <p:spPr>
          <a:xfrm>
            <a:off x="4716854" y="5277822"/>
            <a:ext cx="7310045" cy="459524"/>
          </a:xfrm>
          <a:prstGeom prst="rect">
            <a:avLst/>
          </a:prstGeom>
          <a:ln w="38100">
            <a:solidFill>
              <a:srgbClr val="51B02F"/>
            </a:solidFill>
          </a:ln>
        </p:spPr>
      </p:pic>
      <p:pic>
        <p:nvPicPr>
          <p:cNvPr id="12" name="Picture 11" descr="A logo of a company&#10;&#10;Description automatically generated">
            <a:extLst>
              <a:ext uri="{FF2B5EF4-FFF2-40B4-BE49-F238E27FC236}">
                <a16:creationId xmlns:a16="http://schemas.microsoft.com/office/drawing/2014/main" id="{1E2928D6-314D-47FB-9A19-79E6179A2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F3C84D-C87F-A58C-E123-AAEF60DF3E2B}"/>
              </a:ext>
            </a:extLst>
          </p:cNvPr>
          <p:cNvCxnSpPr>
            <a:cxnSpLocks/>
          </p:cNvCxnSpPr>
          <p:nvPr/>
        </p:nvCxnSpPr>
        <p:spPr>
          <a:xfrm>
            <a:off x="5834743" y="3846286"/>
            <a:ext cx="55556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FA458C-E780-B5A7-2393-A462605D9C8E}"/>
              </a:ext>
            </a:extLst>
          </p:cNvPr>
          <p:cNvCxnSpPr>
            <a:cxnSpLocks/>
          </p:cNvCxnSpPr>
          <p:nvPr/>
        </p:nvCxnSpPr>
        <p:spPr>
          <a:xfrm>
            <a:off x="5825690" y="3456159"/>
            <a:ext cx="51380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571DB5-082C-3CCF-83F0-5A2A065B8A5E}"/>
              </a:ext>
            </a:extLst>
          </p:cNvPr>
          <p:cNvCxnSpPr>
            <a:cxnSpLocks/>
          </p:cNvCxnSpPr>
          <p:nvPr/>
        </p:nvCxnSpPr>
        <p:spPr>
          <a:xfrm>
            <a:off x="5825690" y="4677696"/>
            <a:ext cx="123601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7DF6C3-2371-E35A-2D76-EA981942A421}"/>
              </a:ext>
            </a:extLst>
          </p:cNvPr>
          <p:cNvCxnSpPr>
            <a:cxnSpLocks/>
          </p:cNvCxnSpPr>
          <p:nvPr/>
        </p:nvCxnSpPr>
        <p:spPr>
          <a:xfrm>
            <a:off x="7306147" y="4458904"/>
            <a:ext cx="396425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89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0BA4-DB9B-6C44-5E99-A19C37F82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500" dirty="0"/>
              <a:t>Generating </a:t>
            </a:r>
            <a:r>
              <a:rPr lang="de-DE" sz="3500" dirty="0" err="1"/>
              <a:t>notebooks</a:t>
            </a:r>
            <a:r>
              <a:rPr lang="de-DE" sz="3500" dirty="0"/>
              <a:t> </a:t>
            </a:r>
            <a:r>
              <a:rPr lang="de-DE" sz="3500" dirty="0" err="1"/>
              <a:t>using</a:t>
            </a:r>
            <a:r>
              <a:rPr lang="de-DE" sz="3500" dirty="0"/>
              <a:t> </a:t>
            </a:r>
            <a:r>
              <a:rPr lang="de-DE" sz="3500" dirty="0" err="1"/>
              <a:t>vision</a:t>
            </a:r>
            <a:r>
              <a:rPr lang="de-DE" sz="3500" dirty="0"/>
              <a:t> </a:t>
            </a:r>
            <a:r>
              <a:rPr lang="de-DE" sz="3500" dirty="0" err="1"/>
              <a:t>models</a:t>
            </a:r>
            <a:r>
              <a:rPr lang="de-DE" sz="3500" dirty="0"/>
              <a:t> </a:t>
            </a:r>
            <a:endParaRPr lang="en-US" sz="35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3431445-2997-7446-7489-C32622474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184" y="1041298"/>
            <a:ext cx="8605631" cy="49023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8401AE-21CB-550A-C1DB-2C88ECA13DF4}"/>
              </a:ext>
            </a:extLst>
          </p:cNvPr>
          <p:cNvSpPr txBox="1"/>
          <p:nvPr/>
        </p:nvSpPr>
        <p:spPr>
          <a:xfrm>
            <a:off x="3554663" y="6193877"/>
            <a:ext cx="7835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https://github.com/haesleinhuepf/bia-bob/blob/main/demo/generate_notebooks.ipynb</a:t>
            </a:r>
            <a:r>
              <a:rPr lang="en-US" sz="1600" dirty="0"/>
              <a:t> </a:t>
            </a:r>
          </a:p>
        </p:txBody>
      </p:sp>
      <p:pic>
        <p:nvPicPr>
          <p:cNvPr id="12" name="Picture 11" descr="A logo of a company&#10;&#10;Description automatically generated">
            <a:extLst>
              <a:ext uri="{FF2B5EF4-FFF2-40B4-BE49-F238E27FC236}">
                <a16:creationId xmlns:a16="http://schemas.microsoft.com/office/drawing/2014/main" id="{9912E4E1-45D6-31FD-0D9F-71441F1E1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00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6D20CECA-BEB8-4B38-6502-46E2CE9F6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87"/>
          <a:stretch/>
        </p:blipFill>
        <p:spPr bwMode="auto">
          <a:xfrm>
            <a:off x="0" y="1264929"/>
            <a:ext cx="3168713" cy="463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67B560-9B8F-08F1-53ED-3B4FD295C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Optimizing</a:t>
            </a:r>
            <a:r>
              <a:rPr lang="de-DE" dirty="0"/>
              <a:t> </a:t>
            </a:r>
            <a:r>
              <a:rPr lang="de-DE" dirty="0" err="1"/>
              <a:t>documentation</a:t>
            </a:r>
            <a:endParaRPr lang="en-US" dirty="0"/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1E1D824A-FB0D-9D26-64B9-9AF917DC2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pic>
        <p:nvPicPr>
          <p:cNvPr id="4" name="Picture 2" descr="Image">
            <a:extLst>
              <a:ext uri="{FF2B5EF4-FFF2-40B4-BE49-F238E27FC236}">
                <a16:creationId xmlns:a16="http://schemas.microsoft.com/office/drawing/2014/main" id="{495B37A6-AE8B-F11C-0AC3-3705F1104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0" r="32483"/>
          <a:stretch/>
        </p:blipFill>
        <p:spPr bwMode="auto">
          <a:xfrm>
            <a:off x="3168713" y="1307933"/>
            <a:ext cx="5006166" cy="463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CC52644D-9E1C-A5C8-260A-00F386DFE3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8" r="-62"/>
          <a:stretch/>
        </p:blipFill>
        <p:spPr bwMode="auto">
          <a:xfrm>
            <a:off x="8147720" y="1307933"/>
            <a:ext cx="3974471" cy="463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13868-FF2B-1D0B-ADD5-0115B45D68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55773"/>
          </a:xfrm>
        </p:spPr>
        <p:txBody>
          <a:bodyPr/>
          <a:lstStyle/>
          <a:p>
            <a:r>
              <a:rPr lang="de-DE" dirty="0"/>
              <a:t>E.g.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code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readable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7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FB57B-E20D-3485-6AE1-1F0FD7C32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Translating notebooks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7FB2-1292-1A2D-CC4A-A362883D3C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700203"/>
          </a:xfrm>
        </p:spPr>
        <p:txBody>
          <a:bodyPr/>
          <a:lstStyle/>
          <a:p>
            <a:endParaRPr lang="LID4096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60B6CD-240A-3C99-42D7-9E0F5A00D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374" y="1008962"/>
            <a:ext cx="8315144" cy="499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411EAF78-0987-D77B-81BE-78D5204792B8}"/>
              </a:ext>
            </a:extLst>
          </p:cNvPr>
          <p:cNvSpPr/>
          <p:nvPr/>
        </p:nvSpPr>
        <p:spPr>
          <a:xfrm>
            <a:off x="188259" y="1783976"/>
            <a:ext cx="3048000" cy="2241177"/>
          </a:xfrm>
          <a:prstGeom prst="wedgeRectCallou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“Please translate notebook </a:t>
            </a:r>
            <a:r>
              <a:rPr lang="en-GB" sz="2800" dirty="0">
                <a:solidFill>
                  <a:srgbClr val="51B02F"/>
                </a:solidFill>
              </a:rPr>
              <a:t>&lt;</a:t>
            </a:r>
            <a:r>
              <a:rPr lang="en-GB" sz="2800" dirty="0" err="1">
                <a:solidFill>
                  <a:srgbClr val="51B02F"/>
                </a:solidFill>
              </a:rPr>
              <a:t>xyz.ipynb</a:t>
            </a:r>
            <a:r>
              <a:rPr lang="en-GB" sz="2800" dirty="0">
                <a:solidFill>
                  <a:srgbClr val="51B02F"/>
                </a:solidFill>
              </a:rPr>
              <a:t>&gt;</a:t>
            </a:r>
            <a:r>
              <a:rPr lang="en-GB" sz="2800" dirty="0">
                <a:solidFill>
                  <a:schemeClr val="tx1"/>
                </a:solidFill>
              </a:rPr>
              <a:t> to </a:t>
            </a:r>
            <a:r>
              <a:rPr lang="en-GB" sz="2800" dirty="0">
                <a:solidFill>
                  <a:srgbClr val="51B02F"/>
                </a:solidFill>
              </a:rPr>
              <a:t>&lt;language&gt;</a:t>
            </a:r>
            <a:r>
              <a:rPr lang="en-GB" sz="2800" dirty="0">
                <a:solidFill>
                  <a:schemeClr val="tx1"/>
                </a:solidFill>
              </a:rPr>
              <a:t>.”</a:t>
            </a:r>
            <a:endParaRPr lang="LID4096" sz="2800" dirty="0">
              <a:solidFill>
                <a:schemeClr val="tx1"/>
              </a:solidFill>
            </a:endParaRPr>
          </a:p>
        </p:txBody>
      </p:sp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CC576879-2548-CA23-A479-3CA1357EF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83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B560-9B8F-08F1-53ED-3B4FD295C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GPU-</a:t>
            </a:r>
            <a:r>
              <a:rPr lang="de-DE" dirty="0" err="1"/>
              <a:t>Accelerating</a:t>
            </a:r>
            <a:r>
              <a:rPr lang="de-DE" dirty="0"/>
              <a:t> code</a:t>
            </a:r>
            <a:endParaRPr lang="en-US" dirty="0"/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23F68AB8-1A16-66F7-80E8-85C7E7A3A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7" y="1063689"/>
            <a:ext cx="9642561" cy="4957861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D7B23E0-7179-67DC-A375-190E1841E293}"/>
              </a:ext>
            </a:extLst>
          </p:cNvPr>
          <p:cNvSpPr/>
          <p:nvPr/>
        </p:nvSpPr>
        <p:spPr>
          <a:xfrm>
            <a:off x="9362485" y="2326460"/>
            <a:ext cx="2370967" cy="1675051"/>
          </a:xfrm>
          <a:prstGeom prst="wedgeRectCallout">
            <a:avLst>
              <a:gd name="adj1" fmla="val -55987"/>
              <a:gd name="adj2" fmla="val -22524"/>
            </a:avLst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It‘s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our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responsibility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results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are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comparable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D4531C80-9EEC-C98C-5256-1EF994D34640}"/>
              </a:ext>
            </a:extLst>
          </p:cNvPr>
          <p:cNvSpPr/>
          <p:nvPr/>
        </p:nvSpPr>
        <p:spPr>
          <a:xfrm>
            <a:off x="9379560" y="4156840"/>
            <a:ext cx="2370967" cy="1675051"/>
          </a:xfrm>
          <a:prstGeom prst="wedgeRectCallout">
            <a:avLst>
              <a:gd name="adj1" fmla="val 21829"/>
              <a:gd name="adj2" fmla="val -59722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https://link.springer.com/chapter/10.1007/978-3-030-76394-7_5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pic>
        <p:nvPicPr>
          <p:cNvPr id="12" name="Picture 11" descr="A logo of a company&#10;&#10;Description automatically generated">
            <a:extLst>
              <a:ext uri="{FF2B5EF4-FFF2-40B4-BE49-F238E27FC236}">
                <a16:creationId xmlns:a16="http://schemas.microsoft.com/office/drawing/2014/main" id="{A46C7436-1A39-99C2-599B-DB0008C49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3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F60-15A8-6AA0-36B8-599FBA99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scientific</a:t>
            </a:r>
            <a:r>
              <a:rPr lang="de-DE" dirty="0"/>
              <a:t> </a:t>
            </a:r>
            <a:r>
              <a:rPr lang="de-DE" dirty="0" err="1"/>
              <a:t>practice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65ED5-575A-EC76-6855-F8C869EEF1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1138634" cy="45500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 err="1"/>
              <a:t>Documenting</a:t>
            </a:r>
            <a:r>
              <a:rPr lang="de-DE" sz="2800" dirty="0"/>
              <a:t> </a:t>
            </a:r>
            <a:r>
              <a:rPr lang="de-DE" sz="2800" dirty="0" err="1"/>
              <a:t>prompts</a:t>
            </a:r>
            <a:endParaRPr lang="de-DE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Knowledge </a:t>
            </a:r>
            <a:r>
              <a:rPr lang="de-DE" sz="2800" dirty="0" err="1"/>
              <a:t>transfer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next</a:t>
            </a:r>
            <a:r>
              <a:rPr lang="de-DE" sz="2800" dirty="0"/>
              <a:t> </a:t>
            </a:r>
            <a:r>
              <a:rPr lang="de-DE" sz="2800" dirty="0" err="1"/>
              <a:t>scientist</a:t>
            </a:r>
            <a:r>
              <a:rPr lang="de-DE" sz="2800" dirty="0"/>
              <a:t> </a:t>
            </a:r>
            <a:r>
              <a:rPr lang="de-DE" sz="2800" dirty="0" err="1"/>
              <a:t>working</a:t>
            </a:r>
            <a:r>
              <a:rPr lang="de-DE" sz="2800" dirty="0"/>
              <a:t> </a:t>
            </a:r>
            <a:r>
              <a:rPr lang="de-DE" sz="2800" dirty="0" err="1"/>
              <a:t>with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code. </a:t>
            </a:r>
            <a:endParaRPr lang="en-US" sz="2800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CEF54D29-3148-96A5-F8C0-9147F3E2C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2681288"/>
            <a:ext cx="7607231" cy="337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D6C71BE-267A-50A3-EB27-074829C2662F}"/>
              </a:ext>
            </a:extLst>
          </p:cNvPr>
          <p:cNvSpPr/>
          <p:nvPr/>
        </p:nvSpPr>
        <p:spPr>
          <a:xfrm>
            <a:off x="8317573" y="4716814"/>
            <a:ext cx="3696627" cy="1179161"/>
          </a:xfrm>
          <a:prstGeom prst="wedgeRectCallout">
            <a:avLst>
              <a:gd name="adj1" fmla="val -64338"/>
              <a:gd name="adj2" fmla="val -87148"/>
            </a:avLst>
          </a:prstGeom>
          <a:solidFill>
            <a:schemeClr val="bg1"/>
          </a:solidFill>
          <a:ln w="38100">
            <a:solidFill>
              <a:srgbClr val="22B14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rgbClr val="22B14C"/>
                </a:solidFill>
              </a:rPr>
              <a:t>Keep </a:t>
            </a:r>
            <a:r>
              <a:rPr lang="de-DE" sz="2000" dirty="0" err="1">
                <a:solidFill>
                  <a:srgbClr val="22B14C"/>
                </a:solidFill>
              </a:rPr>
              <a:t>prompts</a:t>
            </a:r>
            <a:r>
              <a:rPr lang="de-DE" sz="2000" dirty="0">
                <a:solidFill>
                  <a:srgbClr val="22B14C"/>
                </a:solidFill>
              </a:rPr>
              <a:t> in </a:t>
            </a:r>
            <a:r>
              <a:rPr lang="de-DE" sz="2000" dirty="0" err="1">
                <a:solidFill>
                  <a:srgbClr val="22B14C"/>
                </a:solidFill>
              </a:rPr>
              <a:t>your</a:t>
            </a:r>
            <a:r>
              <a:rPr lang="de-DE" sz="2000" dirty="0">
                <a:solidFill>
                  <a:srgbClr val="22B14C"/>
                </a:solidFill>
              </a:rPr>
              <a:t> code / </a:t>
            </a:r>
            <a:r>
              <a:rPr lang="de-DE" sz="2000" dirty="0" err="1">
                <a:solidFill>
                  <a:srgbClr val="22B14C"/>
                </a:solidFill>
              </a:rPr>
              <a:t>notebooks</a:t>
            </a:r>
            <a:r>
              <a:rPr lang="de-DE" sz="2000" dirty="0">
                <a:solidFill>
                  <a:srgbClr val="22B14C"/>
                </a:solidFill>
              </a:rPr>
              <a:t>, e.g. </a:t>
            </a:r>
            <a:r>
              <a:rPr lang="de-DE" sz="2000" dirty="0" err="1">
                <a:solidFill>
                  <a:srgbClr val="22B14C"/>
                </a:solidFill>
              </a:rPr>
              <a:t>by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turning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the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cell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into</a:t>
            </a:r>
            <a:r>
              <a:rPr lang="de-DE" sz="2000" dirty="0">
                <a:solidFill>
                  <a:srgbClr val="22B14C"/>
                </a:solidFill>
              </a:rPr>
              <a:t> a „Raw“ </a:t>
            </a:r>
            <a:r>
              <a:rPr lang="de-DE" sz="2000" dirty="0" err="1">
                <a:solidFill>
                  <a:srgbClr val="22B14C"/>
                </a:solidFill>
              </a:rPr>
              <a:t>cell</a:t>
            </a:r>
            <a:r>
              <a:rPr lang="de-DE" sz="2000" dirty="0">
                <a:solidFill>
                  <a:srgbClr val="22B14C"/>
                </a:solidFill>
              </a:rPr>
              <a:t>.</a:t>
            </a:r>
            <a:endParaRPr lang="en-US" sz="2000" dirty="0">
              <a:solidFill>
                <a:srgbClr val="22B1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9141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558D4-6F0D-FE12-6240-E04C74EE4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D554D4AA-F750-9C06-405A-362A0BD6054A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Exercises</a:t>
            </a:r>
          </a:p>
        </p:txBody>
      </p:sp>
      <p:sp>
        <p:nvSpPr>
          <p:cNvPr id="10" name="Rectangle 148">
            <a:extLst>
              <a:ext uri="{FF2B5EF4-FFF2-40B4-BE49-F238E27FC236}">
                <a16:creationId xmlns:a16="http://schemas.microsoft.com/office/drawing/2014/main" id="{DD4E0DDE-E548-29FC-9FC3-F322C1D2EA7A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0FAFE1-D5A1-54F9-DAB5-8902E4AD4338}"/>
              </a:ext>
            </a:extLst>
          </p:cNvPr>
          <p:cNvSpPr txBox="1"/>
          <p:nvPr/>
        </p:nvSpPr>
        <p:spPr>
          <a:xfrm>
            <a:off x="6314440" y="4896602"/>
            <a:ext cx="4160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https://scads.github.io/llm-bia-2025/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073786-9489-5287-0C95-3AA11F9D9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989253"/>
            <a:ext cx="3896360" cy="391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6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D6690-46A7-B3D9-164F-462537AA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Jupyter</a:t>
            </a:r>
            <a:r>
              <a:rPr lang="en-GB" dirty="0"/>
              <a:t> Notebooks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E94D00-A19A-17EA-D4A8-4F3EC93BD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1049477"/>
            <a:ext cx="8032750" cy="35483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BCB635-0458-653A-5BA2-50A9DB487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550" y="2416280"/>
            <a:ext cx="6916860" cy="35415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E3BD96-6D39-D283-C910-EAF246F559E9}"/>
              </a:ext>
            </a:extLst>
          </p:cNvPr>
          <p:cNvSpPr txBox="1"/>
          <p:nvPr/>
        </p:nvSpPr>
        <p:spPr>
          <a:xfrm>
            <a:off x="3017888" y="6059199"/>
            <a:ext cx="51674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>
                <a:hlinkClick r:id="rId4"/>
              </a:rPr>
              <a:t>https://scads.github.io/llm-bia-2025/01_juypter_notebooks/02_Dont_try_this_at_home.html</a:t>
            </a:r>
            <a:r>
              <a:rPr lang="en-GB" sz="1600" dirty="0"/>
              <a:t> 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109703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8A16614-51E8-44E7-FB4A-3A921ED7F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65" y="1598205"/>
            <a:ext cx="9709963" cy="42690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80830B-F3C1-1081-4E67-BAA4C4C39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Setup: </a:t>
            </a:r>
            <a:r>
              <a:rPr lang="en-GB" dirty="0" err="1"/>
              <a:t>bia</a:t>
            </a:r>
            <a:r>
              <a:rPr lang="en-GB" dirty="0"/>
              <a:t>-bob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0F566-AA60-A5C7-EB27-79954CB0433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Unzip the “.env” file out of “api_key.zip”.</a:t>
            </a:r>
            <a:endParaRPr lang="LID4096" dirty="0"/>
          </a:p>
        </p:txBody>
      </p:sp>
      <p:sp>
        <p:nvSpPr>
          <p:cNvPr id="6" name="Arrow: Bent-Up 5">
            <a:extLst>
              <a:ext uri="{FF2B5EF4-FFF2-40B4-BE49-F238E27FC236}">
                <a16:creationId xmlns:a16="http://schemas.microsoft.com/office/drawing/2014/main" id="{AF4E1A7B-C2FF-D8CF-1896-797AE5E65C82}"/>
              </a:ext>
            </a:extLst>
          </p:cNvPr>
          <p:cNvSpPr/>
          <p:nvPr/>
        </p:nvSpPr>
        <p:spPr>
          <a:xfrm rot="18002850">
            <a:off x="5558706" y="3616196"/>
            <a:ext cx="343680" cy="268229"/>
          </a:xfrm>
          <a:prstGeom prst="bentUpArrow">
            <a:avLst>
              <a:gd name="adj1" fmla="val 34805"/>
              <a:gd name="adj2" fmla="val 50000"/>
              <a:gd name="adj3" fmla="val 2500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48A00940-A0E3-49AD-A826-BF3BE53B8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12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D891-BD74-3376-657C-E3305DE9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Bia-Bob: code generation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059A1-3C50-385F-D5BF-960BED5A5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" y="978917"/>
            <a:ext cx="8541544" cy="3891569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17C77688-71E0-BC11-1184-E9DF1A740684}"/>
              </a:ext>
            </a:extLst>
          </p:cNvPr>
          <p:cNvSpPr/>
          <p:nvPr/>
        </p:nvSpPr>
        <p:spPr>
          <a:xfrm>
            <a:off x="895350" y="4967014"/>
            <a:ext cx="2133600" cy="665436"/>
          </a:xfrm>
          <a:prstGeom prst="wedgeRectCallout">
            <a:avLst>
              <a:gd name="adj1" fmla="val 37203"/>
              <a:gd name="adj2" fmla="val -68834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Initialisation</a:t>
            </a:r>
            <a:endParaRPr lang="LID4096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811F6D-B481-A039-E959-3AB68441A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118075"/>
            <a:ext cx="7299102" cy="484764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9D47C7E-8FB5-10E5-D670-6284EF6B1DCF}"/>
              </a:ext>
            </a:extLst>
          </p:cNvPr>
          <p:cNvSpPr/>
          <p:nvPr/>
        </p:nvSpPr>
        <p:spPr>
          <a:xfrm>
            <a:off x="8180669" y="4025072"/>
            <a:ext cx="3477678" cy="1714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51C17D-4210-90D3-5BE0-74E01EA26087}"/>
              </a:ext>
            </a:extLst>
          </p:cNvPr>
          <p:cNvSpPr/>
          <p:nvPr/>
        </p:nvSpPr>
        <p:spPr>
          <a:xfrm>
            <a:off x="8180669" y="2579040"/>
            <a:ext cx="3492679" cy="1417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881DB0-B9CC-2274-C94C-E6BFFC9B5C9E}"/>
              </a:ext>
            </a:extLst>
          </p:cNvPr>
          <p:cNvSpPr txBox="1"/>
          <p:nvPr/>
        </p:nvSpPr>
        <p:spPr>
          <a:xfrm>
            <a:off x="3113753" y="6086755"/>
            <a:ext cx="5066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/>
              <a:t>https://scads.github.io/llm-bia-2025/02_bia_bob/bia-bob-demo.html</a:t>
            </a:r>
          </a:p>
        </p:txBody>
      </p:sp>
    </p:spTree>
    <p:extLst>
      <p:ext uri="{BB962C8B-B14F-4D97-AF65-F5344CB8AC3E}">
        <p14:creationId xmlns:p14="http://schemas.microsoft.com/office/powerpoint/2010/main" val="106536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25151-FF1A-25EF-C634-800E81E81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7D7B-2A54-A6B2-F6C9-869CC0F15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Bia-Bob: notebook generation</a:t>
            </a:r>
            <a:endParaRPr lang="LID4096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73C020-4A9D-6F00-A16C-9C3948214A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225" b="42395"/>
          <a:stretch>
            <a:fillRect/>
          </a:stretch>
        </p:blipFill>
        <p:spPr>
          <a:xfrm>
            <a:off x="0" y="1674832"/>
            <a:ext cx="7653420" cy="40858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0A4D80-21CD-51D4-0A3C-FE7255AE2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623" y="963632"/>
            <a:ext cx="3439582" cy="3628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1FFF7F-11B9-178E-F4C0-83F725B8C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605" y="1758752"/>
            <a:ext cx="3439582" cy="3628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5F34B0-EA59-C307-AE6A-DA1D7FD81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9068" y="2346662"/>
            <a:ext cx="3439582" cy="36286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90A6A1-DCCA-0BF5-0C0E-43B1D2D9DE9C}"/>
              </a:ext>
            </a:extLst>
          </p:cNvPr>
          <p:cNvSpPr txBox="1"/>
          <p:nvPr/>
        </p:nvSpPr>
        <p:spPr>
          <a:xfrm>
            <a:off x="3228925" y="6147383"/>
            <a:ext cx="7833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6"/>
              </a:rPr>
              <a:t>https://scads.github.io/llm-bia-2025/02_bia_bob/generate_notebook.html</a:t>
            </a:r>
            <a:r>
              <a:rPr lang="en-GB" dirty="0"/>
              <a:t>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6282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9A9D8-BB3B-D528-94BF-40EB7B748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for statistical analysis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869F6-50AC-18A2-4E6B-CF2EC73BABD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Be careful when prompting for code and </a:t>
            </a:r>
            <a:r>
              <a:rPr lang="en-GB" sz="2800" dirty="0">
                <a:solidFill>
                  <a:srgbClr val="70AD47"/>
                </a:solidFill>
              </a:rPr>
              <a:t>provide</a:t>
            </a:r>
            <a:r>
              <a:rPr lang="en-GB" sz="2800" dirty="0"/>
              <a:t> as many </a:t>
            </a:r>
            <a:r>
              <a:rPr lang="en-GB" sz="2800" dirty="0">
                <a:solidFill>
                  <a:srgbClr val="70AD47"/>
                </a:solidFill>
              </a:rPr>
              <a:t>details</a:t>
            </a:r>
            <a:r>
              <a:rPr lang="en-GB" sz="2800" dirty="0"/>
              <a:t> as you can!</a:t>
            </a:r>
            <a:endParaRPr lang="LID4096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DFFB49-1C7B-E684-87B6-88B3EC701D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01"/>
          <a:stretch>
            <a:fillRect/>
          </a:stretch>
        </p:blipFill>
        <p:spPr>
          <a:xfrm>
            <a:off x="60959" y="3048881"/>
            <a:ext cx="2767511" cy="779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13328F-C4EB-6E86-EAB7-ED1AB3FC1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020" y="2431591"/>
            <a:ext cx="2890772" cy="2400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070CC8-3F52-5E79-3CE2-C9BC7E2A2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39" y="2144457"/>
            <a:ext cx="5050611" cy="5742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C49441-BEF6-1AF6-1DB1-2A94DF443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0342" y="2893177"/>
            <a:ext cx="4257713" cy="2923595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E3C1C512-C38A-CA97-01B1-085458838BC0}"/>
              </a:ext>
            </a:extLst>
          </p:cNvPr>
          <p:cNvSpPr/>
          <p:nvPr/>
        </p:nvSpPr>
        <p:spPr>
          <a:xfrm>
            <a:off x="4585789" y="5006343"/>
            <a:ext cx="2654552" cy="1485900"/>
          </a:xfrm>
          <a:prstGeom prst="wedgeRectCallout">
            <a:avLst>
              <a:gd name="adj1" fmla="val -69169"/>
              <a:gd name="adj2" fmla="val -30304"/>
            </a:avLst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LLMs often provide “simple” solutions.</a:t>
            </a:r>
            <a:endParaRPr lang="LID4096" sz="24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3FE797F-96B6-ED7E-9805-0C72A2D3F8FD}"/>
              </a:ext>
            </a:extLst>
          </p:cNvPr>
          <p:cNvSpPr/>
          <p:nvPr/>
        </p:nvSpPr>
        <p:spPr>
          <a:xfrm>
            <a:off x="2903220" y="3177540"/>
            <a:ext cx="541545" cy="487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2F42F45-1CF2-A3D6-40C4-443BC1F011A0}"/>
              </a:ext>
            </a:extLst>
          </p:cNvPr>
          <p:cNvSpPr/>
          <p:nvPr/>
        </p:nvSpPr>
        <p:spPr>
          <a:xfrm>
            <a:off x="6555529" y="3177540"/>
            <a:ext cx="541545" cy="487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1DE5C8-10D1-2231-58A2-CFA98CF5388A}"/>
              </a:ext>
            </a:extLst>
          </p:cNvPr>
          <p:cNvSpPr txBox="1"/>
          <p:nvPr/>
        </p:nvSpPr>
        <p:spPr>
          <a:xfrm>
            <a:off x="2912730" y="6550896"/>
            <a:ext cx="77184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6"/>
              </a:rPr>
              <a:t>https://scads.github.io/embo-lsm-bia-2025/03_bia_bob/bia_bob-statistical_testing.html</a:t>
            </a:r>
            <a:r>
              <a:rPr lang="en-GB" sz="1200" dirty="0"/>
              <a:t>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1297608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43FC5-7E2D-9A03-0918-1E67C9C6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F1605-092F-1B44-965A-94167B1D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for statistical analysis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8264F-8A36-97F2-FE5C-7A90D1604CB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Be careful when prompting for code and </a:t>
            </a:r>
            <a:r>
              <a:rPr lang="en-GB" sz="2800" dirty="0">
                <a:solidFill>
                  <a:srgbClr val="70AD47"/>
                </a:solidFill>
              </a:rPr>
              <a:t>provide</a:t>
            </a:r>
            <a:r>
              <a:rPr lang="en-GB" sz="2800" dirty="0"/>
              <a:t> as many </a:t>
            </a:r>
            <a:r>
              <a:rPr lang="en-GB" sz="2800" dirty="0">
                <a:solidFill>
                  <a:srgbClr val="70AD47"/>
                </a:solidFill>
              </a:rPr>
              <a:t>details</a:t>
            </a:r>
            <a:r>
              <a:rPr lang="en-GB" sz="2800" dirty="0"/>
              <a:t> as you can!</a:t>
            </a:r>
            <a:endParaRPr lang="LID4096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9A425B-9783-9903-CCD7-718CC9A6D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67" y="2882213"/>
            <a:ext cx="3048425" cy="743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4D5D20-7D71-1698-8873-919A4C3B0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937" y="2144684"/>
            <a:ext cx="2948005" cy="2438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6C5E8C-94BD-F0CD-4142-D4C0B5B9A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5420" y="2331362"/>
            <a:ext cx="4790113" cy="1844756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FA36D150-61FF-54C6-4B20-11E13F72EE16}"/>
              </a:ext>
            </a:extLst>
          </p:cNvPr>
          <p:cNvSpPr/>
          <p:nvPr/>
        </p:nvSpPr>
        <p:spPr>
          <a:xfrm>
            <a:off x="3218642" y="3009900"/>
            <a:ext cx="541545" cy="487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D788026-B383-E0B1-CF0D-BF478994753E}"/>
              </a:ext>
            </a:extLst>
          </p:cNvPr>
          <p:cNvSpPr/>
          <p:nvPr/>
        </p:nvSpPr>
        <p:spPr>
          <a:xfrm>
            <a:off x="6835692" y="3009900"/>
            <a:ext cx="541545" cy="487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E2D4EB4A-B88F-2967-6E1F-7CEAF00AF9FC}"/>
              </a:ext>
            </a:extLst>
          </p:cNvPr>
          <p:cNvSpPr/>
          <p:nvPr/>
        </p:nvSpPr>
        <p:spPr>
          <a:xfrm>
            <a:off x="4585789" y="5006342"/>
            <a:ext cx="2654552" cy="1239599"/>
          </a:xfrm>
          <a:prstGeom prst="wedgeRectCallout">
            <a:avLst>
              <a:gd name="adj1" fmla="val 60561"/>
              <a:gd name="adj2" fmla="val -42795"/>
            </a:avLst>
          </a:prstGeom>
          <a:ln w="76200">
            <a:solidFill>
              <a:srgbClr val="70AD4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Look at your data!</a:t>
            </a:r>
            <a:endParaRPr lang="LID4096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B69E09-04E5-27D1-E480-049D5144CAC6}"/>
              </a:ext>
            </a:extLst>
          </p:cNvPr>
          <p:cNvSpPr txBox="1"/>
          <p:nvPr/>
        </p:nvSpPr>
        <p:spPr>
          <a:xfrm>
            <a:off x="2912730" y="6550896"/>
            <a:ext cx="77184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5"/>
              </a:rPr>
              <a:t>https://scads.github.io/embo-lsm-bia-2025/03_bia_bob/bia_bob-statistical_testing.html</a:t>
            </a:r>
            <a:r>
              <a:rPr lang="en-GB" sz="1200" dirty="0"/>
              <a:t>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2921544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47A0B-C407-0358-0AB1-52C3E4498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3BF1D-E143-F2BE-725B-CAA496C4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for statistical analysis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1E9E7-D1B1-D0B1-CE4D-1CF2C3D95CA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Be careful when prompting for code and </a:t>
            </a:r>
            <a:r>
              <a:rPr lang="en-GB" sz="2800" dirty="0">
                <a:solidFill>
                  <a:srgbClr val="70AD47"/>
                </a:solidFill>
              </a:rPr>
              <a:t>provide</a:t>
            </a:r>
            <a:r>
              <a:rPr lang="en-GB" sz="2800" dirty="0"/>
              <a:t> as many </a:t>
            </a:r>
            <a:r>
              <a:rPr lang="en-GB" sz="2800" dirty="0">
                <a:solidFill>
                  <a:srgbClr val="70AD47"/>
                </a:solidFill>
              </a:rPr>
              <a:t>details</a:t>
            </a:r>
            <a:r>
              <a:rPr lang="en-GB" sz="2800" dirty="0"/>
              <a:t> as you can!</a:t>
            </a:r>
            <a:endParaRPr lang="LID4096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5B4AC3-3DC3-53A6-8648-535F0DD00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2" y="1769818"/>
            <a:ext cx="7144747" cy="1267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E941ED-71EE-845B-2EBE-77D16DAC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834" y="3114228"/>
            <a:ext cx="1758204" cy="26410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701469-6695-1DE7-F3DE-1809DD465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985" y="3396371"/>
            <a:ext cx="6173061" cy="2076740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EAA681B9-4DD3-933D-4CC6-BDE80C40FDA2}"/>
              </a:ext>
            </a:extLst>
          </p:cNvPr>
          <p:cNvSpPr/>
          <p:nvPr/>
        </p:nvSpPr>
        <p:spPr>
          <a:xfrm rot="2839693">
            <a:off x="2629628" y="3216753"/>
            <a:ext cx="541545" cy="487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58AE364-89A6-831C-E31B-40B3C1142AFD}"/>
              </a:ext>
            </a:extLst>
          </p:cNvPr>
          <p:cNvSpPr/>
          <p:nvPr/>
        </p:nvSpPr>
        <p:spPr>
          <a:xfrm>
            <a:off x="5180739" y="3884369"/>
            <a:ext cx="541545" cy="487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EBCE846C-5A08-2089-C55B-D6307CB55097}"/>
              </a:ext>
            </a:extLst>
          </p:cNvPr>
          <p:cNvSpPr/>
          <p:nvPr/>
        </p:nvSpPr>
        <p:spPr>
          <a:xfrm>
            <a:off x="4372495" y="5565703"/>
            <a:ext cx="4131381" cy="881152"/>
          </a:xfrm>
          <a:prstGeom prst="wedgeRectCallout">
            <a:avLst>
              <a:gd name="adj1" fmla="val -55996"/>
              <a:gd name="adj2" fmla="val 34046"/>
            </a:avLst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LLMs cannot be </a:t>
            </a:r>
            <a:r>
              <a:rPr lang="en-GB" sz="2400" i="1" dirty="0"/>
              <a:t>brave</a:t>
            </a:r>
            <a:r>
              <a:rPr lang="en-GB" sz="2400" dirty="0"/>
              <a:t> </a:t>
            </a:r>
            <a:r>
              <a:rPr lang="en-GB" sz="2400" i="1" dirty="0"/>
              <a:t>scientists</a:t>
            </a:r>
            <a:r>
              <a:rPr lang="en-GB" sz="2400" dirty="0"/>
              <a:t> yet, but you can!</a:t>
            </a:r>
            <a:endParaRPr lang="LID4096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44EFDB-EAAC-46BB-9ACF-BEAA7086C773}"/>
              </a:ext>
            </a:extLst>
          </p:cNvPr>
          <p:cNvSpPr txBox="1"/>
          <p:nvPr/>
        </p:nvSpPr>
        <p:spPr>
          <a:xfrm>
            <a:off x="2912730" y="6550896"/>
            <a:ext cx="77184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5"/>
              </a:rPr>
              <a:t>https://scads.github.io/embo-lsm-bia-2025/03_bia_bob/bia_bob-statistical_testing.html</a:t>
            </a:r>
            <a:r>
              <a:rPr lang="en-GB" sz="1200" dirty="0"/>
              <a:t>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1471636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2E89A-802C-3E70-AED6-EE4862BD6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5998F1C6-FA9E-FC3B-9015-49F85FFA25A9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Installation (optional!)</a:t>
            </a:r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4ECF182F-E40E-4DC7-B772-3792CED018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EA6BE9D-46B8-5D20-DF9E-83FB9C6A45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7" name="Grafik 10">
            <a:extLst>
              <a:ext uri="{FF2B5EF4-FFF2-40B4-BE49-F238E27FC236}">
                <a16:creationId xmlns:a16="http://schemas.microsoft.com/office/drawing/2014/main" id="{A2FB2658-B791-E08D-BD39-3555F87810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sp>
        <p:nvSpPr>
          <p:cNvPr id="10" name="Rectangle 148">
            <a:extLst>
              <a:ext uri="{FF2B5EF4-FFF2-40B4-BE49-F238E27FC236}">
                <a16:creationId xmlns:a16="http://schemas.microsoft.com/office/drawing/2014/main" id="{B9BDA40B-2B0D-28A7-C909-13E8C7033AD5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949321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3A403-3D6A-3E9C-4EA7-E50EAEB1F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390" y="358563"/>
            <a:ext cx="10445911" cy="812280"/>
          </a:xfrm>
        </p:spPr>
        <p:txBody>
          <a:bodyPr/>
          <a:lstStyle/>
          <a:p>
            <a:r>
              <a:rPr lang="en-GB" dirty="0"/>
              <a:t>API-Keys</a:t>
            </a:r>
            <a:endParaRPr lang="LID4096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8F6F08-DE4B-4D02-44FB-EE315D56FAFA}"/>
              </a:ext>
            </a:extLst>
          </p:cNvPr>
          <p:cNvSpPr/>
          <p:nvPr/>
        </p:nvSpPr>
        <p:spPr>
          <a:xfrm>
            <a:off x="264160" y="2164080"/>
            <a:ext cx="2621280" cy="2742682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/>
              <a:t>My Computer</a:t>
            </a:r>
            <a:endParaRPr lang="LID4096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35A407-B970-5602-64DB-FDCBF17288F9}"/>
              </a:ext>
            </a:extLst>
          </p:cNvPr>
          <p:cNvSpPr/>
          <p:nvPr/>
        </p:nvSpPr>
        <p:spPr>
          <a:xfrm>
            <a:off x="8940800" y="2164080"/>
            <a:ext cx="3108960" cy="2742682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/>
              <a:t>        Remote </a:t>
            </a:r>
            <a:br>
              <a:rPr lang="en-GB" sz="2800" dirty="0"/>
            </a:br>
            <a:r>
              <a:rPr lang="en-GB" sz="2800" dirty="0"/>
              <a:t>        server</a:t>
            </a:r>
            <a:endParaRPr lang="LID4096" sz="28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815EB69-8291-2FC6-117A-B3D1E6BC0255}"/>
              </a:ext>
            </a:extLst>
          </p:cNvPr>
          <p:cNvSpPr/>
          <p:nvPr/>
        </p:nvSpPr>
        <p:spPr>
          <a:xfrm>
            <a:off x="3017520" y="2001522"/>
            <a:ext cx="5750560" cy="10511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Login using  username / password</a:t>
            </a:r>
            <a:endParaRPr lang="LID4096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A1006F2-8BAF-AAF3-63F5-47EBE9FBDBA9}"/>
              </a:ext>
            </a:extLst>
          </p:cNvPr>
          <p:cNvSpPr/>
          <p:nvPr/>
        </p:nvSpPr>
        <p:spPr>
          <a:xfrm>
            <a:off x="3017520" y="3999371"/>
            <a:ext cx="5750560" cy="10511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Login using API key, to use some tools only</a:t>
            </a:r>
            <a:endParaRPr lang="LID4096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7AA27690-8F61-9DA0-3B23-D04DFFA48C1E}"/>
              </a:ext>
            </a:extLst>
          </p:cNvPr>
          <p:cNvSpPr/>
          <p:nvPr/>
        </p:nvSpPr>
        <p:spPr>
          <a:xfrm>
            <a:off x="6522720" y="3167527"/>
            <a:ext cx="2265680" cy="785838"/>
          </a:xfrm>
          <a:prstGeom prst="wedgeRectCallout">
            <a:avLst>
              <a:gd name="adj1" fmla="val 55357"/>
              <a:gd name="adj2" fmla="val 24038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While logged in: Obtain an API Key</a:t>
            </a:r>
            <a:endParaRPr lang="LID4096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79AD101-0982-0B72-1538-53D9B08BA246}"/>
              </a:ext>
            </a:extLst>
          </p:cNvPr>
          <p:cNvSpPr txBox="1">
            <a:spLocks/>
          </p:cNvSpPr>
          <p:nvPr/>
        </p:nvSpPr>
        <p:spPr>
          <a:xfrm>
            <a:off x="711200" y="1184015"/>
            <a:ext cx="11419840" cy="6320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Application programming interface (API) keys: </a:t>
            </a:r>
            <a:r>
              <a:rPr lang="de-DE" dirty="0">
                <a:solidFill>
                  <a:srgbClr val="51B02F"/>
                </a:solidFill>
              </a:rPr>
              <a:t>A modern kind of password </a:t>
            </a:r>
            <a:r>
              <a:rPr lang="de-DE" dirty="0">
                <a:solidFill>
                  <a:schemeClr val="tx1"/>
                </a:solidFill>
              </a:rPr>
              <a:t>basically invented to avoid entering username/passwords over and over again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4A76E9FB-59B4-B1C9-8AB0-2FFED29F8D5F}"/>
              </a:ext>
            </a:extLst>
          </p:cNvPr>
          <p:cNvSpPr/>
          <p:nvPr/>
        </p:nvSpPr>
        <p:spPr>
          <a:xfrm>
            <a:off x="3037840" y="3167527"/>
            <a:ext cx="2265680" cy="785838"/>
          </a:xfrm>
          <a:prstGeom prst="wedgeRectCallout">
            <a:avLst>
              <a:gd name="adj1" fmla="val -54508"/>
              <a:gd name="adj2" fmla="val 2211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Save the API key on my computer</a:t>
            </a:r>
            <a:endParaRPr lang="LID4096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8BBCCB7-46AE-7FF2-5A69-28171EC78D30}"/>
              </a:ext>
            </a:extLst>
          </p:cNvPr>
          <p:cNvSpPr/>
          <p:nvPr/>
        </p:nvSpPr>
        <p:spPr>
          <a:xfrm rot="10800000">
            <a:off x="5318760" y="3301106"/>
            <a:ext cx="1148080" cy="518679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18B1F2-4333-9431-B3B0-6221741D7EE1}"/>
              </a:ext>
            </a:extLst>
          </p:cNvPr>
          <p:cNvSpPr txBox="1"/>
          <p:nvPr/>
        </p:nvSpPr>
        <p:spPr>
          <a:xfrm>
            <a:off x="193040" y="5076188"/>
            <a:ext cx="583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Never share your API key with others (unless you trust them)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1D4500-9883-9B80-8A79-AE852C02588C}"/>
              </a:ext>
            </a:extLst>
          </p:cNvPr>
          <p:cNvSpPr txBox="1"/>
          <p:nvPr/>
        </p:nvSpPr>
        <p:spPr>
          <a:xfrm>
            <a:off x="8331200" y="5084747"/>
            <a:ext cx="3738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/>
              <a:t>API key can be revoked / invalidated any time,</a:t>
            </a:r>
            <a:endParaRPr lang="LID4096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85B815-B995-FE13-9708-9A9EC0E9BB10}"/>
              </a:ext>
            </a:extLst>
          </p:cNvPr>
          <p:cNvSpPr txBox="1"/>
          <p:nvPr/>
        </p:nvSpPr>
        <p:spPr>
          <a:xfrm>
            <a:off x="4069080" y="6271824"/>
            <a:ext cx="783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https://en.wikipedia.org/wiki/API_key</a:t>
            </a:r>
            <a:r>
              <a:rPr lang="en-GB" dirty="0"/>
              <a:t> </a:t>
            </a:r>
            <a:endParaRPr lang="LID4096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2474B2-D65D-C05F-8080-2336463E294E}"/>
              </a:ext>
            </a:extLst>
          </p:cNvPr>
          <p:cNvSpPr/>
          <p:nvPr/>
        </p:nvSpPr>
        <p:spPr>
          <a:xfrm>
            <a:off x="8940800" y="3167527"/>
            <a:ext cx="986118" cy="1739235"/>
          </a:xfrm>
          <a:prstGeom prst="rect">
            <a:avLst/>
          </a:prstGeom>
          <a:ln w="57150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chemeClr val="dk1"/>
                </a:solidFill>
              </a:rPr>
              <a:t>Some tools</a:t>
            </a:r>
            <a:endParaRPr lang="LID4096" sz="20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69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EFCCF-D084-4D0F-D4B5-11D54BCC9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Anthropic / </a:t>
            </a:r>
            <a:r>
              <a:rPr lang="en-GB" dirty="0">
                <a:solidFill>
                  <a:srgbClr val="51B02F"/>
                </a:solidFill>
              </a:rPr>
              <a:t>Claude</a:t>
            </a:r>
            <a:r>
              <a:rPr lang="en-GB" dirty="0"/>
              <a:t> API Key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1DF33-9E36-A78A-DC38-E70E5853C6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6720" y="1184015"/>
            <a:ext cx="11093747" cy="486447"/>
          </a:xfrm>
        </p:spPr>
        <p:txBody>
          <a:bodyPr/>
          <a:lstStyle/>
          <a:p>
            <a:r>
              <a:rPr lang="en-GB" dirty="0"/>
              <a:t>To use </a:t>
            </a:r>
            <a:r>
              <a:rPr lang="en-GB" dirty="0" err="1"/>
              <a:t>claude</a:t>
            </a:r>
            <a:r>
              <a:rPr lang="en-GB" dirty="0"/>
              <a:t>, you need an API Key from Anthropic </a:t>
            </a:r>
            <a:r>
              <a:rPr lang="de-DE" dirty="0"/>
              <a:t>(usage may cost money)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292511-D557-3571-FD4D-F3E2D2F9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8" y="1670462"/>
            <a:ext cx="7143958" cy="42523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A0C69F-677E-AC77-A0FF-9155E4852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378" y="1670462"/>
            <a:ext cx="3304893" cy="4252356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D80A1A07-FBAF-909B-B663-10964B8CB65D}"/>
              </a:ext>
            </a:extLst>
          </p:cNvPr>
          <p:cNvSpPr/>
          <p:nvPr/>
        </p:nvSpPr>
        <p:spPr>
          <a:xfrm>
            <a:off x="671533" y="4595846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01D6CE4-9365-5109-FCA1-F007DA29A3A2}"/>
              </a:ext>
            </a:extLst>
          </p:cNvPr>
          <p:cNvSpPr/>
          <p:nvPr/>
        </p:nvSpPr>
        <p:spPr>
          <a:xfrm>
            <a:off x="5068345" y="4367246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CD3402-E3AA-1050-DA37-CFE04A220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288" y="1670462"/>
            <a:ext cx="3304894" cy="4252356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2898B0A0-1173-89C2-7E81-467F3DC00A44}"/>
              </a:ext>
            </a:extLst>
          </p:cNvPr>
          <p:cNvSpPr/>
          <p:nvPr/>
        </p:nvSpPr>
        <p:spPr>
          <a:xfrm>
            <a:off x="10209305" y="3205806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3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3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74C963-A0F1-2B2E-14A0-4B35C04DA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51B02F"/>
                </a:solidFill>
              </a:rPr>
              <a:t>OpenAI</a:t>
            </a:r>
            <a:r>
              <a:rPr lang="de-DE" dirty="0"/>
              <a:t> API Key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B553A-50DE-2B51-7C83-872A51778A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32085"/>
          </a:xfrm>
        </p:spPr>
        <p:txBody>
          <a:bodyPr/>
          <a:lstStyle/>
          <a:p>
            <a:r>
              <a:rPr lang="de-DE" dirty="0"/>
              <a:t>Create an </a:t>
            </a:r>
            <a:r>
              <a:rPr lang="de-DE" dirty="0" err="1"/>
              <a:t>OpenAI</a:t>
            </a:r>
            <a:r>
              <a:rPr lang="de-DE" dirty="0"/>
              <a:t> API Key (</a:t>
            </a:r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cost</a:t>
            </a:r>
            <a:r>
              <a:rPr lang="de-DE" dirty="0"/>
              <a:t> </a:t>
            </a:r>
            <a:r>
              <a:rPr lang="de-DE" dirty="0" err="1"/>
              <a:t>money</a:t>
            </a:r>
            <a:r>
              <a:rPr lang="de-DE" dirty="0"/>
              <a:t>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2748BC-3ACB-7C40-B679-A73668544F29}"/>
              </a:ext>
            </a:extLst>
          </p:cNvPr>
          <p:cNvSpPr txBox="1"/>
          <p:nvPr/>
        </p:nvSpPr>
        <p:spPr>
          <a:xfrm>
            <a:off x="3879850" y="6301599"/>
            <a:ext cx="4324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https://openai.com/index/openai-api/</a:t>
            </a:r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AA7131-F388-DB8D-CED8-4A976993D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88" y="1610793"/>
            <a:ext cx="6285124" cy="4294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BACF82-AD43-C221-B1F3-1A5AF67CA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216" y="1610792"/>
            <a:ext cx="6047949" cy="4294707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7408025-B3CA-7E5F-6B9E-BEC7DDFA0C2F}"/>
              </a:ext>
            </a:extLst>
          </p:cNvPr>
          <p:cNvSpPr/>
          <p:nvPr/>
        </p:nvSpPr>
        <p:spPr>
          <a:xfrm>
            <a:off x="1473200" y="5080000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C38A310-3BE0-B40C-1552-A754DC0EBD2E}"/>
              </a:ext>
            </a:extLst>
          </p:cNvPr>
          <p:cNvSpPr/>
          <p:nvPr/>
        </p:nvSpPr>
        <p:spPr>
          <a:xfrm>
            <a:off x="5372100" y="4763957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926FB142-2D24-FD20-B6DF-D2DA554E0582}"/>
              </a:ext>
            </a:extLst>
          </p:cNvPr>
          <p:cNvSpPr/>
          <p:nvPr/>
        </p:nvSpPr>
        <p:spPr>
          <a:xfrm>
            <a:off x="9229299" y="1714499"/>
            <a:ext cx="640080" cy="64008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7E941552-25B8-5BDE-7B03-7928BFE5F397}"/>
              </a:ext>
            </a:extLst>
          </p:cNvPr>
          <p:cNvSpPr/>
          <p:nvPr/>
        </p:nvSpPr>
        <p:spPr>
          <a:xfrm>
            <a:off x="10807700" y="3022598"/>
            <a:ext cx="640080" cy="640080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4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8762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9B419-E858-C08D-2280-ED43B0DCF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BD082E-2718-87F5-1616-4F1E4A982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91" y="1622074"/>
            <a:ext cx="5825066" cy="4368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FDBF21-D670-1D83-3491-3B915DEA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864" y="1612901"/>
            <a:ext cx="5825066" cy="4368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117751-2823-9508-CA97-C12CAA0E3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905" y="1603728"/>
            <a:ext cx="5837297" cy="437797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AF70994-1201-5E92-6548-694D4F3F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51B02F"/>
                </a:solidFill>
              </a:rPr>
              <a:t>GitHub Models </a:t>
            </a:r>
            <a:r>
              <a:rPr lang="de-DE" dirty="0"/>
              <a:t>API Key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CA232-11DB-ACF3-EC4D-FA5793D76FE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32085"/>
          </a:xfrm>
        </p:spPr>
        <p:txBody>
          <a:bodyPr/>
          <a:lstStyle/>
          <a:p>
            <a:r>
              <a:rPr lang="de-DE" dirty="0"/>
              <a:t>Create a GitHub Models API Key (usage may cost money)</a:t>
            </a:r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F696AC8-BE09-FAA4-B717-B04F29F130AC}"/>
              </a:ext>
            </a:extLst>
          </p:cNvPr>
          <p:cNvSpPr/>
          <p:nvPr/>
        </p:nvSpPr>
        <p:spPr>
          <a:xfrm>
            <a:off x="1473200" y="4595846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1ED6444-F2EB-01BD-5941-279A522D9D2E}"/>
              </a:ext>
            </a:extLst>
          </p:cNvPr>
          <p:cNvSpPr/>
          <p:nvPr/>
        </p:nvSpPr>
        <p:spPr>
          <a:xfrm>
            <a:off x="9930735" y="2946775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72DCDAA-12AE-C11F-8C30-1D07B5742A25}"/>
              </a:ext>
            </a:extLst>
          </p:cNvPr>
          <p:cNvSpPr/>
          <p:nvPr/>
        </p:nvSpPr>
        <p:spPr>
          <a:xfrm>
            <a:off x="7995135" y="2066008"/>
            <a:ext cx="640080" cy="64008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746E8E15-A531-E293-1CE7-AF79E263BB5D}"/>
              </a:ext>
            </a:extLst>
          </p:cNvPr>
          <p:cNvSpPr/>
          <p:nvPr/>
        </p:nvSpPr>
        <p:spPr>
          <a:xfrm>
            <a:off x="13093700" y="6654469"/>
            <a:ext cx="640080" cy="640080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4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E2FF6-AEB5-3981-20BC-47864A9EDE57}"/>
              </a:ext>
            </a:extLst>
          </p:cNvPr>
          <p:cNvSpPr txBox="1"/>
          <p:nvPr/>
        </p:nvSpPr>
        <p:spPr>
          <a:xfrm>
            <a:off x="3614420" y="6285137"/>
            <a:ext cx="783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5"/>
              </a:rPr>
              <a:t>https://github.com/marketplace/models/</a:t>
            </a:r>
            <a:r>
              <a:rPr lang="en-GB" dirty="0"/>
              <a:t>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692472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2BEF5-8D6A-5941-433D-3BAEC9CEA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8F254F-FF4D-8C89-AE9E-286FC78C6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51B02F"/>
                </a:solidFill>
              </a:rPr>
              <a:t>GitHub Models</a:t>
            </a:r>
            <a:r>
              <a:rPr lang="de-DE" dirty="0"/>
              <a:t> API Key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106961-14CB-3DFF-3EAC-F96FA2E45A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32085"/>
          </a:xfrm>
        </p:spPr>
        <p:txBody>
          <a:bodyPr/>
          <a:lstStyle/>
          <a:p>
            <a:r>
              <a:rPr lang="de-DE" dirty="0"/>
              <a:t>Create a GitHub Models API Key</a:t>
            </a:r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72D6283-8033-42EC-708D-82BF034433F3}"/>
              </a:ext>
            </a:extLst>
          </p:cNvPr>
          <p:cNvSpPr/>
          <p:nvPr/>
        </p:nvSpPr>
        <p:spPr>
          <a:xfrm>
            <a:off x="1473200" y="5080000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CE43814-025F-D21E-888E-EF19DA224856}"/>
              </a:ext>
            </a:extLst>
          </p:cNvPr>
          <p:cNvSpPr/>
          <p:nvPr/>
        </p:nvSpPr>
        <p:spPr>
          <a:xfrm>
            <a:off x="5372100" y="4763957"/>
            <a:ext cx="640080" cy="6400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D4D3286F-373E-EF9F-2D18-9012E71F4EA4}"/>
              </a:ext>
            </a:extLst>
          </p:cNvPr>
          <p:cNvSpPr/>
          <p:nvPr/>
        </p:nvSpPr>
        <p:spPr>
          <a:xfrm>
            <a:off x="12900660" y="2120899"/>
            <a:ext cx="640080" cy="64008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6E083862-3D60-672A-8347-81873ECA697C}"/>
              </a:ext>
            </a:extLst>
          </p:cNvPr>
          <p:cNvSpPr/>
          <p:nvPr/>
        </p:nvSpPr>
        <p:spPr>
          <a:xfrm>
            <a:off x="13540740" y="3166393"/>
            <a:ext cx="640080" cy="640080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4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114D2B-8B4E-8CBC-F28B-5BFFA64FE3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534"/>
          <a:stretch/>
        </p:blipFill>
        <p:spPr>
          <a:xfrm>
            <a:off x="85301" y="1621563"/>
            <a:ext cx="8489740" cy="4423093"/>
          </a:xfrm>
          <a:prstGeom prst="rect">
            <a:avLst/>
          </a:prstGeom>
        </p:spPr>
      </p:pic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8375607A-2AC0-8845-5EA6-CAC1C347022F}"/>
              </a:ext>
            </a:extLst>
          </p:cNvPr>
          <p:cNvSpPr/>
          <p:nvPr/>
        </p:nvSpPr>
        <p:spPr>
          <a:xfrm>
            <a:off x="8638024" y="3029438"/>
            <a:ext cx="2263656" cy="1554071"/>
          </a:xfrm>
          <a:prstGeom prst="wedgeRectCallout">
            <a:avLst>
              <a:gd name="adj1" fmla="val -56521"/>
              <a:gd name="adj2" fmla="val -25696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No need to configure any rights. Just create a key with default settings.</a:t>
            </a:r>
            <a:endParaRPr lang="LID4096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6ECA0A-7130-7AD4-B4A7-21703D1D49F2}"/>
              </a:ext>
            </a:extLst>
          </p:cNvPr>
          <p:cNvSpPr txBox="1"/>
          <p:nvPr/>
        </p:nvSpPr>
        <p:spPr>
          <a:xfrm>
            <a:off x="3733800" y="6159038"/>
            <a:ext cx="3276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3"/>
              </a:rPr>
              <a:t>https://github.com/settings/personal-access-tokens/new</a:t>
            </a:r>
            <a:r>
              <a:rPr lang="en-GB" dirty="0"/>
              <a:t> </a:t>
            </a:r>
            <a:endParaRPr lang="LID4096" dirty="0"/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839E2637-E760-2209-F54C-FD0A4682FE1B}"/>
              </a:ext>
            </a:extLst>
          </p:cNvPr>
          <p:cNvSpPr/>
          <p:nvPr/>
        </p:nvSpPr>
        <p:spPr>
          <a:xfrm>
            <a:off x="7010400" y="203203"/>
            <a:ext cx="4744720" cy="1278347"/>
          </a:xfrm>
          <a:prstGeom prst="wedgeRectCallout">
            <a:avLst/>
          </a:prstGeom>
          <a:solidFill>
            <a:schemeClr val="bg1"/>
          </a:solidFill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Free service by </a:t>
            </a:r>
            <a:r>
              <a:rPr lang="en-GB" sz="3200" dirty="0" err="1">
                <a:solidFill>
                  <a:schemeClr val="tx1"/>
                </a:solidFill>
              </a:rPr>
              <a:t>Github</a:t>
            </a:r>
            <a:r>
              <a:rPr lang="en-GB" sz="3200" dirty="0">
                <a:solidFill>
                  <a:schemeClr val="tx1"/>
                </a:solidFill>
              </a:rPr>
              <a:t> / Microsoft Azure</a:t>
            </a:r>
            <a:endParaRPr lang="LID4096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852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E5AC7-3077-5EC4-F724-FCC56F845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462714-A968-59E0-42D3-CC5C496A8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39" y="1754329"/>
            <a:ext cx="5723187" cy="400824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2EFBEC-DB5F-AC20-0CEB-59BC40EA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51B02F"/>
                </a:solidFill>
              </a:rPr>
              <a:t>KISSKI</a:t>
            </a:r>
            <a:r>
              <a:rPr lang="en-GB" sz="3600" dirty="0">
                <a:solidFill>
                  <a:schemeClr val="tx1"/>
                </a:solidFill>
              </a:rPr>
              <a:t> / GWDG API Keys</a:t>
            </a:r>
            <a:endParaRPr lang="LID4096" sz="36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D6CD3A-1DBE-F4AF-8DBF-52CCCD4FB2BA}"/>
              </a:ext>
            </a:extLst>
          </p:cNvPr>
          <p:cNvSpPr txBox="1"/>
          <p:nvPr/>
        </p:nvSpPr>
        <p:spPr>
          <a:xfrm>
            <a:off x="4026478" y="6108808"/>
            <a:ext cx="42308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3"/>
              </a:rPr>
              <a:t>https://services.kisski.de/services/en/service/?service=2-02-llm-service.json</a:t>
            </a:r>
            <a:r>
              <a:rPr lang="en-GB" sz="1200" dirty="0"/>
              <a:t> </a:t>
            </a:r>
          </a:p>
          <a:p>
            <a:r>
              <a:rPr lang="en-US" sz="1200" dirty="0">
                <a:hlinkClick r:id="rId4"/>
              </a:rPr>
              <a:t>https://kisski.gwdg.de/en/leistungen/2-02-llm-service/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25DC4BF-86B1-5D98-355A-A1FD3AD9E15B}"/>
              </a:ext>
            </a:extLst>
          </p:cNvPr>
          <p:cNvSpPr txBox="1">
            <a:spLocks/>
          </p:cNvSpPr>
          <p:nvPr/>
        </p:nvSpPr>
        <p:spPr>
          <a:xfrm>
            <a:off x="875566" y="1184014"/>
            <a:ext cx="10644901" cy="6850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Create an KISSKI API Key</a:t>
            </a:r>
            <a:endParaRPr lang="en-US" sz="3200" u="sng" dirty="0">
              <a:solidFill>
                <a:srgbClr val="22B14C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94DBA53-B1E3-A2FD-8873-2E540F69B448}"/>
              </a:ext>
            </a:extLst>
          </p:cNvPr>
          <p:cNvSpPr/>
          <p:nvPr/>
        </p:nvSpPr>
        <p:spPr>
          <a:xfrm>
            <a:off x="4598634" y="1948287"/>
            <a:ext cx="976543" cy="812280"/>
          </a:xfrm>
          <a:prstGeom prst="downArrow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C33736-7E4C-CF81-6CB2-124A8552A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0431" y="1879851"/>
            <a:ext cx="2688866" cy="404189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22040D-25E8-6A57-5484-A5DC0D4A0B9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9705"/>
          <a:stretch/>
        </p:blipFill>
        <p:spPr>
          <a:xfrm>
            <a:off x="8327254" y="1988149"/>
            <a:ext cx="3733107" cy="40312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D19DB4B5-2F19-E0F3-63EF-C5433CC41F0E}"/>
              </a:ext>
            </a:extLst>
          </p:cNvPr>
          <p:cNvSpPr/>
          <p:nvPr/>
        </p:nvSpPr>
        <p:spPr>
          <a:xfrm rot="16200000">
            <a:off x="8175177" y="3454091"/>
            <a:ext cx="976543" cy="812280"/>
          </a:xfrm>
          <a:prstGeom prst="downArrow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B747486C-594A-AA9C-DFBC-F628A4ECC990}"/>
              </a:ext>
            </a:extLst>
          </p:cNvPr>
          <p:cNvSpPr/>
          <p:nvPr/>
        </p:nvSpPr>
        <p:spPr>
          <a:xfrm>
            <a:off x="8127150" y="317253"/>
            <a:ext cx="3933211" cy="1278347"/>
          </a:xfrm>
          <a:prstGeom prst="wedgeRectCallout">
            <a:avLst/>
          </a:prstGeom>
          <a:solidFill>
            <a:schemeClr val="bg1"/>
          </a:solidFill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Free service by German Academics</a:t>
            </a:r>
            <a:endParaRPr lang="LID4096" sz="32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C7CBA8C-69FD-A22C-372B-F10F84B7BD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893" y="764703"/>
            <a:ext cx="1784431" cy="52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9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240F-E586-89D4-956C-B724E3DA7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Exercise: Store the API key in your environment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AACBB-6DAC-3E2A-2B31-0B5F337F89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Add the OPEN AI API Key to your environment variables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BAABFC-42E7-53A7-4EC2-84D6ECA60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3" y="1772562"/>
            <a:ext cx="6557700" cy="4209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038A6B-7ED0-A0FF-E18B-1BAF71218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052" y="1644347"/>
            <a:ext cx="3248125" cy="3689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0A0FFA-C904-E154-93C7-F43F87385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785" y="1644347"/>
            <a:ext cx="4717815" cy="446589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FFC7071-4C3B-2892-D945-1C0FBB54D1D9}"/>
              </a:ext>
            </a:extLst>
          </p:cNvPr>
          <p:cNvSpPr/>
          <p:nvPr/>
        </p:nvSpPr>
        <p:spPr>
          <a:xfrm>
            <a:off x="1064029" y="5320145"/>
            <a:ext cx="390698" cy="36641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5612415-1D4E-7DBA-6098-8A99A4076242}"/>
              </a:ext>
            </a:extLst>
          </p:cNvPr>
          <p:cNvSpPr/>
          <p:nvPr/>
        </p:nvSpPr>
        <p:spPr>
          <a:xfrm>
            <a:off x="2413462" y="2654530"/>
            <a:ext cx="390698" cy="36641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0038227-88A4-B6DE-B22D-5C9B3267F8AA}"/>
              </a:ext>
            </a:extLst>
          </p:cNvPr>
          <p:cNvSpPr/>
          <p:nvPr/>
        </p:nvSpPr>
        <p:spPr>
          <a:xfrm>
            <a:off x="4523176" y="4549832"/>
            <a:ext cx="390698" cy="36641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CBA75FD-AA3D-FF3D-A738-5938EF53B2C8}"/>
              </a:ext>
            </a:extLst>
          </p:cNvPr>
          <p:cNvSpPr/>
          <p:nvPr/>
        </p:nvSpPr>
        <p:spPr>
          <a:xfrm>
            <a:off x="8085524" y="5307575"/>
            <a:ext cx="390698" cy="36641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F5781F-51E8-37D1-8503-9773E680F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478" y="2753996"/>
            <a:ext cx="4641039" cy="135000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68AD4B55-FAE4-3BE0-E113-9EFFD26796B3}"/>
              </a:ext>
            </a:extLst>
          </p:cNvPr>
          <p:cNvSpPr/>
          <p:nvPr/>
        </p:nvSpPr>
        <p:spPr>
          <a:xfrm>
            <a:off x="9308440" y="1044697"/>
            <a:ext cx="2814320" cy="1859280"/>
          </a:xfrm>
          <a:prstGeom prst="wedgeRectCallout">
            <a:avLst>
              <a:gd name="adj1" fmla="val -52124"/>
              <a:gd name="adj2" fmla="val 702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Enter</a:t>
            </a:r>
          </a:p>
          <a:p>
            <a:pPr algn="ctr"/>
            <a:r>
              <a:rPr lang="en-GB" dirty="0"/>
              <a:t>OPENAI_API_KEY</a:t>
            </a:r>
          </a:p>
          <a:p>
            <a:pPr algn="ctr"/>
            <a:r>
              <a:rPr lang="en-GB" dirty="0"/>
              <a:t>Or</a:t>
            </a:r>
          </a:p>
          <a:p>
            <a:pPr algn="ctr"/>
            <a:r>
              <a:rPr lang="en-GB" dirty="0"/>
              <a:t>ANTHROPIC_API_KEY</a:t>
            </a:r>
          </a:p>
          <a:p>
            <a:pPr algn="ctr"/>
            <a:r>
              <a:rPr lang="en-GB" dirty="0"/>
              <a:t>Or</a:t>
            </a:r>
          </a:p>
          <a:p>
            <a:pPr algn="ctr"/>
            <a:r>
              <a:rPr lang="en-US" dirty="0"/>
              <a:t>GH_MODELS_API_KEY</a:t>
            </a:r>
            <a:endParaRPr lang="LID4096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A29C195D-8EAB-AAA9-E8AF-51A0E94582C5}"/>
              </a:ext>
            </a:extLst>
          </p:cNvPr>
          <p:cNvSpPr/>
          <p:nvPr/>
        </p:nvSpPr>
        <p:spPr>
          <a:xfrm>
            <a:off x="10385012" y="3716257"/>
            <a:ext cx="1616457" cy="563985"/>
          </a:xfrm>
          <a:prstGeom prst="wedgeRectCallout">
            <a:avLst>
              <a:gd name="adj1" fmla="val -43511"/>
              <a:gd name="adj2" fmla="val -7888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Key here</a:t>
            </a:r>
            <a:endParaRPr lang="LID409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2DFA49-2909-4C93-FA6E-36EE1A9E42A0}"/>
              </a:ext>
            </a:extLst>
          </p:cNvPr>
          <p:cNvSpPr txBox="1"/>
          <p:nvPr/>
        </p:nvSpPr>
        <p:spPr>
          <a:xfrm>
            <a:off x="3859672" y="6121327"/>
            <a:ext cx="4625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6"/>
              </a:rPr>
              <a:t>https://github.com/haesleinhuepf/bia-bob?tab=readme-ov-file#setting-api-keys</a:t>
            </a:r>
            <a:r>
              <a:rPr lang="en-GB" dirty="0"/>
              <a:t>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5773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4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0FA06-7ABB-8737-0F8D-9F1B8315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Setup an environment on your computer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7EF7D-E900-16BD-C3E5-0A7C21F2F6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22865"/>
          </a:xfrm>
        </p:spPr>
        <p:txBody>
          <a:bodyPr/>
          <a:lstStyle/>
          <a:p>
            <a:r>
              <a:rPr lang="it-IT" sz="2000" dirty="0">
                <a:solidFill>
                  <a:schemeClr val="accent3">
                    <a:lumMod val="75000"/>
                  </a:schemeClr>
                </a:solidFill>
              </a:rPr>
              <a:t>conda env create -f https://github.com/haesleinhuepf/bia-bob/raw/main/environment.yml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000" dirty="0" err="1">
                <a:solidFill>
                  <a:schemeClr val="accent3">
                    <a:lumMod val="75000"/>
                  </a:schemeClr>
                </a:solidFill>
              </a:rPr>
              <a:t>conda</a:t>
            </a:r>
            <a:r>
              <a:rPr lang="en-GB" sz="2000" dirty="0">
                <a:solidFill>
                  <a:schemeClr val="accent3">
                    <a:lumMod val="75000"/>
                  </a:schemeClr>
                </a:solidFill>
              </a:rPr>
              <a:t> activate bob-env</a:t>
            </a:r>
          </a:p>
          <a:p>
            <a:endParaRPr lang="en-GB" sz="20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GB" sz="20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GB" sz="20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GB" sz="2000" dirty="0" err="1">
                <a:solidFill>
                  <a:schemeClr val="accent3">
                    <a:lumMod val="75000"/>
                  </a:schemeClr>
                </a:solidFill>
              </a:rPr>
              <a:t>jupyter</a:t>
            </a:r>
            <a:r>
              <a:rPr lang="en-GB" sz="2000" dirty="0">
                <a:solidFill>
                  <a:schemeClr val="accent3">
                    <a:lumMod val="75000"/>
                  </a:schemeClr>
                </a:solidFill>
              </a:rPr>
              <a:t> lab</a:t>
            </a:r>
          </a:p>
          <a:p>
            <a:endParaRPr lang="en-GB" sz="20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GB" dirty="0"/>
          </a:p>
          <a:p>
            <a:endParaRPr lang="LID4096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34760B94-76F1-725B-6A2C-7BDE523ADF54}"/>
              </a:ext>
            </a:extLst>
          </p:cNvPr>
          <p:cNvSpPr/>
          <p:nvPr/>
        </p:nvSpPr>
        <p:spPr>
          <a:xfrm>
            <a:off x="891302" y="1706880"/>
            <a:ext cx="2722880" cy="1590040"/>
          </a:xfrm>
          <a:prstGeom prst="wedgeRectCallout">
            <a:avLst>
              <a:gd name="adj1" fmla="val -20087"/>
              <a:gd name="adj2" fmla="val -60305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Setup a new environment using a predefined set of Python image-analysis related libraries</a:t>
            </a:r>
            <a:endParaRPr lang="LID4096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298D4AAA-CC25-D0CD-20F1-BE531D9057E2}"/>
              </a:ext>
            </a:extLst>
          </p:cNvPr>
          <p:cNvSpPr/>
          <p:nvPr/>
        </p:nvSpPr>
        <p:spPr>
          <a:xfrm>
            <a:off x="875566" y="4356100"/>
            <a:ext cx="1928594" cy="795020"/>
          </a:xfrm>
          <a:prstGeom prst="wedgeRectCallout">
            <a:avLst>
              <a:gd name="adj1" fmla="val -20087"/>
              <a:gd name="adj2" fmla="val -60305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Log in to this environment</a:t>
            </a:r>
            <a:endParaRPr lang="LID4096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ED0332-DE6F-E401-8AE4-B2CA3B35F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440" y="1652754"/>
            <a:ext cx="5346964" cy="434164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CF3FAC-CA3E-1ADC-90B6-2E760B0E061C}"/>
              </a:ext>
            </a:extLst>
          </p:cNvPr>
          <p:cNvSpPr/>
          <p:nvPr/>
        </p:nvSpPr>
        <p:spPr>
          <a:xfrm>
            <a:off x="4846320" y="3493770"/>
            <a:ext cx="765810" cy="767715"/>
          </a:xfrm>
          <a:prstGeom prst="rect">
            <a:avLst/>
          </a:prstGeom>
          <a:noFill/>
          <a:ln w="38100">
            <a:solidFill>
              <a:srgbClr val="51B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30D344-6298-302B-E140-23BE164B1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52754"/>
            <a:ext cx="5965620" cy="434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0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49936-49CA-861C-6FEA-5CAC7383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Bia-bob installation on the web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EB54B-0459-8504-C8A1-E303E87ADBC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7E3F0-16C2-797C-4642-498CB1C5D551}"/>
              </a:ext>
            </a:extLst>
          </p:cNvPr>
          <p:cNvSpPr txBox="1"/>
          <p:nvPr/>
        </p:nvSpPr>
        <p:spPr>
          <a:xfrm>
            <a:off x="4099560" y="6163099"/>
            <a:ext cx="4610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https://github.com/haesleinhuepf/bia-bob?tab=readme-ov-file#installation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56A971-101E-4992-047F-B45CC668A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" y="1184015"/>
            <a:ext cx="5719551" cy="47672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0134D8-7ADA-6F93-9AB8-477F0B2BC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955" y="1184015"/>
            <a:ext cx="4976752" cy="47672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58F917-0E81-C678-4FCE-4926CC623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468" y="1184015"/>
            <a:ext cx="4976752" cy="476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3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A8E4C-FCB6-B705-1BAA-06FC3511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Initializing </a:t>
            </a:r>
            <a:r>
              <a:rPr lang="en-GB" dirty="0" err="1"/>
              <a:t>bia</a:t>
            </a:r>
            <a:r>
              <a:rPr lang="en-GB" dirty="0"/>
              <a:t>-bob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E1272-FDA1-C45B-92B7-53DDB71A2A1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6825" y="1184015"/>
            <a:ext cx="8015725" cy="482227"/>
          </a:xfrm>
        </p:spPr>
        <p:txBody>
          <a:bodyPr/>
          <a:lstStyle/>
          <a:p>
            <a:r>
              <a:rPr lang="en-GB" dirty="0"/>
              <a:t>When you run it for the first time, and want to use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OpenAI GPT 4omni (optional, as it’s default)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Anthropic </a:t>
            </a:r>
            <a:r>
              <a:rPr lang="en-GB" dirty="0" err="1"/>
              <a:t>claude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Github</a:t>
            </a:r>
            <a:r>
              <a:rPr lang="en-GB" dirty="0"/>
              <a:t>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KISSKI Models</a:t>
            </a:r>
            <a:endParaRPr lang="LID4096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8CB106-0C50-2EDD-2F03-2481C9A4F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79" y="2107819"/>
            <a:ext cx="6277851" cy="5906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396044-054E-5A55-3BF3-CD747C729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79" y="3167922"/>
            <a:ext cx="8383170" cy="571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62B2C-BAF2-DD78-D6A9-C9C1BDB30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79" y="5241182"/>
            <a:ext cx="5649113" cy="7430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614BD3-1F3D-9DD6-50D0-44023FD45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36" y="4109289"/>
            <a:ext cx="3172268" cy="7621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4788A9-A865-C4C2-54B7-B45286B3BFE8}"/>
              </a:ext>
            </a:extLst>
          </p:cNvPr>
          <p:cNvSpPr txBox="1"/>
          <p:nvPr/>
        </p:nvSpPr>
        <p:spPr>
          <a:xfrm>
            <a:off x="3930571" y="6077608"/>
            <a:ext cx="45040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>
                <a:hlinkClick r:id="rId6"/>
              </a:rPr>
              <a:t>https://github.com/haesleinhuepf/bia-bob?tab=readme-ov-file#using-openai--chatgpt-as-backend</a:t>
            </a:r>
            <a:r>
              <a:rPr lang="en-GB" sz="1400" dirty="0"/>
              <a:t> </a:t>
            </a:r>
            <a:endParaRPr lang="LID4096" sz="1400" dirty="0"/>
          </a:p>
        </p:txBody>
      </p:sp>
    </p:spTree>
    <p:extLst>
      <p:ext uri="{BB962C8B-B14F-4D97-AF65-F5344CB8AC3E}">
        <p14:creationId xmlns:p14="http://schemas.microsoft.com/office/powerpoint/2010/main" val="23902974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LLMs are everywhere</a:t>
            </a:r>
            <a:endParaRPr lang="en-US" sz="3600" dirty="0">
              <a:solidFill>
                <a:srgbClr val="51B02F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55978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0150-71EC-F5FF-39B6-429253BD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A4526E2-C369-3634-4DF6-0EAAB1C9EFF6}"/>
              </a:ext>
            </a:extLst>
          </p:cNvPr>
          <p:cNvSpPr txBox="1">
            <a:spLocks/>
          </p:cNvSpPr>
          <p:nvPr/>
        </p:nvSpPr>
        <p:spPr>
          <a:xfrm>
            <a:off x="249966" y="1545492"/>
            <a:ext cx="3857063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ChatGPT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50F9FAF-9973-3098-184B-A22BD6CD46F5}"/>
              </a:ext>
            </a:extLst>
          </p:cNvPr>
          <p:cNvSpPr txBox="1">
            <a:spLocks/>
          </p:cNvSpPr>
          <p:nvPr/>
        </p:nvSpPr>
        <p:spPr>
          <a:xfrm>
            <a:off x="8177424" y="1545492"/>
            <a:ext cx="3514643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Open </a:t>
            </a:r>
            <a:r>
              <a:rPr lang="de-DE" dirty="0" err="1"/>
              <a:t>models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F66C6-E25F-4197-DBE8-730E229EF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66" y="2065367"/>
            <a:ext cx="3857063" cy="37260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918602-31FB-BC69-8B55-F9104E85F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695" y="2065367"/>
            <a:ext cx="3857063" cy="37260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01A164-2E46-E486-70B2-FC93B5B7E540}"/>
              </a:ext>
            </a:extLst>
          </p:cNvPr>
          <p:cNvSpPr txBox="1"/>
          <p:nvPr/>
        </p:nvSpPr>
        <p:spPr>
          <a:xfrm>
            <a:off x="4167468" y="6055378"/>
            <a:ext cx="410348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https://chatgpt.com/</a:t>
            </a:r>
            <a:r>
              <a:rPr lang="en-US" sz="1600" dirty="0"/>
              <a:t> </a:t>
            </a:r>
          </a:p>
          <a:p>
            <a:r>
              <a:rPr lang="en-US" sz="1600" dirty="0">
                <a:hlinkClick r:id="rId5"/>
              </a:rPr>
              <a:t>https://claude.ai/</a:t>
            </a:r>
            <a:endParaRPr lang="en-US" sz="1600" dirty="0"/>
          </a:p>
          <a:p>
            <a:r>
              <a:rPr lang="en-US" sz="1600" dirty="0">
                <a:hlinkClick r:id="rId6"/>
              </a:rPr>
              <a:t>https://huggingface.co/chat/</a:t>
            </a:r>
            <a:r>
              <a:rPr lang="en-US" sz="160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4EA637-7E5A-255D-2BD4-FEEFEE3B0F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7424" y="2065367"/>
            <a:ext cx="3514643" cy="3726093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81BC189-9DA2-EC62-8321-B11FFCB87B28}"/>
              </a:ext>
            </a:extLst>
          </p:cNvPr>
          <p:cNvSpPr txBox="1">
            <a:spLocks/>
          </p:cNvSpPr>
          <p:nvPr/>
        </p:nvSpPr>
        <p:spPr>
          <a:xfrm>
            <a:off x="4167468" y="1545492"/>
            <a:ext cx="3857063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Claude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226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04407E2-C5CA-2357-1959-6DBEF9BA5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05349"/>
            <a:ext cx="4648200" cy="38876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F50150-71EC-F5FF-39B6-429253BD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8A1B5A-F08A-9DC1-9A26-9C762A61A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22" y="1462108"/>
            <a:ext cx="5713154" cy="3658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625D1A-95CB-7A5F-2EF7-67C1F5B88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9262" y="3967541"/>
            <a:ext cx="3022555" cy="196466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6F93AF-1C8E-A592-3DFD-16879E3C3A1B}"/>
              </a:ext>
            </a:extLst>
          </p:cNvPr>
          <p:cNvSpPr txBox="1"/>
          <p:nvPr/>
        </p:nvSpPr>
        <p:spPr>
          <a:xfrm>
            <a:off x="319257" y="5168358"/>
            <a:ext cx="23489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6"/>
              </a:rPr>
              <a:t>https://github.com/royerlab/napari-chatgpt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>
                <a:hlinkClick r:id="rId7"/>
              </a:rPr>
              <a:t>https://www.nature.com/articles/s41592-024-02310-w</a:t>
            </a:r>
            <a:r>
              <a:rPr lang="en-US" sz="12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483B4B-9BFB-0864-E04A-26AB888D8766}"/>
              </a:ext>
            </a:extLst>
          </p:cNvPr>
          <p:cNvSpPr txBox="1"/>
          <p:nvPr/>
        </p:nvSpPr>
        <p:spPr>
          <a:xfrm>
            <a:off x="6377724" y="5332263"/>
            <a:ext cx="22438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8"/>
              </a:rPr>
              <a:t>https://bioimage.io/chat/</a:t>
            </a:r>
            <a:r>
              <a:rPr lang="en-US" sz="1200" dirty="0"/>
              <a:t> </a:t>
            </a:r>
            <a:r>
              <a:rPr lang="en-US" sz="1200" dirty="0">
                <a:hlinkClick r:id="rId9"/>
              </a:rPr>
              <a:t>https://www.nature.com/articles/s41592-024-02370-y</a:t>
            </a:r>
            <a:r>
              <a:rPr lang="en-US" sz="1200" dirty="0"/>
              <a:t>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A4526E2-C369-3634-4DF6-0EAAB1C9EFF6}"/>
              </a:ext>
            </a:extLst>
          </p:cNvPr>
          <p:cNvSpPr txBox="1">
            <a:spLocks/>
          </p:cNvSpPr>
          <p:nvPr/>
        </p:nvSpPr>
        <p:spPr>
          <a:xfrm>
            <a:off x="158223" y="1009984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Napari-chatGPT</a:t>
            </a:r>
            <a:r>
              <a:rPr lang="de-DE" dirty="0"/>
              <a:t> / Omega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50F9FAF-9973-3098-184B-A22BD6CD46F5}"/>
              </a:ext>
            </a:extLst>
          </p:cNvPr>
          <p:cNvSpPr txBox="1">
            <a:spLocks/>
          </p:cNvSpPr>
          <p:nvPr/>
        </p:nvSpPr>
        <p:spPr>
          <a:xfrm>
            <a:off x="5757076" y="1019509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Bioimage-</a:t>
            </a:r>
            <a:r>
              <a:rPr lang="de-DE" dirty="0" err="1"/>
              <a:t>io</a:t>
            </a:r>
            <a:r>
              <a:rPr lang="de-DE" dirty="0"/>
              <a:t> </a:t>
            </a:r>
            <a:r>
              <a:rPr lang="de-DE" dirty="0" err="1"/>
              <a:t>ChatBot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71C42F-F381-D5D0-22FF-8BB366E17F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21575" y="3950364"/>
            <a:ext cx="3480128" cy="196466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E25EBC-3B97-DABB-42A7-A290BC09602F}"/>
              </a:ext>
            </a:extLst>
          </p:cNvPr>
          <p:cNvSpPr txBox="1"/>
          <p:nvPr/>
        </p:nvSpPr>
        <p:spPr>
          <a:xfrm>
            <a:off x="4144809" y="6062103"/>
            <a:ext cx="3902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https://gerbi-gmb.de/teams/ymia/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https://www.globias.org/activities/bia-seminar-series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23E2FA4F-4354-EB27-C6AB-90D0EA4B8CD8}"/>
              </a:ext>
            </a:extLst>
          </p:cNvPr>
          <p:cNvSpPr/>
          <p:nvPr/>
        </p:nvSpPr>
        <p:spPr>
          <a:xfrm>
            <a:off x="6377724" y="109474"/>
            <a:ext cx="5688214" cy="853276"/>
          </a:xfrm>
          <a:prstGeom prst="wedgeRectCallout">
            <a:avLst>
              <a:gd name="adj1" fmla="val -25159"/>
              <a:gd name="adj2" fmla="val 5827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dirty="0">
                <a:solidFill>
                  <a:srgbClr val="434343"/>
                </a:solidFill>
                <a:effectLst/>
                <a:latin typeface="Noto Sans" panose="020B0502040504020204" pitchFamily="34" charset="0"/>
              </a:rPr>
              <a:t>YMIA Python Seminar 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Oct 14</a:t>
            </a:r>
            <a:r>
              <a:rPr lang="en-US" sz="2400" baseline="30000" dirty="0">
                <a:solidFill>
                  <a:srgbClr val="434343"/>
                </a:solidFill>
                <a:latin typeface="Noto Sans" panose="020B0502040504020204" pitchFamily="34" charset="0"/>
              </a:rPr>
              <a:t>th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 2024</a:t>
            </a:r>
            <a:endParaRPr lang="en-US" sz="2400" b="0" i="0" dirty="0">
              <a:solidFill>
                <a:srgbClr val="434343"/>
              </a:solidFill>
              <a:effectLst/>
              <a:latin typeface="Noto Sans" panose="020B0502040504020204" pitchFamily="34" charset="0"/>
            </a:endParaRPr>
          </a:p>
          <a:p>
            <a:pPr algn="ctr"/>
            <a:r>
              <a:rPr lang="en-US" sz="2400" b="0" i="0" dirty="0" err="1">
                <a:solidFill>
                  <a:srgbClr val="434343"/>
                </a:solidFill>
                <a:effectLst/>
                <a:latin typeface="Noto Sans" panose="020B0502040504020204" pitchFamily="34" charset="0"/>
              </a:rPr>
              <a:t>GloBIAS</a:t>
            </a:r>
            <a:r>
              <a:rPr lang="en-US" sz="2400" b="0" i="0" dirty="0">
                <a:solidFill>
                  <a:srgbClr val="434343"/>
                </a:solidFill>
                <a:effectLst/>
                <a:latin typeface="Noto Sans" panose="020B0502040504020204" pitchFamily="34" charset="0"/>
              </a:rPr>
              <a:t> Seminar Series 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Oct. 18</a:t>
            </a:r>
            <a:r>
              <a:rPr lang="en-US" sz="2400" baseline="30000" dirty="0">
                <a:solidFill>
                  <a:srgbClr val="434343"/>
                </a:solidFill>
                <a:latin typeface="Noto Sans" panose="020B0502040504020204" pitchFamily="34" charset="0"/>
              </a:rPr>
              <a:t>th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 2024</a:t>
            </a:r>
            <a:endParaRPr lang="en-US" sz="24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175F640E-954A-F5F1-6480-0D604DAC0614}"/>
              </a:ext>
            </a:extLst>
          </p:cNvPr>
          <p:cNvSpPr/>
          <p:nvPr/>
        </p:nvSpPr>
        <p:spPr>
          <a:xfrm>
            <a:off x="6377724" y="101283"/>
            <a:ext cx="5688214" cy="853276"/>
          </a:xfrm>
          <a:prstGeom prst="wedgeRectCallout">
            <a:avLst>
              <a:gd name="adj1" fmla="val -68920"/>
              <a:gd name="adj2" fmla="val 65421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dirty="0">
                <a:solidFill>
                  <a:srgbClr val="434343"/>
                </a:solidFill>
                <a:effectLst/>
                <a:latin typeface="Noto Sans" panose="020B0502040504020204" pitchFamily="34" charset="0"/>
              </a:rPr>
              <a:t>YMIA Python Seminar 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Oct 14</a:t>
            </a:r>
            <a:r>
              <a:rPr lang="en-US" sz="2400" baseline="30000" dirty="0">
                <a:solidFill>
                  <a:srgbClr val="434343"/>
                </a:solidFill>
                <a:latin typeface="Noto Sans" panose="020B0502040504020204" pitchFamily="34" charset="0"/>
              </a:rPr>
              <a:t>th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 2024</a:t>
            </a:r>
            <a:endParaRPr lang="en-US" sz="2400" b="0" i="0" dirty="0">
              <a:solidFill>
                <a:srgbClr val="434343"/>
              </a:solidFill>
              <a:effectLst/>
              <a:latin typeface="Noto Sans" panose="020B0502040504020204" pitchFamily="34" charset="0"/>
            </a:endParaRPr>
          </a:p>
          <a:p>
            <a:pPr algn="ctr"/>
            <a:r>
              <a:rPr lang="en-US" sz="2400" b="0" i="0" dirty="0" err="1">
                <a:solidFill>
                  <a:srgbClr val="434343"/>
                </a:solidFill>
                <a:effectLst/>
                <a:latin typeface="Noto Sans" panose="020B0502040504020204" pitchFamily="34" charset="0"/>
              </a:rPr>
              <a:t>GloBIAS</a:t>
            </a:r>
            <a:r>
              <a:rPr lang="en-US" sz="2400" b="0" i="0" dirty="0">
                <a:solidFill>
                  <a:srgbClr val="434343"/>
                </a:solidFill>
                <a:effectLst/>
                <a:latin typeface="Noto Sans" panose="020B0502040504020204" pitchFamily="34" charset="0"/>
              </a:rPr>
              <a:t> Seminar Series 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Oct. 18</a:t>
            </a:r>
            <a:r>
              <a:rPr lang="en-US" sz="2400" baseline="30000" dirty="0">
                <a:solidFill>
                  <a:srgbClr val="434343"/>
                </a:solidFill>
                <a:latin typeface="Noto Sans" panose="020B0502040504020204" pitchFamily="34" charset="0"/>
              </a:rPr>
              <a:t>th</a:t>
            </a:r>
            <a:r>
              <a:rPr lang="en-US" sz="2400" dirty="0">
                <a:solidFill>
                  <a:srgbClr val="434343"/>
                </a:solidFill>
                <a:latin typeface="Noto Sans" panose="020B0502040504020204" pitchFamily="34" charset="0"/>
              </a:rPr>
              <a:t> 2024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711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22FE4-DD24-1865-8329-523E6DE6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13C46F-1910-FD7C-1CD7-679EA4409AF5}"/>
              </a:ext>
            </a:extLst>
          </p:cNvPr>
          <p:cNvSpPr txBox="1"/>
          <p:nvPr/>
        </p:nvSpPr>
        <p:spPr>
          <a:xfrm>
            <a:off x="3137737" y="6149913"/>
            <a:ext cx="38891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https://jupyter-ai.readthedocs.io/</a:t>
            </a:r>
            <a:r>
              <a:rPr lang="en-US" sz="1400" dirty="0"/>
              <a:t>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5A92D83-CAE9-B475-00ED-3F5A70E0CCAF}"/>
              </a:ext>
            </a:extLst>
          </p:cNvPr>
          <p:cNvSpPr txBox="1">
            <a:spLocks/>
          </p:cNvSpPr>
          <p:nvPr/>
        </p:nvSpPr>
        <p:spPr>
          <a:xfrm>
            <a:off x="279930" y="1566535"/>
            <a:ext cx="5816070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Jupyter</a:t>
            </a:r>
            <a:r>
              <a:rPr lang="de-DE" dirty="0"/>
              <a:t>-AI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C94F32-035C-9561-6606-AB880630FADA}"/>
              </a:ext>
            </a:extLst>
          </p:cNvPr>
          <p:cNvSpPr txBox="1"/>
          <p:nvPr/>
        </p:nvSpPr>
        <p:spPr>
          <a:xfrm>
            <a:off x="5019674" y="6488668"/>
            <a:ext cx="37623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400"/>
            </a:lvl1pPr>
          </a:lstStyle>
          <a:p>
            <a:r>
              <a:rPr lang="en-US" dirty="0">
                <a:hlinkClick r:id="rId3"/>
              </a:rPr>
              <a:t>https://github.com/paul-gauthier/aider/</a:t>
            </a:r>
            <a:r>
              <a:rPr lang="en-US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B45C2-174E-69B9-42F5-76AF2B045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30" y="1983353"/>
            <a:ext cx="5816070" cy="400853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1B0D4E-1F2C-CAE5-C584-286655E0E5BF}"/>
              </a:ext>
            </a:extLst>
          </p:cNvPr>
          <p:cNvSpPr txBox="1">
            <a:spLocks/>
          </p:cNvSpPr>
          <p:nvPr/>
        </p:nvSpPr>
        <p:spPr>
          <a:xfrm>
            <a:off x="5899680" y="1566535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aider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167273-B024-21E8-331D-D3A68DEC5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550" y="1952375"/>
            <a:ext cx="5410200" cy="396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90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7C04-662D-23B6-E36E-EB412F8F0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1F2DC-F264-159C-1E40-FD41A1B998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16279" y="1117655"/>
            <a:ext cx="1397734" cy="466985"/>
          </a:xfrm>
        </p:spPr>
        <p:txBody>
          <a:bodyPr/>
          <a:lstStyle/>
          <a:p>
            <a:r>
              <a:rPr lang="de-DE" dirty="0"/>
              <a:t>Cursor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13BF60-B451-2312-D938-8251385B4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278" y="1574354"/>
            <a:ext cx="6736021" cy="33842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779C2C-8E65-5C5A-43CA-B000D1B4561A}"/>
              </a:ext>
            </a:extLst>
          </p:cNvPr>
          <p:cNvSpPr txBox="1"/>
          <p:nvPr/>
        </p:nvSpPr>
        <p:spPr>
          <a:xfrm>
            <a:off x="5918061" y="6460865"/>
            <a:ext cx="3035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https://www.cursor.com/</a:t>
            </a:r>
            <a:r>
              <a:rPr lang="en-US" dirty="0"/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DD99D3-F0BB-5845-3814-90E7FE582C28}"/>
              </a:ext>
            </a:extLst>
          </p:cNvPr>
          <p:cNvSpPr txBox="1">
            <a:spLocks/>
          </p:cNvSpPr>
          <p:nvPr/>
        </p:nvSpPr>
        <p:spPr>
          <a:xfrm>
            <a:off x="891302" y="1107370"/>
            <a:ext cx="4112498" cy="46698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Github</a:t>
            </a:r>
            <a:r>
              <a:rPr lang="de-DE" dirty="0"/>
              <a:t> Copilot [Workspace]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6B84F5-4567-8E03-70B1-BC35D9F2DD05}"/>
              </a:ext>
            </a:extLst>
          </p:cNvPr>
          <p:cNvSpPr txBox="1"/>
          <p:nvPr/>
        </p:nvSpPr>
        <p:spPr>
          <a:xfrm>
            <a:off x="3505061" y="6061666"/>
            <a:ext cx="7835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https://copilot-workspace.githubnext.com/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B2FFAE-4662-42B8-078C-29951F18F5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468"/>
          <a:stretch/>
        </p:blipFill>
        <p:spPr>
          <a:xfrm>
            <a:off x="891302" y="1574355"/>
            <a:ext cx="3706832" cy="20959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DFE1D2-1CA0-E45C-4428-B7D5E30F3A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284"/>
          <a:stretch/>
        </p:blipFill>
        <p:spPr>
          <a:xfrm>
            <a:off x="891302" y="3755882"/>
            <a:ext cx="3706832" cy="207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90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AF59E-CB2C-C378-E92A-5BB6050D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Scientific code writing: </a:t>
            </a:r>
            <a:r>
              <a:rPr lang="en-GB" dirty="0">
                <a:solidFill>
                  <a:srgbClr val="51B02F"/>
                </a:solidFill>
              </a:rPr>
              <a:t>git-bob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BCA5-5B08-3974-8684-693523F59D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6061261" cy="497640"/>
          </a:xfrm>
        </p:spPr>
        <p:txBody>
          <a:bodyPr/>
          <a:lstStyle/>
          <a:p>
            <a:r>
              <a:rPr lang="en-GB" dirty="0"/>
              <a:t>Integrating LLMs technology into GitHub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ID4096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C599A-5574-C761-326E-2ACB6F6EC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55" y="1974984"/>
            <a:ext cx="6180083" cy="38947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074483-2B41-44BC-02EF-15C70187DDB2}"/>
              </a:ext>
            </a:extLst>
          </p:cNvPr>
          <p:cNvSpPr txBox="1"/>
          <p:nvPr/>
        </p:nvSpPr>
        <p:spPr>
          <a:xfrm>
            <a:off x="4072981" y="6163099"/>
            <a:ext cx="3904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3"/>
              </a:rPr>
              <a:t>https://github.com/haesleinhuepf/stackview/issues/79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1A3B20-7573-7E12-AC0B-5BF58CB0B7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198" t="-2836" r="2198" b="9866"/>
          <a:stretch/>
        </p:blipFill>
        <p:spPr>
          <a:xfrm>
            <a:off x="7216829" y="909218"/>
            <a:ext cx="4575282" cy="496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8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B1E5-FEE2-BE09-0150-C0CA7C45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62454-BA81-C66D-F050-9D393C9E678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78085"/>
          </a:xfrm>
        </p:spPr>
        <p:txBody>
          <a:bodyPr/>
          <a:lstStyle/>
          <a:p>
            <a:r>
              <a:rPr lang="de-DE" dirty="0" err="1"/>
              <a:t>Fiji‘s</a:t>
            </a:r>
            <a:r>
              <a:rPr lang="de-DE" dirty="0"/>
              <a:t> </a:t>
            </a:r>
            <a:r>
              <a:rPr lang="de-DE" dirty="0" err="1"/>
              <a:t>Script</a:t>
            </a:r>
            <a:r>
              <a:rPr lang="de-DE" dirty="0"/>
              <a:t> Editor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A2F90-5E8F-3A35-6748-9EE12722A0E7}"/>
              </a:ext>
            </a:extLst>
          </p:cNvPr>
          <p:cNvSpPr txBox="1"/>
          <p:nvPr/>
        </p:nvSpPr>
        <p:spPr>
          <a:xfrm>
            <a:off x="3752850" y="6128598"/>
            <a:ext cx="5276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https://forum.image.sc/t/ai-assisted-code-generation-in-fijis-script-editor/100877/3</a:t>
            </a:r>
            <a:r>
              <a:rPr lang="en-US" dirty="0"/>
              <a:t> 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233A8AF0-D9C1-001A-49DF-938B8611E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25"/>
          <a:stretch/>
        </p:blipFill>
        <p:spPr bwMode="auto">
          <a:xfrm>
            <a:off x="0" y="1562100"/>
            <a:ext cx="5715000" cy="44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1BB2D1-6E71-24A1-FA82-C995EBA9F2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7" b="2133"/>
          <a:stretch/>
        </p:blipFill>
        <p:spPr>
          <a:xfrm>
            <a:off x="2426494" y="1562101"/>
            <a:ext cx="2196306" cy="3568250"/>
          </a:xfrm>
          <a:prstGeom prst="rect">
            <a:avLst/>
          </a:prstGeom>
        </p:spPr>
      </p:pic>
      <p:pic>
        <p:nvPicPr>
          <p:cNvPr id="9" name="Picture 2" descr="image">
            <a:extLst>
              <a:ext uri="{FF2B5EF4-FFF2-40B4-BE49-F238E27FC236}">
                <a16:creationId xmlns:a16="http://schemas.microsoft.com/office/drawing/2014/main" id="{79D4E5B0-156C-440D-5C80-A0EA98FCA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5"/>
          <a:stretch/>
        </p:blipFill>
        <p:spPr bwMode="auto">
          <a:xfrm>
            <a:off x="5715000" y="1562100"/>
            <a:ext cx="6477000" cy="44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963FB36-4DB4-C53C-0ADD-D1EF802504F1}"/>
              </a:ext>
            </a:extLst>
          </p:cNvPr>
          <p:cNvSpPr/>
          <p:nvPr/>
        </p:nvSpPr>
        <p:spPr>
          <a:xfrm>
            <a:off x="7940604" y="405812"/>
            <a:ext cx="2506980" cy="993515"/>
          </a:xfrm>
          <a:prstGeom prst="wedgeRectCallou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 have not seen any LLM that supports ImageJ </a:t>
            </a:r>
            <a:r>
              <a:rPr lang="en-GB">
                <a:solidFill>
                  <a:schemeClr val="tx1"/>
                </a:solidFill>
              </a:rPr>
              <a:t>Macro well.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08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0268-B699-6477-6FE1-9208307A0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3F3F-18CF-E2C6-9D17-4072EB4D1F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4786" y="1184015"/>
            <a:ext cx="4915523" cy="4550036"/>
          </a:xfrm>
        </p:spPr>
        <p:txBody>
          <a:bodyPr/>
          <a:lstStyle/>
          <a:p>
            <a:pPr marL="342900" indent="-168275">
              <a:buFont typeface="Arial" panose="020B0604020202020204" pitchFamily="34" charset="0"/>
              <a:buChar char="•"/>
            </a:pPr>
            <a:r>
              <a:rPr lang="en-US" sz="2200" dirty="0"/>
              <a:t>LLMs can generate code to analyze biological microscopy images</a:t>
            </a:r>
          </a:p>
          <a:p>
            <a:pPr marL="342900" indent="-168275">
              <a:buFont typeface="Arial" panose="020B0604020202020204" pitchFamily="34" charset="0"/>
              <a:buChar char="•"/>
            </a:pPr>
            <a:r>
              <a:rPr lang="en-US" sz="2200" dirty="0"/>
              <a:t>We </a:t>
            </a:r>
            <a:r>
              <a:rPr lang="en-US" sz="2200" i="1" dirty="0"/>
              <a:t>can</a:t>
            </a:r>
            <a:r>
              <a:rPr lang="en-US" sz="2200" dirty="0"/>
              <a:t> learn how to use them</a:t>
            </a:r>
          </a:p>
          <a:p>
            <a:pPr marL="342900" indent="-168275">
              <a:buFont typeface="Arial" panose="020B0604020202020204" pitchFamily="34" charset="0"/>
              <a:buChar char="•"/>
            </a:pPr>
            <a:r>
              <a:rPr lang="en-US" sz="2200" dirty="0"/>
              <a:t>We </a:t>
            </a:r>
            <a:r>
              <a:rPr lang="en-US" sz="2200" i="1" dirty="0"/>
              <a:t>need</a:t>
            </a:r>
            <a:r>
              <a:rPr lang="en-US" sz="2200" dirty="0"/>
              <a:t> to understand bio-image-analysis, no matter if we write code ourselves or if we generate code using LLMs</a:t>
            </a:r>
          </a:p>
          <a:p>
            <a:pPr marL="738900" lvl="1" indent="-168275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622522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279AF-5D93-3A5B-CAFF-720F59E1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9A84C-67D0-BD2C-C280-64B9000DA8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4354" y="3429000"/>
            <a:ext cx="10644901" cy="45500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Communities &amp; platforms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358AD-4C6F-58F0-9AF2-C1E34977FAB5}"/>
              </a:ext>
            </a:extLst>
          </p:cNvPr>
          <p:cNvSpPr txBox="1"/>
          <p:nvPr/>
        </p:nvSpPr>
        <p:spPr>
          <a:xfrm>
            <a:off x="5636807" y="5127864"/>
            <a:ext cx="3966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Lea Kabjesz, Lea </a:t>
            </a:r>
            <a:r>
              <a:rPr lang="en-US" sz="1600" dirty="0" err="1"/>
              <a:t>Gihlein</a:t>
            </a:r>
            <a:r>
              <a:rPr lang="en-US" sz="1600" dirty="0"/>
              <a:t>, Mara Lampert</a:t>
            </a:r>
            <a:endParaRPr lang="LID4096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15714F-6EE0-865C-3B7E-A20DA9B5D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607" y="3998757"/>
            <a:ext cx="1519229" cy="5103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922A14-2C83-2B11-28AB-947FA466E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635" y="3880043"/>
            <a:ext cx="1995512" cy="648116"/>
          </a:xfrm>
          <a:prstGeom prst="rect">
            <a:avLst/>
          </a:prstGeom>
        </p:spPr>
      </p:pic>
      <p:pic>
        <p:nvPicPr>
          <p:cNvPr id="9" name="Grafik 5">
            <a:extLst>
              <a:ext uri="{FF2B5EF4-FFF2-40B4-BE49-F238E27FC236}">
                <a16:creationId xmlns:a16="http://schemas.microsoft.com/office/drawing/2014/main" id="{71A9EF7D-6EE9-947F-A45B-E06D252FB2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1942835" y="5349630"/>
            <a:ext cx="464882" cy="637881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F157C976-6FA3-44C0-BFA1-D1D981B8FA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01" y="5402856"/>
            <a:ext cx="1973415" cy="5086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2E40D2-FCE8-1F36-9BE7-37B11939F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500" y="5524429"/>
            <a:ext cx="2838660" cy="3870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A7A9B4-9E81-9C36-8A39-FC70AF1B21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354" y="3806751"/>
            <a:ext cx="1047340" cy="7984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4FFB25-FC27-955E-1D7B-7F99AF8A7896}"/>
              </a:ext>
            </a:extLst>
          </p:cNvPr>
          <p:cNvSpPr txBox="1"/>
          <p:nvPr/>
        </p:nvSpPr>
        <p:spPr>
          <a:xfrm>
            <a:off x="3352316" y="6138807"/>
            <a:ext cx="5034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+mj-lt"/>
              </a:rPr>
              <a:t>RH acknowledges the financial support by the Federal Ministry of Education and Research of Germany and by </a:t>
            </a:r>
            <a:r>
              <a:rPr lang="en-US" sz="900" dirty="0" err="1">
                <a:latin typeface="+mj-lt"/>
              </a:rPr>
              <a:t>Sächsische</a:t>
            </a:r>
            <a:r>
              <a:rPr lang="en-US" sz="900" dirty="0">
                <a:latin typeface="+mj-lt"/>
              </a:rPr>
              <a:t> </a:t>
            </a:r>
            <a:r>
              <a:rPr lang="en-US" sz="900" dirty="0" err="1">
                <a:latin typeface="+mj-lt"/>
              </a:rPr>
              <a:t>Staatsministerium</a:t>
            </a:r>
            <a:r>
              <a:rPr lang="en-US" sz="900" dirty="0">
                <a:latin typeface="+mj-lt"/>
              </a:rPr>
              <a:t> für Wissenschaft, Kultur und </a:t>
            </a:r>
            <a:r>
              <a:rPr lang="en-US" sz="900" dirty="0" err="1">
                <a:latin typeface="+mj-lt"/>
              </a:rPr>
              <a:t>Tourismus</a:t>
            </a:r>
            <a:r>
              <a:rPr lang="en-US" sz="900" dirty="0">
                <a:latin typeface="+mj-lt"/>
              </a:rPr>
              <a:t> in the </a:t>
            </a:r>
            <a:r>
              <a:rPr lang="en-US" sz="900" dirty="0" err="1">
                <a:latin typeface="+mj-lt"/>
              </a:rPr>
              <a:t>programme</a:t>
            </a:r>
            <a:r>
              <a:rPr lang="en-US" sz="900" dirty="0">
                <a:latin typeface="+mj-lt"/>
              </a:rPr>
              <a:t> Center of Excellence for AI-research „Center for Scalable Data Analytics and Artificial Intelligence Dresden/Leipzig“, project identification number: ScaDS.AI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DFFA14C-F49A-EA85-429A-F1F805CB32AA}"/>
              </a:ext>
            </a:extLst>
          </p:cNvPr>
          <p:cNvSpPr txBox="1">
            <a:spLocks/>
          </p:cNvSpPr>
          <p:nvPr/>
        </p:nvSpPr>
        <p:spPr>
          <a:xfrm>
            <a:off x="5716456" y="1137849"/>
            <a:ext cx="5339795" cy="622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BIDS Team @ ScaDS.AI / UL</a:t>
            </a:r>
          </a:p>
        </p:txBody>
      </p:sp>
      <p:pic>
        <p:nvPicPr>
          <p:cNvPr id="14" name="Picture 1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C9487EC-F3DE-DDA0-4851-C2F09B9551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73" y="5403252"/>
            <a:ext cx="1553478" cy="606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D70D49-9E0B-E392-1335-9CF9F667A674}"/>
              </a:ext>
            </a:extLst>
          </p:cNvPr>
          <p:cNvSpPr txBox="1"/>
          <p:nvPr/>
        </p:nvSpPr>
        <p:spPr>
          <a:xfrm>
            <a:off x="217673" y="1080955"/>
            <a:ext cx="5106773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Collaborators &amp; contributors</a:t>
            </a:r>
          </a:p>
          <a:p>
            <a:r>
              <a:rPr lang="en-US" sz="1400" dirty="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Christian Tischer (EMBL Heidelberg), Jean-Karim </a:t>
            </a:r>
            <a:r>
              <a:rPr lang="en-US" sz="1400" dirty="0" err="1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Hériché</a:t>
            </a:r>
            <a:r>
              <a:rPr lang="en-US" sz="1400" dirty="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(EMBL Heidelberg), Nico Scherf (MPI CBS Leipzig), Loïc A. Royer (CZ </a:t>
            </a:r>
            <a:r>
              <a:rPr lang="en-US" sz="1400" dirty="0" err="1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Biohub</a:t>
            </a:r>
            <a:r>
              <a:rPr lang="en-US" sz="1400" dirty="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 Elena Nicolay (UFZ Leipzig), Kevin Yamauchi  (ETH Zurich / Basel), Seth Hinz, Teun A.P.M. Huijben, Jordão Bragantini (CZ </a:t>
            </a:r>
            <a:r>
              <a:rPr lang="en-US" sz="1400" dirty="0" err="1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Biohub</a:t>
            </a:r>
            <a:r>
              <a:rPr lang="en-US" sz="1400" dirty="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San Francisco), llan Theodoro (CZ </a:t>
            </a:r>
            <a:r>
              <a:rPr lang="en-US" sz="1400" dirty="0" err="1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Biohub</a:t>
            </a:r>
            <a:r>
              <a:rPr lang="en-US" sz="1400" dirty="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the State University of Campinas, Brazil), Ian C. (University of British Columbia), Pradeep Rajasekhar (WEHI Australia)</a:t>
            </a:r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E8C3E24-E091-1E6D-C0A2-6CD7C9F9EF97}"/>
              </a:ext>
            </a:extLst>
          </p:cNvPr>
          <p:cNvSpPr txBox="1">
            <a:spLocks/>
          </p:cNvSpPr>
          <p:nvPr/>
        </p:nvSpPr>
        <p:spPr>
          <a:xfrm>
            <a:off x="77885" y="4923439"/>
            <a:ext cx="4616597" cy="565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Funding</a:t>
            </a:r>
            <a:endParaRPr lang="LID4096" dirty="0"/>
          </a:p>
        </p:txBody>
      </p:sp>
      <p:pic>
        <p:nvPicPr>
          <p:cNvPr id="21" name="Picture 20" descr="A group of people sitting on a window sill&#10;&#10;AI-generated content may be incorrect.">
            <a:extLst>
              <a:ext uri="{FF2B5EF4-FFF2-40B4-BE49-F238E27FC236}">
                <a16:creationId xmlns:a16="http://schemas.microsoft.com/office/drawing/2014/main" id="{55C8233B-F703-8859-817A-4376AE1793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996" y="1617830"/>
            <a:ext cx="4616597" cy="34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46229"/>
      </p:ext>
    </p:extLst>
  </p:cSld>
  <p:clrMapOvr>
    <a:masterClrMapping/>
  </p:clrMapOvr>
</p:sld>
</file>

<file path=ppt/theme/theme1.xml><?xml version="1.0" encoding="utf-8"?>
<a:theme xmlns:a="http://schemas.openxmlformats.org/drawingml/2006/main" name="TUD_2018">
  <a:themeElements>
    <a:clrScheme name="TUD_Farben">
      <a:dk1>
        <a:srgbClr val="00305E"/>
      </a:dk1>
      <a:lt1>
        <a:srgbClr val="FFFFFF"/>
      </a:lt1>
      <a:dk2>
        <a:srgbClr val="00305E"/>
      </a:dk2>
      <a:lt2>
        <a:srgbClr val="727879"/>
      </a:lt2>
      <a:accent1>
        <a:srgbClr val="009EE0"/>
      </a:accent1>
      <a:accent2>
        <a:srgbClr val="006AB3"/>
      </a:accent2>
      <a:accent3>
        <a:srgbClr val="6AB023"/>
      </a:accent3>
      <a:accent4>
        <a:srgbClr val="007D40"/>
      </a:accent4>
      <a:accent5>
        <a:srgbClr val="93107E"/>
      </a:accent5>
      <a:accent6>
        <a:srgbClr val="54378A"/>
      </a:accent6>
      <a:hlink>
        <a:srgbClr val="009EE0"/>
      </a:hlink>
      <a:folHlink>
        <a:srgbClr val="006AB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F5DABC0C-316B-434E-B9F8-D3370FD95A3E}" vid="{19CB8540-6DD6-924D-B8D0-2D0F9399859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EE476C9DF2F248B265B4A3C7AC3448" ma:contentTypeVersion="11" ma:contentTypeDescription="Ein neues Dokument erstellen." ma:contentTypeScope="" ma:versionID="0793756170811d0eb752a3111ee68051">
  <xsd:schema xmlns:xsd="http://www.w3.org/2001/XMLSchema" xmlns:xs="http://www.w3.org/2001/XMLSchema" xmlns:p="http://schemas.microsoft.com/office/2006/metadata/properties" xmlns:ns2="a086261e-0429-4196-aa9d-895edc846c16" targetNamespace="http://schemas.microsoft.com/office/2006/metadata/properties" ma:root="true" ma:fieldsID="dda6790b4f1926a9a2f1b57ce85fcf7a" ns2:_="">
    <xsd:import namespace="a086261e-0429-4196-aa9d-895edc846c1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6261e-0429-4196-aa9d-895edc846c1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86261e-0429-4196-aa9d-895edc846c16">ZIHTEAMSITE-196109956-1493</_dlc_DocId>
    <_dlc_DocIdUrl xmlns="a086261e-0429-4196-aa9d-895edc846c16">
      <Url>https://sharepoint.tu-dresden.de/sites/zih/projekte/scads/_layouts/15/DocIdRedir.aspx?ID=ZIHTEAMSITE-196109956-1493</Url>
      <Description>ZIHTEAMSITE-196109956-1493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41C5575-D805-4D41-AA18-4E77B97090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7354A6-EABF-4029-B3F4-181CA108D2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86261e-0429-4196-aa9d-895edc846c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8F8D1C-8693-43B4-9141-AEF95057B684}">
  <ds:schemaRefs>
    <ds:schemaRef ds:uri="http://schemas.microsoft.com/office/2006/metadata/properties"/>
    <ds:schemaRef ds:uri="http://schemas.microsoft.com/office/2006/documentManagement/types"/>
    <ds:schemaRef ds:uri="a086261e-0429-4196-aa9d-895edc846c16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76DC3C5C-13A8-4AE9-9F1D-E2AC52CBD04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3389</TotalTime>
  <Words>2405</Words>
  <Application>Microsoft Office PowerPoint</Application>
  <PresentationFormat>Widescreen</PresentationFormat>
  <Paragraphs>336</Paragraphs>
  <Slides>57</Slides>
  <Notes>2</Notes>
  <HiddenSlides>8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Calibri</vt:lpstr>
      <vt:lpstr>Noto Sans</vt:lpstr>
      <vt:lpstr>Open Sans</vt:lpstr>
      <vt:lpstr>Open Sans ExtraBold</vt:lpstr>
      <vt:lpstr>Times New Roman</vt:lpstr>
      <vt:lpstr>Wingdings</vt:lpstr>
      <vt:lpstr>TUD_2018</vt:lpstr>
      <vt:lpstr>PowerPoint Presentation</vt:lpstr>
      <vt:lpstr>Large Language Models (LLMs)</vt:lpstr>
      <vt:lpstr>Large Language Models (LLMs)</vt:lpstr>
      <vt:lpstr>Bio-image Analysis using Large-Language Models</vt:lpstr>
      <vt:lpstr>Reproducibility: Python</vt:lpstr>
      <vt:lpstr>Reproducibility: Python + Jupyter</vt:lpstr>
      <vt:lpstr>Reproducibility : Python + Jupyter</vt:lpstr>
      <vt:lpstr>Reproducibility : Python + Jupyter</vt:lpstr>
      <vt:lpstr>Training materials for today</vt:lpstr>
      <vt:lpstr>Why code generation using LLMs?</vt:lpstr>
      <vt:lpstr>How good are LLMs for Bio-image Analysis?</vt:lpstr>
      <vt:lpstr>How good are LLMs for Bio-image Analysis?</vt:lpstr>
      <vt:lpstr>How good are LLMs for Bio-image Analysis?</vt:lpstr>
      <vt:lpstr>Benchmarking LLMs for Bio-image Analysis</vt:lpstr>
      <vt:lpstr>PowerPoint Presentation</vt:lpstr>
      <vt:lpstr>Prompt Engineering</vt:lpstr>
      <vt:lpstr>Prompt Engineering</vt:lpstr>
      <vt:lpstr>Prompt Engineering</vt:lpstr>
      <vt:lpstr>Scientific code writing: bia-bob</vt:lpstr>
      <vt:lpstr>Scientific code writing: bia-bob</vt:lpstr>
      <vt:lpstr>Scientific code writing: bia-bob</vt:lpstr>
      <vt:lpstr>Including vision language models (VLMs)</vt:lpstr>
      <vt:lpstr>Including vision language models (VLMs)</vt:lpstr>
      <vt:lpstr>Generating notebooks using vision models </vt:lpstr>
      <vt:lpstr>Generating notebooks using vision models </vt:lpstr>
      <vt:lpstr>Optimizing documentation</vt:lpstr>
      <vt:lpstr>Translating notebooks</vt:lpstr>
      <vt:lpstr>GPU-Accelerating code</vt:lpstr>
      <vt:lpstr>Good scientific practice</vt:lpstr>
      <vt:lpstr>PowerPoint Presentation</vt:lpstr>
      <vt:lpstr>Jupyter Notebooks</vt:lpstr>
      <vt:lpstr>Setup: bia-bob</vt:lpstr>
      <vt:lpstr>Bia-Bob: code generation</vt:lpstr>
      <vt:lpstr>Bia-Bob: notebook generation</vt:lpstr>
      <vt:lpstr>Code for statistical analysis</vt:lpstr>
      <vt:lpstr>Code for statistical analysis</vt:lpstr>
      <vt:lpstr>Code for statistical analysis</vt:lpstr>
      <vt:lpstr>PowerPoint Presentation</vt:lpstr>
      <vt:lpstr>API-Keys</vt:lpstr>
      <vt:lpstr>Anthropic / Claude API Key</vt:lpstr>
      <vt:lpstr>OpenAI API Key</vt:lpstr>
      <vt:lpstr>GitHub Models API Key</vt:lpstr>
      <vt:lpstr>GitHub Models API Key</vt:lpstr>
      <vt:lpstr>KISSKI / GWDG API Keys</vt:lpstr>
      <vt:lpstr>Exercise: Store the API key in your environment</vt:lpstr>
      <vt:lpstr>Setup an environment on your computer</vt:lpstr>
      <vt:lpstr>Bia-bob installation on the web</vt:lpstr>
      <vt:lpstr>Initializing bia-bob</vt:lpstr>
      <vt:lpstr>PowerPoint Presentation</vt:lpstr>
      <vt:lpstr>LLMs are everywhere</vt:lpstr>
      <vt:lpstr>LLMs are everywhere</vt:lpstr>
      <vt:lpstr>LLMs are everywhere</vt:lpstr>
      <vt:lpstr>LLMs are everywhere</vt:lpstr>
      <vt:lpstr>Scientific code writing: git-bob</vt:lpstr>
      <vt:lpstr>LLMs are everywhere</vt:lpstr>
      <vt:lpstr>Summary &amp; outlook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Burghardt</dc:creator>
  <cp:lastModifiedBy>Robert Haase</cp:lastModifiedBy>
  <cp:revision>158</cp:revision>
  <dcterms:modified xsi:type="dcterms:W3CDTF">2025-09-04T08:34:03Z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0x0101003BEE476C9DF2F248B265B4A3C7AC3448</vt:lpwstr>
  </property>
  <property fmtid="{D5CDD505-2E9C-101B-9397-08002B2CF9AE}" pid="3" name="_dlc_DocIdItemGuid">
    <vt:lpwstr>72f4eced-47dd-49c0-bdfa-f3d2425fc663</vt:lpwstr>
  </property>
</Properties>
</file>