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x-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6"/>
  </p:notesMasterIdLst>
  <p:sldIdLst>
    <p:sldId id="257" r:id="rId2"/>
    <p:sldId id="262" r:id="rId3"/>
    <p:sldId id="268" r:id="rId4"/>
    <p:sldId id="269" r:id="rId5"/>
    <p:sldId id="293" r:id="rId6"/>
    <p:sldId id="291" r:id="rId7"/>
    <p:sldId id="292" r:id="rId8"/>
    <p:sldId id="299" r:id="rId9"/>
    <p:sldId id="272" r:id="rId10"/>
    <p:sldId id="273" r:id="rId11"/>
    <p:sldId id="300" r:id="rId12"/>
    <p:sldId id="270" r:id="rId13"/>
    <p:sldId id="271" r:id="rId14"/>
    <p:sldId id="298" r:id="rId15"/>
    <p:sldId id="276" r:id="rId16"/>
    <p:sldId id="294" r:id="rId17"/>
    <p:sldId id="275" r:id="rId18"/>
    <p:sldId id="278" r:id="rId19"/>
    <p:sldId id="279" r:id="rId20"/>
    <p:sldId id="280" r:id="rId21"/>
    <p:sldId id="281" r:id="rId22"/>
    <p:sldId id="282" r:id="rId23"/>
    <p:sldId id="284" r:id="rId24"/>
    <p:sldId id="285" r:id="rId25"/>
    <p:sldId id="290" r:id="rId26"/>
    <p:sldId id="287" r:id="rId27"/>
    <p:sldId id="286" r:id="rId28"/>
    <p:sldId id="288" r:id="rId29"/>
    <p:sldId id="301" r:id="rId30"/>
    <p:sldId id="303" r:id="rId31"/>
    <p:sldId id="289" r:id="rId32"/>
    <p:sldId id="295" r:id="rId33"/>
    <p:sldId id="297" r:id="rId34"/>
    <p:sldId id="267" r:id="rId3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98C39"/>
    <a:srgbClr val="538135"/>
    <a:srgbClr val="117B35"/>
    <a:srgbClr val="405E48"/>
    <a:srgbClr val="595959"/>
    <a:srgbClr val="D39312"/>
    <a:srgbClr val="07723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6137"/>
  </p:normalViewPr>
  <p:slideViewPr>
    <p:cSldViewPr snapToGrid="0">
      <p:cViewPr varScale="1">
        <p:scale>
          <a:sx n="63" d="100"/>
          <a:sy n="63" d="100"/>
        </p:scale>
        <p:origin x="-57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AA8A3-49D7-764C-95AE-C97136725B12}" type="datetimeFigureOut">
              <a:rPr lang="x-none" smtClean="0"/>
              <a:pPr/>
              <a:t>2025.08.01.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26906-111D-194C-B9E6-1AE0000ABCE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25564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green lines&#10;&#10;Description automatically generated">
            <a:extLst>
              <a:ext uri="{FF2B5EF4-FFF2-40B4-BE49-F238E27FC236}">
                <a16:creationId xmlns:a16="http://schemas.microsoft.com/office/drawing/2014/main" xmlns="" id="{F9A4AC33-5AE5-6566-6219-4EF1127B7B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794"/>
            <a:ext cx="9712036" cy="675530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224F87-171C-5507-341B-41025B337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8" name="Picture 7" descr="A logo with a lighthouse and a sun&#10;&#10;Description automatically generated">
            <a:extLst>
              <a:ext uri="{FF2B5EF4-FFF2-40B4-BE49-F238E27FC236}">
                <a16:creationId xmlns:a16="http://schemas.microsoft.com/office/drawing/2014/main" xmlns="" id="{762418B2-A6E8-66D0-8C97-9202FFB150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72934" y="75701"/>
            <a:ext cx="6246131" cy="2761895"/>
          </a:xfrm>
          <a:prstGeom prst="rect">
            <a:avLst/>
          </a:prstGeom>
        </p:spPr>
      </p:pic>
      <p:pic>
        <p:nvPicPr>
          <p:cNvPr id="11" name="Picture 10" descr="A green and black background&#10;&#10;Description automatically generated">
            <a:extLst>
              <a:ext uri="{FF2B5EF4-FFF2-40B4-BE49-F238E27FC236}">
                <a16:creationId xmlns:a16="http://schemas.microsoft.com/office/drawing/2014/main" xmlns="" id="{91879611-DD50-EB59-7796-0DB943D24A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41418" y="0"/>
            <a:ext cx="9850582" cy="6851673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xmlns="" id="{D59F149D-FBF6-94AF-3A0D-F86B201F54B8}"/>
              </a:ext>
            </a:extLst>
          </p:cNvPr>
          <p:cNvSpPr txBox="1">
            <a:spLocks/>
          </p:cNvSpPr>
          <p:nvPr userDrawn="1"/>
        </p:nvSpPr>
        <p:spPr>
          <a:xfrm>
            <a:off x="229734" y="63901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D7E2D-53DD-B547-9372-D0CF797EE25A}" type="datetime1">
              <a:rPr lang="hu-HU" smtClean="0"/>
              <a:pPr/>
              <a:t>2025.08.01.</a:t>
            </a:fld>
            <a:endParaRPr lang="x-none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732CE81C-E201-A5E4-199E-44787622F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xmlns="" id="{B682D162-1835-5444-BDB6-034847E45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253833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53168A-4BC8-42E6-3C11-3A62C56E8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C93B61-40CA-62D1-2AC0-0A3BE76F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7" name="Picture 6" descr="A black background with green lines&#10;&#10;Description automatically generated">
            <a:extLst>
              <a:ext uri="{FF2B5EF4-FFF2-40B4-BE49-F238E27FC236}">
                <a16:creationId xmlns:a16="http://schemas.microsoft.com/office/drawing/2014/main" xmlns="" id="{03F83052-F993-F50C-9D73-FCE1247C8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712036" cy="6755306"/>
          </a:xfrm>
          <a:prstGeom prst="rect">
            <a:avLst/>
          </a:prstGeom>
        </p:spPr>
      </p:pic>
      <p:pic>
        <p:nvPicPr>
          <p:cNvPr id="8" name="Picture 7" descr="A green and black background&#10;&#10;Description automatically generated">
            <a:extLst>
              <a:ext uri="{FF2B5EF4-FFF2-40B4-BE49-F238E27FC236}">
                <a16:creationId xmlns:a16="http://schemas.microsoft.com/office/drawing/2014/main" xmlns="" id="{6CBC0B6E-ADA8-93F9-7783-54C5FE633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25653" y="0"/>
            <a:ext cx="9850582" cy="685167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8FC1CB56-2D97-3186-702B-36F1BDF3F5E3}"/>
              </a:ext>
            </a:extLst>
          </p:cNvPr>
          <p:cNvSpPr txBox="1">
            <a:spLocks/>
          </p:cNvSpPr>
          <p:nvPr userDrawn="1"/>
        </p:nvSpPr>
        <p:spPr>
          <a:xfrm>
            <a:off x="229734" y="63901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D7E2D-53DD-B547-9372-D0CF797EE25A}" type="datetime1">
              <a:rPr lang="hu-HU" smtClean="0"/>
              <a:pPr/>
              <a:t>2025.08.01.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53509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53168A-4BC8-42E6-3C11-3A62C56E8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C93B61-40CA-62D1-2AC0-0A3BE76F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7" name="Picture 6" descr="A black background with green lines&#10;&#10;Description automatically generated">
            <a:extLst>
              <a:ext uri="{FF2B5EF4-FFF2-40B4-BE49-F238E27FC236}">
                <a16:creationId xmlns:a16="http://schemas.microsoft.com/office/drawing/2014/main" xmlns="" id="{03F83052-F993-F50C-9D73-FCE1247C8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712036" cy="6755306"/>
          </a:xfrm>
          <a:prstGeom prst="rect">
            <a:avLst/>
          </a:prstGeom>
        </p:spPr>
      </p:pic>
      <p:pic>
        <p:nvPicPr>
          <p:cNvPr id="8" name="Picture 7" descr="A green and black background&#10;&#10;Description automatically generated">
            <a:extLst>
              <a:ext uri="{FF2B5EF4-FFF2-40B4-BE49-F238E27FC236}">
                <a16:creationId xmlns:a16="http://schemas.microsoft.com/office/drawing/2014/main" xmlns="" id="{6CBC0B6E-ADA8-93F9-7783-54C5FE633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25653" y="0"/>
            <a:ext cx="9850582" cy="685167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8FC1CB56-2D97-3186-702B-36F1BDF3F5E3}"/>
              </a:ext>
            </a:extLst>
          </p:cNvPr>
          <p:cNvSpPr txBox="1">
            <a:spLocks/>
          </p:cNvSpPr>
          <p:nvPr userDrawn="1"/>
        </p:nvSpPr>
        <p:spPr>
          <a:xfrm>
            <a:off x="229734" y="63901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D7E2D-53DD-B547-9372-D0CF797EE25A}" type="datetime1">
              <a:rPr lang="hu-HU" smtClean="0"/>
              <a:pPr/>
              <a:t>2025.08.01.</a:t>
            </a:fld>
            <a:endParaRPr lang="x-non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85C076-5F0B-02EF-5C3E-1E928969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46162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B01872-151E-2678-A481-FE3E80AB71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506662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5434DB-DDBC-0B24-C861-F5CDBDFC7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2506662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9244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B02F36-649F-6EBA-587B-C419BE113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FDDC9F7-1696-D003-8744-7F8CF970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A54D474-38B0-9A8E-CFF5-F7AC978DC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CC1D-55B0-2C44-A72F-094119172762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4E838E3-60D0-2707-0401-2690FCD4A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A100C9-54BF-EE47-59D9-ABD676DF9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5330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F77E7F-9CAD-7400-4F03-39EA93160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909087-17F5-BEA3-A739-A0802715B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1C8696D-D325-465A-2383-4EEFFE1E92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E6DD9E1-638E-881A-1A35-4598CA30E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BAB2C-C019-FD4B-AEA1-E618FE1F4AB8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144904-4EB0-8B3F-8680-97AA4D79C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6382EC8-9E2B-EB33-67F0-BAA1E3BF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8932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AE55A5-2E7D-0290-0EC4-E7F44ED96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DAD88A-C83D-E4D5-07A4-071822188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9A7A8DA-6125-DDEF-D4C4-03DFF1C5A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114862A-01C1-1537-5E81-98E27606A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856D927-776B-DEF8-DC7F-1E1F623F57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49BDADB-8E86-4447-882D-ECD172168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B759-1A8B-5148-9C1A-DF108EA7163F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057867A-B1D0-B86B-40B7-616FB740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27FDB4D-E60B-BDA9-B9EC-4A04CA8F4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715163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30C78C-BDF1-DFAD-03CB-D90E8DE9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7D830FF-8BE5-F9FA-11AA-FF6B9FF26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B7F4E-5713-1844-8189-708DC95A23C1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BFEF7A9-9474-B8B8-B8D0-155AB18A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F80EDB2-4E34-51BA-1AA2-833B356F4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64280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2AC60ED-EAF0-8305-7B87-998F0848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3181-64E1-014D-A935-2B8BC4E2BF3D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1C78C78-53B9-D447-7228-6C09E5085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600ACFF-88BE-1ED4-3F0D-BB4581C02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4523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78B7B8-2738-393A-1555-81B3CA5EC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3ECBBF-5EEA-0559-41BC-593807598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BDBB4AA-8C05-42FD-6E70-593690692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88CC210-795F-2888-C591-49CFCBE5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CFB49-B63C-F84F-82CF-7E9BBA836581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6B797B2-1B29-1967-EDB4-CE2B91E2D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F913A5-AEB4-C228-9A9F-4F0B3F9C0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01773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C78B48-503B-E004-DB71-5BF42D03E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596F85D-8FE5-9B86-8438-D89DACFDAD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72374" y="782473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C1BAC09-88C0-F97C-8E2D-CC459B602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EB5411-14B2-BDB0-F790-98A4E5293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11D7-F96C-A44D-A7E8-2337C196DF20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42377A2-A68C-3051-55BB-B6180062D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F69DB10-6429-63F9-6D5E-7E9C824BC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7326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6DDE62-7A26-D125-6215-0CAECE5E7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E8A27ED-5D24-EADD-84C9-C3ADA1CAD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EA549C-5089-8A2F-AEA4-BB219B775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1641-A733-6D42-B9CC-C8EFD6F3A0A1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622A509-7A3A-5235-12F6-00A7D9B6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E4EF40-A81E-9F2C-3EFB-6F45FAF44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95289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D9453E8-B22D-CBDD-A6AE-99D6AA08D3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C3778-3FB7-34F4-15BC-B58848004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7CC1F8-A651-712D-31AF-D2DF99F98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9FB-9876-6248-A88B-ABF917C3A689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39C7B5-4F89-75CF-B786-3D6FE6003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565625-718E-7DDA-0606-11D938939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94166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59783E8-9071-206C-8762-397BE345F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7A3046-16D5-09E4-B7E0-22F6265B8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083318-FB3D-F0DF-ED60-4A9E12B19F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DCEC6-B971-7E46-A33B-4CD88BD111A4}" type="datetime1">
              <a:rPr lang="hu-HU" smtClean="0"/>
              <a:pPr/>
              <a:t>2025.08.01.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AC49F5-89B1-50DB-E571-04DC9B1B1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94C2436-6112-7BDC-C808-9E36720A2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4C84B-F707-934B-BC1D-9AAC5FA29E9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254157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3.WAV"/><Relationship Id="rId7" Type="http://schemas.microsoft.com/office/2007/relationships/media" Target="../media/media2.WAV"/><Relationship Id="rId2" Type="http://schemas.openxmlformats.org/officeDocument/2006/relationships/audio" Target="../media/media2.WAV"/><Relationship Id="rId1" Type="http://schemas.openxmlformats.org/officeDocument/2006/relationships/audio" Target="../media/media1.WAV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microsoft.com/office/2007/relationships/media" Target="../media/media1.WAV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.xml"/><Relationship Id="rId9" Type="http://schemas.microsoft.com/office/2007/relationships/media" Target="../media/media3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microsoft.com/office/2007/relationships/media" Target="../media/media5.WAV"/><Relationship Id="rId2" Type="http://schemas.openxmlformats.org/officeDocument/2006/relationships/audio" Target="../media/media5.WAV"/><Relationship Id="rId1" Type="http://schemas.openxmlformats.org/officeDocument/2006/relationships/audio" Target="../media/media4.WAV"/><Relationship Id="rId6" Type="http://schemas.openxmlformats.org/officeDocument/2006/relationships/image" Target="../media/image13.png"/><Relationship Id="rId5" Type="http://schemas.microsoft.com/office/2007/relationships/media" Target="../media/media4.WAV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8ak6w3cdPI" TargetMode="External"/><Relationship Id="rId2" Type="http://schemas.openxmlformats.org/officeDocument/2006/relationships/hyperlink" Target="https://youtu.be/IO3592Z3kR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P-72l1bPP-I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xmlns="" id="{75754628-64B2-21F8-32E1-0BBCA3F7AC30}"/>
              </a:ext>
            </a:extLst>
          </p:cNvPr>
          <p:cNvSpPr txBox="1">
            <a:spLocks/>
          </p:cNvSpPr>
          <p:nvPr/>
        </p:nvSpPr>
        <p:spPr>
          <a:xfrm>
            <a:off x="0" y="2667000"/>
            <a:ext cx="11841480" cy="15866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hu-HU" sz="6000" dirty="0"/>
          </a:p>
          <a:p>
            <a:pPr algn="r"/>
            <a:endParaRPr lang="hu-HU" sz="6000" dirty="0"/>
          </a:p>
          <a:p>
            <a:pPr algn="r"/>
            <a:endParaRPr lang="hu-HU" sz="6000" dirty="0"/>
          </a:p>
          <a:p>
            <a:pPr algn="ctr"/>
            <a:r>
              <a:rPr lang="en-US" sz="6000" dirty="0"/>
              <a:t>G-O-H</a:t>
            </a:r>
            <a:r>
              <a:rPr lang="hu-HU" sz="6000" dirty="0"/>
              <a:t>*</a:t>
            </a:r>
            <a:br>
              <a:rPr lang="hu-HU" sz="6000" dirty="0"/>
            </a:br>
            <a:r>
              <a:rPr lang="hu-HU" sz="6000" dirty="0"/>
              <a:t>INDIRECT  </a:t>
            </a:r>
            <a:r>
              <a:rPr lang="en-US" sz="6000" dirty="0"/>
              <a:t>HEARING  SCREENING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xmlns="" id="{F04BE724-3B0B-1EB6-8C4D-17A769356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3440" y="423053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/>
            <a:r>
              <a:rPr lang="en-US" sz="2800" dirty="0">
                <a:solidFill>
                  <a:schemeClr val="tx1"/>
                </a:solidFill>
              </a:rPr>
              <a:t>Adaptation</a:t>
            </a:r>
            <a:r>
              <a:rPr lang="hu-HU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 research </a:t>
            </a:r>
            <a:r>
              <a:rPr lang="hu-HU" sz="2800" dirty="0">
                <a:solidFill>
                  <a:schemeClr val="tx1"/>
                </a:solidFill>
              </a:rPr>
              <a:t> </a:t>
            </a:r>
            <a:r>
              <a:rPr lang="hu-HU" sz="2800" dirty="0" err="1">
                <a:solidFill>
                  <a:schemeClr val="tx1"/>
                </a:solidFill>
              </a:rPr>
              <a:t>towards</a:t>
            </a:r>
            <a:r>
              <a:rPr lang="hu-HU" sz="2800" dirty="0">
                <a:solidFill>
                  <a:schemeClr val="tx1"/>
                </a:solidFill>
              </a:rPr>
              <a:t>  a  </a:t>
            </a:r>
            <a:r>
              <a:rPr lang="hu-HU" sz="2800" dirty="0" err="1">
                <a:solidFill>
                  <a:schemeClr val="tx1"/>
                </a:solidFill>
              </a:rPr>
              <a:t>multilingual</a:t>
            </a:r>
            <a:r>
              <a:rPr lang="hu-HU" sz="2800" dirty="0">
                <a:solidFill>
                  <a:schemeClr val="tx1"/>
                </a:solidFill>
              </a:rPr>
              <a:t>  </a:t>
            </a:r>
            <a:r>
              <a:rPr lang="hu-HU" sz="2800" dirty="0" err="1">
                <a:solidFill>
                  <a:schemeClr val="tx1"/>
                </a:solidFill>
              </a:rPr>
              <a:t>use</a:t>
            </a:r>
            <a:r>
              <a:rPr lang="hu-HU" sz="2800" dirty="0">
                <a:solidFill>
                  <a:schemeClr val="tx1"/>
                </a:solidFill>
              </a:rPr>
              <a:t>: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hu-HU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Slovak, Czech, Polish, Romanian, Croatian, Slovenian, and Italian</a:t>
            </a:r>
            <a:endParaRPr lang="en-GB" sz="280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xmlns="" id="{D69462EB-54DF-B452-204C-3A04C2653F75}"/>
              </a:ext>
            </a:extLst>
          </p:cNvPr>
          <p:cNvSpPr txBox="1">
            <a:spLocks/>
          </p:cNvSpPr>
          <p:nvPr/>
        </p:nvSpPr>
        <p:spPr>
          <a:xfrm>
            <a:off x="822960" y="5550815"/>
            <a:ext cx="10515600" cy="750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2000" b="1" i="1" dirty="0">
                <a:solidFill>
                  <a:schemeClr val="tx1"/>
                </a:solidFill>
              </a:rPr>
              <a:t>Gábor </a:t>
            </a:r>
            <a:r>
              <a:rPr lang="hu-HU" sz="2000" b="1" i="1" dirty="0" err="1">
                <a:solidFill>
                  <a:schemeClr val="tx1"/>
                </a:solidFill>
              </a:rPr>
              <a:t>Olaszy</a:t>
            </a:r>
            <a:r>
              <a:rPr lang="hu-HU" sz="2000" b="1" i="1" dirty="0">
                <a:solidFill>
                  <a:schemeClr val="tx1"/>
                </a:solidFill>
              </a:rPr>
              <a:t>,  Mátyás </a:t>
            </a:r>
            <a:r>
              <a:rPr lang="hu-HU" sz="2000" b="1" i="1" dirty="0" err="1">
                <a:solidFill>
                  <a:schemeClr val="tx1"/>
                </a:solidFill>
              </a:rPr>
              <a:t>Bartalis</a:t>
            </a:r>
            <a:r>
              <a:rPr lang="hu-HU" sz="2000" b="1" i="1" dirty="0">
                <a:solidFill>
                  <a:schemeClr val="tx1"/>
                </a:solidFill>
              </a:rPr>
              <a:t>, BME </a:t>
            </a:r>
            <a:r>
              <a:rPr lang="hu-HU" sz="2000" b="1" i="1" dirty="0" err="1">
                <a:solidFill>
                  <a:schemeClr val="tx1"/>
                </a:solidFill>
              </a:rPr>
              <a:t>TMiT</a:t>
            </a:r>
            <a:r>
              <a:rPr lang="hu-HU" sz="2000" b="1" i="1" dirty="0">
                <a:solidFill>
                  <a:schemeClr val="tx1"/>
                </a:solidFill>
              </a:rPr>
              <a:t> </a:t>
            </a:r>
            <a:r>
              <a:rPr lang="hu-HU" sz="2000" b="1" i="1" dirty="0" err="1">
                <a:solidFill>
                  <a:schemeClr val="tx1"/>
                </a:solidFill>
              </a:rPr>
              <a:t>SmartLab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173480" y="6275308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* </a:t>
            </a:r>
            <a:r>
              <a:rPr lang="hu-HU" b="1" dirty="0"/>
              <a:t>G</a:t>
            </a:r>
            <a:r>
              <a:rPr lang="hu-HU" dirty="0"/>
              <a:t>=</a:t>
            </a:r>
            <a:r>
              <a:rPr lang="hu-HU" dirty="0" err="1"/>
              <a:t>Gósy</a:t>
            </a:r>
            <a:r>
              <a:rPr lang="hu-HU" dirty="0"/>
              <a:t>, </a:t>
            </a:r>
            <a:r>
              <a:rPr lang="hu-HU" b="1" dirty="0"/>
              <a:t>O</a:t>
            </a:r>
            <a:r>
              <a:rPr lang="hu-HU" dirty="0"/>
              <a:t>=</a:t>
            </a:r>
            <a:r>
              <a:rPr lang="hu-HU" dirty="0" err="1"/>
              <a:t>Olaszy</a:t>
            </a:r>
            <a:r>
              <a:rPr lang="hu-HU" dirty="0"/>
              <a:t> ,</a:t>
            </a:r>
            <a:r>
              <a:rPr lang="hu-HU" b="1" dirty="0"/>
              <a:t> H</a:t>
            </a:r>
            <a:r>
              <a:rPr lang="hu-HU" dirty="0"/>
              <a:t>= </a:t>
            </a:r>
            <a:r>
              <a:rPr lang="hu-HU" dirty="0" err="1"/>
              <a:t>Hearing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51979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920417" y="4972371"/>
            <a:ext cx="922942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 </a:t>
            </a:r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RESEARCH  AND  DEVELOPMENT  </a:t>
            </a:r>
          </a:p>
          <a:p>
            <a:pPr algn="ctr"/>
            <a:endParaRPr lang="hu-HU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AT  THE  CROSSROADS </a:t>
            </a:r>
            <a:b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 OF </a:t>
            </a:r>
            <a:r>
              <a:rPr lang="hu-HU" sz="4000" b="1" dirty="0" smtClean="0">
                <a:solidFill>
                  <a:schemeClr val="accent6">
                    <a:lumMod val="75000"/>
                  </a:schemeClr>
                </a:solidFill>
              </a:rPr>
              <a:t>KNOWLEDGE-BASED</a:t>
            </a:r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HUMAN-CENTRIC </a:t>
            </a:r>
            <a:r>
              <a:rPr lang="hu-HU" sz="4000" b="1" dirty="0" smtClean="0">
                <a:solidFill>
                  <a:schemeClr val="accent6">
                    <a:lumMod val="75000"/>
                  </a:schemeClr>
                </a:solidFill>
              </a:rPr>
              <a:t> AND  </a:t>
            </a:r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HEALTHCARE AI</a:t>
            </a:r>
            <a:b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3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371777" y="6534229"/>
            <a:ext cx="11332543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OVERVIEW</a:t>
            </a:r>
          </a:p>
          <a:p>
            <a:endParaRPr lang="hu-HU" sz="4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1. THE G-O-H  METHOD  FOR  HUNGARIAN, 1980-85</a:t>
            </a:r>
          </a:p>
          <a:p>
            <a:pPr algn="ctr"/>
            <a:endParaRPr lang="hu-HU" sz="4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2. IDEA  FOR  MULTILINGUAL ADAPTATION, 2024</a:t>
            </a:r>
            <a:b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</a:br>
            <a:endParaRPr lang="hu-HU" sz="4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3. RESEARCH  AND  DEVELOPMENT, 2024-26</a:t>
            </a:r>
          </a:p>
          <a:p>
            <a:endParaRPr lang="hu-HU" sz="4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4. PLANS  FOR THE FUTURE , 2026-</a:t>
            </a: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4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-285750" y="299854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HEARING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SCREENING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METHOD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HAS BEEN  I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 PRACTICE FOR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YEARS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IN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</a:t>
            </a:r>
          </a:p>
          <a:p>
            <a:pPr algn="ctr"/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HUNGARIAN NATIONAL HEALTH-SCREENING NETWORK</a:t>
            </a:r>
            <a:r>
              <a:rPr lang="hu-HU" sz="2800" b="1" dirty="0">
                <a:solidFill>
                  <a:srgbClr val="405E48"/>
                </a:solidFill>
              </a:rPr>
              <a:t/>
            </a:r>
            <a:br>
              <a:rPr lang="hu-HU" sz="2800" b="1" dirty="0">
                <a:solidFill>
                  <a:srgbClr val="405E48"/>
                </a:solidFill>
              </a:rPr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3600" b="1" dirty="0"/>
              <a:t>The  </a:t>
            </a:r>
            <a:r>
              <a:rPr lang="hu-HU" sz="3600" b="1" dirty="0" err="1"/>
              <a:t>method</a:t>
            </a:r>
            <a:r>
              <a:rPr lang="hu-HU" sz="3600" b="1" dirty="0"/>
              <a:t>:  </a:t>
            </a:r>
            <a:r>
              <a:rPr lang="hu-HU" sz="3600" b="1" dirty="0" err="1"/>
              <a:t>repetition</a:t>
            </a:r>
            <a:r>
              <a:rPr lang="hu-HU" sz="3600" b="1" dirty="0"/>
              <a:t> of </a:t>
            </a:r>
            <a:r>
              <a:rPr lang="hu-HU" sz="3600" b="1" dirty="0" err="1"/>
              <a:t>short</a:t>
            </a:r>
            <a:r>
              <a:rPr lang="hu-HU" sz="3600" b="1" dirty="0"/>
              <a:t>, </a:t>
            </a:r>
            <a:r>
              <a:rPr lang="hu-HU" sz="3600" b="1" dirty="0" err="1"/>
              <a:t>synthesized</a:t>
            </a:r>
            <a:r>
              <a:rPr lang="hu-HU" sz="3600" b="1" dirty="0"/>
              <a:t> </a:t>
            </a:r>
            <a:r>
              <a:rPr lang="hu-HU" sz="3600" b="1" dirty="0" err="1"/>
              <a:t>speech</a:t>
            </a:r>
            <a:r>
              <a:rPr lang="hu-HU" sz="3600" b="1" dirty="0"/>
              <a:t> </a:t>
            </a:r>
            <a:r>
              <a:rPr lang="hu-HU" sz="3600" b="1" dirty="0" err="1"/>
              <a:t>items</a:t>
            </a: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Kép 3" descr="repetiton_ábra.png">
            <a:extLst>
              <a:ext uri="{FF2B5EF4-FFF2-40B4-BE49-F238E27FC236}">
                <a16:creationId xmlns:a16="http://schemas.microsoft.com/office/drawing/2014/main" xmlns="" id="{79C22A39-D1CB-4E07-A6AC-900FE7D8A5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600" y="2689836"/>
            <a:ext cx="5028840" cy="297944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577840" y="3703320"/>
            <a:ext cx="605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answers </a:t>
            </a:r>
            <a:r>
              <a:rPr lang="hu-HU" sz="3600" dirty="0"/>
              <a:t> show </a:t>
            </a:r>
            <a:r>
              <a:rPr lang="en-US" sz="3600" dirty="0"/>
              <a:t>whether the hearing is good or not.</a:t>
            </a:r>
            <a:endParaRPr lang="hu-HU" sz="3600" dirty="0"/>
          </a:p>
          <a:p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361950" y="5471160"/>
            <a:ext cx="9452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It is used </a:t>
            </a:r>
            <a:r>
              <a:rPr lang="hu-HU" sz="2800" b="1" dirty="0" err="1">
                <a:solidFill>
                  <a:srgbClr val="FF0000"/>
                </a:solidFill>
              </a:rPr>
              <a:t>mainly</a:t>
            </a:r>
            <a:r>
              <a:rPr lang="hu-HU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for </a:t>
            </a:r>
            <a:r>
              <a:rPr lang="en-US" sz="2800" b="1" dirty="0" smtClean="0">
                <a:solidFill>
                  <a:srgbClr val="FF0000"/>
                </a:solidFill>
              </a:rPr>
              <a:t>regular</a:t>
            </a:r>
            <a:r>
              <a:rPr lang="hu-HU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screening </a:t>
            </a:r>
            <a:r>
              <a:rPr lang="hu-HU" sz="2800" b="1" dirty="0" smtClean="0">
                <a:solidFill>
                  <a:srgbClr val="FF0000"/>
                </a:solidFill>
              </a:rPr>
              <a:t>(6 </a:t>
            </a:r>
            <a:r>
              <a:rPr lang="hu-HU" sz="2800" b="1" dirty="0" err="1" smtClean="0">
                <a:solidFill>
                  <a:srgbClr val="FF0000"/>
                </a:solidFill>
              </a:rPr>
              <a:t>months</a:t>
            </a:r>
            <a:r>
              <a:rPr lang="hu-HU" sz="2800" b="1" dirty="0" smtClean="0">
                <a:solidFill>
                  <a:srgbClr val="FF0000"/>
                </a:solidFill>
              </a:rPr>
              <a:t>)</a:t>
            </a:r>
            <a:r>
              <a:rPr lang="en-US" sz="2800" b="1" dirty="0" smtClean="0">
                <a:solidFill>
                  <a:srgbClr val="FF0000"/>
                </a:solidFill>
              </a:rPr>
              <a:t> of </a:t>
            </a:r>
            <a:r>
              <a:rPr lang="en-US" sz="2800" b="1" dirty="0">
                <a:solidFill>
                  <a:srgbClr val="FF0000"/>
                </a:solidFill>
              </a:rPr>
              <a:t>children</a:t>
            </a:r>
            <a:endParaRPr lang="hu-H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5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289186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-346710" y="6477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WHY SYNTHETIC SPEECH?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438150" y="1581150"/>
            <a:ext cx="95440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/>
              <a:t>Less </a:t>
            </a:r>
            <a:r>
              <a:rPr lang="hu-HU" sz="3600" dirty="0" err="1"/>
              <a:t>redundant</a:t>
            </a:r>
            <a:r>
              <a:rPr lang="hu-HU" sz="3600" dirty="0"/>
              <a:t>  </a:t>
            </a:r>
            <a:r>
              <a:rPr lang="hu-HU" sz="3600" dirty="0" err="1"/>
              <a:t>than</a:t>
            </a:r>
            <a:r>
              <a:rPr lang="hu-HU" sz="3600" dirty="0"/>
              <a:t> </a:t>
            </a:r>
            <a:r>
              <a:rPr lang="hu-HU" sz="3600" dirty="0" err="1"/>
              <a:t>natural</a:t>
            </a:r>
            <a:r>
              <a:rPr lang="hu-HU" sz="3600" dirty="0"/>
              <a:t> </a:t>
            </a:r>
            <a:r>
              <a:rPr lang="hu-HU" sz="3600" dirty="0" err="1"/>
              <a:t>speech</a:t>
            </a:r>
            <a:endParaRPr lang="hu-HU" sz="3600" dirty="0"/>
          </a:p>
          <a:p>
            <a:endParaRPr lang="hu-HU" sz="3600" dirty="0"/>
          </a:p>
          <a:p>
            <a:endParaRPr lang="hu-HU" sz="3600" dirty="0"/>
          </a:p>
          <a:p>
            <a:r>
              <a:rPr lang="hu-HU" sz="3600" dirty="0" err="1"/>
              <a:t>Synthesis</a:t>
            </a:r>
            <a:r>
              <a:rPr lang="hu-HU" sz="3600" dirty="0"/>
              <a:t> is </a:t>
            </a:r>
            <a:r>
              <a:rPr lang="hu-HU" sz="3600" dirty="0" err="1"/>
              <a:t>done</a:t>
            </a:r>
            <a:r>
              <a:rPr lang="hu-HU" sz="3600" dirty="0"/>
              <a:t> </a:t>
            </a:r>
            <a:r>
              <a:rPr lang="hu-HU" sz="3600" dirty="0" err="1"/>
              <a:t>under</a:t>
            </a:r>
            <a:r>
              <a:rPr lang="hu-HU" sz="3600" dirty="0"/>
              <a:t> </a:t>
            </a:r>
            <a:r>
              <a:rPr lang="hu-HU" sz="3600" dirty="0" err="1" smtClean="0"/>
              <a:t>control</a:t>
            </a:r>
            <a:endParaRPr lang="hu-HU" sz="3600" dirty="0"/>
          </a:p>
          <a:p>
            <a:endParaRPr lang="hu-HU" sz="3600" dirty="0"/>
          </a:p>
          <a:p>
            <a:endParaRPr lang="hu-HU" sz="3600" dirty="0"/>
          </a:p>
          <a:p>
            <a:r>
              <a:rPr lang="hu-HU" sz="3600" dirty="0" err="1"/>
              <a:t>Only</a:t>
            </a:r>
            <a:r>
              <a:rPr lang="hu-HU" sz="3600" dirty="0"/>
              <a:t> </a:t>
            </a:r>
            <a:r>
              <a:rPr lang="hu-HU" sz="3600" dirty="0" err="1"/>
              <a:t>the</a:t>
            </a:r>
            <a:r>
              <a:rPr lang="hu-HU" sz="3600" dirty="0"/>
              <a:t> most </a:t>
            </a:r>
            <a:r>
              <a:rPr lang="hu-HU" sz="3600" dirty="0" err="1"/>
              <a:t>important</a:t>
            </a:r>
            <a:r>
              <a:rPr lang="hu-HU" sz="3600" dirty="0"/>
              <a:t> </a:t>
            </a:r>
            <a:r>
              <a:rPr lang="hu-HU" sz="3600" dirty="0" err="1"/>
              <a:t>acoustic</a:t>
            </a:r>
            <a:r>
              <a:rPr lang="hu-HU" sz="3600" dirty="0"/>
              <a:t> </a:t>
            </a:r>
            <a:r>
              <a:rPr lang="hu-HU" sz="3600" dirty="0" err="1"/>
              <a:t>cues</a:t>
            </a:r>
            <a:r>
              <a:rPr lang="hu-HU" sz="3600" dirty="0"/>
              <a:t> </a:t>
            </a:r>
            <a:r>
              <a:rPr lang="hu-HU" sz="3600" dirty="0" err="1"/>
              <a:t>are</a:t>
            </a:r>
            <a:r>
              <a:rPr lang="hu-HU" sz="3600" dirty="0"/>
              <a:t> </a:t>
            </a:r>
            <a:r>
              <a:rPr lang="hu-HU" sz="3600" dirty="0" err="1"/>
              <a:t>built</a:t>
            </a:r>
            <a:r>
              <a:rPr lang="hu-HU" sz="3600" dirty="0"/>
              <a:t> </a:t>
            </a:r>
            <a:r>
              <a:rPr lang="hu-HU" sz="3600" dirty="0" err="1"/>
              <a:t>into</a:t>
            </a:r>
            <a:r>
              <a:rPr lang="hu-HU" sz="3600" dirty="0"/>
              <a:t> </a:t>
            </a:r>
            <a:r>
              <a:rPr lang="hu-HU" sz="3600" dirty="0" err="1"/>
              <a:t>the</a:t>
            </a:r>
            <a:r>
              <a:rPr lang="hu-HU" sz="3600" dirty="0"/>
              <a:t> </a:t>
            </a:r>
            <a:r>
              <a:rPr lang="hu-HU" sz="3600" dirty="0" err="1"/>
              <a:t>waveform</a:t>
            </a:r>
            <a:endParaRPr lang="hu-HU" sz="3600" dirty="0"/>
          </a:p>
        </p:txBody>
      </p:sp>
      <p:pic>
        <p:nvPicPr>
          <p:cNvPr id="13" name="Kép 12" descr="NATURAL-SYN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3737" y="1217187"/>
            <a:ext cx="3138623" cy="250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6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-571500" y="1322149"/>
            <a:ext cx="127635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WHY  IS  THE  REGULAR  HEARING  SCREENING </a:t>
            </a:r>
          </a:p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 CHILDREN  IMPORTANT ?</a:t>
            </a:r>
            <a:r>
              <a:rPr lang="hu-HU" sz="4000" b="1" dirty="0">
                <a:solidFill>
                  <a:srgbClr val="405E48"/>
                </a:solidFill>
              </a:rPr>
              <a:t/>
            </a:r>
            <a:br>
              <a:rPr lang="hu-HU" sz="4000" b="1" dirty="0">
                <a:solidFill>
                  <a:srgbClr val="405E48"/>
                </a:solidFill>
              </a:rPr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685800" y="1943100"/>
            <a:ext cx="107823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Speech comprehension is based on age-specific hearing level and appropriate speech perception processes</a:t>
            </a:r>
            <a:r>
              <a:rPr lang="hu-HU" sz="3600" dirty="0"/>
              <a:t>.</a:t>
            </a:r>
          </a:p>
          <a:p>
            <a:r>
              <a:rPr lang="en-US" sz="3600" dirty="0"/>
              <a:t>If the child’s hearing is good, language acquisition develops typically.</a:t>
            </a:r>
            <a:r>
              <a:rPr lang="hu-HU" sz="3600" dirty="0"/>
              <a:t> </a:t>
            </a:r>
          </a:p>
          <a:p>
            <a:r>
              <a:rPr lang="hu-HU" sz="3600" dirty="0">
                <a:solidFill>
                  <a:srgbClr val="FF0000"/>
                </a:solidFill>
              </a:rPr>
              <a:t>I</a:t>
            </a:r>
            <a:r>
              <a:rPr lang="en-US" sz="3600" dirty="0">
                <a:solidFill>
                  <a:srgbClr val="FF0000"/>
                </a:solidFill>
              </a:rPr>
              <a:t>n case of hearing impairment</a:t>
            </a:r>
            <a:r>
              <a:rPr lang="hu-HU" sz="3600" dirty="0">
                <a:solidFill>
                  <a:srgbClr val="FF0000"/>
                </a:solidFill>
              </a:rPr>
              <a:t>,</a:t>
            </a:r>
            <a:r>
              <a:rPr lang="en-US" sz="3600" dirty="0">
                <a:solidFill>
                  <a:srgbClr val="FF0000"/>
                </a:solidFill>
              </a:rPr>
              <a:t> language acquisition processes will develop atypically</a:t>
            </a:r>
            <a:r>
              <a:rPr lang="en-US" dirty="0">
                <a:solidFill>
                  <a:srgbClr val="FF0000"/>
                </a:solidFill>
              </a:rPr>
              <a:t>.</a:t>
            </a:r>
            <a:endParaRPr lang="hu-HU" dirty="0">
              <a:solidFill>
                <a:srgbClr val="FF0000"/>
              </a:solidFill>
            </a:endParaRPr>
          </a:p>
          <a:p>
            <a:r>
              <a:rPr lang="en-US" sz="3600" dirty="0">
                <a:solidFill>
                  <a:srgbClr val="FF0000"/>
                </a:solidFill>
              </a:rPr>
              <a:t>This can also hinder school learning.</a:t>
            </a:r>
            <a:endParaRPr lang="hu-H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7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8497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WHY  DO  PEOPLE  LIKE  THIS  TOOL? </a:t>
            </a:r>
            <a:r>
              <a:rPr lang="hu-HU" sz="4000" b="1" dirty="0">
                <a:solidFill>
                  <a:srgbClr val="405E48"/>
                </a:solidFill>
              </a:rPr>
              <a:t/>
            </a:r>
            <a:br>
              <a:rPr lang="hu-HU" sz="4000" b="1" dirty="0">
                <a:solidFill>
                  <a:srgbClr val="405E48"/>
                </a:solidFill>
              </a:rPr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476250" y="1225689"/>
            <a:ext cx="107823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It can be used in simple and everyday environments </a:t>
            </a:r>
            <a:endParaRPr lang="hu-HU" sz="3600" dirty="0"/>
          </a:p>
          <a:p>
            <a:r>
              <a:rPr lang="hu-HU" sz="3600" dirty="0"/>
              <a:t>(</a:t>
            </a:r>
            <a:r>
              <a:rPr lang="hu-HU" sz="3600" dirty="0" err="1"/>
              <a:t>family</a:t>
            </a:r>
            <a:r>
              <a:rPr lang="hu-HU" sz="3600" dirty="0"/>
              <a:t>, </a:t>
            </a:r>
            <a:r>
              <a:rPr lang="hu-HU" sz="3600" dirty="0" err="1"/>
              <a:t>day</a:t>
            </a:r>
            <a:r>
              <a:rPr lang="hu-HU" sz="3600" dirty="0"/>
              <a:t> </a:t>
            </a:r>
            <a:r>
              <a:rPr lang="hu-HU" sz="3600" dirty="0" err="1"/>
              <a:t>care</a:t>
            </a:r>
            <a:r>
              <a:rPr lang="hu-HU" sz="3600" dirty="0"/>
              <a:t> center,  </a:t>
            </a:r>
            <a:r>
              <a:rPr lang="hu-HU" sz="3600" dirty="0" err="1"/>
              <a:t>elementary</a:t>
            </a:r>
            <a:r>
              <a:rPr lang="hu-HU" sz="3600" dirty="0"/>
              <a:t> </a:t>
            </a:r>
            <a:r>
              <a:rPr lang="hu-HU" sz="3600" dirty="0" err="1"/>
              <a:t>school</a:t>
            </a:r>
            <a:r>
              <a:rPr lang="hu-HU" sz="3600" dirty="0"/>
              <a:t>, etc.).</a:t>
            </a:r>
          </a:p>
          <a:p>
            <a:endParaRPr lang="hu-HU" sz="3600" dirty="0"/>
          </a:p>
          <a:p>
            <a:r>
              <a:rPr lang="en-US" sz="3600" dirty="0"/>
              <a:t>No special training is required to use it.</a:t>
            </a:r>
            <a:endParaRPr lang="hu-HU" sz="3600" dirty="0"/>
          </a:p>
          <a:p>
            <a:endParaRPr lang="hu-HU" sz="3600" dirty="0"/>
          </a:p>
          <a:p>
            <a:r>
              <a:rPr lang="hu-HU" sz="3600" dirty="0" err="1"/>
              <a:t>Its</a:t>
            </a:r>
            <a:r>
              <a:rPr lang="hu-HU" sz="3600" dirty="0"/>
              <a:t> </a:t>
            </a:r>
            <a:r>
              <a:rPr lang="hu-HU" sz="3600" dirty="0" err="1"/>
              <a:t>use</a:t>
            </a:r>
            <a:r>
              <a:rPr lang="hu-HU" sz="3600" dirty="0"/>
              <a:t> is </a:t>
            </a:r>
            <a:r>
              <a:rPr lang="hu-HU" sz="3600" dirty="0" err="1"/>
              <a:t>simple</a:t>
            </a:r>
            <a:r>
              <a:rPr lang="hu-HU" sz="3600" dirty="0"/>
              <a:t>.  </a:t>
            </a:r>
            <a:r>
              <a:rPr lang="hu-HU" sz="3600" dirty="0" err="1"/>
              <a:t>It</a:t>
            </a:r>
            <a:r>
              <a:rPr lang="hu-HU" sz="3600" dirty="0"/>
              <a:t> is </a:t>
            </a:r>
            <a:r>
              <a:rPr lang="hu-HU" sz="3600" dirty="0" err="1"/>
              <a:t>always</a:t>
            </a:r>
            <a:r>
              <a:rPr lang="hu-HU" sz="3600" dirty="0"/>
              <a:t> </a:t>
            </a:r>
            <a:r>
              <a:rPr lang="hu-HU" sz="3600" dirty="0" err="1"/>
              <a:t>at</a:t>
            </a:r>
            <a:r>
              <a:rPr lang="hu-HU" sz="3600" dirty="0"/>
              <a:t> </a:t>
            </a:r>
            <a:r>
              <a:rPr lang="hu-HU" sz="3600" dirty="0" err="1"/>
              <a:t>hand</a:t>
            </a:r>
            <a:r>
              <a:rPr lang="hu-HU" sz="3600" dirty="0"/>
              <a:t>.</a:t>
            </a:r>
          </a:p>
          <a:p>
            <a:endParaRPr lang="hu-HU" sz="3600" dirty="0"/>
          </a:p>
          <a:p>
            <a:r>
              <a:rPr lang="hu-HU" sz="3600" dirty="0" err="1"/>
              <a:t>Screening</a:t>
            </a:r>
            <a:r>
              <a:rPr lang="en-US" sz="3600" dirty="0"/>
              <a:t> can be completed in 2-3 minutes</a:t>
            </a:r>
            <a:r>
              <a:rPr lang="hu-HU" sz="3600" dirty="0"/>
              <a:t>.</a:t>
            </a:r>
          </a:p>
          <a:p>
            <a:endParaRPr lang="hu-HU" sz="3600" dirty="0"/>
          </a:p>
          <a:p>
            <a:r>
              <a:rPr lang="hu-HU" sz="3600" dirty="0" err="1"/>
              <a:t>For</a:t>
            </a:r>
            <a:r>
              <a:rPr lang="hu-HU" sz="3600" dirty="0"/>
              <a:t> c</a:t>
            </a:r>
            <a:r>
              <a:rPr lang="en-US" sz="3600" dirty="0" err="1"/>
              <a:t>hildren</a:t>
            </a:r>
            <a:r>
              <a:rPr lang="en-US" sz="3600" dirty="0"/>
              <a:t> </a:t>
            </a:r>
            <a:r>
              <a:rPr lang="hu-HU" sz="3600" dirty="0" err="1"/>
              <a:t>it</a:t>
            </a:r>
            <a:r>
              <a:rPr lang="hu-HU" sz="3600" dirty="0"/>
              <a:t> is a</a:t>
            </a:r>
            <a:r>
              <a:rPr lang="en-US" sz="3600" dirty="0"/>
              <a:t> </a:t>
            </a:r>
            <a:r>
              <a:rPr lang="hu-HU" sz="3600" dirty="0"/>
              <a:t>TOY.</a:t>
            </a:r>
            <a:endParaRPr lang="hu-H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8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8497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WHAT IS THE RESULT OF THE TEST? </a:t>
            </a:r>
            <a:r>
              <a:rPr lang="hu-HU" sz="4000" b="1" dirty="0">
                <a:solidFill>
                  <a:srgbClr val="405E48"/>
                </a:solidFill>
              </a:rPr>
              <a:t/>
            </a:r>
            <a:br>
              <a:rPr lang="hu-HU" sz="4000" b="1" dirty="0">
                <a:solidFill>
                  <a:srgbClr val="405E48"/>
                </a:solidFill>
              </a:rPr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0" y="1225689"/>
            <a:ext cx="119253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     THE </a:t>
            </a:r>
            <a:r>
              <a:rPr lang="hu-HU" sz="3200" b="1" dirty="0">
                <a:solidFill>
                  <a:srgbClr val="FF0000"/>
                </a:solidFill>
              </a:rPr>
              <a:t>G-O-H HEARING </a:t>
            </a:r>
            <a:r>
              <a:rPr lang="hu-HU" sz="3200" b="1" dirty="0" smtClean="0">
                <a:solidFill>
                  <a:srgbClr val="FF0000"/>
                </a:solidFill>
              </a:rPr>
              <a:t>SCREENING DOES </a:t>
            </a:r>
            <a:r>
              <a:rPr lang="hu-HU" sz="3200" b="1" dirty="0">
                <a:solidFill>
                  <a:srgbClr val="FF0000"/>
                </a:solidFill>
              </a:rPr>
              <a:t>NOT GIVE A DIAGNOSIS</a:t>
            </a:r>
          </a:p>
          <a:p>
            <a:endParaRPr lang="hu-HU" sz="3600" dirty="0"/>
          </a:p>
          <a:p>
            <a:r>
              <a:rPr lang="en-US" sz="3600" dirty="0"/>
              <a:t>The </a:t>
            </a:r>
            <a:r>
              <a:rPr lang="hu-HU" sz="3600" dirty="0"/>
              <a:t> </a:t>
            </a:r>
            <a:r>
              <a:rPr lang="hu-HU" sz="3600" dirty="0" err="1"/>
              <a:t>final</a:t>
            </a:r>
            <a:r>
              <a:rPr lang="hu-HU" sz="3600" dirty="0"/>
              <a:t> </a:t>
            </a:r>
            <a:r>
              <a:rPr lang="hu-HU" sz="3600" dirty="0" err="1"/>
              <a:t>result</a:t>
            </a:r>
            <a:r>
              <a:rPr lang="hu-HU" sz="3600" dirty="0"/>
              <a:t> of </a:t>
            </a:r>
            <a:r>
              <a:rPr lang="hu-HU" sz="3600" dirty="0" err="1"/>
              <a:t>the</a:t>
            </a:r>
            <a:r>
              <a:rPr lang="hu-HU" sz="3600" dirty="0"/>
              <a:t> </a:t>
            </a:r>
            <a:r>
              <a:rPr lang="hu-HU" sz="3600" dirty="0" smtClean="0"/>
              <a:t>test </a:t>
            </a:r>
            <a:r>
              <a:rPr lang="en-US" sz="3600" dirty="0" smtClean="0"/>
              <a:t>indicates </a:t>
            </a:r>
            <a:r>
              <a:rPr lang="hu-HU" sz="3600" b="1" u="sng" dirty="0" err="1" smtClean="0"/>
              <a:t>ear</a:t>
            </a:r>
            <a:r>
              <a:rPr lang="hu-HU" sz="3600" b="1" u="sng" dirty="0" smtClean="0"/>
              <a:t> </a:t>
            </a:r>
            <a:r>
              <a:rPr lang="hu-HU" sz="3600" b="1" u="sng" dirty="0" err="1" smtClean="0"/>
              <a:t>specific</a:t>
            </a:r>
            <a:r>
              <a:rPr lang="hu-HU" sz="3600" b="1" u="sng" dirty="0" smtClean="0"/>
              <a:t> </a:t>
            </a:r>
            <a:r>
              <a:rPr lang="hu-HU" sz="3600" b="1" u="sng" dirty="0" err="1" smtClean="0"/>
              <a:t>information</a:t>
            </a:r>
            <a:endParaRPr lang="hu-HU" sz="3600" b="1" u="sng" dirty="0" smtClean="0"/>
          </a:p>
          <a:p>
            <a:r>
              <a:rPr lang="hu-HU" sz="3600" dirty="0" smtClean="0"/>
              <a:t>of </a:t>
            </a:r>
            <a:r>
              <a:rPr lang="en-US" sz="3600" dirty="0" smtClean="0"/>
              <a:t>3 states</a:t>
            </a:r>
            <a:r>
              <a:rPr lang="hu-HU" sz="3600" dirty="0" smtClean="0"/>
              <a:t> </a:t>
            </a:r>
            <a:r>
              <a:rPr lang="hu-HU" sz="3600" dirty="0" err="1" smtClean="0"/>
              <a:t>as</a:t>
            </a:r>
            <a:endParaRPr lang="hu-HU" sz="3600" dirty="0" smtClean="0"/>
          </a:p>
          <a:p>
            <a:r>
              <a:rPr lang="en-US" sz="3600" dirty="0" smtClean="0"/>
              <a:t> </a:t>
            </a:r>
            <a:endParaRPr lang="hu-HU" sz="3600" dirty="0"/>
          </a:p>
          <a:p>
            <a:pPr marL="742950" indent="-742950">
              <a:buAutoNum type="arabicPeriod"/>
            </a:pPr>
            <a:r>
              <a:rPr lang="en-US" sz="3600" dirty="0"/>
              <a:t>GOOD HEARING </a:t>
            </a:r>
            <a:endParaRPr lang="hu-HU" sz="3600" dirty="0"/>
          </a:p>
          <a:p>
            <a:pPr marL="742950" indent="-742950">
              <a:buAutoNum type="arabicPeriod"/>
            </a:pPr>
            <a:r>
              <a:rPr lang="en-US" sz="3600" dirty="0"/>
              <a:t>MILD</a:t>
            </a:r>
            <a:r>
              <a:rPr lang="hu-HU" sz="3600" dirty="0"/>
              <a:t> OR TEMPORARY</a:t>
            </a:r>
            <a:r>
              <a:rPr lang="en-US" sz="3600" dirty="0"/>
              <a:t> HEARING LOSS</a:t>
            </a:r>
            <a:r>
              <a:rPr lang="hu-HU" sz="3600" dirty="0"/>
              <a:t> - </a:t>
            </a:r>
            <a:r>
              <a:rPr lang="en-US" sz="3600" dirty="0">
                <a:solidFill>
                  <a:srgbClr val="FF0000"/>
                </a:solidFill>
              </a:rPr>
              <a:t>consult a doctor </a:t>
            </a:r>
            <a:endParaRPr lang="hu-HU" sz="3600" dirty="0">
              <a:solidFill>
                <a:srgbClr val="FF0000"/>
              </a:solidFill>
            </a:endParaRPr>
          </a:p>
          <a:p>
            <a:pPr marL="742950" indent="-742950">
              <a:buAutoNum type="arabicPeriod"/>
            </a:pPr>
            <a:r>
              <a:rPr lang="en-US" sz="3600" dirty="0"/>
              <a:t>HEARING LOSS</a:t>
            </a:r>
            <a:r>
              <a:rPr lang="hu-HU" sz="3600" dirty="0"/>
              <a:t> - </a:t>
            </a:r>
            <a:r>
              <a:rPr lang="en-US" sz="3600" dirty="0">
                <a:solidFill>
                  <a:srgbClr val="FF0000"/>
                </a:solidFill>
              </a:rPr>
              <a:t>consult a doctor</a:t>
            </a:r>
            <a:endParaRPr lang="hu-HU" sz="3600" dirty="0">
              <a:solidFill>
                <a:srgbClr val="FF0000"/>
              </a:solidFill>
            </a:endParaRPr>
          </a:p>
          <a:p>
            <a:pPr marL="742950" indent="-742950">
              <a:buAutoNum type="arabicPeriod"/>
            </a:pPr>
            <a:endParaRPr lang="en-US" sz="3600" dirty="0"/>
          </a:p>
          <a:p>
            <a:endParaRPr lang="hu-H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9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577840" y="3703320"/>
            <a:ext cx="605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0" y="1230630"/>
            <a:ext cx="7962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If the auditory system and brain processes are </a:t>
            </a:r>
            <a:r>
              <a:rPr lang="en-US" sz="3600" b="1" dirty="0"/>
              <a:t>working well, the </a:t>
            </a:r>
            <a:r>
              <a:rPr lang="hu-HU" sz="3600" b="1" dirty="0" err="1"/>
              <a:t>child</a:t>
            </a:r>
            <a:r>
              <a:rPr lang="en-US" sz="3600" b="1" dirty="0"/>
              <a:t> will repeat </a:t>
            </a:r>
            <a:r>
              <a:rPr lang="hu-HU" sz="3600" b="1" dirty="0"/>
              <a:t> </a:t>
            </a:r>
            <a:r>
              <a:rPr lang="en-US" sz="3600" b="1" dirty="0"/>
              <a:t>the same </a:t>
            </a:r>
            <a:r>
              <a:rPr lang="en-US" sz="3600" dirty="0"/>
              <a:t>syllable that was played to the</a:t>
            </a:r>
            <a:r>
              <a:rPr lang="hu-HU" sz="3600" dirty="0"/>
              <a:t> </a:t>
            </a:r>
            <a:r>
              <a:rPr lang="hu-HU" sz="3600" dirty="0" err="1"/>
              <a:t>ear</a:t>
            </a:r>
            <a:r>
              <a:rPr lang="en-US" sz="3600" dirty="0"/>
              <a:t> through the headphones.</a:t>
            </a:r>
            <a:endParaRPr lang="hu-HU" sz="3600" b="1" dirty="0">
              <a:solidFill>
                <a:srgbClr val="117B35"/>
              </a:solidFill>
            </a:endParaRPr>
          </a:p>
        </p:txBody>
      </p:sp>
      <p:pic>
        <p:nvPicPr>
          <p:cNvPr id="12" name="Kép 11" descr="same_repetition_ké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320" y="1201928"/>
            <a:ext cx="4297680" cy="2307082"/>
          </a:xfrm>
          <a:prstGeom prst="rect">
            <a:avLst/>
          </a:prstGeom>
        </p:spPr>
      </p:pic>
      <p:sp>
        <p:nvSpPr>
          <p:cNvPr id="13" name="Szövegdoboz 12"/>
          <p:cNvSpPr txBox="1"/>
          <p:nvPr/>
        </p:nvSpPr>
        <p:spPr>
          <a:xfrm>
            <a:off x="0" y="3797558"/>
            <a:ext cx="72999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If there is a functional disorder at some point 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en-US" sz="3600" dirty="0">
                <a:solidFill>
                  <a:srgbClr val="FF0000"/>
                </a:solidFill>
              </a:rPr>
              <a:t>in the auditory and brain system (hearing impairment), the </a:t>
            </a:r>
            <a:r>
              <a:rPr lang="hu-HU" sz="3600" dirty="0" err="1" smtClean="0">
                <a:solidFill>
                  <a:srgbClr val="FF0000"/>
                </a:solidFill>
              </a:rPr>
              <a:t>response</a:t>
            </a:r>
            <a:r>
              <a:rPr lang="hu-HU" sz="3600" dirty="0" smtClean="0">
                <a:solidFill>
                  <a:srgbClr val="FF0000"/>
                </a:solidFill>
              </a:rPr>
              <a:t> </a:t>
            </a:r>
            <a:r>
              <a:rPr lang="hu-HU" sz="3600" dirty="0">
                <a:solidFill>
                  <a:srgbClr val="FF0000"/>
                </a:solidFill>
              </a:rPr>
              <a:t>of </a:t>
            </a:r>
            <a:r>
              <a:rPr lang="hu-HU" sz="3600" dirty="0" err="1">
                <a:solidFill>
                  <a:srgbClr val="FF0000"/>
                </a:solidFill>
              </a:rPr>
              <a:t>the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child</a:t>
            </a:r>
            <a:r>
              <a:rPr lang="en-US" sz="3600" dirty="0">
                <a:solidFill>
                  <a:srgbClr val="FF0000"/>
                </a:solidFill>
              </a:rPr>
              <a:t> will differ from the </a:t>
            </a:r>
            <a:r>
              <a:rPr lang="hu-HU" sz="3600" dirty="0" err="1">
                <a:solidFill>
                  <a:srgbClr val="FF0000"/>
                </a:solidFill>
              </a:rPr>
              <a:t>syllable</a:t>
            </a:r>
            <a:r>
              <a:rPr lang="en-US" sz="3600" dirty="0">
                <a:solidFill>
                  <a:srgbClr val="FF0000"/>
                </a:solidFill>
              </a:rPr>
              <a:t> originally played</a:t>
            </a:r>
            <a:endParaRPr lang="hu-HU" sz="3600" dirty="0">
              <a:solidFill>
                <a:srgbClr val="FF0000"/>
              </a:solidFill>
            </a:endParaRPr>
          </a:p>
        </p:txBody>
      </p:sp>
      <p:pic>
        <p:nvPicPr>
          <p:cNvPr id="14" name="Kép 13" descr="different_repetition_ké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204" y="3886200"/>
            <a:ext cx="4267796" cy="2243259"/>
          </a:xfrm>
          <a:prstGeom prst="rect">
            <a:avLst/>
          </a:prstGeom>
        </p:spPr>
      </p:pic>
      <p:sp>
        <p:nvSpPr>
          <p:cNvPr id="16" name="Szövegdoboz 15"/>
          <p:cNvSpPr txBox="1"/>
          <p:nvPr/>
        </p:nvSpPr>
        <p:spPr>
          <a:xfrm>
            <a:off x="-1043940" y="537210"/>
            <a:ext cx="1263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solidFill>
                  <a:srgbClr val="117B35"/>
                </a:solidFill>
              </a:rPr>
              <a:t>                 </a:t>
            </a:r>
            <a:r>
              <a:rPr lang="hu-HU" sz="2800" b="1" dirty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THE METHOD OF REPETITION IS BASED ON ECHOING  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10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289186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-213360" y="52959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THE HEARING MECHANISM CAN BE IMITATED </a:t>
            </a:r>
            <a:endParaRPr lang="hu-HU" sz="2800" b="1" dirty="0" smtClean="0">
              <a:solidFill>
                <a:srgbClr val="117B3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hu-HU" sz="2800" b="1" dirty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AN ELECTRONIC FILTER</a:t>
            </a:r>
          </a:p>
        </p:txBody>
      </p:sp>
      <p:pic>
        <p:nvPicPr>
          <p:cNvPr id="14" name="ász8000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13760" y="6286500"/>
            <a:ext cx="304800" cy="304800"/>
          </a:xfrm>
          <a:prstGeom prst="rect">
            <a:avLst/>
          </a:prstGeom>
        </p:spPr>
      </p:pic>
      <p:pic>
        <p:nvPicPr>
          <p:cNvPr id="15" name="ász450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37860" y="6267450"/>
            <a:ext cx="304800" cy="304800"/>
          </a:xfrm>
          <a:prstGeom prst="rect">
            <a:avLst/>
          </a:prstGeom>
        </p:spPr>
      </p:pic>
      <p:pic>
        <p:nvPicPr>
          <p:cNvPr id="16" name="ász1000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94320" y="6278880"/>
            <a:ext cx="304800" cy="304800"/>
          </a:xfrm>
          <a:prstGeom prst="rect">
            <a:avLst/>
          </a:prstGeom>
        </p:spPr>
      </p:pic>
      <p:pic>
        <p:nvPicPr>
          <p:cNvPr id="11" name="Kép 10" descr="AS_3_RESPONS_KÉP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6582" y="1668466"/>
            <a:ext cx="6192115" cy="449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11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289186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0" y="56007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IMITATION OF A LOW FREQUENCY HEARING LOSS </a:t>
            </a:r>
          </a:p>
        </p:txBody>
      </p:sp>
      <p:pic>
        <p:nvPicPr>
          <p:cNvPr id="12" name="Kép 11" descr="BUSZ_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751" y="1104575"/>
            <a:ext cx="5891596" cy="4982840"/>
          </a:xfrm>
          <a:prstGeom prst="rect">
            <a:avLst/>
          </a:prstGeom>
        </p:spPr>
      </p:pic>
      <p:pic>
        <p:nvPicPr>
          <p:cNvPr id="13" name="busz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33900" y="5943600"/>
            <a:ext cx="304800" cy="304800"/>
          </a:xfrm>
          <a:prstGeom prst="rect">
            <a:avLst/>
          </a:prstGeom>
        </p:spPr>
      </p:pic>
      <p:pic>
        <p:nvPicPr>
          <p:cNvPr id="17" name="busz_esz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62800" y="588645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12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-476171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 G-O-H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SCREENING 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PROCEDURE</a:t>
            </a:r>
            <a:endParaRPr lang="x-none" sz="28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28955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Kép 7" descr="10repetition.png">
            <a:extLst>
              <a:ext uri="{FF2B5EF4-FFF2-40B4-BE49-F238E27FC236}">
                <a16:creationId xmlns:a16="http://schemas.microsoft.com/office/drawing/2014/main" xmlns="" id="{25206E92-ECC5-48D5-AFAB-26DB07FA50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20536"/>
          <a:stretch/>
        </p:blipFill>
        <p:spPr>
          <a:xfrm>
            <a:off x="441960" y="965000"/>
            <a:ext cx="3657600" cy="1778200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0" y="2804160"/>
            <a:ext cx="5105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17B35"/>
                </a:solidFill>
              </a:rPr>
              <a:t>The place of examination is a quiet room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17B35"/>
                </a:solidFill>
              </a:rPr>
              <a:t>The synthesized, mostly </a:t>
            </a:r>
            <a:r>
              <a:rPr lang="en-US" sz="2400" b="1" dirty="0" err="1">
                <a:solidFill>
                  <a:srgbClr val="117B35"/>
                </a:solidFill>
              </a:rPr>
              <a:t>meaningles</a:t>
            </a:r>
            <a:r>
              <a:rPr lang="hu-HU" sz="2400" b="1" dirty="0">
                <a:solidFill>
                  <a:srgbClr val="117B35"/>
                </a:solidFill>
              </a:rPr>
              <a:t>s</a:t>
            </a:r>
            <a:r>
              <a:rPr lang="en-US" sz="2400" b="1" dirty="0">
                <a:solidFill>
                  <a:srgbClr val="117B35"/>
                </a:solidFill>
              </a:rPr>
              <a:t> syllables are played on 50 dB SPL  to the ear</a:t>
            </a:r>
            <a:endParaRPr lang="hu-HU" sz="2400" b="1" dirty="0">
              <a:solidFill>
                <a:srgbClr val="117B35"/>
              </a:solidFill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117B35"/>
                </a:solidFill>
              </a:rPr>
              <a:t>The </a:t>
            </a:r>
            <a:r>
              <a:rPr lang="hu-HU" sz="2400" b="1" dirty="0" err="1">
                <a:solidFill>
                  <a:srgbClr val="117B35"/>
                </a:solidFill>
              </a:rPr>
              <a:t>answers</a:t>
            </a:r>
            <a:r>
              <a:rPr lang="hu-HU" sz="2400" b="1" dirty="0">
                <a:solidFill>
                  <a:srgbClr val="117B35"/>
                </a:solidFill>
              </a:rPr>
              <a:t> </a:t>
            </a:r>
            <a:r>
              <a:rPr lang="hu-HU" sz="2400" b="1" dirty="0" err="1">
                <a:solidFill>
                  <a:srgbClr val="117B35"/>
                </a:solidFill>
              </a:rPr>
              <a:t>are</a:t>
            </a:r>
            <a:r>
              <a:rPr lang="hu-HU" sz="2400" b="1" dirty="0">
                <a:solidFill>
                  <a:srgbClr val="117B35"/>
                </a:solidFill>
              </a:rPr>
              <a:t> </a:t>
            </a:r>
            <a:r>
              <a:rPr lang="hu-HU" sz="2400" b="1" dirty="0" err="1">
                <a:solidFill>
                  <a:srgbClr val="117B35"/>
                </a:solidFill>
              </a:rPr>
              <a:t>marked</a:t>
            </a:r>
            <a:r>
              <a:rPr lang="hu-HU" sz="2400" b="1" dirty="0">
                <a:solidFill>
                  <a:srgbClr val="117B35"/>
                </a:solidFill>
              </a:rPr>
              <a:t> </a:t>
            </a:r>
            <a:r>
              <a:rPr lang="hu-HU" sz="2400" b="1" dirty="0" err="1">
                <a:solidFill>
                  <a:srgbClr val="117B35"/>
                </a:solidFill>
              </a:rPr>
              <a:t>on</a:t>
            </a:r>
            <a:r>
              <a:rPr lang="hu-HU" sz="2400" b="1" dirty="0">
                <a:solidFill>
                  <a:srgbClr val="117B35"/>
                </a:solidFill>
              </a:rPr>
              <a:t> </a:t>
            </a:r>
            <a:r>
              <a:rPr lang="hu-HU" sz="2400" b="1" dirty="0" err="1">
                <a:solidFill>
                  <a:srgbClr val="117B35"/>
                </a:solidFill>
              </a:rPr>
              <a:t>the</a:t>
            </a:r>
            <a:r>
              <a:rPr lang="hu-HU" sz="2400" b="1" dirty="0">
                <a:solidFill>
                  <a:srgbClr val="117B35"/>
                </a:solidFill>
              </a:rPr>
              <a:t> </a:t>
            </a:r>
            <a:r>
              <a:rPr lang="hu-HU" sz="2400" b="1" dirty="0" err="1">
                <a:solidFill>
                  <a:srgbClr val="117B35"/>
                </a:solidFill>
              </a:rPr>
              <a:t>evaluation</a:t>
            </a:r>
            <a:r>
              <a:rPr lang="hu-HU" sz="2400" b="1" dirty="0">
                <a:solidFill>
                  <a:srgbClr val="117B35"/>
                </a:solidFill>
              </a:rPr>
              <a:t> </a:t>
            </a:r>
            <a:r>
              <a:rPr lang="hu-HU" sz="2400" b="1" dirty="0" err="1">
                <a:solidFill>
                  <a:srgbClr val="117B35"/>
                </a:solidFill>
              </a:rPr>
              <a:t>sheet</a:t>
            </a:r>
            <a:r>
              <a:rPr lang="hu-HU" sz="2400" b="1" dirty="0">
                <a:solidFill>
                  <a:srgbClr val="117B35"/>
                </a:solidFill>
              </a:rPr>
              <a:t> </a:t>
            </a:r>
            <a:r>
              <a:rPr lang="hu-HU" sz="2400" b="1" dirty="0" err="1">
                <a:solidFill>
                  <a:srgbClr val="117B35"/>
                </a:solidFill>
              </a:rPr>
              <a:t>manually</a:t>
            </a:r>
            <a:endParaRPr lang="en-US" sz="2400" b="1" dirty="0">
              <a:solidFill>
                <a:srgbClr val="117B35"/>
              </a:solidFill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17B35"/>
                </a:solidFill>
              </a:rPr>
              <a:t>The complete screening of </a:t>
            </a:r>
            <a:r>
              <a:rPr lang="hu-HU" sz="2400" b="1" dirty="0">
                <a:solidFill>
                  <a:srgbClr val="117B35"/>
                </a:solidFill>
              </a:rPr>
              <a:t> </a:t>
            </a:r>
            <a:r>
              <a:rPr lang="hu-HU" sz="2400" b="1" dirty="0" err="1">
                <a:solidFill>
                  <a:srgbClr val="117B35"/>
                </a:solidFill>
              </a:rPr>
              <a:t>one</a:t>
            </a:r>
            <a:r>
              <a:rPr lang="en-US" sz="2400" b="1" dirty="0">
                <a:solidFill>
                  <a:srgbClr val="117B35"/>
                </a:solidFill>
              </a:rPr>
              <a:t> child needs </a:t>
            </a:r>
            <a:r>
              <a:rPr lang="hu-HU" sz="2400" b="1" dirty="0">
                <a:solidFill>
                  <a:srgbClr val="117B35"/>
                </a:solidFill>
              </a:rPr>
              <a:t>3</a:t>
            </a:r>
            <a:r>
              <a:rPr lang="en-US" sz="2400" b="1" dirty="0">
                <a:solidFill>
                  <a:srgbClr val="117B35"/>
                </a:solidFill>
              </a:rPr>
              <a:t> minutes</a:t>
            </a:r>
          </a:p>
          <a:p>
            <a:endParaRPr lang="hu-HU" dirty="0"/>
          </a:p>
        </p:txBody>
      </p:sp>
      <p:pic>
        <p:nvPicPr>
          <p:cNvPr id="14" name="Kép 13" descr="Answersheet_kép_magyar_ang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311" y="926930"/>
            <a:ext cx="6727930" cy="4909990"/>
          </a:xfrm>
          <a:prstGeom prst="rect">
            <a:avLst/>
          </a:prstGeom>
        </p:spPr>
      </p:pic>
      <p:sp>
        <p:nvSpPr>
          <p:cNvPr id="15" name="Szövegdoboz 14"/>
          <p:cNvSpPr txBox="1"/>
          <p:nvPr/>
        </p:nvSpPr>
        <p:spPr>
          <a:xfrm>
            <a:off x="5212080" y="5882640"/>
            <a:ext cx="4617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b="1" dirty="0" err="1"/>
              <a:t>Answer</a:t>
            </a:r>
            <a:r>
              <a:rPr lang="hu-HU" b="1" dirty="0"/>
              <a:t> and </a:t>
            </a:r>
            <a:r>
              <a:rPr lang="hu-HU" b="1" dirty="0" err="1"/>
              <a:t>evaluation</a:t>
            </a:r>
            <a:r>
              <a:rPr lang="hu-HU" b="1" dirty="0"/>
              <a:t> </a:t>
            </a:r>
            <a:r>
              <a:rPr lang="hu-HU" b="1" dirty="0" err="1"/>
              <a:t>sheet</a:t>
            </a:r>
            <a:endParaRPr lang="en-US" b="1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13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289186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577840" y="3703320"/>
            <a:ext cx="605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11" name="Kép 10" descr="GOH_rendszer_ké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587" y="1332728"/>
            <a:ext cx="8526066" cy="5525272"/>
          </a:xfrm>
          <a:prstGeom prst="rect">
            <a:avLst/>
          </a:prstGeom>
        </p:spPr>
      </p:pic>
      <p:sp>
        <p:nvSpPr>
          <p:cNvPr id="12" name="Szövegdoboz 11"/>
          <p:cNvSpPr txBox="1"/>
          <p:nvPr/>
        </p:nvSpPr>
        <p:spPr>
          <a:xfrm>
            <a:off x="2426970" y="430530"/>
            <a:ext cx="883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G-O-H  HEARING SCREENING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SYSTEM</a:t>
            </a:r>
          </a:p>
          <a:p>
            <a:pPr algn="ctr"/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 2000</a:t>
            </a: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14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289186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577840" y="3703320"/>
            <a:ext cx="605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1588770" y="59817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HEARING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SCREENING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 A DAY CARE CENTER</a:t>
            </a:r>
          </a:p>
        </p:txBody>
      </p:sp>
      <p:pic>
        <p:nvPicPr>
          <p:cNvPr id="7" name="Kép 6" descr="DAY_CARE_CEN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544" y="1174647"/>
            <a:ext cx="7392432" cy="528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15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289186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577840" y="3703320"/>
            <a:ext cx="605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0" y="662940"/>
            <a:ext cx="11510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THE  FULL  SOFTWARE  VERSION  OF  G-O-H  </a:t>
            </a:r>
            <a:endParaRPr lang="hu-HU" sz="2800" b="1" dirty="0" smtClean="0">
              <a:solidFill>
                <a:srgbClr val="117B3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APPEARED </a:t>
            </a:r>
            <a:r>
              <a:rPr lang="hu-HU" sz="2800" b="1" dirty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IN  2024</a:t>
            </a:r>
          </a:p>
        </p:txBody>
      </p:sp>
      <p:pic>
        <p:nvPicPr>
          <p:cNvPr id="11" name="Kép 10" descr="GOH_2024_Ké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287" y="1816158"/>
            <a:ext cx="6734611" cy="465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16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289186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577840" y="3703320"/>
            <a:ext cx="605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514350" y="556260"/>
            <a:ext cx="1024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>
                <a:solidFill>
                  <a:srgbClr val="117B35"/>
                </a:solidFill>
                <a:latin typeface="Times New Roman" pitchFamily="18" charset="0"/>
                <a:cs typeface="Times New Roman" pitchFamily="18" charset="0"/>
              </a:rPr>
              <a:t>THE  SCREEN OF THE  SOFTWARE  VERSION  OF  G-O-H  </a:t>
            </a:r>
          </a:p>
        </p:txBody>
      </p:sp>
      <p:pic>
        <p:nvPicPr>
          <p:cNvPr id="8" name="Kép 7" descr="02_GOH_képernyo_9_ábr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4578" y="1090848"/>
            <a:ext cx="8019011" cy="525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17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32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IDEA  FOR  MULTILINGUAL </a:t>
            </a:r>
            <a:r>
              <a:rPr lang="hu-HU" sz="3200" b="1" dirty="0" smtClean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 ADAPTATION </a:t>
            </a: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1310639"/>
            <a:ext cx="12192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hu-HU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 SOFTWARE VERSION OF THE ORIGINAL  </a:t>
            </a:r>
            <a:r>
              <a:rPr lang="en-US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hu-HU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hu-HU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hu-HU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 OPENED  </a:t>
            </a:r>
          </a:p>
          <a:p>
            <a:pPr algn="ctr"/>
            <a:r>
              <a:rPr lang="hu-HU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THE  GLOBAL SPACE OF USE VIA THE INTERNET</a:t>
            </a:r>
          </a:p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Kép 4" descr="MO_térkép+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7" y="2252538"/>
            <a:ext cx="5664573" cy="356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18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> </a:t>
            </a: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159764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HYPOTHESIS-1</a:t>
            </a:r>
            <a:r>
              <a:rPr lang="hu-HU" sz="2000" b="1" dirty="0">
                <a:solidFill>
                  <a:srgbClr val="405E48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en-US" sz="2800" dirty="0"/>
              <a:t>If we can create monosyllabic speech sequences </a:t>
            </a:r>
            <a:r>
              <a:rPr lang="hu-HU" sz="2800" dirty="0" err="1"/>
              <a:t>using</a:t>
            </a:r>
            <a:r>
              <a:rPr lang="en-US" sz="2800" dirty="0"/>
              <a:t> the </a:t>
            </a:r>
            <a:r>
              <a:rPr lang="hu-HU" sz="2800" dirty="0" err="1"/>
              <a:t>speech</a:t>
            </a:r>
            <a:r>
              <a:rPr lang="hu-HU" sz="2800" dirty="0"/>
              <a:t> </a:t>
            </a:r>
            <a:r>
              <a:rPr lang="hu-HU" sz="2800" dirty="0" err="1"/>
              <a:t>sounds</a:t>
            </a:r>
            <a:r>
              <a:rPr lang="hu-HU" sz="2800" dirty="0"/>
              <a:t>  of </a:t>
            </a:r>
            <a:r>
              <a:rPr lang="hu-HU" sz="2800" dirty="0" err="1"/>
              <a:t>the</a:t>
            </a:r>
            <a:r>
              <a:rPr lang="en-US" sz="2800" dirty="0"/>
              <a:t> Hungarian syllable library</a:t>
            </a:r>
            <a:r>
              <a:rPr lang="hu-HU" sz="2800" dirty="0"/>
              <a:t>,</a:t>
            </a:r>
            <a:r>
              <a:rPr lang="en-US" sz="2800" dirty="0"/>
              <a:t> that fit the speech sound system of other languages, then </a:t>
            </a:r>
            <a:r>
              <a:rPr lang="hu-HU" sz="2800" dirty="0" err="1"/>
              <a:t>the</a:t>
            </a:r>
            <a:r>
              <a:rPr lang="hu-HU" sz="2800" dirty="0"/>
              <a:t> </a:t>
            </a:r>
            <a:r>
              <a:rPr lang="en-US" sz="2800" dirty="0"/>
              <a:t>GOH-based </a:t>
            </a:r>
            <a:r>
              <a:rPr lang="hu-HU" sz="2800" dirty="0" err="1"/>
              <a:t>hearing</a:t>
            </a:r>
            <a:r>
              <a:rPr lang="hu-HU" sz="2800" dirty="0"/>
              <a:t> </a:t>
            </a:r>
            <a:r>
              <a:rPr lang="hu-HU" sz="2800" dirty="0" err="1"/>
              <a:t>screening</a:t>
            </a:r>
            <a:r>
              <a:rPr lang="en-US" sz="2800" dirty="0"/>
              <a:t> </a:t>
            </a:r>
            <a:r>
              <a:rPr lang="hu-HU" sz="2800" dirty="0" err="1"/>
              <a:t>procedure</a:t>
            </a:r>
            <a:r>
              <a:rPr lang="hu-HU" sz="2800" dirty="0"/>
              <a:t> </a:t>
            </a:r>
            <a:r>
              <a:rPr lang="en-US" sz="2800" dirty="0"/>
              <a:t>can be implemented </a:t>
            </a:r>
            <a:r>
              <a:rPr lang="hu-HU" sz="2800" dirty="0" err="1" smtClean="0"/>
              <a:t>for</a:t>
            </a:r>
            <a:r>
              <a:rPr lang="en-US" sz="2800" dirty="0" smtClean="0"/>
              <a:t> </a:t>
            </a:r>
            <a:r>
              <a:rPr lang="en-US" sz="2800" dirty="0"/>
              <a:t>other language environments as well.</a:t>
            </a:r>
            <a:r>
              <a:rPr lang="hu-HU" sz="2800" dirty="0"/>
              <a:t> </a:t>
            </a:r>
          </a:p>
          <a:p>
            <a:r>
              <a:rPr lang="hu-HU" sz="2800" b="1" dirty="0" err="1"/>
              <a:t>This</a:t>
            </a:r>
            <a:r>
              <a:rPr lang="hu-HU" sz="2800" b="1" dirty="0"/>
              <a:t> is </a:t>
            </a:r>
            <a:r>
              <a:rPr lang="en-US" sz="2800" b="1" dirty="0"/>
              <a:t>related to the acoustic properties of </a:t>
            </a:r>
            <a:r>
              <a:rPr lang="hu-HU" sz="2800" b="1" dirty="0"/>
              <a:t> </a:t>
            </a:r>
            <a:r>
              <a:rPr lang="hu-HU" sz="2800" b="1" dirty="0" err="1"/>
              <a:t>the</a:t>
            </a:r>
            <a:r>
              <a:rPr lang="hu-HU" sz="2800" b="1" dirty="0"/>
              <a:t> </a:t>
            </a:r>
            <a:r>
              <a:rPr lang="hu-HU" sz="2800" b="1" dirty="0" err="1" smtClean="0"/>
              <a:t>new</a:t>
            </a:r>
            <a:r>
              <a:rPr lang="hu-HU" sz="2800" b="1" dirty="0" smtClean="0"/>
              <a:t> </a:t>
            </a:r>
            <a:r>
              <a:rPr lang="en-US" sz="2800" b="1" dirty="0" smtClean="0"/>
              <a:t>language</a:t>
            </a:r>
            <a:r>
              <a:rPr lang="hu-HU" sz="2800" b="1" dirty="0"/>
              <a:t>.</a:t>
            </a:r>
          </a:p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HYPOTHESIS-2</a:t>
            </a:r>
          </a:p>
          <a:p>
            <a:r>
              <a:rPr lang="en-US" sz="2800" dirty="0"/>
              <a:t>If we can create monosyllabic speech sequences that can be associated with a clear written form in </a:t>
            </a:r>
            <a:r>
              <a:rPr lang="hu-HU" sz="2800" dirty="0" err="1"/>
              <a:t>the</a:t>
            </a:r>
            <a:r>
              <a:rPr lang="en-US" sz="2800" dirty="0"/>
              <a:t> </a:t>
            </a:r>
            <a:r>
              <a:rPr lang="hu-HU" sz="2800" dirty="0" err="1"/>
              <a:t>given</a:t>
            </a:r>
            <a:r>
              <a:rPr lang="hu-HU" sz="2800" dirty="0"/>
              <a:t> </a:t>
            </a:r>
            <a:r>
              <a:rPr lang="en-US" sz="2800" dirty="0"/>
              <a:t>language, then</a:t>
            </a:r>
            <a:r>
              <a:rPr lang="hu-HU" sz="2800" dirty="0"/>
              <a:t> </a:t>
            </a:r>
            <a:r>
              <a:rPr lang="hu-HU" sz="2800" dirty="0" err="1"/>
              <a:t>the</a:t>
            </a:r>
            <a:r>
              <a:rPr lang="hu-HU" sz="2800" dirty="0"/>
              <a:t> </a:t>
            </a:r>
            <a:r>
              <a:rPr lang="en-US" sz="2800" dirty="0"/>
              <a:t>GOH-based </a:t>
            </a:r>
            <a:r>
              <a:rPr lang="hu-HU" sz="2800" dirty="0"/>
              <a:t> </a:t>
            </a:r>
            <a:r>
              <a:rPr lang="hu-HU" sz="2800" dirty="0" err="1"/>
              <a:t>hearing</a:t>
            </a:r>
            <a:r>
              <a:rPr lang="hu-HU" sz="2800" dirty="0"/>
              <a:t> </a:t>
            </a:r>
            <a:r>
              <a:rPr lang="hu-HU" sz="2800" dirty="0" err="1" smtClean="0"/>
              <a:t>screening</a:t>
            </a:r>
            <a:r>
              <a:rPr lang="hu-HU" sz="2800" dirty="0" smtClean="0"/>
              <a:t> </a:t>
            </a:r>
            <a:r>
              <a:rPr lang="hu-HU" sz="2800" dirty="0" err="1" smtClean="0"/>
              <a:t>procedure</a:t>
            </a:r>
            <a:r>
              <a:rPr lang="en-US" sz="2800" dirty="0" smtClean="0"/>
              <a:t> </a:t>
            </a:r>
            <a:r>
              <a:rPr lang="en-US" sz="2800" dirty="0"/>
              <a:t>can be implemented in </a:t>
            </a:r>
            <a:r>
              <a:rPr lang="hu-HU" sz="2800" dirty="0" err="1"/>
              <a:t>the</a:t>
            </a:r>
            <a:r>
              <a:rPr lang="hu-HU" sz="2800" dirty="0"/>
              <a:t> </a:t>
            </a:r>
            <a:r>
              <a:rPr lang="hu-HU" sz="2800" dirty="0" err="1"/>
              <a:t>given</a:t>
            </a:r>
            <a:r>
              <a:rPr lang="en-US" sz="2800" dirty="0"/>
              <a:t> language environment as well.</a:t>
            </a:r>
            <a:r>
              <a:rPr lang="hu-HU" sz="2800" dirty="0"/>
              <a:t> </a:t>
            </a:r>
          </a:p>
          <a:p>
            <a:r>
              <a:rPr lang="hu-HU" sz="2800" b="1" dirty="0" err="1"/>
              <a:t>This</a:t>
            </a:r>
            <a:r>
              <a:rPr lang="hu-HU" sz="2800" b="1" dirty="0"/>
              <a:t> </a:t>
            </a:r>
            <a:r>
              <a:rPr lang="en-US" sz="2800" b="1" dirty="0"/>
              <a:t>is related to the writing rules of the </a:t>
            </a:r>
            <a:r>
              <a:rPr lang="hu-HU" sz="2800" b="1" dirty="0" err="1" smtClean="0"/>
              <a:t>given</a:t>
            </a:r>
            <a:r>
              <a:rPr lang="hu-HU" sz="2800" b="1" dirty="0" smtClean="0"/>
              <a:t> </a:t>
            </a:r>
            <a:r>
              <a:rPr lang="en-US" sz="2800" b="1" dirty="0" smtClean="0"/>
              <a:t>language</a:t>
            </a:r>
            <a:r>
              <a:rPr lang="en-US" sz="2800" b="1" dirty="0"/>
              <a:t>.</a:t>
            </a:r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19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78230" y="621030"/>
            <a:ext cx="9029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IND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VOWELS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HAVE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COMMON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CHARACTERISTICS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 THE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LANGUAGES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297104" y="2154625"/>
            <a:ext cx="18213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Vowels</a:t>
            </a:r>
            <a:endParaRPr lang="hu-HU" dirty="0"/>
          </a:p>
        </p:txBody>
      </p:sp>
      <p:pic>
        <p:nvPicPr>
          <p:cNvPr id="13" name="Kép 12" descr="V_háromszög_ké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20" y="1608865"/>
            <a:ext cx="4812854" cy="501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20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184910" y="453390"/>
            <a:ext cx="902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297104" y="1484065"/>
            <a:ext cx="2100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Vowel</a:t>
            </a:r>
            <a:r>
              <a:rPr lang="hu-HU" sz="4000" b="1" dirty="0">
                <a:solidFill>
                  <a:prstClr val="black"/>
                </a:solidFill>
              </a:rPr>
              <a:t>  a</a:t>
            </a:r>
            <a:endParaRPr lang="hu-HU" dirty="0"/>
          </a:p>
        </p:txBody>
      </p:sp>
      <p:pic>
        <p:nvPicPr>
          <p:cNvPr id="13" name="Kép 12" descr="á_hang_formánsainak_táblázata_7_nyevre.png"/>
          <p:cNvPicPr>
            <a:picLocks noChangeAspect="1"/>
          </p:cNvPicPr>
          <p:nvPr/>
        </p:nvPicPr>
        <p:blipFill rotWithShape="1">
          <a:blip r:embed="rId2"/>
          <a:srcRect l="12564" t="19274"/>
          <a:stretch/>
        </p:blipFill>
        <p:spPr>
          <a:xfrm>
            <a:off x="3292151" y="1512802"/>
            <a:ext cx="5808680" cy="42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21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327584" y="1301185"/>
            <a:ext cx="21226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Vowel</a:t>
            </a:r>
            <a:r>
              <a:rPr lang="hu-HU" sz="4000" b="1" dirty="0">
                <a:solidFill>
                  <a:prstClr val="black"/>
                </a:solidFill>
              </a:rPr>
              <a:t>  u</a:t>
            </a:r>
            <a:endParaRPr lang="hu-HU" dirty="0"/>
          </a:p>
        </p:txBody>
      </p:sp>
      <p:pic>
        <p:nvPicPr>
          <p:cNvPr id="12" name="Kép 11" descr="u_hang_formánsainak_táblázata_7_nyevre.png"/>
          <p:cNvPicPr>
            <a:picLocks noChangeAspect="1"/>
          </p:cNvPicPr>
          <p:nvPr/>
        </p:nvPicPr>
        <p:blipFill rotWithShape="1">
          <a:blip r:embed="rId2"/>
          <a:srcRect t="16516"/>
          <a:stretch/>
        </p:blipFill>
        <p:spPr>
          <a:xfrm>
            <a:off x="3053006" y="1286848"/>
            <a:ext cx="6840726" cy="429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22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154430" y="453390"/>
            <a:ext cx="902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678104" y="1179265"/>
            <a:ext cx="19736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Vowel</a:t>
            </a:r>
            <a:r>
              <a:rPr lang="hu-HU" sz="4000" b="1" dirty="0">
                <a:solidFill>
                  <a:prstClr val="black"/>
                </a:solidFill>
              </a:rPr>
              <a:t>  i</a:t>
            </a:r>
            <a:endParaRPr lang="hu-HU" dirty="0"/>
          </a:p>
        </p:txBody>
      </p:sp>
      <p:pic>
        <p:nvPicPr>
          <p:cNvPr id="14" name="Kép 13" descr="i_hang_formánsainak_táblázata_7_nyevre.png"/>
          <p:cNvPicPr>
            <a:picLocks noChangeAspect="1"/>
          </p:cNvPicPr>
          <p:nvPr/>
        </p:nvPicPr>
        <p:blipFill rotWithShape="1">
          <a:blip r:embed="rId2"/>
          <a:srcRect t="15583"/>
          <a:stretch/>
        </p:blipFill>
        <p:spPr>
          <a:xfrm>
            <a:off x="3647221" y="1275992"/>
            <a:ext cx="6507215" cy="408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23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0" y="935425"/>
            <a:ext cx="119634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Conclusion</a:t>
            </a:r>
            <a:r>
              <a:rPr lang="hu-HU" sz="4000" b="1" dirty="0">
                <a:solidFill>
                  <a:prstClr val="black"/>
                </a:solidFill>
              </a:rPr>
              <a:t>:   </a:t>
            </a:r>
            <a:r>
              <a:rPr lang="hu-HU" sz="4000" b="1" dirty="0" err="1">
                <a:solidFill>
                  <a:prstClr val="black"/>
                </a:solidFill>
              </a:rPr>
              <a:t>the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synthesized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Hungarian</a:t>
            </a:r>
            <a:r>
              <a:rPr lang="hu-HU" sz="4000" b="1" dirty="0">
                <a:solidFill>
                  <a:prstClr val="black"/>
                </a:solidFill>
              </a:rPr>
              <a:t>  a, u, i 					</a:t>
            </a:r>
            <a:r>
              <a:rPr lang="hu-HU" sz="4000" b="1" dirty="0" err="1">
                <a:solidFill>
                  <a:prstClr val="black"/>
                </a:solidFill>
              </a:rPr>
              <a:t>vowels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will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probably</a:t>
            </a:r>
            <a:r>
              <a:rPr lang="hu-HU" sz="4000" b="1" dirty="0">
                <a:solidFill>
                  <a:prstClr val="black"/>
                </a:solidFill>
              </a:rPr>
              <a:t> be </a:t>
            </a:r>
            <a:r>
              <a:rPr lang="hu-HU" sz="4000" b="1" dirty="0" err="1">
                <a:solidFill>
                  <a:prstClr val="black"/>
                </a:solidFill>
              </a:rPr>
              <a:t>percieved</a:t>
            </a:r>
            <a:r>
              <a:rPr lang="hu-HU" sz="4000" b="1" dirty="0">
                <a:solidFill>
                  <a:prstClr val="black"/>
                </a:solidFill>
              </a:rPr>
              <a:t>  				</a:t>
            </a:r>
            <a:r>
              <a:rPr lang="hu-HU" sz="4000" b="1" dirty="0" err="1">
                <a:solidFill>
                  <a:prstClr val="black"/>
                </a:solidFill>
              </a:rPr>
              <a:t>with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good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accuracy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by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the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foreign</a:t>
            </a:r>
            <a:r>
              <a:rPr lang="hu-HU" sz="4000" b="1" dirty="0">
                <a:solidFill>
                  <a:prstClr val="black"/>
                </a:solidFill>
              </a:rPr>
              <a:t> 					</a:t>
            </a:r>
            <a:r>
              <a:rPr lang="hu-HU" sz="4000" b="1" dirty="0" err="1">
                <a:solidFill>
                  <a:prstClr val="black"/>
                </a:solidFill>
              </a:rPr>
              <a:t>persons</a:t>
            </a:r>
            <a:r>
              <a:rPr lang="hu-HU" sz="4000" b="1" dirty="0">
                <a:solidFill>
                  <a:prstClr val="black"/>
                </a:solidFill>
              </a:rPr>
              <a:t>, </a:t>
            </a:r>
            <a:r>
              <a:rPr lang="hu-HU" sz="4000" b="1" dirty="0" err="1">
                <a:solidFill>
                  <a:prstClr val="black"/>
                </a:solidFill>
              </a:rPr>
              <a:t>because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the</a:t>
            </a:r>
            <a:r>
              <a:rPr lang="hu-HU" sz="4000" b="1" dirty="0">
                <a:solidFill>
                  <a:prstClr val="black"/>
                </a:solidFill>
              </a:rPr>
              <a:t> 	</a:t>
            </a:r>
            <a:r>
              <a:rPr lang="hu-HU" sz="4000" b="1" dirty="0" err="1">
                <a:solidFill>
                  <a:prstClr val="black"/>
                </a:solidFill>
              </a:rPr>
              <a:t>acoustic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distance</a:t>
            </a:r>
            <a:r>
              <a:rPr lang="hu-HU" sz="4000" b="1" dirty="0">
                <a:solidFill>
                  <a:prstClr val="black"/>
                </a:solidFill>
              </a:rPr>
              <a:t> 			</a:t>
            </a:r>
            <a:r>
              <a:rPr lang="hu-HU" sz="4000" b="1" dirty="0" err="1">
                <a:solidFill>
                  <a:prstClr val="black"/>
                </a:solidFill>
              </a:rPr>
              <a:t>among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them</a:t>
            </a:r>
            <a:r>
              <a:rPr lang="hu-HU" sz="4000" b="1" dirty="0">
                <a:solidFill>
                  <a:prstClr val="black"/>
                </a:solidFill>
              </a:rPr>
              <a:t> is </a:t>
            </a:r>
            <a:r>
              <a:rPr lang="hu-HU" sz="4000" b="1" dirty="0" err="1">
                <a:solidFill>
                  <a:prstClr val="black"/>
                </a:solidFill>
              </a:rPr>
              <a:t>large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enough</a:t>
            </a:r>
            <a:r>
              <a:rPr lang="hu-HU" sz="4000" b="1" dirty="0">
                <a:solidFill>
                  <a:prstClr val="black"/>
                </a:solidFill>
              </a:rPr>
              <a:t>.</a:t>
            </a:r>
          </a:p>
          <a:p>
            <a:endParaRPr lang="hu-HU" sz="4000" dirty="0"/>
          </a:p>
          <a:p>
            <a:r>
              <a:rPr lang="en-US" sz="4000" b="1" dirty="0">
                <a:solidFill>
                  <a:srgbClr val="FF0000"/>
                </a:solidFill>
              </a:rPr>
              <a:t>These 3 vowels </a:t>
            </a:r>
            <a:r>
              <a:rPr lang="hu-HU" sz="4000" b="1" dirty="0" err="1">
                <a:solidFill>
                  <a:srgbClr val="FF0000"/>
                </a:solidFill>
              </a:rPr>
              <a:t>can</a:t>
            </a:r>
            <a:r>
              <a:rPr lang="en-US" sz="4000" b="1" dirty="0">
                <a:solidFill>
                  <a:srgbClr val="FF0000"/>
                </a:solidFill>
              </a:rPr>
              <a:t> be used in </a:t>
            </a:r>
            <a:r>
              <a:rPr lang="hu-HU" sz="4000" b="1" dirty="0" err="1">
                <a:solidFill>
                  <a:srgbClr val="FF0000"/>
                </a:solidFill>
              </a:rPr>
              <a:t>the</a:t>
            </a:r>
            <a:r>
              <a:rPr lang="hu-HU" sz="4000" b="1" dirty="0">
                <a:solidFill>
                  <a:srgbClr val="FF0000"/>
                </a:solidFill>
              </a:rPr>
              <a:t> </a:t>
            </a:r>
            <a:r>
              <a:rPr lang="hu-HU" sz="4000" b="1" dirty="0" err="1">
                <a:solidFill>
                  <a:srgbClr val="FF0000"/>
                </a:solidFill>
              </a:rPr>
              <a:t>unified</a:t>
            </a:r>
            <a:r>
              <a:rPr lang="hu-HU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>
                <a:solidFill>
                  <a:srgbClr val="FF0000"/>
                </a:solidFill>
              </a:rPr>
              <a:t>syllable</a:t>
            </a:r>
            <a:r>
              <a:rPr lang="hu-HU" sz="4000" b="1" dirty="0">
                <a:solidFill>
                  <a:srgbClr val="FF0000"/>
                </a:solidFill>
              </a:rPr>
              <a:t> </a:t>
            </a:r>
            <a:r>
              <a:rPr lang="hu-HU" sz="4000" b="1" dirty="0" err="1">
                <a:solidFill>
                  <a:srgbClr val="FF0000"/>
                </a:solidFill>
              </a:rPr>
              <a:t>set</a:t>
            </a:r>
            <a:r>
              <a:rPr lang="en-US" sz="4000" dirty="0">
                <a:solidFill>
                  <a:srgbClr val="FF0000"/>
                </a:solidFill>
              </a:rPr>
              <a:t>.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24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807720" y="533400"/>
            <a:ext cx="1005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IND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CONSONANTS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 HAVE COMMON CHARACTERISTICS IN THE 7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LANGUAGES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0" y="2179796"/>
            <a:ext cx="119634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Consonants</a:t>
            </a:r>
            <a:r>
              <a:rPr lang="hu-HU" sz="4000" b="1" dirty="0">
                <a:solidFill>
                  <a:prstClr val="black"/>
                </a:solidFill>
              </a:rPr>
              <a:t>: n</a:t>
            </a:r>
            <a:r>
              <a:rPr lang="en-US" sz="4000" b="1" dirty="0" err="1"/>
              <a:t>asals</a:t>
            </a:r>
            <a:r>
              <a:rPr lang="en-US" sz="4000" b="1" dirty="0"/>
              <a:t>, voiceless fricatives, plosives, and </a:t>
            </a:r>
            <a:r>
              <a:rPr lang="hu-HU" sz="4000" b="1" dirty="0"/>
              <a:t>			</a:t>
            </a:r>
            <a:r>
              <a:rPr lang="en-US" sz="4000" b="1" dirty="0"/>
              <a:t>the </a:t>
            </a:r>
            <a:r>
              <a:rPr lang="en-US" sz="4000" b="1" dirty="0" err="1"/>
              <a:t>tremulant</a:t>
            </a:r>
            <a:r>
              <a:rPr lang="en-US" sz="4000" b="1" dirty="0"/>
              <a:t> can be used to build </a:t>
            </a:r>
            <a:r>
              <a:rPr lang="hu-HU" sz="4000" b="1" dirty="0"/>
              <a:t>				</a:t>
            </a:r>
            <a:r>
              <a:rPr lang="en-US" sz="4000" b="1" dirty="0"/>
              <a:t>syllables</a:t>
            </a:r>
            <a:r>
              <a:rPr lang="hu-HU" sz="4000" b="1" dirty="0"/>
              <a:t> </a:t>
            </a:r>
          </a:p>
          <a:p>
            <a:r>
              <a:rPr lang="hu-HU" sz="4000" b="1" dirty="0"/>
              <a:t> </a:t>
            </a:r>
          </a:p>
          <a:p>
            <a:r>
              <a:rPr lang="en-US" sz="4000" dirty="0"/>
              <a:t>A little manual tuning is sometimes needed</a:t>
            </a:r>
            <a:r>
              <a:rPr lang="hu-HU" sz="4000" dirty="0"/>
              <a:t> </a:t>
            </a:r>
            <a:r>
              <a:rPr lang="hu-HU" sz="4000" dirty="0" err="1"/>
              <a:t>in</a:t>
            </a:r>
            <a:r>
              <a:rPr lang="hu-HU" sz="4000" dirty="0"/>
              <a:t> </a:t>
            </a:r>
            <a:r>
              <a:rPr lang="hu-HU" sz="4000" dirty="0" err="1"/>
              <a:t>fricatives</a:t>
            </a:r>
            <a:endParaRPr lang="hu-HU" sz="4000" dirty="0"/>
          </a:p>
          <a:p>
            <a:endParaRPr lang="hu-HU" sz="4000" b="1" dirty="0">
              <a:solidFill>
                <a:prstClr val="black"/>
              </a:solidFill>
            </a:endParaRPr>
          </a:p>
          <a:p>
            <a:r>
              <a:rPr lang="hu-HU" sz="4000" b="1" dirty="0">
                <a:solidFill>
                  <a:srgbClr val="FF0000"/>
                </a:solidFill>
              </a:rPr>
              <a:t>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25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371600" y="857250"/>
            <a:ext cx="902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SYLLABLES DEFINED FOR THE 7 </a:t>
            </a:r>
            <a:r>
              <a:rPr lang="en-US" sz="2800" b="1" dirty="0" smtClean="0">
                <a:solidFill>
                  <a:srgbClr val="598C39"/>
                </a:solidFill>
                <a:latin typeface="Times New Roman" pitchFamily="18" charset="0"/>
                <a:cs typeface="Times New Roman" pitchFamily="18" charset="0"/>
              </a:rPr>
              <a:t>LANGUAGES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758190" y="1678375"/>
            <a:ext cx="104394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dirty="0" smtClean="0">
                <a:solidFill>
                  <a:srgbClr val="FF0000"/>
                </a:solidFill>
              </a:rPr>
              <a:t>ALTOGETHER </a:t>
            </a:r>
            <a:r>
              <a:rPr lang="hu-HU" sz="4000" dirty="0">
                <a:solidFill>
                  <a:srgbClr val="FF0000"/>
                </a:solidFill>
              </a:rPr>
              <a:t>THE WAVEFORMS OF 62 SYLLABLES  HAVE BEEN  CONSTRUCTED AND TESTED FOR THE ADAPTATION OF G-O-H HEARING SCREENING </a:t>
            </a:r>
          </a:p>
          <a:p>
            <a:pPr algn="ctr"/>
            <a:r>
              <a:rPr lang="hu-HU" sz="4000" dirty="0">
                <a:solidFill>
                  <a:srgbClr val="FF0000"/>
                </a:solidFill>
              </a:rPr>
              <a:t>FOR THE 7 LANGUAGES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pPr algn="ctr"/>
            <a:endParaRPr lang="hu-HU" sz="4000" b="1" dirty="0">
              <a:solidFill>
                <a:prstClr val="black"/>
              </a:solidFill>
            </a:endParaRPr>
          </a:p>
          <a:p>
            <a:pPr algn="ctr"/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1249680" y="4465320"/>
            <a:ext cx="9585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b="1" dirty="0" smtClean="0">
                <a:solidFill>
                  <a:schemeClr val="accent6">
                    <a:lumMod val="75000"/>
                  </a:schemeClr>
                </a:solidFill>
              </a:rPr>
              <a:t>HYPOTHESIS-1 WAS CONFIRMED</a:t>
            </a:r>
            <a:endParaRPr lang="hu-HU" sz="5400" dirty="0"/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26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640080" y="438150"/>
            <a:ext cx="10469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DETERMINING THE POSSIBLE WRITTEN FORMS OF THE PLAYED SYLLABLES IN THE 7 LANGUAGES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0" y="1514545"/>
            <a:ext cx="12192000" cy="732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Internet </a:t>
            </a:r>
            <a:r>
              <a:rPr lang="hu-HU" sz="4000" b="1" dirty="0" err="1">
                <a:solidFill>
                  <a:prstClr val="black"/>
                </a:solidFill>
              </a:rPr>
              <a:t>based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  <a:r>
              <a:rPr lang="hu-HU" sz="4000" b="1" dirty="0" err="1">
                <a:solidFill>
                  <a:prstClr val="black"/>
                </a:solidFill>
              </a:rPr>
              <a:t>listening</a:t>
            </a:r>
            <a:r>
              <a:rPr lang="hu-HU" sz="4000" b="1" dirty="0">
                <a:solidFill>
                  <a:prstClr val="black"/>
                </a:solidFill>
              </a:rPr>
              <a:t> </a:t>
            </a:r>
          </a:p>
          <a:p>
            <a:r>
              <a:rPr lang="hu-HU" sz="4000" b="1" dirty="0" err="1" smtClean="0">
                <a:solidFill>
                  <a:prstClr val="black"/>
                </a:solidFill>
              </a:rPr>
              <a:t>tests</a:t>
            </a:r>
            <a:r>
              <a:rPr lang="hu-HU" sz="4000" b="1" dirty="0" smtClean="0">
                <a:solidFill>
                  <a:prstClr val="black"/>
                </a:solidFill>
              </a:rPr>
              <a:t>  </a:t>
            </a:r>
            <a:r>
              <a:rPr lang="hu-HU" sz="4000" b="1" dirty="0" err="1">
                <a:solidFill>
                  <a:prstClr val="black"/>
                </a:solidFill>
              </a:rPr>
              <a:t>in</a:t>
            </a:r>
            <a:r>
              <a:rPr lang="hu-HU" sz="4000" b="1" dirty="0">
                <a:solidFill>
                  <a:prstClr val="black"/>
                </a:solidFill>
              </a:rPr>
              <a:t> 7 </a:t>
            </a:r>
            <a:r>
              <a:rPr lang="hu-HU" sz="4000" b="1" dirty="0" err="1">
                <a:solidFill>
                  <a:prstClr val="black"/>
                </a:solidFill>
              </a:rPr>
              <a:t>countries</a:t>
            </a:r>
            <a:r>
              <a:rPr lang="hu-HU" sz="4000" b="1" dirty="0">
                <a:solidFill>
                  <a:prstClr val="black"/>
                </a:solidFill>
              </a:rPr>
              <a:t>  </a:t>
            </a:r>
          </a:p>
          <a:p>
            <a:r>
              <a:rPr lang="hu-HU" sz="4000" b="1" dirty="0">
                <a:solidFill>
                  <a:prstClr val="black"/>
                </a:solidFill>
              </a:rPr>
              <a:t>     </a:t>
            </a:r>
          </a:p>
          <a:p>
            <a:pPr marL="742950" indent="-742950">
              <a:buAutoNum type="arabicPeriod"/>
            </a:pPr>
            <a:r>
              <a:rPr lang="hu-HU" sz="3600" b="1" dirty="0">
                <a:solidFill>
                  <a:prstClr val="black"/>
                </a:solidFill>
              </a:rPr>
              <a:t>Listen </a:t>
            </a:r>
            <a:r>
              <a:rPr lang="hu-HU" sz="3600" b="1" dirty="0" err="1">
                <a:solidFill>
                  <a:prstClr val="black"/>
                </a:solidFill>
              </a:rPr>
              <a:t>to</a:t>
            </a:r>
            <a:r>
              <a:rPr lang="hu-HU" sz="3600" b="1" dirty="0">
                <a:solidFill>
                  <a:prstClr val="black"/>
                </a:solidFill>
              </a:rPr>
              <a:t> </a:t>
            </a:r>
            <a:r>
              <a:rPr lang="hu-HU" sz="3600" b="1" dirty="0" err="1">
                <a:solidFill>
                  <a:prstClr val="black"/>
                </a:solidFill>
              </a:rPr>
              <a:t>the</a:t>
            </a:r>
            <a:r>
              <a:rPr lang="hu-HU" sz="3600" b="1" dirty="0">
                <a:solidFill>
                  <a:prstClr val="black"/>
                </a:solidFill>
              </a:rPr>
              <a:t> </a:t>
            </a:r>
            <a:r>
              <a:rPr lang="hu-HU" sz="3600" b="1" dirty="0" err="1">
                <a:solidFill>
                  <a:prstClr val="black"/>
                </a:solidFill>
              </a:rPr>
              <a:t>syllable</a:t>
            </a:r>
            <a:endParaRPr lang="hu-HU" sz="3600" b="1" dirty="0">
              <a:solidFill>
                <a:prstClr val="black"/>
              </a:solidFill>
            </a:endParaRPr>
          </a:p>
          <a:p>
            <a:pPr marL="742950" indent="-742950">
              <a:buAutoNum type="arabicPeriod"/>
            </a:pPr>
            <a:r>
              <a:rPr lang="hu-HU" sz="3600" b="1" dirty="0" err="1">
                <a:solidFill>
                  <a:prstClr val="black"/>
                </a:solidFill>
              </a:rPr>
              <a:t>Write</a:t>
            </a:r>
            <a:r>
              <a:rPr lang="hu-HU" sz="3600" b="1" dirty="0">
                <a:solidFill>
                  <a:prstClr val="black"/>
                </a:solidFill>
              </a:rPr>
              <a:t> </a:t>
            </a:r>
            <a:r>
              <a:rPr lang="hu-HU" sz="3600" b="1" dirty="0" err="1">
                <a:solidFill>
                  <a:prstClr val="black"/>
                </a:solidFill>
              </a:rPr>
              <a:t>what</a:t>
            </a:r>
            <a:r>
              <a:rPr lang="hu-HU" sz="3600" b="1" dirty="0">
                <a:solidFill>
                  <a:prstClr val="black"/>
                </a:solidFill>
              </a:rPr>
              <a:t> </a:t>
            </a:r>
            <a:r>
              <a:rPr lang="hu-HU" sz="3600" b="1" dirty="0" err="1">
                <a:solidFill>
                  <a:prstClr val="black"/>
                </a:solidFill>
              </a:rPr>
              <a:t>you</a:t>
            </a:r>
            <a:r>
              <a:rPr lang="hu-HU" sz="3600" b="1" dirty="0">
                <a:solidFill>
                  <a:prstClr val="black"/>
                </a:solidFill>
              </a:rPr>
              <a:t> </a:t>
            </a:r>
            <a:r>
              <a:rPr lang="hu-HU" sz="3600" b="1" dirty="0" err="1">
                <a:solidFill>
                  <a:prstClr val="black"/>
                </a:solidFill>
              </a:rPr>
              <a:t>heard</a:t>
            </a:r>
            <a:endParaRPr lang="hu-HU" sz="3600" b="1" dirty="0">
              <a:solidFill>
                <a:prstClr val="black"/>
              </a:solidFill>
            </a:endParaRPr>
          </a:p>
          <a:p>
            <a:pPr marL="742950" indent="-742950">
              <a:buAutoNum type="arabicPeriod"/>
            </a:pPr>
            <a:r>
              <a:rPr lang="hu-HU" sz="3600" b="1" dirty="0" err="1">
                <a:solidFill>
                  <a:prstClr val="black"/>
                </a:solidFill>
              </a:rPr>
              <a:t>Make</a:t>
            </a:r>
            <a:r>
              <a:rPr lang="hu-HU" sz="3600" b="1" dirty="0">
                <a:solidFill>
                  <a:prstClr val="black"/>
                </a:solidFill>
              </a:rPr>
              <a:t> a </a:t>
            </a:r>
            <a:r>
              <a:rPr lang="hu-HU" sz="3600" b="1" dirty="0" err="1">
                <a:solidFill>
                  <a:prstClr val="black"/>
                </a:solidFill>
              </a:rPr>
              <a:t>photo</a:t>
            </a:r>
            <a:endParaRPr lang="hu-HU" sz="3600" b="1" dirty="0">
              <a:solidFill>
                <a:prstClr val="black"/>
              </a:solidFill>
            </a:endParaRPr>
          </a:p>
          <a:p>
            <a:pPr marL="742950" indent="-742950">
              <a:buAutoNum type="arabicPeriod"/>
            </a:pPr>
            <a:r>
              <a:rPr lang="hu-HU" sz="3600" b="1" dirty="0" err="1">
                <a:solidFill>
                  <a:prstClr val="black"/>
                </a:solidFill>
              </a:rPr>
              <a:t>Send</a:t>
            </a:r>
            <a:r>
              <a:rPr lang="hu-HU" sz="3600" b="1" dirty="0">
                <a:solidFill>
                  <a:prstClr val="black"/>
                </a:solidFill>
              </a:rPr>
              <a:t> </a:t>
            </a:r>
            <a:r>
              <a:rPr lang="hu-HU" sz="3600" b="1" dirty="0" err="1">
                <a:solidFill>
                  <a:prstClr val="black"/>
                </a:solidFill>
              </a:rPr>
              <a:t>it</a:t>
            </a:r>
            <a:r>
              <a:rPr lang="hu-HU" sz="3600" b="1" dirty="0">
                <a:solidFill>
                  <a:prstClr val="black"/>
                </a:solidFill>
              </a:rPr>
              <a:t> </a:t>
            </a:r>
            <a:r>
              <a:rPr lang="hu-HU" sz="3600" b="1" dirty="0" err="1">
                <a:solidFill>
                  <a:prstClr val="black"/>
                </a:solidFill>
              </a:rPr>
              <a:t>to</a:t>
            </a:r>
            <a:r>
              <a:rPr lang="hu-HU" sz="3600" b="1" dirty="0">
                <a:solidFill>
                  <a:prstClr val="black"/>
                </a:solidFill>
              </a:rPr>
              <a:t> </a:t>
            </a:r>
            <a:r>
              <a:rPr lang="hu-HU" sz="3600" b="1" dirty="0" err="1">
                <a:solidFill>
                  <a:prstClr val="black"/>
                </a:solidFill>
              </a:rPr>
              <a:t>the</a:t>
            </a:r>
            <a:r>
              <a:rPr lang="hu-HU" sz="3600" b="1" dirty="0">
                <a:solidFill>
                  <a:prstClr val="black"/>
                </a:solidFill>
              </a:rPr>
              <a:t> </a:t>
            </a:r>
            <a:r>
              <a:rPr lang="hu-HU" sz="3600" b="1" dirty="0" err="1">
                <a:solidFill>
                  <a:prstClr val="black"/>
                </a:solidFill>
              </a:rPr>
              <a:t>developer</a:t>
            </a:r>
            <a:endParaRPr lang="hu-HU" sz="3600" b="1" dirty="0">
              <a:solidFill>
                <a:prstClr val="black"/>
              </a:solidFill>
            </a:endParaRPr>
          </a:p>
          <a:p>
            <a:endParaRPr lang="hu-HU" sz="2000" b="1" dirty="0">
              <a:solidFill>
                <a:prstClr val="black"/>
              </a:solidFill>
            </a:endParaRPr>
          </a:p>
          <a:p>
            <a:r>
              <a:rPr lang="hu-HU" sz="3200" b="1" dirty="0">
                <a:solidFill>
                  <a:srgbClr val="538135"/>
                </a:solidFill>
              </a:rPr>
              <a:t>40 </a:t>
            </a:r>
            <a:r>
              <a:rPr lang="hu-HU" sz="3200" b="1" dirty="0" err="1">
                <a:solidFill>
                  <a:srgbClr val="538135"/>
                </a:solidFill>
              </a:rPr>
              <a:t>syllables</a:t>
            </a:r>
            <a:r>
              <a:rPr lang="hu-HU" sz="3200" b="1" dirty="0">
                <a:solidFill>
                  <a:srgbClr val="538135"/>
                </a:solidFill>
              </a:rPr>
              <a:t>/test/</a:t>
            </a:r>
            <a:r>
              <a:rPr lang="hu-HU" sz="3200" b="1" dirty="0" err="1">
                <a:solidFill>
                  <a:srgbClr val="538135"/>
                </a:solidFill>
              </a:rPr>
              <a:t>language</a:t>
            </a:r>
            <a:endParaRPr lang="hu-HU" sz="3200" b="1" dirty="0">
              <a:solidFill>
                <a:srgbClr val="538135"/>
              </a:solidFill>
            </a:endParaRPr>
          </a:p>
          <a:p>
            <a:endParaRPr lang="hu-HU" sz="4000" dirty="0"/>
          </a:p>
          <a:p>
            <a:r>
              <a:rPr lang="en-US" sz="4000" dirty="0">
                <a:solidFill>
                  <a:srgbClr val="FF0000"/>
                </a:solidFill>
              </a:rPr>
              <a:t>.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  <p:pic>
        <p:nvPicPr>
          <p:cNvPr id="8" name="Kép 7" descr="RO_szótagok_kézzel_írva_ké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970" y="1717266"/>
            <a:ext cx="6032170" cy="489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27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62989" y="819150"/>
            <a:ext cx="9344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hu-H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SOME ACTUAL YOUTUBE LINKS FOR NATIVE TESTERS TO LISTEN THE 40 SYLLABLES </a:t>
            </a:r>
            <a:r>
              <a:rPr lang="hu-H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hu-H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 LANGUAGES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0" y="1514545"/>
            <a:ext cx="1219200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3600" b="1" dirty="0">
              <a:solidFill>
                <a:prstClr val="black"/>
              </a:solidFill>
            </a:endParaRP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sz="4000" dirty="0"/>
          </a:p>
          <a:p>
            <a:r>
              <a:rPr lang="en-US" sz="4000" dirty="0">
                <a:solidFill>
                  <a:srgbClr val="FF0000"/>
                </a:solidFill>
              </a:rPr>
              <a:t>.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0" y="1447800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en-US" dirty="0"/>
              <a:t>.</a:t>
            </a:r>
            <a:endParaRPr lang="hu-HU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78130" y="1833473"/>
            <a:ext cx="12192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54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CZ		</a:t>
            </a:r>
            <a:r>
              <a:rPr kumimoji="0" lang="hu-HU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2"/>
              </a:rPr>
              <a:t>https://youtu.be/IO3592Z3kRg</a:t>
            </a:r>
            <a:endParaRPr kumimoji="0" lang="hu-H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25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HR		</a:t>
            </a:r>
            <a:r>
              <a:rPr kumimoji="0" lang="hu-HU" sz="4400" b="0" i="0" u="sng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https://youtu.be/sWl1fhCHM1k</a:t>
            </a:r>
            <a:endParaRPr kumimoji="0" lang="hu-HU" sz="4400" b="0" i="0" u="sng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25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		</a:t>
            </a:r>
            <a:r>
              <a:rPr kumimoji="0" lang="hu-HU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3"/>
              </a:rPr>
              <a:t>https://youtu.be/q8ak6w3cdPI </a:t>
            </a:r>
            <a:endParaRPr kumimoji="0" lang="hu-H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25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RO		</a:t>
            </a:r>
            <a:r>
              <a:rPr kumimoji="0" lang="hu-HU" sz="4400" b="0" i="0" u="sng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https://youtu.be/--pLJ6XhCuc</a:t>
            </a:r>
            <a:endParaRPr kumimoji="0" lang="hu-HU" sz="4400" b="0" i="0" u="sng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25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PL		</a:t>
            </a:r>
            <a:r>
              <a:rPr kumimoji="0" lang="hu-HU" sz="4400" b="0" i="0" u="sng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https://youtu.be/P-72l1bPP-I</a:t>
            </a:r>
            <a:endParaRPr kumimoji="0" lang="hu-HU" sz="4400" b="0" i="0" u="sng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125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sz="4400" dirty="0">
                <a:latin typeface="Calibri" pitchFamily="34" charset="0"/>
                <a:cs typeface="Times New Roman" pitchFamily="18" charset="0"/>
              </a:rPr>
              <a:t>IT		</a:t>
            </a:r>
            <a:r>
              <a:rPr lang="hu-HU" sz="4400" dirty="0" err="1">
                <a:latin typeface="Calibri" pitchFamily="34" charset="0"/>
                <a:cs typeface="Times New Roman" pitchFamily="18" charset="0"/>
              </a:rPr>
              <a:t>Under</a:t>
            </a:r>
            <a:r>
              <a:rPr lang="hu-HU" sz="44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hu-HU" sz="4400" dirty="0" err="1">
                <a:latin typeface="Calibri" pitchFamily="34" charset="0"/>
                <a:cs typeface="Times New Roman" pitchFamily="18" charset="0"/>
              </a:rPr>
              <a:t>development</a:t>
            </a:r>
            <a:endParaRPr kumimoji="0" lang="hu-HU" sz="4400" b="0" i="0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28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139190" y="590550"/>
            <a:ext cx="902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EVALUATION OF THE LISTENING TESTS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0" y="1514545"/>
            <a:ext cx="12192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endParaRPr lang="hu-HU" sz="3200" b="1" dirty="0">
              <a:solidFill>
                <a:srgbClr val="538135"/>
              </a:solidFill>
            </a:endParaRPr>
          </a:p>
          <a:p>
            <a:endParaRPr lang="hu-HU" sz="4000" dirty="0"/>
          </a:p>
          <a:p>
            <a:r>
              <a:rPr lang="en-US" sz="4000" dirty="0">
                <a:solidFill>
                  <a:srgbClr val="FF0000"/>
                </a:solidFill>
              </a:rPr>
              <a:t>.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  <p:pic>
        <p:nvPicPr>
          <p:cNvPr id="11" name="Kép 10" descr="XL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67" y="1184955"/>
            <a:ext cx="11482266" cy="448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29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90550" y="2343150"/>
            <a:ext cx="1078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endParaRPr lang="hu-HU" sz="5400" dirty="0"/>
          </a:p>
        </p:txBody>
      </p:sp>
      <p:sp>
        <p:nvSpPr>
          <p:cNvPr id="6" name="Téglalap 5"/>
          <p:cNvSpPr/>
          <p:nvPr/>
        </p:nvSpPr>
        <p:spPr>
          <a:xfrm>
            <a:off x="0" y="1514545"/>
            <a:ext cx="12192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endParaRPr lang="hu-HU" sz="3200" b="1" dirty="0">
              <a:solidFill>
                <a:srgbClr val="538135"/>
              </a:solidFill>
            </a:endParaRPr>
          </a:p>
          <a:p>
            <a:endParaRPr lang="hu-HU" sz="4000" dirty="0"/>
          </a:p>
          <a:p>
            <a:r>
              <a:rPr lang="en-US" sz="4000" dirty="0">
                <a:solidFill>
                  <a:srgbClr val="FF0000"/>
                </a:solidFill>
              </a:rPr>
              <a:t>.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518160" y="1021080"/>
            <a:ext cx="101650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598C39"/>
                </a:solidFill>
              </a:rPr>
              <a:t>The </a:t>
            </a:r>
            <a:r>
              <a:rPr lang="hu-HU" sz="4000" b="1" dirty="0" err="1" smtClean="0">
                <a:solidFill>
                  <a:srgbClr val="598C39"/>
                </a:solidFill>
              </a:rPr>
              <a:t>possible</a:t>
            </a:r>
            <a:r>
              <a:rPr lang="hu-HU" sz="4000" b="1" dirty="0" smtClean="0">
                <a:solidFill>
                  <a:srgbClr val="598C39"/>
                </a:solidFill>
              </a:rPr>
              <a:t> </a:t>
            </a:r>
            <a:r>
              <a:rPr lang="en-US" sz="4000" b="1" dirty="0" smtClean="0">
                <a:solidFill>
                  <a:srgbClr val="598C39"/>
                </a:solidFill>
              </a:rPr>
              <a:t>written form</a:t>
            </a:r>
            <a:r>
              <a:rPr lang="hu-HU" sz="4000" b="1" dirty="0" smtClean="0">
                <a:solidFill>
                  <a:srgbClr val="598C39"/>
                </a:solidFill>
              </a:rPr>
              <a:t>(s)</a:t>
            </a:r>
            <a:r>
              <a:rPr lang="en-US" sz="4000" b="1" dirty="0" smtClean="0">
                <a:solidFill>
                  <a:srgbClr val="598C39"/>
                </a:solidFill>
              </a:rPr>
              <a:t> of the 62 syllables ha</a:t>
            </a:r>
            <a:r>
              <a:rPr lang="hu-HU" sz="4000" b="1" dirty="0" err="1" smtClean="0">
                <a:solidFill>
                  <a:srgbClr val="598C39"/>
                </a:solidFill>
              </a:rPr>
              <a:t>ve</a:t>
            </a:r>
            <a:r>
              <a:rPr lang="en-US" sz="4000" b="1" dirty="0" smtClean="0">
                <a:solidFill>
                  <a:srgbClr val="598C39"/>
                </a:solidFill>
              </a:rPr>
              <a:t> been determined for </a:t>
            </a:r>
            <a:endParaRPr lang="hu-HU" sz="4000" b="1" dirty="0" smtClean="0">
              <a:solidFill>
                <a:srgbClr val="598C39"/>
              </a:solidFill>
            </a:endParaRPr>
          </a:p>
          <a:p>
            <a:pPr algn="ctr"/>
            <a:r>
              <a:rPr lang="en-US" sz="4000" b="1" dirty="0" smtClean="0">
                <a:solidFill>
                  <a:srgbClr val="598C39"/>
                </a:solidFill>
              </a:rPr>
              <a:t>7 languages</a:t>
            </a:r>
            <a:endParaRPr lang="hu-HU" sz="4000" b="1" dirty="0">
              <a:solidFill>
                <a:srgbClr val="598C39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1432560" y="3794760"/>
            <a:ext cx="944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b="1" dirty="0" smtClean="0">
                <a:solidFill>
                  <a:schemeClr val="accent6">
                    <a:lumMod val="75000"/>
                  </a:schemeClr>
                </a:solidFill>
              </a:rPr>
              <a:t>HYPOTHESIS-2 WAS CONFIRMED</a:t>
            </a:r>
            <a:endParaRPr lang="hu-HU" sz="5400" dirty="0"/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30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529589"/>
            <a:ext cx="12192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0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sz="2800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b="1" dirty="0">
              <a:solidFill>
                <a:srgbClr val="405E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02030" y="742950"/>
            <a:ext cx="9029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DETERMINING THE EVALUATION TABLES </a:t>
            </a:r>
          </a:p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  7 LANGUAGES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0" y="1514545"/>
            <a:ext cx="12192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endParaRPr lang="hu-HU" sz="3200" b="1" dirty="0">
              <a:solidFill>
                <a:srgbClr val="538135"/>
              </a:solidFill>
            </a:endParaRPr>
          </a:p>
          <a:p>
            <a:endParaRPr lang="hu-HU" sz="4000" dirty="0"/>
          </a:p>
          <a:p>
            <a:r>
              <a:rPr lang="en-US" sz="4000" dirty="0">
                <a:solidFill>
                  <a:srgbClr val="FF0000"/>
                </a:solidFill>
              </a:rPr>
              <a:t>.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342900" y="1943100"/>
            <a:ext cx="10858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Separate evaluation tables were </a:t>
            </a:r>
            <a:r>
              <a:rPr lang="hu-HU" sz="3600" dirty="0" err="1"/>
              <a:t>defined</a:t>
            </a:r>
            <a:r>
              <a:rPr lang="en-US" sz="3600" dirty="0"/>
              <a:t> for each of the</a:t>
            </a:r>
            <a:endParaRPr lang="hu-HU" sz="3600" dirty="0"/>
          </a:p>
          <a:p>
            <a:r>
              <a:rPr lang="en-US" sz="3600" dirty="0"/>
              <a:t> 7 languages</a:t>
            </a:r>
            <a:r>
              <a:rPr lang="hu-HU" sz="3600" dirty="0"/>
              <a:t>, </a:t>
            </a:r>
            <a:r>
              <a:rPr lang="hu-HU" sz="3600" dirty="0" err="1"/>
              <a:t>based</a:t>
            </a:r>
            <a:r>
              <a:rPr lang="hu-HU" sz="3600" dirty="0"/>
              <a:t> </a:t>
            </a:r>
            <a:r>
              <a:rPr lang="hu-HU" sz="3600" dirty="0" err="1"/>
              <a:t>on</a:t>
            </a:r>
            <a:r>
              <a:rPr lang="hu-HU" sz="3600" dirty="0"/>
              <a:t> </a:t>
            </a:r>
            <a:r>
              <a:rPr lang="hu-HU" sz="3600" dirty="0" err="1"/>
              <a:t>the</a:t>
            </a:r>
            <a:r>
              <a:rPr lang="hu-HU" sz="3600" dirty="0"/>
              <a:t> </a:t>
            </a:r>
            <a:r>
              <a:rPr lang="hu-HU" sz="3600" dirty="0" err="1"/>
              <a:t>results</a:t>
            </a:r>
            <a:r>
              <a:rPr lang="hu-HU" sz="3600" dirty="0"/>
              <a:t> of </a:t>
            </a:r>
            <a:r>
              <a:rPr lang="hu-HU" sz="3600" dirty="0" err="1"/>
              <a:t>the</a:t>
            </a:r>
            <a:r>
              <a:rPr lang="hu-HU" sz="3600" dirty="0"/>
              <a:t> </a:t>
            </a:r>
            <a:r>
              <a:rPr lang="hu-HU" sz="3600" dirty="0" err="1"/>
              <a:t>listening</a:t>
            </a:r>
            <a:r>
              <a:rPr lang="hu-HU" sz="3600" dirty="0"/>
              <a:t> </a:t>
            </a:r>
            <a:r>
              <a:rPr lang="hu-HU" sz="3600" dirty="0" err="1"/>
              <a:t>tests</a:t>
            </a:r>
            <a:r>
              <a:rPr lang="hu-HU" sz="3600" dirty="0"/>
              <a:t>. </a:t>
            </a:r>
          </a:p>
          <a:p>
            <a:endParaRPr lang="hu-HU" sz="3600" dirty="0"/>
          </a:p>
          <a:p>
            <a:r>
              <a:rPr lang="en-US" sz="3600" dirty="0"/>
              <a:t>We also used the experience of the previous 40 years.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31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94360" y="468630"/>
            <a:ext cx="108851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 OF THE EVALUATION TABLE FOR SLOVENIAN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0" y="1514545"/>
            <a:ext cx="12192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endParaRPr lang="hu-HU" sz="3200" b="1" dirty="0">
              <a:solidFill>
                <a:srgbClr val="538135"/>
              </a:solidFill>
            </a:endParaRPr>
          </a:p>
          <a:p>
            <a:endParaRPr lang="hu-HU" sz="4000" dirty="0"/>
          </a:p>
          <a:p>
            <a:r>
              <a:rPr lang="en-US" sz="4000" dirty="0">
                <a:solidFill>
                  <a:srgbClr val="FF0000"/>
                </a:solidFill>
              </a:rPr>
              <a:t>.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  <p:pic>
        <p:nvPicPr>
          <p:cNvPr id="13" name="Kép 12" descr="SI_kiértékelő_ké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93" y="1218891"/>
            <a:ext cx="10804994" cy="485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32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205990" y="369570"/>
            <a:ext cx="9029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UNIFIED SOFTWARE FRAMEWORK  FOR </a:t>
            </a:r>
          </a:p>
          <a:p>
            <a:pPr algn="ctr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 LANGUAGES</a:t>
            </a:r>
            <a:endParaRPr lang="hu-HU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0" y="1514545"/>
            <a:ext cx="12192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endParaRPr lang="hu-HU" sz="3200" b="1" dirty="0">
              <a:solidFill>
                <a:srgbClr val="538135"/>
              </a:solidFill>
            </a:endParaRPr>
          </a:p>
          <a:p>
            <a:endParaRPr lang="hu-HU" sz="4000" dirty="0"/>
          </a:p>
          <a:p>
            <a:r>
              <a:rPr lang="en-US" sz="4000" dirty="0">
                <a:solidFill>
                  <a:srgbClr val="FF0000"/>
                </a:solidFill>
              </a:rPr>
              <a:t>.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  <p:pic>
        <p:nvPicPr>
          <p:cNvPr id="7" name="Kép 6" descr="CR_SC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3450"/>
            <a:ext cx="4089335" cy="4305704"/>
          </a:xfrm>
          <a:prstGeom prst="rect">
            <a:avLst/>
          </a:prstGeom>
        </p:spPr>
      </p:pic>
      <p:pic>
        <p:nvPicPr>
          <p:cNvPr id="12" name="Kép 11" descr="KÉPERNYŐ_IT_leírásb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746" y="1200150"/>
            <a:ext cx="3683554" cy="3895440"/>
          </a:xfrm>
          <a:prstGeom prst="rect">
            <a:avLst/>
          </a:prstGeom>
        </p:spPr>
      </p:pic>
      <p:sp>
        <p:nvSpPr>
          <p:cNvPr id="15" name="Szövegdoboz 14"/>
          <p:cNvSpPr txBox="1"/>
          <p:nvPr/>
        </p:nvSpPr>
        <p:spPr>
          <a:xfrm>
            <a:off x="0" y="550545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/>
              <a:t>                            SLOVENIA</a:t>
            </a:r>
          </a:p>
        </p:txBody>
      </p:sp>
      <p:sp>
        <p:nvSpPr>
          <p:cNvPr id="16" name="Szövegdoboz 15"/>
          <p:cNvSpPr txBox="1"/>
          <p:nvPr/>
        </p:nvSpPr>
        <p:spPr>
          <a:xfrm>
            <a:off x="5581650" y="5962650"/>
            <a:ext cx="192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POLAND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8877300" y="5200650"/>
            <a:ext cx="2381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              </a:t>
            </a:r>
            <a:r>
              <a:rPr lang="hu-HU" sz="2000" b="1" dirty="0"/>
              <a:t>ITALY</a:t>
            </a:r>
          </a:p>
        </p:txBody>
      </p:sp>
      <p:pic>
        <p:nvPicPr>
          <p:cNvPr id="18" name="Kép 17" descr="PL_PROGRAM KÉPERNYŐKÉP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5288" y="1619250"/>
            <a:ext cx="3890690" cy="409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28EB81B-9115-0480-3706-DEA3C7C7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C84B-F707-934B-BC1D-9AAC5FA29E92}" type="slidenum">
              <a:rPr lang="x-none" sz="1800" smtClean="0">
                <a:solidFill>
                  <a:schemeClr val="bg1"/>
                </a:solidFill>
              </a:rPr>
              <a:pPr/>
              <a:t>33</a:t>
            </a:fld>
            <a:endParaRPr lang="x-none" sz="18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ABE90B6-F279-CE93-C6DD-0287EE87102C}"/>
              </a:ext>
            </a:extLst>
          </p:cNvPr>
          <p:cNvSpPr txBox="1">
            <a:spLocks/>
          </p:cNvSpPr>
          <p:nvPr/>
        </p:nvSpPr>
        <p:spPr>
          <a:xfrm>
            <a:off x="0" y="1306909"/>
            <a:ext cx="12192000" cy="14400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 dirty="0"/>
              <a:t/>
            </a:r>
            <a:br>
              <a:rPr lang="hu-HU" sz="4000" b="1" dirty="0"/>
            </a:br>
            <a:r>
              <a:rPr lang="hu-HU" sz="4000" b="1" dirty="0"/>
              <a:t/>
            </a:r>
            <a:br>
              <a:rPr lang="hu-HU" sz="4000" b="1" dirty="0"/>
            </a:br>
            <a:endParaRPr lang="x-none" sz="4000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123950" y="636270"/>
            <a:ext cx="9029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PLANS  FOR THE FUTURE 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0" y="1514545"/>
            <a:ext cx="12192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prstClr val="black"/>
                </a:solidFill>
              </a:rPr>
              <a:t> </a:t>
            </a:r>
            <a:endParaRPr lang="hu-HU" sz="3200" b="1" dirty="0">
              <a:solidFill>
                <a:srgbClr val="538135"/>
              </a:solidFill>
            </a:endParaRPr>
          </a:p>
          <a:p>
            <a:endParaRPr lang="hu-HU" sz="4000" dirty="0"/>
          </a:p>
          <a:p>
            <a:r>
              <a:rPr lang="en-US" sz="4000" dirty="0">
                <a:solidFill>
                  <a:srgbClr val="FF0000"/>
                </a:solidFill>
              </a:rPr>
              <a:t>.</a:t>
            </a:r>
            <a:r>
              <a:rPr lang="hu-HU" sz="4000" b="1" dirty="0">
                <a:solidFill>
                  <a:srgbClr val="FF0000"/>
                </a:solidFill>
              </a:rPr>
              <a:t>   </a:t>
            </a:r>
          </a:p>
          <a:p>
            <a:endParaRPr lang="hu-HU" sz="4000" b="1" dirty="0">
              <a:solidFill>
                <a:prstClr val="black"/>
              </a:solidFill>
            </a:endParaRPr>
          </a:p>
          <a:p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0" y="1752600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/>
              <a:t>FREE  DOWNLOADABLE  SOFTWARE  </a:t>
            </a:r>
            <a:endParaRPr lang="hu-HU" sz="3600" b="1" dirty="0" smtClean="0"/>
          </a:p>
          <a:p>
            <a:pPr algn="ctr"/>
            <a:r>
              <a:rPr lang="hu-HU" sz="3600" b="1" dirty="0" smtClean="0"/>
              <a:t>FROM </a:t>
            </a:r>
            <a:r>
              <a:rPr lang="hu-HU" sz="3600" b="1" dirty="0"/>
              <a:t>THE ENFIELD PLATFORM</a:t>
            </a:r>
          </a:p>
          <a:p>
            <a:pPr algn="ctr"/>
            <a:endParaRPr lang="hu-HU" sz="3600" b="1" dirty="0"/>
          </a:p>
          <a:p>
            <a:pPr algn="ctr"/>
            <a:endParaRPr lang="hu-HU" sz="3600" b="1" dirty="0"/>
          </a:p>
          <a:p>
            <a:pPr algn="ctr"/>
            <a:endParaRPr lang="hu-HU" sz="3600" b="1" dirty="0"/>
          </a:p>
          <a:p>
            <a:pPr algn="ctr"/>
            <a:r>
              <a:rPr lang="hu-HU" sz="3600" b="1" dirty="0">
                <a:solidFill>
                  <a:srgbClr val="FF0000"/>
                </a:solidFill>
              </a:rPr>
              <a:t>THE PROJECT IS OPEN FOR OTHER LANGUAGES</a:t>
            </a:r>
          </a:p>
          <a:p>
            <a:pPr algn="ctr"/>
            <a:endParaRPr lang="hu-HU" sz="3600" b="1" dirty="0">
              <a:solidFill>
                <a:srgbClr val="FF0000"/>
              </a:solidFill>
            </a:endParaRPr>
          </a:p>
          <a:p>
            <a:endParaRPr lang="hu-HU" sz="3600" b="1" dirty="0"/>
          </a:p>
          <a:p>
            <a:pPr algn="ctr"/>
            <a:endParaRPr lang="hu-HU" sz="3600" b="1" dirty="0"/>
          </a:p>
          <a:p>
            <a:endParaRPr lang="hu-HU" sz="3600" b="1" dirty="0"/>
          </a:p>
          <a:p>
            <a:endParaRPr lang="hu-HU" sz="3600" b="1" dirty="0"/>
          </a:p>
        </p:txBody>
      </p:sp>
      <p:sp>
        <p:nvSpPr>
          <p:cNvPr id="8" name="Téglalap 7"/>
          <p:cNvSpPr/>
          <p:nvPr/>
        </p:nvSpPr>
        <p:spPr>
          <a:xfrm>
            <a:off x="1315925" y="6216134"/>
            <a:ext cx="2511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err="1"/>
              <a:t>olaszy.gabor</a:t>
            </a:r>
            <a:r>
              <a:rPr lang="hu-HU" dirty="0"/>
              <a:t>@</a:t>
            </a:r>
            <a:r>
              <a:rPr lang="hu-HU" dirty="0" err="1"/>
              <a:t>gmail.com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659301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xmlns="" id="{709D6FC6-85A5-D469-8676-2B02BA76AEFA}"/>
              </a:ext>
            </a:extLst>
          </p:cNvPr>
          <p:cNvSpPr txBox="1">
            <a:spLocks/>
          </p:cNvSpPr>
          <p:nvPr/>
        </p:nvSpPr>
        <p:spPr>
          <a:xfrm>
            <a:off x="476250" y="2419350"/>
            <a:ext cx="11391900" cy="10966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x-none">
                <a:solidFill>
                  <a:srgbClr val="25A0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  <a:r>
              <a:rPr lang="hu-HU" dirty="0">
                <a:solidFill>
                  <a:srgbClr val="25A0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YOUR ATTENTION</a:t>
            </a:r>
            <a:endParaRPr lang="x-none" dirty="0">
              <a:solidFill>
                <a:srgbClr val="25A0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Kép 2" descr="Thankyouforyouratan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64590"/>
            <a:ext cx="12192000" cy="2358575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1200150" y="6126718"/>
            <a:ext cx="3638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olaszy.gabor</a:t>
            </a:r>
            <a:r>
              <a:rPr lang="hu-HU" dirty="0"/>
              <a:t>@</a:t>
            </a:r>
            <a:r>
              <a:rPr lang="hu-HU" dirty="0" err="1"/>
              <a:t>gmail.com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14871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6415</TotalTime>
  <Words>816</Words>
  <Application>Microsoft Office PowerPoint</Application>
  <PresentationFormat>Egyéni</PresentationFormat>
  <Paragraphs>265</Paragraphs>
  <Slides>34</Slides>
  <Notes>0</Notes>
  <HiddenSlides>0</HiddenSlides>
  <MMClips>5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34</vt:i4>
      </vt:variant>
    </vt:vector>
  </HeadingPairs>
  <TitlesOfParts>
    <vt:vector size="35" baseType="lpstr">
      <vt:lpstr>Office Theme</vt:lpstr>
      <vt:lpstr>1. dia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  <vt:lpstr>19. dia</vt:lpstr>
      <vt:lpstr>20. dia</vt:lpstr>
      <vt:lpstr>21. dia</vt:lpstr>
      <vt:lpstr>22. dia</vt:lpstr>
      <vt:lpstr>23. dia</vt:lpstr>
      <vt:lpstr>24. dia</vt:lpstr>
      <vt:lpstr>25. dia</vt:lpstr>
      <vt:lpstr>26. dia</vt:lpstr>
      <vt:lpstr>27. dia</vt:lpstr>
      <vt:lpstr>28. dia</vt:lpstr>
      <vt:lpstr>29. dia</vt:lpstr>
      <vt:lpstr>30. dia</vt:lpstr>
      <vt:lpstr>31. dia</vt:lpstr>
      <vt:lpstr>32. dia</vt:lpstr>
      <vt:lpstr>33. dia</vt:lpstr>
      <vt:lpstr>34. dia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title</dc:title>
  <dc:creator>Nagy Zsolt</dc:creator>
  <cp:lastModifiedBy>Olaszy Gábor</cp:lastModifiedBy>
  <cp:revision>216</cp:revision>
  <dcterms:created xsi:type="dcterms:W3CDTF">2023-09-29T10:21:58Z</dcterms:created>
  <dcterms:modified xsi:type="dcterms:W3CDTF">2025-08-01T04:44:51Z</dcterms:modified>
</cp:coreProperties>
</file>