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56" d="100"/>
          <a:sy n="156" d="100"/>
        </p:scale>
        <p:origin x="80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9209363c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9209363c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a1fb1003c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a1fb1003c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99229c7f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99229c7f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8651a384e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8651a384e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a1fb1003c2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a1fb1003c2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a1fb1003c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a1fb1003c2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8651a384e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8651a384e5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98f8106c3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98f8106c3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98f8106c3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98f8106c3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98f8106c3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98f8106c3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a1fb1003c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a1fb1003c2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9e19cd94e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9e19cd94e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7fac11bc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7fac11bc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a1fb1003c2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a1fb1003c2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899229c7f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899229c7f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a1fb1003c2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a1fb1003c2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a1fb1003c2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a1fb1003c2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a1fb1003c2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a1fb1003c2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a1f07ecfff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a1f07ecfff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a1f07ecff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a1f07ecff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a1fb1003c2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a1fb1003c2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a1fb1003c2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a1fb1003c2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a1fb1003c2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a1fb1003c2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a2531a05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a2531a05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a2531a0573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a2531a0573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a2531a057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a2531a057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a2531a057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a2531a057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a2531a057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a2531a057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98f8106c3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98f8106c3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98f8106c36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98f8106c36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a2531a0573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a2531a0573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a2531a057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a2531a0573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98f8106c36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98f8106c36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a2531a0573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a2531a0573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winkler@zib.de" TargetMode="External"/><Relationship Id="rId3" Type="http://schemas.openxmlformats.org/officeDocument/2006/relationships/hyperlink" Target="https://creativecommons.org/publicdomain/mark/1.0/" TargetMode="External"/><Relationship Id="rId7" Type="http://schemas.openxmlformats.org/officeDocument/2006/relationships/hyperlink" Target="http://doi.org/10.5281/zenodo.16970805" TargetMode="External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3.gif"/><Relationship Id="rId5" Type="http://schemas.openxmlformats.org/officeDocument/2006/relationships/hyperlink" Target="https://www.digis-berlin.de/" TargetMode="External"/><Relationship Id="rId10" Type="http://schemas.openxmlformats.org/officeDocument/2006/relationships/hyperlink" Target="https://openbiblio.social/@awinkler" TargetMode="External"/><Relationship Id="rId4" Type="http://schemas.openxmlformats.org/officeDocument/2006/relationships/image" Target="../media/image1.png"/><Relationship Id="rId9" Type="http://schemas.openxmlformats.org/officeDocument/2006/relationships/hyperlink" Target="https://orcid.org/0000-0002-9145-7238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-sa/3.0/legalcode" TargetMode="External"/><Relationship Id="rId5" Type="http://schemas.openxmlformats.org/officeDocument/2006/relationships/hyperlink" Target="https://commons.wikimedia.org/wiki/File:Karte_Bibliotheksverb%C3%BCnde_Deutschland.png" TargetMode="External"/><Relationship Id="rId4" Type="http://schemas.openxmlformats.org/officeDocument/2006/relationships/hyperlink" Target="https://commons.wikimedia.org/wiki/User:Lencer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1945.transcribathon.eu/documents/story/item/?item=39419864" TargetMode="External"/><Relationship Id="rId4" Type="http://schemas.openxmlformats.org/officeDocument/2006/relationships/hyperlink" Target="https://1945.transcribathon.eu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legalcode" TargetMode="External"/><Relationship Id="rId5" Type="http://schemas.openxmlformats.org/officeDocument/2006/relationships/hyperlink" Target="https://commons.wikimedia.org/wiki/File:Wikimedia_logo_family_complete-2023.svg" TargetMode="External"/><Relationship Id="rId4" Type="http://schemas.openxmlformats.org/officeDocument/2006/relationships/hyperlink" Target="https://foundation.wikimedia.org/wiki/Contact_u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legalcode" TargetMode="External"/><Relationship Id="rId5" Type="http://schemas.openxmlformats.org/officeDocument/2006/relationships/hyperlink" Target="https://commons.wikimedia.org/wiki/File:Wikimedia_logo_family_complete-2023.svg" TargetMode="External"/><Relationship Id="rId4" Type="http://schemas.openxmlformats.org/officeDocument/2006/relationships/hyperlink" Target="https://foundation.wikimedia.org/wiki/Contact_u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legalcode" TargetMode="External"/><Relationship Id="rId5" Type="http://schemas.openxmlformats.org/officeDocument/2006/relationships/hyperlink" Target="https://commons.wikimedia.org/wiki/File:Wikimedia_logo_family_complete-2023.svg" TargetMode="External"/><Relationship Id="rId4" Type="http://schemas.openxmlformats.org/officeDocument/2006/relationships/hyperlink" Target="https://foundation.wikimedia.org/wiki/Contact_u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legalcode" TargetMode="External"/><Relationship Id="rId5" Type="http://schemas.openxmlformats.org/officeDocument/2006/relationships/hyperlink" Target="https://commons.wikimedia.org/wiki/File:Wikimedia_logo_family_complete-2023.svg" TargetMode="External"/><Relationship Id="rId4" Type="http://schemas.openxmlformats.org/officeDocument/2006/relationships/hyperlink" Target="https://foundation.wikimedia.org/wiki/Contact_us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creativecommons.org/licenses/by-sa/3.0/igo/" TargetMode="External"/><Relationship Id="rId4" Type="http://schemas.openxmlformats.org/officeDocument/2006/relationships/hyperlink" Target="https://doi.org/10.54677/MNMH8546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-sa/4.0/legalcode" TargetMode="External"/><Relationship Id="rId5" Type="http://schemas.openxmlformats.org/officeDocument/2006/relationships/hyperlink" Target="https://commons.wikimedia.org/wiki/File:FAIR_data_principles.jpg" TargetMode="External"/><Relationship Id="rId4" Type="http://schemas.openxmlformats.org/officeDocument/2006/relationships/hyperlink" Target="https://commons.wikimedia.org/wiki/User:SangyaPundi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-sa/4.0/legalcode" TargetMode="External"/><Relationship Id="rId5" Type="http://schemas.openxmlformats.org/officeDocument/2006/relationships/hyperlink" Target="https://commons.wikimedia.org/wiki/File:FAIR_data_principles.jpg" TargetMode="External"/><Relationship Id="rId4" Type="http://schemas.openxmlformats.org/officeDocument/2006/relationships/hyperlink" Target="https://commons.wikimedia.org/wiki/User:SangyaPundir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ildhauerei-in-berlin.de/bildwerk/a-portal-10349/" TargetMode="External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bildhauerei-in-berlin.de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wikidata.org/entity/Q11517192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wikidata.org/entity/Q115171921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qlever.dev/wikidata/ObtHrD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hyperlink" Target="https://qlever.dev/wikidata/lSA9a5" TargetMode="External"/><Relationship Id="rId4" Type="http://schemas.openxmlformats.org/officeDocument/2006/relationships/hyperlink" Target="https://qlever.dev/wikidata/pT17e6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mmons.wikimedia.org/wiki/Category:Erich_Weinert,_Anna_Franziska_Schwarzbach" TargetMode="External"/><Relationship Id="rId5" Type="http://schemas.openxmlformats.org/officeDocument/2006/relationships/hyperlink" Target="https://bildhauerei-in-berlin.de/bildwerk/bueste-erich-weinert-mit-bronzereliefs-7175/" TargetMode="Externa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data.org/wiki/Wikidata_talk:WikiProject_sum_of_all_paintings/Archive/2025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mmons.wikimedia.org/wiki/Template:PD-old" TargetMode="External"/><Relationship Id="rId5" Type="http://schemas.openxmlformats.org/officeDocument/2006/relationships/hyperlink" Target="https://commons.wikimedia.org/wiki/File:M%C3%B8bel._M%C3%B6bel._M%C3%B6bel._N%C2%B0_3647._(SM_2022-02881,0134).jpg" TargetMode="External"/><Relationship Id="rId4" Type="http://schemas.openxmlformats.org/officeDocument/2006/relationships/hyperlink" Target="http://www.wikidata.org/entity/Q135196659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ommons.wikimedia.org/wiki/Template:PD-old" TargetMode="External"/><Relationship Id="rId4" Type="http://schemas.openxmlformats.org/officeDocument/2006/relationships/hyperlink" Target="https://commons.wikimedia.org/wiki/File:M%C3%B8bel._M%C3%B6bel._M%C3%B6bel._N%C2%B0_3647._(SM_2022-02881,0134).jpg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k.haum-bs.de/?id=mariette-p-ll-exc-ab3-0005" TargetMode="External"/><Relationship Id="rId5" Type="http://schemas.openxmlformats.org/officeDocument/2006/relationships/hyperlink" Target="https://www.deutsche-digitale-bibliothek.de/item/GZFNCGFZCTGHMYRZC3EIJD6Q66A2T5DE" TargetMode="External"/><Relationship Id="rId4" Type="http://schemas.openxmlformats.org/officeDocument/2006/relationships/hyperlink" Target="https://creativecommons.org/licenses/by-nc-sa/4.0/deed.de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kk.haum-bs.de/?id=mariette-p-ll-exc-ab3-0005" TargetMode="External"/><Relationship Id="rId5" Type="http://schemas.openxmlformats.org/officeDocument/2006/relationships/hyperlink" Target="https://www.deutsche-digitale-bibliothek.de/item/GZFNCGFZCTGHMYRZC3EIJD6Q66A2T5DE" TargetMode="External"/><Relationship Id="rId4" Type="http://schemas.openxmlformats.org/officeDocument/2006/relationships/hyperlink" Target="https://creativecommons.org/licenses/by-nc-sa/4.0/deed.de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lab.spk-berlin.de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kk.haum-bs.de/?id=mariette-p-ll-exc-ab3-0005" TargetMode="External"/><Relationship Id="rId5" Type="http://schemas.openxmlformats.org/officeDocument/2006/relationships/hyperlink" Target="https://www.deutsche-digitale-bibliothek.de/item/GZFNCGFZCTGHMYRZC3EIJD6Q66A2T5DE" TargetMode="External"/><Relationship Id="rId4" Type="http://schemas.openxmlformats.org/officeDocument/2006/relationships/hyperlink" Target="https://creativecommons.org/licenses/by-nc-sa/4.0/deed.de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oi.org/10.5281/zenodo.15828222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mailto:winkler@zib.de" TargetMode="External"/><Relationship Id="rId13" Type="http://schemas.openxmlformats.org/officeDocument/2006/relationships/image" Target="../media/image23.png"/><Relationship Id="rId3" Type="http://schemas.openxmlformats.org/officeDocument/2006/relationships/hyperlink" Target="https://creativecommons.org/publicdomain/mark/1.0/" TargetMode="External"/><Relationship Id="rId7" Type="http://schemas.openxmlformats.org/officeDocument/2006/relationships/hyperlink" Target="http://doi.org/10.5281/zenodo.16970805" TargetMode="External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3.gif"/><Relationship Id="rId5" Type="http://schemas.openxmlformats.org/officeDocument/2006/relationships/hyperlink" Target="https://www.digis-berlin.de/" TargetMode="External"/><Relationship Id="rId10" Type="http://schemas.openxmlformats.org/officeDocument/2006/relationships/hyperlink" Target="https://openbiblio.social/@awinkler" TargetMode="External"/><Relationship Id="rId4" Type="http://schemas.openxmlformats.org/officeDocument/2006/relationships/image" Target="../media/image1.png"/><Relationship Id="rId9" Type="http://schemas.openxmlformats.org/officeDocument/2006/relationships/hyperlink" Target="https://orcid.org/0000-0002-9145-723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Kooperative Datenarbeit</a:t>
            </a:r>
            <a:endParaRPr/>
          </a:p>
        </p:txBody>
      </p:sp>
      <p:pic>
        <p:nvPicPr>
          <p:cNvPr id="55" name="Google Shape;55;p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t="9" b="9"/>
          <a:stretch/>
        </p:blipFill>
        <p:spPr>
          <a:xfrm>
            <a:off x="7423813" y="4480600"/>
            <a:ext cx="1464675" cy="5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53874" y="299700"/>
            <a:ext cx="1578426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5531825" y="4038000"/>
            <a:ext cx="3356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DOI: </a:t>
            </a:r>
            <a:r>
              <a:rPr lang="en" u="sng">
                <a:solidFill>
                  <a:schemeClr val="hlink"/>
                </a:solidFill>
                <a:hlinkClick r:id="rId7"/>
              </a:rPr>
              <a:t>10.5281/zenodo.16970805</a:t>
            </a:r>
            <a:endParaRPr/>
          </a:p>
        </p:txBody>
      </p:sp>
      <p:grpSp>
        <p:nvGrpSpPr>
          <p:cNvPr id="58" name="Google Shape;58;p13"/>
          <p:cNvGrpSpPr/>
          <p:nvPr/>
        </p:nvGrpSpPr>
        <p:grpSpPr>
          <a:xfrm>
            <a:off x="76700" y="3718514"/>
            <a:ext cx="5022600" cy="1262255"/>
            <a:chOff x="457700" y="4038000"/>
            <a:chExt cx="5022600" cy="1134000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457700" y="4038000"/>
              <a:ext cx="5022600" cy="113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Alexander Winkler (digiS)</a:t>
              </a: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00000"/>
                  </a:solidFill>
                </a:rPr>
                <a:t>✉ </a:t>
              </a:r>
              <a:r>
                <a:rPr lang="en" u="sng">
                  <a:solidFill>
                    <a:srgbClr val="0097A7"/>
                  </a:solidFill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winkler@zib.de</a:t>
              </a: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</a:t>
              </a:r>
              <a:r>
                <a:rPr lang="en" u="sng">
                  <a:solidFill>
                    <a:srgbClr val="0097A7"/>
                  </a:solidFill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0000-0002-9145-7238</a:t>
              </a: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00000"/>
                  </a:solidFill>
                </a:rPr>
                <a:t>    </a:t>
              </a:r>
              <a:r>
                <a:rPr lang="en" u="sng">
                  <a:solidFill>
                    <a:srgbClr val="0097A7"/>
                  </a:solidFill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@awinkler@openbiblio.social</a:t>
              </a:r>
              <a:endParaRPr>
                <a:solidFill>
                  <a:srgbClr val="000000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13. November 2025, digiS-Jahreskonferenz</a:t>
              </a:r>
              <a:endParaRPr/>
            </a:p>
          </p:txBody>
        </p:sp>
        <p:pic>
          <p:nvPicPr>
            <p:cNvPr id="60" name="Google Shape;60;p13" descr="orcid logo 16px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43381" y="4520392"/>
              <a:ext cx="152400" cy="15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549303" y="4716164"/>
              <a:ext cx="152400" cy="1639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Synergien durch </a:t>
            </a:r>
            <a:r>
              <a:rPr lang="en" i="1"/>
              <a:t>FAIRness</a:t>
            </a:r>
            <a:r>
              <a:rPr lang="en"/>
              <a:t> und </a:t>
            </a:r>
            <a:r>
              <a:rPr lang="en" i="1"/>
              <a:t>openness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Synergien in der Datenarbeit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Bibliotheken: Erschließung im Verbund</a:t>
            </a:r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782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eine Bibliothek erschließt, andere ‘hängen sich an’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nur möglich/sinnvoll bei seriellen Werken</a:t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3050" y="1078938"/>
            <a:ext cx="2381250" cy="31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6711450" y="4620300"/>
            <a:ext cx="2381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L</a:t>
            </a:r>
            <a:r>
              <a:rPr lang="en" sz="1100" u="sng">
                <a:solidFill>
                  <a:schemeClr val="hlink"/>
                </a:solidFill>
                <a:hlinkClick r:id="rId4"/>
              </a:rPr>
              <a:t>encer</a:t>
            </a:r>
            <a:r>
              <a:rPr lang="en" sz="1100">
                <a:solidFill>
                  <a:schemeClr val="dk1"/>
                </a:solidFill>
              </a:rPr>
              <a:t>,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Karte Bibliotheksverbünde Deutschland</a:t>
            </a:r>
            <a:r>
              <a:rPr lang="en" sz="1100">
                <a:solidFill>
                  <a:schemeClr val="dk1"/>
                </a:solidFill>
              </a:rPr>
              <a:t>,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CC BY-SA 3.0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Kooperation über Normdaten</a:t>
            </a:r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Lebensdaten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Namensvarianten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Synonyme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Über- und Unterbegriffe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Verknüpfungen mit anderen Vokabularen/Datenbanken</a:t>
            </a:r>
            <a:endParaRPr sz="2000"/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potentielle Nachteile</a:t>
            </a:r>
            <a:endParaRPr sz="2000"/>
          </a:p>
          <a:p>
            <a:pPr marL="457200" lvl="0" indent="-355600" algn="l" rtl="0"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zentralisierte Redaktion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Unvollständige Abdeckung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Kollaboration braucht Infrastruktur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500" y="0"/>
            <a:ext cx="8259700" cy="493162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6" name="Google Shape;96;p18"/>
          <p:cNvSpPr txBox="1"/>
          <p:nvPr/>
        </p:nvSpPr>
        <p:spPr>
          <a:xfrm>
            <a:off x="-90000" y="4864600"/>
            <a:ext cx="4922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4"/>
              </a:rPr>
              <a:t>https://1945.transcribathon.eu</a:t>
            </a:r>
            <a:r>
              <a:rPr lang="en" sz="1000">
                <a:solidFill>
                  <a:schemeClr val="dk2"/>
                </a:solidFill>
              </a:rPr>
              <a:t>,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konkrete Seite</a:t>
            </a:r>
            <a:r>
              <a:rPr lang="en" sz="1000">
                <a:solidFill>
                  <a:schemeClr val="dk2"/>
                </a:solidFill>
              </a:rPr>
              <a:t> 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19"/>
          <p:cNvGrpSpPr/>
          <p:nvPr/>
        </p:nvGrpSpPr>
        <p:grpSpPr>
          <a:xfrm>
            <a:off x="2076450" y="76198"/>
            <a:ext cx="4991100" cy="4991100"/>
            <a:chOff x="152400" y="-2"/>
            <a:chExt cx="4991100" cy="4991100"/>
          </a:xfrm>
        </p:grpSpPr>
        <p:pic>
          <p:nvPicPr>
            <p:cNvPr id="102" name="Google Shape;102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-2"/>
              <a:ext cx="4991100" cy="4991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9"/>
            <p:cNvSpPr/>
            <p:nvPr/>
          </p:nvSpPr>
          <p:spPr>
            <a:xfrm>
              <a:off x="1072200" y="1016700"/>
              <a:ext cx="3151500" cy="29577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600" b="1">
                  <a:solidFill>
                    <a:schemeClr val="dk1"/>
                  </a:solidFill>
                </a:rPr>
                <a:t>Kooperation im Wikiversum</a:t>
              </a:r>
              <a:endParaRPr sz="2600" b="1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" b="1"/>
            </a:p>
          </p:txBody>
        </p:sp>
      </p:grpSp>
      <p:sp>
        <p:nvSpPr>
          <p:cNvPr id="104" name="Google Shape;104;p19"/>
          <p:cNvSpPr txBox="1"/>
          <p:nvPr/>
        </p:nvSpPr>
        <p:spPr>
          <a:xfrm>
            <a:off x="-71716" y="4887362"/>
            <a:ext cx="9000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u="sng">
                <a:solidFill>
                  <a:schemeClr val="hlink"/>
                </a:solidFill>
                <a:hlinkClick r:id="rId4"/>
              </a:rPr>
              <a:t>Wikimedia Foundation</a:t>
            </a:r>
            <a:r>
              <a:rPr lang="en" sz="900">
                <a:solidFill>
                  <a:schemeClr val="dk1"/>
                </a:solidFill>
              </a:rPr>
              <a:t>,</a:t>
            </a:r>
            <a:r>
              <a:rPr lang="en" sz="9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900" u="sng">
                <a:solidFill>
                  <a:schemeClr val="hlink"/>
                </a:solidFill>
                <a:hlinkClick r:id="rId5"/>
              </a:rPr>
              <a:t>Wikimedia logo family complete-2023</a:t>
            </a:r>
            <a:r>
              <a:rPr lang="en" sz="900">
                <a:solidFill>
                  <a:schemeClr val="dk1"/>
                </a:solidFill>
              </a:rPr>
              <a:t>,</a:t>
            </a:r>
            <a:r>
              <a:rPr lang="en" sz="9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900" u="sng">
                <a:solidFill>
                  <a:schemeClr val="hlink"/>
                </a:solidFill>
                <a:hlinkClick r:id="rId6"/>
              </a:rPr>
              <a:t>CC BY-SA 3.0</a:t>
            </a:r>
            <a:r>
              <a:rPr lang="en" sz="900">
                <a:solidFill>
                  <a:schemeClr val="dk1"/>
                </a:solidFill>
              </a:rPr>
              <a:t>, Text im Zentrum überschrieben durch Alexander Winkler</a:t>
            </a: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0"/>
          <p:cNvGrpSpPr/>
          <p:nvPr/>
        </p:nvGrpSpPr>
        <p:grpSpPr>
          <a:xfrm>
            <a:off x="2076450" y="76198"/>
            <a:ext cx="4991100" cy="4991100"/>
            <a:chOff x="152400" y="-2"/>
            <a:chExt cx="4991100" cy="4991100"/>
          </a:xfrm>
        </p:grpSpPr>
        <p:pic>
          <p:nvPicPr>
            <p:cNvPr id="110" name="Google Shape;110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-2"/>
              <a:ext cx="4991100" cy="4991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20"/>
            <p:cNvSpPr/>
            <p:nvPr/>
          </p:nvSpPr>
          <p:spPr>
            <a:xfrm>
              <a:off x="1072200" y="1016700"/>
              <a:ext cx="3151500" cy="29577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 b="1">
                  <a:solidFill>
                    <a:schemeClr val="dk1"/>
                  </a:solidFill>
                </a:rPr>
                <a:t>Kooperation im Wikiversum</a:t>
              </a:r>
              <a:endParaRPr sz="2600" b="1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" b="1"/>
            </a:p>
          </p:txBody>
        </p:sp>
      </p:grpSp>
      <p:sp>
        <p:nvSpPr>
          <p:cNvPr id="112" name="Google Shape;112;p20"/>
          <p:cNvSpPr txBox="1"/>
          <p:nvPr/>
        </p:nvSpPr>
        <p:spPr>
          <a:xfrm>
            <a:off x="-71716" y="4887362"/>
            <a:ext cx="9000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chemeClr val="hlink"/>
                </a:solidFill>
                <a:hlinkClick r:id="rId4"/>
              </a:rPr>
              <a:t>Wikimedia Foundation</a:t>
            </a:r>
            <a:r>
              <a:rPr lang="en" sz="900">
                <a:solidFill>
                  <a:schemeClr val="dk1"/>
                </a:solidFill>
              </a:rPr>
              <a:t>,</a:t>
            </a:r>
            <a:r>
              <a:rPr lang="en" sz="9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900" u="sng">
                <a:solidFill>
                  <a:schemeClr val="hlink"/>
                </a:solidFill>
                <a:hlinkClick r:id="rId5"/>
              </a:rPr>
              <a:t>Wikimedia logo family complete-2023</a:t>
            </a:r>
            <a:r>
              <a:rPr lang="en" sz="900">
                <a:solidFill>
                  <a:schemeClr val="dk1"/>
                </a:solidFill>
              </a:rPr>
              <a:t>,</a:t>
            </a:r>
            <a:r>
              <a:rPr lang="en" sz="9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900" u="sng">
                <a:solidFill>
                  <a:schemeClr val="hlink"/>
                </a:solidFill>
                <a:hlinkClick r:id="rId6"/>
              </a:rPr>
              <a:t>CC BY-SA 3.0</a:t>
            </a:r>
            <a:r>
              <a:rPr lang="en" sz="900">
                <a:solidFill>
                  <a:schemeClr val="dk1"/>
                </a:solidFill>
              </a:rPr>
              <a:t>, Text im Zentrum überschrieben durch Alexander Winkler</a:t>
            </a: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</a:endParaRPr>
          </a:p>
        </p:txBody>
      </p:sp>
      <p:sp>
        <p:nvSpPr>
          <p:cNvPr id="113" name="Google Shape;113;p20"/>
          <p:cNvSpPr/>
          <p:nvPr/>
        </p:nvSpPr>
        <p:spPr>
          <a:xfrm>
            <a:off x="338125" y="225400"/>
            <a:ext cx="1998000" cy="1198800"/>
          </a:xfrm>
          <a:prstGeom prst="wedgeRectCallout">
            <a:avLst>
              <a:gd name="adj1" fmla="val 102818"/>
              <a:gd name="adj2" fmla="val -20085"/>
            </a:avLst>
          </a:prstGeom>
          <a:solidFill>
            <a:schemeClr val="lt1"/>
          </a:solidFill>
          <a:ln w="9525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Wikipedia</a:t>
            </a:r>
            <a:endParaRPr sz="2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(Enzyklopädie)</a:t>
            </a:r>
            <a:endParaRPr sz="2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21"/>
          <p:cNvGrpSpPr/>
          <p:nvPr/>
        </p:nvGrpSpPr>
        <p:grpSpPr>
          <a:xfrm>
            <a:off x="2076450" y="76198"/>
            <a:ext cx="4991100" cy="4991100"/>
            <a:chOff x="152400" y="-2"/>
            <a:chExt cx="4991100" cy="4991100"/>
          </a:xfrm>
        </p:grpSpPr>
        <p:pic>
          <p:nvPicPr>
            <p:cNvPr id="119" name="Google Shape;119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-2"/>
              <a:ext cx="4991100" cy="4991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21"/>
            <p:cNvSpPr/>
            <p:nvPr/>
          </p:nvSpPr>
          <p:spPr>
            <a:xfrm>
              <a:off x="1072200" y="1016700"/>
              <a:ext cx="3151500" cy="29577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 b="1">
                  <a:solidFill>
                    <a:schemeClr val="dk1"/>
                  </a:solidFill>
                </a:rPr>
                <a:t>Kooperation im Wikiversum</a:t>
              </a:r>
              <a:endParaRPr sz="2600" b="1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" b="1"/>
            </a:p>
          </p:txBody>
        </p:sp>
      </p:grpSp>
      <p:sp>
        <p:nvSpPr>
          <p:cNvPr id="121" name="Google Shape;121;p21"/>
          <p:cNvSpPr txBox="1"/>
          <p:nvPr/>
        </p:nvSpPr>
        <p:spPr>
          <a:xfrm>
            <a:off x="-71716" y="4887362"/>
            <a:ext cx="9000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chemeClr val="hlink"/>
                </a:solidFill>
                <a:hlinkClick r:id="rId4"/>
              </a:rPr>
              <a:t>Wikimedia Foundation</a:t>
            </a:r>
            <a:r>
              <a:rPr lang="en" sz="900">
                <a:solidFill>
                  <a:schemeClr val="dk1"/>
                </a:solidFill>
              </a:rPr>
              <a:t>,</a:t>
            </a:r>
            <a:r>
              <a:rPr lang="en" sz="9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900" u="sng">
                <a:solidFill>
                  <a:schemeClr val="hlink"/>
                </a:solidFill>
                <a:hlinkClick r:id="rId5"/>
              </a:rPr>
              <a:t>Wikimedia logo family complete-2023</a:t>
            </a:r>
            <a:r>
              <a:rPr lang="en" sz="900">
                <a:solidFill>
                  <a:schemeClr val="dk1"/>
                </a:solidFill>
              </a:rPr>
              <a:t>,</a:t>
            </a:r>
            <a:r>
              <a:rPr lang="en" sz="9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900" u="sng">
                <a:solidFill>
                  <a:schemeClr val="hlink"/>
                </a:solidFill>
                <a:hlinkClick r:id="rId6"/>
              </a:rPr>
              <a:t>CC BY-SA 3.0</a:t>
            </a:r>
            <a:r>
              <a:rPr lang="en" sz="900">
                <a:solidFill>
                  <a:schemeClr val="dk1"/>
                </a:solidFill>
              </a:rPr>
              <a:t>, Text im Zentrum überschrieben durch Alexander Winkler</a:t>
            </a: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</a:endParaRPr>
          </a:p>
        </p:txBody>
      </p:sp>
      <p:sp>
        <p:nvSpPr>
          <p:cNvPr id="122" name="Google Shape;122;p21"/>
          <p:cNvSpPr/>
          <p:nvPr/>
        </p:nvSpPr>
        <p:spPr>
          <a:xfrm>
            <a:off x="81975" y="1700850"/>
            <a:ext cx="2254200" cy="1393500"/>
          </a:xfrm>
          <a:prstGeom prst="wedgeRectCallout">
            <a:avLst>
              <a:gd name="adj1" fmla="val 72723"/>
              <a:gd name="adj2" fmla="val -80883"/>
            </a:avLst>
          </a:prstGeom>
          <a:solidFill>
            <a:schemeClr val="lt1"/>
          </a:solidFill>
          <a:ln w="9525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Wikimedia Commons (Medien + Metadaten)</a:t>
            </a:r>
            <a:endParaRPr sz="2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22"/>
          <p:cNvGrpSpPr/>
          <p:nvPr/>
        </p:nvGrpSpPr>
        <p:grpSpPr>
          <a:xfrm>
            <a:off x="2076450" y="76198"/>
            <a:ext cx="4991100" cy="4991100"/>
            <a:chOff x="152400" y="-2"/>
            <a:chExt cx="4991100" cy="4991100"/>
          </a:xfrm>
        </p:grpSpPr>
        <p:pic>
          <p:nvPicPr>
            <p:cNvPr id="128" name="Google Shape;128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-2"/>
              <a:ext cx="4991100" cy="4991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22"/>
            <p:cNvSpPr/>
            <p:nvPr/>
          </p:nvSpPr>
          <p:spPr>
            <a:xfrm>
              <a:off x="1072200" y="1016700"/>
              <a:ext cx="3151500" cy="29577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 b="1">
                  <a:solidFill>
                    <a:schemeClr val="dk1"/>
                  </a:solidFill>
                </a:rPr>
                <a:t>Kooperation im Wikiversum</a:t>
              </a:r>
              <a:endParaRPr sz="2600" b="1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" b="1"/>
            </a:p>
          </p:txBody>
        </p:sp>
      </p:grpSp>
      <p:sp>
        <p:nvSpPr>
          <p:cNvPr id="130" name="Google Shape;130;p22"/>
          <p:cNvSpPr txBox="1"/>
          <p:nvPr/>
        </p:nvSpPr>
        <p:spPr>
          <a:xfrm>
            <a:off x="-71716" y="4887362"/>
            <a:ext cx="9000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chemeClr val="hlink"/>
                </a:solidFill>
                <a:hlinkClick r:id="rId4"/>
              </a:rPr>
              <a:t>Wikimedia Foundation</a:t>
            </a:r>
            <a:r>
              <a:rPr lang="en" sz="900">
                <a:solidFill>
                  <a:schemeClr val="dk1"/>
                </a:solidFill>
              </a:rPr>
              <a:t>,</a:t>
            </a:r>
            <a:r>
              <a:rPr lang="en" sz="9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900" u="sng">
                <a:solidFill>
                  <a:schemeClr val="hlink"/>
                </a:solidFill>
                <a:hlinkClick r:id="rId5"/>
              </a:rPr>
              <a:t>Wikimedia logo family complete-2023</a:t>
            </a:r>
            <a:r>
              <a:rPr lang="en" sz="900">
                <a:solidFill>
                  <a:schemeClr val="dk1"/>
                </a:solidFill>
              </a:rPr>
              <a:t>,</a:t>
            </a:r>
            <a:r>
              <a:rPr lang="en" sz="9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900" u="sng">
                <a:solidFill>
                  <a:schemeClr val="hlink"/>
                </a:solidFill>
                <a:hlinkClick r:id="rId6"/>
              </a:rPr>
              <a:t>CC BY-SA 3.0</a:t>
            </a:r>
            <a:r>
              <a:rPr lang="en" sz="900">
                <a:solidFill>
                  <a:schemeClr val="dk1"/>
                </a:solidFill>
              </a:rPr>
              <a:t>, Text im Zentrum überschrieben durch Alexander Winkler</a:t>
            </a: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</a:endParaRPr>
          </a:p>
        </p:txBody>
      </p:sp>
      <p:sp>
        <p:nvSpPr>
          <p:cNvPr id="131" name="Google Shape;131;p22"/>
          <p:cNvSpPr/>
          <p:nvPr/>
        </p:nvSpPr>
        <p:spPr>
          <a:xfrm>
            <a:off x="5655825" y="3350475"/>
            <a:ext cx="2520600" cy="1393500"/>
          </a:xfrm>
          <a:prstGeom prst="wedgeRectCallout">
            <a:avLst>
              <a:gd name="adj1" fmla="val -75610"/>
              <a:gd name="adj2" fmla="val 27937"/>
            </a:avLst>
          </a:prstGeom>
          <a:solidFill>
            <a:schemeClr val="lt1"/>
          </a:solidFill>
          <a:ln w="9525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Wikidata (strukturierte Daten, LOD)</a:t>
            </a:r>
            <a:endParaRPr sz="2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Openness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3" name="Google Shape;1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0571" y="145915"/>
            <a:ext cx="6482854" cy="45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4"/>
          <p:cNvSpPr txBox="1"/>
          <p:nvPr/>
        </p:nvSpPr>
        <p:spPr>
          <a:xfrm>
            <a:off x="0" y="4789500"/>
            <a:ext cx="8655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79400" lvl="0" indent="-2794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UNESCO. (2021). </a:t>
            </a:r>
            <a:r>
              <a:rPr lang="en" sz="1100" i="1">
                <a:solidFill>
                  <a:schemeClr val="dk1"/>
                </a:solidFill>
              </a:rPr>
              <a:t>UNESCO Recommendation on Open Science</a:t>
            </a:r>
            <a:r>
              <a:rPr lang="en" sz="1100">
                <a:solidFill>
                  <a:schemeClr val="dk1"/>
                </a:solidFill>
              </a:rPr>
              <a:t>. UNESCO.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4"/>
              </a:rPr>
              <a:t>https://doi.org/10.54677/MNMH8546</a:t>
            </a:r>
            <a:r>
              <a:rPr lang="en" sz="1100">
                <a:solidFill>
                  <a:schemeClr val="dk2"/>
                </a:solidFill>
              </a:rPr>
              <a:t>, 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CC BY-SA 3.0 IGO</a:t>
            </a:r>
            <a:r>
              <a:rPr lang="en" sz="1100">
                <a:solidFill>
                  <a:schemeClr val="dk2"/>
                </a:solidFill>
              </a:rPr>
              <a:t>.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Openness ist mehr als Open Access</a:t>
            </a:r>
            <a:endParaRPr/>
          </a:p>
        </p:txBody>
      </p:sp>
      <p:sp>
        <p:nvSpPr>
          <p:cNvPr id="150" name="Google Shape;150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zugänglich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gut nutzbar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inklusiv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gerecht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nachhaltig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transparent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multilingual</a:t>
            </a:r>
            <a:endParaRPr sz="2200"/>
          </a:p>
        </p:txBody>
      </p:sp>
      <p:sp>
        <p:nvSpPr>
          <p:cNvPr id="151" name="Google Shape;151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Kultur des Teilens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Kultur der Teilhabe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Kultur der Kooperation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Kultur des Befähigens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FAIR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Daten sollten FAIR sein …</a:t>
            </a:r>
            <a:endParaRPr/>
          </a:p>
        </p:txBody>
      </p:sp>
      <p:sp>
        <p:nvSpPr>
          <p:cNvPr id="162" name="Google Shape;162;p27"/>
          <p:cNvSpPr txBox="1">
            <a:spLocks noGrp="1"/>
          </p:cNvSpPr>
          <p:nvPr>
            <p:ph type="body" idx="1"/>
          </p:nvPr>
        </p:nvSpPr>
        <p:spPr>
          <a:xfrm>
            <a:off x="4817275" y="1152475"/>
            <a:ext cx="4014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Auffindbar durch </a:t>
            </a:r>
            <a:r>
              <a:rPr lang="en" b="1"/>
              <a:t>Metadaten</a:t>
            </a:r>
            <a:endParaRPr b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zugänglich durch </a:t>
            </a:r>
            <a:r>
              <a:rPr lang="en" b="1"/>
              <a:t>Identifikatoren (URIs) </a:t>
            </a:r>
            <a:r>
              <a:rPr lang="en"/>
              <a:t>und </a:t>
            </a:r>
            <a:r>
              <a:rPr lang="en" b="1"/>
              <a:t>Protokolle</a:t>
            </a:r>
            <a:endParaRPr b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interoperabel </a:t>
            </a:r>
            <a:r>
              <a:rPr lang="en"/>
              <a:t>durch </a:t>
            </a:r>
            <a:r>
              <a:rPr lang="en" b="1"/>
              <a:t>standardisierte Formate</a:t>
            </a:r>
            <a:r>
              <a:rPr lang="en"/>
              <a:t> und </a:t>
            </a:r>
            <a:r>
              <a:rPr lang="en" b="1"/>
              <a:t>Vokabulare</a:t>
            </a:r>
            <a:endParaRPr b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gut nutzbar </a:t>
            </a:r>
            <a:r>
              <a:rPr lang="en"/>
              <a:t>durch </a:t>
            </a:r>
            <a:r>
              <a:rPr lang="en" b="1"/>
              <a:t>offene Lizenzen, </a:t>
            </a:r>
            <a:r>
              <a:rPr lang="en"/>
              <a:t>Beachtung von</a:t>
            </a:r>
            <a:r>
              <a:rPr lang="en" b="1"/>
              <a:t> Community-Standards</a:t>
            </a:r>
            <a:r>
              <a:rPr lang="en"/>
              <a:t> und</a:t>
            </a:r>
            <a:r>
              <a:rPr lang="en" b="1"/>
              <a:t> </a:t>
            </a:r>
            <a:r>
              <a:rPr lang="en"/>
              <a:t>durch </a:t>
            </a:r>
            <a:r>
              <a:rPr lang="en" b="1"/>
              <a:t>Provenienzangaben</a:t>
            </a:r>
            <a:endParaRPr b="1"/>
          </a:p>
        </p:txBody>
      </p:sp>
      <p:pic>
        <p:nvPicPr>
          <p:cNvPr id="163" name="Google Shape;1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6" y="2118766"/>
            <a:ext cx="4364250" cy="148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58700" y="4494200"/>
            <a:ext cx="8910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SangyaPundir</a:t>
            </a:r>
            <a:r>
              <a:rPr lang="en" sz="1100">
                <a:solidFill>
                  <a:schemeClr val="dk1"/>
                </a:solidFill>
              </a:rPr>
              <a:t>,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FAIR data principles</a:t>
            </a:r>
            <a:r>
              <a:rPr lang="en" sz="1100">
                <a:solidFill>
                  <a:schemeClr val="dk1"/>
                </a:solidFill>
              </a:rPr>
              <a:t>,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 4.0</a:t>
            </a:r>
            <a:endParaRPr sz="12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… d.h. konkret: (Meta-)Daten</a:t>
            </a:r>
            <a:endParaRPr/>
          </a:p>
        </p:txBody>
      </p:sp>
      <p:sp>
        <p:nvSpPr>
          <p:cNvPr id="170" name="Google Shape;170;p28"/>
          <p:cNvSpPr txBox="1">
            <a:spLocks noGrp="1"/>
          </p:cNvSpPr>
          <p:nvPr>
            <p:ph type="body" idx="1"/>
          </p:nvPr>
        </p:nvSpPr>
        <p:spPr>
          <a:xfrm>
            <a:off x="4817275" y="1152475"/>
            <a:ext cx="4014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sind maschinenlesbar und online frei zugänglich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verfügen über einen (auflösbaren) URI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verwenden kontrollierte Vokabulare (per URI eingebunden)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liegen in gängigen Austauschformaten (LIDO, METS/MODS, EAD) vor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sind transparent und möglichst offen lizenziert (Metadaten CC0, Daten so offen wie möglich)</a:t>
            </a:r>
            <a:endParaRPr b="1"/>
          </a:p>
        </p:txBody>
      </p:sp>
      <p:pic>
        <p:nvPicPr>
          <p:cNvPr id="171" name="Google Shape;17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6" y="2118766"/>
            <a:ext cx="4364250" cy="148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/>
          <p:nvPr/>
        </p:nvSpPr>
        <p:spPr>
          <a:xfrm>
            <a:off x="58700" y="4494200"/>
            <a:ext cx="8910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SangyaPundir</a:t>
            </a:r>
            <a:r>
              <a:rPr lang="en" sz="1100">
                <a:solidFill>
                  <a:schemeClr val="dk1"/>
                </a:solidFill>
              </a:rPr>
              <a:t>,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FAIR data principles</a:t>
            </a:r>
            <a:r>
              <a:rPr lang="en" sz="1100">
                <a:solidFill>
                  <a:schemeClr val="dk1"/>
                </a:solidFill>
              </a:rPr>
              <a:t>,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 4.0</a:t>
            </a:r>
            <a:endParaRPr sz="12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Je FAIRer die Daten, umso einfacher die Nutzung</a:t>
            </a:r>
            <a:endParaRPr sz="3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Beispiel</a:t>
            </a:r>
            <a:endParaRPr/>
          </a:p>
        </p:txBody>
      </p:sp>
      <p:pic>
        <p:nvPicPr>
          <p:cNvPr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7125" y="1342350"/>
            <a:ext cx="2306400" cy="23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6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Aktivität seit über 20 Jahren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aktuelle Website seit 2019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&gt; 3260 Objekte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getragen von Hochschule für Technik und Wirtschaft Berlin (HTW) in Kooperation mit Verein für die Geschichte Berlins</a:t>
            </a:r>
            <a:endParaRPr/>
          </a:p>
        </p:txBody>
      </p:sp>
      <p:pic>
        <p:nvPicPr>
          <p:cNvPr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3216" y="0"/>
            <a:ext cx="63451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1"/>
          <p:cNvSpPr txBox="1"/>
          <p:nvPr/>
        </p:nvSpPr>
        <p:spPr>
          <a:xfrm>
            <a:off x="-51497" y="4556003"/>
            <a:ext cx="3904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4"/>
              </a:rPr>
              <a:t>https://bildhauerei-in-berlin.de/</a:t>
            </a:r>
            <a:endParaRPr sz="10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Foto: Layla Fetzer, 2022,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CC-BY-4.0</a:t>
            </a:r>
            <a:r>
              <a:rPr lang="en" sz="1000">
                <a:solidFill>
                  <a:schemeClr val="dk2"/>
                </a:solidFill>
              </a:rPr>
              <a:t>,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https://bildhauerei-in-berlin.de/bildwerk/a-portal-10349/</a:t>
            </a:r>
            <a:r>
              <a:rPr lang="en" sz="1000">
                <a:solidFill>
                  <a:schemeClr val="dk2"/>
                </a:solidFill>
              </a:rPr>
              <a:t>  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8" name="Google Shape;19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0800" y="675250"/>
            <a:ext cx="7833199" cy="450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05" name="Google Shape;20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0800" y="675250"/>
            <a:ext cx="7833199" cy="450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1599" y="795275"/>
            <a:ext cx="3727176" cy="2245475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07" name="Google Shape;207;p33"/>
          <p:cNvCxnSpPr/>
          <p:nvPr/>
        </p:nvCxnSpPr>
        <p:spPr>
          <a:xfrm rot="10800000" flipH="1">
            <a:off x="4703700" y="1207725"/>
            <a:ext cx="1453500" cy="7155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14" name="Google Shape;21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5950" y="0"/>
            <a:ext cx="7668050" cy="5087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4"/>
          <p:cNvSpPr txBox="1"/>
          <p:nvPr/>
        </p:nvSpPr>
        <p:spPr>
          <a:xfrm>
            <a:off x="-59635" y="4837859"/>
            <a:ext cx="4666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4"/>
              </a:rPr>
              <a:t>http://www.wikidata.org/entity/Q115171921</a:t>
            </a:r>
            <a:r>
              <a:rPr lang="en" sz="1200">
                <a:solidFill>
                  <a:schemeClr val="dk2"/>
                </a:solidFill>
              </a:rPr>
              <a:t> 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22" name="Google Shape;2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0663" y="0"/>
            <a:ext cx="7873339" cy="5098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5"/>
          <p:cNvSpPr txBox="1"/>
          <p:nvPr/>
        </p:nvSpPr>
        <p:spPr>
          <a:xfrm>
            <a:off x="-59635" y="4837859"/>
            <a:ext cx="4666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4"/>
              </a:rPr>
              <a:t>http://www.wikidata.org/entity/Q115171921</a:t>
            </a:r>
            <a:r>
              <a:rPr lang="en" sz="1200">
                <a:solidFill>
                  <a:schemeClr val="dk2"/>
                </a:solidFill>
              </a:rPr>
              <a:t> 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87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&gt; 2500 Wikidata-Items</a:t>
            </a:r>
            <a:r>
              <a:rPr lang="en" u="sng" baseline="30000">
                <a:solidFill>
                  <a:schemeClr val="hlink"/>
                </a:solidFill>
                <a:hlinkClick r:id="rId3"/>
              </a:rPr>
              <a:t>[?]</a:t>
            </a:r>
            <a:endParaRPr baseline="30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&gt; 56.000 Statements</a:t>
            </a:r>
            <a:r>
              <a:rPr lang="en" u="sng" baseline="30000">
                <a:solidFill>
                  <a:schemeClr val="hlink"/>
                </a:solidFill>
                <a:hlinkClick r:id="rId4"/>
              </a:rPr>
              <a:t>[?]</a:t>
            </a:r>
            <a:endParaRPr baseline="30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&gt; 120.000 Edits von 1560 Accounts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&gt; 17.000 Bilder auf Wikimedia Commons</a:t>
            </a:r>
            <a:r>
              <a:rPr lang="en" u="sng" baseline="30000">
                <a:solidFill>
                  <a:schemeClr val="hlink"/>
                </a:solidFill>
                <a:hlinkClick r:id="rId5"/>
              </a:rPr>
              <a:t>[?]</a:t>
            </a:r>
            <a:r>
              <a:rPr lang="en"/>
              <a:t> verknüpft</a:t>
            </a:r>
            <a:endParaRPr/>
          </a:p>
        </p:txBody>
      </p:sp>
      <p:pic>
        <p:nvPicPr>
          <p:cNvPr id="230" name="Google Shape;230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81396" y="1665525"/>
            <a:ext cx="3485075" cy="304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59825" y="322650"/>
            <a:ext cx="2306400" cy="23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38" name="Google Shape;23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9025" y="0"/>
            <a:ext cx="5588000" cy="4435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" y="0"/>
            <a:ext cx="350058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7"/>
          <p:cNvSpPr txBox="1"/>
          <p:nvPr/>
        </p:nvSpPr>
        <p:spPr>
          <a:xfrm>
            <a:off x="3500600" y="4568875"/>
            <a:ext cx="5643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5"/>
              </a:rPr>
              <a:t>https://bildhauerei-in-berlin.de/bildwerk/bueste-erich-weinert-mit-bronzereliefs-7175/</a:t>
            </a:r>
            <a:r>
              <a:rPr lang="en" sz="1000"/>
              <a:t>,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https://commons.wikimedia.org/wiki/Category:Erich_Weinert,_Anna_Franziska_Schwarzbach</a:t>
            </a:r>
            <a:r>
              <a:rPr lang="en" sz="1000">
                <a:solidFill>
                  <a:schemeClr val="dk2"/>
                </a:solidFill>
              </a:rPr>
              <a:t> 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FAIRe Daten helfen der Wiki-Community</a:t>
            </a:r>
            <a:endParaRPr/>
          </a:p>
        </p:txBody>
      </p:sp>
      <p:sp>
        <p:nvSpPr>
          <p:cNvPr id="246" name="Google Shape;246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noticed Kunsthaus Zürich (Q685038) has a new collection website which provides nice json so I imported it, …” (User:Multichill, </a:t>
            </a:r>
            <a:r>
              <a:rPr lang="en" u="sng">
                <a:solidFill>
                  <a:schemeClr val="hlink"/>
                </a:solidFill>
                <a:hlinkClick r:id="rId3"/>
              </a:rPr>
              <a:t>Quelle</a:t>
            </a:r>
            <a:r>
              <a:rPr lang="en"/>
              <a:t>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“While working on Max Beckmann, I ran into the Sprengel Museum Hannover (Q510144). I had never heard of it before, but apparently they have some nice paintings and turns out, also a nice API.” (User:Multichill, </a:t>
            </a:r>
            <a:r>
              <a:rPr lang="en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Quelle</a:t>
            </a:r>
            <a:r>
              <a:rPr lang="en"/>
              <a:t>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Bilderbögen des Stadtmuseums</a:t>
            </a:r>
            <a:endParaRPr/>
          </a:p>
        </p:txBody>
      </p:sp>
      <p:sp>
        <p:nvSpPr>
          <p:cNvPr id="252" name="Google Shape;252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06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53" name="Google Shape;25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8130" y="1017725"/>
            <a:ext cx="4925870" cy="40484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9"/>
          <p:cNvSpPr txBox="1"/>
          <p:nvPr/>
        </p:nvSpPr>
        <p:spPr>
          <a:xfrm>
            <a:off x="-39325" y="4530800"/>
            <a:ext cx="42606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http://www.wikidata.org/entity/Q135196659</a:t>
            </a:r>
            <a:r>
              <a:rPr lang="en" sz="1100"/>
              <a:t> 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5"/>
              </a:rPr>
              <a:t>Møbel. Möbel. Möbel. N° 3647. (SM 2022-02881,0134)</a:t>
            </a:r>
            <a:r>
              <a:rPr lang="en" sz="1100">
                <a:solidFill>
                  <a:schemeClr val="dk1"/>
                </a:solidFill>
              </a:rPr>
              <a:t>, marked as public domain, more details on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Wikimedia Commons</a:t>
            </a:r>
            <a:endParaRPr sz="1100">
              <a:solidFill>
                <a:schemeClr val="dk2"/>
              </a:solidFill>
            </a:endParaRPr>
          </a:p>
        </p:txBody>
      </p:sp>
      <p:pic>
        <p:nvPicPr>
          <p:cNvPr id="255" name="Google Shape;255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557450"/>
            <a:ext cx="3957799" cy="235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Vorteile</a:t>
            </a:r>
            <a:endParaRPr/>
          </a:p>
        </p:txBody>
      </p:sp>
      <p:sp>
        <p:nvSpPr>
          <p:cNvPr id="261" name="Google Shape;261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06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Sichtbarkeit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Integration/Nutzung externer Daten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Modifikationen durch Dritte möglich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Übernahme der Daten im Pull-Verfahren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Anknüpfung an Linked-Open-Data-Welt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Schnittstellen</a:t>
            </a:r>
            <a:endParaRPr/>
          </a:p>
        </p:txBody>
      </p:sp>
      <p:pic>
        <p:nvPicPr>
          <p:cNvPr id="262" name="Google Shape;26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8130" y="1017725"/>
            <a:ext cx="4925870" cy="404845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0"/>
          <p:cNvSpPr txBox="1"/>
          <p:nvPr/>
        </p:nvSpPr>
        <p:spPr>
          <a:xfrm>
            <a:off x="-39325" y="4627350"/>
            <a:ext cx="4260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Møbel. Möbel. Möbel. N° 3647. (SM 2022-02881,0134)</a:t>
            </a:r>
            <a:r>
              <a:rPr lang="en" sz="1100">
                <a:solidFill>
                  <a:schemeClr val="dk1"/>
                </a:solidFill>
              </a:rPr>
              <a:t>, marked as public domain, more details on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Wikimedia Commons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1"/>
          <p:cNvSpPr txBox="1">
            <a:spLocks noGrp="1"/>
          </p:cNvSpPr>
          <p:nvPr>
            <p:ph type="title"/>
          </p:nvPr>
        </p:nvSpPr>
        <p:spPr>
          <a:xfrm>
            <a:off x="117525" y="427800"/>
            <a:ext cx="38799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Low-hanging fruits</a:t>
            </a:r>
            <a:endParaRPr sz="4400"/>
          </a:p>
        </p:txBody>
      </p:sp>
      <p:pic>
        <p:nvPicPr>
          <p:cNvPr id="269" name="Google Shape;26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0011" y="0"/>
            <a:ext cx="526398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41"/>
          <p:cNvSpPr txBox="1"/>
          <p:nvPr/>
        </p:nvSpPr>
        <p:spPr>
          <a:xfrm>
            <a:off x="0" y="3813663"/>
            <a:ext cx="3879900" cy="12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000" dirty="0" err="1">
                <a:solidFill>
                  <a:schemeClr val="dk1"/>
                </a:solidFill>
              </a:rPr>
              <a:t>Urheber</a:t>
            </a:r>
            <a:r>
              <a:rPr lang="en" sz="1000" dirty="0">
                <a:solidFill>
                  <a:schemeClr val="dk1"/>
                </a:solidFill>
              </a:rPr>
              <a:t>*in: Mariette, Pierre II / </a:t>
            </a:r>
            <a:r>
              <a:rPr lang="en" sz="1000" dirty="0" err="1">
                <a:solidFill>
                  <a:schemeClr val="dk1"/>
                </a:solidFill>
              </a:rPr>
              <a:t>Rechtewahrnehmung</a:t>
            </a:r>
            <a:r>
              <a:rPr lang="en" sz="1000" dirty="0">
                <a:solidFill>
                  <a:schemeClr val="dk1"/>
                </a:solidFill>
              </a:rPr>
              <a:t>: Herzog Anton Ulrich-Museum, Braunschweig | </a:t>
            </a:r>
            <a:r>
              <a:rPr lang="en" sz="1000" dirty="0" err="1">
                <a:solidFill>
                  <a:schemeClr val="dk1"/>
                </a:solidFill>
              </a:rPr>
              <a:t>Digitalisierung</a:t>
            </a:r>
            <a:r>
              <a:rPr lang="en" sz="1000" dirty="0">
                <a:solidFill>
                  <a:schemeClr val="dk1"/>
                </a:solidFill>
              </a:rPr>
              <a:t>: Herzog Anton Ulrich-Museum, Braunschweig, </a:t>
            </a:r>
            <a:r>
              <a:rPr lang="en" sz="1000" u="sng" dirty="0">
                <a:solidFill>
                  <a:schemeClr val="hlink"/>
                </a:solidFill>
                <a:hlinkClick r:id="rId4"/>
              </a:rPr>
              <a:t>CC BY-NC-SA 4.0</a:t>
            </a:r>
            <a:r>
              <a:rPr lang="en" sz="1000" u="sng" dirty="0">
                <a:solidFill>
                  <a:schemeClr val="hlink"/>
                </a:solidFill>
              </a:rPr>
              <a:t>, </a:t>
            </a:r>
            <a:r>
              <a:rPr lang="en" sz="1000" u="sng" dirty="0">
                <a:solidFill>
                  <a:schemeClr val="hlink"/>
                </a:solidFill>
                <a:hlinkClick r:id="rId5"/>
              </a:rPr>
              <a:t>https://www.deutsche-digitale-bibliothek.de/item/GZFNCGFZCTGHMYRZC3EIJD6Q66A2T5DE</a:t>
            </a:r>
            <a:r>
              <a:rPr lang="en" sz="1000" dirty="0">
                <a:solidFill>
                  <a:schemeClr val="dk1"/>
                </a:solidFill>
              </a:rPr>
              <a:t>, </a:t>
            </a:r>
            <a:r>
              <a:rPr lang="en" sz="1000" u="sng" dirty="0">
                <a:solidFill>
                  <a:schemeClr val="hlink"/>
                </a:solidFill>
                <a:hlinkClick r:id="rId6"/>
              </a:rPr>
              <a:t>http://kk.haum-bs.de/?id=mariette-p-ll-exc-ab3-0005</a:t>
            </a:r>
            <a:r>
              <a:rPr lang="en" sz="1000" dirty="0">
                <a:solidFill>
                  <a:schemeClr val="dk1"/>
                </a:solidFill>
              </a:rPr>
              <a:t> </a:t>
            </a:r>
            <a:endParaRPr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5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Low-hanging fruits</a:t>
            </a:r>
            <a:endParaRPr/>
          </a:p>
        </p:txBody>
      </p:sp>
      <p:sp>
        <p:nvSpPr>
          <p:cNvPr id="276" name="Google Shape;276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458700" cy="25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Objekte über auflösbare Identifier (URIs) referenzierbar machen</a:t>
            </a:r>
            <a:endParaRPr/>
          </a:p>
          <a:p>
            <a:pPr marL="1143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offen und transparent lizenzieren</a:t>
            </a:r>
            <a:endParaRPr/>
          </a:p>
          <a:p>
            <a:pPr marL="1143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Datenangebot sichtbar machen</a:t>
            </a:r>
            <a:endParaRPr/>
          </a:p>
        </p:txBody>
      </p:sp>
      <p:pic>
        <p:nvPicPr>
          <p:cNvPr id="277" name="Google Shape;27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0011" y="0"/>
            <a:ext cx="526398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70;p41">
            <a:extLst>
              <a:ext uri="{FF2B5EF4-FFF2-40B4-BE49-F238E27FC236}">
                <a16:creationId xmlns:a16="http://schemas.microsoft.com/office/drawing/2014/main" id="{3D003087-5B9C-0411-36E0-9FEC9737B921}"/>
              </a:ext>
            </a:extLst>
          </p:cNvPr>
          <p:cNvSpPr txBox="1"/>
          <p:nvPr/>
        </p:nvSpPr>
        <p:spPr>
          <a:xfrm>
            <a:off x="0" y="3813663"/>
            <a:ext cx="3879900" cy="12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000" dirty="0" err="1">
                <a:solidFill>
                  <a:schemeClr val="dk1"/>
                </a:solidFill>
              </a:rPr>
              <a:t>Urheber</a:t>
            </a:r>
            <a:r>
              <a:rPr lang="en" sz="1000" dirty="0">
                <a:solidFill>
                  <a:schemeClr val="dk1"/>
                </a:solidFill>
              </a:rPr>
              <a:t>*in: Mariette, Pierre II / </a:t>
            </a:r>
            <a:r>
              <a:rPr lang="en" sz="1000" dirty="0" err="1">
                <a:solidFill>
                  <a:schemeClr val="dk1"/>
                </a:solidFill>
              </a:rPr>
              <a:t>Rechtewahrnehmung</a:t>
            </a:r>
            <a:r>
              <a:rPr lang="en" sz="1000" dirty="0">
                <a:solidFill>
                  <a:schemeClr val="dk1"/>
                </a:solidFill>
              </a:rPr>
              <a:t>: Herzog Anton Ulrich-Museum, Braunschweig | </a:t>
            </a:r>
            <a:r>
              <a:rPr lang="en" sz="1000" dirty="0" err="1">
                <a:solidFill>
                  <a:schemeClr val="dk1"/>
                </a:solidFill>
              </a:rPr>
              <a:t>Digitalisierung</a:t>
            </a:r>
            <a:r>
              <a:rPr lang="en" sz="1000" dirty="0">
                <a:solidFill>
                  <a:schemeClr val="dk1"/>
                </a:solidFill>
              </a:rPr>
              <a:t>: Herzog Anton Ulrich-Museum, Braunschweig, </a:t>
            </a:r>
            <a:r>
              <a:rPr lang="en" sz="1000" u="sng" dirty="0">
                <a:solidFill>
                  <a:schemeClr val="hlink"/>
                </a:solidFill>
                <a:hlinkClick r:id="rId4"/>
              </a:rPr>
              <a:t>CC BY-NC-SA 4.0</a:t>
            </a:r>
            <a:r>
              <a:rPr lang="en" sz="1000" u="sng" dirty="0">
                <a:solidFill>
                  <a:schemeClr val="hlink"/>
                </a:solidFill>
              </a:rPr>
              <a:t>, </a:t>
            </a:r>
            <a:r>
              <a:rPr lang="en" sz="1000" u="sng" dirty="0">
                <a:solidFill>
                  <a:schemeClr val="hlink"/>
                </a:solidFill>
                <a:hlinkClick r:id="rId5"/>
              </a:rPr>
              <a:t>https://www.deutsche-digitale-bibliothek.de/item/GZFNCGFZCTGHMYRZC3EIJD6Q66A2T5DE</a:t>
            </a:r>
            <a:r>
              <a:rPr lang="en" sz="1000" dirty="0">
                <a:solidFill>
                  <a:schemeClr val="dk1"/>
                </a:solidFill>
              </a:rPr>
              <a:t>, </a:t>
            </a:r>
            <a:r>
              <a:rPr lang="en" sz="1000" u="sng" dirty="0">
                <a:solidFill>
                  <a:schemeClr val="hlink"/>
                </a:solidFill>
                <a:hlinkClick r:id="rId6"/>
              </a:rPr>
              <a:t>http://kk.haum-bs.de/?id=mariette-p-ll-exc-ab3-0005</a:t>
            </a:r>
            <a:r>
              <a:rPr lang="en" sz="1000" dirty="0">
                <a:solidFill>
                  <a:schemeClr val="dk1"/>
                </a:solidFill>
              </a:rPr>
              <a:t> </a:t>
            </a:r>
            <a:endParaRPr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Sichtbarkeit von Datenangeboten</a:t>
            </a:r>
            <a:endParaRPr/>
          </a:p>
        </p:txBody>
      </p:sp>
      <p:sp>
        <p:nvSpPr>
          <p:cNvPr id="284" name="Google Shape;284;p43"/>
          <p:cNvSpPr txBox="1">
            <a:spLocks noGrp="1"/>
          </p:cNvSpPr>
          <p:nvPr>
            <p:ph type="body" idx="1"/>
          </p:nvPr>
        </p:nvSpPr>
        <p:spPr>
          <a:xfrm>
            <a:off x="311700" y="4026675"/>
            <a:ext cx="8520600" cy="100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3"/>
              </a:rPr>
              <a:t>https://lab.spk-berlin.de/</a:t>
            </a:r>
            <a:endParaRPr sz="1200" b="1"/>
          </a:p>
        </p:txBody>
      </p:sp>
      <p:pic>
        <p:nvPicPr>
          <p:cNvPr id="285" name="Google Shape;28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973" y="1228065"/>
            <a:ext cx="8839200" cy="2624276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43"/>
          <p:cNvSpPr/>
          <p:nvPr/>
        </p:nvSpPr>
        <p:spPr>
          <a:xfrm>
            <a:off x="3159987" y="1879266"/>
            <a:ext cx="1448100" cy="5727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3"/>
          <p:cNvSpPr/>
          <p:nvPr/>
        </p:nvSpPr>
        <p:spPr>
          <a:xfrm>
            <a:off x="4634062" y="1879266"/>
            <a:ext cx="1486800" cy="5727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5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Low-hanging fruits</a:t>
            </a:r>
            <a:endParaRPr/>
          </a:p>
        </p:txBody>
      </p:sp>
      <p:sp>
        <p:nvSpPr>
          <p:cNvPr id="293" name="Google Shape;293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458700" cy="25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Objekte über auflösbare Identifier (URIs) referenzierbar machen</a:t>
            </a:r>
            <a:endParaRPr/>
          </a:p>
          <a:p>
            <a:pPr marL="1143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offen und transparent lizenzieren</a:t>
            </a:r>
            <a:endParaRPr/>
          </a:p>
          <a:p>
            <a:pPr marL="1143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Datenangebot sichtbar machen</a:t>
            </a:r>
            <a:endParaRPr/>
          </a:p>
          <a:p>
            <a:pPr marL="1143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maschinenlesbare Metadaten verfügbar machen</a:t>
            </a:r>
            <a:endParaRPr/>
          </a:p>
        </p:txBody>
      </p:sp>
      <p:pic>
        <p:nvPicPr>
          <p:cNvPr id="294" name="Google Shape;29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0011" y="0"/>
            <a:ext cx="526398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70;p41">
            <a:extLst>
              <a:ext uri="{FF2B5EF4-FFF2-40B4-BE49-F238E27FC236}">
                <a16:creationId xmlns:a16="http://schemas.microsoft.com/office/drawing/2014/main" id="{63B66801-60F2-B0AA-EDEF-183B1DE3C100}"/>
              </a:ext>
            </a:extLst>
          </p:cNvPr>
          <p:cNvSpPr txBox="1"/>
          <p:nvPr/>
        </p:nvSpPr>
        <p:spPr>
          <a:xfrm>
            <a:off x="0" y="3813663"/>
            <a:ext cx="3879900" cy="12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000" dirty="0" err="1">
                <a:solidFill>
                  <a:schemeClr val="dk1"/>
                </a:solidFill>
              </a:rPr>
              <a:t>Urheber</a:t>
            </a:r>
            <a:r>
              <a:rPr lang="en" sz="1000" dirty="0">
                <a:solidFill>
                  <a:schemeClr val="dk1"/>
                </a:solidFill>
              </a:rPr>
              <a:t>*in: Mariette, Pierre II / </a:t>
            </a:r>
            <a:r>
              <a:rPr lang="en" sz="1000" dirty="0" err="1">
                <a:solidFill>
                  <a:schemeClr val="dk1"/>
                </a:solidFill>
              </a:rPr>
              <a:t>Rechtewahrnehmung</a:t>
            </a:r>
            <a:r>
              <a:rPr lang="en" sz="1000" dirty="0">
                <a:solidFill>
                  <a:schemeClr val="dk1"/>
                </a:solidFill>
              </a:rPr>
              <a:t>: Herzog Anton Ulrich-Museum, Braunschweig | </a:t>
            </a:r>
            <a:r>
              <a:rPr lang="en" sz="1000" dirty="0" err="1">
                <a:solidFill>
                  <a:schemeClr val="dk1"/>
                </a:solidFill>
              </a:rPr>
              <a:t>Digitalisierung</a:t>
            </a:r>
            <a:r>
              <a:rPr lang="en" sz="1000" dirty="0">
                <a:solidFill>
                  <a:schemeClr val="dk1"/>
                </a:solidFill>
              </a:rPr>
              <a:t>: Herzog Anton Ulrich-Museum, Braunschweig, </a:t>
            </a:r>
            <a:r>
              <a:rPr lang="en" sz="1000" u="sng" dirty="0">
                <a:solidFill>
                  <a:schemeClr val="hlink"/>
                </a:solidFill>
                <a:hlinkClick r:id="rId4"/>
              </a:rPr>
              <a:t>CC BY-NC-SA 4.0</a:t>
            </a:r>
            <a:r>
              <a:rPr lang="en" sz="1000" u="sng" dirty="0">
                <a:solidFill>
                  <a:schemeClr val="hlink"/>
                </a:solidFill>
              </a:rPr>
              <a:t>, </a:t>
            </a:r>
            <a:r>
              <a:rPr lang="en" sz="1000" u="sng" dirty="0">
                <a:solidFill>
                  <a:schemeClr val="hlink"/>
                </a:solidFill>
                <a:hlinkClick r:id="rId5"/>
              </a:rPr>
              <a:t>https://www.deutsche-digitale-bibliothek.de/item/GZFNCGFZCTGHMYRZC3EIJD6Q66A2T5DE</a:t>
            </a:r>
            <a:r>
              <a:rPr lang="en" sz="1000" dirty="0">
                <a:solidFill>
                  <a:schemeClr val="dk1"/>
                </a:solidFill>
              </a:rPr>
              <a:t>, </a:t>
            </a:r>
            <a:r>
              <a:rPr lang="en" sz="1000" u="sng" dirty="0">
                <a:solidFill>
                  <a:schemeClr val="hlink"/>
                </a:solidFill>
                <a:hlinkClick r:id="rId6"/>
              </a:rPr>
              <a:t>http://kk.haum-bs.de/?id=mariette-p-ll-exc-ab3-0005</a:t>
            </a:r>
            <a:r>
              <a:rPr lang="en" sz="1000" dirty="0">
                <a:solidFill>
                  <a:schemeClr val="dk1"/>
                </a:solidFill>
              </a:rPr>
              <a:t> </a:t>
            </a:r>
            <a:endParaRPr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Wohin mit den maschinenlesbaren Metadaten?</a:t>
            </a:r>
            <a:endParaRPr/>
          </a:p>
        </p:txBody>
      </p:sp>
      <p:sp>
        <p:nvSpPr>
          <p:cNvPr id="301" name="Google Shape;301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8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Daten an DDB liefern (URI*, API)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regelmäßige CSV- und/oder LIDO-Exporte auf eigener Seite bereitstellen …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 oder z.B. auf </a:t>
            </a:r>
            <a:r>
              <a:rPr lang="en" u="sng">
                <a:solidFill>
                  <a:schemeClr val="hlink"/>
                </a:solidFill>
                <a:hlinkClick r:id="rId3"/>
              </a:rPr>
              <a:t>Zenodo</a:t>
            </a:r>
            <a:r>
              <a:rPr lang="en"/>
              <a:t>**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302" name="Google Shape;302;p45"/>
          <p:cNvSpPr txBox="1">
            <a:spLocks noGrp="1"/>
          </p:cNvSpPr>
          <p:nvPr>
            <p:ph type="body" idx="1"/>
          </p:nvPr>
        </p:nvSpPr>
        <p:spPr>
          <a:xfrm>
            <a:off x="311700" y="4026675"/>
            <a:ext cx="8520600" cy="100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* der DDB-Identifier ist nur so stabil wie der Identifier der datengebenden Institution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** vgl. das Datasheet von Alkemade et al. 2025, </a:t>
            </a:r>
            <a:r>
              <a:rPr lang="en" sz="12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https://doi.org/10.5281/zenodo.15828222</a:t>
            </a:r>
            <a:endParaRPr sz="1200" b="1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6"/>
          <p:cNvSpPr txBox="1">
            <a:spLocks noGrp="1"/>
          </p:cNvSpPr>
          <p:nvPr>
            <p:ph type="ctrTitle"/>
          </p:nvPr>
        </p:nvSpPr>
        <p:spPr>
          <a:xfrm>
            <a:off x="311704" y="744575"/>
            <a:ext cx="44379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Kooperative Datenarbeit</a:t>
            </a:r>
            <a:endParaRPr/>
          </a:p>
        </p:txBody>
      </p:sp>
      <p:pic>
        <p:nvPicPr>
          <p:cNvPr id="308" name="Google Shape;308;p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t="9" b="9"/>
          <a:stretch/>
        </p:blipFill>
        <p:spPr>
          <a:xfrm>
            <a:off x="7423813" y="4480600"/>
            <a:ext cx="1464675" cy="5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53874" y="299700"/>
            <a:ext cx="1578426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6"/>
          <p:cNvSpPr txBox="1"/>
          <p:nvPr/>
        </p:nvSpPr>
        <p:spPr>
          <a:xfrm>
            <a:off x="5531825" y="4038000"/>
            <a:ext cx="3356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DOI: </a:t>
            </a:r>
            <a:r>
              <a:rPr lang="en" u="sng">
                <a:solidFill>
                  <a:schemeClr val="hlink"/>
                </a:solidFill>
                <a:hlinkClick r:id="rId7"/>
              </a:rPr>
              <a:t>10.5281/zenodo.16970805</a:t>
            </a:r>
            <a:endParaRPr/>
          </a:p>
        </p:txBody>
      </p:sp>
      <p:grpSp>
        <p:nvGrpSpPr>
          <p:cNvPr id="311" name="Google Shape;311;p46"/>
          <p:cNvGrpSpPr/>
          <p:nvPr/>
        </p:nvGrpSpPr>
        <p:grpSpPr>
          <a:xfrm>
            <a:off x="76700" y="3718514"/>
            <a:ext cx="5022600" cy="1262255"/>
            <a:chOff x="457700" y="4038000"/>
            <a:chExt cx="5022600" cy="1134000"/>
          </a:xfrm>
        </p:grpSpPr>
        <p:sp>
          <p:nvSpPr>
            <p:cNvPr id="312" name="Google Shape;312;p46"/>
            <p:cNvSpPr txBox="1"/>
            <p:nvPr/>
          </p:nvSpPr>
          <p:spPr>
            <a:xfrm>
              <a:off x="457700" y="4038000"/>
              <a:ext cx="5022600" cy="113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Alexander Winkler (digiS)</a:t>
              </a: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00000"/>
                  </a:solidFill>
                </a:rPr>
                <a:t>✉ </a:t>
              </a:r>
              <a:r>
                <a:rPr lang="en" u="sng">
                  <a:solidFill>
                    <a:srgbClr val="0097A7"/>
                  </a:solidFill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winkler@zib.de</a:t>
              </a: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</a:t>
              </a:r>
              <a:r>
                <a:rPr lang="en" u="sng">
                  <a:solidFill>
                    <a:srgbClr val="0097A7"/>
                  </a:solidFill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0000-0002-9145-7238</a:t>
              </a: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00000"/>
                  </a:solidFill>
                </a:rPr>
                <a:t>    </a:t>
              </a:r>
              <a:r>
                <a:rPr lang="en" u="sng">
                  <a:solidFill>
                    <a:srgbClr val="0097A7"/>
                  </a:solidFill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@awinkler@openbiblio.social</a:t>
              </a:r>
              <a:endParaRPr>
                <a:solidFill>
                  <a:srgbClr val="000000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13. November 2025, digiS-Jahreskonferenz</a:t>
              </a:r>
              <a:endParaRPr/>
            </a:p>
          </p:txBody>
        </p:sp>
        <p:pic>
          <p:nvPicPr>
            <p:cNvPr id="313" name="Google Shape;313;p46" descr="orcid logo 16px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43381" y="4520392"/>
              <a:ext cx="152400" cy="15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46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549303" y="4716164"/>
              <a:ext cx="152400" cy="1639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5" name="Google Shape;315;p4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4032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Synergien durch </a:t>
            </a:r>
            <a:r>
              <a:rPr lang="en" i="1"/>
              <a:t>FAIRness</a:t>
            </a:r>
            <a:r>
              <a:rPr lang="en"/>
              <a:t> und </a:t>
            </a:r>
            <a:r>
              <a:rPr lang="en" i="1"/>
              <a:t>openness</a:t>
            </a:r>
            <a:endParaRPr/>
          </a:p>
        </p:txBody>
      </p:sp>
      <p:pic>
        <p:nvPicPr>
          <p:cNvPr id="316" name="Google Shape;316;p4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191400" y="1309050"/>
            <a:ext cx="2640900" cy="264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1011</Words>
  <Application>Microsoft Macintosh PowerPoint</Application>
  <PresentationFormat>On-screen Show (16:9)</PresentationFormat>
  <Paragraphs>123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Arial</vt:lpstr>
      <vt:lpstr>Simple Light</vt:lpstr>
      <vt:lpstr>Kooperative Datenarbeit</vt:lpstr>
      <vt:lpstr>Synergien in der Datenarbeit</vt:lpstr>
      <vt:lpstr>Bibliotheken: Erschließung im Verbund</vt:lpstr>
      <vt:lpstr>Kooperation über Normdaten</vt:lpstr>
      <vt:lpstr>Kollaboration braucht Infrastruktur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Openness</vt:lpstr>
      <vt:lpstr>PowerPoint Presentation</vt:lpstr>
      <vt:lpstr>Openness ist mehr als Open Access</vt:lpstr>
      <vt:lpstr>FAIR</vt:lpstr>
      <vt:lpstr>Daten sollten FAIR sein …</vt:lpstr>
      <vt:lpstr>… d.h. konkret: (Meta-)Daten</vt:lpstr>
      <vt:lpstr>Je FAIRer die Daten, umso einfacher die Nutzung</vt:lpstr>
      <vt:lpstr>Beispiel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FAIRe Daten helfen der Wiki-Community</vt:lpstr>
      <vt:lpstr>Bilderbögen des Stadtmuseums</vt:lpstr>
      <vt:lpstr>Vorteile</vt:lpstr>
      <vt:lpstr>Low-hanging fruits</vt:lpstr>
      <vt:lpstr>Low-hanging fruits</vt:lpstr>
      <vt:lpstr>Sichtbarkeit von Datenangeboten</vt:lpstr>
      <vt:lpstr>Low-hanging fruits</vt:lpstr>
      <vt:lpstr>Wohin mit den maschinenlesbaren Metadaten?</vt:lpstr>
      <vt:lpstr>Kooperative Datenarbeit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Winkler, Alexander</cp:lastModifiedBy>
  <cp:revision>1</cp:revision>
  <dcterms:modified xsi:type="dcterms:W3CDTF">2025-11-12T12:00:25Z</dcterms:modified>
</cp:coreProperties>
</file>