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Lst>
  <p:sldSz cy="5143500" cx="9144000"/>
  <p:notesSz cx="6858000" cy="9144000"/>
  <p:embeddedFontLst>
    <p:embeddedFont>
      <p:font typeface="Roboto"/>
      <p:regular r:id="rId59"/>
      <p:bold r:id="rId60"/>
      <p:italic r:id="rId61"/>
      <p:boldItalic r:id="rId62"/>
    </p:embeddedFont>
    <p:embeddedFont>
      <p:font typeface="Montserrat"/>
      <p:regular r:id="rId63"/>
      <p:bold r:id="rId64"/>
      <p:italic r:id="rId65"/>
      <p:boldItalic r:id="rId66"/>
    </p:embeddedFont>
    <p:embeddedFont>
      <p:font typeface="Century Gothic"/>
      <p:regular r:id="rId67"/>
      <p:bold r:id="rId68"/>
      <p:italic r:id="rId69"/>
      <p:boldItalic r:id="rId7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BF67AD0-C7DA-4F17-BFFE-00A8984EC881}">
  <a:tblStyle styleId="{5BF67AD0-C7DA-4F17-BFFE-00A8984EC881}"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70" Type="http://schemas.openxmlformats.org/officeDocument/2006/relationships/font" Target="fonts/CenturyGothic-boldItalic.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Roboto-boldItalic.fntdata"/><Relationship Id="rId61" Type="http://schemas.openxmlformats.org/officeDocument/2006/relationships/font" Target="fonts/Roboto-italic.fntdata"/><Relationship Id="rId20" Type="http://schemas.openxmlformats.org/officeDocument/2006/relationships/slide" Target="slides/slide14.xml"/><Relationship Id="rId64" Type="http://schemas.openxmlformats.org/officeDocument/2006/relationships/font" Target="fonts/Montserrat-bold.fntdata"/><Relationship Id="rId63" Type="http://schemas.openxmlformats.org/officeDocument/2006/relationships/font" Target="fonts/Montserrat-regular.fntdata"/><Relationship Id="rId22" Type="http://schemas.openxmlformats.org/officeDocument/2006/relationships/slide" Target="slides/slide16.xml"/><Relationship Id="rId66" Type="http://schemas.openxmlformats.org/officeDocument/2006/relationships/font" Target="fonts/Montserrat-boldItalic.fntdata"/><Relationship Id="rId21" Type="http://schemas.openxmlformats.org/officeDocument/2006/relationships/slide" Target="slides/slide15.xml"/><Relationship Id="rId65" Type="http://schemas.openxmlformats.org/officeDocument/2006/relationships/font" Target="fonts/Montserrat-italic.fntdata"/><Relationship Id="rId24" Type="http://schemas.openxmlformats.org/officeDocument/2006/relationships/slide" Target="slides/slide18.xml"/><Relationship Id="rId68" Type="http://schemas.openxmlformats.org/officeDocument/2006/relationships/font" Target="fonts/CenturyGothic-bold.fntdata"/><Relationship Id="rId23" Type="http://schemas.openxmlformats.org/officeDocument/2006/relationships/slide" Target="slides/slide17.xml"/><Relationship Id="rId67" Type="http://schemas.openxmlformats.org/officeDocument/2006/relationships/font" Target="fonts/CenturyGothic-regular.fntdata"/><Relationship Id="rId60" Type="http://schemas.openxmlformats.org/officeDocument/2006/relationships/font" Target="fonts/Roboto-bold.fntdata"/><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CenturyGothic-italic.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font" Target="fonts/Roboto-regular.fntdata"/><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7158b19946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7158b19946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7158b19946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37158b19946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7158b19946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37158b19946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64475c8605_2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0" name="Google Shape;120;g364475c8605_2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s"/>
              <a:t>What is bioimage analysis? Bioimage analysis is the process by which one extracts quantitative data or information from scientific images.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64475c8605_2_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8" name="Google Shape;128;g364475c8605_2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s"/>
              <a:t>And I want to highlight quantitative as we need to take numbers from it that will tell us something about the sample. But I would also like to emphasize on the word scientific images, as the acquisition of these images has to be clearly documented and understood for other scientists to be able to reproduce them.</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
              <a:t>[click]</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
              <a:t>Here we have an image from nuclei acquired with a fluorescence microscope. Can you write in the chat how many nuclei we see in this image? We might want to estimate intensity of the nuclei or how big they are. How can we do this? We could do it manually, for example, with some tool to draw the region for each nuclei, or use other tools to threshold intensity values and then output a table with all the measurements. Let’s check what answers we got for the nuclei count. It might have seemed simple, but we didn’t specify anywhere what we do with the nuclei touching the borders. This would have been part of a bioimage analysis protocol that we didn’t state here beforehand.</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64475c8605_2_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7" name="Google Shape;137;g364475c8605_2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s"/>
              <a:t>Do we always need bioimage analysis? Can we simply show images to answer our questions? We could wonder what happens with localization of some proteins for example. We see these two cells and explain that cell B has been treated with some drug. We can assume the protein moved from the nucleus to the cytoplasm, right? Which nucleus is brighter?</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
              <a:t>[click]</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
              <a:t>Oops. And these can prove to be even more complicated to estimate when the volumes are different so the signal is spread over larger volumes and gets dimmer.</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64475c8605_2_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4" name="Google Shape;154;g364475c8605_2_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s"/>
              <a:t>In a similar fashion, let’s say our hypothesis is that after adding some drug, a particular cell type starves, leaving more nutrients to other cells, so they shrink in size. In case B they definitely look smaller. But is it true?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
              <a:t>[click]</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
              <a:t>After analyzing we notice it was another optical illusion. Actually this cell type remains unaffected by the drug, yet the other cells surrounding it, grow. So we might have to change our way of thinking.</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64475c8605_2_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4" name="Google Shape;184;g364475c8605_2_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s"/>
              <a:t>So, what are the characteristics of bioimage analysis. The previous examples already led us to one key characteristic. It’s supposed to be quantitative. If we were to specify the intensity of each cell or the size of each of them, we would have noticed it’s the same number.</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64475c8605_2_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 name="Google Shape;192;g364475c8605_2_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s"/>
              <a:t>Additionally, we want our observations to be objective.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
              <a:t>[click]</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
              <a:t>If we ask three different observers to segment tumour outlining, they will do their best, some might be more patient than others, but we will always have a bit of variability on the gray areas.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
              <a:t>[click]</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
              <a:t>On the other hand, if we apply the same bioimage analysis, the results are objective, it doesn’t matter who run it.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64475c8605_2_8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6" name="Google Shape;216;g364475c8605_2_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s"/>
              <a:t>With this example we also see that bioimage analysis should be repeatable. If we start from the same raw data, we want to be able to end up with the same output, but also the raw data is not destroyed in the process so we can repeat the experiment in the same way.</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64475c8605_2_9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4" name="Google Shape;224;g364475c8605_2_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s"/>
              <a:t>Next, we would like our analysis to be reproducible.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
              <a:t>[click]</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
              <a:t>One way of doing this, is documenting what we have done. This can be done by describing in a step by step basis in materials and methods, but we can also write down a script and share it. The work linked here describes from minimal, to recommended and ideal ways to share and publish bioimage analyses, as well as images.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
              <a:t>[click]</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
              <a:t>Something important to highlight here is that, even if the pipeline does not seem to be yielding the right result, it is still reproducible. Science has to be reproducible, and then we can discuss if we agree with the criteria used. But if I can take your analysis, reproduce it and then compare it with mine, we can start a discussion and progress. If I can’t reproduce your work, then I won’t be able to have a baseline to discuss with you, and I might even doubt of what you have done.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364475c8605_2_10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5" name="Google Shape;235;g364475c8605_2_1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s"/>
              <a:t>Finally, this brings us to the last characteristic bioimage analysis ideally has, and that is that it is reliable. Although in the previous example I showed that the measurement was not perfect, when developing an image analysis we have to look for reliability and characterize and understand the limitations. We can also work on identifying where the problem lies and try to fix them. We also have to identify how accurate we need to be and what the limitations are as it is impossible to get perfect results in many cases. We will probably see a workaround for this mandarine problem later.</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64475c8605_2_10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3" name="Google Shape;243;g364475c8605_2_1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s"/>
              <a:t>But where do we start? How do we know we need bioimage analysis? What will we use?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
              <a:t>[click]</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
              <a:t>Well, what is the scientific question? We must first be clear on our question, and we have to be very specific about this. “Is this drug A better than drug B?” Is not specific enough. Does drug A inhibit growth of cell type M, while drug B lets them keep proliferating? This is better. With that we can look into the following.</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
              <a:t>[click]</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
              <a:t>After identifying the hypothesis we want to test, we should reverse engineer the quantitative information that will inform our hypothesis. This way, we know what image analysis we will have to do and what the images should contain. In this case, it would have been cell number, but it could have been size or intensity of some reporter.</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
              <a:t>[click]</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
              <a:t>We know what information has to be contained in the image so, What should we image and how? Well, we know we have to image cells of type M, some treated with drug A and some with drug B. Maybe some controls. But with this information we can already start deciding the experimental procedure, and the image acquisition.</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
              <a:t>[click]</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
              <a:t>After performing the experiments, imaging and analysis we will have quantitative results that will be fed into our statistical model, or mathematical model. This could even be a toy model, but it will reflect our understanding of the system and what is going on. Here, we should also take into account how our observations perturb the system under study.</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
              <a:t>[click]</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
              <a:t>Finally, all these gears feedback into each other and help design new experiments that are more informative. After interpreting the results from our experiment, we can find holes or missing parts of our interpretation. This will feed back into how we can improve or change the acquisition, and the following analysis. Note that there are many science projects where the clearly defined question can fuel any of these three gears, and the whole experimental design can be reverse engineered from that gear.</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64475c8605_2_1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0" name="Google Shape;260;g364475c8605_2_1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s"/>
              <a:t>How is a typical image analysis workflow? We start from the raw images.</a:t>
            </a:r>
            <a:endParaRPr/>
          </a:p>
          <a:p>
            <a:pPr indent="0" lvl="0" marL="0" rtl="0" algn="l">
              <a:lnSpc>
                <a:spcPct val="100000"/>
              </a:lnSpc>
              <a:spcBef>
                <a:spcPts val="0"/>
              </a:spcBef>
              <a:spcAft>
                <a:spcPts val="0"/>
              </a:spcAft>
              <a:buSzPts val="1100"/>
              <a:buNone/>
            </a:pPr>
            <a:r>
              <a:rPr lang="es"/>
              <a:t>[click]</a:t>
            </a:r>
            <a:endParaRPr/>
          </a:p>
          <a:p>
            <a:pPr indent="0" lvl="0" marL="0" rtl="0" algn="l">
              <a:lnSpc>
                <a:spcPct val="100000"/>
              </a:lnSpc>
              <a:spcBef>
                <a:spcPts val="0"/>
              </a:spcBef>
              <a:spcAft>
                <a:spcPts val="0"/>
              </a:spcAft>
              <a:buSzPts val="1100"/>
              <a:buNone/>
            </a:pPr>
            <a:r>
              <a:rPr lang="es"/>
              <a:t>As discussed previously, we need to understand first how the digital image works, what is the file format, the image data and metadata.</a:t>
            </a:r>
            <a:endParaRPr/>
          </a:p>
          <a:p>
            <a:pPr indent="0" lvl="0" marL="0" rtl="0" algn="l">
              <a:lnSpc>
                <a:spcPct val="100000"/>
              </a:lnSpc>
              <a:spcBef>
                <a:spcPts val="0"/>
              </a:spcBef>
              <a:spcAft>
                <a:spcPts val="0"/>
              </a:spcAft>
              <a:buSzPts val="1100"/>
              <a:buNone/>
            </a:pPr>
            <a:r>
              <a:rPr lang="es"/>
              <a:t>[click]</a:t>
            </a:r>
            <a:endParaRPr/>
          </a:p>
          <a:p>
            <a:pPr indent="0" lvl="0" marL="0" rtl="0" algn="l">
              <a:lnSpc>
                <a:spcPct val="100000"/>
              </a:lnSpc>
              <a:spcBef>
                <a:spcPts val="0"/>
              </a:spcBef>
              <a:spcAft>
                <a:spcPts val="0"/>
              </a:spcAft>
              <a:buSzPts val="1100"/>
              <a:buNone/>
            </a:pPr>
            <a:r>
              <a:rPr lang="es"/>
              <a:t>The next step, is called preprocessing. It can include several steps of correction such as background correction, illumination correction or noise suppression.</a:t>
            </a:r>
            <a:endParaRPr/>
          </a:p>
          <a:p>
            <a:pPr indent="0" lvl="0" marL="0" rtl="0" algn="l">
              <a:lnSpc>
                <a:spcPct val="100000"/>
              </a:lnSpc>
              <a:spcBef>
                <a:spcPts val="0"/>
              </a:spcBef>
              <a:spcAft>
                <a:spcPts val="0"/>
              </a:spcAft>
              <a:buSzPts val="1100"/>
              <a:buNone/>
            </a:pPr>
            <a:r>
              <a:rPr lang="es"/>
              <a:t>[click]</a:t>
            </a:r>
            <a:endParaRPr/>
          </a:p>
          <a:p>
            <a:pPr indent="0" lvl="0" marL="0" rtl="0" algn="l">
              <a:lnSpc>
                <a:spcPct val="100000"/>
              </a:lnSpc>
              <a:spcBef>
                <a:spcPts val="0"/>
              </a:spcBef>
              <a:spcAft>
                <a:spcPts val="0"/>
              </a:spcAft>
              <a:buSzPts val="1100"/>
              <a:buNone/>
            </a:pPr>
            <a:r>
              <a:rPr lang="es"/>
              <a:t>Now comes the tricky part. Segmentation is partitioning or dividing the image in the regions or objects that we want to analyze. For this we have several steps such as semantic segmentation, which requires us to distinguish between foreground and background pixels.</a:t>
            </a:r>
            <a:endParaRPr/>
          </a:p>
          <a:p>
            <a:pPr indent="0" lvl="0" marL="0" rtl="0" algn="l">
              <a:lnSpc>
                <a:spcPct val="100000"/>
              </a:lnSpc>
              <a:spcBef>
                <a:spcPts val="0"/>
              </a:spcBef>
              <a:spcAft>
                <a:spcPts val="0"/>
              </a:spcAft>
              <a:buSzPts val="1100"/>
              <a:buNone/>
            </a:pPr>
            <a:r>
              <a:rPr lang="es"/>
              <a:t>[click]</a:t>
            </a:r>
            <a:endParaRPr/>
          </a:p>
          <a:p>
            <a:pPr indent="0" lvl="0" marL="0" rtl="0" algn="l">
              <a:lnSpc>
                <a:spcPct val="100000"/>
              </a:lnSpc>
              <a:spcBef>
                <a:spcPts val="0"/>
              </a:spcBef>
              <a:spcAft>
                <a:spcPts val="0"/>
              </a:spcAft>
              <a:buSzPts val="1100"/>
              <a:buNone/>
            </a:pPr>
            <a:r>
              <a:rPr lang="es"/>
              <a:t>A refinement step to clean what is called salt and pepper.</a:t>
            </a:r>
            <a:endParaRPr/>
          </a:p>
          <a:p>
            <a:pPr indent="0" lvl="0" marL="0" rtl="0" algn="l">
              <a:lnSpc>
                <a:spcPct val="100000"/>
              </a:lnSpc>
              <a:spcBef>
                <a:spcPts val="0"/>
              </a:spcBef>
              <a:spcAft>
                <a:spcPts val="0"/>
              </a:spcAft>
              <a:buSzPts val="1100"/>
              <a:buNone/>
            </a:pPr>
            <a:r>
              <a:rPr lang="es"/>
              <a:t>[click]</a:t>
            </a:r>
            <a:endParaRPr/>
          </a:p>
          <a:p>
            <a:pPr indent="0" lvl="0" marL="0" rtl="0" algn="l">
              <a:lnSpc>
                <a:spcPct val="100000"/>
              </a:lnSpc>
              <a:spcBef>
                <a:spcPts val="0"/>
              </a:spcBef>
              <a:spcAft>
                <a:spcPts val="0"/>
              </a:spcAft>
              <a:buSzPts val="1100"/>
              <a:buNone/>
            </a:pPr>
            <a:r>
              <a:rPr lang="es"/>
              <a:t>And finally, instance segmentation to separate each object of interest.</a:t>
            </a:r>
            <a:endParaRPr/>
          </a:p>
          <a:p>
            <a:pPr indent="0" lvl="0" marL="0" rtl="0" algn="l">
              <a:lnSpc>
                <a:spcPct val="100000"/>
              </a:lnSpc>
              <a:spcBef>
                <a:spcPts val="0"/>
              </a:spcBef>
              <a:spcAft>
                <a:spcPts val="0"/>
              </a:spcAft>
              <a:buSzPts val="1100"/>
              <a:buNone/>
            </a:pPr>
            <a:r>
              <a:rPr lang="es"/>
              <a:t>[click]</a:t>
            </a:r>
            <a:endParaRPr/>
          </a:p>
          <a:p>
            <a:pPr indent="0" lvl="0" marL="0" rtl="0" algn="l">
              <a:lnSpc>
                <a:spcPct val="100000"/>
              </a:lnSpc>
              <a:spcBef>
                <a:spcPts val="0"/>
              </a:spcBef>
              <a:spcAft>
                <a:spcPts val="0"/>
              </a:spcAft>
              <a:buSzPts val="1100"/>
              <a:buNone/>
            </a:pPr>
            <a:r>
              <a:rPr lang="es"/>
              <a:t>With all the objects identified, we can proceed to quantify and extract features of interest from them.</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64475c8605_2_1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3" name="Google Shape;283;g364475c8605_2_1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s"/>
              <a:t>Let’s start by describing the raw or digital image.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64475c8605_2_1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7" name="Google Shape;297;g364475c8605_2_1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s"/>
              <a:t>Now we have raw images acquired with our microscope. Before we attempt segmenting them to find our objects of interest, we can correct for a couple things such as background or inhomogeneous illumination. Depending on the scientific question, we might not have to do all these steps. It is good practice to correct most of these and they also prove to be good examples for common image analysis algorithms.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64475c8605_2_1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9" name="Google Shape;309;g364475c8605_2_1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s"/>
              <a:t>As shown previously, the dark region in images have some background signal. We have discussed several different sources for this such as dark noise, the energy required to energize a camera sensor, autofluorescence in mounting media, etc. This is not ideal and preferably not the way to go, but one could get an estimate from looking at the dark empty region in an image. Estimate the mean or median of this region and subtract that value from each pixel.</a:t>
            </a:r>
            <a:endParaRPr/>
          </a:p>
          <a:p>
            <a:pPr indent="0" lvl="0" marL="0" rtl="0" algn="l">
              <a:lnSpc>
                <a:spcPct val="100000"/>
              </a:lnSpc>
              <a:spcBef>
                <a:spcPts val="0"/>
              </a:spcBef>
              <a:spcAft>
                <a:spcPts val="0"/>
              </a:spcAft>
              <a:buSzPts val="1100"/>
              <a:buNone/>
            </a:pPr>
            <a:r>
              <a:rPr lang="es"/>
              <a:t>[click]</a:t>
            </a:r>
            <a:endParaRPr/>
          </a:p>
          <a:p>
            <a:pPr indent="0" lvl="0" marL="0" rtl="0" algn="l">
              <a:lnSpc>
                <a:spcPct val="100000"/>
              </a:lnSpc>
              <a:spcBef>
                <a:spcPts val="0"/>
              </a:spcBef>
              <a:spcAft>
                <a:spcPts val="0"/>
              </a:spcAft>
              <a:buSzPts val="1100"/>
              <a:buNone/>
            </a:pPr>
            <a:r>
              <a:rPr lang="es"/>
              <a:t>Ideally, one should characterize the background by acquiring several images with the same acquisition settings used for the sample, but without the sample. There are several ways of doing this and it also depends on the microscope and how the sample is prepared.</a:t>
            </a:r>
            <a:endParaRPr/>
          </a:p>
          <a:p>
            <a:pPr indent="0" lvl="0" marL="0" rtl="0" algn="l">
              <a:lnSpc>
                <a:spcPct val="100000"/>
              </a:lnSpc>
              <a:spcBef>
                <a:spcPts val="0"/>
              </a:spcBef>
              <a:spcAft>
                <a:spcPts val="0"/>
              </a:spcAft>
              <a:buSzPts val="1100"/>
              <a:buNone/>
            </a:pPr>
            <a:r>
              <a:rPr lang="es"/>
              <a:t>[click]</a:t>
            </a:r>
            <a:endParaRPr/>
          </a:p>
          <a:p>
            <a:pPr indent="0" lvl="0" marL="0" rtl="0" algn="l">
              <a:lnSpc>
                <a:spcPct val="100000"/>
              </a:lnSpc>
              <a:spcBef>
                <a:spcPts val="0"/>
              </a:spcBef>
              <a:spcAft>
                <a:spcPts val="0"/>
              </a:spcAft>
              <a:buSzPts val="1100"/>
              <a:buNone/>
            </a:pPr>
            <a:r>
              <a:rPr lang="es"/>
              <a:t>Finally, we could apply algorithms that get rid of background as well as some of the inhomogeneous intensity such as rolling ball algorithms.</a:t>
            </a:r>
            <a:endParaRPr/>
          </a:p>
          <a:p>
            <a:pPr indent="0" lvl="0" marL="0" rtl="0" algn="l">
              <a:lnSpc>
                <a:spcPct val="100000"/>
              </a:lnSpc>
              <a:spcBef>
                <a:spcPts val="0"/>
              </a:spcBef>
              <a:spcAft>
                <a:spcPts val="0"/>
              </a:spcAft>
              <a:buSzPts val="1100"/>
              <a:buNone/>
            </a:pPr>
            <a:r>
              <a:rPr lang="es"/>
              <a:t>To be able to perform any of these three, we will need a bit more about the basic operations we can perform on images.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64475c8605_2_2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3" name="Google Shape;323;g364475c8605_2_2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lang="es"/>
              <a:t>If we have an image for which we do not have any information from which it came from, we could select a small region of empty space and calculate the mean. Followingly, we can subtract that value from every pixel.</a:t>
            </a:r>
            <a:endParaRPr/>
          </a:p>
          <a:p>
            <a:pPr indent="0" lvl="0" marL="158750" rtl="0" algn="l">
              <a:lnSpc>
                <a:spcPct val="100000"/>
              </a:lnSpc>
              <a:spcBef>
                <a:spcPts val="0"/>
              </a:spcBef>
              <a:spcAft>
                <a:spcPts val="0"/>
              </a:spcAft>
              <a:buSzPts val="1100"/>
              <a:buNone/>
            </a:pPr>
            <a:r>
              <a:rPr lang="es"/>
              <a:t>[click]</a:t>
            </a:r>
            <a:endParaRPr/>
          </a:p>
          <a:p>
            <a:pPr indent="0" lvl="0" marL="158750" rtl="0" algn="l">
              <a:lnSpc>
                <a:spcPct val="100000"/>
              </a:lnSpc>
              <a:spcBef>
                <a:spcPts val="0"/>
              </a:spcBef>
              <a:spcAft>
                <a:spcPts val="0"/>
              </a:spcAft>
              <a:buSzPts val="1100"/>
              <a:buNone/>
            </a:pPr>
            <a:r>
              <a:rPr lang="es"/>
              <a:t>This is a quick fix, and as you can see it is not perfect nor the best, but it does part of the job.</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64475c8605_2_2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3" name="Google Shape;333;g364475c8605_2_2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lang="es"/>
              <a:t>Here I can show you one more type of image operation. Let’s say I took several images with same acquisition settings but without the sample. This way I end up with background images. Instead of taking one image and outputting one image, this operation will take two or more images and output one single image. So the first thing we will do is take the first pixel across every image, and calculate the median, and place that values in the first place. We will do the same for the second pixel in every image, and so on.</a:t>
            </a:r>
            <a:endParaRPr/>
          </a:p>
          <a:p>
            <a:pPr indent="0" lvl="0" marL="158750" rtl="0" algn="l">
              <a:lnSpc>
                <a:spcPct val="100000"/>
              </a:lnSpc>
              <a:spcBef>
                <a:spcPts val="0"/>
              </a:spcBef>
              <a:spcAft>
                <a:spcPts val="0"/>
              </a:spcAft>
              <a:buSzPts val="1100"/>
              <a:buNone/>
            </a:pPr>
            <a:r>
              <a:rPr lang="es"/>
              <a:t>[click]</a:t>
            </a:r>
            <a:endParaRPr/>
          </a:p>
          <a:p>
            <a:pPr indent="0" lvl="0" marL="158750" rtl="0" algn="l">
              <a:lnSpc>
                <a:spcPct val="100000"/>
              </a:lnSpc>
              <a:spcBef>
                <a:spcPts val="0"/>
              </a:spcBef>
              <a:spcAft>
                <a:spcPts val="0"/>
              </a:spcAft>
              <a:buSzPts val="1100"/>
              <a:buNone/>
            </a:pPr>
            <a:r>
              <a:rPr lang="es"/>
              <a:t>This way we discard any noise or objects in the images and end up with a single median background image. What do you think will happen if the images do not have the same size? Can you see the limitation here?</a:t>
            </a:r>
            <a:endParaRPr/>
          </a:p>
          <a:p>
            <a:pPr indent="0" lvl="0" marL="158750" rtl="0" algn="l">
              <a:lnSpc>
                <a:spcPct val="100000"/>
              </a:lnSpc>
              <a:spcBef>
                <a:spcPts val="0"/>
              </a:spcBef>
              <a:spcAft>
                <a:spcPts val="0"/>
              </a:spcAft>
              <a:buSzPts val="1100"/>
              <a:buNone/>
            </a:pPr>
            <a:r>
              <a:rPr lang="es"/>
              <a:t>Finally, we can subtract, pixel by pixel from the image acquired with the sample.</a:t>
            </a:r>
            <a:endParaRPr/>
          </a:p>
          <a:p>
            <a:pPr indent="0" lvl="0" marL="158750" rtl="0" algn="l">
              <a:lnSpc>
                <a:spcPct val="100000"/>
              </a:lnSpc>
              <a:spcBef>
                <a:spcPts val="0"/>
              </a:spcBef>
              <a:spcAft>
                <a:spcPts val="0"/>
              </a:spcAft>
              <a:buSzPts val="1100"/>
              <a:buNone/>
            </a:pPr>
            <a:r>
              <a:rPr lang="es"/>
              <a:t>[click]</a:t>
            </a:r>
            <a:endParaRPr/>
          </a:p>
          <a:p>
            <a:pPr indent="0" lvl="0" marL="158750" rtl="0" algn="l">
              <a:lnSpc>
                <a:spcPct val="100000"/>
              </a:lnSpc>
              <a:spcBef>
                <a:spcPts val="0"/>
              </a:spcBef>
              <a:spcAft>
                <a:spcPts val="0"/>
              </a:spcAft>
              <a:buSzPts val="1100"/>
              <a:buNone/>
            </a:pPr>
            <a:r>
              <a:rPr lang="es"/>
              <a:t>Et voila, here we have our background corrected image.</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364475c8605_2_2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8" name="Google Shape;348;g364475c8605_2_2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s"/>
              <a:t>We already talked about background correction, and another frequent issue is inhomogeneous illumination. This results in signal being higher in specific regions of the image. In a similar fashion, we can acquire several images of a homogeneous fluorescent sample or slide at several different positions. Calculate the mean or median per pixel, remember to subtract background of this image. And finally use this value to normalize every image acquired.</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364475c8605_2_2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7" name="Google Shape;357;g364475c8605_2_2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s"/>
              <a:t>Let’s take a look at one last algorithm. This one is quite graphical, if image analysis was not graphical enough. We have her a picture of rice on a table. We can already see a dim region and a brighter region. To the right we will encode the intensity in height of a 3D image. If we look at it from the top, it looks like we only changed the LUT. But if we flip it.</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364475c8605_2_2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7" name="Google Shape;367;g364475c8605_2_2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s"/>
              <a:t>We can appreciate how the region to the left is dimmer, or we can see that the height is lower. So, in this case background and illumination have this curvy profile.</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364475c8605_2_2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7" name="Google Shape;377;g364475c8605_2_2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s"/>
              <a:t>Imagine we take a ball of diameter r which is bigger than the width of a single rice. And we will make it roll on the lower surface; you will have to imagine that we flip gravity or the image.</a:t>
            </a:r>
            <a:endParaRPr/>
          </a:p>
          <a:p>
            <a:pPr indent="0" lvl="0" marL="0" rtl="0" algn="l">
              <a:lnSpc>
                <a:spcPct val="100000"/>
              </a:lnSpc>
              <a:spcBef>
                <a:spcPts val="0"/>
              </a:spcBef>
              <a:spcAft>
                <a:spcPts val="0"/>
              </a:spcAft>
              <a:buSzPts val="1100"/>
              <a:buNone/>
            </a:pPr>
            <a:r>
              <a:rPr lang="es"/>
              <a:t>[click]</a:t>
            </a:r>
            <a:endParaRPr/>
          </a:p>
          <a:p>
            <a:pPr indent="0" lvl="0" marL="0" rtl="0" algn="l">
              <a:lnSpc>
                <a:spcPct val="100000"/>
              </a:lnSpc>
              <a:spcBef>
                <a:spcPts val="0"/>
              </a:spcBef>
              <a:spcAft>
                <a:spcPts val="0"/>
              </a:spcAft>
              <a:buSzPts val="1100"/>
              <a:buNone/>
            </a:pPr>
            <a:r>
              <a:rPr lang="es"/>
              <a:t>If we register the height of the ball at each position, we will get a curvy plane that represents this background and illumination.</a:t>
            </a:r>
            <a:endParaRPr/>
          </a:p>
          <a:p>
            <a:pPr indent="0" lvl="0" marL="0" rtl="0" algn="l">
              <a:lnSpc>
                <a:spcPct val="100000"/>
              </a:lnSpc>
              <a:spcBef>
                <a:spcPts val="0"/>
              </a:spcBef>
              <a:spcAft>
                <a:spcPts val="0"/>
              </a:spcAft>
              <a:buSzPts val="1100"/>
              <a:buNone/>
            </a:pPr>
            <a:r>
              <a:rPr lang="es"/>
              <a:t>[click]</a:t>
            </a:r>
            <a:endParaRPr/>
          </a:p>
          <a:p>
            <a:pPr indent="0" lvl="0" marL="0" rtl="0" algn="l">
              <a:lnSpc>
                <a:spcPct val="100000"/>
              </a:lnSpc>
              <a:spcBef>
                <a:spcPts val="0"/>
              </a:spcBef>
              <a:spcAft>
                <a:spcPts val="0"/>
              </a:spcAft>
              <a:buSzPts val="1100"/>
              <a:buNone/>
            </a:pPr>
            <a:r>
              <a:rPr lang="es"/>
              <a:t>Imagine now that we take a ball whose diameter is actually smaller than the rice.</a:t>
            </a:r>
            <a:endParaRPr/>
          </a:p>
          <a:p>
            <a:pPr indent="0" lvl="0" marL="0" rtl="0" algn="l">
              <a:lnSpc>
                <a:spcPct val="100000"/>
              </a:lnSpc>
              <a:spcBef>
                <a:spcPts val="0"/>
              </a:spcBef>
              <a:spcAft>
                <a:spcPts val="0"/>
              </a:spcAft>
              <a:buSzPts val="1100"/>
              <a:buNone/>
            </a:pPr>
            <a:r>
              <a:rPr lang="es"/>
              <a:t>[click]</a:t>
            </a:r>
            <a:endParaRPr/>
          </a:p>
          <a:p>
            <a:pPr indent="0" lvl="0" marL="0" rtl="0" algn="l">
              <a:lnSpc>
                <a:spcPct val="100000"/>
              </a:lnSpc>
              <a:spcBef>
                <a:spcPts val="0"/>
              </a:spcBef>
              <a:spcAft>
                <a:spcPts val="0"/>
              </a:spcAft>
              <a:buSzPts val="1100"/>
              <a:buNone/>
            </a:pPr>
            <a:r>
              <a:rPr lang="es"/>
              <a:t>While rolling it, it will fall inside of the rice, registering it’s height as well. This means that the profile will also have a bit of rugosity for each time it fell inside the rice.</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364475c8605_2_2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1" name="Google Shape;391;g364475c8605_2_2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s"/>
              <a:t>Finally, we want to subtract this background. Which one should we use? The one that came from the diameter higher that the width of rice or the one that was smaller?</a:t>
            </a:r>
            <a:endParaRPr/>
          </a:p>
          <a:p>
            <a:pPr indent="0" lvl="0" marL="0" rtl="0" algn="l">
              <a:lnSpc>
                <a:spcPct val="100000"/>
              </a:lnSpc>
              <a:spcBef>
                <a:spcPts val="0"/>
              </a:spcBef>
              <a:spcAft>
                <a:spcPts val="0"/>
              </a:spcAft>
              <a:buSzPts val="1100"/>
              <a:buNone/>
            </a:pPr>
            <a:r>
              <a:rPr lang="es"/>
              <a:t>[click]</a:t>
            </a:r>
            <a:endParaRPr/>
          </a:p>
          <a:p>
            <a:pPr indent="0" lvl="0" marL="0" rtl="0" algn="l">
              <a:lnSpc>
                <a:spcPct val="100000"/>
              </a:lnSpc>
              <a:spcBef>
                <a:spcPts val="0"/>
              </a:spcBef>
              <a:spcAft>
                <a:spcPts val="0"/>
              </a:spcAft>
              <a:buSzPts val="1100"/>
              <a:buNone/>
            </a:pPr>
            <a:r>
              <a:rPr lang="es"/>
              <a:t>Well, if we chose the one that was smaller, we will subtract part of the rice from our image. So, we will use the one that was bigger and subtract only the background and illumination profile.</a:t>
            </a:r>
            <a:endParaRPr/>
          </a:p>
          <a:p>
            <a:pPr indent="0" lvl="0" marL="0" rtl="0" algn="l">
              <a:lnSpc>
                <a:spcPct val="100000"/>
              </a:lnSpc>
              <a:spcBef>
                <a:spcPts val="0"/>
              </a:spcBef>
              <a:spcAft>
                <a:spcPts val="0"/>
              </a:spcAft>
              <a:buSzPts val="1100"/>
              <a:buNone/>
            </a:pPr>
            <a:r>
              <a:rPr lang="es"/>
              <a:t>[click]</a:t>
            </a:r>
            <a:endParaRPr/>
          </a:p>
          <a:p>
            <a:pPr indent="0" lvl="0" marL="0" rtl="0" algn="l">
              <a:lnSpc>
                <a:spcPct val="100000"/>
              </a:lnSpc>
              <a:spcBef>
                <a:spcPts val="0"/>
              </a:spcBef>
              <a:spcAft>
                <a:spcPts val="0"/>
              </a:spcAft>
              <a:buSzPts val="1100"/>
              <a:buNone/>
            </a:pPr>
            <a:r>
              <a:rPr lang="es"/>
              <a:t>This way we end up with a nicely corrected image. In FIJI, you can perform this operation by selecting Process &gt; Subtract Background and it will let you choose the width of the ball in pixels. You can always click on Preview to see the result before applying it.</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364475c8605_2_2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7" name="Google Shape;407;g364475c8605_2_2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lang="es"/>
              <a:t>We have been discussing about resolution and discretization of intensities and space, but there is a lot of information in the spatial distribution of the intensities. How can we exploit this to our advantage? Let’s get back to our HeLa Cells sample image. The plot you see below is the intensity profile you get by drawing a horizontal line across the middle of the image. You can see the regions that correspond to the nuclear intensity.</a:t>
            </a:r>
            <a:endParaRPr/>
          </a:p>
          <a:p>
            <a:pPr indent="0" lvl="0" marL="158750" rtl="0" algn="l">
              <a:lnSpc>
                <a:spcPct val="100000"/>
              </a:lnSpc>
              <a:spcBef>
                <a:spcPts val="0"/>
              </a:spcBef>
              <a:spcAft>
                <a:spcPts val="0"/>
              </a:spcAft>
              <a:buSzPts val="1100"/>
              <a:buNone/>
            </a:pPr>
            <a:r>
              <a:rPr lang="es"/>
              <a:t>[click]</a:t>
            </a:r>
            <a:endParaRPr/>
          </a:p>
          <a:p>
            <a:pPr indent="0" lvl="0" marL="158750" rtl="0" algn="l">
              <a:lnSpc>
                <a:spcPct val="100000"/>
              </a:lnSpc>
              <a:spcBef>
                <a:spcPts val="0"/>
              </a:spcBef>
              <a:spcAft>
                <a:spcPts val="0"/>
              </a:spcAft>
              <a:buSzPts val="1100"/>
              <a:buNone/>
            </a:pPr>
            <a:r>
              <a:rPr lang="es"/>
              <a:t>We could use spatial filtering to smooth the image and then suppress some of the noise due to acquisition. We lose some of the details, but this will help a lot for segmentation. We can see on the profile how the sharper details are lost.</a:t>
            </a:r>
            <a:endParaRPr/>
          </a:p>
          <a:p>
            <a:pPr indent="0" lvl="0" marL="158750" rtl="0" algn="l">
              <a:lnSpc>
                <a:spcPct val="100000"/>
              </a:lnSpc>
              <a:spcBef>
                <a:spcPts val="0"/>
              </a:spcBef>
              <a:spcAft>
                <a:spcPts val="0"/>
              </a:spcAft>
              <a:buSzPts val="1100"/>
              <a:buNone/>
            </a:pPr>
            <a:r>
              <a:rPr lang="es"/>
              <a:t>[click]</a:t>
            </a:r>
            <a:endParaRPr/>
          </a:p>
          <a:p>
            <a:pPr indent="0" lvl="0" marL="158750" rtl="0" algn="l">
              <a:lnSpc>
                <a:spcPct val="100000"/>
              </a:lnSpc>
              <a:spcBef>
                <a:spcPts val="0"/>
              </a:spcBef>
              <a:spcAft>
                <a:spcPts val="0"/>
              </a:spcAft>
              <a:buSzPts val="1100"/>
              <a:buNone/>
            </a:pPr>
            <a:r>
              <a:rPr lang="es"/>
              <a:t>Or we could use other types of spatial filtering to enhance edges and remove homogeneous regions. But how does this work?</a:t>
            </a:r>
            <a:endParaRPr/>
          </a:p>
          <a:p>
            <a:pPr indent="0" lvl="0" marL="15875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364475c8605_2_3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0" name="Google Shape;430;g364475c8605_2_30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s" sz="1200"/>
              <a:t>Let’s say we have this small image here. The values for each pixel is shown in this matrix in the middle. We will use a 3 by 3 mean filter, that means we will take a 3x3 neighborhood, sum all the values of these pixels and divide by the number of pixels, which is nine. So our kernel is this small 3 by 3 matrix with all 1/9 values. We apply this to this neighborhood and then replace the value in the center pixel.</a:t>
            </a:r>
            <a:endParaRPr/>
          </a:p>
          <a:p>
            <a:pPr indent="0" lvl="0" marL="0" rtl="0" algn="l">
              <a:lnSpc>
                <a:spcPct val="100000"/>
              </a:lnSpc>
              <a:spcBef>
                <a:spcPts val="0"/>
              </a:spcBef>
              <a:spcAft>
                <a:spcPts val="0"/>
              </a:spcAft>
              <a:buSzPts val="1100"/>
              <a:buNone/>
            </a:pPr>
            <a:r>
              <a:t/>
            </a:r>
            <a:endParaRPr/>
          </a:p>
        </p:txBody>
      </p:sp>
      <p:sp>
        <p:nvSpPr>
          <p:cNvPr id="431" name="Google Shape;431;g364475c8605_2_30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364475c8605_2_3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5" name="Google Shape;465;g364475c8605_2_34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s" sz="1200"/>
              <a:t>Next, we do the same with the neighborhood surrounding the following pixel. In a way, information from surrounding pixels is used to modify each pixel. This will smooth out the image but also suppress noise. </a:t>
            </a:r>
            <a:endParaRPr/>
          </a:p>
          <a:p>
            <a:pPr indent="0" lvl="0" marL="0" rtl="0" algn="l">
              <a:lnSpc>
                <a:spcPct val="100000"/>
              </a:lnSpc>
              <a:spcBef>
                <a:spcPts val="0"/>
              </a:spcBef>
              <a:spcAft>
                <a:spcPts val="0"/>
              </a:spcAft>
              <a:buSzPts val="1100"/>
              <a:buNone/>
            </a:pPr>
            <a:r>
              <a:t/>
            </a:r>
            <a:endParaRPr/>
          </a:p>
        </p:txBody>
      </p:sp>
      <p:sp>
        <p:nvSpPr>
          <p:cNvPr id="466" name="Google Shape;466;g364475c8605_2_34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364475c8605_2_37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4" name="Google Shape;504;g364475c8605_2_3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lang="es"/>
              <a:t>Let’s imagine a situation where we have a camera with some hot pixels, some pixels that are noisy and have very high values. Or our sample or acquisition generates this kind of noise.</a:t>
            </a:r>
            <a:endParaRPr/>
          </a:p>
          <a:p>
            <a:pPr indent="0" lvl="0" marL="158750" rtl="0" algn="l">
              <a:lnSpc>
                <a:spcPct val="100000"/>
              </a:lnSpc>
              <a:spcBef>
                <a:spcPts val="0"/>
              </a:spcBef>
              <a:spcAft>
                <a:spcPts val="0"/>
              </a:spcAft>
              <a:buSzPts val="1100"/>
              <a:buNone/>
            </a:pPr>
            <a:r>
              <a:rPr lang="es"/>
              <a:t>[click]</a:t>
            </a:r>
            <a:endParaRPr/>
          </a:p>
          <a:p>
            <a:pPr indent="0" lvl="0" marL="158750" rtl="0" algn="l">
              <a:lnSpc>
                <a:spcPct val="100000"/>
              </a:lnSpc>
              <a:spcBef>
                <a:spcPts val="0"/>
              </a:spcBef>
              <a:spcAft>
                <a:spcPts val="0"/>
              </a:spcAft>
              <a:buSzPts val="1100"/>
              <a:buNone/>
            </a:pPr>
            <a:r>
              <a:rPr lang="es"/>
              <a:t>If we were to apply a mean filter as before, that very high intensity is spread out to the surrounding pixels. We could take a different approach and use median instead. This ahs the advantage that it will discard outlier values.</a:t>
            </a:r>
            <a:endParaRPr/>
          </a:p>
          <a:p>
            <a:pPr indent="0" lvl="0" marL="158750" rtl="0" algn="l">
              <a:lnSpc>
                <a:spcPct val="100000"/>
              </a:lnSpc>
              <a:spcBef>
                <a:spcPts val="0"/>
              </a:spcBef>
              <a:spcAft>
                <a:spcPts val="0"/>
              </a:spcAft>
              <a:buSzPts val="1100"/>
              <a:buNone/>
            </a:pPr>
            <a:r>
              <a:rPr lang="es"/>
              <a:t>[click]</a:t>
            </a:r>
            <a:endParaRPr/>
          </a:p>
          <a:p>
            <a:pPr indent="0" lvl="0" marL="158750" rtl="0" algn="l">
              <a:lnSpc>
                <a:spcPct val="100000"/>
              </a:lnSpc>
              <a:spcBef>
                <a:spcPts val="0"/>
              </a:spcBef>
              <a:spcAft>
                <a:spcPts val="0"/>
              </a:spcAft>
              <a:buSzPts val="1100"/>
              <a:buNone/>
            </a:pPr>
            <a:r>
              <a:rPr lang="es"/>
              <a:t>Imagine our image has this salt and pepper noise. See the differences between applying a mean and a median filter. The advantages of a mean filter is that it’s faster to process as it does not require sorting. The advantage of the median filter is that no new values are created in the image and it suppresses this type of noise.</a:t>
            </a:r>
            <a:endParaRPr/>
          </a:p>
        </p:txBody>
      </p:sp>
      <p:sp>
        <p:nvSpPr>
          <p:cNvPr id="505" name="Google Shape;505;g364475c8605_2_37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364475c8605_2_39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6" name="Google Shape;526;g364475c8605_2_3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lang="es"/>
              <a:t>Another common filter used for smoothing images is the gaussian filter.</a:t>
            </a:r>
            <a:endParaRPr/>
          </a:p>
          <a:p>
            <a:pPr indent="0" lvl="0" marL="158750" rtl="0" algn="l">
              <a:lnSpc>
                <a:spcPct val="100000"/>
              </a:lnSpc>
              <a:spcBef>
                <a:spcPts val="0"/>
              </a:spcBef>
              <a:spcAft>
                <a:spcPts val="0"/>
              </a:spcAft>
              <a:buSzPts val="1100"/>
              <a:buNone/>
            </a:pPr>
            <a:r>
              <a:rPr lang="es"/>
              <a:t>[click]</a:t>
            </a:r>
            <a:endParaRPr/>
          </a:p>
          <a:p>
            <a:pPr indent="0" lvl="0" marL="158750" rtl="0" algn="l">
              <a:lnSpc>
                <a:spcPct val="100000"/>
              </a:lnSpc>
              <a:spcBef>
                <a:spcPts val="0"/>
              </a:spcBef>
              <a:spcAft>
                <a:spcPts val="0"/>
              </a:spcAft>
              <a:buSzPts val="1100"/>
              <a:buNone/>
            </a:pPr>
            <a:r>
              <a:rPr lang="es"/>
              <a:t>It’s mostly used to blur images, remove noise and consists of a gaussian shaped kernel. Here we can see a 3D projection of it.</a:t>
            </a:r>
            <a:endParaRPr/>
          </a:p>
          <a:p>
            <a:pPr indent="0" lvl="0" marL="158750" rtl="0" algn="l">
              <a:lnSpc>
                <a:spcPct val="100000"/>
              </a:lnSpc>
              <a:spcBef>
                <a:spcPts val="0"/>
              </a:spcBef>
              <a:spcAft>
                <a:spcPts val="0"/>
              </a:spcAft>
              <a:buSzPts val="1100"/>
              <a:buNone/>
            </a:pPr>
            <a:r>
              <a:rPr lang="es"/>
              <a:t>[click]</a:t>
            </a:r>
            <a:endParaRPr/>
          </a:p>
          <a:p>
            <a:pPr indent="0" lvl="0" marL="158750" rtl="0" algn="l">
              <a:lnSpc>
                <a:spcPct val="100000"/>
              </a:lnSpc>
              <a:spcBef>
                <a:spcPts val="0"/>
              </a:spcBef>
              <a:spcAft>
                <a:spcPts val="0"/>
              </a:spcAft>
              <a:buSzPts val="1100"/>
              <a:buNone/>
            </a:pPr>
            <a:r>
              <a:rPr lang="es"/>
              <a:t>A big advantage is that it’s computationally efficient to calculate as it can be obtained via composition of smaller filters or calculated in Fourier space.</a:t>
            </a:r>
            <a:endParaRPr/>
          </a:p>
          <a:p>
            <a:pPr indent="0" lvl="0" marL="158750" rtl="0" algn="l">
              <a:lnSpc>
                <a:spcPct val="100000"/>
              </a:lnSpc>
              <a:spcBef>
                <a:spcPts val="0"/>
              </a:spcBef>
              <a:spcAft>
                <a:spcPts val="0"/>
              </a:spcAft>
              <a:buSzPts val="1100"/>
              <a:buNone/>
            </a:pPr>
            <a:r>
              <a:rPr lang="es"/>
              <a:t>[click]</a:t>
            </a:r>
            <a:endParaRPr/>
          </a:p>
          <a:p>
            <a:pPr indent="0" lvl="0" marL="158750" rtl="0" algn="l">
              <a:lnSpc>
                <a:spcPct val="100000"/>
              </a:lnSpc>
              <a:spcBef>
                <a:spcPts val="0"/>
              </a:spcBef>
              <a:spcAft>
                <a:spcPts val="0"/>
              </a:spcAft>
              <a:buSzPts val="1100"/>
              <a:buNone/>
            </a:pPr>
            <a:r>
              <a:rPr lang="es"/>
              <a:t>The degree of smoothing, related to its size, is given by the standard deviation, the sigma value of the gaussian.</a:t>
            </a:r>
            <a:endParaRPr/>
          </a:p>
          <a:p>
            <a:pPr indent="0" lvl="0" marL="158750" rtl="0" algn="l">
              <a:lnSpc>
                <a:spcPct val="100000"/>
              </a:lnSpc>
              <a:spcBef>
                <a:spcPts val="0"/>
              </a:spcBef>
              <a:spcAft>
                <a:spcPts val="0"/>
              </a:spcAft>
              <a:buSzPts val="1100"/>
              <a:buNone/>
            </a:pPr>
            <a:r>
              <a:rPr lang="es"/>
              <a:t>[click]</a:t>
            </a:r>
            <a:endParaRPr/>
          </a:p>
          <a:p>
            <a:pPr indent="0" lvl="0" marL="158750" rtl="0" algn="l">
              <a:lnSpc>
                <a:spcPct val="100000"/>
              </a:lnSpc>
              <a:spcBef>
                <a:spcPts val="0"/>
              </a:spcBef>
              <a:spcAft>
                <a:spcPts val="0"/>
              </a:spcAft>
              <a:buSzPts val="1100"/>
              <a:buNone/>
            </a:pPr>
            <a:r>
              <a:rPr lang="es"/>
              <a:t>Another interesting feature is that you can choose sigma in such a way that it matches the point spread function of the microscope. By doing this, you can suppress noise while avoiding to lose details as only pixels coming from the same PSF are considered in a kernel.</a:t>
            </a:r>
            <a:endParaRPr/>
          </a:p>
        </p:txBody>
      </p:sp>
      <p:sp>
        <p:nvSpPr>
          <p:cNvPr id="527" name="Google Shape;527;g364475c8605_2_39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364475c8605_2_40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1" name="Google Shape;541;g364475c8605_2_4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s"/>
              <a:t>Well, now is a good time to stop, take a deep breath… Should we continue? Do we have any questions about key concepts until now?</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
              <a:t>Segmentation is often the key step in image analysis. Segmentation is used to separate what is of interest from what is not, and is what makes the image easier to process downstream for quantification. It’s often the limiting step and one of the most complicated ones.</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g364475c8605_2_4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3" name="Google Shape;553;g364475c8605_2_4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lang="es"/>
              <a:t>Segmentation is separating the objects of interest in an image into the ones we would like to analyze from the ones we want to ignore. We start with our filtered image and we apply a method, could be thresholding, to distinguish between pixels that belong to the foreground, pixels that belong to objects of interest, from pixels belonging to the background. This is called semantic segmentation, it distinguishes foreground from background and will generate a binary mask. Binary masks are images whose pixels take one of two values, one for background and another one for foreground. Then, you can apply other algorithms to distinguish between different objects. This is called Instance segmentation and will yield a labeled mask. In labeled masks, each instance or object is assigned a label, usually an integer, and every pixel that corresponds to that object has that same value. Pixels in background take 0, maybe all the pixels for the nuclei in green take the value 1, the pixels for the red one take value equal 2, and so on and so forth.</a:t>
            </a:r>
            <a:endParaRPr/>
          </a:p>
        </p:txBody>
      </p:sp>
      <p:sp>
        <p:nvSpPr>
          <p:cNvPr id="554" name="Google Shape;554;g364475c8605_2_41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364475c8605_2_4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2" name="Google Shape;572;g364475c8605_2_4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lang="es"/>
              <a:t>Thresholding is one of the most common and basic segmentation methods. When the image is clean enough it works straight out of the box and saves a huge amount of work.</a:t>
            </a:r>
            <a:endParaRPr/>
          </a:p>
          <a:p>
            <a:pPr indent="0" lvl="0" marL="158750" rtl="0" algn="l">
              <a:lnSpc>
                <a:spcPct val="100000"/>
              </a:lnSpc>
              <a:spcBef>
                <a:spcPts val="0"/>
              </a:spcBef>
              <a:spcAft>
                <a:spcPts val="0"/>
              </a:spcAft>
              <a:buSzPts val="1100"/>
              <a:buNone/>
            </a:pPr>
            <a:r>
              <a:rPr lang="es"/>
              <a:t>[click]</a:t>
            </a:r>
            <a:endParaRPr/>
          </a:p>
          <a:p>
            <a:pPr indent="0" lvl="0" marL="158750" rtl="0" algn="l">
              <a:lnSpc>
                <a:spcPct val="100000"/>
              </a:lnSpc>
              <a:spcBef>
                <a:spcPts val="0"/>
              </a:spcBef>
              <a:spcAft>
                <a:spcPts val="0"/>
              </a:spcAft>
              <a:buSzPts val="1100"/>
              <a:buNone/>
            </a:pPr>
            <a:r>
              <a:rPr lang="es"/>
              <a:t>You might do it manually the first time to have a rough idea of how well separated are the intensity values of the foreground from the background.</a:t>
            </a:r>
            <a:endParaRPr/>
          </a:p>
          <a:p>
            <a:pPr indent="0" lvl="0" marL="158750" rtl="0" algn="l">
              <a:lnSpc>
                <a:spcPct val="100000"/>
              </a:lnSpc>
              <a:spcBef>
                <a:spcPts val="0"/>
              </a:spcBef>
              <a:spcAft>
                <a:spcPts val="0"/>
              </a:spcAft>
              <a:buSzPts val="1100"/>
              <a:buNone/>
            </a:pPr>
            <a:r>
              <a:rPr lang="es"/>
              <a:t>[click]</a:t>
            </a:r>
            <a:endParaRPr/>
          </a:p>
          <a:p>
            <a:pPr indent="0" lvl="0" marL="158750" rtl="0" algn="l">
              <a:lnSpc>
                <a:spcPct val="100000"/>
              </a:lnSpc>
              <a:spcBef>
                <a:spcPts val="0"/>
              </a:spcBef>
              <a:spcAft>
                <a:spcPts val="0"/>
              </a:spcAft>
              <a:buSzPts val="1100"/>
              <a:buNone/>
            </a:pPr>
            <a:r>
              <a:rPr lang="es"/>
              <a:t>Ideally, if you want to be more objective and reproducible, also if you want to be able to apply it to many images, you might look into many of the automatic thresholding algorithms like Moments,</a:t>
            </a:r>
            <a:endParaRPr/>
          </a:p>
          <a:p>
            <a:pPr indent="0" lvl="0" marL="158750" rtl="0" algn="l">
              <a:lnSpc>
                <a:spcPct val="100000"/>
              </a:lnSpc>
              <a:spcBef>
                <a:spcPts val="0"/>
              </a:spcBef>
              <a:spcAft>
                <a:spcPts val="0"/>
              </a:spcAft>
              <a:buSzPts val="1100"/>
              <a:buNone/>
            </a:pPr>
            <a:r>
              <a:rPr lang="es"/>
              <a:t>[click]</a:t>
            </a:r>
            <a:endParaRPr/>
          </a:p>
          <a:p>
            <a:pPr indent="0" lvl="0" marL="158750" rtl="0" algn="l">
              <a:lnSpc>
                <a:spcPct val="100000"/>
              </a:lnSpc>
              <a:spcBef>
                <a:spcPts val="0"/>
              </a:spcBef>
              <a:spcAft>
                <a:spcPts val="0"/>
              </a:spcAft>
              <a:buSzPts val="1100"/>
              <a:buNone/>
            </a:pPr>
            <a:r>
              <a:rPr lang="es"/>
              <a:t>Otsu</a:t>
            </a:r>
            <a:endParaRPr/>
          </a:p>
          <a:p>
            <a:pPr indent="0" lvl="0" marL="158750" rtl="0" algn="l">
              <a:lnSpc>
                <a:spcPct val="100000"/>
              </a:lnSpc>
              <a:spcBef>
                <a:spcPts val="0"/>
              </a:spcBef>
              <a:spcAft>
                <a:spcPts val="0"/>
              </a:spcAft>
              <a:buSzPts val="1100"/>
              <a:buNone/>
            </a:pPr>
            <a:r>
              <a:rPr lang="es"/>
              <a:t>[click]</a:t>
            </a:r>
            <a:endParaRPr/>
          </a:p>
          <a:p>
            <a:pPr indent="0" lvl="0" marL="158750" rtl="0" algn="l">
              <a:lnSpc>
                <a:spcPct val="100000"/>
              </a:lnSpc>
              <a:spcBef>
                <a:spcPts val="0"/>
              </a:spcBef>
              <a:spcAft>
                <a:spcPts val="0"/>
              </a:spcAft>
              <a:buSzPts val="1100"/>
              <a:buNone/>
            </a:pPr>
            <a:r>
              <a:rPr lang="es"/>
              <a:t>Each of these automatic thresholding algorithms have their own theory and usecases.</a:t>
            </a:r>
            <a:endParaRPr/>
          </a:p>
        </p:txBody>
      </p:sp>
      <p:sp>
        <p:nvSpPr>
          <p:cNvPr id="573" name="Google Shape;573;g364475c8605_2_43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364475c8605_2_4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3" name="Google Shape;593;g364475c8605_2_4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lang="es" sz="1200"/>
              <a:t>Let’s take Otsu as an example as it is one of the most ubiquitous. Otsu uses looks for the intensity value that can divide the intensities into two populations such as to maximize the inter-class variance. Here the two class Otsu is shown, but it is possible to have more than two classes.</a:t>
            </a:r>
            <a:endParaRPr/>
          </a:p>
        </p:txBody>
      </p:sp>
      <p:sp>
        <p:nvSpPr>
          <p:cNvPr id="594" name="Google Shape;594;g364475c8605_2_45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364475c8605_2_4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4" name="Google Shape;604;g364475c8605_2_4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lang="es"/>
              <a:t>More often than not, binary masks are not perfect after segmentation. We can already see a small positive pixel at the bottom left, some holes in the nuclei, a missing piece in the top right.</a:t>
            </a:r>
            <a:endParaRPr/>
          </a:p>
          <a:p>
            <a:pPr indent="0" lvl="0" marL="158750" rtl="0" algn="l">
              <a:lnSpc>
                <a:spcPct val="100000"/>
              </a:lnSpc>
              <a:spcBef>
                <a:spcPts val="0"/>
              </a:spcBef>
              <a:spcAft>
                <a:spcPts val="0"/>
              </a:spcAft>
              <a:buSzPts val="1100"/>
              <a:buNone/>
            </a:pPr>
            <a:r>
              <a:rPr lang="es"/>
              <a:t>[click]</a:t>
            </a:r>
            <a:endParaRPr/>
          </a:p>
          <a:p>
            <a:pPr indent="0" lvl="0" marL="158750" rtl="0" algn="l">
              <a:lnSpc>
                <a:spcPct val="100000"/>
              </a:lnSpc>
              <a:spcBef>
                <a:spcPts val="0"/>
              </a:spcBef>
              <a:spcAft>
                <a:spcPts val="0"/>
              </a:spcAft>
              <a:buSzPts val="1100"/>
              <a:buNone/>
            </a:pPr>
            <a:r>
              <a:rPr lang="es"/>
              <a:t>We can apply a fill holes operation, which will… well… fill holes</a:t>
            </a:r>
            <a:endParaRPr/>
          </a:p>
          <a:p>
            <a:pPr indent="0" lvl="0" marL="158750" rtl="0" algn="l">
              <a:lnSpc>
                <a:spcPct val="100000"/>
              </a:lnSpc>
              <a:spcBef>
                <a:spcPts val="0"/>
              </a:spcBef>
              <a:spcAft>
                <a:spcPts val="0"/>
              </a:spcAft>
              <a:buSzPts val="1100"/>
              <a:buNone/>
            </a:pPr>
            <a:r>
              <a:rPr lang="es"/>
              <a:t>[click]</a:t>
            </a:r>
            <a:endParaRPr/>
          </a:p>
          <a:p>
            <a:pPr indent="0" lvl="0" marL="158750" rtl="0" algn="l">
              <a:lnSpc>
                <a:spcPct val="100000"/>
              </a:lnSpc>
              <a:spcBef>
                <a:spcPts val="0"/>
              </a:spcBef>
              <a:spcAft>
                <a:spcPts val="0"/>
              </a:spcAft>
              <a:buSzPts val="1100"/>
              <a:buNone/>
            </a:pPr>
            <a:r>
              <a:rPr lang="es"/>
              <a:t>Followed by filtering by circularity. Most objects detected are ellipses, but the nucleus that was missing a piece was not so it got filtered. You always have to consider your scientific question to decide what to apply. If we would measure area, mean intensity or morphometry, we would like to keep the nuclei that have been well segmented. Consider as well if we are introducing any bias by filtering out nuclei with specific characteristics. On the other hand, if we wanted to count nuclei, we filtered out a nucleus that could have been counted, even if a piece was missing.</a:t>
            </a:r>
            <a:endParaRPr/>
          </a:p>
        </p:txBody>
      </p:sp>
      <p:sp>
        <p:nvSpPr>
          <p:cNvPr id="605" name="Google Shape;605;g364475c8605_2_45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364475c8605_2_472: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s"/>
              <a:t>Once we are happy with our semantic segmentation, we can proceed with an instance segmentation. Connected components analysis is one of the simplest.</a:t>
            </a:r>
            <a:endParaRPr/>
          </a:p>
          <a:p>
            <a:pPr indent="0" lvl="0" marL="0" rtl="0" algn="l">
              <a:lnSpc>
                <a:spcPct val="100000"/>
              </a:lnSpc>
              <a:spcBef>
                <a:spcPts val="0"/>
              </a:spcBef>
              <a:spcAft>
                <a:spcPts val="0"/>
              </a:spcAft>
              <a:buSzPts val="1100"/>
              <a:buNone/>
            </a:pPr>
            <a:r>
              <a:rPr lang="es"/>
              <a:t>[click]</a:t>
            </a:r>
            <a:endParaRPr/>
          </a:p>
          <a:p>
            <a:pPr indent="0" lvl="0" marL="0" rtl="0" algn="l">
              <a:lnSpc>
                <a:spcPct val="100000"/>
              </a:lnSpc>
              <a:spcBef>
                <a:spcPts val="0"/>
              </a:spcBef>
              <a:spcAft>
                <a:spcPts val="0"/>
              </a:spcAft>
              <a:buSzPts val="1100"/>
              <a:buNone/>
            </a:pPr>
            <a:r>
              <a:rPr lang="es"/>
              <a:t>Here each foreground pixel in touch with another foreground pixel will be assigned the same label. Separated components will receive different values. Background pixels will receive a 0 value. This is quite simple, and might lead to objects being clumped together when they are in touch by even a single pixel. Can we fix this somehow?</a:t>
            </a:r>
            <a:endParaRPr/>
          </a:p>
        </p:txBody>
      </p:sp>
      <p:sp>
        <p:nvSpPr>
          <p:cNvPr id="620" name="Google Shape;620;g364475c8605_2_4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g364475c8605_2_6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8" name="Google Shape;778;g364475c8605_2_6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lang="es"/>
              <a:t>Of course! We can come up with a new algorithm called watershed. If we have our clumped objects, we can replace every pixel value by its distance to the edge. This is called an Euclidean distance map. Imagine now that the brightest pixel is the deepest point in a basin. We will fill in each basin slowly until they are almost in touch with each other. This way we can separate objects that are clumped together by a thin bridge.</a:t>
            </a:r>
            <a:endParaRPr/>
          </a:p>
          <a:p>
            <a:pPr indent="0" lvl="0" marL="158750" rtl="0" algn="l">
              <a:lnSpc>
                <a:spcPct val="100000"/>
              </a:lnSpc>
              <a:spcBef>
                <a:spcPts val="0"/>
              </a:spcBef>
              <a:spcAft>
                <a:spcPts val="0"/>
              </a:spcAft>
              <a:buSzPts val="1100"/>
              <a:buNone/>
            </a:pPr>
            <a:r>
              <a:rPr lang="es"/>
              <a:t>[click]</a:t>
            </a:r>
            <a:endParaRPr/>
          </a:p>
          <a:p>
            <a:pPr indent="0" lvl="0" marL="158750" rtl="0" algn="l">
              <a:lnSpc>
                <a:spcPct val="100000"/>
              </a:lnSpc>
              <a:spcBef>
                <a:spcPts val="0"/>
              </a:spcBef>
              <a:spcAft>
                <a:spcPts val="0"/>
              </a:spcAft>
              <a:buSzPts val="1100"/>
              <a:buNone/>
            </a:pPr>
            <a:r>
              <a:rPr lang="es"/>
              <a:t>This animation can help us understand how this algorithm works.</a:t>
            </a:r>
            <a:endParaRPr/>
          </a:p>
          <a:p>
            <a:pPr indent="0" lvl="0" marL="158750" rtl="0" algn="l">
              <a:lnSpc>
                <a:spcPct val="100000"/>
              </a:lnSpc>
              <a:spcBef>
                <a:spcPts val="0"/>
              </a:spcBef>
              <a:spcAft>
                <a:spcPts val="0"/>
              </a:spcAft>
              <a:buSzPts val="1100"/>
              <a:buNone/>
            </a:pPr>
            <a:r>
              <a:t/>
            </a:r>
            <a:endParaRPr/>
          </a:p>
          <a:p>
            <a:pPr indent="0" lvl="0" marL="158750" rtl="0" algn="l">
              <a:lnSpc>
                <a:spcPct val="100000"/>
              </a:lnSpc>
              <a:spcBef>
                <a:spcPts val="0"/>
              </a:spcBef>
              <a:spcAft>
                <a:spcPts val="0"/>
              </a:spcAft>
              <a:buSzPts val="1100"/>
              <a:buNone/>
            </a:pPr>
            <a:r>
              <a:rPr lang="es"/>
              <a:t>We came a very long way combining many different steps and algorithms to get this labeled image. These techniques are often called classical image analysis. They might be too many and cumbersome, but if we take enough time we can explain them, understand how each parameter work, and tweak them if needed. But there are other ways of performing segmentation.</a:t>
            </a:r>
            <a:endParaRPr/>
          </a:p>
        </p:txBody>
      </p:sp>
      <p:sp>
        <p:nvSpPr>
          <p:cNvPr id="779" name="Google Shape;779;g364475c8605_2_62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3" name="Shape 793"/>
        <p:cNvGrpSpPr/>
        <p:nvPr/>
      </p:nvGrpSpPr>
      <p:grpSpPr>
        <a:xfrm>
          <a:off x="0" y="0"/>
          <a:ext cx="0" cy="0"/>
          <a:chOff x="0" y="0"/>
          <a:chExt cx="0" cy="0"/>
        </a:xfrm>
      </p:grpSpPr>
      <p:sp>
        <p:nvSpPr>
          <p:cNvPr id="794" name="Google Shape;794;g364475c8605_2_6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5" name="Google Shape;795;g364475c8605_2_6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lang="es"/>
              <a:t>In the last decades, there has been an increase in methods based on deep learning. Let’s start from the more general definitions all the way to deep learning. Artificial intelligence is any technique that enables computers to mimic human intelligence. Classical image analysis could fall in this category. Machine learning is a bit more specific as it requires the algorithm to learn from data and make decisions based on patterns observed. Finally, uses artificial neural netwoks to reach conclusions. It still uses data to learn how to make decision so it is a specific case of machine learning.</a:t>
            </a:r>
            <a:endParaRPr/>
          </a:p>
          <a:p>
            <a:pPr indent="0" lvl="0" marL="158750" rtl="0" algn="l">
              <a:lnSpc>
                <a:spcPct val="100000"/>
              </a:lnSpc>
              <a:spcBef>
                <a:spcPts val="0"/>
              </a:spcBef>
              <a:spcAft>
                <a:spcPts val="0"/>
              </a:spcAft>
              <a:buSzPts val="1100"/>
              <a:buNone/>
            </a:pPr>
            <a:r>
              <a:rPr lang="es"/>
              <a:t>[click]</a:t>
            </a:r>
            <a:endParaRPr/>
          </a:p>
          <a:p>
            <a:pPr indent="0" lvl="0" marL="158750" rtl="0" algn="l">
              <a:lnSpc>
                <a:spcPct val="100000"/>
              </a:lnSpc>
              <a:spcBef>
                <a:spcPts val="0"/>
              </a:spcBef>
              <a:spcAft>
                <a:spcPts val="0"/>
              </a:spcAft>
              <a:buSzPts val="1100"/>
              <a:buNone/>
            </a:pPr>
            <a:r>
              <a:rPr lang="es"/>
              <a:t>Machine learning based methods start from an image and then extract features from it. These features could be obtained by applying several different spatial filters like gaussians of different sizes, edge detections and blob detections. </a:t>
            </a:r>
            <a:endParaRPr/>
          </a:p>
          <a:p>
            <a:pPr indent="0" lvl="0" marL="158750" rtl="0" algn="l">
              <a:lnSpc>
                <a:spcPct val="100000"/>
              </a:lnSpc>
              <a:spcBef>
                <a:spcPts val="0"/>
              </a:spcBef>
              <a:spcAft>
                <a:spcPts val="0"/>
              </a:spcAft>
              <a:buSzPts val="1100"/>
              <a:buNone/>
            </a:pPr>
            <a:r>
              <a:rPr lang="es"/>
              <a:t>[click]</a:t>
            </a:r>
            <a:endParaRPr/>
          </a:p>
          <a:p>
            <a:pPr indent="0" lvl="0" marL="158750" rtl="0" algn="l">
              <a:lnSpc>
                <a:spcPct val="100000"/>
              </a:lnSpc>
              <a:spcBef>
                <a:spcPts val="0"/>
              </a:spcBef>
              <a:spcAft>
                <a:spcPts val="0"/>
              </a:spcAft>
              <a:buSzPts val="1100"/>
              <a:buNone/>
            </a:pPr>
            <a:r>
              <a:rPr lang="es"/>
              <a:t>Following this, a decision tree or random forest, or a support vector machine could be trained with labeled data to learn how to predict something.</a:t>
            </a:r>
            <a:endParaRPr/>
          </a:p>
          <a:p>
            <a:pPr indent="0" lvl="0" marL="158750" rtl="0" algn="l">
              <a:lnSpc>
                <a:spcPct val="100000"/>
              </a:lnSpc>
              <a:spcBef>
                <a:spcPts val="0"/>
              </a:spcBef>
              <a:spcAft>
                <a:spcPts val="0"/>
              </a:spcAft>
              <a:buSzPts val="1100"/>
              <a:buNone/>
            </a:pPr>
            <a:r>
              <a:rPr lang="es"/>
              <a:t>[click]</a:t>
            </a:r>
            <a:endParaRPr/>
          </a:p>
          <a:p>
            <a:pPr indent="0" lvl="0" marL="158750" rtl="0" algn="l">
              <a:lnSpc>
                <a:spcPct val="100000"/>
              </a:lnSpc>
              <a:spcBef>
                <a:spcPts val="0"/>
              </a:spcBef>
              <a:spcAft>
                <a:spcPts val="0"/>
              </a:spcAft>
              <a:buSzPts val="1100"/>
              <a:buNone/>
            </a:pPr>
            <a:r>
              <a:rPr lang="es"/>
              <a:t>In deep learning, feature extraction step is included in the learning step. A neural network can be trained to learn how to extract valuable features and then predict classes.</a:t>
            </a:r>
            <a:endParaRPr/>
          </a:p>
          <a:p>
            <a:pPr indent="0" lvl="0" marL="158750" rtl="0" algn="l">
              <a:lnSpc>
                <a:spcPct val="100000"/>
              </a:lnSpc>
              <a:spcBef>
                <a:spcPts val="0"/>
              </a:spcBef>
              <a:spcAft>
                <a:spcPts val="0"/>
              </a:spcAft>
              <a:buSzPts val="1100"/>
              <a:buNone/>
            </a:pPr>
            <a:r>
              <a:t/>
            </a:r>
            <a:endParaRPr/>
          </a:p>
        </p:txBody>
      </p:sp>
      <p:sp>
        <p:nvSpPr>
          <p:cNvPr id="796" name="Google Shape;796;g364475c8605_2_64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6" name="Shape 866"/>
        <p:cNvGrpSpPr/>
        <p:nvPr/>
      </p:nvGrpSpPr>
      <p:grpSpPr>
        <a:xfrm>
          <a:off x="0" y="0"/>
          <a:ext cx="0" cy="0"/>
          <a:chOff x="0" y="0"/>
          <a:chExt cx="0" cy="0"/>
        </a:xfrm>
      </p:grpSpPr>
      <p:sp>
        <p:nvSpPr>
          <p:cNvPr id="867" name="Google Shape;867;g364475c8605_2_7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8" name="Google Shape;868;g364475c8605_2_7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lang="es"/>
              <a:t>If we take into account that images are composed of millions of pixels, which we could label into different classes, this translates into being able to quickly generate many labeled data for training. If we draw ROIs over some pixels tagging them with different values representing different classes we can then apply machine learning to train what is called a pixel classifier. We then need to select features, or spatial filters, that add the most valuable information to determine each class. For example, if we are looking for vessel like structures, we should add edge filters of the appropriate size, if we are looking for blobs, add Laplacian of Gaussians, if its only intensity differences we care about, we have to add gaussian filters, etc. After tagging pixels and selecting features, we can train this Pixel Classifier. Its job is going to be to classify each pixel into the corresponding class. Remember that background is also a class.</a:t>
            </a:r>
            <a:endParaRPr/>
          </a:p>
          <a:p>
            <a:pPr indent="0" lvl="0" marL="158750" rtl="0" algn="l">
              <a:lnSpc>
                <a:spcPct val="100000"/>
              </a:lnSpc>
              <a:spcBef>
                <a:spcPts val="0"/>
              </a:spcBef>
              <a:spcAft>
                <a:spcPts val="0"/>
              </a:spcAft>
              <a:buSzPts val="1100"/>
              <a:buNone/>
            </a:pPr>
            <a:r>
              <a:rPr lang="es"/>
              <a:t>[click]</a:t>
            </a:r>
            <a:endParaRPr/>
          </a:p>
          <a:p>
            <a:pPr indent="0" lvl="0" marL="158750" rtl="0" algn="l">
              <a:lnSpc>
                <a:spcPct val="100000"/>
              </a:lnSpc>
              <a:spcBef>
                <a:spcPts val="0"/>
              </a:spcBef>
              <a:spcAft>
                <a:spcPts val="0"/>
              </a:spcAft>
              <a:buSzPts val="1100"/>
              <a:buNone/>
            </a:pPr>
            <a:r>
              <a:rPr lang="es"/>
              <a:t>In FIJI, we can use the trainable Weka segmentation for this purpose. Ilastik uses a similar methodology. And there are more.</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g364475c8605_2_7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80" name="Google Shape;880;g364475c8605_2_7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lang="es"/>
              <a:t>What about deep learning? I won’t go into the details of how to train models as this is a whole topic of a couple hours on its own, but I will visit a couple of examples that are used very often nowadays. Consider that models are often trained with a specific input and output in mind. This means that you might need one model to segment nuclei and a different one to segment cells. You can look for models in the BioImage Model Zoo repository linked in this slide. You can open a FIJI instance in the webpage, upload your image and try out the different models to see if anyone works for you. Remember that pretty pictures does not mean that the results are right, but they are a step forward. If you do not really understand, do not hesitate in asking for help.</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9" name="Shape 929"/>
        <p:cNvGrpSpPr/>
        <p:nvPr/>
      </p:nvGrpSpPr>
      <p:grpSpPr>
        <a:xfrm>
          <a:off x="0" y="0"/>
          <a:ext cx="0" cy="0"/>
          <a:chOff x="0" y="0"/>
          <a:chExt cx="0" cy="0"/>
        </a:xfrm>
      </p:grpSpPr>
      <p:sp>
        <p:nvSpPr>
          <p:cNvPr id="930" name="Google Shape;930;g364475c8605_2_7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1" name="Google Shape;931;g364475c8605_2_7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lang="es"/>
              <a:t>I’ll take some time to mention some deep learning models that gained a lot of popularity lately. CellPose already has a couple of version out and was trained to predict spatial gradients of diffusion of intensity or flows. It’s quite general and works very well out of the box for a lot of cases, be it nuclei segmentation, cell segmentation, both. CellPose can also be fine tuned if needed by retraining for your specific case.</a:t>
            </a:r>
            <a:endParaRPr/>
          </a:p>
          <a:p>
            <a:pPr indent="0" lvl="0" marL="158750" rtl="0" algn="l">
              <a:lnSpc>
                <a:spcPct val="100000"/>
              </a:lnSpc>
              <a:spcBef>
                <a:spcPts val="0"/>
              </a:spcBef>
              <a:spcAft>
                <a:spcPts val="0"/>
              </a:spcAft>
              <a:buSzPts val="1100"/>
              <a:buNone/>
            </a:pPr>
            <a:r>
              <a:t/>
            </a:r>
            <a:endParaRPr/>
          </a:p>
          <a:p>
            <a:pPr indent="0" lvl="0" marL="158750" rtl="0" algn="l">
              <a:lnSpc>
                <a:spcPct val="100000"/>
              </a:lnSpc>
              <a:spcBef>
                <a:spcPts val="0"/>
              </a:spcBef>
              <a:spcAft>
                <a:spcPts val="0"/>
              </a:spcAft>
              <a:buSzPts val="1100"/>
              <a:buNone/>
            </a:pPr>
            <a:r>
              <a:rPr lang="es"/>
              <a:t>Another one I would like to mention is StarDist. It works very good for nuclei or objects that are star convex, or ellipses let’s say.</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9" name="Shape 949"/>
        <p:cNvGrpSpPr/>
        <p:nvPr/>
      </p:nvGrpSpPr>
      <p:grpSpPr>
        <a:xfrm>
          <a:off x="0" y="0"/>
          <a:ext cx="0" cy="0"/>
          <a:chOff x="0" y="0"/>
          <a:chExt cx="0" cy="0"/>
        </a:xfrm>
      </p:grpSpPr>
      <p:sp>
        <p:nvSpPr>
          <p:cNvPr id="950" name="Google Shape;950;g364475c8605_2_7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51" name="Google Shape;951;g364475c8605_2_7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lang="es"/>
              <a:t>After these couple slides, Deep learning seem to be the solution to segmenteation, do we still need classical approaches?</a:t>
            </a:r>
            <a:endParaRPr/>
          </a:p>
          <a:p>
            <a:pPr indent="0" lvl="0" marL="158750" rtl="0" algn="l">
              <a:lnSpc>
                <a:spcPct val="100000"/>
              </a:lnSpc>
              <a:spcBef>
                <a:spcPts val="0"/>
              </a:spcBef>
              <a:spcAft>
                <a:spcPts val="0"/>
              </a:spcAft>
              <a:buSzPts val="1100"/>
              <a:buNone/>
            </a:pPr>
            <a:r>
              <a:rPr lang="es"/>
              <a:t>[click]</a:t>
            </a:r>
            <a:endParaRPr/>
          </a:p>
          <a:p>
            <a:pPr indent="0" lvl="0" marL="158750" rtl="0" algn="l">
              <a:lnSpc>
                <a:spcPct val="100000"/>
              </a:lnSpc>
              <a:spcBef>
                <a:spcPts val="0"/>
              </a:spcBef>
              <a:spcAft>
                <a:spcPts val="0"/>
              </a:spcAft>
              <a:buSzPts val="1100"/>
              <a:buNone/>
            </a:pPr>
            <a:r>
              <a:rPr lang="es"/>
              <a:t>Well, we have what is called the Deep Learning generalization problem. Although some models seem to be working for more and more modalities, we still find cases where they don’t work and need extra fine tuning.</a:t>
            </a:r>
            <a:endParaRPr/>
          </a:p>
          <a:p>
            <a:pPr indent="0" lvl="0" marL="158750" rtl="0" algn="l">
              <a:lnSpc>
                <a:spcPct val="100000"/>
              </a:lnSpc>
              <a:spcBef>
                <a:spcPts val="0"/>
              </a:spcBef>
              <a:spcAft>
                <a:spcPts val="0"/>
              </a:spcAft>
              <a:buSzPts val="1100"/>
              <a:buNone/>
            </a:pPr>
            <a:r>
              <a:rPr lang="es"/>
              <a:t>[click]</a:t>
            </a:r>
            <a:endParaRPr/>
          </a:p>
          <a:p>
            <a:pPr indent="0" lvl="0" marL="158750" rtl="0" algn="l">
              <a:lnSpc>
                <a:spcPct val="100000"/>
              </a:lnSpc>
              <a:spcBef>
                <a:spcPts val="0"/>
              </a:spcBef>
              <a:spcAft>
                <a:spcPts val="0"/>
              </a:spcAft>
              <a:buSzPts val="1100"/>
              <a:buNone/>
            </a:pPr>
            <a:r>
              <a:rPr lang="es"/>
              <a:t>For some cases we lack annotated training data or the datasets we have are too small or not variable enough.</a:t>
            </a:r>
            <a:endParaRPr/>
          </a:p>
          <a:p>
            <a:pPr indent="0" lvl="0" marL="158750" rtl="0" algn="l">
              <a:lnSpc>
                <a:spcPct val="100000"/>
              </a:lnSpc>
              <a:spcBef>
                <a:spcPts val="0"/>
              </a:spcBef>
              <a:spcAft>
                <a:spcPts val="0"/>
              </a:spcAft>
              <a:buSzPts val="1100"/>
              <a:buNone/>
            </a:pPr>
            <a:r>
              <a:rPr lang="es"/>
              <a:t>[click]</a:t>
            </a:r>
            <a:endParaRPr/>
          </a:p>
          <a:p>
            <a:pPr indent="0" lvl="0" marL="158750" rtl="0" algn="l">
              <a:lnSpc>
                <a:spcPct val="100000"/>
              </a:lnSpc>
              <a:spcBef>
                <a:spcPts val="0"/>
              </a:spcBef>
              <a:spcAft>
                <a:spcPts val="0"/>
              </a:spcAft>
              <a:buSzPts val="1100"/>
              <a:buNone/>
            </a:pPr>
            <a:r>
              <a:rPr lang="es"/>
              <a:t>Even when we manage to implement or fine tune a model, we should still validate and characterize it. We again need more data and experience to do this.</a:t>
            </a:r>
            <a:endParaRPr/>
          </a:p>
          <a:p>
            <a:pPr indent="0" lvl="0" marL="158750" rtl="0" algn="l">
              <a:lnSpc>
                <a:spcPct val="100000"/>
              </a:lnSpc>
              <a:spcBef>
                <a:spcPts val="0"/>
              </a:spcBef>
              <a:spcAft>
                <a:spcPts val="0"/>
              </a:spcAft>
              <a:buSzPts val="1100"/>
              <a:buNone/>
            </a:pPr>
            <a:r>
              <a:rPr lang="es"/>
              <a:t>[click]</a:t>
            </a:r>
            <a:endParaRPr/>
          </a:p>
          <a:p>
            <a:pPr indent="0" lvl="0" marL="158750" rtl="0" algn="l">
              <a:lnSpc>
                <a:spcPct val="100000"/>
              </a:lnSpc>
              <a:spcBef>
                <a:spcPts val="0"/>
              </a:spcBef>
              <a:spcAft>
                <a:spcPts val="0"/>
              </a:spcAft>
              <a:buSzPts val="1100"/>
              <a:buNone/>
            </a:pPr>
            <a:r>
              <a:rPr lang="es"/>
              <a:t>And last but not least, not every image analysis question is about cell and nuclei segmentation, there are other things as well.</a:t>
            </a:r>
            <a:endParaRPr/>
          </a:p>
        </p:txBody>
      </p:sp>
      <p:sp>
        <p:nvSpPr>
          <p:cNvPr id="952" name="Google Shape;952;g364475c8605_2_78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1" name="Shape 961"/>
        <p:cNvGrpSpPr/>
        <p:nvPr/>
      </p:nvGrpSpPr>
      <p:grpSpPr>
        <a:xfrm>
          <a:off x="0" y="0"/>
          <a:ext cx="0" cy="0"/>
          <a:chOff x="0" y="0"/>
          <a:chExt cx="0" cy="0"/>
        </a:xfrm>
      </p:grpSpPr>
      <p:sp>
        <p:nvSpPr>
          <p:cNvPr id="962" name="Google Shape;962;g364475c8605_2_7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63" name="Google Shape;963;g364475c8605_2_7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s"/>
              <a:t>Finally, we have reached the quantification step [sigh]. We finally have a labeled image where each object of interest is labeled separately. What do we do now?</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 name="Shape 973"/>
        <p:cNvGrpSpPr/>
        <p:nvPr/>
      </p:nvGrpSpPr>
      <p:grpSpPr>
        <a:xfrm>
          <a:off x="0" y="0"/>
          <a:ext cx="0" cy="0"/>
          <a:chOff x="0" y="0"/>
          <a:chExt cx="0" cy="0"/>
        </a:xfrm>
      </p:grpSpPr>
      <p:sp>
        <p:nvSpPr>
          <p:cNvPr id="974" name="Google Shape;974;g364475c8605_2_803: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s"/>
              <a:t>During the course we already discussed many of the possible quantifications we might need. Such as Counting number of objects, measuring geometric or morphometric properties, studying intensity features, texture feature or relational features. There are an infinite number and you can be creative and make your own, as long as it is well explained, tested and it makes sense for your scientific question.</a:t>
            </a:r>
            <a:endParaRPr/>
          </a:p>
        </p:txBody>
      </p:sp>
      <p:sp>
        <p:nvSpPr>
          <p:cNvPr id="975" name="Google Shape;975;g364475c8605_2_8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3" name="Shape 983"/>
        <p:cNvGrpSpPr/>
        <p:nvPr/>
      </p:nvGrpSpPr>
      <p:grpSpPr>
        <a:xfrm>
          <a:off x="0" y="0"/>
          <a:ext cx="0" cy="0"/>
          <a:chOff x="0" y="0"/>
          <a:chExt cx="0" cy="0"/>
        </a:xfrm>
      </p:grpSpPr>
      <p:sp>
        <p:nvSpPr>
          <p:cNvPr id="984" name="Google Shape;984;g364475c8605_2_8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5" name="Google Shape;985;g364475c8605_2_8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b="0" i="0" lang="es" sz="1200">
                <a:solidFill>
                  <a:schemeClr val="dk1"/>
                </a:solidFill>
                <a:latin typeface="Calibri"/>
                <a:ea typeface="Calibri"/>
                <a:cs typeface="Calibri"/>
                <a:sym typeface="Calibri"/>
              </a:rPr>
              <a:t>In FIJI you can go to Analyze &gt; Set Measurements… and tick all the values you would like to obtain from your objects.</a:t>
            </a:r>
            <a:endParaRPr/>
          </a:p>
          <a:p>
            <a:pPr indent="0" lvl="0" marL="0" rtl="0" algn="l">
              <a:lnSpc>
                <a:spcPct val="100000"/>
              </a:lnSpc>
              <a:spcBef>
                <a:spcPts val="0"/>
              </a:spcBef>
              <a:spcAft>
                <a:spcPts val="0"/>
              </a:spcAft>
              <a:buSzPts val="1100"/>
              <a:buNone/>
            </a:pPr>
            <a:r>
              <a:rPr b="0" i="0" lang="es" sz="1200">
                <a:solidFill>
                  <a:schemeClr val="dk1"/>
                </a:solidFill>
                <a:latin typeface="Calibri"/>
                <a:ea typeface="Calibri"/>
                <a:cs typeface="Calibri"/>
                <a:sym typeface="Calibri"/>
              </a:rPr>
              <a:t>[click]</a:t>
            </a:r>
            <a:endParaRPr/>
          </a:p>
          <a:p>
            <a:pPr indent="0" lvl="0" marL="0" rtl="0" algn="l">
              <a:lnSpc>
                <a:spcPct val="100000"/>
              </a:lnSpc>
              <a:spcBef>
                <a:spcPts val="0"/>
              </a:spcBef>
              <a:spcAft>
                <a:spcPts val="0"/>
              </a:spcAft>
              <a:buSzPts val="1100"/>
              <a:buNone/>
            </a:pPr>
            <a:r>
              <a:rPr b="0" i="0" lang="es" sz="1200">
                <a:solidFill>
                  <a:schemeClr val="dk1"/>
                </a:solidFill>
                <a:latin typeface="Calibri"/>
                <a:ea typeface="Calibri"/>
                <a:cs typeface="Calibri"/>
                <a:sym typeface="Calibri"/>
              </a:rPr>
              <a:t>Some of these are shape related measurements like [click] circularity [click] roundness [click] aspect ratio [click] ellipcity. Some are very similar but have key differences between them</a:t>
            </a:r>
            <a:endParaRPr/>
          </a:p>
          <a:p>
            <a:pPr indent="0" lvl="0" marL="0" rtl="0" algn="l">
              <a:lnSpc>
                <a:spcPct val="100000"/>
              </a:lnSpc>
              <a:spcBef>
                <a:spcPts val="0"/>
              </a:spcBef>
              <a:spcAft>
                <a:spcPts val="0"/>
              </a:spcAft>
              <a:buSzPts val="1100"/>
              <a:buNone/>
            </a:pPr>
            <a:r>
              <a:rPr b="0" i="0" lang="es" sz="1200">
                <a:solidFill>
                  <a:schemeClr val="dk1"/>
                </a:solidFill>
                <a:latin typeface="Calibri"/>
                <a:ea typeface="Calibri"/>
                <a:cs typeface="Calibri"/>
                <a:sym typeface="Calibri"/>
              </a:rPr>
              <a:t>[click]</a:t>
            </a:r>
            <a:endParaRPr/>
          </a:p>
          <a:p>
            <a:pPr indent="0" lvl="0" marL="0" rtl="0" algn="l">
              <a:lnSpc>
                <a:spcPct val="100000"/>
              </a:lnSpc>
              <a:spcBef>
                <a:spcPts val="0"/>
              </a:spcBef>
              <a:spcAft>
                <a:spcPts val="0"/>
              </a:spcAft>
              <a:buSzPts val="1100"/>
              <a:buNone/>
            </a:pPr>
            <a:r>
              <a:rPr b="0" i="0" lang="es" sz="1200">
                <a:solidFill>
                  <a:schemeClr val="dk1"/>
                </a:solidFill>
                <a:latin typeface="Calibri"/>
                <a:ea typeface="Calibri"/>
                <a:cs typeface="Calibri"/>
                <a:sym typeface="Calibri"/>
              </a:rPr>
              <a:t>There are also Intensity related measurements like mean, minimum, maximum, [click] integrated density.</a:t>
            </a:r>
            <a:endParaRPr/>
          </a:p>
        </p:txBody>
      </p:sp>
      <p:sp>
        <p:nvSpPr>
          <p:cNvPr id="986" name="Google Shape;986;g364475c8605_2_8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4" name="Shape 1004"/>
        <p:cNvGrpSpPr/>
        <p:nvPr/>
      </p:nvGrpSpPr>
      <p:grpSpPr>
        <a:xfrm>
          <a:off x="0" y="0"/>
          <a:ext cx="0" cy="0"/>
          <a:chOff x="0" y="0"/>
          <a:chExt cx="0" cy="0"/>
        </a:xfrm>
      </p:grpSpPr>
      <p:sp>
        <p:nvSpPr>
          <p:cNvPr id="1005" name="Google Shape;1005;g364475c8605_2_8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6" name="Google Shape;1006;g364475c8605_2_8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lang="es"/>
              <a:t>After selecting all the measurement you would like to acquire, you can go to Analyze &gt; Tools &gt; ROI Manager. From here you can manage all the detected ROIs. By clicking on measure or on More &gt;&gt; multi Measure, you can get the following.</a:t>
            </a:r>
            <a:endParaRPr/>
          </a:p>
        </p:txBody>
      </p:sp>
      <p:sp>
        <p:nvSpPr>
          <p:cNvPr id="1007" name="Google Shape;1007;g364475c8605_2_82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5" name="Shape 1015"/>
        <p:cNvGrpSpPr/>
        <p:nvPr/>
      </p:nvGrpSpPr>
      <p:grpSpPr>
        <a:xfrm>
          <a:off x="0" y="0"/>
          <a:ext cx="0" cy="0"/>
          <a:chOff x="0" y="0"/>
          <a:chExt cx="0" cy="0"/>
        </a:xfrm>
      </p:grpSpPr>
      <p:sp>
        <p:nvSpPr>
          <p:cNvPr id="1016" name="Google Shape;1016;g364475c8605_2_8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7" name="Google Shape;1017;g364475c8605_2_8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lang="es"/>
              <a:t>A table where each row corresponds to each label or object found in the image, and you have all the corresponding measurements to that object in each column. This table can be saved as a csv for posterior analysis or statistics. Uff, this has been quite a journey. I hope you got an idea of how one can build an image analysis workflow. There are so many ways of developing a pipeline, steps that can be included, swapped, run twice with different parameters, Deep learning models that might simplify the question.</a:t>
            </a:r>
            <a:endParaRPr/>
          </a:p>
        </p:txBody>
      </p:sp>
      <p:sp>
        <p:nvSpPr>
          <p:cNvPr id="1018" name="Google Shape;1018;g364475c8605_2_83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5" name="Shape 1025"/>
        <p:cNvGrpSpPr/>
        <p:nvPr/>
      </p:nvGrpSpPr>
      <p:grpSpPr>
        <a:xfrm>
          <a:off x="0" y="0"/>
          <a:ext cx="0" cy="0"/>
          <a:chOff x="0" y="0"/>
          <a:chExt cx="0" cy="0"/>
        </a:xfrm>
      </p:grpSpPr>
      <p:sp>
        <p:nvSpPr>
          <p:cNvPr id="1026" name="Google Shape;1026;g364475c8605_2_8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27" name="Google Shape;1027;g364475c8605_2_8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s"/>
              <a:t>There is also a huge amount of tool that could be used. Here we focused mostly on ImageJ slash FIJI, but you might want to try out other tools. Some are proprietary while others are open source, some are domain specific while others are more general.</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2" name="Shape 1062"/>
        <p:cNvGrpSpPr/>
        <p:nvPr/>
      </p:nvGrpSpPr>
      <p:grpSpPr>
        <a:xfrm>
          <a:off x="0" y="0"/>
          <a:ext cx="0" cy="0"/>
          <a:chOff x="0" y="0"/>
          <a:chExt cx="0" cy="0"/>
        </a:xfrm>
      </p:grpSpPr>
      <p:sp>
        <p:nvSpPr>
          <p:cNvPr id="1063" name="Google Shape;1063;g364475c8605_2_87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64" name="Google Shape;1064;g364475c8605_2_8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s"/>
              <a:t>So, don’t hesitate in turning this gears a couple times. Think about your clearly defined scientific question, consider the output you need from your analysis and acquire a small sample dataset as close to what you expect will be needed. Start working on your image analysis as soon as possible. You will identify new issues with the experimental design that you can already start addressing. When you can output results from your image analysis, you can feed into your understanding of the system you are studying. Once again, as you gain a better understanding of the system, you might identify new issues to be addressed or even refinement for the experimental procedure. While running this gears you will improve experimental design or design new experiments for new questions as well. Most importantly, don’t wait too long to start turning the other gears as they feedback into each other.</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g3765102178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7" name="Google Shape;1077;g3765102178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Remember than when </a:t>
            </a:r>
            <a:r>
              <a:rPr lang="es"/>
              <a:t>publishing</a:t>
            </a:r>
            <a:r>
              <a:rPr lang="es"/>
              <a:t> your image analysis pipeline, revisit the checklist to ensure that it is reproducible. As a minimum look for a tick in every checkbox corresponding to the minimal requirements, ideally, the more ticks you have, the better as it makes it easier to reproduce your analysis, and also share and let other people reproduce your analysis on their samples. As usual, you can always ask for help in forums or to your local bioimage analyst.</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5" name="Shape 1085"/>
        <p:cNvGrpSpPr/>
        <p:nvPr/>
      </p:nvGrpSpPr>
      <p:grpSpPr>
        <a:xfrm>
          <a:off x="0" y="0"/>
          <a:ext cx="0" cy="0"/>
          <a:chOff x="0" y="0"/>
          <a:chExt cx="0" cy="0"/>
        </a:xfrm>
      </p:grpSpPr>
      <p:sp>
        <p:nvSpPr>
          <p:cNvPr id="1086" name="Google Shape;1086;g364475c8605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g364475c8605_5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2" name="Shape 1102"/>
        <p:cNvGrpSpPr/>
        <p:nvPr/>
      </p:nvGrpSpPr>
      <p:grpSpPr>
        <a:xfrm>
          <a:off x="0" y="0"/>
          <a:ext cx="0" cy="0"/>
          <a:chOff x="0" y="0"/>
          <a:chExt cx="0" cy="0"/>
        </a:xfrm>
      </p:grpSpPr>
      <p:sp>
        <p:nvSpPr>
          <p:cNvPr id="1103" name="Google Shape;1103;g37158b19946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4" name="Google Shape;1104;g37158b19946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7" name="Shape 1117"/>
        <p:cNvGrpSpPr/>
        <p:nvPr/>
      </p:nvGrpSpPr>
      <p:grpSpPr>
        <a:xfrm>
          <a:off x="0" y="0"/>
          <a:ext cx="0" cy="0"/>
          <a:chOff x="0" y="0"/>
          <a:chExt cx="0" cy="0"/>
        </a:xfrm>
      </p:grpSpPr>
      <p:sp>
        <p:nvSpPr>
          <p:cNvPr id="1118" name="Google Shape;1118;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119" name="Google Shape;111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9.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53858" y="11306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53850" y="32202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id="12" name="Google Shape;12;p2" title="CFMO BA fondo transparente.png"/>
          <p:cNvPicPr preferRelativeResize="0"/>
          <p:nvPr/>
        </p:nvPicPr>
        <p:blipFill rotWithShape="1">
          <a:blip r:embed="rId2">
            <a:alphaModFix/>
          </a:blip>
          <a:srcRect b="39684" l="0" r="0" t="31819"/>
          <a:stretch/>
        </p:blipFill>
        <p:spPr>
          <a:xfrm>
            <a:off x="7296625" y="0"/>
            <a:ext cx="1847369" cy="744576"/>
          </a:xfrm>
          <a:prstGeom prst="rect">
            <a:avLst/>
          </a:prstGeom>
          <a:noFill/>
          <a:ln>
            <a:noFill/>
          </a:ln>
        </p:spPr>
      </p:pic>
      <p:sp>
        <p:nvSpPr>
          <p:cNvPr id="13" name="Google Shape;13;p2"/>
          <p:cNvSpPr/>
          <p:nvPr/>
        </p:nvSpPr>
        <p:spPr>
          <a:xfrm>
            <a:off x="-1500" y="820775"/>
            <a:ext cx="9147000" cy="165600"/>
          </a:xfrm>
          <a:prstGeom prst="rect">
            <a:avLst/>
          </a:prstGeom>
          <a:gradFill>
            <a:gsLst>
              <a:gs pos="0">
                <a:srgbClr val="E21F26"/>
              </a:gs>
              <a:gs pos="19000">
                <a:srgbClr val="EC7A23"/>
              </a:gs>
              <a:gs pos="38000">
                <a:srgbClr val="F3B91C"/>
              </a:gs>
              <a:gs pos="58000">
                <a:srgbClr val="65B347"/>
              </a:gs>
              <a:gs pos="79000">
                <a:srgbClr val="3E58A3"/>
              </a:gs>
              <a:gs pos="100000">
                <a:srgbClr val="8D4D97"/>
              </a:gs>
            </a:gsLst>
            <a:lin ang="10800025"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 name="Google Shape;14;p2"/>
          <p:cNvSpPr txBox="1"/>
          <p:nvPr/>
        </p:nvSpPr>
        <p:spPr>
          <a:xfrm>
            <a:off x="3075" y="4819500"/>
            <a:ext cx="33549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s" sz="1000">
                <a:solidFill>
                  <a:schemeClr val="dk1"/>
                </a:solidFill>
                <a:latin typeface="Roboto"/>
                <a:ea typeface="Roboto"/>
                <a:cs typeface="Roboto"/>
                <a:sym typeface="Roboto"/>
              </a:rPr>
              <a:t>CFMO BA, 18-22 Agosto,2025, Instituto Leloir, Argentina</a:t>
            </a:r>
            <a:endParaRPr i="1" sz="1000">
              <a:solidFill>
                <a:schemeClr val="dk1"/>
              </a:solidFill>
              <a:latin typeface="Roboto"/>
              <a:ea typeface="Roboto"/>
              <a:cs typeface="Roboto"/>
              <a:sym typeface="Roboto"/>
            </a:endParaRPr>
          </a:p>
        </p:txBody>
      </p:sp>
      <p:pic>
        <p:nvPicPr>
          <p:cNvPr id="15" name="Google Shape;15;p2" title="Logo C transparente.png"/>
          <p:cNvPicPr preferRelativeResize="0"/>
          <p:nvPr/>
        </p:nvPicPr>
        <p:blipFill>
          <a:blip r:embed="rId3">
            <a:alphaModFix/>
          </a:blip>
          <a:stretch>
            <a:fillRect/>
          </a:stretch>
        </p:blipFill>
        <p:spPr>
          <a:xfrm>
            <a:off x="34200" y="44712"/>
            <a:ext cx="548702" cy="776054"/>
          </a:xfrm>
          <a:prstGeom prst="rect">
            <a:avLst/>
          </a:prstGeom>
          <a:noFill/>
          <a:ln>
            <a:noFill/>
          </a:ln>
        </p:spPr>
      </p:pic>
      <p:sp>
        <p:nvSpPr>
          <p:cNvPr id="16" name="Google Shape;16;p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p:nvPr/>
        </p:nvSpPr>
        <p:spPr>
          <a:xfrm>
            <a:off x="-10500" y="-15750"/>
            <a:ext cx="9165000" cy="841800"/>
          </a:xfrm>
          <a:prstGeom prst="rect">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9" name="Google Shape;19;p3"/>
          <p:cNvSpPr txBox="1"/>
          <p:nvPr>
            <p:ph type="title"/>
          </p:nvPr>
        </p:nvSpPr>
        <p:spPr>
          <a:xfrm>
            <a:off x="311700" y="1816475"/>
            <a:ext cx="8520600" cy="1176300"/>
          </a:xfrm>
          <a:prstGeom prst="rect">
            <a:avLst/>
          </a:prstGeom>
        </p:spPr>
        <p:txBody>
          <a:bodyPr anchorCtr="0" anchor="ctr" bIns="91425" lIns="91425" spcFirstLastPara="1" rIns="91425" wrap="square" tIns="91425">
            <a:sp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0" name="Google Shape;20;p3"/>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21" name="Google Shape;21;p3"/>
          <p:cNvSpPr/>
          <p:nvPr/>
        </p:nvSpPr>
        <p:spPr>
          <a:xfrm>
            <a:off x="-1500" y="820775"/>
            <a:ext cx="9147000" cy="165600"/>
          </a:xfrm>
          <a:prstGeom prst="rect">
            <a:avLst/>
          </a:prstGeom>
          <a:gradFill>
            <a:gsLst>
              <a:gs pos="0">
                <a:srgbClr val="E21F26"/>
              </a:gs>
              <a:gs pos="19000">
                <a:srgbClr val="EC7A23"/>
              </a:gs>
              <a:gs pos="38000">
                <a:srgbClr val="F3B91C"/>
              </a:gs>
              <a:gs pos="58000">
                <a:srgbClr val="65B347"/>
              </a:gs>
              <a:gs pos="79000">
                <a:srgbClr val="3E58A3"/>
              </a:gs>
              <a:gs pos="100000">
                <a:srgbClr val="8D4D97"/>
              </a:gs>
            </a:gsLst>
            <a:lin ang="10800025"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2" name="Google Shape;22;p3" title="Logo C transparente.png"/>
          <p:cNvPicPr preferRelativeResize="0"/>
          <p:nvPr/>
        </p:nvPicPr>
        <p:blipFill>
          <a:blip r:embed="rId2">
            <a:alphaModFix/>
          </a:blip>
          <a:stretch>
            <a:fillRect/>
          </a:stretch>
        </p:blipFill>
        <p:spPr>
          <a:xfrm>
            <a:off x="51075" y="17125"/>
            <a:ext cx="548702" cy="776054"/>
          </a:xfrm>
          <a:prstGeom prst="rect">
            <a:avLst/>
          </a:prstGeom>
          <a:noFill/>
          <a:ln>
            <a:noFill/>
          </a:ln>
        </p:spPr>
      </p:pic>
      <p:pic>
        <p:nvPicPr>
          <p:cNvPr id="23" name="Google Shape;23;p3" title="logo CFMO BA fondo negro.png"/>
          <p:cNvPicPr preferRelativeResize="0"/>
          <p:nvPr/>
        </p:nvPicPr>
        <p:blipFill rotWithShape="1">
          <a:blip r:embed="rId3">
            <a:alphaModFix/>
          </a:blip>
          <a:srcRect b="44024" l="25268" r="20495" t="40887"/>
          <a:stretch/>
        </p:blipFill>
        <p:spPr>
          <a:xfrm>
            <a:off x="7182075" y="17113"/>
            <a:ext cx="1972426" cy="776074"/>
          </a:xfrm>
          <a:prstGeom prst="rect">
            <a:avLst/>
          </a:prstGeom>
          <a:noFill/>
          <a:ln>
            <a:noFill/>
          </a:ln>
        </p:spPr>
      </p:pic>
      <p:sp>
        <p:nvSpPr>
          <p:cNvPr id="24" name="Google Shape;24;p3"/>
          <p:cNvSpPr txBox="1"/>
          <p:nvPr>
            <p:ph idx="1" type="subTitle"/>
          </p:nvPr>
        </p:nvSpPr>
        <p:spPr>
          <a:xfrm>
            <a:off x="353850" y="32202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5" name="Google Shape;25;p3"/>
          <p:cNvSpPr txBox="1"/>
          <p:nvPr/>
        </p:nvSpPr>
        <p:spPr>
          <a:xfrm>
            <a:off x="3075" y="4819500"/>
            <a:ext cx="33549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s" sz="1000">
                <a:solidFill>
                  <a:schemeClr val="dk1"/>
                </a:solidFill>
                <a:latin typeface="Roboto"/>
                <a:ea typeface="Roboto"/>
                <a:cs typeface="Roboto"/>
                <a:sym typeface="Roboto"/>
              </a:rPr>
              <a:t>CFMO BA, 18-22 Agosto,2025, Instituto Leloir, Argentina</a:t>
            </a:r>
            <a:endParaRPr i="1" sz="1000">
              <a:solidFill>
                <a:schemeClr val="dk1"/>
              </a:solidFill>
              <a:latin typeface="Roboto"/>
              <a:ea typeface="Roboto"/>
              <a:cs typeface="Roboto"/>
              <a:sym typeface="Roboto"/>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6" name="Shape 26"/>
        <p:cNvGrpSpPr/>
        <p:nvPr/>
      </p:nvGrpSpPr>
      <p:grpSpPr>
        <a:xfrm>
          <a:off x="0" y="0"/>
          <a:ext cx="0" cy="0"/>
          <a:chOff x="0" y="0"/>
          <a:chExt cx="0" cy="0"/>
        </a:xfrm>
      </p:grpSpPr>
      <p:sp>
        <p:nvSpPr>
          <p:cNvPr id="27" name="Google Shape;27;p4"/>
          <p:cNvSpPr txBox="1"/>
          <p:nvPr>
            <p:ph type="title"/>
          </p:nvPr>
        </p:nvSpPr>
        <p:spPr>
          <a:xfrm>
            <a:off x="251400" y="193500"/>
            <a:ext cx="87495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8" name="Google Shape;28;p4"/>
          <p:cNvSpPr txBox="1"/>
          <p:nvPr>
            <p:ph idx="1" type="body"/>
          </p:nvPr>
        </p:nvSpPr>
        <p:spPr>
          <a:xfrm>
            <a:off x="251400" y="872206"/>
            <a:ext cx="8483700" cy="3477900"/>
          </a:xfrm>
          <a:prstGeom prst="rect">
            <a:avLst/>
          </a:prstGeom>
        </p:spPr>
        <p:txBody>
          <a:bodyPr anchorCtr="0" anchor="t" bIns="91425" lIns="91425" spcFirstLastPara="1" rIns="91425" wrap="square" tIns="91425">
            <a:normAutofit/>
          </a:bodyPr>
          <a:lstStyle>
            <a:lvl1pPr indent="-342900" lvl="0" marL="457200">
              <a:lnSpc>
                <a:spcPct val="150000"/>
              </a:lnSpc>
              <a:spcBef>
                <a:spcPts val="0"/>
              </a:spcBef>
              <a:spcAft>
                <a:spcPts val="0"/>
              </a:spcAft>
              <a:buSzPts val="1800"/>
              <a:buChar char="●"/>
              <a:defRPr/>
            </a:lvl1pPr>
            <a:lvl2pPr indent="-317500" lvl="1" marL="914400">
              <a:lnSpc>
                <a:spcPct val="150000"/>
              </a:lnSpc>
              <a:spcBef>
                <a:spcPts val="0"/>
              </a:spcBef>
              <a:spcAft>
                <a:spcPts val="0"/>
              </a:spcAft>
              <a:buSzPts val="1400"/>
              <a:buChar char="○"/>
              <a:defRPr/>
            </a:lvl2pPr>
            <a:lvl3pPr indent="-317500" lvl="2" marL="1371600">
              <a:lnSpc>
                <a:spcPct val="150000"/>
              </a:lnSpc>
              <a:spcBef>
                <a:spcPts val="0"/>
              </a:spcBef>
              <a:spcAft>
                <a:spcPts val="0"/>
              </a:spcAft>
              <a:buSzPts val="1400"/>
              <a:buChar char="■"/>
              <a:defRPr/>
            </a:lvl3pPr>
            <a:lvl4pPr indent="-317500" lvl="3" marL="1828800">
              <a:lnSpc>
                <a:spcPct val="150000"/>
              </a:lnSpc>
              <a:spcBef>
                <a:spcPts val="0"/>
              </a:spcBef>
              <a:spcAft>
                <a:spcPts val="0"/>
              </a:spcAft>
              <a:buSzPts val="1400"/>
              <a:buChar char="●"/>
              <a:defRPr/>
            </a:lvl4pPr>
            <a:lvl5pPr indent="-317500" lvl="4" marL="2286000">
              <a:lnSpc>
                <a:spcPct val="150000"/>
              </a:lnSpc>
              <a:spcBef>
                <a:spcPts val="0"/>
              </a:spcBef>
              <a:spcAft>
                <a:spcPts val="0"/>
              </a:spcAft>
              <a:buSzPts val="1400"/>
              <a:buChar char="○"/>
              <a:defRPr/>
            </a:lvl5pPr>
            <a:lvl6pPr indent="-317500" lvl="5" marL="2743200">
              <a:lnSpc>
                <a:spcPct val="150000"/>
              </a:lnSpc>
              <a:spcBef>
                <a:spcPts val="0"/>
              </a:spcBef>
              <a:spcAft>
                <a:spcPts val="0"/>
              </a:spcAft>
              <a:buSzPts val="1400"/>
              <a:buChar char="■"/>
              <a:defRPr/>
            </a:lvl6pPr>
            <a:lvl7pPr indent="-317500" lvl="6" marL="3200400">
              <a:lnSpc>
                <a:spcPct val="150000"/>
              </a:lnSpc>
              <a:spcBef>
                <a:spcPts val="0"/>
              </a:spcBef>
              <a:spcAft>
                <a:spcPts val="0"/>
              </a:spcAft>
              <a:buSzPts val="1400"/>
              <a:buChar char="●"/>
              <a:defRPr/>
            </a:lvl7pPr>
            <a:lvl8pPr indent="-317500" lvl="7" marL="3657600">
              <a:lnSpc>
                <a:spcPct val="150000"/>
              </a:lnSpc>
              <a:spcBef>
                <a:spcPts val="0"/>
              </a:spcBef>
              <a:spcAft>
                <a:spcPts val="0"/>
              </a:spcAft>
              <a:buSzPts val="1400"/>
              <a:buChar char="○"/>
              <a:defRPr/>
            </a:lvl8pPr>
            <a:lvl9pPr indent="-317500" lvl="8" marL="4114800">
              <a:lnSpc>
                <a:spcPct val="150000"/>
              </a:lnSpc>
              <a:spcBef>
                <a:spcPts val="0"/>
              </a:spcBef>
              <a:spcAft>
                <a:spcPts val="0"/>
              </a:spcAft>
              <a:buSzPts val="1400"/>
              <a:buChar char="■"/>
              <a:defRPr/>
            </a:lvl9pPr>
          </a:lstStyle>
          <a:p/>
        </p:txBody>
      </p:sp>
      <p:sp>
        <p:nvSpPr>
          <p:cNvPr id="29" name="Google Shape;29;p4"/>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30" name="Google Shape;30;p4"/>
          <p:cNvSpPr/>
          <p:nvPr/>
        </p:nvSpPr>
        <p:spPr>
          <a:xfrm>
            <a:off x="-19500" y="4644650"/>
            <a:ext cx="9165000" cy="501300"/>
          </a:xfrm>
          <a:prstGeom prst="rect">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31" name="Google Shape;31;p4"/>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solidFill>
                <a:schemeClr val="lt1"/>
              </a:solidFill>
            </a:endParaRPr>
          </a:p>
        </p:txBody>
      </p:sp>
      <p:sp>
        <p:nvSpPr>
          <p:cNvPr id="32" name="Google Shape;32;p4"/>
          <p:cNvSpPr/>
          <p:nvPr/>
        </p:nvSpPr>
        <p:spPr>
          <a:xfrm>
            <a:off x="-1500" y="4479050"/>
            <a:ext cx="9147000" cy="165600"/>
          </a:xfrm>
          <a:prstGeom prst="rect">
            <a:avLst/>
          </a:prstGeom>
          <a:gradFill>
            <a:gsLst>
              <a:gs pos="0">
                <a:srgbClr val="E21F26"/>
              </a:gs>
              <a:gs pos="19000">
                <a:srgbClr val="EC7A23"/>
              </a:gs>
              <a:gs pos="38000">
                <a:srgbClr val="F3B91C"/>
              </a:gs>
              <a:gs pos="58000">
                <a:srgbClr val="65B347"/>
              </a:gs>
              <a:gs pos="79000">
                <a:srgbClr val="3E58A3"/>
              </a:gs>
              <a:gs pos="100000">
                <a:srgbClr val="8D4D97"/>
              </a:gs>
            </a:gsLst>
            <a:lin ang="10800025"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 name="Google Shape;33;p4"/>
          <p:cNvSpPr txBox="1"/>
          <p:nvPr/>
        </p:nvSpPr>
        <p:spPr>
          <a:xfrm>
            <a:off x="3075" y="4743300"/>
            <a:ext cx="33549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s" sz="1000">
                <a:solidFill>
                  <a:schemeClr val="lt1"/>
                </a:solidFill>
                <a:latin typeface="Roboto"/>
                <a:ea typeface="Roboto"/>
                <a:cs typeface="Roboto"/>
                <a:sym typeface="Roboto"/>
              </a:rPr>
              <a:t>CFMO BA, 18-22 Agosto,2025, Instituto Leloir, Argentina</a:t>
            </a:r>
            <a:endParaRPr i="1" sz="1000">
              <a:solidFill>
                <a:schemeClr val="lt1"/>
              </a:solidFill>
              <a:latin typeface="Roboto"/>
              <a:ea typeface="Roboto"/>
              <a:cs typeface="Roboto"/>
              <a:sym typeface="Roboto"/>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4" name="Shape 34"/>
        <p:cNvGrpSpPr/>
        <p:nvPr/>
      </p:nvGrpSpPr>
      <p:grpSpPr>
        <a:xfrm>
          <a:off x="0" y="0"/>
          <a:ext cx="0" cy="0"/>
          <a:chOff x="0" y="0"/>
          <a:chExt cx="0" cy="0"/>
        </a:xfrm>
      </p:grpSpPr>
      <p:sp>
        <p:nvSpPr>
          <p:cNvPr id="35" name="Google Shape;35;p5"/>
          <p:cNvSpPr txBox="1"/>
          <p:nvPr>
            <p:ph type="title"/>
          </p:nvPr>
        </p:nvSpPr>
        <p:spPr>
          <a:xfrm>
            <a:off x="251400" y="841575"/>
            <a:ext cx="87495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6" name="Google Shape;36;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7" name="Google Shape;37;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8" name="Google Shape;38;p5"/>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9" name="Shape 39"/>
        <p:cNvGrpSpPr/>
        <p:nvPr/>
      </p:nvGrpSpPr>
      <p:grpSpPr>
        <a:xfrm>
          <a:off x="0" y="0"/>
          <a:ext cx="0" cy="0"/>
          <a:chOff x="0" y="0"/>
          <a:chExt cx="0" cy="0"/>
        </a:xfrm>
      </p:grpSpPr>
      <p:sp>
        <p:nvSpPr>
          <p:cNvPr id="40" name="Google Shape;40;p6"/>
          <p:cNvSpPr txBox="1"/>
          <p:nvPr>
            <p:ph type="title"/>
          </p:nvPr>
        </p:nvSpPr>
        <p:spPr>
          <a:xfrm>
            <a:off x="251400" y="841575"/>
            <a:ext cx="87495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1" name="Google Shape;41;p6"/>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2" name="Shape 42"/>
        <p:cNvGrpSpPr/>
        <p:nvPr/>
      </p:nvGrpSpPr>
      <p:grpSpPr>
        <a:xfrm>
          <a:off x="0" y="0"/>
          <a:ext cx="0" cy="0"/>
          <a:chOff x="0" y="0"/>
          <a:chExt cx="0" cy="0"/>
        </a:xfrm>
      </p:grpSpPr>
      <p:sp>
        <p:nvSpPr>
          <p:cNvPr id="43" name="Google Shape;43;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4" name="Google Shape;44;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5" name="Google Shape;45;p7"/>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6" name="Shape 46"/>
        <p:cNvGrpSpPr/>
        <p:nvPr/>
      </p:nvGrpSpPr>
      <p:grpSpPr>
        <a:xfrm>
          <a:off x="0" y="0"/>
          <a:ext cx="0" cy="0"/>
          <a:chOff x="0" y="0"/>
          <a:chExt cx="0" cy="0"/>
        </a:xfrm>
      </p:grpSpPr>
      <p:sp>
        <p:nvSpPr>
          <p:cNvPr id="47" name="Google Shape;47;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8" name="Google Shape;48;p8"/>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9" name="Shape 49"/>
        <p:cNvGrpSpPr/>
        <p:nvPr/>
      </p:nvGrpSpPr>
      <p:grpSpPr>
        <a:xfrm>
          <a:off x="0" y="0"/>
          <a:ext cx="0" cy="0"/>
          <a:chOff x="0" y="0"/>
          <a:chExt cx="0" cy="0"/>
        </a:xfrm>
      </p:grpSpPr>
      <p:sp>
        <p:nvSpPr>
          <p:cNvPr id="50" name="Google Shape;50;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2" name="Google Shape;52;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3" name="Google Shape;53;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54" name="Google Shape;54;p9"/>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5" name="Shape 55"/>
        <p:cNvGrpSpPr/>
        <p:nvPr/>
      </p:nvGrpSpPr>
      <p:grpSpPr>
        <a:xfrm>
          <a:off x="0" y="0"/>
          <a:ext cx="0" cy="0"/>
          <a:chOff x="0" y="0"/>
          <a:chExt cx="0" cy="0"/>
        </a:xfrm>
      </p:grpSpPr>
      <p:sp>
        <p:nvSpPr>
          <p:cNvPr id="56" name="Google Shape;56;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57" name="Google Shape;57;p10"/>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8" name="Shape 58"/>
        <p:cNvGrpSpPr/>
        <p:nvPr/>
      </p:nvGrpSpPr>
      <p:grpSpPr>
        <a:xfrm>
          <a:off x="0" y="0"/>
          <a:ext cx="0" cy="0"/>
          <a:chOff x="0" y="0"/>
          <a:chExt cx="0" cy="0"/>
        </a:xfrm>
      </p:grpSpPr>
      <p:sp>
        <p:nvSpPr>
          <p:cNvPr id="59" name="Google Shape;59;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60" name="Google Shape;60;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61" name="Google Shape;61;p11"/>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2" name="Shape 62"/>
        <p:cNvGrpSpPr/>
        <p:nvPr/>
      </p:nvGrpSpPr>
      <p:grpSpPr>
        <a:xfrm>
          <a:off x="0" y="0"/>
          <a:ext cx="0" cy="0"/>
          <a:chOff x="0" y="0"/>
          <a:chExt cx="0" cy="0"/>
        </a:xfrm>
      </p:grpSpPr>
      <p:sp>
        <p:nvSpPr>
          <p:cNvPr id="63" name="Google Shape;63;p12"/>
          <p:cNvSpPr/>
          <p:nvPr/>
        </p:nvSpPr>
        <p:spPr>
          <a:xfrm>
            <a:off x="-19500" y="4644650"/>
            <a:ext cx="9165000" cy="501300"/>
          </a:xfrm>
          <a:prstGeom prst="rect">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64" name="Google Shape;64;p12"/>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solidFill>
                <a:schemeClr val="lt1"/>
              </a:solidFill>
            </a:endParaRPr>
          </a:p>
        </p:txBody>
      </p:sp>
      <p:sp>
        <p:nvSpPr>
          <p:cNvPr id="65" name="Google Shape;65;p12"/>
          <p:cNvSpPr/>
          <p:nvPr/>
        </p:nvSpPr>
        <p:spPr>
          <a:xfrm>
            <a:off x="-1500" y="4479050"/>
            <a:ext cx="9147000" cy="165600"/>
          </a:xfrm>
          <a:prstGeom prst="rect">
            <a:avLst/>
          </a:prstGeom>
          <a:gradFill>
            <a:gsLst>
              <a:gs pos="0">
                <a:srgbClr val="E21F26"/>
              </a:gs>
              <a:gs pos="19000">
                <a:srgbClr val="EC7A23"/>
              </a:gs>
              <a:gs pos="38000">
                <a:srgbClr val="F3B91C"/>
              </a:gs>
              <a:gs pos="58000">
                <a:srgbClr val="65B347"/>
              </a:gs>
              <a:gs pos="79000">
                <a:srgbClr val="3E58A3"/>
              </a:gs>
              <a:gs pos="100000">
                <a:srgbClr val="8D4D97"/>
              </a:gs>
            </a:gsLst>
            <a:lin ang="10800025"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6" name="Google Shape;66;p12"/>
          <p:cNvSpPr txBox="1"/>
          <p:nvPr/>
        </p:nvSpPr>
        <p:spPr>
          <a:xfrm>
            <a:off x="3075" y="4743300"/>
            <a:ext cx="33549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s" sz="1000">
                <a:solidFill>
                  <a:schemeClr val="lt1"/>
                </a:solidFill>
                <a:latin typeface="Roboto"/>
                <a:ea typeface="Roboto"/>
                <a:cs typeface="Roboto"/>
                <a:sym typeface="Roboto"/>
              </a:rPr>
              <a:t>CFMO BA, 18-22 Agosto,2025, Instituto Leloir, Argentina</a:t>
            </a:r>
            <a:endParaRPr i="1" sz="1000">
              <a:solidFill>
                <a:schemeClr val="lt1"/>
              </a:solidFill>
              <a:latin typeface="Roboto"/>
              <a:ea typeface="Roboto"/>
              <a:cs typeface="Roboto"/>
              <a:sym typeface="Roboto"/>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p:cSld name="One column">
    <p:spTree>
      <p:nvGrpSpPr>
        <p:cNvPr id="67" name="Shape 67"/>
        <p:cNvGrpSpPr/>
        <p:nvPr/>
      </p:nvGrpSpPr>
      <p:grpSpPr>
        <a:xfrm>
          <a:off x="0" y="0"/>
          <a:ext cx="0" cy="0"/>
          <a:chOff x="0" y="0"/>
          <a:chExt cx="0" cy="0"/>
        </a:xfrm>
      </p:grpSpPr>
      <p:sp>
        <p:nvSpPr>
          <p:cNvPr id="68" name="Google Shape;68;p13"/>
          <p:cNvSpPr txBox="1"/>
          <p:nvPr>
            <p:ph idx="1" type="body"/>
          </p:nvPr>
        </p:nvSpPr>
        <p:spPr>
          <a:xfrm>
            <a:off x="628650" y="1115101"/>
            <a:ext cx="7886700" cy="3517622"/>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sz="1100"/>
            </a:lvl1pPr>
            <a:lvl2pPr indent="-317500" lvl="1" marL="914400" algn="l">
              <a:lnSpc>
                <a:spcPct val="90000"/>
              </a:lnSpc>
              <a:spcBef>
                <a:spcPts val="400"/>
              </a:spcBef>
              <a:spcAft>
                <a:spcPts val="0"/>
              </a:spcAft>
              <a:buClr>
                <a:schemeClr val="dk1"/>
              </a:buClr>
              <a:buSzPts val="1400"/>
              <a:buChar char="•"/>
              <a:defRPr sz="1100"/>
            </a:lvl2pPr>
            <a:lvl3pPr indent="-317500" lvl="2" marL="1371600" algn="l">
              <a:lnSpc>
                <a:spcPct val="90000"/>
              </a:lnSpc>
              <a:spcBef>
                <a:spcPts val="400"/>
              </a:spcBef>
              <a:spcAft>
                <a:spcPts val="0"/>
              </a:spcAft>
              <a:buClr>
                <a:schemeClr val="dk1"/>
              </a:buClr>
              <a:buSzPts val="1400"/>
              <a:buChar char="•"/>
              <a:defRPr sz="1100"/>
            </a:lvl3pPr>
            <a:lvl4pPr indent="-317500" lvl="3" marL="1828800" algn="l">
              <a:lnSpc>
                <a:spcPct val="90000"/>
              </a:lnSpc>
              <a:spcBef>
                <a:spcPts val="400"/>
              </a:spcBef>
              <a:spcAft>
                <a:spcPts val="0"/>
              </a:spcAft>
              <a:buClr>
                <a:schemeClr val="dk1"/>
              </a:buClr>
              <a:buSzPts val="1400"/>
              <a:buChar char="•"/>
              <a:defRPr sz="1100"/>
            </a:lvl4pPr>
            <a:lvl5pPr indent="-317500" lvl="4" marL="2286000" algn="l">
              <a:lnSpc>
                <a:spcPct val="90000"/>
              </a:lnSpc>
              <a:spcBef>
                <a:spcPts val="400"/>
              </a:spcBef>
              <a:spcAft>
                <a:spcPts val="0"/>
              </a:spcAft>
              <a:buClr>
                <a:schemeClr val="dk1"/>
              </a:buClr>
              <a:buSzPts val="1400"/>
              <a:buChar char="•"/>
              <a:defRPr sz="1100"/>
            </a:lvl5pPr>
            <a:lvl6pPr indent="-317500" lvl="5" marL="2743200" algn="l">
              <a:lnSpc>
                <a:spcPct val="90000"/>
              </a:lnSpc>
              <a:spcBef>
                <a:spcPts val="400"/>
              </a:spcBef>
              <a:spcAft>
                <a:spcPts val="0"/>
              </a:spcAft>
              <a:buClr>
                <a:schemeClr val="dk1"/>
              </a:buClr>
              <a:buSzPts val="1400"/>
              <a:buChar char="•"/>
              <a:defRPr sz="1100"/>
            </a:lvl6pPr>
            <a:lvl7pPr indent="-317500" lvl="6" marL="3200400" algn="l">
              <a:lnSpc>
                <a:spcPct val="90000"/>
              </a:lnSpc>
              <a:spcBef>
                <a:spcPts val="400"/>
              </a:spcBef>
              <a:spcAft>
                <a:spcPts val="0"/>
              </a:spcAft>
              <a:buClr>
                <a:schemeClr val="dk1"/>
              </a:buClr>
              <a:buSzPts val="1400"/>
              <a:buChar char="•"/>
              <a:defRPr sz="1100"/>
            </a:lvl7pPr>
            <a:lvl8pPr indent="-317500" lvl="7" marL="3657600" algn="l">
              <a:lnSpc>
                <a:spcPct val="90000"/>
              </a:lnSpc>
              <a:spcBef>
                <a:spcPts val="400"/>
              </a:spcBef>
              <a:spcAft>
                <a:spcPts val="0"/>
              </a:spcAft>
              <a:buClr>
                <a:schemeClr val="dk1"/>
              </a:buClr>
              <a:buSzPts val="1400"/>
              <a:buChar char="•"/>
              <a:defRPr sz="1100"/>
            </a:lvl8pPr>
            <a:lvl9pPr indent="-317500" lvl="8" marL="4114800" algn="l">
              <a:lnSpc>
                <a:spcPct val="90000"/>
              </a:lnSpc>
              <a:spcBef>
                <a:spcPts val="400"/>
              </a:spcBef>
              <a:spcAft>
                <a:spcPts val="0"/>
              </a:spcAft>
              <a:buClr>
                <a:schemeClr val="dk1"/>
              </a:buClr>
              <a:buSzPts val="1400"/>
              <a:buChar char="•"/>
              <a:defRPr sz="1100"/>
            </a:lvl9pPr>
          </a:lstStyle>
          <a:p/>
        </p:txBody>
      </p:sp>
      <p:sp>
        <p:nvSpPr>
          <p:cNvPr id="69" name="Google Shape;69;p13"/>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70" name="Google Shape;70;p13"/>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71" name="Google Shape;71;p1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
        <p:nvSpPr>
          <p:cNvPr id="72" name="Google Shape;72;p13"/>
          <p:cNvSpPr txBox="1"/>
          <p:nvPr>
            <p:ph type="title"/>
          </p:nvPr>
        </p:nvSpPr>
        <p:spPr>
          <a:xfrm>
            <a:off x="628650" y="273845"/>
            <a:ext cx="7153689" cy="622596"/>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sz="1100"/>
            </a:lvl1pPr>
            <a:lvl2pPr lvl="1" algn="l">
              <a:lnSpc>
                <a:spcPct val="100000"/>
              </a:lnSpc>
              <a:spcBef>
                <a:spcPts val="0"/>
              </a:spcBef>
              <a:spcAft>
                <a:spcPts val="0"/>
              </a:spcAft>
              <a:buSzPts val="800"/>
              <a:buNone/>
              <a:defRPr sz="1100"/>
            </a:lvl2pPr>
            <a:lvl3pPr lvl="2" algn="l">
              <a:lnSpc>
                <a:spcPct val="100000"/>
              </a:lnSpc>
              <a:spcBef>
                <a:spcPts val="0"/>
              </a:spcBef>
              <a:spcAft>
                <a:spcPts val="0"/>
              </a:spcAft>
              <a:buSzPts val="800"/>
              <a:buNone/>
              <a:defRPr sz="1100"/>
            </a:lvl3pPr>
            <a:lvl4pPr lvl="3" algn="l">
              <a:lnSpc>
                <a:spcPct val="100000"/>
              </a:lnSpc>
              <a:spcBef>
                <a:spcPts val="0"/>
              </a:spcBef>
              <a:spcAft>
                <a:spcPts val="0"/>
              </a:spcAft>
              <a:buSzPts val="800"/>
              <a:buNone/>
              <a:defRPr sz="1100"/>
            </a:lvl4pPr>
            <a:lvl5pPr lvl="4" algn="l">
              <a:lnSpc>
                <a:spcPct val="100000"/>
              </a:lnSpc>
              <a:spcBef>
                <a:spcPts val="0"/>
              </a:spcBef>
              <a:spcAft>
                <a:spcPts val="0"/>
              </a:spcAft>
              <a:buSzPts val="800"/>
              <a:buNone/>
              <a:defRPr sz="1100"/>
            </a:lvl5pPr>
            <a:lvl6pPr lvl="5" algn="l">
              <a:lnSpc>
                <a:spcPct val="100000"/>
              </a:lnSpc>
              <a:spcBef>
                <a:spcPts val="0"/>
              </a:spcBef>
              <a:spcAft>
                <a:spcPts val="0"/>
              </a:spcAft>
              <a:buSzPts val="800"/>
              <a:buNone/>
              <a:defRPr sz="1100"/>
            </a:lvl6pPr>
            <a:lvl7pPr lvl="6" algn="l">
              <a:lnSpc>
                <a:spcPct val="100000"/>
              </a:lnSpc>
              <a:spcBef>
                <a:spcPts val="0"/>
              </a:spcBef>
              <a:spcAft>
                <a:spcPts val="0"/>
              </a:spcAft>
              <a:buSzPts val="800"/>
              <a:buNone/>
              <a:defRPr sz="1100"/>
            </a:lvl7pPr>
            <a:lvl8pPr lvl="7" algn="l">
              <a:lnSpc>
                <a:spcPct val="100000"/>
              </a:lnSpc>
              <a:spcBef>
                <a:spcPts val="0"/>
              </a:spcBef>
              <a:spcAft>
                <a:spcPts val="0"/>
              </a:spcAft>
              <a:buSzPts val="800"/>
              <a:buNone/>
              <a:defRPr sz="1100"/>
            </a:lvl8pPr>
            <a:lvl9pPr lvl="8" algn="l">
              <a:lnSpc>
                <a:spcPct val="100000"/>
              </a:lnSpc>
              <a:spcBef>
                <a:spcPts val="0"/>
              </a:spcBef>
              <a:spcAft>
                <a:spcPts val="0"/>
              </a:spcAft>
              <a:buSzPts val="800"/>
              <a:buNone/>
              <a:defRPr sz="1100"/>
            </a:lvl9pPr>
          </a:lstStyle>
          <a:p/>
        </p:txBody>
      </p:sp>
      <p:pic>
        <p:nvPicPr>
          <p:cNvPr descr="A picture containing light&#10;&#10;Description automatically generated" id="73" name="Google Shape;73;p13"/>
          <p:cNvPicPr preferRelativeResize="0"/>
          <p:nvPr/>
        </p:nvPicPr>
        <p:blipFill rotWithShape="1">
          <a:blip r:embed="rId2">
            <a:alphaModFix/>
          </a:blip>
          <a:srcRect b="0" l="0" r="0" t="0"/>
          <a:stretch/>
        </p:blipFill>
        <p:spPr>
          <a:xfrm>
            <a:off x="8186161" y="273844"/>
            <a:ext cx="658377" cy="622596"/>
          </a:xfrm>
          <a:prstGeom prst="rect">
            <a:avLst/>
          </a:prstGeom>
          <a:noFill/>
          <a:ln>
            <a:noFill/>
          </a:ln>
        </p:spPr>
      </p:pic>
      <p:cxnSp>
        <p:nvCxnSpPr>
          <p:cNvPr id="74" name="Google Shape;74;p13"/>
          <p:cNvCxnSpPr/>
          <p:nvPr/>
        </p:nvCxnSpPr>
        <p:spPr>
          <a:xfrm>
            <a:off x="621196" y="916318"/>
            <a:ext cx="7886700" cy="0"/>
          </a:xfrm>
          <a:prstGeom prst="straightConnector1">
            <a:avLst/>
          </a:prstGeom>
          <a:noFill/>
          <a:ln cap="flat" cmpd="sng" w="12700">
            <a:solidFill>
              <a:schemeClr val="accent1"/>
            </a:solidFill>
            <a:prstDash val="solid"/>
            <a:miter lim="800000"/>
            <a:headEnd len="sm" w="sm" type="none"/>
            <a:tailEnd len="sm" w="sm"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p:cSld name="One column_1">
    <p:spTree>
      <p:nvGrpSpPr>
        <p:cNvPr id="75" name="Shape 75"/>
        <p:cNvGrpSpPr/>
        <p:nvPr/>
      </p:nvGrpSpPr>
      <p:grpSpPr>
        <a:xfrm>
          <a:off x="0" y="0"/>
          <a:ext cx="0" cy="0"/>
          <a:chOff x="0" y="0"/>
          <a:chExt cx="0" cy="0"/>
        </a:xfrm>
      </p:grpSpPr>
      <p:sp>
        <p:nvSpPr>
          <p:cNvPr id="76" name="Google Shape;76;p14"/>
          <p:cNvSpPr txBox="1"/>
          <p:nvPr>
            <p:ph idx="1" type="body"/>
          </p:nvPr>
        </p:nvSpPr>
        <p:spPr>
          <a:xfrm>
            <a:off x="628650" y="1115101"/>
            <a:ext cx="7886700" cy="3517622"/>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sz="1100"/>
            </a:lvl1pPr>
            <a:lvl2pPr indent="-317500" lvl="1" marL="914400" algn="l">
              <a:lnSpc>
                <a:spcPct val="90000"/>
              </a:lnSpc>
              <a:spcBef>
                <a:spcPts val="400"/>
              </a:spcBef>
              <a:spcAft>
                <a:spcPts val="0"/>
              </a:spcAft>
              <a:buClr>
                <a:schemeClr val="dk1"/>
              </a:buClr>
              <a:buSzPts val="1400"/>
              <a:buChar char="•"/>
              <a:defRPr sz="1100"/>
            </a:lvl2pPr>
            <a:lvl3pPr indent="-317500" lvl="2" marL="1371600" algn="l">
              <a:lnSpc>
                <a:spcPct val="90000"/>
              </a:lnSpc>
              <a:spcBef>
                <a:spcPts val="400"/>
              </a:spcBef>
              <a:spcAft>
                <a:spcPts val="0"/>
              </a:spcAft>
              <a:buClr>
                <a:schemeClr val="dk1"/>
              </a:buClr>
              <a:buSzPts val="1400"/>
              <a:buChar char="•"/>
              <a:defRPr sz="1100"/>
            </a:lvl3pPr>
            <a:lvl4pPr indent="-317500" lvl="3" marL="1828800" algn="l">
              <a:lnSpc>
                <a:spcPct val="90000"/>
              </a:lnSpc>
              <a:spcBef>
                <a:spcPts val="400"/>
              </a:spcBef>
              <a:spcAft>
                <a:spcPts val="0"/>
              </a:spcAft>
              <a:buClr>
                <a:schemeClr val="dk1"/>
              </a:buClr>
              <a:buSzPts val="1400"/>
              <a:buChar char="•"/>
              <a:defRPr sz="1100"/>
            </a:lvl4pPr>
            <a:lvl5pPr indent="-317500" lvl="4" marL="2286000" algn="l">
              <a:lnSpc>
                <a:spcPct val="90000"/>
              </a:lnSpc>
              <a:spcBef>
                <a:spcPts val="400"/>
              </a:spcBef>
              <a:spcAft>
                <a:spcPts val="0"/>
              </a:spcAft>
              <a:buClr>
                <a:schemeClr val="dk1"/>
              </a:buClr>
              <a:buSzPts val="1400"/>
              <a:buChar char="•"/>
              <a:defRPr sz="1100"/>
            </a:lvl5pPr>
            <a:lvl6pPr indent="-317500" lvl="5" marL="2743200" algn="l">
              <a:lnSpc>
                <a:spcPct val="90000"/>
              </a:lnSpc>
              <a:spcBef>
                <a:spcPts val="400"/>
              </a:spcBef>
              <a:spcAft>
                <a:spcPts val="0"/>
              </a:spcAft>
              <a:buClr>
                <a:schemeClr val="dk1"/>
              </a:buClr>
              <a:buSzPts val="1400"/>
              <a:buChar char="•"/>
              <a:defRPr sz="1100"/>
            </a:lvl6pPr>
            <a:lvl7pPr indent="-317500" lvl="6" marL="3200400" algn="l">
              <a:lnSpc>
                <a:spcPct val="90000"/>
              </a:lnSpc>
              <a:spcBef>
                <a:spcPts val="400"/>
              </a:spcBef>
              <a:spcAft>
                <a:spcPts val="0"/>
              </a:spcAft>
              <a:buClr>
                <a:schemeClr val="dk1"/>
              </a:buClr>
              <a:buSzPts val="1400"/>
              <a:buChar char="•"/>
              <a:defRPr sz="1100"/>
            </a:lvl7pPr>
            <a:lvl8pPr indent="-317500" lvl="7" marL="3657600" algn="l">
              <a:lnSpc>
                <a:spcPct val="90000"/>
              </a:lnSpc>
              <a:spcBef>
                <a:spcPts val="400"/>
              </a:spcBef>
              <a:spcAft>
                <a:spcPts val="0"/>
              </a:spcAft>
              <a:buClr>
                <a:schemeClr val="dk1"/>
              </a:buClr>
              <a:buSzPts val="1400"/>
              <a:buChar char="•"/>
              <a:defRPr sz="1100"/>
            </a:lvl8pPr>
            <a:lvl9pPr indent="-317500" lvl="8" marL="4114800" algn="l">
              <a:lnSpc>
                <a:spcPct val="90000"/>
              </a:lnSpc>
              <a:spcBef>
                <a:spcPts val="400"/>
              </a:spcBef>
              <a:spcAft>
                <a:spcPts val="0"/>
              </a:spcAft>
              <a:buClr>
                <a:schemeClr val="dk1"/>
              </a:buClr>
              <a:buSzPts val="1400"/>
              <a:buChar char="•"/>
              <a:defRPr sz="1100"/>
            </a:lvl9pPr>
          </a:lstStyle>
          <a:p/>
        </p:txBody>
      </p:sp>
      <p:sp>
        <p:nvSpPr>
          <p:cNvPr id="77" name="Google Shape;77;p14"/>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78" name="Google Shape;78;p14"/>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79" name="Google Shape;79;p14"/>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
        <p:nvSpPr>
          <p:cNvPr id="80" name="Google Shape;80;p14"/>
          <p:cNvSpPr txBox="1"/>
          <p:nvPr>
            <p:ph type="title"/>
          </p:nvPr>
        </p:nvSpPr>
        <p:spPr>
          <a:xfrm>
            <a:off x="628650" y="273845"/>
            <a:ext cx="7153689" cy="622596"/>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sz="1100"/>
            </a:lvl1pPr>
            <a:lvl2pPr lvl="1" algn="l">
              <a:lnSpc>
                <a:spcPct val="100000"/>
              </a:lnSpc>
              <a:spcBef>
                <a:spcPts val="0"/>
              </a:spcBef>
              <a:spcAft>
                <a:spcPts val="0"/>
              </a:spcAft>
              <a:buSzPts val="800"/>
              <a:buNone/>
              <a:defRPr sz="1100"/>
            </a:lvl2pPr>
            <a:lvl3pPr lvl="2" algn="l">
              <a:lnSpc>
                <a:spcPct val="100000"/>
              </a:lnSpc>
              <a:spcBef>
                <a:spcPts val="0"/>
              </a:spcBef>
              <a:spcAft>
                <a:spcPts val="0"/>
              </a:spcAft>
              <a:buSzPts val="800"/>
              <a:buNone/>
              <a:defRPr sz="1100"/>
            </a:lvl3pPr>
            <a:lvl4pPr lvl="3" algn="l">
              <a:lnSpc>
                <a:spcPct val="100000"/>
              </a:lnSpc>
              <a:spcBef>
                <a:spcPts val="0"/>
              </a:spcBef>
              <a:spcAft>
                <a:spcPts val="0"/>
              </a:spcAft>
              <a:buSzPts val="800"/>
              <a:buNone/>
              <a:defRPr sz="1100"/>
            </a:lvl4pPr>
            <a:lvl5pPr lvl="4" algn="l">
              <a:lnSpc>
                <a:spcPct val="100000"/>
              </a:lnSpc>
              <a:spcBef>
                <a:spcPts val="0"/>
              </a:spcBef>
              <a:spcAft>
                <a:spcPts val="0"/>
              </a:spcAft>
              <a:buSzPts val="800"/>
              <a:buNone/>
              <a:defRPr sz="1100"/>
            </a:lvl5pPr>
            <a:lvl6pPr lvl="5" algn="l">
              <a:lnSpc>
                <a:spcPct val="100000"/>
              </a:lnSpc>
              <a:spcBef>
                <a:spcPts val="0"/>
              </a:spcBef>
              <a:spcAft>
                <a:spcPts val="0"/>
              </a:spcAft>
              <a:buSzPts val="800"/>
              <a:buNone/>
              <a:defRPr sz="1100"/>
            </a:lvl6pPr>
            <a:lvl7pPr lvl="6" algn="l">
              <a:lnSpc>
                <a:spcPct val="100000"/>
              </a:lnSpc>
              <a:spcBef>
                <a:spcPts val="0"/>
              </a:spcBef>
              <a:spcAft>
                <a:spcPts val="0"/>
              </a:spcAft>
              <a:buSzPts val="800"/>
              <a:buNone/>
              <a:defRPr sz="1100"/>
            </a:lvl7pPr>
            <a:lvl8pPr lvl="7" algn="l">
              <a:lnSpc>
                <a:spcPct val="100000"/>
              </a:lnSpc>
              <a:spcBef>
                <a:spcPts val="0"/>
              </a:spcBef>
              <a:spcAft>
                <a:spcPts val="0"/>
              </a:spcAft>
              <a:buSzPts val="800"/>
              <a:buNone/>
              <a:defRPr sz="1100"/>
            </a:lvl8pPr>
            <a:lvl9pPr lvl="8" algn="l">
              <a:lnSpc>
                <a:spcPct val="100000"/>
              </a:lnSpc>
              <a:spcBef>
                <a:spcPts val="0"/>
              </a:spcBef>
              <a:spcAft>
                <a:spcPts val="0"/>
              </a:spcAft>
              <a:buSzPts val="800"/>
              <a:buNone/>
              <a:defRPr sz="1100"/>
            </a:lvl9pPr>
          </a:lstStyle>
          <a:p/>
        </p:txBody>
      </p:sp>
      <p:pic>
        <p:nvPicPr>
          <p:cNvPr descr="A picture containing light&#10;&#10;Description automatically generated" id="81" name="Google Shape;81;p14"/>
          <p:cNvPicPr preferRelativeResize="0"/>
          <p:nvPr/>
        </p:nvPicPr>
        <p:blipFill rotWithShape="1">
          <a:blip r:embed="rId2">
            <a:alphaModFix/>
          </a:blip>
          <a:srcRect b="0" l="0" r="0" t="0"/>
          <a:stretch/>
        </p:blipFill>
        <p:spPr>
          <a:xfrm>
            <a:off x="8186161" y="273844"/>
            <a:ext cx="658377" cy="622596"/>
          </a:xfrm>
          <a:prstGeom prst="rect">
            <a:avLst/>
          </a:prstGeom>
          <a:noFill/>
          <a:ln>
            <a:noFill/>
          </a:ln>
        </p:spPr>
      </p:pic>
      <p:cxnSp>
        <p:nvCxnSpPr>
          <p:cNvPr id="82" name="Google Shape;82;p14"/>
          <p:cNvCxnSpPr/>
          <p:nvPr/>
        </p:nvCxnSpPr>
        <p:spPr>
          <a:xfrm>
            <a:off x="621196" y="916318"/>
            <a:ext cx="7886700" cy="0"/>
          </a:xfrm>
          <a:prstGeom prst="straightConnector1">
            <a:avLst/>
          </a:prstGeom>
          <a:noFill/>
          <a:ln cap="flat" cmpd="sng" w="12700">
            <a:solidFill>
              <a:schemeClr val="accent1"/>
            </a:solidFill>
            <a:prstDash val="solid"/>
            <a:miter lim="800000"/>
            <a:headEnd len="sm" w="sm" type="none"/>
            <a:tailEnd len="sm" w="sm"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p:cSld name="One column 2">
    <p:spTree>
      <p:nvGrpSpPr>
        <p:cNvPr id="83" name="Shape 83"/>
        <p:cNvGrpSpPr/>
        <p:nvPr/>
      </p:nvGrpSpPr>
      <p:grpSpPr>
        <a:xfrm>
          <a:off x="0" y="0"/>
          <a:ext cx="0" cy="0"/>
          <a:chOff x="0" y="0"/>
          <a:chExt cx="0" cy="0"/>
        </a:xfrm>
      </p:grpSpPr>
      <p:sp>
        <p:nvSpPr>
          <p:cNvPr id="84" name="Google Shape;84;p15"/>
          <p:cNvSpPr txBox="1"/>
          <p:nvPr>
            <p:ph idx="1" type="body"/>
          </p:nvPr>
        </p:nvSpPr>
        <p:spPr>
          <a:xfrm>
            <a:off x="628650" y="1115101"/>
            <a:ext cx="7886700" cy="3517622"/>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rgbClr val="171616"/>
              </a:buClr>
              <a:buSzPts val="1400"/>
              <a:buChar char="•"/>
              <a:defRPr sz="1100"/>
            </a:lvl1pPr>
            <a:lvl2pPr indent="-317500" lvl="1" marL="914400" algn="l">
              <a:lnSpc>
                <a:spcPct val="90000"/>
              </a:lnSpc>
              <a:spcBef>
                <a:spcPts val="400"/>
              </a:spcBef>
              <a:spcAft>
                <a:spcPts val="0"/>
              </a:spcAft>
              <a:buClr>
                <a:srgbClr val="171616"/>
              </a:buClr>
              <a:buSzPts val="1400"/>
              <a:buChar char="•"/>
              <a:defRPr sz="1100"/>
            </a:lvl2pPr>
            <a:lvl3pPr indent="-317500" lvl="2" marL="1371600" algn="l">
              <a:lnSpc>
                <a:spcPct val="90000"/>
              </a:lnSpc>
              <a:spcBef>
                <a:spcPts val="400"/>
              </a:spcBef>
              <a:spcAft>
                <a:spcPts val="0"/>
              </a:spcAft>
              <a:buClr>
                <a:srgbClr val="171616"/>
              </a:buClr>
              <a:buSzPts val="1400"/>
              <a:buChar char="•"/>
              <a:defRPr sz="1100"/>
            </a:lvl3pPr>
            <a:lvl4pPr indent="-317500" lvl="3" marL="1828800" algn="l">
              <a:lnSpc>
                <a:spcPct val="90000"/>
              </a:lnSpc>
              <a:spcBef>
                <a:spcPts val="400"/>
              </a:spcBef>
              <a:spcAft>
                <a:spcPts val="0"/>
              </a:spcAft>
              <a:buClr>
                <a:srgbClr val="171616"/>
              </a:buClr>
              <a:buSzPts val="1400"/>
              <a:buChar char="•"/>
              <a:defRPr sz="1100"/>
            </a:lvl4pPr>
            <a:lvl5pPr indent="-317500" lvl="4" marL="2286000" algn="l">
              <a:lnSpc>
                <a:spcPct val="90000"/>
              </a:lnSpc>
              <a:spcBef>
                <a:spcPts val="400"/>
              </a:spcBef>
              <a:spcAft>
                <a:spcPts val="0"/>
              </a:spcAft>
              <a:buClr>
                <a:srgbClr val="171616"/>
              </a:buClr>
              <a:buSzPts val="1400"/>
              <a:buChar char="•"/>
              <a:defRPr sz="1100"/>
            </a:lvl5pPr>
            <a:lvl6pPr indent="-317500" lvl="5" marL="2743200" algn="l">
              <a:lnSpc>
                <a:spcPct val="90000"/>
              </a:lnSpc>
              <a:spcBef>
                <a:spcPts val="400"/>
              </a:spcBef>
              <a:spcAft>
                <a:spcPts val="0"/>
              </a:spcAft>
              <a:buClr>
                <a:schemeClr val="dk1"/>
              </a:buClr>
              <a:buSzPts val="1400"/>
              <a:buChar char="•"/>
              <a:defRPr sz="1100"/>
            </a:lvl6pPr>
            <a:lvl7pPr indent="-317500" lvl="6" marL="3200400" algn="l">
              <a:lnSpc>
                <a:spcPct val="90000"/>
              </a:lnSpc>
              <a:spcBef>
                <a:spcPts val="400"/>
              </a:spcBef>
              <a:spcAft>
                <a:spcPts val="0"/>
              </a:spcAft>
              <a:buClr>
                <a:schemeClr val="dk1"/>
              </a:buClr>
              <a:buSzPts val="1400"/>
              <a:buChar char="•"/>
              <a:defRPr sz="1100"/>
            </a:lvl7pPr>
            <a:lvl8pPr indent="-317500" lvl="7" marL="3657600" algn="l">
              <a:lnSpc>
                <a:spcPct val="90000"/>
              </a:lnSpc>
              <a:spcBef>
                <a:spcPts val="400"/>
              </a:spcBef>
              <a:spcAft>
                <a:spcPts val="0"/>
              </a:spcAft>
              <a:buClr>
                <a:schemeClr val="dk1"/>
              </a:buClr>
              <a:buSzPts val="1400"/>
              <a:buChar char="•"/>
              <a:defRPr sz="1100"/>
            </a:lvl8pPr>
            <a:lvl9pPr indent="-317500" lvl="8" marL="4114800" algn="l">
              <a:lnSpc>
                <a:spcPct val="90000"/>
              </a:lnSpc>
              <a:spcBef>
                <a:spcPts val="400"/>
              </a:spcBef>
              <a:spcAft>
                <a:spcPts val="0"/>
              </a:spcAft>
              <a:buClr>
                <a:schemeClr val="dk1"/>
              </a:buClr>
              <a:buSzPts val="1400"/>
              <a:buChar char="•"/>
              <a:defRPr sz="1100"/>
            </a:lvl9pPr>
          </a:lstStyle>
          <a:p/>
        </p:txBody>
      </p:sp>
      <p:sp>
        <p:nvSpPr>
          <p:cNvPr id="85" name="Google Shape;85;p15"/>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86" name="Google Shape;86;p15"/>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87" name="Google Shape;87;p15"/>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
        <p:nvSpPr>
          <p:cNvPr id="88" name="Google Shape;88;p15"/>
          <p:cNvSpPr txBox="1"/>
          <p:nvPr>
            <p:ph type="title"/>
          </p:nvPr>
        </p:nvSpPr>
        <p:spPr>
          <a:xfrm>
            <a:off x="628650" y="273845"/>
            <a:ext cx="7153689" cy="622596"/>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rgbClr val="171616"/>
              </a:buClr>
              <a:buSzPts val="1400"/>
              <a:buNone/>
              <a:defRPr sz="1100"/>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p:txBody>
      </p:sp>
      <p:pic>
        <p:nvPicPr>
          <p:cNvPr descr="A picture containing light&#10;&#10;Description automatically generated" id="89" name="Google Shape;89;p15"/>
          <p:cNvPicPr preferRelativeResize="0"/>
          <p:nvPr/>
        </p:nvPicPr>
        <p:blipFill rotWithShape="1">
          <a:blip r:embed="rId2">
            <a:alphaModFix/>
          </a:blip>
          <a:srcRect b="0" l="0" r="0" t="0"/>
          <a:stretch/>
        </p:blipFill>
        <p:spPr>
          <a:xfrm>
            <a:off x="8186161" y="273844"/>
            <a:ext cx="658377" cy="622596"/>
          </a:xfrm>
          <a:prstGeom prst="rect">
            <a:avLst/>
          </a:prstGeom>
          <a:noFill/>
          <a:ln>
            <a:noFill/>
          </a:ln>
        </p:spPr>
      </p:pic>
      <p:cxnSp>
        <p:nvCxnSpPr>
          <p:cNvPr id="90" name="Google Shape;90;p15"/>
          <p:cNvCxnSpPr/>
          <p:nvPr/>
        </p:nvCxnSpPr>
        <p:spPr>
          <a:xfrm>
            <a:off x="621196" y="916318"/>
            <a:ext cx="7886700" cy="0"/>
          </a:xfrm>
          <a:prstGeom prst="straightConnector1">
            <a:avLst/>
          </a:prstGeom>
          <a:noFill/>
          <a:ln cap="flat" cmpd="sng" w="12700">
            <a:solidFill>
              <a:schemeClr val="accent1"/>
            </a:solidFill>
            <a:prstDash val="solid"/>
            <a:miter lim="800000"/>
            <a:headEnd len="sm" w="sm" type="none"/>
            <a:tailEnd len="sm" w="sm"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_no bulletpoints">
  <p:cSld name="No columns-only title">
    <p:spTree>
      <p:nvGrpSpPr>
        <p:cNvPr id="91" name="Shape 91"/>
        <p:cNvGrpSpPr/>
        <p:nvPr/>
      </p:nvGrpSpPr>
      <p:grpSpPr>
        <a:xfrm>
          <a:off x="0" y="0"/>
          <a:ext cx="0" cy="0"/>
          <a:chOff x="0" y="0"/>
          <a:chExt cx="0" cy="0"/>
        </a:xfrm>
      </p:grpSpPr>
      <p:sp>
        <p:nvSpPr>
          <p:cNvPr id="92" name="Google Shape;92;p16"/>
          <p:cNvSpPr txBox="1"/>
          <p:nvPr>
            <p:ph type="title"/>
          </p:nvPr>
        </p:nvSpPr>
        <p:spPr>
          <a:xfrm>
            <a:off x="323407" y="240992"/>
            <a:ext cx="8497200" cy="409500"/>
          </a:xfrm>
          <a:prstGeom prst="rect">
            <a:avLst/>
          </a:prstGeom>
          <a:noFill/>
          <a:ln>
            <a:noFill/>
          </a:ln>
        </p:spPr>
        <p:txBody>
          <a:bodyPr anchorCtr="0" anchor="ctr" bIns="26325" lIns="51425" spcFirstLastPara="1" rIns="51425" wrap="square" tIns="25700">
            <a:normAutofit/>
          </a:bodyPr>
          <a:lstStyle>
            <a:lvl1pPr lvl="0" algn="ctr">
              <a:lnSpc>
                <a:spcPct val="90000"/>
              </a:lnSpc>
              <a:spcBef>
                <a:spcPts val="0"/>
              </a:spcBef>
              <a:spcAft>
                <a:spcPts val="0"/>
              </a:spcAft>
              <a:buClr>
                <a:srgbClr val="171616"/>
              </a:buClr>
              <a:buSzPts val="2300"/>
              <a:buFont typeface="Arial"/>
              <a:buNone/>
              <a:defRPr sz="1100"/>
            </a:lvl1pPr>
            <a:lvl2pPr lvl="1" algn="l">
              <a:lnSpc>
                <a:spcPct val="100000"/>
              </a:lnSpc>
              <a:spcBef>
                <a:spcPts val="0"/>
              </a:spcBef>
              <a:spcAft>
                <a:spcPts val="0"/>
              </a:spcAft>
              <a:buSzPts val="800"/>
              <a:buNone/>
              <a:defRPr sz="1100"/>
            </a:lvl2pPr>
            <a:lvl3pPr lvl="2" algn="l">
              <a:lnSpc>
                <a:spcPct val="100000"/>
              </a:lnSpc>
              <a:spcBef>
                <a:spcPts val="0"/>
              </a:spcBef>
              <a:spcAft>
                <a:spcPts val="0"/>
              </a:spcAft>
              <a:buSzPts val="800"/>
              <a:buNone/>
              <a:defRPr sz="1100"/>
            </a:lvl3pPr>
            <a:lvl4pPr lvl="3" algn="l">
              <a:lnSpc>
                <a:spcPct val="100000"/>
              </a:lnSpc>
              <a:spcBef>
                <a:spcPts val="0"/>
              </a:spcBef>
              <a:spcAft>
                <a:spcPts val="0"/>
              </a:spcAft>
              <a:buSzPts val="800"/>
              <a:buNone/>
              <a:defRPr sz="1100"/>
            </a:lvl4pPr>
            <a:lvl5pPr lvl="4" algn="l">
              <a:lnSpc>
                <a:spcPct val="100000"/>
              </a:lnSpc>
              <a:spcBef>
                <a:spcPts val="0"/>
              </a:spcBef>
              <a:spcAft>
                <a:spcPts val="0"/>
              </a:spcAft>
              <a:buSzPts val="800"/>
              <a:buNone/>
              <a:defRPr sz="1100"/>
            </a:lvl5pPr>
            <a:lvl6pPr lvl="5" algn="l">
              <a:lnSpc>
                <a:spcPct val="100000"/>
              </a:lnSpc>
              <a:spcBef>
                <a:spcPts val="0"/>
              </a:spcBef>
              <a:spcAft>
                <a:spcPts val="0"/>
              </a:spcAft>
              <a:buSzPts val="800"/>
              <a:buNone/>
              <a:defRPr sz="1100"/>
            </a:lvl6pPr>
            <a:lvl7pPr lvl="6" algn="l">
              <a:lnSpc>
                <a:spcPct val="100000"/>
              </a:lnSpc>
              <a:spcBef>
                <a:spcPts val="0"/>
              </a:spcBef>
              <a:spcAft>
                <a:spcPts val="0"/>
              </a:spcAft>
              <a:buSzPts val="800"/>
              <a:buNone/>
              <a:defRPr sz="1100"/>
            </a:lvl7pPr>
            <a:lvl8pPr lvl="7" algn="l">
              <a:lnSpc>
                <a:spcPct val="100000"/>
              </a:lnSpc>
              <a:spcBef>
                <a:spcPts val="0"/>
              </a:spcBef>
              <a:spcAft>
                <a:spcPts val="0"/>
              </a:spcAft>
              <a:buSzPts val="800"/>
              <a:buNone/>
              <a:defRPr sz="1100"/>
            </a:lvl8pPr>
            <a:lvl9pPr lvl="8" algn="l">
              <a:lnSpc>
                <a:spcPct val="100000"/>
              </a:lnSpc>
              <a:spcBef>
                <a:spcPts val="0"/>
              </a:spcBef>
              <a:spcAft>
                <a:spcPts val="0"/>
              </a:spcAft>
              <a:buSzPts val="800"/>
              <a:buNone/>
              <a:defRPr sz="1100"/>
            </a:lvl9pPr>
          </a:lstStyle>
          <a:p/>
        </p:txBody>
      </p:sp>
      <p:pic>
        <p:nvPicPr>
          <p:cNvPr descr="A picture containing light&#10;&#10;Description automatically generated" id="93" name="Google Shape;93;p16"/>
          <p:cNvPicPr preferRelativeResize="0"/>
          <p:nvPr/>
        </p:nvPicPr>
        <p:blipFill rotWithShape="1">
          <a:blip r:embed="rId2">
            <a:alphaModFix/>
          </a:blip>
          <a:srcRect b="0" l="0" r="0" t="0"/>
          <a:stretch/>
        </p:blipFill>
        <p:spPr>
          <a:xfrm>
            <a:off x="8656317" y="4703614"/>
            <a:ext cx="379186" cy="358578"/>
          </a:xfrm>
          <a:prstGeom prst="rect">
            <a:avLst/>
          </a:prstGeom>
          <a:noFill/>
          <a:ln>
            <a:noFill/>
          </a:ln>
        </p:spPr>
      </p:pic>
      <p:cxnSp>
        <p:nvCxnSpPr>
          <p:cNvPr id="94" name="Google Shape;94;p16"/>
          <p:cNvCxnSpPr/>
          <p:nvPr/>
        </p:nvCxnSpPr>
        <p:spPr>
          <a:xfrm>
            <a:off x="323407" y="661361"/>
            <a:ext cx="8497200" cy="0"/>
          </a:xfrm>
          <a:prstGeom prst="straightConnector1">
            <a:avLst/>
          </a:prstGeom>
          <a:noFill/>
          <a:ln cap="flat" cmpd="sng" w="12700">
            <a:solidFill>
              <a:schemeClr val="accent1"/>
            </a:solidFill>
            <a:prstDash val="solid"/>
            <a:miter lim="800000"/>
            <a:headEnd len="sm" w="sm" type="none"/>
            <a:tailEnd len="sm" w="sm" type="none"/>
          </a:ln>
        </p:spPr>
      </p:cxnSp>
      <p:pic>
        <p:nvPicPr>
          <p:cNvPr id="95" name="Google Shape;95;p16"/>
          <p:cNvPicPr preferRelativeResize="0"/>
          <p:nvPr/>
        </p:nvPicPr>
        <p:blipFill rotWithShape="1">
          <a:blip r:embed="rId3">
            <a:alphaModFix/>
          </a:blip>
          <a:srcRect b="0" l="0" r="0" t="0"/>
          <a:stretch/>
        </p:blipFill>
        <p:spPr>
          <a:xfrm>
            <a:off x="108497" y="4703613"/>
            <a:ext cx="972281" cy="358579"/>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1400" y="841575"/>
            <a:ext cx="87495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865750" y="1592538"/>
            <a:ext cx="5866200" cy="2324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indent="-317500" lvl="1" marL="914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2pPr>
            <a:lvl3pPr indent="-317500" lvl="2" marL="1371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3pPr>
            <a:lvl4pPr indent="-317500" lvl="3" marL="1828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4pPr>
            <a:lvl5pPr indent="-317500" lvl="4" marL="22860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5pPr>
            <a:lvl6pPr indent="-317500" lvl="5" marL="27432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6pPr>
            <a:lvl7pPr indent="-317500" lvl="6" marL="3200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7pPr>
            <a:lvl8pPr indent="-317500" lvl="7" marL="3657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8pPr>
            <a:lvl9pPr indent="-317500" lvl="8" marL="4114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lgn="r">
              <a:buNone/>
              <a:defRPr sz="1300">
                <a:solidFill>
                  <a:schemeClr val="dk2"/>
                </a:solidFill>
                <a:latin typeface="Roboto"/>
                <a:ea typeface="Roboto"/>
                <a:cs typeface="Roboto"/>
                <a:sym typeface="Roboto"/>
              </a:defRPr>
            </a:lvl1pPr>
            <a:lvl2pPr lvl="1" algn="r">
              <a:buNone/>
              <a:defRPr sz="1300">
                <a:solidFill>
                  <a:schemeClr val="dk2"/>
                </a:solidFill>
                <a:latin typeface="Roboto"/>
                <a:ea typeface="Roboto"/>
                <a:cs typeface="Roboto"/>
                <a:sym typeface="Roboto"/>
              </a:defRPr>
            </a:lvl2pPr>
            <a:lvl3pPr lvl="2" algn="r">
              <a:buNone/>
              <a:defRPr sz="1300">
                <a:solidFill>
                  <a:schemeClr val="dk2"/>
                </a:solidFill>
                <a:latin typeface="Roboto"/>
                <a:ea typeface="Roboto"/>
                <a:cs typeface="Roboto"/>
                <a:sym typeface="Roboto"/>
              </a:defRPr>
            </a:lvl3pPr>
            <a:lvl4pPr lvl="3" algn="r">
              <a:buNone/>
              <a:defRPr sz="1300">
                <a:solidFill>
                  <a:schemeClr val="dk2"/>
                </a:solidFill>
                <a:latin typeface="Roboto"/>
                <a:ea typeface="Roboto"/>
                <a:cs typeface="Roboto"/>
                <a:sym typeface="Roboto"/>
              </a:defRPr>
            </a:lvl4pPr>
            <a:lvl5pPr lvl="4" algn="r">
              <a:buNone/>
              <a:defRPr sz="1300">
                <a:solidFill>
                  <a:schemeClr val="dk2"/>
                </a:solidFill>
                <a:latin typeface="Roboto"/>
                <a:ea typeface="Roboto"/>
                <a:cs typeface="Roboto"/>
                <a:sym typeface="Roboto"/>
              </a:defRPr>
            </a:lvl5pPr>
            <a:lvl6pPr lvl="5" algn="r">
              <a:buNone/>
              <a:defRPr sz="1300">
                <a:solidFill>
                  <a:schemeClr val="dk2"/>
                </a:solidFill>
                <a:latin typeface="Roboto"/>
                <a:ea typeface="Roboto"/>
                <a:cs typeface="Roboto"/>
                <a:sym typeface="Roboto"/>
              </a:defRPr>
            </a:lvl6pPr>
            <a:lvl7pPr lvl="6" algn="r">
              <a:buNone/>
              <a:defRPr sz="1300">
                <a:solidFill>
                  <a:schemeClr val="dk2"/>
                </a:solidFill>
                <a:latin typeface="Roboto"/>
                <a:ea typeface="Roboto"/>
                <a:cs typeface="Roboto"/>
                <a:sym typeface="Roboto"/>
              </a:defRPr>
            </a:lvl7pPr>
            <a:lvl8pPr lvl="7" algn="r">
              <a:buNone/>
              <a:defRPr sz="1300">
                <a:solidFill>
                  <a:schemeClr val="dk2"/>
                </a:solidFill>
                <a:latin typeface="Roboto"/>
                <a:ea typeface="Roboto"/>
                <a:cs typeface="Roboto"/>
                <a:sym typeface="Roboto"/>
              </a:defRPr>
            </a:lvl8pPr>
            <a:lvl9pPr lvl="8" algn="r">
              <a:buNone/>
              <a:defRPr sz="1300">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3.png"/><Relationship Id="rId5" Type="http://schemas.openxmlformats.org/officeDocument/2006/relationships/image" Target="../media/image16.png"/><Relationship Id="rId6"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0.png"/><Relationship Id="rId4" Type="http://schemas.openxmlformats.org/officeDocument/2006/relationships/hyperlink" Target="https://www.nature.com/articles/s41592-023-01987-9" TargetMode="External"/><Relationship Id="rId5" Type="http://schemas.openxmlformats.org/officeDocument/2006/relationships/hyperlink" Target="https://www.nature.com/articles/s41592-023-01987-9" TargetMode="External"/><Relationship Id="rId6" Type="http://schemas.openxmlformats.org/officeDocument/2006/relationships/hyperlink" Target="https://www.nature.com/articles/s41592-023-01987-9" TargetMode="External"/><Relationship Id="rId7"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3.png"/><Relationship Id="rId4" Type="http://schemas.openxmlformats.org/officeDocument/2006/relationships/hyperlink" Target="https://figshare.com/articles/poster/The_Three_Gears_of_Bioscience_Projects/27725865?file=50481666" TargetMode="External"/><Relationship Id="rId9" Type="http://schemas.openxmlformats.org/officeDocument/2006/relationships/image" Target="../media/image162.png"/><Relationship Id="rId5" Type="http://schemas.openxmlformats.org/officeDocument/2006/relationships/hyperlink" Target="https://journals.biologists.com/jcs/article/133/21/jcs250027/226183/Hypothesis-driven-quantitative-fluorescence" TargetMode="External"/><Relationship Id="rId6" Type="http://schemas.openxmlformats.org/officeDocument/2006/relationships/image" Target="../media/image14.png"/><Relationship Id="rId7" Type="http://schemas.openxmlformats.org/officeDocument/2006/relationships/image" Target="../media/image22.png"/><Relationship Id="rId8"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7.png"/><Relationship Id="rId4" Type="http://schemas.openxmlformats.org/officeDocument/2006/relationships/image" Target="../media/image32.png"/><Relationship Id="rId5" Type="http://schemas.openxmlformats.org/officeDocument/2006/relationships/image" Target="../media/image26.png"/><Relationship Id="rId6" Type="http://schemas.openxmlformats.org/officeDocument/2006/relationships/image" Target="../media/image25.png"/><Relationship Id="rId7" Type="http://schemas.openxmlformats.org/officeDocument/2006/relationships/image" Target="../media/image27.png"/><Relationship Id="rId8"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3.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3.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39.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41.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46.png"/><Relationship Id="rId4" Type="http://schemas.openxmlformats.org/officeDocument/2006/relationships/image" Target="../media/image21.png"/><Relationship Id="rId5" Type="http://schemas.openxmlformats.org/officeDocument/2006/relationships/image" Target="../media/image35.png"/><Relationship Id="rId6" Type="http://schemas.openxmlformats.org/officeDocument/2006/relationships/hyperlink" Target="https://bibliotecadigital.exactas.uba.ar/collection/tesis/document/tesis_n6845_Corbat"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3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37.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37.pn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36.png"/><Relationship Id="rId4" Type="http://schemas.openxmlformats.org/officeDocument/2006/relationships/image" Target="../media/image31.png"/><Relationship Id="rId5" Type="http://schemas.openxmlformats.org/officeDocument/2006/relationships/image" Target="../media/image54.png"/><Relationship Id="rId6" Type="http://schemas.openxmlformats.org/officeDocument/2006/relationships/image" Target="../media/image42.png"/><Relationship Id="rId7" Type="http://schemas.openxmlformats.org/officeDocument/2006/relationships/image" Target="../media/image4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43.png"/><Relationship Id="rId4" Type="http://schemas.openxmlformats.org/officeDocument/2006/relationships/image" Target="../media/image58.png"/><Relationship Id="rId5" Type="http://schemas.openxmlformats.org/officeDocument/2006/relationships/image" Target="../media/image40.png"/></Relationships>
</file>

<file path=ppt/slides/_rels/slide25.xml.rels><?xml version="1.0" encoding="UTF-8" standalone="yes"?><Relationships xmlns="http://schemas.openxmlformats.org/package/2006/relationships"><Relationship Id="rId11" Type="http://schemas.openxmlformats.org/officeDocument/2006/relationships/image" Target="../media/image59.png"/><Relationship Id="rId10" Type="http://schemas.openxmlformats.org/officeDocument/2006/relationships/image" Target="../media/image49.png"/><Relationship Id="rId12" Type="http://schemas.openxmlformats.org/officeDocument/2006/relationships/image" Target="../media/image44.png"/><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67.png"/><Relationship Id="rId4" Type="http://schemas.openxmlformats.org/officeDocument/2006/relationships/image" Target="../media/image68.png"/><Relationship Id="rId9" Type="http://schemas.openxmlformats.org/officeDocument/2006/relationships/image" Target="../media/image64.png"/><Relationship Id="rId5" Type="http://schemas.openxmlformats.org/officeDocument/2006/relationships/image" Target="../media/image50.png"/><Relationship Id="rId6" Type="http://schemas.openxmlformats.org/officeDocument/2006/relationships/image" Target="../media/image55.png"/><Relationship Id="rId7" Type="http://schemas.openxmlformats.org/officeDocument/2006/relationships/image" Target="../media/image53.png"/><Relationship Id="rId8" Type="http://schemas.openxmlformats.org/officeDocument/2006/relationships/image" Target="../media/image6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57.png"/><Relationship Id="rId4" Type="http://schemas.openxmlformats.org/officeDocument/2006/relationships/image" Target="../media/image47.png"/><Relationship Id="rId5" Type="http://schemas.openxmlformats.org/officeDocument/2006/relationships/image" Target="../media/image5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57.png"/><Relationship Id="rId4" Type="http://schemas.openxmlformats.org/officeDocument/2006/relationships/image" Target="../media/image47.png"/><Relationship Id="rId5" Type="http://schemas.openxmlformats.org/officeDocument/2006/relationships/image" Target="../media/image5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61.png"/><Relationship Id="rId4" Type="http://schemas.openxmlformats.org/officeDocument/2006/relationships/image" Target="../media/image69.png"/><Relationship Id="rId5" Type="http://schemas.openxmlformats.org/officeDocument/2006/relationships/image" Target="../media/image78.png"/><Relationship Id="rId6" Type="http://schemas.openxmlformats.org/officeDocument/2006/relationships/image" Target="../media/image65.png"/><Relationship Id="rId7" Type="http://schemas.openxmlformats.org/officeDocument/2006/relationships/image" Target="../media/image72.png"/><Relationship Id="rId8" Type="http://schemas.openxmlformats.org/officeDocument/2006/relationships/image" Target="../media/image6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74.png"/><Relationship Id="rId4" Type="http://schemas.openxmlformats.org/officeDocument/2006/relationships/image" Target="../media/image66.png"/><Relationship Id="rId5" Type="http://schemas.openxmlformats.org/officeDocument/2006/relationships/image" Target="../media/image71.png"/><Relationship Id="rId6" Type="http://schemas.openxmlformats.org/officeDocument/2006/relationships/hyperlink" Target="https://bioimagebook.github.io/chapters/2-processing/4-filters/filters.html#difference-of-gaussians-filtering"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23.png"/><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70.png"/><Relationship Id="rId4" Type="http://schemas.openxmlformats.org/officeDocument/2006/relationships/image" Target="../media/image73.png"/><Relationship Id="rId5" Type="http://schemas.openxmlformats.org/officeDocument/2006/relationships/image" Target="../media/image8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81.png"/><Relationship Id="rId4" Type="http://schemas.openxmlformats.org/officeDocument/2006/relationships/image" Target="../media/image77.png"/><Relationship Id="rId9" Type="http://schemas.openxmlformats.org/officeDocument/2006/relationships/image" Target="../media/image79.png"/><Relationship Id="rId5" Type="http://schemas.openxmlformats.org/officeDocument/2006/relationships/image" Target="../media/image94.png"/><Relationship Id="rId6" Type="http://schemas.openxmlformats.org/officeDocument/2006/relationships/image" Target="../media/image73.png"/><Relationship Id="rId7" Type="http://schemas.openxmlformats.org/officeDocument/2006/relationships/image" Target="../media/image84.png"/><Relationship Id="rId8" Type="http://schemas.openxmlformats.org/officeDocument/2006/relationships/image" Target="../media/image8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02.gi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90.png"/><Relationship Id="rId4" Type="http://schemas.openxmlformats.org/officeDocument/2006/relationships/image" Target="../media/image70.png"/><Relationship Id="rId5" Type="http://schemas.openxmlformats.org/officeDocument/2006/relationships/image" Target="../media/image8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89.png"/><Relationship Id="rId4" Type="http://schemas.openxmlformats.org/officeDocument/2006/relationships/image" Target="../media/image92.gif"/><Relationship Id="rId5" Type="http://schemas.openxmlformats.org/officeDocument/2006/relationships/image" Target="../media/image8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83.png"/><Relationship Id="rId4" Type="http://schemas.openxmlformats.org/officeDocument/2006/relationships/image" Target="../media/image85.png"/><Relationship Id="rId5" Type="http://schemas.openxmlformats.org/officeDocument/2006/relationships/image" Target="../media/image9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96.png"/><Relationship Id="rId4" Type="http://schemas.openxmlformats.org/officeDocument/2006/relationships/image" Target="../media/image101.png"/></Relationships>
</file>

<file path=ppt/slides/_rels/slide39.xml.rels><?xml version="1.0" encoding="UTF-8" standalone="yes"?><Relationships xmlns="http://schemas.openxmlformats.org/package/2006/relationships"><Relationship Id="rId11" Type="http://schemas.openxmlformats.org/officeDocument/2006/relationships/hyperlink" Target="https://bioimage.io/#/" TargetMode="External"/><Relationship Id="rId10" Type="http://schemas.openxmlformats.org/officeDocument/2006/relationships/image" Target="../media/image97.png"/><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93.png"/><Relationship Id="rId4" Type="http://schemas.openxmlformats.org/officeDocument/2006/relationships/image" Target="../media/image104.png"/><Relationship Id="rId9" Type="http://schemas.openxmlformats.org/officeDocument/2006/relationships/image" Target="../media/image95.png"/><Relationship Id="rId5" Type="http://schemas.openxmlformats.org/officeDocument/2006/relationships/image" Target="../media/image103.png"/><Relationship Id="rId6" Type="http://schemas.openxmlformats.org/officeDocument/2006/relationships/image" Target="../media/image98.png"/><Relationship Id="rId7" Type="http://schemas.openxmlformats.org/officeDocument/2006/relationships/image" Target="../media/image100.png"/><Relationship Id="rId8" Type="http://schemas.openxmlformats.org/officeDocument/2006/relationships/image" Target="../media/image99.png"/></Relationships>
</file>

<file path=ppt/slides/_rels/slide40.xml.rels><?xml version="1.0" encoding="UTF-8" standalone="yes"?><Relationships xmlns="http://schemas.openxmlformats.org/package/2006/relationships"><Relationship Id="rId11" Type="http://schemas.openxmlformats.org/officeDocument/2006/relationships/hyperlink" Target="https://link.springer.com/chapter/10.1007/978-3-030-00934-2_30" TargetMode="External"/><Relationship Id="rId10" Type="http://schemas.openxmlformats.org/officeDocument/2006/relationships/hyperlink" Target="https://www.nature.com/articles/s41592-020-01018-x" TargetMode="External"/><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109.png"/><Relationship Id="rId4" Type="http://schemas.openxmlformats.org/officeDocument/2006/relationships/image" Target="../media/image107.png"/><Relationship Id="rId9" Type="http://schemas.openxmlformats.org/officeDocument/2006/relationships/image" Target="../media/image110.png"/><Relationship Id="rId5" Type="http://schemas.openxmlformats.org/officeDocument/2006/relationships/image" Target="../media/image108.png"/><Relationship Id="rId6" Type="http://schemas.openxmlformats.org/officeDocument/2006/relationships/image" Target="../media/image106.png"/><Relationship Id="rId7" Type="http://schemas.openxmlformats.org/officeDocument/2006/relationships/image" Target="../media/image111.png"/><Relationship Id="rId8" Type="http://schemas.openxmlformats.org/officeDocument/2006/relationships/image" Target="../media/image12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126.png"/><Relationship Id="rId4" Type="http://schemas.openxmlformats.org/officeDocument/2006/relationships/image" Target="../media/image112.png"/><Relationship Id="rId5" Type="http://schemas.openxmlformats.org/officeDocument/2006/relationships/image" Target="../media/image11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23.png"/><Relationship Id="rId4" Type="http://schemas.openxmlformats.org/officeDocument/2006/relationships/image" Target="../media/image2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117.png"/><Relationship Id="rId4" Type="http://schemas.openxmlformats.org/officeDocument/2006/relationships/image" Target="../media/image11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113.png"/><Relationship Id="rId4" Type="http://schemas.openxmlformats.org/officeDocument/2006/relationships/image" Target="../media/image123.png"/><Relationship Id="rId5" Type="http://schemas.openxmlformats.org/officeDocument/2006/relationships/image" Target="../media/image118.png"/><Relationship Id="rId6" Type="http://schemas.openxmlformats.org/officeDocument/2006/relationships/image" Target="../media/image131.png"/><Relationship Id="rId7" Type="http://schemas.openxmlformats.org/officeDocument/2006/relationships/image" Target="../media/image114.png"/><Relationship Id="rId8" Type="http://schemas.openxmlformats.org/officeDocument/2006/relationships/image" Target="../media/image12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12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129.png"/></Relationships>
</file>

<file path=ppt/slides/_rels/slide47.xml.rels><?xml version="1.0" encoding="UTF-8" standalone="yes"?><Relationships xmlns="http://schemas.openxmlformats.org/package/2006/relationships"><Relationship Id="rId20" Type="http://schemas.openxmlformats.org/officeDocument/2006/relationships/image" Target="../media/image143.jpg"/><Relationship Id="rId11" Type="http://schemas.openxmlformats.org/officeDocument/2006/relationships/image" Target="../media/image134.png"/><Relationship Id="rId22" Type="http://schemas.openxmlformats.org/officeDocument/2006/relationships/image" Target="../media/image140.jpg"/><Relationship Id="rId10" Type="http://schemas.openxmlformats.org/officeDocument/2006/relationships/image" Target="../media/image133.png"/><Relationship Id="rId21" Type="http://schemas.openxmlformats.org/officeDocument/2006/relationships/image" Target="../media/image141.png"/><Relationship Id="rId13" Type="http://schemas.openxmlformats.org/officeDocument/2006/relationships/image" Target="../media/image145.jpg"/><Relationship Id="rId12" Type="http://schemas.openxmlformats.org/officeDocument/2006/relationships/image" Target="../media/image127.png"/><Relationship Id="rId23" Type="http://schemas.openxmlformats.org/officeDocument/2006/relationships/image" Target="../media/image142.png"/><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128.png"/><Relationship Id="rId4" Type="http://schemas.openxmlformats.org/officeDocument/2006/relationships/image" Target="../media/image138.png"/><Relationship Id="rId9" Type="http://schemas.openxmlformats.org/officeDocument/2006/relationships/image" Target="../media/image130.png"/><Relationship Id="rId15" Type="http://schemas.openxmlformats.org/officeDocument/2006/relationships/image" Target="../media/image146.png"/><Relationship Id="rId14" Type="http://schemas.openxmlformats.org/officeDocument/2006/relationships/image" Target="../media/image151.png"/><Relationship Id="rId17" Type="http://schemas.openxmlformats.org/officeDocument/2006/relationships/image" Target="../media/image132.png"/><Relationship Id="rId16" Type="http://schemas.openxmlformats.org/officeDocument/2006/relationships/image" Target="../media/image135.png"/><Relationship Id="rId5" Type="http://schemas.openxmlformats.org/officeDocument/2006/relationships/image" Target="../media/image124.png"/><Relationship Id="rId19" Type="http://schemas.openxmlformats.org/officeDocument/2006/relationships/image" Target="../media/image137.png"/><Relationship Id="rId6" Type="http://schemas.openxmlformats.org/officeDocument/2006/relationships/image" Target="../media/image116.gif"/><Relationship Id="rId18" Type="http://schemas.openxmlformats.org/officeDocument/2006/relationships/image" Target="../media/image136.png"/><Relationship Id="rId7" Type="http://schemas.openxmlformats.org/officeDocument/2006/relationships/image" Target="../media/image125.png"/><Relationship Id="rId8" Type="http://schemas.openxmlformats.org/officeDocument/2006/relationships/image" Target="../media/image13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162.png"/><Relationship Id="rId4" Type="http://schemas.openxmlformats.org/officeDocument/2006/relationships/hyperlink" Target="https://figshare.com/articles/poster/The_Three_Gears_of_Bioscience_Projects/27725865?file=50481666" TargetMode="External"/><Relationship Id="rId5" Type="http://schemas.openxmlformats.org/officeDocument/2006/relationships/hyperlink" Target="https://journals.biologists.com/jcs/article/133/21/jcs250027/226183/Hypothesis-driven-quantitative-fluorescence"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149.png"/><Relationship Id="rId4" Type="http://schemas.openxmlformats.org/officeDocument/2006/relationships/hyperlink" Target="https://www.nature.com/articles/s41592-023-01987-9" TargetMode="External"/></Relationships>
</file>

<file path=ppt/slides/_rels/slide50.xml.rels><?xml version="1.0" encoding="UTF-8" standalone="yes"?><Relationships xmlns="http://schemas.openxmlformats.org/package/2006/relationships"><Relationship Id="rId11" Type="http://schemas.openxmlformats.org/officeDocument/2006/relationships/image" Target="../media/image150.png"/><Relationship Id="rId10" Type="http://schemas.openxmlformats.org/officeDocument/2006/relationships/hyperlink" Target="https://acorbat.github.io" TargetMode="External"/><Relationship Id="rId13" Type="http://schemas.openxmlformats.org/officeDocument/2006/relationships/hyperlink" Target="https://doi.org/10.5281/zenodo.15390210" TargetMode="External"/><Relationship Id="rId12" Type="http://schemas.openxmlformats.org/officeDocument/2006/relationships/image" Target="../media/image148.png"/><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hyperlink" Target="mailto:acorbat@df.uba.ar" TargetMode="External"/><Relationship Id="rId4" Type="http://schemas.openxmlformats.org/officeDocument/2006/relationships/image" Target="../media/image144.png"/><Relationship Id="rId9" Type="http://schemas.openxmlformats.org/officeDocument/2006/relationships/image" Target="../media/image155.jpg"/><Relationship Id="rId15" Type="http://schemas.openxmlformats.org/officeDocument/2006/relationships/hyperlink" Target="https://www.youtube.com/watch?v=tqiq2wKrMLY" TargetMode="External"/><Relationship Id="rId14" Type="http://schemas.openxmlformats.org/officeDocument/2006/relationships/hyperlink" Target="https://www.youtube.com/watch?v=e-2DbkUwKk4" TargetMode="External"/><Relationship Id="rId5" Type="http://schemas.openxmlformats.org/officeDocument/2006/relationships/hyperlink" Target="https://bsky.app/profile/acorbat.bsky.social" TargetMode="External"/><Relationship Id="rId6" Type="http://schemas.openxmlformats.org/officeDocument/2006/relationships/image" Target="../media/image157.png"/><Relationship Id="rId7" Type="http://schemas.openxmlformats.org/officeDocument/2006/relationships/image" Target="../media/image152.png"/><Relationship Id="rId8" Type="http://schemas.openxmlformats.org/officeDocument/2006/relationships/hyperlink" Target="https://www.linkedin.com/in/agust%C3%ADn-andr%C3%A9s-corbat-1a7a6b89/" TargetMode="External"/></Relationships>
</file>

<file path=ppt/slides/_rels/slide51.xml.rels><?xml version="1.0" encoding="UTF-8" standalone="yes"?><Relationships xmlns="http://schemas.openxmlformats.org/package/2006/relationships"><Relationship Id="rId11" Type="http://schemas.openxmlformats.org/officeDocument/2006/relationships/image" Target="../media/image158.png"/><Relationship Id="rId10" Type="http://schemas.openxmlformats.org/officeDocument/2006/relationships/image" Target="../media/image153.png"/><Relationship Id="rId12" Type="http://schemas.openxmlformats.org/officeDocument/2006/relationships/image" Target="../media/image6.png"/><Relationship Id="rId1" Type="http://schemas.openxmlformats.org/officeDocument/2006/relationships/slideLayout" Target="../slideLayouts/slideLayout11.xml"/><Relationship Id="rId2" Type="http://schemas.openxmlformats.org/officeDocument/2006/relationships/notesSlide" Target="../notesSlides/notesSlide51.xml"/><Relationship Id="rId3" Type="http://schemas.openxmlformats.org/officeDocument/2006/relationships/image" Target="../media/image2.png"/><Relationship Id="rId4" Type="http://schemas.openxmlformats.org/officeDocument/2006/relationships/image" Target="../media/image161.png"/><Relationship Id="rId9" Type="http://schemas.openxmlformats.org/officeDocument/2006/relationships/image" Target="../media/image159.png"/><Relationship Id="rId5" Type="http://schemas.openxmlformats.org/officeDocument/2006/relationships/image" Target="../media/image160.png"/><Relationship Id="rId6" Type="http://schemas.openxmlformats.org/officeDocument/2006/relationships/image" Target="../media/image154.png"/><Relationship Id="rId7" Type="http://schemas.openxmlformats.org/officeDocument/2006/relationships/image" Target="../media/image147.png"/><Relationship Id="rId8" Type="http://schemas.openxmlformats.org/officeDocument/2006/relationships/image" Target="../media/image156.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2.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7"/>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pic>
        <p:nvPicPr>
          <p:cNvPr id="101" name="Google Shape;101;p17" title="CFMO BA fondo transparente.png"/>
          <p:cNvPicPr preferRelativeResize="0"/>
          <p:nvPr/>
        </p:nvPicPr>
        <p:blipFill rotWithShape="1">
          <a:blip r:embed="rId3">
            <a:alphaModFix/>
          </a:blip>
          <a:srcRect b="39684" l="0" r="0" t="31819"/>
          <a:stretch/>
        </p:blipFill>
        <p:spPr>
          <a:xfrm>
            <a:off x="1307638" y="1343848"/>
            <a:ext cx="6528724" cy="2631398"/>
          </a:xfrm>
          <a:prstGeom prst="rect">
            <a:avLst/>
          </a:prstGeom>
          <a:noFill/>
          <a:ln>
            <a:noFill/>
          </a:ln>
        </p:spPr>
      </p:pic>
      <p:sp>
        <p:nvSpPr>
          <p:cNvPr id="102" name="Google Shape;102;p17"/>
          <p:cNvSpPr txBox="1"/>
          <p:nvPr/>
        </p:nvSpPr>
        <p:spPr>
          <a:xfrm>
            <a:off x="3478050" y="4835700"/>
            <a:ext cx="21879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s" sz="800">
                <a:solidFill>
                  <a:srgbClr val="595959"/>
                </a:solidFill>
                <a:latin typeface="Roboto"/>
                <a:ea typeface="Roboto"/>
                <a:cs typeface="Roboto"/>
                <a:sym typeface="Roboto"/>
              </a:rPr>
              <a:t>CC-BY 4.0</a:t>
            </a:r>
            <a:endParaRPr sz="800">
              <a:solidFill>
                <a:srgbClr val="595959"/>
              </a:solidFill>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8"/>
          <p:cNvSpPr txBox="1"/>
          <p:nvPr>
            <p:ph type="ctrTitle"/>
          </p:nvPr>
        </p:nvSpPr>
        <p:spPr>
          <a:xfrm>
            <a:off x="353858" y="11306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s"/>
              <a:t>Pre and Post Confocal Microscopy</a:t>
            </a:r>
            <a:endParaRPr/>
          </a:p>
        </p:txBody>
      </p:sp>
      <p:sp>
        <p:nvSpPr>
          <p:cNvPr id="108" name="Google Shape;108;p18"/>
          <p:cNvSpPr txBox="1"/>
          <p:nvPr>
            <p:ph idx="1" type="subTitle"/>
          </p:nvPr>
        </p:nvSpPr>
        <p:spPr>
          <a:xfrm>
            <a:off x="353850" y="32202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Lecture 12</a:t>
            </a:r>
            <a:endParaRPr/>
          </a:p>
        </p:txBody>
      </p:sp>
      <p:sp>
        <p:nvSpPr>
          <p:cNvPr id="109" name="Google Shape;109;p1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110" name="Google Shape;110;p18"/>
          <p:cNvSpPr txBox="1"/>
          <p:nvPr>
            <p:ph idx="4294967295"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9"/>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116" name="Google Shape;116;p19"/>
          <p:cNvSpPr txBox="1"/>
          <p:nvPr>
            <p:ph idx="4294967295" type="ctrTitle"/>
          </p:nvPr>
        </p:nvSpPr>
        <p:spPr>
          <a:xfrm>
            <a:off x="353858" y="1130675"/>
            <a:ext cx="8520600" cy="2052600"/>
          </a:xfrm>
          <a:prstGeom prst="rect">
            <a:avLst/>
          </a:prstGeom>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None/>
            </a:pPr>
            <a:r>
              <a:rPr lang="es" sz="5200"/>
              <a:t>Introduction to Bioimage Analysis</a:t>
            </a:r>
            <a:endParaRPr sz="5200"/>
          </a:p>
        </p:txBody>
      </p:sp>
      <p:sp>
        <p:nvSpPr>
          <p:cNvPr id="117" name="Google Shape;117;p19"/>
          <p:cNvSpPr txBox="1"/>
          <p:nvPr/>
        </p:nvSpPr>
        <p:spPr>
          <a:xfrm>
            <a:off x="3478050" y="4835700"/>
            <a:ext cx="21879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s" sz="800">
                <a:solidFill>
                  <a:srgbClr val="595959"/>
                </a:solidFill>
                <a:latin typeface="Roboto"/>
                <a:ea typeface="Roboto"/>
                <a:cs typeface="Roboto"/>
                <a:sym typeface="Roboto"/>
              </a:rPr>
              <a:t>CC-BY 4.0</a:t>
            </a:r>
            <a:endParaRPr sz="800">
              <a:solidFill>
                <a:srgbClr val="595959"/>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0"/>
          <p:cNvSpPr txBox="1"/>
          <p:nvPr>
            <p:ph idx="1" type="body"/>
          </p:nvPr>
        </p:nvSpPr>
        <p:spPr>
          <a:xfrm>
            <a:off x="251400" y="872206"/>
            <a:ext cx="8483700" cy="3477900"/>
          </a:xfrm>
          <a:prstGeom prst="rect">
            <a:avLst/>
          </a:prstGeom>
          <a:noFill/>
          <a:ln>
            <a:noFill/>
          </a:ln>
        </p:spPr>
        <p:txBody>
          <a:bodyPr anchorCtr="0" anchor="t" bIns="34275" lIns="68575" spcFirstLastPara="1" rIns="68575" wrap="square" tIns="34275">
            <a:normAutofit/>
          </a:bodyPr>
          <a:lstStyle/>
          <a:p>
            <a:pPr indent="0" lvl="0" marL="0" rtl="0" algn="l">
              <a:lnSpc>
                <a:spcPct val="115000"/>
              </a:lnSpc>
              <a:spcBef>
                <a:spcPts val="800"/>
              </a:spcBef>
              <a:spcAft>
                <a:spcPts val="0"/>
              </a:spcAft>
              <a:buSzPts val="1400"/>
              <a:buNone/>
            </a:pPr>
            <a:r>
              <a:rPr lang="es" sz="1800">
                <a:solidFill>
                  <a:srgbClr val="1D1D27"/>
                </a:solidFill>
                <a:highlight>
                  <a:srgbClr val="FFFFFF"/>
                </a:highlight>
              </a:rPr>
              <a:t>Bioimage analysis is the process by which one extracts quantitative data or information from scientific images.</a:t>
            </a:r>
            <a:endParaRPr sz="1800"/>
          </a:p>
        </p:txBody>
      </p:sp>
      <p:sp>
        <p:nvSpPr>
          <p:cNvPr id="123" name="Google Shape;123;p20"/>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marR="0" rtl="0" algn="l">
              <a:lnSpc>
                <a:spcPct val="100000"/>
              </a:lnSpc>
              <a:spcBef>
                <a:spcPts val="0"/>
              </a:spcBef>
              <a:spcAft>
                <a:spcPts val="0"/>
              </a:spcAft>
              <a:buNone/>
            </a:pPr>
            <a:r>
              <a:rPr lang="es"/>
              <a:t>What is Bioimage Analysis?</a:t>
            </a:r>
            <a:endParaRPr/>
          </a:p>
        </p:txBody>
      </p:sp>
      <p:sp>
        <p:nvSpPr>
          <p:cNvPr id="124" name="Google Shape;124;p20"/>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125" name="Google Shape;125;p20"/>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1"/>
          <p:cNvSpPr txBox="1"/>
          <p:nvPr>
            <p:ph idx="1" type="body"/>
          </p:nvPr>
        </p:nvSpPr>
        <p:spPr>
          <a:xfrm>
            <a:off x="251400" y="872206"/>
            <a:ext cx="8483700" cy="3477900"/>
          </a:xfrm>
          <a:prstGeom prst="rect">
            <a:avLst/>
          </a:prstGeom>
          <a:noFill/>
          <a:ln>
            <a:noFill/>
          </a:ln>
        </p:spPr>
        <p:txBody>
          <a:bodyPr anchorCtr="0" anchor="t" bIns="34275" lIns="68575" spcFirstLastPara="1" rIns="68575" wrap="square" tIns="34275">
            <a:normAutofit/>
          </a:bodyPr>
          <a:lstStyle/>
          <a:p>
            <a:pPr indent="0" lvl="0" marL="0" rtl="0" algn="l">
              <a:lnSpc>
                <a:spcPct val="115000"/>
              </a:lnSpc>
              <a:spcBef>
                <a:spcPts val="800"/>
              </a:spcBef>
              <a:spcAft>
                <a:spcPts val="0"/>
              </a:spcAft>
              <a:buSzPts val="1400"/>
              <a:buNone/>
            </a:pPr>
            <a:r>
              <a:rPr lang="es" sz="1800">
                <a:solidFill>
                  <a:srgbClr val="1D1D27"/>
                </a:solidFill>
                <a:highlight>
                  <a:srgbClr val="FFFFFF"/>
                </a:highlight>
              </a:rPr>
              <a:t>Bioimage analysis is the process by which one extracts </a:t>
            </a:r>
            <a:r>
              <a:rPr b="1" lang="es" sz="1800">
                <a:solidFill>
                  <a:srgbClr val="1D1D27"/>
                </a:solidFill>
                <a:highlight>
                  <a:srgbClr val="FFFFFF"/>
                </a:highlight>
              </a:rPr>
              <a:t>quantitative</a:t>
            </a:r>
            <a:r>
              <a:rPr lang="es" sz="1800">
                <a:solidFill>
                  <a:srgbClr val="1D1D27"/>
                </a:solidFill>
                <a:highlight>
                  <a:srgbClr val="FFFFFF"/>
                </a:highlight>
              </a:rPr>
              <a:t> data or information from </a:t>
            </a:r>
            <a:r>
              <a:rPr b="1" lang="es" sz="1800">
                <a:solidFill>
                  <a:srgbClr val="1D1D27"/>
                </a:solidFill>
                <a:highlight>
                  <a:srgbClr val="FFFFFF"/>
                </a:highlight>
              </a:rPr>
              <a:t>scientific images</a:t>
            </a:r>
            <a:r>
              <a:rPr lang="es" sz="1800">
                <a:solidFill>
                  <a:srgbClr val="1D1D27"/>
                </a:solidFill>
                <a:highlight>
                  <a:srgbClr val="FFFFFF"/>
                </a:highlight>
              </a:rPr>
              <a:t>.</a:t>
            </a:r>
            <a:endParaRPr sz="1800"/>
          </a:p>
        </p:txBody>
      </p:sp>
      <p:sp>
        <p:nvSpPr>
          <p:cNvPr id="131" name="Google Shape;131;p21"/>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SzPts val="1400"/>
              <a:buNone/>
            </a:pPr>
            <a:r>
              <a:rPr lang="es"/>
              <a:t>What is Bioimage Analysis?</a:t>
            </a:r>
            <a:endParaRPr/>
          </a:p>
        </p:txBody>
      </p:sp>
      <p:pic>
        <p:nvPicPr>
          <p:cNvPr id="132" name="Google Shape;132;p21"/>
          <p:cNvPicPr preferRelativeResize="0"/>
          <p:nvPr/>
        </p:nvPicPr>
        <p:blipFill rotWithShape="1">
          <a:blip r:embed="rId3">
            <a:alphaModFix/>
          </a:blip>
          <a:srcRect b="0" l="0" r="0" t="0"/>
          <a:stretch/>
        </p:blipFill>
        <p:spPr>
          <a:xfrm>
            <a:off x="3261326" y="1591083"/>
            <a:ext cx="2621353" cy="2843077"/>
          </a:xfrm>
          <a:prstGeom prst="rect">
            <a:avLst/>
          </a:prstGeom>
          <a:noFill/>
          <a:ln>
            <a:noFill/>
          </a:ln>
        </p:spPr>
      </p:pic>
      <p:sp>
        <p:nvSpPr>
          <p:cNvPr id="133" name="Google Shape;133;p21"/>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134" name="Google Shape;134;p21"/>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2"/>
          <p:cNvSpPr txBox="1"/>
          <p:nvPr>
            <p:ph idx="1" type="body"/>
          </p:nvPr>
        </p:nvSpPr>
        <p:spPr>
          <a:xfrm>
            <a:off x="251400" y="872206"/>
            <a:ext cx="8483700" cy="3477900"/>
          </a:xfrm>
          <a:prstGeom prst="rect">
            <a:avLst/>
          </a:prstGeom>
          <a:noFill/>
          <a:ln>
            <a:noFill/>
          </a:ln>
        </p:spPr>
        <p:txBody>
          <a:bodyPr anchorCtr="0" anchor="t" bIns="34275" lIns="68575" spcFirstLastPara="1" rIns="68575" wrap="square" tIns="34275">
            <a:normAutofit/>
          </a:bodyPr>
          <a:lstStyle/>
          <a:p>
            <a:pPr indent="0" lvl="0" marL="0" rtl="0" algn="l">
              <a:lnSpc>
                <a:spcPct val="100000"/>
              </a:lnSpc>
              <a:spcBef>
                <a:spcPts val="0"/>
              </a:spcBef>
              <a:spcAft>
                <a:spcPts val="0"/>
              </a:spcAft>
              <a:buSzPts val="1400"/>
              <a:buNone/>
            </a:pPr>
            <a:r>
              <a:rPr lang="es" sz="1500">
                <a:solidFill>
                  <a:schemeClr val="dk1"/>
                </a:solidFill>
              </a:rPr>
              <a:t>Which nucleus is brighter?</a:t>
            </a:r>
            <a:endParaRPr sz="1100"/>
          </a:p>
        </p:txBody>
      </p:sp>
      <p:sp>
        <p:nvSpPr>
          <p:cNvPr id="140" name="Google Shape;140;p22"/>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SzPts val="1400"/>
              <a:buNone/>
            </a:pPr>
            <a:r>
              <a:rPr lang="es"/>
              <a:t>Why do we need bioimage analysis?</a:t>
            </a:r>
            <a:endParaRPr/>
          </a:p>
        </p:txBody>
      </p:sp>
      <p:sp>
        <p:nvSpPr>
          <p:cNvPr id="141" name="Google Shape;141;p22"/>
          <p:cNvSpPr/>
          <p:nvPr/>
        </p:nvSpPr>
        <p:spPr>
          <a:xfrm>
            <a:off x="2458024" y="1940657"/>
            <a:ext cx="1745456" cy="2125266"/>
          </a:xfrm>
          <a:custGeom>
            <a:rect b="b" l="l" r="r" t="t"/>
            <a:pathLst>
              <a:path extrusionOk="0" h="1785" w="1466">
                <a:moveTo>
                  <a:pt x="987" y="268"/>
                </a:moveTo>
                <a:cubicBezTo>
                  <a:pt x="893" y="294"/>
                  <a:pt x="797" y="314"/>
                  <a:pt x="704" y="345"/>
                </a:cubicBezTo>
                <a:cubicBezTo>
                  <a:pt x="687" y="351"/>
                  <a:pt x="694" y="379"/>
                  <a:pt x="689" y="396"/>
                </a:cubicBezTo>
                <a:cubicBezTo>
                  <a:pt x="678" y="429"/>
                  <a:pt x="676" y="443"/>
                  <a:pt x="653" y="484"/>
                </a:cubicBezTo>
                <a:cubicBezTo>
                  <a:pt x="641" y="505"/>
                  <a:pt x="586" y="514"/>
                  <a:pt x="586" y="514"/>
                </a:cubicBezTo>
                <a:cubicBezTo>
                  <a:pt x="569" y="531"/>
                  <a:pt x="556" y="549"/>
                  <a:pt x="545" y="571"/>
                </a:cubicBezTo>
                <a:cubicBezTo>
                  <a:pt x="541" y="579"/>
                  <a:pt x="540" y="589"/>
                  <a:pt x="535" y="597"/>
                </a:cubicBezTo>
                <a:cubicBezTo>
                  <a:pt x="528" y="607"/>
                  <a:pt x="518" y="613"/>
                  <a:pt x="509" y="622"/>
                </a:cubicBezTo>
                <a:cubicBezTo>
                  <a:pt x="504" y="627"/>
                  <a:pt x="494" y="638"/>
                  <a:pt x="494" y="638"/>
                </a:cubicBezTo>
                <a:cubicBezTo>
                  <a:pt x="491" y="648"/>
                  <a:pt x="474" y="719"/>
                  <a:pt x="473" y="720"/>
                </a:cubicBezTo>
                <a:cubicBezTo>
                  <a:pt x="468" y="728"/>
                  <a:pt x="455" y="726"/>
                  <a:pt x="447" y="730"/>
                </a:cubicBezTo>
                <a:cubicBezTo>
                  <a:pt x="425" y="742"/>
                  <a:pt x="365" y="771"/>
                  <a:pt x="344" y="792"/>
                </a:cubicBezTo>
                <a:cubicBezTo>
                  <a:pt x="329" y="807"/>
                  <a:pt x="312" y="822"/>
                  <a:pt x="298" y="838"/>
                </a:cubicBezTo>
                <a:cubicBezTo>
                  <a:pt x="266" y="876"/>
                  <a:pt x="292" y="860"/>
                  <a:pt x="262" y="885"/>
                </a:cubicBezTo>
                <a:cubicBezTo>
                  <a:pt x="236" y="907"/>
                  <a:pt x="208" y="923"/>
                  <a:pt x="190" y="952"/>
                </a:cubicBezTo>
                <a:cubicBezTo>
                  <a:pt x="194" y="979"/>
                  <a:pt x="195" y="1001"/>
                  <a:pt x="211" y="1024"/>
                </a:cubicBezTo>
                <a:cubicBezTo>
                  <a:pt x="232" y="1109"/>
                  <a:pt x="206" y="1247"/>
                  <a:pt x="164" y="1327"/>
                </a:cubicBezTo>
                <a:cubicBezTo>
                  <a:pt x="157" y="1364"/>
                  <a:pt x="135" y="1384"/>
                  <a:pt x="118" y="1414"/>
                </a:cubicBezTo>
                <a:cubicBezTo>
                  <a:pt x="101" y="1446"/>
                  <a:pt x="85" y="1478"/>
                  <a:pt x="72" y="1512"/>
                </a:cubicBezTo>
                <a:cubicBezTo>
                  <a:pt x="57" y="1551"/>
                  <a:pt x="45" y="1591"/>
                  <a:pt x="31" y="1630"/>
                </a:cubicBezTo>
                <a:cubicBezTo>
                  <a:pt x="26" y="1646"/>
                  <a:pt x="15" y="1677"/>
                  <a:pt x="15" y="1677"/>
                </a:cubicBezTo>
                <a:cubicBezTo>
                  <a:pt x="9" y="1724"/>
                  <a:pt x="0" y="1736"/>
                  <a:pt x="5" y="1785"/>
                </a:cubicBezTo>
                <a:cubicBezTo>
                  <a:pt x="46" y="1775"/>
                  <a:pt x="59" y="1772"/>
                  <a:pt x="87" y="1744"/>
                </a:cubicBezTo>
                <a:cubicBezTo>
                  <a:pt x="98" y="1707"/>
                  <a:pt x="132" y="1668"/>
                  <a:pt x="159" y="1641"/>
                </a:cubicBezTo>
                <a:cubicBezTo>
                  <a:pt x="168" y="1603"/>
                  <a:pt x="185" y="1576"/>
                  <a:pt x="216" y="1553"/>
                </a:cubicBezTo>
                <a:cubicBezTo>
                  <a:pt x="239" y="1515"/>
                  <a:pt x="265" y="1495"/>
                  <a:pt x="308" y="1481"/>
                </a:cubicBezTo>
                <a:cubicBezTo>
                  <a:pt x="352" y="1441"/>
                  <a:pt x="426" y="1432"/>
                  <a:pt x="483" y="1425"/>
                </a:cubicBezTo>
                <a:cubicBezTo>
                  <a:pt x="509" y="1409"/>
                  <a:pt x="532" y="1389"/>
                  <a:pt x="560" y="1378"/>
                </a:cubicBezTo>
                <a:cubicBezTo>
                  <a:pt x="567" y="1360"/>
                  <a:pt x="568" y="1340"/>
                  <a:pt x="576" y="1322"/>
                </a:cubicBezTo>
                <a:cubicBezTo>
                  <a:pt x="598" y="1270"/>
                  <a:pt x="645" y="1248"/>
                  <a:pt x="689" y="1219"/>
                </a:cubicBezTo>
                <a:cubicBezTo>
                  <a:pt x="729" y="1163"/>
                  <a:pt x="796" y="1144"/>
                  <a:pt x="859" y="1126"/>
                </a:cubicBezTo>
                <a:cubicBezTo>
                  <a:pt x="889" y="1096"/>
                  <a:pt x="897" y="1059"/>
                  <a:pt x="915" y="1024"/>
                </a:cubicBezTo>
                <a:cubicBezTo>
                  <a:pt x="946" y="964"/>
                  <a:pt x="1044" y="911"/>
                  <a:pt x="1085" y="849"/>
                </a:cubicBezTo>
                <a:cubicBezTo>
                  <a:pt x="1087" y="830"/>
                  <a:pt x="1085" y="810"/>
                  <a:pt x="1090" y="792"/>
                </a:cubicBezTo>
                <a:cubicBezTo>
                  <a:pt x="1095" y="772"/>
                  <a:pt x="1109" y="756"/>
                  <a:pt x="1116" y="736"/>
                </a:cubicBezTo>
                <a:cubicBezTo>
                  <a:pt x="1113" y="708"/>
                  <a:pt x="1110" y="681"/>
                  <a:pt x="1106" y="653"/>
                </a:cubicBezTo>
                <a:cubicBezTo>
                  <a:pt x="1105" y="648"/>
                  <a:pt x="1100" y="643"/>
                  <a:pt x="1100" y="638"/>
                </a:cubicBezTo>
                <a:cubicBezTo>
                  <a:pt x="1102" y="612"/>
                  <a:pt x="1105" y="585"/>
                  <a:pt x="1116" y="561"/>
                </a:cubicBezTo>
                <a:cubicBezTo>
                  <a:pt x="1139" y="514"/>
                  <a:pt x="1216" y="503"/>
                  <a:pt x="1255" y="473"/>
                </a:cubicBezTo>
                <a:cubicBezTo>
                  <a:pt x="1283" y="427"/>
                  <a:pt x="1271" y="445"/>
                  <a:pt x="1291" y="417"/>
                </a:cubicBezTo>
                <a:cubicBezTo>
                  <a:pt x="1297" y="379"/>
                  <a:pt x="1331" y="322"/>
                  <a:pt x="1368" y="304"/>
                </a:cubicBezTo>
                <a:cubicBezTo>
                  <a:pt x="1384" y="246"/>
                  <a:pt x="1414" y="194"/>
                  <a:pt x="1440" y="139"/>
                </a:cubicBezTo>
                <a:cubicBezTo>
                  <a:pt x="1448" y="97"/>
                  <a:pt x="1458" y="58"/>
                  <a:pt x="1466" y="16"/>
                </a:cubicBezTo>
                <a:cubicBezTo>
                  <a:pt x="1462" y="11"/>
                  <a:pt x="1461" y="0"/>
                  <a:pt x="1455" y="0"/>
                </a:cubicBezTo>
                <a:cubicBezTo>
                  <a:pt x="1449" y="0"/>
                  <a:pt x="1449" y="11"/>
                  <a:pt x="1445" y="16"/>
                </a:cubicBezTo>
                <a:cubicBezTo>
                  <a:pt x="1421" y="45"/>
                  <a:pt x="1412" y="51"/>
                  <a:pt x="1394" y="77"/>
                </a:cubicBezTo>
                <a:cubicBezTo>
                  <a:pt x="1376" y="104"/>
                  <a:pt x="1374" y="112"/>
                  <a:pt x="1358" y="144"/>
                </a:cubicBezTo>
                <a:cubicBezTo>
                  <a:pt x="1354" y="153"/>
                  <a:pt x="1283" y="166"/>
                  <a:pt x="1270" y="170"/>
                </a:cubicBezTo>
                <a:cubicBezTo>
                  <a:pt x="1215" y="207"/>
                  <a:pt x="1173" y="198"/>
                  <a:pt x="1106" y="206"/>
                </a:cubicBezTo>
                <a:cubicBezTo>
                  <a:pt x="1074" y="226"/>
                  <a:pt x="1059" y="226"/>
                  <a:pt x="1023" y="237"/>
                </a:cubicBezTo>
                <a:cubicBezTo>
                  <a:pt x="1018" y="240"/>
                  <a:pt x="1012" y="242"/>
                  <a:pt x="1008" y="247"/>
                </a:cubicBezTo>
                <a:cubicBezTo>
                  <a:pt x="1005" y="251"/>
                  <a:pt x="1006" y="258"/>
                  <a:pt x="1003" y="262"/>
                </a:cubicBezTo>
                <a:cubicBezTo>
                  <a:pt x="999" y="269"/>
                  <a:pt x="962" y="306"/>
                  <a:pt x="987" y="268"/>
                </a:cubicBezTo>
                <a:close/>
              </a:path>
            </a:pathLst>
          </a:custGeom>
          <a:solidFill>
            <a:srgbClr val="BFBFBF"/>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22"/>
          <p:cNvSpPr/>
          <p:nvPr/>
        </p:nvSpPr>
        <p:spPr>
          <a:xfrm rot="7624824">
            <a:off x="2934214" y="2731919"/>
            <a:ext cx="685894" cy="457158"/>
          </a:xfrm>
          <a:prstGeom prst="ellipse">
            <a:avLst/>
          </a:prstGeom>
          <a:solidFill>
            <a:srgbClr val="7F7F7F"/>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43" name="Google Shape;143;p22"/>
          <p:cNvSpPr txBox="1"/>
          <p:nvPr/>
        </p:nvSpPr>
        <p:spPr>
          <a:xfrm rot="2224639">
            <a:off x="3115486" y="2717871"/>
            <a:ext cx="323192" cy="484924"/>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22"/>
          <p:cNvSpPr/>
          <p:nvPr/>
        </p:nvSpPr>
        <p:spPr>
          <a:xfrm>
            <a:off x="3802236" y="1940657"/>
            <a:ext cx="1745456" cy="2125266"/>
          </a:xfrm>
          <a:custGeom>
            <a:rect b="b" l="l" r="r" t="t"/>
            <a:pathLst>
              <a:path extrusionOk="0" h="1785" w="1466">
                <a:moveTo>
                  <a:pt x="987" y="268"/>
                </a:moveTo>
                <a:cubicBezTo>
                  <a:pt x="893" y="294"/>
                  <a:pt x="797" y="314"/>
                  <a:pt x="704" y="345"/>
                </a:cubicBezTo>
                <a:cubicBezTo>
                  <a:pt x="687" y="351"/>
                  <a:pt x="694" y="379"/>
                  <a:pt x="689" y="396"/>
                </a:cubicBezTo>
                <a:cubicBezTo>
                  <a:pt x="678" y="429"/>
                  <a:pt x="676" y="443"/>
                  <a:pt x="653" y="484"/>
                </a:cubicBezTo>
                <a:cubicBezTo>
                  <a:pt x="641" y="505"/>
                  <a:pt x="586" y="514"/>
                  <a:pt x="586" y="514"/>
                </a:cubicBezTo>
                <a:cubicBezTo>
                  <a:pt x="569" y="531"/>
                  <a:pt x="556" y="549"/>
                  <a:pt x="545" y="571"/>
                </a:cubicBezTo>
                <a:cubicBezTo>
                  <a:pt x="541" y="579"/>
                  <a:pt x="540" y="589"/>
                  <a:pt x="535" y="597"/>
                </a:cubicBezTo>
                <a:cubicBezTo>
                  <a:pt x="528" y="607"/>
                  <a:pt x="518" y="613"/>
                  <a:pt x="509" y="622"/>
                </a:cubicBezTo>
                <a:cubicBezTo>
                  <a:pt x="504" y="627"/>
                  <a:pt x="494" y="638"/>
                  <a:pt x="494" y="638"/>
                </a:cubicBezTo>
                <a:cubicBezTo>
                  <a:pt x="491" y="648"/>
                  <a:pt x="474" y="719"/>
                  <a:pt x="473" y="720"/>
                </a:cubicBezTo>
                <a:cubicBezTo>
                  <a:pt x="468" y="728"/>
                  <a:pt x="455" y="726"/>
                  <a:pt x="447" y="730"/>
                </a:cubicBezTo>
                <a:cubicBezTo>
                  <a:pt x="425" y="742"/>
                  <a:pt x="365" y="771"/>
                  <a:pt x="344" y="792"/>
                </a:cubicBezTo>
                <a:cubicBezTo>
                  <a:pt x="329" y="807"/>
                  <a:pt x="312" y="822"/>
                  <a:pt x="298" y="838"/>
                </a:cubicBezTo>
                <a:cubicBezTo>
                  <a:pt x="266" y="876"/>
                  <a:pt x="292" y="860"/>
                  <a:pt x="262" y="885"/>
                </a:cubicBezTo>
                <a:cubicBezTo>
                  <a:pt x="236" y="907"/>
                  <a:pt x="208" y="923"/>
                  <a:pt x="190" y="952"/>
                </a:cubicBezTo>
                <a:cubicBezTo>
                  <a:pt x="194" y="979"/>
                  <a:pt x="195" y="1001"/>
                  <a:pt x="211" y="1024"/>
                </a:cubicBezTo>
                <a:cubicBezTo>
                  <a:pt x="232" y="1109"/>
                  <a:pt x="206" y="1247"/>
                  <a:pt x="164" y="1327"/>
                </a:cubicBezTo>
                <a:cubicBezTo>
                  <a:pt x="157" y="1364"/>
                  <a:pt x="135" y="1384"/>
                  <a:pt x="118" y="1414"/>
                </a:cubicBezTo>
                <a:cubicBezTo>
                  <a:pt x="101" y="1446"/>
                  <a:pt x="85" y="1478"/>
                  <a:pt x="72" y="1512"/>
                </a:cubicBezTo>
                <a:cubicBezTo>
                  <a:pt x="57" y="1551"/>
                  <a:pt x="45" y="1591"/>
                  <a:pt x="31" y="1630"/>
                </a:cubicBezTo>
                <a:cubicBezTo>
                  <a:pt x="26" y="1646"/>
                  <a:pt x="15" y="1677"/>
                  <a:pt x="15" y="1677"/>
                </a:cubicBezTo>
                <a:cubicBezTo>
                  <a:pt x="9" y="1724"/>
                  <a:pt x="0" y="1736"/>
                  <a:pt x="5" y="1785"/>
                </a:cubicBezTo>
                <a:cubicBezTo>
                  <a:pt x="46" y="1775"/>
                  <a:pt x="59" y="1772"/>
                  <a:pt x="87" y="1744"/>
                </a:cubicBezTo>
                <a:cubicBezTo>
                  <a:pt x="98" y="1707"/>
                  <a:pt x="132" y="1668"/>
                  <a:pt x="159" y="1641"/>
                </a:cubicBezTo>
                <a:cubicBezTo>
                  <a:pt x="168" y="1603"/>
                  <a:pt x="185" y="1576"/>
                  <a:pt x="216" y="1553"/>
                </a:cubicBezTo>
                <a:cubicBezTo>
                  <a:pt x="239" y="1515"/>
                  <a:pt x="265" y="1495"/>
                  <a:pt x="308" y="1481"/>
                </a:cubicBezTo>
                <a:cubicBezTo>
                  <a:pt x="352" y="1441"/>
                  <a:pt x="426" y="1432"/>
                  <a:pt x="483" y="1425"/>
                </a:cubicBezTo>
                <a:cubicBezTo>
                  <a:pt x="509" y="1409"/>
                  <a:pt x="532" y="1389"/>
                  <a:pt x="560" y="1378"/>
                </a:cubicBezTo>
                <a:cubicBezTo>
                  <a:pt x="567" y="1360"/>
                  <a:pt x="568" y="1340"/>
                  <a:pt x="576" y="1322"/>
                </a:cubicBezTo>
                <a:cubicBezTo>
                  <a:pt x="598" y="1270"/>
                  <a:pt x="645" y="1248"/>
                  <a:pt x="689" y="1219"/>
                </a:cubicBezTo>
                <a:cubicBezTo>
                  <a:pt x="729" y="1163"/>
                  <a:pt x="796" y="1144"/>
                  <a:pt x="859" y="1126"/>
                </a:cubicBezTo>
                <a:cubicBezTo>
                  <a:pt x="889" y="1096"/>
                  <a:pt x="897" y="1059"/>
                  <a:pt x="915" y="1024"/>
                </a:cubicBezTo>
                <a:cubicBezTo>
                  <a:pt x="946" y="964"/>
                  <a:pt x="1044" y="911"/>
                  <a:pt x="1085" y="849"/>
                </a:cubicBezTo>
                <a:cubicBezTo>
                  <a:pt x="1087" y="830"/>
                  <a:pt x="1085" y="810"/>
                  <a:pt x="1090" y="792"/>
                </a:cubicBezTo>
                <a:cubicBezTo>
                  <a:pt x="1095" y="772"/>
                  <a:pt x="1109" y="756"/>
                  <a:pt x="1116" y="736"/>
                </a:cubicBezTo>
                <a:cubicBezTo>
                  <a:pt x="1113" y="708"/>
                  <a:pt x="1110" y="681"/>
                  <a:pt x="1106" y="653"/>
                </a:cubicBezTo>
                <a:cubicBezTo>
                  <a:pt x="1105" y="648"/>
                  <a:pt x="1100" y="643"/>
                  <a:pt x="1100" y="638"/>
                </a:cubicBezTo>
                <a:cubicBezTo>
                  <a:pt x="1102" y="612"/>
                  <a:pt x="1105" y="585"/>
                  <a:pt x="1116" y="561"/>
                </a:cubicBezTo>
                <a:cubicBezTo>
                  <a:pt x="1139" y="514"/>
                  <a:pt x="1216" y="503"/>
                  <a:pt x="1255" y="473"/>
                </a:cubicBezTo>
                <a:cubicBezTo>
                  <a:pt x="1283" y="427"/>
                  <a:pt x="1271" y="445"/>
                  <a:pt x="1291" y="417"/>
                </a:cubicBezTo>
                <a:cubicBezTo>
                  <a:pt x="1297" y="379"/>
                  <a:pt x="1331" y="322"/>
                  <a:pt x="1368" y="304"/>
                </a:cubicBezTo>
                <a:cubicBezTo>
                  <a:pt x="1384" y="246"/>
                  <a:pt x="1414" y="194"/>
                  <a:pt x="1440" y="139"/>
                </a:cubicBezTo>
                <a:cubicBezTo>
                  <a:pt x="1448" y="97"/>
                  <a:pt x="1458" y="58"/>
                  <a:pt x="1466" y="16"/>
                </a:cubicBezTo>
                <a:cubicBezTo>
                  <a:pt x="1462" y="11"/>
                  <a:pt x="1461" y="0"/>
                  <a:pt x="1455" y="0"/>
                </a:cubicBezTo>
                <a:cubicBezTo>
                  <a:pt x="1449" y="0"/>
                  <a:pt x="1449" y="11"/>
                  <a:pt x="1445" y="16"/>
                </a:cubicBezTo>
                <a:cubicBezTo>
                  <a:pt x="1421" y="45"/>
                  <a:pt x="1412" y="51"/>
                  <a:pt x="1394" y="77"/>
                </a:cubicBezTo>
                <a:cubicBezTo>
                  <a:pt x="1376" y="104"/>
                  <a:pt x="1374" y="112"/>
                  <a:pt x="1358" y="144"/>
                </a:cubicBezTo>
                <a:cubicBezTo>
                  <a:pt x="1354" y="153"/>
                  <a:pt x="1283" y="166"/>
                  <a:pt x="1270" y="170"/>
                </a:cubicBezTo>
                <a:cubicBezTo>
                  <a:pt x="1215" y="207"/>
                  <a:pt x="1173" y="198"/>
                  <a:pt x="1106" y="206"/>
                </a:cubicBezTo>
                <a:cubicBezTo>
                  <a:pt x="1074" y="226"/>
                  <a:pt x="1059" y="226"/>
                  <a:pt x="1023" y="237"/>
                </a:cubicBezTo>
                <a:cubicBezTo>
                  <a:pt x="1018" y="240"/>
                  <a:pt x="1012" y="242"/>
                  <a:pt x="1008" y="247"/>
                </a:cubicBezTo>
                <a:cubicBezTo>
                  <a:pt x="1005" y="251"/>
                  <a:pt x="1006" y="258"/>
                  <a:pt x="1003" y="262"/>
                </a:cubicBezTo>
                <a:cubicBezTo>
                  <a:pt x="999" y="269"/>
                  <a:pt x="962" y="306"/>
                  <a:pt x="987" y="268"/>
                </a:cubicBezTo>
                <a:close/>
              </a:path>
            </a:pathLst>
          </a:custGeom>
          <a:solidFill>
            <a:srgbClr val="595959"/>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22"/>
          <p:cNvSpPr/>
          <p:nvPr/>
        </p:nvSpPr>
        <p:spPr>
          <a:xfrm rot="7624824">
            <a:off x="4289142" y="2731919"/>
            <a:ext cx="685894" cy="457158"/>
          </a:xfrm>
          <a:prstGeom prst="ellipse">
            <a:avLst/>
          </a:prstGeom>
          <a:solidFill>
            <a:srgbClr val="7F7F7F"/>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46" name="Google Shape;146;p22"/>
          <p:cNvSpPr txBox="1"/>
          <p:nvPr/>
        </p:nvSpPr>
        <p:spPr>
          <a:xfrm rot="2224639">
            <a:off x="4470417" y="2717871"/>
            <a:ext cx="323192" cy="484924"/>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22"/>
          <p:cNvSpPr/>
          <p:nvPr/>
        </p:nvSpPr>
        <p:spPr>
          <a:xfrm>
            <a:off x="1598391" y="2828268"/>
            <a:ext cx="5947200" cy="249975"/>
          </a:xfrm>
          <a:prstGeom prst="rect">
            <a:avLst/>
          </a:prstGeom>
          <a:solidFill>
            <a:srgbClr val="7F7F7F"/>
          </a:solidFill>
          <a:ln>
            <a:noFill/>
          </a:ln>
        </p:spPr>
        <p:txBody>
          <a:bodyPr anchorCtr="0" anchor="ctr" bIns="34275" lIns="68575" spcFirstLastPara="1" rIns="68575" wrap="square" tIns="34275">
            <a:noAutofit/>
          </a:bodyPr>
          <a:lstStyle/>
          <a:p>
            <a:pPr indent="0" lvl="0" marL="0" marR="0" rtl="0" algn="r">
              <a:lnSpc>
                <a:spcPct val="100000"/>
              </a:lnSpc>
              <a:spcBef>
                <a:spcPts val="0"/>
              </a:spcBef>
              <a:spcAft>
                <a:spcPts val="0"/>
              </a:spcAft>
              <a:buClr>
                <a:srgbClr val="000000"/>
              </a:buClr>
              <a:buSzPts val="1400"/>
              <a:buFont typeface="Arial"/>
              <a:buNone/>
            </a:pPr>
            <a:r>
              <a:rPr b="0" i="0" lang="es" sz="1400" u="none" cap="none" strike="noStrike">
                <a:solidFill>
                  <a:srgbClr val="000000"/>
                </a:solidFill>
                <a:latin typeface="Arial"/>
                <a:ea typeface="Arial"/>
                <a:cs typeface="Arial"/>
                <a:sym typeface="Arial"/>
              </a:rPr>
              <a:t>Same brightness…</a:t>
            </a:r>
            <a:endParaRPr b="0" i="0" sz="1100" u="none" cap="none" strike="noStrike">
              <a:solidFill>
                <a:srgbClr val="000000"/>
              </a:solidFill>
              <a:latin typeface="Arial"/>
              <a:ea typeface="Arial"/>
              <a:cs typeface="Arial"/>
              <a:sym typeface="Arial"/>
            </a:endParaRPr>
          </a:p>
        </p:txBody>
      </p:sp>
      <p:sp>
        <p:nvSpPr>
          <p:cNvPr id="148" name="Google Shape;148;p22"/>
          <p:cNvSpPr txBox="1"/>
          <p:nvPr/>
        </p:nvSpPr>
        <p:spPr>
          <a:xfrm>
            <a:off x="2916413" y="2392499"/>
            <a:ext cx="301950" cy="276975"/>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rgbClr val="000000"/>
                </a:solidFill>
                <a:latin typeface="Arial"/>
                <a:ea typeface="Arial"/>
                <a:cs typeface="Arial"/>
                <a:sym typeface="Arial"/>
              </a:rPr>
              <a:t>A</a:t>
            </a:r>
            <a:endParaRPr b="0" i="0" sz="1100" u="none" cap="none" strike="noStrike">
              <a:solidFill>
                <a:srgbClr val="000000"/>
              </a:solidFill>
              <a:latin typeface="Arial"/>
              <a:ea typeface="Arial"/>
              <a:cs typeface="Arial"/>
              <a:sym typeface="Arial"/>
            </a:endParaRPr>
          </a:p>
        </p:txBody>
      </p:sp>
      <p:sp>
        <p:nvSpPr>
          <p:cNvPr id="149" name="Google Shape;149;p22"/>
          <p:cNvSpPr txBox="1"/>
          <p:nvPr/>
        </p:nvSpPr>
        <p:spPr>
          <a:xfrm>
            <a:off x="4202925" y="2377827"/>
            <a:ext cx="292500" cy="276975"/>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rgbClr val="000000"/>
                </a:solidFill>
                <a:latin typeface="Arial"/>
                <a:ea typeface="Arial"/>
                <a:cs typeface="Arial"/>
                <a:sym typeface="Arial"/>
              </a:rPr>
              <a:t>B</a:t>
            </a:r>
            <a:endParaRPr b="0" i="0" sz="1100" u="none" cap="none" strike="noStrike">
              <a:solidFill>
                <a:srgbClr val="000000"/>
              </a:solidFill>
              <a:latin typeface="Arial"/>
              <a:ea typeface="Arial"/>
              <a:cs typeface="Arial"/>
              <a:sym typeface="Arial"/>
            </a:endParaRPr>
          </a:p>
        </p:txBody>
      </p:sp>
      <p:sp>
        <p:nvSpPr>
          <p:cNvPr id="150" name="Google Shape;150;p22"/>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151" name="Google Shape;151;p22"/>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3"/>
          <p:cNvSpPr txBox="1"/>
          <p:nvPr>
            <p:ph idx="1" type="body"/>
          </p:nvPr>
        </p:nvSpPr>
        <p:spPr>
          <a:xfrm>
            <a:off x="251400" y="872206"/>
            <a:ext cx="8483700" cy="3477900"/>
          </a:xfrm>
          <a:prstGeom prst="rect">
            <a:avLst/>
          </a:prstGeom>
          <a:noFill/>
          <a:ln>
            <a:noFill/>
          </a:ln>
        </p:spPr>
        <p:txBody>
          <a:bodyPr anchorCtr="0" anchor="t" bIns="34275" lIns="68575" spcFirstLastPara="1" rIns="68575" wrap="square" tIns="34275">
            <a:normAutofit/>
          </a:bodyPr>
          <a:lstStyle/>
          <a:p>
            <a:pPr indent="0" lvl="0" marL="0" rtl="0" algn="l">
              <a:lnSpc>
                <a:spcPct val="100000"/>
              </a:lnSpc>
              <a:spcBef>
                <a:spcPts val="0"/>
              </a:spcBef>
              <a:spcAft>
                <a:spcPts val="0"/>
              </a:spcAft>
              <a:buSzPts val="1400"/>
              <a:buNone/>
            </a:pPr>
            <a:r>
              <a:rPr lang="es" sz="1500">
                <a:solidFill>
                  <a:schemeClr val="dk1"/>
                </a:solidFill>
              </a:rPr>
              <a:t>Which nucleus is larger?</a:t>
            </a:r>
            <a:endParaRPr sz="1100"/>
          </a:p>
        </p:txBody>
      </p:sp>
      <p:sp>
        <p:nvSpPr>
          <p:cNvPr id="157" name="Google Shape;157;p23"/>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SzPts val="1400"/>
              <a:buNone/>
            </a:pPr>
            <a:r>
              <a:rPr lang="es"/>
              <a:t>Why do we need bioimage analysis?</a:t>
            </a:r>
            <a:endParaRPr/>
          </a:p>
        </p:txBody>
      </p:sp>
      <p:grpSp>
        <p:nvGrpSpPr>
          <p:cNvPr id="158" name="Google Shape;158;p23"/>
          <p:cNvGrpSpPr/>
          <p:nvPr/>
        </p:nvGrpSpPr>
        <p:grpSpPr>
          <a:xfrm>
            <a:off x="2351822" y="2571749"/>
            <a:ext cx="3314700" cy="1428750"/>
            <a:chOff x="2433638" y="3149724"/>
            <a:chExt cx="4419600" cy="1905000"/>
          </a:xfrm>
        </p:grpSpPr>
        <p:sp>
          <p:nvSpPr>
            <p:cNvPr id="159" name="Google Shape;159;p23"/>
            <p:cNvSpPr/>
            <p:nvPr/>
          </p:nvSpPr>
          <p:spPr>
            <a:xfrm>
              <a:off x="2814638" y="3835524"/>
              <a:ext cx="533400" cy="533400"/>
            </a:xfrm>
            <a:prstGeom prst="ellipse">
              <a:avLst/>
            </a:prstGeom>
            <a:solidFill>
              <a:srgbClr val="7F7F7F"/>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rgbClr val="000000"/>
                  </a:solidFill>
                  <a:latin typeface="Arial"/>
                  <a:ea typeface="Arial"/>
                  <a:cs typeface="Arial"/>
                  <a:sym typeface="Arial"/>
                </a:rPr>
                <a:t>A</a:t>
              </a:r>
              <a:endParaRPr b="0" i="0" sz="1100" u="none" cap="none" strike="noStrike">
                <a:solidFill>
                  <a:srgbClr val="000000"/>
                </a:solidFill>
                <a:latin typeface="Arial"/>
                <a:ea typeface="Arial"/>
                <a:cs typeface="Arial"/>
                <a:sym typeface="Arial"/>
              </a:endParaRPr>
            </a:p>
          </p:txBody>
        </p:sp>
        <p:sp>
          <p:nvSpPr>
            <p:cNvPr id="160" name="Google Shape;160;p23"/>
            <p:cNvSpPr/>
            <p:nvPr/>
          </p:nvSpPr>
          <p:spPr>
            <a:xfrm>
              <a:off x="5710238" y="3835524"/>
              <a:ext cx="533400" cy="533400"/>
            </a:xfrm>
            <a:prstGeom prst="ellipse">
              <a:avLst/>
            </a:prstGeom>
            <a:solidFill>
              <a:srgbClr val="7F7F7F"/>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rgbClr val="000000"/>
                  </a:solidFill>
                  <a:latin typeface="Arial"/>
                  <a:ea typeface="Arial"/>
                  <a:cs typeface="Arial"/>
                  <a:sym typeface="Arial"/>
                </a:rPr>
                <a:t>B</a:t>
              </a:r>
              <a:endParaRPr b="0" i="0" sz="1100" u="none" cap="none" strike="noStrike">
                <a:solidFill>
                  <a:srgbClr val="000000"/>
                </a:solidFill>
                <a:latin typeface="Arial"/>
                <a:ea typeface="Arial"/>
                <a:cs typeface="Arial"/>
                <a:sym typeface="Arial"/>
              </a:endParaRPr>
            </a:p>
          </p:txBody>
        </p:sp>
        <p:sp>
          <p:nvSpPr>
            <p:cNvPr id="161" name="Google Shape;161;p23"/>
            <p:cNvSpPr/>
            <p:nvPr/>
          </p:nvSpPr>
          <p:spPr>
            <a:xfrm>
              <a:off x="2890838" y="4445124"/>
              <a:ext cx="304800" cy="304800"/>
            </a:xfrm>
            <a:prstGeom prst="ellipse">
              <a:avLst/>
            </a:prstGeom>
            <a:solidFill>
              <a:srgbClr val="7F7F7F"/>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162" name="Google Shape;162;p23"/>
            <p:cNvSpPr/>
            <p:nvPr/>
          </p:nvSpPr>
          <p:spPr>
            <a:xfrm>
              <a:off x="3195638" y="4368924"/>
              <a:ext cx="304800" cy="304800"/>
            </a:xfrm>
            <a:prstGeom prst="ellipse">
              <a:avLst/>
            </a:prstGeom>
            <a:solidFill>
              <a:srgbClr val="7F7F7F"/>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163" name="Google Shape;163;p23"/>
            <p:cNvSpPr/>
            <p:nvPr/>
          </p:nvSpPr>
          <p:spPr>
            <a:xfrm>
              <a:off x="3348038" y="4064124"/>
              <a:ext cx="304800" cy="304800"/>
            </a:xfrm>
            <a:prstGeom prst="ellipse">
              <a:avLst/>
            </a:prstGeom>
            <a:solidFill>
              <a:srgbClr val="7F7F7F"/>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164" name="Google Shape;164;p23"/>
            <p:cNvSpPr/>
            <p:nvPr/>
          </p:nvSpPr>
          <p:spPr>
            <a:xfrm>
              <a:off x="3271838" y="3683124"/>
              <a:ext cx="304800" cy="304800"/>
            </a:xfrm>
            <a:prstGeom prst="ellipse">
              <a:avLst/>
            </a:prstGeom>
            <a:solidFill>
              <a:srgbClr val="7F7F7F"/>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165" name="Google Shape;165;p23"/>
            <p:cNvSpPr/>
            <p:nvPr/>
          </p:nvSpPr>
          <p:spPr>
            <a:xfrm>
              <a:off x="2967038" y="3530724"/>
              <a:ext cx="304800" cy="304800"/>
            </a:xfrm>
            <a:prstGeom prst="ellipse">
              <a:avLst/>
            </a:prstGeom>
            <a:solidFill>
              <a:srgbClr val="7F7F7F"/>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166" name="Google Shape;166;p23"/>
            <p:cNvSpPr/>
            <p:nvPr/>
          </p:nvSpPr>
          <p:spPr>
            <a:xfrm>
              <a:off x="2586038" y="4368924"/>
              <a:ext cx="304800" cy="304800"/>
            </a:xfrm>
            <a:prstGeom prst="ellipse">
              <a:avLst/>
            </a:prstGeom>
            <a:solidFill>
              <a:srgbClr val="7F7F7F"/>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167" name="Google Shape;167;p23"/>
            <p:cNvSpPr/>
            <p:nvPr/>
          </p:nvSpPr>
          <p:spPr>
            <a:xfrm>
              <a:off x="2433638" y="3987924"/>
              <a:ext cx="304800" cy="304800"/>
            </a:xfrm>
            <a:prstGeom prst="ellipse">
              <a:avLst/>
            </a:prstGeom>
            <a:solidFill>
              <a:srgbClr val="7F7F7F"/>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168" name="Google Shape;168;p23"/>
            <p:cNvSpPr/>
            <p:nvPr/>
          </p:nvSpPr>
          <p:spPr>
            <a:xfrm>
              <a:off x="2586038" y="3606924"/>
              <a:ext cx="304800" cy="304800"/>
            </a:xfrm>
            <a:prstGeom prst="ellipse">
              <a:avLst/>
            </a:prstGeom>
            <a:solidFill>
              <a:srgbClr val="7F7F7F"/>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169" name="Google Shape;169;p23"/>
            <p:cNvSpPr/>
            <p:nvPr/>
          </p:nvSpPr>
          <p:spPr>
            <a:xfrm>
              <a:off x="5557838" y="3149724"/>
              <a:ext cx="609600" cy="609600"/>
            </a:xfrm>
            <a:prstGeom prst="ellipse">
              <a:avLst/>
            </a:prstGeom>
            <a:solidFill>
              <a:srgbClr val="7F7F7F"/>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170" name="Google Shape;170;p23"/>
            <p:cNvSpPr/>
            <p:nvPr/>
          </p:nvSpPr>
          <p:spPr>
            <a:xfrm>
              <a:off x="6243638" y="3530724"/>
              <a:ext cx="609600" cy="609600"/>
            </a:xfrm>
            <a:prstGeom prst="ellipse">
              <a:avLst/>
            </a:prstGeom>
            <a:solidFill>
              <a:srgbClr val="7F7F7F"/>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171" name="Google Shape;171;p23"/>
            <p:cNvSpPr/>
            <p:nvPr/>
          </p:nvSpPr>
          <p:spPr>
            <a:xfrm>
              <a:off x="6243638" y="4216524"/>
              <a:ext cx="609600" cy="609600"/>
            </a:xfrm>
            <a:prstGeom prst="ellipse">
              <a:avLst/>
            </a:prstGeom>
            <a:solidFill>
              <a:srgbClr val="7F7F7F"/>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172" name="Google Shape;172;p23"/>
            <p:cNvSpPr/>
            <p:nvPr/>
          </p:nvSpPr>
          <p:spPr>
            <a:xfrm>
              <a:off x="5634038" y="4445124"/>
              <a:ext cx="609600" cy="609600"/>
            </a:xfrm>
            <a:prstGeom prst="ellipse">
              <a:avLst/>
            </a:prstGeom>
            <a:solidFill>
              <a:srgbClr val="7F7F7F"/>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173" name="Google Shape;173;p23"/>
            <p:cNvSpPr/>
            <p:nvPr/>
          </p:nvSpPr>
          <p:spPr>
            <a:xfrm>
              <a:off x="5024438" y="4216524"/>
              <a:ext cx="609600" cy="609600"/>
            </a:xfrm>
            <a:prstGeom prst="ellipse">
              <a:avLst/>
            </a:prstGeom>
            <a:solidFill>
              <a:srgbClr val="7F7F7F"/>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174" name="Google Shape;174;p23"/>
            <p:cNvSpPr/>
            <p:nvPr/>
          </p:nvSpPr>
          <p:spPr>
            <a:xfrm>
              <a:off x="5100638" y="3606924"/>
              <a:ext cx="609600" cy="609600"/>
            </a:xfrm>
            <a:prstGeom prst="ellipse">
              <a:avLst/>
            </a:prstGeom>
            <a:solidFill>
              <a:srgbClr val="7F7F7F"/>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grpSp>
      <p:grpSp>
        <p:nvGrpSpPr>
          <p:cNvPr id="175" name="Google Shape;175;p23"/>
          <p:cNvGrpSpPr/>
          <p:nvPr/>
        </p:nvGrpSpPr>
        <p:grpSpPr>
          <a:xfrm>
            <a:off x="1526570" y="3087767"/>
            <a:ext cx="6668543" cy="400050"/>
            <a:chOff x="2035426" y="4117022"/>
            <a:chExt cx="8891391" cy="533400"/>
          </a:xfrm>
        </p:grpSpPr>
        <p:grpSp>
          <p:nvGrpSpPr>
            <p:cNvPr id="176" name="Google Shape;176;p23"/>
            <p:cNvGrpSpPr/>
            <p:nvPr/>
          </p:nvGrpSpPr>
          <p:grpSpPr>
            <a:xfrm>
              <a:off x="2035426" y="4117022"/>
              <a:ext cx="7143750" cy="533400"/>
              <a:chOff x="384" y="1968"/>
              <a:chExt cx="4500" cy="336"/>
            </a:xfrm>
          </p:grpSpPr>
          <p:cxnSp>
            <p:nvCxnSpPr>
              <p:cNvPr id="177" name="Google Shape;177;p23"/>
              <p:cNvCxnSpPr/>
              <p:nvPr/>
            </p:nvCxnSpPr>
            <p:spPr>
              <a:xfrm>
                <a:off x="384" y="1968"/>
                <a:ext cx="4500" cy="0"/>
              </a:xfrm>
              <a:prstGeom prst="straightConnector1">
                <a:avLst/>
              </a:prstGeom>
              <a:solidFill>
                <a:srgbClr val="000000"/>
              </a:solidFill>
              <a:ln cap="flat" cmpd="sng" w="28575">
                <a:solidFill>
                  <a:srgbClr val="595959"/>
                </a:solidFill>
                <a:prstDash val="solid"/>
                <a:round/>
                <a:headEnd len="sm" w="sm" type="none"/>
                <a:tailEnd len="sm" w="sm" type="none"/>
              </a:ln>
            </p:spPr>
          </p:cxnSp>
          <p:cxnSp>
            <p:nvCxnSpPr>
              <p:cNvPr id="178" name="Google Shape;178;p23"/>
              <p:cNvCxnSpPr/>
              <p:nvPr/>
            </p:nvCxnSpPr>
            <p:spPr>
              <a:xfrm>
                <a:off x="384" y="2304"/>
                <a:ext cx="4500" cy="0"/>
              </a:xfrm>
              <a:prstGeom prst="straightConnector1">
                <a:avLst/>
              </a:prstGeom>
              <a:solidFill>
                <a:srgbClr val="000000"/>
              </a:solidFill>
              <a:ln cap="flat" cmpd="sng" w="28575">
                <a:solidFill>
                  <a:srgbClr val="595959"/>
                </a:solidFill>
                <a:prstDash val="solid"/>
                <a:round/>
                <a:headEnd len="sm" w="sm" type="none"/>
                <a:tailEnd len="sm" w="sm" type="none"/>
              </a:ln>
            </p:spPr>
          </p:cxnSp>
        </p:grpSp>
        <p:sp>
          <p:nvSpPr>
            <p:cNvPr id="179" name="Google Shape;179;p23"/>
            <p:cNvSpPr txBox="1"/>
            <p:nvPr/>
          </p:nvSpPr>
          <p:spPr>
            <a:xfrm>
              <a:off x="8997517" y="4196843"/>
              <a:ext cx="1929300" cy="3693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rgbClr val="000000"/>
                  </a:solidFill>
                  <a:latin typeface="Arial"/>
                  <a:ea typeface="Arial"/>
                  <a:cs typeface="Arial"/>
                  <a:sym typeface="Arial"/>
                </a:rPr>
                <a:t>Same size…</a:t>
              </a:r>
              <a:endParaRPr b="0" i="0" sz="1100" u="none" cap="none" strike="noStrike">
                <a:solidFill>
                  <a:srgbClr val="000000"/>
                </a:solidFill>
                <a:latin typeface="Arial"/>
                <a:ea typeface="Arial"/>
                <a:cs typeface="Arial"/>
                <a:sym typeface="Arial"/>
              </a:endParaRPr>
            </a:p>
          </p:txBody>
        </p:sp>
      </p:grpSp>
      <p:sp>
        <p:nvSpPr>
          <p:cNvPr id="180" name="Google Shape;180;p23"/>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181" name="Google Shape;181;p23"/>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4"/>
          <p:cNvSpPr txBox="1"/>
          <p:nvPr>
            <p:ph idx="1" type="body"/>
          </p:nvPr>
        </p:nvSpPr>
        <p:spPr>
          <a:xfrm>
            <a:off x="251400" y="872206"/>
            <a:ext cx="8483700" cy="3477900"/>
          </a:xfrm>
          <a:prstGeom prst="rect">
            <a:avLst/>
          </a:prstGeom>
          <a:noFill/>
          <a:ln>
            <a:noFill/>
          </a:ln>
        </p:spPr>
        <p:txBody>
          <a:bodyPr anchorCtr="0" anchor="t" bIns="34275" lIns="68575" spcFirstLastPara="1" rIns="68575" wrap="square" tIns="34275">
            <a:normAutofit/>
          </a:bodyPr>
          <a:lstStyle/>
          <a:p>
            <a:pPr indent="-279400" lvl="0" marL="342900" rtl="0" algn="l">
              <a:lnSpc>
                <a:spcPct val="115000"/>
              </a:lnSpc>
              <a:spcBef>
                <a:spcPts val="800"/>
              </a:spcBef>
              <a:spcAft>
                <a:spcPts val="0"/>
              </a:spcAft>
              <a:buSzPts val="1800"/>
              <a:buChar char="•"/>
            </a:pPr>
            <a:r>
              <a:rPr b="1" lang="es" sz="1800"/>
              <a:t>Quantitative</a:t>
            </a:r>
            <a:endParaRPr sz="1800"/>
          </a:p>
        </p:txBody>
      </p:sp>
      <p:sp>
        <p:nvSpPr>
          <p:cNvPr id="187" name="Google Shape;187;p24"/>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fontScale="90000"/>
          </a:bodyPr>
          <a:lstStyle/>
          <a:p>
            <a:pPr indent="0" lvl="0" marL="0" rtl="0" algn="l">
              <a:lnSpc>
                <a:spcPct val="90000"/>
              </a:lnSpc>
              <a:spcBef>
                <a:spcPts val="0"/>
              </a:spcBef>
              <a:spcAft>
                <a:spcPts val="0"/>
              </a:spcAft>
              <a:buSzPct val="50000"/>
              <a:buNone/>
            </a:pPr>
            <a:r>
              <a:rPr lang="es"/>
              <a:t>What are the characteristics of bioimage analysis?</a:t>
            </a:r>
            <a:endParaRPr/>
          </a:p>
        </p:txBody>
      </p:sp>
      <p:sp>
        <p:nvSpPr>
          <p:cNvPr id="188" name="Google Shape;188;p24"/>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189" name="Google Shape;189;p24"/>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5"/>
          <p:cNvSpPr txBox="1"/>
          <p:nvPr>
            <p:ph idx="1" type="body"/>
          </p:nvPr>
        </p:nvSpPr>
        <p:spPr>
          <a:xfrm>
            <a:off x="251400" y="872206"/>
            <a:ext cx="8483700" cy="3477900"/>
          </a:xfrm>
          <a:prstGeom prst="rect">
            <a:avLst/>
          </a:prstGeom>
          <a:noFill/>
          <a:ln>
            <a:noFill/>
          </a:ln>
        </p:spPr>
        <p:txBody>
          <a:bodyPr anchorCtr="0" anchor="t" bIns="34275" lIns="68575" spcFirstLastPara="1" rIns="68575" wrap="square" tIns="34275">
            <a:normAutofit/>
          </a:bodyPr>
          <a:lstStyle/>
          <a:p>
            <a:pPr indent="-279400" lvl="0" marL="342900" rtl="0" algn="l">
              <a:lnSpc>
                <a:spcPct val="150000"/>
              </a:lnSpc>
              <a:spcBef>
                <a:spcPts val="800"/>
              </a:spcBef>
              <a:spcAft>
                <a:spcPts val="0"/>
              </a:spcAft>
              <a:buSzPts val="1800"/>
              <a:buChar char="•"/>
            </a:pPr>
            <a:r>
              <a:rPr b="1" lang="es" sz="1800"/>
              <a:t>Quantitative</a:t>
            </a:r>
            <a:endParaRPr sz="1800"/>
          </a:p>
          <a:p>
            <a:pPr indent="-279400" lvl="0" marL="342900" rtl="0" algn="l">
              <a:lnSpc>
                <a:spcPct val="150000"/>
              </a:lnSpc>
              <a:spcBef>
                <a:spcPts val="0"/>
              </a:spcBef>
              <a:spcAft>
                <a:spcPts val="0"/>
              </a:spcAft>
              <a:buSzPts val="1800"/>
              <a:buChar char="•"/>
            </a:pPr>
            <a:r>
              <a:rPr b="1" lang="es" sz="1800"/>
              <a:t>Objective</a:t>
            </a:r>
            <a:endParaRPr sz="1800"/>
          </a:p>
        </p:txBody>
      </p:sp>
      <p:sp>
        <p:nvSpPr>
          <p:cNvPr id="195" name="Google Shape;195;p25"/>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fontScale="90000"/>
          </a:bodyPr>
          <a:lstStyle/>
          <a:p>
            <a:pPr indent="0" lvl="0" marL="0" marR="0" rtl="0" algn="l">
              <a:lnSpc>
                <a:spcPct val="90000"/>
              </a:lnSpc>
              <a:spcBef>
                <a:spcPts val="0"/>
              </a:spcBef>
              <a:spcAft>
                <a:spcPts val="0"/>
              </a:spcAft>
              <a:buSzPct val="50000"/>
              <a:buNone/>
            </a:pPr>
            <a:r>
              <a:rPr lang="es"/>
              <a:t>What are the characteristics of bioimage analysis?</a:t>
            </a:r>
            <a:endParaRPr/>
          </a:p>
        </p:txBody>
      </p:sp>
      <p:grpSp>
        <p:nvGrpSpPr>
          <p:cNvPr id="196" name="Google Shape;196;p25"/>
          <p:cNvGrpSpPr/>
          <p:nvPr/>
        </p:nvGrpSpPr>
        <p:grpSpPr>
          <a:xfrm>
            <a:off x="303204" y="1936924"/>
            <a:ext cx="1648106" cy="2441030"/>
            <a:chOff x="404272" y="3161894"/>
            <a:chExt cx="2197475" cy="3254706"/>
          </a:xfrm>
        </p:grpSpPr>
        <p:pic>
          <p:nvPicPr>
            <p:cNvPr id="197" name="Google Shape;197;p25"/>
            <p:cNvPicPr preferRelativeResize="0"/>
            <p:nvPr/>
          </p:nvPicPr>
          <p:blipFill rotWithShape="1">
            <a:blip r:embed="rId3">
              <a:alphaModFix/>
            </a:blip>
            <a:srcRect b="0" l="0" r="0" t="0"/>
            <a:stretch/>
          </p:blipFill>
          <p:spPr>
            <a:xfrm>
              <a:off x="404272" y="3161894"/>
              <a:ext cx="2197475" cy="2920775"/>
            </a:xfrm>
            <a:prstGeom prst="rect">
              <a:avLst/>
            </a:prstGeom>
            <a:noFill/>
            <a:ln>
              <a:noFill/>
            </a:ln>
          </p:spPr>
        </p:pic>
        <p:sp>
          <p:nvSpPr>
            <p:cNvPr id="198" name="Google Shape;198;p25"/>
            <p:cNvSpPr txBox="1"/>
            <p:nvPr/>
          </p:nvSpPr>
          <p:spPr>
            <a:xfrm>
              <a:off x="435313" y="5889800"/>
              <a:ext cx="2135400" cy="526800"/>
            </a:xfrm>
            <a:prstGeom prst="rect">
              <a:avLst/>
            </a:prstGeom>
            <a:noFill/>
            <a:ln>
              <a:noFill/>
            </a:ln>
          </p:spPr>
          <p:txBody>
            <a:bodyPr anchorCtr="0" anchor="t"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rPr b="1" i="0" lang="es" sz="1100" u="none" cap="none" strike="noStrike">
                  <a:solidFill>
                    <a:srgbClr val="171616"/>
                  </a:solidFill>
                  <a:latin typeface="Arial"/>
                  <a:ea typeface="Arial"/>
                  <a:cs typeface="Arial"/>
                  <a:sym typeface="Arial"/>
                </a:rPr>
                <a:t>Observer 1</a:t>
              </a:r>
              <a:endParaRPr b="1" i="0" sz="1100" u="none" cap="none" strike="noStrike">
                <a:solidFill>
                  <a:srgbClr val="171616"/>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0" i="0" lang="es" sz="1100" u="none" cap="none" strike="noStrike">
                  <a:solidFill>
                    <a:srgbClr val="171616"/>
                  </a:solidFill>
                  <a:latin typeface="Arial"/>
                  <a:ea typeface="Arial"/>
                  <a:cs typeface="Arial"/>
                  <a:sym typeface="Arial"/>
                </a:rPr>
                <a:t>17.3 ml</a:t>
              </a:r>
              <a:endParaRPr b="0" i="0" sz="1100" u="none" cap="none" strike="noStrike">
                <a:solidFill>
                  <a:srgbClr val="171616"/>
                </a:solidFill>
                <a:latin typeface="Arial"/>
                <a:ea typeface="Arial"/>
                <a:cs typeface="Arial"/>
                <a:sym typeface="Arial"/>
              </a:endParaRPr>
            </a:p>
          </p:txBody>
        </p:sp>
      </p:grpSp>
      <p:grpSp>
        <p:nvGrpSpPr>
          <p:cNvPr id="199" name="Google Shape;199;p25"/>
          <p:cNvGrpSpPr/>
          <p:nvPr/>
        </p:nvGrpSpPr>
        <p:grpSpPr>
          <a:xfrm>
            <a:off x="1992647" y="1961112"/>
            <a:ext cx="1601606" cy="2416841"/>
            <a:chOff x="3299325" y="3194145"/>
            <a:chExt cx="2135475" cy="3222455"/>
          </a:xfrm>
        </p:grpSpPr>
        <p:pic>
          <p:nvPicPr>
            <p:cNvPr id="200" name="Google Shape;200;p25"/>
            <p:cNvPicPr preferRelativeResize="0"/>
            <p:nvPr/>
          </p:nvPicPr>
          <p:blipFill rotWithShape="1">
            <a:blip r:embed="rId4">
              <a:alphaModFix/>
            </a:blip>
            <a:srcRect b="0" l="0" r="0" t="0"/>
            <a:stretch/>
          </p:blipFill>
          <p:spPr>
            <a:xfrm>
              <a:off x="3299325" y="3194145"/>
              <a:ext cx="2135475" cy="2856273"/>
            </a:xfrm>
            <a:prstGeom prst="rect">
              <a:avLst/>
            </a:prstGeom>
            <a:noFill/>
            <a:ln>
              <a:noFill/>
            </a:ln>
          </p:spPr>
        </p:pic>
        <p:sp>
          <p:nvSpPr>
            <p:cNvPr id="201" name="Google Shape;201;p25"/>
            <p:cNvSpPr txBox="1"/>
            <p:nvPr/>
          </p:nvSpPr>
          <p:spPr>
            <a:xfrm>
              <a:off x="3299363" y="5889800"/>
              <a:ext cx="2135400" cy="526800"/>
            </a:xfrm>
            <a:prstGeom prst="rect">
              <a:avLst/>
            </a:prstGeom>
            <a:noFill/>
            <a:ln>
              <a:noFill/>
            </a:ln>
          </p:spPr>
          <p:txBody>
            <a:bodyPr anchorCtr="0" anchor="t"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rPr b="1" i="0" lang="es" sz="1100" u="none" cap="none" strike="noStrike">
                  <a:solidFill>
                    <a:srgbClr val="171616"/>
                  </a:solidFill>
                  <a:latin typeface="Arial"/>
                  <a:ea typeface="Arial"/>
                  <a:cs typeface="Arial"/>
                  <a:sym typeface="Arial"/>
                </a:rPr>
                <a:t>Observer 2</a:t>
              </a:r>
              <a:endParaRPr b="1" i="0" sz="1100" u="none" cap="none" strike="noStrike">
                <a:solidFill>
                  <a:srgbClr val="171616"/>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0" i="0" lang="es" sz="1100" u="none" cap="none" strike="noStrike">
                  <a:solidFill>
                    <a:srgbClr val="171616"/>
                  </a:solidFill>
                  <a:latin typeface="Arial"/>
                  <a:ea typeface="Arial"/>
                  <a:cs typeface="Arial"/>
                  <a:sym typeface="Arial"/>
                </a:rPr>
                <a:t>7.5 ml</a:t>
              </a:r>
              <a:endParaRPr b="0" i="0" sz="1100" u="none" cap="none" strike="noStrike">
                <a:solidFill>
                  <a:srgbClr val="171616"/>
                </a:solidFill>
                <a:latin typeface="Arial"/>
                <a:ea typeface="Arial"/>
                <a:cs typeface="Arial"/>
                <a:sym typeface="Arial"/>
              </a:endParaRPr>
            </a:p>
          </p:txBody>
        </p:sp>
      </p:grpSp>
      <p:grpSp>
        <p:nvGrpSpPr>
          <p:cNvPr id="202" name="Google Shape;202;p25"/>
          <p:cNvGrpSpPr/>
          <p:nvPr/>
        </p:nvGrpSpPr>
        <p:grpSpPr>
          <a:xfrm>
            <a:off x="3635590" y="1949018"/>
            <a:ext cx="1650551" cy="2441030"/>
            <a:chOff x="6001678" y="3161894"/>
            <a:chExt cx="2200735" cy="3254706"/>
          </a:xfrm>
        </p:grpSpPr>
        <p:pic>
          <p:nvPicPr>
            <p:cNvPr id="203" name="Google Shape;203;p25"/>
            <p:cNvPicPr preferRelativeResize="0"/>
            <p:nvPr/>
          </p:nvPicPr>
          <p:blipFill rotWithShape="1">
            <a:blip r:embed="rId5">
              <a:alphaModFix/>
            </a:blip>
            <a:srcRect b="0" l="0" r="0" t="0"/>
            <a:stretch/>
          </p:blipFill>
          <p:spPr>
            <a:xfrm>
              <a:off x="6001678" y="3161894"/>
              <a:ext cx="2135472" cy="2920775"/>
            </a:xfrm>
            <a:prstGeom prst="rect">
              <a:avLst/>
            </a:prstGeom>
            <a:noFill/>
            <a:ln>
              <a:noFill/>
            </a:ln>
          </p:spPr>
        </p:pic>
        <p:sp>
          <p:nvSpPr>
            <p:cNvPr id="204" name="Google Shape;204;p25"/>
            <p:cNvSpPr txBox="1"/>
            <p:nvPr/>
          </p:nvSpPr>
          <p:spPr>
            <a:xfrm>
              <a:off x="6067013" y="5889800"/>
              <a:ext cx="2135400" cy="526800"/>
            </a:xfrm>
            <a:prstGeom prst="rect">
              <a:avLst/>
            </a:prstGeom>
            <a:noFill/>
            <a:ln>
              <a:noFill/>
            </a:ln>
          </p:spPr>
          <p:txBody>
            <a:bodyPr anchorCtr="0" anchor="t"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rPr b="1" i="0" lang="es" sz="1100" u="none" cap="none" strike="noStrike">
                  <a:solidFill>
                    <a:srgbClr val="171616"/>
                  </a:solidFill>
                  <a:latin typeface="Arial"/>
                  <a:ea typeface="Arial"/>
                  <a:cs typeface="Arial"/>
                  <a:sym typeface="Arial"/>
                </a:rPr>
                <a:t>Observer 3</a:t>
              </a:r>
              <a:endParaRPr b="1" i="0" sz="1100" u="none" cap="none" strike="noStrike">
                <a:solidFill>
                  <a:srgbClr val="171616"/>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0" i="0" lang="es" sz="1100" u="none" cap="none" strike="noStrike">
                  <a:solidFill>
                    <a:srgbClr val="171616"/>
                  </a:solidFill>
                  <a:latin typeface="Arial"/>
                  <a:ea typeface="Arial"/>
                  <a:cs typeface="Arial"/>
                  <a:sym typeface="Arial"/>
                </a:rPr>
                <a:t>9.9 ml</a:t>
              </a:r>
              <a:endParaRPr b="0" i="0" sz="1100" u="none" cap="none" strike="noStrike">
                <a:solidFill>
                  <a:srgbClr val="171616"/>
                </a:solidFill>
                <a:latin typeface="Arial"/>
                <a:ea typeface="Arial"/>
                <a:cs typeface="Arial"/>
                <a:sym typeface="Arial"/>
              </a:endParaRPr>
            </a:p>
          </p:txBody>
        </p:sp>
      </p:grpSp>
      <p:sp>
        <p:nvSpPr>
          <p:cNvPr id="205" name="Google Shape;205;p25"/>
          <p:cNvSpPr txBox="1"/>
          <p:nvPr/>
        </p:nvSpPr>
        <p:spPr>
          <a:xfrm>
            <a:off x="5656050" y="4908581"/>
            <a:ext cx="3487950" cy="257175"/>
          </a:xfrm>
          <a:prstGeom prst="rect">
            <a:avLst/>
          </a:prstGeom>
          <a:noFill/>
          <a:ln>
            <a:noFill/>
          </a:ln>
        </p:spPr>
        <p:txBody>
          <a:bodyPr anchorCtr="0" anchor="t" bIns="68575" lIns="68575" spcFirstLastPara="1" rIns="68575" wrap="square" tIns="68575">
            <a:noAutofit/>
          </a:bodyPr>
          <a:lstStyle/>
          <a:p>
            <a:pPr indent="0" lvl="0" marL="0" marR="0" rtl="0" algn="r">
              <a:lnSpc>
                <a:spcPct val="115000"/>
              </a:lnSpc>
              <a:spcBef>
                <a:spcPts val="0"/>
              </a:spcBef>
              <a:spcAft>
                <a:spcPts val="0"/>
              </a:spcAft>
              <a:buClr>
                <a:schemeClr val="dk1"/>
              </a:buClr>
              <a:buSzPts val="800"/>
              <a:buFont typeface="Arial"/>
              <a:buNone/>
            </a:pPr>
            <a:r>
              <a:rPr b="0" i="0" lang="es" sz="900" u="none" cap="none" strike="noStrike">
                <a:solidFill>
                  <a:schemeClr val="dk1"/>
                </a:solidFill>
                <a:latin typeface="Calibri"/>
                <a:ea typeface="Calibri"/>
                <a:cs typeface="Calibri"/>
                <a:sym typeface="Calibri"/>
              </a:rPr>
              <a:t>Data source: N. Abolmaali, R. Haase, Oncoray, TU Dresden</a:t>
            </a:r>
            <a:endParaRPr b="0" i="0" sz="9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171616"/>
              </a:solidFill>
              <a:latin typeface="Arial"/>
              <a:ea typeface="Arial"/>
              <a:cs typeface="Arial"/>
              <a:sym typeface="Arial"/>
            </a:endParaRPr>
          </a:p>
        </p:txBody>
      </p:sp>
      <p:grpSp>
        <p:nvGrpSpPr>
          <p:cNvPr id="206" name="Google Shape;206;p25"/>
          <p:cNvGrpSpPr/>
          <p:nvPr/>
        </p:nvGrpSpPr>
        <p:grpSpPr>
          <a:xfrm>
            <a:off x="5286141" y="680598"/>
            <a:ext cx="1848825" cy="2453162"/>
            <a:chOff x="7748313" y="2338743"/>
            <a:chExt cx="2465100" cy="3270882"/>
          </a:xfrm>
        </p:grpSpPr>
        <p:pic>
          <p:nvPicPr>
            <p:cNvPr id="207" name="Google Shape;207;p25"/>
            <p:cNvPicPr preferRelativeResize="0"/>
            <p:nvPr/>
          </p:nvPicPr>
          <p:blipFill rotWithShape="1">
            <a:blip r:embed="rId6">
              <a:alphaModFix/>
            </a:blip>
            <a:srcRect b="0" l="0" r="0" t="0"/>
            <a:stretch/>
          </p:blipFill>
          <p:spPr>
            <a:xfrm>
              <a:off x="7913121" y="2338743"/>
              <a:ext cx="2135475" cy="2856282"/>
            </a:xfrm>
            <a:prstGeom prst="rect">
              <a:avLst/>
            </a:prstGeom>
            <a:noFill/>
            <a:ln>
              <a:noFill/>
            </a:ln>
          </p:spPr>
        </p:pic>
        <p:sp>
          <p:nvSpPr>
            <p:cNvPr id="208" name="Google Shape;208;p25"/>
            <p:cNvSpPr txBox="1"/>
            <p:nvPr/>
          </p:nvSpPr>
          <p:spPr>
            <a:xfrm>
              <a:off x="7748313" y="5195025"/>
              <a:ext cx="2465100" cy="414600"/>
            </a:xfrm>
            <a:prstGeom prst="rect">
              <a:avLst/>
            </a:prstGeom>
            <a:noFill/>
            <a:ln>
              <a:noFill/>
            </a:ln>
          </p:spPr>
          <p:txBody>
            <a:bodyPr anchorCtr="0" anchor="t"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rPr b="1" i="0" lang="es" sz="1100" u="none" cap="none" strike="noStrike">
                  <a:solidFill>
                    <a:srgbClr val="171616"/>
                  </a:solidFill>
                  <a:latin typeface="Arial"/>
                  <a:ea typeface="Arial"/>
                  <a:cs typeface="Arial"/>
                  <a:sym typeface="Arial"/>
                </a:rPr>
                <a:t>Automatic Segmentation</a:t>
              </a:r>
              <a:endParaRPr b="1" i="0" sz="1100" u="none" cap="none" strike="noStrike">
                <a:solidFill>
                  <a:srgbClr val="171616"/>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0" i="0" lang="es" sz="1100" u="none" cap="none" strike="noStrike">
                  <a:solidFill>
                    <a:srgbClr val="171616"/>
                  </a:solidFill>
                  <a:latin typeface="Arial"/>
                  <a:ea typeface="Arial"/>
                  <a:cs typeface="Arial"/>
                  <a:sym typeface="Arial"/>
                </a:rPr>
                <a:t>8.2 ml</a:t>
              </a:r>
              <a:endParaRPr b="0" i="0" sz="1100" u="none" cap="none" strike="noStrike">
                <a:solidFill>
                  <a:srgbClr val="171616"/>
                </a:solidFill>
                <a:latin typeface="Arial"/>
                <a:ea typeface="Arial"/>
                <a:cs typeface="Arial"/>
                <a:sym typeface="Arial"/>
              </a:endParaRPr>
            </a:p>
          </p:txBody>
        </p:sp>
      </p:grpSp>
      <p:grpSp>
        <p:nvGrpSpPr>
          <p:cNvPr id="209" name="Google Shape;209;p25"/>
          <p:cNvGrpSpPr/>
          <p:nvPr/>
        </p:nvGrpSpPr>
        <p:grpSpPr>
          <a:xfrm>
            <a:off x="7005685" y="1853842"/>
            <a:ext cx="1848825" cy="2453162"/>
            <a:chOff x="7748313" y="2338743"/>
            <a:chExt cx="2465100" cy="3270882"/>
          </a:xfrm>
        </p:grpSpPr>
        <p:pic>
          <p:nvPicPr>
            <p:cNvPr id="210" name="Google Shape;210;p25"/>
            <p:cNvPicPr preferRelativeResize="0"/>
            <p:nvPr/>
          </p:nvPicPr>
          <p:blipFill rotWithShape="1">
            <a:blip r:embed="rId6">
              <a:alphaModFix/>
            </a:blip>
            <a:srcRect b="0" l="0" r="0" t="0"/>
            <a:stretch/>
          </p:blipFill>
          <p:spPr>
            <a:xfrm>
              <a:off x="7913121" y="2338743"/>
              <a:ext cx="2135475" cy="2856282"/>
            </a:xfrm>
            <a:prstGeom prst="rect">
              <a:avLst/>
            </a:prstGeom>
            <a:noFill/>
            <a:ln>
              <a:noFill/>
            </a:ln>
          </p:spPr>
        </p:pic>
        <p:sp>
          <p:nvSpPr>
            <p:cNvPr id="211" name="Google Shape;211;p25"/>
            <p:cNvSpPr txBox="1"/>
            <p:nvPr/>
          </p:nvSpPr>
          <p:spPr>
            <a:xfrm>
              <a:off x="7748313" y="5195025"/>
              <a:ext cx="2465100" cy="414600"/>
            </a:xfrm>
            <a:prstGeom prst="rect">
              <a:avLst/>
            </a:prstGeom>
            <a:noFill/>
            <a:ln>
              <a:noFill/>
            </a:ln>
          </p:spPr>
          <p:txBody>
            <a:bodyPr anchorCtr="0" anchor="t"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rPr b="1" i="0" lang="es" sz="1100" u="none" cap="none" strike="noStrike">
                  <a:solidFill>
                    <a:srgbClr val="171616"/>
                  </a:solidFill>
                  <a:latin typeface="Arial"/>
                  <a:ea typeface="Arial"/>
                  <a:cs typeface="Arial"/>
                  <a:sym typeface="Arial"/>
                </a:rPr>
                <a:t>Automatic Segmentation</a:t>
              </a:r>
              <a:endParaRPr b="1" i="0" sz="1100" u="none" cap="none" strike="noStrike">
                <a:solidFill>
                  <a:srgbClr val="171616"/>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0" i="0" lang="es" sz="1100" u="none" cap="none" strike="noStrike">
                  <a:solidFill>
                    <a:srgbClr val="171616"/>
                  </a:solidFill>
                  <a:latin typeface="Arial"/>
                  <a:ea typeface="Arial"/>
                  <a:cs typeface="Arial"/>
                  <a:sym typeface="Arial"/>
                </a:rPr>
                <a:t>8.2 ml</a:t>
              </a:r>
              <a:endParaRPr b="0" i="0" sz="1100" u="none" cap="none" strike="noStrike">
                <a:solidFill>
                  <a:srgbClr val="171616"/>
                </a:solidFill>
                <a:latin typeface="Arial"/>
                <a:ea typeface="Arial"/>
                <a:cs typeface="Arial"/>
                <a:sym typeface="Arial"/>
              </a:endParaRPr>
            </a:p>
          </p:txBody>
        </p:sp>
      </p:grpSp>
      <p:sp>
        <p:nvSpPr>
          <p:cNvPr id="212" name="Google Shape;212;p25"/>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213" name="Google Shape;213;p25"/>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26"/>
          <p:cNvSpPr txBox="1"/>
          <p:nvPr>
            <p:ph idx="1" type="body"/>
          </p:nvPr>
        </p:nvSpPr>
        <p:spPr>
          <a:xfrm>
            <a:off x="251400" y="872206"/>
            <a:ext cx="8483700" cy="3477900"/>
          </a:xfrm>
          <a:prstGeom prst="rect">
            <a:avLst/>
          </a:prstGeom>
          <a:noFill/>
          <a:ln>
            <a:noFill/>
          </a:ln>
        </p:spPr>
        <p:txBody>
          <a:bodyPr anchorCtr="0" anchor="t" bIns="34275" lIns="68575" spcFirstLastPara="1" rIns="68575" wrap="square" tIns="34275">
            <a:normAutofit/>
          </a:bodyPr>
          <a:lstStyle/>
          <a:p>
            <a:pPr indent="-279400" lvl="0" marL="342900" rtl="0" algn="l">
              <a:lnSpc>
                <a:spcPct val="150000"/>
              </a:lnSpc>
              <a:spcBef>
                <a:spcPts val="800"/>
              </a:spcBef>
              <a:spcAft>
                <a:spcPts val="0"/>
              </a:spcAft>
              <a:buSzPts val="1800"/>
              <a:buChar char="•"/>
            </a:pPr>
            <a:r>
              <a:rPr b="1" lang="es" sz="1800"/>
              <a:t>Quantitative</a:t>
            </a:r>
            <a:endParaRPr sz="1800"/>
          </a:p>
          <a:p>
            <a:pPr indent="-279400" lvl="0" marL="342900" rtl="0" algn="l">
              <a:lnSpc>
                <a:spcPct val="150000"/>
              </a:lnSpc>
              <a:spcBef>
                <a:spcPts val="0"/>
              </a:spcBef>
              <a:spcAft>
                <a:spcPts val="0"/>
              </a:spcAft>
              <a:buSzPts val="1800"/>
              <a:buChar char="•"/>
            </a:pPr>
            <a:r>
              <a:rPr b="1" lang="es" sz="1800"/>
              <a:t>Objective</a:t>
            </a:r>
            <a:endParaRPr sz="1800"/>
          </a:p>
          <a:p>
            <a:pPr indent="-279400" lvl="0" marL="342900" rtl="0" algn="l">
              <a:lnSpc>
                <a:spcPct val="150000"/>
              </a:lnSpc>
              <a:spcBef>
                <a:spcPts val="0"/>
              </a:spcBef>
              <a:spcAft>
                <a:spcPts val="0"/>
              </a:spcAft>
              <a:buSzPts val="1800"/>
              <a:buChar char="•"/>
            </a:pPr>
            <a:r>
              <a:rPr b="1" lang="es" sz="1800"/>
              <a:t>Repeatable</a:t>
            </a:r>
            <a:endParaRPr b="1" sz="1800"/>
          </a:p>
        </p:txBody>
      </p:sp>
      <p:sp>
        <p:nvSpPr>
          <p:cNvPr id="219" name="Google Shape;219;p26"/>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fontScale="90000"/>
          </a:bodyPr>
          <a:lstStyle/>
          <a:p>
            <a:pPr indent="0" lvl="0" marL="0" rtl="0" algn="l">
              <a:lnSpc>
                <a:spcPct val="90000"/>
              </a:lnSpc>
              <a:spcBef>
                <a:spcPts val="0"/>
              </a:spcBef>
              <a:spcAft>
                <a:spcPts val="0"/>
              </a:spcAft>
              <a:buSzPct val="50000"/>
              <a:buNone/>
            </a:pPr>
            <a:r>
              <a:rPr lang="es"/>
              <a:t>What are the characteristics of bioimage analysis?</a:t>
            </a:r>
            <a:endParaRPr/>
          </a:p>
        </p:txBody>
      </p:sp>
      <p:sp>
        <p:nvSpPr>
          <p:cNvPr id="220" name="Google Shape;220;p26"/>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221" name="Google Shape;221;p26"/>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27"/>
          <p:cNvSpPr txBox="1"/>
          <p:nvPr>
            <p:ph idx="1" type="body"/>
          </p:nvPr>
        </p:nvSpPr>
        <p:spPr>
          <a:xfrm>
            <a:off x="251400" y="872206"/>
            <a:ext cx="8483700" cy="3477900"/>
          </a:xfrm>
          <a:prstGeom prst="rect">
            <a:avLst/>
          </a:prstGeom>
          <a:noFill/>
          <a:ln>
            <a:noFill/>
          </a:ln>
        </p:spPr>
        <p:txBody>
          <a:bodyPr anchorCtr="0" anchor="t" bIns="34275" lIns="68575" spcFirstLastPara="1" rIns="68575" wrap="square" tIns="34275">
            <a:normAutofit/>
          </a:bodyPr>
          <a:lstStyle/>
          <a:p>
            <a:pPr indent="-279400" lvl="0" marL="342900" marR="0" rtl="0" algn="l">
              <a:lnSpc>
                <a:spcPct val="150000"/>
              </a:lnSpc>
              <a:spcBef>
                <a:spcPts val="800"/>
              </a:spcBef>
              <a:spcAft>
                <a:spcPts val="0"/>
              </a:spcAft>
              <a:buSzPts val="1800"/>
              <a:buChar char="•"/>
            </a:pPr>
            <a:r>
              <a:rPr b="1" lang="es" sz="1800"/>
              <a:t>Quantitative</a:t>
            </a:r>
            <a:endParaRPr b="1" sz="1800"/>
          </a:p>
          <a:p>
            <a:pPr indent="-279400" lvl="0" marL="342900" marR="0" rtl="0" algn="l">
              <a:lnSpc>
                <a:spcPct val="150000"/>
              </a:lnSpc>
              <a:spcBef>
                <a:spcPts val="0"/>
              </a:spcBef>
              <a:spcAft>
                <a:spcPts val="0"/>
              </a:spcAft>
              <a:buSzPts val="1800"/>
              <a:buChar char="•"/>
            </a:pPr>
            <a:r>
              <a:rPr b="1" lang="es" sz="1800"/>
              <a:t>Objective</a:t>
            </a:r>
            <a:endParaRPr b="1" sz="1800"/>
          </a:p>
          <a:p>
            <a:pPr indent="-279400" lvl="0" marL="342900" marR="0" rtl="0" algn="l">
              <a:lnSpc>
                <a:spcPct val="150000"/>
              </a:lnSpc>
              <a:spcBef>
                <a:spcPts val="0"/>
              </a:spcBef>
              <a:spcAft>
                <a:spcPts val="0"/>
              </a:spcAft>
              <a:buSzPts val="1800"/>
              <a:buChar char="•"/>
            </a:pPr>
            <a:r>
              <a:rPr b="1" lang="es" sz="1800"/>
              <a:t>Repeatable</a:t>
            </a:r>
            <a:endParaRPr b="1" sz="1800"/>
          </a:p>
          <a:p>
            <a:pPr indent="-279400" lvl="0" marL="342900" marR="0" rtl="0" algn="l">
              <a:lnSpc>
                <a:spcPct val="150000"/>
              </a:lnSpc>
              <a:spcBef>
                <a:spcPts val="0"/>
              </a:spcBef>
              <a:spcAft>
                <a:spcPts val="0"/>
              </a:spcAft>
              <a:buSzPts val="1800"/>
              <a:buChar char="•"/>
            </a:pPr>
            <a:r>
              <a:rPr b="1" lang="es" sz="1800"/>
              <a:t>Reproducible</a:t>
            </a:r>
            <a:endParaRPr b="1" sz="1800"/>
          </a:p>
        </p:txBody>
      </p:sp>
      <p:sp>
        <p:nvSpPr>
          <p:cNvPr id="227" name="Google Shape;227;p27"/>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fontScale="90000"/>
          </a:bodyPr>
          <a:lstStyle/>
          <a:p>
            <a:pPr indent="0" lvl="0" marL="0" rtl="0" algn="l">
              <a:lnSpc>
                <a:spcPct val="90000"/>
              </a:lnSpc>
              <a:spcBef>
                <a:spcPts val="0"/>
              </a:spcBef>
              <a:spcAft>
                <a:spcPts val="0"/>
              </a:spcAft>
              <a:buSzPct val="50000"/>
              <a:buNone/>
            </a:pPr>
            <a:r>
              <a:rPr lang="es"/>
              <a:t>What are the characteristics of bioimage analysis?</a:t>
            </a:r>
            <a:endParaRPr/>
          </a:p>
        </p:txBody>
      </p:sp>
      <p:pic>
        <p:nvPicPr>
          <p:cNvPr id="228" name="Google Shape;228;p27"/>
          <p:cNvPicPr preferRelativeResize="0"/>
          <p:nvPr/>
        </p:nvPicPr>
        <p:blipFill rotWithShape="1">
          <a:blip r:embed="rId3">
            <a:alphaModFix/>
          </a:blip>
          <a:srcRect b="0" l="0" r="0" t="0"/>
          <a:stretch/>
        </p:blipFill>
        <p:spPr>
          <a:xfrm>
            <a:off x="2684379" y="787482"/>
            <a:ext cx="3566626" cy="3598142"/>
          </a:xfrm>
          <a:prstGeom prst="rect">
            <a:avLst/>
          </a:prstGeom>
          <a:noFill/>
          <a:ln>
            <a:noFill/>
          </a:ln>
        </p:spPr>
      </p:pic>
      <p:sp>
        <p:nvSpPr>
          <p:cNvPr id="229" name="Google Shape;229;p27"/>
          <p:cNvSpPr txBox="1"/>
          <p:nvPr/>
        </p:nvSpPr>
        <p:spPr>
          <a:xfrm>
            <a:off x="5656050" y="4908581"/>
            <a:ext cx="3487950" cy="257175"/>
          </a:xfrm>
          <a:prstGeom prst="rect">
            <a:avLst/>
          </a:prstGeom>
          <a:noFill/>
          <a:ln>
            <a:noFill/>
          </a:ln>
        </p:spPr>
        <p:txBody>
          <a:bodyPr anchorCtr="0" anchor="t" bIns="68575" lIns="68575" spcFirstLastPara="1" rIns="68575" wrap="square" tIns="68575">
            <a:noAutofit/>
          </a:bodyPr>
          <a:lstStyle/>
          <a:p>
            <a:pPr indent="0" lvl="0" marL="0" marR="0" rtl="0" algn="r">
              <a:lnSpc>
                <a:spcPct val="115000"/>
              </a:lnSpc>
              <a:spcBef>
                <a:spcPts val="0"/>
              </a:spcBef>
              <a:spcAft>
                <a:spcPts val="0"/>
              </a:spcAft>
              <a:buClr>
                <a:srgbClr val="000000"/>
              </a:buClr>
              <a:buSzPts val="900"/>
              <a:buFont typeface="Arial"/>
              <a:buNone/>
            </a:pPr>
            <a:r>
              <a:rPr b="0" i="0" lang="es" sz="900" u="sng" cap="none" strike="noStrike">
                <a:solidFill>
                  <a:schemeClr val="hlink"/>
                </a:solidFill>
                <a:latin typeface="Calibri"/>
                <a:ea typeface="Calibri"/>
                <a:cs typeface="Calibri"/>
                <a:sym typeface="Calibri"/>
                <a:hlinkClick r:id="rId4"/>
              </a:rPr>
              <a:t>Schmied et al., </a:t>
            </a:r>
            <a:r>
              <a:rPr b="1" i="0" lang="es" sz="900" u="sng" cap="none" strike="noStrike">
                <a:solidFill>
                  <a:schemeClr val="hlink"/>
                </a:solidFill>
                <a:latin typeface="Calibri"/>
                <a:ea typeface="Calibri"/>
                <a:cs typeface="Calibri"/>
                <a:sym typeface="Calibri"/>
                <a:hlinkClick r:id="rId5"/>
              </a:rPr>
              <a:t>Nature Methods</a:t>
            </a:r>
            <a:r>
              <a:rPr b="0" i="0" lang="es" sz="900" u="sng" cap="none" strike="noStrike">
                <a:solidFill>
                  <a:schemeClr val="hlink"/>
                </a:solidFill>
                <a:latin typeface="Calibri"/>
                <a:ea typeface="Calibri"/>
                <a:cs typeface="Calibri"/>
                <a:sym typeface="Calibri"/>
                <a:hlinkClick r:id="rId6"/>
              </a:rPr>
              <a:t>, 2024</a:t>
            </a:r>
            <a:endParaRPr b="0" i="0" sz="9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171616"/>
              </a:solidFill>
              <a:latin typeface="Arial"/>
              <a:ea typeface="Arial"/>
              <a:cs typeface="Arial"/>
              <a:sym typeface="Arial"/>
            </a:endParaRPr>
          </a:p>
        </p:txBody>
      </p:sp>
      <p:pic>
        <p:nvPicPr>
          <p:cNvPr id="230" name="Google Shape;230;p27"/>
          <p:cNvPicPr preferRelativeResize="0"/>
          <p:nvPr/>
        </p:nvPicPr>
        <p:blipFill rotWithShape="1">
          <a:blip r:embed="rId7">
            <a:alphaModFix/>
          </a:blip>
          <a:srcRect b="0" l="0" r="0" t="0"/>
          <a:stretch/>
        </p:blipFill>
        <p:spPr>
          <a:xfrm>
            <a:off x="6481206" y="787484"/>
            <a:ext cx="2562782" cy="3598143"/>
          </a:xfrm>
          <a:prstGeom prst="rect">
            <a:avLst/>
          </a:prstGeom>
          <a:noFill/>
          <a:ln>
            <a:noFill/>
          </a:ln>
        </p:spPr>
      </p:pic>
      <p:sp>
        <p:nvSpPr>
          <p:cNvPr id="231" name="Google Shape;231;p27"/>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232" name="Google Shape;232;p27"/>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28"/>
          <p:cNvSpPr txBox="1"/>
          <p:nvPr>
            <p:ph idx="1" type="body"/>
          </p:nvPr>
        </p:nvSpPr>
        <p:spPr>
          <a:xfrm>
            <a:off x="251400" y="872206"/>
            <a:ext cx="8483700" cy="3477900"/>
          </a:xfrm>
          <a:prstGeom prst="rect">
            <a:avLst/>
          </a:prstGeom>
          <a:noFill/>
          <a:ln>
            <a:noFill/>
          </a:ln>
        </p:spPr>
        <p:txBody>
          <a:bodyPr anchorCtr="0" anchor="t" bIns="34275" lIns="68575" spcFirstLastPara="1" rIns="68575" wrap="square" tIns="34275">
            <a:normAutofit/>
          </a:bodyPr>
          <a:lstStyle/>
          <a:p>
            <a:pPr indent="-279400" lvl="0" marL="342900" marR="0" rtl="0" algn="l">
              <a:lnSpc>
                <a:spcPct val="150000"/>
              </a:lnSpc>
              <a:spcBef>
                <a:spcPts val="800"/>
              </a:spcBef>
              <a:spcAft>
                <a:spcPts val="0"/>
              </a:spcAft>
              <a:buSzPts val="1800"/>
              <a:buChar char="•"/>
            </a:pPr>
            <a:r>
              <a:rPr b="1" lang="es" sz="1800"/>
              <a:t>Quantitative</a:t>
            </a:r>
            <a:endParaRPr b="1" sz="1800"/>
          </a:p>
          <a:p>
            <a:pPr indent="-279400" lvl="0" marL="342900" marR="0" rtl="0" algn="l">
              <a:lnSpc>
                <a:spcPct val="150000"/>
              </a:lnSpc>
              <a:spcBef>
                <a:spcPts val="0"/>
              </a:spcBef>
              <a:spcAft>
                <a:spcPts val="0"/>
              </a:spcAft>
              <a:buSzPts val="1800"/>
              <a:buChar char="•"/>
            </a:pPr>
            <a:r>
              <a:rPr b="1" lang="es" sz="1800"/>
              <a:t>Objective</a:t>
            </a:r>
            <a:endParaRPr b="1" sz="1800"/>
          </a:p>
          <a:p>
            <a:pPr indent="-279400" lvl="0" marL="342900" marR="0" rtl="0" algn="l">
              <a:lnSpc>
                <a:spcPct val="150000"/>
              </a:lnSpc>
              <a:spcBef>
                <a:spcPts val="0"/>
              </a:spcBef>
              <a:spcAft>
                <a:spcPts val="0"/>
              </a:spcAft>
              <a:buSzPts val="1800"/>
              <a:buChar char="•"/>
            </a:pPr>
            <a:r>
              <a:rPr b="1" lang="es" sz="1800"/>
              <a:t>Repeatable</a:t>
            </a:r>
            <a:endParaRPr b="1" sz="1800"/>
          </a:p>
          <a:p>
            <a:pPr indent="-279400" lvl="0" marL="342900" marR="0" rtl="0" algn="l">
              <a:lnSpc>
                <a:spcPct val="150000"/>
              </a:lnSpc>
              <a:spcBef>
                <a:spcPts val="0"/>
              </a:spcBef>
              <a:spcAft>
                <a:spcPts val="0"/>
              </a:spcAft>
              <a:buSzPts val="1800"/>
              <a:buChar char="•"/>
            </a:pPr>
            <a:r>
              <a:rPr b="1" lang="es" sz="1800"/>
              <a:t>Reproducible</a:t>
            </a:r>
            <a:endParaRPr b="1" sz="1800"/>
          </a:p>
          <a:p>
            <a:pPr indent="-279400" lvl="0" marL="342900" marR="0" rtl="0" algn="l">
              <a:lnSpc>
                <a:spcPct val="150000"/>
              </a:lnSpc>
              <a:spcBef>
                <a:spcPts val="0"/>
              </a:spcBef>
              <a:spcAft>
                <a:spcPts val="0"/>
              </a:spcAft>
              <a:buSzPts val="1800"/>
              <a:buChar char="•"/>
            </a:pPr>
            <a:r>
              <a:rPr b="1" lang="es" sz="1800"/>
              <a:t>Reliable</a:t>
            </a:r>
            <a:endParaRPr b="1" sz="1800"/>
          </a:p>
        </p:txBody>
      </p:sp>
      <p:sp>
        <p:nvSpPr>
          <p:cNvPr id="238" name="Google Shape;238;p28"/>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fontScale="90000"/>
          </a:bodyPr>
          <a:lstStyle/>
          <a:p>
            <a:pPr indent="0" lvl="0" marL="0" rtl="0" algn="l">
              <a:lnSpc>
                <a:spcPct val="90000"/>
              </a:lnSpc>
              <a:spcBef>
                <a:spcPts val="0"/>
              </a:spcBef>
              <a:spcAft>
                <a:spcPts val="0"/>
              </a:spcAft>
              <a:buSzPct val="50000"/>
              <a:buNone/>
            </a:pPr>
            <a:r>
              <a:rPr lang="es"/>
              <a:t>What are the characteristics of bioimage analysis?</a:t>
            </a:r>
            <a:endParaRPr/>
          </a:p>
        </p:txBody>
      </p:sp>
      <p:sp>
        <p:nvSpPr>
          <p:cNvPr id="239" name="Google Shape;239;p28"/>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240" name="Google Shape;240;p28"/>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29"/>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SzPts val="1400"/>
              <a:buNone/>
            </a:pPr>
            <a:r>
              <a:rPr lang="es"/>
              <a:t>Where do we start?</a:t>
            </a:r>
            <a:endParaRPr/>
          </a:p>
        </p:txBody>
      </p:sp>
      <p:sp>
        <p:nvSpPr>
          <p:cNvPr id="246" name="Google Shape;246;p29"/>
          <p:cNvSpPr txBox="1"/>
          <p:nvPr/>
        </p:nvSpPr>
        <p:spPr>
          <a:xfrm>
            <a:off x="433088" y="814024"/>
            <a:ext cx="3615300" cy="930000"/>
          </a:xfrm>
          <a:prstGeom prst="rect">
            <a:avLst/>
          </a:prstGeom>
          <a:no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2000"/>
              <a:buFont typeface="Arial"/>
              <a:buNone/>
            </a:pPr>
            <a:r>
              <a:rPr b="1" i="0" lang="es" sz="2000" u="none" cap="none" strike="noStrike">
                <a:solidFill>
                  <a:srgbClr val="171616"/>
                </a:solidFill>
                <a:latin typeface="Arial"/>
                <a:ea typeface="Arial"/>
                <a:cs typeface="Arial"/>
                <a:sym typeface="Arial"/>
              </a:rPr>
              <a:t>What is the scientific question?</a:t>
            </a:r>
            <a:endParaRPr b="1" i="0" sz="2000" u="none" cap="none" strike="noStrike">
              <a:solidFill>
                <a:srgbClr val="171616"/>
              </a:solidFill>
              <a:latin typeface="Arial"/>
              <a:ea typeface="Arial"/>
              <a:cs typeface="Arial"/>
              <a:sym typeface="Arial"/>
            </a:endParaRPr>
          </a:p>
        </p:txBody>
      </p:sp>
      <p:sp>
        <p:nvSpPr>
          <p:cNvPr id="247" name="Google Shape;247;p29"/>
          <p:cNvSpPr txBox="1"/>
          <p:nvPr/>
        </p:nvSpPr>
        <p:spPr>
          <a:xfrm>
            <a:off x="321266" y="2977629"/>
            <a:ext cx="2288700" cy="722700"/>
          </a:xfrm>
          <a:prstGeom prst="rect">
            <a:avLst/>
          </a:prstGeom>
          <a:no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800"/>
              <a:buFont typeface="Arial"/>
              <a:buNone/>
            </a:pPr>
            <a:r>
              <a:rPr b="0" i="0" lang="es" sz="1800" u="none" cap="none" strike="noStrike">
                <a:solidFill>
                  <a:srgbClr val="171616"/>
                </a:solidFill>
                <a:latin typeface="Arial"/>
                <a:ea typeface="Arial"/>
                <a:cs typeface="Arial"/>
                <a:sym typeface="Arial"/>
              </a:rPr>
              <a:t>What should we image and how?</a:t>
            </a:r>
            <a:endParaRPr b="0" i="0" sz="1800" u="none" cap="none" strike="noStrike">
              <a:solidFill>
                <a:srgbClr val="171616"/>
              </a:solidFill>
              <a:latin typeface="Arial"/>
              <a:ea typeface="Arial"/>
              <a:cs typeface="Arial"/>
              <a:sym typeface="Arial"/>
            </a:endParaRPr>
          </a:p>
        </p:txBody>
      </p:sp>
      <p:sp>
        <p:nvSpPr>
          <p:cNvPr id="248" name="Google Shape;248;p29"/>
          <p:cNvSpPr txBox="1"/>
          <p:nvPr/>
        </p:nvSpPr>
        <p:spPr>
          <a:xfrm>
            <a:off x="5365366" y="1312477"/>
            <a:ext cx="3231000" cy="783300"/>
          </a:xfrm>
          <a:prstGeom prst="rect">
            <a:avLst/>
          </a:prstGeom>
          <a:no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800"/>
              <a:buFont typeface="Arial"/>
              <a:buNone/>
            </a:pPr>
            <a:r>
              <a:rPr b="0" i="0" lang="es" sz="1800" u="none" cap="none" strike="noStrike">
                <a:solidFill>
                  <a:srgbClr val="171616"/>
                </a:solidFill>
                <a:latin typeface="Arial"/>
                <a:ea typeface="Arial"/>
                <a:cs typeface="Arial"/>
                <a:sym typeface="Arial"/>
              </a:rPr>
              <a:t>How do we analyze the images?</a:t>
            </a:r>
            <a:endParaRPr b="0" i="0" sz="1800" u="none" cap="none" strike="noStrike">
              <a:solidFill>
                <a:srgbClr val="171616"/>
              </a:solidFill>
              <a:latin typeface="Arial"/>
              <a:ea typeface="Arial"/>
              <a:cs typeface="Arial"/>
              <a:sym typeface="Arial"/>
            </a:endParaRPr>
          </a:p>
        </p:txBody>
      </p:sp>
      <p:pic>
        <p:nvPicPr>
          <p:cNvPr descr="A white circle with black text&#10;&#10;Description automatically generated" id="249" name="Google Shape;249;p29"/>
          <p:cNvPicPr preferRelativeResize="0"/>
          <p:nvPr/>
        </p:nvPicPr>
        <p:blipFill rotWithShape="1">
          <a:blip r:embed="rId3">
            <a:alphaModFix/>
          </a:blip>
          <a:srcRect b="0" l="0" r="0" t="0"/>
          <a:stretch/>
        </p:blipFill>
        <p:spPr>
          <a:xfrm>
            <a:off x="4098701" y="2524347"/>
            <a:ext cx="906565" cy="906565"/>
          </a:xfrm>
          <a:prstGeom prst="rect">
            <a:avLst/>
          </a:prstGeom>
          <a:noFill/>
          <a:ln>
            <a:noFill/>
          </a:ln>
        </p:spPr>
      </p:pic>
      <p:sp>
        <p:nvSpPr>
          <p:cNvPr id="250" name="Google Shape;250;p29"/>
          <p:cNvSpPr txBox="1"/>
          <p:nvPr/>
        </p:nvSpPr>
        <p:spPr>
          <a:xfrm>
            <a:off x="5726691" y="4797282"/>
            <a:ext cx="3417309" cy="346218"/>
          </a:xfrm>
          <a:prstGeom prst="rect">
            <a:avLst/>
          </a:prstGeom>
          <a:noFill/>
          <a:ln>
            <a:noFill/>
          </a:ln>
        </p:spPr>
        <p:txBody>
          <a:bodyPr anchorCtr="0" anchor="t" bIns="34275" lIns="68575" spcFirstLastPara="1" rIns="68575" wrap="square" tIns="34275">
            <a:spAutoFit/>
          </a:bodyPr>
          <a:lstStyle/>
          <a:p>
            <a:pPr indent="0" lvl="0" marL="0" marR="0" rtl="0" algn="r">
              <a:lnSpc>
                <a:spcPct val="100000"/>
              </a:lnSpc>
              <a:spcBef>
                <a:spcPts val="0"/>
              </a:spcBef>
              <a:spcAft>
                <a:spcPts val="0"/>
              </a:spcAft>
              <a:buClr>
                <a:srgbClr val="000000"/>
              </a:buClr>
              <a:buSzPts val="900"/>
              <a:buFont typeface="Arial"/>
              <a:buNone/>
            </a:pPr>
            <a:r>
              <a:rPr b="0" i="0" lang="es" sz="900" u="sng" cap="none" strike="noStrike">
                <a:solidFill>
                  <a:srgbClr val="7F7F7F"/>
                </a:solidFill>
                <a:latin typeface="Calibri"/>
                <a:ea typeface="Calibri"/>
                <a:cs typeface="Calibri"/>
                <a:sym typeface="Calibri"/>
                <a:hlinkClick r:id="rId4">
                  <a:extLst>
                    <a:ext uri="{A12FA001-AC4F-418D-AE19-62706E023703}">
                      <ahyp:hlinkClr val="tx"/>
                    </a:ext>
                  </a:extLst>
                </a:hlinkClick>
              </a:rPr>
              <a:t>The Three Gears of Bioscience Projects</a:t>
            </a:r>
            <a:endParaRPr b="0" i="0" sz="900" u="none" cap="none" strike="noStrike">
              <a:solidFill>
                <a:srgbClr val="7F7F7F"/>
              </a:solidFill>
              <a:latin typeface="Calibri"/>
              <a:ea typeface="Calibri"/>
              <a:cs typeface="Calibri"/>
              <a:sym typeface="Calibri"/>
            </a:endParaRPr>
          </a:p>
          <a:p>
            <a:pPr indent="0" lvl="0" marL="0" marR="0" rtl="0" algn="r">
              <a:lnSpc>
                <a:spcPct val="100000"/>
              </a:lnSpc>
              <a:spcBef>
                <a:spcPts val="0"/>
              </a:spcBef>
              <a:spcAft>
                <a:spcPts val="0"/>
              </a:spcAft>
              <a:buClr>
                <a:srgbClr val="000000"/>
              </a:buClr>
              <a:buSzPts val="900"/>
              <a:buFont typeface="Arial"/>
              <a:buNone/>
            </a:pPr>
            <a:r>
              <a:rPr b="0" i="0" lang="es" sz="900" u="sng" cap="none" strike="noStrike">
                <a:solidFill>
                  <a:srgbClr val="7F7F7F"/>
                </a:solidFill>
                <a:latin typeface="Calibri"/>
                <a:ea typeface="Calibri"/>
                <a:cs typeface="Calibri"/>
                <a:sym typeface="Calibri"/>
                <a:hlinkClick r:id="rId5">
                  <a:extLst>
                    <a:ext uri="{A12FA001-AC4F-418D-AE19-62706E023703}">
                      <ahyp:hlinkClr val="tx"/>
                    </a:ext>
                  </a:extLst>
                </a:hlinkClick>
              </a:rPr>
              <a:t>Wait et al., JCS, 2020</a:t>
            </a:r>
            <a:endParaRPr b="0" i="0" sz="900" u="none" cap="none" strike="noStrike">
              <a:solidFill>
                <a:srgbClr val="000000"/>
              </a:solidFill>
              <a:latin typeface="Arial"/>
              <a:ea typeface="Arial"/>
              <a:cs typeface="Arial"/>
              <a:sym typeface="Arial"/>
            </a:endParaRPr>
          </a:p>
        </p:txBody>
      </p:sp>
      <p:pic>
        <p:nvPicPr>
          <p:cNvPr descr="A white circle with green text&#10;&#10;Description automatically generated" id="251" name="Google Shape;251;p29"/>
          <p:cNvPicPr preferRelativeResize="0"/>
          <p:nvPr/>
        </p:nvPicPr>
        <p:blipFill rotWithShape="1">
          <a:blip r:embed="rId6">
            <a:alphaModFix/>
          </a:blip>
          <a:srcRect b="0" l="0" r="0" t="0"/>
          <a:stretch/>
        </p:blipFill>
        <p:spPr>
          <a:xfrm>
            <a:off x="4095690" y="1295607"/>
            <a:ext cx="906565" cy="906565"/>
          </a:xfrm>
          <a:prstGeom prst="rect">
            <a:avLst/>
          </a:prstGeom>
          <a:noFill/>
          <a:ln>
            <a:noFill/>
          </a:ln>
        </p:spPr>
      </p:pic>
      <p:pic>
        <p:nvPicPr>
          <p:cNvPr descr="A white circle with purple text&#10;&#10;Description automatically generated" id="252" name="Google Shape;252;p29"/>
          <p:cNvPicPr preferRelativeResize="0"/>
          <p:nvPr/>
        </p:nvPicPr>
        <p:blipFill rotWithShape="1">
          <a:blip r:embed="rId7">
            <a:alphaModFix/>
          </a:blip>
          <a:srcRect b="0" l="0" r="0" t="0"/>
          <a:stretch/>
        </p:blipFill>
        <p:spPr>
          <a:xfrm>
            <a:off x="5160875" y="3199800"/>
            <a:ext cx="906565" cy="906565"/>
          </a:xfrm>
          <a:prstGeom prst="rect">
            <a:avLst/>
          </a:prstGeom>
          <a:noFill/>
          <a:ln>
            <a:noFill/>
          </a:ln>
        </p:spPr>
      </p:pic>
      <p:pic>
        <p:nvPicPr>
          <p:cNvPr descr="A white circle with green text&#10;&#10;Description automatically generated" id="253" name="Google Shape;253;p29"/>
          <p:cNvPicPr preferRelativeResize="0"/>
          <p:nvPr/>
        </p:nvPicPr>
        <p:blipFill rotWithShape="1">
          <a:blip r:embed="rId8">
            <a:alphaModFix/>
          </a:blip>
          <a:srcRect b="0" l="0" r="0" t="0"/>
          <a:stretch/>
        </p:blipFill>
        <p:spPr>
          <a:xfrm>
            <a:off x="3029195" y="3203347"/>
            <a:ext cx="906565" cy="906565"/>
          </a:xfrm>
          <a:prstGeom prst="rect">
            <a:avLst/>
          </a:prstGeom>
          <a:noFill/>
          <a:ln>
            <a:noFill/>
          </a:ln>
        </p:spPr>
      </p:pic>
      <p:sp>
        <p:nvSpPr>
          <p:cNvPr id="254" name="Google Shape;254;p29"/>
          <p:cNvSpPr txBox="1"/>
          <p:nvPr/>
        </p:nvSpPr>
        <p:spPr>
          <a:xfrm>
            <a:off x="6422183" y="3291694"/>
            <a:ext cx="2288700" cy="722700"/>
          </a:xfrm>
          <a:prstGeom prst="rect">
            <a:avLst/>
          </a:prstGeom>
          <a:no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800"/>
              <a:buFont typeface="Arial"/>
              <a:buNone/>
            </a:pPr>
            <a:r>
              <a:rPr b="0" i="0" lang="es" sz="1800" u="none" cap="none" strike="noStrike">
                <a:solidFill>
                  <a:srgbClr val="171616"/>
                </a:solidFill>
                <a:latin typeface="Arial"/>
                <a:ea typeface="Arial"/>
                <a:cs typeface="Arial"/>
                <a:sym typeface="Arial"/>
              </a:rPr>
              <a:t>How does this feed back into our understanding?</a:t>
            </a:r>
            <a:endParaRPr b="0" i="0" sz="1800" u="none" cap="none" strike="noStrike">
              <a:solidFill>
                <a:srgbClr val="171616"/>
              </a:solidFill>
              <a:latin typeface="Arial"/>
              <a:ea typeface="Arial"/>
              <a:cs typeface="Arial"/>
              <a:sym typeface="Arial"/>
            </a:endParaRPr>
          </a:p>
        </p:txBody>
      </p:sp>
      <p:pic>
        <p:nvPicPr>
          <p:cNvPr descr="A diagram of a process&#10;&#10;Description automatically generated" id="255" name="Google Shape;255;p29"/>
          <p:cNvPicPr preferRelativeResize="0"/>
          <p:nvPr/>
        </p:nvPicPr>
        <p:blipFill rotWithShape="1">
          <a:blip r:embed="rId9">
            <a:alphaModFix/>
          </a:blip>
          <a:srcRect b="0" l="0" r="0" t="0"/>
          <a:stretch/>
        </p:blipFill>
        <p:spPr>
          <a:xfrm>
            <a:off x="2721816" y="976859"/>
            <a:ext cx="3700365" cy="3435999"/>
          </a:xfrm>
          <a:prstGeom prst="rect">
            <a:avLst/>
          </a:prstGeom>
          <a:noFill/>
          <a:ln>
            <a:noFill/>
          </a:ln>
        </p:spPr>
      </p:pic>
      <p:sp>
        <p:nvSpPr>
          <p:cNvPr id="256" name="Google Shape;256;p29"/>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257" name="Google Shape;257;p29"/>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6"/>
                                        </p:tgtEl>
                                        <p:attrNameLst>
                                          <p:attrName>style.visibility</p:attrName>
                                        </p:attrNameLst>
                                      </p:cBhvr>
                                      <p:to>
                                        <p:strVal val="visible"/>
                                      </p:to>
                                    </p:set>
                                    <p:animEffect filter="fade" transition="in">
                                      <p:cBhvr>
                                        <p:cTn dur="500"/>
                                        <p:tgtEl>
                                          <p:spTgt spid="246"/>
                                        </p:tgtEl>
                                      </p:cBhvr>
                                    </p:animEffect>
                                  </p:childTnLst>
                                </p:cTn>
                              </p:par>
                              <p:par>
                                <p:cTn fill="hold" nodeType="withEffect" presetClass="entr" presetID="10" presetSubtype="0">
                                  <p:stCondLst>
                                    <p:cond delay="0"/>
                                  </p:stCondLst>
                                  <p:childTnLst>
                                    <p:set>
                                      <p:cBhvr>
                                        <p:cTn dur="1" fill="hold">
                                          <p:stCondLst>
                                            <p:cond delay="0"/>
                                          </p:stCondLst>
                                        </p:cTn>
                                        <p:tgtEl>
                                          <p:spTgt spid="249"/>
                                        </p:tgtEl>
                                        <p:attrNameLst>
                                          <p:attrName>style.visibility</p:attrName>
                                        </p:attrNameLst>
                                      </p:cBhvr>
                                      <p:to>
                                        <p:strVal val="visible"/>
                                      </p:to>
                                    </p:set>
                                    <p:animEffect filter="fade" transition="in">
                                      <p:cBhvr>
                                        <p:cTn dur="500"/>
                                        <p:tgtEl>
                                          <p:spTgt spid="24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48">
                                            <p:txEl>
                                              <p:pRg end="0" st="0"/>
                                            </p:txEl>
                                          </p:spTgt>
                                        </p:tgtEl>
                                        <p:attrNameLst>
                                          <p:attrName>style.visibility</p:attrName>
                                        </p:attrNameLst>
                                      </p:cBhvr>
                                      <p:to>
                                        <p:strVal val="visible"/>
                                      </p:to>
                                    </p:set>
                                    <p:anim calcmode="lin" valueType="num">
                                      <p:cBhvr additive="base">
                                        <p:cTn dur="500"/>
                                        <p:tgtEl>
                                          <p:spTgt spid="248">
                                            <p:txEl>
                                              <p:pRg end="0" st="0"/>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1" presetSubtype="0">
                                  <p:stCondLst>
                                    <p:cond delay="0"/>
                                  </p:stCondLst>
                                  <p:childTnLst>
                                    <p:set>
                                      <p:cBhvr>
                                        <p:cTn dur="1" fill="hold">
                                          <p:stCondLst>
                                            <p:cond delay="0"/>
                                          </p:stCondLst>
                                        </p:cTn>
                                        <p:tgtEl>
                                          <p:spTgt spid="2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47"/>
                                        </p:tgtEl>
                                        <p:attrNameLst>
                                          <p:attrName>style.visibility</p:attrName>
                                        </p:attrNameLst>
                                      </p:cBhvr>
                                      <p:to>
                                        <p:strVal val="visible"/>
                                      </p:to>
                                    </p:set>
                                    <p:anim calcmode="lin" valueType="num">
                                      <p:cBhvr additive="base">
                                        <p:cTn dur="500"/>
                                        <p:tgtEl>
                                          <p:spTgt spid="247"/>
                                        </p:tgtEl>
                                        <p:attrNameLst>
                                          <p:attrName>ppt_y</p:attrName>
                                        </p:attrNameLst>
                                      </p:cBhvr>
                                      <p:tavLst>
                                        <p:tav fmla="" tm="0">
                                          <p:val>
                                            <p:strVal val="#ppt_y+1"/>
                                          </p:val>
                                        </p:tav>
                                        <p:tav fmla="" tm="100000">
                                          <p:val>
                                            <p:strVal val="#ppt_y"/>
                                          </p:val>
                                        </p:tav>
                                      </p:tavLst>
                                    </p:anim>
                                  </p:childTnLst>
                                </p:cTn>
                              </p:par>
                              <p:par>
                                <p:cTn fill="hold" nodeType="withEffect" presetClass="entr" presetID="1" presetSubtype="0">
                                  <p:stCondLst>
                                    <p:cond delay="0"/>
                                  </p:stCondLst>
                                  <p:childTnLst>
                                    <p:set>
                                      <p:cBhvr>
                                        <p:cTn dur="1" fill="hold">
                                          <p:stCondLst>
                                            <p:cond delay="0"/>
                                          </p:stCondLst>
                                        </p:cTn>
                                        <p:tgtEl>
                                          <p:spTgt spid="2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54"/>
                                        </p:tgtEl>
                                        <p:attrNameLst>
                                          <p:attrName>style.visibility</p:attrName>
                                        </p:attrNameLst>
                                      </p:cBhvr>
                                      <p:to>
                                        <p:strVal val="visible"/>
                                      </p:to>
                                    </p:set>
                                    <p:anim calcmode="lin" valueType="num">
                                      <p:cBhvr additive="base">
                                        <p:cTn dur="500"/>
                                        <p:tgtEl>
                                          <p:spTgt spid="254"/>
                                        </p:tgtEl>
                                        <p:attrNameLst>
                                          <p:attrName>ppt_y</p:attrName>
                                        </p:attrNameLst>
                                      </p:cBhvr>
                                      <p:tavLst>
                                        <p:tav fmla="" tm="0">
                                          <p:val>
                                            <p:strVal val="#ppt_y+1"/>
                                          </p:val>
                                        </p:tav>
                                        <p:tav fmla="" tm="100000">
                                          <p:val>
                                            <p:strVal val="#ppt_y"/>
                                          </p:val>
                                        </p:tav>
                                      </p:tavLst>
                                    </p:anim>
                                  </p:childTnLst>
                                </p:cTn>
                              </p:par>
                              <p:par>
                                <p:cTn fill="hold" nodeType="withEffect" presetClass="entr" presetID="1" presetSubtype="0">
                                  <p:stCondLst>
                                    <p:cond delay="0"/>
                                  </p:stCondLst>
                                  <p:childTnLst>
                                    <p:set>
                                      <p:cBhvr>
                                        <p:cTn dur="1" fill="hold">
                                          <p:stCondLst>
                                            <p:cond delay="0"/>
                                          </p:stCondLst>
                                        </p:cTn>
                                        <p:tgtEl>
                                          <p:spTgt spid="2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5"/>
                                        </p:tgtEl>
                                        <p:attrNameLst>
                                          <p:attrName>style.visibility</p:attrName>
                                        </p:attrNameLst>
                                      </p:cBhvr>
                                      <p:to>
                                        <p:strVal val="visible"/>
                                      </p:to>
                                    </p:set>
                                    <p:animEffect filter="fade" transition="in">
                                      <p:cBhvr>
                                        <p:cTn dur="2000"/>
                                        <p:tgtEl>
                                          <p:spTgt spid="2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0"/>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SzPts val="1400"/>
              <a:buNone/>
            </a:pPr>
            <a:r>
              <a:rPr lang="es"/>
              <a:t>Image Analysis Workflow</a:t>
            </a:r>
            <a:endParaRPr/>
          </a:p>
        </p:txBody>
      </p:sp>
      <p:grpSp>
        <p:nvGrpSpPr>
          <p:cNvPr id="263" name="Google Shape;263;p30"/>
          <p:cNvGrpSpPr/>
          <p:nvPr/>
        </p:nvGrpSpPr>
        <p:grpSpPr>
          <a:xfrm>
            <a:off x="680645" y="953654"/>
            <a:ext cx="1141875" cy="538425"/>
            <a:chOff x="868675" y="1709938"/>
            <a:chExt cx="1522500" cy="717900"/>
          </a:xfrm>
        </p:grpSpPr>
        <p:sp>
          <p:nvSpPr>
            <p:cNvPr id="264" name="Google Shape;264;p30"/>
            <p:cNvSpPr/>
            <p:nvPr/>
          </p:nvSpPr>
          <p:spPr>
            <a:xfrm>
              <a:off x="868675" y="1709938"/>
              <a:ext cx="1522500" cy="717900"/>
            </a:xfrm>
            <a:prstGeom prst="roundRect">
              <a:avLst>
                <a:gd fmla="val 16667" name="adj"/>
              </a:avLst>
            </a:prstGeom>
            <a:solidFill>
              <a:srgbClr val="F4CCCC"/>
            </a:solidFill>
            <a:ln cap="flat" cmpd="sng" w="28575">
              <a:solidFill>
                <a:srgbClr val="E0666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265" name="Google Shape;265;p30"/>
            <p:cNvSpPr txBox="1"/>
            <p:nvPr/>
          </p:nvSpPr>
          <p:spPr>
            <a:xfrm>
              <a:off x="868675" y="1913197"/>
              <a:ext cx="1522500" cy="311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rPr b="1" i="0" lang="es" sz="1400" u="none" cap="none" strike="noStrike">
                  <a:solidFill>
                    <a:srgbClr val="171616"/>
                  </a:solidFill>
                  <a:latin typeface="Arial"/>
                  <a:ea typeface="Arial"/>
                  <a:cs typeface="Arial"/>
                  <a:sym typeface="Arial"/>
                </a:rPr>
                <a:t>Raw Images</a:t>
              </a:r>
              <a:endParaRPr b="1" i="0" sz="1400" u="none" cap="none" strike="noStrike">
                <a:solidFill>
                  <a:srgbClr val="171616"/>
                </a:solidFill>
                <a:latin typeface="Arial"/>
                <a:ea typeface="Arial"/>
                <a:cs typeface="Arial"/>
                <a:sym typeface="Arial"/>
              </a:endParaRPr>
            </a:p>
          </p:txBody>
        </p:sp>
      </p:grpSp>
      <p:pic>
        <p:nvPicPr>
          <p:cNvPr id="266" name="Google Shape;266;p30"/>
          <p:cNvPicPr preferRelativeResize="0"/>
          <p:nvPr/>
        </p:nvPicPr>
        <p:blipFill rotWithShape="1">
          <a:blip r:embed="rId3">
            <a:alphaModFix/>
          </a:blip>
          <a:srcRect b="0" l="0" r="0" t="0"/>
          <a:stretch/>
        </p:blipFill>
        <p:spPr>
          <a:xfrm>
            <a:off x="223676" y="1663792"/>
            <a:ext cx="2055812" cy="1564375"/>
          </a:xfrm>
          <a:prstGeom prst="rect">
            <a:avLst/>
          </a:prstGeom>
          <a:noFill/>
          <a:ln>
            <a:noFill/>
          </a:ln>
        </p:spPr>
      </p:pic>
      <p:sp>
        <p:nvSpPr>
          <p:cNvPr id="267" name="Google Shape;267;p30"/>
          <p:cNvSpPr txBox="1"/>
          <p:nvPr/>
        </p:nvSpPr>
        <p:spPr>
          <a:xfrm>
            <a:off x="526287" y="3482336"/>
            <a:ext cx="1450500" cy="783000"/>
          </a:xfrm>
          <a:prstGeom prst="rect">
            <a:avLst/>
          </a:prstGeom>
          <a:noFill/>
          <a:ln>
            <a:noFill/>
          </a:ln>
        </p:spPr>
        <p:txBody>
          <a:bodyPr anchorCtr="0" anchor="t" bIns="68575" lIns="0" spcFirstLastPara="1" rIns="68575" wrap="square" tIns="68575">
            <a:noAutofit/>
          </a:bodyPr>
          <a:lstStyle/>
          <a:p>
            <a:pPr indent="-254000" lvl="0" marL="342900" marR="0" rtl="0" algn="l">
              <a:lnSpc>
                <a:spcPct val="100000"/>
              </a:lnSpc>
              <a:spcBef>
                <a:spcPts val="0"/>
              </a:spcBef>
              <a:spcAft>
                <a:spcPts val="0"/>
              </a:spcAft>
              <a:buClr>
                <a:srgbClr val="171616"/>
              </a:buClr>
              <a:buSzPts val="1400"/>
              <a:buFont typeface="Arial"/>
              <a:buChar char="➔"/>
            </a:pPr>
            <a:r>
              <a:rPr b="1" i="0" lang="es" sz="1400" u="none" cap="none" strike="noStrike">
                <a:solidFill>
                  <a:srgbClr val="171616"/>
                </a:solidFill>
                <a:latin typeface="Arial"/>
                <a:ea typeface="Arial"/>
                <a:cs typeface="Arial"/>
                <a:sym typeface="Arial"/>
              </a:rPr>
              <a:t>File format</a:t>
            </a:r>
            <a:endParaRPr b="1" i="0" sz="1400" u="none" cap="none" strike="noStrike">
              <a:solidFill>
                <a:srgbClr val="171616"/>
              </a:solidFill>
              <a:latin typeface="Arial"/>
              <a:ea typeface="Arial"/>
              <a:cs typeface="Arial"/>
              <a:sym typeface="Arial"/>
            </a:endParaRPr>
          </a:p>
          <a:p>
            <a:pPr indent="-254000" lvl="0" marL="342900" marR="0" rtl="0" algn="l">
              <a:lnSpc>
                <a:spcPct val="100000"/>
              </a:lnSpc>
              <a:spcBef>
                <a:spcPts val="0"/>
              </a:spcBef>
              <a:spcAft>
                <a:spcPts val="0"/>
              </a:spcAft>
              <a:buClr>
                <a:srgbClr val="171616"/>
              </a:buClr>
              <a:buSzPts val="1400"/>
              <a:buFont typeface="Arial"/>
              <a:buChar char="➔"/>
            </a:pPr>
            <a:r>
              <a:rPr b="1" i="0" lang="es" sz="1400" u="none" cap="none" strike="noStrike">
                <a:solidFill>
                  <a:srgbClr val="171616"/>
                </a:solidFill>
                <a:latin typeface="Arial"/>
                <a:ea typeface="Arial"/>
                <a:cs typeface="Arial"/>
                <a:sym typeface="Arial"/>
              </a:rPr>
              <a:t>Image data</a:t>
            </a:r>
            <a:endParaRPr b="1" i="0" sz="1400" u="none" cap="none" strike="noStrike">
              <a:solidFill>
                <a:srgbClr val="171616"/>
              </a:solidFill>
              <a:latin typeface="Arial"/>
              <a:ea typeface="Arial"/>
              <a:cs typeface="Arial"/>
              <a:sym typeface="Arial"/>
            </a:endParaRPr>
          </a:p>
          <a:p>
            <a:pPr indent="-254000" lvl="0" marL="342900" marR="0" rtl="0" algn="l">
              <a:lnSpc>
                <a:spcPct val="100000"/>
              </a:lnSpc>
              <a:spcBef>
                <a:spcPts val="0"/>
              </a:spcBef>
              <a:spcAft>
                <a:spcPts val="0"/>
              </a:spcAft>
              <a:buClr>
                <a:srgbClr val="171616"/>
              </a:buClr>
              <a:buSzPts val="1400"/>
              <a:buFont typeface="Arial"/>
              <a:buChar char="➔"/>
            </a:pPr>
            <a:r>
              <a:rPr b="1" i="0" lang="es" sz="1400" u="none" cap="none" strike="noStrike">
                <a:solidFill>
                  <a:srgbClr val="171616"/>
                </a:solidFill>
                <a:latin typeface="Arial"/>
                <a:ea typeface="Arial"/>
                <a:cs typeface="Arial"/>
                <a:sym typeface="Arial"/>
              </a:rPr>
              <a:t>Metadata</a:t>
            </a:r>
            <a:endParaRPr b="1" i="0" sz="1400" u="none" cap="none" strike="noStrike">
              <a:solidFill>
                <a:srgbClr val="171616"/>
              </a:solidFill>
              <a:latin typeface="Arial"/>
              <a:ea typeface="Arial"/>
              <a:cs typeface="Arial"/>
              <a:sym typeface="Arial"/>
            </a:endParaRPr>
          </a:p>
        </p:txBody>
      </p:sp>
      <p:sp>
        <p:nvSpPr>
          <p:cNvPr id="268" name="Google Shape;268;p30"/>
          <p:cNvSpPr/>
          <p:nvPr/>
        </p:nvSpPr>
        <p:spPr>
          <a:xfrm>
            <a:off x="2757197" y="953654"/>
            <a:ext cx="1607100" cy="538500"/>
          </a:xfrm>
          <a:prstGeom prst="roundRect">
            <a:avLst>
              <a:gd fmla="val 16667" name="adj"/>
            </a:avLst>
          </a:prstGeom>
          <a:solidFill>
            <a:srgbClr val="FFE599"/>
          </a:solidFill>
          <a:ln cap="flat" cmpd="sng" w="28575">
            <a:solidFill>
              <a:srgbClr val="F1C23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400"/>
              <a:buFont typeface="Arial"/>
              <a:buNone/>
            </a:pPr>
            <a:r>
              <a:rPr b="1" i="0" lang="es" sz="1400" u="none" cap="none" strike="noStrike">
                <a:solidFill>
                  <a:srgbClr val="000000"/>
                </a:solidFill>
                <a:latin typeface="Arial"/>
                <a:ea typeface="Arial"/>
                <a:cs typeface="Arial"/>
                <a:sym typeface="Arial"/>
              </a:rPr>
              <a:t>Preprocessing</a:t>
            </a:r>
            <a:endParaRPr b="1" i="0" sz="1400" u="none" cap="none" strike="noStrike">
              <a:solidFill>
                <a:srgbClr val="000000"/>
              </a:solidFill>
              <a:latin typeface="Arial"/>
              <a:ea typeface="Arial"/>
              <a:cs typeface="Arial"/>
              <a:sym typeface="Arial"/>
            </a:endParaRPr>
          </a:p>
        </p:txBody>
      </p:sp>
      <p:pic>
        <p:nvPicPr>
          <p:cNvPr id="269" name="Google Shape;269;p30"/>
          <p:cNvPicPr preferRelativeResize="0"/>
          <p:nvPr/>
        </p:nvPicPr>
        <p:blipFill rotWithShape="1">
          <a:blip r:embed="rId4">
            <a:alphaModFix/>
          </a:blip>
          <a:srcRect b="0" l="0" r="0" t="0"/>
          <a:stretch/>
        </p:blipFill>
        <p:spPr>
          <a:xfrm>
            <a:off x="2512578" y="1663792"/>
            <a:ext cx="2096189" cy="1597978"/>
          </a:xfrm>
          <a:prstGeom prst="rect">
            <a:avLst/>
          </a:prstGeom>
          <a:noFill/>
          <a:ln>
            <a:noFill/>
          </a:ln>
        </p:spPr>
      </p:pic>
      <p:sp>
        <p:nvSpPr>
          <p:cNvPr id="270" name="Google Shape;270;p30"/>
          <p:cNvSpPr txBox="1"/>
          <p:nvPr/>
        </p:nvSpPr>
        <p:spPr>
          <a:xfrm>
            <a:off x="2405651" y="3482336"/>
            <a:ext cx="2310000" cy="783000"/>
          </a:xfrm>
          <a:prstGeom prst="rect">
            <a:avLst/>
          </a:prstGeom>
          <a:noFill/>
          <a:ln>
            <a:noFill/>
          </a:ln>
        </p:spPr>
        <p:txBody>
          <a:bodyPr anchorCtr="0" anchor="t" bIns="68575" lIns="0" spcFirstLastPara="1" rIns="0" wrap="square" tIns="68575">
            <a:noAutofit/>
          </a:bodyPr>
          <a:lstStyle/>
          <a:p>
            <a:pPr indent="-254000" lvl="0" marL="342900" marR="0" rtl="0" algn="l">
              <a:lnSpc>
                <a:spcPct val="100000"/>
              </a:lnSpc>
              <a:spcBef>
                <a:spcPts val="0"/>
              </a:spcBef>
              <a:spcAft>
                <a:spcPts val="0"/>
              </a:spcAft>
              <a:buClr>
                <a:srgbClr val="171616"/>
              </a:buClr>
              <a:buSzPts val="1400"/>
              <a:buFont typeface="Arial"/>
              <a:buChar char="➔"/>
            </a:pPr>
            <a:r>
              <a:rPr b="1" i="0" lang="es" sz="1400" u="none" cap="none" strike="noStrike">
                <a:solidFill>
                  <a:srgbClr val="171616"/>
                </a:solidFill>
                <a:latin typeface="Arial"/>
                <a:ea typeface="Arial"/>
                <a:cs typeface="Arial"/>
                <a:sym typeface="Arial"/>
              </a:rPr>
              <a:t>Background correction</a:t>
            </a:r>
            <a:endParaRPr b="1" i="0" sz="1400" u="none" cap="none" strike="noStrike">
              <a:solidFill>
                <a:srgbClr val="171616"/>
              </a:solidFill>
              <a:latin typeface="Arial"/>
              <a:ea typeface="Arial"/>
              <a:cs typeface="Arial"/>
              <a:sym typeface="Arial"/>
            </a:endParaRPr>
          </a:p>
          <a:p>
            <a:pPr indent="-254000" lvl="0" marL="342900" marR="0" rtl="0" algn="l">
              <a:lnSpc>
                <a:spcPct val="100000"/>
              </a:lnSpc>
              <a:spcBef>
                <a:spcPts val="0"/>
              </a:spcBef>
              <a:spcAft>
                <a:spcPts val="0"/>
              </a:spcAft>
              <a:buClr>
                <a:srgbClr val="171616"/>
              </a:buClr>
              <a:buSzPts val="1400"/>
              <a:buFont typeface="Arial"/>
              <a:buChar char="➔"/>
            </a:pPr>
            <a:r>
              <a:rPr b="1" i="0" lang="es" sz="1400" u="none" cap="none" strike="noStrike">
                <a:solidFill>
                  <a:srgbClr val="171616"/>
                </a:solidFill>
                <a:latin typeface="Arial"/>
                <a:ea typeface="Arial"/>
                <a:cs typeface="Arial"/>
                <a:sym typeface="Arial"/>
              </a:rPr>
              <a:t>Illumination correction</a:t>
            </a:r>
            <a:endParaRPr b="1" i="0" sz="1400" u="none" cap="none" strike="noStrike">
              <a:solidFill>
                <a:srgbClr val="171616"/>
              </a:solidFill>
              <a:latin typeface="Arial"/>
              <a:ea typeface="Arial"/>
              <a:cs typeface="Arial"/>
              <a:sym typeface="Arial"/>
            </a:endParaRPr>
          </a:p>
          <a:p>
            <a:pPr indent="-254000" lvl="0" marL="342900" marR="0" rtl="0" algn="l">
              <a:lnSpc>
                <a:spcPct val="100000"/>
              </a:lnSpc>
              <a:spcBef>
                <a:spcPts val="0"/>
              </a:spcBef>
              <a:spcAft>
                <a:spcPts val="0"/>
              </a:spcAft>
              <a:buClr>
                <a:srgbClr val="171616"/>
              </a:buClr>
              <a:buSzPts val="1400"/>
              <a:buFont typeface="Arial"/>
              <a:buChar char="➔"/>
            </a:pPr>
            <a:r>
              <a:rPr b="1" i="0" lang="es" sz="1400" u="none" cap="none" strike="noStrike">
                <a:solidFill>
                  <a:srgbClr val="171616"/>
                </a:solidFill>
                <a:latin typeface="Arial"/>
                <a:ea typeface="Arial"/>
                <a:cs typeface="Arial"/>
                <a:sym typeface="Arial"/>
              </a:rPr>
              <a:t>Noise suppression</a:t>
            </a:r>
            <a:endParaRPr b="1" i="0" sz="1400" u="none" cap="none" strike="noStrike">
              <a:solidFill>
                <a:srgbClr val="171616"/>
              </a:solidFill>
              <a:latin typeface="Arial"/>
              <a:ea typeface="Arial"/>
              <a:cs typeface="Arial"/>
              <a:sym typeface="Arial"/>
            </a:endParaRPr>
          </a:p>
        </p:txBody>
      </p:sp>
      <p:sp>
        <p:nvSpPr>
          <p:cNvPr id="271" name="Google Shape;271;p30"/>
          <p:cNvSpPr/>
          <p:nvPr/>
        </p:nvSpPr>
        <p:spPr>
          <a:xfrm>
            <a:off x="5086477" y="953654"/>
            <a:ext cx="1607100" cy="538500"/>
          </a:xfrm>
          <a:prstGeom prst="roundRect">
            <a:avLst>
              <a:gd fmla="val 16667" name="adj"/>
            </a:avLst>
          </a:prstGeom>
          <a:solidFill>
            <a:srgbClr val="B6D7A8"/>
          </a:solidFill>
          <a:ln cap="flat" cmpd="sng" w="28575">
            <a:solidFill>
              <a:srgbClr val="6AA84F"/>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400"/>
              <a:buFont typeface="Arial"/>
              <a:buNone/>
            </a:pPr>
            <a:r>
              <a:rPr b="1" i="0" lang="es" sz="1400" u="none" cap="none" strike="noStrike">
                <a:solidFill>
                  <a:srgbClr val="000000"/>
                </a:solidFill>
                <a:latin typeface="Arial"/>
                <a:ea typeface="Arial"/>
                <a:cs typeface="Arial"/>
                <a:sym typeface="Arial"/>
              </a:rPr>
              <a:t>Segmentation</a:t>
            </a:r>
            <a:endParaRPr b="1" i="0" sz="1400" u="none" cap="none" strike="noStrike">
              <a:solidFill>
                <a:srgbClr val="000000"/>
              </a:solidFill>
              <a:latin typeface="Arial"/>
              <a:ea typeface="Arial"/>
              <a:cs typeface="Arial"/>
              <a:sym typeface="Arial"/>
            </a:endParaRPr>
          </a:p>
        </p:txBody>
      </p:sp>
      <p:pic>
        <p:nvPicPr>
          <p:cNvPr id="272" name="Google Shape;272;p30"/>
          <p:cNvPicPr preferRelativeResize="0"/>
          <p:nvPr/>
        </p:nvPicPr>
        <p:blipFill rotWithShape="1">
          <a:blip r:embed="rId5">
            <a:alphaModFix/>
          </a:blip>
          <a:srcRect b="0" l="0" r="0" t="0"/>
          <a:stretch/>
        </p:blipFill>
        <p:spPr>
          <a:xfrm>
            <a:off x="4841857" y="1668458"/>
            <a:ext cx="2096188" cy="1591939"/>
          </a:xfrm>
          <a:prstGeom prst="rect">
            <a:avLst/>
          </a:prstGeom>
          <a:noFill/>
          <a:ln>
            <a:noFill/>
          </a:ln>
        </p:spPr>
      </p:pic>
      <p:sp>
        <p:nvSpPr>
          <p:cNvPr id="273" name="Google Shape;273;p30"/>
          <p:cNvSpPr txBox="1"/>
          <p:nvPr/>
        </p:nvSpPr>
        <p:spPr>
          <a:xfrm>
            <a:off x="4734930" y="3482336"/>
            <a:ext cx="2310000" cy="783000"/>
          </a:xfrm>
          <a:prstGeom prst="rect">
            <a:avLst/>
          </a:prstGeom>
          <a:noFill/>
          <a:ln>
            <a:noFill/>
          </a:ln>
        </p:spPr>
        <p:txBody>
          <a:bodyPr anchorCtr="0" anchor="t" bIns="68575" lIns="0" spcFirstLastPara="1" rIns="0" wrap="square" tIns="68575">
            <a:noAutofit/>
          </a:bodyPr>
          <a:lstStyle/>
          <a:p>
            <a:pPr indent="-254000" lvl="0" marL="342900" marR="0" rtl="0" algn="l">
              <a:lnSpc>
                <a:spcPct val="100000"/>
              </a:lnSpc>
              <a:spcBef>
                <a:spcPts val="0"/>
              </a:spcBef>
              <a:spcAft>
                <a:spcPts val="0"/>
              </a:spcAft>
              <a:buClr>
                <a:srgbClr val="171616"/>
              </a:buClr>
              <a:buSzPts val="1400"/>
              <a:buFont typeface="Arial"/>
              <a:buChar char="➔"/>
            </a:pPr>
            <a:r>
              <a:rPr b="1" i="0" lang="es" sz="1400" u="none" cap="none" strike="noStrike">
                <a:solidFill>
                  <a:srgbClr val="171616"/>
                </a:solidFill>
                <a:latin typeface="Arial"/>
                <a:ea typeface="Arial"/>
                <a:cs typeface="Arial"/>
                <a:sym typeface="Arial"/>
              </a:rPr>
              <a:t>Semantic segmentation</a:t>
            </a:r>
            <a:endParaRPr b="1" i="0" sz="1400" u="none" cap="none" strike="noStrike">
              <a:solidFill>
                <a:srgbClr val="171616"/>
              </a:solidFill>
              <a:latin typeface="Arial"/>
              <a:ea typeface="Arial"/>
              <a:cs typeface="Arial"/>
              <a:sym typeface="Arial"/>
            </a:endParaRPr>
          </a:p>
          <a:p>
            <a:pPr indent="-254000" lvl="0" marL="342900" marR="0" rtl="0" algn="l">
              <a:lnSpc>
                <a:spcPct val="100000"/>
              </a:lnSpc>
              <a:spcBef>
                <a:spcPts val="0"/>
              </a:spcBef>
              <a:spcAft>
                <a:spcPts val="0"/>
              </a:spcAft>
              <a:buClr>
                <a:srgbClr val="171616"/>
              </a:buClr>
              <a:buSzPts val="1400"/>
              <a:buFont typeface="Arial"/>
              <a:buChar char="➔"/>
            </a:pPr>
            <a:r>
              <a:rPr b="1" i="0" lang="es" sz="1400" u="none" cap="none" strike="noStrike">
                <a:solidFill>
                  <a:srgbClr val="171616"/>
                </a:solidFill>
                <a:latin typeface="Arial"/>
                <a:ea typeface="Arial"/>
                <a:cs typeface="Arial"/>
                <a:sym typeface="Arial"/>
              </a:rPr>
              <a:t>Refinement</a:t>
            </a:r>
            <a:endParaRPr b="1" i="0" sz="1400" u="none" cap="none" strike="noStrike">
              <a:solidFill>
                <a:srgbClr val="171616"/>
              </a:solidFill>
              <a:latin typeface="Arial"/>
              <a:ea typeface="Arial"/>
              <a:cs typeface="Arial"/>
              <a:sym typeface="Arial"/>
            </a:endParaRPr>
          </a:p>
          <a:p>
            <a:pPr indent="-254000" lvl="0" marL="342900" marR="0" rtl="0" algn="l">
              <a:lnSpc>
                <a:spcPct val="100000"/>
              </a:lnSpc>
              <a:spcBef>
                <a:spcPts val="0"/>
              </a:spcBef>
              <a:spcAft>
                <a:spcPts val="0"/>
              </a:spcAft>
              <a:buClr>
                <a:srgbClr val="171616"/>
              </a:buClr>
              <a:buSzPts val="1400"/>
              <a:buFont typeface="Arial"/>
              <a:buChar char="➔"/>
            </a:pPr>
            <a:r>
              <a:rPr b="1" i="0" lang="es" sz="1400" u="none" cap="none" strike="noStrike">
                <a:solidFill>
                  <a:srgbClr val="171616"/>
                </a:solidFill>
                <a:latin typeface="Arial"/>
                <a:ea typeface="Arial"/>
                <a:cs typeface="Arial"/>
                <a:sym typeface="Arial"/>
              </a:rPr>
              <a:t>Instance segmentation</a:t>
            </a:r>
            <a:endParaRPr b="1" i="0" sz="1400" u="none" cap="none" strike="noStrike">
              <a:solidFill>
                <a:srgbClr val="171616"/>
              </a:solidFill>
              <a:latin typeface="Arial"/>
              <a:ea typeface="Arial"/>
              <a:cs typeface="Arial"/>
              <a:sym typeface="Arial"/>
            </a:endParaRPr>
          </a:p>
        </p:txBody>
      </p:sp>
      <p:sp>
        <p:nvSpPr>
          <p:cNvPr id="274" name="Google Shape;274;p30"/>
          <p:cNvSpPr/>
          <p:nvPr/>
        </p:nvSpPr>
        <p:spPr>
          <a:xfrm>
            <a:off x="7240061" y="953654"/>
            <a:ext cx="1607100" cy="538500"/>
          </a:xfrm>
          <a:prstGeom prst="roundRect">
            <a:avLst>
              <a:gd fmla="val 16667" name="adj"/>
            </a:avLst>
          </a:prstGeom>
          <a:solidFill>
            <a:srgbClr val="A4C2F4"/>
          </a:solidFill>
          <a:ln cap="flat" cmpd="sng" w="28575">
            <a:solidFill>
              <a:srgbClr val="3C78D8"/>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400"/>
              <a:buFont typeface="Arial"/>
              <a:buNone/>
            </a:pPr>
            <a:r>
              <a:rPr b="1" i="0" lang="es" sz="1400" u="none" cap="none" strike="noStrike">
                <a:solidFill>
                  <a:srgbClr val="000000"/>
                </a:solidFill>
                <a:latin typeface="Arial"/>
                <a:ea typeface="Arial"/>
                <a:cs typeface="Arial"/>
                <a:sym typeface="Arial"/>
              </a:rPr>
              <a:t>Quantification</a:t>
            </a:r>
            <a:endParaRPr b="1" i="0" sz="1400" u="none" cap="none" strike="noStrike">
              <a:solidFill>
                <a:srgbClr val="000000"/>
              </a:solidFill>
              <a:latin typeface="Arial"/>
              <a:ea typeface="Arial"/>
              <a:cs typeface="Arial"/>
              <a:sym typeface="Arial"/>
            </a:endParaRPr>
          </a:p>
        </p:txBody>
      </p:sp>
      <p:pic>
        <p:nvPicPr>
          <p:cNvPr id="275" name="Google Shape;275;p30"/>
          <p:cNvPicPr preferRelativeResize="0"/>
          <p:nvPr/>
        </p:nvPicPr>
        <p:blipFill rotWithShape="1">
          <a:blip r:embed="rId6">
            <a:alphaModFix/>
          </a:blip>
          <a:srcRect b="0" l="0" r="0" t="0"/>
          <a:stretch/>
        </p:blipFill>
        <p:spPr>
          <a:xfrm>
            <a:off x="4841857" y="1665262"/>
            <a:ext cx="2096188" cy="1591916"/>
          </a:xfrm>
          <a:prstGeom prst="rect">
            <a:avLst/>
          </a:prstGeom>
          <a:noFill/>
          <a:ln>
            <a:noFill/>
          </a:ln>
        </p:spPr>
      </p:pic>
      <p:pic>
        <p:nvPicPr>
          <p:cNvPr id="276" name="Google Shape;276;p30"/>
          <p:cNvPicPr preferRelativeResize="0"/>
          <p:nvPr/>
        </p:nvPicPr>
        <p:blipFill rotWithShape="1">
          <a:blip r:embed="rId7">
            <a:alphaModFix/>
          </a:blip>
          <a:srcRect b="0" l="0" r="0" t="0"/>
          <a:stretch/>
        </p:blipFill>
        <p:spPr>
          <a:xfrm>
            <a:off x="4841857" y="1668468"/>
            <a:ext cx="2096188" cy="1591916"/>
          </a:xfrm>
          <a:prstGeom prst="rect">
            <a:avLst/>
          </a:prstGeom>
          <a:noFill/>
          <a:ln>
            <a:noFill/>
          </a:ln>
        </p:spPr>
      </p:pic>
      <p:pic>
        <p:nvPicPr>
          <p:cNvPr id="277" name="Google Shape;277;p30"/>
          <p:cNvPicPr preferRelativeResize="0"/>
          <p:nvPr/>
        </p:nvPicPr>
        <p:blipFill rotWithShape="1">
          <a:blip r:embed="rId8">
            <a:alphaModFix/>
          </a:blip>
          <a:srcRect b="32500" l="0" r="58641" t="0"/>
          <a:stretch/>
        </p:blipFill>
        <p:spPr>
          <a:xfrm>
            <a:off x="7171137" y="1619588"/>
            <a:ext cx="1744799" cy="1683264"/>
          </a:xfrm>
          <a:prstGeom prst="rect">
            <a:avLst/>
          </a:prstGeom>
          <a:noFill/>
          <a:ln>
            <a:noFill/>
          </a:ln>
        </p:spPr>
      </p:pic>
      <p:sp>
        <p:nvSpPr>
          <p:cNvPr id="278" name="Google Shape;278;p30"/>
          <p:cNvSpPr txBox="1"/>
          <p:nvPr/>
        </p:nvSpPr>
        <p:spPr>
          <a:xfrm>
            <a:off x="7179424" y="3502361"/>
            <a:ext cx="1728300" cy="743100"/>
          </a:xfrm>
          <a:prstGeom prst="rect">
            <a:avLst/>
          </a:prstGeom>
          <a:noFill/>
          <a:ln>
            <a:noFill/>
          </a:ln>
        </p:spPr>
        <p:txBody>
          <a:bodyPr anchorCtr="0" anchor="t" bIns="68575" lIns="0" spcFirstLastPara="1" rIns="0" wrap="square" tIns="68575">
            <a:noAutofit/>
          </a:bodyPr>
          <a:lstStyle/>
          <a:p>
            <a:pPr indent="-254000" lvl="0" marL="342900" marR="0" rtl="0" algn="l">
              <a:lnSpc>
                <a:spcPct val="100000"/>
              </a:lnSpc>
              <a:spcBef>
                <a:spcPts val="0"/>
              </a:spcBef>
              <a:spcAft>
                <a:spcPts val="0"/>
              </a:spcAft>
              <a:buClr>
                <a:srgbClr val="171616"/>
              </a:buClr>
              <a:buSzPts val="1400"/>
              <a:buFont typeface="Arial"/>
              <a:buChar char="➔"/>
            </a:pPr>
            <a:r>
              <a:rPr b="1" i="0" lang="es" sz="1400" u="none" cap="none" strike="noStrike">
                <a:solidFill>
                  <a:srgbClr val="171616"/>
                </a:solidFill>
                <a:latin typeface="Arial"/>
                <a:ea typeface="Arial"/>
                <a:cs typeface="Arial"/>
                <a:sym typeface="Arial"/>
              </a:rPr>
              <a:t>Measurements</a:t>
            </a:r>
            <a:endParaRPr b="1" i="0" sz="1400" u="none" cap="none" strike="noStrike">
              <a:solidFill>
                <a:srgbClr val="171616"/>
              </a:solidFill>
              <a:latin typeface="Arial"/>
              <a:ea typeface="Arial"/>
              <a:cs typeface="Arial"/>
              <a:sym typeface="Arial"/>
            </a:endParaRPr>
          </a:p>
          <a:p>
            <a:pPr indent="-254000" lvl="0" marL="342900" marR="0" rtl="0" algn="l">
              <a:lnSpc>
                <a:spcPct val="100000"/>
              </a:lnSpc>
              <a:spcBef>
                <a:spcPts val="0"/>
              </a:spcBef>
              <a:spcAft>
                <a:spcPts val="0"/>
              </a:spcAft>
              <a:buClr>
                <a:srgbClr val="171616"/>
              </a:buClr>
              <a:buSzPts val="1400"/>
              <a:buFont typeface="Arial"/>
              <a:buChar char="➔"/>
            </a:pPr>
            <a:r>
              <a:rPr b="1" i="0" lang="es" sz="1400" u="none" cap="none" strike="noStrike">
                <a:solidFill>
                  <a:srgbClr val="171616"/>
                </a:solidFill>
                <a:latin typeface="Arial"/>
                <a:ea typeface="Arial"/>
                <a:cs typeface="Arial"/>
                <a:sym typeface="Arial"/>
              </a:rPr>
              <a:t>Feature Extraction</a:t>
            </a:r>
            <a:endParaRPr b="1" i="0" sz="1400" u="none" cap="none" strike="noStrike">
              <a:solidFill>
                <a:srgbClr val="171616"/>
              </a:solidFill>
              <a:latin typeface="Arial"/>
              <a:ea typeface="Arial"/>
              <a:cs typeface="Arial"/>
              <a:sym typeface="Arial"/>
            </a:endParaRPr>
          </a:p>
        </p:txBody>
      </p:sp>
      <p:sp>
        <p:nvSpPr>
          <p:cNvPr id="279" name="Google Shape;279;p30"/>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280" name="Google Shape;280;p30"/>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31"/>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SzPts val="1400"/>
              <a:buNone/>
            </a:pPr>
            <a:r>
              <a:rPr lang="es"/>
              <a:t>Image Analysis Workflow</a:t>
            </a:r>
            <a:endParaRPr/>
          </a:p>
        </p:txBody>
      </p:sp>
      <p:pic>
        <p:nvPicPr>
          <p:cNvPr id="286" name="Google Shape;286;p31"/>
          <p:cNvPicPr preferRelativeResize="0"/>
          <p:nvPr/>
        </p:nvPicPr>
        <p:blipFill rotWithShape="1">
          <a:blip r:embed="rId3">
            <a:alphaModFix/>
          </a:blip>
          <a:srcRect b="0" l="0" r="0" t="0"/>
          <a:stretch/>
        </p:blipFill>
        <p:spPr>
          <a:xfrm>
            <a:off x="101751" y="697108"/>
            <a:ext cx="8978588" cy="3761538"/>
          </a:xfrm>
          <a:prstGeom prst="rect">
            <a:avLst/>
          </a:prstGeom>
          <a:noFill/>
          <a:ln>
            <a:noFill/>
          </a:ln>
        </p:spPr>
      </p:pic>
      <p:sp>
        <p:nvSpPr>
          <p:cNvPr id="287" name="Google Shape;287;p31"/>
          <p:cNvSpPr/>
          <p:nvPr/>
        </p:nvSpPr>
        <p:spPr>
          <a:xfrm>
            <a:off x="101751" y="697108"/>
            <a:ext cx="2285400" cy="3666300"/>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chemeClr val="lt1"/>
              </a:solidFill>
              <a:latin typeface="Arial"/>
              <a:ea typeface="Arial"/>
              <a:cs typeface="Arial"/>
              <a:sym typeface="Arial"/>
            </a:endParaRPr>
          </a:p>
        </p:txBody>
      </p:sp>
      <p:grpSp>
        <p:nvGrpSpPr>
          <p:cNvPr id="288" name="Google Shape;288;p31"/>
          <p:cNvGrpSpPr/>
          <p:nvPr/>
        </p:nvGrpSpPr>
        <p:grpSpPr>
          <a:xfrm>
            <a:off x="680645" y="871452"/>
            <a:ext cx="1141875" cy="538425"/>
            <a:chOff x="868675" y="1709938"/>
            <a:chExt cx="1522500" cy="717900"/>
          </a:xfrm>
        </p:grpSpPr>
        <p:sp>
          <p:nvSpPr>
            <p:cNvPr id="289" name="Google Shape;289;p31"/>
            <p:cNvSpPr/>
            <p:nvPr/>
          </p:nvSpPr>
          <p:spPr>
            <a:xfrm>
              <a:off x="868675" y="1709938"/>
              <a:ext cx="1522500" cy="717900"/>
            </a:xfrm>
            <a:prstGeom prst="roundRect">
              <a:avLst>
                <a:gd fmla="val 16667" name="adj"/>
              </a:avLst>
            </a:prstGeom>
            <a:solidFill>
              <a:srgbClr val="F4CCCC"/>
            </a:solidFill>
            <a:ln cap="flat" cmpd="sng" w="28575">
              <a:solidFill>
                <a:srgbClr val="E0666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290" name="Google Shape;290;p31"/>
            <p:cNvSpPr txBox="1"/>
            <p:nvPr/>
          </p:nvSpPr>
          <p:spPr>
            <a:xfrm>
              <a:off x="868675" y="1913197"/>
              <a:ext cx="1522500" cy="311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rPr b="1" i="0" lang="es" sz="1400" u="none" cap="none" strike="noStrike">
                  <a:solidFill>
                    <a:srgbClr val="171616"/>
                  </a:solidFill>
                  <a:latin typeface="Arial"/>
                  <a:ea typeface="Arial"/>
                  <a:cs typeface="Arial"/>
                  <a:sym typeface="Arial"/>
                </a:rPr>
                <a:t>Raw Images</a:t>
              </a:r>
              <a:endParaRPr b="1" i="0" sz="1400" u="none" cap="none" strike="noStrike">
                <a:solidFill>
                  <a:srgbClr val="171616"/>
                </a:solidFill>
                <a:latin typeface="Arial"/>
                <a:ea typeface="Arial"/>
                <a:cs typeface="Arial"/>
                <a:sym typeface="Arial"/>
              </a:endParaRPr>
            </a:p>
          </p:txBody>
        </p:sp>
      </p:grpSp>
      <p:pic>
        <p:nvPicPr>
          <p:cNvPr id="291" name="Google Shape;291;p31"/>
          <p:cNvPicPr preferRelativeResize="0"/>
          <p:nvPr/>
        </p:nvPicPr>
        <p:blipFill rotWithShape="1">
          <a:blip r:embed="rId4">
            <a:alphaModFix/>
          </a:blip>
          <a:srcRect b="0" l="0" r="0" t="0"/>
          <a:stretch/>
        </p:blipFill>
        <p:spPr>
          <a:xfrm>
            <a:off x="223676" y="1581590"/>
            <a:ext cx="2055812" cy="1564375"/>
          </a:xfrm>
          <a:prstGeom prst="rect">
            <a:avLst/>
          </a:prstGeom>
          <a:noFill/>
          <a:ln>
            <a:noFill/>
          </a:ln>
        </p:spPr>
      </p:pic>
      <p:sp>
        <p:nvSpPr>
          <p:cNvPr id="292" name="Google Shape;292;p31"/>
          <p:cNvSpPr txBox="1"/>
          <p:nvPr/>
        </p:nvSpPr>
        <p:spPr>
          <a:xfrm>
            <a:off x="526287" y="3400134"/>
            <a:ext cx="1450500" cy="783000"/>
          </a:xfrm>
          <a:prstGeom prst="rect">
            <a:avLst/>
          </a:prstGeom>
          <a:noFill/>
          <a:ln>
            <a:noFill/>
          </a:ln>
        </p:spPr>
        <p:txBody>
          <a:bodyPr anchorCtr="0" anchor="t" bIns="68575" lIns="0" spcFirstLastPara="1" rIns="68575" wrap="square" tIns="68575">
            <a:noAutofit/>
          </a:bodyPr>
          <a:lstStyle/>
          <a:p>
            <a:pPr indent="-254000" lvl="0" marL="342900" marR="0" rtl="0" algn="l">
              <a:lnSpc>
                <a:spcPct val="100000"/>
              </a:lnSpc>
              <a:spcBef>
                <a:spcPts val="0"/>
              </a:spcBef>
              <a:spcAft>
                <a:spcPts val="0"/>
              </a:spcAft>
              <a:buClr>
                <a:srgbClr val="171616"/>
              </a:buClr>
              <a:buSzPts val="1400"/>
              <a:buFont typeface="Arial"/>
              <a:buChar char="➔"/>
            </a:pPr>
            <a:r>
              <a:rPr b="1" i="0" lang="es" sz="1400" u="none" cap="none" strike="noStrike">
                <a:solidFill>
                  <a:srgbClr val="171616"/>
                </a:solidFill>
                <a:latin typeface="Arial"/>
                <a:ea typeface="Arial"/>
                <a:cs typeface="Arial"/>
                <a:sym typeface="Arial"/>
              </a:rPr>
              <a:t>File format</a:t>
            </a:r>
            <a:endParaRPr b="1" i="0" sz="1400" u="none" cap="none" strike="noStrike">
              <a:solidFill>
                <a:srgbClr val="171616"/>
              </a:solidFill>
              <a:latin typeface="Arial"/>
              <a:ea typeface="Arial"/>
              <a:cs typeface="Arial"/>
              <a:sym typeface="Arial"/>
            </a:endParaRPr>
          </a:p>
          <a:p>
            <a:pPr indent="-254000" lvl="0" marL="342900" marR="0" rtl="0" algn="l">
              <a:lnSpc>
                <a:spcPct val="100000"/>
              </a:lnSpc>
              <a:spcBef>
                <a:spcPts val="0"/>
              </a:spcBef>
              <a:spcAft>
                <a:spcPts val="0"/>
              </a:spcAft>
              <a:buClr>
                <a:srgbClr val="171616"/>
              </a:buClr>
              <a:buSzPts val="1400"/>
              <a:buFont typeface="Arial"/>
              <a:buChar char="➔"/>
            </a:pPr>
            <a:r>
              <a:rPr b="1" i="0" lang="es" sz="1400" u="none" cap="none" strike="noStrike">
                <a:solidFill>
                  <a:srgbClr val="171616"/>
                </a:solidFill>
                <a:latin typeface="Arial"/>
                <a:ea typeface="Arial"/>
                <a:cs typeface="Arial"/>
                <a:sym typeface="Arial"/>
              </a:rPr>
              <a:t>Image data</a:t>
            </a:r>
            <a:endParaRPr b="1" i="0" sz="1400" u="none" cap="none" strike="noStrike">
              <a:solidFill>
                <a:srgbClr val="171616"/>
              </a:solidFill>
              <a:latin typeface="Arial"/>
              <a:ea typeface="Arial"/>
              <a:cs typeface="Arial"/>
              <a:sym typeface="Arial"/>
            </a:endParaRPr>
          </a:p>
          <a:p>
            <a:pPr indent="-254000" lvl="0" marL="342900" marR="0" rtl="0" algn="l">
              <a:lnSpc>
                <a:spcPct val="100000"/>
              </a:lnSpc>
              <a:spcBef>
                <a:spcPts val="0"/>
              </a:spcBef>
              <a:spcAft>
                <a:spcPts val="0"/>
              </a:spcAft>
              <a:buClr>
                <a:srgbClr val="171616"/>
              </a:buClr>
              <a:buSzPts val="1400"/>
              <a:buFont typeface="Arial"/>
              <a:buChar char="➔"/>
            </a:pPr>
            <a:r>
              <a:rPr b="1" i="0" lang="es" sz="1400" u="none" cap="none" strike="noStrike">
                <a:solidFill>
                  <a:srgbClr val="171616"/>
                </a:solidFill>
                <a:latin typeface="Arial"/>
                <a:ea typeface="Arial"/>
                <a:cs typeface="Arial"/>
                <a:sym typeface="Arial"/>
              </a:rPr>
              <a:t>Metadata</a:t>
            </a:r>
            <a:endParaRPr b="1" i="0" sz="1400" u="none" cap="none" strike="noStrike">
              <a:solidFill>
                <a:srgbClr val="171616"/>
              </a:solidFill>
              <a:latin typeface="Arial"/>
              <a:ea typeface="Arial"/>
              <a:cs typeface="Arial"/>
              <a:sym typeface="Arial"/>
            </a:endParaRPr>
          </a:p>
        </p:txBody>
      </p:sp>
      <p:sp>
        <p:nvSpPr>
          <p:cNvPr id="293" name="Google Shape;293;p31"/>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294" name="Google Shape;294;p31"/>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32"/>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SzPts val="1400"/>
              <a:buNone/>
            </a:pPr>
            <a:r>
              <a:rPr lang="es"/>
              <a:t>Image Analysis Workflow</a:t>
            </a:r>
            <a:endParaRPr/>
          </a:p>
        </p:txBody>
      </p:sp>
      <p:pic>
        <p:nvPicPr>
          <p:cNvPr id="300" name="Google Shape;300;p32"/>
          <p:cNvPicPr preferRelativeResize="0"/>
          <p:nvPr/>
        </p:nvPicPr>
        <p:blipFill rotWithShape="1">
          <a:blip r:embed="rId3">
            <a:alphaModFix/>
          </a:blip>
          <a:srcRect b="0" l="0" r="0" t="0"/>
          <a:stretch/>
        </p:blipFill>
        <p:spPr>
          <a:xfrm>
            <a:off x="101751" y="697108"/>
            <a:ext cx="8978588" cy="3761538"/>
          </a:xfrm>
          <a:prstGeom prst="rect">
            <a:avLst/>
          </a:prstGeom>
          <a:noFill/>
          <a:ln>
            <a:noFill/>
          </a:ln>
        </p:spPr>
      </p:pic>
      <p:sp>
        <p:nvSpPr>
          <p:cNvPr id="301" name="Google Shape;301;p32"/>
          <p:cNvSpPr/>
          <p:nvPr/>
        </p:nvSpPr>
        <p:spPr>
          <a:xfrm>
            <a:off x="2384857" y="697108"/>
            <a:ext cx="2372400" cy="3761400"/>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chemeClr val="lt1"/>
              </a:solidFill>
              <a:latin typeface="Arial"/>
              <a:ea typeface="Arial"/>
              <a:cs typeface="Arial"/>
              <a:sym typeface="Arial"/>
            </a:endParaRPr>
          </a:p>
        </p:txBody>
      </p:sp>
      <p:sp>
        <p:nvSpPr>
          <p:cNvPr id="302" name="Google Shape;302;p32"/>
          <p:cNvSpPr/>
          <p:nvPr/>
        </p:nvSpPr>
        <p:spPr>
          <a:xfrm>
            <a:off x="2757197" y="871452"/>
            <a:ext cx="1607100" cy="538500"/>
          </a:xfrm>
          <a:prstGeom prst="roundRect">
            <a:avLst>
              <a:gd fmla="val 16667" name="adj"/>
            </a:avLst>
          </a:prstGeom>
          <a:solidFill>
            <a:srgbClr val="FFE599"/>
          </a:solidFill>
          <a:ln cap="flat" cmpd="sng" w="28575">
            <a:solidFill>
              <a:srgbClr val="F1C23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400"/>
              <a:buFont typeface="Arial"/>
              <a:buNone/>
            </a:pPr>
            <a:r>
              <a:rPr b="1" i="0" lang="es" sz="1400" u="none" cap="none" strike="noStrike">
                <a:solidFill>
                  <a:srgbClr val="000000"/>
                </a:solidFill>
                <a:latin typeface="Arial"/>
                <a:ea typeface="Arial"/>
                <a:cs typeface="Arial"/>
                <a:sym typeface="Arial"/>
              </a:rPr>
              <a:t>Preprocessing</a:t>
            </a:r>
            <a:endParaRPr b="1" i="0" sz="1400" u="none" cap="none" strike="noStrike">
              <a:solidFill>
                <a:srgbClr val="000000"/>
              </a:solidFill>
              <a:latin typeface="Arial"/>
              <a:ea typeface="Arial"/>
              <a:cs typeface="Arial"/>
              <a:sym typeface="Arial"/>
            </a:endParaRPr>
          </a:p>
        </p:txBody>
      </p:sp>
      <p:pic>
        <p:nvPicPr>
          <p:cNvPr id="303" name="Google Shape;303;p32"/>
          <p:cNvPicPr preferRelativeResize="0"/>
          <p:nvPr/>
        </p:nvPicPr>
        <p:blipFill rotWithShape="1">
          <a:blip r:embed="rId4">
            <a:alphaModFix/>
          </a:blip>
          <a:srcRect b="0" l="0" r="0" t="0"/>
          <a:stretch/>
        </p:blipFill>
        <p:spPr>
          <a:xfrm>
            <a:off x="2512578" y="1581590"/>
            <a:ext cx="2096189" cy="1597978"/>
          </a:xfrm>
          <a:prstGeom prst="rect">
            <a:avLst/>
          </a:prstGeom>
          <a:noFill/>
          <a:ln>
            <a:noFill/>
          </a:ln>
        </p:spPr>
      </p:pic>
      <p:sp>
        <p:nvSpPr>
          <p:cNvPr id="304" name="Google Shape;304;p32"/>
          <p:cNvSpPr txBox="1"/>
          <p:nvPr/>
        </p:nvSpPr>
        <p:spPr>
          <a:xfrm>
            <a:off x="2405651" y="3400134"/>
            <a:ext cx="2310000" cy="783000"/>
          </a:xfrm>
          <a:prstGeom prst="rect">
            <a:avLst/>
          </a:prstGeom>
          <a:noFill/>
          <a:ln>
            <a:noFill/>
          </a:ln>
        </p:spPr>
        <p:txBody>
          <a:bodyPr anchorCtr="0" anchor="t" bIns="68575" lIns="0" spcFirstLastPara="1" rIns="0" wrap="square" tIns="68575">
            <a:noAutofit/>
          </a:bodyPr>
          <a:lstStyle/>
          <a:p>
            <a:pPr indent="-254000" lvl="0" marL="342900" marR="0" rtl="0" algn="l">
              <a:lnSpc>
                <a:spcPct val="100000"/>
              </a:lnSpc>
              <a:spcBef>
                <a:spcPts val="0"/>
              </a:spcBef>
              <a:spcAft>
                <a:spcPts val="0"/>
              </a:spcAft>
              <a:buClr>
                <a:srgbClr val="171616"/>
              </a:buClr>
              <a:buSzPts val="1400"/>
              <a:buFont typeface="Arial"/>
              <a:buChar char="➔"/>
            </a:pPr>
            <a:r>
              <a:rPr b="1" i="0" lang="es" sz="1400" u="none" cap="none" strike="noStrike">
                <a:solidFill>
                  <a:srgbClr val="171616"/>
                </a:solidFill>
                <a:latin typeface="Arial"/>
                <a:ea typeface="Arial"/>
                <a:cs typeface="Arial"/>
                <a:sym typeface="Arial"/>
              </a:rPr>
              <a:t>Background correction</a:t>
            </a:r>
            <a:endParaRPr b="1" i="0" sz="1400" u="none" cap="none" strike="noStrike">
              <a:solidFill>
                <a:srgbClr val="171616"/>
              </a:solidFill>
              <a:latin typeface="Arial"/>
              <a:ea typeface="Arial"/>
              <a:cs typeface="Arial"/>
              <a:sym typeface="Arial"/>
            </a:endParaRPr>
          </a:p>
          <a:p>
            <a:pPr indent="-254000" lvl="0" marL="342900" marR="0" rtl="0" algn="l">
              <a:lnSpc>
                <a:spcPct val="100000"/>
              </a:lnSpc>
              <a:spcBef>
                <a:spcPts val="0"/>
              </a:spcBef>
              <a:spcAft>
                <a:spcPts val="0"/>
              </a:spcAft>
              <a:buClr>
                <a:srgbClr val="171616"/>
              </a:buClr>
              <a:buSzPts val="1400"/>
              <a:buFont typeface="Arial"/>
              <a:buChar char="➔"/>
            </a:pPr>
            <a:r>
              <a:rPr b="1" i="0" lang="es" sz="1400" u="none" cap="none" strike="noStrike">
                <a:solidFill>
                  <a:srgbClr val="171616"/>
                </a:solidFill>
                <a:latin typeface="Arial"/>
                <a:ea typeface="Arial"/>
                <a:cs typeface="Arial"/>
                <a:sym typeface="Arial"/>
              </a:rPr>
              <a:t>Illumination correction</a:t>
            </a:r>
            <a:endParaRPr b="1" i="0" sz="1400" u="none" cap="none" strike="noStrike">
              <a:solidFill>
                <a:srgbClr val="171616"/>
              </a:solidFill>
              <a:latin typeface="Arial"/>
              <a:ea typeface="Arial"/>
              <a:cs typeface="Arial"/>
              <a:sym typeface="Arial"/>
            </a:endParaRPr>
          </a:p>
          <a:p>
            <a:pPr indent="-254000" lvl="0" marL="342900" marR="0" rtl="0" algn="l">
              <a:lnSpc>
                <a:spcPct val="100000"/>
              </a:lnSpc>
              <a:spcBef>
                <a:spcPts val="0"/>
              </a:spcBef>
              <a:spcAft>
                <a:spcPts val="0"/>
              </a:spcAft>
              <a:buClr>
                <a:srgbClr val="171616"/>
              </a:buClr>
              <a:buSzPts val="1400"/>
              <a:buFont typeface="Arial"/>
              <a:buChar char="➔"/>
            </a:pPr>
            <a:r>
              <a:rPr b="1" i="0" lang="es" sz="1400" u="none" cap="none" strike="noStrike">
                <a:solidFill>
                  <a:srgbClr val="171616"/>
                </a:solidFill>
                <a:latin typeface="Arial"/>
                <a:ea typeface="Arial"/>
                <a:cs typeface="Arial"/>
                <a:sym typeface="Arial"/>
              </a:rPr>
              <a:t>Noise suppression</a:t>
            </a:r>
            <a:endParaRPr b="1" i="0" sz="1400" u="none" cap="none" strike="noStrike">
              <a:solidFill>
                <a:srgbClr val="171616"/>
              </a:solidFill>
              <a:latin typeface="Arial"/>
              <a:ea typeface="Arial"/>
              <a:cs typeface="Arial"/>
              <a:sym typeface="Arial"/>
            </a:endParaRPr>
          </a:p>
        </p:txBody>
      </p:sp>
      <p:sp>
        <p:nvSpPr>
          <p:cNvPr id="305" name="Google Shape;305;p32"/>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306" name="Google Shape;306;p32"/>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10" name="Shape 310"/>
        <p:cNvGrpSpPr/>
        <p:nvPr/>
      </p:nvGrpSpPr>
      <p:grpSpPr>
        <a:xfrm>
          <a:off x="0" y="0"/>
          <a:ext cx="0" cy="0"/>
          <a:chOff x="0" y="0"/>
          <a:chExt cx="0" cy="0"/>
        </a:xfrm>
      </p:grpSpPr>
      <p:sp>
        <p:nvSpPr>
          <p:cNvPr id="311" name="Google Shape;311;p33"/>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SzPts val="1400"/>
              <a:buNone/>
            </a:pPr>
            <a:r>
              <a:rPr lang="es"/>
              <a:t>Background Subtraction</a:t>
            </a:r>
            <a:endParaRPr/>
          </a:p>
        </p:txBody>
      </p:sp>
      <p:sp>
        <p:nvSpPr>
          <p:cNvPr id="312" name="Google Shape;312;p33"/>
          <p:cNvSpPr/>
          <p:nvPr/>
        </p:nvSpPr>
        <p:spPr>
          <a:xfrm>
            <a:off x="4780913" y="393356"/>
            <a:ext cx="799500" cy="358800"/>
          </a:xfrm>
          <a:prstGeom prst="rect">
            <a:avLst/>
          </a:prstGeom>
          <a:solidFill>
            <a:schemeClr val="accent1"/>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313" name="Google Shape;313;p33"/>
          <p:cNvSpPr txBox="1"/>
          <p:nvPr/>
        </p:nvSpPr>
        <p:spPr>
          <a:xfrm>
            <a:off x="718725" y="1347713"/>
            <a:ext cx="4331250" cy="448650"/>
          </a:xfrm>
          <a:prstGeom prst="rect">
            <a:avLst/>
          </a:prstGeom>
          <a:noFill/>
          <a:ln>
            <a:noFill/>
          </a:ln>
        </p:spPr>
        <p:txBody>
          <a:bodyPr anchorCtr="0" anchor="t" bIns="68575" lIns="68575" spcFirstLastPara="1" rIns="68575" wrap="square" tIns="68575">
            <a:noAutofit/>
          </a:bodyPr>
          <a:lstStyle/>
          <a:p>
            <a:pPr indent="-260350" lvl="0" marL="342900" marR="0" rtl="0" algn="l">
              <a:lnSpc>
                <a:spcPct val="100000"/>
              </a:lnSpc>
              <a:spcBef>
                <a:spcPts val="0"/>
              </a:spcBef>
              <a:spcAft>
                <a:spcPts val="0"/>
              </a:spcAft>
              <a:buClr>
                <a:srgbClr val="171616"/>
              </a:buClr>
              <a:buSzPts val="1500"/>
              <a:buFont typeface="Arial"/>
              <a:buChar char="➔"/>
            </a:pPr>
            <a:r>
              <a:rPr b="0" i="0" lang="es" sz="1500" u="none" cap="none" strike="noStrike">
                <a:solidFill>
                  <a:srgbClr val="171616"/>
                </a:solidFill>
                <a:latin typeface="Arial"/>
                <a:ea typeface="Arial"/>
                <a:cs typeface="Arial"/>
                <a:sym typeface="Arial"/>
              </a:rPr>
              <a:t>Can be Estimated from an empty region.</a:t>
            </a:r>
            <a:endParaRPr sz="1100"/>
          </a:p>
        </p:txBody>
      </p:sp>
      <p:pic>
        <p:nvPicPr>
          <p:cNvPr id="314" name="Google Shape;314;p33"/>
          <p:cNvPicPr preferRelativeResize="0"/>
          <p:nvPr/>
        </p:nvPicPr>
        <p:blipFill rotWithShape="1">
          <a:blip r:embed="rId3">
            <a:alphaModFix/>
          </a:blip>
          <a:srcRect b="0" l="0" r="0" t="0"/>
          <a:stretch/>
        </p:blipFill>
        <p:spPr>
          <a:xfrm>
            <a:off x="5049975" y="1668403"/>
            <a:ext cx="3063750" cy="2328731"/>
          </a:xfrm>
          <a:prstGeom prst="rect">
            <a:avLst/>
          </a:prstGeom>
          <a:noFill/>
          <a:ln>
            <a:noFill/>
          </a:ln>
        </p:spPr>
      </p:pic>
      <p:sp>
        <p:nvSpPr>
          <p:cNvPr id="315" name="Google Shape;315;p33"/>
          <p:cNvSpPr txBox="1"/>
          <p:nvPr/>
        </p:nvSpPr>
        <p:spPr>
          <a:xfrm>
            <a:off x="718725" y="2672419"/>
            <a:ext cx="4331250" cy="448650"/>
          </a:xfrm>
          <a:prstGeom prst="rect">
            <a:avLst/>
          </a:prstGeom>
          <a:noFill/>
          <a:ln>
            <a:noFill/>
          </a:ln>
        </p:spPr>
        <p:txBody>
          <a:bodyPr anchorCtr="0" anchor="t" bIns="68575" lIns="68575" spcFirstLastPara="1" rIns="68575" wrap="square" tIns="68575">
            <a:noAutofit/>
          </a:bodyPr>
          <a:lstStyle/>
          <a:p>
            <a:pPr indent="-260350" lvl="0" marL="342900" marR="0" rtl="0" algn="l">
              <a:lnSpc>
                <a:spcPct val="100000"/>
              </a:lnSpc>
              <a:spcBef>
                <a:spcPts val="0"/>
              </a:spcBef>
              <a:spcAft>
                <a:spcPts val="0"/>
              </a:spcAft>
              <a:buClr>
                <a:srgbClr val="171616"/>
              </a:buClr>
              <a:buSzPts val="1500"/>
              <a:buFont typeface="Arial"/>
              <a:buChar char="➔"/>
            </a:pPr>
            <a:r>
              <a:rPr b="0" i="0" lang="es" sz="1500" u="none" cap="none" strike="noStrike">
                <a:solidFill>
                  <a:srgbClr val="171616"/>
                </a:solidFill>
                <a:latin typeface="Arial"/>
                <a:ea typeface="Arial"/>
                <a:cs typeface="Arial"/>
                <a:sym typeface="Arial"/>
              </a:rPr>
              <a:t>Can be characterized analogously.</a:t>
            </a:r>
            <a:endParaRPr b="0" i="0" sz="1500" u="none" cap="none" strike="noStrike">
              <a:solidFill>
                <a:srgbClr val="171616"/>
              </a:solidFill>
              <a:latin typeface="Arial"/>
              <a:ea typeface="Arial"/>
              <a:cs typeface="Arial"/>
              <a:sym typeface="Arial"/>
            </a:endParaRPr>
          </a:p>
        </p:txBody>
      </p:sp>
      <p:pic>
        <p:nvPicPr>
          <p:cNvPr id="316" name="Google Shape;316;p33"/>
          <p:cNvPicPr preferRelativeResize="0"/>
          <p:nvPr/>
        </p:nvPicPr>
        <p:blipFill rotWithShape="1">
          <a:blip r:embed="rId4">
            <a:alphaModFix/>
          </a:blip>
          <a:srcRect b="0" l="0" r="0" t="0"/>
          <a:stretch/>
        </p:blipFill>
        <p:spPr>
          <a:xfrm>
            <a:off x="5433525" y="1250438"/>
            <a:ext cx="2861718" cy="3196950"/>
          </a:xfrm>
          <a:prstGeom prst="rect">
            <a:avLst/>
          </a:prstGeom>
          <a:noFill/>
          <a:ln>
            <a:noFill/>
          </a:ln>
        </p:spPr>
      </p:pic>
      <p:sp>
        <p:nvSpPr>
          <p:cNvPr id="317" name="Google Shape;317;p33"/>
          <p:cNvSpPr txBox="1"/>
          <p:nvPr/>
        </p:nvSpPr>
        <p:spPr>
          <a:xfrm>
            <a:off x="718725" y="3997125"/>
            <a:ext cx="4331250" cy="448650"/>
          </a:xfrm>
          <a:prstGeom prst="rect">
            <a:avLst/>
          </a:prstGeom>
          <a:noFill/>
          <a:ln>
            <a:noFill/>
          </a:ln>
        </p:spPr>
        <p:txBody>
          <a:bodyPr anchorCtr="0" anchor="t" bIns="68575" lIns="68575" spcFirstLastPara="1" rIns="68575" wrap="square" tIns="68575">
            <a:noAutofit/>
          </a:bodyPr>
          <a:lstStyle/>
          <a:p>
            <a:pPr indent="-260350" lvl="0" marL="342900" marR="0" rtl="0" algn="l">
              <a:lnSpc>
                <a:spcPct val="100000"/>
              </a:lnSpc>
              <a:spcBef>
                <a:spcPts val="0"/>
              </a:spcBef>
              <a:spcAft>
                <a:spcPts val="0"/>
              </a:spcAft>
              <a:buClr>
                <a:srgbClr val="171616"/>
              </a:buClr>
              <a:buSzPts val="1500"/>
              <a:buFont typeface="Arial"/>
              <a:buChar char="➔"/>
            </a:pPr>
            <a:r>
              <a:rPr b="0" i="0" lang="es" sz="1500" u="none" cap="none" strike="noStrike">
                <a:solidFill>
                  <a:srgbClr val="171616"/>
                </a:solidFill>
                <a:latin typeface="Arial"/>
                <a:ea typeface="Arial"/>
                <a:cs typeface="Arial"/>
                <a:sym typeface="Arial"/>
              </a:rPr>
              <a:t>We can apply algorithms like rolling ball.</a:t>
            </a:r>
            <a:endParaRPr b="0" i="0" sz="1500" u="none" cap="none" strike="noStrike">
              <a:solidFill>
                <a:srgbClr val="171616"/>
              </a:solidFill>
              <a:latin typeface="Arial"/>
              <a:ea typeface="Arial"/>
              <a:cs typeface="Arial"/>
              <a:sym typeface="Arial"/>
            </a:endParaRPr>
          </a:p>
        </p:txBody>
      </p:sp>
      <p:sp>
        <p:nvSpPr>
          <p:cNvPr id="318" name="Google Shape;318;p33"/>
          <p:cNvSpPr txBox="1"/>
          <p:nvPr/>
        </p:nvSpPr>
        <p:spPr>
          <a:xfrm>
            <a:off x="7616563" y="4958864"/>
            <a:ext cx="1527437" cy="184636"/>
          </a:xfrm>
          <a:prstGeom prst="rect">
            <a:avLst/>
          </a:prstGeom>
          <a:noFill/>
          <a:ln>
            <a:noFill/>
          </a:ln>
        </p:spPr>
        <p:txBody>
          <a:bodyPr anchorCtr="0" anchor="t" bIns="34275" lIns="68575" spcFirstLastPara="1" rIns="68575" wrap="square" tIns="34275">
            <a:spAutoFit/>
          </a:bodyPr>
          <a:lstStyle/>
          <a:p>
            <a:pPr indent="0" lvl="0" marL="0" marR="0" rtl="0" algn="r">
              <a:lnSpc>
                <a:spcPct val="100000"/>
              </a:lnSpc>
              <a:spcBef>
                <a:spcPts val="0"/>
              </a:spcBef>
              <a:spcAft>
                <a:spcPts val="0"/>
              </a:spcAft>
              <a:buClr>
                <a:srgbClr val="000000"/>
              </a:buClr>
              <a:buSzPts val="800"/>
              <a:buFont typeface="Arial"/>
              <a:buNone/>
            </a:pPr>
            <a:r>
              <a:rPr b="0" i="0" lang="es" sz="800" u="none" cap="none" strike="noStrike">
                <a:solidFill>
                  <a:srgbClr val="7F7F7F"/>
                </a:solidFill>
                <a:latin typeface="Calibri"/>
                <a:ea typeface="Calibri"/>
                <a:cs typeface="Calibri"/>
                <a:sym typeface="Calibri"/>
              </a:rPr>
              <a:t>Fluorescent Cells/ Fiji samples</a:t>
            </a:r>
            <a:endParaRPr b="0" i="0" sz="800" u="none" cap="none" strike="noStrike">
              <a:solidFill>
                <a:srgbClr val="000000"/>
              </a:solidFill>
              <a:latin typeface="Arial"/>
              <a:ea typeface="Arial"/>
              <a:cs typeface="Arial"/>
              <a:sym typeface="Arial"/>
            </a:endParaRPr>
          </a:p>
        </p:txBody>
      </p:sp>
      <p:sp>
        <p:nvSpPr>
          <p:cNvPr id="319" name="Google Shape;319;p33"/>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320" name="Google Shape;320;p33"/>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5"/>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1"/>
                                          </p:stCondLst>
                                        </p:cTn>
                                        <p:tgtEl>
                                          <p:spTgt spid="31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24" name="Shape 324"/>
        <p:cNvGrpSpPr/>
        <p:nvPr/>
      </p:nvGrpSpPr>
      <p:grpSpPr>
        <a:xfrm>
          <a:off x="0" y="0"/>
          <a:ext cx="0" cy="0"/>
          <a:chOff x="0" y="0"/>
          <a:chExt cx="0" cy="0"/>
        </a:xfrm>
      </p:grpSpPr>
      <p:sp>
        <p:nvSpPr>
          <p:cNvPr id="325" name="Google Shape;325;p34"/>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1400"/>
              <a:buNone/>
            </a:pPr>
            <a:r>
              <a:rPr lang="es"/>
              <a:t>Constant value</a:t>
            </a:r>
            <a:endParaRPr/>
          </a:p>
        </p:txBody>
      </p:sp>
      <p:pic>
        <p:nvPicPr>
          <p:cNvPr id="326" name="Google Shape;326;p34"/>
          <p:cNvPicPr preferRelativeResize="0"/>
          <p:nvPr/>
        </p:nvPicPr>
        <p:blipFill rotWithShape="1">
          <a:blip r:embed="rId3">
            <a:alphaModFix/>
          </a:blip>
          <a:srcRect b="0" l="0" r="0" t="0"/>
          <a:stretch/>
        </p:blipFill>
        <p:spPr>
          <a:xfrm>
            <a:off x="628650" y="767730"/>
            <a:ext cx="3366093" cy="3635497"/>
          </a:xfrm>
          <a:prstGeom prst="rect">
            <a:avLst/>
          </a:prstGeom>
          <a:noFill/>
          <a:ln>
            <a:noFill/>
          </a:ln>
        </p:spPr>
      </p:pic>
      <p:pic>
        <p:nvPicPr>
          <p:cNvPr id="327" name="Google Shape;327;p34"/>
          <p:cNvPicPr preferRelativeResize="0"/>
          <p:nvPr/>
        </p:nvPicPr>
        <p:blipFill rotWithShape="1">
          <a:blip r:embed="rId4">
            <a:alphaModFix/>
          </a:blip>
          <a:srcRect b="0" l="0" r="0" t="0"/>
          <a:stretch/>
        </p:blipFill>
        <p:spPr>
          <a:xfrm>
            <a:off x="5153460" y="767730"/>
            <a:ext cx="3361890" cy="3635499"/>
          </a:xfrm>
          <a:prstGeom prst="rect">
            <a:avLst/>
          </a:prstGeom>
          <a:noFill/>
          <a:ln>
            <a:noFill/>
          </a:ln>
        </p:spPr>
      </p:pic>
      <p:sp>
        <p:nvSpPr>
          <p:cNvPr id="328" name="Google Shape;328;p34"/>
          <p:cNvSpPr txBox="1"/>
          <p:nvPr/>
        </p:nvSpPr>
        <p:spPr>
          <a:xfrm>
            <a:off x="7616563" y="4958864"/>
            <a:ext cx="1527437" cy="184636"/>
          </a:xfrm>
          <a:prstGeom prst="rect">
            <a:avLst/>
          </a:prstGeom>
          <a:noFill/>
          <a:ln>
            <a:noFill/>
          </a:ln>
        </p:spPr>
        <p:txBody>
          <a:bodyPr anchorCtr="0" anchor="t" bIns="34275" lIns="68575" spcFirstLastPara="1" rIns="68575" wrap="square" tIns="34275">
            <a:spAutoFit/>
          </a:bodyPr>
          <a:lstStyle/>
          <a:p>
            <a:pPr indent="0" lvl="0" marL="0" marR="0" rtl="0" algn="r">
              <a:lnSpc>
                <a:spcPct val="100000"/>
              </a:lnSpc>
              <a:spcBef>
                <a:spcPts val="0"/>
              </a:spcBef>
              <a:spcAft>
                <a:spcPts val="0"/>
              </a:spcAft>
              <a:buClr>
                <a:srgbClr val="000000"/>
              </a:buClr>
              <a:buSzPts val="800"/>
              <a:buFont typeface="Arial"/>
              <a:buNone/>
            </a:pPr>
            <a:r>
              <a:rPr b="0" i="0" lang="es" sz="800" u="none" cap="none" strike="noStrike">
                <a:solidFill>
                  <a:srgbClr val="7F7F7F"/>
                </a:solidFill>
                <a:latin typeface="Calibri"/>
                <a:ea typeface="Calibri"/>
                <a:cs typeface="Calibri"/>
                <a:sym typeface="Calibri"/>
              </a:rPr>
              <a:t>Fluorescent Cells/ Fiji samples</a:t>
            </a:r>
            <a:endParaRPr b="0" i="0" sz="800" u="none" cap="none" strike="noStrike">
              <a:solidFill>
                <a:srgbClr val="000000"/>
              </a:solidFill>
              <a:latin typeface="Arial"/>
              <a:ea typeface="Arial"/>
              <a:cs typeface="Arial"/>
              <a:sym typeface="Arial"/>
            </a:endParaRPr>
          </a:p>
        </p:txBody>
      </p:sp>
      <p:sp>
        <p:nvSpPr>
          <p:cNvPr id="329" name="Google Shape;329;p34"/>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330" name="Google Shape;330;p34"/>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34" name="Shape 334"/>
        <p:cNvGrpSpPr/>
        <p:nvPr/>
      </p:nvGrpSpPr>
      <p:grpSpPr>
        <a:xfrm>
          <a:off x="0" y="0"/>
          <a:ext cx="0" cy="0"/>
          <a:chOff x="0" y="0"/>
          <a:chExt cx="0" cy="0"/>
        </a:xfrm>
      </p:grpSpPr>
      <p:sp>
        <p:nvSpPr>
          <p:cNvPr id="335" name="Google Shape;335;p35"/>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1400"/>
              <a:buNone/>
            </a:pPr>
            <a:r>
              <a:rPr lang="es"/>
              <a:t>Subtracting background image</a:t>
            </a:r>
            <a:endParaRPr/>
          </a:p>
        </p:txBody>
      </p:sp>
      <p:pic>
        <p:nvPicPr>
          <p:cNvPr descr="A screenshot of a video game&#10;&#10;Description automatically generated with medium confidence" id="336" name="Google Shape;336;p35"/>
          <p:cNvPicPr preferRelativeResize="0"/>
          <p:nvPr/>
        </p:nvPicPr>
        <p:blipFill rotWithShape="1">
          <a:blip r:embed="rId3">
            <a:alphaModFix/>
          </a:blip>
          <a:srcRect b="0" l="0" r="0" t="0"/>
          <a:stretch/>
        </p:blipFill>
        <p:spPr>
          <a:xfrm>
            <a:off x="995156" y="810642"/>
            <a:ext cx="2296404" cy="1748009"/>
          </a:xfrm>
          <a:prstGeom prst="rect">
            <a:avLst/>
          </a:prstGeom>
          <a:noFill/>
          <a:ln>
            <a:noFill/>
          </a:ln>
        </p:spPr>
      </p:pic>
      <p:pic>
        <p:nvPicPr>
          <p:cNvPr descr="A picture containing text, blur&#10;&#10;Description automatically generated" id="337" name="Google Shape;337;p35"/>
          <p:cNvPicPr preferRelativeResize="0"/>
          <p:nvPr/>
        </p:nvPicPr>
        <p:blipFill rotWithShape="1">
          <a:blip r:embed="rId4">
            <a:alphaModFix/>
          </a:blip>
          <a:srcRect b="0" l="0" r="0" t="0"/>
          <a:stretch/>
        </p:blipFill>
        <p:spPr>
          <a:xfrm>
            <a:off x="3423823" y="2916136"/>
            <a:ext cx="2296354" cy="1748009"/>
          </a:xfrm>
          <a:prstGeom prst="rect">
            <a:avLst/>
          </a:prstGeom>
          <a:noFill/>
          <a:ln>
            <a:noFill/>
          </a:ln>
        </p:spPr>
      </p:pic>
      <p:sp>
        <p:nvSpPr>
          <p:cNvPr id="338" name="Google Shape;338;p35"/>
          <p:cNvSpPr/>
          <p:nvPr/>
        </p:nvSpPr>
        <p:spPr>
          <a:xfrm>
            <a:off x="4041546" y="1591030"/>
            <a:ext cx="1060800" cy="174300"/>
          </a:xfrm>
          <a:prstGeom prst="rect">
            <a:avLst/>
          </a:prstGeom>
          <a:solidFill>
            <a:schemeClr val="accent4"/>
          </a:solidFill>
          <a:ln cap="flat" cmpd="sng" w="25400">
            <a:solidFill>
              <a:srgbClr val="1E0D23"/>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chemeClr val="lt1"/>
              </a:solidFill>
              <a:latin typeface="Arial"/>
              <a:ea typeface="Arial"/>
              <a:cs typeface="Arial"/>
              <a:sym typeface="Arial"/>
            </a:endParaRPr>
          </a:p>
        </p:txBody>
      </p:sp>
      <p:sp>
        <p:nvSpPr>
          <p:cNvPr id="339" name="Google Shape;339;p35"/>
          <p:cNvSpPr/>
          <p:nvPr/>
        </p:nvSpPr>
        <p:spPr>
          <a:xfrm>
            <a:off x="995156" y="2741747"/>
            <a:ext cx="7153800" cy="113700"/>
          </a:xfrm>
          <a:prstGeom prst="rect">
            <a:avLst/>
          </a:prstGeom>
          <a:solidFill>
            <a:schemeClr val="accent1"/>
          </a:solidFill>
          <a:ln cap="flat" cmpd="sng" w="25400">
            <a:solidFill>
              <a:srgbClr val="46541D"/>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chemeClr val="lt1"/>
              </a:solidFill>
              <a:latin typeface="Arial"/>
              <a:ea typeface="Arial"/>
              <a:cs typeface="Arial"/>
              <a:sym typeface="Arial"/>
            </a:endParaRPr>
          </a:p>
        </p:txBody>
      </p:sp>
      <p:pic>
        <p:nvPicPr>
          <p:cNvPr descr="Background pattern&#10;&#10;Description automatically generated" id="340" name="Google Shape;340;p35"/>
          <p:cNvPicPr preferRelativeResize="0"/>
          <p:nvPr/>
        </p:nvPicPr>
        <p:blipFill rotWithShape="1">
          <a:blip r:embed="rId5">
            <a:alphaModFix/>
          </a:blip>
          <a:srcRect b="0" l="0" r="0" t="0"/>
          <a:stretch/>
        </p:blipFill>
        <p:spPr>
          <a:xfrm>
            <a:off x="5852438" y="708816"/>
            <a:ext cx="2296354" cy="1748009"/>
          </a:xfrm>
          <a:prstGeom prst="rect">
            <a:avLst/>
          </a:prstGeom>
          <a:noFill/>
          <a:ln>
            <a:noFill/>
          </a:ln>
        </p:spPr>
      </p:pic>
      <p:pic>
        <p:nvPicPr>
          <p:cNvPr descr="Background pattern&#10;&#10;Description automatically generated" id="341" name="Google Shape;341;p35"/>
          <p:cNvPicPr preferRelativeResize="0"/>
          <p:nvPr/>
        </p:nvPicPr>
        <p:blipFill rotWithShape="1">
          <a:blip r:embed="rId5">
            <a:alphaModFix/>
          </a:blip>
          <a:srcRect b="0" l="0" r="0" t="0"/>
          <a:stretch/>
        </p:blipFill>
        <p:spPr>
          <a:xfrm>
            <a:off x="5966738" y="823116"/>
            <a:ext cx="2296354" cy="1748009"/>
          </a:xfrm>
          <a:prstGeom prst="rect">
            <a:avLst/>
          </a:prstGeom>
          <a:noFill/>
          <a:ln>
            <a:noFill/>
          </a:ln>
        </p:spPr>
      </p:pic>
      <p:pic>
        <p:nvPicPr>
          <p:cNvPr descr="Background pattern&#10;&#10;Description automatically generated" id="342" name="Google Shape;342;p35"/>
          <p:cNvPicPr preferRelativeResize="0"/>
          <p:nvPr/>
        </p:nvPicPr>
        <p:blipFill rotWithShape="1">
          <a:blip r:embed="rId5">
            <a:alphaModFix/>
          </a:blip>
          <a:srcRect b="0" l="0" r="0" t="0"/>
          <a:stretch/>
        </p:blipFill>
        <p:spPr>
          <a:xfrm>
            <a:off x="6081038" y="937416"/>
            <a:ext cx="2296354" cy="1748009"/>
          </a:xfrm>
          <a:prstGeom prst="rect">
            <a:avLst/>
          </a:prstGeom>
          <a:noFill/>
          <a:ln>
            <a:noFill/>
          </a:ln>
        </p:spPr>
      </p:pic>
      <p:sp>
        <p:nvSpPr>
          <p:cNvPr id="343" name="Google Shape;343;p35"/>
          <p:cNvSpPr txBox="1"/>
          <p:nvPr/>
        </p:nvSpPr>
        <p:spPr>
          <a:xfrm>
            <a:off x="7616563" y="4958864"/>
            <a:ext cx="1527437" cy="184636"/>
          </a:xfrm>
          <a:prstGeom prst="rect">
            <a:avLst/>
          </a:prstGeom>
          <a:noFill/>
          <a:ln>
            <a:noFill/>
          </a:ln>
        </p:spPr>
        <p:txBody>
          <a:bodyPr anchorCtr="0" anchor="t" bIns="34275" lIns="68575" spcFirstLastPara="1" rIns="68575" wrap="square" tIns="34275">
            <a:spAutoFit/>
          </a:bodyPr>
          <a:lstStyle/>
          <a:p>
            <a:pPr indent="0" lvl="0" marL="0" marR="0" rtl="0" algn="r">
              <a:lnSpc>
                <a:spcPct val="100000"/>
              </a:lnSpc>
              <a:spcBef>
                <a:spcPts val="0"/>
              </a:spcBef>
              <a:spcAft>
                <a:spcPts val="0"/>
              </a:spcAft>
              <a:buClr>
                <a:srgbClr val="000000"/>
              </a:buClr>
              <a:buSzPts val="800"/>
              <a:buFont typeface="Arial"/>
              <a:buNone/>
            </a:pPr>
            <a:r>
              <a:rPr b="0" i="0" lang="es" sz="800" u="sng" cap="none" strike="noStrike">
                <a:solidFill>
                  <a:srgbClr val="7F7F7F"/>
                </a:solidFill>
                <a:latin typeface="Calibri"/>
                <a:ea typeface="Calibri"/>
                <a:cs typeface="Calibri"/>
                <a:sym typeface="Calibri"/>
                <a:hlinkClick r:id="rId6">
                  <a:extLst>
                    <a:ext uri="{A12FA001-AC4F-418D-AE19-62706E023703}">
                      <ahyp:hlinkClr val="tx"/>
                    </a:ext>
                  </a:extLst>
                </a:hlinkClick>
              </a:rPr>
              <a:t>Corbat, PhD Thesis, 2021</a:t>
            </a:r>
            <a:endParaRPr b="0" i="0" sz="800" u="none" cap="none" strike="noStrike">
              <a:solidFill>
                <a:srgbClr val="000000"/>
              </a:solidFill>
              <a:latin typeface="Arial"/>
              <a:ea typeface="Arial"/>
              <a:cs typeface="Arial"/>
              <a:sym typeface="Arial"/>
            </a:endParaRPr>
          </a:p>
        </p:txBody>
      </p:sp>
      <p:sp>
        <p:nvSpPr>
          <p:cNvPr id="344" name="Google Shape;344;p35"/>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345" name="Google Shape;345;p35"/>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49" name="Shape 349"/>
        <p:cNvGrpSpPr/>
        <p:nvPr/>
      </p:nvGrpSpPr>
      <p:grpSpPr>
        <a:xfrm>
          <a:off x="0" y="0"/>
          <a:ext cx="0" cy="0"/>
          <a:chOff x="0" y="0"/>
          <a:chExt cx="0" cy="0"/>
        </a:xfrm>
      </p:grpSpPr>
      <p:sp>
        <p:nvSpPr>
          <p:cNvPr id="350" name="Google Shape;350;p36"/>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SzPts val="1400"/>
              <a:buNone/>
            </a:pPr>
            <a:r>
              <a:rPr lang="es"/>
              <a:t>Inhomogeneous Illumination</a:t>
            </a:r>
            <a:endParaRPr/>
          </a:p>
        </p:txBody>
      </p:sp>
      <p:pic>
        <p:nvPicPr>
          <p:cNvPr id="351" name="Google Shape;351;p36"/>
          <p:cNvPicPr preferRelativeResize="0"/>
          <p:nvPr/>
        </p:nvPicPr>
        <p:blipFill rotWithShape="1">
          <a:blip r:embed="rId3">
            <a:alphaModFix/>
          </a:blip>
          <a:srcRect b="0" l="0" r="0" t="0"/>
          <a:stretch/>
        </p:blipFill>
        <p:spPr>
          <a:xfrm>
            <a:off x="704681" y="1832605"/>
            <a:ext cx="2654813" cy="2023838"/>
          </a:xfrm>
          <a:prstGeom prst="rect">
            <a:avLst/>
          </a:prstGeom>
          <a:noFill/>
          <a:ln>
            <a:noFill/>
          </a:ln>
        </p:spPr>
      </p:pic>
      <p:sp>
        <p:nvSpPr>
          <p:cNvPr id="352" name="Google Shape;352;p36"/>
          <p:cNvSpPr txBox="1"/>
          <p:nvPr/>
        </p:nvSpPr>
        <p:spPr>
          <a:xfrm>
            <a:off x="3908119" y="1249838"/>
            <a:ext cx="4584150" cy="3189375"/>
          </a:xfrm>
          <a:prstGeom prst="rect">
            <a:avLst/>
          </a:prstGeom>
          <a:noFill/>
          <a:ln>
            <a:noFill/>
          </a:ln>
        </p:spPr>
        <p:txBody>
          <a:bodyPr anchorCtr="0" anchor="ctr" bIns="68575" lIns="68575" spcFirstLastPara="1" rIns="68575" wrap="square" tIns="68575">
            <a:noAutofit/>
          </a:bodyPr>
          <a:lstStyle/>
          <a:p>
            <a:pPr indent="-260350" lvl="0" marL="342900" marR="0" rtl="0" algn="l">
              <a:lnSpc>
                <a:spcPct val="200000"/>
              </a:lnSpc>
              <a:spcBef>
                <a:spcPts val="0"/>
              </a:spcBef>
              <a:spcAft>
                <a:spcPts val="0"/>
              </a:spcAft>
              <a:buClr>
                <a:srgbClr val="171616"/>
              </a:buClr>
              <a:buSzPts val="1500"/>
              <a:buFont typeface="Arial"/>
              <a:buChar char="➔"/>
            </a:pPr>
            <a:r>
              <a:rPr b="0" i="0" lang="es" sz="1500" u="none" cap="none" strike="noStrike">
                <a:solidFill>
                  <a:srgbClr val="171616"/>
                </a:solidFill>
                <a:latin typeface="Arial"/>
                <a:ea typeface="Arial"/>
                <a:cs typeface="Arial"/>
                <a:sym typeface="Arial"/>
              </a:rPr>
              <a:t>We can characterize illumination profile with homogeneously fluorescent slide.</a:t>
            </a:r>
            <a:endParaRPr b="0" i="0" sz="1500" u="none" cap="none" strike="noStrike">
              <a:solidFill>
                <a:srgbClr val="171616"/>
              </a:solidFill>
              <a:latin typeface="Arial"/>
              <a:ea typeface="Arial"/>
              <a:cs typeface="Arial"/>
              <a:sym typeface="Arial"/>
            </a:endParaRPr>
          </a:p>
          <a:p>
            <a:pPr indent="-260350" lvl="0" marL="342900" marR="0" rtl="0" algn="l">
              <a:lnSpc>
                <a:spcPct val="200000"/>
              </a:lnSpc>
              <a:spcBef>
                <a:spcPts val="0"/>
              </a:spcBef>
              <a:spcAft>
                <a:spcPts val="0"/>
              </a:spcAft>
              <a:buClr>
                <a:srgbClr val="171616"/>
              </a:buClr>
              <a:buSzPts val="1500"/>
              <a:buFont typeface="Arial"/>
              <a:buChar char="➔"/>
            </a:pPr>
            <a:r>
              <a:rPr b="0" i="0" lang="es" sz="1500" u="none" cap="none" strike="noStrike">
                <a:solidFill>
                  <a:srgbClr val="171616"/>
                </a:solidFill>
                <a:latin typeface="Arial"/>
                <a:ea typeface="Arial"/>
                <a:cs typeface="Arial"/>
                <a:sym typeface="Arial"/>
              </a:rPr>
              <a:t>Acquire several images in different positions</a:t>
            </a:r>
            <a:endParaRPr b="0" i="0" sz="1500" u="none" cap="none" strike="noStrike">
              <a:solidFill>
                <a:srgbClr val="171616"/>
              </a:solidFill>
              <a:latin typeface="Arial"/>
              <a:ea typeface="Arial"/>
              <a:cs typeface="Arial"/>
              <a:sym typeface="Arial"/>
            </a:endParaRPr>
          </a:p>
          <a:p>
            <a:pPr indent="-260350" lvl="0" marL="342900" marR="0" rtl="0" algn="l">
              <a:lnSpc>
                <a:spcPct val="200000"/>
              </a:lnSpc>
              <a:spcBef>
                <a:spcPts val="0"/>
              </a:spcBef>
              <a:spcAft>
                <a:spcPts val="0"/>
              </a:spcAft>
              <a:buClr>
                <a:srgbClr val="171616"/>
              </a:buClr>
              <a:buSzPts val="1500"/>
              <a:buFont typeface="Arial"/>
              <a:buChar char="➔"/>
            </a:pPr>
            <a:r>
              <a:rPr b="0" i="0" lang="es" sz="1500" u="none" cap="none" strike="noStrike">
                <a:solidFill>
                  <a:srgbClr val="171616"/>
                </a:solidFill>
                <a:latin typeface="Arial"/>
                <a:ea typeface="Arial"/>
                <a:cs typeface="Arial"/>
                <a:sym typeface="Arial"/>
              </a:rPr>
              <a:t>Calculate mean per pixel (subtract background)</a:t>
            </a:r>
            <a:endParaRPr b="0" i="0" sz="1500" u="none" cap="none" strike="noStrike">
              <a:solidFill>
                <a:srgbClr val="171616"/>
              </a:solidFill>
              <a:latin typeface="Arial"/>
              <a:ea typeface="Arial"/>
              <a:cs typeface="Arial"/>
              <a:sym typeface="Arial"/>
            </a:endParaRPr>
          </a:p>
          <a:p>
            <a:pPr indent="-260350" lvl="0" marL="342900" marR="0" rtl="0" algn="l">
              <a:lnSpc>
                <a:spcPct val="200000"/>
              </a:lnSpc>
              <a:spcBef>
                <a:spcPts val="0"/>
              </a:spcBef>
              <a:spcAft>
                <a:spcPts val="0"/>
              </a:spcAft>
              <a:buClr>
                <a:srgbClr val="171616"/>
              </a:buClr>
              <a:buSzPts val="1500"/>
              <a:buFont typeface="Arial"/>
              <a:buChar char="➔"/>
            </a:pPr>
            <a:r>
              <a:rPr b="0" i="0" lang="es" sz="1500" u="none" cap="none" strike="noStrike">
                <a:solidFill>
                  <a:srgbClr val="171616"/>
                </a:solidFill>
                <a:latin typeface="Arial"/>
                <a:ea typeface="Arial"/>
                <a:cs typeface="Arial"/>
                <a:sym typeface="Arial"/>
              </a:rPr>
              <a:t>Divide every image by the profile</a:t>
            </a:r>
            <a:endParaRPr b="0" i="0" sz="1500" u="none" cap="none" strike="noStrike">
              <a:solidFill>
                <a:srgbClr val="171616"/>
              </a:solidFill>
              <a:latin typeface="Arial"/>
              <a:ea typeface="Arial"/>
              <a:cs typeface="Arial"/>
              <a:sym typeface="Arial"/>
            </a:endParaRPr>
          </a:p>
        </p:txBody>
      </p:sp>
      <p:sp>
        <p:nvSpPr>
          <p:cNvPr id="353" name="Google Shape;353;p36"/>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354" name="Google Shape;354;p36"/>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37"/>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SzPts val="1400"/>
              <a:buNone/>
            </a:pPr>
            <a:r>
              <a:rPr lang="es"/>
              <a:t>Rolling Ball</a:t>
            </a:r>
            <a:endParaRPr/>
          </a:p>
        </p:txBody>
      </p:sp>
      <p:sp>
        <p:nvSpPr>
          <p:cNvPr id="360" name="Google Shape;360;p37"/>
          <p:cNvSpPr/>
          <p:nvPr/>
        </p:nvSpPr>
        <p:spPr>
          <a:xfrm>
            <a:off x="4780913" y="393356"/>
            <a:ext cx="799425" cy="358875"/>
          </a:xfrm>
          <a:prstGeom prst="rect">
            <a:avLst/>
          </a:prstGeom>
          <a:solidFill>
            <a:schemeClr val="accent1"/>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pic>
        <p:nvPicPr>
          <p:cNvPr id="361" name="Google Shape;361;p37"/>
          <p:cNvPicPr preferRelativeResize="0"/>
          <p:nvPr/>
        </p:nvPicPr>
        <p:blipFill rotWithShape="1">
          <a:blip r:embed="rId3">
            <a:alphaModFix/>
          </a:blip>
          <a:srcRect b="0" l="0" r="0" t="0"/>
          <a:stretch/>
        </p:blipFill>
        <p:spPr>
          <a:xfrm>
            <a:off x="628650" y="1086174"/>
            <a:ext cx="3657600" cy="3143250"/>
          </a:xfrm>
          <a:prstGeom prst="rect">
            <a:avLst/>
          </a:prstGeom>
          <a:noFill/>
          <a:ln>
            <a:noFill/>
          </a:ln>
        </p:spPr>
      </p:pic>
      <p:pic>
        <p:nvPicPr>
          <p:cNvPr id="362" name="Google Shape;362;p37"/>
          <p:cNvPicPr preferRelativeResize="0"/>
          <p:nvPr/>
        </p:nvPicPr>
        <p:blipFill rotWithShape="1">
          <a:blip r:embed="rId4">
            <a:alphaModFix/>
          </a:blip>
          <a:srcRect b="0" l="0" r="0" t="0"/>
          <a:stretch/>
        </p:blipFill>
        <p:spPr>
          <a:xfrm>
            <a:off x="4408706" y="792531"/>
            <a:ext cx="4629151" cy="3659825"/>
          </a:xfrm>
          <a:prstGeom prst="rect">
            <a:avLst/>
          </a:prstGeom>
          <a:noFill/>
          <a:ln>
            <a:noFill/>
          </a:ln>
        </p:spPr>
      </p:pic>
      <p:sp>
        <p:nvSpPr>
          <p:cNvPr id="363" name="Google Shape;363;p37"/>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364" name="Google Shape;364;p37"/>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38"/>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SzPts val="1400"/>
              <a:buNone/>
            </a:pPr>
            <a:r>
              <a:rPr lang="es"/>
              <a:t>Rolling Ball</a:t>
            </a:r>
            <a:endParaRPr/>
          </a:p>
        </p:txBody>
      </p:sp>
      <p:sp>
        <p:nvSpPr>
          <p:cNvPr id="370" name="Google Shape;370;p38"/>
          <p:cNvSpPr/>
          <p:nvPr/>
        </p:nvSpPr>
        <p:spPr>
          <a:xfrm>
            <a:off x="4780913" y="393356"/>
            <a:ext cx="799500" cy="358800"/>
          </a:xfrm>
          <a:prstGeom prst="rect">
            <a:avLst/>
          </a:prstGeom>
          <a:solidFill>
            <a:schemeClr val="accent1"/>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pic>
        <p:nvPicPr>
          <p:cNvPr id="371" name="Google Shape;371;p38"/>
          <p:cNvPicPr preferRelativeResize="0"/>
          <p:nvPr/>
        </p:nvPicPr>
        <p:blipFill rotWithShape="1">
          <a:blip r:embed="rId3">
            <a:alphaModFix/>
          </a:blip>
          <a:srcRect b="0" l="0" r="0" t="0"/>
          <a:stretch/>
        </p:blipFill>
        <p:spPr>
          <a:xfrm>
            <a:off x="628650" y="1121404"/>
            <a:ext cx="3657600" cy="3143250"/>
          </a:xfrm>
          <a:prstGeom prst="rect">
            <a:avLst/>
          </a:prstGeom>
          <a:noFill/>
          <a:ln>
            <a:noFill/>
          </a:ln>
        </p:spPr>
      </p:pic>
      <p:pic>
        <p:nvPicPr>
          <p:cNvPr id="372" name="Google Shape;372;p38"/>
          <p:cNvPicPr preferRelativeResize="0"/>
          <p:nvPr/>
        </p:nvPicPr>
        <p:blipFill rotWithShape="1">
          <a:blip r:embed="rId4">
            <a:alphaModFix/>
          </a:blip>
          <a:srcRect b="0" l="0" r="0" t="0"/>
          <a:stretch/>
        </p:blipFill>
        <p:spPr>
          <a:xfrm>
            <a:off x="4384219" y="956423"/>
            <a:ext cx="4629149" cy="3473206"/>
          </a:xfrm>
          <a:prstGeom prst="rect">
            <a:avLst/>
          </a:prstGeom>
          <a:noFill/>
          <a:ln>
            <a:noFill/>
          </a:ln>
        </p:spPr>
      </p:pic>
      <p:sp>
        <p:nvSpPr>
          <p:cNvPr id="373" name="Google Shape;373;p38"/>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374" name="Google Shape;374;p38"/>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39"/>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SzPts val="1400"/>
              <a:buNone/>
            </a:pPr>
            <a:r>
              <a:rPr lang="es"/>
              <a:t>Rolling Ball</a:t>
            </a:r>
            <a:endParaRPr/>
          </a:p>
        </p:txBody>
      </p:sp>
      <p:pic>
        <p:nvPicPr>
          <p:cNvPr id="380" name="Google Shape;380;p39"/>
          <p:cNvPicPr preferRelativeResize="0"/>
          <p:nvPr/>
        </p:nvPicPr>
        <p:blipFill rotWithShape="1">
          <a:blip r:embed="rId3">
            <a:alphaModFix/>
          </a:blip>
          <a:srcRect b="0" l="0" r="0" t="0"/>
          <a:stretch/>
        </p:blipFill>
        <p:spPr>
          <a:xfrm>
            <a:off x="114319" y="1137438"/>
            <a:ext cx="3523968" cy="2639863"/>
          </a:xfrm>
          <a:prstGeom prst="rect">
            <a:avLst/>
          </a:prstGeom>
          <a:noFill/>
          <a:ln>
            <a:noFill/>
          </a:ln>
        </p:spPr>
      </p:pic>
      <p:pic>
        <p:nvPicPr>
          <p:cNvPr id="381" name="Google Shape;381;p39"/>
          <p:cNvPicPr preferRelativeResize="0"/>
          <p:nvPr/>
        </p:nvPicPr>
        <p:blipFill rotWithShape="1">
          <a:blip r:embed="rId4">
            <a:alphaModFix/>
          </a:blip>
          <a:srcRect b="0" l="0" r="0" t="0"/>
          <a:stretch/>
        </p:blipFill>
        <p:spPr>
          <a:xfrm>
            <a:off x="3852919" y="493038"/>
            <a:ext cx="1135856" cy="900113"/>
          </a:xfrm>
          <a:prstGeom prst="rect">
            <a:avLst/>
          </a:prstGeom>
          <a:solidFill>
            <a:schemeClr val="accent1"/>
          </a:solidFill>
          <a:ln>
            <a:noFill/>
          </a:ln>
        </p:spPr>
      </p:pic>
      <p:pic>
        <p:nvPicPr>
          <p:cNvPr id="382" name="Google Shape;382;p39"/>
          <p:cNvPicPr preferRelativeResize="0"/>
          <p:nvPr/>
        </p:nvPicPr>
        <p:blipFill rotWithShape="1">
          <a:blip r:embed="rId5">
            <a:alphaModFix/>
          </a:blip>
          <a:srcRect b="0" l="0" r="0" t="0"/>
          <a:stretch/>
        </p:blipFill>
        <p:spPr>
          <a:xfrm>
            <a:off x="4190400" y="3445882"/>
            <a:ext cx="942975" cy="728663"/>
          </a:xfrm>
          <a:prstGeom prst="rect">
            <a:avLst/>
          </a:prstGeom>
          <a:noFill/>
          <a:ln>
            <a:noFill/>
          </a:ln>
        </p:spPr>
      </p:pic>
      <p:pic>
        <p:nvPicPr>
          <p:cNvPr id="383" name="Google Shape;383;p39"/>
          <p:cNvPicPr preferRelativeResize="0"/>
          <p:nvPr/>
        </p:nvPicPr>
        <p:blipFill rotWithShape="1">
          <a:blip r:embed="rId6">
            <a:alphaModFix/>
          </a:blip>
          <a:srcRect b="0" l="0" r="0" t="0"/>
          <a:stretch/>
        </p:blipFill>
        <p:spPr>
          <a:xfrm>
            <a:off x="5203397" y="610291"/>
            <a:ext cx="3304912" cy="1861451"/>
          </a:xfrm>
          <a:prstGeom prst="rect">
            <a:avLst/>
          </a:prstGeom>
          <a:noFill/>
          <a:ln>
            <a:noFill/>
          </a:ln>
        </p:spPr>
      </p:pic>
      <p:pic>
        <p:nvPicPr>
          <p:cNvPr id="384" name="Google Shape;384;p39"/>
          <p:cNvPicPr preferRelativeResize="0"/>
          <p:nvPr/>
        </p:nvPicPr>
        <p:blipFill rotWithShape="1">
          <a:blip r:embed="rId7">
            <a:alphaModFix/>
          </a:blip>
          <a:srcRect b="0" l="0" r="0" t="0"/>
          <a:stretch/>
        </p:blipFill>
        <p:spPr>
          <a:xfrm>
            <a:off x="5297794" y="2823025"/>
            <a:ext cx="3523976" cy="1598681"/>
          </a:xfrm>
          <a:prstGeom prst="rect">
            <a:avLst/>
          </a:prstGeom>
          <a:noFill/>
          <a:ln>
            <a:noFill/>
          </a:ln>
        </p:spPr>
      </p:pic>
      <p:cxnSp>
        <p:nvCxnSpPr>
          <p:cNvPr id="385" name="Google Shape;385;p39"/>
          <p:cNvCxnSpPr/>
          <p:nvPr/>
        </p:nvCxnSpPr>
        <p:spPr>
          <a:xfrm flipH="1" rot="10800000">
            <a:off x="3842850" y="1759994"/>
            <a:ext cx="1296900" cy="652500"/>
          </a:xfrm>
          <a:prstGeom prst="straightConnector1">
            <a:avLst/>
          </a:prstGeom>
          <a:noFill/>
          <a:ln cap="flat" cmpd="sng" w="28575">
            <a:solidFill>
              <a:schemeClr val="accent4"/>
            </a:solidFill>
            <a:prstDash val="solid"/>
            <a:round/>
            <a:headEnd len="sm" w="sm" type="none"/>
            <a:tailEnd len="med" w="med" type="triangle"/>
          </a:ln>
        </p:spPr>
      </p:cxnSp>
      <p:cxnSp>
        <p:nvCxnSpPr>
          <p:cNvPr id="386" name="Google Shape;386;p39"/>
          <p:cNvCxnSpPr/>
          <p:nvPr/>
        </p:nvCxnSpPr>
        <p:spPr>
          <a:xfrm>
            <a:off x="3829547" y="2627463"/>
            <a:ext cx="1253400" cy="625200"/>
          </a:xfrm>
          <a:prstGeom prst="straightConnector1">
            <a:avLst/>
          </a:prstGeom>
          <a:noFill/>
          <a:ln cap="flat" cmpd="sng" w="28575">
            <a:solidFill>
              <a:schemeClr val="accent4"/>
            </a:solidFill>
            <a:prstDash val="solid"/>
            <a:round/>
            <a:headEnd len="sm" w="sm" type="none"/>
            <a:tailEnd len="med" w="med" type="triangle"/>
          </a:ln>
        </p:spPr>
      </p:cxnSp>
      <p:sp>
        <p:nvSpPr>
          <p:cNvPr id="387" name="Google Shape;387;p39"/>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388" name="Google Shape;388;p39"/>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40"/>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SzPts val="1400"/>
              <a:buNone/>
            </a:pPr>
            <a:r>
              <a:rPr lang="es"/>
              <a:t>Rolling Ball</a:t>
            </a:r>
            <a:endParaRPr/>
          </a:p>
        </p:txBody>
      </p:sp>
      <p:sp>
        <p:nvSpPr>
          <p:cNvPr id="394" name="Google Shape;394;p40"/>
          <p:cNvSpPr/>
          <p:nvPr/>
        </p:nvSpPr>
        <p:spPr>
          <a:xfrm>
            <a:off x="4780913" y="393356"/>
            <a:ext cx="799425" cy="358875"/>
          </a:xfrm>
          <a:prstGeom prst="rect">
            <a:avLst/>
          </a:prstGeom>
          <a:solidFill>
            <a:schemeClr val="accent1"/>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pic>
        <p:nvPicPr>
          <p:cNvPr id="395" name="Google Shape;395;p40"/>
          <p:cNvPicPr preferRelativeResize="0"/>
          <p:nvPr/>
        </p:nvPicPr>
        <p:blipFill rotWithShape="1">
          <a:blip r:embed="rId3">
            <a:alphaModFix/>
          </a:blip>
          <a:srcRect b="0" l="0" r="0" t="0"/>
          <a:stretch/>
        </p:blipFill>
        <p:spPr>
          <a:xfrm>
            <a:off x="204038" y="1883531"/>
            <a:ext cx="2431594" cy="1814156"/>
          </a:xfrm>
          <a:prstGeom prst="rect">
            <a:avLst/>
          </a:prstGeom>
          <a:noFill/>
          <a:ln>
            <a:noFill/>
          </a:ln>
        </p:spPr>
      </p:pic>
      <p:pic>
        <p:nvPicPr>
          <p:cNvPr id="396" name="Google Shape;396;p40"/>
          <p:cNvPicPr preferRelativeResize="0"/>
          <p:nvPr/>
        </p:nvPicPr>
        <p:blipFill rotWithShape="1">
          <a:blip r:embed="rId4">
            <a:alphaModFix/>
          </a:blip>
          <a:srcRect b="0" l="0" r="0" t="0"/>
          <a:stretch/>
        </p:blipFill>
        <p:spPr>
          <a:xfrm>
            <a:off x="3051750" y="2263969"/>
            <a:ext cx="2431594" cy="1363250"/>
          </a:xfrm>
          <a:prstGeom prst="rect">
            <a:avLst/>
          </a:prstGeom>
          <a:noFill/>
          <a:ln>
            <a:noFill/>
          </a:ln>
        </p:spPr>
      </p:pic>
      <p:pic>
        <p:nvPicPr>
          <p:cNvPr id="397" name="Google Shape;397;p40"/>
          <p:cNvPicPr preferRelativeResize="0"/>
          <p:nvPr/>
        </p:nvPicPr>
        <p:blipFill rotWithShape="1">
          <a:blip r:embed="rId5">
            <a:alphaModFix/>
          </a:blip>
          <a:srcRect b="0" l="0" r="0" t="0"/>
          <a:stretch/>
        </p:blipFill>
        <p:spPr>
          <a:xfrm>
            <a:off x="6478119" y="2038519"/>
            <a:ext cx="2494468" cy="1814156"/>
          </a:xfrm>
          <a:prstGeom prst="rect">
            <a:avLst/>
          </a:prstGeom>
          <a:noFill/>
          <a:ln>
            <a:noFill/>
          </a:ln>
        </p:spPr>
      </p:pic>
      <p:sp>
        <p:nvSpPr>
          <p:cNvPr id="398" name="Google Shape;398;p40"/>
          <p:cNvSpPr txBox="1"/>
          <p:nvPr/>
        </p:nvSpPr>
        <p:spPr>
          <a:xfrm>
            <a:off x="441394" y="3884550"/>
            <a:ext cx="1876050" cy="318150"/>
          </a:xfrm>
          <a:prstGeom prst="rect">
            <a:avLst/>
          </a:prstGeom>
          <a:noFill/>
          <a:ln>
            <a:noFill/>
          </a:ln>
        </p:spPr>
        <p:txBody>
          <a:bodyPr anchorCtr="0" anchor="t"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500"/>
              <a:buFont typeface="Arial"/>
              <a:buNone/>
            </a:pPr>
            <a:r>
              <a:rPr b="0" i="0" lang="es" sz="1500" u="none" cap="none" strike="noStrike">
                <a:solidFill>
                  <a:srgbClr val="171616"/>
                </a:solidFill>
                <a:latin typeface="Arial"/>
                <a:ea typeface="Arial"/>
                <a:cs typeface="Arial"/>
                <a:sym typeface="Arial"/>
              </a:rPr>
              <a:t>Original Image</a:t>
            </a:r>
            <a:endParaRPr b="0" i="0" sz="1500" u="none" cap="none" strike="noStrike">
              <a:solidFill>
                <a:srgbClr val="171616"/>
              </a:solidFill>
              <a:latin typeface="Arial"/>
              <a:ea typeface="Arial"/>
              <a:cs typeface="Arial"/>
              <a:sym typeface="Arial"/>
            </a:endParaRPr>
          </a:p>
        </p:txBody>
      </p:sp>
      <p:sp>
        <p:nvSpPr>
          <p:cNvPr id="399" name="Google Shape;399;p40"/>
          <p:cNvSpPr txBox="1"/>
          <p:nvPr/>
        </p:nvSpPr>
        <p:spPr>
          <a:xfrm>
            <a:off x="3329522" y="3884550"/>
            <a:ext cx="1876050" cy="318150"/>
          </a:xfrm>
          <a:prstGeom prst="rect">
            <a:avLst/>
          </a:prstGeom>
          <a:noFill/>
          <a:ln>
            <a:noFill/>
          </a:ln>
        </p:spPr>
        <p:txBody>
          <a:bodyPr anchorCtr="0" anchor="t"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500"/>
              <a:buFont typeface="Arial"/>
              <a:buNone/>
            </a:pPr>
            <a:r>
              <a:rPr b="0" i="0" lang="es" sz="1500" u="none" cap="none" strike="noStrike">
                <a:solidFill>
                  <a:srgbClr val="171616"/>
                </a:solidFill>
                <a:latin typeface="Arial"/>
                <a:ea typeface="Arial"/>
                <a:cs typeface="Arial"/>
                <a:sym typeface="Arial"/>
              </a:rPr>
              <a:t>Background</a:t>
            </a:r>
            <a:endParaRPr b="0" i="0" sz="1500" u="none" cap="none" strike="noStrike">
              <a:solidFill>
                <a:srgbClr val="171616"/>
              </a:solidFill>
              <a:latin typeface="Arial"/>
              <a:ea typeface="Arial"/>
              <a:cs typeface="Arial"/>
              <a:sym typeface="Arial"/>
            </a:endParaRPr>
          </a:p>
        </p:txBody>
      </p:sp>
      <p:sp>
        <p:nvSpPr>
          <p:cNvPr id="400" name="Google Shape;400;p40"/>
          <p:cNvSpPr txBox="1"/>
          <p:nvPr/>
        </p:nvSpPr>
        <p:spPr>
          <a:xfrm>
            <a:off x="6787331" y="3884550"/>
            <a:ext cx="1876050" cy="318150"/>
          </a:xfrm>
          <a:prstGeom prst="rect">
            <a:avLst/>
          </a:prstGeom>
          <a:noFill/>
          <a:ln>
            <a:noFill/>
          </a:ln>
        </p:spPr>
        <p:txBody>
          <a:bodyPr anchorCtr="0" anchor="t"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500"/>
              <a:buFont typeface="Arial"/>
              <a:buNone/>
            </a:pPr>
            <a:r>
              <a:rPr b="0" i="0" lang="es" sz="1500" u="none" cap="none" strike="noStrike">
                <a:solidFill>
                  <a:srgbClr val="171616"/>
                </a:solidFill>
                <a:latin typeface="Arial"/>
                <a:ea typeface="Arial"/>
                <a:cs typeface="Arial"/>
                <a:sym typeface="Arial"/>
              </a:rPr>
              <a:t>Corrected Image</a:t>
            </a:r>
            <a:endParaRPr b="0" i="0" sz="1500" u="none" cap="none" strike="noStrike">
              <a:solidFill>
                <a:srgbClr val="171616"/>
              </a:solidFill>
              <a:latin typeface="Arial"/>
              <a:ea typeface="Arial"/>
              <a:cs typeface="Arial"/>
              <a:sym typeface="Arial"/>
            </a:endParaRPr>
          </a:p>
        </p:txBody>
      </p:sp>
      <p:sp>
        <p:nvSpPr>
          <p:cNvPr id="401" name="Google Shape;401;p40"/>
          <p:cNvSpPr txBox="1"/>
          <p:nvPr/>
        </p:nvSpPr>
        <p:spPr>
          <a:xfrm>
            <a:off x="2704978" y="2922019"/>
            <a:ext cx="277425" cy="212175"/>
          </a:xfrm>
          <a:prstGeom prst="rect">
            <a:avLst/>
          </a:prstGeom>
          <a:no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800"/>
              <a:buFont typeface="Arial"/>
              <a:buNone/>
            </a:pPr>
            <a:r>
              <a:rPr b="1" i="0" lang="es" sz="1800" u="none" cap="none" strike="noStrike">
                <a:solidFill>
                  <a:srgbClr val="171616"/>
                </a:solidFill>
                <a:latin typeface="Arial"/>
                <a:ea typeface="Arial"/>
                <a:cs typeface="Arial"/>
                <a:sym typeface="Arial"/>
              </a:rPr>
              <a:t>-</a:t>
            </a:r>
            <a:endParaRPr b="1" i="0" sz="1800" u="none" cap="none" strike="noStrike">
              <a:solidFill>
                <a:srgbClr val="171616"/>
              </a:solidFill>
              <a:latin typeface="Arial"/>
              <a:ea typeface="Arial"/>
              <a:cs typeface="Arial"/>
              <a:sym typeface="Arial"/>
            </a:endParaRPr>
          </a:p>
        </p:txBody>
      </p:sp>
      <p:sp>
        <p:nvSpPr>
          <p:cNvPr id="402" name="Google Shape;402;p40"/>
          <p:cNvSpPr txBox="1"/>
          <p:nvPr/>
        </p:nvSpPr>
        <p:spPr>
          <a:xfrm>
            <a:off x="5899454" y="2839510"/>
            <a:ext cx="277425" cy="212175"/>
          </a:xfrm>
          <a:prstGeom prst="rect">
            <a:avLst/>
          </a:prstGeom>
          <a:no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800"/>
              <a:buFont typeface="Arial"/>
              <a:buNone/>
            </a:pPr>
            <a:r>
              <a:rPr b="1" i="0" lang="es" sz="1800" u="none" cap="none" strike="noStrike">
                <a:solidFill>
                  <a:srgbClr val="171616"/>
                </a:solidFill>
                <a:latin typeface="Arial"/>
                <a:ea typeface="Arial"/>
                <a:cs typeface="Arial"/>
                <a:sym typeface="Arial"/>
              </a:rPr>
              <a:t>=</a:t>
            </a:r>
            <a:endParaRPr b="1" i="0" sz="1800" u="none" cap="none" strike="noStrike">
              <a:solidFill>
                <a:srgbClr val="171616"/>
              </a:solidFill>
              <a:latin typeface="Arial"/>
              <a:ea typeface="Arial"/>
              <a:cs typeface="Arial"/>
              <a:sym typeface="Arial"/>
            </a:endParaRPr>
          </a:p>
        </p:txBody>
      </p:sp>
      <p:sp>
        <p:nvSpPr>
          <p:cNvPr id="403" name="Google Shape;403;p40"/>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404" name="Google Shape;404;p40"/>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8" name="Shape 408"/>
        <p:cNvGrpSpPr/>
        <p:nvPr/>
      </p:nvGrpSpPr>
      <p:grpSpPr>
        <a:xfrm>
          <a:off x="0" y="0"/>
          <a:ext cx="0" cy="0"/>
          <a:chOff x="0" y="0"/>
          <a:chExt cx="0" cy="0"/>
        </a:xfrm>
      </p:grpSpPr>
      <p:sp>
        <p:nvSpPr>
          <p:cNvPr id="409" name="Google Shape;409;p41"/>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1400"/>
              <a:buNone/>
            </a:pPr>
            <a:r>
              <a:rPr lang="es"/>
              <a:t>Spatial Filtering</a:t>
            </a:r>
            <a:endParaRPr/>
          </a:p>
        </p:txBody>
      </p:sp>
      <p:grpSp>
        <p:nvGrpSpPr>
          <p:cNvPr id="410" name="Google Shape;410;p41"/>
          <p:cNvGrpSpPr/>
          <p:nvPr/>
        </p:nvGrpSpPr>
        <p:grpSpPr>
          <a:xfrm>
            <a:off x="628650" y="1463048"/>
            <a:ext cx="2245185" cy="2970000"/>
            <a:chOff x="215384" y="1874953"/>
            <a:chExt cx="2176544" cy="2879199"/>
          </a:xfrm>
        </p:grpSpPr>
        <p:pic>
          <p:nvPicPr>
            <p:cNvPr id="411" name="Google Shape;411;p41"/>
            <p:cNvPicPr preferRelativeResize="0"/>
            <p:nvPr/>
          </p:nvPicPr>
          <p:blipFill rotWithShape="1">
            <a:blip r:embed="rId3">
              <a:alphaModFix/>
            </a:blip>
            <a:srcRect b="0" l="0" r="0" t="0"/>
            <a:stretch/>
          </p:blipFill>
          <p:spPr>
            <a:xfrm>
              <a:off x="215384" y="1874953"/>
              <a:ext cx="2176544" cy="1656000"/>
            </a:xfrm>
            <a:prstGeom prst="rect">
              <a:avLst/>
            </a:prstGeom>
            <a:noFill/>
            <a:ln>
              <a:noFill/>
            </a:ln>
          </p:spPr>
        </p:pic>
        <p:pic>
          <p:nvPicPr>
            <p:cNvPr id="412" name="Google Shape;412;p41"/>
            <p:cNvPicPr preferRelativeResize="0"/>
            <p:nvPr/>
          </p:nvPicPr>
          <p:blipFill rotWithShape="1">
            <a:blip r:embed="rId4">
              <a:alphaModFix/>
            </a:blip>
            <a:srcRect b="0" l="0" r="0" t="0"/>
            <a:stretch/>
          </p:blipFill>
          <p:spPr>
            <a:xfrm>
              <a:off x="215384" y="3530953"/>
              <a:ext cx="2149222" cy="1223199"/>
            </a:xfrm>
            <a:prstGeom prst="rect">
              <a:avLst/>
            </a:prstGeom>
            <a:noFill/>
            <a:ln>
              <a:noFill/>
            </a:ln>
          </p:spPr>
        </p:pic>
      </p:grpSp>
      <p:grpSp>
        <p:nvGrpSpPr>
          <p:cNvPr id="413" name="Google Shape;413;p41"/>
          <p:cNvGrpSpPr/>
          <p:nvPr/>
        </p:nvGrpSpPr>
        <p:grpSpPr>
          <a:xfrm>
            <a:off x="3443181" y="1463048"/>
            <a:ext cx="2257637" cy="2970000"/>
            <a:chOff x="2606097" y="1874953"/>
            <a:chExt cx="2188615" cy="2879199"/>
          </a:xfrm>
        </p:grpSpPr>
        <p:pic>
          <p:nvPicPr>
            <p:cNvPr id="414" name="Google Shape;414;p41"/>
            <p:cNvPicPr preferRelativeResize="0"/>
            <p:nvPr/>
          </p:nvPicPr>
          <p:blipFill rotWithShape="1">
            <a:blip r:embed="rId5">
              <a:alphaModFix/>
            </a:blip>
            <a:srcRect b="0" l="0" r="0" t="0"/>
            <a:stretch/>
          </p:blipFill>
          <p:spPr>
            <a:xfrm>
              <a:off x="2606097" y="1874953"/>
              <a:ext cx="2188615" cy="1656000"/>
            </a:xfrm>
            <a:prstGeom prst="rect">
              <a:avLst/>
            </a:prstGeom>
            <a:noFill/>
            <a:ln>
              <a:noFill/>
            </a:ln>
          </p:spPr>
        </p:pic>
        <p:pic>
          <p:nvPicPr>
            <p:cNvPr id="415" name="Google Shape;415;p41"/>
            <p:cNvPicPr preferRelativeResize="0"/>
            <p:nvPr/>
          </p:nvPicPr>
          <p:blipFill rotWithShape="1">
            <a:blip r:embed="rId6">
              <a:alphaModFix/>
            </a:blip>
            <a:srcRect b="0" l="0" r="0" t="0"/>
            <a:stretch/>
          </p:blipFill>
          <p:spPr>
            <a:xfrm>
              <a:off x="2625793" y="3526025"/>
              <a:ext cx="2149222" cy="1228127"/>
            </a:xfrm>
            <a:prstGeom prst="rect">
              <a:avLst/>
            </a:prstGeom>
            <a:noFill/>
            <a:ln>
              <a:noFill/>
            </a:ln>
          </p:spPr>
        </p:pic>
      </p:grpSp>
      <p:grpSp>
        <p:nvGrpSpPr>
          <p:cNvPr id="416" name="Google Shape;416;p41"/>
          <p:cNvGrpSpPr/>
          <p:nvPr/>
        </p:nvGrpSpPr>
        <p:grpSpPr>
          <a:xfrm>
            <a:off x="3448024" y="1463048"/>
            <a:ext cx="2252795" cy="2970000"/>
            <a:chOff x="5008563" y="1874953"/>
            <a:chExt cx="2183920" cy="2879199"/>
          </a:xfrm>
        </p:grpSpPr>
        <p:pic>
          <p:nvPicPr>
            <p:cNvPr id="417" name="Google Shape;417;p41"/>
            <p:cNvPicPr preferRelativeResize="0"/>
            <p:nvPr/>
          </p:nvPicPr>
          <p:blipFill rotWithShape="1">
            <a:blip r:embed="rId7">
              <a:alphaModFix/>
            </a:blip>
            <a:srcRect b="0" l="0" r="0" t="0"/>
            <a:stretch/>
          </p:blipFill>
          <p:spPr>
            <a:xfrm>
              <a:off x="5008881" y="1874953"/>
              <a:ext cx="2183602" cy="1656000"/>
            </a:xfrm>
            <a:prstGeom prst="rect">
              <a:avLst/>
            </a:prstGeom>
            <a:noFill/>
            <a:ln>
              <a:noFill/>
            </a:ln>
          </p:spPr>
        </p:pic>
        <p:pic>
          <p:nvPicPr>
            <p:cNvPr id="418" name="Google Shape;418;p41"/>
            <p:cNvPicPr preferRelativeResize="0"/>
            <p:nvPr/>
          </p:nvPicPr>
          <p:blipFill rotWithShape="1">
            <a:blip r:embed="rId8">
              <a:alphaModFix/>
            </a:blip>
            <a:srcRect b="0" l="0" r="0" t="0"/>
            <a:stretch/>
          </p:blipFill>
          <p:spPr>
            <a:xfrm>
              <a:off x="5008563" y="3530953"/>
              <a:ext cx="2174874" cy="1223199"/>
            </a:xfrm>
            <a:prstGeom prst="rect">
              <a:avLst/>
            </a:prstGeom>
            <a:noFill/>
            <a:ln>
              <a:noFill/>
            </a:ln>
          </p:spPr>
        </p:pic>
      </p:grpSp>
      <p:grpSp>
        <p:nvGrpSpPr>
          <p:cNvPr id="419" name="Google Shape;419;p41"/>
          <p:cNvGrpSpPr/>
          <p:nvPr/>
        </p:nvGrpSpPr>
        <p:grpSpPr>
          <a:xfrm>
            <a:off x="3427222" y="1463048"/>
            <a:ext cx="2285066" cy="2970000"/>
            <a:chOff x="7406652" y="1874953"/>
            <a:chExt cx="2215206" cy="2879199"/>
          </a:xfrm>
        </p:grpSpPr>
        <p:pic>
          <p:nvPicPr>
            <p:cNvPr id="420" name="Google Shape;420;p41"/>
            <p:cNvPicPr preferRelativeResize="0"/>
            <p:nvPr/>
          </p:nvPicPr>
          <p:blipFill rotWithShape="1">
            <a:blip r:embed="rId9">
              <a:alphaModFix/>
            </a:blip>
            <a:srcRect b="0" l="0" r="0" t="0"/>
            <a:stretch/>
          </p:blipFill>
          <p:spPr>
            <a:xfrm>
              <a:off x="7406652" y="1874953"/>
              <a:ext cx="2194881" cy="1656000"/>
            </a:xfrm>
            <a:prstGeom prst="rect">
              <a:avLst/>
            </a:prstGeom>
            <a:noFill/>
            <a:ln>
              <a:noFill/>
            </a:ln>
          </p:spPr>
        </p:pic>
        <p:pic>
          <p:nvPicPr>
            <p:cNvPr id="421" name="Google Shape;421;p41"/>
            <p:cNvPicPr preferRelativeResize="0"/>
            <p:nvPr/>
          </p:nvPicPr>
          <p:blipFill rotWithShape="1">
            <a:blip r:embed="rId10">
              <a:alphaModFix/>
            </a:blip>
            <a:srcRect b="0" l="0" r="0" t="0"/>
            <a:stretch/>
          </p:blipFill>
          <p:spPr>
            <a:xfrm>
              <a:off x="7426977" y="3533570"/>
              <a:ext cx="2194881" cy="1220582"/>
            </a:xfrm>
            <a:prstGeom prst="rect">
              <a:avLst/>
            </a:prstGeom>
            <a:noFill/>
            <a:ln>
              <a:noFill/>
            </a:ln>
          </p:spPr>
        </p:pic>
      </p:grpSp>
      <p:grpSp>
        <p:nvGrpSpPr>
          <p:cNvPr id="422" name="Google Shape;422;p41"/>
          <p:cNvGrpSpPr/>
          <p:nvPr/>
        </p:nvGrpSpPr>
        <p:grpSpPr>
          <a:xfrm>
            <a:off x="6244709" y="1463048"/>
            <a:ext cx="2300105" cy="2970000"/>
            <a:chOff x="9815702" y="1874953"/>
            <a:chExt cx="2203927" cy="2845811"/>
          </a:xfrm>
        </p:grpSpPr>
        <p:pic>
          <p:nvPicPr>
            <p:cNvPr id="423" name="Google Shape;423;p41"/>
            <p:cNvPicPr preferRelativeResize="0"/>
            <p:nvPr/>
          </p:nvPicPr>
          <p:blipFill rotWithShape="1">
            <a:blip r:embed="rId11">
              <a:alphaModFix/>
            </a:blip>
            <a:srcRect b="0" l="0" r="0" t="0"/>
            <a:stretch/>
          </p:blipFill>
          <p:spPr>
            <a:xfrm>
              <a:off x="9815702" y="1874953"/>
              <a:ext cx="2160914" cy="1656000"/>
            </a:xfrm>
            <a:prstGeom prst="rect">
              <a:avLst/>
            </a:prstGeom>
            <a:noFill/>
            <a:ln>
              <a:noFill/>
            </a:ln>
          </p:spPr>
        </p:pic>
        <p:pic>
          <p:nvPicPr>
            <p:cNvPr id="424" name="Google Shape;424;p41"/>
            <p:cNvPicPr preferRelativeResize="0"/>
            <p:nvPr/>
          </p:nvPicPr>
          <p:blipFill rotWithShape="1">
            <a:blip r:embed="rId12">
              <a:alphaModFix/>
            </a:blip>
            <a:srcRect b="0" l="0" r="0" t="0"/>
            <a:stretch/>
          </p:blipFill>
          <p:spPr>
            <a:xfrm>
              <a:off x="9824748" y="3523063"/>
              <a:ext cx="2194881" cy="1197701"/>
            </a:xfrm>
            <a:prstGeom prst="rect">
              <a:avLst/>
            </a:prstGeom>
            <a:noFill/>
            <a:ln>
              <a:noFill/>
            </a:ln>
          </p:spPr>
        </p:pic>
      </p:grpSp>
      <p:sp>
        <p:nvSpPr>
          <p:cNvPr id="425" name="Google Shape;425;p41"/>
          <p:cNvSpPr txBox="1"/>
          <p:nvPr/>
        </p:nvSpPr>
        <p:spPr>
          <a:xfrm>
            <a:off x="8034900" y="4958834"/>
            <a:ext cx="1109100" cy="184666"/>
          </a:xfrm>
          <a:prstGeom prst="rect">
            <a:avLst/>
          </a:prstGeom>
          <a:noFill/>
          <a:ln>
            <a:noFill/>
          </a:ln>
        </p:spPr>
        <p:txBody>
          <a:bodyPr anchorCtr="0" anchor="t" bIns="34275" lIns="68575" spcFirstLastPara="1" rIns="68575" wrap="square" tIns="34275">
            <a:spAutoFit/>
          </a:bodyPr>
          <a:lstStyle/>
          <a:p>
            <a:pPr indent="0" lvl="0" marL="0" marR="0" rtl="0" algn="r">
              <a:lnSpc>
                <a:spcPct val="100000"/>
              </a:lnSpc>
              <a:spcBef>
                <a:spcPts val="0"/>
              </a:spcBef>
              <a:spcAft>
                <a:spcPts val="0"/>
              </a:spcAft>
              <a:buClr>
                <a:srgbClr val="000000"/>
              </a:buClr>
              <a:buSzPts val="800"/>
              <a:buFont typeface="Arial"/>
              <a:buNone/>
            </a:pPr>
            <a:r>
              <a:rPr b="0" i="0" lang="es" sz="800" u="none" cap="none" strike="noStrike">
                <a:solidFill>
                  <a:srgbClr val="7F7F7F"/>
                </a:solidFill>
                <a:latin typeface="Calibri"/>
                <a:ea typeface="Calibri"/>
                <a:cs typeface="Calibri"/>
                <a:sym typeface="Calibri"/>
              </a:rPr>
              <a:t>HeLa Cells / Fiji samples</a:t>
            </a:r>
            <a:endParaRPr b="0" i="0" sz="1100" u="none" cap="none" strike="noStrike">
              <a:solidFill>
                <a:srgbClr val="000000"/>
              </a:solidFill>
              <a:latin typeface="Arial"/>
              <a:ea typeface="Arial"/>
              <a:cs typeface="Arial"/>
              <a:sym typeface="Arial"/>
            </a:endParaRPr>
          </a:p>
        </p:txBody>
      </p:sp>
      <p:sp>
        <p:nvSpPr>
          <p:cNvPr id="426" name="Google Shape;426;p41"/>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427" name="Google Shape;427;p41"/>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2"/>
                                        </p:tgtEl>
                                        <p:attrNameLst>
                                          <p:attrName>style.visibility</p:attrName>
                                        </p:attrNameLst>
                                      </p:cBhvr>
                                      <p:to>
                                        <p:strVal val="visible"/>
                                      </p:to>
                                    </p:set>
                                    <p:animEffect filter="fade" transition="in">
                                      <p:cBhvr>
                                        <p:cTn dur="500"/>
                                        <p:tgtEl>
                                          <p:spTgt spid="4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32" name="Shape 432"/>
        <p:cNvGrpSpPr/>
        <p:nvPr/>
      </p:nvGrpSpPr>
      <p:grpSpPr>
        <a:xfrm>
          <a:off x="0" y="0"/>
          <a:ext cx="0" cy="0"/>
          <a:chOff x="0" y="0"/>
          <a:chExt cx="0" cy="0"/>
        </a:xfrm>
      </p:grpSpPr>
      <p:sp>
        <p:nvSpPr>
          <p:cNvPr id="433" name="Google Shape;433;p42"/>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SzPts val="1400"/>
              <a:buNone/>
            </a:pPr>
            <a:r>
              <a:rPr lang="es"/>
              <a:t>Mean filter</a:t>
            </a:r>
            <a:endParaRPr/>
          </a:p>
        </p:txBody>
      </p:sp>
      <p:grpSp>
        <p:nvGrpSpPr>
          <p:cNvPr id="434" name="Google Shape;434;p42"/>
          <p:cNvGrpSpPr/>
          <p:nvPr/>
        </p:nvGrpSpPr>
        <p:grpSpPr>
          <a:xfrm>
            <a:off x="682938" y="817228"/>
            <a:ext cx="7778124" cy="3583800"/>
            <a:chOff x="811633" y="1226255"/>
            <a:chExt cx="10370832" cy="4778400"/>
          </a:xfrm>
        </p:grpSpPr>
        <p:pic>
          <p:nvPicPr>
            <p:cNvPr id="435" name="Google Shape;435;p42"/>
            <p:cNvPicPr preferRelativeResize="0"/>
            <p:nvPr/>
          </p:nvPicPr>
          <p:blipFill rotWithShape="1">
            <a:blip r:embed="rId3">
              <a:alphaModFix/>
            </a:blip>
            <a:srcRect b="0" l="0" r="0" t="0"/>
            <a:stretch/>
          </p:blipFill>
          <p:spPr>
            <a:xfrm>
              <a:off x="811633" y="1226255"/>
              <a:ext cx="2613025" cy="2560637"/>
            </a:xfrm>
            <a:prstGeom prst="rect">
              <a:avLst/>
            </a:prstGeom>
            <a:noFill/>
            <a:ln>
              <a:noFill/>
            </a:ln>
          </p:spPr>
        </p:pic>
        <p:sp>
          <p:nvSpPr>
            <p:cNvPr id="436" name="Google Shape;436;p42"/>
            <p:cNvSpPr/>
            <p:nvPr/>
          </p:nvSpPr>
          <p:spPr>
            <a:xfrm>
              <a:off x="817983" y="1245305"/>
              <a:ext cx="760500" cy="755700"/>
            </a:xfrm>
            <a:prstGeom prst="rect">
              <a:avLst/>
            </a:prstGeom>
            <a:noFill/>
            <a:ln cap="flat" cmpd="sng" w="38100">
              <a:solidFill>
                <a:srgbClr val="92D05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92D050"/>
                </a:solidFill>
                <a:latin typeface="Century Gothic"/>
                <a:ea typeface="Century Gothic"/>
                <a:cs typeface="Century Gothic"/>
                <a:sym typeface="Century Gothic"/>
              </a:endParaRPr>
            </a:p>
          </p:txBody>
        </p:sp>
        <p:sp>
          <p:nvSpPr>
            <p:cNvPr id="437" name="Google Shape;437;p42"/>
            <p:cNvSpPr txBox="1"/>
            <p:nvPr/>
          </p:nvSpPr>
          <p:spPr>
            <a:xfrm>
              <a:off x="1060870" y="1426280"/>
              <a:ext cx="249300" cy="3795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92D050"/>
                </a:buClr>
                <a:buSzPts val="1400"/>
                <a:buFont typeface="Arial"/>
                <a:buNone/>
              </a:pPr>
              <a:r>
                <a:rPr b="0" i="0" lang="es" sz="1400" u="none" cap="none" strike="noStrike">
                  <a:solidFill>
                    <a:srgbClr val="92D050"/>
                  </a:solidFill>
                  <a:latin typeface="Arial"/>
                  <a:ea typeface="Arial"/>
                  <a:cs typeface="Arial"/>
                  <a:sym typeface="Arial"/>
                </a:rPr>
                <a:t>X</a:t>
              </a:r>
              <a:endParaRPr b="0" i="0" sz="1100" u="none" cap="none" strike="noStrike">
                <a:solidFill>
                  <a:srgbClr val="000000"/>
                </a:solidFill>
                <a:latin typeface="Arial"/>
                <a:ea typeface="Arial"/>
                <a:cs typeface="Arial"/>
                <a:sym typeface="Arial"/>
              </a:endParaRPr>
            </a:p>
          </p:txBody>
        </p:sp>
        <p:sp>
          <p:nvSpPr>
            <p:cNvPr id="438" name="Google Shape;438;p42"/>
            <p:cNvSpPr/>
            <p:nvPr/>
          </p:nvSpPr>
          <p:spPr>
            <a:xfrm>
              <a:off x="1086270" y="1475492"/>
              <a:ext cx="2062200" cy="2035200"/>
            </a:xfrm>
            <a:prstGeom prst="rect">
              <a:avLst/>
            </a:prstGeom>
            <a:noFill/>
            <a:ln cap="flat" cmpd="sng" w="25400">
              <a:solidFill>
                <a:srgbClr val="00B0F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p:txBody>
        </p:sp>
        <p:sp>
          <p:nvSpPr>
            <p:cNvPr id="439" name="Google Shape;439;p42"/>
            <p:cNvSpPr txBox="1"/>
            <p:nvPr/>
          </p:nvSpPr>
          <p:spPr>
            <a:xfrm>
              <a:off x="1308520" y="1427867"/>
              <a:ext cx="249300" cy="3180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FF9900"/>
                </a:buClr>
                <a:buSzPts val="1400"/>
                <a:buFont typeface="Arial"/>
                <a:buNone/>
              </a:pPr>
              <a:r>
                <a:t/>
              </a:r>
              <a:endParaRPr b="0" i="0" sz="1100" u="none" cap="none" strike="noStrike">
                <a:solidFill>
                  <a:srgbClr val="000000"/>
                </a:solidFill>
                <a:latin typeface="Arial"/>
                <a:ea typeface="Arial"/>
                <a:cs typeface="Arial"/>
                <a:sym typeface="Arial"/>
              </a:endParaRPr>
            </a:p>
          </p:txBody>
        </p:sp>
        <p:grpSp>
          <p:nvGrpSpPr>
            <p:cNvPr id="440" name="Google Shape;440;p42"/>
            <p:cNvGrpSpPr/>
            <p:nvPr/>
          </p:nvGrpSpPr>
          <p:grpSpPr>
            <a:xfrm>
              <a:off x="4190773" y="1475492"/>
              <a:ext cx="3882300" cy="2271900"/>
              <a:chOff x="5751933" y="1285305"/>
              <a:chExt cx="3882300" cy="2271900"/>
            </a:xfrm>
          </p:grpSpPr>
          <p:sp>
            <p:nvSpPr>
              <p:cNvPr id="441" name="Google Shape;441;p42"/>
              <p:cNvSpPr/>
              <p:nvPr/>
            </p:nvSpPr>
            <p:spPr>
              <a:xfrm>
                <a:off x="5751933" y="1285305"/>
                <a:ext cx="3882300" cy="2271900"/>
              </a:xfrm>
              <a:prstGeom prst="rect">
                <a:avLst/>
              </a:prstGeom>
              <a:noFill/>
              <a:ln>
                <a:noFill/>
              </a:ln>
            </p:spPr>
            <p:txBody>
              <a:bodyPr anchorCtr="0" anchor="t" bIns="34525" lIns="69050" spcFirstLastPara="1" rIns="69050" wrap="square" tIns="34525">
                <a:noAutofit/>
              </a:bodyPr>
              <a:lstStyle/>
              <a:p>
                <a:pPr indent="0" lvl="0" marL="0" marR="0" rtl="0" algn="l">
                  <a:lnSpc>
                    <a:spcPct val="100000"/>
                  </a:lnSpc>
                  <a:spcBef>
                    <a:spcPts val="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94  100 104 119 125 136 143 153 157 158</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20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103 104 106  98 103 119 141 155 159 160</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20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109 136 136 123  95  78 117 149 155 160</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20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110 130 144 149 129  78  97 151 161 158</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20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109 137 178 167 119  78 101 185 188 161</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20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100 143 167 134  87  85 134 216 209 172</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20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104 123 166 161 155 160 205 229 218 181</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20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125 131 172 179 180 208 238 237 228 200</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20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131 148 172 175 188 228 239 238 228 206</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20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161 169 162 163 193 228 230 237 220 199</a:t>
                </a:r>
                <a:endParaRPr b="0" i="0" sz="1100" u="none" cap="none" strike="noStrike">
                  <a:solidFill>
                    <a:srgbClr val="000000"/>
                  </a:solidFill>
                  <a:latin typeface="Arial"/>
                  <a:ea typeface="Arial"/>
                  <a:cs typeface="Arial"/>
                  <a:sym typeface="Arial"/>
                </a:endParaRPr>
              </a:p>
            </p:txBody>
          </p:sp>
          <p:sp>
            <p:nvSpPr>
              <p:cNvPr id="442" name="Google Shape;442;p42"/>
              <p:cNvSpPr/>
              <p:nvPr/>
            </p:nvSpPr>
            <p:spPr>
              <a:xfrm>
                <a:off x="5771484" y="1319035"/>
                <a:ext cx="1118700" cy="681000"/>
              </a:xfrm>
              <a:prstGeom prst="rect">
                <a:avLst/>
              </a:prstGeom>
              <a:noFill/>
              <a:ln cap="flat" cmpd="sng" w="38100">
                <a:solidFill>
                  <a:srgbClr val="92D05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92D050"/>
                  </a:solidFill>
                  <a:latin typeface="Century Gothic"/>
                  <a:ea typeface="Century Gothic"/>
                  <a:cs typeface="Century Gothic"/>
                  <a:sym typeface="Century Gothic"/>
                </a:endParaRPr>
              </a:p>
            </p:txBody>
          </p:sp>
          <p:sp>
            <p:nvSpPr>
              <p:cNvPr id="443" name="Google Shape;443;p42"/>
              <p:cNvSpPr/>
              <p:nvPr/>
            </p:nvSpPr>
            <p:spPr>
              <a:xfrm>
                <a:off x="6171083" y="1514702"/>
                <a:ext cx="2932200" cy="1771200"/>
              </a:xfrm>
              <a:prstGeom prst="rect">
                <a:avLst/>
              </a:prstGeom>
              <a:noFill/>
              <a:ln cap="flat" cmpd="sng" w="25400">
                <a:solidFill>
                  <a:srgbClr val="00B0F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p:txBody>
          </p:sp>
        </p:grpSp>
        <p:grpSp>
          <p:nvGrpSpPr>
            <p:cNvPr id="444" name="Google Shape;444;p42"/>
            <p:cNvGrpSpPr/>
            <p:nvPr/>
          </p:nvGrpSpPr>
          <p:grpSpPr>
            <a:xfrm>
              <a:off x="8601564" y="1785193"/>
              <a:ext cx="2580901" cy="647576"/>
              <a:chOff x="8601564" y="1990704"/>
              <a:chExt cx="2580901" cy="647576"/>
            </a:xfrm>
          </p:grpSpPr>
          <p:sp>
            <p:nvSpPr>
              <p:cNvPr id="445" name="Google Shape;445;p42"/>
              <p:cNvSpPr txBox="1"/>
              <p:nvPr/>
            </p:nvSpPr>
            <p:spPr>
              <a:xfrm>
                <a:off x="8601565" y="1990704"/>
                <a:ext cx="2580900" cy="6465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mean ( 94, 100, 104,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      103, 104, 106,</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      109, 136, 136) = 110</a:t>
                </a:r>
                <a:endParaRPr b="0" i="0" sz="1100" u="none" cap="none" strike="noStrike">
                  <a:solidFill>
                    <a:srgbClr val="000000"/>
                  </a:solidFill>
                  <a:latin typeface="Arial"/>
                  <a:ea typeface="Arial"/>
                  <a:cs typeface="Arial"/>
                  <a:sym typeface="Arial"/>
                </a:endParaRPr>
              </a:p>
            </p:txBody>
          </p:sp>
          <p:sp>
            <p:nvSpPr>
              <p:cNvPr id="446" name="Google Shape;446;p42"/>
              <p:cNvSpPr/>
              <p:nvPr/>
            </p:nvSpPr>
            <p:spPr>
              <a:xfrm>
                <a:off x="8601564" y="2000180"/>
                <a:ext cx="2580900" cy="638100"/>
              </a:xfrm>
              <a:prstGeom prst="rect">
                <a:avLst/>
              </a:prstGeom>
              <a:noFill/>
              <a:ln cap="flat" cmpd="sng" w="38100">
                <a:solidFill>
                  <a:srgbClr val="92D05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p:txBody>
          </p:sp>
        </p:grpSp>
        <p:sp>
          <p:nvSpPr>
            <p:cNvPr id="447" name="Google Shape;447;p42"/>
            <p:cNvSpPr/>
            <p:nvPr/>
          </p:nvSpPr>
          <p:spPr>
            <a:xfrm>
              <a:off x="3691828" y="2451804"/>
              <a:ext cx="231900" cy="109500"/>
            </a:xfrm>
            <a:prstGeom prst="rightArrow">
              <a:avLst>
                <a:gd fmla="val 50000" name="adj1"/>
                <a:gd fmla="val 50000" name="adj2"/>
              </a:avLst>
            </a:prstGeom>
            <a:solidFill>
              <a:schemeClr val="dk1"/>
            </a:solidFill>
            <a:ln cap="flat" cmpd="sng" w="57150">
              <a:solidFill>
                <a:schemeClr val="dk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p:txBody>
        </p:sp>
        <p:sp>
          <p:nvSpPr>
            <p:cNvPr id="448" name="Google Shape;448;p42"/>
            <p:cNvSpPr/>
            <p:nvPr/>
          </p:nvSpPr>
          <p:spPr>
            <a:xfrm>
              <a:off x="8108595" y="2438310"/>
              <a:ext cx="231900" cy="109500"/>
            </a:xfrm>
            <a:prstGeom prst="rightArrow">
              <a:avLst>
                <a:gd fmla="val 50000" name="adj1"/>
                <a:gd fmla="val 50000" name="adj2"/>
              </a:avLst>
            </a:prstGeom>
            <a:solidFill>
              <a:schemeClr val="dk1"/>
            </a:solidFill>
            <a:ln cap="flat" cmpd="sng" w="57150">
              <a:solidFill>
                <a:schemeClr val="dk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p:txBody>
        </p:sp>
        <p:sp>
          <p:nvSpPr>
            <p:cNvPr id="449" name="Google Shape;449;p42"/>
            <p:cNvSpPr txBox="1"/>
            <p:nvPr/>
          </p:nvSpPr>
          <p:spPr>
            <a:xfrm>
              <a:off x="4556583" y="4217054"/>
              <a:ext cx="3204300" cy="15699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110 113 112 110 117 132 147 156</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119 125 120 108 106 120 142 156</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132 144 137 112  99 114 144 163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135 149 141 114 100 125 160 177</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136 152 148 127 124 154 187 195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136 152 155 149 161 190 212 210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141 158 172 181 200 220 228 218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152 163 176 193 214 231 232 221</a:t>
              </a:r>
              <a:endParaRPr b="0" i="0" sz="1100" u="none" cap="none" strike="noStrike">
                <a:solidFill>
                  <a:srgbClr val="000000"/>
                </a:solidFill>
                <a:latin typeface="Arial"/>
                <a:ea typeface="Arial"/>
                <a:cs typeface="Arial"/>
                <a:sym typeface="Arial"/>
              </a:endParaRPr>
            </a:p>
          </p:txBody>
        </p:sp>
        <p:sp>
          <p:nvSpPr>
            <p:cNvPr id="450" name="Google Shape;450;p42"/>
            <p:cNvSpPr/>
            <p:nvPr/>
          </p:nvSpPr>
          <p:spPr>
            <a:xfrm>
              <a:off x="4609923" y="4207830"/>
              <a:ext cx="2932200" cy="1569600"/>
            </a:xfrm>
            <a:prstGeom prst="rect">
              <a:avLst/>
            </a:prstGeom>
            <a:noFill/>
            <a:ln cap="flat" cmpd="sng" w="25400">
              <a:solidFill>
                <a:srgbClr val="00B0F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p:txBody>
        </p:sp>
        <p:pic>
          <p:nvPicPr>
            <p:cNvPr descr="ratnose_meanfilter3.png" id="451" name="Google Shape;451;p42"/>
            <p:cNvPicPr preferRelativeResize="0"/>
            <p:nvPr/>
          </p:nvPicPr>
          <p:blipFill rotWithShape="1">
            <a:blip r:embed="rId4">
              <a:alphaModFix/>
            </a:blip>
            <a:srcRect b="10793" l="21560" r="18193" t="8102"/>
            <a:stretch/>
          </p:blipFill>
          <p:spPr>
            <a:xfrm>
              <a:off x="1084559" y="3967867"/>
              <a:ext cx="2108200" cy="2036763"/>
            </a:xfrm>
            <a:prstGeom prst="rect">
              <a:avLst/>
            </a:prstGeom>
            <a:noFill/>
            <a:ln>
              <a:noFill/>
            </a:ln>
          </p:spPr>
        </p:pic>
        <p:sp>
          <p:nvSpPr>
            <p:cNvPr id="452" name="Google Shape;452;p42"/>
            <p:cNvSpPr/>
            <p:nvPr/>
          </p:nvSpPr>
          <p:spPr>
            <a:xfrm>
              <a:off x="1087858" y="3969455"/>
              <a:ext cx="2104800" cy="2035200"/>
            </a:xfrm>
            <a:prstGeom prst="rect">
              <a:avLst/>
            </a:prstGeom>
            <a:noFill/>
            <a:ln cap="flat" cmpd="sng" w="28575">
              <a:solidFill>
                <a:srgbClr val="00B0F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p:txBody>
        </p:sp>
        <p:sp>
          <p:nvSpPr>
            <p:cNvPr id="453" name="Google Shape;453;p42"/>
            <p:cNvSpPr/>
            <p:nvPr/>
          </p:nvSpPr>
          <p:spPr>
            <a:xfrm flipH="1">
              <a:off x="3424661" y="4937097"/>
              <a:ext cx="912900" cy="109500"/>
            </a:xfrm>
            <a:prstGeom prst="rightArrow">
              <a:avLst>
                <a:gd fmla="val 50000" name="adj1"/>
                <a:gd fmla="val 50000" name="adj2"/>
              </a:avLst>
            </a:prstGeom>
            <a:solidFill>
              <a:schemeClr val="dk1"/>
            </a:solidFill>
            <a:ln cap="flat" cmpd="sng" w="57150">
              <a:solidFill>
                <a:schemeClr val="dk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p:txBody>
        </p:sp>
        <p:sp>
          <p:nvSpPr>
            <p:cNvPr id="454" name="Google Shape;454;p42"/>
            <p:cNvSpPr/>
            <p:nvPr/>
          </p:nvSpPr>
          <p:spPr>
            <a:xfrm flipH="1" rot="-5400000">
              <a:off x="8044807" y="3145200"/>
              <a:ext cx="1714500" cy="2282100"/>
            </a:xfrm>
            <a:prstGeom prst="bentUpArrow">
              <a:avLst>
                <a:gd fmla="val 8494" name="adj1"/>
                <a:gd fmla="val 8872" name="adj2"/>
                <a:gd fmla="val 10673" name="adj3"/>
              </a:avLst>
            </a:prstGeom>
            <a:solidFill>
              <a:schemeClr val="dk1"/>
            </a:solidFill>
            <a:ln cap="flat" cmpd="sng" w="9525">
              <a:solidFill>
                <a:schemeClr val="dk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chemeClr val="dk1"/>
                </a:solidFill>
                <a:latin typeface="Arial"/>
                <a:ea typeface="Arial"/>
                <a:cs typeface="Arial"/>
                <a:sym typeface="Arial"/>
              </a:endParaRPr>
            </a:p>
          </p:txBody>
        </p:sp>
        <p:sp>
          <p:nvSpPr>
            <p:cNvPr id="455" name="Google Shape;455;p42"/>
            <p:cNvSpPr/>
            <p:nvPr/>
          </p:nvSpPr>
          <p:spPr>
            <a:xfrm>
              <a:off x="4617956" y="4252225"/>
              <a:ext cx="348900" cy="202200"/>
            </a:xfrm>
            <a:prstGeom prst="rect">
              <a:avLst/>
            </a:prstGeom>
            <a:noFill/>
            <a:ln cap="flat" cmpd="sng" w="38100">
              <a:solidFill>
                <a:srgbClr val="92D05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p:txBody>
        </p:sp>
      </p:grpSp>
      <p:graphicFrame>
        <p:nvGraphicFramePr>
          <p:cNvPr id="456" name="Google Shape;456;p42"/>
          <p:cNvGraphicFramePr/>
          <p:nvPr/>
        </p:nvGraphicFramePr>
        <p:xfrm>
          <a:off x="8083687" y="462313"/>
          <a:ext cx="3000000" cy="3000000"/>
        </p:xfrm>
        <a:graphic>
          <a:graphicData uri="http://schemas.openxmlformats.org/drawingml/2006/table">
            <a:tbl>
              <a:tblPr>
                <a:noFill/>
                <a:tableStyleId>{5BF67AD0-C7DA-4F17-BFFE-00A8984EC881}</a:tableStyleId>
              </a:tblPr>
              <a:tblGrid>
                <a:gridCol w="246025"/>
                <a:gridCol w="246025"/>
                <a:gridCol w="246025"/>
              </a:tblGrid>
              <a:tr h="24795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dk1"/>
                          </a:solidFill>
                        </a:rPr>
                        <a:t>+1</a:t>
                      </a:r>
                      <a:endParaRPr sz="1100" u="none" cap="none" strike="noStrike"/>
                    </a:p>
                  </a:txBody>
                  <a:tcPr marT="13625" marB="13625" marR="27275" marL="272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Calibri"/>
                        <a:buNone/>
                      </a:pPr>
                      <a:r>
                        <a:rPr lang="es" sz="1200" u="none" cap="none" strike="noStrike">
                          <a:solidFill>
                            <a:schemeClr val="dk1"/>
                          </a:solidFill>
                        </a:rPr>
                        <a:t>+1</a:t>
                      </a:r>
                      <a:endParaRPr sz="1100" u="none" cap="none" strike="noStrike"/>
                    </a:p>
                  </a:txBody>
                  <a:tcPr marT="13625" marB="13625" marR="27275" marL="272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dk1"/>
                          </a:solidFill>
                        </a:rPr>
                        <a:t>+1</a:t>
                      </a:r>
                      <a:endParaRPr sz="1100" u="none" cap="none" strike="noStrike"/>
                    </a:p>
                  </a:txBody>
                  <a:tcPr marT="13625" marB="13625" marR="27275" marL="272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4795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dk1"/>
                          </a:solidFill>
                        </a:rPr>
                        <a:t>+1</a:t>
                      </a:r>
                      <a:endParaRPr sz="1100" u="none" cap="none" strike="noStrike"/>
                    </a:p>
                  </a:txBody>
                  <a:tcPr marT="13625" marB="13625" marR="27275" marL="272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accent1"/>
                          </a:solidFill>
                        </a:rPr>
                        <a:t>+1</a:t>
                      </a:r>
                      <a:endParaRPr sz="1100" u="none" cap="none" strike="noStrike"/>
                    </a:p>
                  </a:txBody>
                  <a:tcPr marT="13625" marB="13625" marR="27275" marL="272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dk1"/>
                          </a:solidFill>
                        </a:rPr>
                        <a:t>+1</a:t>
                      </a:r>
                      <a:endParaRPr sz="1100" u="none" cap="none" strike="noStrike"/>
                    </a:p>
                  </a:txBody>
                  <a:tcPr marT="13625" marB="13625" marR="27275" marL="272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4795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dk1"/>
                          </a:solidFill>
                        </a:rPr>
                        <a:t>+1</a:t>
                      </a:r>
                      <a:endParaRPr sz="1100" u="none" cap="none" strike="noStrike"/>
                    </a:p>
                  </a:txBody>
                  <a:tcPr marT="13625" marB="13625" marR="27275" marL="272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dk1"/>
                          </a:solidFill>
                        </a:rPr>
                        <a:t>+1</a:t>
                      </a:r>
                      <a:endParaRPr sz="1100" u="none" cap="none" strike="noStrike"/>
                    </a:p>
                  </a:txBody>
                  <a:tcPr marT="13625" marB="13625" marR="27275" marL="272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dk1"/>
                          </a:solidFill>
                        </a:rPr>
                        <a:t>+1</a:t>
                      </a:r>
                      <a:endParaRPr sz="1100" u="none" cap="none" strike="noStrike"/>
                    </a:p>
                  </a:txBody>
                  <a:tcPr marT="13625" marB="13625" marR="27275" marL="272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457" name="Google Shape;457;p42"/>
          <p:cNvSpPr txBox="1"/>
          <p:nvPr/>
        </p:nvSpPr>
        <p:spPr>
          <a:xfrm>
            <a:off x="7605779" y="641283"/>
            <a:ext cx="747000" cy="3462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800"/>
              <a:buFont typeface="Arial"/>
              <a:buNone/>
            </a:pPr>
            <a:r>
              <a:rPr b="0" i="0" lang="es" sz="1800" u="none" cap="none" strike="noStrike">
                <a:solidFill>
                  <a:schemeClr val="dk1"/>
                </a:solidFill>
                <a:latin typeface="Calibri"/>
                <a:ea typeface="Calibri"/>
                <a:cs typeface="Calibri"/>
                <a:sym typeface="Calibri"/>
              </a:rPr>
              <a:t>*</a:t>
            </a:r>
            <a:endParaRPr b="0" i="0" sz="1100" u="none" cap="none" strike="noStrike">
              <a:solidFill>
                <a:srgbClr val="000000"/>
              </a:solidFill>
              <a:latin typeface="Arial"/>
              <a:ea typeface="Arial"/>
              <a:cs typeface="Arial"/>
              <a:sym typeface="Arial"/>
            </a:endParaRPr>
          </a:p>
        </p:txBody>
      </p:sp>
      <p:sp>
        <p:nvSpPr>
          <p:cNvPr id="458" name="Google Shape;458;p42"/>
          <p:cNvSpPr txBox="1"/>
          <p:nvPr/>
        </p:nvSpPr>
        <p:spPr>
          <a:xfrm>
            <a:off x="7732906" y="576364"/>
            <a:ext cx="350700" cy="476100"/>
          </a:xfrm>
          <a:prstGeom prst="rect">
            <a:avLst/>
          </a:prstGeom>
          <a:blipFill rotWithShape="1">
            <a:blip r:embed="rId5">
              <a:alphaModFix/>
            </a:blip>
            <a:stretch>
              <a:fillRect b="0" l="0" r="0" t="0"/>
            </a:stretch>
          </a:blip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rgbClr val="000000"/>
                </a:solidFill>
                <a:latin typeface="Calibri"/>
                <a:ea typeface="Calibri"/>
                <a:cs typeface="Calibri"/>
                <a:sym typeface="Calibri"/>
              </a:rPr>
              <a:t> </a:t>
            </a:r>
            <a:endParaRPr b="0" i="0" sz="1100" u="none" cap="none" strike="noStrike">
              <a:solidFill>
                <a:srgbClr val="000000"/>
              </a:solidFill>
              <a:latin typeface="Arial"/>
              <a:ea typeface="Arial"/>
              <a:cs typeface="Arial"/>
              <a:sym typeface="Arial"/>
            </a:endParaRPr>
          </a:p>
        </p:txBody>
      </p:sp>
      <p:sp>
        <p:nvSpPr>
          <p:cNvPr id="459" name="Google Shape;459;p42"/>
          <p:cNvSpPr txBox="1"/>
          <p:nvPr/>
        </p:nvSpPr>
        <p:spPr>
          <a:xfrm>
            <a:off x="6561857" y="618211"/>
            <a:ext cx="738300" cy="400200"/>
          </a:xfrm>
          <a:prstGeom prst="rect">
            <a:avLst/>
          </a:prstGeom>
          <a:noFill/>
          <a:ln>
            <a:noFill/>
          </a:ln>
        </p:spPr>
        <p:txBody>
          <a:bodyPr anchorCtr="0" anchor="t" bIns="68575" lIns="68575" spcFirstLastPara="1" rIns="68575" wrap="square" tIns="68575">
            <a:spAutoFit/>
          </a:bodyPr>
          <a:lstStyle/>
          <a:p>
            <a:pPr indent="0" lvl="0" marL="0" marR="0" rtl="0" algn="l">
              <a:lnSpc>
                <a:spcPct val="110000"/>
              </a:lnSpc>
              <a:spcBef>
                <a:spcPts val="300"/>
              </a:spcBef>
              <a:spcAft>
                <a:spcPts val="0"/>
              </a:spcAft>
              <a:buClr>
                <a:srgbClr val="000000"/>
              </a:buClr>
              <a:buSzPts val="1700"/>
              <a:buFont typeface="Arial"/>
              <a:buNone/>
            </a:pPr>
            <a:r>
              <a:rPr b="0" i="1" lang="es" sz="1700" u="none" cap="none" strike="noStrike">
                <a:solidFill>
                  <a:srgbClr val="548135"/>
                </a:solidFill>
                <a:latin typeface="Calibri"/>
                <a:ea typeface="Calibri"/>
                <a:cs typeface="Calibri"/>
                <a:sym typeface="Calibri"/>
              </a:rPr>
              <a:t>Kernel </a:t>
            </a:r>
            <a:endParaRPr b="0" i="1" sz="1700" u="none" cap="none" strike="noStrike">
              <a:solidFill>
                <a:srgbClr val="548135"/>
              </a:solidFill>
              <a:latin typeface="Calibri"/>
              <a:ea typeface="Calibri"/>
              <a:cs typeface="Calibri"/>
              <a:sym typeface="Calibri"/>
            </a:endParaRPr>
          </a:p>
        </p:txBody>
      </p:sp>
      <p:cxnSp>
        <p:nvCxnSpPr>
          <p:cNvPr id="460" name="Google Shape;460;p42"/>
          <p:cNvCxnSpPr>
            <a:stCxn id="459" idx="3"/>
            <a:endCxn id="457" idx="1"/>
          </p:cNvCxnSpPr>
          <p:nvPr/>
        </p:nvCxnSpPr>
        <p:spPr>
          <a:xfrm flipH="1" rot="10800000">
            <a:off x="7300157" y="814411"/>
            <a:ext cx="305700" cy="3900"/>
          </a:xfrm>
          <a:prstGeom prst="straightConnector1">
            <a:avLst/>
          </a:prstGeom>
          <a:noFill/>
          <a:ln cap="flat" cmpd="sng" w="9525">
            <a:solidFill>
              <a:schemeClr val="dk2"/>
            </a:solidFill>
            <a:prstDash val="solid"/>
            <a:round/>
            <a:headEnd len="sm" w="sm" type="none"/>
            <a:tailEnd len="med" w="med" type="triangle"/>
          </a:ln>
        </p:spPr>
      </p:cxnSp>
      <p:sp>
        <p:nvSpPr>
          <p:cNvPr id="461" name="Google Shape;461;p42"/>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462" name="Google Shape;462;p42"/>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67" name="Shape 467"/>
        <p:cNvGrpSpPr/>
        <p:nvPr/>
      </p:nvGrpSpPr>
      <p:grpSpPr>
        <a:xfrm>
          <a:off x="0" y="0"/>
          <a:ext cx="0" cy="0"/>
          <a:chOff x="0" y="0"/>
          <a:chExt cx="0" cy="0"/>
        </a:xfrm>
      </p:grpSpPr>
      <p:sp>
        <p:nvSpPr>
          <p:cNvPr id="468" name="Google Shape;468;p43"/>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SzPts val="1400"/>
              <a:buNone/>
            </a:pPr>
            <a:r>
              <a:rPr lang="es"/>
              <a:t>Mean filter</a:t>
            </a:r>
            <a:endParaRPr/>
          </a:p>
        </p:txBody>
      </p:sp>
      <p:grpSp>
        <p:nvGrpSpPr>
          <p:cNvPr id="469" name="Google Shape;469;p43"/>
          <p:cNvGrpSpPr/>
          <p:nvPr/>
        </p:nvGrpSpPr>
        <p:grpSpPr>
          <a:xfrm>
            <a:off x="682938" y="805485"/>
            <a:ext cx="7778124" cy="3583800"/>
            <a:chOff x="811633" y="1226255"/>
            <a:chExt cx="10370832" cy="4778400"/>
          </a:xfrm>
        </p:grpSpPr>
        <p:pic>
          <p:nvPicPr>
            <p:cNvPr id="470" name="Google Shape;470;p43"/>
            <p:cNvPicPr preferRelativeResize="0"/>
            <p:nvPr/>
          </p:nvPicPr>
          <p:blipFill rotWithShape="1">
            <a:blip r:embed="rId3">
              <a:alphaModFix/>
            </a:blip>
            <a:srcRect b="0" l="0" r="0" t="0"/>
            <a:stretch/>
          </p:blipFill>
          <p:spPr>
            <a:xfrm>
              <a:off x="811633" y="1226255"/>
              <a:ext cx="2613025" cy="2560637"/>
            </a:xfrm>
            <a:prstGeom prst="rect">
              <a:avLst/>
            </a:prstGeom>
            <a:noFill/>
            <a:ln>
              <a:noFill/>
            </a:ln>
          </p:spPr>
        </p:pic>
        <p:sp>
          <p:nvSpPr>
            <p:cNvPr id="471" name="Google Shape;471;p43"/>
            <p:cNvSpPr/>
            <p:nvPr/>
          </p:nvSpPr>
          <p:spPr>
            <a:xfrm>
              <a:off x="817983" y="1245305"/>
              <a:ext cx="760500" cy="755700"/>
            </a:xfrm>
            <a:prstGeom prst="rect">
              <a:avLst/>
            </a:prstGeom>
            <a:noFill/>
            <a:ln cap="flat" cmpd="sng" w="38100">
              <a:solidFill>
                <a:srgbClr val="92D05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92D050"/>
                </a:solidFill>
                <a:latin typeface="Century Gothic"/>
                <a:ea typeface="Century Gothic"/>
                <a:cs typeface="Century Gothic"/>
                <a:sym typeface="Century Gothic"/>
              </a:endParaRPr>
            </a:p>
          </p:txBody>
        </p:sp>
        <p:sp>
          <p:nvSpPr>
            <p:cNvPr id="472" name="Google Shape;472;p43"/>
            <p:cNvSpPr txBox="1"/>
            <p:nvPr/>
          </p:nvSpPr>
          <p:spPr>
            <a:xfrm>
              <a:off x="1060870" y="1426280"/>
              <a:ext cx="249300" cy="3795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92D050"/>
                </a:buClr>
                <a:buSzPts val="1400"/>
                <a:buFont typeface="Arial"/>
                <a:buNone/>
              </a:pPr>
              <a:r>
                <a:rPr b="0" i="0" lang="es" sz="1400" u="none" cap="none" strike="noStrike">
                  <a:solidFill>
                    <a:srgbClr val="92D050"/>
                  </a:solidFill>
                  <a:latin typeface="Arial"/>
                  <a:ea typeface="Arial"/>
                  <a:cs typeface="Arial"/>
                  <a:sym typeface="Arial"/>
                </a:rPr>
                <a:t>X</a:t>
              </a:r>
              <a:endParaRPr b="0" i="0" sz="1100" u="none" cap="none" strike="noStrike">
                <a:solidFill>
                  <a:srgbClr val="000000"/>
                </a:solidFill>
                <a:latin typeface="Arial"/>
                <a:ea typeface="Arial"/>
                <a:cs typeface="Arial"/>
                <a:sym typeface="Arial"/>
              </a:endParaRPr>
            </a:p>
          </p:txBody>
        </p:sp>
        <p:sp>
          <p:nvSpPr>
            <p:cNvPr id="473" name="Google Shape;473;p43"/>
            <p:cNvSpPr/>
            <p:nvPr/>
          </p:nvSpPr>
          <p:spPr>
            <a:xfrm>
              <a:off x="1086270" y="1475492"/>
              <a:ext cx="2062200" cy="2035200"/>
            </a:xfrm>
            <a:prstGeom prst="rect">
              <a:avLst/>
            </a:prstGeom>
            <a:noFill/>
            <a:ln cap="flat" cmpd="sng" w="25400">
              <a:solidFill>
                <a:srgbClr val="00B0F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p:txBody>
        </p:sp>
        <p:sp>
          <p:nvSpPr>
            <p:cNvPr id="474" name="Google Shape;474;p43"/>
            <p:cNvSpPr/>
            <p:nvPr/>
          </p:nvSpPr>
          <p:spPr>
            <a:xfrm>
              <a:off x="1078333" y="1244529"/>
              <a:ext cx="760500" cy="755700"/>
            </a:xfrm>
            <a:prstGeom prst="rect">
              <a:avLst/>
            </a:prstGeom>
            <a:noFill/>
            <a:ln cap="flat" cmpd="sng" w="38100">
              <a:solidFill>
                <a:srgbClr val="FF990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9900"/>
                </a:solidFill>
                <a:latin typeface="Century Gothic"/>
                <a:ea typeface="Century Gothic"/>
                <a:cs typeface="Century Gothic"/>
                <a:sym typeface="Century Gothic"/>
              </a:endParaRPr>
            </a:p>
          </p:txBody>
        </p:sp>
        <p:sp>
          <p:nvSpPr>
            <p:cNvPr id="475" name="Google Shape;475;p43"/>
            <p:cNvSpPr txBox="1"/>
            <p:nvPr/>
          </p:nvSpPr>
          <p:spPr>
            <a:xfrm>
              <a:off x="1308520" y="1427867"/>
              <a:ext cx="249300" cy="3795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FF9900"/>
                </a:buClr>
                <a:buSzPts val="1400"/>
                <a:buFont typeface="Arial"/>
                <a:buNone/>
              </a:pPr>
              <a:r>
                <a:rPr b="0" i="0" lang="es" sz="1400" u="none" cap="none" strike="noStrike">
                  <a:solidFill>
                    <a:srgbClr val="FF9900"/>
                  </a:solidFill>
                  <a:latin typeface="Arial"/>
                  <a:ea typeface="Arial"/>
                  <a:cs typeface="Arial"/>
                  <a:sym typeface="Arial"/>
                </a:rPr>
                <a:t>X</a:t>
              </a:r>
              <a:endParaRPr b="0" i="0" sz="1100" u="none" cap="none" strike="noStrike">
                <a:solidFill>
                  <a:srgbClr val="000000"/>
                </a:solidFill>
                <a:latin typeface="Arial"/>
                <a:ea typeface="Arial"/>
                <a:cs typeface="Arial"/>
                <a:sym typeface="Arial"/>
              </a:endParaRPr>
            </a:p>
          </p:txBody>
        </p:sp>
        <p:grpSp>
          <p:nvGrpSpPr>
            <p:cNvPr id="476" name="Google Shape;476;p43"/>
            <p:cNvGrpSpPr/>
            <p:nvPr/>
          </p:nvGrpSpPr>
          <p:grpSpPr>
            <a:xfrm>
              <a:off x="4190773" y="1475492"/>
              <a:ext cx="3882300" cy="2271900"/>
              <a:chOff x="5751933" y="1285305"/>
              <a:chExt cx="3882300" cy="2271900"/>
            </a:xfrm>
          </p:grpSpPr>
          <p:sp>
            <p:nvSpPr>
              <p:cNvPr id="477" name="Google Shape;477;p43"/>
              <p:cNvSpPr/>
              <p:nvPr/>
            </p:nvSpPr>
            <p:spPr>
              <a:xfrm>
                <a:off x="5751933" y="1285305"/>
                <a:ext cx="3882300" cy="2271900"/>
              </a:xfrm>
              <a:prstGeom prst="rect">
                <a:avLst/>
              </a:prstGeom>
              <a:noFill/>
              <a:ln>
                <a:noFill/>
              </a:ln>
            </p:spPr>
            <p:txBody>
              <a:bodyPr anchorCtr="0" anchor="t" bIns="34525" lIns="69050" spcFirstLastPara="1" rIns="69050" wrap="square" tIns="34525">
                <a:noAutofit/>
              </a:bodyPr>
              <a:lstStyle/>
              <a:p>
                <a:pPr indent="0" lvl="0" marL="0" marR="0" rtl="0" algn="l">
                  <a:lnSpc>
                    <a:spcPct val="100000"/>
                  </a:lnSpc>
                  <a:spcBef>
                    <a:spcPts val="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94  100 104 119 125 136 143 153 157 158</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20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103 104 106  98 103 119 141 155 159 160</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20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109 136 136 123  95  78 117 149 155 160</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20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110 130 144 149 129  78  97 151 161 158</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20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109 137 178 167 119  78 101 185 188 161</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20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100 143 167 134  87  85 134 216 209 172</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20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104 123 166 161 155 160 205 229 218 181</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20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125 131 172 179 180 208 238 237 228 200</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20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131 148 172 175 188 228 239 238 228 206</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20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161 169 162 163 193 228 230 237 220 199</a:t>
                </a:r>
                <a:endParaRPr b="0" i="0" sz="1100" u="none" cap="none" strike="noStrike">
                  <a:solidFill>
                    <a:srgbClr val="000000"/>
                  </a:solidFill>
                  <a:latin typeface="Arial"/>
                  <a:ea typeface="Arial"/>
                  <a:cs typeface="Arial"/>
                  <a:sym typeface="Arial"/>
                </a:endParaRPr>
              </a:p>
            </p:txBody>
          </p:sp>
          <p:sp>
            <p:nvSpPr>
              <p:cNvPr id="478" name="Google Shape;478;p43"/>
              <p:cNvSpPr/>
              <p:nvPr/>
            </p:nvSpPr>
            <p:spPr>
              <a:xfrm>
                <a:off x="5771484" y="1319035"/>
                <a:ext cx="1118700" cy="681000"/>
              </a:xfrm>
              <a:prstGeom prst="rect">
                <a:avLst/>
              </a:prstGeom>
              <a:noFill/>
              <a:ln cap="flat" cmpd="sng" w="38100">
                <a:solidFill>
                  <a:srgbClr val="92D05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92D050"/>
                  </a:solidFill>
                  <a:latin typeface="Century Gothic"/>
                  <a:ea typeface="Century Gothic"/>
                  <a:cs typeface="Century Gothic"/>
                  <a:sym typeface="Century Gothic"/>
                </a:endParaRPr>
              </a:p>
            </p:txBody>
          </p:sp>
          <p:sp>
            <p:nvSpPr>
              <p:cNvPr id="479" name="Google Shape;479;p43"/>
              <p:cNvSpPr/>
              <p:nvPr/>
            </p:nvSpPr>
            <p:spPr>
              <a:xfrm>
                <a:off x="6171083" y="1514702"/>
                <a:ext cx="2932200" cy="1771200"/>
              </a:xfrm>
              <a:prstGeom prst="rect">
                <a:avLst/>
              </a:prstGeom>
              <a:noFill/>
              <a:ln cap="flat" cmpd="sng" w="25400">
                <a:solidFill>
                  <a:srgbClr val="00B0F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p:txBody>
          </p:sp>
          <p:sp>
            <p:nvSpPr>
              <p:cNvPr id="480" name="Google Shape;480;p43"/>
              <p:cNvSpPr/>
              <p:nvPr/>
            </p:nvSpPr>
            <p:spPr>
              <a:xfrm>
                <a:off x="6171083" y="1311504"/>
                <a:ext cx="1099500" cy="688800"/>
              </a:xfrm>
              <a:prstGeom prst="rect">
                <a:avLst/>
              </a:prstGeom>
              <a:noFill/>
              <a:ln cap="flat" cmpd="sng" w="38100">
                <a:solidFill>
                  <a:srgbClr val="FF990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9900"/>
                  </a:solidFill>
                  <a:latin typeface="Century Gothic"/>
                  <a:ea typeface="Century Gothic"/>
                  <a:cs typeface="Century Gothic"/>
                  <a:sym typeface="Century Gothic"/>
                </a:endParaRPr>
              </a:p>
            </p:txBody>
          </p:sp>
        </p:grpSp>
        <p:grpSp>
          <p:nvGrpSpPr>
            <p:cNvPr id="481" name="Google Shape;481;p43"/>
            <p:cNvGrpSpPr/>
            <p:nvPr/>
          </p:nvGrpSpPr>
          <p:grpSpPr>
            <a:xfrm>
              <a:off x="8601564" y="1785193"/>
              <a:ext cx="2580901" cy="1426200"/>
              <a:chOff x="8601564" y="1990704"/>
              <a:chExt cx="2580901" cy="1426200"/>
            </a:xfrm>
          </p:grpSpPr>
          <p:sp>
            <p:nvSpPr>
              <p:cNvPr id="482" name="Google Shape;482;p43"/>
              <p:cNvSpPr txBox="1"/>
              <p:nvPr/>
            </p:nvSpPr>
            <p:spPr>
              <a:xfrm>
                <a:off x="8601565" y="1990704"/>
                <a:ext cx="2580900" cy="14262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mean ( 94, 100, 104,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      103, 104, 106,</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      109, 136, 136) = 110</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mean (100, 104, 119,</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      104, 106,  98,</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      109, 136, 123) = 113</a:t>
                </a:r>
                <a:endParaRPr b="0" i="0" sz="1100" u="none" cap="none" strike="noStrike">
                  <a:solidFill>
                    <a:srgbClr val="000000"/>
                  </a:solidFill>
                  <a:latin typeface="Arial"/>
                  <a:ea typeface="Arial"/>
                  <a:cs typeface="Arial"/>
                  <a:sym typeface="Arial"/>
                </a:endParaRPr>
              </a:p>
            </p:txBody>
          </p:sp>
          <p:sp>
            <p:nvSpPr>
              <p:cNvPr id="483" name="Google Shape;483;p43"/>
              <p:cNvSpPr/>
              <p:nvPr/>
            </p:nvSpPr>
            <p:spPr>
              <a:xfrm>
                <a:off x="8601564" y="2000180"/>
                <a:ext cx="2580900" cy="638100"/>
              </a:xfrm>
              <a:prstGeom prst="rect">
                <a:avLst/>
              </a:prstGeom>
              <a:noFill/>
              <a:ln cap="flat" cmpd="sng" w="38100">
                <a:solidFill>
                  <a:srgbClr val="92D05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p:txBody>
          </p:sp>
          <p:sp>
            <p:nvSpPr>
              <p:cNvPr id="484" name="Google Shape;484;p43"/>
              <p:cNvSpPr/>
              <p:nvPr/>
            </p:nvSpPr>
            <p:spPr>
              <a:xfrm>
                <a:off x="8601565" y="2763688"/>
                <a:ext cx="2580900" cy="633300"/>
              </a:xfrm>
              <a:prstGeom prst="rect">
                <a:avLst/>
              </a:prstGeom>
              <a:noFill/>
              <a:ln cap="flat" cmpd="sng" w="38100">
                <a:solidFill>
                  <a:srgbClr val="FF990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p:txBody>
          </p:sp>
        </p:grpSp>
        <p:sp>
          <p:nvSpPr>
            <p:cNvPr id="485" name="Google Shape;485;p43"/>
            <p:cNvSpPr/>
            <p:nvPr/>
          </p:nvSpPr>
          <p:spPr>
            <a:xfrm>
              <a:off x="3691828" y="2451804"/>
              <a:ext cx="231900" cy="109500"/>
            </a:xfrm>
            <a:prstGeom prst="rightArrow">
              <a:avLst>
                <a:gd fmla="val 50000" name="adj1"/>
                <a:gd fmla="val 50000" name="adj2"/>
              </a:avLst>
            </a:prstGeom>
            <a:solidFill>
              <a:schemeClr val="dk1"/>
            </a:solidFill>
            <a:ln cap="flat" cmpd="sng" w="57150">
              <a:solidFill>
                <a:schemeClr val="dk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p:txBody>
        </p:sp>
        <p:sp>
          <p:nvSpPr>
            <p:cNvPr id="486" name="Google Shape;486;p43"/>
            <p:cNvSpPr/>
            <p:nvPr/>
          </p:nvSpPr>
          <p:spPr>
            <a:xfrm>
              <a:off x="8108595" y="2438310"/>
              <a:ext cx="231900" cy="109500"/>
            </a:xfrm>
            <a:prstGeom prst="rightArrow">
              <a:avLst>
                <a:gd fmla="val 50000" name="adj1"/>
                <a:gd fmla="val 50000" name="adj2"/>
              </a:avLst>
            </a:prstGeom>
            <a:solidFill>
              <a:schemeClr val="dk1"/>
            </a:solidFill>
            <a:ln cap="flat" cmpd="sng" w="57150">
              <a:solidFill>
                <a:schemeClr val="dk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p:txBody>
        </p:sp>
        <p:sp>
          <p:nvSpPr>
            <p:cNvPr id="487" name="Google Shape;487;p43"/>
            <p:cNvSpPr txBox="1"/>
            <p:nvPr/>
          </p:nvSpPr>
          <p:spPr>
            <a:xfrm>
              <a:off x="4556583" y="4217054"/>
              <a:ext cx="3204300" cy="15699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110 113 112 110 117 132 147 156</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119 125 120 108 106 120 142 156</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132 144 137 112  99 114 144 163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135 149 141 114 100 125 160 177</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136 152 148 127 124 154 187 195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136 152 155 149 161 190 212 210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141 158 172 181 200 220 228 218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900"/>
                <a:buFont typeface="Arial"/>
                <a:buNone/>
              </a:pPr>
              <a:r>
                <a:rPr b="0" i="0" lang="es" sz="900" u="none" cap="none" strike="noStrike">
                  <a:solidFill>
                    <a:schemeClr val="dk1"/>
                  </a:solidFill>
                  <a:latin typeface="Courier New"/>
                  <a:ea typeface="Courier New"/>
                  <a:cs typeface="Courier New"/>
                  <a:sym typeface="Courier New"/>
                </a:rPr>
                <a:t>152 163 176 193 214 231 232 221</a:t>
              </a:r>
              <a:endParaRPr b="0" i="0" sz="1100" u="none" cap="none" strike="noStrike">
                <a:solidFill>
                  <a:srgbClr val="000000"/>
                </a:solidFill>
                <a:latin typeface="Arial"/>
                <a:ea typeface="Arial"/>
                <a:cs typeface="Arial"/>
                <a:sym typeface="Arial"/>
              </a:endParaRPr>
            </a:p>
          </p:txBody>
        </p:sp>
        <p:sp>
          <p:nvSpPr>
            <p:cNvPr id="488" name="Google Shape;488;p43"/>
            <p:cNvSpPr/>
            <p:nvPr/>
          </p:nvSpPr>
          <p:spPr>
            <a:xfrm>
              <a:off x="4609923" y="4207830"/>
              <a:ext cx="2932200" cy="1569600"/>
            </a:xfrm>
            <a:prstGeom prst="rect">
              <a:avLst/>
            </a:prstGeom>
            <a:noFill/>
            <a:ln cap="flat" cmpd="sng" w="25400">
              <a:solidFill>
                <a:srgbClr val="00B0F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p:txBody>
        </p:sp>
        <p:pic>
          <p:nvPicPr>
            <p:cNvPr descr="ratnose_meanfilter3.png" id="489" name="Google Shape;489;p43"/>
            <p:cNvPicPr preferRelativeResize="0"/>
            <p:nvPr/>
          </p:nvPicPr>
          <p:blipFill rotWithShape="1">
            <a:blip r:embed="rId4">
              <a:alphaModFix/>
            </a:blip>
            <a:srcRect b="10793" l="21560" r="18193" t="8102"/>
            <a:stretch/>
          </p:blipFill>
          <p:spPr>
            <a:xfrm>
              <a:off x="1084559" y="3967867"/>
              <a:ext cx="2108200" cy="2036763"/>
            </a:xfrm>
            <a:prstGeom prst="rect">
              <a:avLst/>
            </a:prstGeom>
            <a:noFill/>
            <a:ln>
              <a:noFill/>
            </a:ln>
          </p:spPr>
        </p:pic>
        <p:sp>
          <p:nvSpPr>
            <p:cNvPr id="490" name="Google Shape;490;p43"/>
            <p:cNvSpPr/>
            <p:nvPr/>
          </p:nvSpPr>
          <p:spPr>
            <a:xfrm>
              <a:off x="1087858" y="3969455"/>
              <a:ext cx="2104800" cy="2035200"/>
            </a:xfrm>
            <a:prstGeom prst="rect">
              <a:avLst/>
            </a:prstGeom>
            <a:noFill/>
            <a:ln cap="flat" cmpd="sng" w="28575">
              <a:solidFill>
                <a:srgbClr val="00B0F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p:txBody>
        </p:sp>
        <p:sp>
          <p:nvSpPr>
            <p:cNvPr id="491" name="Google Shape;491;p43"/>
            <p:cNvSpPr/>
            <p:nvPr/>
          </p:nvSpPr>
          <p:spPr>
            <a:xfrm flipH="1">
              <a:off x="3424661" y="4937097"/>
              <a:ext cx="912900" cy="109500"/>
            </a:xfrm>
            <a:prstGeom prst="rightArrow">
              <a:avLst>
                <a:gd fmla="val 50000" name="adj1"/>
                <a:gd fmla="val 50000" name="adj2"/>
              </a:avLst>
            </a:prstGeom>
            <a:solidFill>
              <a:schemeClr val="dk1"/>
            </a:solidFill>
            <a:ln cap="flat" cmpd="sng" w="57150">
              <a:solidFill>
                <a:schemeClr val="dk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p:txBody>
        </p:sp>
        <p:sp>
          <p:nvSpPr>
            <p:cNvPr id="492" name="Google Shape;492;p43"/>
            <p:cNvSpPr/>
            <p:nvPr/>
          </p:nvSpPr>
          <p:spPr>
            <a:xfrm flipH="1" rot="-5400000">
              <a:off x="8044807" y="3145200"/>
              <a:ext cx="1714500" cy="2282100"/>
            </a:xfrm>
            <a:prstGeom prst="bentUpArrow">
              <a:avLst>
                <a:gd fmla="val 8494" name="adj1"/>
                <a:gd fmla="val 8872" name="adj2"/>
                <a:gd fmla="val 10673" name="adj3"/>
              </a:avLst>
            </a:prstGeom>
            <a:solidFill>
              <a:schemeClr val="dk1"/>
            </a:solidFill>
            <a:ln cap="flat" cmpd="sng" w="9525">
              <a:solidFill>
                <a:schemeClr val="dk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chemeClr val="dk1"/>
                </a:solidFill>
                <a:latin typeface="Arial"/>
                <a:ea typeface="Arial"/>
                <a:cs typeface="Arial"/>
                <a:sym typeface="Arial"/>
              </a:endParaRPr>
            </a:p>
          </p:txBody>
        </p:sp>
        <p:sp>
          <p:nvSpPr>
            <p:cNvPr id="493" name="Google Shape;493;p43"/>
            <p:cNvSpPr/>
            <p:nvPr/>
          </p:nvSpPr>
          <p:spPr>
            <a:xfrm>
              <a:off x="4617956" y="4252225"/>
              <a:ext cx="348900" cy="202200"/>
            </a:xfrm>
            <a:prstGeom prst="rect">
              <a:avLst/>
            </a:prstGeom>
            <a:noFill/>
            <a:ln cap="flat" cmpd="sng" w="38100">
              <a:solidFill>
                <a:srgbClr val="92D05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p:txBody>
        </p:sp>
        <p:sp>
          <p:nvSpPr>
            <p:cNvPr id="494" name="Google Shape;494;p43"/>
            <p:cNvSpPr/>
            <p:nvPr/>
          </p:nvSpPr>
          <p:spPr>
            <a:xfrm>
              <a:off x="4976918" y="4252226"/>
              <a:ext cx="348900" cy="202200"/>
            </a:xfrm>
            <a:prstGeom prst="rect">
              <a:avLst/>
            </a:prstGeom>
            <a:noFill/>
            <a:ln cap="flat" cmpd="sng" w="38100">
              <a:solidFill>
                <a:srgbClr val="FF990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p:txBody>
        </p:sp>
      </p:grpSp>
      <p:graphicFrame>
        <p:nvGraphicFramePr>
          <p:cNvPr id="495" name="Google Shape;495;p43"/>
          <p:cNvGraphicFramePr/>
          <p:nvPr/>
        </p:nvGraphicFramePr>
        <p:xfrm>
          <a:off x="8083687" y="450570"/>
          <a:ext cx="3000000" cy="3000000"/>
        </p:xfrm>
        <a:graphic>
          <a:graphicData uri="http://schemas.openxmlformats.org/drawingml/2006/table">
            <a:tbl>
              <a:tblPr>
                <a:noFill/>
                <a:tableStyleId>{5BF67AD0-C7DA-4F17-BFFE-00A8984EC881}</a:tableStyleId>
              </a:tblPr>
              <a:tblGrid>
                <a:gridCol w="246025"/>
                <a:gridCol w="246025"/>
                <a:gridCol w="246025"/>
              </a:tblGrid>
              <a:tr h="24795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dk1"/>
                          </a:solidFill>
                        </a:rPr>
                        <a:t>+1</a:t>
                      </a:r>
                      <a:endParaRPr sz="1100" u="none" cap="none" strike="noStrike"/>
                    </a:p>
                  </a:txBody>
                  <a:tcPr marT="13625" marB="13625" marR="27275" marL="272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Calibri"/>
                        <a:buNone/>
                      </a:pPr>
                      <a:r>
                        <a:rPr lang="es" sz="1200" u="none" cap="none" strike="noStrike">
                          <a:solidFill>
                            <a:schemeClr val="dk1"/>
                          </a:solidFill>
                        </a:rPr>
                        <a:t>+1</a:t>
                      </a:r>
                      <a:endParaRPr sz="1100" u="none" cap="none" strike="noStrike"/>
                    </a:p>
                  </a:txBody>
                  <a:tcPr marT="13625" marB="13625" marR="27275" marL="272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dk1"/>
                          </a:solidFill>
                        </a:rPr>
                        <a:t>+1</a:t>
                      </a:r>
                      <a:endParaRPr sz="1100" u="none" cap="none" strike="noStrike"/>
                    </a:p>
                  </a:txBody>
                  <a:tcPr marT="13625" marB="13625" marR="27275" marL="272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4795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dk1"/>
                          </a:solidFill>
                        </a:rPr>
                        <a:t>+1</a:t>
                      </a:r>
                      <a:endParaRPr sz="1100" u="none" cap="none" strike="noStrike"/>
                    </a:p>
                  </a:txBody>
                  <a:tcPr marT="13625" marB="13625" marR="27275" marL="272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accent1"/>
                          </a:solidFill>
                        </a:rPr>
                        <a:t>+1</a:t>
                      </a:r>
                      <a:endParaRPr sz="1100" u="none" cap="none" strike="noStrike"/>
                    </a:p>
                  </a:txBody>
                  <a:tcPr marT="13625" marB="13625" marR="27275" marL="272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dk1"/>
                          </a:solidFill>
                        </a:rPr>
                        <a:t>+1</a:t>
                      </a:r>
                      <a:endParaRPr sz="1100" u="none" cap="none" strike="noStrike"/>
                    </a:p>
                  </a:txBody>
                  <a:tcPr marT="13625" marB="13625" marR="27275" marL="272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4795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dk1"/>
                          </a:solidFill>
                        </a:rPr>
                        <a:t>+1</a:t>
                      </a:r>
                      <a:endParaRPr sz="1100" u="none" cap="none" strike="noStrike"/>
                    </a:p>
                  </a:txBody>
                  <a:tcPr marT="13625" marB="13625" marR="27275" marL="272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dk1"/>
                          </a:solidFill>
                        </a:rPr>
                        <a:t>+1</a:t>
                      </a:r>
                      <a:endParaRPr sz="1100" u="none" cap="none" strike="noStrike"/>
                    </a:p>
                  </a:txBody>
                  <a:tcPr marT="13625" marB="13625" marR="27275" marL="272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dk1"/>
                          </a:solidFill>
                        </a:rPr>
                        <a:t>+1</a:t>
                      </a:r>
                      <a:endParaRPr sz="1100" u="none" cap="none" strike="noStrike"/>
                    </a:p>
                  </a:txBody>
                  <a:tcPr marT="13625" marB="13625" marR="27275" marL="272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496" name="Google Shape;496;p43"/>
          <p:cNvSpPr txBox="1"/>
          <p:nvPr/>
        </p:nvSpPr>
        <p:spPr>
          <a:xfrm>
            <a:off x="7605779" y="629540"/>
            <a:ext cx="747000" cy="3462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800"/>
              <a:buFont typeface="Arial"/>
              <a:buNone/>
            </a:pPr>
            <a:r>
              <a:rPr b="0" i="0" lang="es" sz="1800" u="none" cap="none" strike="noStrike">
                <a:solidFill>
                  <a:schemeClr val="dk1"/>
                </a:solidFill>
                <a:latin typeface="Calibri"/>
                <a:ea typeface="Calibri"/>
                <a:cs typeface="Calibri"/>
                <a:sym typeface="Calibri"/>
              </a:rPr>
              <a:t>*</a:t>
            </a:r>
            <a:endParaRPr b="0" i="0" sz="1100" u="none" cap="none" strike="noStrike">
              <a:solidFill>
                <a:srgbClr val="000000"/>
              </a:solidFill>
              <a:latin typeface="Arial"/>
              <a:ea typeface="Arial"/>
              <a:cs typeface="Arial"/>
              <a:sym typeface="Arial"/>
            </a:endParaRPr>
          </a:p>
        </p:txBody>
      </p:sp>
      <p:sp>
        <p:nvSpPr>
          <p:cNvPr id="497" name="Google Shape;497;p43"/>
          <p:cNvSpPr txBox="1"/>
          <p:nvPr/>
        </p:nvSpPr>
        <p:spPr>
          <a:xfrm>
            <a:off x="7732906" y="564621"/>
            <a:ext cx="350700" cy="476100"/>
          </a:xfrm>
          <a:prstGeom prst="rect">
            <a:avLst/>
          </a:prstGeom>
          <a:blipFill rotWithShape="1">
            <a:blip r:embed="rId5">
              <a:alphaModFix/>
            </a:blip>
            <a:stretch>
              <a:fillRect b="0" l="0" r="0" t="0"/>
            </a:stretch>
          </a:blip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rgbClr val="000000"/>
                </a:solidFill>
                <a:latin typeface="Calibri"/>
                <a:ea typeface="Calibri"/>
                <a:cs typeface="Calibri"/>
                <a:sym typeface="Calibri"/>
              </a:rPr>
              <a:t> </a:t>
            </a:r>
            <a:endParaRPr b="0" i="0" sz="1100" u="none" cap="none" strike="noStrike">
              <a:solidFill>
                <a:srgbClr val="000000"/>
              </a:solidFill>
              <a:latin typeface="Arial"/>
              <a:ea typeface="Arial"/>
              <a:cs typeface="Arial"/>
              <a:sym typeface="Arial"/>
            </a:endParaRPr>
          </a:p>
        </p:txBody>
      </p:sp>
      <p:sp>
        <p:nvSpPr>
          <p:cNvPr id="498" name="Google Shape;498;p43"/>
          <p:cNvSpPr txBox="1"/>
          <p:nvPr/>
        </p:nvSpPr>
        <p:spPr>
          <a:xfrm>
            <a:off x="6561857" y="606468"/>
            <a:ext cx="738300" cy="400200"/>
          </a:xfrm>
          <a:prstGeom prst="rect">
            <a:avLst/>
          </a:prstGeom>
          <a:noFill/>
          <a:ln>
            <a:noFill/>
          </a:ln>
        </p:spPr>
        <p:txBody>
          <a:bodyPr anchorCtr="0" anchor="t" bIns="68575" lIns="68575" spcFirstLastPara="1" rIns="68575" wrap="square" tIns="68575">
            <a:spAutoFit/>
          </a:bodyPr>
          <a:lstStyle/>
          <a:p>
            <a:pPr indent="0" lvl="0" marL="0" marR="0" rtl="0" algn="l">
              <a:lnSpc>
                <a:spcPct val="110000"/>
              </a:lnSpc>
              <a:spcBef>
                <a:spcPts val="300"/>
              </a:spcBef>
              <a:spcAft>
                <a:spcPts val="0"/>
              </a:spcAft>
              <a:buClr>
                <a:srgbClr val="000000"/>
              </a:buClr>
              <a:buSzPts val="1700"/>
              <a:buFont typeface="Arial"/>
              <a:buNone/>
            </a:pPr>
            <a:r>
              <a:rPr b="0" i="1" lang="es" sz="1700" u="none" cap="none" strike="noStrike">
                <a:solidFill>
                  <a:srgbClr val="548135"/>
                </a:solidFill>
                <a:latin typeface="Calibri"/>
                <a:ea typeface="Calibri"/>
                <a:cs typeface="Calibri"/>
                <a:sym typeface="Calibri"/>
              </a:rPr>
              <a:t>Kernel </a:t>
            </a:r>
            <a:endParaRPr b="0" i="1" sz="1700" u="none" cap="none" strike="noStrike">
              <a:solidFill>
                <a:srgbClr val="548135"/>
              </a:solidFill>
              <a:latin typeface="Calibri"/>
              <a:ea typeface="Calibri"/>
              <a:cs typeface="Calibri"/>
              <a:sym typeface="Calibri"/>
            </a:endParaRPr>
          </a:p>
        </p:txBody>
      </p:sp>
      <p:cxnSp>
        <p:nvCxnSpPr>
          <p:cNvPr id="499" name="Google Shape;499;p43"/>
          <p:cNvCxnSpPr>
            <a:stCxn id="498" idx="3"/>
            <a:endCxn id="496" idx="1"/>
          </p:cNvCxnSpPr>
          <p:nvPr/>
        </p:nvCxnSpPr>
        <p:spPr>
          <a:xfrm flipH="1" rot="10800000">
            <a:off x="7300157" y="802668"/>
            <a:ext cx="305700" cy="3900"/>
          </a:xfrm>
          <a:prstGeom prst="straightConnector1">
            <a:avLst/>
          </a:prstGeom>
          <a:noFill/>
          <a:ln cap="flat" cmpd="sng" w="9525">
            <a:solidFill>
              <a:schemeClr val="dk2"/>
            </a:solidFill>
            <a:prstDash val="solid"/>
            <a:round/>
            <a:headEnd len="sm" w="sm" type="none"/>
            <a:tailEnd len="med" w="med" type="triangle"/>
          </a:ln>
        </p:spPr>
      </p:cxnSp>
      <p:sp>
        <p:nvSpPr>
          <p:cNvPr id="500" name="Google Shape;500;p43"/>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501" name="Google Shape;501;p43"/>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06" name="Shape 506"/>
        <p:cNvGrpSpPr/>
        <p:nvPr/>
      </p:nvGrpSpPr>
      <p:grpSpPr>
        <a:xfrm>
          <a:off x="0" y="0"/>
          <a:ext cx="0" cy="0"/>
          <a:chOff x="0" y="0"/>
          <a:chExt cx="0" cy="0"/>
        </a:xfrm>
      </p:grpSpPr>
      <p:sp>
        <p:nvSpPr>
          <p:cNvPr id="507" name="Google Shape;507;p44"/>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1400"/>
              <a:buNone/>
            </a:pPr>
            <a:r>
              <a:rPr lang="es"/>
              <a:t>Mean vs median filter – noise reduction</a:t>
            </a:r>
            <a:endParaRPr/>
          </a:p>
        </p:txBody>
      </p:sp>
      <p:pic>
        <p:nvPicPr>
          <p:cNvPr id="508" name="Google Shape;508;p44"/>
          <p:cNvPicPr preferRelativeResize="0"/>
          <p:nvPr/>
        </p:nvPicPr>
        <p:blipFill rotWithShape="1">
          <a:blip r:embed="rId3">
            <a:alphaModFix/>
          </a:blip>
          <a:srcRect b="0" l="0" r="0" t="0"/>
          <a:stretch/>
        </p:blipFill>
        <p:spPr>
          <a:xfrm>
            <a:off x="1451852" y="1209981"/>
            <a:ext cx="847449" cy="847449"/>
          </a:xfrm>
          <a:prstGeom prst="rect">
            <a:avLst/>
          </a:prstGeom>
          <a:noFill/>
          <a:ln>
            <a:noFill/>
          </a:ln>
        </p:spPr>
      </p:pic>
      <p:pic>
        <p:nvPicPr>
          <p:cNvPr id="509" name="Google Shape;509;p44"/>
          <p:cNvPicPr preferRelativeResize="0"/>
          <p:nvPr/>
        </p:nvPicPr>
        <p:blipFill rotWithShape="1">
          <a:blip r:embed="rId4">
            <a:alphaModFix/>
          </a:blip>
          <a:srcRect b="0" l="0" r="0" t="0"/>
          <a:stretch/>
        </p:blipFill>
        <p:spPr>
          <a:xfrm>
            <a:off x="817256" y="2503707"/>
            <a:ext cx="847449" cy="847449"/>
          </a:xfrm>
          <a:prstGeom prst="rect">
            <a:avLst/>
          </a:prstGeom>
          <a:noFill/>
          <a:ln>
            <a:noFill/>
          </a:ln>
        </p:spPr>
      </p:pic>
      <p:pic>
        <p:nvPicPr>
          <p:cNvPr id="510" name="Google Shape;510;p44"/>
          <p:cNvPicPr preferRelativeResize="0"/>
          <p:nvPr/>
        </p:nvPicPr>
        <p:blipFill rotWithShape="1">
          <a:blip r:embed="rId5">
            <a:alphaModFix/>
          </a:blip>
          <a:srcRect b="0" l="0" r="0" t="0"/>
          <a:stretch/>
        </p:blipFill>
        <p:spPr>
          <a:xfrm>
            <a:off x="2189411" y="2503707"/>
            <a:ext cx="847449" cy="847449"/>
          </a:xfrm>
          <a:prstGeom prst="rect">
            <a:avLst/>
          </a:prstGeom>
          <a:noFill/>
          <a:ln>
            <a:noFill/>
          </a:ln>
        </p:spPr>
      </p:pic>
      <p:sp>
        <p:nvSpPr>
          <p:cNvPr id="511" name="Google Shape;511;p44"/>
          <p:cNvSpPr txBox="1"/>
          <p:nvPr/>
        </p:nvSpPr>
        <p:spPr>
          <a:xfrm>
            <a:off x="1448024" y="2034456"/>
            <a:ext cx="929700" cy="2385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None/>
            </a:pPr>
            <a:r>
              <a:rPr b="0" i="1" lang="es" sz="1100" u="none" cap="none" strike="noStrike">
                <a:solidFill>
                  <a:srgbClr val="000000"/>
                </a:solidFill>
                <a:latin typeface="Arial"/>
                <a:ea typeface="Arial"/>
                <a:cs typeface="Arial"/>
                <a:sym typeface="Arial"/>
              </a:rPr>
              <a:t>Unfiltered</a:t>
            </a:r>
            <a:endParaRPr sz="1100"/>
          </a:p>
        </p:txBody>
      </p:sp>
      <p:sp>
        <p:nvSpPr>
          <p:cNvPr id="512" name="Google Shape;512;p44"/>
          <p:cNvSpPr txBox="1"/>
          <p:nvPr/>
        </p:nvSpPr>
        <p:spPr>
          <a:xfrm>
            <a:off x="768639" y="3351156"/>
            <a:ext cx="929700" cy="4080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None/>
            </a:pPr>
            <a:r>
              <a:rPr b="0" i="1" lang="es" sz="1100" u="none" cap="none" strike="noStrike">
                <a:solidFill>
                  <a:srgbClr val="000000"/>
                </a:solidFill>
                <a:latin typeface="Arial"/>
                <a:ea typeface="Arial"/>
                <a:cs typeface="Arial"/>
                <a:sym typeface="Arial"/>
              </a:rPr>
              <a:t>Mean filtered</a:t>
            </a:r>
            <a:endParaRPr sz="1100"/>
          </a:p>
        </p:txBody>
      </p:sp>
      <p:sp>
        <p:nvSpPr>
          <p:cNvPr id="513" name="Google Shape;513;p44"/>
          <p:cNvSpPr txBox="1"/>
          <p:nvPr/>
        </p:nvSpPr>
        <p:spPr>
          <a:xfrm>
            <a:off x="2162543" y="3351156"/>
            <a:ext cx="929700" cy="4080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None/>
            </a:pPr>
            <a:r>
              <a:rPr b="0" i="1" lang="es" sz="1100" u="none" cap="none" strike="noStrike">
                <a:solidFill>
                  <a:srgbClr val="000000"/>
                </a:solidFill>
                <a:latin typeface="Arial"/>
                <a:ea typeface="Arial"/>
                <a:cs typeface="Arial"/>
                <a:sym typeface="Arial"/>
              </a:rPr>
              <a:t>Median filtered</a:t>
            </a:r>
            <a:endParaRPr sz="1100"/>
          </a:p>
        </p:txBody>
      </p:sp>
      <p:grpSp>
        <p:nvGrpSpPr>
          <p:cNvPr id="514" name="Google Shape;514;p44"/>
          <p:cNvGrpSpPr/>
          <p:nvPr/>
        </p:nvGrpSpPr>
        <p:grpSpPr>
          <a:xfrm>
            <a:off x="4091112" y="1084482"/>
            <a:ext cx="4367088" cy="3363708"/>
            <a:chOff x="5454816" y="1868730"/>
            <a:chExt cx="5822784" cy="4484944"/>
          </a:xfrm>
        </p:grpSpPr>
        <p:pic>
          <p:nvPicPr>
            <p:cNvPr id="515" name="Google Shape;515;p44"/>
            <p:cNvPicPr preferRelativeResize="0"/>
            <p:nvPr/>
          </p:nvPicPr>
          <p:blipFill rotWithShape="1">
            <a:blip r:embed="rId6">
              <a:alphaModFix/>
            </a:blip>
            <a:srcRect b="0" l="0" r="0" t="0"/>
            <a:stretch/>
          </p:blipFill>
          <p:spPr>
            <a:xfrm>
              <a:off x="6926119" y="1868730"/>
              <a:ext cx="2844800" cy="1778000"/>
            </a:xfrm>
            <a:prstGeom prst="rect">
              <a:avLst/>
            </a:prstGeom>
            <a:noFill/>
            <a:ln>
              <a:noFill/>
            </a:ln>
          </p:spPr>
        </p:pic>
        <p:pic>
          <p:nvPicPr>
            <p:cNvPr id="516" name="Google Shape;516;p44"/>
            <p:cNvPicPr preferRelativeResize="0"/>
            <p:nvPr/>
          </p:nvPicPr>
          <p:blipFill rotWithShape="1">
            <a:blip r:embed="rId7">
              <a:alphaModFix/>
            </a:blip>
            <a:srcRect b="0" l="0" r="0" t="0"/>
            <a:stretch/>
          </p:blipFill>
          <p:spPr>
            <a:xfrm>
              <a:off x="5454816" y="4257674"/>
              <a:ext cx="2844800" cy="1778000"/>
            </a:xfrm>
            <a:prstGeom prst="rect">
              <a:avLst/>
            </a:prstGeom>
            <a:noFill/>
            <a:ln>
              <a:noFill/>
            </a:ln>
          </p:spPr>
        </p:pic>
        <p:pic>
          <p:nvPicPr>
            <p:cNvPr id="517" name="Google Shape;517;p44"/>
            <p:cNvPicPr preferRelativeResize="0"/>
            <p:nvPr/>
          </p:nvPicPr>
          <p:blipFill rotWithShape="1">
            <a:blip r:embed="rId8">
              <a:alphaModFix/>
            </a:blip>
            <a:srcRect b="0" l="0" r="0" t="0"/>
            <a:stretch/>
          </p:blipFill>
          <p:spPr>
            <a:xfrm>
              <a:off x="8432800" y="4257674"/>
              <a:ext cx="2844800" cy="1778000"/>
            </a:xfrm>
            <a:prstGeom prst="rect">
              <a:avLst/>
            </a:prstGeom>
            <a:noFill/>
            <a:ln>
              <a:noFill/>
            </a:ln>
          </p:spPr>
        </p:pic>
        <p:sp>
          <p:nvSpPr>
            <p:cNvPr id="518" name="Google Shape;518;p44"/>
            <p:cNvSpPr txBox="1"/>
            <p:nvPr/>
          </p:nvSpPr>
          <p:spPr>
            <a:xfrm>
              <a:off x="7192819" y="3646730"/>
              <a:ext cx="2311500" cy="3180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None/>
              </a:pPr>
              <a:r>
                <a:rPr b="0" i="1" lang="es" sz="1100" u="none" cap="none" strike="noStrike">
                  <a:solidFill>
                    <a:srgbClr val="000000"/>
                  </a:solidFill>
                  <a:latin typeface="Arial"/>
                  <a:ea typeface="Arial"/>
                  <a:cs typeface="Arial"/>
                  <a:sym typeface="Arial"/>
                </a:rPr>
                <a:t>salt and pepper noise</a:t>
              </a:r>
              <a:endParaRPr sz="1100"/>
            </a:p>
          </p:txBody>
        </p:sp>
        <p:sp>
          <p:nvSpPr>
            <p:cNvPr id="519" name="Google Shape;519;p44"/>
            <p:cNvSpPr txBox="1"/>
            <p:nvPr/>
          </p:nvSpPr>
          <p:spPr>
            <a:xfrm>
              <a:off x="5707944" y="6035674"/>
              <a:ext cx="2311500" cy="3180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None/>
              </a:pPr>
              <a:r>
                <a:rPr b="0" i="1" lang="es" sz="1100" u="none" cap="none" strike="noStrike">
                  <a:solidFill>
                    <a:srgbClr val="000000"/>
                  </a:solidFill>
                  <a:latin typeface="Arial"/>
                  <a:ea typeface="Arial"/>
                  <a:cs typeface="Arial"/>
                  <a:sym typeface="Arial"/>
                </a:rPr>
                <a:t>mean-filtered</a:t>
              </a:r>
              <a:endParaRPr sz="1100"/>
            </a:p>
          </p:txBody>
        </p:sp>
        <p:sp>
          <p:nvSpPr>
            <p:cNvPr id="520" name="Google Shape;520;p44"/>
            <p:cNvSpPr txBox="1"/>
            <p:nvPr/>
          </p:nvSpPr>
          <p:spPr>
            <a:xfrm>
              <a:off x="8699500" y="6035674"/>
              <a:ext cx="2311500" cy="3180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None/>
              </a:pPr>
              <a:r>
                <a:rPr b="0" i="1" lang="es" sz="1100" u="none" cap="none" strike="noStrike">
                  <a:solidFill>
                    <a:srgbClr val="000000"/>
                  </a:solidFill>
                  <a:latin typeface="Arial"/>
                  <a:ea typeface="Arial"/>
                  <a:cs typeface="Arial"/>
                  <a:sym typeface="Arial"/>
                </a:rPr>
                <a:t>median-filtered</a:t>
              </a:r>
              <a:endParaRPr sz="1100"/>
            </a:p>
          </p:txBody>
        </p:sp>
      </p:grpSp>
      <p:sp>
        <p:nvSpPr>
          <p:cNvPr id="521" name="Google Shape;521;p44"/>
          <p:cNvSpPr txBox="1"/>
          <p:nvPr/>
        </p:nvSpPr>
        <p:spPr>
          <a:xfrm>
            <a:off x="8034900" y="4958834"/>
            <a:ext cx="1109100" cy="184666"/>
          </a:xfrm>
          <a:prstGeom prst="rect">
            <a:avLst/>
          </a:prstGeom>
          <a:noFill/>
          <a:ln>
            <a:noFill/>
          </a:ln>
        </p:spPr>
        <p:txBody>
          <a:bodyPr anchorCtr="0" anchor="t" bIns="34275" lIns="68575" spcFirstLastPara="1" rIns="68575" wrap="square" tIns="34275">
            <a:spAutoFit/>
          </a:bodyPr>
          <a:lstStyle/>
          <a:p>
            <a:pPr indent="0" lvl="0" marL="0" marR="0" rtl="0" algn="r">
              <a:lnSpc>
                <a:spcPct val="100000"/>
              </a:lnSpc>
              <a:spcBef>
                <a:spcPts val="0"/>
              </a:spcBef>
              <a:spcAft>
                <a:spcPts val="0"/>
              </a:spcAft>
              <a:buClr>
                <a:srgbClr val="000000"/>
              </a:buClr>
              <a:buSzPts val="800"/>
              <a:buFont typeface="Arial"/>
              <a:buNone/>
            </a:pPr>
            <a:r>
              <a:rPr b="0" i="0" lang="es" sz="800" u="none" cap="none" strike="noStrike">
                <a:solidFill>
                  <a:srgbClr val="7F7F7F"/>
                </a:solidFill>
                <a:latin typeface="Calibri"/>
                <a:ea typeface="Calibri"/>
                <a:cs typeface="Calibri"/>
                <a:sym typeface="Calibri"/>
              </a:rPr>
              <a:t>Clown / Fiji samples</a:t>
            </a:r>
            <a:endParaRPr b="0" i="0" sz="1100" u="none" cap="none" strike="noStrike">
              <a:solidFill>
                <a:srgbClr val="000000"/>
              </a:solidFill>
              <a:latin typeface="Arial"/>
              <a:ea typeface="Arial"/>
              <a:cs typeface="Arial"/>
              <a:sym typeface="Arial"/>
            </a:endParaRPr>
          </a:p>
        </p:txBody>
      </p:sp>
      <p:sp>
        <p:nvSpPr>
          <p:cNvPr id="522" name="Google Shape;522;p44"/>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523" name="Google Shape;523;p44"/>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5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4"/>
                                        </p:tgtEl>
                                        <p:attrNameLst>
                                          <p:attrName>style.visibility</p:attrName>
                                        </p:attrNameLst>
                                      </p:cBhvr>
                                      <p:to>
                                        <p:strVal val="visible"/>
                                      </p:to>
                                    </p:set>
                                    <p:animEffect filter="fade" transition="in">
                                      <p:cBhvr>
                                        <p:cTn dur="2000"/>
                                        <p:tgtEl>
                                          <p:spTgt spid="5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28" name="Shape 528"/>
        <p:cNvGrpSpPr/>
        <p:nvPr/>
      </p:nvGrpSpPr>
      <p:grpSpPr>
        <a:xfrm>
          <a:off x="0" y="0"/>
          <a:ext cx="0" cy="0"/>
          <a:chOff x="0" y="0"/>
          <a:chExt cx="0" cy="0"/>
        </a:xfrm>
      </p:grpSpPr>
      <p:sp>
        <p:nvSpPr>
          <p:cNvPr id="529" name="Google Shape;529;p45"/>
          <p:cNvSpPr txBox="1"/>
          <p:nvPr>
            <p:ph idx="1" type="body"/>
          </p:nvPr>
        </p:nvSpPr>
        <p:spPr>
          <a:xfrm>
            <a:off x="251400" y="872206"/>
            <a:ext cx="8483700" cy="3477900"/>
          </a:xfrm>
          <a:prstGeom prst="rect">
            <a:avLst/>
          </a:prstGeom>
          <a:noFill/>
          <a:ln>
            <a:noFill/>
          </a:ln>
        </p:spPr>
        <p:txBody>
          <a:bodyPr anchorCtr="0" anchor="t" bIns="34275" lIns="68575" spcFirstLastPara="1" rIns="68575" wrap="square" tIns="34275">
            <a:normAutofit fontScale="92500" lnSpcReduction="10000"/>
          </a:bodyPr>
          <a:lstStyle/>
          <a:p>
            <a:pPr indent="-253206" lvl="0" marL="342900" rtl="0" algn="l">
              <a:lnSpc>
                <a:spcPct val="90000"/>
              </a:lnSpc>
              <a:spcBef>
                <a:spcPts val="800"/>
              </a:spcBef>
              <a:spcAft>
                <a:spcPts val="0"/>
              </a:spcAft>
              <a:buSzPct val="75000"/>
              <a:buFont typeface="Noto Sans Symbols"/>
              <a:buChar char="✔"/>
            </a:pPr>
            <a:r>
              <a:rPr lang="es" sz="2000"/>
              <a:t> Used to “blur” images and remove detail and noise</a:t>
            </a:r>
            <a:endParaRPr sz="1100"/>
          </a:p>
          <a:p>
            <a:pPr indent="-253206" lvl="1" marL="685800" rtl="0" algn="l">
              <a:lnSpc>
                <a:spcPct val="90000"/>
              </a:lnSpc>
              <a:spcBef>
                <a:spcPts val="400"/>
              </a:spcBef>
              <a:spcAft>
                <a:spcPts val="0"/>
              </a:spcAft>
              <a:buSzPct val="88235"/>
              <a:buChar char="○"/>
            </a:pPr>
            <a:r>
              <a:rPr lang="es" sz="1700"/>
              <a:t>Gaussian-shaped kernel</a:t>
            </a:r>
            <a:endParaRPr sz="1100"/>
          </a:p>
          <a:p>
            <a:pPr indent="-165100" lvl="1" marL="685800" rtl="0" algn="l">
              <a:lnSpc>
                <a:spcPct val="90000"/>
              </a:lnSpc>
              <a:spcBef>
                <a:spcPts val="400"/>
              </a:spcBef>
              <a:spcAft>
                <a:spcPts val="0"/>
              </a:spcAft>
              <a:buSzPct val="88235"/>
              <a:buNone/>
            </a:pPr>
            <a:r>
              <a:t/>
            </a:r>
            <a:endParaRPr sz="1700"/>
          </a:p>
          <a:p>
            <a:pPr indent="-165100" lvl="1" marL="685800" rtl="0" algn="l">
              <a:lnSpc>
                <a:spcPct val="90000"/>
              </a:lnSpc>
              <a:spcBef>
                <a:spcPts val="400"/>
              </a:spcBef>
              <a:spcAft>
                <a:spcPts val="0"/>
              </a:spcAft>
              <a:buSzPct val="88235"/>
              <a:buNone/>
            </a:pPr>
            <a:r>
              <a:t/>
            </a:r>
            <a:endParaRPr sz="1700"/>
          </a:p>
          <a:p>
            <a:pPr indent="-253206" lvl="0" marL="342900" rtl="0" algn="l">
              <a:lnSpc>
                <a:spcPct val="90000"/>
              </a:lnSpc>
              <a:spcBef>
                <a:spcPts val="800"/>
              </a:spcBef>
              <a:spcAft>
                <a:spcPts val="0"/>
              </a:spcAft>
              <a:buSzPct val="75000"/>
              <a:buFont typeface="Noto Sans Symbols"/>
              <a:buChar char="✔"/>
            </a:pPr>
            <a:r>
              <a:rPr b="0" i="0" lang="es" sz="2000">
                <a:solidFill>
                  <a:srgbClr val="242424"/>
                </a:solidFill>
              </a:rPr>
              <a:t> Computationally efficient </a:t>
            </a:r>
            <a:endParaRPr sz="1100"/>
          </a:p>
          <a:p>
            <a:pPr indent="-253206" lvl="1" marL="685800" rtl="0" algn="l">
              <a:lnSpc>
                <a:spcPct val="90000"/>
              </a:lnSpc>
              <a:spcBef>
                <a:spcPts val="400"/>
              </a:spcBef>
              <a:spcAft>
                <a:spcPts val="0"/>
              </a:spcAft>
              <a:buSzPct val="88235"/>
              <a:buChar char="○"/>
            </a:pPr>
            <a:r>
              <a:rPr b="0" i="0" lang="es" sz="1700">
                <a:solidFill>
                  <a:srgbClr val="242424"/>
                </a:solidFill>
              </a:rPr>
              <a:t>Larger filters (e.g. 2D) can be implemented </a:t>
            </a:r>
            <a:endParaRPr sz="1100"/>
          </a:p>
          <a:p>
            <a:pPr indent="0" lvl="1" marL="342900" rtl="0" algn="l">
              <a:lnSpc>
                <a:spcPct val="90000"/>
              </a:lnSpc>
              <a:spcBef>
                <a:spcPts val="400"/>
              </a:spcBef>
              <a:spcAft>
                <a:spcPts val="0"/>
              </a:spcAft>
              <a:buSzPct val="88235"/>
              <a:buNone/>
            </a:pPr>
            <a:r>
              <a:rPr b="0" i="0" lang="es" sz="1700">
                <a:solidFill>
                  <a:srgbClr val="242424"/>
                </a:solidFill>
              </a:rPr>
              <a:t>using smaller 1D filters or in Fourier space</a:t>
            </a:r>
            <a:endParaRPr sz="1100"/>
          </a:p>
          <a:p>
            <a:pPr indent="-165100" lvl="1" marL="685800" rtl="0" algn="l">
              <a:lnSpc>
                <a:spcPct val="90000"/>
              </a:lnSpc>
              <a:spcBef>
                <a:spcPts val="400"/>
              </a:spcBef>
              <a:spcAft>
                <a:spcPts val="0"/>
              </a:spcAft>
              <a:buSzPct val="88235"/>
              <a:buNone/>
            </a:pPr>
            <a:r>
              <a:t/>
            </a:r>
            <a:endParaRPr b="0" i="0" sz="1700">
              <a:solidFill>
                <a:srgbClr val="242424"/>
              </a:solidFill>
            </a:endParaRPr>
          </a:p>
          <a:p>
            <a:pPr indent="-253206" lvl="0" marL="342900" rtl="0" algn="l">
              <a:lnSpc>
                <a:spcPct val="90000"/>
              </a:lnSpc>
              <a:spcBef>
                <a:spcPts val="800"/>
              </a:spcBef>
              <a:spcAft>
                <a:spcPts val="0"/>
              </a:spcAft>
              <a:buSzPct val="75000"/>
              <a:buFont typeface="Noto Sans Symbols"/>
              <a:buChar char="✔"/>
            </a:pPr>
            <a:r>
              <a:rPr lang="es" sz="2000">
                <a:solidFill>
                  <a:srgbClr val="242424"/>
                </a:solidFill>
              </a:rPr>
              <a:t>The degree of smoothing is </a:t>
            </a:r>
            <a:endParaRPr sz="1100"/>
          </a:p>
          <a:p>
            <a:pPr indent="0" lvl="0" marL="0" rtl="0" algn="l">
              <a:lnSpc>
                <a:spcPct val="90000"/>
              </a:lnSpc>
              <a:spcBef>
                <a:spcPts val="800"/>
              </a:spcBef>
              <a:spcAft>
                <a:spcPts val="0"/>
              </a:spcAft>
              <a:buSzPct val="75000"/>
              <a:buNone/>
            </a:pPr>
            <a:r>
              <a:rPr lang="es" sz="2000">
                <a:solidFill>
                  <a:srgbClr val="242424"/>
                </a:solidFill>
              </a:rPr>
              <a:t>given by the standard deviation σ</a:t>
            </a:r>
            <a:endParaRPr sz="1100"/>
          </a:p>
          <a:p>
            <a:pPr indent="-165100" lvl="0" marL="342900" rtl="0" algn="l">
              <a:lnSpc>
                <a:spcPct val="90000"/>
              </a:lnSpc>
              <a:spcBef>
                <a:spcPts val="800"/>
              </a:spcBef>
              <a:spcAft>
                <a:spcPts val="0"/>
              </a:spcAft>
              <a:buSzPct val="75000"/>
              <a:buFont typeface="Arial"/>
              <a:buNone/>
            </a:pPr>
            <a:r>
              <a:t/>
            </a:r>
            <a:endParaRPr b="0" i="0" sz="2000">
              <a:solidFill>
                <a:srgbClr val="242424"/>
              </a:solidFill>
            </a:endParaRPr>
          </a:p>
          <a:p>
            <a:pPr indent="-253206" lvl="0" marL="342900" rtl="0" algn="l">
              <a:lnSpc>
                <a:spcPct val="90000"/>
              </a:lnSpc>
              <a:spcBef>
                <a:spcPts val="800"/>
              </a:spcBef>
              <a:spcAft>
                <a:spcPts val="0"/>
              </a:spcAft>
              <a:buSzPct val="75000"/>
              <a:buFont typeface="Noto Sans Symbols"/>
              <a:buChar char="✔"/>
            </a:pPr>
            <a:r>
              <a:rPr b="0" i="0" lang="es" sz="2000">
                <a:solidFill>
                  <a:srgbClr val="242424"/>
                </a:solidFill>
              </a:rPr>
              <a:t> Size can be matched to PSF</a:t>
            </a:r>
            <a:endParaRPr sz="1100"/>
          </a:p>
        </p:txBody>
      </p:sp>
      <p:sp>
        <p:nvSpPr>
          <p:cNvPr id="530" name="Google Shape;530;p45"/>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1400"/>
              <a:buNone/>
            </a:pPr>
            <a:r>
              <a:rPr lang="es"/>
              <a:t>Gaussian Smoothing</a:t>
            </a:r>
            <a:endParaRPr/>
          </a:p>
        </p:txBody>
      </p:sp>
      <p:pic>
        <p:nvPicPr>
          <p:cNvPr id="531" name="Google Shape;531;p45"/>
          <p:cNvPicPr preferRelativeResize="0"/>
          <p:nvPr/>
        </p:nvPicPr>
        <p:blipFill rotWithShape="1">
          <a:blip r:embed="rId3">
            <a:alphaModFix/>
          </a:blip>
          <a:srcRect b="0" l="0" r="0" t="0"/>
          <a:stretch/>
        </p:blipFill>
        <p:spPr>
          <a:xfrm>
            <a:off x="4283652" y="2988136"/>
            <a:ext cx="2286000" cy="1428750"/>
          </a:xfrm>
          <a:prstGeom prst="rect">
            <a:avLst/>
          </a:prstGeom>
          <a:noFill/>
          <a:ln>
            <a:noFill/>
          </a:ln>
        </p:spPr>
      </p:pic>
      <p:sp>
        <p:nvSpPr>
          <p:cNvPr id="532" name="Google Shape;532;p45"/>
          <p:cNvSpPr txBox="1"/>
          <p:nvPr/>
        </p:nvSpPr>
        <p:spPr>
          <a:xfrm>
            <a:off x="4559877" y="4851383"/>
            <a:ext cx="1733550" cy="276999"/>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None/>
            </a:pPr>
            <a:r>
              <a:rPr b="0" i="1" lang="es" sz="1100" u="none" cap="none" strike="noStrike">
                <a:solidFill>
                  <a:srgbClr val="000000"/>
                </a:solidFill>
                <a:latin typeface="Arial"/>
                <a:ea typeface="Arial"/>
                <a:cs typeface="Arial"/>
                <a:sym typeface="Arial"/>
              </a:rPr>
              <a:t>original</a:t>
            </a:r>
            <a:endParaRPr sz="1100"/>
          </a:p>
        </p:txBody>
      </p:sp>
      <p:pic>
        <p:nvPicPr>
          <p:cNvPr id="533" name="Google Shape;533;p45"/>
          <p:cNvPicPr preferRelativeResize="0"/>
          <p:nvPr/>
        </p:nvPicPr>
        <p:blipFill rotWithShape="1">
          <a:blip r:embed="rId4">
            <a:alphaModFix/>
          </a:blip>
          <a:srcRect b="0" l="0" r="0" t="0"/>
          <a:stretch/>
        </p:blipFill>
        <p:spPr>
          <a:xfrm>
            <a:off x="6630915" y="2987033"/>
            <a:ext cx="2286000" cy="1428750"/>
          </a:xfrm>
          <a:prstGeom prst="rect">
            <a:avLst/>
          </a:prstGeom>
          <a:noFill/>
          <a:ln>
            <a:noFill/>
          </a:ln>
        </p:spPr>
      </p:pic>
      <p:sp>
        <p:nvSpPr>
          <p:cNvPr id="534" name="Google Shape;534;p45"/>
          <p:cNvSpPr txBox="1"/>
          <p:nvPr/>
        </p:nvSpPr>
        <p:spPr>
          <a:xfrm>
            <a:off x="6915564" y="4850280"/>
            <a:ext cx="1733550" cy="230833"/>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None/>
            </a:pPr>
            <a:r>
              <a:rPr b="0" i="1" lang="es" sz="1100" u="none" cap="none" strike="noStrike">
                <a:solidFill>
                  <a:srgbClr val="000000"/>
                </a:solidFill>
                <a:latin typeface="Arial"/>
                <a:ea typeface="Arial"/>
                <a:cs typeface="Arial"/>
                <a:sym typeface="Arial"/>
              </a:rPr>
              <a:t>gaussian-filtered σ=2</a:t>
            </a:r>
            <a:endParaRPr b="0" i="1" sz="1100" u="none" cap="none" strike="noStrike">
              <a:solidFill>
                <a:srgbClr val="000000"/>
              </a:solidFill>
              <a:latin typeface="Arial"/>
              <a:ea typeface="Arial"/>
              <a:cs typeface="Arial"/>
              <a:sym typeface="Arial"/>
            </a:endParaRPr>
          </a:p>
        </p:txBody>
      </p:sp>
      <p:pic>
        <p:nvPicPr>
          <p:cNvPr id="535" name="Google Shape;535;p45"/>
          <p:cNvPicPr preferRelativeResize="0"/>
          <p:nvPr/>
        </p:nvPicPr>
        <p:blipFill rotWithShape="1">
          <a:blip r:embed="rId5">
            <a:alphaModFix/>
          </a:blip>
          <a:srcRect b="0" l="0" r="0" t="0"/>
          <a:stretch/>
        </p:blipFill>
        <p:spPr>
          <a:xfrm>
            <a:off x="5218666" y="1301987"/>
            <a:ext cx="3698249" cy="1548966"/>
          </a:xfrm>
          <a:prstGeom prst="rect">
            <a:avLst/>
          </a:prstGeom>
          <a:noFill/>
          <a:ln>
            <a:noFill/>
          </a:ln>
        </p:spPr>
      </p:pic>
      <p:sp>
        <p:nvSpPr>
          <p:cNvPr id="536" name="Google Shape;536;p45"/>
          <p:cNvSpPr txBox="1"/>
          <p:nvPr/>
        </p:nvSpPr>
        <p:spPr>
          <a:xfrm>
            <a:off x="-1" y="4850280"/>
            <a:ext cx="1527101" cy="300052"/>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800"/>
              <a:buFont typeface="Arial"/>
              <a:buNone/>
            </a:pPr>
            <a:r>
              <a:rPr b="0" i="0" lang="es" sz="800" u="sng" cap="none" strike="noStrike">
                <a:solidFill>
                  <a:srgbClr val="7F7F7F"/>
                </a:solidFill>
                <a:latin typeface="Calibri"/>
                <a:ea typeface="Calibri"/>
                <a:cs typeface="Calibri"/>
                <a:sym typeface="Calibri"/>
                <a:hlinkClick r:id="rId6">
                  <a:extLst>
                    <a:ext uri="{A12FA001-AC4F-418D-AE19-62706E023703}">
                      <ahyp:hlinkClr val="tx"/>
                    </a:ext>
                  </a:extLst>
                </a:hlinkClick>
              </a:rPr>
              <a:t>Introduction to Bioimage Analysis</a:t>
            </a:r>
            <a:endParaRPr b="0" i="0" sz="800" u="none" cap="none" strike="noStrike">
              <a:solidFill>
                <a:srgbClr val="7F7F7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800"/>
              <a:buFont typeface="Arial"/>
              <a:buNone/>
            </a:pPr>
            <a:r>
              <a:rPr b="0" i="0" lang="es" sz="800" u="none" cap="none" strike="noStrike">
                <a:solidFill>
                  <a:srgbClr val="7F7F7F"/>
                </a:solidFill>
                <a:latin typeface="Calibri"/>
                <a:ea typeface="Calibri"/>
                <a:cs typeface="Calibri"/>
                <a:sym typeface="Calibri"/>
              </a:rPr>
              <a:t>Clown/ Fiji samples</a:t>
            </a:r>
            <a:endParaRPr b="0" i="0" sz="1100" u="none" cap="none" strike="noStrike">
              <a:solidFill>
                <a:srgbClr val="000000"/>
              </a:solidFill>
              <a:latin typeface="Arial"/>
              <a:ea typeface="Arial"/>
              <a:cs typeface="Arial"/>
              <a:sym typeface="Arial"/>
            </a:endParaRPr>
          </a:p>
        </p:txBody>
      </p:sp>
      <p:sp>
        <p:nvSpPr>
          <p:cNvPr id="537" name="Google Shape;537;p45"/>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538" name="Google Shape;538;p45"/>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9">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9">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9">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9">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9">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9">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9">
                                            <p:txEl>
                                              <p:pRg end="11" st="1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46"/>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SzPts val="1400"/>
              <a:buNone/>
            </a:pPr>
            <a:r>
              <a:rPr lang="es"/>
              <a:t>Image Analysis Workflow</a:t>
            </a:r>
            <a:endParaRPr/>
          </a:p>
        </p:txBody>
      </p:sp>
      <p:pic>
        <p:nvPicPr>
          <p:cNvPr id="544" name="Google Shape;544;p46"/>
          <p:cNvPicPr preferRelativeResize="0"/>
          <p:nvPr/>
        </p:nvPicPr>
        <p:blipFill rotWithShape="1">
          <a:blip r:embed="rId3">
            <a:alphaModFix/>
          </a:blip>
          <a:srcRect b="0" l="0" r="0" t="0"/>
          <a:stretch/>
        </p:blipFill>
        <p:spPr>
          <a:xfrm>
            <a:off x="101751" y="661879"/>
            <a:ext cx="8978588" cy="3761538"/>
          </a:xfrm>
          <a:prstGeom prst="rect">
            <a:avLst/>
          </a:prstGeom>
          <a:noFill/>
          <a:ln>
            <a:noFill/>
          </a:ln>
        </p:spPr>
      </p:pic>
      <p:sp>
        <p:nvSpPr>
          <p:cNvPr id="545" name="Google Shape;545;p46"/>
          <p:cNvSpPr/>
          <p:nvPr/>
        </p:nvSpPr>
        <p:spPr>
          <a:xfrm>
            <a:off x="4715694" y="661879"/>
            <a:ext cx="2372400" cy="3761400"/>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chemeClr val="lt1"/>
              </a:solidFill>
              <a:latin typeface="Arial"/>
              <a:ea typeface="Arial"/>
              <a:cs typeface="Arial"/>
              <a:sym typeface="Arial"/>
            </a:endParaRPr>
          </a:p>
        </p:txBody>
      </p:sp>
      <p:sp>
        <p:nvSpPr>
          <p:cNvPr id="546" name="Google Shape;546;p46"/>
          <p:cNvSpPr/>
          <p:nvPr/>
        </p:nvSpPr>
        <p:spPr>
          <a:xfrm>
            <a:off x="5086477" y="836223"/>
            <a:ext cx="1607100" cy="538500"/>
          </a:xfrm>
          <a:prstGeom prst="roundRect">
            <a:avLst>
              <a:gd fmla="val 16667" name="adj"/>
            </a:avLst>
          </a:prstGeom>
          <a:solidFill>
            <a:srgbClr val="B6D7A8"/>
          </a:solidFill>
          <a:ln cap="flat" cmpd="sng" w="28575">
            <a:solidFill>
              <a:srgbClr val="6AA84F"/>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400"/>
              <a:buFont typeface="Arial"/>
              <a:buNone/>
            </a:pPr>
            <a:r>
              <a:rPr b="1" i="0" lang="es" sz="1400" u="none" cap="none" strike="noStrike">
                <a:solidFill>
                  <a:srgbClr val="000000"/>
                </a:solidFill>
                <a:latin typeface="Arial"/>
                <a:ea typeface="Arial"/>
                <a:cs typeface="Arial"/>
                <a:sym typeface="Arial"/>
              </a:rPr>
              <a:t>Segmentation</a:t>
            </a:r>
            <a:endParaRPr b="1" i="0" sz="1400" u="none" cap="none" strike="noStrike">
              <a:solidFill>
                <a:srgbClr val="000000"/>
              </a:solidFill>
              <a:latin typeface="Arial"/>
              <a:ea typeface="Arial"/>
              <a:cs typeface="Arial"/>
              <a:sym typeface="Arial"/>
            </a:endParaRPr>
          </a:p>
        </p:txBody>
      </p:sp>
      <p:sp>
        <p:nvSpPr>
          <p:cNvPr id="547" name="Google Shape;547;p46"/>
          <p:cNvSpPr txBox="1"/>
          <p:nvPr/>
        </p:nvSpPr>
        <p:spPr>
          <a:xfrm>
            <a:off x="4734930" y="3364904"/>
            <a:ext cx="2310000" cy="783000"/>
          </a:xfrm>
          <a:prstGeom prst="rect">
            <a:avLst/>
          </a:prstGeom>
          <a:noFill/>
          <a:ln>
            <a:noFill/>
          </a:ln>
        </p:spPr>
        <p:txBody>
          <a:bodyPr anchorCtr="0" anchor="t" bIns="68575" lIns="0" spcFirstLastPara="1" rIns="0" wrap="square" tIns="68575">
            <a:noAutofit/>
          </a:bodyPr>
          <a:lstStyle/>
          <a:p>
            <a:pPr indent="-254000" lvl="0" marL="342900" marR="0" rtl="0" algn="l">
              <a:lnSpc>
                <a:spcPct val="100000"/>
              </a:lnSpc>
              <a:spcBef>
                <a:spcPts val="0"/>
              </a:spcBef>
              <a:spcAft>
                <a:spcPts val="0"/>
              </a:spcAft>
              <a:buClr>
                <a:srgbClr val="171616"/>
              </a:buClr>
              <a:buSzPts val="1400"/>
              <a:buFont typeface="Arial"/>
              <a:buChar char="➔"/>
            </a:pPr>
            <a:r>
              <a:rPr b="1" i="0" lang="es" sz="1400" u="none" cap="none" strike="noStrike">
                <a:solidFill>
                  <a:srgbClr val="171616"/>
                </a:solidFill>
                <a:latin typeface="Arial"/>
                <a:ea typeface="Arial"/>
                <a:cs typeface="Arial"/>
                <a:sym typeface="Arial"/>
              </a:rPr>
              <a:t>Semantic segmentation</a:t>
            </a:r>
            <a:endParaRPr b="1" i="0" sz="1400" u="none" cap="none" strike="noStrike">
              <a:solidFill>
                <a:srgbClr val="171616"/>
              </a:solidFill>
              <a:latin typeface="Arial"/>
              <a:ea typeface="Arial"/>
              <a:cs typeface="Arial"/>
              <a:sym typeface="Arial"/>
            </a:endParaRPr>
          </a:p>
          <a:p>
            <a:pPr indent="-254000" lvl="0" marL="342900" marR="0" rtl="0" algn="l">
              <a:lnSpc>
                <a:spcPct val="100000"/>
              </a:lnSpc>
              <a:spcBef>
                <a:spcPts val="0"/>
              </a:spcBef>
              <a:spcAft>
                <a:spcPts val="0"/>
              </a:spcAft>
              <a:buClr>
                <a:srgbClr val="171616"/>
              </a:buClr>
              <a:buSzPts val="1400"/>
              <a:buFont typeface="Arial"/>
              <a:buChar char="➔"/>
            </a:pPr>
            <a:r>
              <a:rPr b="1" i="0" lang="es" sz="1400" u="none" cap="none" strike="noStrike">
                <a:solidFill>
                  <a:srgbClr val="171616"/>
                </a:solidFill>
                <a:latin typeface="Arial"/>
                <a:ea typeface="Arial"/>
                <a:cs typeface="Arial"/>
                <a:sym typeface="Arial"/>
              </a:rPr>
              <a:t>Refinement</a:t>
            </a:r>
            <a:endParaRPr b="1" i="0" sz="1400" u="none" cap="none" strike="noStrike">
              <a:solidFill>
                <a:srgbClr val="171616"/>
              </a:solidFill>
              <a:latin typeface="Arial"/>
              <a:ea typeface="Arial"/>
              <a:cs typeface="Arial"/>
              <a:sym typeface="Arial"/>
            </a:endParaRPr>
          </a:p>
          <a:p>
            <a:pPr indent="-254000" lvl="0" marL="342900" marR="0" rtl="0" algn="l">
              <a:lnSpc>
                <a:spcPct val="100000"/>
              </a:lnSpc>
              <a:spcBef>
                <a:spcPts val="0"/>
              </a:spcBef>
              <a:spcAft>
                <a:spcPts val="0"/>
              </a:spcAft>
              <a:buClr>
                <a:srgbClr val="171616"/>
              </a:buClr>
              <a:buSzPts val="1400"/>
              <a:buFont typeface="Arial"/>
              <a:buChar char="➔"/>
            </a:pPr>
            <a:r>
              <a:rPr b="1" i="0" lang="es" sz="1400" u="none" cap="none" strike="noStrike">
                <a:solidFill>
                  <a:srgbClr val="171616"/>
                </a:solidFill>
                <a:latin typeface="Arial"/>
                <a:ea typeface="Arial"/>
                <a:cs typeface="Arial"/>
                <a:sym typeface="Arial"/>
              </a:rPr>
              <a:t>Instance segmentation</a:t>
            </a:r>
            <a:endParaRPr b="1" i="0" sz="1400" u="none" cap="none" strike="noStrike">
              <a:solidFill>
                <a:srgbClr val="171616"/>
              </a:solidFill>
              <a:latin typeface="Arial"/>
              <a:ea typeface="Arial"/>
              <a:cs typeface="Arial"/>
              <a:sym typeface="Arial"/>
            </a:endParaRPr>
          </a:p>
        </p:txBody>
      </p:sp>
      <p:pic>
        <p:nvPicPr>
          <p:cNvPr id="548" name="Google Shape;548;p46"/>
          <p:cNvPicPr preferRelativeResize="0"/>
          <p:nvPr/>
        </p:nvPicPr>
        <p:blipFill rotWithShape="1">
          <a:blip r:embed="rId4">
            <a:alphaModFix/>
          </a:blip>
          <a:srcRect b="0" l="0" r="0" t="0"/>
          <a:stretch/>
        </p:blipFill>
        <p:spPr>
          <a:xfrm>
            <a:off x="4841857" y="1551037"/>
            <a:ext cx="2096188" cy="1591916"/>
          </a:xfrm>
          <a:prstGeom prst="rect">
            <a:avLst/>
          </a:prstGeom>
          <a:noFill/>
          <a:ln>
            <a:noFill/>
          </a:ln>
        </p:spPr>
      </p:pic>
      <p:sp>
        <p:nvSpPr>
          <p:cNvPr id="549" name="Google Shape;549;p46"/>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550" name="Google Shape;550;p46"/>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47"/>
          <p:cNvSpPr txBox="1"/>
          <p:nvPr>
            <p:ph idx="1" type="body"/>
          </p:nvPr>
        </p:nvSpPr>
        <p:spPr>
          <a:xfrm>
            <a:off x="251400" y="860463"/>
            <a:ext cx="8483700" cy="3477900"/>
          </a:xfrm>
          <a:prstGeom prst="rect">
            <a:avLst/>
          </a:prstGeom>
          <a:noFill/>
          <a:ln>
            <a:noFill/>
          </a:ln>
        </p:spPr>
        <p:txBody>
          <a:bodyPr anchorCtr="0" anchor="t" bIns="34275" lIns="68575" spcFirstLastPara="1" rIns="68575" wrap="square" tIns="34275">
            <a:normAutofit/>
          </a:bodyPr>
          <a:lstStyle/>
          <a:p>
            <a:pPr indent="-254000" lvl="0" marL="342900" rtl="0" algn="l">
              <a:lnSpc>
                <a:spcPct val="100000"/>
              </a:lnSpc>
              <a:spcBef>
                <a:spcPts val="800"/>
              </a:spcBef>
              <a:spcAft>
                <a:spcPts val="0"/>
              </a:spcAft>
              <a:buSzPts val="1400"/>
              <a:buChar char="●"/>
            </a:pPr>
            <a:r>
              <a:rPr lang="es" sz="1800"/>
              <a:t>Separates the objects of interest from the background</a:t>
            </a:r>
            <a:endParaRPr sz="1100"/>
          </a:p>
        </p:txBody>
      </p:sp>
      <p:sp>
        <p:nvSpPr>
          <p:cNvPr id="557" name="Google Shape;557;p47"/>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1400"/>
              <a:buNone/>
            </a:pPr>
            <a:r>
              <a:rPr lang="es"/>
              <a:t>Segmentation</a:t>
            </a:r>
            <a:endParaRPr/>
          </a:p>
        </p:txBody>
      </p:sp>
      <p:pic>
        <p:nvPicPr>
          <p:cNvPr id="558" name="Google Shape;558;p47"/>
          <p:cNvPicPr preferRelativeResize="0"/>
          <p:nvPr/>
        </p:nvPicPr>
        <p:blipFill rotWithShape="1">
          <a:blip r:embed="rId3">
            <a:alphaModFix/>
          </a:blip>
          <a:srcRect b="0" l="0" r="0" t="0"/>
          <a:stretch/>
        </p:blipFill>
        <p:spPr>
          <a:xfrm>
            <a:off x="3468090" y="2449535"/>
            <a:ext cx="2399949" cy="1828625"/>
          </a:xfrm>
          <a:prstGeom prst="rect">
            <a:avLst/>
          </a:prstGeom>
          <a:noFill/>
          <a:ln>
            <a:noFill/>
          </a:ln>
        </p:spPr>
      </p:pic>
      <p:pic>
        <p:nvPicPr>
          <p:cNvPr id="559" name="Google Shape;559;p47"/>
          <p:cNvPicPr preferRelativeResize="0"/>
          <p:nvPr/>
        </p:nvPicPr>
        <p:blipFill rotWithShape="1">
          <a:blip r:embed="rId4">
            <a:alphaModFix/>
          </a:blip>
          <a:srcRect b="0" l="0" r="0" t="0"/>
          <a:stretch/>
        </p:blipFill>
        <p:spPr>
          <a:xfrm>
            <a:off x="628650" y="2449535"/>
            <a:ext cx="2399949" cy="1828625"/>
          </a:xfrm>
          <a:prstGeom prst="rect">
            <a:avLst/>
          </a:prstGeom>
          <a:noFill/>
          <a:ln>
            <a:noFill/>
          </a:ln>
        </p:spPr>
      </p:pic>
      <p:sp>
        <p:nvSpPr>
          <p:cNvPr id="560" name="Google Shape;560;p47"/>
          <p:cNvSpPr txBox="1"/>
          <p:nvPr/>
        </p:nvSpPr>
        <p:spPr>
          <a:xfrm>
            <a:off x="1112440" y="2092375"/>
            <a:ext cx="1432500" cy="284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None/>
            </a:pPr>
            <a:r>
              <a:rPr b="0" i="0" lang="es" sz="1400" u="none" cap="none" strike="noStrike">
                <a:solidFill>
                  <a:srgbClr val="000000"/>
                </a:solidFill>
                <a:latin typeface="Arial"/>
                <a:ea typeface="Arial"/>
                <a:cs typeface="Arial"/>
                <a:sym typeface="Arial"/>
              </a:rPr>
              <a:t>Filtered image</a:t>
            </a:r>
            <a:endParaRPr sz="1100"/>
          </a:p>
        </p:txBody>
      </p:sp>
      <p:sp>
        <p:nvSpPr>
          <p:cNvPr id="561" name="Google Shape;561;p47"/>
          <p:cNvSpPr txBox="1"/>
          <p:nvPr/>
        </p:nvSpPr>
        <p:spPr>
          <a:xfrm>
            <a:off x="3951881" y="2092375"/>
            <a:ext cx="1432500" cy="284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None/>
            </a:pPr>
            <a:r>
              <a:rPr b="0" i="0" lang="es" sz="1400" u="none" cap="none" strike="noStrike">
                <a:solidFill>
                  <a:srgbClr val="000000"/>
                </a:solidFill>
                <a:latin typeface="Arial"/>
                <a:ea typeface="Arial"/>
                <a:cs typeface="Arial"/>
                <a:sym typeface="Arial"/>
              </a:rPr>
              <a:t>Binary mask</a:t>
            </a:r>
            <a:endParaRPr sz="1100"/>
          </a:p>
        </p:txBody>
      </p:sp>
      <p:pic>
        <p:nvPicPr>
          <p:cNvPr id="562" name="Google Shape;562;p47"/>
          <p:cNvPicPr preferRelativeResize="0"/>
          <p:nvPr/>
        </p:nvPicPr>
        <p:blipFill rotWithShape="1">
          <a:blip r:embed="rId5">
            <a:alphaModFix/>
          </a:blip>
          <a:srcRect b="0" l="0" r="0" t="0"/>
          <a:stretch/>
        </p:blipFill>
        <p:spPr>
          <a:xfrm>
            <a:off x="6307409" y="2449535"/>
            <a:ext cx="2400070" cy="1828625"/>
          </a:xfrm>
          <a:prstGeom prst="rect">
            <a:avLst/>
          </a:prstGeom>
          <a:noFill/>
          <a:ln cap="flat" cmpd="sng" w="9525">
            <a:solidFill>
              <a:schemeClr val="dk1"/>
            </a:solidFill>
            <a:prstDash val="solid"/>
            <a:round/>
            <a:headEnd len="sm" w="sm" type="none"/>
            <a:tailEnd len="sm" w="sm" type="none"/>
          </a:ln>
        </p:spPr>
      </p:pic>
      <p:sp>
        <p:nvSpPr>
          <p:cNvPr id="563" name="Google Shape;563;p47"/>
          <p:cNvSpPr txBox="1"/>
          <p:nvPr/>
        </p:nvSpPr>
        <p:spPr>
          <a:xfrm>
            <a:off x="6791259" y="2092375"/>
            <a:ext cx="1432500" cy="284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None/>
            </a:pPr>
            <a:r>
              <a:rPr b="0" i="0" lang="es" sz="1400" u="none" cap="none" strike="noStrike">
                <a:solidFill>
                  <a:srgbClr val="000000"/>
                </a:solidFill>
                <a:latin typeface="Arial"/>
                <a:ea typeface="Arial"/>
                <a:cs typeface="Arial"/>
                <a:sym typeface="Arial"/>
              </a:rPr>
              <a:t>Labeled mask</a:t>
            </a:r>
            <a:endParaRPr sz="1100"/>
          </a:p>
        </p:txBody>
      </p:sp>
      <p:sp>
        <p:nvSpPr>
          <p:cNvPr id="564" name="Google Shape;564;p47"/>
          <p:cNvSpPr txBox="1"/>
          <p:nvPr/>
        </p:nvSpPr>
        <p:spPr>
          <a:xfrm>
            <a:off x="1112440" y="1707617"/>
            <a:ext cx="1432500" cy="284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None/>
            </a:pPr>
            <a:r>
              <a:rPr b="0" i="0" lang="es" sz="1400" u="none" cap="none" strike="noStrike">
                <a:solidFill>
                  <a:srgbClr val="000000"/>
                </a:solidFill>
                <a:latin typeface="Arial"/>
                <a:ea typeface="Arial"/>
                <a:cs typeface="Arial"/>
                <a:sym typeface="Arial"/>
              </a:rPr>
              <a:t>Input</a:t>
            </a:r>
            <a:endParaRPr b="0" i="0" sz="1400" u="none" cap="none" strike="noStrike">
              <a:solidFill>
                <a:srgbClr val="000000"/>
              </a:solidFill>
              <a:latin typeface="Arial"/>
              <a:ea typeface="Arial"/>
              <a:cs typeface="Arial"/>
              <a:sym typeface="Arial"/>
            </a:endParaRPr>
          </a:p>
        </p:txBody>
      </p:sp>
      <p:sp>
        <p:nvSpPr>
          <p:cNvPr id="565" name="Google Shape;565;p47"/>
          <p:cNvSpPr txBox="1"/>
          <p:nvPr/>
        </p:nvSpPr>
        <p:spPr>
          <a:xfrm>
            <a:off x="3659963" y="1707617"/>
            <a:ext cx="2016300" cy="5001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None/>
            </a:pPr>
            <a:r>
              <a:rPr b="0" i="0" lang="es" sz="1400" u="none" cap="none" strike="noStrike">
                <a:solidFill>
                  <a:srgbClr val="000000"/>
                </a:solidFill>
                <a:latin typeface="Arial"/>
                <a:ea typeface="Arial"/>
                <a:cs typeface="Arial"/>
                <a:sym typeface="Arial"/>
              </a:rPr>
              <a:t>Semantic Segmentation</a:t>
            </a:r>
            <a:endParaRPr b="0" i="0" sz="1400" u="none" cap="none" strike="noStrike">
              <a:solidFill>
                <a:srgbClr val="000000"/>
              </a:solidFill>
              <a:latin typeface="Arial"/>
              <a:ea typeface="Arial"/>
              <a:cs typeface="Arial"/>
              <a:sym typeface="Arial"/>
            </a:endParaRPr>
          </a:p>
        </p:txBody>
      </p:sp>
      <p:sp>
        <p:nvSpPr>
          <p:cNvPr id="566" name="Google Shape;566;p47"/>
          <p:cNvSpPr txBox="1"/>
          <p:nvPr/>
        </p:nvSpPr>
        <p:spPr>
          <a:xfrm>
            <a:off x="6499341" y="1710347"/>
            <a:ext cx="2016300" cy="284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None/>
            </a:pPr>
            <a:r>
              <a:rPr b="0" i="0" lang="es" sz="1400" u="none" cap="none" strike="noStrike">
                <a:solidFill>
                  <a:srgbClr val="000000"/>
                </a:solidFill>
                <a:latin typeface="Arial"/>
                <a:ea typeface="Arial"/>
                <a:cs typeface="Arial"/>
                <a:sym typeface="Arial"/>
              </a:rPr>
              <a:t>Instance Segmentation</a:t>
            </a:r>
            <a:endParaRPr b="0" i="0" sz="1400" u="none" cap="none" strike="noStrike">
              <a:solidFill>
                <a:srgbClr val="000000"/>
              </a:solidFill>
              <a:latin typeface="Arial"/>
              <a:ea typeface="Arial"/>
              <a:cs typeface="Arial"/>
              <a:sym typeface="Arial"/>
            </a:endParaRPr>
          </a:p>
        </p:txBody>
      </p:sp>
      <p:sp>
        <p:nvSpPr>
          <p:cNvPr id="567" name="Google Shape;567;p47"/>
          <p:cNvSpPr txBox="1"/>
          <p:nvPr/>
        </p:nvSpPr>
        <p:spPr>
          <a:xfrm>
            <a:off x="8034900" y="4958834"/>
            <a:ext cx="1109100" cy="184666"/>
          </a:xfrm>
          <a:prstGeom prst="rect">
            <a:avLst/>
          </a:prstGeom>
          <a:noFill/>
          <a:ln>
            <a:noFill/>
          </a:ln>
        </p:spPr>
        <p:txBody>
          <a:bodyPr anchorCtr="0" anchor="t" bIns="34275" lIns="68575" spcFirstLastPara="1" rIns="68575" wrap="square" tIns="34275">
            <a:spAutoFit/>
          </a:bodyPr>
          <a:lstStyle/>
          <a:p>
            <a:pPr indent="0" lvl="0" marL="0" marR="0" rtl="0" algn="r">
              <a:lnSpc>
                <a:spcPct val="100000"/>
              </a:lnSpc>
              <a:spcBef>
                <a:spcPts val="0"/>
              </a:spcBef>
              <a:spcAft>
                <a:spcPts val="0"/>
              </a:spcAft>
              <a:buClr>
                <a:srgbClr val="000000"/>
              </a:buClr>
              <a:buSzPts val="800"/>
              <a:buFont typeface="Arial"/>
              <a:buNone/>
            </a:pPr>
            <a:r>
              <a:rPr b="0" i="0" lang="es" sz="800" u="none" cap="none" strike="noStrike">
                <a:solidFill>
                  <a:srgbClr val="7F7F7F"/>
                </a:solidFill>
                <a:latin typeface="Calibri"/>
                <a:ea typeface="Calibri"/>
                <a:cs typeface="Calibri"/>
                <a:sym typeface="Calibri"/>
              </a:rPr>
              <a:t>HeLa Cells / Fiji samples</a:t>
            </a:r>
            <a:endParaRPr b="0" i="0" sz="1100" u="none" cap="none" strike="noStrike">
              <a:solidFill>
                <a:srgbClr val="000000"/>
              </a:solidFill>
              <a:latin typeface="Arial"/>
              <a:ea typeface="Arial"/>
              <a:cs typeface="Arial"/>
              <a:sym typeface="Arial"/>
            </a:endParaRPr>
          </a:p>
        </p:txBody>
      </p:sp>
      <p:sp>
        <p:nvSpPr>
          <p:cNvPr id="568" name="Google Shape;568;p47"/>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569" name="Google Shape;569;p47"/>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p48"/>
          <p:cNvSpPr txBox="1"/>
          <p:nvPr>
            <p:ph idx="1" type="body"/>
          </p:nvPr>
        </p:nvSpPr>
        <p:spPr>
          <a:xfrm>
            <a:off x="251400" y="872206"/>
            <a:ext cx="8483700" cy="3477900"/>
          </a:xfrm>
          <a:prstGeom prst="rect">
            <a:avLst/>
          </a:prstGeom>
          <a:noFill/>
          <a:ln>
            <a:noFill/>
          </a:ln>
        </p:spPr>
        <p:txBody>
          <a:bodyPr anchorCtr="0" anchor="t" bIns="34275" lIns="68575" spcFirstLastPara="1" rIns="68575" wrap="square" tIns="34275">
            <a:normAutofit/>
          </a:bodyPr>
          <a:lstStyle/>
          <a:p>
            <a:pPr indent="-254000" lvl="0" marL="342900" rtl="0" algn="l">
              <a:lnSpc>
                <a:spcPct val="100000"/>
              </a:lnSpc>
              <a:spcBef>
                <a:spcPts val="800"/>
              </a:spcBef>
              <a:spcAft>
                <a:spcPts val="0"/>
              </a:spcAft>
              <a:buSzPts val="1400"/>
              <a:buChar char="●"/>
            </a:pPr>
            <a:r>
              <a:rPr lang="es" sz="1800"/>
              <a:t>Thresholding is a basic segmentation method</a:t>
            </a:r>
            <a:endParaRPr sz="1100"/>
          </a:p>
          <a:p>
            <a:pPr indent="-254000" lvl="1" marL="685800" rtl="0" algn="l">
              <a:lnSpc>
                <a:spcPct val="90000"/>
              </a:lnSpc>
              <a:spcBef>
                <a:spcPts val="400"/>
              </a:spcBef>
              <a:spcAft>
                <a:spcPts val="0"/>
              </a:spcAft>
              <a:buSzPts val="1400"/>
              <a:buChar char="○"/>
            </a:pPr>
            <a:r>
              <a:rPr lang="es" sz="1500"/>
              <a:t>Manual thresholding </a:t>
            </a:r>
            <a:r>
              <a:rPr i="1" lang="es" sz="1500"/>
              <a:t>vs</a:t>
            </a:r>
            <a:r>
              <a:rPr lang="es" sz="1500"/>
              <a:t> automatic thresholding.</a:t>
            </a:r>
            <a:endParaRPr sz="1100"/>
          </a:p>
          <a:p>
            <a:pPr indent="-165100" lvl="0" marL="342900" rtl="0" algn="l">
              <a:lnSpc>
                <a:spcPct val="100000"/>
              </a:lnSpc>
              <a:spcBef>
                <a:spcPts val="800"/>
              </a:spcBef>
              <a:spcAft>
                <a:spcPts val="0"/>
              </a:spcAft>
              <a:buSzPts val="1400"/>
              <a:buNone/>
            </a:pPr>
            <a:r>
              <a:t/>
            </a:r>
            <a:endParaRPr sz="1800"/>
          </a:p>
          <a:p>
            <a:pPr indent="-165100" lvl="1" marL="685800" rtl="0" algn="l">
              <a:lnSpc>
                <a:spcPct val="100000"/>
              </a:lnSpc>
              <a:spcBef>
                <a:spcPts val="400"/>
              </a:spcBef>
              <a:spcAft>
                <a:spcPts val="0"/>
              </a:spcAft>
              <a:buSzPts val="1400"/>
              <a:buNone/>
            </a:pPr>
            <a:r>
              <a:t/>
            </a:r>
            <a:endParaRPr sz="1500"/>
          </a:p>
          <a:p>
            <a:pPr indent="0" lvl="0" marL="0" rtl="0" algn="l">
              <a:lnSpc>
                <a:spcPct val="100000"/>
              </a:lnSpc>
              <a:spcBef>
                <a:spcPts val="800"/>
              </a:spcBef>
              <a:spcAft>
                <a:spcPts val="0"/>
              </a:spcAft>
              <a:buSzPts val="1400"/>
              <a:buNone/>
            </a:pPr>
            <a:r>
              <a:t/>
            </a:r>
            <a:endParaRPr sz="1800"/>
          </a:p>
        </p:txBody>
      </p:sp>
      <p:sp>
        <p:nvSpPr>
          <p:cNvPr id="576" name="Google Shape;576;p48"/>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1400"/>
              <a:buNone/>
            </a:pPr>
            <a:r>
              <a:rPr lang="es"/>
              <a:t>Segmentation - thresholding</a:t>
            </a:r>
            <a:endParaRPr/>
          </a:p>
        </p:txBody>
      </p:sp>
      <p:cxnSp>
        <p:nvCxnSpPr>
          <p:cNvPr id="577" name="Google Shape;577;p48"/>
          <p:cNvCxnSpPr/>
          <p:nvPr/>
        </p:nvCxnSpPr>
        <p:spPr>
          <a:xfrm>
            <a:off x="2948970" y="2515474"/>
            <a:ext cx="501000" cy="0"/>
          </a:xfrm>
          <a:prstGeom prst="straightConnector1">
            <a:avLst/>
          </a:prstGeom>
          <a:noFill/>
          <a:ln cap="flat" cmpd="sng" w="25400">
            <a:solidFill>
              <a:schemeClr val="dk1"/>
            </a:solidFill>
            <a:prstDash val="solid"/>
            <a:round/>
            <a:headEnd len="sm" w="sm" type="none"/>
            <a:tailEnd len="med" w="med" type="stealth"/>
          </a:ln>
          <a:effectLst>
            <a:outerShdw blurRad="40000" rotWithShape="0" dir="5400000" dist="20000">
              <a:srgbClr val="000000">
                <a:alpha val="37647"/>
              </a:srgbClr>
            </a:outerShdw>
          </a:effectLst>
        </p:spPr>
      </p:cxnSp>
      <p:pic>
        <p:nvPicPr>
          <p:cNvPr id="578" name="Google Shape;578;p48"/>
          <p:cNvPicPr preferRelativeResize="0"/>
          <p:nvPr/>
        </p:nvPicPr>
        <p:blipFill rotWithShape="1">
          <a:blip r:embed="rId3">
            <a:alphaModFix/>
          </a:blip>
          <a:srcRect b="0" l="0" r="0" t="0"/>
          <a:stretch/>
        </p:blipFill>
        <p:spPr>
          <a:xfrm>
            <a:off x="3536753" y="1698532"/>
            <a:ext cx="1994685" cy="1992462"/>
          </a:xfrm>
          <a:prstGeom prst="rect">
            <a:avLst/>
          </a:prstGeom>
          <a:noFill/>
          <a:ln>
            <a:noFill/>
          </a:ln>
        </p:spPr>
      </p:pic>
      <p:pic>
        <p:nvPicPr>
          <p:cNvPr id="579" name="Google Shape;579;p48"/>
          <p:cNvPicPr preferRelativeResize="0"/>
          <p:nvPr/>
        </p:nvPicPr>
        <p:blipFill rotWithShape="1">
          <a:blip r:embed="rId4">
            <a:alphaModFix/>
          </a:blip>
          <a:srcRect b="0" l="0" r="0" t="0"/>
          <a:stretch/>
        </p:blipFill>
        <p:spPr>
          <a:xfrm>
            <a:off x="3862307" y="2923797"/>
            <a:ext cx="611328" cy="737091"/>
          </a:xfrm>
          <a:prstGeom prst="rect">
            <a:avLst/>
          </a:prstGeom>
          <a:noFill/>
          <a:ln>
            <a:noFill/>
          </a:ln>
        </p:spPr>
      </p:pic>
      <p:pic>
        <p:nvPicPr>
          <p:cNvPr id="580" name="Google Shape;580;p48"/>
          <p:cNvPicPr preferRelativeResize="0"/>
          <p:nvPr/>
        </p:nvPicPr>
        <p:blipFill rotWithShape="1">
          <a:blip r:embed="rId5">
            <a:alphaModFix/>
          </a:blip>
          <a:srcRect b="0" l="0" r="0" t="0"/>
          <a:stretch/>
        </p:blipFill>
        <p:spPr>
          <a:xfrm>
            <a:off x="3862307" y="3650163"/>
            <a:ext cx="611328" cy="628339"/>
          </a:xfrm>
          <a:prstGeom prst="rect">
            <a:avLst/>
          </a:prstGeom>
          <a:noFill/>
          <a:ln>
            <a:noFill/>
          </a:ln>
        </p:spPr>
      </p:pic>
      <p:cxnSp>
        <p:nvCxnSpPr>
          <p:cNvPr id="581" name="Google Shape;581;p48"/>
          <p:cNvCxnSpPr/>
          <p:nvPr/>
        </p:nvCxnSpPr>
        <p:spPr>
          <a:xfrm flipH="1" rot="10800000">
            <a:off x="4245442" y="1742943"/>
            <a:ext cx="1873800" cy="1249200"/>
          </a:xfrm>
          <a:prstGeom prst="straightConnector1">
            <a:avLst/>
          </a:prstGeom>
          <a:noFill/>
          <a:ln cap="flat" cmpd="sng" w="25400">
            <a:solidFill>
              <a:schemeClr val="dk1"/>
            </a:solidFill>
            <a:prstDash val="solid"/>
            <a:round/>
            <a:headEnd len="sm" w="sm" type="none"/>
            <a:tailEnd len="med" w="med" type="stealth"/>
          </a:ln>
          <a:effectLst>
            <a:outerShdw blurRad="40000" rotWithShape="0" dir="5400000" dist="20000">
              <a:srgbClr val="000000">
                <a:alpha val="37647"/>
              </a:srgbClr>
            </a:outerShdw>
          </a:effectLst>
        </p:spPr>
      </p:cxnSp>
      <p:cxnSp>
        <p:nvCxnSpPr>
          <p:cNvPr id="582" name="Google Shape;582;p48"/>
          <p:cNvCxnSpPr>
            <a:stCxn id="580" idx="0"/>
          </p:cNvCxnSpPr>
          <p:nvPr/>
        </p:nvCxnSpPr>
        <p:spPr>
          <a:xfrm flipH="1" rot="10800000">
            <a:off x="4167971" y="2833263"/>
            <a:ext cx="2385000" cy="816900"/>
          </a:xfrm>
          <a:prstGeom prst="straightConnector1">
            <a:avLst/>
          </a:prstGeom>
          <a:noFill/>
          <a:ln cap="flat" cmpd="sng" w="25400">
            <a:solidFill>
              <a:schemeClr val="dk1"/>
            </a:solidFill>
            <a:prstDash val="solid"/>
            <a:round/>
            <a:headEnd len="sm" w="sm" type="none"/>
            <a:tailEnd len="med" w="med" type="stealth"/>
          </a:ln>
          <a:effectLst>
            <a:outerShdw blurRad="40000" rotWithShape="0" dir="5400000" dist="20000">
              <a:srgbClr val="000000">
                <a:alpha val="37647"/>
              </a:srgbClr>
            </a:outerShdw>
          </a:effectLst>
        </p:spPr>
      </p:cxnSp>
      <p:cxnSp>
        <p:nvCxnSpPr>
          <p:cNvPr id="583" name="Google Shape;583;p48"/>
          <p:cNvCxnSpPr/>
          <p:nvPr/>
        </p:nvCxnSpPr>
        <p:spPr>
          <a:xfrm>
            <a:off x="4167971" y="3802890"/>
            <a:ext cx="1491300" cy="208200"/>
          </a:xfrm>
          <a:prstGeom prst="straightConnector1">
            <a:avLst/>
          </a:prstGeom>
          <a:noFill/>
          <a:ln cap="flat" cmpd="sng" w="25400">
            <a:solidFill>
              <a:schemeClr val="dk1"/>
            </a:solidFill>
            <a:prstDash val="solid"/>
            <a:round/>
            <a:headEnd len="sm" w="sm" type="none"/>
            <a:tailEnd len="med" w="med" type="stealth"/>
          </a:ln>
          <a:effectLst>
            <a:outerShdw blurRad="40000" rotWithShape="0" dir="5400000" dist="20000">
              <a:srgbClr val="000000">
                <a:alpha val="37647"/>
              </a:srgbClr>
            </a:outerShdw>
          </a:effectLst>
        </p:spPr>
      </p:cxnSp>
      <p:pic>
        <p:nvPicPr>
          <p:cNvPr id="584" name="Google Shape;584;p48"/>
          <p:cNvPicPr preferRelativeResize="0"/>
          <p:nvPr/>
        </p:nvPicPr>
        <p:blipFill rotWithShape="1">
          <a:blip r:embed="rId6">
            <a:alphaModFix/>
          </a:blip>
          <a:srcRect b="0" l="0" r="0" t="0"/>
          <a:stretch/>
        </p:blipFill>
        <p:spPr>
          <a:xfrm>
            <a:off x="724957" y="1780806"/>
            <a:ext cx="2059114" cy="1568927"/>
          </a:xfrm>
          <a:prstGeom prst="rect">
            <a:avLst/>
          </a:prstGeom>
          <a:noFill/>
          <a:ln>
            <a:noFill/>
          </a:ln>
        </p:spPr>
      </p:pic>
      <p:pic>
        <p:nvPicPr>
          <p:cNvPr id="585" name="Google Shape;585;p48"/>
          <p:cNvPicPr preferRelativeResize="0"/>
          <p:nvPr/>
        </p:nvPicPr>
        <p:blipFill rotWithShape="1">
          <a:blip r:embed="rId7">
            <a:alphaModFix/>
          </a:blip>
          <a:srcRect b="0" l="0" r="0" t="0"/>
          <a:stretch/>
        </p:blipFill>
        <p:spPr>
          <a:xfrm>
            <a:off x="6229659" y="1408200"/>
            <a:ext cx="1235532" cy="941405"/>
          </a:xfrm>
          <a:prstGeom prst="rect">
            <a:avLst/>
          </a:prstGeom>
          <a:noFill/>
          <a:ln>
            <a:noFill/>
          </a:ln>
        </p:spPr>
      </p:pic>
      <p:pic>
        <p:nvPicPr>
          <p:cNvPr id="586" name="Google Shape;586;p48"/>
          <p:cNvPicPr preferRelativeResize="0"/>
          <p:nvPr/>
        </p:nvPicPr>
        <p:blipFill rotWithShape="1">
          <a:blip r:embed="rId8">
            <a:alphaModFix/>
          </a:blip>
          <a:srcRect b="0" l="0" r="0" t="0"/>
          <a:stretch/>
        </p:blipFill>
        <p:spPr>
          <a:xfrm>
            <a:off x="5792599" y="3476594"/>
            <a:ext cx="1236628" cy="942240"/>
          </a:xfrm>
          <a:prstGeom prst="rect">
            <a:avLst/>
          </a:prstGeom>
          <a:noFill/>
          <a:ln>
            <a:noFill/>
          </a:ln>
        </p:spPr>
      </p:pic>
      <p:pic>
        <p:nvPicPr>
          <p:cNvPr id="587" name="Google Shape;587;p48"/>
          <p:cNvPicPr preferRelativeResize="0"/>
          <p:nvPr/>
        </p:nvPicPr>
        <p:blipFill rotWithShape="1">
          <a:blip r:embed="rId9">
            <a:alphaModFix/>
          </a:blip>
          <a:srcRect b="0" l="0" r="0" t="0"/>
          <a:stretch/>
        </p:blipFill>
        <p:spPr>
          <a:xfrm>
            <a:off x="6639044" y="2425860"/>
            <a:ext cx="1235532" cy="941404"/>
          </a:xfrm>
          <a:prstGeom prst="rect">
            <a:avLst/>
          </a:prstGeom>
          <a:noFill/>
          <a:ln>
            <a:noFill/>
          </a:ln>
        </p:spPr>
      </p:pic>
      <p:sp>
        <p:nvSpPr>
          <p:cNvPr id="588" name="Google Shape;588;p48"/>
          <p:cNvSpPr txBox="1"/>
          <p:nvPr/>
        </p:nvSpPr>
        <p:spPr>
          <a:xfrm>
            <a:off x="8034900" y="4958834"/>
            <a:ext cx="1109100" cy="184666"/>
          </a:xfrm>
          <a:prstGeom prst="rect">
            <a:avLst/>
          </a:prstGeom>
          <a:noFill/>
          <a:ln>
            <a:noFill/>
          </a:ln>
        </p:spPr>
        <p:txBody>
          <a:bodyPr anchorCtr="0" anchor="t" bIns="34275" lIns="68575" spcFirstLastPara="1" rIns="68575" wrap="square" tIns="34275">
            <a:spAutoFit/>
          </a:bodyPr>
          <a:lstStyle/>
          <a:p>
            <a:pPr indent="0" lvl="0" marL="0" marR="0" rtl="0" algn="r">
              <a:lnSpc>
                <a:spcPct val="100000"/>
              </a:lnSpc>
              <a:spcBef>
                <a:spcPts val="0"/>
              </a:spcBef>
              <a:spcAft>
                <a:spcPts val="0"/>
              </a:spcAft>
              <a:buClr>
                <a:srgbClr val="000000"/>
              </a:buClr>
              <a:buSzPts val="800"/>
              <a:buFont typeface="Arial"/>
              <a:buNone/>
            </a:pPr>
            <a:r>
              <a:rPr b="0" i="0" lang="es" sz="800" u="none" cap="none" strike="noStrike">
                <a:solidFill>
                  <a:srgbClr val="7F7F7F"/>
                </a:solidFill>
                <a:latin typeface="Calibri"/>
                <a:ea typeface="Calibri"/>
                <a:cs typeface="Calibri"/>
                <a:sym typeface="Calibri"/>
              </a:rPr>
              <a:t>HeLa Cells / Fiji samples</a:t>
            </a:r>
            <a:endParaRPr b="0" i="0" sz="1100" u="none" cap="none" strike="noStrike">
              <a:solidFill>
                <a:srgbClr val="000000"/>
              </a:solidFill>
              <a:latin typeface="Arial"/>
              <a:ea typeface="Arial"/>
              <a:cs typeface="Arial"/>
              <a:sym typeface="Arial"/>
            </a:endParaRPr>
          </a:p>
        </p:txBody>
      </p:sp>
      <p:sp>
        <p:nvSpPr>
          <p:cNvPr id="589" name="Google Shape;589;p48"/>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590" name="Google Shape;590;p48"/>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49"/>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1400"/>
              <a:buNone/>
            </a:pPr>
            <a:r>
              <a:rPr lang="es"/>
              <a:t>Otsu thresholding</a:t>
            </a:r>
            <a:endParaRPr/>
          </a:p>
        </p:txBody>
      </p:sp>
      <p:pic>
        <p:nvPicPr>
          <p:cNvPr id="597" name="Google Shape;597;p49"/>
          <p:cNvPicPr preferRelativeResize="0"/>
          <p:nvPr/>
        </p:nvPicPr>
        <p:blipFill rotWithShape="1">
          <a:blip r:embed="rId3">
            <a:alphaModFix/>
          </a:blip>
          <a:srcRect b="0" l="0" r="0" t="0"/>
          <a:stretch/>
        </p:blipFill>
        <p:spPr>
          <a:xfrm>
            <a:off x="628650" y="1444859"/>
            <a:ext cx="3713747" cy="2785310"/>
          </a:xfrm>
          <a:prstGeom prst="rect">
            <a:avLst/>
          </a:prstGeom>
          <a:noFill/>
          <a:ln>
            <a:noFill/>
          </a:ln>
        </p:spPr>
      </p:pic>
      <p:sp>
        <p:nvSpPr>
          <p:cNvPr id="598" name="Google Shape;598;p49"/>
          <p:cNvSpPr/>
          <p:nvPr/>
        </p:nvSpPr>
        <p:spPr>
          <a:xfrm>
            <a:off x="0" y="4797251"/>
            <a:ext cx="3713747" cy="346249"/>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None/>
            </a:pPr>
            <a:r>
              <a:rPr b="0" i="0" lang="es" sz="900" u="none" cap="none" strike="noStrike">
                <a:solidFill>
                  <a:srgbClr val="7F7F7F"/>
                </a:solidFill>
                <a:latin typeface="Arial"/>
                <a:ea typeface="Arial"/>
                <a:cs typeface="Arial"/>
                <a:sym typeface="Arial"/>
              </a:rPr>
              <a:t>Lucas(CA), CC BY-SA 4.0 &lt;https://creativecommons.org/licenses/by-sa/4.0&gt;, via Wikimedia Commons</a:t>
            </a:r>
            <a:endParaRPr sz="1100"/>
          </a:p>
        </p:txBody>
      </p:sp>
      <p:sp>
        <p:nvSpPr>
          <p:cNvPr id="599" name="Google Shape;599;p49"/>
          <p:cNvSpPr txBox="1"/>
          <p:nvPr/>
        </p:nvSpPr>
        <p:spPr>
          <a:xfrm>
            <a:off x="4572000" y="2387390"/>
            <a:ext cx="4282518" cy="900247"/>
          </a:xfrm>
          <a:prstGeom prst="rect">
            <a:avLst/>
          </a:prstGeom>
          <a:noFill/>
          <a:ln>
            <a:noFill/>
          </a:ln>
        </p:spPr>
        <p:txBody>
          <a:bodyPr anchorCtr="0" anchor="t" bIns="34275" lIns="68575" spcFirstLastPara="1" rIns="68575" wrap="square" tIns="34275">
            <a:spAutoFit/>
          </a:bodyPr>
          <a:lstStyle/>
          <a:p>
            <a:pPr indent="-254000" lvl="0" marL="254000" marR="0" rtl="0" algn="l">
              <a:lnSpc>
                <a:spcPct val="100000"/>
              </a:lnSpc>
              <a:spcBef>
                <a:spcPts val="0"/>
              </a:spcBef>
              <a:spcAft>
                <a:spcPts val="0"/>
              </a:spcAft>
              <a:buClr>
                <a:srgbClr val="000000"/>
              </a:buClr>
              <a:buSzPts val="1800"/>
              <a:buFont typeface="Noto Sans Symbols"/>
              <a:buChar char="✔"/>
            </a:pPr>
            <a:r>
              <a:rPr b="0" i="0" lang="es" sz="1800" u="none" cap="none" strike="noStrike">
                <a:solidFill>
                  <a:srgbClr val="000000"/>
                </a:solidFill>
                <a:latin typeface="Arial"/>
                <a:ea typeface="Arial"/>
                <a:cs typeface="Arial"/>
                <a:sym typeface="Arial"/>
              </a:rPr>
              <a:t>Algorithm returns the intensity that maximizes inter-class variance between foreground and background</a:t>
            </a:r>
            <a:endParaRPr b="0" i="0" sz="1500" u="none" cap="none" strike="noStrike">
              <a:solidFill>
                <a:srgbClr val="000000"/>
              </a:solidFill>
              <a:latin typeface="Arial"/>
              <a:ea typeface="Arial"/>
              <a:cs typeface="Arial"/>
              <a:sym typeface="Arial"/>
            </a:endParaRPr>
          </a:p>
        </p:txBody>
      </p:sp>
      <p:sp>
        <p:nvSpPr>
          <p:cNvPr id="600" name="Google Shape;600;p49"/>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601" name="Google Shape;601;p49"/>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50"/>
          <p:cNvSpPr txBox="1"/>
          <p:nvPr>
            <p:ph idx="1" type="body"/>
          </p:nvPr>
        </p:nvSpPr>
        <p:spPr>
          <a:xfrm>
            <a:off x="251400" y="872206"/>
            <a:ext cx="8483700" cy="3477900"/>
          </a:xfrm>
          <a:prstGeom prst="rect">
            <a:avLst/>
          </a:prstGeom>
          <a:noFill/>
          <a:ln>
            <a:noFill/>
          </a:ln>
        </p:spPr>
        <p:txBody>
          <a:bodyPr anchorCtr="0" anchor="t" bIns="34275" lIns="68575" spcFirstLastPara="1" rIns="68575" wrap="square" tIns="34275">
            <a:normAutofit/>
          </a:bodyPr>
          <a:lstStyle/>
          <a:p>
            <a:pPr indent="-254000" lvl="0" marL="342900" rtl="0" algn="l">
              <a:lnSpc>
                <a:spcPct val="100000"/>
              </a:lnSpc>
              <a:spcBef>
                <a:spcPts val="800"/>
              </a:spcBef>
              <a:spcAft>
                <a:spcPts val="0"/>
              </a:spcAft>
              <a:buSzPts val="1400"/>
              <a:buChar char="●"/>
            </a:pPr>
            <a:r>
              <a:rPr lang="es" sz="1800"/>
              <a:t>Refinement of the binary mask</a:t>
            </a:r>
            <a:endParaRPr sz="1100"/>
          </a:p>
          <a:p>
            <a:pPr indent="-254000" lvl="1" marL="685800" rtl="0" algn="l">
              <a:lnSpc>
                <a:spcPct val="100000"/>
              </a:lnSpc>
              <a:spcBef>
                <a:spcPts val="400"/>
              </a:spcBef>
              <a:spcAft>
                <a:spcPts val="0"/>
              </a:spcAft>
              <a:buSzPts val="1400"/>
              <a:buChar char="○"/>
            </a:pPr>
            <a:r>
              <a:rPr lang="es" sz="1500"/>
              <a:t>Ex.: fill holes present in the segmented objects; filter objects by area, size or circularity; filter objects by intensity, etc.</a:t>
            </a:r>
            <a:endParaRPr sz="1100"/>
          </a:p>
        </p:txBody>
      </p:sp>
      <p:sp>
        <p:nvSpPr>
          <p:cNvPr id="608" name="Google Shape;608;p50"/>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1400"/>
              <a:buNone/>
            </a:pPr>
            <a:r>
              <a:rPr lang="es"/>
              <a:t>Post processing</a:t>
            </a:r>
            <a:endParaRPr/>
          </a:p>
        </p:txBody>
      </p:sp>
      <p:pic>
        <p:nvPicPr>
          <p:cNvPr id="609" name="Google Shape;609;p50"/>
          <p:cNvPicPr preferRelativeResize="0"/>
          <p:nvPr/>
        </p:nvPicPr>
        <p:blipFill rotWithShape="1">
          <a:blip r:embed="rId3">
            <a:alphaModFix/>
          </a:blip>
          <a:srcRect b="0" l="0" r="0" t="0"/>
          <a:stretch/>
        </p:blipFill>
        <p:spPr>
          <a:xfrm>
            <a:off x="3508427" y="2440227"/>
            <a:ext cx="2127147" cy="1620765"/>
          </a:xfrm>
          <a:prstGeom prst="rect">
            <a:avLst/>
          </a:prstGeom>
          <a:noFill/>
          <a:ln>
            <a:noFill/>
          </a:ln>
        </p:spPr>
      </p:pic>
      <p:pic>
        <p:nvPicPr>
          <p:cNvPr id="610" name="Google Shape;610;p50"/>
          <p:cNvPicPr preferRelativeResize="0"/>
          <p:nvPr/>
        </p:nvPicPr>
        <p:blipFill rotWithShape="1">
          <a:blip r:embed="rId4">
            <a:alphaModFix/>
          </a:blip>
          <a:srcRect b="0" l="0" r="0" t="0"/>
          <a:stretch/>
        </p:blipFill>
        <p:spPr>
          <a:xfrm>
            <a:off x="628650" y="2440227"/>
            <a:ext cx="2127147" cy="1620765"/>
          </a:xfrm>
          <a:prstGeom prst="rect">
            <a:avLst/>
          </a:prstGeom>
          <a:noFill/>
          <a:ln>
            <a:noFill/>
          </a:ln>
        </p:spPr>
      </p:pic>
      <p:pic>
        <p:nvPicPr>
          <p:cNvPr id="611" name="Google Shape;611;p50"/>
          <p:cNvPicPr preferRelativeResize="0"/>
          <p:nvPr/>
        </p:nvPicPr>
        <p:blipFill rotWithShape="1">
          <a:blip r:embed="rId5">
            <a:alphaModFix/>
          </a:blip>
          <a:srcRect b="0" l="0" r="0" t="0"/>
          <a:stretch/>
        </p:blipFill>
        <p:spPr>
          <a:xfrm>
            <a:off x="6388202" y="2438345"/>
            <a:ext cx="2127147" cy="1620765"/>
          </a:xfrm>
          <a:prstGeom prst="rect">
            <a:avLst/>
          </a:prstGeom>
          <a:noFill/>
          <a:ln>
            <a:noFill/>
          </a:ln>
        </p:spPr>
      </p:pic>
      <p:sp>
        <p:nvSpPr>
          <p:cNvPr id="612" name="Google Shape;612;p50"/>
          <p:cNvSpPr txBox="1"/>
          <p:nvPr/>
        </p:nvSpPr>
        <p:spPr>
          <a:xfrm>
            <a:off x="738704" y="2161346"/>
            <a:ext cx="1907100" cy="284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None/>
            </a:pPr>
            <a:r>
              <a:rPr b="0" i="0" lang="es" sz="1400" u="none" cap="none" strike="noStrike">
                <a:solidFill>
                  <a:srgbClr val="000000"/>
                </a:solidFill>
                <a:latin typeface="Arial"/>
                <a:ea typeface="Arial"/>
                <a:cs typeface="Arial"/>
                <a:sym typeface="Arial"/>
              </a:rPr>
              <a:t>Original binary mask</a:t>
            </a:r>
            <a:endParaRPr sz="1100"/>
          </a:p>
        </p:txBody>
      </p:sp>
      <p:sp>
        <p:nvSpPr>
          <p:cNvPr id="613" name="Google Shape;613;p50"/>
          <p:cNvSpPr txBox="1"/>
          <p:nvPr/>
        </p:nvSpPr>
        <p:spPr>
          <a:xfrm>
            <a:off x="6083126" y="2161346"/>
            <a:ext cx="2737200" cy="284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None/>
            </a:pPr>
            <a:r>
              <a:rPr b="0" i="0" lang="es" sz="1400" u="none" cap="none" strike="noStrike">
                <a:solidFill>
                  <a:srgbClr val="000000"/>
                </a:solidFill>
                <a:latin typeface="Arial"/>
                <a:ea typeface="Arial"/>
                <a:cs typeface="Arial"/>
                <a:sym typeface="Arial"/>
              </a:rPr>
              <a:t>Binary mask filtered by circularity</a:t>
            </a:r>
            <a:endParaRPr sz="1100"/>
          </a:p>
        </p:txBody>
      </p:sp>
      <p:sp>
        <p:nvSpPr>
          <p:cNvPr id="614" name="Google Shape;614;p50"/>
          <p:cNvSpPr txBox="1"/>
          <p:nvPr/>
        </p:nvSpPr>
        <p:spPr>
          <a:xfrm>
            <a:off x="3444155" y="2163228"/>
            <a:ext cx="2255700" cy="284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None/>
            </a:pPr>
            <a:r>
              <a:rPr b="0" i="0" lang="es" sz="1400" u="none" cap="none" strike="noStrike">
                <a:solidFill>
                  <a:srgbClr val="000000"/>
                </a:solidFill>
                <a:latin typeface="Arial"/>
                <a:ea typeface="Arial"/>
                <a:cs typeface="Arial"/>
                <a:sym typeface="Arial"/>
              </a:rPr>
              <a:t>Fill holes operation</a:t>
            </a:r>
            <a:endParaRPr sz="1100"/>
          </a:p>
        </p:txBody>
      </p:sp>
      <p:sp>
        <p:nvSpPr>
          <p:cNvPr id="615" name="Google Shape;615;p50"/>
          <p:cNvSpPr txBox="1"/>
          <p:nvPr/>
        </p:nvSpPr>
        <p:spPr>
          <a:xfrm>
            <a:off x="8034900" y="4958834"/>
            <a:ext cx="1109100" cy="184666"/>
          </a:xfrm>
          <a:prstGeom prst="rect">
            <a:avLst/>
          </a:prstGeom>
          <a:noFill/>
          <a:ln>
            <a:noFill/>
          </a:ln>
        </p:spPr>
        <p:txBody>
          <a:bodyPr anchorCtr="0" anchor="t" bIns="34275" lIns="68575" spcFirstLastPara="1" rIns="68575" wrap="square" tIns="34275">
            <a:spAutoFit/>
          </a:bodyPr>
          <a:lstStyle/>
          <a:p>
            <a:pPr indent="0" lvl="0" marL="0" marR="0" rtl="0" algn="r">
              <a:lnSpc>
                <a:spcPct val="100000"/>
              </a:lnSpc>
              <a:spcBef>
                <a:spcPts val="0"/>
              </a:spcBef>
              <a:spcAft>
                <a:spcPts val="0"/>
              </a:spcAft>
              <a:buClr>
                <a:srgbClr val="000000"/>
              </a:buClr>
              <a:buSzPts val="800"/>
              <a:buFont typeface="Arial"/>
              <a:buNone/>
            </a:pPr>
            <a:r>
              <a:rPr b="0" i="0" lang="es" sz="800" u="none" cap="none" strike="noStrike">
                <a:solidFill>
                  <a:srgbClr val="7F7F7F"/>
                </a:solidFill>
                <a:latin typeface="Calibri"/>
                <a:ea typeface="Calibri"/>
                <a:cs typeface="Calibri"/>
                <a:sym typeface="Calibri"/>
              </a:rPr>
              <a:t>HeLa Cells / Fiji samples</a:t>
            </a:r>
            <a:endParaRPr b="0" i="0" sz="1100" u="none" cap="none" strike="noStrike">
              <a:solidFill>
                <a:srgbClr val="000000"/>
              </a:solidFill>
              <a:latin typeface="Arial"/>
              <a:ea typeface="Arial"/>
              <a:cs typeface="Arial"/>
              <a:sym typeface="Arial"/>
            </a:endParaRPr>
          </a:p>
        </p:txBody>
      </p:sp>
      <p:sp>
        <p:nvSpPr>
          <p:cNvPr id="616" name="Google Shape;616;p50"/>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617" name="Google Shape;617;p50"/>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1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51"/>
          <p:cNvSpPr txBox="1"/>
          <p:nvPr>
            <p:ph idx="1" type="body"/>
          </p:nvPr>
        </p:nvSpPr>
        <p:spPr>
          <a:xfrm>
            <a:off x="251400" y="872206"/>
            <a:ext cx="8483700" cy="3477900"/>
          </a:xfrm>
          <a:prstGeom prst="rect">
            <a:avLst/>
          </a:prstGeom>
          <a:noFill/>
          <a:ln>
            <a:noFill/>
          </a:ln>
        </p:spPr>
        <p:txBody>
          <a:bodyPr anchorCtr="0" anchor="t" bIns="34275" lIns="68575" spcFirstLastPara="1" rIns="68575" wrap="square" tIns="34275">
            <a:normAutofit/>
          </a:bodyPr>
          <a:lstStyle/>
          <a:p>
            <a:pPr indent="-273050" lvl="0" marL="342900" rtl="0" algn="l">
              <a:lnSpc>
                <a:spcPct val="90000"/>
              </a:lnSpc>
              <a:spcBef>
                <a:spcPts val="0"/>
              </a:spcBef>
              <a:spcAft>
                <a:spcPts val="0"/>
              </a:spcAft>
              <a:buSzPts val="1700"/>
              <a:buFont typeface="Calibri"/>
              <a:buChar char="●"/>
            </a:pPr>
            <a:r>
              <a:rPr lang="es" sz="1700">
                <a:latin typeface="Calibri"/>
                <a:ea typeface="Calibri"/>
                <a:cs typeface="Calibri"/>
                <a:sym typeface="Calibri"/>
              </a:rPr>
              <a:t>In order to allow the computer differentiating objects, connected components analysis (CCA) is used to mark pixels belonging to different objects with different numbers</a:t>
            </a:r>
            <a:endParaRPr sz="1700">
              <a:latin typeface="Calibri"/>
              <a:ea typeface="Calibri"/>
              <a:cs typeface="Calibri"/>
              <a:sym typeface="Calibri"/>
            </a:endParaRPr>
          </a:p>
          <a:p>
            <a:pPr indent="-273050" lvl="0" marL="342900" rtl="0" algn="l">
              <a:lnSpc>
                <a:spcPct val="90000"/>
              </a:lnSpc>
              <a:spcBef>
                <a:spcPts val="900"/>
              </a:spcBef>
              <a:spcAft>
                <a:spcPts val="0"/>
              </a:spcAft>
              <a:buSzPts val="1700"/>
              <a:buFont typeface="Calibri"/>
              <a:buChar char="●"/>
            </a:pPr>
            <a:r>
              <a:rPr lang="es" sz="1700">
                <a:latin typeface="Calibri"/>
                <a:ea typeface="Calibri"/>
                <a:cs typeface="Calibri"/>
                <a:sym typeface="Calibri"/>
              </a:rPr>
              <a:t>Background pixels are marked with 0.</a:t>
            </a:r>
            <a:endParaRPr sz="1700">
              <a:latin typeface="Calibri"/>
              <a:ea typeface="Calibri"/>
              <a:cs typeface="Calibri"/>
              <a:sym typeface="Calibri"/>
            </a:endParaRPr>
          </a:p>
        </p:txBody>
      </p:sp>
      <p:sp>
        <p:nvSpPr>
          <p:cNvPr id="623" name="Google Shape;623;p51"/>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2E75B5"/>
              </a:buClr>
              <a:buSzPts val="2400"/>
              <a:buFont typeface="Calibri"/>
              <a:buNone/>
            </a:pPr>
            <a:r>
              <a:rPr lang="es"/>
              <a:t>Connected components labelling</a:t>
            </a:r>
            <a:endParaRPr/>
          </a:p>
        </p:txBody>
      </p:sp>
      <p:sp>
        <p:nvSpPr>
          <p:cNvPr id="624" name="Google Shape;624;p51"/>
          <p:cNvSpPr/>
          <p:nvPr/>
        </p:nvSpPr>
        <p:spPr>
          <a:xfrm>
            <a:off x="1187066" y="1887910"/>
            <a:ext cx="342900" cy="3429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25" name="Google Shape;625;p51"/>
          <p:cNvSpPr/>
          <p:nvPr/>
        </p:nvSpPr>
        <p:spPr>
          <a:xfrm>
            <a:off x="1187066" y="2230810"/>
            <a:ext cx="342900" cy="3429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26" name="Google Shape;626;p51"/>
          <p:cNvSpPr/>
          <p:nvPr/>
        </p:nvSpPr>
        <p:spPr>
          <a:xfrm>
            <a:off x="1187066" y="2573710"/>
            <a:ext cx="342900" cy="3429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27" name="Google Shape;627;p51"/>
          <p:cNvSpPr/>
          <p:nvPr/>
        </p:nvSpPr>
        <p:spPr>
          <a:xfrm>
            <a:off x="1187066" y="2916610"/>
            <a:ext cx="342900" cy="3429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28" name="Google Shape;628;p51"/>
          <p:cNvSpPr/>
          <p:nvPr/>
        </p:nvSpPr>
        <p:spPr>
          <a:xfrm>
            <a:off x="1187066" y="3259510"/>
            <a:ext cx="342900" cy="3429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29" name="Google Shape;629;p51"/>
          <p:cNvSpPr/>
          <p:nvPr/>
        </p:nvSpPr>
        <p:spPr>
          <a:xfrm>
            <a:off x="1529965" y="1887910"/>
            <a:ext cx="342900" cy="3429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30" name="Google Shape;630;p51"/>
          <p:cNvSpPr/>
          <p:nvPr/>
        </p:nvSpPr>
        <p:spPr>
          <a:xfrm>
            <a:off x="1529965" y="2230810"/>
            <a:ext cx="342900" cy="3429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31" name="Google Shape;631;p51"/>
          <p:cNvSpPr/>
          <p:nvPr/>
        </p:nvSpPr>
        <p:spPr>
          <a:xfrm>
            <a:off x="1529965" y="2573710"/>
            <a:ext cx="342900" cy="3429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32" name="Google Shape;632;p51"/>
          <p:cNvSpPr/>
          <p:nvPr/>
        </p:nvSpPr>
        <p:spPr>
          <a:xfrm>
            <a:off x="1529965" y="2916610"/>
            <a:ext cx="342900" cy="3429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33" name="Google Shape;633;p51"/>
          <p:cNvSpPr/>
          <p:nvPr/>
        </p:nvSpPr>
        <p:spPr>
          <a:xfrm>
            <a:off x="1529965" y="3259510"/>
            <a:ext cx="342900" cy="3429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34" name="Google Shape;634;p51"/>
          <p:cNvSpPr/>
          <p:nvPr/>
        </p:nvSpPr>
        <p:spPr>
          <a:xfrm>
            <a:off x="1872865" y="1887910"/>
            <a:ext cx="342900" cy="3429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35" name="Google Shape;635;p51"/>
          <p:cNvSpPr/>
          <p:nvPr/>
        </p:nvSpPr>
        <p:spPr>
          <a:xfrm>
            <a:off x="1872865" y="2230810"/>
            <a:ext cx="342900" cy="3429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36" name="Google Shape;636;p51"/>
          <p:cNvSpPr/>
          <p:nvPr/>
        </p:nvSpPr>
        <p:spPr>
          <a:xfrm>
            <a:off x="1872865" y="2573710"/>
            <a:ext cx="342900" cy="3429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37" name="Google Shape;637;p51"/>
          <p:cNvSpPr/>
          <p:nvPr/>
        </p:nvSpPr>
        <p:spPr>
          <a:xfrm>
            <a:off x="1872865" y="2916610"/>
            <a:ext cx="342900" cy="3429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38" name="Google Shape;638;p51"/>
          <p:cNvSpPr/>
          <p:nvPr/>
        </p:nvSpPr>
        <p:spPr>
          <a:xfrm>
            <a:off x="1872865" y="3259510"/>
            <a:ext cx="342900" cy="3429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39" name="Google Shape;639;p51"/>
          <p:cNvSpPr/>
          <p:nvPr/>
        </p:nvSpPr>
        <p:spPr>
          <a:xfrm>
            <a:off x="2215766" y="1887910"/>
            <a:ext cx="342900" cy="3429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40" name="Google Shape;640;p51"/>
          <p:cNvSpPr/>
          <p:nvPr/>
        </p:nvSpPr>
        <p:spPr>
          <a:xfrm>
            <a:off x="2215766" y="2230810"/>
            <a:ext cx="342900" cy="3429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41" name="Google Shape;641;p51"/>
          <p:cNvSpPr/>
          <p:nvPr/>
        </p:nvSpPr>
        <p:spPr>
          <a:xfrm>
            <a:off x="2215766" y="2573710"/>
            <a:ext cx="342900" cy="3429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42" name="Google Shape;642;p51"/>
          <p:cNvSpPr/>
          <p:nvPr/>
        </p:nvSpPr>
        <p:spPr>
          <a:xfrm>
            <a:off x="2215766" y="2916610"/>
            <a:ext cx="342900" cy="3429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43" name="Google Shape;643;p51"/>
          <p:cNvSpPr/>
          <p:nvPr/>
        </p:nvSpPr>
        <p:spPr>
          <a:xfrm>
            <a:off x="2215766" y="3259510"/>
            <a:ext cx="342900" cy="3429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44" name="Google Shape;644;p51"/>
          <p:cNvSpPr/>
          <p:nvPr/>
        </p:nvSpPr>
        <p:spPr>
          <a:xfrm>
            <a:off x="2558666" y="1887910"/>
            <a:ext cx="342900" cy="3429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45" name="Google Shape;645;p51"/>
          <p:cNvSpPr/>
          <p:nvPr/>
        </p:nvSpPr>
        <p:spPr>
          <a:xfrm>
            <a:off x="2558666" y="2230810"/>
            <a:ext cx="342900" cy="3429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46" name="Google Shape;646;p51"/>
          <p:cNvSpPr/>
          <p:nvPr/>
        </p:nvSpPr>
        <p:spPr>
          <a:xfrm>
            <a:off x="2558666" y="2573710"/>
            <a:ext cx="342900" cy="3429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47" name="Google Shape;647;p51"/>
          <p:cNvSpPr/>
          <p:nvPr/>
        </p:nvSpPr>
        <p:spPr>
          <a:xfrm>
            <a:off x="2558666" y="2916610"/>
            <a:ext cx="342900" cy="3429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48" name="Google Shape;648;p51"/>
          <p:cNvSpPr/>
          <p:nvPr/>
        </p:nvSpPr>
        <p:spPr>
          <a:xfrm>
            <a:off x="2558666" y="3259510"/>
            <a:ext cx="342900" cy="3429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49" name="Google Shape;649;p51"/>
          <p:cNvSpPr/>
          <p:nvPr/>
        </p:nvSpPr>
        <p:spPr>
          <a:xfrm>
            <a:off x="1187066" y="3602410"/>
            <a:ext cx="342900" cy="3429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50" name="Google Shape;650;p51"/>
          <p:cNvSpPr/>
          <p:nvPr/>
        </p:nvSpPr>
        <p:spPr>
          <a:xfrm>
            <a:off x="1187066" y="3945310"/>
            <a:ext cx="342900" cy="3429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51" name="Google Shape;651;p51"/>
          <p:cNvSpPr/>
          <p:nvPr/>
        </p:nvSpPr>
        <p:spPr>
          <a:xfrm>
            <a:off x="1529965" y="3602410"/>
            <a:ext cx="342900" cy="3429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52" name="Google Shape;652;p51"/>
          <p:cNvSpPr/>
          <p:nvPr/>
        </p:nvSpPr>
        <p:spPr>
          <a:xfrm>
            <a:off x="1529965" y="3945310"/>
            <a:ext cx="342900" cy="3429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53" name="Google Shape;653;p51"/>
          <p:cNvSpPr/>
          <p:nvPr/>
        </p:nvSpPr>
        <p:spPr>
          <a:xfrm>
            <a:off x="1872865" y="3602410"/>
            <a:ext cx="342900" cy="3429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54" name="Google Shape;654;p51"/>
          <p:cNvSpPr/>
          <p:nvPr/>
        </p:nvSpPr>
        <p:spPr>
          <a:xfrm>
            <a:off x="1872865" y="3945310"/>
            <a:ext cx="342900" cy="3429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55" name="Google Shape;655;p51"/>
          <p:cNvSpPr/>
          <p:nvPr/>
        </p:nvSpPr>
        <p:spPr>
          <a:xfrm>
            <a:off x="2215766" y="3602410"/>
            <a:ext cx="342900" cy="3429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56" name="Google Shape;656;p51"/>
          <p:cNvSpPr/>
          <p:nvPr/>
        </p:nvSpPr>
        <p:spPr>
          <a:xfrm>
            <a:off x="2215766" y="3945310"/>
            <a:ext cx="342900" cy="3429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57" name="Google Shape;657;p51"/>
          <p:cNvSpPr/>
          <p:nvPr/>
        </p:nvSpPr>
        <p:spPr>
          <a:xfrm>
            <a:off x="2558666" y="3602410"/>
            <a:ext cx="342900" cy="3429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58" name="Google Shape;658;p51"/>
          <p:cNvSpPr/>
          <p:nvPr/>
        </p:nvSpPr>
        <p:spPr>
          <a:xfrm>
            <a:off x="2558666" y="3945310"/>
            <a:ext cx="342900" cy="3429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59" name="Google Shape;659;p51"/>
          <p:cNvSpPr/>
          <p:nvPr/>
        </p:nvSpPr>
        <p:spPr>
          <a:xfrm>
            <a:off x="2901566" y="1887910"/>
            <a:ext cx="342900" cy="3429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60" name="Google Shape;660;p51"/>
          <p:cNvSpPr/>
          <p:nvPr/>
        </p:nvSpPr>
        <p:spPr>
          <a:xfrm>
            <a:off x="2901566" y="2230810"/>
            <a:ext cx="342900" cy="3429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61" name="Google Shape;661;p51"/>
          <p:cNvSpPr/>
          <p:nvPr/>
        </p:nvSpPr>
        <p:spPr>
          <a:xfrm>
            <a:off x="2901566" y="2573710"/>
            <a:ext cx="342900" cy="3429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62" name="Google Shape;662;p51"/>
          <p:cNvSpPr/>
          <p:nvPr/>
        </p:nvSpPr>
        <p:spPr>
          <a:xfrm>
            <a:off x="2901566" y="2916610"/>
            <a:ext cx="342900" cy="3429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63" name="Google Shape;663;p51"/>
          <p:cNvSpPr/>
          <p:nvPr/>
        </p:nvSpPr>
        <p:spPr>
          <a:xfrm>
            <a:off x="2901566" y="3259510"/>
            <a:ext cx="342900" cy="3429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64" name="Google Shape;664;p51"/>
          <p:cNvSpPr/>
          <p:nvPr/>
        </p:nvSpPr>
        <p:spPr>
          <a:xfrm>
            <a:off x="3244466" y="1887910"/>
            <a:ext cx="342900" cy="3429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65" name="Google Shape;665;p51"/>
          <p:cNvSpPr/>
          <p:nvPr/>
        </p:nvSpPr>
        <p:spPr>
          <a:xfrm>
            <a:off x="3244466" y="2230810"/>
            <a:ext cx="342900" cy="3429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66" name="Google Shape;666;p51"/>
          <p:cNvSpPr/>
          <p:nvPr/>
        </p:nvSpPr>
        <p:spPr>
          <a:xfrm>
            <a:off x="3244466" y="2573710"/>
            <a:ext cx="342900" cy="3429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67" name="Google Shape;667;p51"/>
          <p:cNvSpPr/>
          <p:nvPr/>
        </p:nvSpPr>
        <p:spPr>
          <a:xfrm>
            <a:off x="3244466" y="2916610"/>
            <a:ext cx="342900" cy="3429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68" name="Google Shape;668;p51"/>
          <p:cNvSpPr/>
          <p:nvPr/>
        </p:nvSpPr>
        <p:spPr>
          <a:xfrm>
            <a:off x="3244466" y="3259510"/>
            <a:ext cx="342900" cy="3429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69" name="Google Shape;669;p51"/>
          <p:cNvSpPr/>
          <p:nvPr/>
        </p:nvSpPr>
        <p:spPr>
          <a:xfrm>
            <a:off x="2901566" y="3602410"/>
            <a:ext cx="342900" cy="3429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70" name="Google Shape;670;p51"/>
          <p:cNvSpPr/>
          <p:nvPr/>
        </p:nvSpPr>
        <p:spPr>
          <a:xfrm>
            <a:off x="2901566" y="3945310"/>
            <a:ext cx="342900" cy="3429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71" name="Google Shape;671;p51"/>
          <p:cNvSpPr/>
          <p:nvPr/>
        </p:nvSpPr>
        <p:spPr>
          <a:xfrm>
            <a:off x="3244466" y="3602410"/>
            <a:ext cx="342900" cy="3429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72" name="Google Shape;672;p51"/>
          <p:cNvSpPr/>
          <p:nvPr/>
        </p:nvSpPr>
        <p:spPr>
          <a:xfrm>
            <a:off x="3244466" y="3945310"/>
            <a:ext cx="342900" cy="3429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grpSp>
        <p:nvGrpSpPr>
          <p:cNvPr id="673" name="Google Shape;673;p51"/>
          <p:cNvGrpSpPr/>
          <p:nvPr/>
        </p:nvGrpSpPr>
        <p:grpSpPr>
          <a:xfrm>
            <a:off x="5388049" y="1904739"/>
            <a:ext cx="2400300" cy="2400300"/>
            <a:chOff x="7184066" y="2743200"/>
            <a:chExt cx="3200400" cy="3200400"/>
          </a:xfrm>
        </p:grpSpPr>
        <p:sp>
          <p:nvSpPr>
            <p:cNvPr id="674" name="Google Shape;674;p51"/>
            <p:cNvSpPr/>
            <p:nvPr/>
          </p:nvSpPr>
          <p:spPr>
            <a:xfrm>
              <a:off x="7184066" y="2743200"/>
              <a:ext cx="457200" cy="4572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75" name="Google Shape;675;p51"/>
            <p:cNvSpPr/>
            <p:nvPr/>
          </p:nvSpPr>
          <p:spPr>
            <a:xfrm>
              <a:off x="7184066" y="3200400"/>
              <a:ext cx="457200" cy="4572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76" name="Google Shape;676;p51"/>
            <p:cNvSpPr/>
            <p:nvPr/>
          </p:nvSpPr>
          <p:spPr>
            <a:xfrm>
              <a:off x="7184066" y="3657600"/>
              <a:ext cx="457200" cy="4572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77" name="Google Shape;677;p51"/>
            <p:cNvSpPr/>
            <p:nvPr/>
          </p:nvSpPr>
          <p:spPr>
            <a:xfrm>
              <a:off x="7184066" y="4114800"/>
              <a:ext cx="457200" cy="4572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78" name="Google Shape;678;p51"/>
            <p:cNvSpPr/>
            <p:nvPr/>
          </p:nvSpPr>
          <p:spPr>
            <a:xfrm>
              <a:off x="7184066" y="45720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79" name="Google Shape;679;p51"/>
            <p:cNvSpPr/>
            <p:nvPr/>
          </p:nvSpPr>
          <p:spPr>
            <a:xfrm>
              <a:off x="7641266" y="27432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80" name="Google Shape;680;p51"/>
            <p:cNvSpPr/>
            <p:nvPr/>
          </p:nvSpPr>
          <p:spPr>
            <a:xfrm>
              <a:off x="7641266" y="3200400"/>
              <a:ext cx="457200" cy="4572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81" name="Google Shape;681;p51"/>
            <p:cNvSpPr/>
            <p:nvPr/>
          </p:nvSpPr>
          <p:spPr>
            <a:xfrm>
              <a:off x="7641266" y="3657600"/>
              <a:ext cx="457200" cy="4572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82" name="Google Shape;682;p51"/>
            <p:cNvSpPr/>
            <p:nvPr/>
          </p:nvSpPr>
          <p:spPr>
            <a:xfrm>
              <a:off x="7641266" y="4114800"/>
              <a:ext cx="457200" cy="4572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83" name="Google Shape;683;p51"/>
            <p:cNvSpPr/>
            <p:nvPr/>
          </p:nvSpPr>
          <p:spPr>
            <a:xfrm>
              <a:off x="7641266" y="45720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84" name="Google Shape;684;p51"/>
            <p:cNvSpPr/>
            <p:nvPr/>
          </p:nvSpPr>
          <p:spPr>
            <a:xfrm>
              <a:off x="8098466" y="27432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85" name="Google Shape;685;p51"/>
            <p:cNvSpPr/>
            <p:nvPr/>
          </p:nvSpPr>
          <p:spPr>
            <a:xfrm>
              <a:off x="8098466" y="32004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86" name="Google Shape;686;p51"/>
            <p:cNvSpPr/>
            <p:nvPr/>
          </p:nvSpPr>
          <p:spPr>
            <a:xfrm>
              <a:off x="8098466" y="3657600"/>
              <a:ext cx="457200" cy="4572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87" name="Google Shape;687;p51"/>
            <p:cNvSpPr/>
            <p:nvPr/>
          </p:nvSpPr>
          <p:spPr>
            <a:xfrm>
              <a:off x="8098466" y="41148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88" name="Google Shape;688;p51"/>
            <p:cNvSpPr/>
            <p:nvPr/>
          </p:nvSpPr>
          <p:spPr>
            <a:xfrm>
              <a:off x="8098466" y="45720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89" name="Google Shape;689;p51"/>
            <p:cNvSpPr/>
            <p:nvPr/>
          </p:nvSpPr>
          <p:spPr>
            <a:xfrm>
              <a:off x="8555666" y="27432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90" name="Google Shape;690;p51"/>
            <p:cNvSpPr/>
            <p:nvPr/>
          </p:nvSpPr>
          <p:spPr>
            <a:xfrm>
              <a:off x="8555666" y="32004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91" name="Google Shape;691;p51"/>
            <p:cNvSpPr/>
            <p:nvPr/>
          </p:nvSpPr>
          <p:spPr>
            <a:xfrm>
              <a:off x="8555666" y="36576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92" name="Google Shape;692;p51"/>
            <p:cNvSpPr/>
            <p:nvPr/>
          </p:nvSpPr>
          <p:spPr>
            <a:xfrm>
              <a:off x="8555666" y="41148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93" name="Google Shape;693;p51"/>
            <p:cNvSpPr/>
            <p:nvPr/>
          </p:nvSpPr>
          <p:spPr>
            <a:xfrm>
              <a:off x="8555666" y="45720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94" name="Google Shape;694;p51"/>
            <p:cNvSpPr/>
            <p:nvPr/>
          </p:nvSpPr>
          <p:spPr>
            <a:xfrm>
              <a:off x="9012866" y="27432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95" name="Google Shape;695;p51"/>
            <p:cNvSpPr/>
            <p:nvPr/>
          </p:nvSpPr>
          <p:spPr>
            <a:xfrm>
              <a:off x="9012866" y="32004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96" name="Google Shape;696;p51"/>
            <p:cNvSpPr/>
            <p:nvPr/>
          </p:nvSpPr>
          <p:spPr>
            <a:xfrm>
              <a:off x="9012866" y="36576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97" name="Google Shape;697;p51"/>
            <p:cNvSpPr/>
            <p:nvPr/>
          </p:nvSpPr>
          <p:spPr>
            <a:xfrm>
              <a:off x="9012866" y="41148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98" name="Google Shape;698;p51"/>
            <p:cNvSpPr/>
            <p:nvPr/>
          </p:nvSpPr>
          <p:spPr>
            <a:xfrm>
              <a:off x="9012866" y="4572000"/>
              <a:ext cx="457200" cy="4572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99" name="Google Shape;699;p51"/>
            <p:cNvSpPr/>
            <p:nvPr/>
          </p:nvSpPr>
          <p:spPr>
            <a:xfrm>
              <a:off x="7184066" y="50292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700" name="Google Shape;700;p51"/>
            <p:cNvSpPr/>
            <p:nvPr/>
          </p:nvSpPr>
          <p:spPr>
            <a:xfrm>
              <a:off x="7184066" y="5486400"/>
              <a:ext cx="457200" cy="4572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701" name="Google Shape;701;p51"/>
            <p:cNvSpPr/>
            <p:nvPr/>
          </p:nvSpPr>
          <p:spPr>
            <a:xfrm>
              <a:off x="7641266" y="50292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702" name="Google Shape;702;p51"/>
            <p:cNvSpPr/>
            <p:nvPr/>
          </p:nvSpPr>
          <p:spPr>
            <a:xfrm>
              <a:off x="7641266" y="5486400"/>
              <a:ext cx="457200" cy="4572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703" name="Google Shape;703;p51"/>
            <p:cNvSpPr/>
            <p:nvPr/>
          </p:nvSpPr>
          <p:spPr>
            <a:xfrm>
              <a:off x="8098466" y="50292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704" name="Google Shape;704;p51"/>
            <p:cNvSpPr/>
            <p:nvPr/>
          </p:nvSpPr>
          <p:spPr>
            <a:xfrm>
              <a:off x="8098466" y="54864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705" name="Google Shape;705;p51"/>
            <p:cNvSpPr/>
            <p:nvPr/>
          </p:nvSpPr>
          <p:spPr>
            <a:xfrm>
              <a:off x="8555666" y="5029200"/>
              <a:ext cx="457200" cy="4572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706" name="Google Shape;706;p51"/>
            <p:cNvSpPr/>
            <p:nvPr/>
          </p:nvSpPr>
          <p:spPr>
            <a:xfrm>
              <a:off x="8555666" y="5486400"/>
              <a:ext cx="457200" cy="4572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707" name="Google Shape;707;p51"/>
            <p:cNvSpPr/>
            <p:nvPr/>
          </p:nvSpPr>
          <p:spPr>
            <a:xfrm>
              <a:off x="9012866" y="5029200"/>
              <a:ext cx="457200" cy="4572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708" name="Google Shape;708;p51"/>
            <p:cNvSpPr/>
            <p:nvPr/>
          </p:nvSpPr>
          <p:spPr>
            <a:xfrm>
              <a:off x="9012866" y="5486400"/>
              <a:ext cx="457200" cy="4572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709" name="Google Shape;709;p51"/>
            <p:cNvSpPr/>
            <p:nvPr/>
          </p:nvSpPr>
          <p:spPr>
            <a:xfrm>
              <a:off x="9470066" y="27432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710" name="Google Shape;710;p51"/>
            <p:cNvSpPr/>
            <p:nvPr/>
          </p:nvSpPr>
          <p:spPr>
            <a:xfrm>
              <a:off x="9470066" y="32004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711" name="Google Shape;711;p51"/>
            <p:cNvSpPr/>
            <p:nvPr/>
          </p:nvSpPr>
          <p:spPr>
            <a:xfrm>
              <a:off x="9470066" y="36576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712" name="Google Shape;712;p51"/>
            <p:cNvSpPr/>
            <p:nvPr/>
          </p:nvSpPr>
          <p:spPr>
            <a:xfrm>
              <a:off x="9470066" y="4114800"/>
              <a:ext cx="457200" cy="4572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713" name="Google Shape;713;p51"/>
            <p:cNvSpPr/>
            <p:nvPr/>
          </p:nvSpPr>
          <p:spPr>
            <a:xfrm>
              <a:off x="9470066" y="4572000"/>
              <a:ext cx="457200" cy="4572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714" name="Google Shape;714;p51"/>
            <p:cNvSpPr/>
            <p:nvPr/>
          </p:nvSpPr>
          <p:spPr>
            <a:xfrm>
              <a:off x="9927266" y="27432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715" name="Google Shape;715;p51"/>
            <p:cNvSpPr/>
            <p:nvPr/>
          </p:nvSpPr>
          <p:spPr>
            <a:xfrm>
              <a:off x="9927266" y="32004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716" name="Google Shape;716;p51"/>
            <p:cNvSpPr/>
            <p:nvPr/>
          </p:nvSpPr>
          <p:spPr>
            <a:xfrm>
              <a:off x="9927266" y="36576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717" name="Google Shape;717;p51"/>
            <p:cNvSpPr/>
            <p:nvPr/>
          </p:nvSpPr>
          <p:spPr>
            <a:xfrm>
              <a:off x="9927266" y="41148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718" name="Google Shape;718;p51"/>
            <p:cNvSpPr/>
            <p:nvPr/>
          </p:nvSpPr>
          <p:spPr>
            <a:xfrm>
              <a:off x="9927266" y="4572000"/>
              <a:ext cx="457200" cy="4572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719" name="Google Shape;719;p51"/>
            <p:cNvSpPr/>
            <p:nvPr/>
          </p:nvSpPr>
          <p:spPr>
            <a:xfrm>
              <a:off x="9470066" y="5029200"/>
              <a:ext cx="457200" cy="4572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720" name="Google Shape;720;p51"/>
            <p:cNvSpPr/>
            <p:nvPr/>
          </p:nvSpPr>
          <p:spPr>
            <a:xfrm>
              <a:off x="9470066" y="5486400"/>
              <a:ext cx="457200" cy="4572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721" name="Google Shape;721;p51"/>
            <p:cNvSpPr/>
            <p:nvPr/>
          </p:nvSpPr>
          <p:spPr>
            <a:xfrm>
              <a:off x="9927266" y="5029200"/>
              <a:ext cx="457200" cy="4572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722" name="Google Shape;722;p51"/>
            <p:cNvSpPr/>
            <p:nvPr/>
          </p:nvSpPr>
          <p:spPr>
            <a:xfrm>
              <a:off x="9927266" y="5486400"/>
              <a:ext cx="457200" cy="457200"/>
            </a:xfrm>
            <a:prstGeom prst="rect">
              <a:avLst/>
            </a:prstGeom>
            <a:solidFill>
              <a:schemeClr val="lt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grpSp>
      <p:sp>
        <p:nvSpPr>
          <p:cNvPr id="723" name="Google Shape;723;p51"/>
          <p:cNvSpPr/>
          <p:nvPr/>
        </p:nvSpPr>
        <p:spPr>
          <a:xfrm>
            <a:off x="5385186" y="1904739"/>
            <a:ext cx="342900" cy="342900"/>
          </a:xfrm>
          <a:prstGeom prst="rect">
            <a:avLst/>
          </a:prstGeom>
          <a:solidFill>
            <a:srgbClr val="92D050"/>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dk1"/>
                </a:solidFill>
                <a:latin typeface="Calibri"/>
                <a:ea typeface="Calibri"/>
                <a:cs typeface="Calibri"/>
                <a:sym typeface="Calibri"/>
              </a:rPr>
              <a:t>1</a:t>
            </a:r>
            <a:endParaRPr b="0" i="0" sz="1100" u="none" cap="none" strike="noStrike">
              <a:solidFill>
                <a:srgbClr val="000000"/>
              </a:solidFill>
              <a:latin typeface="Arial"/>
              <a:ea typeface="Arial"/>
              <a:cs typeface="Arial"/>
              <a:sym typeface="Arial"/>
            </a:endParaRPr>
          </a:p>
        </p:txBody>
      </p:sp>
      <p:sp>
        <p:nvSpPr>
          <p:cNvPr id="724" name="Google Shape;724;p51"/>
          <p:cNvSpPr/>
          <p:nvPr/>
        </p:nvSpPr>
        <p:spPr>
          <a:xfrm>
            <a:off x="5385186" y="2247639"/>
            <a:ext cx="342900" cy="342900"/>
          </a:xfrm>
          <a:prstGeom prst="rect">
            <a:avLst/>
          </a:prstGeom>
          <a:solidFill>
            <a:srgbClr val="92D050"/>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dk1"/>
                </a:solidFill>
                <a:latin typeface="Calibri"/>
                <a:ea typeface="Calibri"/>
                <a:cs typeface="Calibri"/>
                <a:sym typeface="Calibri"/>
              </a:rPr>
              <a:t>1</a:t>
            </a:r>
            <a:endParaRPr b="0" i="0" sz="1100" u="none" cap="none" strike="noStrike">
              <a:solidFill>
                <a:srgbClr val="000000"/>
              </a:solidFill>
              <a:latin typeface="Arial"/>
              <a:ea typeface="Arial"/>
              <a:cs typeface="Arial"/>
              <a:sym typeface="Arial"/>
            </a:endParaRPr>
          </a:p>
        </p:txBody>
      </p:sp>
      <p:sp>
        <p:nvSpPr>
          <p:cNvPr id="725" name="Google Shape;725;p51"/>
          <p:cNvSpPr/>
          <p:nvPr/>
        </p:nvSpPr>
        <p:spPr>
          <a:xfrm>
            <a:off x="5385186" y="2590539"/>
            <a:ext cx="342900" cy="342900"/>
          </a:xfrm>
          <a:prstGeom prst="rect">
            <a:avLst/>
          </a:prstGeom>
          <a:solidFill>
            <a:srgbClr val="92D050"/>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dk1"/>
                </a:solidFill>
                <a:latin typeface="Calibri"/>
                <a:ea typeface="Calibri"/>
                <a:cs typeface="Calibri"/>
                <a:sym typeface="Calibri"/>
              </a:rPr>
              <a:t>1</a:t>
            </a:r>
            <a:endParaRPr b="0" i="0" sz="1100" u="none" cap="none" strike="noStrike">
              <a:solidFill>
                <a:srgbClr val="000000"/>
              </a:solidFill>
              <a:latin typeface="Arial"/>
              <a:ea typeface="Arial"/>
              <a:cs typeface="Arial"/>
              <a:sym typeface="Arial"/>
            </a:endParaRPr>
          </a:p>
        </p:txBody>
      </p:sp>
      <p:sp>
        <p:nvSpPr>
          <p:cNvPr id="726" name="Google Shape;726;p51"/>
          <p:cNvSpPr/>
          <p:nvPr/>
        </p:nvSpPr>
        <p:spPr>
          <a:xfrm>
            <a:off x="5385186" y="2933439"/>
            <a:ext cx="342900" cy="342900"/>
          </a:xfrm>
          <a:prstGeom prst="rect">
            <a:avLst/>
          </a:prstGeom>
          <a:solidFill>
            <a:srgbClr val="92D050"/>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dk1"/>
                </a:solidFill>
                <a:latin typeface="Calibri"/>
                <a:ea typeface="Calibri"/>
                <a:cs typeface="Calibri"/>
                <a:sym typeface="Calibri"/>
              </a:rPr>
              <a:t>1</a:t>
            </a:r>
            <a:endParaRPr b="0" i="0" sz="1100" u="none" cap="none" strike="noStrike">
              <a:solidFill>
                <a:srgbClr val="000000"/>
              </a:solidFill>
              <a:latin typeface="Arial"/>
              <a:ea typeface="Arial"/>
              <a:cs typeface="Arial"/>
              <a:sym typeface="Arial"/>
            </a:endParaRPr>
          </a:p>
        </p:txBody>
      </p:sp>
      <p:sp>
        <p:nvSpPr>
          <p:cNvPr id="727" name="Google Shape;727;p51"/>
          <p:cNvSpPr/>
          <p:nvPr/>
        </p:nvSpPr>
        <p:spPr>
          <a:xfrm>
            <a:off x="5728086" y="2247639"/>
            <a:ext cx="342900" cy="342900"/>
          </a:xfrm>
          <a:prstGeom prst="rect">
            <a:avLst/>
          </a:prstGeom>
          <a:solidFill>
            <a:srgbClr val="92D050"/>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dk1"/>
                </a:solidFill>
                <a:latin typeface="Calibri"/>
                <a:ea typeface="Calibri"/>
                <a:cs typeface="Calibri"/>
                <a:sym typeface="Calibri"/>
              </a:rPr>
              <a:t>1</a:t>
            </a:r>
            <a:endParaRPr b="0" i="0" sz="1100" u="none" cap="none" strike="noStrike">
              <a:solidFill>
                <a:srgbClr val="000000"/>
              </a:solidFill>
              <a:latin typeface="Arial"/>
              <a:ea typeface="Arial"/>
              <a:cs typeface="Arial"/>
              <a:sym typeface="Arial"/>
            </a:endParaRPr>
          </a:p>
        </p:txBody>
      </p:sp>
      <p:sp>
        <p:nvSpPr>
          <p:cNvPr id="728" name="Google Shape;728;p51"/>
          <p:cNvSpPr/>
          <p:nvPr/>
        </p:nvSpPr>
        <p:spPr>
          <a:xfrm>
            <a:off x="5728086" y="2590539"/>
            <a:ext cx="342900" cy="342900"/>
          </a:xfrm>
          <a:prstGeom prst="rect">
            <a:avLst/>
          </a:prstGeom>
          <a:solidFill>
            <a:srgbClr val="92D050"/>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dk1"/>
                </a:solidFill>
                <a:latin typeface="Calibri"/>
                <a:ea typeface="Calibri"/>
                <a:cs typeface="Calibri"/>
                <a:sym typeface="Calibri"/>
              </a:rPr>
              <a:t>1</a:t>
            </a:r>
            <a:endParaRPr b="0" i="0" sz="1100" u="none" cap="none" strike="noStrike">
              <a:solidFill>
                <a:srgbClr val="000000"/>
              </a:solidFill>
              <a:latin typeface="Arial"/>
              <a:ea typeface="Arial"/>
              <a:cs typeface="Arial"/>
              <a:sym typeface="Arial"/>
            </a:endParaRPr>
          </a:p>
        </p:txBody>
      </p:sp>
      <p:sp>
        <p:nvSpPr>
          <p:cNvPr id="729" name="Google Shape;729;p51"/>
          <p:cNvSpPr/>
          <p:nvPr/>
        </p:nvSpPr>
        <p:spPr>
          <a:xfrm>
            <a:off x="5728086" y="2933439"/>
            <a:ext cx="342900" cy="342900"/>
          </a:xfrm>
          <a:prstGeom prst="rect">
            <a:avLst/>
          </a:prstGeom>
          <a:solidFill>
            <a:srgbClr val="92D050"/>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dk1"/>
                </a:solidFill>
                <a:latin typeface="Calibri"/>
                <a:ea typeface="Calibri"/>
                <a:cs typeface="Calibri"/>
                <a:sym typeface="Calibri"/>
              </a:rPr>
              <a:t>1</a:t>
            </a:r>
            <a:endParaRPr b="0" i="0" sz="1100" u="none" cap="none" strike="noStrike">
              <a:solidFill>
                <a:srgbClr val="000000"/>
              </a:solidFill>
              <a:latin typeface="Arial"/>
              <a:ea typeface="Arial"/>
              <a:cs typeface="Arial"/>
              <a:sym typeface="Arial"/>
            </a:endParaRPr>
          </a:p>
        </p:txBody>
      </p:sp>
      <p:sp>
        <p:nvSpPr>
          <p:cNvPr id="730" name="Google Shape;730;p51"/>
          <p:cNvSpPr/>
          <p:nvPr/>
        </p:nvSpPr>
        <p:spPr>
          <a:xfrm>
            <a:off x="6070986" y="2590539"/>
            <a:ext cx="342900" cy="342900"/>
          </a:xfrm>
          <a:prstGeom prst="rect">
            <a:avLst/>
          </a:prstGeom>
          <a:solidFill>
            <a:srgbClr val="92D050"/>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dk1"/>
                </a:solidFill>
                <a:latin typeface="Calibri"/>
                <a:ea typeface="Calibri"/>
                <a:cs typeface="Calibri"/>
                <a:sym typeface="Calibri"/>
              </a:rPr>
              <a:t>1</a:t>
            </a:r>
            <a:endParaRPr b="0" i="0" sz="1100" u="none" cap="none" strike="noStrike">
              <a:solidFill>
                <a:srgbClr val="000000"/>
              </a:solidFill>
              <a:latin typeface="Arial"/>
              <a:ea typeface="Arial"/>
              <a:cs typeface="Arial"/>
              <a:sym typeface="Arial"/>
            </a:endParaRPr>
          </a:p>
        </p:txBody>
      </p:sp>
      <p:sp>
        <p:nvSpPr>
          <p:cNvPr id="731" name="Google Shape;731;p51"/>
          <p:cNvSpPr/>
          <p:nvPr/>
        </p:nvSpPr>
        <p:spPr>
          <a:xfrm>
            <a:off x="6756786" y="3276339"/>
            <a:ext cx="342900" cy="342900"/>
          </a:xfrm>
          <a:prstGeom prst="rect">
            <a:avLst/>
          </a:prstGeom>
          <a:solidFill>
            <a:srgbClr val="9CC2E5"/>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dk1"/>
                </a:solidFill>
                <a:latin typeface="Calibri"/>
                <a:ea typeface="Calibri"/>
                <a:cs typeface="Calibri"/>
                <a:sym typeface="Calibri"/>
              </a:rPr>
              <a:t>3</a:t>
            </a:r>
            <a:endParaRPr b="0" i="0" sz="1100" u="none" cap="none" strike="noStrike">
              <a:solidFill>
                <a:srgbClr val="000000"/>
              </a:solidFill>
              <a:latin typeface="Arial"/>
              <a:ea typeface="Arial"/>
              <a:cs typeface="Arial"/>
              <a:sym typeface="Arial"/>
            </a:endParaRPr>
          </a:p>
        </p:txBody>
      </p:sp>
      <p:sp>
        <p:nvSpPr>
          <p:cNvPr id="732" name="Google Shape;732;p51"/>
          <p:cNvSpPr/>
          <p:nvPr/>
        </p:nvSpPr>
        <p:spPr>
          <a:xfrm>
            <a:off x="5385186" y="3962139"/>
            <a:ext cx="342900" cy="342900"/>
          </a:xfrm>
          <a:prstGeom prst="rect">
            <a:avLst/>
          </a:prstGeom>
          <a:solidFill>
            <a:srgbClr val="FFC000"/>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dk1"/>
                </a:solidFill>
                <a:latin typeface="Calibri"/>
                <a:ea typeface="Calibri"/>
                <a:cs typeface="Calibri"/>
                <a:sym typeface="Calibri"/>
              </a:rPr>
              <a:t>2</a:t>
            </a:r>
            <a:endParaRPr b="0" i="0" sz="1100" u="none" cap="none" strike="noStrike">
              <a:solidFill>
                <a:srgbClr val="000000"/>
              </a:solidFill>
              <a:latin typeface="Arial"/>
              <a:ea typeface="Arial"/>
              <a:cs typeface="Arial"/>
              <a:sym typeface="Arial"/>
            </a:endParaRPr>
          </a:p>
        </p:txBody>
      </p:sp>
      <p:sp>
        <p:nvSpPr>
          <p:cNvPr id="733" name="Google Shape;733;p51"/>
          <p:cNvSpPr/>
          <p:nvPr/>
        </p:nvSpPr>
        <p:spPr>
          <a:xfrm>
            <a:off x="5728086" y="3962139"/>
            <a:ext cx="342900" cy="342900"/>
          </a:xfrm>
          <a:prstGeom prst="rect">
            <a:avLst/>
          </a:prstGeom>
          <a:solidFill>
            <a:srgbClr val="FFC000"/>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dk1"/>
                </a:solidFill>
                <a:latin typeface="Calibri"/>
                <a:ea typeface="Calibri"/>
                <a:cs typeface="Calibri"/>
                <a:sym typeface="Calibri"/>
              </a:rPr>
              <a:t>2</a:t>
            </a:r>
            <a:endParaRPr b="0" i="0" sz="1100" u="none" cap="none" strike="noStrike">
              <a:solidFill>
                <a:srgbClr val="000000"/>
              </a:solidFill>
              <a:latin typeface="Arial"/>
              <a:ea typeface="Arial"/>
              <a:cs typeface="Arial"/>
              <a:sym typeface="Arial"/>
            </a:endParaRPr>
          </a:p>
        </p:txBody>
      </p:sp>
      <p:sp>
        <p:nvSpPr>
          <p:cNvPr id="734" name="Google Shape;734;p51"/>
          <p:cNvSpPr/>
          <p:nvPr/>
        </p:nvSpPr>
        <p:spPr>
          <a:xfrm>
            <a:off x="6413886" y="3619239"/>
            <a:ext cx="342900" cy="342900"/>
          </a:xfrm>
          <a:prstGeom prst="rect">
            <a:avLst/>
          </a:prstGeom>
          <a:solidFill>
            <a:srgbClr val="9CC2E5"/>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dk1"/>
                </a:solidFill>
                <a:latin typeface="Calibri"/>
                <a:ea typeface="Calibri"/>
                <a:cs typeface="Calibri"/>
                <a:sym typeface="Calibri"/>
              </a:rPr>
              <a:t>3</a:t>
            </a:r>
            <a:endParaRPr b="0" i="0" sz="1100" u="none" cap="none" strike="noStrike">
              <a:solidFill>
                <a:srgbClr val="000000"/>
              </a:solidFill>
              <a:latin typeface="Arial"/>
              <a:ea typeface="Arial"/>
              <a:cs typeface="Arial"/>
              <a:sym typeface="Arial"/>
            </a:endParaRPr>
          </a:p>
        </p:txBody>
      </p:sp>
      <p:sp>
        <p:nvSpPr>
          <p:cNvPr id="735" name="Google Shape;735;p51"/>
          <p:cNvSpPr/>
          <p:nvPr/>
        </p:nvSpPr>
        <p:spPr>
          <a:xfrm>
            <a:off x="6413886" y="3962139"/>
            <a:ext cx="342900" cy="342900"/>
          </a:xfrm>
          <a:prstGeom prst="rect">
            <a:avLst/>
          </a:prstGeom>
          <a:solidFill>
            <a:srgbClr val="9CC2E5"/>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dk1"/>
                </a:solidFill>
                <a:latin typeface="Calibri"/>
                <a:ea typeface="Calibri"/>
                <a:cs typeface="Calibri"/>
                <a:sym typeface="Calibri"/>
              </a:rPr>
              <a:t>3</a:t>
            </a:r>
            <a:endParaRPr b="0" i="0" sz="1100" u="none" cap="none" strike="noStrike">
              <a:solidFill>
                <a:srgbClr val="000000"/>
              </a:solidFill>
              <a:latin typeface="Arial"/>
              <a:ea typeface="Arial"/>
              <a:cs typeface="Arial"/>
              <a:sym typeface="Arial"/>
            </a:endParaRPr>
          </a:p>
        </p:txBody>
      </p:sp>
      <p:sp>
        <p:nvSpPr>
          <p:cNvPr id="736" name="Google Shape;736;p51"/>
          <p:cNvSpPr/>
          <p:nvPr/>
        </p:nvSpPr>
        <p:spPr>
          <a:xfrm>
            <a:off x="6756786" y="3619239"/>
            <a:ext cx="342900" cy="342900"/>
          </a:xfrm>
          <a:prstGeom prst="rect">
            <a:avLst/>
          </a:prstGeom>
          <a:solidFill>
            <a:srgbClr val="9CC2E5"/>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dk1"/>
                </a:solidFill>
                <a:latin typeface="Calibri"/>
                <a:ea typeface="Calibri"/>
                <a:cs typeface="Calibri"/>
                <a:sym typeface="Calibri"/>
              </a:rPr>
              <a:t>3</a:t>
            </a:r>
            <a:endParaRPr b="0" i="0" sz="1100" u="none" cap="none" strike="noStrike">
              <a:solidFill>
                <a:srgbClr val="000000"/>
              </a:solidFill>
              <a:latin typeface="Arial"/>
              <a:ea typeface="Arial"/>
              <a:cs typeface="Arial"/>
              <a:sym typeface="Arial"/>
            </a:endParaRPr>
          </a:p>
        </p:txBody>
      </p:sp>
      <p:sp>
        <p:nvSpPr>
          <p:cNvPr id="737" name="Google Shape;737;p51"/>
          <p:cNvSpPr/>
          <p:nvPr/>
        </p:nvSpPr>
        <p:spPr>
          <a:xfrm>
            <a:off x="6756786" y="3962139"/>
            <a:ext cx="342900" cy="342900"/>
          </a:xfrm>
          <a:prstGeom prst="rect">
            <a:avLst/>
          </a:prstGeom>
          <a:solidFill>
            <a:srgbClr val="9CC2E5"/>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dk1"/>
                </a:solidFill>
                <a:latin typeface="Calibri"/>
                <a:ea typeface="Calibri"/>
                <a:cs typeface="Calibri"/>
                <a:sym typeface="Calibri"/>
              </a:rPr>
              <a:t>3</a:t>
            </a:r>
            <a:endParaRPr b="0" i="0" sz="1100" u="none" cap="none" strike="noStrike">
              <a:solidFill>
                <a:srgbClr val="000000"/>
              </a:solidFill>
              <a:latin typeface="Arial"/>
              <a:ea typeface="Arial"/>
              <a:cs typeface="Arial"/>
              <a:sym typeface="Arial"/>
            </a:endParaRPr>
          </a:p>
        </p:txBody>
      </p:sp>
      <p:sp>
        <p:nvSpPr>
          <p:cNvPr id="738" name="Google Shape;738;p51"/>
          <p:cNvSpPr/>
          <p:nvPr/>
        </p:nvSpPr>
        <p:spPr>
          <a:xfrm>
            <a:off x="7099686" y="2933439"/>
            <a:ext cx="342900" cy="342900"/>
          </a:xfrm>
          <a:prstGeom prst="rect">
            <a:avLst/>
          </a:prstGeom>
          <a:solidFill>
            <a:srgbClr val="9CC2E5"/>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dk1"/>
                </a:solidFill>
                <a:latin typeface="Calibri"/>
                <a:ea typeface="Calibri"/>
                <a:cs typeface="Calibri"/>
                <a:sym typeface="Calibri"/>
              </a:rPr>
              <a:t>3</a:t>
            </a:r>
            <a:endParaRPr b="0" i="0" sz="1100" u="none" cap="none" strike="noStrike">
              <a:solidFill>
                <a:srgbClr val="000000"/>
              </a:solidFill>
              <a:latin typeface="Arial"/>
              <a:ea typeface="Arial"/>
              <a:cs typeface="Arial"/>
              <a:sym typeface="Arial"/>
            </a:endParaRPr>
          </a:p>
        </p:txBody>
      </p:sp>
      <p:sp>
        <p:nvSpPr>
          <p:cNvPr id="739" name="Google Shape;739;p51"/>
          <p:cNvSpPr/>
          <p:nvPr/>
        </p:nvSpPr>
        <p:spPr>
          <a:xfrm>
            <a:off x="7099686" y="3276339"/>
            <a:ext cx="342900" cy="342900"/>
          </a:xfrm>
          <a:prstGeom prst="rect">
            <a:avLst/>
          </a:prstGeom>
          <a:solidFill>
            <a:srgbClr val="9CC2E5"/>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dk1"/>
                </a:solidFill>
                <a:latin typeface="Calibri"/>
                <a:ea typeface="Calibri"/>
                <a:cs typeface="Calibri"/>
                <a:sym typeface="Calibri"/>
              </a:rPr>
              <a:t>3</a:t>
            </a:r>
            <a:endParaRPr b="0" i="0" sz="1100" u="none" cap="none" strike="noStrike">
              <a:solidFill>
                <a:srgbClr val="000000"/>
              </a:solidFill>
              <a:latin typeface="Arial"/>
              <a:ea typeface="Arial"/>
              <a:cs typeface="Arial"/>
              <a:sym typeface="Arial"/>
            </a:endParaRPr>
          </a:p>
        </p:txBody>
      </p:sp>
      <p:grpSp>
        <p:nvGrpSpPr>
          <p:cNvPr id="740" name="Google Shape;740;p51"/>
          <p:cNvGrpSpPr/>
          <p:nvPr/>
        </p:nvGrpSpPr>
        <p:grpSpPr>
          <a:xfrm>
            <a:off x="5385186" y="1904739"/>
            <a:ext cx="2400300" cy="2400300"/>
            <a:chOff x="8327066" y="6629400"/>
            <a:chExt cx="3200400" cy="3200400"/>
          </a:xfrm>
        </p:grpSpPr>
        <p:sp>
          <p:nvSpPr>
            <p:cNvPr id="741" name="Google Shape;741;p51"/>
            <p:cNvSpPr/>
            <p:nvPr/>
          </p:nvSpPr>
          <p:spPr>
            <a:xfrm>
              <a:off x="8327066" y="84582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Calibri"/>
                  <a:ea typeface="Calibri"/>
                  <a:cs typeface="Calibri"/>
                  <a:sym typeface="Calibri"/>
                </a:rPr>
                <a:t>0</a:t>
              </a:r>
              <a:endParaRPr b="0" i="0" sz="1100" u="none" cap="none" strike="noStrike">
                <a:solidFill>
                  <a:srgbClr val="000000"/>
                </a:solidFill>
                <a:latin typeface="Arial"/>
                <a:ea typeface="Arial"/>
                <a:cs typeface="Arial"/>
                <a:sym typeface="Arial"/>
              </a:endParaRPr>
            </a:p>
          </p:txBody>
        </p:sp>
        <p:sp>
          <p:nvSpPr>
            <p:cNvPr id="742" name="Google Shape;742;p51"/>
            <p:cNvSpPr/>
            <p:nvPr/>
          </p:nvSpPr>
          <p:spPr>
            <a:xfrm>
              <a:off x="8784266" y="66294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Calibri"/>
                  <a:ea typeface="Calibri"/>
                  <a:cs typeface="Calibri"/>
                  <a:sym typeface="Calibri"/>
                </a:rPr>
                <a:t>0</a:t>
              </a:r>
              <a:endParaRPr b="0" i="0" sz="1100" u="none" cap="none" strike="noStrike">
                <a:solidFill>
                  <a:srgbClr val="000000"/>
                </a:solidFill>
                <a:latin typeface="Arial"/>
                <a:ea typeface="Arial"/>
                <a:cs typeface="Arial"/>
                <a:sym typeface="Arial"/>
              </a:endParaRPr>
            </a:p>
          </p:txBody>
        </p:sp>
        <p:sp>
          <p:nvSpPr>
            <p:cNvPr id="743" name="Google Shape;743;p51"/>
            <p:cNvSpPr/>
            <p:nvPr/>
          </p:nvSpPr>
          <p:spPr>
            <a:xfrm>
              <a:off x="8784266" y="84582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Calibri"/>
                  <a:ea typeface="Calibri"/>
                  <a:cs typeface="Calibri"/>
                  <a:sym typeface="Calibri"/>
                </a:rPr>
                <a:t>0</a:t>
              </a:r>
              <a:endParaRPr b="0" i="0" sz="1100" u="none" cap="none" strike="noStrike">
                <a:solidFill>
                  <a:srgbClr val="000000"/>
                </a:solidFill>
                <a:latin typeface="Arial"/>
                <a:ea typeface="Arial"/>
                <a:cs typeface="Arial"/>
                <a:sym typeface="Arial"/>
              </a:endParaRPr>
            </a:p>
          </p:txBody>
        </p:sp>
        <p:sp>
          <p:nvSpPr>
            <p:cNvPr id="744" name="Google Shape;744;p51"/>
            <p:cNvSpPr/>
            <p:nvPr/>
          </p:nvSpPr>
          <p:spPr>
            <a:xfrm>
              <a:off x="9241466" y="66294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Calibri"/>
                  <a:ea typeface="Calibri"/>
                  <a:cs typeface="Calibri"/>
                  <a:sym typeface="Calibri"/>
                </a:rPr>
                <a:t>0</a:t>
              </a:r>
              <a:endParaRPr b="0" i="0" sz="1100" u="none" cap="none" strike="noStrike">
                <a:solidFill>
                  <a:srgbClr val="000000"/>
                </a:solidFill>
                <a:latin typeface="Arial"/>
                <a:ea typeface="Arial"/>
                <a:cs typeface="Arial"/>
                <a:sym typeface="Arial"/>
              </a:endParaRPr>
            </a:p>
          </p:txBody>
        </p:sp>
        <p:sp>
          <p:nvSpPr>
            <p:cNvPr id="745" name="Google Shape;745;p51"/>
            <p:cNvSpPr/>
            <p:nvPr/>
          </p:nvSpPr>
          <p:spPr>
            <a:xfrm>
              <a:off x="9241466" y="70866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Calibri"/>
                  <a:ea typeface="Calibri"/>
                  <a:cs typeface="Calibri"/>
                  <a:sym typeface="Calibri"/>
                </a:rPr>
                <a:t>0</a:t>
              </a:r>
              <a:endParaRPr b="0" i="0" sz="1100" u="none" cap="none" strike="noStrike">
                <a:solidFill>
                  <a:srgbClr val="000000"/>
                </a:solidFill>
                <a:latin typeface="Arial"/>
                <a:ea typeface="Arial"/>
                <a:cs typeface="Arial"/>
                <a:sym typeface="Arial"/>
              </a:endParaRPr>
            </a:p>
          </p:txBody>
        </p:sp>
        <p:sp>
          <p:nvSpPr>
            <p:cNvPr id="746" name="Google Shape;746;p51"/>
            <p:cNvSpPr/>
            <p:nvPr/>
          </p:nvSpPr>
          <p:spPr>
            <a:xfrm>
              <a:off x="9241466" y="80010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Calibri"/>
                  <a:ea typeface="Calibri"/>
                  <a:cs typeface="Calibri"/>
                  <a:sym typeface="Calibri"/>
                </a:rPr>
                <a:t>0</a:t>
              </a:r>
              <a:endParaRPr b="0" i="0" sz="1100" u="none" cap="none" strike="noStrike">
                <a:solidFill>
                  <a:srgbClr val="000000"/>
                </a:solidFill>
                <a:latin typeface="Arial"/>
                <a:ea typeface="Arial"/>
                <a:cs typeface="Arial"/>
                <a:sym typeface="Arial"/>
              </a:endParaRPr>
            </a:p>
          </p:txBody>
        </p:sp>
        <p:sp>
          <p:nvSpPr>
            <p:cNvPr id="747" name="Google Shape;747;p51"/>
            <p:cNvSpPr/>
            <p:nvPr/>
          </p:nvSpPr>
          <p:spPr>
            <a:xfrm>
              <a:off x="9241466" y="84582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Calibri"/>
                  <a:ea typeface="Calibri"/>
                  <a:cs typeface="Calibri"/>
                  <a:sym typeface="Calibri"/>
                </a:rPr>
                <a:t>0</a:t>
              </a:r>
              <a:endParaRPr b="0" i="0" sz="1100" u="none" cap="none" strike="noStrike">
                <a:solidFill>
                  <a:srgbClr val="000000"/>
                </a:solidFill>
                <a:latin typeface="Arial"/>
                <a:ea typeface="Arial"/>
                <a:cs typeface="Arial"/>
                <a:sym typeface="Arial"/>
              </a:endParaRPr>
            </a:p>
          </p:txBody>
        </p:sp>
        <p:sp>
          <p:nvSpPr>
            <p:cNvPr id="748" name="Google Shape;748;p51"/>
            <p:cNvSpPr/>
            <p:nvPr/>
          </p:nvSpPr>
          <p:spPr>
            <a:xfrm>
              <a:off x="9698666" y="66294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Calibri"/>
                  <a:ea typeface="Calibri"/>
                  <a:cs typeface="Calibri"/>
                  <a:sym typeface="Calibri"/>
                </a:rPr>
                <a:t>0</a:t>
              </a:r>
              <a:endParaRPr b="0" i="0" sz="1100" u="none" cap="none" strike="noStrike">
                <a:solidFill>
                  <a:srgbClr val="000000"/>
                </a:solidFill>
                <a:latin typeface="Arial"/>
                <a:ea typeface="Arial"/>
                <a:cs typeface="Arial"/>
                <a:sym typeface="Arial"/>
              </a:endParaRPr>
            </a:p>
          </p:txBody>
        </p:sp>
        <p:sp>
          <p:nvSpPr>
            <p:cNvPr id="749" name="Google Shape;749;p51"/>
            <p:cNvSpPr/>
            <p:nvPr/>
          </p:nvSpPr>
          <p:spPr>
            <a:xfrm>
              <a:off x="9698666" y="70866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Calibri"/>
                  <a:ea typeface="Calibri"/>
                  <a:cs typeface="Calibri"/>
                  <a:sym typeface="Calibri"/>
                </a:rPr>
                <a:t>0</a:t>
              </a:r>
              <a:endParaRPr b="0" i="0" sz="1100" u="none" cap="none" strike="noStrike">
                <a:solidFill>
                  <a:srgbClr val="000000"/>
                </a:solidFill>
                <a:latin typeface="Arial"/>
                <a:ea typeface="Arial"/>
                <a:cs typeface="Arial"/>
                <a:sym typeface="Arial"/>
              </a:endParaRPr>
            </a:p>
          </p:txBody>
        </p:sp>
        <p:sp>
          <p:nvSpPr>
            <p:cNvPr id="750" name="Google Shape;750;p51"/>
            <p:cNvSpPr/>
            <p:nvPr/>
          </p:nvSpPr>
          <p:spPr>
            <a:xfrm>
              <a:off x="9698666" y="75438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Calibri"/>
                  <a:ea typeface="Calibri"/>
                  <a:cs typeface="Calibri"/>
                  <a:sym typeface="Calibri"/>
                </a:rPr>
                <a:t>0</a:t>
              </a:r>
              <a:endParaRPr b="0" i="0" sz="1100" u="none" cap="none" strike="noStrike">
                <a:solidFill>
                  <a:srgbClr val="000000"/>
                </a:solidFill>
                <a:latin typeface="Arial"/>
                <a:ea typeface="Arial"/>
                <a:cs typeface="Arial"/>
                <a:sym typeface="Arial"/>
              </a:endParaRPr>
            </a:p>
          </p:txBody>
        </p:sp>
        <p:sp>
          <p:nvSpPr>
            <p:cNvPr id="751" name="Google Shape;751;p51"/>
            <p:cNvSpPr/>
            <p:nvPr/>
          </p:nvSpPr>
          <p:spPr>
            <a:xfrm>
              <a:off x="9698666" y="80010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Calibri"/>
                  <a:ea typeface="Calibri"/>
                  <a:cs typeface="Calibri"/>
                  <a:sym typeface="Calibri"/>
                </a:rPr>
                <a:t>0</a:t>
              </a:r>
              <a:endParaRPr b="0" i="0" sz="1100" u="none" cap="none" strike="noStrike">
                <a:solidFill>
                  <a:srgbClr val="000000"/>
                </a:solidFill>
                <a:latin typeface="Arial"/>
                <a:ea typeface="Arial"/>
                <a:cs typeface="Arial"/>
                <a:sym typeface="Arial"/>
              </a:endParaRPr>
            </a:p>
          </p:txBody>
        </p:sp>
        <p:sp>
          <p:nvSpPr>
            <p:cNvPr id="752" name="Google Shape;752;p51"/>
            <p:cNvSpPr/>
            <p:nvPr/>
          </p:nvSpPr>
          <p:spPr>
            <a:xfrm>
              <a:off x="9698666" y="84582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Calibri"/>
                  <a:ea typeface="Calibri"/>
                  <a:cs typeface="Calibri"/>
                  <a:sym typeface="Calibri"/>
                </a:rPr>
                <a:t>0</a:t>
              </a:r>
              <a:endParaRPr b="0" i="0" sz="1100" u="none" cap="none" strike="noStrike">
                <a:solidFill>
                  <a:srgbClr val="000000"/>
                </a:solidFill>
                <a:latin typeface="Arial"/>
                <a:ea typeface="Arial"/>
                <a:cs typeface="Arial"/>
                <a:sym typeface="Arial"/>
              </a:endParaRPr>
            </a:p>
          </p:txBody>
        </p:sp>
        <p:sp>
          <p:nvSpPr>
            <p:cNvPr id="753" name="Google Shape;753;p51"/>
            <p:cNvSpPr/>
            <p:nvPr/>
          </p:nvSpPr>
          <p:spPr>
            <a:xfrm>
              <a:off x="10155866" y="66294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Calibri"/>
                  <a:ea typeface="Calibri"/>
                  <a:cs typeface="Calibri"/>
                  <a:sym typeface="Calibri"/>
                </a:rPr>
                <a:t>0</a:t>
              </a:r>
              <a:endParaRPr b="0" i="0" sz="1100" u="none" cap="none" strike="noStrike">
                <a:solidFill>
                  <a:srgbClr val="000000"/>
                </a:solidFill>
                <a:latin typeface="Arial"/>
                <a:ea typeface="Arial"/>
                <a:cs typeface="Arial"/>
                <a:sym typeface="Arial"/>
              </a:endParaRPr>
            </a:p>
          </p:txBody>
        </p:sp>
        <p:sp>
          <p:nvSpPr>
            <p:cNvPr id="754" name="Google Shape;754;p51"/>
            <p:cNvSpPr/>
            <p:nvPr/>
          </p:nvSpPr>
          <p:spPr>
            <a:xfrm>
              <a:off x="10155866" y="70866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Calibri"/>
                  <a:ea typeface="Calibri"/>
                  <a:cs typeface="Calibri"/>
                  <a:sym typeface="Calibri"/>
                </a:rPr>
                <a:t>0</a:t>
              </a:r>
              <a:endParaRPr b="0" i="0" sz="1100" u="none" cap="none" strike="noStrike">
                <a:solidFill>
                  <a:srgbClr val="000000"/>
                </a:solidFill>
                <a:latin typeface="Arial"/>
                <a:ea typeface="Arial"/>
                <a:cs typeface="Arial"/>
                <a:sym typeface="Arial"/>
              </a:endParaRPr>
            </a:p>
          </p:txBody>
        </p:sp>
        <p:sp>
          <p:nvSpPr>
            <p:cNvPr id="755" name="Google Shape;755;p51"/>
            <p:cNvSpPr/>
            <p:nvPr/>
          </p:nvSpPr>
          <p:spPr>
            <a:xfrm>
              <a:off x="10155866" y="75438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Calibri"/>
                  <a:ea typeface="Calibri"/>
                  <a:cs typeface="Calibri"/>
                  <a:sym typeface="Calibri"/>
                </a:rPr>
                <a:t>0</a:t>
              </a:r>
              <a:endParaRPr b="0" i="0" sz="1100" u="none" cap="none" strike="noStrike">
                <a:solidFill>
                  <a:srgbClr val="000000"/>
                </a:solidFill>
                <a:latin typeface="Arial"/>
                <a:ea typeface="Arial"/>
                <a:cs typeface="Arial"/>
                <a:sym typeface="Arial"/>
              </a:endParaRPr>
            </a:p>
          </p:txBody>
        </p:sp>
        <p:sp>
          <p:nvSpPr>
            <p:cNvPr id="756" name="Google Shape;756;p51"/>
            <p:cNvSpPr/>
            <p:nvPr/>
          </p:nvSpPr>
          <p:spPr>
            <a:xfrm>
              <a:off x="10155866" y="80010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Calibri"/>
                  <a:ea typeface="Calibri"/>
                  <a:cs typeface="Calibri"/>
                  <a:sym typeface="Calibri"/>
                </a:rPr>
                <a:t>0</a:t>
              </a:r>
              <a:endParaRPr b="0" i="0" sz="1100" u="none" cap="none" strike="noStrike">
                <a:solidFill>
                  <a:srgbClr val="000000"/>
                </a:solidFill>
                <a:latin typeface="Arial"/>
                <a:ea typeface="Arial"/>
                <a:cs typeface="Arial"/>
                <a:sym typeface="Arial"/>
              </a:endParaRPr>
            </a:p>
          </p:txBody>
        </p:sp>
        <p:sp>
          <p:nvSpPr>
            <p:cNvPr id="757" name="Google Shape;757;p51"/>
            <p:cNvSpPr/>
            <p:nvPr/>
          </p:nvSpPr>
          <p:spPr>
            <a:xfrm>
              <a:off x="8327066" y="89154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Calibri"/>
                  <a:ea typeface="Calibri"/>
                  <a:cs typeface="Calibri"/>
                  <a:sym typeface="Calibri"/>
                </a:rPr>
                <a:t>0</a:t>
              </a:r>
              <a:endParaRPr b="0" i="0" sz="1100" u="none" cap="none" strike="noStrike">
                <a:solidFill>
                  <a:srgbClr val="000000"/>
                </a:solidFill>
                <a:latin typeface="Arial"/>
                <a:ea typeface="Arial"/>
                <a:cs typeface="Arial"/>
                <a:sym typeface="Arial"/>
              </a:endParaRPr>
            </a:p>
          </p:txBody>
        </p:sp>
        <p:sp>
          <p:nvSpPr>
            <p:cNvPr id="758" name="Google Shape;758;p51"/>
            <p:cNvSpPr/>
            <p:nvPr/>
          </p:nvSpPr>
          <p:spPr>
            <a:xfrm>
              <a:off x="8784266" y="89154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Calibri"/>
                  <a:ea typeface="Calibri"/>
                  <a:cs typeface="Calibri"/>
                  <a:sym typeface="Calibri"/>
                </a:rPr>
                <a:t>0</a:t>
              </a:r>
              <a:endParaRPr b="0" i="0" sz="1100" u="none" cap="none" strike="noStrike">
                <a:solidFill>
                  <a:srgbClr val="000000"/>
                </a:solidFill>
                <a:latin typeface="Arial"/>
                <a:ea typeface="Arial"/>
                <a:cs typeface="Arial"/>
                <a:sym typeface="Arial"/>
              </a:endParaRPr>
            </a:p>
          </p:txBody>
        </p:sp>
        <p:sp>
          <p:nvSpPr>
            <p:cNvPr id="759" name="Google Shape;759;p51"/>
            <p:cNvSpPr/>
            <p:nvPr/>
          </p:nvSpPr>
          <p:spPr>
            <a:xfrm>
              <a:off x="9241466" y="89154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Calibri"/>
                  <a:ea typeface="Calibri"/>
                  <a:cs typeface="Calibri"/>
                  <a:sym typeface="Calibri"/>
                </a:rPr>
                <a:t>0</a:t>
              </a:r>
              <a:endParaRPr b="0" i="0" sz="1100" u="none" cap="none" strike="noStrike">
                <a:solidFill>
                  <a:srgbClr val="000000"/>
                </a:solidFill>
                <a:latin typeface="Arial"/>
                <a:ea typeface="Arial"/>
                <a:cs typeface="Arial"/>
                <a:sym typeface="Arial"/>
              </a:endParaRPr>
            </a:p>
          </p:txBody>
        </p:sp>
        <p:sp>
          <p:nvSpPr>
            <p:cNvPr id="760" name="Google Shape;760;p51"/>
            <p:cNvSpPr/>
            <p:nvPr/>
          </p:nvSpPr>
          <p:spPr>
            <a:xfrm>
              <a:off x="9241466" y="93726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Calibri"/>
                  <a:ea typeface="Calibri"/>
                  <a:cs typeface="Calibri"/>
                  <a:sym typeface="Calibri"/>
                </a:rPr>
                <a:t>0</a:t>
              </a:r>
              <a:endParaRPr b="0" i="0" sz="1100" u="none" cap="none" strike="noStrike">
                <a:solidFill>
                  <a:srgbClr val="000000"/>
                </a:solidFill>
                <a:latin typeface="Arial"/>
                <a:ea typeface="Arial"/>
                <a:cs typeface="Arial"/>
                <a:sym typeface="Arial"/>
              </a:endParaRPr>
            </a:p>
          </p:txBody>
        </p:sp>
        <p:sp>
          <p:nvSpPr>
            <p:cNvPr id="761" name="Google Shape;761;p51"/>
            <p:cNvSpPr/>
            <p:nvPr/>
          </p:nvSpPr>
          <p:spPr>
            <a:xfrm>
              <a:off x="10613066" y="66294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Calibri"/>
                  <a:ea typeface="Calibri"/>
                  <a:cs typeface="Calibri"/>
                  <a:sym typeface="Calibri"/>
                </a:rPr>
                <a:t>0</a:t>
              </a:r>
              <a:endParaRPr b="0" i="0" sz="1100" u="none" cap="none" strike="noStrike">
                <a:solidFill>
                  <a:srgbClr val="000000"/>
                </a:solidFill>
                <a:latin typeface="Arial"/>
                <a:ea typeface="Arial"/>
                <a:cs typeface="Arial"/>
                <a:sym typeface="Arial"/>
              </a:endParaRPr>
            </a:p>
          </p:txBody>
        </p:sp>
        <p:sp>
          <p:nvSpPr>
            <p:cNvPr id="762" name="Google Shape;762;p51"/>
            <p:cNvSpPr/>
            <p:nvPr/>
          </p:nvSpPr>
          <p:spPr>
            <a:xfrm>
              <a:off x="10613066" y="70866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Calibri"/>
                  <a:ea typeface="Calibri"/>
                  <a:cs typeface="Calibri"/>
                  <a:sym typeface="Calibri"/>
                </a:rPr>
                <a:t>0</a:t>
              </a:r>
              <a:endParaRPr b="0" i="0" sz="1100" u="none" cap="none" strike="noStrike">
                <a:solidFill>
                  <a:srgbClr val="000000"/>
                </a:solidFill>
                <a:latin typeface="Arial"/>
                <a:ea typeface="Arial"/>
                <a:cs typeface="Arial"/>
                <a:sym typeface="Arial"/>
              </a:endParaRPr>
            </a:p>
          </p:txBody>
        </p:sp>
        <p:sp>
          <p:nvSpPr>
            <p:cNvPr id="763" name="Google Shape;763;p51"/>
            <p:cNvSpPr/>
            <p:nvPr/>
          </p:nvSpPr>
          <p:spPr>
            <a:xfrm>
              <a:off x="10613066" y="75438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Calibri"/>
                  <a:ea typeface="Calibri"/>
                  <a:cs typeface="Calibri"/>
                  <a:sym typeface="Calibri"/>
                </a:rPr>
                <a:t>0</a:t>
              </a:r>
              <a:endParaRPr b="0" i="0" sz="1100" u="none" cap="none" strike="noStrike">
                <a:solidFill>
                  <a:srgbClr val="000000"/>
                </a:solidFill>
                <a:latin typeface="Arial"/>
                <a:ea typeface="Arial"/>
                <a:cs typeface="Arial"/>
                <a:sym typeface="Arial"/>
              </a:endParaRPr>
            </a:p>
          </p:txBody>
        </p:sp>
        <p:sp>
          <p:nvSpPr>
            <p:cNvPr id="764" name="Google Shape;764;p51"/>
            <p:cNvSpPr/>
            <p:nvPr/>
          </p:nvSpPr>
          <p:spPr>
            <a:xfrm>
              <a:off x="11070266" y="66294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Calibri"/>
                  <a:ea typeface="Calibri"/>
                  <a:cs typeface="Calibri"/>
                  <a:sym typeface="Calibri"/>
                </a:rPr>
                <a:t>0</a:t>
              </a:r>
              <a:endParaRPr b="0" i="0" sz="1100" u="none" cap="none" strike="noStrike">
                <a:solidFill>
                  <a:srgbClr val="000000"/>
                </a:solidFill>
                <a:latin typeface="Arial"/>
                <a:ea typeface="Arial"/>
                <a:cs typeface="Arial"/>
                <a:sym typeface="Arial"/>
              </a:endParaRPr>
            </a:p>
          </p:txBody>
        </p:sp>
        <p:sp>
          <p:nvSpPr>
            <p:cNvPr id="765" name="Google Shape;765;p51"/>
            <p:cNvSpPr/>
            <p:nvPr/>
          </p:nvSpPr>
          <p:spPr>
            <a:xfrm>
              <a:off x="11070266" y="70866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Calibri"/>
                  <a:ea typeface="Calibri"/>
                  <a:cs typeface="Calibri"/>
                  <a:sym typeface="Calibri"/>
                </a:rPr>
                <a:t>0</a:t>
              </a:r>
              <a:endParaRPr b="0" i="0" sz="1100" u="none" cap="none" strike="noStrike">
                <a:solidFill>
                  <a:srgbClr val="000000"/>
                </a:solidFill>
                <a:latin typeface="Arial"/>
                <a:ea typeface="Arial"/>
                <a:cs typeface="Arial"/>
                <a:sym typeface="Arial"/>
              </a:endParaRPr>
            </a:p>
          </p:txBody>
        </p:sp>
        <p:sp>
          <p:nvSpPr>
            <p:cNvPr id="766" name="Google Shape;766;p51"/>
            <p:cNvSpPr/>
            <p:nvPr/>
          </p:nvSpPr>
          <p:spPr>
            <a:xfrm>
              <a:off x="11070266" y="75438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Calibri"/>
                  <a:ea typeface="Calibri"/>
                  <a:cs typeface="Calibri"/>
                  <a:sym typeface="Calibri"/>
                </a:rPr>
                <a:t>0</a:t>
              </a:r>
              <a:endParaRPr b="0" i="0" sz="1100" u="none" cap="none" strike="noStrike">
                <a:solidFill>
                  <a:srgbClr val="000000"/>
                </a:solidFill>
                <a:latin typeface="Arial"/>
                <a:ea typeface="Arial"/>
                <a:cs typeface="Arial"/>
                <a:sym typeface="Arial"/>
              </a:endParaRPr>
            </a:p>
          </p:txBody>
        </p:sp>
        <p:sp>
          <p:nvSpPr>
            <p:cNvPr id="767" name="Google Shape;767;p51"/>
            <p:cNvSpPr/>
            <p:nvPr/>
          </p:nvSpPr>
          <p:spPr>
            <a:xfrm>
              <a:off x="11070266" y="8001000"/>
              <a:ext cx="457200" cy="457200"/>
            </a:xfrm>
            <a:prstGeom prst="rect">
              <a:avLst/>
            </a:prstGeom>
            <a:solidFill>
              <a:schemeClr val="dk1"/>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Calibri"/>
                  <a:ea typeface="Calibri"/>
                  <a:cs typeface="Calibri"/>
                  <a:sym typeface="Calibri"/>
                </a:rPr>
                <a:t>0</a:t>
              </a:r>
              <a:endParaRPr b="0" i="0" sz="1100" u="none" cap="none" strike="noStrike">
                <a:solidFill>
                  <a:srgbClr val="000000"/>
                </a:solidFill>
                <a:latin typeface="Arial"/>
                <a:ea typeface="Arial"/>
                <a:cs typeface="Arial"/>
                <a:sym typeface="Arial"/>
              </a:endParaRPr>
            </a:p>
          </p:txBody>
        </p:sp>
      </p:grpSp>
      <p:sp>
        <p:nvSpPr>
          <p:cNvPr id="768" name="Google Shape;768;p51"/>
          <p:cNvSpPr/>
          <p:nvPr/>
        </p:nvSpPr>
        <p:spPr>
          <a:xfrm>
            <a:off x="7442586" y="3276339"/>
            <a:ext cx="342900" cy="342900"/>
          </a:xfrm>
          <a:prstGeom prst="rect">
            <a:avLst/>
          </a:prstGeom>
          <a:solidFill>
            <a:srgbClr val="9CC2E5"/>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dk1"/>
                </a:solidFill>
                <a:latin typeface="Calibri"/>
                <a:ea typeface="Calibri"/>
                <a:cs typeface="Calibri"/>
                <a:sym typeface="Calibri"/>
              </a:rPr>
              <a:t>3</a:t>
            </a:r>
            <a:endParaRPr b="0" i="0" sz="1100" u="none" cap="none" strike="noStrike">
              <a:solidFill>
                <a:srgbClr val="000000"/>
              </a:solidFill>
              <a:latin typeface="Arial"/>
              <a:ea typeface="Arial"/>
              <a:cs typeface="Arial"/>
              <a:sym typeface="Arial"/>
            </a:endParaRPr>
          </a:p>
        </p:txBody>
      </p:sp>
      <p:sp>
        <p:nvSpPr>
          <p:cNvPr id="769" name="Google Shape;769;p51"/>
          <p:cNvSpPr/>
          <p:nvPr/>
        </p:nvSpPr>
        <p:spPr>
          <a:xfrm>
            <a:off x="7099686" y="3619239"/>
            <a:ext cx="342900" cy="342900"/>
          </a:xfrm>
          <a:prstGeom prst="rect">
            <a:avLst/>
          </a:prstGeom>
          <a:solidFill>
            <a:srgbClr val="9CC2E5"/>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dk1"/>
                </a:solidFill>
                <a:latin typeface="Calibri"/>
                <a:ea typeface="Calibri"/>
                <a:cs typeface="Calibri"/>
                <a:sym typeface="Calibri"/>
              </a:rPr>
              <a:t>3</a:t>
            </a:r>
            <a:endParaRPr b="0" i="0" sz="1100" u="none" cap="none" strike="noStrike">
              <a:solidFill>
                <a:srgbClr val="000000"/>
              </a:solidFill>
              <a:latin typeface="Arial"/>
              <a:ea typeface="Arial"/>
              <a:cs typeface="Arial"/>
              <a:sym typeface="Arial"/>
            </a:endParaRPr>
          </a:p>
        </p:txBody>
      </p:sp>
      <p:sp>
        <p:nvSpPr>
          <p:cNvPr id="770" name="Google Shape;770;p51"/>
          <p:cNvSpPr/>
          <p:nvPr/>
        </p:nvSpPr>
        <p:spPr>
          <a:xfrm>
            <a:off x="7099686" y="3962139"/>
            <a:ext cx="342900" cy="342900"/>
          </a:xfrm>
          <a:prstGeom prst="rect">
            <a:avLst/>
          </a:prstGeom>
          <a:solidFill>
            <a:srgbClr val="9CC2E5"/>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dk1"/>
                </a:solidFill>
                <a:latin typeface="Calibri"/>
                <a:ea typeface="Calibri"/>
                <a:cs typeface="Calibri"/>
                <a:sym typeface="Calibri"/>
              </a:rPr>
              <a:t>3</a:t>
            </a:r>
            <a:endParaRPr b="0" i="0" sz="1100" u="none" cap="none" strike="noStrike">
              <a:solidFill>
                <a:srgbClr val="000000"/>
              </a:solidFill>
              <a:latin typeface="Arial"/>
              <a:ea typeface="Arial"/>
              <a:cs typeface="Arial"/>
              <a:sym typeface="Arial"/>
            </a:endParaRPr>
          </a:p>
        </p:txBody>
      </p:sp>
      <p:sp>
        <p:nvSpPr>
          <p:cNvPr id="771" name="Google Shape;771;p51"/>
          <p:cNvSpPr/>
          <p:nvPr/>
        </p:nvSpPr>
        <p:spPr>
          <a:xfrm>
            <a:off x="7442586" y="3619239"/>
            <a:ext cx="342900" cy="342900"/>
          </a:xfrm>
          <a:prstGeom prst="rect">
            <a:avLst/>
          </a:prstGeom>
          <a:solidFill>
            <a:srgbClr val="9CC2E5"/>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dk1"/>
                </a:solidFill>
                <a:latin typeface="Calibri"/>
                <a:ea typeface="Calibri"/>
                <a:cs typeface="Calibri"/>
                <a:sym typeface="Calibri"/>
              </a:rPr>
              <a:t>3</a:t>
            </a:r>
            <a:endParaRPr b="0" i="0" sz="1100" u="none" cap="none" strike="noStrike">
              <a:solidFill>
                <a:srgbClr val="000000"/>
              </a:solidFill>
              <a:latin typeface="Arial"/>
              <a:ea typeface="Arial"/>
              <a:cs typeface="Arial"/>
              <a:sym typeface="Arial"/>
            </a:endParaRPr>
          </a:p>
        </p:txBody>
      </p:sp>
      <p:sp>
        <p:nvSpPr>
          <p:cNvPr id="772" name="Google Shape;772;p51"/>
          <p:cNvSpPr/>
          <p:nvPr/>
        </p:nvSpPr>
        <p:spPr>
          <a:xfrm>
            <a:off x="7442586" y="3962139"/>
            <a:ext cx="342900" cy="342900"/>
          </a:xfrm>
          <a:prstGeom prst="rect">
            <a:avLst/>
          </a:prstGeom>
          <a:solidFill>
            <a:srgbClr val="9CC2E5"/>
          </a:solid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dk1"/>
                </a:solidFill>
                <a:latin typeface="Calibri"/>
                <a:ea typeface="Calibri"/>
                <a:cs typeface="Calibri"/>
                <a:sym typeface="Calibri"/>
              </a:rPr>
              <a:t>3</a:t>
            </a:r>
            <a:endParaRPr b="0" i="0" sz="1100" u="none" cap="none" strike="noStrike">
              <a:solidFill>
                <a:srgbClr val="000000"/>
              </a:solidFill>
              <a:latin typeface="Arial"/>
              <a:ea typeface="Arial"/>
              <a:cs typeface="Arial"/>
              <a:sym typeface="Arial"/>
            </a:endParaRPr>
          </a:p>
        </p:txBody>
      </p:sp>
      <p:sp>
        <p:nvSpPr>
          <p:cNvPr id="773" name="Google Shape;773;p51"/>
          <p:cNvSpPr/>
          <p:nvPr/>
        </p:nvSpPr>
        <p:spPr>
          <a:xfrm>
            <a:off x="3731713" y="2883349"/>
            <a:ext cx="1499100" cy="443100"/>
          </a:xfrm>
          <a:prstGeom prst="chevron">
            <a:avLst>
              <a:gd fmla="val 50000" name="adj"/>
            </a:avLst>
          </a:prstGeom>
          <a:solidFill>
            <a:schemeClr val="lt1"/>
          </a:solidFill>
          <a:ln cap="flat" cmpd="sng" w="12700">
            <a:solidFill>
              <a:schemeClr val="dk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s" sz="1400" u="none" cap="none" strike="noStrike">
                <a:solidFill>
                  <a:schemeClr val="dk1"/>
                </a:solidFill>
                <a:latin typeface="Calibri"/>
                <a:ea typeface="Calibri"/>
                <a:cs typeface="Calibri"/>
                <a:sym typeface="Calibri"/>
              </a:rPr>
              <a:t>CCA</a:t>
            </a:r>
            <a:endParaRPr b="0" i="0" sz="1100" u="none" cap="none" strike="noStrike">
              <a:solidFill>
                <a:srgbClr val="000000"/>
              </a:solidFill>
              <a:latin typeface="Arial"/>
              <a:ea typeface="Arial"/>
              <a:cs typeface="Arial"/>
              <a:sym typeface="Arial"/>
            </a:endParaRPr>
          </a:p>
        </p:txBody>
      </p:sp>
      <p:sp>
        <p:nvSpPr>
          <p:cNvPr id="774" name="Google Shape;774;p51"/>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775" name="Google Shape;775;p51"/>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23"/>
                                        </p:tgtEl>
                                        <p:attrNameLst>
                                          <p:attrName>style.visibility</p:attrName>
                                        </p:attrNameLst>
                                      </p:cBhvr>
                                      <p:to>
                                        <p:strVal val="visible"/>
                                      </p:to>
                                    </p:set>
                                  </p:childTnLst>
                                </p:cTn>
                              </p:par>
                              <p:par>
                                <p:cTn fill="hold" nodeType="withEffect" presetClass="entr" presetID="1" presetSubtype="0">
                                  <p:stCondLst>
                                    <p:cond delay="500"/>
                                  </p:stCondLst>
                                  <p:childTnLst>
                                    <p:set>
                                      <p:cBhvr>
                                        <p:cTn dur="1" fill="hold">
                                          <p:stCondLst>
                                            <p:cond delay="0"/>
                                          </p:stCondLst>
                                        </p:cTn>
                                        <p:tgtEl>
                                          <p:spTgt spid="724"/>
                                        </p:tgtEl>
                                        <p:attrNameLst>
                                          <p:attrName>style.visibility</p:attrName>
                                        </p:attrNameLst>
                                      </p:cBhvr>
                                      <p:to>
                                        <p:strVal val="visible"/>
                                      </p:to>
                                    </p:set>
                                  </p:childTnLst>
                                </p:cTn>
                              </p:par>
                            </p:childTnLst>
                          </p:cTn>
                        </p:par>
                        <p:par>
                          <p:cTn fill="hold">
                            <p:stCondLst>
                              <p:cond delay="1"/>
                            </p:stCondLst>
                            <p:childTnLst>
                              <p:par>
                                <p:cTn fill="hold" nodeType="afterEffect" presetClass="entr" presetID="1" presetSubtype="0">
                                  <p:stCondLst>
                                    <p:cond delay="500"/>
                                  </p:stCondLst>
                                  <p:childTnLst>
                                    <p:set>
                                      <p:cBhvr>
                                        <p:cTn dur="1" fill="hold">
                                          <p:stCondLst>
                                            <p:cond delay="0"/>
                                          </p:stCondLst>
                                        </p:cTn>
                                        <p:tgtEl>
                                          <p:spTgt spid="727"/>
                                        </p:tgtEl>
                                        <p:attrNameLst>
                                          <p:attrName>style.visibility</p:attrName>
                                        </p:attrNameLst>
                                      </p:cBhvr>
                                      <p:to>
                                        <p:strVal val="visible"/>
                                      </p:to>
                                    </p:set>
                                  </p:childTnLst>
                                </p:cTn>
                              </p:par>
                              <p:par>
                                <p:cTn fill="hold" nodeType="withEffect" presetClass="entr" presetID="1" presetSubtype="0">
                                  <p:stCondLst>
                                    <p:cond delay="500"/>
                                  </p:stCondLst>
                                  <p:childTnLst>
                                    <p:set>
                                      <p:cBhvr>
                                        <p:cTn dur="1" fill="hold">
                                          <p:stCondLst>
                                            <p:cond delay="0"/>
                                          </p:stCondLst>
                                        </p:cTn>
                                        <p:tgtEl>
                                          <p:spTgt spid="725"/>
                                        </p:tgtEl>
                                        <p:attrNameLst>
                                          <p:attrName>style.visibility</p:attrName>
                                        </p:attrNameLst>
                                      </p:cBhvr>
                                      <p:to>
                                        <p:strVal val="visible"/>
                                      </p:to>
                                    </p:set>
                                  </p:childTnLst>
                                </p:cTn>
                              </p:par>
                            </p:childTnLst>
                          </p:cTn>
                        </p:par>
                        <p:par>
                          <p:cTn fill="hold">
                            <p:stCondLst>
                              <p:cond delay="2"/>
                            </p:stCondLst>
                            <p:childTnLst>
                              <p:par>
                                <p:cTn fill="hold" nodeType="afterEffect" presetClass="entr" presetID="1" presetSubtype="0">
                                  <p:stCondLst>
                                    <p:cond delay="500"/>
                                  </p:stCondLst>
                                  <p:childTnLst>
                                    <p:set>
                                      <p:cBhvr>
                                        <p:cTn dur="1" fill="hold">
                                          <p:stCondLst>
                                            <p:cond delay="0"/>
                                          </p:stCondLst>
                                        </p:cTn>
                                        <p:tgtEl>
                                          <p:spTgt spid="7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28"/>
                                        </p:tgtEl>
                                        <p:attrNameLst>
                                          <p:attrName>style.visibility</p:attrName>
                                        </p:attrNameLst>
                                      </p:cBhvr>
                                      <p:to>
                                        <p:strVal val="visible"/>
                                      </p:to>
                                    </p:set>
                                  </p:childTnLst>
                                </p:cTn>
                              </p:par>
                            </p:childTnLst>
                          </p:cTn>
                        </p:par>
                        <p:par>
                          <p:cTn fill="hold">
                            <p:stCondLst>
                              <p:cond delay="3"/>
                            </p:stCondLst>
                            <p:childTnLst>
                              <p:par>
                                <p:cTn fill="hold" nodeType="afterEffect" presetClass="entr" presetID="1" presetSubtype="0">
                                  <p:stCondLst>
                                    <p:cond delay="500"/>
                                  </p:stCondLst>
                                  <p:childTnLst>
                                    <p:set>
                                      <p:cBhvr>
                                        <p:cTn dur="1" fill="hold">
                                          <p:stCondLst>
                                            <p:cond delay="0"/>
                                          </p:stCondLst>
                                        </p:cTn>
                                        <p:tgtEl>
                                          <p:spTgt spid="730"/>
                                        </p:tgtEl>
                                        <p:attrNameLst>
                                          <p:attrName>style.visibility</p:attrName>
                                        </p:attrNameLst>
                                      </p:cBhvr>
                                      <p:to>
                                        <p:strVal val="visible"/>
                                      </p:to>
                                    </p:set>
                                  </p:childTnLst>
                                </p:cTn>
                              </p:par>
                            </p:childTnLst>
                          </p:cTn>
                        </p:par>
                        <p:par>
                          <p:cTn fill="hold">
                            <p:stCondLst>
                              <p:cond delay="4"/>
                            </p:stCondLst>
                            <p:childTnLst>
                              <p:par>
                                <p:cTn fill="hold" nodeType="afterEffect" presetClass="entr" presetID="1" presetSubtype="0">
                                  <p:stCondLst>
                                    <p:cond delay="500"/>
                                  </p:stCondLst>
                                  <p:childTnLst>
                                    <p:set>
                                      <p:cBhvr>
                                        <p:cTn dur="1" fill="hold">
                                          <p:stCondLst>
                                            <p:cond delay="0"/>
                                          </p:stCondLst>
                                        </p:cTn>
                                        <p:tgtEl>
                                          <p:spTgt spid="729"/>
                                        </p:tgtEl>
                                        <p:attrNameLst>
                                          <p:attrName>style.visibility</p:attrName>
                                        </p:attrNameLst>
                                      </p:cBhvr>
                                      <p:to>
                                        <p:strVal val="visible"/>
                                      </p:to>
                                    </p:set>
                                  </p:childTnLst>
                                </p:cTn>
                              </p:par>
                            </p:childTnLst>
                          </p:cTn>
                        </p:par>
                        <p:par>
                          <p:cTn fill="hold">
                            <p:stCondLst>
                              <p:cond delay="5"/>
                            </p:stCondLst>
                            <p:childTnLst>
                              <p:par>
                                <p:cTn fill="hold" nodeType="afterEffect" presetClass="entr" presetID="1" presetSubtype="0">
                                  <p:stCondLst>
                                    <p:cond delay="500"/>
                                  </p:stCondLst>
                                  <p:childTnLst>
                                    <p:set>
                                      <p:cBhvr>
                                        <p:cTn dur="1" fill="hold">
                                          <p:stCondLst>
                                            <p:cond delay="0"/>
                                          </p:stCondLst>
                                        </p:cTn>
                                        <p:tgtEl>
                                          <p:spTgt spid="732"/>
                                        </p:tgtEl>
                                        <p:attrNameLst>
                                          <p:attrName>style.visibility</p:attrName>
                                        </p:attrNameLst>
                                      </p:cBhvr>
                                      <p:to>
                                        <p:strVal val="visible"/>
                                      </p:to>
                                    </p:set>
                                  </p:childTnLst>
                                </p:cTn>
                              </p:par>
                            </p:childTnLst>
                          </p:cTn>
                        </p:par>
                        <p:par>
                          <p:cTn fill="hold">
                            <p:stCondLst>
                              <p:cond delay="6"/>
                            </p:stCondLst>
                            <p:childTnLst>
                              <p:par>
                                <p:cTn fill="hold" nodeType="afterEffect" presetClass="entr" presetID="1" presetSubtype="0">
                                  <p:stCondLst>
                                    <p:cond delay="500"/>
                                  </p:stCondLst>
                                  <p:childTnLst>
                                    <p:set>
                                      <p:cBhvr>
                                        <p:cTn dur="1" fill="hold">
                                          <p:stCondLst>
                                            <p:cond delay="0"/>
                                          </p:stCondLst>
                                        </p:cTn>
                                        <p:tgtEl>
                                          <p:spTgt spid="733"/>
                                        </p:tgtEl>
                                        <p:attrNameLst>
                                          <p:attrName>style.visibility</p:attrName>
                                        </p:attrNameLst>
                                      </p:cBhvr>
                                      <p:to>
                                        <p:strVal val="visible"/>
                                      </p:to>
                                    </p:set>
                                  </p:childTnLst>
                                </p:cTn>
                              </p:par>
                            </p:childTnLst>
                          </p:cTn>
                        </p:par>
                        <p:par>
                          <p:cTn fill="hold">
                            <p:stCondLst>
                              <p:cond delay="7"/>
                            </p:stCondLst>
                            <p:childTnLst>
                              <p:par>
                                <p:cTn fill="hold" nodeType="afterEffect" presetClass="entr" presetID="1" presetSubtype="0">
                                  <p:stCondLst>
                                    <p:cond delay="500"/>
                                  </p:stCondLst>
                                  <p:childTnLst>
                                    <p:set>
                                      <p:cBhvr>
                                        <p:cTn dur="1" fill="hold">
                                          <p:stCondLst>
                                            <p:cond delay="0"/>
                                          </p:stCondLst>
                                        </p:cTn>
                                        <p:tgtEl>
                                          <p:spTgt spid="734"/>
                                        </p:tgtEl>
                                        <p:attrNameLst>
                                          <p:attrName>style.visibility</p:attrName>
                                        </p:attrNameLst>
                                      </p:cBhvr>
                                      <p:to>
                                        <p:strVal val="visible"/>
                                      </p:to>
                                    </p:set>
                                  </p:childTnLst>
                                </p:cTn>
                              </p:par>
                            </p:childTnLst>
                          </p:cTn>
                        </p:par>
                        <p:par>
                          <p:cTn fill="hold">
                            <p:stCondLst>
                              <p:cond delay="8"/>
                            </p:stCondLst>
                            <p:childTnLst>
                              <p:par>
                                <p:cTn fill="hold" nodeType="afterEffect" presetClass="entr" presetID="1" presetSubtype="0">
                                  <p:stCondLst>
                                    <p:cond delay="500"/>
                                  </p:stCondLst>
                                  <p:childTnLst>
                                    <p:set>
                                      <p:cBhvr>
                                        <p:cTn dur="1" fill="hold">
                                          <p:stCondLst>
                                            <p:cond delay="0"/>
                                          </p:stCondLst>
                                        </p:cTn>
                                        <p:tgtEl>
                                          <p:spTgt spid="736"/>
                                        </p:tgtEl>
                                        <p:attrNameLst>
                                          <p:attrName>style.visibility</p:attrName>
                                        </p:attrNameLst>
                                      </p:cBhvr>
                                      <p:to>
                                        <p:strVal val="visible"/>
                                      </p:to>
                                    </p:set>
                                  </p:childTnLst>
                                </p:cTn>
                              </p:par>
                            </p:childTnLst>
                          </p:cTn>
                        </p:par>
                        <p:par>
                          <p:cTn fill="hold">
                            <p:stCondLst>
                              <p:cond delay="9"/>
                            </p:stCondLst>
                            <p:childTnLst>
                              <p:par>
                                <p:cTn fill="hold" nodeType="afterEffect" presetClass="entr" presetID="1" presetSubtype="0">
                                  <p:stCondLst>
                                    <p:cond delay="500"/>
                                  </p:stCondLst>
                                  <p:childTnLst>
                                    <p:set>
                                      <p:cBhvr>
                                        <p:cTn dur="1" fill="hold">
                                          <p:stCondLst>
                                            <p:cond delay="0"/>
                                          </p:stCondLst>
                                        </p:cTn>
                                        <p:tgtEl>
                                          <p:spTgt spid="735"/>
                                        </p:tgtEl>
                                        <p:attrNameLst>
                                          <p:attrName>style.visibility</p:attrName>
                                        </p:attrNameLst>
                                      </p:cBhvr>
                                      <p:to>
                                        <p:strVal val="visible"/>
                                      </p:to>
                                    </p:set>
                                  </p:childTnLst>
                                </p:cTn>
                              </p:par>
                            </p:childTnLst>
                          </p:cTn>
                        </p:par>
                        <p:par>
                          <p:cTn fill="hold">
                            <p:stCondLst>
                              <p:cond delay="10"/>
                            </p:stCondLst>
                            <p:childTnLst>
                              <p:par>
                                <p:cTn fill="hold" nodeType="afterEffect" presetClass="entr" presetID="1" presetSubtype="0">
                                  <p:stCondLst>
                                    <p:cond delay="500"/>
                                  </p:stCondLst>
                                  <p:childTnLst>
                                    <p:set>
                                      <p:cBhvr>
                                        <p:cTn dur="1" fill="hold">
                                          <p:stCondLst>
                                            <p:cond delay="0"/>
                                          </p:stCondLst>
                                        </p:cTn>
                                        <p:tgtEl>
                                          <p:spTgt spid="737"/>
                                        </p:tgtEl>
                                        <p:attrNameLst>
                                          <p:attrName>style.visibility</p:attrName>
                                        </p:attrNameLst>
                                      </p:cBhvr>
                                      <p:to>
                                        <p:strVal val="visible"/>
                                      </p:to>
                                    </p:set>
                                  </p:childTnLst>
                                </p:cTn>
                              </p:par>
                            </p:childTnLst>
                          </p:cTn>
                        </p:par>
                        <p:par>
                          <p:cTn fill="hold">
                            <p:stCondLst>
                              <p:cond delay="11"/>
                            </p:stCondLst>
                            <p:childTnLst>
                              <p:par>
                                <p:cTn fill="hold" nodeType="afterEffect" presetClass="entr" presetID="1" presetSubtype="0">
                                  <p:stCondLst>
                                    <p:cond delay="500"/>
                                  </p:stCondLst>
                                  <p:childTnLst>
                                    <p:set>
                                      <p:cBhvr>
                                        <p:cTn dur="1" fill="hold">
                                          <p:stCondLst>
                                            <p:cond delay="0"/>
                                          </p:stCondLst>
                                        </p:cTn>
                                        <p:tgtEl>
                                          <p:spTgt spid="731"/>
                                        </p:tgtEl>
                                        <p:attrNameLst>
                                          <p:attrName>style.visibility</p:attrName>
                                        </p:attrNameLst>
                                      </p:cBhvr>
                                      <p:to>
                                        <p:strVal val="visible"/>
                                      </p:to>
                                    </p:set>
                                  </p:childTnLst>
                                </p:cTn>
                              </p:par>
                            </p:childTnLst>
                          </p:cTn>
                        </p:par>
                        <p:par>
                          <p:cTn fill="hold">
                            <p:stCondLst>
                              <p:cond delay="12"/>
                            </p:stCondLst>
                            <p:childTnLst>
                              <p:par>
                                <p:cTn fill="hold" nodeType="afterEffect" presetClass="entr" presetID="1" presetSubtype="0">
                                  <p:stCondLst>
                                    <p:cond delay="500"/>
                                  </p:stCondLst>
                                  <p:childTnLst>
                                    <p:set>
                                      <p:cBhvr>
                                        <p:cTn dur="1" fill="hold">
                                          <p:stCondLst>
                                            <p:cond delay="0"/>
                                          </p:stCondLst>
                                        </p:cTn>
                                        <p:tgtEl>
                                          <p:spTgt spid="769"/>
                                        </p:tgtEl>
                                        <p:attrNameLst>
                                          <p:attrName>style.visibility</p:attrName>
                                        </p:attrNameLst>
                                      </p:cBhvr>
                                      <p:to>
                                        <p:strVal val="visible"/>
                                      </p:to>
                                    </p:set>
                                  </p:childTnLst>
                                </p:cTn>
                              </p:par>
                            </p:childTnLst>
                          </p:cTn>
                        </p:par>
                        <p:par>
                          <p:cTn fill="hold">
                            <p:stCondLst>
                              <p:cond delay="13"/>
                            </p:stCondLst>
                            <p:childTnLst>
                              <p:par>
                                <p:cTn fill="hold" nodeType="afterEffect" presetClass="entr" presetID="1" presetSubtype="0">
                                  <p:stCondLst>
                                    <p:cond delay="500"/>
                                  </p:stCondLst>
                                  <p:childTnLst>
                                    <p:set>
                                      <p:cBhvr>
                                        <p:cTn dur="1" fill="hold">
                                          <p:stCondLst>
                                            <p:cond delay="0"/>
                                          </p:stCondLst>
                                        </p:cTn>
                                        <p:tgtEl>
                                          <p:spTgt spid="739"/>
                                        </p:tgtEl>
                                        <p:attrNameLst>
                                          <p:attrName>style.visibility</p:attrName>
                                        </p:attrNameLst>
                                      </p:cBhvr>
                                      <p:to>
                                        <p:strVal val="visible"/>
                                      </p:to>
                                    </p:set>
                                  </p:childTnLst>
                                </p:cTn>
                              </p:par>
                            </p:childTnLst>
                          </p:cTn>
                        </p:par>
                        <p:par>
                          <p:cTn fill="hold">
                            <p:stCondLst>
                              <p:cond delay="14"/>
                            </p:stCondLst>
                            <p:childTnLst>
                              <p:par>
                                <p:cTn fill="hold" nodeType="afterEffect" presetClass="entr" presetID="1" presetSubtype="0">
                                  <p:stCondLst>
                                    <p:cond delay="500"/>
                                  </p:stCondLst>
                                  <p:childTnLst>
                                    <p:set>
                                      <p:cBhvr>
                                        <p:cTn dur="1" fill="hold">
                                          <p:stCondLst>
                                            <p:cond delay="0"/>
                                          </p:stCondLst>
                                        </p:cTn>
                                        <p:tgtEl>
                                          <p:spTgt spid="771"/>
                                        </p:tgtEl>
                                        <p:attrNameLst>
                                          <p:attrName>style.visibility</p:attrName>
                                        </p:attrNameLst>
                                      </p:cBhvr>
                                      <p:to>
                                        <p:strVal val="visible"/>
                                      </p:to>
                                    </p:set>
                                  </p:childTnLst>
                                </p:cTn>
                              </p:par>
                            </p:childTnLst>
                          </p:cTn>
                        </p:par>
                        <p:par>
                          <p:cTn fill="hold">
                            <p:stCondLst>
                              <p:cond delay="15"/>
                            </p:stCondLst>
                            <p:childTnLst>
                              <p:par>
                                <p:cTn fill="hold" nodeType="afterEffect" presetClass="entr" presetID="1" presetSubtype="0">
                                  <p:stCondLst>
                                    <p:cond delay="500"/>
                                  </p:stCondLst>
                                  <p:childTnLst>
                                    <p:set>
                                      <p:cBhvr>
                                        <p:cTn dur="1" fill="hold">
                                          <p:stCondLst>
                                            <p:cond delay="0"/>
                                          </p:stCondLst>
                                        </p:cTn>
                                        <p:tgtEl>
                                          <p:spTgt spid="770"/>
                                        </p:tgtEl>
                                        <p:attrNameLst>
                                          <p:attrName>style.visibility</p:attrName>
                                        </p:attrNameLst>
                                      </p:cBhvr>
                                      <p:to>
                                        <p:strVal val="visible"/>
                                      </p:to>
                                    </p:set>
                                  </p:childTnLst>
                                </p:cTn>
                              </p:par>
                            </p:childTnLst>
                          </p:cTn>
                        </p:par>
                        <p:par>
                          <p:cTn fill="hold">
                            <p:stCondLst>
                              <p:cond delay="16"/>
                            </p:stCondLst>
                            <p:childTnLst>
                              <p:par>
                                <p:cTn fill="hold" nodeType="afterEffect" presetClass="entr" presetID="1" presetSubtype="0">
                                  <p:stCondLst>
                                    <p:cond delay="500"/>
                                  </p:stCondLst>
                                  <p:childTnLst>
                                    <p:set>
                                      <p:cBhvr>
                                        <p:cTn dur="1" fill="hold">
                                          <p:stCondLst>
                                            <p:cond delay="0"/>
                                          </p:stCondLst>
                                        </p:cTn>
                                        <p:tgtEl>
                                          <p:spTgt spid="738"/>
                                        </p:tgtEl>
                                        <p:attrNameLst>
                                          <p:attrName>style.visibility</p:attrName>
                                        </p:attrNameLst>
                                      </p:cBhvr>
                                      <p:to>
                                        <p:strVal val="visible"/>
                                      </p:to>
                                    </p:set>
                                  </p:childTnLst>
                                </p:cTn>
                              </p:par>
                            </p:childTnLst>
                          </p:cTn>
                        </p:par>
                        <p:par>
                          <p:cTn fill="hold">
                            <p:stCondLst>
                              <p:cond delay="17"/>
                            </p:stCondLst>
                            <p:childTnLst>
                              <p:par>
                                <p:cTn fill="hold" nodeType="afterEffect" presetClass="entr" presetID="1" presetSubtype="0">
                                  <p:stCondLst>
                                    <p:cond delay="500"/>
                                  </p:stCondLst>
                                  <p:childTnLst>
                                    <p:set>
                                      <p:cBhvr>
                                        <p:cTn dur="1" fill="hold">
                                          <p:stCondLst>
                                            <p:cond delay="0"/>
                                          </p:stCondLst>
                                        </p:cTn>
                                        <p:tgtEl>
                                          <p:spTgt spid="768"/>
                                        </p:tgtEl>
                                        <p:attrNameLst>
                                          <p:attrName>style.visibility</p:attrName>
                                        </p:attrNameLst>
                                      </p:cBhvr>
                                      <p:to>
                                        <p:strVal val="visible"/>
                                      </p:to>
                                    </p:set>
                                  </p:childTnLst>
                                </p:cTn>
                              </p:par>
                            </p:childTnLst>
                          </p:cTn>
                        </p:par>
                        <p:par>
                          <p:cTn fill="hold">
                            <p:stCondLst>
                              <p:cond delay="18"/>
                            </p:stCondLst>
                            <p:childTnLst>
                              <p:par>
                                <p:cTn fill="hold" nodeType="afterEffect" presetClass="entr" presetID="1" presetSubtype="0">
                                  <p:stCondLst>
                                    <p:cond delay="500"/>
                                  </p:stCondLst>
                                  <p:childTnLst>
                                    <p:set>
                                      <p:cBhvr>
                                        <p:cTn dur="1" fill="hold">
                                          <p:stCondLst>
                                            <p:cond delay="0"/>
                                          </p:stCondLst>
                                        </p:cTn>
                                        <p:tgtEl>
                                          <p:spTgt spid="772"/>
                                        </p:tgtEl>
                                        <p:attrNameLst>
                                          <p:attrName>style.visibility</p:attrName>
                                        </p:attrNameLst>
                                      </p:cBhvr>
                                      <p:to>
                                        <p:strVal val="visible"/>
                                      </p:to>
                                    </p:set>
                                  </p:childTnLst>
                                </p:cTn>
                              </p:par>
                            </p:childTnLst>
                          </p:cTn>
                        </p:par>
                        <p:par>
                          <p:cTn fill="hold">
                            <p:stCondLst>
                              <p:cond delay="19"/>
                            </p:stCondLst>
                            <p:childTnLst>
                              <p:par>
                                <p:cTn fill="hold" nodeType="afterEffect" presetClass="entr" presetID="1" presetSubtype="0">
                                  <p:stCondLst>
                                    <p:cond delay="500"/>
                                  </p:stCondLst>
                                  <p:childTnLst>
                                    <p:set>
                                      <p:cBhvr>
                                        <p:cTn dur="1" fill="hold">
                                          <p:stCondLst>
                                            <p:cond delay="0"/>
                                          </p:stCondLst>
                                        </p:cTn>
                                        <p:tgtEl>
                                          <p:spTgt spid="7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80" name="Shape 780"/>
        <p:cNvGrpSpPr/>
        <p:nvPr/>
      </p:nvGrpSpPr>
      <p:grpSpPr>
        <a:xfrm>
          <a:off x="0" y="0"/>
          <a:ext cx="0" cy="0"/>
          <a:chOff x="0" y="0"/>
          <a:chExt cx="0" cy="0"/>
        </a:xfrm>
      </p:grpSpPr>
      <p:sp>
        <p:nvSpPr>
          <p:cNvPr id="781" name="Google Shape;781;p52"/>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1400"/>
              <a:buNone/>
            </a:pPr>
            <a:r>
              <a:rPr lang="es"/>
              <a:t>Watershed</a:t>
            </a:r>
            <a:endParaRPr/>
          </a:p>
        </p:txBody>
      </p:sp>
      <p:sp>
        <p:nvSpPr>
          <p:cNvPr id="782" name="Google Shape;782;p52"/>
          <p:cNvSpPr/>
          <p:nvPr/>
        </p:nvSpPr>
        <p:spPr>
          <a:xfrm>
            <a:off x="844052" y="2582114"/>
            <a:ext cx="1090800" cy="2769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b="0" i="0" lang="es" sz="1400" u="none" cap="none" strike="noStrike">
                <a:solidFill>
                  <a:srgbClr val="000000"/>
                </a:solidFill>
                <a:latin typeface="Arial"/>
                <a:ea typeface="Arial"/>
                <a:cs typeface="Arial"/>
                <a:sym typeface="Arial"/>
              </a:rPr>
              <a:t>Binary mask</a:t>
            </a:r>
            <a:endParaRPr b="0" i="0" sz="1400" u="none" cap="none" strike="noStrike">
              <a:solidFill>
                <a:srgbClr val="000000"/>
              </a:solidFill>
              <a:latin typeface="Arial"/>
              <a:ea typeface="Arial"/>
              <a:cs typeface="Arial"/>
              <a:sym typeface="Arial"/>
            </a:endParaRPr>
          </a:p>
        </p:txBody>
      </p:sp>
      <p:sp>
        <p:nvSpPr>
          <p:cNvPr id="783" name="Google Shape;783;p52"/>
          <p:cNvSpPr/>
          <p:nvPr/>
        </p:nvSpPr>
        <p:spPr>
          <a:xfrm>
            <a:off x="2298576" y="2478240"/>
            <a:ext cx="1348800" cy="4848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b="0" i="0" lang="es" sz="1400" u="none" cap="none" strike="noStrike">
                <a:solidFill>
                  <a:srgbClr val="000000"/>
                </a:solidFill>
                <a:latin typeface="Arial"/>
                <a:ea typeface="Arial"/>
                <a:cs typeface="Arial"/>
                <a:sym typeface="Arial"/>
              </a:rPr>
              <a:t>Euclidean Distance map</a:t>
            </a:r>
            <a:endParaRPr b="0" i="0" sz="1400" u="none" cap="none" strike="noStrike">
              <a:solidFill>
                <a:srgbClr val="000000"/>
              </a:solidFill>
              <a:latin typeface="Arial"/>
              <a:ea typeface="Arial"/>
              <a:cs typeface="Arial"/>
              <a:sym typeface="Arial"/>
            </a:endParaRPr>
          </a:p>
        </p:txBody>
      </p:sp>
      <p:sp>
        <p:nvSpPr>
          <p:cNvPr id="784" name="Google Shape;784;p52"/>
          <p:cNvSpPr/>
          <p:nvPr/>
        </p:nvSpPr>
        <p:spPr>
          <a:xfrm>
            <a:off x="3674129" y="2582114"/>
            <a:ext cx="1571700" cy="2769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b="0" i="0" lang="es" sz="1400" u="none" cap="none" strike="noStrike">
                <a:solidFill>
                  <a:srgbClr val="000000"/>
                </a:solidFill>
                <a:latin typeface="Arial"/>
                <a:ea typeface="Arial"/>
                <a:cs typeface="Arial"/>
                <a:sym typeface="Arial"/>
              </a:rPr>
              <a:t>Separated Objects</a:t>
            </a:r>
            <a:endParaRPr b="0" i="0" sz="1400" u="none" cap="none" strike="noStrike">
              <a:solidFill>
                <a:srgbClr val="000000"/>
              </a:solidFill>
              <a:latin typeface="Arial"/>
              <a:ea typeface="Arial"/>
              <a:cs typeface="Arial"/>
              <a:sym typeface="Arial"/>
            </a:endParaRPr>
          </a:p>
        </p:txBody>
      </p:sp>
      <p:pic>
        <p:nvPicPr>
          <p:cNvPr id="785" name="Google Shape;785;p52"/>
          <p:cNvPicPr preferRelativeResize="0"/>
          <p:nvPr/>
        </p:nvPicPr>
        <p:blipFill rotWithShape="1">
          <a:blip r:embed="rId3">
            <a:alphaModFix/>
          </a:blip>
          <a:srcRect b="0" l="0" r="0" t="0"/>
          <a:stretch/>
        </p:blipFill>
        <p:spPr>
          <a:xfrm>
            <a:off x="700124" y="953490"/>
            <a:ext cx="4545588" cy="1515197"/>
          </a:xfrm>
          <a:prstGeom prst="rect">
            <a:avLst/>
          </a:prstGeom>
          <a:noFill/>
          <a:ln>
            <a:noFill/>
          </a:ln>
        </p:spPr>
      </p:pic>
      <p:sp>
        <p:nvSpPr>
          <p:cNvPr id="786" name="Google Shape;786;p52"/>
          <p:cNvSpPr/>
          <p:nvPr/>
        </p:nvSpPr>
        <p:spPr>
          <a:xfrm>
            <a:off x="2948255" y="1520057"/>
            <a:ext cx="36000" cy="38400"/>
          </a:xfrm>
          <a:prstGeom prst="ellipse">
            <a:avLst/>
          </a:prstGeom>
          <a:solidFill>
            <a:srgbClr val="FF5DEF"/>
          </a:solidFill>
          <a:ln cap="flat" cmpd="sng" w="9525">
            <a:solidFill>
              <a:schemeClr val="dk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000" u="none" cap="none" strike="noStrike">
              <a:solidFill>
                <a:schemeClr val="lt1"/>
              </a:solidFill>
              <a:latin typeface="Arial"/>
              <a:ea typeface="Arial"/>
              <a:cs typeface="Arial"/>
              <a:sym typeface="Arial"/>
            </a:endParaRPr>
          </a:p>
        </p:txBody>
      </p:sp>
      <p:sp>
        <p:nvSpPr>
          <p:cNvPr id="787" name="Google Shape;787;p52"/>
          <p:cNvSpPr/>
          <p:nvPr/>
        </p:nvSpPr>
        <p:spPr>
          <a:xfrm>
            <a:off x="2952186" y="1989520"/>
            <a:ext cx="36000" cy="38400"/>
          </a:xfrm>
          <a:prstGeom prst="ellipse">
            <a:avLst/>
          </a:prstGeom>
          <a:solidFill>
            <a:srgbClr val="00FFFF"/>
          </a:solidFill>
          <a:ln cap="flat" cmpd="sng" w="9525">
            <a:solidFill>
              <a:schemeClr val="dk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000" u="none" cap="none" strike="noStrike">
              <a:solidFill>
                <a:schemeClr val="lt1"/>
              </a:solidFill>
              <a:latin typeface="Arial"/>
              <a:ea typeface="Arial"/>
              <a:cs typeface="Arial"/>
              <a:sym typeface="Arial"/>
            </a:endParaRPr>
          </a:p>
        </p:txBody>
      </p:sp>
      <p:pic>
        <p:nvPicPr>
          <p:cNvPr id="788" name="Google Shape;788;p52"/>
          <p:cNvPicPr preferRelativeResize="0"/>
          <p:nvPr/>
        </p:nvPicPr>
        <p:blipFill rotWithShape="1">
          <a:blip r:embed="rId4">
            <a:alphaModFix/>
          </a:blip>
          <a:srcRect b="0" l="0" r="0" t="0"/>
          <a:stretch/>
        </p:blipFill>
        <p:spPr>
          <a:xfrm>
            <a:off x="6262729" y="1711088"/>
            <a:ext cx="2470090" cy="1321715"/>
          </a:xfrm>
          <a:prstGeom prst="rect">
            <a:avLst/>
          </a:prstGeom>
          <a:noFill/>
          <a:ln>
            <a:noFill/>
          </a:ln>
        </p:spPr>
      </p:pic>
      <p:sp>
        <p:nvSpPr>
          <p:cNvPr id="789" name="Google Shape;789;p52"/>
          <p:cNvSpPr/>
          <p:nvPr/>
        </p:nvSpPr>
        <p:spPr>
          <a:xfrm>
            <a:off x="7159482" y="3096654"/>
            <a:ext cx="1573200" cy="3231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None/>
            </a:pPr>
            <a:r>
              <a:rPr b="0" i="0" lang="es" sz="800" u="none" cap="none" strike="noStrike">
                <a:solidFill>
                  <a:srgbClr val="7F7F7F"/>
                </a:solidFill>
                <a:latin typeface="Arial"/>
                <a:ea typeface="Arial"/>
                <a:cs typeface="Arial"/>
                <a:sym typeface="Arial"/>
              </a:rPr>
              <a:t>https://imagej.nih.gov/ij/images/watershed-animation.gif</a:t>
            </a:r>
            <a:endParaRPr b="0" i="0" sz="800" u="none" cap="none" strike="noStrike">
              <a:solidFill>
                <a:srgbClr val="7F7F7F"/>
              </a:solidFill>
              <a:latin typeface="Arial"/>
              <a:ea typeface="Arial"/>
              <a:cs typeface="Arial"/>
              <a:sym typeface="Arial"/>
            </a:endParaRPr>
          </a:p>
        </p:txBody>
      </p:sp>
      <p:pic>
        <p:nvPicPr>
          <p:cNvPr descr="C:\Users\annkl878\Documents\CellProfiler Teaching\watershed_mod.tif" id="790" name="Google Shape;790;p52"/>
          <p:cNvPicPr preferRelativeResize="0"/>
          <p:nvPr/>
        </p:nvPicPr>
        <p:blipFill rotWithShape="1">
          <a:blip r:embed="rId5">
            <a:alphaModFix/>
          </a:blip>
          <a:srcRect b="0" l="0" r="0" t="0"/>
          <a:stretch/>
        </p:blipFill>
        <p:spPr>
          <a:xfrm>
            <a:off x="2532549" y="3096654"/>
            <a:ext cx="2637929" cy="1273872"/>
          </a:xfrm>
          <a:prstGeom prst="rect">
            <a:avLst/>
          </a:prstGeom>
          <a:noFill/>
          <a:ln>
            <a:noFill/>
          </a:ln>
        </p:spPr>
      </p:pic>
      <p:sp>
        <p:nvSpPr>
          <p:cNvPr id="791" name="Google Shape;791;p52"/>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792" name="Google Shape;792;p52"/>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sp>
        <p:nvSpPr>
          <p:cNvPr id="798" name="Google Shape;798;p53"/>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1400"/>
              <a:buNone/>
            </a:pPr>
            <a:r>
              <a:rPr lang="es"/>
              <a:t>Learning from data</a:t>
            </a:r>
            <a:endParaRPr/>
          </a:p>
        </p:txBody>
      </p:sp>
      <p:grpSp>
        <p:nvGrpSpPr>
          <p:cNvPr id="799" name="Google Shape;799;p53"/>
          <p:cNvGrpSpPr/>
          <p:nvPr/>
        </p:nvGrpSpPr>
        <p:grpSpPr>
          <a:xfrm>
            <a:off x="240430" y="1324380"/>
            <a:ext cx="2989246" cy="2699752"/>
            <a:chOff x="706921" y="0"/>
            <a:chExt cx="3985662" cy="3599670"/>
          </a:xfrm>
        </p:grpSpPr>
        <p:sp>
          <p:nvSpPr>
            <p:cNvPr id="800" name="Google Shape;800;p53"/>
            <p:cNvSpPr/>
            <p:nvPr/>
          </p:nvSpPr>
          <p:spPr>
            <a:xfrm>
              <a:off x="706921" y="0"/>
              <a:ext cx="3985662" cy="3599670"/>
            </a:xfrm>
            <a:prstGeom prst="ellipse">
              <a:avLst/>
            </a:prstGeom>
            <a:gradFill>
              <a:gsLst>
                <a:gs pos="0">
                  <a:srgbClr val="AFC9CF"/>
                </a:gs>
                <a:gs pos="35000">
                  <a:srgbClr val="C8D7DD"/>
                </a:gs>
                <a:gs pos="100000">
                  <a:srgbClr val="EAF1F1"/>
                </a:gs>
              </a:gsLst>
              <a:lin ang="16200000" scaled="0"/>
            </a:gradFill>
            <a:ln cap="flat" cmpd="sng" w="9525">
              <a:solidFill>
                <a:srgbClr val="005A63"/>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01" name="Google Shape;801;p53"/>
            <p:cNvSpPr txBox="1"/>
            <p:nvPr/>
          </p:nvSpPr>
          <p:spPr>
            <a:xfrm>
              <a:off x="2003257" y="179983"/>
              <a:ext cx="1392989" cy="539950"/>
            </a:xfrm>
            <a:prstGeom prst="rect">
              <a:avLst/>
            </a:prstGeom>
            <a:noFill/>
            <a:ln>
              <a:noFill/>
            </a:ln>
          </p:spPr>
          <p:txBody>
            <a:bodyPr anchorCtr="0" anchor="ctr" bIns="90675" lIns="90675" spcFirstLastPara="1" rIns="90675" wrap="square" tIns="90675">
              <a:noAutofit/>
            </a:bodyPr>
            <a:lstStyle/>
            <a:p>
              <a:pPr indent="0" lvl="0" marL="0" marR="0" rtl="0" algn="ctr">
                <a:lnSpc>
                  <a:spcPct val="90000"/>
                </a:lnSpc>
                <a:spcBef>
                  <a:spcPts val="0"/>
                </a:spcBef>
                <a:spcAft>
                  <a:spcPts val="0"/>
                </a:spcAft>
                <a:buClr>
                  <a:srgbClr val="000000"/>
                </a:buClr>
                <a:buSzPts val="1300"/>
                <a:buFont typeface="Arial"/>
                <a:buNone/>
              </a:pPr>
              <a:r>
                <a:rPr b="0" i="0" lang="es" sz="1300" u="none" cap="none" strike="noStrike">
                  <a:solidFill>
                    <a:schemeClr val="dk1"/>
                  </a:solidFill>
                  <a:latin typeface="Arial"/>
                  <a:ea typeface="Arial"/>
                  <a:cs typeface="Arial"/>
                  <a:sym typeface="Arial"/>
                </a:rPr>
                <a:t>Artificial Intelligence</a:t>
              </a:r>
              <a:endParaRPr sz="1100"/>
            </a:p>
          </p:txBody>
        </p:sp>
        <p:sp>
          <p:nvSpPr>
            <p:cNvPr id="802" name="Google Shape;802;p53"/>
            <p:cNvSpPr/>
            <p:nvPr/>
          </p:nvSpPr>
          <p:spPr>
            <a:xfrm>
              <a:off x="1349876" y="899917"/>
              <a:ext cx="2699752" cy="2699752"/>
            </a:xfrm>
            <a:prstGeom prst="ellipse">
              <a:avLst/>
            </a:prstGeom>
            <a:gradFill>
              <a:gsLst>
                <a:gs pos="0">
                  <a:srgbClr val="AAE3EB"/>
                </a:gs>
                <a:gs pos="35000">
                  <a:srgbClr val="C4E9EF"/>
                </a:gs>
                <a:gs pos="100000">
                  <a:srgbClr val="E7F9F9"/>
                </a:gs>
              </a:gsLst>
              <a:lin ang="16200000" scaled="0"/>
            </a:gradFill>
            <a:ln cap="flat" cmpd="sng" w="9525">
              <a:solidFill>
                <a:srgbClr val="47949D"/>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03" name="Google Shape;803;p53"/>
            <p:cNvSpPr txBox="1"/>
            <p:nvPr/>
          </p:nvSpPr>
          <p:spPr>
            <a:xfrm>
              <a:off x="2070710" y="1068652"/>
              <a:ext cx="1258084" cy="506203"/>
            </a:xfrm>
            <a:prstGeom prst="rect">
              <a:avLst/>
            </a:prstGeom>
            <a:noFill/>
            <a:ln>
              <a:noFill/>
            </a:ln>
          </p:spPr>
          <p:txBody>
            <a:bodyPr anchorCtr="0" anchor="ctr" bIns="96000" lIns="96000" spcFirstLastPara="1" rIns="96000" wrap="square" tIns="96000">
              <a:noAutofit/>
            </a:bodyPr>
            <a:lstStyle/>
            <a:p>
              <a:pPr indent="0" lvl="0" marL="0" marR="0" rtl="0" algn="ctr">
                <a:lnSpc>
                  <a:spcPct val="90000"/>
                </a:lnSpc>
                <a:spcBef>
                  <a:spcPts val="0"/>
                </a:spcBef>
                <a:spcAft>
                  <a:spcPts val="0"/>
                </a:spcAft>
                <a:buClr>
                  <a:srgbClr val="000000"/>
                </a:buClr>
                <a:buSzPts val="1400"/>
                <a:buFont typeface="Arial"/>
                <a:buNone/>
              </a:pPr>
              <a:r>
                <a:rPr b="0" i="0" lang="es" sz="1400" u="none" cap="none" strike="noStrike">
                  <a:solidFill>
                    <a:schemeClr val="dk1"/>
                  </a:solidFill>
                  <a:latin typeface="Arial"/>
                  <a:ea typeface="Arial"/>
                  <a:cs typeface="Arial"/>
                  <a:sym typeface="Arial"/>
                </a:rPr>
                <a:t>Machine Learning</a:t>
              </a:r>
              <a:endParaRPr sz="1100"/>
            </a:p>
          </p:txBody>
        </p:sp>
        <p:sp>
          <p:nvSpPr>
            <p:cNvPr id="804" name="Google Shape;804;p53"/>
            <p:cNvSpPr/>
            <p:nvPr/>
          </p:nvSpPr>
          <p:spPr>
            <a:xfrm>
              <a:off x="1799835" y="1799835"/>
              <a:ext cx="1799835" cy="1799835"/>
            </a:xfrm>
            <a:prstGeom prst="ellipse">
              <a:avLst/>
            </a:prstGeom>
            <a:gradFill>
              <a:gsLst>
                <a:gs pos="0">
                  <a:srgbClr val="E3FF98"/>
                </a:gs>
                <a:gs pos="35000">
                  <a:srgbClr val="E9FFB7"/>
                </a:gs>
                <a:gs pos="100000">
                  <a:srgbClr val="F6FFE1"/>
                </a:gs>
              </a:gsLst>
              <a:lin ang="16200000" scaled="0"/>
            </a:gradFill>
            <a:ln cap="flat" cmpd="sng" w="9525">
              <a:solidFill>
                <a:srgbClr val="A4C74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05" name="Google Shape;805;p53"/>
            <p:cNvSpPr txBox="1"/>
            <p:nvPr/>
          </p:nvSpPr>
          <p:spPr>
            <a:xfrm>
              <a:off x="2063414" y="2249793"/>
              <a:ext cx="1272675" cy="899917"/>
            </a:xfrm>
            <a:prstGeom prst="rect">
              <a:avLst/>
            </a:prstGeom>
            <a:noFill/>
            <a:ln>
              <a:noFill/>
            </a:ln>
          </p:spPr>
          <p:txBody>
            <a:bodyPr anchorCtr="0" anchor="ctr" bIns="96000" lIns="96000" spcFirstLastPara="1" rIns="96000" wrap="square" tIns="96000">
              <a:noAutofit/>
            </a:bodyPr>
            <a:lstStyle/>
            <a:p>
              <a:pPr indent="0" lvl="0" marL="0" marR="0" rtl="0" algn="ctr">
                <a:lnSpc>
                  <a:spcPct val="90000"/>
                </a:lnSpc>
                <a:spcBef>
                  <a:spcPts val="0"/>
                </a:spcBef>
                <a:spcAft>
                  <a:spcPts val="0"/>
                </a:spcAft>
                <a:buClr>
                  <a:srgbClr val="000000"/>
                </a:buClr>
                <a:buSzPts val="1400"/>
                <a:buFont typeface="Arial"/>
                <a:buNone/>
              </a:pPr>
              <a:r>
                <a:rPr b="0" i="0" lang="es" sz="1400" u="none" cap="none" strike="noStrike">
                  <a:solidFill>
                    <a:schemeClr val="dk1"/>
                  </a:solidFill>
                  <a:latin typeface="Arial"/>
                  <a:ea typeface="Arial"/>
                  <a:cs typeface="Arial"/>
                  <a:sym typeface="Arial"/>
                </a:rPr>
                <a:t>Deep Learning</a:t>
              </a:r>
              <a:endParaRPr sz="1100"/>
            </a:p>
          </p:txBody>
        </p:sp>
      </p:grpSp>
      <p:grpSp>
        <p:nvGrpSpPr>
          <p:cNvPr id="806" name="Google Shape;806;p53"/>
          <p:cNvGrpSpPr/>
          <p:nvPr/>
        </p:nvGrpSpPr>
        <p:grpSpPr>
          <a:xfrm>
            <a:off x="3483851" y="1136406"/>
            <a:ext cx="5367675" cy="1090821"/>
            <a:chOff x="945" y="14065"/>
            <a:chExt cx="7156900" cy="1454428"/>
          </a:xfrm>
        </p:grpSpPr>
        <p:sp>
          <p:nvSpPr>
            <p:cNvPr id="807" name="Google Shape;807;p53"/>
            <p:cNvSpPr/>
            <p:nvPr/>
          </p:nvSpPr>
          <p:spPr>
            <a:xfrm>
              <a:off x="945" y="14065"/>
              <a:ext cx="1188069" cy="734399"/>
            </a:xfrm>
            <a:prstGeom prst="roundRect">
              <a:avLst>
                <a:gd fmla="val 10000" name="adj"/>
              </a:avLst>
            </a:prstGeom>
            <a:solidFill>
              <a:srgbClr val="015C64"/>
            </a:solidFill>
            <a:ln cap="flat" cmpd="sng" w="2540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08" name="Google Shape;808;p53"/>
            <p:cNvSpPr txBox="1"/>
            <p:nvPr/>
          </p:nvSpPr>
          <p:spPr>
            <a:xfrm>
              <a:off x="945" y="14065"/>
              <a:ext cx="1188069" cy="475227"/>
            </a:xfrm>
            <a:prstGeom prst="rect">
              <a:avLst/>
            </a:prstGeom>
            <a:noFill/>
            <a:ln>
              <a:noFill/>
            </a:ln>
          </p:spPr>
          <p:txBody>
            <a:bodyPr anchorCtr="0" anchor="t" bIns="40000" lIns="74675" spcFirstLastPara="1" rIns="74675" wrap="square" tIns="74675">
              <a:noAutofit/>
            </a:bodyPr>
            <a:lstStyle/>
            <a:p>
              <a:pPr indent="0" lvl="0" marL="0" marR="0" rtl="0" algn="l">
                <a:lnSpc>
                  <a:spcPct val="90000"/>
                </a:lnSpc>
                <a:spcBef>
                  <a:spcPts val="0"/>
                </a:spcBef>
                <a:spcAft>
                  <a:spcPts val="0"/>
                </a:spcAft>
                <a:buClr>
                  <a:srgbClr val="000000"/>
                </a:buClr>
                <a:buSzPts val="1100"/>
                <a:buFont typeface="Arial"/>
                <a:buNone/>
              </a:pPr>
              <a:r>
                <a:rPr b="0" i="0" lang="es" sz="1100" u="none" cap="none" strike="noStrike">
                  <a:solidFill>
                    <a:schemeClr val="lt1"/>
                  </a:solidFill>
                  <a:latin typeface="Arial"/>
                  <a:ea typeface="Arial"/>
                  <a:cs typeface="Arial"/>
                  <a:sym typeface="Arial"/>
                </a:rPr>
                <a:t>Input</a:t>
              </a:r>
              <a:endParaRPr sz="1100"/>
            </a:p>
          </p:txBody>
        </p:sp>
        <p:sp>
          <p:nvSpPr>
            <p:cNvPr id="809" name="Google Shape;809;p53"/>
            <p:cNvSpPr/>
            <p:nvPr/>
          </p:nvSpPr>
          <p:spPr>
            <a:xfrm>
              <a:off x="244284" y="489293"/>
              <a:ext cx="1188069" cy="979200"/>
            </a:xfrm>
            <a:prstGeom prst="roundRect">
              <a:avLst>
                <a:gd fmla="val 10000" name="adj"/>
              </a:avLst>
            </a:prstGeom>
            <a:solidFill>
              <a:schemeClr val="lt1">
                <a:alpha val="89803"/>
              </a:schemeClr>
            </a:solidFill>
            <a:ln cap="flat" cmpd="sng" w="25400">
              <a:solidFill>
                <a:srgbClr val="015C64"/>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10" name="Google Shape;810;p53"/>
            <p:cNvSpPr/>
            <p:nvPr/>
          </p:nvSpPr>
          <p:spPr>
            <a:xfrm>
              <a:off x="1369121" y="103782"/>
              <a:ext cx="381826" cy="295794"/>
            </a:xfrm>
            <a:prstGeom prst="rightArrow">
              <a:avLst>
                <a:gd fmla="val 60000" name="adj1"/>
                <a:gd fmla="val 50000" name="adj2"/>
              </a:avLst>
            </a:prstGeom>
            <a:solidFill>
              <a:srgbClr val="A8B4B6"/>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11" name="Google Shape;811;p53"/>
            <p:cNvSpPr txBox="1"/>
            <p:nvPr/>
          </p:nvSpPr>
          <p:spPr>
            <a:xfrm>
              <a:off x="1369121" y="162941"/>
              <a:ext cx="293088" cy="177476"/>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812" name="Google Shape;812;p53"/>
            <p:cNvSpPr/>
            <p:nvPr/>
          </p:nvSpPr>
          <p:spPr>
            <a:xfrm>
              <a:off x="1909442" y="14065"/>
              <a:ext cx="1188069" cy="734399"/>
            </a:xfrm>
            <a:prstGeom prst="roundRect">
              <a:avLst>
                <a:gd fmla="val 10000" name="adj"/>
              </a:avLst>
            </a:prstGeom>
            <a:solidFill>
              <a:srgbClr val="015C64"/>
            </a:solidFill>
            <a:ln cap="flat" cmpd="sng" w="2540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13" name="Google Shape;813;p53"/>
            <p:cNvSpPr txBox="1"/>
            <p:nvPr/>
          </p:nvSpPr>
          <p:spPr>
            <a:xfrm>
              <a:off x="1909442" y="14065"/>
              <a:ext cx="1188069" cy="475227"/>
            </a:xfrm>
            <a:prstGeom prst="rect">
              <a:avLst/>
            </a:prstGeom>
            <a:noFill/>
            <a:ln>
              <a:noFill/>
            </a:ln>
          </p:spPr>
          <p:txBody>
            <a:bodyPr anchorCtr="0" anchor="t" bIns="40000" lIns="74675" spcFirstLastPara="1" rIns="74675" wrap="square" tIns="74675">
              <a:noAutofit/>
            </a:bodyPr>
            <a:lstStyle/>
            <a:p>
              <a:pPr indent="0" lvl="0" marL="0" marR="0" rtl="0" algn="l">
                <a:lnSpc>
                  <a:spcPct val="90000"/>
                </a:lnSpc>
                <a:spcBef>
                  <a:spcPts val="0"/>
                </a:spcBef>
                <a:spcAft>
                  <a:spcPts val="0"/>
                </a:spcAft>
                <a:buClr>
                  <a:srgbClr val="000000"/>
                </a:buClr>
                <a:buSzPts val="1100"/>
                <a:buFont typeface="Arial"/>
                <a:buNone/>
              </a:pPr>
              <a:r>
                <a:rPr b="0" i="0" lang="es" sz="1100" u="none" cap="none" strike="noStrike">
                  <a:solidFill>
                    <a:schemeClr val="lt1"/>
                  </a:solidFill>
                  <a:latin typeface="Arial"/>
                  <a:ea typeface="Arial"/>
                  <a:cs typeface="Arial"/>
                  <a:sym typeface="Arial"/>
                </a:rPr>
                <a:t>Feature Extraction</a:t>
              </a:r>
              <a:endParaRPr sz="1100"/>
            </a:p>
          </p:txBody>
        </p:sp>
        <p:sp>
          <p:nvSpPr>
            <p:cNvPr id="814" name="Google Shape;814;p53"/>
            <p:cNvSpPr/>
            <p:nvPr/>
          </p:nvSpPr>
          <p:spPr>
            <a:xfrm>
              <a:off x="2152782" y="489293"/>
              <a:ext cx="1188069" cy="979200"/>
            </a:xfrm>
            <a:prstGeom prst="roundRect">
              <a:avLst>
                <a:gd fmla="val 10000" name="adj"/>
              </a:avLst>
            </a:prstGeom>
            <a:solidFill>
              <a:schemeClr val="lt1">
                <a:alpha val="89803"/>
              </a:schemeClr>
            </a:solidFill>
            <a:ln cap="flat" cmpd="sng" w="25400">
              <a:solidFill>
                <a:srgbClr val="015C64"/>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15" name="Google Shape;815;p53"/>
            <p:cNvSpPr/>
            <p:nvPr/>
          </p:nvSpPr>
          <p:spPr>
            <a:xfrm>
              <a:off x="3277618" y="103782"/>
              <a:ext cx="381826" cy="295794"/>
            </a:xfrm>
            <a:prstGeom prst="rightArrow">
              <a:avLst>
                <a:gd fmla="val 60000" name="adj1"/>
                <a:gd fmla="val 50000" name="adj2"/>
              </a:avLst>
            </a:prstGeom>
            <a:solidFill>
              <a:srgbClr val="A8B4B6"/>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16" name="Google Shape;816;p53"/>
            <p:cNvSpPr txBox="1"/>
            <p:nvPr/>
          </p:nvSpPr>
          <p:spPr>
            <a:xfrm>
              <a:off x="3277618" y="162941"/>
              <a:ext cx="293088" cy="177476"/>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817" name="Google Shape;817;p53"/>
            <p:cNvSpPr/>
            <p:nvPr/>
          </p:nvSpPr>
          <p:spPr>
            <a:xfrm>
              <a:off x="3817939" y="14065"/>
              <a:ext cx="1188069" cy="734399"/>
            </a:xfrm>
            <a:prstGeom prst="roundRect">
              <a:avLst>
                <a:gd fmla="val 10000" name="adj"/>
              </a:avLst>
            </a:prstGeom>
            <a:solidFill>
              <a:srgbClr val="015C64"/>
            </a:solidFill>
            <a:ln cap="flat" cmpd="sng" w="2540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18" name="Google Shape;818;p53"/>
            <p:cNvSpPr txBox="1"/>
            <p:nvPr/>
          </p:nvSpPr>
          <p:spPr>
            <a:xfrm>
              <a:off x="3817939" y="14065"/>
              <a:ext cx="1188069" cy="475227"/>
            </a:xfrm>
            <a:prstGeom prst="rect">
              <a:avLst/>
            </a:prstGeom>
            <a:noFill/>
            <a:ln>
              <a:noFill/>
            </a:ln>
          </p:spPr>
          <p:txBody>
            <a:bodyPr anchorCtr="0" anchor="t" bIns="40000" lIns="74675" spcFirstLastPara="1" rIns="74675" wrap="square" tIns="74675">
              <a:noAutofit/>
            </a:bodyPr>
            <a:lstStyle/>
            <a:p>
              <a:pPr indent="0" lvl="0" marL="0" marR="0" rtl="0" algn="l">
                <a:lnSpc>
                  <a:spcPct val="90000"/>
                </a:lnSpc>
                <a:spcBef>
                  <a:spcPts val="0"/>
                </a:spcBef>
                <a:spcAft>
                  <a:spcPts val="0"/>
                </a:spcAft>
                <a:buClr>
                  <a:srgbClr val="000000"/>
                </a:buClr>
                <a:buSzPts val="1100"/>
                <a:buFont typeface="Arial"/>
                <a:buNone/>
              </a:pPr>
              <a:r>
                <a:rPr b="0" i="0" lang="es" sz="1100" u="none" cap="none" strike="noStrike">
                  <a:solidFill>
                    <a:schemeClr val="lt1"/>
                  </a:solidFill>
                  <a:latin typeface="Arial"/>
                  <a:ea typeface="Arial"/>
                  <a:cs typeface="Arial"/>
                  <a:sym typeface="Arial"/>
                </a:rPr>
                <a:t>Classification</a:t>
              </a:r>
              <a:endParaRPr sz="1100"/>
            </a:p>
          </p:txBody>
        </p:sp>
        <p:sp>
          <p:nvSpPr>
            <p:cNvPr id="819" name="Google Shape;819;p53"/>
            <p:cNvSpPr/>
            <p:nvPr/>
          </p:nvSpPr>
          <p:spPr>
            <a:xfrm>
              <a:off x="4061279" y="489293"/>
              <a:ext cx="1188069" cy="979200"/>
            </a:xfrm>
            <a:prstGeom prst="roundRect">
              <a:avLst>
                <a:gd fmla="val 10000" name="adj"/>
              </a:avLst>
            </a:prstGeom>
            <a:solidFill>
              <a:schemeClr val="lt1">
                <a:alpha val="89803"/>
              </a:schemeClr>
            </a:solidFill>
            <a:ln cap="flat" cmpd="sng" w="25400">
              <a:solidFill>
                <a:srgbClr val="015C64"/>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20" name="Google Shape;820;p53"/>
            <p:cNvSpPr/>
            <p:nvPr/>
          </p:nvSpPr>
          <p:spPr>
            <a:xfrm>
              <a:off x="5186115" y="103782"/>
              <a:ext cx="381826" cy="295794"/>
            </a:xfrm>
            <a:prstGeom prst="rightArrow">
              <a:avLst>
                <a:gd fmla="val 60000" name="adj1"/>
                <a:gd fmla="val 50000" name="adj2"/>
              </a:avLst>
            </a:prstGeom>
            <a:solidFill>
              <a:srgbClr val="A8B4B6"/>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21" name="Google Shape;821;p53"/>
            <p:cNvSpPr txBox="1"/>
            <p:nvPr/>
          </p:nvSpPr>
          <p:spPr>
            <a:xfrm>
              <a:off x="5186115" y="162941"/>
              <a:ext cx="293088" cy="177476"/>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822" name="Google Shape;822;p53"/>
            <p:cNvSpPr/>
            <p:nvPr/>
          </p:nvSpPr>
          <p:spPr>
            <a:xfrm>
              <a:off x="5726436" y="14065"/>
              <a:ext cx="1188069" cy="734399"/>
            </a:xfrm>
            <a:prstGeom prst="roundRect">
              <a:avLst>
                <a:gd fmla="val 10000" name="adj"/>
              </a:avLst>
            </a:prstGeom>
            <a:solidFill>
              <a:srgbClr val="015C64"/>
            </a:solidFill>
            <a:ln cap="flat" cmpd="sng" w="2540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23" name="Google Shape;823;p53"/>
            <p:cNvSpPr txBox="1"/>
            <p:nvPr/>
          </p:nvSpPr>
          <p:spPr>
            <a:xfrm>
              <a:off x="5726436" y="14065"/>
              <a:ext cx="1188069" cy="475227"/>
            </a:xfrm>
            <a:prstGeom prst="rect">
              <a:avLst/>
            </a:prstGeom>
            <a:noFill/>
            <a:ln>
              <a:noFill/>
            </a:ln>
          </p:spPr>
          <p:txBody>
            <a:bodyPr anchorCtr="0" anchor="t" bIns="40000" lIns="74675" spcFirstLastPara="1" rIns="74675" wrap="square" tIns="74675">
              <a:noAutofit/>
            </a:bodyPr>
            <a:lstStyle/>
            <a:p>
              <a:pPr indent="0" lvl="0" marL="0" marR="0" rtl="0" algn="l">
                <a:lnSpc>
                  <a:spcPct val="90000"/>
                </a:lnSpc>
                <a:spcBef>
                  <a:spcPts val="0"/>
                </a:spcBef>
                <a:spcAft>
                  <a:spcPts val="0"/>
                </a:spcAft>
                <a:buClr>
                  <a:srgbClr val="000000"/>
                </a:buClr>
                <a:buSzPts val="1100"/>
                <a:buFont typeface="Arial"/>
                <a:buNone/>
              </a:pPr>
              <a:r>
                <a:rPr b="0" i="0" lang="es" sz="1100" u="none" cap="none" strike="noStrike">
                  <a:solidFill>
                    <a:schemeClr val="lt1"/>
                  </a:solidFill>
                  <a:latin typeface="Arial"/>
                  <a:ea typeface="Arial"/>
                  <a:cs typeface="Arial"/>
                  <a:sym typeface="Arial"/>
                </a:rPr>
                <a:t>Output</a:t>
              </a:r>
              <a:endParaRPr sz="1100"/>
            </a:p>
          </p:txBody>
        </p:sp>
        <p:sp>
          <p:nvSpPr>
            <p:cNvPr id="824" name="Google Shape;824;p53"/>
            <p:cNvSpPr/>
            <p:nvPr/>
          </p:nvSpPr>
          <p:spPr>
            <a:xfrm>
              <a:off x="5969776" y="489293"/>
              <a:ext cx="1188069" cy="979200"/>
            </a:xfrm>
            <a:prstGeom prst="roundRect">
              <a:avLst>
                <a:gd fmla="val 10000" name="adj"/>
              </a:avLst>
            </a:prstGeom>
            <a:solidFill>
              <a:schemeClr val="lt1">
                <a:alpha val="89803"/>
              </a:schemeClr>
            </a:solidFill>
            <a:ln cap="flat" cmpd="sng" w="25400">
              <a:solidFill>
                <a:srgbClr val="015C64"/>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pic>
        <p:nvPicPr>
          <p:cNvPr descr="Cat" id="825" name="Google Shape;825;p53"/>
          <p:cNvPicPr preferRelativeResize="0"/>
          <p:nvPr/>
        </p:nvPicPr>
        <p:blipFill rotWithShape="1">
          <a:blip r:embed="rId3">
            <a:alphaModFix/>
          </a:blip>
          <a:srcRect b="0" l="0" r="0" t="0"/>
          <a:stretch/>
        </p:blipFill>
        <p:spPr>
          <a:xfrm>
            <a:off x="3795962" y="1621157"/>
            <a:ext cx="616620" cy="616620"/>
          </a:xfrm>
          <a:prstGeom prst="rect">
            <a:avLst/>
          </a:prstGeom>
          <a:noFill/>
          <a:ln>
            <a:noFill/>
          </a:ln>
        </p:spPr>
      </p:pic>
      <p:sp>
        <p:nvSpPr>
          <p:cNvPr id="826" name="Google Shape;826;p53"/>
          <p:cNvSpPr txBox="1"/>
          <p:nvPr/>
        </p:nvSpPr>
        <p:spPr>
          <a:xfrm>
            <a:off x="8221579" y="1790967"/>
            <a:ext cx="370200" cy="2385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None/>
            </a:pPr>
            <a:r>
              <a:rPr b="0" i="0" lang="es" sz="1100" u="none" cap="none" strike="noStrike">
                <a:solidFill>
                  <a:srgbClr val="000000"/>
                </a:solidFill>
                <a:latin typeface="Arial"/>
                <a:ea typeface="Arial"/>
                <a:cs typeface="Arial"/>
                <a:sym typeface="Arial"/>
              </a:rPr>
              <a:t>Cat</a:t>
            </a:r>
            <a:endParaRPr sz="1100"/>
          </a:p>
        </p:txBody>
      </p:sp>
      <p:pic>
        <p:nvPicPr>
          <p:cNvPr descr="Table" id="827" name="Google Shape;827;p53"/>
          <p:cNvPicPr preferRelativeResize="0"/>
          <p:nvPr/>
        </p:nvPicPr>
        <p:blipFill rotWithShape="1">
          <a:blip r:embed="rId4">
            <a:alphaModFix/>
          </a:blip>
          <a:srcRect b="0" l="0" r="0" t="0"/>
          <a:stretch/>
        </p:blipFill>
        <p:spPr>
          <a:xfrm>
            <a:off x="5212682" y="1637699"/>
            <a:ext cx="616620" cy="616620"/>
          </a:xfrm>
          <a:prstGeom prst="rect">
            <a:avLst/>
          </a:prstGeom>
          <a:noFill/>
          <a:ln>
            <a:noFill/>
          </a:ln>
        </p:spPr>
      </p:pic>
      <p:pic>
        <p:nvPicPr>
          <p:cNvPr descr="Network diagram" id="828" name="Google Shape;828;p53"/>
          <p:cNvPicPr preferRelativeResize="0"/>
          <p:nvPr/>
        </p:nvPicPr>
        <p:blipFill rotWithShape="1">
          <a:blip r:embed="rId5">
            <a:alphaModFix/>
          </a:blip>
          <a:srcRect b="0" l="0" r="0" t="0"/>
          <a:stretch/>
        </p:blipFill>
        <p:spPr>
          <a:xfrm rot="-5400000">
            <a:off x="6632411" y="1551977"/>
            <a:ext cx="685800" cy="685800"/>
          </a:xfrm>
          <a:prstGeom prst="rect">
            <a:avLst/>
          </a:prstGeom>
          <a:noFill/>
          <a:ln>
            <a:noFill/>
          </a:ln>
        </p:spPr>
      </p:pic>
      <p:grpSp>
        <p:nvGrpSpPr>
          <p:cNvPr id="829" name="Google Shape;829;p53"/>
          <p:cNvGrpSpPr/>
          <p:nvPr/>
        </p:nvGrpSpPr>
        <p:grpSpPr>
          <a:xfrm>
            <a:off x="3521300" y="3260621"/>
            <a:ext cx="5364964" cy="1106158"/>
            <a:chOff x="4695067" y="4723276"/>
            <a:chExt cx="7153286" cy="1474877"/>
          </a:xfrm>
        </p:grpSpPr>
        <p:grpSp>
          <p:nvGrpSpPr>
            <p:cNvPr id="830" name="Google Shape;830;p53"/>
            <p:cNvGrpSpPr/>
            <p:nvPr/>
          </p:nvGrpSpPr>
          <p:grpSpPr>
            <a:xfrm>
              <a:off x="4695067" y="4723276"/>
              <a:ext cx="7153286" cy="1467194"/>
              <a:chOff x="2752" y="7682"/>
              <a:chExt cx="7153286" cy="1467194"/>
            </a:xfrm>
          </p:grpSpPr>
          <p:sp>
            <p:nvSpPr>
              <p:cNvPr id="831" name="Google Shape;831;p53"/>
              <p:cNvSpPr/>
              <p:nvPr/>
            </p:nvSpPr>
            <p:spPr>
              <a:xfrm>
                <a:off x="2752" y="7682"/>
                <a:ext cx="1219983" cy="734399"/>
              </a:xfrm>
              <a:prstGeom prst="roundRect">
                <a:avLst>
                  <a:gd fmla="val 10000" name="adj"/>
                </a:avLst>
              </a:prstGeom>
              <a:solidFill>
                <a:srgbClr val="015C64"/>
              </a:solidFill>
              <a:ln cap="flat" cmpd="sng" w="2540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32" name="Google Shape;832;p53"/>
              <p:cNvSpPr txBox="1"/>
              <p:nvPr/>
            </p:nvSpPr>
            <p:spPr>
              <a:xfrm>
                <a:off x="2752" y="7682"/>
                <a:ext cx="1219983" cy="487993"/>
              </a:xfrm>
              <a:prstGeom prst="rect">
                <a:avLst/>
              </a:prstGeom>
              <a:noFill/>
              <a:ln>
                <a:noFill/>
              </a:ln>
            </p:spPr>
            <p:txBody>
              <a:bodyPr anchorCtr="0" anchor="t" bIns="40000" lIns="74675" spcFirstLastPara="1" rIns="74675" wrap="square" tIns="74675">
                <a:noAutofit/>
              </a:bodyPr>
              <a:lstStyle/>
              <a:p>
                <a:pPr indent="0" lvl="0" marL="0" marR="0" rtl="0" algn="l">
                  <a:lnSpc>
                    <a:spcPct val="90000"/>
                  </a:lnSpc>
                  <a:spcBef>
                    <a:spcPts val="0"/>
                  </a:spcBef>
                  <a:spcAft>
                    <a:spcPts val="0"/>
                  </a:spcAft>
                  <a:buClr>
                    <a:srgbClr val="000000"/>
                  </a:buClr>
                  <a:buSzPts val="1100"/>
                  <a:buFont typeface="Arial"/>
                  <a:buNone/>
                </a:pPr>
                <a:r>
                  <a:rPr b="0" i="0" lang="es" sz="1100" u="none" cap="none" strike="noStrike">
                    <a:solidFill>
                      <a:schemeClr val="lt1"/>
                    </a:solidFill>
                    <a:latin typeface="Arial"/>
                    <a:ea typeface="Arial"/>
                    <a:cs typeface="Arial"/>
                    <a:sym typeface="Arial"/>
                  </a:rPr>
                  <a:t>Input</a:t>
                </a:r>
                <a:endParaRPr sz="1100"/>
              </a:p>
            </p:txBody>
          </p:sp>
          <p:sp>
            <p:nvSpPr>
              <p:cNvPr id="833" name="Google Shape;833;p53"/>
              <p:cNvSpPr/>
              <p:nvPr/>
            </p:nvSpPr>
            <p:spPr>
              <a:xfrm>
                <a:off x="252628" y="495676"/>
                <a:ext cx="1219983" cy="979200"/>
              </a:xfrm>
              <a:prstGeom prst="roundRect">
                <a:avLst>
                  <a:gd fmla="val 10000" name="adj"/>
                </a:avLst>
              </a:prstGeom>
              <a:solidFill>
                <a:schemeClr val="lt1">
                  <a:alpha val="89803"/>
                </a:schemeClr>
              </a:solidFill>
              <a:ln cap="flat" cmpd="sng" w="25400">
                <a:solidFill>
                  <a:srgbClr val="015C64"/>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34" name="Google Shape;834;p53"/>
              <p:cNvSpPr/>
              <p:nvPr/>
            </p:nvSpPr>
            <p:spPr>
              <a:xfrm>
                <a:off x="1407680" y="99809"/>
                <a:ext cx="392083" cy="303740"/>
              </a:xfrm>
              <a:prstGeom prst="rightArrow">
                <a:avLst>
                  <a:gd fmla="val 60000" name="adj1"/>
                  <a:gd fmla="val 50000" name="adj2"/>
                </a:avLst>
              </a:prstGeom>
              <a:solidFill>
                <a:srgbClr val="A8B4B6"/>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35" name="Google Shape;835;p53"/>
              <p:cNvSpPr txBox="1"/>
              <p:nvPr/>
            </p:nvSpPr>
            <p:spPr>
              <a:xfrm>
                <a:off x="1407680" y="160557"/>
                <a:ext cx="300961" cy="182244"/>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836" name="Google Shape;836;p53"/>
              <p:cNvSpPr/>
              <p:nvPr/>
            </p:nvSpPr>
            <p:spPr>
              <a:xfrm>
                <a:off x="1962515" y="7682"/>
                <a:ext cx="3233760" cy="734399"/>
              </a:xfrm>
              <a:prstGeom prst="roundRect">
                <a:avLst>
                  <a:gd fmla="val 10000" name="adj"/>
                </a:avLst>
              </a:prstGeom>
              <a:solidFill>
                <a:srgbClr val="015C64"/>
              </a:solidFill>
              <a:ln cap="flat" cmpd="sng" w="2540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37" name="Google Shape;837;p53"/>
              <p:cNvSpPr txBox="1"/>
              <p:nvPr/>
            </p:nvSpPr>
            <p:spPr>
              <a:xfrm>
                <a:off x="1962515" y="7682"/>
                <a:ext cx="3233760" cy="487993"/>
              </a:xfrm>
              <a:prstGeom prst="rect">
                <a:avLst/>
              </a:prstGeom>
              <a:noFill/>
              <a:ln>
                <a:noFill/>
              </a:ln>
            </p:spPr>
            <p:txBody>
              <a:bodyPr anchorCtr="0" anchor="t" bIns="40000" lIns="74675" spcFirstLastPara="1" rIns="74675" wrap="square" tIns="74675">
                <a:noAutofit/>
              </a:bodyPr>
              <a:lstStyle/>
              <a:p>
                <a:pPr indent="0" lvl="0" marL="0" marR="0" rtl="0" algn="l">
                  <a:lnSpc>
                    <a:spcPct val="90000"/>
                  </a:lnSpc>
                  <a:spcBef>
                    <a:spcPts val="0"/>
                  </a:spcBef>
                  <a:spcAft>
                    <a:spcPts val="0"/>
                  </a:spcAft>
                  <a:buClr>
                    <a:srgbClr val="000000"/>
                  </a:buClr>
                  <a:buSzPts val="1100"/>
                  <a:buFont typeface="Arial"/>
                  <a:buNone/>
                </a:pPr>
                <a:r>
                  <a:rPr b="0" i="0" lang="es" sz="1100" u="none" cap="none" strike="noStrike">
                    <a:solidFill>
                      <a:schemeClr val="lt1"/>
                    </a:solidFill>
                    <a:latin typeface="Arial"/>
                    <a:ea typeface="Arial"/>
                    <a:cs typeface="Arial"/>
                    <a:sym typeface="Arial"/>
                  </a:rPr>
                  <a:t>Feature Extraction + Classification</a:t>
                </a:r>
                <a:endParaRPr sz="1100"/>
              </a:p>
            </p:txBody>
          </p:sp>
          <p:sp>
            <p:nvSpPr>
              <p:cNvPr id="838" name="Google Shape;838;p53"/>
              <p:cNvSpPr/>
              <p:nvPr/>
            </p:nvSpPr>
            <p:spPr>
              <a:xfrm>
                <a:off x="3219279" y="495676"/>
                <a:ext cx="1219983" cy="979200"/>
              </a:xfrm>
              <a:prstGeom prst="roundRect">
                <a:avLst>
                  <a:gd fmla="val 10000" name="adj"/>
                </a:avLst>
              </a:prstGeom>
              <a:solidFill>
                <a:schemeClr val="lt1">
                  <a:alpha val="89803"/>
                </a:schemeClr>
              </a:solidFill>
              <a:ln cap="flat" cmpd="sng" w="25400">
                <a:solidFill>
                  <a:srgbClr val="015C64"/>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39" name="Google Shape;839;p53"/>
              <p:cNvSpPr/>
              <p:nvPr/>
            </p:nvSpPr>
            <p:spPr>
              <a:xfrm>
                <a:off x="5318751" y="99809"/>
                <a:ext cx="259649" cy="303740"/>
              </a:xfrm>
              <a:prstGeom prst="rightArrow">
                <a:avLst>
                  <a:gd fmla="val 60000" name="adj1"/>
                  <a:gd fmla="val 50000" name="adj2"/>
                </a:avLst>
              </a:prstGeom>
              <a:solidFill>
                <a:srgbClr val="A8B4B6"/>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40" name="Google Shape;840;p53"/>
              <p:cNvSpPr txBox="1"/>
              <p:nvPr/>
            </p:nvSpPr>
            <p:spPr>
              <a:xfrm>
                <a:off x="5318751" y="160557"/>
                <a:ext cx="181754" cy="182244"/>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841" name="Google Shape;841;p53"/>
              <p:cNvSpPr/>
              <p:nvPr/>
            </p:nvSpPr>
            <p:spPr>
              <a:xfrm>
                <a:off x="5686179" y="7682"/>
                <a:ext cx="1219983" cy="734399"/>
              </a:xfrm>
              <a:prstGeom prst="roundRect">
                <a:avLst>
                  <a:gd fmla="val 10000" name="adj"/>
                </a:avLst>
              </a:prstGeom>
              <a:solidFill>
                <a:srgbClr val="015C64"/>
              </a:solidFill>
              <a:ln cap="flat" cmpd="sng" w="2540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42" name="Google Shape;842;p53"/>
              <p:cNvSpPr txBox="1"/>
              <p:nvPr/>
            </p:nvSpPr>
            <p:spPr>
              <a:xfrm>
                <a:off x="5686179" y="7682"/>
                <a:ext cx="1219983" cy="487993"/>
              </a:xfrm>
              <a:prstGeom prst="rect">
                <a:avLst/>
              </a:prstGeom>
              <a:noFill/>
              <a:ln>
                <a:noFill/>
              </a:ln>
            </p:spPr>
            <p:txBody>
              <a:bodyPr anchorCtr="0" anchor="t" bIns="40000" lIns="74675" spcFirstLastPara="1" rIns="74675" wrap="square" tIns="74675">
                <a:noAutofit/>
              </a:bodyPr>
              <a:lstStyle/>
              <a:p>
                <a:pPr indent="0" lvl="0" marL="0" marR="0" rtl="0" algn="l">
                  <a:lnSpc>
                    <a:spcPct val="90000"/>
                  </a:lnSpc>
                  <a:spcBef>
                    <a:spcPts val="0"/>
                  </a:spcBef>
                  <a:spcAft>
                    <a:spcPts val="0"/>
                  </a:spcAft>
                  <a:buClr>
                    <a:srgbClr val="000000"/>
                  </a:buClr>
                  <a:buSzPts val="1100"/>
                  <a:buFont typeface="Arial"/>
                  <a:buNone/>
                </a:pPr>
                <a:r>
                  <a:rPr b="0" i="0" lang="es" sz="1100" u="none" cap="none" strike="noStrike">
                    <a:solidFill>
                      <a:schemeClr val="lt1"/>
                    </a:solidFill>
                    <a:latin typeface="Arial"/>
                    <a:ea typeface="Arial"/>
                    <a:cs typeface="Arial"/>
                    <a:sym typeface="Arial"/>
                  </a:rPr>
                  <a:t>Output</a:t>
                </a:r>
                <a:endParaRPr sz="1100"/>
              </a:p>
            </p:txBody>
          </p:sp>
          <p:sp>
            <p:nvSpPr>
              <p:cNvPr id="843" name="Google Shape;843;p53"/>
              <p:cNvSpPr/>
              <p:nvPr/>
            </p:nvSpPr>
            <p:spPr>
              <a:xfrm>
                <a:off x="5936055" y="495676"/>
                <a:ext cx="1219983" cy="979200"/>
              </a:xfrm>
              <a:prstGeom prst="roundRect">
                <a:avLst>
                  <a:gd fmla="val 10000" name="adj"/>
                </a:avLst>
              </a:prstGeom>
              <a:solidFill>
                <a:schemeClr val="lt1">
                  <a:alpha val="89803"/>
                </a:schemeClr>
              </a:solidFill>
              <a:ln cap="flat" cmpd="sng" w="25400">
                <a:solidFill>
                  <a:srgbClr val="015C64"/>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pic>
          <p:nvPicPr>
            <p:cNvPr descr="Cat" id="844" name="Google Shape;844;p53"/>
            <p:cNvPicPr preferRelativeResize="0"/>
            <p:nvPr/>
          </p:nvPicPr>
          <p:blipFill rotWithShape="1">
            <a:blip r:embed="rId3">
              <a:alphaModFix/>
            </a:blip>
            <a:srcRect b="0" l="0" r="0" t="0"/>
            <a:stretch/>
          </p:blipFill>
          <p:spPr>
            <a:xfrm>
              <a:off x="5109408" y="5375994"/>
              <a:ext cx="822159" cy="822159"/>
            </a:xfrm>
            <a:prstGeom prst="rect">
              <a:avLst/>
            </a:prstGeom>
            <a:noFill/>
            <a:ln>
              <a:noFill/>
            </a:ln>
          </p:spPr>
        </p:pic>
        <p:sp>
          <p:nvSpPr>
            <p:cNvPr id="845" name="Google Shape;845;p53"/>
            <p:cNvSpPr txBox="1"/>
            <p:nvPr/>
          </p:nvSpPr>
          <p:spPr>
            <a:xfrm>
              <a:off x="10975711" y="5602407"/>
              <a:ext cx="493500" cy="3180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None/>
              </a:pPr>
              <a:r>
                <a:rPr b="0" i="0" lang="es" sz="1100" u="none" cap="none" strike="noStrike">
                  <a:solidFill>
                    <a:srgbClr val="000000"/>
                  </a:solidFill>
                  <a:latin typeface="Arial"/>
                  <a:ea typeface="Arial"/>
                  <a:cs typeface="Arial"/>
                  <a:sym typeface="Arial"/>
                </a:rPr>
                <a:t>Cat</a:t>
              </a:r>
              <a:endParaRPr sz="1100"/>
            </a:p>
          </p:txBody>
        </p:sp>
        <p:grpSp>
          <p:nvGrpSpPr>
            <p:cNvPr id="846" name="Google Shape;846;p53"/>
            <p:cNvGrpSpPr/>
            <p:nvPr/>
          </p:nvGrpSpPr>
          <p:grpSpPr>
            <a:xfrm>
              <a:off x="8053469" y="5438147"/>
              <a:ext cx="970215" cy="626089"/>
              <a:chOff x="1117092" y="4835473"/>
              <a:chExt cx="2901662" cy="1872468"/>
            </a:xfrm>
          </p:grpSpPr>
          <p:grpSp>
            <p:nvGrpSpPr>
              <p:cNvPr id="847" name="Google Shape;847;p53"/>
              <p:cNvGrpSpPr/>
              <p:nvPr/>
            </p:nvGrpSpPr>
            <p:grpSpPr>
              <a:xfrm>
                <a:off x="3351026" y="4835473"/>
                <a:ext cx="667728" cy="1872468"/>
                <a:chOff x="2251954" y="4746790"/>
                <a:chExt cx="667728" cy="1872468"/>
              </a:xfrm>
            </p:grpSpPr>
            <p:sp>
              <p:nvSpPr>
                <p:cNvPr id="848" name="Google Shape;848;p53"/>
                <p:cNvSpPr/>
                <p:nvPr/>
              </p:nvSpPr>
              <p:spPr>
                <a:xfrm flipH="1">
                  <a:off x="2251954" y="4746790"/>
                  <a:ext cx="667728" cy="1872376"/>
                </a:xfrm>
                <a:prstGeom prst="cube">
                  <a:avLst>
                    <a:gd fmla="val 60454" name="adj"/>
                  </a:avLst>
                </a:prstGeom>
                <a:solidFill>
                  <a:schemeClr val="lt1"/>
                </a:solidFill>
                <a:ln cap="flat" cmpd="sng" w="25400">
                  <a:solidFill>
                    <a:srgbClr val="799233"/>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chemeClr val="lt1"/>
                    </a:solidFill>
                    <a:latin typeface="Arial"/>
                    <a:ea typeface="Arial"/>
                    <a:cs typeface="Arial"/>
                    <a:sym typeface="Arial"/>
                  </a:endParaRPr>
                </a:p>
              </p:txBody>
            </p:sp>
            <p:cxnSp>
              <p:nvCxnSpPr>
                <p:cNvPr id="849" name="Google Shape;849;p53"/>
                <p:cNvCxnSpPr>
                  <a:stCxn id="848" idx="1"/>
                  <a:endCxn id="848" idx="3"/>
                </p:cNvCxnSpPr>
                <p:nvPr/>
              </p:nvCxnSpPr>
              <p:spPr>
                <a:xfrm>
                  <a:off x="2787652" y="5150458"/>
                  <a:ext cx="0" cy="1468800"/>
                </a:xfrm>
                <a:prstGeom prst="straightConnector1">
                  <a:avLst/>
                </a:prstGeom>
                <a:noFill/>
                <a:ln cap="flat" cmpd="sng" w="12700">
                  <a:solidFill>
                    <a:srgbClr val="727272"/>
                  </a:solidFill>
                  <a:prstDash val="solid"/>
                  <a:round/>
                  <a:headEnd len="sm" w="sm" type="none"/>
                  <a:tailEnd len="sm" w="sm" type="none"/>
                </a:ln>
              </p:spPr>
            </p:cxnSp>
            <p:cxnSp>
              <p:nvCxnSpPr>
                <p:cNvPr id="850" name="Google Shape;850;p53"/>
                <p:cNvCxnSpPr>
                  <a:stCxn id="848" idx="0"/>
                  <a:endCxn id="848" idx="1"/>
                </p:cNvCxnSpPr>
                <p:nvPr/>
              </p:nvCxnSpPr>
              <p:spPr>
                <a:xfrm>
                  <a:off x="2383984" y="4746790"/>
                  <a:ext cx="403800" cy="403800"/>
                </a:xfrm>
                <a:prstGeom prst="straightConnector1">
                  <a:avLst/>
                </a:prstGeom>
                <a:noFill/>
                <a:ln cap="flat" cmpd="sng" w="9525">
                  <a:solidFill>
                    <a:srgbClr val="727272"/>
                  </a:solidFill>
                  <a:prstDash val="solid"/>
                  <a:round/>
                  <a:headEnd len="sm" w="sm" type="none"/>
                  <a:tailEnd len="sm" w="sm" type="none"/>
                </a:ln>
              </p:spPr>
            </p:cxnSp>
          </p:grpSp>
          <p:sp>
            <p:nvSpPr>
              <p:cNvPr id="851" name="Google Shape;851;p53"/>
              <p:cNvSpPr/>
              <p:nvPr/>
            </p:nvSpPr>
            <p:spPr>
              <a:xfrm flipH="1">
                <a:off x="3142273" y="5145754"/>
                <a:ext cx="495536" cy="1248194"/>
              </a:xfrm>
              <a:prstGeom prst="cube">
                <a:avLst>
                  <a:gd fmla="val 37800" name="adj"/>
                </a:avLst>
              </a:prstGeom>
              <a:solidFill>
                <a:schemeClr val="lt1"/>
              </a:solidFill>
              <a:ln cap="flat" cmpd="sng" w="25400">
                <a:solidFill>
                  <a:srgbClr val="799233"/>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chemeClr val="lt1"/>
                  </a:solidFill>
                  <a:latin typeface="Arial"/>
                  <a:ea typeface="Arial"/>
                  <a:cs typeface="Arial"/>
                  <a:sym typeface="Arial"/>
                </a:endParaRPr>
              </a:p>
            </p:txBody>
          </p:sp>
          <p:sp>
            <p:nvSpPr>
              <p:cNvPr id="852" name="Google Shape;852;p53"/>
              <p:cNvSpPr/>
              <p:nvPr/>
            </p:nvSpPr>
            <p:spPr>
              <a:xfrm>
                <a:off x="2192698" y="5680139"/>
                <a:ext cx="641590" cy="126955"/>
              </a:xfrm>
              <a:prstGeom prst="rect">
                <a:avLst/>
              </a:prstGeom>
              <a:solidFill>
                <a:schemeClr val="lt2"/>
              </a:solidFill>
              <a:ln cap="flat" cmpd="sng" w="25400">
                <a:solidFill>
                  <a:srgbClr val="799233"/>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chemeClr val="lt1"/>
                  </a:solidFill>
                  <a:latin typeface="Arial"/>
                  <a:ea typeface="Arial"/>
                  <a:cs typeface="Arial"/>
                  <a:sym typeface="Arial"/>
                </a:endParaRPr>
              </a:p>
            </p:txBody>
          </p:sp>
          <p:sp>
            <p:nvSpPr>
              <p:cNvPr id="853" name="Google Shape;853;p53"/>
              <p:cNvSpPr/>
              <p:nvPr/>
            </p:nvSpPr>
            <p:spPr>
              <a:xfrm flipH="1">
                <a:off x="1745065" y="5486963"/>
                <a:ext cx="495537" cy="495537"/>
              </a:xfrm>
              <a:prstGeom prst="cube">
                <a:avLst>
                  <a:gd fmla="val 25000" name="adj"/>
                </a:avLst>
              </a:prstGeom>
              <a:solidFill>
                <a:schemeClr val="lt1"/>
              </a:solidFill>
              <a:ln cap="flat" cmpd="sng" w="25400">
                <a:solidFill>
                  <a:srgbClr val="799233"/>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chemeClr val="lt1"/>
                  </a:solidFill>
                  <a:latin typeface="Arial"/>
                  <a:ea typeface="Arial"/>
                  <a:cs typeface="Arial"/>
                  <a:sym typeface="Arial"/>
                </a:endParaRPr>
              </a:p>
            </p:txBody>
          </p:sp>
          <p:sp>
            <p:nvSpPr>
              <p:cNvPr id="854" name="Google Shape;854;p53"/>
              <p:cNvSpPr/>
              <p:nvPr/>
            </p:nvSpPr>
            <p:spPr>
              <a:xfrm flipH="1">
                <a:off x="2758026" y="5486963"/>
                <a:ext cx="495537" cy="495537"/>
              </a:xfrm>
              <a:prstGeom prst="cube">
                <a:avLst>
                  <a:gd fmla="val 25000" name="adj"/>
                </a:avLst>
              </a:prstGeom>
              <a:solidFill>
                <a:schemeClr val="lt1"/>
              </a:solidFill>
              <a:ln cap="flat" cmpd="sng" w="25400">
                <a:solidFill>
                  <a:srgbClr val="799233"/>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chemeClr val="lt1"/>
                  </a:solidFill>
                  <a:latin typeface="Arial"/>
                  <a:ea typeface="Arial"/>
                  <a:cs typeface="Arial"/>
                  <a:sym typeface="Arial"/>
                </a:endParaRPr>
              </a:p>
            </p:txBody>
          </p:sp>
          <p:sp>
            <p:nvSpPr>
              <p:cNvPr id="855" name="Google Shape;855;p53"/>
              <p:cNvSpPr/>
              <p:nvPr/>
            </p:nvSpPr>
            <p:spPr>
              <a:xfrm flipH="1">
                <a:off x="1492079" y="5145754"/>
                <a:ext cx="495536" cy="1248194"/>
              </a:xfrm>
              <a:prstGeom prst="cube">
                <a:avLst>
                  <a:gd fmla="val 37800" name="adj"/>
                </a:avLst>
              </a:prstGeom>
              <a:solidFill>
                <a:schemeClr val="lt1"/>
              </a:solidFill>
              <a:ln cap="flat" cmpd="sng" w="25400">
                <a:solidFill>
                  <a:srgbClr val="799233"/>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chemeClr val="lt1"/>
                  </a:solidFill>
                  <a:latin typeface="Arial"/>
                  <a:ea typeface="Arial"/>
                  <a:cs typeface="Arial"/>
                  <a:sym typeface="Arial"/>
                </a:endParaRPr>
              </a:p>
            </p:txBody>
          </p:sp>
          <p:grpSp>
            <p:nvGrpSpPr>
              <p:cNvPr id="856" name="Google Shape;856;p53"/>
              <p:cNvGrpSpPr/>
              <p:nvPr/>
            </p:nvGrpSpPr>
            <p:grpSpPr>
              <a:xfrm>
                <a:off x="1117092" y="4835473"/>
                <a:ext cx="667728" cy="1872468"/>
                <a:chOff x="2251954" y="4746790"/>
                <a:chExt cx="667728" cy="1872468"/>
              </a:xfrm>
            </p:grpSpPr>
            <p:sp>
              <p:nvSpPr>
                <p:cNvPr id="857" name="Google Shape;857;p53"/>
                <p:cNvSpPr/>
                <p:nvPr/>
              </p:nvSpPr>
              <p:spPr>
                <a:xfrm flipH="1">
                  <a:off x="2251954" y="4746790"/>
                  <a:ext cx="667728" cy="1872376"/>
                </a:xfrm>
                <a:prstGeom prst="cube">
                  <a:avLst>
                    <a:gd fmla="val 60454" name="adj"/>
                  </a:avLst>
                </a:prstGeom>
                <a:solidFill>
                  <a:schemeClr val="lt1"/>
                </a:solidFill>
                <a:ln cap="flat" cmpd="sng" w="25400">
                  <a:solidFill>
                    <a:srgbClr val="799233"/>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chemeClr val="lt1"/>
                    </a:solidFill>
                    <a:latin typeface="Arial"/>
                    <a:ea typeface="Arial"/>
                    <a:cs typeface="Arial"/>
                    <a:sym typeface="Arial"/>
                  </a:endParaRPr>
                </a:p>
              </p:txBody>
            </p:sp>
            <p:cxnSp>
              <p:nvCxnSpPr>
                <p:cNvPr id="858" name="Google Shape;858;p53"/>
                <p:cNvCxnSpPr>
                  <a:stCxn id="857" idx="1"/>
                  <a:endCxn id="857" idx="3"/>
                </p:cNvCxnSpPr>
                <p:nvPr/>
              </p:nvCxnSpPr>
              <p:spPr>
                <a:xfrm>
                  <a:off x="2787652" y="5150458"/>
                  <a:ext cx="0" cy="1468800"/>
                </a:xfrm>
                <a:prstGeom prst="straightConnector1">
                  <a:avLst/>
                </a:prstGeom>
                <a:noFill/>
                <a:ln cap="flat" cmpd="sng" w="12700">
                  <a:solidFill>
                    <a:srgbClr val="727272"/>
                  </a:solidFill>
                  <a:prstDash val="solid"/>
                  <a:round/>
                  <a:headEnd len="sm" w="sm" type="none"/>
                  <a:tailEnd len="sm" w="sm" type="none"/>
                </a:ln>
              </p:spPr>
            </p:cxnSp>
            <p:cxnSp>
              <p:nvCxnSpPr>
                <p:cNvPr id="859" name="Google Shape;859;p53"/>
                <p:cNvCxnSpPr>
                  <a:stCxn id="857" idx="0"/>
                  <a:endCxn id="857" idx="1"/>
                </p:cNvCxnSpPr>
                <p:nvPr/>
              </p:nvCxnSpPr>
              <p:spPr>
                <a:xfrm>
                  <a:off x="2383984" y="4746790"/>
                  <a:ext cx="403800" cy="403800"/>
                </a:xfrm>
                <a:prstGeom prst="straightConnector1">
                  <a:avLst/>
                </a:prstGeom>
                <a:noFill/>
                <a:ln cap="flat" cmpd="sng" w="9525">
                  <a:solidFill>
                    <a:srgbClr val="727272"/>
                  </a:solidFill>
                  <a:prstDash val="solid"/>
                  <a:round/>
                  <a:headEnd len="sm" w="sm" type="none"/>
                  <a:tailEnd len="sm" w="sm" type="none"/>
                </a:ln>
              </p:spPr>
            </p:cxnSp>
          </p:grpSp>
        </p:grpSp>
      </p:grpSp>
      <p:sp>
        <p:nvSpPr>
          <p:cNvPr id="860" name="Google Shape;860;p53"/>
          <p:cNvSpPr txBox="1"/>
          <p:nvPr/>
        </p:nvSpPr>
        <p:spPr>
          <a:xfrm>
            <a:off x="3429000" y="819054"/>
            <a:ext cx="4178100" cy="2385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None/>
            </a:pPr>
            <a:r>
              <a:rPr b="0" i="0" lang="es" sz="1100" u="none" cap="none" strike="noStrike">
                <a:solidFill>
                  <a:srgbClr val="000000"/>
                </a:solidFill>
                <a:latin typeface="Comic Sans MS"/>
                <a:ea typeface="Comic Sans MS"/>
                <a:cs typeface="Comic Sans MS"/>
                <a:sym typeface="Comic Sans MS"/>
              </a:rPr>
              <a:t>Machine Learning</a:t>
            </a:r>
            <a:endParaRPr sz="1100"/>
          </a:p>
        </p:txBody>
      </p:sp>
      <p:sp>
        <p:nvSpPr>
          <p:cNvPr id="861" name="Google Shape;861;p53"/>
          <p:cNvSpPr txBox="1"/>
          <p:nvPr/>
        </p:nvSpPr>
        <p:spPr>
          <a:xfrm>
            <a:off x="3483142" y="2927246"/>
            <a:ext cx="4178100" cy="2385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None/>
            </a:pPr>
            <a:r>
              <a:rPr b="0" i="0" lang="es" sz="1100" u="none" cap="none" strike="noStrike">
                <a:solidFill>
                  <a:srgbClr val="000000"/>
                </a:solidFill>
                <a:latin typeface="Comic Sans MS"/>
                <a:ea typeface="Comic Sans MS"/>
                <a:cs typeface="Comic Sans MS"/>
                <a:sym typeface="Comic Sans MS"/>
              </a:rPr>
              <a:t>Deep Learning</a:t>
            </a:r>
            <a:endParaRPr sz="1100"/>
          </a:p>
        </p:txBody>
      </p:sp>
      <p:sp>
        <p:nvSpPr>
          <p:cNvPr id="862" name="Google Shape;862;p53"/>
          <p:cNvSpPr txBox="1"/>
          <p:nvPr/>
        </p:nvSpPr>
        <p:spPr>
          <a:xfrm>
            <a:off x="6372238" y="2234254"/>
            <a:ext cx="1197900" cy="6234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None/>
            </a:pPr>
            <a:r>
              <a:rPr b="0" i="0" lang="es" sz="900" u="none" cap="none" strike="noStrike">
                <a:solidFill>
                  <a:srgbClr val="000000"/>
                </a:solidFill>
                <a:latin typeface="Arial"/>
                <a:ea typeface="Arial"/>
                <a:cs typeface="Arial"/>
                <a:sym typeface="Arial"/>
              </a:rPr>
              <a:t>E.g.: SVMs (support vector machines); decision trees; neural networks</a:t>
            </a:r>
            <a:endParaRPr sz="1100"/>
          </a:p>
        </p:txBody>
      </p:sp>
      <p:sp>
        <p:nvSpPr>
          <p:cNvPr id="863" name="Google Shape;863;p53"/>
          <p:cNvSpPr txBox="1"/>
          <p:nvPr/>
        </p:nvSpPr>
        <p:spPr>
          <a:xfrm>
            <a:off x="5517801" y="4644032"/>
            <a:ext cx="1869760" cy="484748"/>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None/>
            </a:pPr>
            <a:r>
              <a:rPr b="0" i="0" lang="es" sz="900" u="none" cap="none" strike="noStrike">
                <a:solidFill>
                  <a:srgbClr val="000000"/>
                </a:solidFill>
                <a:latin typeface="Arial"/>
                <a:ea typeface="Arial"/>
                <a:cs typeface="Arial"/>
                <a:sym typeface="Arial"/>
              </a:rPr>
              <a:t>E.g.: CNNs (Convolutional Neural Networks); RNN (Recurrent Neural Network); Autoencoders</a:t>
            </a:r>
            <a:endParaRPr sz="1100"/>
          </a:p>
        </p:txBody>
      </p:sp>
      <p:sp>
        <p:nvSpPr>
          <p:cNvPr id="864" name="Google Shape;864;p53"/>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865" name="Google Shape;865;p53"/>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0"/>
                                        </p:tgtEl>
                                        <p:attrNameLst>
                                          <p:attrName>style.visibility</p:attrName>
                                        </p:attrNameLst>
                                      </p:cBhvr>
                                      <p:to>
                                        <p:strVal val="visible"/>
                                      </p:to>
                                    </p:set>
                                    <p:animEffect filter="fade" transition="in">
                                      <p:cBhvr>
                                        <p:cTn dur="500"/>
                                        <p:tgtEl>
                                          <p:spTgt spid="86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2"/>
                                        </p:tgtEl>
                                        <p:attrNameLst>
                                          <p:attrName>style.visibility</p:attrName>
                                        </p:attrNameLst>
                                      </p:cBhvr>
                                      <p:to>
                                        <p:strVal val="visible"/>
                                      </p:to>
                                    </p:set>
                                    <p:animEffect filter="fade" transition="in">
                                      <p:cBhvr>
                                        <p:cTn dur="500"/>
                                        <p:tgtEl>
                                          <p:spTgt spid="8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9"/>
                                        </p:tgtEl>
                                        <p:attrNameLst>
                                          <p:attrName>style.visibility</p:attrName>
                                        </p:attrNameLst>
                                      </p:cBhvr>
                                      <p:to>
                                        <p:strVal val="visible"/>
                                      </p:to>
                                    </p:set>
                                    <p:animEffect filter="fade" transition="in">
                                      <p:cBhvr>
                                        <p:cTn dur="500"/>
                                        <p:tgtEl>
                                          <p:spTgt spid="829"/>
                                        </p:tgtEl>
                                      </p:cBhvr>
                                    </p:animEffect>
                                  </p:childTnLst>
                                </p:cTn>
                              </p:par>
                              <p:par>
                                <p:cTn fill="hold" nodeType="withEffect" presetClass="entr" presetID="10" presetSubtype="0">
                                  <p:stCondLst>
                                    <p:cond delay="0"/>
                                  </p:stCondLst>
                                  <p:childTnLst>
                                    <p:set>
                                      <p:cBhvr>
                                        <p:cTn dur="1" fill="hold">
                                          <p:stCondLst>
                                            <p:cond delay="0"/>
                                          </p:stCondLst>
                                        </p:cTn>
                                        <p:tgtEl>
                                          <p:spTgt spid="861"/>
                                        </p:tgtEl>
                                        <p:attrNameLst>
                                          <p:attrName>style.visibility</p:attrName>
                                        </p:attrNameLst>
                                      </p:cBhvr>
                                      <p:to>
                                        <p:strVal val="visible"/>
                                      </p:to>
                                    </p:set>
                                    <p:animEffect filter="fade" transition="in">
                                      <p:cBhvr>
                                        <p:cTn dur="500"/>
                                        <p:tgtEl>
                                          <p:spTgt spid="86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3"/>
                                        </p:tgtEl>
                                        <p:attrNameLst>
                                          <p:attrName>style.visibility</p:attrName>
                                        </p:attrNameLst>
                                      </p:cBhvr>
                                      <p:to>
                                        <p:strVal val="visible"/>
                                      </p:to>
                                    </p:set>
                                    <p:animEffect filter="fade" transition="in">
                                      <p:cBhvr>
                                        <p:cTn dur="500"/>
                                        <p:tgtEl>
                                          <p:spTgt spid="8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9" name="Shape 869"/>
        <p:cNvGrpSpPr/>
        <p:nvPr/>
      </p:nvGrpSpPr>
      <p:grpSpPr>
        <a:xfrm>
          <a:off x="0" y="0"/>
          <a:ext cx="0" cy="0"/>
          <a:chOff x="0" y="0"/>
          <a:chExt cx="0" cy="0"/>
        </a:xfrm>
      </p:grpSpPr>
      <p:sp>
        <p:nvSpPr>
          <p:cNvPr id="870" name="Google Shape;870;p54"/>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1400"/>
              <a:buNone/>
            </a:pPr>
            <a:r>
              <a:rPr lang="es"/>
              <a:t>Machine learning-based segmentation</a:t>
            </a:r>
            <a:endParaRPr/>
          </a:p>
        </p:txBody>
      </p:sp>
      <p:pic>
        <p:nvPicPr>
          <p:cNvPr id="871" name="Google Shape;871;p54"/>
          <p:cNvPicPr preferRelativeResize="0"/>
          <p:nvPr/>
        </p:nvPicPr>
        <p:blipFill rotWithShape="1">
          <a:blip r:embed="rId3">
            <a:alphaModFix/>
          </a:blip>
          <a:srcRect b="0" l="0" r="0" t="0"/>
          <a:stretch/>
        </p:blipFill>
        <p:spPr>
          <a:xfrm>
            <a:off x="93518" y="770243"/>
            <a:ext cx="4460356" cy="2587656"/>
          </a:xfrm>
          <a:prstGeom prst="rect">
            <a:avLst/>
          </a:prstGeom>
          <a:noFill/>
          <a:ln cap="flat" cmpd="sng" w="9525">
            <a:solidFill>
              <a:schemeClr val="dk1"/>
            </a:solidFill>
            <a:prstDash val="solid"/>
            <a:round/>
            <a:headEnd len="sm" w="sm" type="none"/>
            <a:tailEnd len="sm" w="sm" type="none"/>
          </a:ln>
        </p:spPr>
      </p:pic>
      <p:pic>
        <p:nvPicPr>
          <p:cNvPr id="872" name="Google Shape;872;p54"/>
          <p:cNvPicPr preferRelativeResize="0"/>
          <p:nvPr/>
        </p:nvPicPr>
        <p:blipFill rotWithShape="1">
          <a:blip r:embed="rId4">
            <a:alphaModFix/>
          </a:blip>
          <a:srcRect b="0" l="0" r="0" t="0"/>
          <a:stretch/>
        </p:blipFill>
        <p:spPr>
          <a:xfrm>
            <a:off x="4627821" y="2304286"/>
            <a:ext cx="4478480" cy="2587657"/>
          </a:xfrm>
          <a:prstGeom prst="rect">
            <a:avLst/>
          </a:prstGeom>
          <a:noFill/>
          <a:ln cap="flat" cmpd="sng" w="9525">
            <a:solidFill>
              <a:schemeClr val="dk1"/>
            </a:solidFill>
            <a:prstDash val="solid"/>
            <a:round/>
            <a:headEnd len="sm" w="sm" type="none"/>
            <a:tailEnd len="sm" w="sm" type="none"/>
          </a:ln>
        </p:spPr>
      </p:pic>
      <p:sp>
        <p:nvSpPr>
          <p:cNvPr id="873" name="Google Shape;873;p54"/>
          <p:cNvSpPr txBox="1"/>
          <p:nvPr/>
        </p:nvSpPr>
        <p:spPr>
          <a:xfrm>
            <a:off x="4716024" y="975302"/>
            <a:ext cx="3792600" cy="1177500"/>
          </a:xfrm>
          <a:prstGeom prst="rect">
            <a:avLst/>
          </a:prstGeom>
          <a:noFill/>
          <a:ln>
            <a:noFill/>
          </a:ln>
        </p:spPr>
        <p:txBody>
          <a:bodyPr anchorCtr="0" anchor="t" bIns="34275" lIns="68575" spcFirstLastPara="1" rIns="68575" wrap="square" tIns="34275">
            <a:spAutoFit/>
          </a:bodyPr>
          <a:lstStyle/>
          <a:p>
            <a:pPr indent="-254000" lvl="0" marL="254000" marR="0" rtl="0" algn="l">
              <a:lnSpc>
                <a:spcPct val="100000"/>
              </a:lnSpc>
              <a:spcBef>
                <a:spcPts val="0"/>
              </a:spcBef>
              <a:spcAft>
                <a:spcPts val="0"/>
              </a:spcAft>
              <a:buClr>
                <a:srgbClr val="000000"/>
              </a:buClr>
              <a:buSzPts val="1800"/>
              <a:buFont typeface="Noto Sans Symbols"/>
              <a:buChar char="✔"/>
            </a:pPr>
            <a:r>
              <a:rPr b="0" i="0" lang="es" sz="1800" u="none" cap="none" strike="noStrike">
                <a:solidFill>
                  <a:srgbClr val="000000"/>
                </a:solidFill>
                <a:latin typeface="Arial"/>
                <a:ea typeface="Arial"/>
                <a:cs typeface="Arial"/>
                <a:sym typeface="Arial"/>
              </a:rPr>
              <a:t>Pixel-based classification</a:t>
            </a:r>
            <a:endParaRPr sz="1100"/>
          </a:p>
          <a:p>
            <a:pPr indent="-254000" lvl="1" marL="596900" marR="0" rtl="0" algn="l">
              <a:lnSpc>
                <a:spcPct val="100000"/>
              </a:lnSpc>
              <a:spcBef>
                <a:spcPts val="0"/>
              </a:spcBef>
              <a:spcAft>
                <a:spcPts val="0"/>
              </a:spcAft>
              <a:buClr>
                <a:srgbClr val="000000"/>
              </a:buClr>
              <a:buSzPts val="1800"/>
              <a:buFont typeface="Arial"/>
              <a:buChar char="•"/>
            </a:pPr>
            <a:r>
              <a:rPr b="0" i="0" lang="es" sz="1800" u="none" cap="none" strike="noStrike">
                <a:solidFill>
                  <a:srgbClr val="000000"/>
                </a:solidFill>
                <a:latin typeface="Arial"/>
                <a:ea typeface="Arial"/>
                <a:cs typeface="Arial"/>
                <a:sym typeface="Arial"/>
              </a:rPr>
              <a:t>Trainable Weka segmentation</a:t>
            </a:r>
            <a:endParaRPr sz="1100"/>
          </a:p>
          <a:p>
            <a:pPr indent="-254000" lvl="1" marL="596900" marR="0" rtl="0" algn="l">
              <a:lnSpc>
                <a:spcPct val="100000"/>
              </a:lnSpc>
              <a:spcBef>
                <a:spcPts val="0"/>
              </a:spcBef>
              <a:spcAft>
                <a:spcPts val="0"/>
              </a:spcAft>
              <a:buClr>
                <a:srgbClr val="000000"/>
              </a:buClr>
              <a:buSzPts val="1800"/>
              <a:buFont typeface="Arial"/>
              <a:buChar char="•"/>
            </a:pPr>
            <a:r>
              <a:rPr b="0" i="0" lang="es" sz="1800" u="none" cap="none" strike="noStrike">
                <a:solidFill>
                  <a:srgbClr val="000000"/>
                </a:solidFill>
                <a:latin typeface="Arial"/>
                <a:ea typeface="Arial"/>
                <a:cs typeface="Arial"/>
                <a:sym typeface="Arial"/>
              </a:rPr>
              <a:t>Ilastik</a:t>
            </a:r>
            <a:endParaRPr sz="1100"/>
          </a:p>
          <a:p>
            <a:pPr indent="0" lvl="0" marL="0" marR="0" rtl="0" algn="l">
              <a:lnSpc>
                <a:spcPct val="100000"/>
              </a:lnSpc>
              <a:spcBef>
                <a:spcPts val="0"/>
              </a:spcBef>
              <a:spcAft>
                <a:spcPts val="0"/>
              </a:spcAft>
              <a:buNone/>
            </a:pPr>
            <a:r>
              <a:t/>
            </a:r>
            <a:endParaRPr b="0" i="0" sz="1800" u="none" cap="none" strike="noStrike">
              <a:solidFill>
                <a:srgbClr val="000000"/>
              </a:solidFill>
              <a:latin typeface="Arial"/>
              <a:ea typeface="Arial"/>
              <a:cs typeface="Arial"/>
              <a:sym typeface="Arial"/>
            </a:endParaRPr>
          </a:p>
        </p:txBody>
      </p:sp>
      <p:sp>
        <p:nvSpPr>
          <p:cNvPr id="874" name="Google Shape;874;p54"/>
          <p:cNvSpPr/>
          <p:nvPr/>
        </p:nvSpPr>
        <p:spPr>
          <a:xfrm>
            <a:off x="37697" y="3385734"/>
            <a:ext cx="4572000" cy="2076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None/>
            </a:pPr>
            <a:r>
              <a:rPr b="0" i="0" lang="es" sz="900" u="none" cap="none" strike="noStrike">
                <a:solidFill>
                  <a:srgbClr val="7F7F7F"/>
                </a:solidFill>
                <a:latin typeface="Arial"/>
                <a:ea typeface="Arial"/>
                <a:cs typeface="Arial"/>
                <a:sym typeface="Arial"/>
              </a:rPr>
              <a:t>Image source: https://www.epfl.ch/labs/cvlab/software/biomedical/biomedplugins/</a:t>
            </a:r>
            <a:endParaRPr sz="1100"/>
          </a:p>
        </p:txBody>
      </p:sp>
      <p:sp>
        <p:nvSpPr>
          <p:cNvPr id="875" name="Google Shape;875;p54"/>
          <p:cNvSpPr/>
          <p:nvPr/>
        </p:nvSpPr>
        <p:spPr>
          <a:xfrm>
            <a:off x="11599" y="4866500"/>
            <a:ext cx="3560700" cy="276900"/>
          </a:xfrm>
          <a:prstGeom prst="rect">
            <a:avLst/>
          </a:prstGeom>
          <a:noFill/>
          <a:ln>
            <a:noFill/>
          </a:ln>
        </p:spPr>
        <p:txBody>
          <a:bodyPr anchorCtr="0" anchor="b" bIns="34275" lIns="68575" spcFirstLastPara="1" rIns="68575" wrap="square" tIns="34275">
            <a:noAutofit/>
          </a:bodyPr>
          <a:lstStyle/>
          <a:p>
            <a:pPr indent="0" lvl="0" marL="0" marR="0" rtl="0" algn="l">
              <a:lnSpc>
                <a:spcPct val="100000"/>
              </a:lnSpc>
              <a:spcBef>
                <a:spcPts val="0"/>
              </a:spcBef>
              <a:spcAft>
                <a:spcPts val="0"/>
              </a:spcAft>
              <a:buNone/>
            </a:pPr>
            <a:r>
              <a:rPr b="0" i="0" lang="es" sz="1100" u="none" cap="none" strike="noStrike">
                <a:solidFill>
                  <a:schemeClr val="lt1"/>
                </a:solidFill>
                <a:latin typeface="Arial"/>
                <a:ea typeface="Arial"/>
                <a:cs typeface="Arial"/>
                <a:sym typeface="Arial"/>
              </a:rPr>
              <a:t>https://imagej.net/Trainable_Weka_Segmentation</a:t>
            </a:r>
            <a:endParaRPr sz="1100">
              <a:solidFill>
                <a:schemeClr val="lt1"/>
              </a:solidFill>
            </a:endParaRPr>
          </a:p>
        </p:txBody>
      </p:sp>
      <p:sp>
        <p:nvSpPr>
          <p:cNvPr id="876" name="Google Shape;876;p54"/>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877" name="Google Shape;877;p54"/>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72"/>
                                        </p:tgtEl>
                                        <p:attrNameLst>
                                          <p:attrName>style.visibility</p:attrName>
                                        </p:attrNameLst>
                                      </p:cBhvr>
                                      <p:to>
                                        <p:strVal val="visible"/>
                                      </p:to>
                                    </p:set>
                                    <p:animEffect filter="fade" transition="in">
                                      <p:cBhvr>
                                        <p:cTn dur="500"/>
                                        <p:tgtEl>
                                          <p:spTgt spid="8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81" name="Shape 881"/>
        <p:cNvGrpSpPr/>
        <p:nvPr/>
      </p:nvGrpSpPr>
      <p:grpSpPr>
        <a:xfrm>
          <a:off x="0" y="0"/>
          <a:ext cx="0" cy="0"/>
          <a:chOff x="0" y="0"/>
          <a:chExt cx="0" cy="0"/>
        </a:xfrm>
      </p:grpSpPr>
      <p:sp>
        <p:nvSpPr>
          <p:cNvPr id="882" name="Google Shape;882;p55"/>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rgbClr val="171616"/>
              </a:buClr>
              <a:buSzPts val="1400"/>
              <a:buNone/>
            </a:pPr>
            <a:r>
              <a:rPr lang="es" sz="2400"/>
              <a:t>Cell and nuclei segmentation</a:t>
            </a:r>
            <a:endParaRPr sz="1100"/>
          </a:p>
        </p:txBody>
      </p:sp>
      <p:pic>
        <p:nvPicPr>
          <p:cNvPr id="883" name="Google Shape;883;p55"/>
          <p:cNvPicPr preferRelativeResize="0"/>
          <p:nvPr/>
        </p:nvPicPr>
        <p:blipFill rotWithShape="1">
          <a:blip r:embed="rId3">
            <a:alphaModFix/>
          </a:blip>
          <a:srcRect b="0" l="0" r="0" t="0"/>
          <a:stretch/>
        </p:blipFill>
        <p:spPr>
          <a:xfrm>
            <a:off x="3917817" y="2931468"/>
            <a:ext cx="959177" cy="1283710"/>
          </a:xfrm>
          <a:prstGeom prst="rect">
            <a:avLst/>
          </a:prstGeom>
          <a:noFill/>
          <a:ln>
            <a:noFill/>
          </a:ln>
        </p:spPr>
      </p:pic>
      <p:pic>
        <p:nvPicPr>
          <p:cNvPr id="884" name="Google Shape;884;p55"/>
          <p:cNvPicPr preferRelativeResize="0"/>
          <p:nvPr/>
        </p:nvPicPr>
        <p:blipFill rotWithShape="1">
          <a:blip r:embed="rId4">
            <a:alphaModFix/>
          </a:blip>
          <a:srcRect b="0" l="0" r="0" t="0"/>
          <a:stretch/>
        </p:blipFill>
        <p:spPr>
          <a:xfrm>
            <a:off x="164143" y="2076816"/>
            <a:ext cx="959177" cy="1283710"/>
          </a:xfrm>
          <a:prstGeom prst="rect">
            <a:avLst/>
          </a:prstGeom>
          <a:noFill/>
          <a:ln>
            <a:noFill/>
          </a:ln>
        </p:spPr>
      </p:pic>
      <p:pic>
        <p:nvPicPr>
          <p:cNvPr id="885" name="Google Shape;885;p55"/>
          <p:cNvPicPr preferRelativeResize="0"/>
          <p:nvPr/>
        </p:nvPicPr>
        <p:blipFill rotWithShape="1">
          <a:blip r:embed="rId5">
            <a:alphaModFix/>
          </a:blip>
          <a:srcRect b="0" l="0" r="0" t="0"/>
          <a:stretch/>
        </p:blipFill>
        <p:spPr>
          <a:xfrm>
            <a:off x="7726931" y="2487245"/>
            <a:ext cx="974961" cy="974961"/>
          </a:xfrm>
          <a:prstGeom prst="rect">
            <a:avLst/>
          </a:prstGeom>
          <a:noFill/>
          <a:ln>
            <a:noFill/>
          </a:ln>
        </p:spPr>
      </p:pic>
      <p:pic>
        <p:nvPicPr>
          <p:cNvPr id="886" name="Google Shape;886;p55"/>
          <p:cNvPicPr preferRelativeResize="0"/>
          <p:nvPr/>
        </p:nvPicPr>
        <p:blipFill rotWithShape="1">
          <a:blip r:embed="rId6">
            <a:alphaModFix/>
          </a:blip>
          <a:srcRect b="0" l="0" r="0" t="0"/>
          <a:stretch/>
        </p:blipFill>
        <p:spPr>
          <a:xfrm>
            <a:off x="5450584" y="1917310"/>
            <a:ext cx="1139871" cy="1139871"/>
          </a:xfrm>
          <a:prstGeom prst="rect">
            <a:avLst/>
          </a:prstGeom>
          <a:noFill/>
          <a:ln>
            <a:noFill/>
          </a:ln>
        </p:spPr>
      </p:pic>
      <p:pic>
        <p:nvPicPr>
          <p:cNvPr id="887" name="Google Shape;887;p55"/>
          <p:cNvPicPr preferRelativeResize="0"/>
          <p:nvPr/>
        </p:nvPicPr>
        <p:blipFill rotWithShape="1">
          <a:blip r:embed="rId7">
            <a:alphaModFix/>
          </a:blip>
          <a:srcRect b="0" l="0" r="0" t="0"/>
          <a:stretch/>
        </p:blipFill>
        <p:spPr>
          <a:xfrm>
            <a:off x="2823349" y="1060479"/>
            <a:ext cx="901482" cy="1262075"/>
          </a:xfrm>
          <a:prstGeom prst="rect">
            <a:avLst/>
          </a:prstGeom>
          <a:noFill/>
          <a:ln>
            <a:noFill/>
          </a:ln>
        </p:spPr>
      </p:pic>
      <p:pic>
        <p:nvPicPr>
          <p:cNvPr id="888" name="Google Shape;888;p55"/>
          <p:cNvPicPr preferRelativeResize="0"/>
          <p:nvPr/>
        </p:nvPicPr>
        <p:blipFill rotWithShape="1">
          <a:blip r:embed="rId8">
            <a:alphaModFix/>
          </a:blip>
          <a:srcRect b="0" l="0" r="0" t="0"/>
          <a:stretch/>
        </p:blipFill>
        <p:spPr>
          <a:xfrm>
            <a:off x="2828363" y="2923754"/>
            <a:ext cx="901482" cy="1262075"/>
          </a:xfrm>
          <a:prstGeom prst="rect">
            <a:avLst/>
          </a:prstGeom>
          <a:noFill/>
          <a:ln>
            <a:noFill/>
          </a:ln>
        </p:spPr>
      </p:pic>
      <p:pic>
        <p:nvPicPr>
          <p:cNvPr id="889" name="Google Shape;889;p55"/>
          <p:cNvPicPr preferRelativeResize="0"/>
          <p:nvPr/>
        </p:nvPicPr>
        <p:blipFill rotWithShape="1">
          <a:blip r:embed="rId9">
            <a:alphaModFix/>
          </a:blip>
          <a:srcRect b="0" l="0" r="0" t="0"/>
          <a:stretch/>
        </p:blipFill>
        <p:spPr>
          <a:xfrm>
            <a:off x="3917817" y="1060479"/>
            <a:ext cx="901482" cy="1262075"/>
          </a:xfrm>
          <a:prstGeom prst="rect">
            <a:avLst/>
          </a:prstGeom>
          <a:noFill/>
          <a:ln>
            <a:noFill/>
          </a:ln>
        </p:spPr>
      </p:pic>
      <p:pic>
        <p:nvPicPr>
          <p:cNvPr id="890" name="Google Shape;890;p55"/>
          <p:cNvPicPr preferRelativeResize="0"/>
          <p:nvPr/>
        </p:nvPicPr>
        <p:blipFill rotWithShape="1">
          <a:blip r:embed="rId10">
            <a:alphaModFix/>
          </a:blip>
          <a:srcRect b="0" l="0" r="0" t="0"/>
          <a:stretch/>
        </p:blipFill>
        <p:spPr>
          <a:xfrm>
            <a:off x="7011661" y="1400643"/>
            <a:ext cx="974961" cy="974961"/>
          </a:xfrm>
          <a:prstGeom prst="rect">
            <a:avLst/>
          </a:prstGeom>
          <a:noFill/>
          <a:ln>
            <a:noFill/>
          </a:ln>
        </p:spPr>
      </p:pic>
      <p:grpSp>
        <p:nvGrpSpPr>
          <p:cNvPr id="891" name="Google Shape;891;p55"/>
          <p:cNvGrpSpPr/>
          <p:nvPr/>
        </p:nvGrpSpPr>
        <p:grpSpPr>
          <a:xfrm>
            <a:off x="1425648" y="1691703"/>
            <a:ext cx="1092766" cy="705172"/>
            <a:chOff x="1117092" y="4835473"/>
            <a:chExt cx="2901662" cy="1872468"/>
          </a:xfrm>
        </p:grpSpPr>
        <p:grpSp>
          <p:nvGrpSpPr>
            <p:cNvPr id="892" name="Google Shape;892;p55"/>
            <p:cNvGrpSpPr/>
            <p:nvPr/>
          </p:nvGrpSpPr>
          <p:grpSpPr>
            <a:xfrm>
              <a:off x="3351026" y="4835473"/>
              <a:ext cx="667728" cy="1872468"/>
              <a:chOff x="2251954" y="4746790"/>
              <a:chExt cx="667728" cy="1872468"/>
            </a:xfrm>
          </p:grpSpPr>
          <p:sp>
            <p:nvSpPr>
              <p:cNvPr id="893" name="Google Shape;893;p55"/>
              <p:cNvSpPr/>
              <p:nvPr/>
            </p:nvSpPr>
            <p:spPr>
              <a:xfrm flipH="1">
                <a:off x="2251954" y="4746790"/>
                <a:ext cx="667728" cy="1872376"/>
              </a:xfrm>
              <a:prstGeom prst="cube">
                <a:avLst>
                  <a:gd fmla="val 60454" name="adj"/>
                </a:avLst>
              </a:prstGeom>
              <a:solidFill>
                <a:schemeClr val="lt1"/>
              </a:solidFill>
              <a:ln cap="flat" cmpd="sng" w="25400">
                <a:solidFill>
                  <a:srgbClr val="799233"/>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chemeClr val="lt1"/>
                  </a:solidFill>
                  <a:latin typeface="Arial"/>
                  <a:ea typeface="Arial"/>
                  <a:cs typeface="Arial"/>
                  <a:sym typeface="Arial"/>
                </a:endParaRPr>
              </a:p>
            </p:txBody>
          </p:sp>
          <p:cxnSp>
            <p:nvCxnSpPr>
              <p:cNvPr id="894" name="Google Shape;894;p55"/>
              <p:cNvCxnSpPr>
                <a:stCxn id="893" idx="1"/>
                <a:endCxn id="893" idx="3"/>
              </p:cNvCxnSpPr>
              <p:nvPr/>
            </p:nvCxnSpPr>
            <p:spPr>
              <a:xfrm>
                <a:off x="2787652" y="5150458"/>
                <a:ext cx="0" cy="1468800"/>
              </a:xfrm>
              <a:prstGeom prst="straightConnector1">
                <a:avLst/>
              </a:prstGeom>
              <a:noFill/>
              <a:ln cap="flat" cmpd="sng" w="12700">
                <a:solidFill>
                  <a:srgbClr val="727272"/>
                </a:solidFill>
                <a:prstDash val="solid"/>
                <a:round/>
                <a:headEnd len="sm" w="sm" type="none"/>
                <a:tailEnd len="sm" w="sm" type="none"/>
              </a:ln>
            </p:spPr>
          </p:cxnSp>
          <p:cxnSp>
            <p:nvCxnSpPr>
              <p:cNvPr id="895" name="Google Shape;895;p55"/>
              <p:cNvCxnSpPr>
                <a:stCxn id="893" idx="0"/>
                <a:endCxn id="893" idx="1"/>
              </p:cNvCxnSpPr>
              <p:nvPr/>
            </p:nvCxnSpPr>
            <p:spPr>
              <a:xfrm>
                <a:off x="2383984" y="4746790"/>
                <a:ext cx="403800" cy="403800"/>
              </a:xfrm>
              <a:prstGeom prst="straightConnector1">
                <a:avLst/>
              </a:prstGeom>
              <a:noFill/>
              <a:ln cap="flat" cmpd="sng" w="9525">
                <a:solidFill>
                  <a:srgbClr val="727272"/>
                </a:solidFill>
                <a:prstDash val="solid"/>
                <a:round/>
                <a:headEnd len="sm" w="sm" type="none"/>
                <a:tailEnd len="sm" w="sm" type="none"/>
              </a:ln>
            </p:spPr>
          </p:cxnSp>
        </p:grpSp>
        <p:sp>
          <p:nvSpPr>
            <p:cNvPr id="896" name="Google Shape;896;p55"/>
            <p:cNvSpPr/>
            <p:nvPr/>
          </p:nvSpPr>
          <p:spPr>
            <a:xfrm flipH="1">
              <a:off x="3142273" y="5145754"/>
              <a:ext cx="495536" cy="1248194"/>
            </a:xfrm>
            <a:prstGeom prst="cube">
              <a:avLst>
                <a:gd fmla="val 37800" name="adj"/>
              </a:avLst>
            </a:prstGeom>
            <a:solidFill>
              <a:schemeClr val="lt1"/>
            </a:solidFill>
            <a:ln cap="flat" cmpd="sng" w="25400">
              <a:solidFill>
                <a:srgbClr val="799233"/>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chemeClr val="lt1"/>
                </a:solidFill>
                <a:latin typeface="Arial"/>
                <a:ea typeface="Arial"/>
                <a:cs typeface="Arial"/>
                <a:sym typeface="Arial"/>
              </a:endParaRPr>
            </a:p>
          </p:txBody>
        </p:sp>
        <p:sp>
          <p:nvSpPr>
            <p:cNvPr id="897" name="Google Shape;897;p55"/>
            <p:cNvSpPr/>
            <p:nvPr/>
          </p:nvSpPr>
          <p:spPr>
            <a:xfrm>
              <a:off x="2192698" y="5680139"/>
              <a:ext cx="641590" cy="126955"/>
            </a:xfrm>
            <a:prstGeom prst="rect">
              <a:avLst/>
            </a:prstGeom>
            <a:solidFill>
              <a:schemeClr val="lt2"/>
            </a:solidFill>
            <a:ln cap="flat" cmpd="sng" w="25400">
              <a:solidFill>
                <a:srgbClr val="799233"/>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chemeClr val="lt1"/>
                </a:solidFill>
                <a:latin typeface="Arial"/>
                <a:ea typeface="Arial"/>
                <a:cs typeface="Arial"/>
                <a:sym typeface="Arial"/>
              </a:endParaRPr>
            </a:p>
          </p:txBody>
        </p:sp>
        <p:sp>
          <p:nvSpPr>
            <p:cNvPr id="898" name="Google Shape;898;p55"/>
            <p:cNvSpPr/>
            <p:nvPr/>
          </p:nvSpPr>
          <p:spPr>
            <a:xfrm flipH="1">
              <a:off x="1745065" y="5486963"/>
              <a:ext cx="495537" cy="495537"/>
            </a:xfrm>
            <a:prstGeom prst="cube">
              <a:avLst>
                <a:gd fmla="val 25000" name="adj"/>
              </a:avLst>
            </a:prstGeom>
            <a:solidFill>
              <a:schemeClr val="lt1"/>
            </a:solidFill>
            <a:ln cap="flat" cmpd="sng" w="25400">
              <a:solidFill>
                <a:srgbClr val="799233"/>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chemeClr val="lt1"/>
                </a:solidFill>
                <a:latin typeface="Arial"/>
                <a:ea typeface="Arial"/>
                <a:cs typeface="Arial"/>
                <a:sym typeface="Arial"/>
              </a:endParaRPr>
            </a:p>
          </p:txBody>
        </p:sp>
        <p:sp>
          <p:nvSpPr>
            <p:cNvPr id="899" name="Google Shape;899;p55"/>
            <p:cNvSpPr/>
            <p:nvPr/>
          </p:nvSpPr>
          <p:spPr>
            <a:xfrm flipH="1">
              <a:off x="2758026" y="5486963"/>
              <a:ext cx="495537" cy="495537"/>
            </a:xfrm>
            <a:prstGeom prst="cube">
              <a:avLst>
                <a:gd fmla="val 25000" name="adj"/>
              </a:avLst>
            </a:prstGeom>
            <a:solidFill>
              <a:schemeClr val="lt1"/>
            </a:solidFill>
            <a:ln cap="flat" cmpd="sng" w="25400">
              <a:solidFill>
                <a:srgbClr val="799233"/>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chemeClr val="lt1"/>
                </a:solidFill>
                <a:latin typeface="Arial"/>
                <a:ea typeface="Arial"/>
                <a:cs typeface="Arial"/>
                <a:sym typeface="Arial"/>
              </a:endParaRPr>
            </a:p>
          </p:txBody>
        </p:sp>
        <p:sp>
          <p:nvSpPr>
            <p:cNvPr id="900" name="Google Shape;900;p55"/>
            <p:cNvSpPr/>
            <p:nvPr/>
          </p:nvSpPr>
          <p:spPr>
            <a:xfrm flipH="1">
              <a:off x="1492079" y="5145754"/>
              <a:ext cx="495536" cy="1248194"/>
            </a:xfrm>
            <a:prstGeom prst="cube">
              <a:avLst>
                <a:gd fmla="val 37800" name="adj"/>
              </a:avLst>
            </a:prstGeom>
            <a:solidFill>
              <a:schemeClr val="lt1"/>
            </a:solidFill>
            <a:ln cap="flat" cmpd="sng" w="25400">
              <a:solidFill>
                <a:srgbClr val="799233"/>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chemeClr val="lt1"/>
                </a:solidFill>
                <a:latin typeface="Arial"/>
                <a:ea typeface="Arial"/>
                <a:cs typeface="Arial"/>
                <a:sym typeface="Arial"/>
              </a:endParaRPr>
            </a:p>
          </p:txBody>
        </p:sp>
        <p:grpSp>
          <p:nvGrpSpPr>
            <p:cNvPr id="901" name="Google Shape;901;p55"/>
            <p:cNvGrpSpPr/>
            <p:nvPr/>
          </p:nvGrpSpPr>
          <p:grpSpPr>
            <a:xfrm>
              <a:off x="1117092" y="4835473"/>
              <a:ext cx="667728" cy="1872468"/>
              <a:chOff x="2251954" y="4746790"/>
              <a:chExt cx="667728" cy="1872468"/>
            </a:xfrm>
          </p:grpSpPr>
          <p:sp>
            <p:nvSpPr>
              <p:cNvPr id="902" name="Google Shape;902;p55"/>
              <p:cNvSpPr/>
              <p:nvPr/>
            </p:nvSpPr>
            <p:spPr>
              <a:xfrm flipH="1">
                <a:off x="2251954" y="4746790"/>
                <a:ext cx="667728" cy="1872376"/>
              </a:xfrm>
              <a:prstGeom prst="cube">
                <a:avLst>
                  <a:gd fmla="val 60454" name="adj"/>
                </a:avLst>
              </a:prstGeom>
              <a:solidFill>
                <a:schemeClr val="lt1"/>
              </a:solidFill>
              <a:ln cap="flat" cmpd="sng" w="25400">
                <a:solidFill>
                  <a:srgbClr val="799233"/>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chemeClr val="lt1"/>
                  </a:solidFill>
                  <a:latin typeface="Arial"/>
                  <a:ea typeface="Arial"/>
                  <a:cs typeface="Arial"/>
                  <a:sym typeface="Arial"/>
                </a:endParaRPr>
              </a:p>
            </p:txBody>
          </p:sp>
          <p:cxnSp>
            <p:nvCxnSpPr>
              <p:cNvPr id="903" name="Google Shape;903;p55"/>
              <p:cNvCxnSpPr>
                <a:stCxn id="902" idx="1"/>
                <a:endCxn id="902" idx="3"/>
              </p:cNvCxnSpPr>
              <p:nvPr/>
            </p:nvCxnSpPr>
            <p:spPr>
              <a:xfrm>
                <a:off x="2787652" y="5150458"/>
                <a:ext cx="0" cy="1468800"/>
              </a:xfrm>
              <a:prstGeom prst="straightConnector1">
                <a:avLst/>
              </a:prstGeom>
              <a:noFill/>
              <a:ln cap="flat" cmpd="sng" w="12700">
                <a:solidFill>
                  <a:srgbClr val="727272"/>
                </a:solidFill>
                <a:prstDash val="solid"/>
                <a:round/>
                <a:headEnd len="sm" w="sm" type="none"/>
                <a:tailEnd len="sm" w="sm" type="none"/>
              </a:ln>
            </p:spPr>
          </p:cxnSp>
          <p:cxnSp>
            <p:nvCxnSpPr>
              <p:cNvPr id="904" name="Google Shape;904;p55"/>
              <p:cNvCxnSpPr>
                <a:stCxn id="902" idx="0"/>
                <a:endCxn id="902" idx="1"/>
              </p:cNvCxnSpPr>
              <p:nvPr/>
            </p:nvCxnSpPr>
            <p:spPr>
              <a:xfrm>
                <a:off x="2383984" y="4746790"/>
                <a:ext cx="403800" cy="403800"/>
              </a:xfrm>
              <a:prstGeom prst="straightConnector1">
                <a:avLst/>
              </a:prstGeom>
              <a:noFill/>
              <a:ln cap="flat" cmpd="sng" w="9525">
                <a:solidFill>
                  <a:srgbClr val="727272"/>
                </a:solidFill>
                <a:prstDash val="solid"/>
                <a:round/>
                <a:headEnd len="sm" w="sm" type="none"/>
                <a:tailEnd len="sm" w="sm" type="none"/>
              </a:ln>
            </p:spPr>
          </p:cxnSp>
        </p:grpSp>
      </p:grpSp>
      <p:sp>
        <p:nvSpPr>
          <p:cNvPr id="905" name="Google Shape;905;p55"/>
          <p:cNvSpPr txBox="1"/>
          <p:nvPr/>
        </p:nvSpPr>
        <p:spPr>
          <a:xfrm>
            <a:off x="1270581" y="2391169"/>
            <a:ext cx="1431600" cy="3462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None/>
            </a:pPr>
            <a:r>
              <a:rPr b="0" i="0" lang="es" sz="900" u="none" cap="none" strike="noStrike">
                <a:solidFill>
                  <a:srgbClr val="000000"/>
                </a:solidFill>
                <a:latin typeface="Comic Sans MS"/>
                <a:ea typeface="Comic Sans MS"/>
                <a:cs typeface="Comic Sans MS"/>
                <a:sym typeface="Comic Sans MS"/>
              </a:rPr>
              <a:t>Trained model </a:t>
            </a:r>
            <a:endParaRPr sz="1100"/>
          </a:p>
          <a:p>
            <a:pPr indent="0" lvl="0" marL="0" marR="0" rtl="0" algn="ctr">
              <a:lnSpc>
                <a:spcPct val="100000"/>
              </a:lnSpc>
              <a:spcBef>
                <a:spcPts val="0"/>
              </a:spcBef>
              <a:spcAft>
                <a:spcPts val="0"/>
              </a:spcAft>
              <a:buNone/>
            </a:pPr>
            <a:r>
              <a:rPr b="0" i="0" lang="es" sz="900" u="none" cap="none" strike="noStrike">
                <a:solidFill>
                  <a:srgbClr val="000000"/>
                </a:solidFill>
                <a:latin typeface="Comic Sans MS"/>
                <a:ea typeface="Comic Sans MS"/>
                <a:cs typeface="Comic Sans MS"/>
                <a:sym typeface="Comic Sans MS"/>
              </a:rPr>
              <a:t>Nuclei segmentation</a:t>
            </a:r>
            <a:endParaRPr sz="1100"/>
          </a:p>
        </p:txBody>
      </p:sp>
      <p:grpSp>
        <p:nvGrpSpPr>
          <p:cNvPr id="906" name="Google Shape;906;p55"/>
          <p:cNvGrpSpPr/>
          <p:nvPr/>
        </p:nvGrpSpPr>
        <p:grpSpPr>
          <a:xfrm>
            <a:off x="1425648" y="2994277"/>
            <a:ext cx="1092766" cy="705172"/>
            <a:chOff x="1117092" y="4835473"/>
            <a:chExt cx="2901662" cy="1872468"/>
          </a:xfrm>
        </p:grpSpPr>
        <p:grpSp>
          <p:nvGrpSpPr>
            <p:cNvPr id="907" name="Google Shape;907;p55"/>
            <p:cNvGrpSpPr/>
            <p:nvPr/>
          </p:nvGrpSpPr>
          <p:grpSpPr>
            <a:xfrm>
              <a:off x="3351026" y="4835473"/>
              <a:ext cx="667728" cy="1872468"/>
              <a:chOff x="2251954" y="4746790"/>
              <a:chExt cx="667728" cy="1872468"/>
            </a:xfrm>
          </p:grpSpPr>
          <p:sp>
            <p:nvSpPr>
              <p:cNvPr id="908" name="Google Shape;908;p55"/>
              <p:cNvSpPr/>
              <p:nvPr/>
            </p:nvSpPr>
            <p:spPr>
              <a:xfrm flipH="1">
                <a:off x="2251954" y="4746790"/>
                <a:ext cx="667728" cy="1872376"/>
              </a:xfrm>
              <a:prstGeom prst="cube">
                <a:avLst>
                  <a:gd fmla="val 60454" name="adj"/>
                </a:avLst>
              </a:prstGeom>
              <a:gradFill>
                <a:gsLst>
                  <a:gs pos="0">
                    <a:srgbClr val="E3FF98"/>
                  </a:gs>
                  <a:gs pos="35000">
                    <a:srgbClr val="E9FFB7"/>
                  </a:gs>
                  <a:gs pos="100000">
                    <a:srgbClr val="F6FFE1"/>
                  </a:gs>
                </a:gsLst>
                <a:lin ang="16200000" scaled="0"/>
              </a:gradFill>
              <a:ln cap="flat" cmpd="sng" w="9525">
                <a:solidFill>
                  <a:srgbClr val="A4C74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chemeClr val="dk1"/>
                  </a:solidFill>
                  <a:latin typeface="Arial"/>
                  <a:ea typeface="Arial"/>
                  <a:cs typeface="Arial"/>
                  <a:sym typeface="Arial"/>
                </a:endParaRPr>
              </a:p>
            </p:txBody>
          </p:sp>
          <p:cxnSp>
            <p:nvCxnSpPr>
              <p:cNvPr id="909" name="Google Shape;909;p55"/>
              <p:cNvCxnSpPr>
                <a:stCxn id="908" idx="1"/>
                <a:endCxn id="908" idx="3"/>
              </p:cNvCxnSpPr>
              <p:nvPr/>
            </p:nvCxnSpPr>
            <p:spPr>
              <a:xfrm>
                <a:off x="2787652" y="5150458"/>
                <a:ext cx="0" cy="1468800"/>
              </a:xfrm>
              <a:prstGeom prst="straightConnector1">
                <a:avLst/>
              </a:prstGeom>
              <a:gradFill>
                <a:gsLst>
                  <a:gs pos="0">
                    <a:srgbClr val="E3FF98"/>
                  </a:gs>
                  <a:gs pos="35000">
                    <a:srgbClr val="E9FFB7"/>
                  </a:gs>
                  <a:gs pos="100000">
                    <a:srgbClr val="F6FFE1"/>
                  </a:gs>
                </a:gsLst>
                <a:lin ang="16200000" scaled="0"/>
              </a:gradFill>
              <a:ln cap="flat" cmpd="sng" w="9525">
                <a:solidFill>
                  <a:srgbClr val="A4C741"/>
                </a:solidFill>
                <a:prstDash val="solid"/>
                <a:round/>
                <a:headEnd len="sm" w="sm" type="none"/>
                <a:tailEnd len="sm" w="sm" type="none"/>
              </a:ln>
              <a:effectLst>
                <a:outerShdw blurRad="40000" rotWithShape="0" dir="5400000" dist="20000">
                  <a:srgbClr val="000000">
                    <a:alpha val="37647"/>
                  </a:srgbClr>
                </a:outerShdw>
              </a:effectLst>
            </p:spPr>
          </p:cxnSp>
          <p:cxnSp>
            <p:nvCxnSpPr>
              <p:cNvPr id="910" name="Google Shape;910;p55"/>
              <p:cNvCxnSpPr>
                <a:stCxn id="908" idx="0"/>
                <a:endCxn id="908" idx="1"/>
              </p:cNvCxnSpPr>
              <p:nvPr/>
            </p:nvCxnSpPr>
            <p:spPr>
              <a:xfrm>
                <a:off x="2383984" y="4746790"/>
                <a:ext cx="403800" cy="403800"/>
              </a:xfrm>
              <a:prstGeom prst="straightConnector1">
                <a:avLst/>
              </a:prstGeom>
              <a:gradFill>
                <a:gsLst>
                  <a:gs pos="0">
                    <a:srgbClr val="E3FF98"/>
                  </a:gs>
                  <a:gs pos="35000">
                    <a:srgbClr val="E9FFB7"/>
                  </a:gs>
                  <a:gs pos="100000">
                    <a:srgbClr val="F6FFE1"/>
                  </a:gs>
                </a:gsLst>
                <a:lin ang="16200000" scaled="0"/>
              </a:gradFill>
              <a:ln cap="flat" cmpd="sng" w="9525">
                <a:solidFill>
                  <a:srgbClr val="A4C741"/>
                </a:solidFill>
                <a:prstDash val="solid"/>
                <a:round/>
                <a:headEnd len="sm" w="sm" type="none"/>
                <a:tailEnd len="sm" w="sm" type="none"/>
              </a:ln>
              <a:effectLst>
                <a:outerShdw blurRad="40000" rotWithShape="0" dir="5400000" dist="20000">
                  <a:srgbClr val="000000">
                    <a:alpha val="37647"/>
                  </a:srgbClr>
                </a:outerShdw>
              </a:effectLst>
            </p:spPr>
          </p:cxnSp>
        </p:grpSp>
        <p:sp>
          <p:nvSpPr>
            <p:cNvPr id="911" name="Google Shape;911;p55"/>
            <p:cNvSpPr/>
            <p:nvPr/>
          </p:nvSpPr>
          <p:spPr>
            <a:xfrm flipH="1">
              <a:off x="3142273" y="5145754"/>
              <a:ext cx="495536" cy="1248194"/>
            </a:xfrm>
            <a:prstGeom prst="cube">
              <a:avLst>
                <a:gd fmla="val 37800" name="adj"/>
              </a:avLst>
            </a:prstGeom>
            <a:gradFill>
              <a:gsLst>
                <a:gs pos="0">
                  <a:srgbClr val="E3FF98"/>
                </a:gs>
                <a:gs pos="35000">
                  <a:srgbClr val="E9FFB7"/>
                </a:gs>
                <a:gs pos="100000">
                  <a:srgbClr val="F6FFE1"/>
                </a:gs>
              </a:gsLst>
              <a:lin ang="16200000" scaled="0"/>
            </a:gradFill>
            <a:ln cap="flat" cmpd="sng" w="9525">
              <a:solidFill>
                <a:srgbClr val="A4C74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chemeClr val="dk1"/>
                </a:solidFill>
                <a:latin typeface="Arial"/>
                <a:ea typeface="Arial"/>
                <a:cs typeface="Arial"/>
                <a:sym typeface="Arial"/>
              </a:endParaRPr>
            </a:p>
          </p:txBody>
        </p:sp>
        <p:sp>
          <p:nvSpPr>
            <p:cNvPr id="912" name="Google Shape;912;p55"/>
            <p:cNvSpPr/>
            <p:nvPr/>
          </p:nvSpPr>
          <p:spPr>
            <a:xfrm>
              <a:off x="2192698" y="5680139"/>
              <a:ext cx="641590" cy="126955"/>
            </a:xfrm>
            <a:prstGeom prst="rect">
              <a:avLst/>
            </a:prstGeom>
            <a:gradFill>
              <a:gsLst>
                <a:gs pos="0">
                  <a:srgbClr val="E3FF98"/>
                </a:gs>
                <a:gs pos="35000">
                  <a:srgbClr val="E9FFB7"/>
                </a:gs>
                <a:gs pos="100000">
                  <a:srgbClr val="F6FFE1"/>
                </a:gs>
              </a:gsLst>
              <a:lin ang="16200000" scaled="0"/>
            </a:gradFill>
            <a:ln cap="flat" cmpd="sng" w="9525">
              <a:solidFill>
                <a:srgbClr val="A4C74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chemeClr val="dk1"/>
                </a:solidFill>
                <a:latin typeface="Arial"/>
                <a:ea typeface="Arial"/>
                <a:cs typeface="Arial"/>
                <a:sym typeface="Arial"/>
              </a:endParaRPr>
            </a:p>
          </p:txBody>
        </p:sp>
        <p:sp>
          <p:nvSpPr>
            <p:cNvPr id="913" name="Google Shape;913;p55"/>
            <p:cNvSpPr/>
            <p:nvPr/>
          </p:nvSpPr>
          <p:spPr>
            <a:xfrm flipH="1">
              <a:off x="1745065" y="5486963"/>
              <a:ext cx="495537" cy="495537"/>
            </a:xfrm>
            <a:prstGeom prst="cube">
              <a:avLst>
                <a:gd fmla="val 25000" name="adj"/>
              </a:avLst>
            </a:prstGeom>
            <a:gradFill>
              <a:gsLst>
                <a:gs pos="0">
                  <a:srgbClr val="E3FF98"/>
                </a:gs>
                <a:gs pos="35000">
                  <a:srgbClr val="E9FFB7"/>
                </a:gs>
                <a:gs pos="100000">
                  <a:srgbClr val="F6FFE1"/>
                </a:gs>
              </a:gsLst>
              <a:lin ang="16200000" scaled="0"/>
            </a:gradFill>
            <a:ln cap="flat" cmpd="sng" w="9525">
              <a:solidFill>
                <a:srgbClr val="A4C74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chemeClr val="dk1"/>
                </a:solidFill>
                <a:latin typeface="Arial"/>
                <a:ea typeface="Arial"/>
                <a:cs typeface="Arial"/>
                <a:sym typeface="Arial"/>
              </a:endParaRPr>
            </a:p>
          </p:txBody>
        </p:sp>
        <p:sp>
          <p:nvSpPr>
            <p:cNvPr id="914" name="Google Shape;914;p55"/>
            <p:cNvSpPr/>
            <p:nvPr/>
          </p:nvSpPr>
          <p:spPr>
            <a:xfrm flipH="1">
              <a:off x="2758026" y="5486963"/>
              <a:ext cx="495537" cy="495537"/>
            </a:xfrm>
            <a:prstGeom prst="cube">
              <a:avLst>
                <a:gd fmla="val 25000" name="adj"/>
              </a:avLst>
            </a:prstGeom>
            <a:gradFill>
              <a:gsLst>
                <a:gs pos="0">
                  <a:srgbClr val="E3FF98"/>
                </a:gs>
                <a:gs pos="35000">
                  <a:srgbClr val="E9FFB7"/>
                </a:gs>
                <a:gs pos="100000">
                  <a:srgbClr val="F6FFE1"/>
                </a:gs>
              </a:gsLst>
              <a:lin ang="16200000" scaled="0"/>
            </a:gradFill>
            <a:ln cap="flat" cmpd="sng" w="9525">
              <a:solidFill>
                <a:srgbClr val="A4C74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chemeClr val="dk1"/>
                </a:solidFill>
                <a:latin typeface="Arial"/>
                <a:ea typeface="Arial"/>
                <a:cs typeface="Arial"/>
                <a:sym typeface="Arial"/>
              </a:endParaRPr>
            </a:p>
          </p:txBody>
        </p:sp>
        <p:sp>
          <p:nvSpPr>
            <p:cNvPr id="915" name="Google Shape;915;p55"/>
            <p:cNvSpPr/>
            <p:nvPr/>
          </p:nvSpPr>
          <p:spPr>
            <a:xfrm flipH="1">
              <a:off x="1492079" y="5145754"/>
              <a:ext cx="495536" cy="1248194"/>
            </a:xfrm>
            <a:prstGeom prst="cube">
              <a:avLst>
                <a:gd fmla="val 37800" name="adj"/>
              </a:avLst>
            </a:prstGeom>
            <a:gradFill>
              <a:gsLst>
                <a:gs pos="0">
                  <a:srgbClr val="E3FF98"/>
                </a:gs>
                <a:gs pos="35000">
                  <a:srgbClr val="E9FFB7"/>
                </a:gs>
                <a:gs pos="100000">
                  <a:srgbClr val="F6FFE1"/>
                </a:gs>
              </a:gsLst>
              <a:lin ang="16200000" scaled="0"/>
            </a:gradFill>
            <a:ln cap="flat" cmpd="sng" w="9525">
              <a:solidFill>
                <a:srgbClr val="A4C74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chemeClr val="dk1"/>
                </a:solidFill>
                <a:latin typeface="Arial"/>
                <a:ea typeface="Arial"/>
                <a:cs typeface="Arial"/>
                <a:sym typeface="Arial"/>
              </a:endParaRPr>
            </a:p>
          </p:txBody>
        </p:sp>
        <p:grpSp>
          <p:nvGrpSpPr>
            <p:cNvPr id="916" name="Google Shape;916;p55"/>
            <p:cNvGrpSpPr/>
            <p:nvPr/>
          </p:nvGrpSpPr>
          <p:grpSpPr>
            <a:xfrm>
              <a:off x="1117092" y="4835473"/>
              <a:ext cx="667728" cy="1872468"/>
              <a:chOff x="2251954" y="4746790"/>
              <a:chExt cx="667728" cy="1872468"/>
            </a:xfrm>
          </p:grpSpPr>
          <p:sp>
            <p:nvSpPr>
              <p:cNvPr id="917" name="Google Shape;917;p55"/>
              <p:cNvSpPr/>
              <p:nvPr/>
            </p:nvSpPr>
            <p:spPr>
              <a:xfrm flipH="1">
                <a:off x="2251954" y="4746790"/>
                <a:ext cx="667728" cy="1872376"/>
              </a:xfrm>
              <a:prstGeom prst="cube">
                <a:avLst>
                  <a:gd fmla="val 60454" name="adj"/>
                </a:avLst>
              </a:prstGeom>
              <a:gradFill>
                <a:gsLst>
                  <a:gs pos="0">
                    <a:srgbClr val="E3FF98"/>
                  </a:gs>
                  <a:gs pos="35000">
                    <a:srgbClr val="E9FFB7"/>
                  </a:gs>
                  <a:gs pos="100000">
                    <a:srgbClr val="F6FFE1"/>
                  </a:gs>
                </a:gsLst>
                <a:lin ang="16200000" scaled="0"/>
              </a:gradFill>
              <a:ln cap="flat" cmpd="sng" w="9525">
                <a:solidFill>
                  <a:srgbClr val="A4C74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chemeClr val="dk1"/>
                  </a:solidFill>
                  <a:latin typeface="Arial"/>
                  <a:ea typeface="Arial"/>
                  <a:cs typeface="Arial"/>
                  <a:sym typeface="Arial"/>
                </a:endParaRPr>
              </a:p>
            </p:txBody>
          </p:sp>
          <p:cxnSp>
            <p:nvCxnSpPr>
              <p:cNvPr id="918" name="Google Shape;918;p55"/>
              <p:cNvCxnSpPr>
                <a:stCxn id="917" idx="1"/>
                <a:endCxn id="917" idx="3"/>
              </p:cNvCxnSpPr>
              <p:nvPr/>
            </p:nvCxnSpPr>
            <p:spPr>
              <a:xfrm>
                <a:off x="2787652" y="5150458"/>
                <a:ext cx="0" cy="1468800"/>
              </a:xfrm>
              <a:prstGeom prst="straightConnector1">
                <a:avLst/>
              </a:prstGeom>
              <a:gradFill>
                <a:gsLst>
                  <a:gs pos="0">
                    <a:srgbClr val="E3FF98"/>
                  </a:gs>
                  <a:gs pos="35000">
                    <a:srgbClr val="E9FFB7"/>
                  </a:gs>
                  <a:gs pos="100000">
                    <a:srgbClr val="F6FFE1"/>
                  </a:gs>
                </a:gsLst>
                <a:lin ang="16200000" scaled="0"/>
              </a:gradFill>
              <a:ln cap="flat" cmpd="sng" w="9525">
                <a:solidFill>
                  <a:srgbClr val="A4C741"/>
                </a:solidFill>
                <a:prstDash val="solid"/>
                <a:round/>
                <a:headEnd len="sm" w="sm" type="none"/>
                <a:tailEnd len="sm" w="sm" type="none"/>
              </a:ln>
              <a:effectLst>
                <a:outerShdw blurRad="40000" rotWithShape="0" dir="5400000" dist="20000">
                  <a:srgbClr val="000000">
                    <a:alpha val="37647"/>
                  </a:srgbClr>
                </a:outerShdw>
              </a:effectLst>
            </p:spPr>
          </p:cxnSp>
          <p:cxnSp>
            <p:nvCxnSpPr>
              <p:cNvPr id="919" name="Google Shape;919;p55"/>
              <p:cNvCxnSpPr>
                <a:stCxn id="917" idx="0"/>
                <a:endCxn id="917" idx="1"/>
              </p:cNvCxnSpPr>
              <p:nvPr/>
            </p:nvCxnSpPr>
            <p:spPr>
              <a:xfrm>
                <a:off x="2383984" y="4746790"/>
                <a:ext cx="403800" cy="403800"/>
              </a:xfrm>
              <a:prstGeom prst="straightConnector1">
                <a:avLst/>
              </a:prstGeom>
              <a:gradFill>
                <a:gsLst>
                  <a:gs pos="0">
                    <a:srgbClr val="E3FF98"/>
                  </a:gs>
                  <a:gs pos="35000">
                    <a:srgbClr val="E9FFB7"/>
                  </a:gs>
                  <a:gs pos="100000">
                    <a:srgbClr val="F6FFE1"/>
                  </a:gs>
                </a:gsLst>
                <a:lin ang="16200000" scaled="0"/>
              </a:gradFill>
              <a:ln cap="flat" cmpd="sng" w="9525">
                <a:solidFill>
                  <a:srgbClr val="A4C741"/>
                </a:solidFill>
                <a:prstDash val="solid"/>
                <a:round/>
                <a:headEnd len="sm" w="sm" type="none"/>
                <a:tailEnd len="sm" w="sm" type="none"/>
              </a:ln>
              <a:effectLst>
                <a:outerShdw blurRad="40000" rotWithShape="0" dir="5400000" dist="20000">
                  <a:srgbClr val="000000">
                    <a:alpha val="37647"/>
                  </a:srgbClr>
                </a:outerShdw>
              </a:effectLst>
            </p:spPr>
          </p:cxnSp>
        </p:grpSp>
      </p:grpSp>
      <p:sp>
        <p:nvSpPr>
          <p:cNvPr id="920" name="Google Shape;920;p55"/>
          <p:cNvSpPr txBox="1"/>
          <p:nvPr/>
        </p:nvSpPr>
        <p:spPr>
          <a:xfrm>
            <a:off x="1270581" y="3693743"/>
            <a:ext cx="1431600" cy="3462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None/>
            </a:pPr>
            <a:r>
              <a:rPr b="0" i="0" lang="es" sz="900" u="none" cap="none" strike="noStrike">
                <a:solidFill>
                  <a:srgbClr val="000000"/>
                </a:solidFill>
                <a:latin typeface="Comic Sans MS"/>
                <a:ea typeface="Comic Sans MS"/>
                <a:cs typeface="Comic Sans MS"/>
                <a:sym typeface="Comic Sans MS"/>
              </a:rPr>
              <a:t>Trained model </a:t>
            </a:r>
            <a:endParaRPr sz="1100"/>
          </a:p>
          <a:p>
            <a:pPr indent="0" lvl="0" marL="0" marR="0" rtl="0" algn="ctr">
              <a:lnSpc>
                <a:spcPct val="100000"/>
              </a:lnSpc>
              <a:spcBef>
                <a:spcPts val="0"/>
              </a:spcBef>
              <a:spcAft>
                <a:spcPts val="0"/>
              </a:spcAft>
              <a:buNone/>
            </a:pPr>
            <a:r>
              <a:rPr b="0" i="0" lang="es" sz="900" u="none" cap="none" strike="noStrike">
                <a:solidFill>
                  <a:srgbClr val="000000"/>
                </a:solidFill>
                <a:latin typeface="Comic Sans MS"/>
                <a:ea typeface="Comic Sans MS"/>
                <a:cs typeface="Comic Sans MS"/>
                <a:sym typeface="Comic Sans MS"/>
              </a:rPr>
              <a:t>Cell segmentaiton</a:t>
            </a:r>
            <a:endParaRPr sz="1100"/>
          </a:p>
        </p:txBody>
      </p:sp>
      <p:cxnSp>
        <p:nvCxnSpPr>
          <p:cNvPr id="921" name="Google Shape;921;p55"/>
          <p:cNvCxnSpPr/>
          <p:nvPr/>
        </p:nvCxnSpPr>
        <p:spPr>
          <a:xfrm>
            <a:off x="5172199" y="600649"/>
            <a:ext cx="0" cy="4047300"/>
          </a:xfrm>
          <a:prstGeom prst="straightConnector1">
            <a:avLst/>
          </a:prstGeom>
          <a:noFill/>
          <a:ln cap="flat" cmpd="sng" w="19050">
            <a:solidFill>
              <a:srgbClr val="727272"/>
            </a:solidFill>
            <a:prstDash val="dash"/>
            <a:round/>
            <a:headEnd len="sm" w="sm" type="none"/>
            <a:tailEnd len="sm" w="sm" type="none"/>
          </a:ln>
        </p:spPr>
      </p:cxnSp>
      <p:cxnSp>
        <p:nvCxnSpPr>
          <p:cNvPr id="922" name="Google Shape;922;p55"/>
          <p:cNvCxnSpPr>
            <a:stCxn id="886" idx="3"/>
            <a:endCxn id="890" idx="1"/>
          </p:cNvCxnSpPr>
          <p:nvPr/>
        </p:nvCxnSpPr>
        <p:spPr>
          <a:xfrm flipH="1" rot="10800000">
            <a:off x="6590454" y="1888145"/>
            <a:ext cx="421200" cy="599100"/>
          </a:xfrm>
          <a:prstGeom prst="straightConnector1">
            <a:avLst/>
          </a:prstGeom>
          <a:noFill/>
          <a:ln cap="flat" cmpd="sng" w="12700">
            <a:solidFill>
              <a:srgbClr val="727272"/>
            </a:solidFill>
            <a:prstDash val="solid"/>
            <a:round/>
            <a:headEnd len="sm" w="sm" type="none"/>
            <a:tailEnd len="med" w="med" type="triangle"/>
          </a:ln>
        </p:spPr>
      </p:cxnSp>
      <p:cxnSp>
        <p:nvCxnSpPr>
          <p:cNvPr id="923" name="Google Shape;923;p55"/>
          <p:cNvCxnSpPr>
            <a:stCxn id="886" idx="3"/>
            <a:endCxn id="885" idx="1"/>
          </p:cNvCxnSpPr>
          <p:nvPr/>
        </p:nvCxnSpPr>
        <p:spPr>
          <a:xfrm>
            <a:off x="6590454" y="2487245"/>
            <a:ext cx="1136400" cy="487500"/>
          </a:xfrm>
          <a:prstGeom prst="straightConnector1">
            <a:avLst/>
          </a:prstGeom>
          <a:noFill/>
          <a:ln cap="flat" cmpd="sng" w="12700">
            <a:solidFill>
              <a:srgbClr val="727272"/>
            </a:solidFill>
            <a:prstDash val="solid"/>
            <a:round/>
            <a:headEnd len="sm" w="sm" type="none"/>
            <a:tailEnd len="med" w="med" type="triangle"/>
          </a:ln>
        </p:spPr>
      </p:cxnSp>
      <p:sp>
        <p:nvSpPr>
          <p:cNvPr id="924" name="Google Shape;924;p55"/>
          <p:cNvSpPr txBox="1"/>
          <p:nvPr/>
        </p:nvSpPr>
        <p:spPr>
          <a:xfrm>
            <a:off x="-55702" y="3373446"/>
            <a:ext cx="1431600" cy="2385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None/>
            </a:pPr>
            <a:r>
              <a:rPr b="0" i="0" lang="es" sz="1100" u="none" cap="none" strike="noStrike">
                <a:solidFill>
                  <a:srgbClr val="000000"/>
                </a:solidFill>
                <a:latin typeface="Comic Sans MS"/>
                <a:ea typeface="Comic Sans MS"/>
                <a:cs typeface="Comic Sans MS"/>
                <a:sym typeface="Comic Sans MS"/>
              </a:rPr>
              <a:t>Test image</a:t>
            </a:r>
            <a:endParaRPr sz="1100"/>
          </a:p>
        </p:txBody>
      </p:sp>
      <p:sp>
        <p:nvSpPr>
          <p:cNvPr id="925" name="Google Shape;925;p55"/>
          <p:cNvSpPr txBox="1"/>
          <p:nvPr/>
        </p:nvSpPr>
        <p:spPr>
          <a:xfrm>
            <a:off x="5304723" y="3070087"/>
            <a:ext cx="1431600" cy="2385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None/>
            </a:pPr>
            <a:r>
              <a:rPr b="0" i="0" lang="es" sz="1100" u="none" cap="none" strike="noStrike">
                <a:solidFill>
                  <a:srgbClr val="000000"/>
                </a:solidFill>
                <a:latin typeface="Comic Sans MS"/>
                <a:ea typeface="Comic Sans MS"/>
                <a:cs typeface="Comic Sans MS"/>
                <a:sym typeface="Comic Sans MS"/>
              </a:rPr>
              <a:t>Test image</a:t>
            </a:r>
            <a:endParaRPr sz="1100"/>
          </a:p>
        </p:txBody>
      </p:sp>
      <p:sp>
        <p:nvSpPr>
          <p:cNvPr id="926" name="Google Shape;926;p55"/>
          <p:cNvSpPr txBox="1"/>
          <p:nvPr/>
        </p:nvSpPr>
        <p:spPr>
          <a:xfrm>
            <a:off x="0" y="4958864"/>
            <a:ext cx="1527101" cy="184636"/>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800"/>
              <a:buFont typeface="Arial"/>
              <a:buNone/>
            </a:pPr>
            <a:r>
              <a:rPr b="0" i="0" lang="es" sz="800" u="sng" cap="none" strike="noStrike">
                <a:solidFill>
                  <a:srgbClr val="7F7F7F"/>
                </a:solidFill>
                <a:latin typeface="Calibri"/>
                <a:ea typeface="Calibri"/>
                <a:cs typeface="Calibri"/>
                <a:sym typeface="Calibri"/>
                <a:hlinkClick r:id="rId11">
                  <a:extLst>
                    <a:ext uri="{A12FA001-AC4F-418D-AE19-62706E023703}">
                      <ahyp:hlinkClr val="tx"/>
                    </a:ext>
                  </a:extLst>
                </a:hlinkClick>
              </a:rPr>
              <a:t>BioImage Model Zoo</a:t>
            </a:r>
            <a:endParaRPr b="0" i="0" sz="800" u="none" cap="none" strike="noStrike">
              <a:solidFill>
                <a:srgbClr val="7F7F7F"/>
              </a:solidFill>
              <a:latin typeface="Calibri"/>
              <a:ea typeface="Calibri"/>
              <a:cs typeface="Calibri"/>
              <a:sym typeface="Calibri"/>
            </a:endParaRPr>
          </a:p>
        </p:txBody>
      </p:sp>
      <p:sp>
        <p:nvSpPr>
          <p:cNvPr id="927" name="Google Shape;927;p55"/>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928" name="Google Shape;928;p55"/>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83"/>
                                        </p:tgtEl>
                                        <p:attrNameLst>
                                          <p:attrName>style.visibility</p:attrName>
                                        </p:attrNameLst>
                                      </p:cBhvr>
                                      <p:to>
                                        <p:strVal val="visible"/>
                                      </p:to>
                                    </p:set>
                                    <p:animEffect filter="fade" transition="in">
                                      <p:cBhvr>
                                        <p:cTn dur="500"/>
                                        <p:tgtEl>
                                          <p:spTgt spid="883"/>
                                        </p:tgtEl>
                                      </p:cBhvr>
                                    </p:animEffect>
                                  </p:childTnLst>
                                </p:cTn>
                              </p:par>
                              <p:par>
                                <p:cTn fill="hold" nodeType="withEffect" presetClass="entr" presetID="10" presetSubtype="0">
                                  <p:stCondLst>
                                    <p:cond delay="0"/>
                                  </p:stCondLst>
                                  <p:childTnLst>
                                    <p:set>
                                      <p:cBhvr>
                                        <p:cTn dur="1" fill="hold">
                                          <p:stCondLst>
                                            <p:cond delay="0"/>
                                          </p:stCondLst>
                                        </p:cTn>
                                        <p:tgtEl>
                                          <p:spTgt spid="889"/>
                                        </p:tgtEl>
                                        <p:attrNameLst>
                                          <p:attrName>style.visibility</p:attrName>
                                        </p:attrNameLst>
                                      </p:cBhvr>
                                      <p:to>
                                        <p:strVal val="visible"/>
                                      </p:to>
                                    </p:set>
                                    <p:animEffect filter="fade" transition="in">
                                      <p:cBhvr>
                                        <p:cTn dur="500"/>
                                        <p:tgtEl>
                                          <p:spTgt spid="88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1"/>
                                        </p:tgtEl>
                                        <p:attrNameLst>
                                          <p:attrName>style.visibility</p:attrName>
                                        </p:attrNameLst>
                                      </p:cBhvr>
                                      <p:to>
                                        <p:strVal val="visible"/>
                                      </p:to>
                                    </p:set>
                                    <p:animEffect filter="fade" transition="in">
                                      <p:cBhvr>
                                        <p:cTn dur="500"/>
                                        <p:tgtEl>
                                          <p:spTgt spid="921"/>
                                        </p:tgtEl>
                                      </p:cBhvr>
                                    </p:animEffect>
                                  </p:childTnLst>
                                </p:cTn>
                              </p:par>
                              <p:par>
                                <p:cTn fill="hold" nodeType="withEffect" presetClass="entr" presetID="10" presetSubtype="0">
                                  <p:stCondLst>
                                    <p:cond delay="0"/>
                                  </p:stCondLst>
                                  <p:childTnLst>
                                    <p:set>
                                      <p:cBhvr>
                                        <p:cTn dur="1" fill="hold">
                                          <p:stCondLst>
                                            <p:cond delay="0"/>
                                          </p:stCondLst>
                                        </p:cTn>
                                        <p:tgtEl>
                                          <p:spTgt spid="886"/>
                                        </p:tgtEl>
                                        <p:attrNameLst>
                                          <p:attrName>style.visibility</p:attrName>
                                        </p:attrNameLst>
                                      </p:cBhvr>
                                      <p:to>
                                        <p:strVal val="visible"/>
                                      </p:to>
                                    </p:set>
                                    <p:animEffect filter="fade" transition="in">
                                      <p:cBhvr>
                                        <p:cTn dur="500"/>
                                        <p:tgtEl>
                                          <p:spTgt spid="886"/>
                                        </p:tgtEl>
                                      </p:cBhvr>
                                    </p:animEffect>
                                  </p:childTnLst>
                                </p:cTn>
                              </p:par>
                              <p:par>
                                <p:cTn fill="hold" nodeType="withEffect" presetClass="entr" presetID="10" presetSubtype="0">
                                  <p:stCondLst>
                                    <p:cond delay="0"/>
                                  </p:stCondLst>
                                  <p:childTnLst>
                                    <p:set>
                                      <p:cBhvr>
                                        <p:cTn dur="1" fill="hold">
                                          <p:stCondLst>
                                            <p:cond delay="0"/>
                                          </p:stCondLst>
                                        </p:cTn>
                                        <p:tgtEl>
                                          <p:spTgt spid="925"/>
                                        </p:tgtEl>
                                        <p:attrNameLst>
                                          <p:attrName>style.visibility</p:attrName>
                                        </p:attrNameLst>
                                      </p:cBhvr>
                                      <p:to>
                                        <p:strVal val="visible"/>
                                      </p:to>
                                    </p:set>
                                    <p:animEffect filter="fade" transition="in">
                                      <p:cBhvr>
                                        <p:cTn dur="500"/>
                                        <p:tgtEl>
                                          <p:spTgt spid="92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2"/>
                                        </p:tgtEl>
                                        <p:attrNameLst>
                                          <p:attrName>style.visibility</p:attrName>
                                        </p:attrNameLst>
                                      </p:cBhvr>
                                      <p:to>
                                        <p:strVal val="visible"/>
                                      </p:to>
                                    </p:set>
                                    <p:animEffect filter="fade" transition="in">
                                      <p:cBhvr>
                                        <p:cTn dur="500"/>
                                        <p:tgtEl>
                                          <p:spTgt spid="922"/>
                                        </p:tgtEl>
                                      </p:cBhvr>
                                    </p:animEffect>
                                  </p:childTnLst>
                                </p:cTn>
                              </p:par>
                              <p:par>
                                <p:cTn fill="hold" nodeType="withEffect" presetClass="entr" presetID="10" presetSubtype="0">
                                  <p:stCondLst>
                                    <p:cond delay="0"/>
                                  </p:stCondLst>
                                  <p:childTnLst>
                                    <p:set>
                                      <p:cBhvr>
                                        <p:cTn dur="1" fill="hold">
                                          <p:stCondLst>
                                            <p:cond delay="0"/>
                                          </p:stCondLst>
                                        </p:cTn>
                                        <p:tgtEl>
                                          <p:spTgt spid="923"/>
                                        </p:tgtEl>
                                        <p:attrNameLst>
                                          <p:attrName>style.visibility</p:attrName>
                                        </p:attrNameLst>
                                      </p:cBhvr>
                                      <p:to>
                                        <p:strVal val="visible"/>
                                      </p:to>
                                    </p:set>
                                    <p:animEffect filter="fade" transition="in">
                                      <p:cBhvr>
                                        <p:cTn dur="500"/>
                                        <p:tgtEl>
                                          <p:spTgt spid="923"/>
                                        </p:tgtEl>
                                      </p:cBhvr>
                                    </p:animEffect>
                                  </p:childTnLst>
                                </p:cTn>
                              </p:par>
                              <p:par>
                                <p:cTn fill="hold" nodeType="withEffect" presetClass="entr" presetID="10" presetSubtype="0">
                                  <p:stCondLst>
                                    <p:cond delay="0"/>
                                  </p:stCondLst>
                                  <p:childTnLst>
                                    <p:set>
                                      <p:cBhvr>
                                        <p:cTn dur="1" fill="hold">
                                          <p:stCondLst>
                                            <p:cond delay="0"/>
                                          </p:stCondLst>
                                        </p:cTn>
                                        <p:tgtEl>
                                          <p:spTgt spid="890"/>
                                        </p:tgtEl>
                                        <p:attrNameLst>
                                          <p:attrName>style.visibility</p:attrName>
                                        </p:attrNameLst>
                                      </p:cBhvr>
                                      <p:to>
                                        <p:strVal val="visible"/>
                                      </p:to>
                                    </p:set>
                                    <p:animEffect filter="fade" transition="in">
                                      <p:cBhvr>
                                        <p:cTn dur="500"/>
                                        <p:tgtEl>
                                          <p:spTgt spid="890"/>
                                        </p:tgtEl>
                                      </p:cBhvr>
                                    </p:animEffect>
                                  </p:childTnLst>
                                </p:cTn>
                              </p:par>
                              <p:par>
                                <p:cTn fill="hold" nodeType="withEffect" presetClass="entr" presetID="10" presetSubtype="0">
                                  <p:stCondLst>
                                    <p:cond delay="0"/>
                                  </p:stCondLst>
                                  <p:childTnLst>
                                    <p:set>
                                      <p:cBhvr>
                                        <p:cTn dur="1" fill="hold">
                                          <p:stCondLst>
                                            <p:cond delay="0"/>
                                          </p:stCondLst>
                                        </p:cTn>
                                        <p:tgtEl>
                                          <p:spTgt spid="885"/>
                                        </p:tgtEl>
                                        <p:attrNameLst>
                                          <p:attrName>style.visibility</p:attrName>
                                        </p:attrNameLst>
                                      </p:cBhvr>
                                      <p:to>
                                        <p:strVal val="visible"/>
                                      </p:to>
                                    </p:set>
                                    <p:animEffect filter="fade" transition="in">
                                      <p:cBhvr>
                                        <p:cTn dur="500"/>
                                        <p:tgtEl>
                                          <p:spTgt spid="8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2" name="Shape 932"/>
        <p:cNvGrpSpPr/>
        <p:nvPr/>
      </p:nvGrpSpPr>
      <p:grpSpPr>
        <a:xfrm>
          <a:off x="0" y="0"/>
          <a:ext cx="0" cy="0"/>
          <a:chOff x="0" y="0"/>
          <a:chExt cx="0" cy="0"/>
        </a:xfrm>
      </p:grpSpPr>
      <p:sp>
        <p:nvSpPr>
          <p:cNvPr id="933" name="Google Shape;933;p56"/>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1400"/>
              <a:buNone/>
            </a:pPr>
            <a:r>
              <a:rPr lang="es"/>
              <a:t>Deep learning for cell/nuclei segmentation</a:t>
            </a:r>
            <a:endParaRPr/>
          </a:p>
        </p:txBody>
      </p:sp>
      <p:grpSp>
        <p:nvGrpSpPr>
          <p:cNvPr id="934" name="Google Shape;934;p56"/>
          <p:cNvGrpSpPr/>
          <p:nvPr/>
        </p:nvGrpSpPr>
        <p:grpSpPr>
          <a:xfrm>
            <a:off x="415337" y="1451618"/>
            <a:ext cx="4355093" cy="1056091"/>
            <a:chOff x="531169" y="1680176"/>
            <a:chExt cx="6314474" cy="1141227"/>
          </a:xfrm>
        </p:grpSpPr>
        <p:pic>
          <p:nvPicPr>
            <p:cNvPr id="935" name="Google Shape;935;p56"/>
            <p:cNvPicPr preferRelativeResize="0"/>
            <p:nvPr/>
          </p:nvPicPr>
          <p:blipFill rotWithShape="1">
            <a:blip r:embed="rId3">
              <a:alphaModFix/>
            </a:blip>
            <a:srcRect b="0" l="0" r="0" t="0"/>
            <a:stretch/>
          </p:blipFill>
          <p:spPr>
            <a:xfrm>
              <a:off x="543526" y="1692533"/>
              <a:ext cx="6302117" cy="1128870"/>
            </a:xfrm>
            <a:prstGeom prst="rect">
              <a:avLst/>
            </a:prstGeom>
            <a:noFill/>
            <a:ln>
              <a:noFill/>
            </a:ln>
          </p:spPr>
        </p:pic>
        <p:sp>
          <p:nvSpPr>
            <p:cNvPr id="936" name="Google Shape;936;p56"/>
            <p:cNvSpPr/>
            <p:nvPr/>
          </p:nvSpPr>
          <p:spPr>
            <a:xfrm>
              <a:off x="531169" y="1680176"/>
              <a:ext cx="123739" cy="12391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chemeClr val="lt1"/>
                </a:solidFill>
                <a:latin typeface="Arial"/>
                <a:ea typeface="Arial"/>
                <a:cs typeface="Arial"/>
                <a:sym typeface="Arial"/>
              </a:endParaRPr>
            </a:p>
          </p:txBody>
        </p:sp>
      </p:grpSp>
      <p:sp>
        <p:nvSpPr>
          <p:cNvPr id="937" name="Google Shape;937;p56"/>
          <p:cNvSpPr txBox="1"/>
          <p:nvPr/>
        </p:nvSpPr>
        <p:spPr>
          <a:xfrm>
            <a:off x="5982815" y="798319"/>
            <a:ext cx="1612500" cy="4386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None/>
            </a:pPr>
            <a:r>
              <a:rPr b="1" i="1" lang="es" sz="2400" u="none" cap="none" strike="noStrike">
                <a:solidFill>
                  <a:srgbClr val="000000"/>
                </a:solidFill>
                <a:latin typeface="Arial"/>
                <a:ea typeface="Arial"/>
                <a:cs typeface="Arial"/>
                <a:sym typeface="Arial"/>
              </a:rPr>
              <a:t>StarDist</a:t>
            </a:r>
            <a:endParaRPr sz="1100"/>
          </a:p>
        </p:txBody>
      </p:sp>
      <p:sp>
        <p:nvSpPr>
          <p:cNvPr id="938" name="Google Shape;938;p56"/>
          <p:cNvSpPr txBox="1"/>
          <p:nvPr/>
        </p:nvSpPr>
        <p:spPr>
          <a:xfrm>
            <a:off x="1608356" y="798320"/>
            <a:ext cx="1612500" cy="4386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None/>
            </a:pPr>
            <a:r>
              <a:rPr b="1" i="1" lang="es" sz="2400" u="none" cap="none" strike="noStrike">
                <a:solidFill>
                  <a:srgbClr val="000000"/>
                </a:solidFill>
                <a:latin typeface="Arial"/>
                <a:ea typeface="Arial"/>
                <a:cs typeface="Arial"/>
                <a:sym typeface="Arial"/>
              </a:rPr>
              <a:t>CellPose</a:t>
            </a:r>
            <a:endParaRPr sz="1100"/>
          </a:p>
        </p:txBody>
      </p:sp>
      <p:pic>
        <p:nvPicPr>
          <p:cNvPr id="939" name="Google Shape;939;p56"/>
          <p:cNvPicPr preferRelativeResize="0"/>
          <p:nvPr/>
        </p:nvPicPr>
        <p:blipFill rotWithShape="1">
          <a:blip r:embed="rId4">
            <a:alphaModFix/>
          </a:blip>
          <a:srcRect b="0" l="0" r="0" t="0"/>
          <a:stretch/>
        </p:blipFill>
        <p:spPr>
          <a:xfrm>
            <a:off x="3226835" y="2909424"/>
            <a:ext cx="1234154" cy="1232588"/>
          </a:xfrm>
          <a:prstGeom prst="rect">
            <a:avLst/>
          </a:prstGeom>
          <a:noFill/>
          <a:ln>
            <a:noFill/>
          </a:ln>
        </p:spPr>
      </p:pic>
      <p:pic>
        <p:nvPicPr>
          <p:cNvPr id="940" name="Google Shape;940;p56"/>
          <p:cNvPicPr preferRelativeResize="0"/>
          <p:nvPr/>
        </p:nvPicPr>
        <p:blipFill rotWithShape="1">
          <a:blip r:embed="rId5">
            <a:alphaModFix/>
          </a:blip>
          <a:srcRect b="0" l="0" r="0" t="0"/>
          <a:stretch/>
        </p:blipFill>
        <p:spPr>
          <a:xfrm>
            <a:off x="1904523" y="2909424"/>
            <a:ext cx="1227901" cy="1232588"/>
          </a:xfrm>
          <a:prstGeom prst="rect">
            <a:avLst/>
          </a:prstGeom>
          <a:noFill/>
          <a:ln>
            <a:noFill/>
          </a:ln>
        </p:spPr>
      </p:pic>
      <p:pic>
        <p:nvPicPr>
          <p:cNvPr id="941" name="Google Shape;941;p56"/>
          <p:cNvPicPr preferRelativeResize="0"/>
          <p:nvPr/>
        </p:nvPicPr>
        <p:blipFill rotWithShape="1">
          <a:blip r:embed="rId6">
            <a:alphaModFix/>
          </a:blip>
          <a:srcRect b="0" l="0" r="0" t="0"/>
          <a:stretch/>
        </p:blipFill>
        <p:spPr>
          <a:xfrm>
            <a:off x="582881" y="2909425"/>
            <a:ext cx="1227913" cy="1232588"/>
          </a:xfrm>
          <a:prstGeom prst="rect">
            <a:avLst/>
          </a:prstGeom>
          <a:noFill/>
          <a:ln>
            <a:noFill/>
          </a:ln>
        </p:spPr>
      </p:pic>
      <p:pic>
        <p:nvPicPr>
          <p:cNvPr id="942" name="Google Shape;942;p56"/>
          <p:cNvPicPr preferRelativeResize="0"/>
          <p:nvPr/>
        </p:nvPicPr>
        <p:blipFill rotWithShape="1">
          <a:blip r:embed="rId7">
            <a:alphaModFix/>
          </a:blip>
          <a:srcRect b="0" l="0" r="0" t="0"/>
          <a:stretch/>
        </p:blipFill>
        <p:spPr>
          <a:xfrm>
            <a:off x="7521722" y="3347814"/>
            <a:ext cx="1315011" cy="1045797"/>
          </a:xfrm>
          <a:prstGeom prst="rect">
            <a:avLst/>
          </a:prstGeom>
          <a:noFill/>
          <a:ln>
            <a:noFill/>
          </a:ln>
        </p:spPr>
      </p:pic>
      <p:pic>
        <p:nvPicPr>
          <p:cNvPr id="943" name="Google Shape;943;p56"/>
          <p:cNvPicPr preferRelativeResize="0"/>
          <p:nvPr/>
        </p:nvPicPr>
        <p:blipFill rotWithShape="1">
          <a:blip r:embed="rId8">
            <a:alphaModFix/>
          </a:blip>
          <a:srcRect b="0" l="0" r="0" t="0"/>
          <a:stretch/>
        </p:blipFill>
        <p:spPr>
          <a:xfrm>
            <a:off x="4883067" y="3337460"/>
            <a:ext cx="2624848" cy="1056152"/>
          </a:xfrm>
          <a:prstGeom prst="rect">
            <a:avLst/>
          </a:prstGeom>
          <a:noFill/>
          <a:ln>
            <a:noFill/>
          </a:ln>
        </p:spPr>
      </p:pic>
      <p:pic>
        <p:nvPicPr>
          <p:cNvPr id="944" name="Google Shape;944;p56"/>
          <p:cNvPicPr preferRelativeResize="0"/>
          <p:nvPr/>
        </p:nvPicPr>
        <p:blipFill rotWithShape="1">
          <a:blip r:embed="rId9">
            <a:alphaModFix/>
          </a:blip>
          <a:srcRect b="0" l="0" r="0" t="0"/>
          <a:stretch/>
        </p:blipFill>
        <p:spPr>
          <a:xfrm>
            <a:off x="5786650" y="1259391"/>
            <a:ext cx="2172352" cy="2043835"/>
          </a:xfrm>
          <a:prstGeom prst="rect">
            <a:avLst/>
          </a:prstGeom>
          <a:noFill/>
          <a:ln>
            <a:noFill/>
          </a:ln>
        </p:spPr>
      </p:pic>
      <p:sp>
        <p:nvSpPr>
          <p:cNvPr id="945" name="Google Shape;945;p56"/>
          <p:cNvSpPr txBox="1"/>
          <p:nvPr/>
        </p:nvSpPr>
        <p:spPr>
          <a:xfrm>
            <a:off x="0" y="4958864"/>
            <a:ext cx="1527101" cy="184636"/>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800"/>
              <a:buFont typeface="Arial"/>
              <a:buNone/>
            </a:pPr>
            <a:r>
              <a:rPr b="0" i="0" lang="es" sz="800" u="sng" cap="none" strike="noStrike">
                <a:solidFill>
                  <a:srgbClr val="7F7F7F"/>
                </a:solidFill>
                <a:latin typeface="Calibri"/>
                <a:ea typeface="Calibri"/>
                <a:cs typeface="Calibri"/>
                <a:sym typeface="Calibri"/>
                <a:hlinkClick r:id="rId10">
                  <a:extLst>
                    <a:ext uri="{A12FA001-AC4F-418D-AE19-62706E023703}">
                      <ahyp:hlinkClr val="tx"/>
                    </a:ext>
                  </a:extLst>
                </a:hlinkClick>
              </a:rPr>
              <a:t>Striner et al., Nat. Meth., 2021</a:t>
            </a:r>
            <a:endParaRPr b="0" i="0" sz="800" u="none" cap="none" strike="noStrike">
              <a:solidFill>
                <a:srgbClr val="7F7F7F"/>
              </a:solidFill>
              <a:latin typeface="Calibri"/>
              <a:ea typeface="Calibri"/>
              <a:cs typeface="Calibri"/>
              <a:sym typeface="Calibri"/>
            </a:endParaRPr>
          </a:p>
        </p:txBody>
      </p:sp>
      <p:sp>
        <p:nvSpPr>
          <p:cNvPr id="946" name="Google Shape;946;p56"/>
          <p:cNvSpPr txBox="1"/>
          <p:nvPr/>
        </p:nvSpPr>
        <p:spPr>
          <a:xfrm>
            <a:off x="7616899" y="4958863"/>
            <a:ext cx="1527101" cy="184636"/>
          </a:xfrm>
          <a:prstGeom prst="rect">
            <a:avLst/>
          </a:prstGeom>
          <a:noFill/>
          <a:ln>
            <a:noFill/>
          </a:ln>
        </p:spPr>
        <p:txBody>
          <a:bodyPr anchorCtr="0" anchor="t" bIns="34275" lIns="68575" spcFirstLastPara="1" rIns="68575" wrap="square" tIns="34275">
            <a:spAutoFit/>
          </a:bodyPr>
          <a:lstStyle/>
          <a:p>
            <a:pPr indent="0" lvl="0" marL="0" marR="0" rtl="0" algn="r">
              <a:lnSpc>
                <a:spcPct val="100000"/>
              </a:lnSpc>
              <a:spcBef>
                <a:spcPts val="0"/>
              </a:spcBef>
              <a:spcAft>
                <a:spcPts val="0"/>
              </a:spcAft>
              <a:buClr>
                <a:srgbClr val="000000"/>
              </a:buClr>
              <a:buSzPts val="800"/>
              <a:buFont typeface="Arial"/>
              <a:buNone/>
            </a:pPr>
            <a:r>
              <a:rPr b="0" i="0" lang="es" sz="800" u="sng" cap="none" strike="noStrike">
                <a:solidFill>
                  <a:srgbClr val="7F7F7F"/>
                </a:solidFill>
                <a:latin typeface="Calibri"/>
                <a:ea typeface="Calibri"/>
                <a:cs typeface="Calibri"/>
                <a:sym typeface="Calibri"/>
                <a:hlinkClick r:id="rId11">
                  <a:extLst>
                    <a:ext uri="{A12FA001-AC4F-418D-AE19-62706E023703}">
                      <ahyp:hlinkClr val="tx"/>
                    </a:ext>
                  </a:extLst>
                </a:hlinkClick>
              </a:rPr>
              <a:t>Schmidt et al., MICCAI, 2018</a:t>
            </a:r>
            <a:endParaRPr b="0" i="0" sz="800" u="none" cap="none" strike="noStrike">
              <a:solidFill>
                <a:srgbClr val="7F7F7F"/>
              </a:solidFill>
              <a:latin typeface="Calibri"/>
              <a:ea typeface="Calibri"/>
              <a:cs typeface="Calibri"/>
              <a:sym typeface="Calibri"/>
            </a:endParaRPr>
          </a:p>
        </p:txBody>
      </p:sp>
      <p:sp>
        <p:nvSpPr>
          <p:cNvPr id="947" name="Google Shape;947;p56"/>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948" name="Google Shape;948;p56"/>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3" name="Shape 953"/>
        <p:cNvGrpSpPr/>
        <p:nvPr/>
      </p:nvGrpSpPr>
      <p:grpSpPr>
        <a:xfrm>
          <a:off x="0" y="0"/>
          <a:ext cx="0" cy="0"/>
          <a:chOff x="0" y="0"/>
          <a:chExt cx="0" cy="0"/>
        </a:xfrm>
      </p:grpSpPr>
      <p:sp>
        <p:nvSpPr>
          <p:cNvPr id="954" name="Google Shape;954;p57"/>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1400"/>
              <a:buNone/>
            </a:pPr>
            <a:r>
              <a:rPr lang="es"/>
              <a:t>Why do we still use classical approaches?</a:t>
            </a:r>
            <a:endParaRPr/>
          </a:p>
        </p:txBody>
      </p:sp>
      <p:sp>
        <p:nvSpPr>
          <p:cNvPr id="955" name="Google Shape;955;p57"/>
          <p:cNvSpPr txBox="1"/>
          <p:nvPr/>
        </p:nvSpPr>
        <p:spPr>
          <a:xfrm>
            <a:off x="440889" y="798104"/>
            <a:ext cx="8649300" cy="3624900"/>
          </a:xfrm>
          <a:prstGeom prst="rect">
            <a:avLst/>
          </a:prstGeom>
          <a:noFill/>
          <a:ln>
            <a:noFill/>
          </a:ln>
        </p:spPr>
        <p:txBody>
          <a:bodyPr anchorCtr="0" anchor="t" bIns="34275" lIns="68575" spcFirstLastPara="1" rIns="68575" wrap="square" tIns="34275">
            <a:spAutoFit/>
          </a:bodyPr>
          <a:lstStyle/>
          <a:p>
            <a:pPr indent="-209550" lvl="0" marL="215900" marR="0" rtl="0" algn="l">
              <a:lnSpc>
                <a:spcPct val="100000"/>
              </a:lnSpc>
              <a:spcBef>
                <a:spcPts val="0"/>
              </a:spcBef>
              <a:spcAft>
                <a:spcPts val="0"/>
              </a:spcAft>
              <a:buClr>
                <a:srgbClr val="000000"/>
              </a:buClr>
              <a:buSzPts val="2100"/>
              <a:buFont typeface="Noto Sans Symbols"/>
              <a:buChar char="⮚"/>
            </a:pPr>
            <a:r>
              <a:rPr b="0" i="0" lang="es" sz="2100" u="none" cap="none" strike="noStrike">
                <a:solidFill>
                  <a:srgbClr val="000000"/>
                </a:solidFill>
                <a:latin typeface="Arial"/>
                <a:ea typeface="Arial"/>
                <a:cs typeface="Arial"/>
                <a:sym typeface="Arial"/>
              </a:rPr>
              <a:t> DL generalization problem</a:t>
            </a:r>
            <a:endParaRPr sz="1100"/>
          </a:p>
          <a:p>
            <a:pPr indent="-76200" lvl="0" marL="215900" marR="0" rtl="0" algn="l">
              <a:lnSpc>
                <a:spcPct val="100000"/>
              </a:lnSpc>
              <a:spcBef>
                <a:spcPts val="0"/>
              </a:spcBef>
              <a:spcAft>
                <a:spcPts val="0"/>
              </a:spcAft>
              <a:buClr>
                <a:srgbClr val="000000"/>
              </a:buClr>
              <a:buSzPts val="2100"/>
              <a:buFont typeface="Noto Sans Symbols"/>
              <a:buNone/>
            </a:pPr>
            <a:r>
              <a:t/>
            </a:r>
            <a:endParaRPr b="0" i="0" sz="2100" u="none" cap="none" strike="noStrike">
              <a:solidFill>
                <a:srgbClr val="000000"/>
              </a:solidFill>
              <a:latin typeface="Arial"/>
              <a:ea typeface="Arial"/>
              <a:cs typeface="Arial"/>
              <a:sym typeface="Arial"/>
            </a:endParaRPr>
          </a:p>
          <a:p>
            <a:pPr indent="-76200" lvl="0" marL="215900" marR="0" rtl="0" algn="l">
              <a:lnSpc>
                <a:spcPct val="100000"/>
              </a:lnSpc>
              <a:spcBef>
                <a:spcPts val="0"/>
              </a:spcBef>
              <a:spcAft>
                <a:spcPts val="0"/>
              </a:spcAft>
              <a:buClr>
                <a:srgbClr val="000000"/>
              </a:buClr>
              <a:buSzPts val="2100"/>
              <a:buFont typeface="Noto Sans Symbols"/>
              <a:buNone/>
            </a:pPr>
            <a:r>
              <a:t/>
            </a:r>
            <a:endParaRPr b="0" i="0" sz="2100" u="none" cap="none" strike="noStrike">
              <a:solidFill>
                <a:srgbClr val="000000"/>
              </a:solidFill>
              <a:latin typeface="Arial"/>
              <a:ea typeface="Arial"/>
              <a:cs typeface="Arial"/>
              <a:sym typeface="Arial"/>
            </a:endParaRPr>
          </a:p>
          <a:p>
            <a:pPr indent="-76200" lvl="0" marL="215900" marR="0" rtl="0" algn="l">
              <a:lnSpc>
                <a:spcPct val="100000"/>
              </a:lnSpc>
              <a:spcBef>
                <a:spcPts val="0"/>
              </a:spcBef>
              <a:spcAft>
                <a:spcPts val="0"/>
              </a:spcAft>
              <a:buClr>
                <a:srgbClr val="000000"/>
              </a:buClr>
              <a:buSzPts val="2100"/>
              <a:buFont typeface="Noto Sans Symbols"/>
              <a:buNone/>
            </a:pPr>
            <a:r>
              <a:t/>
            </a:r>
            <a:endParaRPr b="0" i="0" sz="2100" u="none" cap="none" strike="noStrike">
              <a:solidFill>
                <a:srgbClr val="000000"/>
              </a:solidFill>
              <a:latin typeface="Arial"/>
              <a:ea typeface="Arial"/>
              <a:cs typeface="Arial"/>
              <a:sym typeface="Arial"/>
            </a:endParaRPr>
          </a:p>
          <a:p>
            <a:pPr indent="-76200" lvl="0" marL="215900" marR="0" rtl="0" algn="l">
              <a:lnSpc>
                <a:spcPct val="100000"/>
              </a:lnSpc>
              <a:spcBef>
                <a:spcPts val="0"/>
              </a:spcBef>
              <a:spcAft>
                <a:spcPts val="0"/>
              </a:spcAft>
              <a:buClr>
                <a:srgbClr val="000000"/>
              </a:buClr>
              <a:buSzPts val="2100"/>
              <a:buFont typeface="Noto Sans Symbols"/>
              <a:buNone/>
            </a:pPr>
            <a:r>
              <a:t/>
            </a:r>
            <a:endParaRPr b="0" i="0" sz="2100" u="none" cap="none" strike="noStrike">
              <a:solidFill>
                <a:srgbClr val="000000"/>
              </a:solidFill>
              <a:latin typeface="Arial"/>
              <a:ea typeface="Arial"/>
              <a:cs typeface="Arial"/>
              <a:sym typeface="Arial"/>
            </a:endParaRPr>
          </a:p>
          <a:p>
            <a:pPr indent="-76200" lvl="0" marL="215900" marR="0" rtl="0" algn="l">
              <a:lnSpc>
                <a:spcPct val="100000"/>
              </a:lnSpc>
              <a:spcBef>
                <a:spcPts val="0"/>
              </a:spcBef>
              <a:spcAft>
                <a:spcPts val="0"/>
              </a:spcAft>
              <a:buClr>
                <a:srgbClr val="000000"/>
              </a:buClr>
              <a:buSzPts val="2100"/>
              <a:buFont typeface="Noto Sans Symbols"/>
              <a:buNone/>
            </a:pPr>
            <a:r>
              <a:t/>
            </a:r>
            <a:endParaRPr b="0" i="0" sz="2100" u="none" cap="none" strike="noStrike">
              <a:solidFill>
                <a:srgbClr val="000000"/>
              </a:solidFill>
              <a:latin typeface="Arial"/>
              <a:ea typeface="Arial"/>
              <a:cs typeface="Arial"/>
              <a:sym typeface="Arial"/>
            </a:endParaRPr>
          </a:p>
          <a:p>
            <a:pPr indent="-209550" lvl="0" marL="215900" marR="0" rtl="0" algn="l">
              <a:lnSpc>
                <a:spcPct val="100000"/>
              </a:lnSpc>
              <a:spcBef>
                <a:spcPts val="0"/>
              </a:spcBef>
              <a:spcAft>
                <a:spcPts val="0"/>
              </a:spcAft>
              <a:buClr>
                <a:srgbClr val="000000"/>
              </a:buClr>
              <a:buSzPts val="2100"/>
              <a:buFont typeface="Noto Sans Symbols"/>
              <a:buChar char="⮚"/>
            </a:pPr>
            <a:r>
              <a:rPr b="0" i="0" lang="es" sz="2100" u="none" cap="none" strike="noStrike">
                <a:solidFill>
                  <a:srgbClr val="000000"/>
                </a:solidFill>
                <a:latin typeface="Arial"/>
                <a:ea typeface="Arial"/>
                <a:cs typeface="Arial"/>
                <a:sym typeface="Arial"/>
              </a:rPr>
              <a:t> Lack of annotated training data or small datasets</a:t>
            </a:r>
            <a:endParaRPr b="0" i="0" sz="2100" u="none" cap="none" strike="noStrike">
              <a:solidFill>
                <a:srgbClr val="000000"/>
              </a:solidFill>
              <a:latin typeface="Arial"/>
              <a:ea typeface="Arial"/>
              <a:cs typeface="Arial"/>
              <a:sym typeface="Arial"/>
            </a:endParaRPr>
          </a:p>
          <a:p>
            <a:pPr indent="-76200" lvl="0" marL="215900" marR="0" rtl="0" algn="l">
              <a:lnSpc>
                <a:spcPct val="100000"/>
              </a:lnSpc>
              <a:spcBef>
                <a:spcPts val="0"/>
              </a:spcBef>
              <a:spcAft>
                <a:spcPts val="0"/>
              </a:spcAft>
              <a:buClr>
                <a:srgbClr val="000000"/>
              </a:buClr>
              <a:buSzPts val="2100"/>
              <a:buFont typeface="Noto Sans Symbols"/>
              <a:buNone/>
            </a:pPr>
            <a:r>
              <a:t/>
            </a:r>
            <a:endParaRPr b="0" i="0" sz="2100" u="none" cap="none" strike="noStrike">
              <a:solidFill>
                <a:srgbClr val="000000"/>
              </a:solidFill>
              <a:latin typeface="Arial"/>
              <a:ea typeface="Arial"/>
              <a:cs typeface="Arial"/>
              <a:sym typeface="Arial"/>
            </a:endParaRPr>
          </a:p>
          <a:p>
            <a:pPr indent="-209550" lvl="0" marL="215900" marR="0" rtl="0" algn="l">
              <a:lnSpc>
                <a:spcPct val="100000"/>
              </a:lnSpc>
              <a:spcBef>
                <a:spcPts val="0"/>
              </a:spcBef>
              <a:spcAft>
                <a:spcPts val="0"/>
              </a:spcAft>
              <a:buClr>
                <a:srgbClr val="000000"/>
              </a:buClr>
              <a:buSzPts val="2100"/>
              <a:buFont typeface="Noto Sans Symbols"/>
              <a:buChar char="⮚"/>
            </a:pPr>
            <a:r>
              <a:rPr b="0" i="0" lang="es" sz="2100" u="none" cap="none" strike="noStrike">
                <a:solidFill>
                  <a:srgbClr val="000000"/>
                </a:solidFill>
                <a:latin typeface="Arial"/>
                <a:ea typeface="Arial"/>
                <a:cs typeface="Arial"/>
                <a:sym typeface="Arial"/>
              </a:rPr>
              <a:t> Validation and characterization</a:t>
            </a:r>
            <a:endParaRPr b="0" i="0" sz="2100" u="none" cap="none" strike="noStrike">
              <a:solidFill>
                <a:srgbClr val="000000"/>
              </a:solidFill>
              <a:latin typeface="Arial"/>
              <a:ea typeface="Arial"/>
              <a:cs typeface="Arial"/>
              <a:sym typeface="Arial"/>
            </a:endParaRPr>
          </a:p>
          <a:p>
            <a:pPr indent="-76200" lvl="0" marL="215900" marR="0" rtl="0" algn="l">
              <a:lnSpc>
                <a:spcPct val="100000"/>
              </a:lnSpc>
              <a:spcBef>
                <a:spcPts val="0"/>
              </a:spcBef>
              <a:spcAft>
                <a:spcPts val="0"/>
              </a:spcAft>
              <a:buClr>
                <a:srgbClr val="000000"/>
              </a:buClr>
              <a:buSzPts val="2100"/>
              <a:buFont typeface="Noto Sans Symbols"/>
              <a:buNone/>
            </a:pPr>
            <a:r>
              <a:t/>
            </a:r>
            <a:endParaRPr b="0" i="0" sz="2100" u="none" cap="none" strike="noStrike">
              <a:solidFill>
                <a:srgbClr val="000000"/>
              </a:solidFill>
              <a:latin typeface="Arial"/>
              <a:ea typeface="Arial"/>
              <a:cs typeface="Arial"/>
              <a:sym typeface="Arial"/>
            </a:endParaRPr>
          </a:p>
          <a:p>
            <a:pPr indent="-209550" lvl="0" marL="215900" marR="0" rtl="0" algn="l">
              <a:lnSpc>
                <a:spcPct val="100000"/>
              </a:lnSpc>
              <a:spcBef>
                <a:spcPts val="0"/>
              </a:spcBef>
              <a:spcAft>
                <a:spcPts val="0"/>
              </a:spcAft>
              <a:buClr>
                <a:srgbClr val="000000"/>
              </a:buClr>
              <a:buSzPts val="2100"/>
              <a:buFont typeface="Noto Sans Symbols"/>
              <a:buChar char="⮚"/>
            </a:pPr>
            <a:r>
              <a:rPr b="0" i="0" lang="es" sz="2100" u="none" cap="none" strike="noStrike">
                <a:solidFill>
                  <a:srgbClr val="000000"/>
                </a:solidFill>
                <a:latin typeface="Arial"/>
                <a:ea typeface="Arial"/>
                <a:cs typeface="Arial"/>
                <a:sym typeface="Arial"/>
              </a:rPr>
              <a:t> Image analysis is not limited to cell/nuclei segmentation</a:t>
            </a:r>
            <a:endParaRPr sz="1100"/>
          </a:p>
        </p:txBody>
      </p:sp>
      <p:pic>
        <p:nvPicPr>
          <p:cNvPr id="956" name="Google Shape;956;p57"/>
          <p:cNvPicPr preferRelativeResize="0"/>
          <p:nvPr/>
        </p:nvPicPr>
        <p:blipFill rotWithShape="1">
          <a:blip r:embed="rId3">
            <a:alphaModFix/>
          </a:blip>
          <a:srcRect b="0" l="0" r="0" t="0"/>
          <a:stretch/>
        </p:blipFill>
        <p:spPr>
          <a:xfrm>
            <a:off x="5474887" y="1232239"/>
            <a:ext cx="1354678" cy="1354678"/>
          </a:xfrm>
          <a:prstGeom prst="rect">
            <a:avLst/>
          </a:prstGeom>
          <a:noFill/>
          <a:ln>
            <a:noFill/>
          </a:ln>
        </p:spPr>
      </p:pic>
      <p:pic>
        <p:nvPicPr>
          <p:cNvPr id="957" name="Google Shape;957;p57"/>
          <p:cNvPicPr preferRelativeResize="0"/>
          <p:nvPr/>
        </p:nvPicPr>
        <p:blipFill rotWithShape="1">
          <a:blip r:embed="rId4">
            <a:alphaModFix/>
          </a:blip>
          <a:srcRect b="0" l="0" r="0" t="0"/>
          <a:stretch/>
        </p:blipFill>
        <p:spPr>
          <a:xfrm>
            <a:off x="7043112" y="1232239"/>
            <a:ext cx="1354678" cy="1359333"/>
          </a:xfrm>
          <a:prstGeom prst="rect">
            <a:avLst/>
          </a:prstGeom>
          <a:noFill/>
          <a:ln>
            <a:noFill/>
          </a:ln>
        </p:spPr>
      </p:pic>
      <p:pic>
        <p:nvPicPr>
          <p:cNvPr id="958" name="Google Shape;958;p57"/>
          <p:cNvPicPr preferRelativeResize="0"/>
          <p:nvPr/>
        </p:nvPicPr>
        <p:blipFill rotWithShape="1">
          <a:blip r:embed="rId5">
            <a:alphaModFix/>
          </a:blip>
          <a:srcRect b="0" l="0" r="0" t="0"/>
          <a:stretch/>
        </p:blipFill>
        <p:spPr>
          <a:xfrm>
            <a:off x="3881201" y="1232239"/>
            <a:ext cx="1345408" cy="1354676"/>
          </a:xfrm>
          <a:prstGeom prst="rect">
            <a:avLst/>
          </a:prstGeom>
          <a:noFill/>
          <a:ln>
            <a:noFill/>
          </a:ln>
        </p:spPr>
      </p:pic>
      <p:sp>
        <p:nvSpPr>
          <p:cNvPr id="959" name="Google Shape;959;p57"/>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960" name="Google Shape;960;p57"/>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5">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5">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5">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5">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5">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5">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8"/>
                                        </p:tgtEl>
                                        <p:attrNameLst>
                                          <p:attrName>style.visibility</p:attrName>
                                        </p:attrNameLst>
                                      </p:cBhvr>
                                      <p:to>
                                        <p:strVal val="visible"/>
                                      </p:to>
                                    </p:set>
                                    <p:animEffect filter="fade" transition="in">
                                      <p:cBhvr>
                                        <p:cTn dur="500"/>
                                        <p:tgtEl>
                                          <p:spTgt spid="958"/>
                                        </p:tgtEl>
                                      </p:cBhvr>
                                    </p:animEffect>
                                  </p:childTnLst>
                                </p:cTn>
                              </p:par>
                              <p:par>
                                <p:cTn fill="hold" nodeType="withEffect" presetClass="entr" presetID="10" presetSubtype="0">
                                  <p:stCondLst>
                                    <p:cond delay="0"/>
                                  </p:stCondLst>
                                  <p:childTnLst>
                                    <p:set>
                                      <p:cBhvr>
                                        <p:cTn dur="1" fill="hold">
                                          <p:stCondLst>
                                            <p:cond delay="0"/>
                                          </p:stCondLst>
                                        </p:cTn>
                                        <p:tgtEl>
                                          <p:spTgt spid="956"/>
                                        </p:tgtEl>
                                        <p:attrNameLst>
                                          <p:attrName>style.visibility</p:attrName>
                                        </p:attrNameLst>
                                      </p:cBhvr>
                                      <p:to>
                                        <p:strVal val="visible"/>
                                      </p:to>
                                    </p:set>
                                    <p:animEffect filter="fade" transition="in">
                                      <p:cBhvr>
                                        <p:cTn dur="500"/>
                                        <p:tgtEl>
                                          <p:spTgt spid="956"/>
                                        </p:tgtEl>
                                      </p:cBhvr>
                                    </p:animEffect>
                                  </p:childTnLst>
                                </p:cTn>
                              </p:par>
                              <p:par>
                                <p:cTn fill="hold" nodeType="withEffect" presetClass="entr" presetID="10" presetSubtype="0">
                                  <p:stCondLst>
                                    <p:cond delay="0"/>
                                  </p:stCondLst>
                                  <p:childTnLst>
                                    <p:set>
                                      <p:cBhvr>
                                        <p:cTn dur="1" fill="hold">
                                          <p:stCondLst>
                                            <p:cond delay="0"/>
                                          </p:stCondLst>
                                        </p:cTn>
                                        <p:tgtEl>
                                          <p:spTgt spid="957"/>
                                        </p:tgtEl>
                                        <p:attrNameLst>
                                          <p:attrName>style.visibility</p:attrName>
                                        </p:attrNameLst>
                                      </p:cBhvr>
                                      <p:to>
                                        <p:strVal val="visible"/>
                                      </p:to>
                                    </p:set>
                                    <p:animEffect filter="fade" transition="in">
                                      <p:cBhvr>
                                        <p:cTn dur="500"/>
                                        <p:tgtEl>
                                          <p:spTgt spid="9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4" name="Shape 964"/>
        <p:cNvGrpSpPr/>
        <p:nvPr/>
      </p:nvGrpSpPr>
      <p:grpSpPr>
        <a:xfrm>
          <a:off x="0" y="0"/>
          <a:ext cx="0" cy="0"/>
          <a:chOff x="0" y="0"/>
          <a:chExt cx="0" cy="0"/>
        </a:xfrm>
      </p:grpSpPr>
      <p:sp>
        <p:nvSpPr>
          <p:cNvPr id="965" name="Google Shape;965;p58"/>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SzPts val="1400"/>
              <a:buNone/>
            </a:pPr>
            <a:r>
              <a:rPr lang="es"/>
              <a:t>Image Analysis Workflow</a:t>
            </a:r>
            <a:endParaRPr/>
          </a:p>
        </p:txBody>
      </p:sp>
      <p:pic>
        <p:nvPicPr>
          <p:cNvPr id="966" name="Google Shape;966;p58"/>
          <p:cNvPicPr preferRelativeResize="0"/>
          <p:nvPr/>
        </p:nvPicPr>
        <p:blipFill rotWithShape="1">
          <a:blip r:embed="rId3">
            <a:alphaModFix/>
          </a:blip>
          <a:srcRect b="0" l="0" r="0" t="0"/>
          <a:stretch/>
        </p:blipFill>
        <p:spPr>
          <a:xfrm>
            <a:off x="101751" y="685365"/>
            <a:ext cx="8978588" cy="3761538"/>
          </a:xfrm>
          <a:prstGeom prst="rect">
            <a:avLst/>
          </a:prstGeom>
          <a:noFill/>
          <a:ln>
            <a:noFill/>
          </a:ln>
        </p:spPr>
      </p:pic>
      <p:sp>
        <p:nvSpPr>
          <p:cNvPr id="967" name="Google Shape;967;p58"/>
          <p:cNvSpPr/>
          <p:nvPr/>
        </p:nvSpPr>
        <p:spPr>
          <a:xfrm>
            <a:off x="7173930" y="685365"/>
            <a:ext cx="1906500" cy="3761400"/>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chemeClr val="lt1"/>
              </a:solidFill>
              <a:latin typeface="Arial"/>
              <a:ea typeface="Arial"/>
              <a:cs typeface="Arial"/>
              <a:sym typeface="Arial"/>
            </a:endParaRPr>
          </a:p>
        </p:txBody>
      </p:sp>
      <p:sp>
        <p:nvSpPr>
          <p:cNvPr id="968" name="Google Shape;968;p58"/>
          <p:cNvSpPr/>
          <p:nvPr/>
        </p:nvSpPr>
        <p:spPr>
          <a:xfrm>
            <a:off x="7240061" y="859709"/>
            <a:ext cx="1607100" cy="538500"/>
          </a:xfrm>
          <a:prstGeom prst="roundRect">
            <a:avLst>
              <a:gd fmla="val 16667" name="adj"/>
            </a:avLst>
          </a:prstGeom>
          <a:solidFill>
            <a:srgbClr val="A4C2F4"/>
          </a:solidFill>
          <a:ln cap="flat" cmpd="sng" w="28575">
            <a:solidFill>
              <a:srgbClr val="3C78D8"/>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400"/>
              <a:buFont typeface="Arial"/>
              <a:buNone/>
            </a:pPr>
            <a:r>
              <a:rPr b="1" i="0" lang="es" sz="1400" u="none" cap="none" strike="noStrike">
                <a:solidFill>
                  <a:srgbClr val="000000"/>
                </a:solidFill>
                <a:latin typeface="Arial"/>
                <a:ea typeface="Arial"/>
                <a:cs typeface="Arial"/>
                <a:sym typeface="Arial"/>
              </a:rPr>
              <a:t>Quantification</a:t>
            </a:r>
            <a:endParaRPr b="1" i="0" sz="1400" u="none" cap="none" strike="noStrike">
              <a:solidFill>
                <a:srgbClr val="000000"/>
              </a:solidFill>
              <a:latin typeface="Arial"/>
              <a:ea typeface="Arial"/>
              <a:cs typeface="Arial"/>
              <a:sym typeface="Arial"/>
            </a:endParaRPr>
          </a:p>
        </p:txBody>
      </p:sp>
      <p:pic>
        <p:nvPicPr>
          <p:cNvPr id="969" name="Google Shape;969;p58"/>
          <p:cNvPicPr preferRelativeResize="0"/>
          <p:nvPr/>
        </p:nvPicPr>
        <p:blipFill rotWithShape="1">
          <a:blip r:embed="rId4">
            <a:alphaModFix/>
          </a:blip>
          <a:srcRect b="32500" l="0" r="58641" t="0"/>
          <a:stretch/>
        </p:blipFill>
        <p:spPr>
          <a:xfrm>
            <a:off x="7171137" y="1525642"/>
            <a:ext cx="1744799" cy="1683264"/>
          </a:xfrm>
          <a:prstGeom prst="rect">
            <a:avLst/>
          </a:prstGeom>
          <a:noFill/>
          <a:ln>
            <a:noFill/>
          </a:ln>
        </p:spPr>
      </p:pic>
      <p:sp>
        <p:nvSpPr>
          <p:cNvPr id="970" name="Google Shape;970;p58"/>
          <p:cNvSpPr txBox="1"/>
          <p:nvPr/>
        </p:nvSpPr>
        <p:spPr>
          <a:xfrm>
            <a:off x="7179424" y="3408415"/>
            <a:ext cx="1728300" cy="743100"/>
          </a:xfrm>
          <a:prstGeom prst="rect">
            <a:avLst/>
          </a:prstGeom>
          <a:noFill/>
          <a:ln>
            <a:noFill/>
          </a:ln>
        </p:spPr>
        <p:txBody>
          <a:bodyPr anchorCtr="0" anchor="t" bIns="68575" lIns="0" spcFirstLastPara="1" rIns="0" wrap="square" tIns="68575">
            <a:noAutofit/>
          </a:bodyPr>
          <a:lstStyle/>
          <a:p>
            <a:pPr indent="-254000" lvl="0" marL="342900" marR="0" rtl="0" algn="l">
              <a:lnSpc>
                <a:spcPct val="100000"/>
              </a:lnSpc>
              <a:spcBef>
                <a:spcPts val="0"/>
              </a:spcBef>
              <a:spcAft>
                <a:spcPts val="0"/>
              </a:spcAft>
              <a:buClr>
                <a:srgbClr val="171616"/>
              </a:buClr>
              <a:buSzPts val="1400"/>
              <a:buFont typeface="Arial"/>
              <a:buChar char="➔"/>
            </a:pPr>
            <a:r>
              <a:rPr b="1" i="0" lang="es" sz="1400" u="none" cap="none" strike="noStrike">
                <a:solidFill>
                  <a:srgbClr val="171616"/>
                </a:solidFill>
                <a:latin typeface="Arial"/>
                <a:ea typeface="Arial"/>
                <a:cs typeface="Arial"/>
                <a:sym typeface="Arial"/>
              </a:rPr>
              <a:t>Measurements</a:t>
            </a:r>
            <a:endParaRPr b="1" i="0" sz="1400" u="none" cap="none" strike="noStrike">
              <a:solidFill>
                <a:srgbClr val="171616"/>
              </a:solidFill>
              <a:latin typeface="Arial"/>
              <a:ea typeface="Arial"/>
              <a:cs typeface="Arial"/>
              <a:sym typeface="Arial"/>
            </a:endParaRPr>
          </a:p>
          <a:p>
            <a:pPr indent="-254000" lvl="0" marL="342900" marR="0" rtl="0" algn="l">
              <a:lnSpc>
                <a:spcPct val="100000"/>
              </a:lnSpc>
              <a:spcBef>
                <a:spcPts val="0"/>
              </a:spcBef>
              <a:spcAft>
                <a:spcPts val="0"/>
              </a:spcAft>
              <a:buClr>
                <a:srgbClr val="171616"/>
              </a:buClr>
              <a:buSzPts val="1400"/>
              <a:buFont typeface="Arial"/>
              <a:buChar char="➔"/>
            </a:pPr>
            <a:r>
              <a:rPr b="1" i="0" lang="es" sz="1400" u="none" cap="none" strike="noStrike">
                <a:solidFill>
                  <a:srgbClr val="171616"/>
                </a:solidFill>
                <a:latin typeface="Arial"/>
                <a:ea typeface="Arial"/>
                <a:cs typeface="Arial"/>
                <a:sym typeface="Arial"/>
              </a:rPr>
              <a:t>Feature Extraction</a:t>
            </a:r>
            <a:endParaRPr b="1" i="0" sz="1400" u="none" cap="none" strike="noStrike">
              <a:solidFill>
                <a:srgbClr val="171616"/>
              </a:solidFill>
              <a:latin typeface="Arial"/>
              <a:ea typeface="Arial"/>
              <a:cs typeface="Arial"/>
              <a:sym typeface="Arial"/>
            </a:endParaRPr>
          </a:p>
        </p:txBody>
      </p:sp>
      <p:sp>
        <p:nvSpPr>
          <p:cNvPr id="971" name="Google Shape;971;p58"/>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972" name="Google Shape;972;p58"/>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6" name="Shape 976"/>
        <p:cNvGrpSpPr/>
        <p:nvPr/>
      </p:nvGrpSpPr>
      <p:grpSpPr>
        <a:xfrm>
          <a:off x="0" y="0"/>
          <a:ext cx="0" cy="0"/>
          <a:chOff x="0" y="0"/>
          <a:chExt cx="0" cy="0"/>
        </a:xfrm>
      </p:grpSpPr>
      <p:sp>
        <p:nvSpPr>
          <p:cNvPr id="977" name="Google Shape;977;p59"/>
          <p:cNvSpPr txBox="1"/>
          <p:nvPr>
            <p:ph idx="1" type="body"/>
          </p:nvPr>
        </p:nvSpPr>
        <p:spPr>
          <a:xfrm>
            <a:off x="251400" y="872206"/>
            <a:ext cx="8483700" cy="3477900"/>
          </a:xfrm>
          <a:prstGeom prst="rect">
            <a:avLst/>
          </a:prstGeom>
          <a:noFill/>
          <a:ln>
            <a:noFill/>
          </a:ln>
        </p:spPr>
        <p:txBody>
          <a:bodyPr anchorCtr="0" anchor="t" bIns="34275" lIns="68575" spcFirstLastPara="1" rIns="68575" wrap="square" tIns="34275">
            <a:normAutofit lnSpcReduction="20000"/>
          </a:bodyPr>
          <a:lstStyle/>
          <a:p>
            <a:pPr indent="-273050" lvl="0" marL="342900" rtl="0" algn="l">
              <a:lnSpc>
                <a:spcPct val="90000"/>
              </a:lnSpc>
              <a:spcBef>
                <a:spcPts val="300"/>
              </a:spcBef>
              <a:spcAft>
                <a:spcPts val="0"/>
              </a:spcAft>
              <a:buSzPts val="1700"/>
              <a:buFont typeface="Calibri"/>
              <a:buChar char="●"/>
            </a:pPr>
            <a:r>
              <a:rPr b="1" lang="es" sz="1700">
                <a:latin typeface="Calibri"/>
                <a:ea typeface="Calibri"/>
                <a:cs typeface="Calibri"/>
                <a:sym typeface="Calibri"/>
              </a:rPr>
              <a:t>Counting the number of objects</a:t>
            </a:r>
            <a:r>
              <a:rPr lang="es" sz="1700">
                <a:latin typeface="Calibri"/>
                <a:ea typeface="Calibri"/>
                <a:cs typeface="Calibri"/>
                <a:sym typeface="Calibri"/>
              </a:rPr>
              <a:t> of a certain type</a:t>
            </a:r>
            <a:endParaRPr sz="1700">
              <a:latin typeface="Calibri"/>
              <a:ea typeface="Calibri"/>
              <a:cs typeface="Calibri"/>
              <a:sym typeface="Calibri"/>
            </a:endParaRPr>
          </a:p>
          <a:p>
            <a:pPr indent="0" lvl="0" marL="0" rtl="0" algn="l">
              <a:lnSpc>
                <a:spcPct val="90000"/>
              </a:lnSpc>
              <a:spcBef>
                <a:spcPts val="300"/>
              </a:spcBef>
              <a:spcAft>
                <a:spcPts val="0"/>
              </a:spcAft>
              <a:buSzPts val="1400"/>
              <a:buNone/>
            </a:pPr>
            <a:r>
              <a:t/>
            </a:r>
            <a:endParaRPr sz="1700">
              <a:latin typeface="Calibri"/>
              <a:ea typeface="Calibri"/>
              <a:cs typeface="Calibri"/>
              <a:sym typeface="Calibri"/>
            </a:endParaRPr>
          </a:p>
          <a:p>
            <a:pPr indent="-273050" lvl="0" marL="342900" rtl="0" algn="l">
              <a:lnSpc>
                <a:spcPct val="110000"/>
              </a:lnSpc>
              <a:spcBef>
                <a:spcPts val="0"/>
              </a:spcBef>
              <a:spcAft>
                <a:spcPts val="0"/>
              </a:spcAft>
              <a:buSzPts val="1700"/>
              <a:buFont typeface="Calibri"/>
              <a:buChar char="●"/>
            </a:pPr>
            <a:r>
              <a:rPr b="1" lang="es" sz="1700">
                <a:latin typeface="Calibri"/>
                <a:ea typeface="Calibri"/>
                <a:cs typeface="Calibri"/>
                <a:sym typeface="Calibri"/>
              </a:rPr>
              <a:t>Measure geometric properties: </a:t>
            </a:r>
            <a:r>
              <a:rPr lang="es" sz="1700">
                <a:latin typeface="Calibri"/>
                <a:ea typeface="Calibri"/>
                <a:cs typeface="Calibri"/>
                <a:sym typeface="Calibri"/>
              </a:rPr>
              <a:t>size and shape features, area, perimeter</a:t>
            </a:r>
            <a:endParaRPr sz="1700">
              <a:latin typeface="Calibri"/>
              <a:ea typeface="Calibri"/>
              <a:cs typeface="Calibri"/>
              <a:sym typeface="Calibri"/>
            </a:endParaRPr>
          </a:p>
          <a:p>
            <a:pPr indent="-273050" lvl="1" marL="685800" rtl="0" algn="l">
              <a:lnSpc>
                <a:spcPct val="90000"/>
              </a:lnSpc>
              <a:spcBef>
                <a:spcPts val="0"/>
              </a:spcBef>
              <a:spcAft>
                <a:spcPts val="0"/>
              </a:spcAft>
              <a:buSzPts val="1700"/>
              <a:buFont typeface="Calibri"/>
              <a:buChar char="○"/>
            </a:pPr>
            <a:r>
              <a:rPr lang="es" sz="1700">
                <a:latin typeface="Calibri"/>
                <a:ea typeface="Calibri"/>
                <a:cs typeface="Calibri"/>
                <a:sym typeface="Calibri"/>
              </a:rPr>
              <a:t>Based on a segmentation of object(s)</a:t>
            </a:r>
            <a:endParaRPr sz="1700">
              <a:latin typeface="Calibri"/>
              <a:ea typeface="Calibri"/>
              <a:cs typeface="Calibri"/>
              <a:sym typeface="Calibri"/>
            </a:endParaRPr>
          </a:p>
          <a:p>
            <a:pPr indent="0" lvl="0" marL="685800" rtl="0" algn="l">
              <a:lnSpc>
                <a:spcPct val="90000"/>
              </a:lnSpc>
              <a:spcBef>
                <a:spcPts val="300"/>
              </a:spcBef>
              <a:spcAft>
                <a:spcPts val="0"/>
              </a:spcAft>
              <a:buSzPts val="1400"/>
              <a:buNone/>
            </a:pPr>
            <a:r>
              <a:t/>
            </a:r>
            <a:endParaRPr sz="1700">
              <a:latin typeface="Calibri"/>
              <a:ea typeface="Calibri"/>
              <a:cs typeface="Calibri"/>
              <a:sym typeface="Calibri"/>
            </a:endParaRPr>
          </a:p>
          <a:p>
            <a:pPr indent="-273050" lvl="0" marL="342900" rtl="0" algn="l">
              <a:lnSpc>
                <a:spcPct val="90000"/>
              </a:lnSpc>
              <a:spcBef>
                <a:spcPts val="300"/>
              </a:spcBef>
              <a:spcAft>
                <a:spcPts val="0"/>
              </a:spcAft>
              <a:buSzPts val="1700"/>
              <a:buFont typeface="Calibri"/>
              <a:buChar char="●"/>
            </a:pPr>
            <a:r>
              <a:rPr b="1" lang="es" sz="1700">
                <a:latin typeface="Calibri"/>
                <a:ea typeface="Calibri"/>
                <a:cs typeface="Calibri"/>
                <a:sym typeface="Calibri"/>
              </a:rPr>
              <a:t>Study intensity features</a:t>
            </a:r>
            <a:endParaRPr b="1" sz="1700">
              <a:latin typeface="Calibri"/>
              <a:ea typeface="Calibri"/>
              <a:cs typeface="Calibri"/>
              <a:sym typeface="Calibri"/>
            </a:endParaRPr>
          </a:p>
          <a:p>
            <a:pPr indent="-273050" lvl="1" marL="685800" rtl="0" algn="l">
              <a:lnSpc>
                <a:spcPct val="90000"/>
              </a:lnSpc>
              <a:spcBef>
                <a:spcPts val="0"/>
              </a:spcBef>
              <a:spcAft>
                <a:spcPts val="0"/>
              </a:spcAft>
              <a:buSzPts val="1700"/>
              <a:buFont typeface="Calibri"/>
              <a:buChar char="○"/>
            </a:pPr>
            <a:r>
              <a:rPr lang="es" sz="1700">
                <a:latin typeface="Calibri"/>
                <a:ea typeface="Calibri"/>
                <a:cs typeface="Calibri"/>
                <a:sym typeface="Calibri"/>
              </a:rPr>
              <a:t>Based on histogram of object(s) (in multiple channels)</a:t>
            </a:r>
            <a:endParaRPr sz="1700">
              <a:latin typeface="Calibri"/>
              <a:ea typeface="Calibri"/>
              <a:cs typeface="Calibri"/>
              <a:sym typeface="Calibri"/>
            </a:endParaRPr>
          </a:p>
          <a:p>
            <a:pPr indent="0" lvl="0" marL="685800" rtl="0" algn="l">
              <a:lnSpc>
                <a:spcPct val="90000"/>
              </a:lnSpc>
              <a:spcBef>
                <a:spcPts val="300"/>
              </a:spcBef>
              <a:spcAft>
                <a:spcPts val="0"/>
              </a:spcAft>
              <a:buSzPts val="1400"/>
              <a:buNone/>
            </a:pPr>
            <a:r>
              <a:t/>
            </a:r>
            <a:endParaRPr sz="1700">
              <a:latin typeface="Calibri"/>
              <a:ea typeface="Calibri"/>
              <a:cs typeface="Calibri"/>
              <a:sym typeface="Calibri"/>
            </a:endParaRPr>
          </a:p>
          <a:p>
            <a:pPr indent="-273050" lvl="0" marL="342900" rtl="0" algn="l">
              <a:lnSpc>
                <a:spcPct val="110000"/>
              </a:lnSpc>
              <a:spcBef>
                <a:spcPts val="300"/>
              </a:spcBef>
              <a:spcAft>
                <a:spcPts val="0"/>
              </a:spcAft>
              <a:buSzPts val="1700"/>
              <a:buFont typeface="Calibri"/>
              <a:buChar char="●"/>
            </a:pPr>
            <a:r>
              <a:rPr b="1" lang="es" sz="1700">
                <a:latin typeface="Calibri"/>
                <a:ea typeface="Calibri"/>
                <a:cs typeface="Calibri"/>
                <a:sym typeface="Calibri"/>
              </a:rPr>
              <a:t>Study texture features</a:t>
            </a:r>
            <a:endParaRPr sz="1700">
              <a:latin typeface="Calibri"/>
              <a:ea typeface="Calibri"/>
              <a:cs typeface="Calibri"/>
              <a:sym typeface="Calibri"/>
            </a:endParaRPr>
          </a:p>
          <a:p>
            <a:pPr indent="-273050" lvl="1" marL="685800" rtl="0" algn="l">
              <a:lnSpc>
                <a:spcPct val="90000"/>
              </a:lnSpc>
              <a:spcBef>
                <a:spcPts val="0"/>
              </a:spcBef>
              <a:spcAft>
                <a:spcPts val="0"/>
              </a:spcAft>
              <a:buSzPts val="1700"/>
              <a:buFont typeface="Calibri"/>
              <a:buChar char="○"/>
            </a:pPr>
            <a:r>
              <a:rPr lang="es" sz="1700">
                <a:latin typeface="Calibri"/>
                <a:ea typeface="Calibri"/>
                <a:cs typeface="Calibri"/>
                <a:sym typeface="Calibri"/>
              </a:rPr>
              <a:t>Statistics and spatial grayscale variations</a:t>
            </a:r>
            <a:endParaRPr sz="1700">
              <a:latin typeface="Calibri"/>
              <a:ea typeface="Calibri"/>
              <a:cs typeface="Calibri"/>
              <a:sym typeface="Calibri"/>
            </a:endParaRPr>
          </a:p>
          <a:p>
            <a:pPr indent="0" lvl="0" marL="685800" rtl="0" algn="l">
              <a:lnSpc>
                <a:spcPct val="90000"/>
              </a:lnSpc>
              <a:spcBef>
                <a:spcPts val="300"/>
              </a:spcBef>
              <a:spcAft>
                <a:spcPts val="0"/>
              </a:spcAft>
              <a:buSzPts val="1400"/>
              <a:buNone/>
            </a:pPr>
            <a:r>
              <a:t/>
            </a:r>
            <a:endParaRPr sz="1700">
              <a:latin typeface="Calibri"/>
              <a:ea typeface="Calibri"/>
              <a:cs typeface="Calibri"/>
              <a:sym typeface="Calibri"/>
            </a:endParaRPr>
          </a:p>
          <a:p>
            <a:pPr indent="-273050" lvl="0" marL="342900" rtl="0" algn="l">
              <a:lnSpc>
                <a:spcPct val="110000"/>
              </a:lnSpc>
              <a:spcBef>
                <a:spcPts val="300"/>
              </a:spcBef>
              <a:spcAft>
                <a:spcPts val="0"/>
              </a:spcAft>
              <a:buSzPts val="1700"/>
              <a:buFont typeface="Calibri"/>
              <a:buChar char="●"/>
            </a:pPr>
            <a:r>
              <a:rPr b="1" lang="es" sz="1700">
                <a:latin typeface="Calibri"/>
                <a:ea typeface="Calibri"/>
                <a:cs typeface="Calibri"/>
                <a:sym typeface="Calibri"/>
              </a:rPr>
              <a:t>Relational/structural features</a:t>
            </a:r>
            <a:endParaRPr sz="1700">
              <a:latin typeface="Calibri"/>
              <a:ea typeface="Calibri"/>
              <a:cs typeface="Calibri"/>
              <a:sym typeface="Calibri"/>
            </a:endParaRPr>
          </a:p>
          <a:p>
            <a:pPr indent="-273050" lvl="1" marL="685800" rtl="0" algn="l">
              <a:lnSpc>
                <a:spcPct val="90000"/>
              </a:lnSpc>
              <a:spcBef>
                <a:spcPts val="0"/>
              </a:spcBef>
              <a:spcAft>
                <a:spcPts val="0"/>
              </a:spcAft>
              <a:buSzPts val="1700"/>
              <a:buFont typeface="Calibri"/>
              <a:buChar char="○"/>
            </a:pPr>
            <a:r>
              <a:rPr lang="es" sz="1700">
                <a:latin typeface="Calibri"/>
                <a:ea typeface="Calibri"/>
                <a:cs typeface="Calibri"/>
                <a:sym typeface="Calibri"/>
              </a:rPr>
              <a:t>How objects (parts of objects) relate to one another</a:t>
            </a:r>
            <a:endParaRPr sz="1700">
              <a:latin typeface="Calibri"/>
              <a:ea typeface="Calibri"/>
              <a:cs typeface="Calibri"/>
              <a:sym typeface="Calibri"/>
            </a:endParaRPr>
          </a:p>
          <a:p>
            <a:pPr indent="0" lvl="0" marL="342900" rtl="0" algn="l">
              <a:lnSpc>
                <a:spcPct val="110000"/>
              </a:lnSpc>
              <a:spcBef>
                <a:spcPts val="300"/>
              </a:spcBef>
              <a:spcAft>
                <a:spcPts val="0"/>
              </a:spcAft>
              <a:buSzPts val="1400"/>
              <a:buNone/>
            </a:pPr>
            <a:r>
              <a:t/>
            </a:r>
            <a:endParaRPr sz="1700">
              <a:latin typeface="Calibri"/>
              <a:ea typeface="Calibri"/>
              <a:cs typeface="Calibri"/>
              <a:sym typeface="Calibri"/>
            </a:endParaRPr>
          </a:p>
        </p:txBody>
      </p:sp>
      <p:sp>
        <p:nvSpPr>
          <p:cNvPr id="978" name="Google Shape;978;p59"/>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SzPts val="1400"/>
              <a:buNone/>
            </a:pPr>
            <a:r>
              <a:rPr lang="es"/>
              <a:t>Image quantification</a:t>
            </a:r>
            <a:endParaRPr/>
          </a:p>
        </p:txBody>
      </p:sp>
      <p:pic>
        <p:nvPicPr>
          <p:cNvPr id="979" name="Google Shape;979;p59"/>
          <p:cNvPicPr preferRelativeResize="0"/>
          <p:nvPr/>
        </p:nvPicPr>
        <p:blipFill rotWithShape="1">
          <a:blip r:embed="rId3">
            <a:alphaModFix/>
          </a:blip>
          <a:srcRect b="0" l="0" r="0" t="0"/>
          <a:stretch/>
        </p:blipFill>
        <p:spPr>
          <a:xfrm>
            <a:off x="6176936" y="2484273"/>
            <a:ext cx="1672880" cy="1406499"/>
          </a:xfrm>
          <a:prstGeom prst="rect">
            <a:avLst/>
          </a:prstGeom>
          <a:noFill/>
          <a:ln>
            <a:noFill/>
          </a:ln>
        </p:spPr>
      </p:pic>
      <p:pic>
        <p:nvPicPr>
          <p:cNvPr id="980" name="Google Shape;980;p59"/>
          <p:cNvPicPr preferRelativeResize="0"/>
          <p:nvPr/>
        </p:nvPicPr>
        <p:blipFill rotWithShape="1">
          <a:blip r:embed="rId4">
            <a:alphaModFix/>
          </a:blip>
          <a:srcRect b="0" l="0" r="0" t="0"/>
          <a:stretch/>
        </p:blipFill>
        <p:spPr>
          <a:xfrm>
            <a:off x="7257958" y="3054526"/>
            <a:ext cx="933170" cy="920210"/>
          </a:xfrm>
          <a:prstGeom prst="rect">
            <a:avLst/>
          </a:prstGeom>
          <a:noFill/>
          <a:ln>
            <a:noFill/>
          </a:ln>
        </p:spPr>
      </p:pic>
      <p:sp>
        <p:nvSpPr>
          <p:cNvPr id="981" name="Google Shape;981;p59"/>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982" name="Google Shape;982;p59"/>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7" name="Shape 987"/>
        <p:cNvGrpSpPr/>
        <p:nvPr/>
      </p:nvGrpSpPr>
      <p:grpSpPr>
        <a:xfrm>
          <a:off x="0" y="0"/>
          <a:ext cx="0" cy="0"/>
          <a:chOff x="0" y="0"/>
          <a:chExt cx="0" cy="0"/>
        </a:xfrm>
      </p:grpSpPr>
      <p:sp>
        <p:nvSpPr>
          <p:cNvPr id="988" name="Google Shape;988;p60"/>
          <p:cNvSpPr txBox="1"/>
          <p:nvPr/>
        </p:nvSpPr>
        <p:spPr>
          <a:xfrm>
            <a:off x="3790436" y="821421"/>
            <a:ext cx="4726500" cy="2839800"/>
          </a:xfrm>
          <a:prstGeom prst="rect">
            <a:avLst/>
          </a:prstGeom>
          <a:noFill/>
          <a:ln>
            <a:noFill/>
          </a:ln>
        </p:spPr>
        <p:txBody>
          <a:bodyPr anchorCtr="0" anchor="t" bIns="34275" lIns="68575" spcFirstLastPara="1" rIns="68575" wrap="square" tIns="34275">
            <a:spAutoFit/>
          </a:bodyPr>
          <a:lstStyle/>
          <a:p>
            <a:pPr indent="-209550" lvl="0" marL="215900" marR="0" rtl="0" algn="l">
              <a:lnSpc>
                <a:spcPct val="100000"/>
              </a:lnSpc>
              <a:spcBef>
                <a:spcPts val="0"/>
              </a:spcBef>
              <a:spcAft>
                <a:spcPts val="0"/>
              </a:spcAft>
              <a:buClr>
                <a:schemeClr val="dk1"/>
              </a:buClr>
              <a:buSzPts val="1500"/>
              <a:buFont typeface="Noto Sans Symbols"/>
              <a:buChar char="✔"/>
            </a:pPr>
            <a:r>
              <a:rPr b="0" i="0" lang="es" sz="1500" u="none" cap="none" strike="noStrike">
                <a:solidFill>
                  <a:schemeClr val="dk1"/>
                </a:solidFill>
                <a:latin typeface="Calibri"/>
                <a:ea typeface="Calibri"/>
                <a:cs typeface="Calibri"/>
                <a:sym typeface="Calibri"/>
              </a:rPr>
              <a:t>Shape-related measurements</a:t>
            </a:r>
            <a:endParaRPr b="0" i="0" sz="1100" u="none" cap="none" strike="noStrike">
              <a:solidFill>
                <a:srgbClr val="000000"/>
              </a:solidFill>
              <a:latin typeface="Arial"/>
              <a:ea typeface="Arial"/>
              <a:cs typeface="Arial"/>
              <a:sym typeface="Arial"/>
            </a:endParaRPr>
          </a:p>
          <a:p>
            <a:pPr indent="-114300" lvl="0" marL="215900" marR="0" rtl="0" algn="l">
              <a:lnSpc>
                <a:spcPct val="100000"/>
              </a:lnSpc>
              <a:spcBef>
                <a:spcPts val="0"/>
              </a:spcBef>
              <a:spcAft>
                <a:spcPts val="0"/>
              </a:spcAft>
              <a:buClr>
                <a:schemeClr val="dk1"/>
              </a:buClr>
              <a:buSzPts val="1500"/>
              <a:buFont typeface="Noto Sans Symbols"/>
              <a:buNone/>
            </a:pPr>
            <a:r>
              <a:t/>
            </a:r>
            <a:endParaRPr b="0" i="0" sz="1500" u="none" cap="none" strike="noStrike">
              <a:solidFill>
                <a:schemeClr val="dk1"/>
              </a:solidFill>
              <a:latin typeface="Calibri"/>
              <a:ea typeface="Calibri"/>
              <a:cs typeface="Calibri"/>
              <a:sym typeface="Calibri"/>
            </a:endParaRPr>
          </a:p>
          <a:p>
            <a:pPr indent="-114300" lvl="0" marL="215900" marR="0" rtl="0" algn="l">
              <a:lnSpc>
                <a:spcPct val="100000"/>
              </a:lnSpc>
              <a:spcBef>
                <a:spcPts val="0"/>
              </a:spcBef>
              <a:spcAft>
                <a:spcPts val="0"/>
              </a:spcAft>
              <a:buClr>
                <a:schemeClr val="dk1"/>
              </a:buClr>
              <a:buSzPts val="1500"/>
              <a:buFont typeface="Noto Sans Symbols"/>
              <a:buNone/>
            </a:pPr>
            <a:r>
              <a:t/>
            </a:r>
            <a:endParaRPr b="0" i="0" sz="1500" u="none" cap="none" strike="noStrike">
              <a:solidFill>
                <a:schemeClr val="dk1"/>
              </a:solidFill>
              <a:latin typeface="Calibri"/>
              <a:ea typeface="Calibri"/>
              <a:cs typeface="Calibri"/>
              <a:sym typeface="Calibri"/>
            </a:endParaRPr>
          </a:p>
          <a:p>
            <a:pPr indent="-114300" lvl="0" marL="215900" marR="0" rtl="0" algn="l">
              <a:lnSpc>
                <a:spcPct val="100000"/>
              </a:lnSpc>
              <a:spcBef>
                <a:spcPts val="0"/>
              </a:spcBef>
              <a:spcAft>
                <a:spcPts val="0"/>
              </a:spcAft>
              <a:buClr>
                <a:schemeClr val="dk1"/>
              </a:buClr>
              <a:buSzPts val="1500"/>
              <a:buFont typeface="Noto Sans Symbols"/>
              <a:buNone/>
            </a:pPr>
            <a:r>
              <a:t/>
            </a:r>
            <a:endParaRPr b="0" i="0" sz="1500" u="none" cap="none" strike="noStrike">
              <a:solidFill>
                <a:schemeClr val="dk1"/>
              </a:solidFill>
              <a:latin typeface="Calibri"/>
              <a:ea typeface="Calibri"/>
              <a:cs typeface="Calibri"/>
              <a:sym typeface="Calibri"/>
            </a:endParaRPr>
          </a:p>
          <a:p>
            <a:pPr indent="-114300" lvl="0" marL="215900" marR="0" rtl="0" algn="l">
              <a:lnSpc>
                <a:spcPct val="100000"/>
              </a:lnSpc>
              <a:spcBef>
                <a:spcPts val="0"/>
              </a:spcBef>
              <a:spcAft>
                <a:spcPts val="0"/>
              </a:spcAft>
              <a:buClr>
                <a:schemeClr val="dk1"/>
              </a:buClr>
              <a:buSzPts val="1500"/>
              <a:buFont typeface="Noto Sans Symbols"/>
              <a:buNone/>
            </a:pPr>
            <a:r>
              <a:t/>
            </a:r>
            <a:endParaRPr b="0" i="0" sz="1500" u="none" cap="none" strike="noStrike">
              <a:solidFill>
                <a:schemeClr val="dk1"/>
              </a:solidFill>
              <a:latin typeface="Calibri"/>
              <a:ea typeface="Calibri"/>
              <a:cs typeface="Calibri"/>
              <a:sym typeface="Calibri"/>
            </a:endParaRPr>
          </a:p>
          <a:p>
            <a:pPr indent="-114300" lvl="0" marL="215900" marR="0" rtl="0" algn="l">
              <a:lnSpc>
                <a:spcPct val="100000"/>
              </a:lnSpc>
              <a:spcBef>
                <a:spcPts val="0"/>
              </a:spcBef>
              <a:spcAft>
                <a:spcPts val="0"/>
              </a:spcAft>
              <a:buClr>
                <a:schemeClr val="dk1"/>
              </a:buClr>
              <a:buSzPts val="1500"/>
              <a:buFont typeface="Noto Sans Symbols"/>
              <a:buNone/>
            </a:pPr>
            <a:r>
              <a:t/>
            </a:r>
            <a:endParaRPr b="0" i="0" sz="1500" u="none" cap="none" strike="noStrike">
              <a:solidFill>
                <a:schemeClr val="dk1"/>
              </a:solidFill>
              <a:latin typeface="Calibri"/>
              <a:ea typeface="Calibri"/>
              <a:cs typeface="Calibri"/>
              <a:sym typeface="Calibri"/>
            </a:endParaRPr>
          </a:p>
          <a:p>
            <a:pPr indent="-114300" lvl="0" marL="215900" marR="0" rtl="0" algn="l">
              <a:lnSpc>
                <a:spcPct val="100000"/>
              </a:lnSpc>
              <a:spcBef>
                <a:spcPts val="0"/>
              </a:spcBef>
              <a:spcAft>
                <a:spcPts val="0"/>
              </a:spcAft>
              <a:buClr>
                <a:schemeClr val="dk1"/>
              </a:buClr>
              <a:buSzPts val="1500"/>
              <a:buFont typeface="Noto Sans Symbols"/>
              <a:buNone/>
            </a:pPr>
            <a:r>
              <a:t/>
            </a:r>
            <a:endParaRPr b="0" i="0" sz="1500" u="none" cap="none" strike="noStrike">
              <a:solidFill>
                <a:schemeClr val="dk1"/>
              </a:solidFill>
              <a:latin typeface="Calibri"/>
              <a:ea typeface="Calibri"/>
              <a:cs typeface="Calibri"/>
              <a:sym typeface="Calibri"/>
            </a:endParaRPr>
          </a:p>
          <a:p>
            <a:pPr indent="-114300" lvl="0" marL="215900" marR="0" rtl="0" algn="l">
              <a:lnSpc>
                <a:spcPct val="100000"/>
              </a:lnSpc>
              <a:spcBef>
                <a:spcPts val="0"/>
              </a:spcBef>
              <a:spcAft>
                <a:spcPts val="0"/>
              </a:spcAft>
              <a:buClr>
                <a:schemeClr val="dk1"/>
              </a:buClr>
              <a:buSzPts val="1500"/>
              <a:buFont typeface="Noto Sans Symbols"/>
              <a:buNone/>
            </a:pPr>
            <a:r>
              <a:t/>
            </a:r>
            <a:endParaRPr b="0" i="0" sz="1500" u="none" cap="none" strike="noStrike">
              <a:solidFill>
                <a:schemeClr val="dk1"/>
              </a:solidFill>
              <a:latin typeface="Calibri"/>
              <a:ea typeface="Calibri"/>
              <a:cs typeface="Calibri"/>
              <a:sym typeface="Calibri"/>
            </a:endParaRPr>
          </a:p>
          <a:p>
            <a:pPr indent="-114300" lvl="0" marL="215900" marR="0" rtl="0" algn="l">
              <a:lnSpc>
                <a:spcPct val="100000"/>
              </a:lnSpc>
              <a:spcBef>
                <a:spcPts val="0"/>
              </a:spcBef>
              <a:spcAft>
                <a:spcPts val="0"/>
              </a:spcAft>
              <a:buClr>
                <a:schemeClr val="dk1"/>
              </a:buClr>
              <a:buSzPts val="1500"/>
              <a:buFont typeface="Noto Sans Symbols"/>
              <a:buNone/>
            </a:pPr>
            <a:r>
              <a:t/>
            </a:r>
            <a:endParaRPr b="0" i="0" sz="15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209550" lvl="0" marL="215900" marR="0" rtl="0" algn="l">
              <a:lnSpc>
                <a:spcPct val="100000"/>
              </a:lnSpc>
              <a:spcBef>
                <a:spcPts val="0"/>
              </a:spcBef>
              <a:spcAft>
                <a:spcPts val="0"/>
              </a:spcAft>
              <a:buClr>
                <a:schemeClr val="dk1"/>
              </a:buClr>
              <a:buSzPts val="1500"/>
              <a:buFont typeface="Noto Sans Symbols"/>
              <a:buChar char="✔"/>
            </a:pPr>
            <a:r>
              <a:rPr b="0" i="0" lang="es" sz="1500" u="none" cap="none" strike="noStrike">
                <a:solidFill>
                  <a:schemeClr val="dk1"/>
                </a:solidFill>
                <a:latin typeface="Calibri"/>
                <a:ea typeface="Calibri"/>
                <a:cs typeface="Calibri"/>
                <a:sym typeface="Calibri"/>
              </a:rPr>
              <a:t>Intensity-related measurements</a:t>
            </a:r>
            <a:endParaRPr b="0" i="0" sz="1100" u="none" cap="none" strike="noStrike">
              <a:solidFill>
                <a:srgbClr val="000000"/>
              </a:solidFill>
              <a:latin typeface="Arial"/>
              <a:ea typeface="Arial"/>
              <a:cs typeface="Arial"/>
              <a:sym typeface="Arial"/>
            </a:endParaRPr>
          </a:p>
          <a:p>
            <a:pPr indent="-114300" lvl="0" marL="215900" marR="0" rtl="0" algn="l">
              <a:lnSpc>
                <a:spcPct val="100000"/>
              </a:lnSpc>
              <a:spcBef>
                <a:spcPts val="0"/>
              </a:spcBef>
              <a:spcAft>
                <a:spcPts val="0"/>
              </a:spcAft>
              <a:buClr>
                <a:schemeClr val="dk1"/>
              </a:buClr>
              <a:buSzPts val="1500"/>
              <a:buFont typeface="Noto Sans Symbols"/>
              <a:buNone/>
            </a:pPr>
            <a:r>
              <a:t/>
            </a:r>
            <a:endParaRPr b="0" i="0" sz="1500" u="none" cap="none" strike="noStrike">
              <a:solidFill>
                <a:schemeClr val="dk1"/>
              </a:solidFill>
              <a:latin typeface="Calibri"/>
              <a:ea typeface="Calibri"/>
              <a:cs typeface="Calibri"/>
              <a:sym typeface="Calibri"/>
            </a:endParaRPr>
          </a:p>
        </p:txBody>
      </p:sp>
      <p:sp>
        <p:nvSpPr>
          <p:cNvPr id="989" name="Google Shape;989;p60"/>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Calibri"/>
              <a:buNone/>
            </a:pPr>
            <a:r>
              <a:rPr lang="es"/>
              <a:t>Image quantification: 2D measurements</a:t>
            </a:r>
            <a:endParaRPr/>
          </a:p>
        </p:txBody>
      </p:sp>
      <p:sp>
        <p:nvSpPr>
          <p:cNvPr id="990" name="Google Shape;990;p60"/>
          <p:cNvSpPr txBox="1"/>
          <p:nvPr/>
        </p:nvSpPr>
        <p:spPr>
          <a:xfrm>
            <a:off x="4666532" y="1336682"/>
            <a:ext cx="1482000" cy="424500"/>
          </a:xfrm>
          <a:prstGeom prst="rect">
            <a:avLst/>
          </a:prstGeom>
          <a:blipFill rotWithShape="1">
            <a:blip r:embed="rId3">
              <a:alphaModFix/>
            </a:blip>
            <a:stretch>
              <a:fillRect b="-15216" l="-1908" r="0" t="-2168"/>
            </a:stretch>
          </a:blipFill>
          <a:ln cap="flat" cmpd="sng" w="9525">
            <a:solidFill>
              <a:schemeClr val="dk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rgbClr val="000000"/>
                </a:solidFill>
                <a:latin typeface="Calibri"/>
                <a:ea typeface="Calibri"/>
                <a:cs typeface="Calibri"/>
                <a:sym typeface="Calibri"/>
              </a:rPr>
              <a:t> </a:t>
            </a:r>
            <a:endParaRPr b="0" i="0" sz="1100" u="none" cap="none" strike="noStrike">
              <a:solidFill>
                <a:srgbClr val="000000"/>
              </a:solidFill>
              <a:latin typeface="Arial"/>
              <a:ea typeface="Arial"/>
              <a:cs typeface="Arial"/>
              <a:sym typeface="Arial"/>
            </a:endParaRPr>
          </a:p>
        </p:txBody>
      </p:sp>
      <p:sp>
        <p:nvSpPr>
          <p:cNvPr id="991" name="Google Shape;991;p60"/>
          <p:cNvSpPr txBox="1"/>
          <p:nvPr/>
        </p:nvSpPr>
        <p:spPr>
          <a:xfrm>
            <a:off x="5554807" y="2328336"/>
            <a:ext cx="2467500" cy="387300"/>
          </a:xfrm>
          <a:prstGeom prst="rect">
            <a:avLst/>
          </a:prstGeom>
          <a:blipFill rotWithShape="1">
            <a:blip r:embed="rId4">
              <a:alphaModFix/>
            </a:blip>
            <a:stretch>
              <a:fillRect b="-27907" l="-1148" r="-767" t="-9296"/>
            </a:stretch>
          </a:blipFill>
          <a:ln cap="flat" cmpd="sng" w="9525">
            <a:solidFill>
              <a:schemeClr val="dk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rgbClr val="000000"/>
                </a:solidFill>
                <a:latin typeface="Calibri"/>
                <a:ea typeface="Calibri"/>
                <a:cs typeface="Calibri"/>
                <a:sym typeface="Calibri"/>
              </a:rPr>
              <a:t> </a:t>
            </a:r>
            <a:endParaRPr b="0" i="0" sz="1100" u="none" cap="none" strike="noStrike">
              <a:solidFill>
                <a:srgbClr val="000000"/>
              </a:solidFill>
              <a:latin typeface="Arial"/>
              <a:ea typeface="Arial"/>
              <a:cs typeface="Arial"/>
              <a:sym typeface="Arial"/>
            </a:endParaRPr>
          </a:p>
        </p:txBody>
      </p:sp>
      <p:grpSp>
        <p:nvGrpSpPr>
          <p:cNvPr id="992" name="Google Shape;992;p60"/>
          <p:cNvGrpSpPr/>
          <p:nvPr/>
        </p:nvGrpSpPr>
        <p:grpSpPr>
          <a:xfrm>
            <a:off x="3790485" y="1979981"/>
            <a:ext cx="1270018" cy="1124920"/>
            <a:chOff x="5053980" y="3114053"/>
            <a:chExt cx="1693358" cy="1499894"/>
          </a:xfrm>
        </p:grpSpPr>
        <p:cxnSp>
          <p:nvCxnSpPr>
            <p:cNvPr id="993" name="Google Shape;993;p60"/>
            <p:cNvCxnSpPr/>
            <p:nvPr/>
          </p:nvCxnSpPr>
          <p:spPr>
            <a:xfrm>
              <a:off x="5288813" y="3461387"/>
              <a:ext cx="1237500" cy="826200"/>
            </a:xfrm>
            <a:prstGeom prst="straightConnector1">
              <a:avLst/>
            </a:prstGeom>
            <a:noFill/>
            <a:ln cap="flat" cmpd="sng" w="19050">
              <a:solidFill>
                <a:schemeClr val="accent2"/>
              </a:solidFill>
              <a:prstDash val="solid"/>
              <a:round/>
              <a:headEnd len="med" w="med" type="stealth"/>
              <a:tailEnd len="med" w="med" type="stealth"/>
            </a:ln>
          </p:spPr>
        </p:cxnSp>
        <p:sp>
          <p:nvSpPr>
            <p:cNvPr id="994" name="Google Shape;994;p60"/>
            <p:cNvSpPr/>
            <p:nvPr/>
          </p:nvSpPr>
          <p:spPr>
            <a:xfrm rot="2046194">
              <a:off x="5144888" y="3470056"/>
              <a:ext cx="1511542" cy="787888"/>
            </a:xfrm>
            <a:prstGeom prst="ellipse">
              <a:avLst/>
            </a:prstGeom>
            <a:noFill/>
            <a:ln cap="flat" cmpd="sng" w="28575">
              <a:solidFill>
                <a:schemeClr val="accent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cxnSp>
          <p:nvCxnSpPr>
            <p:cNvPr id="995" name="Google Shape;995;p60"/>
            <p:cNvCxnSpPr/>
            <p:nvPr/>
          </p:nvCxnSpPr>
          <p:spPr>
            <a:xfrm flipH="1" rot="10800000">
              <a:off x="5679663" y="3537584"/>
              <a:ext cx="441600" cy="652500"/>
            </a:xfrm>
            <a:prstGeom prst="straightConnector1">
              <a:avLst/>
            </a:prstGeom>
            <a:noFill/>
            <a:ln cap="flat" cmpd="sng" w="19050">
              <a:solidFill>
                <a:schemeClr val="accent2"/>
              </a:solidFill>
              <a:prstDash val="solid"/>
              <a:round/>
              <a:headEnd len="med" w="med" type="stealth"/>
              <a:tailEnd len="med" w="med" type="stealth"/>
            </a:ln>
          </p:spPr>
        </p:cxnSp>
      </p:grpSp>
      <p:sp>
        <p:nvSpPr>
          <p:cNvPr id="996" name="Google Shape;996;p60"/>
          <p:cNvSpPr txBox="1"/>
          <p:nvPr/>
        </p:nvSpPr>
        <p:spPr>
          <a:xfrm>
            <a:off x="6395758" y="1647723"/>
            <a:ext cx="2016900" cy="438600"/>
          </a:xfrm>
          <a:prstGeom prst="rect">
            <a:avLst/>
          </a:prstGeom>
          <a:blipFill rotWithShape="1">
            <a:blip r:embed="rId5">
              <a:alphaModFix/>
            </a:blip>
            <a:stretch>
              <a:fillRect b="-14888" l="-468" r="0" t="-2128"/>
            </a:stretch>
          </a:blipFill>
          <a:ln cap="flat" cmpd="sng" w="9525">
            <a:solidFill>
              <a:schemeClr val="dk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rgbClr val="000000"/>
                </a:solidFill>
                <a:latin typeface="Calibri"/>
                <a:ea typeface="Calibri"/>
                <a:cs typeface="Calibri"/>
                <a:sym typeface="Calibri"/>
              </a:rPr>
              <a:t> </a:t>
            </a:r>
            <a:endParaRPr b="0" i="0" sz="1100" u="none" cap="none" strike="noStrike">
              <a:solidFill>
                <a:srgbClr val="000000"/>
              </a:solidFill>
              <a:latin typeface="Arial"/>
              <a:ea typeface="Arial"/>
              <a:cs typeface="Arial"/>
              <a:sym typeface="Arial"/>
            </a:endParaRPr>
          </a:p>
        </p:txBody>
      </p:sp>
      <p:grpSp>
        <p:nvGrpSpPr>
          <p:cNvPr id="997" name="Google Shape;997;p60"/>
          <p:cNvGrpSpPr/>
          <p:nvPr/>
        </p:nvGrpSpPr>
        <p:grpSpPr>
          <a:xfrm>
            <a:off x="4073921" y="3597081"/>
            <a:ext cx="4019625" cy="462774"/>
            <a:chOff x="5996250" y="5396404"/>
            <a:chExt cx="5359500" cy="617032"/>
          </a:xfrm>
        </p:grpSpPr>
        <p:sp>
          <p:nvSpPr>
            <p:cNvPr id="998" name="Google Shape;998;p60"/>
            <p:cNvSpPr txBox="1"/>
            <p:nvPr/>
          </p:nvSpPr>
          <p:spPr>
            <a:xfrm>
              <a:off x="5996250" y="5396404"/>
              <a:ext cx="4440300" cy="276900"/>
            </a:xfrm>
            <a:prstGeom prst="rect">
              <a:avLst/>
            </a:prstGeom>
            <a:blipFill rotWithShape="1">
              <a:blip r:embed="rId6">
                <a:alphaModFix/>
              </a:blip>
              <a:stretch>
                <a:fillRect b="-34786" l="-568" r="-1137" t="-8687"/>
              </a:stretch>
            </a:blipFill>
            <a:ln cap="flat" cmpd="sng" w="9525">
              <a:solidFill>
                <a:schemeClr val="dk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rgbClr val="000000"/>
                  </a:solidFill>
                  <a:latin typeface="Calibri"/>
                  <a:ea typeface="Calibri"/>
                  <a:cs typeface="Calibri"/>
                  <a:sym typeface="Calibri"/>
                </a:rPr>
                <a:t> </a:t>
              </a:r>
              <a:endParaRPr b="0" i="0" sz="1100" u="none" cap="none" strike="noStrike">
                <a:solidFill>
                  <a:srgbClr val="000000"/>
                </a:solidFill>
                <a:latin typeface="Arial"/>
                <a:ea typeface="Arial"/>
                <a:cs typeface="Arial"/>
                <a:sym typeface="Arial"/>
              </a:endParaRPr>
            </a:p>
          </p:txBody>
        </p:sp>
        <p:sp>
          <p:nvSpPr>
            <p:cNvPr id="999" name="Google Shape;999;p60"/>
            <p:cNvSpPr txBox="1"/>
            <p:nvPr/>
          </p:nvSpPr>
          <p:spPr>
            <a:xfrm>
              <a:off x="5996250" y="5736536"/>
              <a:ext cx="5359500" cy="276900"/>
            </a:xfrm>
            <a:prstGeom prst="rect">
              <a:avLst/>
            </a:prstGeom>
            <a:blipFill rotWithShape="1">
              <a:blip r:embed="rId7">
                <a:alphaModFix/>
              </a:blip>
              <a:stretch>
                <a:fillRect b="-29155" l="-468" r="-938" t="-4167"/>
              </a:stretch>
            </a:blipFill>
            <a:ln cap="flat" cmpd="sng" w="9525">
              <a:solidFill>
                <a:schemeClr val="dk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rgbClr val="000000"/>
                  </a:solidFill>
                  <a:latin typeface="Calibri"/>
                  <a:ea typeface="Calibri"/>
                  <a:cs typeface="Calibri"/>
                  <a:sym typeface="Calibri"/>
                </a:rPr>
                <a:t> </a:t>
              </a:r>
              <a:endParaRPr b="0" i="0" sz="1100" u="none" cap="none" strike="noStrike">
                <a:solidFill>
                  <a:srgbClr val="000000"/>
                </a:solidFill>
                <a:latin typeface="Arial"/>
                <a:ea typeface="Arial"/>
                <a:cs typeface="Arial"/>
                <a:sym typeface="Arial"/>
              </a:endParaRPr>
            </a:p>
          </p:txBody>
        </p:sp>
      </p:grpSp>
      <p:pic>
        <p:nvPicPr>
          <p:cNvPr id="1000" name="Google Shape;1000;p60"/>
          <p:cNvPicPr preferRelativeResize="0"/>
          <p:nvPr/>
        </p:nvPicPr>
        <p:blipFill rotWithShape="1">
          <a:blip r:embed="rId8">
            <a:alphaModFix/>
          </a:blip>
          <a:srcRect b="0" l="0" r="0" t="0"/>
          <a:stretch/>
        </p:blipFill>
        <p:spPr>
          <a:xfrm>
            <a:off x="695722" y="821421"/>
            <a:ext cx="2844900" cy="3603540"/>
          </a:xfrm>
          <a:prstGeom prst="rect">
            <a:avLst/>
          </a:prstGeom>
          <a:noFill/>
          <a:ln cap="flat" cmpd="sng" w="9525">
            <a:solidFill>
              <a:schemeClr val="dk1"/>
            </a:solidFill>
            <a:prstDash val="solid"/>
            <a:round/>
            <a:headEnd len="sm" w="sm" type="none"/>
            <a:tailEnd len="sm" w="sm" type="none"/>
          </a:ln>
        </p:spPr>
      </p:pic>
      <p:cxnSp>
        <p:nvCxnSpPr>
          <p:cNvPr id="1001" name="Google Shape;1001;p60"/>
          <p:cNvCxnSpPr/>
          <p:nvPr/>
        </p:nvCxnSpPr>
        <p:spPr>
          <a:xfrm>
            <a:off x="3205716" y="2061761"/>
            <a:ext cx="807300" cy="605100"/>
          </a:xfrm>
          <a:prstGeom prst="curvedConnector3">
            <a:avLst>
              <a:gd fmla="val 50000" name="adj1"/>
            </a:avLst>
          </a:prstGeom>
          <a:noFill/>
          <a:ln cap="flat" cmpd="sng" w="9525">
            <a:solidFill>
              <a:schemeClr val="dk1"/>
            </a:solidFill>
            <a:prstDash val="solid"/>
            <a:miter lim="800000"/>
            <a:headEnd len="sm" w="sm" type="none"/>
            <a:tailEnd len="med" w="med" type="triangle"/>
          </a:ln>
        </p:spPr>
      </p:cxnSp>
      <p:sp>
        <p:nvSpPr>
          <p:cNvPr id="1002" name="Google Shape;1002;p60"/>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1003" name="Google Shape;1003;p60"/>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8">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8">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8">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8">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8">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8">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8">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0"/>
                                        </p:tgtEl>
                                        <p:attrNameLst>
                                          <p:attrName>style.visibility</p:attrName>
                                        </p:attrNameLst>
                                      </p:cBhvr>
                                      <p:to>
                                        <p:strVal val="visible"/>
                                      </p:to>
                                    </p:set>
                                    <p:animEffect filter="fade" transition="in">
                                      <p:cBhvr>
                                        <p:cTn dur="500"/>
                                        <p:tgtEl>
                                          <p:spTgt spid="990"/>
                                        </p:tgtEl>
                                      </p:cBhvr>
                                    </p:animEffect>
                                  </p:childTnLst>
                                </p:cTn>
                              </p:par>
                              <p:par>
                                <p:cTn fill="hold" nodeType="withEffect" presetClass="entr" presetID="10" presetSubtype="0">
                                  <p:stCondLst>
                                    <p:cond delay="0"/>
                                  </p:stCondLst>
                                  <p:childTnLst>
                                    <p:set>
                                      <p:cBhvr>
                                        <p:cTn dur="1" fill="hold">
                                          <p:stCondLst>
                                            <p:cond delay="0"/>
                                          </p:stCondLst>
                                        </p:cTn>
                                        <p:tgtEl>
                                          <p:spTgt spid="991"/>
                                        </p:tgtEl>
                                        <p:attrNameLst>
                                          <p:attrName>style.visibility</p:attrName>
                                        </p:attrNameLst>
                                      </p:cBhvr>
                                      <p:to>
                                        <p:strVal val="visible"/>
                                      </p:to>
                                    </p:set>
                                    <p:animEffect filter="fade" transition="in">
                                      <p:cBhvr>
                                        <p:cTn dur="500"/>
                                        <p:tgtEl>
                                          <p:spTgt spid="991"/>
                                        </p:tgtEl>
                                      </p:cBhvr>
                                    </p:animEffect>
                                  </p:childTnLst>
                                </p:cTn>
                              </p:par>
                              <p:par>
                                <p:cTn fill="hold" nodeType="withEffect" presetClass="entr" presetID="10" presetSubtype="0">
                                  <p:stCondLst>
                                    <p:cond delay="0"/>
                                  </p:stCondLst>
                                  <p:childTnLst>
                                    <p:set>
                                      <p:cBhvr>
                                        <p:cTn dur="1" fill="hold">
                                          <p:stCondLst>
                                            <p:cond delay="0"/>
                                          </p:stCondLst>
                                        </p:cTn>
                                        <p:tgtEl>
                                          <p:spTgt spid="996"/>
                                        </p:tgtEl>
                                        <p:attrNameLst>
                                          <p:attrName>style.visibility</p:attrName>
                                        </p:attrNameLst>
                                      </p:cBhvr>
                                      <p:to>
                                        <p:strVal val="visible"/>
                                      </p:to>
                                    </p:set>
                                    <p:animEffect filter="fade" transition="in">
                                      <p:cBhvr>
                                        <p:cTn dur="500"/>
                                        <p:tgtEl>
                                          <p:spTgt spid="99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2"/>
                                        </p:tgtEl>
                                        <p:attrNameLst>
                                          <p:attrName>style.visibility</p:attrName>
                                        </p:attrNameLst>
                                      </p:cBhvr>
                                      <p:to>
                                        <p:strVal val="visible"/>
                                      </p:to>
                                    </p:set>
                                    <p:animEffect filter="fade" transition="in">
                                      <p:cBhvr>
                                        <p:cTn dur="500"/>
                                        <p:tgtEl>
                                          <p:spTgt spid="992"/>
                                        </p:tgtEl>
                                      </p:cBhvr>
                                    </p:animEffect>
                                  </p:childTnLst>
                                </p:cTn>
                              </p:par>
                              <p:par>
                                <p:cTn fill="hold" nodeType="withEffect" presetClass="entr" presetID="10" presetSubtype="0">
                                  <p:stCondLst>
                                    <p:cond delay="0"/>
                                  </p:stCondLst>
                                  <p:childTnLst>
                                    <p:set>
                                      <p:cBhvr>
                                        <p:cTn dur="1" fill="hold">
                                          <p:stCondLst>
                                            <p:cond delay="0"/>
                                          </p:stCondLst>
                                        </p:cTn>
                                        <p:tgtEl>
                                          <p:spTgt spid="1001"/>
                                        </p:tgtEl>
                                        <p:attrNameLst>
                                          <p:attrName>style.visibility</p:attrName>
                                        </p:attrNameLst>
                                      </p:cBhvr>
                                      <p:to>
                                        <p:strVal val="visible"/>
                                      </p:to>
                                    </p:set>
                                    <p:animEffect filter="fade" transition="in">
                                      <p:cBhvr>
                                        <p:cTn dur="500"/>
                                        <p:tgtEl>
                                          <p:spTgt spid="100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7"/>
                                        </p:tgtEl>
                                        <p:attrNameLst>
                                          <p:attrName>style.visibility</p:attrName>
                                        </p:attrNameLst>
                                      </p:cBhvr>
                                      <p:to>
                                        <p:strVal val="visible"/>
                                      </p:to>
                                    </p:set>
                                    <p:animEffect filter="fade" transition="in">
                                      <p:cBhvr>
                                        <p:cTn dur="500"/>
                                        <p:tgtEl>
                                          <p:spTgt spid="9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8" name="Shape 1008"/>
        <p:cNvGrpSpPr/>
        <p:nvPr/>
      </p:nvGrpSpPr>
      <p:grpSpPr>
        <a:xfrm>
          <a:off x="0" y="0"/>
          <a:ext cx="0" cy="0"/>
          <a:chOff x="0" y="0"/>
          <a:chExt cx="0" cy="0"/>
        </a:xfrm>
      </p:grpSpPr>
      <p:sp>
        <p:nvSpPr>
          <p:cNvPr id="1009" name="Google Shape;1009;p61"/>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Calibri"/>
              <a:buNone/>
            </a:pPr>
            <a:r>
              <a:rPr lang="es"/>
              <a:t>The Analyze Particle tool in Fiji</a:t>
            </a:r>
            <a:endParaRPr/>
          </a:p>
        </p:txBody>
      </p:sp>
      <p:sp>
        <p:nvSpPr>
          <p:cNvPr id="1010" name="Google Shape;1010;p61"/>
          <p:cNvSpPr txBox="1"/>
          <p:nvPr/>
        </p:nvSpPr>
        <p:spPr>
          <a:xfrm>
            <a:off x="5110697" y="1577431"/>
            <a:ext cx="3600600" cy="2424300"/>
          </a:xfrm>
          <a:prstGeom prst="rect">
            <a:avLst/>
          </a:prstGeom>
          <a:noFill/>
          <a:ln>
            <a:noFill/>
          </a:ln>
        </p:spPr>
        <p:txBody>
          <a:bodyPr anchorCtr="0" anchor="t" bIns="34275" lIns="68575" spcFirstLastPara="1" rIns="68575" wrap="square" tIns="34275">
            <a:spAutoFit/>
          </a:bodyPr>
          <a:lstStyle/>
          <a:p>
            <a:pPr indent="-273050" lvl="0" marL="342900" marR="0" rtl="0" algn="l">
              <a:lnSpc>
                <a:spcPct val="100000"/>
              </a:lnSpc>
              <a:spcBef>
                <a:spcPts val="0"/>
              </a:spcBef>
              <a:spcAft>
                <a:spcPts val="0"/>
              </a:spcAft>
              <a:buClr>
                <a:schemeClr val="dk1"/>
              </a:buClr>
              <a:buSzPts val="1700"/>
              <a:buFont typeface="Calibri"/>
              <a:buChar char="●"/>
            </a:pPr>
            <a:r>
              <a:rPr b="0" i="0" lang="es" sz="1700" u="none" cap="none" strike="noStrike">
                <a:solidFill>
                  <a:schemeClr val="dk1"/>
                </a:solidFill>
                <a:latin typeface="Calibri"/>
                <a:ea typeface="Calibri"/>
                <a:cs typeface="Calibri"/>
                <a:sym typeface="Calibri"/>
              </a:rPr>
              <a:t>Analyze / Tools / ROI Manager</a:t>
            </a:r>
            <a:endParaRPr b="0" i="0" sz="1700" u="none" cap="none" strike="noStrike">
              <a:solidFill>
                <a:schemeClr val="dk1"/>
              </a:solidFill>
              <a:latin typeface="Calibri"/>
              <a:ea typeface="Calibri"/>
              <a:cs typeface="Calibri"/>
              <a:sym typeface="Calibri"/>
            </a:endParaRPr>
          </a:p>
          <a:p>
            <a:pPr indent="0" lvl="0" marL="34290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Calibri"/>
              <a:ea typeface="Calibri"/>
              <a:cs typeface="Calibri"/>
              <a:sym typeface="Calibri"/>
            </a:endParaRPr>
          </a:p>
          <a:p>
            <a:pPr indent="-273050" lvl="0" marL="342900" marR="0" rtl="0" algn="l">
              <a:lnSpc>
                <a:spcPct val="100000"/>
              </a:lnSpc>
              <a:spcBef>
                <a:spcPts val="0"/>
              </a:spcBef>
              <a:spcAft>
                <a:spcPts val="0"/>
              </a:spcAft>
              <a:buClr>
                <a:schemeClr val="dk1"/>
              </a:buClr>
              <a:buSzPts val="1700"/>
              <a:buFont typeface="Calibri"/>
              <a:buChar char="●"/>
            </a:pPr>
            <a:r>
              <a:rPr b="0" i="0" lang="es" sz="1700" u="none" cap="none" strike="noStrike">
                <a:solidFill>
                  <a:schemeClr val="dk1"/>
                </a:solidFill>
                <a:latin typeface="Calibri"/>
                <a:ea typeface="Calibri"/>
                <a:cs typeface="Calibri"/>
                <a:sym typeface="Calibri"/>
              </a:rPr>
              <a:t>Use “Add”, “Update” or “Delete” to manage the ROIs</a:t>
            </a:r>
            <a:endParaRPr b="0" i="0" sz="1700" u="none" cap="none" strike="noStrike">
              <a:solidFill>
                <a:srgbClr val="000000"/>
              </a:solidFill>
              <a:latin typeface="Calibri"/>
              <a:ea typeface="Calibri"/>
              <a:cs typeface="Calibri"/>
              <a:sym typeface="Calibri"/>
            </a:endParaRPr>
          </a:p>
          <a:p>
            <a:pPr indent="0" lvl="0" marL="34290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Calibri"/>
              <a:ea typeface="Calibri"/>
              <a:cs typeface="Calibri"/>
              <a:sym typeface="Calibri"/>
            </a:endParaRPr>
          </a:p>
          <a:p>
            <a:pPr indent="-273050" lvl="0" marL="342900" marR="0" rtl="0" algn="l">
              <a:lnSpc>
                <a:spcPct val="100000"/>
              </a:lnSpc>
              <a:spcBef>
                <a:spcPts val="0"/>
              </a:spcBef>
              <a:spcAft>
                <a:spcPts val="0"/>
              </a:spcAft>
              <a:buClr>
                <a:schemeClr val="dk1"/>
              </a:buClr>
              <a:buSzPts val="1700"/>
              <a:buFont typeface="Calibri"/>
              <a:buChar char="●"/>
            </a:pPr>
            <a:r>
              <a:rPr b="0" i="0" lang="es" sz="1700" u="none" cap="none" strike="noStrike">
                <a:solidFill>
                  <a:schemeClr val="dk1"/>
                </a:solidFill>
                <a:latin typeface="Calibri"/>
                <a:ea typeface="Calibri"/>
                <a:cs typeface="Calibri"/>
                <a:sym typeface="Calibri"/>
              </a:rPr>
              <a:t>For binary masks, use “Analyze / Analyze Particles…” to automatically add ROIs to the ROI Manager</a:t>
            </a:r>
            <a:endParaRPr b="0" i="0" sz="1700" u="none" cap="none" strike="noStrike">
              <a:solidFill>
                <a:srgbClr val="000000"/>
              </a:solidFill>
              <a:latin typeface="Calibri"/>
              <a:ea typeface="Calibri"/>
              <a:cs typeface="Calibri"/>
              <a:sym typeface="Calibri"/>
            </a:endParaRPr>
          </a:p>
        </p:txBody>
      </p:sp>
      <p:pic>
        <p:nvPicPr>
          <p:cNvPr id="1011" name="Google Shape;1011;p61"/>
          <p:cNvPicPr preferRelativeResize="0"/>
          <p:nvPr/>
        </p:nvPicPr>
        <p:blipFill rotWithShape="1">
          <a:blip r:embed="rId3">
            <a:alphaModFix/>
          </a:blip>
          <a:srcRect b="0" l="0" r="0" t="0"/>
          <a:stretch/>
        </p:blipFill>
        <p:spPr>
          <a:xfrm>
            <a:off x="628650" y="849884"/>
            <a:ext cx="4349028" cy="3556144"/>
          </a:xfrm>
          <a:prstGeom prst="rect">
            <a:avLst/>
          </a:prstGeom>
          <a:noFill/>
          <a:ln cap="flat" cmpd="sng" w="9525">
            <a:solidFill>
              <a:schemeClr val="dk1"/>
            </a:solidFill>
            <a:prstDash val="solid"/>
            <a:round/>
            <a:headEnd len="sm" w="sm" type="none"/>
            <a:tailEnd len="sm" w="sm" type="none"/>
          </a:ln>
        </p:spPr>
      </p:pic>
      <p:sp>
        <p:nvSpPr>
          <p:cNvPr id="1012" name="Google Shape;1012;p61"/>
          <p:cNvSpPr/>
          <p:nvPr/>
        </p:nvSpPr>
        <p:spPr>
          <a:xfrm>
            <a:off x="4023326" y="2202606"/>
            <a:ext cx="685800" cy="225900"/>
          </a:xfrm>
          <a:prstGeom prst="rect">
            <a:avLst/>
          </a:prstGeom>
          <a:noFill/>
          <a:ln cap="flat" cmpd="sng" w="38100">
            <a:solidFill>
              <a:srgbClr val="FF0000"/>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1013" name="Google Shape;1013;p61"/>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1014" name="Google Shape;1014;p61"/>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9" name="Shape 1019"/>
        <p:cNvGrpSpPr/>
        <p:nvPr/>
      </p:nvGrpSpPr>
      <p:grpSpPr>
        <a:xfrm>
          <a:off x="0" y="0"/>
          <a:ext cx="0" cy="0"/>
          <a:chOff x="0" y="0"/>
          <a:chExt cx="0" cy="0"/>
        </a:xfrm>
      </p:grpSpPr>
      <p:sp>
        <p:nvSpPr>
          <p:cNvPr id="1020" name="Google Shape;1020;p62"/>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Calibri"/>
              <a:buNone/>
            </a:pPr>
            <a:r>
              <a:rPr lang="es"/>
              <a:t>The Analyze Particle tool in Fiji</a:t>
            </a:r>
            <a:endParaRPr/>
          </a:p>
        </p:txBody>
      </p:sp>
      <p:sp>
        <p:nvSpPr>
          <p:cNvPr id="1021" name="Google Shape;1021;p62"/>
          <p:cNvSpPr txBox="1"/>
          <p:nvPr/>
        </p:nvSpPr>
        <p:spPr>
          <a:xfrm>
            <a:off x="5230313" y="2074581"/>
            <a:ext cx="3600450" cy="1593000"/>
          </a:xfrm>
          <a:prstGeom prst="rect">
            <a:avLst/>
          </a:prstGeom>
          <a:noFill/>
          <a:ln>
            <a:noFill/>
          </a:ln>
        </p:spPr>
        <p:txBody>
          <a:bodyPr anchorCtr="0" anchor="t" bIns="34275" lIns="68575" spcFirstLastPara="1" rIns="68575" wrap="square" tIns="34275">
            <a:spAutoFit/>
          </a:bodyPr>
          <a:lstStyle/>
          <a:p>
            <a:pPr indent="-273050" lvl="0" marL="342900" marR="0" rtl="0" algn="l">
              <a:lnSpc>
                <a:spcPct val="100000"/>
              </a:lnSpc>
              <a:spcBef>
                <a:spcPts val="0"/>
              </a:spcBef>
              <a:spcAft>
                <a:spcPts val="0"/>
              </a:spcAft>
              <a:buClr>
                <a:schemeClr val="dk1"/>
              </a:buClr>
              <a:buSzPts val="1700"/>
              <a:buFont typeface="Calibri"/>
              <a:buChar char="●"/>
            </a:pPr>
            <a:r>
              <a:rPr b="0" i="0" lang="es" sz="1700" u="none" cap="none" strike="noStrike">
                <a:solidFill>
                  <a:schemeClr val="dk1"/>
                </a:solidFill>
                <a:latin typeface="Calibri"/>
                <a:ea typeface="Calibri"/>
                <a:cs typeface="Calibri"/>
                <a:sym typeface="Calibri"/>
              </a:rPr>
              <a:t>Results Table: calculated measures for each ROI</a:t>
            </a:r>
            <a:endParaRPr b="0" i="0" sz="1700" u="none" cap="none" strike="noStrike">
              <a:solidFill>
                <a:srgbClr val="000000"/>
              </a:solidFill>
              <a:latin typeface="Calibri"/>
              <a:ea typeface="Calibri"/>
              <a:cs typeface="Calibri"/>
              <a:sym typeface="Calibri"/>
            </a:endParaRPr>
          </a:p>
          <a:p>
            <a:pPr indent="-273050" lvl="1" marL="685800" marR="0" rtl="0" algn="l">
              <a:lnSpc>
                <a:spcPct val="100000"/>
              </a:lnSpc>
              <a:spcBef>
                <a:spcPts val="0"/>
              </a:spcBef>
              <a:spcAft>
                <a:spcPts val="0"/>
              </a:spcAft>
              <a:buClr>
                <a:schemeClr val="dk1"/>
              </a:buClr>
              <a:buSzPts val="1700"/>
              <a:buFont typeface="Calibri"/>
              <a:buChar char="○"/>
            </a:pPr>
            <a:r>
              <a:rPr b="0" i="0" lang="es" sz="1700" u="none" cap="none" strike="noStrike">
                <a:solidFill>
                  <a:schemeClr val="dk1"/>
                </a:solidFill>
                <a:latin typeface="Calibri"/>
                <a:ea typeface="Calibri"/>
                <a:cs typeface="Calibri"/>
                <a:sym typeface="Calibri"/>
              </a:rPr>
              <a:t>Each line corresponds to a single ROI and each column to a specific measure</a:t>
            </a:r>
            <a:endParaRPr b="0" i="0" sz="1700" u="none" cap="none" strike="noStrike">
              <a:solidFill>
                <a:srgbClr val="000000"/>
              </a:solidFill>
              <a:latin typeface="Calibri"/>
              <a:ea typeface="Calibri"/>
              <a:cs typeface="Calibri"/>
              <a:sym typeface="Calibri"/>
            </a:endParaRPr>
          </a:p>
          <a:p>
            <a:pPr indent="-273050" lvl="1" marL="685800" marR="0" rtl="0" algn="l">
              <a:lnSpc>
                <a:spcPct val="100000"/>
              </a:lnSpc>
              <a:spcBef>
                <a:spcPts val="0"/>
              </a:spcBef>
              <a:spcAft>
                <a:spcPts val="0"/>
              </a:spcAft>
              <a:buClr>
                <a:schemeClr val="dk1"/>
              </a:buClr>
              <a:buSzPts val="1700"/>
              <a:buFont typeface="Calibri"/>
              <a:buChar char="○"/>
            </a:pPr>
            <a:r>
              <a:rPr b="0" i="0" lang="es" sz="1700" u="none" cap="none" strike="noStrike">
                <a:solidFill>
                  <a:schemeClr val="dk1"/>
                </a:solidFill>
                <a:latin typeface="Calibri"/>
                <a:ea typeface="Calibri"/>
                <a:cs typeface="Calibri"/>
                <a:sym typeface="Calibri"/>
              </a:rPr>
              <a:t>Table can be saved as a </a:t>
            </a:r>
            <a:r>
              <a:rPr b="0" i="1" lang="es" sz="1700" u="none" cap="none" strike="noStrike">
                <a:solidFill>
                  <a:schemeClr val="dk1"/>
                </a:solidFill>
                <a:latin typeface="Calibri"/>
                <a:ea typeface="Calibri"/>
                <a:cs typeface="Calibri"/>
                <a:sym typeface="Calibri"/>
              </a:rPr>
              <a:t>.csv</a:t>
            </a:r>
            <a:r>
              <a:rPr b="0" i="0" lang="es" sz="1700" u="none" cap="none" strike="noStrike">
                <a:solidFill>
                  <a:schemeClr val="dk1"/>
                </a:solidFill>
                <a:latin typeface="Calibri"/>
                <a:ea typeface="Calibri"/>
                <a:cs typeface="Calibri"/>
                <a:sym typeface="Calibri"/>
              </a:rPr>
              <a:t> file</a:t>
            </a:r>
            <a:endParaRPr b="0" i="0" sz="1700" u="none" cap="none" strike="noStrike">
              <a:solidFill>
                <a:srgbClr val="000000"/>
              </a:solidFill>
              <a:latin typeface="Calibri"/>
              <a:ea typeface="Calibri"/>
              <a:cs typeface="Calibri"/>
              <a:sym typeface="Calibri"/>
            </a:endParaRPr>
          </a:p>
        </p:txBody>
      </p:sp>
      <p:pic>
        <p:nvPicPr>
          <p:cNvPr id="1022" name="Google Shape;1022;p62"/>
          <p:cNvPicPr preferRelativeResize="0"/>
          <p:nvPr/>
        </p:nvPicPr>
        <p:blipFill rotWithShape="1">
          <a:blip r:embed="rId3">
            <a:alphaModFix/>
          </a:blip>
          <a:srcRect b="0" l="0" r="0" t="0"/>
          <a:stretch/>
        </p:blipFill>
        <p:spPr>
          <a:xfrm>
            <a:off x="628650" y="1414297"/>
            <a:ext cx="4660487" cy="2913568"/>
          </a:xfrm>
          <a:prstGeom prst="rect">
            <a:avLst/>
          </a:prstGeom>
          <a:noFill/>
          <a:ln cap="flat" cmpd="sng" w="9525">
            <a:solidFill>
              <a:schemeClr val="dk1"/>
            </a:solidFill>
            <a:prstDash val="solid"/>
            <a:round/>
            <a:headEnd len="sm" w="sm" type="none"/>
            <a:tailEnd len="sm" w="sm" type="none"/>
          </a:ln>
        </p:spPr>
      </p:pic>
      <p:sp>
        <p:nvSpPr>
          <p:cNvPr id="1023" name="Google Shape;1023;p62"/>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1024" name="Google Shape;1024;p62"/>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8" name="Shape 1028"/>
        <p:cNvGrpSpPr/>
        <p:nvPr/>
      </p:nvGrpSpPr>
      <p:grpSpPr>
        <a:xfrm>
          <a:off x="0" y="0"/>
          <a:ext cx="0" cy="0"/>
          <a:chOff x="0" y="0"/>
          <a:chExt cx="0" cy="0"/>
        </a:xfrm>
      </p:grpSpPr>
      <p:sp>
        <p:nvSpPr>
          <p:cNvPr id="1029" name="Google Shape;1029;p63"/>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fontScale="90000"/>
          </a:bodyPr>
          <a:lstStyle/>
          <a:p>
            <a:pPr indent="0" lvl="0" marL="0" rtl="0" algn="l">
              <a:lnSpc>
                <a:spcPct val="90000"/>
              </a:lnSpc>
              <a:spcBef>
                <a:spcPts val="0"/>
              </a:spcBef>
              <a:spcAft>
                <a:spcPts val="0"/>
              </a:spcAft>
              <a:buSzPct val="53571"/>
              <a:buNone/>
            </a:pPr>
            <a:r>
              <a:rPr lang="es"/>
              <a:t>Software Tools in the BioImage Analysis ecosystem</a:t>
            </a:r>
            <a:endParaRPr/>
          </a:p>
        </p:txBody>
      </p:sp>
      <p:sp>
        <p:nvSpPr>
          <p:cNvPr id="1030" name="Google Shape;1030;p63"/>
          <p:cNvSpPr txBox="1"/>
          <p:nvPr>
            <p:ph idx="1" type="body"/>
          </p:nvPr>
        </p:nvSpPr>
        <p:spPr>
          <a:xfrm>
            <a:off x="251400" y="625600"/>
            <a:ext cx="8483700" cy="3477900"/>
          </a:xfrm>
          <a:prstGeom prst="rect">
            <a:avLst/>
          </a:prstGeom>
          <a:noFill/>
          <a:ln>
            <a:noFill/>
          </a:ln>
        </p:spPr>
        <p:txBody>
          <a:bodyPr anchorCtr="0" anchor="t" bIns="34275" lIns="68575" spcFirstLastPara="1" rIns="68575" wrap="square" tIns="34275">
            <a:normAutofit/>
          </a:bodyPr>
          <a:lstStyle/>
          <a:p>
            <a:pPr indent="0" lvl="0" marL="0" rtl="0" algn="l">
              <a:lnSpc>
                <a:spcPct val="90000"/>
              </a:lnSpc>
              <a:spcBef>
                <a:spcPts val="0"/>
              </a:spcBef>
              <a:spcAft>
                <a:spcPts val="0"/>
              </a:spcAft>
              <a:buClr>
                <a:schemeClr val="dk1"/>
              </a:buClr>
              <a:buSzPts val="1500"/>
              <a:buNone/>
            </a:pPr>
            <a:r>
              <a:rPr lang="es" sz="1500"/>
              <a:t>Open source software</a:t>
            </a:r>
            <a:endParaRPr sz="1100"/>
          </a:p>
        </p:txBody>
      </p:sp>
      <p:sp>
        <p:nvSpPr>
          <p:cNvPr id="1031" name="Google Shape;1031;p63"/>
          <p:cNvSpPr txBox="1"/>
          <p:nvPr/>
        </p:nvSpPr>
        <p:spPr>
          <a:xfrm>
            <a:off x="5429444" y="793638"/>
            <a:ext cx="2773500" cy="2661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chemeClr val="dk1"/>
              </a:buClr>
              <a:buSzPts val="1500"/>
              <a:buFont typeface="Arial"/>
              <a:buNone/>
            </a:pPr>
            <a:r>
              <a:rPr b="0" i="0" lang="es" sz="1500" u="none" cap="none" strike="noStrike">
                <a:solidFill>
                  <a:schemeClr val="dk1"/>
                </a:solidFill>
                <a:latin typeface="Arial"/>
                <a:ea typeface="Arial"/>
                <a:cs typeface="Arial"/>
                <a:sym typeface="Arial"/>
              </a:rPr>
              <a:t>Custom solutions</a:t>
            </a:r>
            <a:endParaRPr b="0" i="0" sz="1100" u="none" cap="none" strike="noStrike">
              <a:solidFill>
                <a:srgbClr val="000000"/>
              </a:solidFill>
              <a:latin typeface="Arial"/>
              <a:ea typeface="Arial"/>
              <a:cs typeface="Arial"/>
              <a:sym typeface="Arial"/>
            </a:endParaRPr>
          </a:p>
        </p:txBody>
      </p:sp>
      <p:pic>
        <p:nvPicPr>
          <p:cNvPr id="1032" name="Google Shape;1032;p63"/>
          <p:cNvPicPr preferRelativeResize="0"/>
          <p:nvPr/>
        </p:nvPicPr>
        <p:blipFill rotWithShape="1">
          <a:blip r:embed="rId3">
            <a:alphaModFix/>
          </a:blip>
          <a:srcRect b="0" l="0" r="0" t="0"/>
          <a:stretch/>
        </p:blipFill>
        <p:spPr>
          <a:xfrm>
            <a:off x="764383" y="1057302"/>
            <a:ext cx="1603771" cy="658838"/>
          </a:xfrm>
          <a:prstGeom prst="rect">
            <a:avLst/>
          </a:prstGeom>
          <a:noFill/>
          <a:ln>
            <a:noFill/>
          </a:ln>
        </p:spPr>
      </p:pic>
      <p:grpSp>
        <p:nvGrpSpPr>
          <p:cNvPr id="1033" name="Google Shape;1033;p63"/>
          <p:cNvGrpSpPr/>
          <p:nvPr/>
        </p:nvGrpSpPr>
        <p:grpSpPr>
          <a:xfrm>
            <a:off x="806167" y="2123608"/>
            <a:ext cx="1555996" cy="701017"/>
            <a:chOff x="601873" y="3179877"/>
            <a:chExt cx="2074662" cy="934689"/>
          </a:xfrm>
        </p:grpSpPr>
        <p:pic>
          <p:nvPicPr>
            <p:cNvPr id="1034" name="Google Shape;1034;p63"/>
            <p:cNvPicPr preferRelativeResize="0"/>
            <p:nvPr/>
          </p:nvPicPr>
          <p:blipFill rotWithShape="1">
            <a:blip r:embed="rId4">
              <a:alphaModFix/>
            </a:blip>
            <a:srcRect b="0" l="0" r="0" t="0"/>
            <a:stretch/>
          </p:blipFill>
          <p:spPr>
            <a:xfrm>
              <a:off x="1275510" y="3380749"/>
              <a:ext cx="1401025" cy="540990"/>
            </a:xfrm>
            <a:prstGeom prst="rect">
              <a:avLst/>
            </a:prstGeom>
            <a:noFill/>
            <a:ln>
              <a:noFill/>
            </a:ln>
          </p:spPr>
        </p:pic>
        <p:pic>
          <p:nvPicPr>
            <p:cNvPr id="1035" name="Google Shape;1035;p63"/>
            <p:cNvPicPr preferRelativeResize="0"/>
            <p:nvPr/>
          </p:nvPicPr>
          <p:blipFill rotWithShape="1">
            <a:blip r:embed="rId5">
              <a:alphaModFix/>
            </a:blip>
            <a:srcRect b="0" l="0" r="0" t="0"/>
            <a:stretch/>
          </p:blipFill>
          <p:spPr>
            <a:xfrm>
              <a:off x="601873" y="3179877"/>
              <a:ext cx="668943" cy="934689"/>
            </a:xfrm>
            <a:prstGeom prst="rect">
              <a:avLst/>
            </a:prstGeom>
            <a:noFill/>
            <a:ln>
              <a:noFill/>
            </a:ln>
          </p:spPr>
        </p:pic>
      </p:grpSp>
      <p:grpSp>
        <p:nvGrpSpPr>
          <p:cNvPr id="1036" name="Google Shape;1036;p63"/>
          <p:cNvGrpSpPr/>
          <p:nvPr/>
        </p:nvGrpSpPr>
        <p:grpSpPr>
          <a:xfrm>
            <a:off x="2351501" y="1682920"/>
            <a:ext cx="2035143" cy="647333"/>
            <a:chOff x="1745479" y="2511107"/>
            <a:chExt cx="2713524" cy="863110"/>
          </a:xfrm>
        </p:grpSpPr>
        <p:pic>
          <p:nvPicPr>
            <p:cNvPr descr="[ImageJ]" id="1037" name="Google Shape;1037;p63"/>
            <p:cNvPicPr preferRelativeResize="0"/>
            <p:nvPr/>
          </p:nvPicPr>
          <p:blipFill rotWithShape="1">
            <a:blip r:embed="rId6">
              <a:alphaModFix/>
            </a:blip>
            <a:srcRect b="0" l="0" r="0" t="0"/>
            <a:stretch/>
          </p:blipFill>
          <p:spPr>
            <a:xfrm>
              <a:off x="1745479" y="2677400"/>
              <a:ext cx="1822075" cy="564109"/>
            </a:xfrm>
            <a:prstGeom prst="rect">
              <a:avLst/>
            </a:prstGeom>
            <a:noFill/>
            <a:ln>
              <a:noFill/>
            </a:ln>
          </p:spPr>
        </p:pic>
        <p:pic>
          <p:nvPicPr>
            <p:cNvPr id="1038" name="Google Shape;1038;p63"/>
            <p:cNvPicPr preferRelativeResize="0"/>
            <p:nvPr/>
          </p:nvPicPr>
          <p:blipFill rotWithShape="1">
            <a:blip r:embed="rId7">
              <a:alphaModFix/>
            </a:blip>
            <a:srcRect b="0" l="0" r="0" t="0"/>
            <a:stretch/>
          </p:blipFill>
          <p:spPr>
            <a:xfrm>
              <a:off x="3595893" y="2511107"/>
              <a:ext cx="863110" cy="863110"/>
            </a:xfrm>
            <a:prstGeom prst="rect">
              <a:avLst/>
            </a:prstGeom>
            <a:noFill/>
            <a:ln>
              <a:noFill/>
            </a:ln>
          </p:spPr>
        </p:pic>
      </p:grpSp>
      <p:pic>
        <p:nvPicPr>
          <p:cNvPr id="1039" name="Google Shape;1039;p63"/>
          <p:cNvPicPr preferRelativeResize="0"/>
          <p:nvPr/>
        </p:nvPicPr>
        <p:blipFill rotWithShape="1">
          <a:blip r:embed="rId8">
            <a:alphaModFix/>
          </a:blip>
          <a:srcRect b="0" l="0" r="0" t="0"/>
          <a:stretch/>
        </p:blipFill>
        <p:spPr>
          <a:xfrm>
            <a:off x="5311449" y="2880424"/>
            <a:ext cx="1076851" cy="917770"/>
          </a:xfrm>
          <a:prstGeom prst="rect">
            <a:avLst/>
          </a:prstGeom>
          <a:noFill/>
          <a:ln>
            <a:noFill/>
          </a:ln>
        </p:spPr>
      </p:pic>
      <p:pic>
        <p:nvPicPr>
          <p:cNvPr id="1040" name="Google Shape;1040;p63"/>
          <p:cNvPicPr preferRelativeResize="0"/>
          <p:nvPr/>
        </p:nvPicPr>
        <p:blipFill rotWithShape="1">
          <a:blip r:embed="rId9">
            <a:alphaModFix/>
          </a:blip>
          <a:srcRect b="0" l="0" r="0" t="0"/>
          <a:stretch/>
        </p:blipFill>
        <p:spPr>
          <a:xfrm>
            <a:off x="6882597" y="2325144"/>
            <a:ext cx="651698" cy="803761"/>
          </a:xfrm>
          <a:prstGeom prst="rect">
            <a:avLst/>
          </a:prstGeom>
          <a:noFill/>
          <a:ln>
            <a:noFill/>
          </a:ln>
        </p:spPr>
      </p:pic>
      <p:pic>
        <p:nvPicPr>
          <p:cNvPr id="1041" name="Google Shape;1041;p63"/>
          <p:cNvPicPr preferRelativeResize="0"/>
          <p:nvPr/>
        </p:nvPicPr>
        <p:blipFill rotWithShape="1">
          <a:blip r:embed="rId10">
            <a:alphaModFix/>
          </a:blip>
          <a:srcRect b="0" l="0" r="61324" t="0"/>
          <a:stretch/>
        </p:blipFill>
        <p:spPr>
          <a:xfrm>
            <a:off x="7018246" y="1450951"/>
            <a:ext cx="944126" cy="654478"/>
          </a:xfrm>
          <a:prstGeom prst="rect">
            <a:avLst/>
          </a:prstGeom>
          <a:noFill/>
          <a:ln>
            <a:noFill/>
          </a:ln>
        </p:spPr>
      </p:pic>
      <p:pic>
        <p:nvPicPr>
          <p:cNvPr id="1042" name="Google Shape;1042;p63"/>
          <p:cNvPicPr preferRelativeResize="0"/>
          <p:nvPr/>
        </p:nvPicPr>
        <p:blipFill rotWithShape="1">
          <a:blip r:embed="rId11">
            <a:alphaModFix/>
          </a:blip>
          <a:srcRect b="0" l="0" r="0" t="0"/>
          <a:stretch/>
        </p:blipFill>
        <p:spPr>
          <a:xfrm>
            <a:off x="4927851" y="1247181"/>
            <a:ext cx="1758980" cy="666213"/>
          </a:xfrm>
          <a:prstGeom prst="rect">
            <a:avLst/>
          </a:prstGeom>
          <a:noFill/>
          <a:ln>
            <a:noFill/>
          </a:ln>
        </p:spPr>
      </p:pic>
      <p:grpSp>
        <p:nvGrpSpPr>
          <p:cNvPr id="1043" name="Google Shape;1043;p63"/>
          <p:cNvGrpSpPr/>
          <p:nvPr/>
        </p:nvGrpSpPr>
        <p:grpSpPr>
          <a:xfrm>
            <a:off x="6429472" y="3408757"/>
            <a:ext cx="1601749" cy="600115"/>
            <a:chOff x="7373781" y="5015504"/>
            <a:chExt cx="2135665" cy="800153"/>
          </a:xfrm>
        </p:grpSpPr>
        <p:pic>
          <p:nvPicPr>
            <p:cNvPr id="1044" name="Google Shape;1044;p63"/>
            <p:cNvPicPr preferRelativeResize="0"/>
            <p:nvPr/>
          </p:nvPicPr>
          <p:blipFill rotWithShape="1">
            <a:blip r:embed="rId12">
              <a:alphaModFix/>
            </a:blip>
            <a:srcRect b="0" l="0" r="0" t="0"/>
            <a:stretch/>
          </p:blipFill>
          <p:spPr>
            <a:xfrm>
              <a:off x="7373781" y="5015504"/>
              <a:ext cx="800153" cy="800153"/>
            </a:xfrm>
            <a:prstGeom prst="rect">
              <a:avLst/>
            </a:prstGeom>
            <a:noFill/>
            <a:ln>
              <a:noFill/>
            </a:ln>
          </p:spPr>
        </p:pic>
        <p:pic>
          <p:nvPicPr>
            <p:cNvPr id="1045" name="Google Shape;1045;p63"/>
            <p:cNvPicPr preferRelativeResize="0"/>
            <p:nvPr/>
          </p:nvPicPr>
          <p:blipFill rotWithShape="1">
            <a:blip r:embed="rId13">
              <a:alphaModFix/>
            </a:blip>
            <a:srcRect b="0" l="22893" r="23136" t="0"/>
            <a:stretch/>
          </p:blipFill>
          <p:spPr>
            <a:xfrm>
              <a:off x="8173934" y="5168003"/>
              <a:ext cx="1335512" cy="545460"/>
            </a:xfrm>
            <a:prstGeom prst="rect">
              <a:avLst/>
            </a:prstGeom>
            <a:noFill/>
            <a:ln>
              <a:noFill/>
            </a:ln>
          </p:spPr>
        </p:pic>
      </p:grpSp>
      <p:pic>
        <p:nvPicPr>
          <p:cNvPr id="1046" name="Google Shape;1046;p63"/>
          <p:cNvPicPr preferRelativeResize="0"/>
          <p:nvPr/>
        </p:nvPicPr>
        <p:blipFill rotWithShape="1">
          <a:blip r:embed="rId14">
            <a:alphaModFix/>
          </a:blip>
          <a:srcRect b="0" l="0" r="0" t="0"/>
          <a:stretch/>
        </p:blipFill>
        <p:spPr>
          <a:xfrm>
            <a:off x="5185124" y="2102502"/>
            <a:ext cx="1329502" cy="481944"/>
          </a:xfrm>
          <a:prstGeom prst="rect">
            <a:avLst/>
          </a:prstGeom>
          <a:noFill/>
          <a:ln>
            <a:noFill/>
          </a:ln>
        </p:spPr>
      </p:pic>
      <p:pic>
        <p:nvPicPr>
          <p:cNvPr id="1047" name="Google Shape;1047;p63"/>
          <p:cNvPicPr preferRelativeResize="0"/>
          <p:nvPr/>
        </p:nvPicPr>
        <p:blipFill rotWithShape="1">
          <a:blip r:embed="rId15">
            <a:alphaModFix/>
          </a:blip>
          <a:srcRect b="0" l="0" r="0" t="0"/>
          <a:stretch/>
        </p:blipFill>
        <p:spPr>
          <a:xfrm>
            <a:off x="647684" y="3027697"/>
            <a:ext cx="1861366" cy="623225"/>
          </a:xfrm>
          <a:prstGeom prst="rect">
            <a:avLst/>
          </a:prstGeom>
          <a:noFill/>
          <a:ln>
            <a:noFill/>
          </a:ln>
        </p:spPr>
      </p:pic>
      <p:pic>
        <p:nvPicPr>
          <p:cNvPr id="1048" name="Google Shape;1048;p63"/>
          <p:cNvPicPr preferRelativeResize="0"/>
          <p:nvPr/>
        </p:nvPicPr>
        <p:blipFill rotWithShape="1">
          <a:blip r:embed="rId16">
            <a:alphaModFix/>
          </a:blip>
          <a:srcRect b="0" l="0" r="0" t="0"/>
          <a:stretch/>
        </p:blipFill>
        <p:spPr>
          <a:xfrm>
            <a:off x="2806787" y="969954"/>
            <a:ext cx="1527675" cy="509224"/>
          </a:xfrm>
          <a:prstGeom prst="rect">
            <a:avLst/>
          </a:prstGeom>
          <a:noFill/>
          <a:ln>
            <a:noFill/>
          </a:ln>
        </p:spPr>
      </p:pic>
      <p:grpSp>
        <p:nvGrpSpPr>
          <p:cNvPr id="1049" name="Google Shape;1049;p63"/>
          <p:cNvGrpSpPr/>
          <p:nvPr/>
        </p:nvGrpSpPr>
        <p:grpSpPr>
          <a:xfrm>
            <a:off x="806167" y="3946385"/>
            <a:ext cx="1562984" cy="509225"/>
            <a:chOff x="1116443" y="5752231"/>
            <a:chExt cx="2083979" cy="678966"/>
          </a:xfrm>
        </p:grpSpPr>
        <p:pic>
          <p:nvPicPr>
            <p:cNvPr id="1050" name="Google Shape;1050;p63"/>
            <p:cNvPicPr preferRelativeResize="0"/>
            <p:nvPr/>
          </p:nvPicPr>
          <p:blipFill rotWithShape="1">
            <a:blip r:embed="rId17">
              <a:alphaModFix/>
            </a:blip>
            <a:srcRect b="0" l="0" r="0" t="0"/>
            <a:stretch/>
          </p:blipFill>
          <p:spPr>
            <a:xfrm>
              <a:off x="1727222" y="5866164"/>
              <a:ext cx="1473200" cy="482600"/>
            </a:xfrm>
            <a:prstGeom prst="rect">
              <a:avLst/>
            </a:prstGeom>
            <a:noFill/>
            <a:ln>
              <a:noFill/>
            </a:ln>
          </p:spPr>
        </p:pic>
        <p:pic>
          <p:nvPicPr>
            <p:cNvPr descr="QuPath (@QuPath) / Twitter" id="1051" name="Google Shape;1051;p63"/>
            <p:cNvPicPr preferRelativeResize="0"/>
            <p:nvPr/>
          </p:nvPicPr>
          <p:blipFill rotWithShape="1">
            <a:blip r:embed="rId18">
              <a:alphaModFix/>
            </a:blip>
            <a:srcRect b="0" l="0" r="0" t="0"/>
            <a:stretch/>
          </p:blipFill>
          <p:spPr>
            <a:xfrm>
              <a:off x="1116443" y="5752231"/>
              <a:ext cx="678966" cy="678966"/>
            </a:xfrm>
            <a:prstGeom prst="rect">
              <a:avLst/>
            </a:prstGeom>
            <a:noFill/>
            <a:ln>
              <a:noFill/>
            </a:ln>
          </p:spPr>
        </p:pic>
      </p:grpSp>
      <p:grpSp>
        <p:nvGrpSpPr>
          <p:cNvPr id="1052" name="Google Shape;1052;p63"/>
          <p:cNvGrpSpPr/>
          <p:nvPr/>
        </p:nvGrpSpPr>
        <p:grpSpPr>
          <a:xfrm>
            <a:off x="2668031" y="2556664"/>
            <a:ext cx="1503389" cy="515643"/>
            <a:chOff x="3991404" y="4060790"/>
            <a:chExt cx="2004519" cy="687524"/>
          </a:xfrm>
        </p:grpSpPr>
        <p:pic>
          <p:nvPicPr>
            <p:cNvPr id="1053" name="Google Shape;1053;p63"/>
            <p:cNvPicPr preferRelativeResize="0"/>
            <p:nvPr/>
          </p:nvPicPr>
          <p:blipFill rotWithShape="1">
            <a:blip r:embed="rId19">
              <a:alphaModFix/>
            </a:blip>
            <a:srcRect b="0" l="0" r="0" t="0"/>
            <a:stretch/>
          </p:blipFill>
          <p:spPr>
            <a:xfrm>
              <a:off x="3991404" y="4060790"/>
              <a:ext cx="668942" cy="687524"/>
            </a:xfrm>
            <a:prstGeom prst="rect">
              <a:avLst/>
            </a:prstGeom>
            <a:noFill/>
            <a:ln>
              <a:noFill/>
            </a:ln>
          </p:spPr>
        </p:pic>
        <p:sp>
          <p:nvSpPr>
            <p:cNvPr id="1054" name="Google Shape;1054;p63"/>
            <p:cNvSpPr txBox="1"/>
            <p:nvPr/>
          </p:nvSpPr>
          <p:spPr>
            <a:xfrm>
              <a:off x="4679823" y="4084454"/>
              <a:ext cx="1316100" cy="6465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2700"/>
                <a:buFont typeface="Arial"/>
                <a:buNone/>
              </a:pPr>
              <a:r>
                <a:rPr b="0" i="0" lang="es" sz="2700" u="none" cap="none" strike="noStrike">
                  <a:solidFill>
                    <a:schemeClr val="dk1"/>
                  </a:solidFill>
                  <a:latin typeface="Calibri"/>
                  <a:ea typeface="Calibri"/>
                  <a:cs typeface="Calibri"/>
                  <a:sym typeface="Calibri"/>
                </a:rPr>
                <a:t>Icy</a:t>
              </a:r>
              <a:endParaRPr b="0" i="0" sz="1100" u="none" cap="none" strike="noStrike">
                <a:solidFill>
                  <a:srgbClr val="000000"/>
                </a:solidFill>
                <a:latin typeface="Arial"/>
                <a:ea typeface="Arial"/>
                <a:cs typeface="Arial"/>
                <a:sym typeface="Arial"/>
              </a:endParaRPr>
            </a:p>
          </p:txBody>
        </p:sp>
      </p:grpSp>
      <p:pic>
        <p:nvPicPr>
          <p:cNvPr descr="napari🔬 (@napari_imaging) | Twitter" id="1055" name="Google Shape;1055;p63"/>
          <p:cNvPicPr preferRelativeResize="0"/>
          <p:nvPr/>
        </p:nvPicPr>
        <p:blipFill rotWithShape="1">
          <a:blip r:embed="rId20">
            <a:alphaModFix/>
          </a:blip>
          <a:srcRect b="0" l="0" r="0" t="0"/>
          <a:stretch/>
        </p:blipFill>
        <p:spPr>
          <a:xfrm>
            <a:off x="2730810" y="3466441"/>
            <a:ext cx="558115" cy="558115"/>
          </a:xfrm>
          <a:prstGeom prst="rect">
            <a:avLst/>
          </a:prstGeom>
          <a:noFill/>
          <a:ln>
            <a:noFill/>
          </a:ln>
        </p:spPr>
      </p:pic>
      <p:sp>
        <p:nvSpPr>
          <p:cNvPr id="1056" name="Google Shape;1056;p63"/>
          <p:cNvSpPr txBox="1"/>
          <p:nvPr/>
        </p:nvSpPr>
        <p:spPr>
          <a:xfrm>
            <a:off x="3253457" y="3466441"/>
            <a:ext cx="1257300" cy="4848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2700"/>
              <a:buFont typeface="Arial"/>
              <a:buNone/>
            </a:pPr>
            <a:r>
              <a:rPr b="0" i="0" lang="es" sz="2700" u="none" cap="none" strike="noStrike">
                <a:solidFill>
                  <a:schemeClr val="dk1"/>
                </a:solidFill>
                <a:latin typeface="Calibri"/>
                <a:ea typeface="Calibri"/>
                <a:cs typeface="Calibri"/>
                <a:sym typeface="Calibri"/>
              </a:rPr>
              <a:t>napari</a:t>
            </a:r>
            <a:endParaRPr b="0" i="0" sz="1100" u="none" cap="none" strike="noStrike">
              <a:solidFill>
                <a:srgbClr val="000000"/>
              </a:solidFill>
              <a:latin typeface="Arial"/>
              <a:ea typeface="Arial"/>
              <a:cs typeface="Arial"/>
              <a:sym typeface="Arial"/>
            </a:endParaRPr>
          </a:p>
        </p:txBody>
      </p:sp>
      <p:pic>
        <p:nvPicPr>
          <p:cNvPr id="1057" name="Google Shape;1057;p63"/>
          <p:cNvPicPr preferRelativeResize="0"/>
          <p:nvPr/>
        </p:nvPicPr>
        <p:blipFill rotWithShape="1">
          <a:blip r:embed="rId21">
            <a:alphaModFix/>
          </a:blip>
          <a:srcRect b="0" l="0" r="0" t="0"/>
          <a:stretch/>
        </p:blipFill>
        <p:spPr>
          <a:xfrm>
            <a:off x="4446303" y="3448752"/>
            <a:ext cx="516081" cy="593493"/>
          </a:xfrm>
          <a:prstGeom prst="rect">
            <a:avLst/>
          </a:prstGeom>
          <a:noFill/>
          <a:ln>
            <a:noFill/>
          </a:ln>
        </p:spPr>
      </p:pic>
      <p:pic>
        <p:nvPicPr>
          <p:cNvPr descr="Imaris (Bitplane) - Institute for Molecular Bioscience - University of  Queensland" id="1058" name="Google Shape;1058;p63"/>
          <p:cNvPicPr preferRelativeResize="0"/>
          <p:nvPr/>
        </p:nvPicPr>
        <p:blipFill rotWithShape="1">
          <a:blip r:embed="rId22">
            <a:alphaModFix/>
          </a:blip>
          <a:srcRect b="0" l="0" r="0" t="0"/>
          <a:stretch/>
        </p:blipFill>
        <p:spPr>
          <a:xfrm>
            <a:off x="7806594" y="2668406"/>
            <a:ext cx="1194317" cy="646105"/>
          </a:xfrm>
          <a:prstGeom prst="rect">
            <a:avLst/>
          </a:prstGeom>
          <a:noFill/>
          <a:ln>
            <a:noFill/>
          </a:ln>
        </p:spPr>
      </p:pic>
      <p:pic>
        <p:nvPicPr>
          <p:cNvPr descr="Logo" id="1059" name="Google Shape;1059;p63"/>
          <p:cNvPicPr preferRelativeResize="0"/>
          <p:nvPr/>
        </p:nvPicPr>
        <p:blipFill rotWithShape="1">
          <a:blip r:embed="rId23">
            <a:alphaModFix/>
          </a:blip>
          <a:srcRect b="0" l="0" r="0" t="0"/>
          <a:stretch/>
        </p:blipFill>
        <p:spPr>
          <a:xfrm>
            <a:off x="3890050" y="2537812"/>
            <a:ext cx="725090" cy="776690"/>
          </a:xfrm>
          <a:prstGeom prst="rect">
            <a:avLst/>
          </a:prstGeom>
          <a:noFill/>
          <a:ln>
            <a:noFill/>
          </a:ln>
        </p:spPr>
      </p:pic>
      <p:sp>
        <p:nvSpPr>
          <p:cNvPr id="1060" name="Google Shape;1060;p63"/>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1061" name="Google Shape;1061;p63"/>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5" name="Shape 1065"/>
        <p:cNvGrpSpPr/>
        <p:nvPr/>
      </p:nvGrpSpPr>
      <p:grpSpPr>
        <a:xfrm>
          <a:off x="0" y="0"/>
          <a:ext cx="0" cy="0"/>
          <a:chOff x="0" y="0"/>
          <a:chExt cx="0" cy="0"/>
        </a:xfrm>
      </p:grpSpPr>
      <p:pic>
        <p:nvPicPr>
          <p:cNvPr descr="A diagram of a process&#10;&#10;Description automatically generated" id="1066" name="Google Shape;1066;p64"/>
          <p:cNvPicPr preferRelativeResize="0"/>
          <p:nvPr/>
        </p:nvPicPr>
        <p:blipFill rotWithShape="1">
          <a:blip r:embed="rId3">
            <a:alphaModFix/>
          </a:blip>
          <a:srcRect b="0" l="0" r="0" t="0"/>
          <a:stretch/>
        </p:blipFill>
        <p:spPr>
          <a:xfrm>
            <a:off x="2721816" y="965116"/>
            <a:ext cx="3700365" cy="3435999"/>
          </a:xfrm>
          <a:prstGeom prst="rect">
            <a:avLst/>
          </a:prstGeom>
          <a:noFill/>
          <a:ln>
            <a:noFill/>
          </a:ln>
        </p:spPr>
      </p:pic>
      <p:sp>
        <p:nvSpPr>
          <p:cNvPr id="1067" name="Google Shape;1067;p64"/>
          <p:cNvSpPr txBox="1"/>
          <p:nvPr>
            <p:ph type="title"/>
          </p:nvPr>
        </p:nvSpPr>
        <p:spPr>
          <a:xfrm>
            <a:off x="251400" y="193500"/>
            <a:ext cx="87495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SzPts val="1400"/>
              <a:buNone/>
            </a:pPr>
            <a:r>
              <a:rPr lang="es"/>
              <a:t>Where do we start?</a:t>
            </a:r>
            <a:endParaRPr/>
          </a:p>
        </p:txBody>
      </p:sp>
      <p:sp>
        <p:nvSpPr>
          <p:cNvPr id="1068" name="Google Shape;1068;p64"/>
          <p:cNvSpPr txBox="1"/>
          <p:nvPr/>
        </p:nvSpPr>
        <p:spPr>
          <a:xfrm>
            <a:off x="433088" y="802281"/>
            <a:ext cx="3615300" cy="930000"/>
          </a:xfrm>
          <a:prstGeom prst="rect">
            <a:avLst/>
          </a:prstGeom>
          <a:no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2000"/>
              <a:buFont typeface="Arial"/>
              <a:buNone/>
            </a:pPr>
            <a:r>
              <a:rPr b="1" i="0" lang="es" sz="2000" u="none" cap="none" strike="noStrike">
                <a:solidFill>
                  <a:srgbClr val="171616"/>
                </a:solidFill>
                <a:latin typeface="Arial"/>
                <a:ea typeface="Arial"/>
                <a:cs typeface="Arial"/>
                <a:sym typeface="Arial"/>
              </a:rPr>
              <a:t>What is the scientific question?</a:t>
            </a:r>
            <a:endParaRPr b="1" i="0" sz="2000" u="none" cap="none" strike="noStrike">
              <a:solidFill>
                <a:srgbClr val="171616"/>
              </a:solidFill>
              <a:latin typeface="Arial"/>
              <a:ea typeface="Arial"/>
              <a:cs typeface="Arial"/>
              <a:sym typeface="Arial"/>
            </a:endParaRPr>
          </a:p>
        </p:txBody>
      </p:sp>
      <p:sp>
        <p:nvSpPr>
          <p:cNvPr id="1069" name="Google Shape;1069;p64"/>
          <p:cNvSpPr txBox="1"/>
          <p:nvPr/>
        </p:nvSpPr>
        <p:spPr>
          <a:xfrm>
            <a:off x="321266" y="2965886"/>
            <a:ext cx="2288700" cy="722700"/>
          </a:xfrm>
          <a:prstGeom prst="rect">
            <a:avLst/>
          </a:prstGeom>
          <a:no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800"/>
              <a:buFont typeface="Arial"/>
              <a:buNone/>
            </a:pPr>
            <a:r>
              <a:rPr b="0" i="0" lang="es" sz="1800" u="none" cap="none" strike="noStrike">
                <a:solidFill>
                  <a:srgbClr val="171616"/>
                </a:solidFill>
                <a:latin typeface="Arial"/>
                <a:ea typeface="Arial"/>
                <a:cs typeface="Arial"/>
                <a:sym typeface="Arial"/>
              </a:rPr>
              <a:t>What should we image and how?</a:t>
            </a:r>
            <a:endParaRPr b="0" i="0" sz="1800" u="none" cap="none" strike="noStrike">
              <a:solidFill>
                <a:srgbClr val="171616"/>
              </a:solidFill>
              <a:latin typeface="Arial"/>
              <a:ea typeface="Arial"/>
              <a:cs typeface="Arial"/>
              <a:sym typeface="Arial"/>
            </a:endParaRPr>
          </a:p>
        </p:txBody>
      </p:sp>
      <p:sp>
        <p:nvSpPr>
          <p:cNvPr id="1070" name="Google Shape;1070;p64"/>
          <p:cNvSpPr txBox="1"/>
          <p:nvPr/>
        </p:nvSpPr>
        <p:spPr>
          <a:xfrm>
            <a:off x="5365366" y="1300734"/>
            <a:ext cx="3231000" cy="783300"/>
          </a:xfrm>
          <a:prstGeom prst="rect">
            <a:avLst/>
          </a:prstGeom>
          <a:no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800"/>
              <a:buFont typeface="Arial"/>
              <a:buNone/>
            </a:pPr>
            <a:r>
              <a:rPr b="0" i="0" lang="es" sz="1800" u="none" cap="none" strike="noStrike">
                <a:solidFill>
                  <a:srgbClr val="171616"/>
                </a:solidFill>
                <a:latin typeface="Arial"/>
                <a:ea typeface="Arial"/>
                <a:cs typeface="Arial"/>
                <a:sym typeface="Arial"/>
              </a:rPr>
              <a:t>How do we analyze the images?</a:t>
            </a:r>
            <a:endParaRPr b="0" i="0" sz="1800" u="none" cap="none" strike="noStrike">
              <a:solidFill>
                <a:srgbClr val="171616"/>
              </a:solidFill>
              <a:latin typeface="Arial"/>
              <a:ea typeface="Arial"/>
              <a:cs typeface="Arial"/>
              <a:sym typeface="Arial"/>
            </a:endParaRPr>
          </a:p>
        </p:txBody>
      </p:sp>
      <p:sp>
        <p:nvSpPr>
          <p:cNvPr id="1071" name="Google Shape;1071;p64"/>
          <p:cNvSpPr txBox="1"/>
          <p:nvPr/>
        </p:nvSpPr>
        <p:spPr>
          <a:xfrm>
            <a:off x="5726691" y="4797282"/>
            <a:ext cx="3417309" cy="346218"/>
          </a:xfrm>
          <a:prstGeom prst="rect">
            <a:avLst/>
          </a:prstGeom>
          <a:noFill/>
          <a:ln>
            <a:noFill/>
          </a:ln>
        </p:spPr>
        <p:txBody>
          <a:bodyPr anchorCtr="0" anchor="t" bIns="34275" lIns="68575" spcFirstLastPara="1" rIns="68575" wrap="square" tIns="34275">
            <a:spAutoFit/>
          </a:bodyPr>
          <a:lstStyle/>
          <a:p>
            <a:pPr indent="0" lvl="0" marL="0" marR="0" rtl="0" algn="r">
              <a:lnSpc>
                <a:spcPct val="100000"/>
              </a:lnSpc>
              <a:spcBef>
                <a:spcPts val="0"/>
              </a:spcBef>
              <a:spcAft>
                <a:spcPts val="0"/>
              </a:spcAft>
              <a:buClr>
                <a:srgbClr val="000000"/>
              </a:buClr>
              <a:buSzPts val="900"/>
              <a:buFont typeface="Arial"/>
              <a:buNone/>
            </a:pPr>
            <a:r>
              <a:rPr b="0" i="0" lang="es" sz="900" u="sng" cap="none" strike="noStrike">
                <a:solidFill>
                  <a:srgbClr val="7F7F7F"/>
                </a:solidFill>
                <a:latin typeface="Calibri"/>
                <a:ea typeface="Calibri"/>
                <a:cs typeface="Calibri"/>
                <a:sym typeface="Calibri"/>
                <a:hlinkClick r:id="rId4">
                  <a:extLst>
                    <a:ext uri="{A12FA001-AC4F-418D-AE19-62706E023703}">
                      <ahyp:hlinkClr val="tx"/>
                    </a:ext>
                  </a:extLst>
                </a:hlinkClick>
              </a:rPr>
              <a:t>The Three Gears of Bioscience Projects</a:t>
            </a:r>
            <a:endParaRPr b="0" i="0" sz="900" u="none" cap="none" strike="noStrike">
              <a:solidFill>
                <a:srgbClr val="7F7F7F"/>
              </a:solidFill>
              <a:latin typeface="Calibri"/>
              <a:ea typeface="Calibri"/>
              <a:cs typeface="Calibri"/>
              <a:sym typeface="Calibri"/>
            </a:endParaRPr>
          </a:p>
          <a:p>
            <a:pPr indent="0" lvl="0" marL="0" marR="0" rtl="0" algn="r">
              <a:lnSpc>
                <a:spcPct val="100000"/>
              </a:lnSpc>
              <a:spcBef>
                <a:spcPts val="0"/>
              </a:spcBef>
              <a:spcAft>
                <a:spcPts val="0"/>
              </a:spcAft>
              <a:buClr>
                <a:srgbClr val="000000"/>
              </a:buClr>
              <a:buSzPts val="900"/>
              <a:buFont typeface="Arial"/>
              <a:buNone/>
            </a:pPr>
            <a:r>
              <a:rPr b="0" i="0" lang="es" sz="900" u="sng" cap="none" strike="noStrike">
                <a:solidFill>
                  <a:srgbClr val="7F7F7F"/>
                </a:solidFill>
                <a:latin typeface="Calibri"/>
                <a:ea typeface="Calibri"/>
                <a:cs typeface="Calibri"/>
                <a:sym typeface="Calibri"/>
                <a:hlinkClick r:id="rId5">
                  <a:extLst>
                    <a:ext uri="{A12FA001-AC4F-418D-AE19-62706E023703}">
                      <ahyp:hlinkClr val="tx"/>
                    </a:ext>
                  </a:extLst>
                </a:hlinkClick>
              </a:rPr>
              <a:t>Wait et al., JCS, 2020</a:t>
            </a:r>
            <a:endParaRPr b="0" i="0" sz="900" u="none" cap="none" strike="noStrike">
              <a:solidFill>
                <a:srgbClr val="000000"/>
              </a:solidFill>
              <a:latin typeface="Arial"/>
              <a:ea typeface="Arial"/>
              <a:cs typeface="Arial"/>
              <a:sym typeface="Arial"/>
            </a:endParaRPr>
          </a:p>
        </p:txBody>
      </p:sp>
      <p:sp>
        <p:nvSpPr>
          <p:cNvPr id="1072" name="Google Shape;1072;p64"/>
          <p:cNvSpPr txBox="1"/>
          <p:nvPr/>
        </p:nvSpPr>
        <p:spPr>
          <a:xfrm>
            <a:off x="6422183" y="3279951"/>
            <a:ext cx="2288700" cy="722700"/>
          </a:xfrm>
          <a:prstGeom prst="rect">
            <a:avLst/>
          </a:prstGeom>
          <a:no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800"/>
              <a:buFont typeface="Arial"/>
              <a:buNone/>
            </a:pPr>
            <a:r>
              <a:rPr b="0" i="0" lang="es" sz="1800" u="none" cap="none" strike="noStrike">
                <a:solidFill>
                  <a:srgbClr val="171616"/>
                </a:solidFill>
                <a:latin typeface="Arial"/>
                <a:ea typeface="Arial"/>
                <a:cs typeface="Arial"/>
                <a:sym typeface="Arial"/>
              </a:rPr>
              <a:t>How does this feed back into our understanding?</a:t>
            </a:r>
            <a:endParaRPr b="0" i="0" sz="1800" u="none" cap="none" strike="noStrike">
              <a:solidFill>
                <a:srgbClr val="171616"/>
              </a:solidFill>
              <a:latin typeface="Arial"/>
              <a:ea typeface="Arial"/>
              <a:cs typeface="Arial"/>
              <a:sym typeface="Arial"/>
            </a:endParaRPr>
          </a:p>
        </p:txBody>
      </p:sp>
      <p:sp>
        <p:nvSpPr>
          <p:cNvPr id="1073" name="Google Shape;1073;p64"/>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1074" name="Google Shape;1074;p64"/>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8" name="Shape 1078"/>
        <p:cNvGrpSpPr/>
        <p:nvPr/>
      </p:nvGrpSpPr>
      <p:grpSpPr>
        <a:xfrm>
          <a:off x="0" y="0"/>
          <a:ext cx="0" cy="0"/>
          <a:chOff x="0" y="0"/>
          <a:chExt cx="0" cy="0"/>
        </a:xfrm>
      </p:grpSpPr>
      <p:sp>
        <p:nvSpPr>
          <p:cNvPr id="1079" name="Google Shape;1079;p65"/>
          <p:cNvSpPr txBox="1"/>
          <p:nvPr>
            <p:ph type="title"/>
          </p:nvPr>
        </p:nvSpPr>
        <p:spPr>
          <a:xfrm>
            <a:off x="251400" y="193500"/>
            <a:ext cx="87495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t>Checklist for reproducibility</a:t>
            </a:r>
            <a:endParaRPr/>
          </a:p>
        </p:txBody>
      </p:sp>
      <p:sp>
        <p:nvSpPr>
          <p:cNvPr id="1080" name="Google Shape;1080;p65"/>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1081" name="Google Shape;1081;p65"/>
          <p:cNvSpPr txBox="1"/>
          <p:nvPr>
            <p:ph idx="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solidFill>
                <a:schemeClr val="lt1"/>
              </a:solidFill>
            </a:endParaRPr>
          </a:p>
        </p:txBody>
      </p:sp>
      <p:pic>
        <p:nvPicPr>
          <p:cNvPr id="1082" name="Google Shape;1082;p65"/>
          <p:cNvPicPr preferRelativeResize="0"/>
          <p:nvPr/>
        </p:nvPicPr>
        <p:blipFill rotWithShape="1">
          <a:blip r:embed="rId3">
            <a:alphaModFix/>
          </a:blip>
          <a:srcRect b="48877" l="0" r="0" t="0"/>
          <a:stretch/>
        </p:blipFill>
        <p:spPr>
          <a:xfrm>
            <a:off x="603475" y="930725"/>
            <a:ext cx="2547400" cy="3387827"/>
          </a:xfrm>
          <a:prstGeom prst="rect">
            <a:avLst/>
          </a:prstGeom>
          <a:noFill/>
          <a:ln>
            <a:noFill/>
          </a:ln>
        </p:spPr>
      </p:pic>
      <p:pic>
        <p:nvPicPr>
          <p:cNvPr id="1083" name="Google Shape;1083;p65"/>
          <p:cNvPicPr preferRelativeResize="0"/>
          <p:nvPr/>
        </p:nvPicPr>
        <p:blipFill rotWithShape="1">
          <a:blip r:embed="rId3">
            <a:alphaModFix/>
          </a:blip>
          <a:srcRect b="0" l="0" r="0" t="51121"/>
          <a:stretch/>
        </p:blipFill>
        <p:spPr>
          <a:xfrm>
            <a:off x="3583425" y="930725"/>
            <a:ext cx="2664321" cy="3387827"/>
          </a:xfrm>
          <a:prstGeom prst="rect">
            <a:avLst/>
          </a:prstGeom>
          <a:noFill/>
          <a:ln>
            <a:noFill/>
          </a:ln>
        </p:spPr>
      </p:pic>
      <p:sp>
        <p:nvSpPr>
          <p:cNvPr id="1084" name="Google Shape;1084;p65"/>
          <p:cNvSpPr txBox="1"/>
          <p:nvPr/>
        </p:nvSpPr>
        <p:spPr>
          <a:xfrm>
            <a:off x="5726691" y="4135982"/>
            <a:ext cx="3417300" cy="346200"/>
          </a:xfrm>
          <a:prstGeom prst="rect">
            <a:avLst/>
          </a:prstGeom>
          <a:noFill/>
          <a:ln>
            <a:noFill/>
          </a:ln>
        </p:spPr>
        <p:txBody>
          <a:bodyPr anchorCtr="0" anchor="b" bIns="34275" lIns="68575" spcFirstLastPara="1" rIns="68575" wrap="square" tIns="34275">
            <a:noAutofit/>
          </a:bodyPr>
          <a:lstStyle/>
          <a:p>
            <a:pPr indent="0" lvl="0" marL="0" marR="0" rtl="0" algn="r">
              <a:lnSpc>
                <a:spcPct val="100000"/>
              </a:lnSpc>
              <a:spcBef>
                <a:spcPts val="0"/>
              </a:spcBef>
              <a:spcAft>
                <a:spcPts val="0"/>
              </a:spcAft>
              <a:buClr>
                <a:srgbClr val="000000"/>
              </a:buClr>
              <a:buSzPts val="900"/>
              <a:buFont typeface="Arial"/>
              <a:buNone/>
            </a:pPr>
            <a:r>
              <a:rPr lang="es" sz="900" u="sng">
                <a:solidFill>
                  <a:schemeClr val="hlink"/>
                </a:solidFill>
                <a:latin typeface="Calibri"/>
                <a:ea typeface="Calibri"/>
                <a:cs typeface="Calibri"/>
                <a:sym typeface="Calibri"/>
                <a:hlinkClick r:id="rId4"/>
              </a:rPr>
              <a:t>Schmied et al., Nat. Meth., 2023</a:t>
            </a:r>
            <a:endParaRPr b="0" i="0" sz="900" u="none" cap="none" strike="noStrike">
              <a:solidFill>
                <a:srgbClr val="7F7F7F"/>
              </a:solidFill>
              <a:latin typeface="Calibri"/>
              <a:ea typeface="Calibri"/>
              <a:cs typeface="Calibri"/>
              <a:sym typeface="Calibri"/>
            </a:endParaRPr>
          </a:p>
          <a:p>
            <a:pPr indent="0" lvl="0" marL="0" marR="0" rtl="0" algn="r">
              <a:lnSpc>
                <a:spcPct val="100000"/>
              </a:lnSpc>
              <a:spcBef>
                <a:spcPts val="0"/>
              </a:spcBef>
              <a:spcAft>
                <a:spcPts val="0"/>
              </a:spcAft>
              <a:buClr>
                <a:srgbClr val="000000"/>
              </a:buClr>
              <a:buSzPts val="900"/>
              <a:buFont typeface="Arial"/>
              <a:buNone/>
            </a:pPr>
            <a:r>
              <a:rPr lang="es" sz="900">
                <a:latin typeface="Calibri"/>
                <a:ea typeface="Calibri"/>
                <a:cs typeface="Calibri"/>
                <a:sym typeface="Calibri"/>
              </a:rPr>
              <a:t>Schmied et al. ,</a:t>
            </a:r>
            <a:endParaRPr b="0" i="0" sz="900" u="none" cap="none" strike="noStrike">
              <a:solidFill>
                <a:srgbClr val="000000"/>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8" name="Shape 1088"/>
        <p:cNvGrpSpPr/>
        <p:nvPr/>
      </p:nvGrpSpPr>
      <p:grpSpPr>
        <a:xfrm>
          <a:off x="0" y="0"/>
          <a:ext cx="0" cy="0"/>
          <a:chOff x="0" y="0"/>
          <a:chExt cx="0" cy="0"/>
        </a:xfrm>
      </p:grpSpPr>
      <p:sp>
        <p:nvSpPr>
          <p:cNvPr id="1089" name="Google Shape;1089;p66"/>
          <p:cNvSpPr txBox="1"/>
          <p:nvPr>
            <p:ph type="title"/>
          </p:nvPr>
        </p:nvSpPr>
        <p:spPr>
          <a:xfrm>
            <a:off x="311700" y="-21075"/>
            <a:ext cx="8520600" cy="700800"/>
          </a:xfrm>
          <a:prstGeom prst="rect">
            <a:avLst/>
          </a:prstGeom>
          <a:noFill/>
          <a:ln>
            <a:noFill/>
          </a:ln>
        </p:spPr>
        <p:txBody>
          <a:bodyPr anchorCtr="0" anchor="ctr" bIns="26325" lIns="51425" spcFirstLastPara="1" rIns="51425" wrap="square" tIns="25700">
            <a:normAutofit/>
          </a:bodyPr>
          <a:lstStyle/>
          <a:p>
            <a:pPr indent="0" lvl="0" marL="0" rtl="0" algn="ctr">
              <a:lnSpc>
                <a:spcPct val="90000"/>
              </a:lnSpc>
              <a:spcBef>
                <a:spcPts val="0"/>
              </a:spcBef>
              <a:spcAft>
                <a:spcPts val="0"/>
              </a:spcAft>
              <a:buClr>
                <a:srgbClr val="171616"/>
              </a:buClr>
              <a:buSzPts val="2300"/>
              <a:buFont typeface="Arial"/>
              <a:buNone/>
            </a:pPr>
            <a:r>
              <a:rPr lang="es" sz="2800">
                <a:solidFill>
                  <a:schemeClr val="lt1"/>
                </a:solidFill>
              </a:rPr>
              <a:t>Datos de Contacto</a:t>
            </a:r>
            <a:endParaRPr sz="2800">
              <a:solidFill>
                <a:schemeClr val="lt1"/>
              </a:solidFill>
            </a:endParaRPr>
          </a:p>
        </p:txBody>
      </p:sp>
      <p:sp>
        <p:nvSpPr>
          <p:cNvPr id="1090" name="Google Shape;1090;p66"/>
          <p:cNvSpPr txBox="1"/>
          <p:nvPr/>
        </p:nvSpPr>
        <p:spPr>
          <a:xfrm>
            <a:off x="2334549" y="1155214"/>
            <a:ext cx="2096700" cy="3462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1800"/>
              </a:spcBef>
              <a:spcAft>
                <a:spcPts val="0"/>
              </a:spcAft>
              <a:buNone/>
            </a:pPr>
            <a:r>
              <a:rPr lang="es" sz="1800" u="sng">
                <a:solidFill>
                  <a:schemeClr val="hlink"/>
                </a:solidFill>
                <a:hlinkClick r:id="rId3"/>
              </a:rPr>
              <a:t>acorbat@df.uba.ar</a:t>
            </a:r>
            <a:endParaRPr b="0" i="0" sz="1800" u="none" cap="none" strike="noStrike">
              <a:solidFill>
                <a:srgbClr val="171616"/>
              </a:solidFill>
              <a:latin typeface="Arial"/>
              <a:ea typeface="Arial"/>
              <a:cs typeface="Arial"/>
              <a:sym typeface="Arial"/>
            </a:endParaRPr>
          </a:p>
        </p:txBody>
      </p:sp>
      <p:pic>
        <p:nvPicPr>
          <p:cNvPr descr="Email with solid fill" id="1091" name="Google Shape;1091;p66"/>
          <p:cNvPicPr preferRelativeResize="0"/>
          <p:nvPr/>
        </p:nvPicPr>
        <p:blipFill rotWithShape="1">
          <a:blip r:embed="rId4">
            <a:alphaModFix/>
          </a:blip>
          <a:srcRect b="0" l="0" r="0" t="0"/>
          <a:stretch/>
        </p:blipFill>
        <p:spPr>
          <a:xfrm>
            <a:off x="1210952" y="1069558"/>
            <a:ext cx="517521" cy="517521"/>
          </a:xfrm>
          <a:prstGeom prst="rect">
            <a:avLst/>
          </a:prstGeom>
          <a:noFill/>
          <a:ln>
            <a:noFill/>
          </a:ln>
        </p:spPr>
      </p:pic>
      <p:sp>
        <p:nvSpPr>
          <p:cNvPr id="1092" name="Google Shape;1092;p66"/>
          <p:cNvSpPr txBox="1"/>
          <p:nvPr/>
        </p:nvSpPr>
        <p:spPr>
          <a:xfrm>
            <a:off x="2334542" y="3069817"/>
            <a:ext cx="2504400" cy="3462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None/>
            </a:pPr>
            <a:r>
              <a:rPr b="0" i="0" lang="es" sz="1800" u="sng" cap="none" strike="noStrike">
                <a:solidFill>
                  <a:srgbClr val="171616"/>
                </a:solidFill>
                <a:latin typeface="Arial"/>
                <a:ea typeface="Arial"/>
                <a:cs typeface="Arial"/>
                <a:sym typeface="Arial"/>
                <a:hlinkClick r:id="rId5">
                  <a:extLst>
                    <a:ext uri="{A12FA001-AC4F-418D-AE19-62706E023703}">
                      <ahyp:hlinkClr val="tx"/>
                    </a:ext>
                  </a:extLst>
                </a:hlinkClick>
              </a:rPr>
              <a:t>@acorbat.bsky.social</a:t>
            </a:r>
            <a:endParaRPr b="0" i="0" sz="1800" u="none" cap="none" strike="noStrike">
              <a:solidFill>
                <a:srgbClr val="171616"/>
              </a:solidFill>
              <a:latin typeface="Arial"/>
              <a:ea typeface="Arial"/>
              <a:cs typeface="Arial"/>
              <a:sym typeface="Arial"/>
            </a:endParaRPr>
          </a:p>
        </p:txBody>
      </p:sp>
      <p:pic>
        <p:nvPicPr>
          <p:cNvPr id="1093" name="Google Shape;1093;p66"/>
          <p:cNvPicPr preferRelativeResize="0"/>
          <p:nvPr/>
        </p:nvPicPr>
        <p:blipFill rotWithShape="1">
          <a:blip r:embed="rId6">
            <a:alphaModFix/>
          </a:blip>
          <a:srcRect b="0" l="0" r="0" t="0"/>
          <a:stretch/>
        </p:blipFill>
        <p:spPr>
          <a:xfrm>
            <a:off x="1175494" y="2892487"/>
            <a:ext cx="625764" cy="700900"/>
          </a:xfrm>
          <a:prstGeom prst="rect">
            <a:avLst/>
          </a:prstGeom>
          <a:noFill/>
          <a:ln>
            <a:noFill/>
          </a:ln>
        </p:spPr>
      </p:pic>
      <p:pic>
        <p:nvPicPr>
          <p:cNvPr id="1094" name="Google Shape;1094;p66"/>
          <p:cNvPicPr preferRelativeResize="0"/>
          <p:nvPr/>
        </p:nvPicPr>
        <p:blipFill rotWithShape="1">
          <a:blip r:embed="rId7">
            <a:alphaModFix/>
          </a:blip>
          <a:srcRect b="0" l="0" r="0" t="0"/>
          <a:stretch/>
        </p:blipFill>
        <p:spPr>
          <a:xfrm>
            <a:off x="1210952" y="3895640"/>
            <a:ext cx="517520" cy="517520"/>
          </a:xfrm>
          <a:prstGeom prst="rect">
            <a:avLst/>
          </a:prstGeom>
          <a:noFill/>
          <a:ln>
            <a:noFill/>
          </a:ln>
        </p:spPr>
      </p:pic>
      <p:sp>
        <p:nvSpPr>
          <p:cNvPr id="1095" name="Google Shape;1095;p66"/>
          <p:cNvSpPr txBox="1"/>
          <p:nvPr/>
        </p:nvSpPr>
        <p:spPr>
          <a:xfrm>
            <a:off x="2334542" y="3981293"/>
            <a:ext cx="1666500" cy="3462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None/>
            </a:pPr>
            <a:r>
              <a:rPr b="0" i="0" lang="es" sz="1800" u="sng" cap="none" strike="noStrike">
                <a:solidFill>
                  <a:srgbClr val="171616"/>
                </a:solidFill>
                <a:latin typeface="Arial"/>
                <a:ea typeface="Arial"/>
                <a:cs typeface="Arial"/>
                <a:sym typeface="Arial"/>
                <a:hlinkClick r:id="rId8">
                  <a:extLst>
                    <a:ext uri="{A12FA001-AC4F-418D-AE19-62706E023703}">
                      <ahyp:hlinkClr val="tx"/>
                    </a:ext>
                  </a:extLst>
                </a:hlinkClick>
              </a:rPr>
              <a:t>Agustin Corbat</a:t>
            </a:r>
            <a:endParaRPr b="0" i="0" sz="1800" u="none" cap="none" strike="noStrike">
              <a:solidFill>
                <a:srgbClr val="171616"/>
              </a:solidFill>
              <a:latin typeface="Arial"/>
              <a:ea typeface="Arial"/>
              <a:cs typeface="Arial"/>
              <a:sym typeface="Arial"/>
            </a:endParaRPr>
          </a:p>
        </p:txBody>
      </p:sp>
      <p:pic>
        <p:nvPicPr>
          <p:cNvPr descr="Webpage icon. Simple vector design. (Provided by Getty Images)" id="1096" name="Google Shape;1096;p66"/>
          <p:cNvPicPr preferRelativeResize="0"/>
          <p:nvPr/>
        </p:nvPicPr>
        <p:blipFill>
          <a:blip r:embed="rId9">
            <a:alphaModFix/>
          </a:blip>
          <a:stretch>
            <a:fillRect/>
          </a:stretch>
        </p:blipFill>
        <p:spPr>
          <a:xfrm>
            <a:off x="1137929" y="1889332"/>
            <a:ext cx="700902" cy="700902"/>
          </a:xfrm>
          <a:prstGeom prst="rect">
            <a:avLst/>
          </a:prstGeom>
          <a:noFill/>
          <a:ln>
            <a:noFill/>
          </a:ln>
        </p:spPr>
      </p:pic>
      <p:sp>
        <p:nvSpPr>
          <p:cNvPr id="1097" name="Google Shape;1097;p66"/>
          <p:cNvSpPr txBox="1"/>
          <p:nvPr/>
        </p:nvSpPr>
        <p:spPr>
          <a:xfrm>
            <a:off x="2334549" y="2033376"/>
            <a:ext cx="2096700" cy="3462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1800"/>
              </a:spcBef>
              <a:spcAft>
                <a:spcPts val="0"/>
              </a:spcAft>
              <a:buNone/>
            </a:pPr>
            <a:r>
              <a:rPr lang="es" sz="1800" u="sng">
                <a:solidFill>
                  <a:schemeClr val="hlink"/>
                </a:solidFill>
                <a:hlinkClick r:id="rId10"/>
              </a:rPr>
              <a:t>acorbat.github.io</a:t>
            </a:r>
            <a:endParaRPr b="0" i="0" sz="1800" u="none" cap="none" strike="noStrike">
              <a:solidFill>
                <a:srgbClr val="171616"/>
              </a:solidFill>
              <a:latin typeface="Arial"/>
              <a:ea typeface="Arial"/>
              <a:cs typeface="Arial"/>
              <a:sym typeface="Arial"/>
            </a:endParaRPr>
          </a:p>
        </p:txBody>
      </p:sp>
      <p:pic>
        <p:nvPicPr>
          <p:cNvPr id="1098" name="Google Shape;1098;p66"/>
          <p:cNvPicPr preferRelativeResize="0"/>
          <p:nvPr/>
        </p:nvPicPr>
        <p:blipFill>
          <a:blip r:embed="rId11">
            <a:alphaModFix/>
          </a:blip>
          <a:stretch>
            <a:fillRect/>
          </a:stretch>
        </p:blipFill>
        <p:spPr>
          <a:xfrm>
            <a:off x="5956133" y="2892475"/>
            <a:ext cx="1814176" cy="1312450"/>
          </a:xfrm>
          <a:prstGeom prst="rect">
            <a:avLst/>
          </a:prstGeom>
          <a:noFill/>
          <a:ln>
            <a:noFill/>
          </a:ln>
        </p:spPr>
      </p:pic>
      <p:pic>
        <p:nvPicPr>
          <p:cNvPr id="1099" name="Google Shape;1099;p66"/>
          <p:cNvPicPr preferRelativeResize="0"/>
          <p:nvPr/>
        </p:nvPicPr>
        <p:blipFill>
          <a:blip r:embed="rId12">
            <a:alphaModFix/>
          </a:blip>
          <a:stretch>
            <a:fillRect/>
          </a:stretch>
        </p:blipFill>
        <p:spPr>
          <a:xfrm>
            <a:off x="5554008" y="1446238"/>
            <a:ext cx="2810774" cy="823500"/>
          </a:xfrm>
          <a:prstGeom prst="rect">
            <a:avLst/>
          </a:prstGeom>
          <a:noFill/>
          <a:ln>
            <a:noFill/>
          </a:ln>
        </p:spPr>
      </p:pic>
      <p:sp>
        <p:nvSpPr>
          <p:cNvPr id="1100" name="Google Shape;1100;p66"/>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1101" name="Google Shape;1101;p66"/>
          <p:cNvSpPr txBox="1"/>
          <p:nvPr/>
        </p:nvSpPr>
        <p:spPr>
          <a:xfrm>
            <a:off x="4620450" y="4656350"/>
            <a:ext cx="3909900" cy="5175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None/>
            </a:pPr>
            <a:r>
              <a:rPr lang="es" sz="800" u="sng">
                <a:solidFill>
                  <a:srgbClr val="0097A7"/>
                </a:solidFill>
                <a:latin typeface="Roboto"/>
                <a:ea typeface="Roboto"/>
                <a:cs typeface="Roboto"/>
                <a:sym typeface="Roboto"/>
                <a:hlinkClick r:id="rId13">
                  <a:extLst>
                    <a:ext uri="{A12FA001-AC4F-418D-AE19-62706E023703}">
                      <ahyp:hlinkClr val="tx"/>
                    </a:ext>
                  </a:extLst>
                </a:hlinkClick>
              </a:rPr>
              <a:t>LCI Light Microscopy Course Lecture</a:t>
            </a:r>
            <a:r>
              <a:rPr lang="es" sz="800">
                <a:solidFill>
                  <a:srgbClr val="595959"/>
                </a:solidFill>
                <a:latin typeface="Roboto"/>
                <a:ea typeface="Roboto"/>
                <a:cs typeface="Roboto"/>
                <a:sym typeface="Roboto"/>
              </a:rPr>
              <a:t>; DOI: 10.5281/zenodo.15390210</a:t>
            </a:r>
            <a:endParaRPr sz="800">
              <a:solidFill>
                <a:srgbClr val="595959"/>
              </a:solidFill>
              <a:latin typeface="Roboto"/>
              <a:ea typeface="Roboto"/>
              <a:cs typeface="Roboto"/>
              <a:sym typeface="Roboto"/>
            </a:endParaRPr>
          </a:p>
          <a:p>
            <a:pPr indent="0" lvl="0" marL="0" rtl="0" algn="r">
              <a:spcBef>
                <a:spcPts val="0"/>
              </a:spcBef>
              <a:spcAft>
                <a:spcPts val="0"/>
              </a:spcAft>
              <a:buNone/>
            </a:pPr>
            <a:r>
              <a:rPr lang="es" sz="800">
                <a:solidFill>
                  <a:srgbClr val="595959"/>
                </a:solidFill>
                <a:latin typeface="Roboto"/>
                <a:ea typeface="Roboto"/>
                <a:cs typeface="Roboto"/>
                <a:sym typeface="Roboto"/>
              </a:rPr>
              <a:t>Haase, Introduction to BioImage Analysis, </a:t>
            </a:r>
            <a:r>
              <a:rPr lang="es" sz="800" u="sng">
                <a:solidFill>
                  <a:schemeClr val="hlink"/>
                </a:solidFill>
                <a:latin typeface="Roboto"/>
                <a:ea typeface="Roboto"/>
                <a:cs typeface="Roboto"/>
                <a:sym typeface="Roboto"/>
                <a:hlinkClick r:id="rId14"/>
              </a:rPr>
              <a:t>YouTube</a:t>
            </a:r>
            <a:endParaRPr sz="800">
              <a:solidFill>
                <a:srgbClr val="595959"/>
              </a:solidFill>
              <a:latin typeface="Roboto"/>
              <a:ea typeface="Roboto"/>
              <a:cs typeface="Roboto"/>
              <a:sym typeface="Roboto"/>
            </a:endParaRPr>
          </a:p>
          <a:p>
            <a:pPr indent="0" lvl="0" marL="0" rtl="0" algn="r">
              <a:spcBef>
                <a:spcPts val="0"/>
              </a:spcBef>
              <a:spcAft>
                <a:spcPts val="0"/>
              </a:spcAft>
              <a:buNone/>
            </a:pPr>
            <a:r>
              <a:rPr lang="es" sz="800">
                <a:solidFill>
                  <a:srgbClr val="595959"/>
                </a:solidFill>
                <a:latin typeface="Roboto"/>
                <a:ea typeface="Roboto"/>
                <a:cs typeface="Roboto"/>
                <a:sym typeface="Roboto"/>
              </a:rPr>
              <a:t>Corbat, Introduction to BioImage Analysis, </a:t>
            </a:r>
            <a:r>
              <a:rPr lang="es" sz="800" u="sng">
                <a:solidFill>
                  <a:schemeClr val="hlink"/>
                </a:solidFill>
                <a:latin typeface="Roboto"/>
                <a:ea typeface="Roboto"/>
                <a:cs typeface="Roboto"/>
                <a:sym typeface="Roboto"/>
                <a:hlinkClick r:id="rId15"/>
              </a:rPr>
              <a:t>YouTube</a:t>
            </a:r>
            <a:endParaRPr sz="800">
              <a:solidFill>
                <a:srgbClr val="595959"/>
              </a:solidFill>
              <a:latin typeface="Roboto"/>
              <a:ea typeface="Roboto"/>
              <a:cs typeface="Roboto"/>
              <a:sym typeface="Roboto"/>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5" name="Shape 1105"/>
        <p:cNvGrpSpPr/>
        <p:nvPr/>
      </p:nvGrpSpPr>
      <p:grpSpPr>
        <a:xfrm>
          <a:off x="0" y="0"/>
          <a:ext cx="0" cy="0"/>
          <a:chOff x="0" y="0"/>
          <a:chExt cx="0" cy="0"/>
        </a:xfrm>
      </p:grpSpPr>
      <p:sp>
        <p:nvSpPr>
          <p:cNvPr id="1106" name="Google Shape;1106;p67"/>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pic>
        <p:nvPicPr>
          <p:cNvPr id="1107" name="Google Shape;1107;p67" title="CFMO BA fondo transparente.png"/>
          <p:cNvPicPr preferRelativeResize="0"/>
          <p:nvPr/>
        </p:nvPicPr>
        <p:blipFill rotWithShape="1">
          <a:blip r:embed="rId3">
            <a:alphaModFix/>
          </a:blip>
          <a:srcRect b="39684" l="0" r="0" t="31819"/>
          <a:stretch/>
        </p:blipFill>
        <p:spPr>
          <a:xfrm>
            <a:off x="460125" y="290200"/>
            <a:ext cx="2889799" cy="1164723"/>
          </a:xfrm>
          <a:prstGeom prst="rect">
            <a:avLst/>
          </a:prstGeom>
          <a:noFill/>
          <a:ln>
            <a:noFill/>
          </a:ln>
        </p:spPr>
      </p:pic>
      <p:pic>
        <p:nvPicPr>
          <p:cNvPr id="1108" name="Google Shape;1108;p67" title="LABI - Isologotipo violeta.png"/>
          <p:cNvPicPr preferRelativeResize="0"/>
          <p:nvPr/>
        </p:nvPicPr>
        <p:blipFill rotWithShape="1">
          <a:blip r:embed="rId4">
            <a:alphaModFix/>
          </a:blip>
          <a:srcRect b="23350" l="7082" r="8608" t="22758"/>
          <a:stretch/>
        </p:blipFill>
        <p:spPr>
          <a:xfrm>
            <a:off x="629450" y="1711550"/>
            <a:ext cx="2107298" cy="758625"/>
          </a:xfrm>
          <a:prstGeom prst="rect">
            <a:avLst/>
          </a:prstGeom>
          <a:noFill/>
          <a:ln>
            <a:noFill/>
          </a:ln>
        </p:spPr>
      </p:pic>
      <p:pic>
        <p:nvPicPr>
          <p:cNvPr id="1109" name="Google Shape;1109;p67" title="Logo UBA_Mesa de trabajo 1.png"/>
          <p:cNvPicPr preferRelativeResize="0"/>
          <p:nvPr/>
        </p:nvPicPr>
        <p:blipFill rotWithShape="1">
          <a:blip r:embed="rId5">
            <a:alphaModFix/>
          </a:blip>
          <a:srcRect b="21837" l="7159" r="8409" t="24268"/>
          <a:stretch/>
        </p:blipFill>
        <p:spPr>
          <a:xfrm>
            <a:off x="7431825" y="544576"/>
            <a:ext cx="1188526" cy="758625"/>
          </a:xfrm>
          <a:prstGeom prst="rect">
            <a:avLst/>
          </a:prstGeom>
          <a:noFill/>
          <a:ln>
            <a:noFill/>
          </a:ln>
        </p:spPr>
      </p:pic>
      <p:pic>
        <p:nvPicPr>
          <p:cNvPr id="1110" name="Google Shape;1110;p67"/>
          <p:cNvPicPr preferRelativeResize="0"/>
          <p:nvPr/>
        </p:nvPicPr>
        <p:blipFill>
          <a:blip r:embed="rId6">
            <a:alphaModFix/>
          </a:blip>
          <a:stretch>
            <a:fillRect/>
          </a:stretch>
        </p:blipFill>
        <p:spPr>
          <a:xfrm>
            <a:off x="3805774" y="1661225"/>
            <a:ext cx="2867025" cy="657225"/>
          </a:xfrm>
          <a:prstGeom prst="rect">
            <a:avLst/>
          </a:prstGeom>
          <a:noFill/>
          <a:ln>
            <a:noFill/>
          </a:ln>
        </p:spPr>
      </p:pic>
      <p:pic>
        <p:nvPicPr>
          <p:cNvPr id="1111" name="Google Shape;1111;p67"/>
          <p:cNvPicPr preferRelativeResize="0"/>
          <p:nvPr/>
        </p:nvPicPr>
        <p:blipFill rotWithShape="1">
          <a:blip r:embed="rId7">
            <a:alphaModFix/>
          </a:blip>
          <a:srcRect b="16897" l="12410" r="9090" t="11046"/>
          <a:stretch/>
        </p:blipFill>
        <p:spPr>
          <a:xfrm>
            <a:off x="7571275" y="2424275"/>
            <a:ext cx="927225" cy="960925"/>
          </a:xfrm>
          <a:prstGeom prst="rect">
            <a:avLst/>
          </a:prstGeom>
          <a:noFill/>
          <a:ln>
            <a:noFill/>
          </a:ln>
        </p:spPr>
      </p:pic>
      <p:pic>
        <p:nvPicPr>
          <p:cNvPr id="1112" name="Google Shape;1112;p67"/>
          <p:cNvPicPr preferRelativeResize="0"/>
          <p:nvPr/>
        </p:nvPicPr>
        <p:blipFill rotWithShape="1">
          <a:blip r:embed="rId8">
            <a:alphaModFix/>
          </a:blip>
          <a:srcRect b="28068" l="0" r="0" t="27812"/>
          <a:stretch/>
        </p:blipFill>
        <p:spPr>
          <a:xfrm>
            <a:off x="6491775" y="3477925"/>
            <a:ext cx="2466975" cy="714375"/>
          </a:xfrm>
          <a:prstGeom prst="rect">
            <a:avLst/>
          </a:prstGeom>
          <a:noFill/>
          <a:ln>
            <a:noFill/>
          </a:ln>
        </p:spPr>
      </p:pic>
      <p:pic>
        <p:nvPicPr>
          <p:cNvPr id="1113" name="Google Shape;1113;p67"/>
          <p:cNvPicPr preferRelativeResize="0"/>
          <p:nvPr/>
        </p:nvPicPr>
        <p:blipFill>
          <a:blip r:embed="rId9">
            <a:alphaModFix/>
          </a:blip>
          <a:stretch>
            <a:fillRect/>
          </a:stretch>
        </p:blipFill>
        <p:spPr>
          <a:xfrm>
            <a:off x="725575" y="3783538"/>
            <a:ext cx="1552575" cy="457200"/>
          </a:xfrm>
          <a:prstGeom prst="rect">
            <a:avLst/>
          </a:prstGeom>
          <a:noFill/>
          <a:ln>
            <a:noFill/>
          </a:ln>
        </p:spPr>
      </p:pic>
      <p:pic>
        <p:nvPicPr>
          <p:cNvPr id="1114" name="Google Shape;1114;p67"/>
          <p:cNvPicPr preferRelativeResize="0"/>
          <p:nvPr/>
        </p:nvPicPr>
        <p:blipFill rotWithShape="1">
          <a:blip r:embed="rId10">
            <a:alphaModFix/>
          </a:blip>
          <a:srcRect b="20595" l="7903" r="7199" t="15404"/>
          <a:stretch/>
        </p:blipFill>
        <p:spPr>
          <a:xfrm>
            <a:off x="725575" y="3020725"/>
            <a:ext cx="1552575" cy="457200"/>
          </a:xfrm>
          <a:prstGeom prst="rect">
            <a:avLst/>
          </a:prstGeom>
          <a:noFill/>
          <a:ln>
            <a:noFill/>
          </a:ln>
        </p:spPr>
      </p:pic>
      <p:pic>
        <p:nvPicPr>
          <p:cNvPr id="1115" name="Google Shape;1115;p67" title="Logo trasnparente.png"/>
          <p:cNvPicPr preferRelativeResize="0"/>
          <p:nvPr/>
        </p:nvPicPr>
        <p:blipFill>
          <a:blip r:embed="rId11">
            <a:alphaModFix/>
          </a:blip>
          <a:stretch>
            <a:fillRect/>
          </a:stretch>
        </p:blipFill>
        <p:spPr>
          <a:xfrm>
            <a:off x="3910874" y="469491"/>
            <a:ext cx="2889801" cy="908796"/>
          </a:xfrm>
          <a:prstGeom prst="rect">
            <a:avLst/>
          </a:prstGeom>
          <a:noFill/>
          <a:ln>
            <a:noFill/>
          </a:ln>
        </p:spPr>
      </p:pic>
      <p:pic>
        <p:nvPicPr>
          <p:cNvPr id="1116" name="Google Shape;1116;p67" title="Logo C transparente.png"/>
          <p:cNvPicPr preferRelativeResize="0"/>
          <p:nvPr/>
        </p:nvPicPr>
        <p:blipFill>
          <a:blip r:embed="rId12">
            <a:alphaModFix/>
          </a:blip>
          <a:stretch>
            <a:fillRect/>
          </a:stretch>
        </p:blipFill>
        <p:spPr>
          <a:xfrm>
            <a:off x="3910872" y="2710874"/>
            <a:ext cx="1022201" cy="144575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0" name="Shape 1120"/>
        <p:cNvGrpSpPr/>
        <p:nvPr/>
      </p:nvGrpSpPr>
      <p:grpSpPr>
        <a:xfrm>
          <a:off x="0" y="0"/>
          <a:ext cx="0" cy="0"/>
          <a:chOff x="0" y="0"/>
          <a:chExt cx="0" cy="0"/>
        </a:xfrm>
      </p:grpSpPr>
      <p:sp>
        <p:nvSpPr>
          <p:cNvPr id="1121" name="Google Shape;1121;p68"/>
          <p:cNvSpPr txBox="1"/>
          <p:nvPr>
            <p:ph idx="12" type="sldNum"/>
          </p:nvPr>
        </p:nvSpPr>
        <p:spPr>
          <a:xfrm>
            <a:off x="8452208" y="4743292"/>
            <a:ext cx="548700" cy="338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pic>
        <p:nvPicPr>
          <p:cNvPr id="1122" name="Google Shape;1122;p68" title="CFMO BA fondo transparente.png"/>
          <p:cNvPicPr preferRelativeResize="0"/>
          <p:nvPr/>
        </p:nvPicPr>
        <p:blipFill rotWithShape="1">
          <a:blip r:embed="rId3">
            <a:alphaModFix/>
          </a:blip>
          <a:srcRect b="39684" l="0" r="0" t="31819"/>
          <a:stretch/>
        </p:blipFill>
        <p:spPr>
          <a:xfrm>
            <a:off x="1254975" y="888673"/>
            <a:ext cx="6528724" cy="263139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FMO BA 2025">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