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Lst>
  <p:sldSz cx="32918400" cy="21945600"/>
  <p:notesSz cx="7772400" cy="10058400"/>
  <p:embeddedFontLst>
    <p:embeddedFont>
      <p:font typeface="Tahoma" panose="020B0604030504040204" pitchFamily="34" charset="0"/>
      <p:regular r:id="rId3"/>
      <p:bold r:id="rId4"/>
    </p:embeddedFont>
  </p:embeddedFontLst>
  <p:defaultTextStyle>
    <a:defPPr>
      <a:defRPr lang="en-US"/>
    </a:defPPr>
    <a:lvl1pPr marL="0" algn="l" defTabSz="285750" rtl="0" eaLnBrk="1" latinLnBrk="0" hangingPunct="1">
      <a:defRPr sz="1125" kern="1200">
        <a:solidFill>
          <a:schemeClr val="tx1"/>
        </a:solidFill>
        <a:latin typeface="+mn-lt"/>
        <a:ea typeface="+mn-ea"/>
        <a:cs typeface="+mn-cs"/>
      </a:defRPr>
    </a:lvl1pPr>
    <a:lvl2pPr marL="285750" algn="l" defTabSz="285750" rtl="0" eaLnBrk="1" latinLnBrk="0" hangingPunct="1">
      <a:defRPr sz="1125" kern="1200">
        <a:solidFill>
          <a:schemeClr val="tx1"/>
        </a:solidFill>
        <a:latin typeface="+mn-lt"/>
        <a:ea typeface="+mn-ea"/>
        <a:cs typeface="+mn-cs"/>
      </a:defRPr>
    </a:lvl2pPr>
    <a:lvl3pPr marL="571500" algn="l" defTabSz="285750" rtl="0" eaLnBrk="1" latinLnBrk="0" hangingPunct="1">
      <a:defRPr sz="1125" kern="1200">
        <a:solidFill>
          <a:schemeClr val="tx1"/>
        </a:solidFill>
        <a:latin typeface="+mn-lt"/>
        <a:ea typeface="+mn-ea"/>
        <a:cs typeface="+mn-cs"/>
      </a:defRPr>
    </a:lvl3pPr>
    <a:lvl4pPr marL="857250" algn="l" defTabSz="285750" rtl="0" eaLnBrk="1" latinLnBrk="0" hangingPunct="1">
      <a:defRPr sz="1125" kern="1200">
        <a:solidFill>
          <a:schemeClr val="tx1"/>
        </a:solidFill>
        <a:latin typeface="+mn-lt"/>
        <a:ea typeface="+mn-ea"/>
        <a:cs typeface="+mn-cs"/>
      </a:defRPr>
    </a:lvl4pPr>
    <a:lvl5pPr marL="1143000" algn="l" defTabSz="285750" rtl="0" eaLnBrk="1" latinLnBrk="0" hangingPunct="1">
      <a:defRPr sz="1125" kern="1200">
        <a:solidFill>
          <a:schemeClr val="tx1"/>
        </a:solidFill>
        <a:latin typeface="+mn-lt"/>
        <a:ea typeface="+mn-ea"/>
        <a:cs typeface="+mn-cs"/>
      </a:defRPr>
    </a:lvl5pPr>
    <a:lvl6pPr marL="1428750" algn="l" defTabSz="285750" rtl="0" eaLnBrk="1" latinLnBrk="0" hangingPunct="1">
      <a:defRPr sz="1125" kern="1200">
        <a:solidFill>
          <a:schemeClr val="tx1"/>
        </a:solidFill>
        <a:latin typeface="+mn-lt"/>
        <a:ea typeface="+mn-ea"/>
        <a:cs typeface="+mn-cs"/>
      </a:defRPr>
    </a:lvl6pPr>
    <a:lvl7pPr marL="1714500" algn="l" defTabSz="285750" rtl="0" eaLnBrk="1" latinLnBrk="0" hangingPunct="1">
      <a:defRPr sz="1125" kern="1200">
        <a:solidFill>
          <a:schemeClr val="tx1"/>
        </a:solidFill>
        <a:latin typeface="+mn-lt"/>
        <a:ea typeface="+mn-ea"/>
        <a:cs typeface="+mn-cs"/>
      </a:defRPr>
    </a:lvl7pPr>
    <a:lvl8pPr marL="2000250" algn="l" defTabSz="285750" rtl="0" eaLnBrk="1" latinLnBrk="0" hangingPunct="1">
      <a:defRPr sz="1125" kern="1200">
        <a:solidFill>
          <a:schemeClr val="tx1"/>
        </a:solidFill>
        <a:latin typeface="+mn-lt"/>
        <a:ea typeface="+mn-ea"/>
        <a:cs typeface="+mn-cs"/>
      </a:defRPr>
    </a:lvl8pPr>
    <a:lvl9pPr marL="2286000" algn="l" defTabSz="285750" rtl="0" eaLnBrk="1" latinLnBrk="0" hangingPunct="1">
      <a:defRPr sz="11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02"/>
    <a:srgbClr val="FF1955"/>
    <a:srgbClr val="FF1000"/>
    <a:srgbClr val="78E1FF"/>
    <a:srgbClr val="78FFE3"/>
    <a:srgbClr val="FF0002"/>
    <a:srgbClr val="FF012F"/>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07" autoAdjust="0"/>
    <p:restoredTop sz="98921" autoAdjust="0"/>
  </p:normalViewPr>
  <p:slideViewPr>
    <p:cSldViewPr snapToGrid="0" snapToObjects="1">
      <p:cViewPr>
        <p:scale>
          <a:sx n="100" d="100"/>
          <a:sy n="100" d="100"/>
        </p:scale>
        <p:origin x="-2598" y="-4656"/>
      </p:cViewPr>
      <p:guideLst>
        <p:guide orient="horz" pos="6912"/>
        <p:guide pos="103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1645920" y="5135220"/>
            <a:ext cx="29625480" cy="6070860"/>
          </a:xfrm>
          <a:prstGeom prst="rect">
            <a:avLst/>
          </a:prstGeom>
        </p:spPr>
        <p:txBody>
          <a:bodyPr lIns="0" tIns="0" rIns="0" bIns="0"/>
          <a:lstStyle/>
          <a:p>
            <a:endParaRPr/>
          </a:p>
        </p:txBody>
      </p:sp>
      <p:sp>
        <p:nvSpPr>
          <p:cNvPr id="28" name="PlaceHolder 3"/>
          <p:cNvSpPr>
            <a:spLocks noGrp="1"/>
          </p:cNvSpPr>
          <p:nvPr>
            <p:ph type="body"/>
          </p:nvPr>
        </p:nvSpPr>
        <p:spPr>
          <a:xfrm>
            <a:off x="1645920" y="11782980"/>
            <a:ext cx="29625480" cy="60708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1645920" y="5135220"/>
            <a:ext cx="14457150" cy="6070860"/>
          </a:xfrm>
          <a:prstGeom prst="rect">
            <a:avLst/>
          </a:prstGeom>
        </p:spPr>
        <p:txBody>
          <a:bodyPr lIns="0" tIns="0" rIns="0" bIns="0"/>
          <a:lstStyle/>
          <a:p>
            <a:endParaRPr/>
          </a:p>
        </p:txBody>
      </p:sp>
      <p:sp>
        <p:nvSpPr>
          <p:cNvPr id="31" name="PlaceHolder 3"/>
          <p:cNvSpPr>
            <a:spLocks noGrp="1"/>
          </p:cNvSpPr>
          <p:nvPr>
            <p:ph type="body"/>
          </p:nvPr>
        </p:nvSpPr>
        <p:spPr>
          <a:xfrm>
            <a:off x="16826130" y="5135220"/>
            <a:ext cx="14457150" cy="6070860"/>
          </a:xfrm>
          <a:prstGeom prst="rect">
            <a:avLst/>
          </a:prstGeom>
        </p:spPr>
        <p:txBody>
          <a:bodyPr lIns="0" tIns="0" rIns="0" bIns="0"/>
          <a:lstStyle/>
          <a:p>
            <a:endParaRPr/>
          </a:p>
        </p:txBody>
      </p:sp>
      <p:sp>
        <p:nvSpPr>
          <p:cNvPr id="32" name="PlaceHolder 4"/>
          <p:cNvSpPr>
            <a:spLocks noGrp="1"/>
          </p:cNvSpPr>
          <p:nvPr>
            <p:ph type="body"/>
          </p:nvPr>
        </p:nvSpPr>
        <p:spPr>
          <a:xfrm>
            <a:off x="16826130" y="11782980"/>
            <a:ext cx="14457150" cy="6070860"/>
          </a:xfrm>
          <a:prstGeom prst="rect">
            <a:avLst/>
          </a:prstGeom>
        </p:spPr>
        <p:txBody>
          <a:bodyPr lIns="0" tIns="0" rIns="0" bIns="0"/>
          <a:lstStyle/>
          <a:p>
            <a:endParaRPr/>
          </a:p>
        </p:txBody>
      </p:sp>
      <p:sp>
        <p:nvSpPr>
          <p:cNvPr id="33" name="PlaceHolder 5"/>
          <p:cNvSpPr>
            <a:spLocks noGrp="1"/>
          </p:cNvSpPr>
          <p:nvPr>
            <p:ph type="body"/>
          </p:nvPr>
        </p:nvSpPr>
        <p:spPr>
          <a:xfrm>
            <a:off x="1645920" y="11782980"/>
            <a:ext cx="14457150" cy="60708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1645920" y="5135220"/>
            <a:ext cx="29625480" cy="12727440"/>
          </a:xfrm>
          <a:prstGeom prst="rect">
            <a:avLst/>
          </a:prstGeom>
        </p:spPr>
        <p:txBody>
          <a:bodyPr lIns="0" tIns="0" rIns="0" bIns="0"/>
          <a:lstStyle/>
          <a:p>
            <a:endParaRPr/>
          </a:p>
        </p:txBody>
      </p:sp>
      <p:sp>
        <p:nvSpPr>
          <p:cNvPr id="36" name="PlaceHolder 3"/>
          <p:cNvSpPr>
            <a:spLocks noGrp="1"/>
          </p:cNvSpPr>
          <p:nvPr>
            <p:ph type="body"/>
          </p:nvPr>
        </p:nvSpPr>
        <p:spPr>
          <a:xfrm>
            <a:off x="1645920" y="5135220"/>
            <a:ext cx="29625480" cy="12727440"/>
          </a:xfrm>
          <a:prstGeom prst="rect">
            <a:avLst/>
          </a:prstGeom>
        </p:spPr>
        <p:txBody>
          <a:bodyPr lIns="0" tIns="0" rIns="0" bIns="0"/>
          <a:lstStyle/>
          <a:p>
            <a:endParaRPr/>
          </a:p>
        </p:txBody>
      </p:sp>
      <p:pic>
        <p:nvPicPr>
          <p:cNvPr id="37" name="Picture 36"/>
          <p:cNvPicPr/>
          <p:nvPr/>
        </p:nvPicPr>
        <p:blipFill>
          <a:blip r:embed="rId2">
            <a:extLst>
              <a:ext uri="{28A0092B-C50C-407E-A947-70E740481C1C}">
                <a14:useLocalDpi xmlns:a14="http://schemas.microsoft.com/office/drawing/2010/main" val="0"/>
              </a:ext>
            </a:extLst>
          </a:blip>
          <a:stretch>
            <a:fillRect/>
          </a:stretch>
        </p:blipFill>
        <p:spPr>
          <a:xfrm>
            <a:off x="4494420" y="5135220"/>
            <a:ext cx="23928480" cy="12727440"/>
          </a:xfrm>
          <a:prstGeom prst="rect">
            <a:avLst/>
          </a:prstGeom>
          <a:ln>
            <a:noFill/>
          </a:ln>
        </p:spPr>
      </p:pic>
      <p:pic>
        <p:nvPicPr>
          <p:cNvPr id="38" name="Picture 37"/>
          <p:cNvPicPr/>
          <p:nvPr/>
        </p:nvPicPr>
        <p:blipFill>
          <a:blip r:embed="rId2">
            <a:extLst>
              <a:ext uri="{28A0092B-C50C-407E-A947-70E740481C1C}">
                <a14:useLocalDpi xmlns:a14="http://schemas.microsoft.com/office/drawing/2010/main" val="0"/>
              </a:ext>
            </a:extLst>
          </a:blip>
          <a:stretch>
            <a:fillRect/>
          </a:stretch>
        </p:blipFill>
        <p:spPr>
          <a:xfrm>
            <a:off x="4494420" y="5135220"/>
            <a:ext cx="23928480" cy="12727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1645920" y="5135220"/>
            <a:ext cx="29625480" cy="1272762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1645920" y="5135220"/>
            <a:ext cx="29625480" cy="127274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1645920" y="5135220"/>
            <a:ext cx="14457150" cy="12727440"/>
          </a:xfrm>
          <a:prstGeom prst="rect">
            <a:avLst/>
          </a:prstGeom>
        </p:spPr>
        <p:txBody>
          <a:bodyPr lIns="0" tIns="0" rIns="0" bIns="0"/>
          <a:lstStyle/>
          <a:p>
            <a:endParaRPr/>
          </a:p>
        </p:txBody>
      </p:sp>
      <p:sp>
        <p:nvSpPr>
          <p:cNvPr id="11" name="PlaceHolder 3"/>
          <p:cNvSpPr>
            <a:spLocks noGrp="1"/>
          </p:cNvSpPr>
          <p:nvPr>
            <p:ph type="body"/>
          </p:nvPr>
        </p:nvSpPr>
        <p:spPr>
          <a:xfrm>
            <a:off x="16826130" y="5135220"/>
            <a:ext cx="14457150" cy="12727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645920" y="874620"/>
            <a:ext cx="29625480" cy="169844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1645920" y="5135220"/>
            <a:ext cx="14457150" cy="6070860"/>
          </a:xfrm>
          <a:prstGeom prst="rect">
            <a:avLst/>
          </a:prstGeom>
        </p:spPr>
        <p:txBody>
          <a:bodyPr lIns="0" tIns="0" rIns="0" bIns="0"/>
          <a:lstStyle/>
          <a:p>
            <a:endParaRPr/>
          </a:p>
        </p:txBody>
      </p:sp>
      <p:sp>
        <p:nvSpPr>
          <p:cNvPr id="16" name="PlaceHolder 3"/>
          <p:cNvSpPr>
            <a:spLocks noGrp="1"/>
          </p:cNvSpPr>
          <p:nvPr>
            <p:ph type="body"/>
          </p:nvPr>
        </p:nvSpPr>
        <p:spPr>
          <a:xfrm>
            <a:off x="1645920" y="11782980"/>
            <a:ext cx="14457150" cy="6070860"/>
          </a:xfrm>
          <a:prstGeom prst="rect">
            <a:avLst/>
          </a:prstGeom>
        </p:spPr>
        <p:txBody>
          <a:bodyPr lIns="0" tIns="0" rIns="0" bIns="0"/>
          <a:lstStyle/>
          <a:p>
            <a:endParaRPr/>
          </a:p>
        </p:txBody>
      </p:sp>
      <p:sp>
        <p:nvSpPr>
          <p:cNvPr id="17" name="PlaceHolder 4"/>
          <p:cNvSpPr>
            <a:spLocks noGrp="1"/>
          </p:cNvSpPr>
          <p:nvPr>
            <p:ph type="body"/>
          </p:nvPr>
        </p:nvSpPr>
        <p:spPr>
          <a:xfrm>
            <a:off x="16826130" y="5135220"/>
            <a:ext cx="14457150" cy="12727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1645920" y="5135220"/>
            <a:ext cx="14457150" cy="12727440"/>
          </a:xfrm>
          <a:prstGeom prst="rect">
            <a:avLst/>
          </a:prstGeom>
        </p:spPr>
        <p:txBody>
          <a:bodyPr lIns="0" tIns="0" rIns="0" bIns="0"/>
          <a:lstStyle/>
          <a:p>
            <a:endParaRPr/>
          </a:p>
        </p:txBody>
      </p:sp>
      <p:sp>
        <p:nvSpPr>
          <p:cNvPr id="20" name="PlaceHolder 3"/>
          <p:cNvSpPr>
            <a:spLocks noGrp="1"/>
          </p:cNvSpPr>
          <p:nvPr>
            <p:ph type="body"/>
          </p:nvPr>
        </p:nvSpPr>
        <p:spPr>
          <a:xfrm>
            <a:off x="16826130" y="5135220"/>
            <a:ext cx="14457150" cy="6070860"/>
          </a:xfrm>
          <a:prstGeom prst="rect">
            <a:avLst/>
          </a:prstGeom>
        </p:spPr>
        <p:txBody>
          <a:bodyPr lIns="0" tIns="0" rIns="0" bIns="0"/>
          <a:lstStyle/>
          <a:p>
            <a:endParaRPr/>
          </a:p>
        </p:txBody>
      </p:sp>
      <p:sp>
        <p:nvSpPr>
          <p:cNvPr id="21" name="PlaceHolder 4"/>
          <p:cNvSpPr>
            <a:spLocks noGrp="1"/>
          </p:cNvSpPr>
          <p:nvPr>
            <p:ph type="body"/>
          </p:nvPr>
        </p:nvSpPr>
        <p:spPr>
          <a:xfrm>
            <a:off x="16826130" y="11782980"/>
            <a:ext cx="14457150" cy="60708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645920" y="874620"/>
            <a:ext cx="29625480" cy="36640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1645920" y="5135220"/>
            <a:ext cx="14457150" cy="6070860"/>
          </a:xfrm>
          <a:prstGeom prst="rect">
            <a:avLst/>
          </a:prstGeom>
        </p:spPr>
        <p:txBody>
          <a:bodyPr lIns="0" tIns="0" rIns="0" bIns="0"/>
          <a:lstStyle/>
          <a:p>
            <a:endParaRPr/>
          </a:p>
        </p:txBody>
      </p:sp>
      <p:sp>
        <p:nvSpPr>
          <p:cNvPr id="24" name="PlaceHolder 3"/>
          <p:cNvSpPr>
            <a:spLocks noGrp="1"/>
          </p:cNvSpPr>
          <p:nvPr>
            <p:ph type="body"/>
          </p:nvPr>
        </p:nvSpPr>
        <p:spPr>
          <a:xfrm>
            <a:off x="16826130" y="5135220"/>
            <a:ext cx="14457150" cy="6070860"/>
          </a:xfrm>
          <a:prstGeom prst="rect">
            <a:avLst/>
          </a:prstGeom>
        </p:spPr>
        <p:txBody>
          <a:bodyPr lIns="0" tIns="0" rIns="0" bIns="0"/>
          <a:lstStyle/>
          <a:p>
            <a:endParaRPr/>
          </a:p>
        </p:txBody>
      </p:sp>
      <p:sp>
        <p:nvSpPr>
          <p:cNvPr id="25" name="PlaceHolder 4"/>
          <p:cNvSpPr>
            <a:spLocks noGrp="1"/>
          </p:cNvSpPr>
          <p:nvPr>
            <p:ph type="body"/>
          </p:nvPr>
        </p:nvSpPr>
        <p:spPr>
          <a:xfrm>
            <a:off x="1645920" y="11782980"/>
            <a:ext cx="29625480" cy="60708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1645920" y="874620"/>
            <a:ext cx="29625480" cy="3663900"/>
          </a:xfrm>
          <a:prstGeom prst="rect">
            <a:avLst/>
          </a:prstGeom>
        </p:spPr>
        <p:txBody>
          <a:bodyPr lIns="0" tIns="0" rIns="0" bIns="0" anchor="ctr"/>
          <a:lstStyle/>
          <a:p>
            <a:pPr algn="ctr"/>
            <a:r>
              <a:rPr lang="en-US" sz="12770">
                <a:latin typeface="Arial"/>
              </a:rPr>
              <a:t>Click to edit the title text format</a:t>
            </a:r>
            <a:endParaRPr/>
          </a:p>
        </p:txBody>
      </p:sp>
      <p:sp>
        <p:nvSpPr>
          <p:cNvPr id="6" name="PlaceHolder 2"/>
          <p:cNvSpPr>
            <a:spLocks noGrp="1"/>
          </p:cNvSpPr>
          <p:nvPr>
            <p:ph type="body"/>
          </p:nvPr>
        </p:nvSpPr>
        <p:spPr>
          <a:xfrm>
            <a:off x="1645920" y="5135220"/>
            <a:ext cx="29625480" cy="12727440"/>
          </a:xfrm>
          <a:prstGeom prst="rect">
            <a:avLst/>
          </a:prstGeom>
        </p:spPr>
        <p:txBody>
          <a:bodyPr lIns="0" tIns="0" rIns="0" bIns="0"/>
          <a:lstStyle/>
          <a:p>
            <a:pPr>
              <a:buSzPct val="45000"/>
              <a:buFont typeface="StarSymbol"/>
              <a:buChar char=""/>
            </a:pPr>
            <a:r>
              <a:rPr lang="en-US" sz="9280">
                <a:latin typeface="Arial"/>
              </a:rPr>
              <a:t>Click to edit the outline text format</a:t>
            </a:r>
            <a:endParaRPr/>
          </a:p>
          <a:p>
            <a:pPr lvl="1">
              <a:buSzPct val="75000"/>
              <a:buFont typeface="StarSymbol"/>
              <a:buChar char=""/>
            </a:pPr>
            <a:r>
              <a:rPr lang="en-US" sz="8125">
                <a:latin typeface="Arial"/>
              </a:rPr>
              <a:t>Second Outline Level</a:t>
            </a:r>
            <a:endParaRPr/>
          </a:p>
          <a:p>
            <a:pPr lvl="2">
              <a:buSzPct val="45000"/>
              <a:buFont typeface="StarSymbol"/>
              <a:buChar char=""/>
            </a:pPr>
            <a:r>
              <a:rPr lang="en-US" sz="6960">
                <a:latin typeface="Arial"/>
              </a:rPr>
              <a:t>Third Outline Level</a:t>
            </a:r>
            <a:endParaRPr/>
          </a:p>
          <a:p>
            <a:pPr lvl="3">
              <a:buSzPct val="75000"/>
              <a:buFont typeface="StarSymbol"/>
              <a:buChar char=""/>
            </a:pPr>
            <a:r>
              <a:rPr lang="en-US" sz="5800">
                <a:latin typeface="Arial"/>
              </a:rPr>
              <a:t>Fourth Outline Level</a:t>
            </a:r>
            <a:endParaRPr/>
          </a:p>
          <a:p>
            <a:pPr lvl="4">
              <a:buSzPct val="45000"/>
              <a:buFont typeface="StarSymbol"/>
              <a:buChar char=""/>
            </a:pPr>
            <a:r>
              <a:rPr lang="en-US" sz="5800">
                <a:latin typeface="Arial"/>
              </a:rPr>
              <a:t>Fifth Outline Level</a:t>
            </a:r>
            <a:endParaRPr/>
          </a:p>
          <a:p>
            <a:pPr lvl="5">
              <a:buSzPct val="45000"/>
              <a:buFont typeface="StarSymbol"/>
              <a:buChar char=""/>
            </a:pPr>
            <a:r>
              <a:rPr lang="en-US" sz="5800">
                <a:latin typeface="Arial"/>
              </a:rPr>
              <a:t>Sixth Outline Level</a:t>
            </a:r>
            <a:endParaRPr/>
          </a:p>
          <a:p>
            <a:pPr lvl="6">
              <a:buSzPct val="45000"/>
              <a:buFont typeface="StarSymbol"/>
              <a:buChar char=""/>
            </a:pPr>
            <a:r>
              <a:rPr lang="en-US" sz="5800">
                <a:latin typeface="Arial"/>
              </a:rPr>
              <a:t>Seventh Outline Level</a:t>
            </a:r>
            <a:endParaRPr/>
          </a:p>
        </p:txBody>
      </p:sp>
      <p:sp>
        <p:nvSpPr>
          <p:cNvPr id="2" name="PlaceHolder 3"/>
          <p:cNvSpPr>
            <a:spLocks noGrp="1"/>
          </p:cNvSpPr>
          <p:nvPr>
            <p:ph type="dt"/>
          </p:nvPr>
        </p:nvSpPr>
        <p:spPr>
          <a:xfrm>
            <a:off x="1645920" y="19992420"/>
            <a:ext cx="7668810" cy="1513260"/>
          </a:xfrm>
          <a:prstGeom prst="rect">
            <a:avLst/>
          </a:prstGeom>
        </p:spPr>
        <p:txBody>
          <a:bodyPr lIns="0" tIns="0" rIns="0" bIns="0"/>
          <a:lstStyle/>
          <a:p>
            <a:r>
              <a:rPr lang="en-US" sz="700">
                <a:latin typeface="Times New Roman"/>
              </a:rPr>
              <a:t>&lt;date/time&gt;</a:t>
            </a:r>
            <a:endParaRPr/>
          </a:p>
        </p:txBody>
      </p:sp>
      <p:sp>
        <p:nvSpPr>
          <p:cNvPr id="3" name="PlaceHolder 4"/>
          <p:cNvSpPr>
            <a:spLocks noGrp="1"/>
          </p:cNvSpPr>
          <p:nvPr>
            <p:ph type="ftr"/>
          </p:nvPr>
        </p:nvSpPr>
        <p:spPr>
          <a:xfrm>
            <a:off x="11257920" y="19992420"/>
            <a:ext cx="10433880" cy="1513260"/>
          </a:xfrm>
          <a:prstGeom prst="rect">
            <a:avLst/>
          </a:prstGeom>
        </p:spPr>
        <p:txBody>
          <a:bodyPr lIns="0" tIns="0" rIns="0" bIns="0"/>
          <a:lstStyle/>
          <a:p>
            <a:pPr algn="ctr"/>
            <a:r>
              <a:rPr lang="en-US" sz="700">
                <a:latin typeface="Times New Roman"/>
              </a:rPr>
              <a:t>&lt;footer&gt;</a:t>
            </a:r>
            <a:endParaRPr/>
          </a:p>
        </p:txBody>
      </p:sp>
      <p:sp>
        <p:nvSpPr>
          <p:cNvPr id="4" name="PlaceHolder 5"/>
          <p:cNvSpPr>
            <a:spLocks noGrp="1"/>
          </p:cNvSpPr>
          <p:nvPr>
            <p:ph type="sldNum"/>
          </p:nvPr>
        </p:nvSpPr>
        <p:spPr>
          <a:xfrm>
            <a:off x="23602320" y="19992420"/>
            <a:ext cx="7668810" cy="1513260"/>
          </a:xfrm>
          <a:prstGeom prst="rect">
            <a:avLst/>
          </a:prstGeom>
        </p:spPr>
        <p:txBody>
          <a:bodyPr lIns="0" tIns="0" rIns="0" bIns="0"/>
          <a:lstStyle/>
          <a:p>
            <a:pPr algn="r"/>
            <a:fld id="{7E0C9FD5-B1C6-4787-95A8-7E1CB645AB16}" type="slidenum">
              <a:rPr lang="en-US" sz="7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793488" y="7402660"/>
            <a:ext cx="6690716" cy="1524320"/>
            <a:chOff x="29634652" y="14906918"/>
            <a:chExt cx="13381432" cy="3048639"/>
          </a:xfrm>
        </p:grpSpPr>
        <p:pic>
          <p:nvPicPr>
            <p:cNvPr id="1045" name="Picture 1044" descr="Screen Shot 2016-03-05 at 1.52.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4652" y="14906918"/>
              <a:ext cx="13381432" cy="3048639"/>
            </a:xfrm>
            <a:prstGeom prst="rect">
              <a:avLst/>
            </a:prstGeom>
          </p:spPr>
        </p:pic>
        <p:sp>
          <p:nvSpPr>
            <p:cNvPr id="147" name="Rounded Rectangle 146"/>
            <p:cNvSpPr/>
            <p:nvPr/>
          </p:nvSpPr>
          <p:spPr>
            <a:xfrm>
              <a:off x="36868100" y="15443199"/>
              <a:ext cx="3598333" cy="152400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sp>
        <p:nvSpPr>
          <p:cNvPr id="103" name="Line 20"/>
          <p:cNvSpPr/>
          <p:nvPr/>
        </p:nvSpPr>
        <p:spPr>
          <a:xfrm>
            <a:off x="16463322" y="1749853"/>
            <a:ext cx="0" cy="3299918"/>
          </a:xfrm>
          <a:prstGeom prst="line">
            <a:avLst/>
          </a:prstGeom>
          <a:ln w="54720">
            <a:solidFill>
              <a:srgbClr val="5F89A0"/>
            </a:solidFill>
            <a:round/>
          </a:ln>
        </p:spPr>
      </p:sp>
      <p:pic>
        <p:nvPicPr>
          <p:cNvPr id="98" name="Picture 97"/>
          <p:cNvPicPr/>
          <p:nvPr/>
        </p:nvPicPr>
        <p:blipFill>
          <a:blip r:embed="rId3">
            <a:extLst>
              <a:ext uri="{28A0092B-C50C-407E-A947-70E740481C1C}">
                <a14:useLocalDpi xmlns:a14="http://schemas.microsoft.com/office/drawing/2010/main" val="0"/>
              </a:ext>
            </a:extLst>
          </a:blip>
          <a:stretch>
            <a:fillRect/>
          </a:stretch>
        </p:blipFill>
        <p:spPr>
          <a:xfrm>
            <a:off x="3834927" y="4725"/>
            <a:ext cx="28667837" cy="1759415"/>
          </a:xfrm>
          <a:prstGeom prst="rect">
            <a:avLst/>
          </a:prstGeom>
          <a:ln>
            <a:noFill/>
          </a:ln>
        </p:spPr>
      </p:pic>
      <p:sp>
        <p:nvSpPr>
          <p:cNvPr id="40" name="TextShape 1"/>
          <p:cNvSpPr txBox="1"/>
          <p:nvPr/>
        </p:nvSpPr>
        <p:spPr>
          <a:xfrm>
            <a:off x="3834928" y="24605"/>
            <a:ext cx="28002816" cy="861783"/>
          </a:xfrm>
          <a:prstGeom prst="rect">
            <a:avLst/>
          </a:prstGeom>
        </p:spPr>
        <p:txBody>
          <a:bodyPr lIns="45000" tIns="22500" rIns="45000" bIns="22500" anchor="ctr"/>
          <a:lstStyle/>
          <a:p>
            <a:pPr algn="ctr">
              <a:lnSpc>
                <a:spcPct val="100000"/>
              </a:lnSpc>
            </a:pPr>
            <a:r>
              <a:rPr lang="en-US" sz="34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iLINCS</a:t>
            </a:r>
            <a:r>
              <a:rPr lang="en-US" sz="3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Web-Platform for Analysis of LINCS Data and Signatures, </a:t>
            </a:r>
            <a:r>
              <a:rPr lang="en-US" sz="3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ilincs.org</a:t>
            </a:r>
            <a:endParaRPr sz="3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375573" y="886388"/>
            <a:ext cx="3459355" cy="1226700"/>
            <a:chOff x="60120" y="-82575"/>
            <a:chExt cx="6918710" cy="2453400"/>
          </a:xfrm>
        </p:grpSpPr>
        <p:sp>
          <p:nvSpPr>
            <p:cNvPr id="44" name="CustomShape 4"/>
            <p:cNvSpPr/>
            <p:nvPr/>
          </p:nvSpPr>
          <p:spPr>
            <a:xfrm>
              <a:off x="2623910" y="336475"/>
              <a:ext cx="4354920" cy="1831095"/>
            </a:xfrm>
            <a:prstGeom prst="rect">
              <a:avLst/>
            </a:prstGeom>
            <a:noFill/>
            <a:ln>
              <a:noFill/>
            </a:ln>
          </p:spPr>
          <p:txBody>
            <a:bodyPr lIns="55800" tIns="55800" rIns="55800" bIns="55800"/>
            <a:lstStyle/>
            <a:p>
              <a:pPr>
                <a:lnSpc>
                  <a:spcPct val="100000"/>
                </a:lnSpc>
              </a:pPr>
              <a:r>
                <a:rPr lang="en-US" sz="1800" b="1" i="1" dirty="0">
                  <a:solidFill>
                    <a:srgbClr val="666666"/>
                  </a:solidFill>
                  <a:latin typeface="Tahoma" panose="020B0604030504040204" pitchFamily="34" charset="0"/>
                  <a:ea typeface="Tahoma" panose="020B0604030504040204" pitchFamily="34" charset="0"/>
                  <a:cs typeface="Tahoma" panose="020B0604030504040204" pitchFamily="34" charset="0"/>
                </a:rPr>
                <a:t>NIH Big Data to</a:t>
              </a:r>
              <a:endParaRPr sz="563"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800" b="1" i="1" dirty="0">
                  <a:solidFill>
                    <a:srgbClr val="666666"/>
                  </a:solidFill>
                  <a:latin typeface="Tahoma" panose="020B0604030504040204" pitchFamily="34" charset="0"/>
                  <a:ea typeface="Tahoma" panose="020B0604030504040204" pitchFamily="34" charset="0"/>
                  <a:cs typeface="Tahoma" panose="020B0604030504040204" pitchFamily="34" charset="0"/>
                </a:rPr>
                <a:t>Knowledge (BD2K)</a:t>
              </a:r>
              <a:endParaRPr sz="563" dirty="0">
                <a:latin typeface="Tahoma" panose="020B0604030504040204" pitchFamily="34" charset="0"/>
                <a:ea typeface="Tahoma" panose="020B0604030504040204" pitchFamily="34" charset="0"/>
                <a:cs typeface="Tahoma" panose="020B0604030504040204" pitchFamily="34" charset="0"/>
              </a:endParaRPr>
            </a:p>
          </p:txBody>
        </p:sp>
        <p:pic>
          <p:nvPicPr>
            <p:cNvPr id="45" name="Picture 44"/>
            <p:cNvPicPr/>
            <p:nvPr/>
          </p:nvPicPr>
          <p:blipFill>
            <a:blip r:embed="rId4">
              <a:extLst>
                <a:ext uri="{28A0092B-C50C-407E-A947-70E740481C1C}">
                  <a14:useLocalDpi xmlns:a14="http://schemas.microsoft.com/office/drawing/2010/main" val="0"/>
                </a:ext>
              </a:extLst>
            </a:blip>
            <a:stretch>
              <a:fillRect/>
            </a:stretch>
          </p:blipFill>
          <p:spPr>
            <a:xfrm>
              <a:off x="60120" y="-82575"/>
              <a:ext cx="2453400" cy="2453400"/>
            </a:xfrm>
            <a:prstGeom prst="rect">
              <a:avLst/>
            </a:prstGeom>
            <a:ln>
              <a:noFill/>
            </a:ln>
          </p:spPr>
        </p:pic>
      </p:grpSp>
      <p:sp>
        <p:nvSpPr>
          <p:cNvPr id="47" name="CustomShape 6"/>
          <p:cNvSpPr/>
          <p:nvPr/>
        </p:nvSpPr>
        <p:spPr>
          <a:xfrm>
            <a:off x="3834928" y="886388"/>
            <a:ext cx="28002815" cy="994658"/>
          </a:xfrm>
          <a:prstGeom prst="rect">
            <a:avLst/>
          </a:prstGeom>
          <a:noFill/>
          <a:ln>
            <a:noFill/>
          </a:ln>
        </p:spPr>
        <p:txBody>
          <a:bodyPr lIns="55800" tIns="55800" rIns="55800" bIns="55800"/>
          <a:lstStyle/>
          <a:p>
            <a:pPr algn="ctr">
              <a:lnSpc>
                <a:spcPct val="100000"/>
              </a:lnSpc>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Marcin Pilarczyk,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Mehdi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Fazel</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Najafabadi</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Naim</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Mahi</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Prudhvi</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Shedimbi</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Michal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Kouril</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Nicholas Clark, Shana White, Mark Bennett, </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Wen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Niu</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John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Reichard</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Juozas</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Vasiliauskas</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Jarek</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Meller</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Mario </a:t>
            </a: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Medvedovic</a:t>
            </a:r>
            <a:endParaRPr sz="563"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Laboratory for Statistical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Genomics and Systems Biology,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Division of Biostatistics and Bioinformatics, Department of Environmental Health,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University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of Cincinnati College of Medicine</a:t>
            </a:r>
            <a:endParaRPr sz="563"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sz="563"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Shape 7"/>
          <p:cNvSpPr txBox="1"/>
          <p:nvPr/>
        </p:nvSpPr>
        <p:spPr>
          <a:xfrm>
            <a:off x="1029281" y="2046947"/>
            <a:ext cx="15222769" cy="2773658"/>
          </a:xfrm>
          <a:prstGeom prst="rect">
            <a:avLst/>
          </a:prstGeom>
        </p:spPr>
        <p:txBody>
          <a:bodyPr lIns="45000" tIns="22500" rIns="45000" bIns="22500"/>
          <a:lstStyle/>
          <a:p>
            <a:pPr algn="just">
              <a:lnSpc>
                <a:spcPct val="100000"/>
              </a:lnSpc>
            </a:pPr>
            <a:r>
              <a:rPr lang="en-US" sz="2000" b="1" dirty="0" err="1">
                <a:solidFill>
                  <a:srgbClr val="000000"/>
                </a:solidFill>
                <a:latin typeface="Tahoma" panose="020B0604030504040204" pitchFamily="34" charset="0"/>
                <a:ea typeface="Tahoma" panose="020B0604030504040204" pitchFamily="34" charset="0"/>
                <a:cs typeface="Tahoma" panose="020B0604030504040204" pitchFamily="34" charset="0"/>
              </a:rPr>
              <a:t>iLINCS</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 (Integrative LINCS)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is an integrative web platform for analysis of LINCS data and signatures. The portal provides biologists-friendly user interfaces for analyzing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transcriptomics</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and proteomics LINCS datasets. The portal integrates R analytical engine via several R tools for web-computing (</a:t>
            </a:r>
            <a:r>
              <a:rPr lang="en-US" sz="2000" i="1" dirty="0" err="1">
                <a:solidFill>
                  <a:srgbClr val="000000"/>
                </a:solidFill>
                <a:latin typeface="Tahoma" panose="020B0604030504040204" pitchFamily="34" charset="0"/>
                <a:ea typeface="Tahoma" panose="020B0604030504040204" pitchFamily="34" charset="0"/>
                <a:cs typeface="Tahoma" panose="020B0604030504040204" pitchFamily="34" charset="0"/>
              </a:rPr>
              <a:t>rserve</a:t>
            </a:r>
            <a:r>
              <a:rPr lang="en-US" sz="2000"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i="1" dirty="0" err="1">
                <a:solidFill>
                  <a:srgbClr val="000000"/>
                </a:solidFill>
                <a:latin typeface="Tahoma" panose="020B0604030504040204" pitchFamily="34" charset="0"/>
                <a:ea typeface="Tahoma" panose="020B0604030504040204" pitchFamily="34" charset="0"/>
                <a:cs typeface="Tahoma" panose="020B0604030504040204" pitchFamily="34" charset="0"/>
              </a:rPr>
              <a:t>opencpu</a:t>
            </a:r>
            <a:r>
              <a:rPr lang="en-US" sz="2000" i="1" dirty="0">
                <a:solidFill>
                  <a:srgbClr val="000000"/>
                </a:solidFill>
                <a:latin typeface="Tahoma" panose="020B0604030504040204" pitchFamily="34" charset="0"/>
                <a:ea typeface="Tahoma" panose="020B0604030504040204" pitchFamily="34" charset="0"/>
                <a:cs typeface="Tahoma" panose="020B0604030504040204" pitchFamily="34" charset="0"/>
              </a:rPr>
              <a:t>, shiny, </a:t>
            </a:r>
            <a:r>
              <a:rPr lang="en-US" sz="2000" i="1" dirty="0" err="1">
                <a:solidFill>
                  <a:srgbClr val="000000"/>
                </a:solidFill>
                <a:latin typeface="Tahoma" panose="020B0604030504040204" pitchFamily="34" charset="0"/>
                <a:ea typeface="Tahoma" panose="020B0604030504040204" pitchFamily="34" charset="0"/>
                <a:cs typeface="Tahoma" panose="020B0604030504040204" pitchFamily="34" charset="0"/>
              </a:rPr>
              <a:t>rgl</a:t>
            </a:r>
            <a:r>
              <a:rPr lang="en-US" sz="2000" i="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and DCIC developed web tools and applications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FTreeView</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Enrichr</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into a coherent web platform for LINCS data analysis. Users can follow several workflows which allow them to identify differentially expressed genes, proteins and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phosphoproteins</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in LINCS datasets and use them in analysis of other LINCS and non-LINCS dataset (e.g. TCGA and GEO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transcriptomic</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datasets), and in the analysis of LINCS L1000 signatures.  In this way, the platform facilitates integrative analysis of LINCS data and signatures. The mechanistic interpretation of LINCS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transcriptomic</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and proteomics signatures is facilitated by the enrichment analysis via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Enrichr</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and DAVID, and by pathways analysis using the R implementation of the SPIA algorithm. The portal can be accessed freely and does not require user registration (</a:t>
            </a:r>
            <a:r>
              <a:rPr lang="en-US" sz="2000" u="sng" dirty="0">
                <a:solidFill>
                  <a:srgbClr val="0084D1"/>
                </a:solidFill>
                <a:latin typeface="Tahoma" panose="020B0604030504040204" pitchFamily="34" charset="0"/>
                <a:ea typeface="Tahoma" panose="020B0604030504040204" pitchFamily="34" charset="0"/>
                <a:cs typeface="Tahoma" panose="020B0604030504040204" pitchFamily="34" charset="0"/>
              </a:rPr>
              <a:t>http://</a:t>
            </a:r>
            <a:r>
              <a:rPr lang="en-US" sz="2000" u="sng" dirty="0" err="1">
                <a:solidFill>
                  <a:srgbClr val="0084D1"/>
                </a:solidFill>
                <a:latin typeface="Tahoma" panose="020B0604030504040204" pitchFamily="34" charset="0"/>
                <a:ea typeface="Tahoma" panose="020B0604030504040204" pitchFamily="34" charset="0"/>
                <a:cs typeface="Tahoma" panose="020B0604030504040204" pitchFamily="34" charset="0"/>
              </a:rPr>
              <a:t>ilincs.org</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64" name="Line 20"/>
          <p:cNvSpPr/>
          <p:nvPr/>
        </p:nvSpPr>
        <p:spPr>
          <a:xfrm flipH="1">
            <a:off x="21680877" y="5049475"/>
            <a:ext cx="1" cy="11769336"/>
          </a:xfrm>
          <a:prstGeom prst="line">
            <a:avLst/>
          </a:prstGeom>
          <a:ln w="54720">
            <a:solidFill>
              <a:srgbClr val="5F89A0"/>
            </a:solidFill>
            <a:round/>
          </a:ln>
        </p:spPr>
      </p:sp>
      <p:sp>
        <p:nvSpPr>
          <p:cNvPr id="65" name="Line 21"/>
          <p:cNvSpPr/>
          <p:nvPr/>
        </p:nvSpPr>
        <p:spPr>
          <a:xfrm flipV="1">
            <a:off x="1029281" y="5021488"/>
            <a:ext cx="30692358" cy="56006"/>
          </a:xfrm>
          <a:prstGeom prst="line">
            <a:avLst/>
          </a:prstGeom>
          <a:ln w="54720">
            <a:solidFill>
              <a:srgbClr val="5F89A0"/>
            </a:solidFill>
            <a:round/>
          </a:ln>
        </p:spPr>
      </p:sp>
      <p:sp>
        <p:nvSpPr>
          <p:cNvPr id="67" name="CustomShape 23"/>
          <p:cNvSpPr/>
          <p:nvPr/>
        </p:nvSpPr>
        <p:spPr>
          <a:xfrm>
            <a:off x="21539792" y="4857663"/>
            <a:ext cx="251460" cy="251460"/>
          </a:xfrm>
          <a:prstGeom prst="ellipse">
            <a:avLst/>
          </a:prstGeom>
          <a:solidFill>
            <a:srgbClr val="5F89A0"/>
          </a:solidFill>
          <a:ln>
            <a:solidFill>
              <a:srgbClr val="5F89A0"/>
            </a:solidFill>
          </a:ln>
        </p:spPr>
      </p:sp>
      <p:sp>
        <p:nvSpPr>
          <p:cNvPr id="68" name="CustomShape 24"/>
          <p:cNvSpPr/>
          <p:nvPr/>
        </p:nvSpPr>
        <p:spPr>
          <a:xfrm>
            <a:off x="11117077" y="4913880"/>
            <a:ext cx="251460" cy="251460"/>
          </a:xfrm>
          <a:prstGeom prst="ellipse">
            <a:avLst/>
          </a:prstGeom>
          <a:solidFill>
            <a:srgbClr val="5F89A0"/>
          </a:solidFill>
          <a:ln>
            <a:solidFill>
              <a:srgbClr val="5F89A0"/>
            </a:solidFill>
          </a:ln>
        </p:spPr>
      </p:sp>
      <p:sp>
        <p:nvSpPr>
          <p:cNvPr id="69" name="Line 25"/>
          <p:cNvSpPr/>
          <p:nvPr/>
        </p:nvSpPr>
        <p:spPr>
          <a:xfrm flipH="1">
            <a:off x="11251549" y="5049771"/>
            <a:ext cx="0" cy="11746180"/>
          </a:xfrm>
          <a:prstGeom prst="line">
            <a:avLst/>
          </a:prstGeom>
          <a:ln w="54720">
            <a:solidFill>
              <a:srgbClr val="5F89A0"/>
            </a:solidFill>
            <a:round/>
          </a:ln>
        </p:spPr>
      </p:sp>
      <p:sp>
        <p:nvSpPr>
          <p:cNvPr id="70" name="TextShape 26"/>
          <p:cNvSpPr txBox="1"/>
          <p:nvPr/>
        </p:nvSpPr>
        <p:spPr>
          <a:xfrm>
            <a:off x="1055961" y="5115448"/>
            <a:ext cx="9977131" cy="422460"/>
          </a:xfrm>
          <a:prstGeom prst="rect">
            <a:avLst/>
          </a:prstGeom>
        </p:spPr>
        <p:txBody>
          <a:bodyPr lIns="45000" tIns="22500" rIns="45000" bIns="22500"/>
          <a:lstStyle/>
          <a:p>
            <a:pPr algn="ctr">
              <a:lnSpc>
                <a:spcPct val="100000"/>
              </a:lnSpc>
            </a:pPr>
            <a:r>
              <a:rPr lang="en-US" sz="2700" b="1" u="sng" dirty="0">
                <a:solidFill>
                  <a:srgbClr val="000000"/>
                </a:solidFill>
                <a:latin typeface="Tahoma" panose="020B0604030504040204" pitchFamily="34" charset="0"/>
                <a:ea typeface="Tahoma" panose="020B0604030504040204" pitchFamily="34" charset="0"/>
                <a:cs typeface="Tahoma" panose="020B0604030504040204" pitchFamily="34" charset="0"/>
              </a:rPr>
              <a:t>GENES</a:t>
            </a:r>
            <a:endParaRPr sz="563" u="sng" dirty="0">
              <a:latin typeface="Tahoma" panose="020B0604030504040204" pitchFamily="34" charset="0"/>
              <a:ea typeface="Tahoma" panose="020B0604030504040204" pitchFamily="34" charset="0"/>
              <a:cs typeface="Tahoma" panose="020B0604030504040204" pitchFamily="34" charset="0"/>
            </a:endParaRPr>
          </a:p>
        </p:txBody>
      </p:sp>
      <p:sp>
        <p:nvSpPr>
          <p:cNvPr id="71" name="TextShape 27"/>
          <p:cNvSpPr txBox="1"/>
          <p:nvPr/>
        </p:nvSpPr>
        <p:spPr>
          <a:xfrm>
            <a:off x="11353182" y="5146768"/>
            <a:ext cx="10194386" cy="422460"/>
          </a:xfrm>
          <a:prstGeom prst="rect">
            <a:avLst/>
          </a:prstGeom>
        </p:spPr>
        <p:txBody>
          <a:bodyPr lIns="45000" tIns="22500" rIns="45000" bIns="22500"/>
          <a:lstStyle/>
          <a:p>
            <a:pPr algn="ctr">
              <a:lnSpc>
                <a:spcPct val="100000"/>
              </a:lnSpc>
            </a:pPr>
            <a:r>
              <a:rPr lang="en-US" sz="2700" b="1" u="sng" cap="all" dirty="0">
                <a:solidFill>
                  <a:srgbClr val="000000"/>
                </a:solidFill>
                <a:latin typeface="Tahoma" panose="020B0604030504040204" pitchFamily="34" charset="0"/>
                <a:ea typeface="Tahoma" panose="020B0604030504040204" pitchFamily="34" charset="0"/>
                <a:cs typeface="Tahoma" panose="020B0604030504040204" pitchFamily="34" charset="0"/>
              </a:rPr>
              <a:t>Datasets</a:t>
            </a:r>
            <a:endParaRPr sz="563" u="sng" cap="all" dirty="0">
              <a:latin typeface="Tahoma" panose="020B0604030504040204" pitchFamily="34" charset="0"/>
              <a:ea typeface="Tahoma" panose="020B0604030504040204" pitchFamily="34" charset="0"/>
              <a:cs typeface="Tahoma" panose="020B0604030504040204" pitchFamily="34" charset="0"/>
            </a:endParaRPr>
          </a:p>
        </p:txBody>
      </p:sp>
      <p:sp>
        <p:nvSpPr>
          <p:cNvPr id="74" name="TextShape 30"/>
          <p:cNvSpPr txBox="1"/>
          <p:nvPr/>
        </p:nvSpPr>
        <p:spPr>
          <a:xfrm>
            <a:off x="1162050" y="5639940"/>
            <a:ext cx="9871041" cy="1201691"/>
          </a:xfrm>
          <a:prstGeom prst="rect">
            <a:avLst/>
          </a:prstGeom>
        </p:spPr>
        <p:txBody>
          <a:bodyPr lIns="45000" tIns="22500" rIns="45000" bIns="22500"/>
          <a:lstStyle/>
          <a:p>
            <a:pPr algn="ctr">
              <a:spcAft>
                <a:spcPts val="100"/>
              </a:spcAft>
            </a:pPr>
            <a:r>
              <a:rPr lang="en-US" sz="2400" b="1" i="1" dirty="0">
                <a:latin typeface="Tahoma" panose="020B0604030504040204" pitchFamily="34" charset="0"/>
                <a:ea typeface="Tahoma" panose="020B0604030504040204" pitchFamily="34" charset="0"/>
                <a:cs typeface="Tahoma" panose="020B0604030504040204" pitchFamily="34" charset="0"/>
              </a:rPr>
              <a:t>What are my genes doing in LINCS data?</a:t>
            </a:r>
          </a:p>
          <a:p>
            <a:pPr algn="ctr">
              <a:spcAft>
                <a:spcPts val="100"/>
              </a:spcAft>
            </a:pPr>
            <a:endParaRPr lang="en-US" sz="1000" b="1" dirty="0">
              <a:latin typeface="Tahoma" panose="020B0604030504040204" pitchFamily="34" charset="0"/>
              <a:ea typeface="Tahoma" panose="020B0604030504040204" pitchFamily="34" charset="0"/>
              <a:cs typeface="Tahoma" panose="020B0604030504040204" pitchFamily="34" charset="0"/>
            </a:endParaRPr>
          </a:p>
          <a:p>
            <a:pPr algn="ctr">
              <a:spcAft>
                <a:spcPts val="100"/>
              </a:spcAft>
            </a:pPr>
            <a:r>
              <a:rPr lang="en-US" sz="1600" dirty="0">
                <a:latin typeface="Tahoma" panose="020B0604030504040204" pitchFamily="34" charset="0"/>
                <a:ea typeface="Tahoma" panose="020B0604030504040204" pitchFamily="34" charset="0"/>
                <a:cs typeface="Tahoma" panose="020B0604030504040204" pitchFamily="34" charset="0"/>
              </a:rPr>
              <a:t>Query, analyze, and visualize gene/protein expression profiles for the selected genes in the selected dataset.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75" name="Picture 74"/>
          <p:cNvPicPr/>
          <p:nvPr/>
        </p:nvPicPr>
        <p:blipFill rotWithShape="1">
          <a:blip r:embed="rId5">
            <a:extLst>
              <a:ext uri="{28A0092B-C50C-407E-A947-70E740481C1C}">
                <a14:useLocalDpi xmlns:a14="http://schemas.microsoft.com/office/drawing/2010/main" val="0"/>
              </a:ext>
            </a:extLst>
          </a:blip>
          <a:srcRect b="18951"/>
          <a:stretch/>
        </p:blipFill>
        <p:spPr>
          <a:xfrm>
            <a:off x="1017810" y="7699626"/>
            <a:ext cx="6208232" cy="2101080"/>
          </a:xfrm>
          <a:prstGeom prst="rect">
            <a:avLst/>
          </a:prstGeom>
          <a:ln>
            <a:noFill/>
          </a:ln>
        </p:spPr>
      </p:pic>
      <p:pic>
        <p:nvPicPr>
          <p:cNvPr id="77" name="Picture 76"/>
          <p:cNvPicPr/>
          <p:nvPr/>
        </p:nvPicPr>
        <p:blipFill rotWithShape="1">
          <a:blip r:embed="rId6">
            <a:extLst>
              <a:ext uri="{28A0092B-C50C-407E-A947-70E740481C1C}">
                <a14:useLocalDpi xmlns:a14="http://schemas.microsoft.com/office/drawing/2010/main" val="0"/>
              </a:ext>
            </a:extLst>
          </a:blip>
          <a:srcRect b="19887"/>
          <a:stretch/>
        </p:blipFill>
        <p:spPr>
          <a:xfrm>
            <a:off x="1042494" y="13481653"/>
            <a:ext cx="6683218" cy="3073912"/>
          </a:xfrm>
          <a:prstGeom prst="rect">
            <a:avLst/>
          </a:prstGeom>
          <a:ln>
            <a:noFill/>
          </a:ln>
        </p:spPr>
      </p:pic>
      <p:sp>
        <p:nvSpPr>
          <p:cNvPr id="83" name="CustomShape 36"/>
          <p:cNvSpPr/>
          <p:nvPr/>
        </p:nvSpPr>
        <p:spPr>
          <a:xfrm>
            <a:off x="11117077" y="16617596"/>
            <a:ext cx="251460" cy="216000"/>
          </a:xfrm>
          <a:prstGeom prst="ellipse">
            <a:avLst/>
          </a:prstGeom>
          <a:solidFill>
            <a:srgbClr val="5F89A0"/>
          </a:solidFill>
          <a:ln>
            <a:solidFill>
              <a:srgbClr val="5F89A0"/>
            </a:solidFill>
          </a:ln>
        </p:spPr>
        <p:txBody>
          <a:bodyPr/>
          <a:lstStyle/>
          <a:p>
            <a:endParaRPr lang="en-US" sz="563" dirty="0">
              <a:latin typeface="Tahoma" panose="020B0604030504040204" pitchFamily="34" charset="0"/>
              <a:ea typeface="Tahoma" panose="020B0604030504040204" pitchFamily="34" charset="0"/>
              <a:cs typeface="Tahoma" panose="020B0604030504040204" pitchFamily="34" charset="0"/>
            </a:endParaRPr>
          </a:p>
        </p:txBody>
      </p:sp>
      <p:sp>
        <p:nvSpPr>
          <p:cNvPr id="97" name="TextShape 40"/>
          <p:cNvSpPr txBox="1"/>
          <p:nvPr/>
        </p:nvSpPr>
        <p:spPr>
          <a:xfrm>
            <a:off x="11392635" y="5669575"/>
            <a:ext cx="10147157" cy="1191299"/>
          </a:xfrm>
          <a:prstGeom prst="rect">
            <a:avLst/>
          </a:prstGeom>
        </p:spPr>
        <p:txBody>
          <a:bodyPr lIns="45000" tIns="22500" rIns="45000" bIns="22500"/>
          <a:lstStyle/>
          <a:p>
            <a:pPr algn="ctr">
              <a:spcAft>
                <a:spcPts val="100"/>
              </a:spcAft>
            </a:pPr>
            <a:r>
              <a:rPr lang="en-US" sz="2400" b="1" i="1" dirty="0">
                <a:latin typeface="Tahoma" panose="020B0604030504040204" pitchFamily="34" charset="0"/>
                <a:ea typeface="Tahoma" panose="020B0604030504040204" pitchFamily="34" charset="0"/>
                <a:cs typeface="Tahoma" panose="020B0604030504040204" pitchFamily="34" charset="0"/>
              </a:rPr>
              <a:t>Mining LINCS datasets</a:t>
            </a:r>
          </a:p>
          <a:p>
            <a:pPr marL="59532" indent="-59532" algn="ctr">
              <a:spcAft>
                <a:spcPts val="100"/>
              </a:spcAft>
              <a:buFont typeface="Wingdings" panose="05000000000000000000" pitchFamily="2" charset="2"/>
              <a:buChar char="v"/>
            </a:pPr>
            <a:endParaRPr lang="en-US" sz="1000" b="1" dirty="0" smtClean="0">
              <a:latin typeface="Tahoma" panose="020B0604030504040204" pitchFamily="34" charset="0"/>
              <a:ea typeface="Tahoma" panose="020B0604030504040204" pitchFamily="34" charset="0"/>
              <a:cs typeface="Tahoma" panose="020B0604030504040204" pitchFamily="34" charset="0"/>
            </a:endParaRPr>
          </a:p>
          <a:p>
            <a:pPr algn="ctr">
              <a:spcAft>
                <a:spcPts val="100"/>
              </a:spcAft>
            </a:pPr>
            <a:r>
              <a:rPr lang="en-US" sz="1600" dirty="0">
                <a:latin typeface="Tahoma" panose="020B0604030504040204" pitchFamily="34" charset="0"/>
                <a:ea typeface="Tahoma" panose="020B0604030504040204" pitchFamily="34" charset="0"/>
                <a:cs typeface="Tahoma" panose="020B0604030504040204" pitchFamily="34" charset="0"/>
              </a:rPr>
              <a:t>Differential gene/protein analysis, functional enrichment analysis, pathway analysis, correlation with signatures libraries, use newly created signature to interrogate  another dataset (LINCS or non-LINCS).</a:t>
            </a:r>
          </a:p>
        </p:txBody>
      </p:sp>
      <p:sp>
        <p:nvSpPr>
          <p:cNvPr id="104" name="CustomShape 47"/>
          <p:cNvSpPr/>
          <p:nvPr/>
        </p:nvSpPr>
        <p:spPr>
          <a:xfrm>
            <a:off x="21555337" y="16616936"/>
            <a:ext cx="251460" cy="216000"/>
          </a:xfrm>
          <a:prstGeom prst="ellipse">
            <a:avLst/>
          </a:prstGeom>
          <a:solidFill>
            <a:srgbClr val="5F89A0"/>
          </a:solidFill>
          <a:ln>
            <a:solidFill>
              <a:srgbClr val="5F89A0"/>
            </a:solidFill>
          </a:ln>
        </p:spPr>
      </p:sp>
      <p:sp>
        <p:nvSpPr>
          <p:cNvPr id="109" name="TextShape 50"/>
          <p:cNvSpPr txBox="1"/>
          <p:nvPr/>
        </p:nvSpPr>
        <p:spPr>
          <a:xfrm>
            <a:off x="21791252" y="5146408"/>
            <a:ext cx="10004816" cy="422460"/>
          </a:xfrm>
          <a:prstGeom prst="rect">
            <a:avLst/>
          </a:prstGeom>
        </p:spPr>
        <p:txBody>
          <a:bodyPr lIns="45000" tIns="22500" rIns="45000" bIns="22500"/>
          <a:lstStyle/>
          <a:p>
            <a:pPr algn="ctr">
              <a:lnSpc>
                <a:spcPct val="100000"/>
              </a:lnSpc>
            </a:pPr>
            <a:r>
              <a:rPr lang="en-US" sz="2700" b="1" u="sng" cap="all" dirty="0">
                <a:solidFill>
                  <a:srgbClr val="000000"/>
                </a:solidFill>
                <a:latin typeface="Tahoma" panose="020B0604030504040204" pitchFamily="34" charset="0"/>
                <a:ea typeface="Tahoma" panose="020B0604030504040204" pitchFamily="34" charset="0"/>
                <a:cs typeface="Tahoma" panose="020B0604030504040204" pitchFamily="34" charset="0"/>
              </a:rPr>
              <a:t>Signatures</a:t>
            </a:r>
            <a:endParaRPr sz="563" u="sng" cap="all" dirty="0">
              <a:latin typeface="Tahoma" panose="020B0604030504040204" pitchFamily="34" charset="0"/>
              <a:ea typeface="Tahoma" panose="020B0604030504040204" pitchFamily="34" charset="0"/>
              <a:cs typeface="Tahoma" panose="020B0604030504040204" pitchFamily="34" charset="0"/>
            </a:endParaRPr>
          </a:p>
        </p:txBody>
      </p:sp>
      <p:sp>
        <p:nvSpPr>
          <p:cNvPr id="112" name="TextShape 51"/>
          <p:cNvSpPr txBox="1"/>
          <p:nvPr/>
        </p:nvSpPr>
        <p:spPr>
          <a:xfrm>
            <a:off x="21791252" y="5696880"/>
            <a:ext cx="10004815" cy="1217387"/>
          </a:xfrm>
          <a:prstGeom prst="rect">
            <a:avLst/>
          </a:prstGeom>
        </p:spPr>
        <p:txBody>
          <a:bodyPr lIns="45000" tIns="22500" rIns="45000" bIns="22500"/>
          <a:lstStyle/>
          <a:p>
            <a:pPr algn="ctr">
              <a:spcAft>
                <a:spcPts val="100"/>
              </a:spcAft>
            </a:pPr>
            <a:r>
              <a:rPr lang="en-US" sz="2400" b="1" i="1" dirty="0">
                <a:latin typeface="Tahoma" panose="020B0604030504040204" pitchFamily="34" charset="0"/>
                <a:ea typeface="Tahoma" panose="020B0604030504040204" pitchFamily="34" charset="0"/>
                <a:cs typeface="Tahoma" panose="020B0604030504040204" pitchFamily="34" charset="0"/>
              </a:rPr>
              <a:t>Mining and explaining perturbation signatures</a:t>
            </a:r>
          </a:p>
          <a:p>
            <a:pPr marL="59532" indent="-59532" algn="ctr">
              <a:spcAft>
                <a:spcPts val="100"/>
              </a:spcAft>
              <a:buFont typeface="Wingdings" panose="05000000000000000000" pitchFamily="2" charset="2"/>
              <a:buChar char="v"/>
            </a:pPr>
            <a:endParaRPr lang="en-US" sz="1000" b="1" dirty="0">
              <a:latin typeface="Tahoma" panose="020B0604030504040204" pitchFamily="34" charset="0"/>
              <a:ea typeface="Tahoma" panose="020B0604030504040204" pitchFamily="34" charset="0"/>
              <a:cs typeface="Tahoma" panose="020B0604030504040204" pitchFamily="34" charset="0"/>
            </a:endParaRPr>
          </a:p>
          <a:p>
            <a:pPr algn="ctr">
              <a:spcAft>
                <a:spcPts val="100"/>
              </a:spcAft>
            </a:pPr>
            <a:r>
              <a:rPr lang="en-US" sz="1600" dirty="0">
                <a:latin typeface="Tahoma" panose="020B0604030504040204" pitchFamily="34" charset="0"/>
                <a:ea typeface="Tahoma" panose="020B0604030504040204" pitchFamily="34" charset="0"/>
                <a:cs typeface="Tahoma" panose="020B0604030504040204" pitchFamily="34" charset="0"/>
              </a:rPr>
              <a:t>Interrogate signatures similar to the signature of interest, assess biological underpinning of groups of concordant signatures.</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1029282" y="7013046"/>
            <a:ext cx="9976048" cy="365317"/>
            <a:chOff x="633960" y="14026091"/>
            <a:chExt cx="13422711" cy="730634"/>
          </a:xfrm>
        </p:grpSpPr>
        <p:sp>
          <p:nvSpPr>
            <p:cNvPr id="72"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a:t>
              </a:r>
              <a:r>
                <a:rPr lang="en-US" sz="1800" b="1" dirty="0">
                  <a:latin typeface="Tahoma" panose="020B0604030504040204" pitchFamily="34" charset="0"/>
                  <a:ea typeface="Tahoma" panose="020B0604030504040204" pitchFamily="34" charset="0"/>
                  <a:cs typeface="Tahoma" panose="020B0604030504040204" pitchFamily="34" charset="0"/>
                </a:rPr>
                <a:t> Select </a:t>
              </a:r>
              <a:r>
                <a:rPr lang="en-US" sz="1800" b="1" dirty="0">
                  <a:latin typeface="Tahoma" panose="020B0604030504040204" pitchFamily="34" charset="0"/>
                  <a:ea typeface="Tahoma" panose="020B0604030504040204" pitchFamily="34" charset="0"/>
                  <a:cs typeface="Tahoma" panose="020B0604030504040204" pitchFamily="34" charset="0"/>
                </a:rPr>
                <a:t>Genes</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73" name="Line 29"/>
            <p:cNvSpPr/>
            <p:nvPr/>
          </p:nvSpPr>
          <p:spPr>
            <a:xfrm flipV="1">
              <a:off x="633960" y="14026091"/>
              <a:ext cx="13412280" cy="0"/>
            </a:xfrm>
            <a:prstGeom prst="line">
              <a:avLst/>
            </a:prstGeom>
            <a:ln w="18360">
              <a:solidFill>
                <a:srgbClr val="5F89A0"/>
              </a:solidFill>
              <a:custDash>
                <a:ds d="197000" sp="197000"/>
              </a:custDash>
              <a:round/>
            </a:ln>
          </p:spPr>
        </p:sp>
        <p:sp>
          <p:nvSpPr>
            <p:cNvPr id="132" name="Line 29"/>
            <p:cNvSpPr/>
            <p:nvPr/>
          </p:nvSpPr>
          <p:spPr>
            <a:xfrm flipV="1">
              <a:off x="644391" y="14756725"/>
              <a:ext cx="13412280" cy="0"/>
            </a:xfrm>
            <a:prstGeom prst="line">
              <a:avLst/>
            </a:prstGeom>
            <a:ln w="18360">
              <a:solidFill>
                <a:srgbClr val="5F89A0"/>
              </a:solidFill>
              <a:custDash>
                <a:ds d="197000" sp="197000"/>
              </a:custDash>
              <a:round/>
            </a:ln>
          </p:spPr>
        </p:sp>
      </p:grpSp>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1419573" y="7356038"/>
            <a:ext cx="7111981" cy="22518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6" name="TextShape 39"/>
          <p:cNvSpPr txBox="1"/>
          <p:nvPr/>
        </p:nvSpPr>
        <p:spPr>
          <a:xfrm>
            <a:off x="13452624" y="16919313"/>
            <a:ext cx="6021396" cy="418042"/>
          </a:xfrm>
          <a:prstGeom prst="rect">
            <a:avLst/>
          </a:prstGeom>
          <a:solidFill>
            <a:schemeClr val="bg1"/>
          </a:solidFill>
        </p:spPr>
        <p:txBody>
          <a:bodyPr lIns="45000" tIns="22500" rIns="45000" bIns="22500"/>
          <a:lstStyle/>
          <a:p>
            <a:pPr algn="ctr"/>
            <a:r>
              <a:rPr lang="en-US" sz="2700" b="1" cap="all" dirty="0">
                <a:latin typeface="Tahoma" panose="020B0604030504040204" pitchFamily="34" charset="0"/>
                <a:ea typeface="Tahoma" panose="020B0604030504040204" pitchFamily="34" charset="0"/>
                <a:cs typeface="Tahoma" panose="020B0604030504040204" pitchFamily="34" charset="0"/>
              </a:rPr>
              <a:t>Visualizing Analysis Results</a:t>
            </a:r>
            <a:endParaRPr lang="en-US" sz="2700" b="1" cap="all" dirty="0">
              <a:latin typeface="Tahoma" panose="020B0604030504040204" pitchFamily="34" charset="0"/>
              <a:ea typeface="Tahoma" panose="020B0604030504040204" pitchFamily="34" charset="0"/>
              <a:cs typeface="Tahoma" panose="020B0604030504040204" pitchFamily="34" charset="0"/>
            </a:endParaRPr>
          </a:p>
        </p:txBody>
      </p:sp>
      <p:sp>
        <p:nvSpPr>
          <p:cNvPr id="171" name="Line 21"/>
          <p:cNvSpPr/>
          <p:nvPr/>
        </p:nvSpPr>
        <p:spPr>
          <a:xfrm flipV="1">
            <a:off x="1055960" y="16696736"/>
            <a:ext cx="30781783" cy="7006"/>
          </a:xfrm>
          <a:prstGeom prst="line">
            <a:avLst/>
          </a:prstGeom>
          <a:ln w="54720">
            <a:solidFill>
              <a:srgbClr val="5F89A0"/>
            </a:solidFill>
            <a:round/>
          </a:ln>
        </p:spPr>
      </p:sp>
      <p:pic>
        <p:nvPicPr>
          <p:cNvPr id="1040" name="Picture 1039" descr="Screen Shot 2016-03-05 at 1.45.1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99575" y="14647943"/>
            <a:ext cx="6413500" cy="2020807"/>
          </a:xfrm>
          <a:prstGeom prst="rect">
            <a:avLst/>
          </a:prstGeom>
        </p:spPr>
      </p:pic>
      <p:sp>
        <p:nvSpPr>
          <p:cNvPr id="134" name="CustomShape 23"/>
          <p:cNvSpPr/>
          <p:nvPr/>
        </p:nvSpPr>
        <p:spPr>
          <a:xfrm>
            <a:off x="16328019" y="4933697"/>
            <a:ext cx="251460" cy="251460"/>
          </a:xfrm>
          <a:prstGeom prst="ellipse">
            <a:avLst/>
          </a:prstGeom>
          <a:solidFill>
            <a:srgbClr val="5F89A0"/>
          </a:solidFill>
          <a:ln>
            <a:solidFill>
              <a:srgbClr val="5F89A0"/>
            </a:solidFill>
          </a:ln>
        </p:spPr>
      </p:sp>
      <p:grpSp>
        <p:nvGrpSpPr>
          <p:cNvPr id="144" name="Group 143"/>
          <p:cNvGrpSpPr/>
          <p:nvPr/>
        </p:nvGrpSpPr>
        <p:grpSpPr>
          <a:xfrm>
            <a:off x="1038208" y="9914397"/>
            <a:ext cx="9959369" cy="365317"/>
            <a:chOff x="633960" y="14026091"/>
            <a:chExt cx="13422711" cy="730634"/>
          </a:xfrm>
        </p:grpSpPr>
        <p:sp>
          <p:nvSpPr>
            <p:cNvPr id="151"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 Select Datasets to Analyze</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52" name="Line 29"/>
            <p:cNvSpPr/>
            <p:nvPr/>
          </p:nvSpPr>
          <p:spPr>
            <a:xfrm flipV="1">
              <a:off x="633960" y="14026091"/>
              <a:ext cx="13412280" cy="0"/>
            </a:xfrm>
            <a:prstGeom prst="line">
              <a:avLst/>
            </a:prstGeom>
            <a:ln w="18360">
              <a:solidFill>
                <a:srgbClr val="5F89A0"/>
              </a:solidFill>
              <a:custDash>
                <a:ds d="197000" sp="197000"/>
              </a:custDash>
              <a:round/>
            </a:ln>
          </p:spPr>
        </p:sp>
        <p:sp>
          <p:nvSpPr>
            <p:cNvPr id="153"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154" name="Group 153"/>
          <p:cNvGrpSpPr/>
          <p:nvPr/>
        </p:nvGrpSpPr>
        <p:grpSpPr>
          <a:xfrm>
            <a:off x="1047070" y="13025847"/>
            <a:ext cx="9942767" cy="365317"/>
            <a:chOff x="633960" y="14026091"/>
            <a:chExt cx="13422711" cy="730634"/>
          </a:xfrm>
        </p:grpSpPr>
        <p:sp>
          <p:nvSpPr>
            <p:cNvPr id="155"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&gt;&gt;&gt; Results of Differential Expression Analysis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56" name="Line 29"/>
            <p:cNvSpPr/>
            <p:nvPr/>
          </p:nvSpPr>
          <p:spPr>
            <a:xfrm flipV="1">
              <a:off x="633960" y="14026091"/>
              <a:ext cx="13412280" cy="0"/>
            </a:xfrm>
            <a:prstGeom prst="line">
              <a:avLst/>
            </a:prstGeom>
            <a:ln w="18360">
              <a:solidFill>
                <a:srgbClr val="5F89A0"/>
              </a:solidFill>
              <a:custDash>
                <a:ds d="197000" sp="197000"/>
              </a:custDash>
              <a:round/>
            </a:ln>
          </p:spPr>
        </p:sp>
        <p:sp>
          <p:nvSpPr>
            <p:cNvPr id="157"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15" name="Group 14"/>
          <p:cNvGrpSpPr/>
          <p:nvPr/>
        </p:nvGrpSpPr>
        <p:grpSpPr>
          <a:xfrm>
            <a:off x="21847481" y="11982268"/>
            <a:ext cx="6426200" cy="2429915"/>
            <a:chOff x="29895800" y="24640828"/>
            <a:chExt cx="12852400" cy="4859830"/>
          </a:xfrm>
        </p:grpSpPr>
        <p:pic>
          <p:nvPicPr>
            <p:cNvPr id="1042" name="Picture 1041" descr="Screen Shot 2016-03-05 at 1.47.33 PM.png"/>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9895800" y="24640828"/>
              <a:ext cx="12852400" cy="4063092"/>
            </a:xfrm>
            <a:prstGeom prst="rect">
              <a:avLst/>
            </a:prstGeom>
          </p:spPr>
        </p:pic>
        <p:sp>
          <p:nvSpPr>
            <p:cNvPr id="146" name="Rounded Rectangle 145"/>
            <p:cNvSpPr/>
            <p:nvPr/>
          </p:nvSpPr>
          <p:spPr>
            <a:xfrm>
              <a:off x="30336807" y="27482862"/>
              <a:ext cx="1751860" cy="1785058"/>
            </a:xfrm>
            <a:prstGeom prst="roundRect">
              <a:avLst/>
            </a:prstGeom>
            <a:noFill/>
            <a:ln w="50800">
              <a:solidFill>
                <a:srgbClr val="FF190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48" name="Rectangle 1047"/>
            <p:cNvSpPr/>
            <p:nvPr/>
          </p:nvSpPr>
          <p:spPr>
            <a:xfrm>
              <a:off x="30041105" y="28703920"/>
              <a:ext cx="2267695" cy="7967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5" name="Rounded Rectangle 144"/>
            <p:cNvSpPr/>
            <p:nvPr/>
          </p:nvSpPr>
          <p:spPr>
            <a:xfrm>
              <a:off x="32733467" y="25701476"/>
              <a:ext cx="1143000" cy="595992"/>
            </a:xfrm>
            <a:prstGeom prst="roundRect">
              <a:avLst/>
            </a:prstGeom>
            <a:noFill/>
            <a:ln w="50800">
              <a:solidFill>
                <a:srgbClr val="FF190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solidFill>
                  <a:srgbClr val="FF190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2" name="Group 161"/>
          <p:cNvGrpSpPr/>
          <p:nvPr/>
        </p:nvGrpSpPr>
        <p:grpSpPr>
          <a:xfrm>
            <a:off x="11392636" y="7008108"/>
            <a:ext cx="10147156" cy="365317"/>
            <a:chOff x="633960" y="14026091"/>
            <a:chExt cx="13422711" cy="730634"/>
          </a:xfrm>
        </p:grpSpPr>
        <p:sp>
          <p:nvSpPr>
            <p:cNvPr id="163"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a:t>
              </a:r>
              <a:r>
                <a:rPr lang="en-US" sz="1800" b="1" dirty="0">
                  <a:latin typeface="Tahoma" panose="020B0604030504040204" pitchFamily="34" charset="0"/>
                  <a:ea typeface="Tahoma" panose="020B0604030504040204" pitchFamily="34" charset="0"/>
                  <a:cs typeface="Tahoma" panose="020B0604030504040204" pitchFamily="34" charset="0"/>
                </a:rPr>
                <a:t> Select Dataset</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164" name="Line 29"/>
            <p:cNvSpPr/>
            <p:nvPr/>
          </p:nvSpPr>
          <p:spPr>
            <a:xfrm flipV="1">
              <a:off x="633960" y="14026091"/>
              <a:ext cx="13412280" cy="0"/>
            </a:xfrm>
            <a:prstGeom prst="line">
              <a:avLst/>
            </a:prstGeom>
            <a:ln w="18360">
              <a:solidFill>
                <a:srgbClr val="5F89A0"/>
              </a:solidFill>
              <a:custDash>
                <a:ds d="197000" sp="197000"/>
              </a:custDash>
              <a:round/>
            </a:ln>
          </p:spPr>
        </p:sp>
        <p:sp>
          <p:nvSpPr>
            <p:cNvPr id="165"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170" name="Group 169"/>
          <p:cNvGrpSpPr/>
          <p:nvPr/>
        </p:nvGrpSpPr>
        <p:grpSpPr>
          <a:xfrm>
            <a:off x="11419574" y="9602317"/>
            <a:ext cx="10120218" cy="365317"/>
            <a:chOff x="633960" y="14026091"/>
            <a:chExt cx="13422711" cy="730634"/>
          </a:xfrm>
        </p:grpSpPr>
        <p:sp>
          <p:nvSpPr>
            <p:cNvPr id="175"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 Create a Signature</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176" name="Line 29"/>
            <p:cNvSpPr/>
            <p:nvPr/>
          </p:nvSpPr>
          <p:spPr>
            <a:xfrm flipV="1">
              <a:off x="633960" y="14026091"/>
              <a:ext cx="13412280" cy="0"/>
            </a:xfrm>
            <a:prstGeom prst="line">
              <a:avLst/>
            </a:prstGeom>
            <a:ln w="18360">
              <a:solidFill>
                <a:srgbClr val="5F89A0"/>
              </a:solidFill>
              <a:custDash>
                <a:ds d="197000" sp="197000"/>
              </a:custDash>
              <a:round/>
            </a:ln>
          </p:spPr>
        </p:sp>
        <p:sp>
          <p:nvSpPr>
            <p:cNvPr id="177"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178" name="Group 177"/>
          <p:cNvGrpSpPr/>
          <p:nvPr/>
        </p:nvGrpSpPr>
        <p:grpSpPr>
          <a:xfrm>
            <a:off x="11419574" y="13295436"/>
            <a:ext cx="10094700" cy="349254"/>
            <a:chOff x="633960" y="14026091"/>
            <a:chExt cx="13422711" cy="730634"/>
          </a:xfrm>
        </p:grpSpPr>
        <p:sp>
          <p:nvSpPr>
            <p:cNvPr id="179"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&gt;&gt;&gt; Differential Expression Signature</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180" name="Line 29"/>
            <p:cNvSpPr/>
            <p:nvPr/>
          </p:nvSpPr>
          <p:spPr>
            <a:xfrm flipV="1">
              <a:off x="633960" y="14026091"/>
              <a:ext cx="13412280" cy="0"/>
            </a:xfrm>
            <a:prstGeom prst="line">
              <a:avLst/>
            </a:prstGeom>
            <a:ln w="18360">
              <a:solidFill>
                <a:srgbClr val="5F89A0"/>
              </a:solidFill>
              <a:custDash>
                <a:ds d="197000" sp="197000"/>
              </a:custDash>
              <a:round/>
            </a:ln>
          </p:spPr>
        </p:sp>
        <p:sp>
          <p:nvSpPr>
            <p:cNvPr id="184"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185" name="Group 184"/>
          <p:cNvGrpSpPr/>
          <p:nvPr/>
        </p:nvGrpSpPr>
        <p:grpSpPr>
          <a:xfrm>
            <a:off x="21799028" y="7003490"/>
            <a:ext cx="9997040" cy="365317"/>
            <a:chOff x="633960" y="14026091"/>
            <a:chExt cx="13422711" cy="730634"/>
          </a:xfrm>
        </p:grpSpPr>
        <p:sp>
          <p:nvSpPr>
            <p:cNvPr id="198"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 Search for Signatures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99" name="Line 29"/>
            <p:cNvSpPr/>
            <p:nvPr/>
          </p:nvSpPr>
          <p:spPr>
            <a:xfrm flipV="1">
              <a:off x="633960" y="14026091"/>
              <a:ext cx="13412280" cy="0"/>
            </a:xfrm>
            <a:prstGeom prst="line">
              <a:avLst/>
            </a:prstGeom>
            <a:ln w="18360">
              <a:solidFill>
                <a:srgbClr val="5F89A0"/>
              </a:solidFill>
              <a:custDash>
                <a:ds d="197000" sp="197000"/>
              </a:custDash>
              <a:round/>
            </a:ln>
          </p:spPr>
        </p:sp>
        <p:sp>
          <p:nvSpPr>
            <p:cNvPr id="200"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201" name="Group 200"/>
          <p:cNvGrpSpPr/>
          <p:nvPr/>
        </p:nvGrpSpPr>
        <p:grpSpPr>
          <a:xfrm>
            <a:off x="21838765" y="9118510"/>
            <a:ext cx="10004814" cy="311035"/>
            <a:chOff x="633960" y="14026091"/>
            <a:chExt cx="13422711" cy="730634"/>
          </a:xfrm>
        </p:grpSpPr>
        <p:sp>
          <p:nvSpPr>
            <p:cNvPr id="202"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 Search Results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03" name="Line 29"/>
            <p:cNvSpPr/>
            <p:nvPr/>
          </p:nvSpPr>
          <p:spPr>
            <a:xfrm flipV="1">
              <a:off x="633960" y="14026091"/>
              <a:ext cx="13412280" cy="0"/>
            </a:xfrm>
            <a:prstGeom prst="line">
              <a:avLst/>
            </a:prstGeom>
            <a:ln w="18360">
              <a:solidFill>
                <a:srgbClr val="5F89A0"/>
              </a:solidFill>
              <a:custDash>
                <a:ds d="197000" sp="197000"/>
              </a:custDash>
              <a:round/>
            </a:ln>
          </p:spPr>
        </p:sp>
        <p:sp>
          <p:nvSpPr>
            <p:cNvPr id="204"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205" name="Group 204"/>
          <p:cNvGrpSpPr/>
          <p:nvPr/>
        </p:nvGrpSpPr>
        <p:grpSpPr>
          <a:xfrm>
            <a:off x="21821848" y="11611847"/>
            <a:ext cx="9965046" cy="289483"/>
            <a:chOff x="633960" y="14026091"/>
            <a:chExt cx="13422711" cy="730634"/>
          </a:xfrm>
        </p:grpSpPr>
        <p:sp>
          <p:nvSpPr>
            <p:cNvPr id="206"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&gt;&gt;&gt; </a:t>
              </a:r>
              <a:r>
                <a:rPr lang="en-US" sz="1800" b="1" dirty="0">
                  <a:latin typeface="Tahoma" panose="020B0604030504040204" pitchFamily="34" charset="0"/>
                  <a:ea typeface="Tahoma" panose="020B0604030504040204" pitchFamily="34" charset="0"/>
                  <a:cs typeface="Tahoma" panose="020B0604030504040204" pitchFamily="34" charset="0"/>
                </a:rPr>
                <a:t>Signature Group </a:t>
              </a:r>
              <a:r>
                <a:rPr lang="en-US" sz="1800" b="1" dirty="0">
                  <a:latin typeface="Tahoma" panose="020B0604030504040204" pitchFamily="34" charset="0"/>
                  <a:ea typeface="Tahoma" panose="020B0604030504040204" pitchFamily="34" charset="0"/>
                  <a:cs typeface="Tahoma" panose="020B0604030504040204" pitchFamily="34" charset="0"/>
                </a:rPr>
                <a:t>Analysis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07" name="Line 29"/>
            <p:cNvSpPr/>
            <p:nvPr/>
          </p:nvSpPr>
          <p:spPr>
            <a:xfrm flipV="1">
              <a:off x="633960" y="14026091"/>
              <a:ext cx="13412280" cy="0"/>
            </a:xfrm>
            <a:prstGeom prst="line">
              <a:avLst/>
            </a:prstGeom>
            <a:ln w="18360">
              <a:solidFill>
                <a:srgbClr val="5F89A0"/>
              </a:solidFill>
              <a:custDash>
                <a:ds d="197000" sp="197000"/>
              </a:custDash>
              <a:round/>
            </a:ln>
          </p:spPr>
        </p:sp>
        <p:sp>
          <p:nvSpPr>
            <p:cNvPr id="208" name="Line 29"/>
            <p:cNvSpPr/>
            <p:nvPr/>
          </p:nvSpPr>
          <p:spPr>
            <a:xfrm flipV="1">
              <a:off x="644391" y="14756725"/>
              <a:ext cx="13412280" cy="0"/>
            </a:xfrm>
            <a:prstGeom prst="line">
              <a:avLst/>
            </a:prstGeom>
            <a:ln w="18360">
              <a:solidFill>
                <a:srgbClr val="5F89A0"/>
              </a:solidFill>
              <a:custDash>
                <a:ds d="197000" sp="197000"/>
              </a:custDash>
              <a:round/>
            </a:ln>
          </p:spPr>
        </p:sp>
      </p:grpSp>
      <p:grpSp>
        <p:nvGrpSpPr>
          <p:cNvPr id="209" name="Group 208"/>
          <p:cNvGrpSpPr/>
          <p:nvPr/>
        </p:nvGrpSpPr>
        <p:grpSpPr>
          <a:xfrm>
            <a:off x="21831021" y="14112178"/>
            <a:ext cx="9965045" cy="283703"/>
            <a:chOff x="633960" y="14026091"/>
            <a:chExt cx="13422711" cy="730634"/>
          </a:xfrm>
        </p:grpSpPr>
        <p:sp>
          <p:nvSpPr>
            <p:cNvPr id="210" name="TextShape 28"/>
            <p:cNvSpPr txBox="1"/>
            <p:nvPr/>
          </p:nvSpPr>
          <p:spPr>
            <a:xfrm>
              <a:off x="633960" y="14042551"/>
              <a:ext cx="13399578" cy="712930"/>
            </a:xfrm>
            <a:prstGeom prst="rect">
              <a:avLst/>
            </a:prstGeom>
          </p:spPr>
          <p:txBody>
            <a:bodyPr lIns="45000" tIns="22500" rIns="45000" bIns="22500"/>
            <a:lstStyle/>
            <a:p>
              <a:pPr algn="ctr">
                <a:lnSpc>
                  <a:spcPct val="100000"/>
                </a:lnSpc>
              </a:pPr>
              <a:r>
                <a:rPr lang="en-US" sz="1800" b="1" dirty="0">
                  <a:latin typeface="Tahoma" panose="020B0604030504040204" pitchFamily="34" charset="0"/>
                  <a:ea typeface="Tahoma" panose="020B0604030504040204" pitchFamily="34" charset="0"/>
                  <a:cs typeface="Tahoma" panose="020B0604030504040204" pitchFamily="34" charset="0"/>
                </a:rPr>
                <a:t>&gt;&gt;&gt;&gt; Signature Group Analysis Results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11" name="Line 29"/>
            <p:cNvSpPr/>
            <p:nvPr/>
          </p:nvSpPr>
          <p:spPr>
            <a:xfrm flipV="1">
              <a:off x="633960" y="14026091"/>
              <a:ext cx="13412280" cy="0"/>
            </a:xfrm>
            <a:prstGeom prst="line">
              <a:avLst/>
            </a:prstGeom>
            <a:ln w="18360">
              <a:solidFill>
                <a:srgbClr val="5F89A0"/>
              </a:solidFill>
              <a:custDash>
                <a:ds d="197000" sp="197000"/>
              </a:custDash>
              <a:round/>
            </a:ln>
          </p:spPr>
        </p:sp>
        <p:sp>
          <p:nvSpPr>
            <p:cNvPr id="212" name="Line 29"/>
            <p:cNvSpPr/>
            <p:nvPr/>
          </p:nvSpPr>
          <p:spPr>
            <a:xfrm flipV="1">
              <a:off x="644391" y="14756725"/>
              <a:ext cx="13412280" cy="0"/>
            </a:xfrm>
            <a:prstGeom prst="line">
              <a:avLst/>
            </a:prstGeom>
            <a:ln w="18360">
              <a:solidFill>
                <a:srgbClr val="5F89A0"/>
              </a:solidFill>
              <a:custDash>
                <a:ds d="197000" sp="197000"/>
              </a:custDash>
              <a:round/>
            </a:ln>
          </p:spPr>
        </p:sp>
      </p:grpSp>
      <p:sp>
        <p:nvSpPr>
          <p:cNvPr id="215" name="TextBox 214"/>
          <p:cNvSpPr txBox="1"/>
          <p:nvPr/>
        </p:nvSpPr>
        <p:spPr>
          <a:xfrm>
            <a:off x="7891524" y="7849611"/>
            <a:ext cx="3141367" cy="1384995"/>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List of genes may be inputted using gene symbols or gene IDs. They can be inputted in separate lines as well as separated with other characters, such as space, tab, or comma. After submitting a list, it can be refined to match ones which are relevant to the query.</a:t>
            </a:r>
            <a:endPar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6" name="TextBox 215"/>
          <p:cNvSpPr txBox="1"/>
          <p:nvPr/>
        </p:nvSpPr>
        <p:spPr>
          <a:xfrm>
            <a:off x="7994708" y="11312192"/>
            <a:ext cx="3002870" cy="646331"/>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Datasets may be chosen directly from the list or using </a:t>
            </a:r>
            <a:r>
              <a:rPr lang="en-US" sz="1200" b="1"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iLincs</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search capabilities across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LINCS</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and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non-LINCS</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datasets. </a:t>
            </a:r>
            <a:endPar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7" name="TextBox 216"/>
          <p:cNvSpPr txBox="1"/>
          <p:nvPr/>
        </p:nvSpPr>
        <p:spPr>
          <a:xfrm>
            <a:off x="8048368" y="14170665"/>
            <a:ext cx="2933742" cy="1754326"/>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If any of submitted genes are found in the dataset, preliminary results are shown for all samples.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further specify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 particular subset of samples in the inquiry, narrow down  the list of samples by selecting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Statistical analysis of selected genes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and use inclusion/exclusion criteria for the sample selection.</a:t>
            </a:r>
          </a:p>
        </p:txBody>
      </p:sp>
      <p:sp>
        <p:nvSpPr>
          <p:cNvPr id="218" name="Rounded Rectangle 217"/>
          <p:cNvSpPr/>
          <p:nvPr/>
        </p:nvSpPr>
        <p:spPr>
          <a:xfrm>
            <a:off x="5510533" y="13927253"/>
            <a:ext cx="1596352" cy="258065"/>
          </a:xfrm>
          <a:prstGeom prst="roundRect">
            <a:avLst/>
          </a:prstGeom>
          <a:noFill/>
          <a:ln w="571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sp>
        <p:nvSpPr>
          <p:cNvPr id="219" name="Rounded Rectangle 218"/>
          <p:cNvSpPr/>
          <p:nvPr/>
        </p:nvSpPr>
        <p:spPr>
          <a:xfrm>
            <a:off x="2697573" y="15221798"/>
            <a:ext cx="729029" cy="358572"/>
          </a:xfrm>
          <a:prstGeom prst="roundRect">
            <a:avLst/>
          </a:prstGeom>
          <a:noFill/>
          <a:ln w="571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sp>
        <p:nvSpPr>
          <p:cNvPr id="220" name="TextBox 219"/>
          <p:cNvSpPr txBox="1"/>
          <p:nvPr/>
        </p:nvSpPr>
        <p:spPr>
          <a:xfrm>
            <a:off x="18635681" y="7592065"/>
            <a:ext cx="2919277" cy="1384995"/>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Users may choose among currently released LINCS datasets. Select datasets may be available for certain authorized personnel. Aside from LINCS datasets, there are more than 3000 others (e.g., TCGA, GEO, CGH)  available to be analyzed.</a:t>
            </a:r>
            <a:endPar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1" name="TextBox 220"/>
          <p:cNvSpPr txBox="1"/>
          <p:nvPr/>
        </p:nvSpPr>
        <p:spPr>
          <a:xfrm>
            <a:off x="18635680" y="10306687"/>
            <a:ext cx="2946321" cy="1569660"/>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Create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Differential Expression Signature</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using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inclusion/exclusion criteria and sample grouping for the sample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selection.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For creating a signature,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only two</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groups </a:t>
            </a:r>
            <a:r>
              <a:rPr lang="en-US" sz="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must be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selected. However, </a:t>
            </a:r>
            <a:r>
              <a:rPr lang="en-US" sz="1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users are able to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select additional criteria to focus on particular subsets. </a:t>
            </a:r>
            <a:endPar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6" name="TextBox 225"/>
          <p:cNvSpPr txBox="1"/>
          <p:nvPr/>
        </p:nvSpPr>
        <p:spPr>
          <a:xfrm>
            <a:off x="18371393" y="14527498"/>
            <a:ext cx="3199109" cy="1938992"/>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 signature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generated using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top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100 differentially expressed genes,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but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may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 revised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by using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Construct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another set</a:t>
            </a:r>
            <a:r>
              <a:rPr lang="is-I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according to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 P value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and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 differential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expression value cut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off. </a:t>
            </a:r>
            <a:b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Use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differentially expressed genes</a:t>
            </a:r>
            <a:r>
              <a:rPr lang="is-I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is-I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allows users to analyze another dataset with the extracted list of genes, whereas </a:t>
            </a:r>
            <a:r>
              <a:rPr lang="is-I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Find </a:t>
            </a:r>
            <a:r>
              <a:rPr lang="is-I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concordant signatures </a:t>
            </a:r>
            <a:r>
              <a:rPr lang="is-I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is-I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allows </a:t>
            </a:r>
            <a:r>
              <a:rPr lang="is-I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users to </a:t>
            </a:r>
            <a:r>
              <a:rPr lang="is-I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perform </a:t>
            </a:r>
            <a:r>
              <a:rPr lang="is-I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Signature Group </a:t>
            </a:r>
            <a:r>
              <a:rPr lang="is-I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Analysis</a:t>
            </a:r>
            <a:r>
              <a:rPr lang="is-I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11458048" y="14197161"/>
            <a:ext cx="6770783" cy="1811968"/>
            <a:chOff x="11407809" y="14887575"/>
            <a:chExt cx="6770783" cy="1811968"/>
          </a:xfrm>
        </p:grpSpPr>
        <p:grpSp>
          <p:nvGrpSpPr>
            <p:cNvPr id="13" name="Group 12"/>
            <p:cNvGrpSpPr/>
            <p:nvPr/>
          </p:nvGrpSpPr>
          <p:grpSpPr>
            <a:xfrm>
              <a:off x="11424117" y="14887575"/>
              <a:ext cx="6754475" cy="1811968"/>
              <a:chOff x="11419574" y="14887575"/>
              <a:chExt cx="6754475" cy="1811968"/>
            </a:xfrm>
          </p:grpSpPr>
          <p:pic>
            <p:nvPicPr>
              <p:cNvPr id="22" name="Picture 21" descr="Screen Shot 2016-03-04 at 2.57.36 PM.png"/>
              <p:cNvPicPr>
                <a:picLocks noChangeAspect="1"/>
              </p:cNvPicPr>
              <p:nvPr/>
            </p:nvPicPr>
            <p:blipFill rotWithShape="1">
              <a:blip r:embed="rId10">
                <a:extLst>
                  <a:ext uri="{28A0092B-C50C-407E-A947-70E740481C1C}">
                    <a14:useLocalDpi xmlns:a14="http://schemas.microsoft.com/office/drawing/2010/main" val="0"/>
                  </a:ext>
                </a:extLst>
              </a:blip>
              <a:srcRect t="39729"/>
              <a:stretch/>
            </p:blipFill>
            <p:spPr>
              <a:xfrm>
                <a:off x="11419574" y="14887575"/>
                <a:ext cx="6754475" cy="1811968"/>
              </a:xfrm>
              <a:prstGeom prst="rect">
                <a:avLst/>
              </a:prstGeom>
              <a:noFill/>
              <a:ln>
                <a:noFill/>
              </a:ln>
            </p:spPr>
          </p:pic>
          <p:sp>
            <p:nvSpPr>
              <p:cNvPr id="20" name="Rectangle 19"/>
              <p:cNvSpPr/>
              <p:nvPr/>
            </p:nvSpPr>
            <p:spPr>
              <a:xfrm>
                <a:off x="11419574" y="15559248"/>
                <a:ext cx="1870667" cy="101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sp>
          <p:nvSpPr>
            <p:cNvPr id="227" name="Rounded Rectangle 226"/>
            <p:cNvSpPr/>
            <p:nvPr/>
          </p:nvSpPr>
          <p:spPr>
            <a:xfrm>
              <a:off x="11407809" y="15588651"/>
              <a:ext cx="1334307" cy="317501"/>
            </a:xfrm>
            <a:prstGeom prst="roundRect">
              <a:avLst/>
            </a:prstGeom>
            <a:noFill/>
            <a:ln w="571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sp>
        <p:nvSpPr>
          <p:cNvPr id="229" name="TextBox 228"/>
          <p:cNvSpPr txBox="1"/>
          <p:nvPr/>
        </p:nvSpPr>
        <p:spPr>
          <a:xfrm>
            <a:off x="28382182" y="9515383"/>
            <a:ext cx="3406140" cy="646331"/>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Users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may download a signature of interest from the results table and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can also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perform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Group Analysis</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of all concordant signatures.</a:t>
            </a:r>
            <a:endPar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43" name="Group 242"/>
          <p:cNvGrpSpPr/>
          <p:nvPr/>
        </p:nvGrpSpPr>
        <p:grpSpPr>
          <a:xfrm>
            <a:off x="21829592" y="9706467"/>
            <a:ext cx="6432550" cy="1756936"/>
            <a:chOff x="21791253" y="9791700"/>
            <a:chExt cx="6432550" cy="1756936"/>
          </a:xfrm>
        </p:grpSpPr>
        <p:pic>
          <p:nvPicPr>
            <p:cNvPr id="1044" name="Picture 1043" descr="Screen Shot 2016-03-05 at 1.49.23 PM.png"/>
            <p:cNvPicPr>
              <a:picLocks noChangeAspect="1"/>
            </p:cNvPicPr>
            <p:nvPr/>
          </p:nvPicPr>
          <p:blipFill rotWithShape="1">
            <a:blip r:embed="rId11">
              <a:extLst>
                <a:ext uri="{28A0092B-C50C-407E-A947-70E740481C1C}">
                  <a14:useLocalDpi xmlns:a14="http://schemas.microsoft.com/office/drawing/2010/main" val="0"/>
                </a:ext>
              </a:extLst>
            </a:blip>
            <a:srcRect t="20379"/>
            <a:stretch/>
          </p:blipFill>
          <p:spPr>
            <a:xfrm>
              <a:off x="21791253" y="9791700"/>
              <a:ext cx="6432550" cy="1756936"/>
            </a:xfrm>
            <a:prstGeom prst="rect">
              <a:avLst/>
            </a:prstGeom>
          </p:spPr>
        </p:pic>
        <p:sp>
          <p:nvSpPr>
            <p:cNvPr id="143" name="Rounded Rectangle 142"/>
            <p:cNvSpPr/>
            <p:nvPr/>
          </p:nvSpPr>
          <p:spPr>
            <a:xfrm>
              <a:off x="23252687" y="10117934"/>
              <a:ext cx="897468" cy="258065"/>
            </a:xfrm>
            <a:prstGeom prst="roundRect">
              <a:avLst/>
            </a:prstGeom>
            <a:noFill/>
            <a:ln w="381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sp>
          <p:nvSpPr>
            <p:cNvPr id="230" name="Rounded Rectangle 229"/>
            <p:cNvSpPr/>
            <p:nvPr/>
          </p:nvSpPr>
          <p:spPr>
            <a:xfrm>
              <a:off x="21845104" y="10546484"/>
              <a:ext cx="6167966" cy="27709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sp>
        <p:nvSpPr>
          <p:cNvPr id="231" name="TextBox 230"/>
          <p:cNvSpPr txBox="1"/>
          <p:nvPr/>
        </p:nvSpPr>
        <p:spPr>
          <a:xfrm>
            <a:off x="28774810" y="7474803"/>
            <a:ext cx="3021258" cy="1015663"/>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Besides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Search Term</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iLincs</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provides a vast list of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Pharmacological Actions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 choose from as well as an option to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upload</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 signature file,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 be compared to selected signature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ibraries</a:t>
            </a:r>
            <a:endPar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2" name="TextBox 231"/>
          <p:cNvSpPr txBox="1"/>
          <p:nvPr/>
        </p:nvSpPr>
        <p:spPr>
          <a:xfrm>
            <a:off x="29318426" y="12132711"/>
            <a:ext cx="2420696" cy="830997"/>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Define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number of differentially expressed genes from each signature to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use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for the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Signature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Group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Analysis</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3" name="Rounded Rectangle 232"/>
          <p:cNvSpPr/>
          <p:nvPr/>
        </p:nvSpPr>
        <p:spPr>
          <a:xfrm>
            <a:off x="25962281" y="12512592"/>
            <a:ext cx="368301" cy="286122"/>
          </a:xfrm>
          <a:prstGeom prst="roundRect">
            <a:avLst/>
          </a:prstGeom>
          <a:noFill/>
          <a:ln w="50800">
            <a:solidFill>
              <a:srgbClr val="FF190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solidFill>
                <a:srgbClr val="FF1902"/>
              </a:solidFill>
              <a:latin typeface="Tahoma" panose="020B0604030504040204" pitchFamily="34" charset="0"/>
              <a:ea typeface="Tahoma" panose="020B0604030504040204" pitchFamily="34" charset="0"/>
              <a:cs typeface="Tahoma" panose="020B0604030504040204" pitchFamily="34" charset="0"/>
            </a:endParaRPr>
          </a:p>
        </p:txBody>
      </p:sp>
      <p:sp>
        <p:nvSpPr>
          <p:cNvPr id="234" name="Rounded Rectangle 233"/>
          <p:cNvSpPr/>
          <p:nvPr/>
        </p:nvSpPr>
        <p:spPr>
          <a:xfrm>
            <a:off x="26931605" y="14815011"/>
            <a:ext cx="1202071" cy="396617"/>
          </a:xfrm>
          <a:prstGeom prst="roundRect">
            <a:avLst/>
          </a:prstGeom>
          <a:noFill/>
          <a:ln w="50800">
            <a:solidFill>
              <a:srgbClr val="FF190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solidFill>
                <a:srgbClr val="FF1902"/>
              </a:solidFill>
              <a:latin typeface="Tahoma" panose="020B0604030504040204" pitchFamily="34" charset="0"/>
              <a:ea typeface="Tahoma" panose="020B0604030504040204" pitchFamily="34" charset="0"/>
              <a:cs typeface="Tahoma" panose="020B0604030504040204" pitchFamily="34" charset="0"/>
            </a:endParaRPr>
          </a:p>
        </p:txBody>
      </p:sp>
      <p:sp>
        <p:nvSpPr>
          <p:cNvPr id="235" name="TextBox 234"/>
          <p:cNvSpPr txBox="1"/>
          <p:nvPr/>
        </p:nvSpPr>
        <p:spPr>
          <a:xfrm>
            <a:off x="30263180" y="14843232"/>
            <a:ext cx="1475942" cy="1015663"/>
          </a:xfrm>
          <a:prstGeom prst="rect">
            <a:avLst/>
          </a:prstGeom>
          <a:solidFill>
            <a:schemeClr val="accent5">
              <a:lumMod val="60000"/>
              <a:lumOff val="40000"/>
              <a:alpha val="75000"/>
            </a:schemeClr>
          </a:solidFill>
          <a:ln>
            <a:noFill/>
          </a:ln>
          <a:effectLst>
            <a:outerShdw blurRad="40000" dist="20000" dir="5400000" rotWithShape="0">
              <a:srgbClr val="000000">
                <a:alpha val="38000"/>
              </a:srgbClr>
            </a:outerShdw>
            <a:softEdge rad="254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Signatures  from the libraries may be </a:t>
            </a:r>
            <a:r>
              <a:rPr lang="en-US" sz="12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Downloaded</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for further analysis.</a:t>
            </a:r>
          </a:p>
        </p:txBody>
      </p:sp>
      <p:sp>
        <p:nvSpPr>
          <p:cNvPr id="236" name="Rounded Rectangle 235"/>
          <p:cNvSpPr/>
          <p:nvPr/>
        </p:nvSpPr>
        <p:spPr>
          <a:xfrm>
            <a:off x="26495682" y="12834318"/>
            <a:ext cx="754336" cy="1154096"/>
          </a:xfrm>
          <a:prstGeom prst="roundRect">
            <a:avLst/>
          </a:prstGeom>
          <a:noFill/>
          <a:ln w="381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sp>
        <p:nvSpPr>
          <p:cNvPr id="237" name="Rounded Rectangle 236"/>
          <p:cNvSpPr/>
          <p:nvPr/>
        </p:nvSpPr>
        <p:spPr>
          <a:xfrm>
            <a:off x="11400522" y="7410450"/>
            <a:ext cx="2071870" cy="584201"/>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nvGrpSpPr>
          <p:cNvPr id="228" name="Group 227"/>
          <p:cNvGrpSpPr/>
          <p:nvPr/>
        </p:nvGrpSpPr>
        <p:grpSpPr>
          <a:xfrm>
            <a:off x="1047070" y="10410826"/>
            <a:ext cx="6842248" cy="2381250"/>
            <a:chOff x="1047070" y="10182226"/>
            <a:chExt cx="6842248" cy="2381250"/>
          </a:xfrm>
        </p:grpSpPr>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t="4941" b="12241"/>
            <a:stretch/>
          </p:blipFill>
          <p:spPr bwMode="auto">
            <a:xfrm>
              <a:off x="1047070" y="10182226"/>
              <a:ext cx="6842248" cy="238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8" name="Rounded Rectangle 237"/>
            <p:cNvSpPr/>
            <p:nvPr/>
          </p:nvSpPr>
          <p:spPr>
            <a:xfrm>
              <a:off x="1047070" y="10190589"/>
              <a:ext cx="2071870" cy="57785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pic>
        <p:nvPicPr>
          <p:cNvPr id="62" name="Picture 61"/>
          <p:cNvPicPr/>
          <p:nvPr/>
        </p:nvPicPr>
        <p:blipFill>
          <a:blip r:embed="rId3">
            <a:extLst>
              <a:ext uri="{28A0092B-C50C-407E-A947-70E740481C1C}">
                <a14:useLocalDpi xmlns:a14="http://schemas.microsoft.com/office/drawing/2010/main" val="0"/>
              </a:ext>
            </a:extLst>
          </a:blip>
          <a:stretch>
            <a:fillRect/>
          </a:stretch>
        </p:blipFill>
        <p:spPr>
          <a:xfrm>
            <a:off x="557586" y="21094020"/>
            <a:ext cx="31945178" cy="851580"/>
          </a:xfrm>
          <a:prstGeom prst="rect">
            <a:avLst/>
          </a:prstGeom>
          <a:ln>
            <a:noFill/>
          </a:ln>
        </p:spPr>
      </p:pic>
      <p:sp>
        <p:nvSpPr>
          <p:cNvPr id="118" name="CustomShape 3"/>
          <p:cNvSpPr/>
          <p:nvPr/>
        </p:nvSpPr>
        <p:spPr>
          <a:xfrm>
            <a:off x="30571019" y="20883660"/>
            <a:ext cx="1819175" cy="909540"/>
          </a:xfrm>
          <a:prstGeom prst="rect">
            <a:avLst/>
          </a:prstGeom>
          <a:solidFill>
            <a:srgbClr val="FFFFFF"/>
          </a:solidFill>
          <a:ln>
            <a:noFill/>
          </a:ln>
        </p:spPr>
      </p:sp>
      <p:pic>
        <p:nvPicPr>
          <p:cNvPr id="63" name="Picture 62"/>
          <p:cNvPicPr/>
          <p:nvPr/>
        </p:nvPicPr>
        <p:blipFill>
          <a:blip r:embed="rId13">
            <a:extLst>
              <a:ext uri="{28A0092B-C50C-407E-A947-70E740481C1C}">
                <a14:useLocalDpi xmlns:a14="http://schemas.microsoft.com/office/drawing/2010/main" val="0"/>
              </a:ext>
            </a:extLst>
          </a:blip>
          <a:stretch>
            <a:fillRect/>
          </a:stretch>
        </p:blipFill>
        <p:spPr>
          <a:xfrm>
            <a:off x="30559841" y="20924640"/>
            <a:ext cx="1613243" cy="861660"/>
          </a:xfrm>
          <a:prstGeom prst="rect">
            <a:avLst/>
          </a:prstGeom>
          <a:ln>
            <a:noFill/>
          </a:ln>
        </p:spPr>
      </p:pic>
      <p:sp>
        <p:nvSpPr>
          <p:cNvPr id="2" name="Rectangle 1"/>
          <p:cNvSpPr/>
          <p:nvPr/>
        </p:nvSpPr>
        <p:spPr>
          <a:xfrm>
            <a:off x="4548100" y="21108034"/>
            <a:ext cx="9187854" cy="634020"/>
          </a:xfrm>
          <a:prstGeom prst="rect">
            <a:avLst/>
          </a:prstGeom>
        </p:spPr>
        <p:txBody>
          <a:bodyPr wrap="none">
            <a:spAutoFit/>
          </a:bodyPr>
          <a:lstStyle/>
          <a:p>
            <a:pPr marL="89694" indent="-89694">
              <a:spcAft>
                <a:spcPct val="20000"/>
              </a:spcAft>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DATA COORDINATION AND INTEGRATION CENTER FOR LINCS-BD2K </a:t>
            </a:r>
          </a:p>
          <a:p>
            <a:pPr marL="89694" indent="-89694">
              <a:spcAft>
                <a:spcPct val="20000"/>
              </a:spcAft>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This work has been funded by the LINCS-BD2K grant U54HL127624</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50" name="Group 249"/>
          <p:cNvGrpSpPr/>
          <p:nvPr/>
        </p:nvGrpSpPr>
        <p:grpSpPr>
          <a:xfrm>
            <a:off x="26365299" y="17278584"/>
            <a:ext cx="5604664" cy="3476489"/>
            <a:chOff x="25980553" y="17401960"/>
            <a:chExt cx="5604664" cy="3476489"/>
          </a:xfrm>
        </p:grpSpPr>
        <p:pic>
          <p:nvPicPr>
            <p:cNvPr id="87" name="Picture 86"/>
            <p:cNvPicPr/>
            <p:nvPr/>
          </p:nvPicPr>
          <p:blipFill>
            <a:blip r:embed="rId14">
              <a:extLst>
                <a:ext uri="{28A0092B-C50C-407E-A947-70E740481C1C}">
                  <a14:useLocalDpi xmlns:a14="http://schemas.microsoft.com/office/drawing/2010/main" val="0"/>
                </a:ext>
              </a:extLst>
            </a:blip>
            <a:stretch>
              <a:fillRect/>
            </a:stretch>
          </p:blipFill>
          <p:spPr>
            <a:xfrm>
              <a:off x="25980553" y="18502674"/>
              <a:ext cx="5604664" cy="2375775"/>
            </a:xfrm>
            <a:prstGeom prst="rect">
              <a:avLst/>
            </a:prstGeom>
            <a:ln>
              <a:noFill/>
            </a:ln>
          </p:spPr>
        </p:pic>
        <p:sp>
          <p:nvSpPr>
            <p:cNvPr id="172" name="TextBox 171"/>
            <p:cNvSpPr txBox="1"/>
            <p:nvPr/>
          </p:nvSpPr>
          <p:spPr>
            <a:xfrm>
              <a:off x="25980553" y="17401960"/>
              <a:ext cx="5604664" cy="1077218"/>
            </a:xfrm>
            <a:prstGeom prst="rect">
              <a:avLst/>
            </a:prstGeom>
            <a:noFill/>
            <a:ln w="25400">
              <a:noFill/>
            </a:ln>
          </p:spPr>
          <p:txBody>
            <a:bodyPr wrap="squar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Functional </a:t>
              </a:r>
              <a:r>
                <a:rPr lang="en-US" sz="1600" b="1" dirty="0" err="1">
                  <a:latin typeface="Tahoma" panose="020B0604030504040204" pitchFamily="34" charset="0"/>
                  <a:ea typeface="Tahoma" panose="020B0604030504040204" pitchFamily="34" charset="0"/>
                  <a:cs typeface="Tahoma" panose="020B0604030504040204" pitchFamily="34" charset="0"/>
                </a:rPr>
                <a:t>TreeView</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err="1">
                  <a:latin typeface="Tahoma" panose="020B0604030504040204" pitchFamily="34" charset="0"/>
                  <a:ea typeface="Tahoma" panose="020B0604030504040204" pitchFamily="34" charset="0"/>
                  <a:cs typeface="Tahoma" panose="020B0604030504040204" pitchFamily="34" charset="0"/>
                </a:rPr>
                <a:t>FTreeView</a:t>
              </a:r>
              <a:r>
                <a:rPr lang="en-US" sz="1200" dirty="0">
                  <a:latin typeface="Tahoma" panose="020B0604030504040204" pitchFamily="34" charset="0"/>
                  <a:ea typeface="Tahoma" panose="020B0604030504040204" pitchFamily="34" charset="0"/>
                  <a:cs typeface="Tahoma" panose="020B0604030504040204" pitchFamily="34" charset="0"/>
                </a:rPr>
                <a:t> allows users to </a:t>
              </a:r>
              <a:r>
                <a:rPr lang="en-US" sz="1200" dirty="0">
                  <a:latin typeface="Tahoma" panose="020B0604030504040204" pitchFamily="34" charset="0"/>
                  <a:ea typeface="Tahoma" panose="020B0604030504040204" pitchFamily="34" charset="0"/>
                  <a:cs typeface="Tahoma" panose="020B0604030504040204" pitchFamily="34" charset="0"/>
                </a:rPr>
                <a:t>interactively view cluster analysis </a:t>
              </a:r>
              <a:r>
                <a:rPr lang="en-US" sz="1200" dirty="0">
                  <a:latin typeface="Tahoma" panose="020B0604030504040204" pitchFamily="34" charset="0"/>
                  <a:ea typeface="Tahoma" panose="020B0604030504040204" pitchFamily="34" charset="0"/>
                  <a:cs typeface="Tahoma" panose="020B0604030504040204" pitchFamily="34" charset="0"/>
                </a:rPr>
                <a:t>results of </a:t>
              </a:r>
              <a:r>
                <a:rPr lang="en-US" sz="1200" dirty="0">
                  <a:latin typeface="Tahoma" panose="020B0604030504040204" pitchFamily="34" charset="0"/>
                  <a:ea typeface="Tahoma" panose="020B0604030504040204" pitchFamily="34" charset="0"/>
                  <a:cs typeface="Tahoma" panose="020B0604030504040204" pitchFamily="34" charset="0"/>
                </a:rPr>
                <a:t>microarray data</a:t>
              </a:r>
              <a:r>
                <a:rPr lang="en-US" sz="1200" dirty="0">
                  <a:latin typeface="Tahoma" panose="020B0604030504040204" pitchFamily="34" charset="0"/>
                  <a:ea typeface="Tahoma" panose="020B0604030504040204" pitchFamily="34" charset="0"/>
                  <a:cs typeface="Tahoma" panose="020B0604030504040204" pitchFamily="34" charset="0"/>
                </a:rPr>
                <a:t>. An extracted gene list may be exported to a file or passed to NCBI or DAVID.</a:t>
              </a:r>
              <a:endParaRPr lang="en-US"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48" name="Group 247"/>
          <p:cNvGrpSpPr/>
          <p:nvPr/>
        </p:nvGrpSpPr>
        <p:grpSpPr>
          <a:xfrm>
            <a:off x="13040060" y="17394310"/>
            <a:ext cx="5331333" cy="3486562"/>
            <a:chOff x="15068200" y="17406575"/>
            <a:chExt cx="5331333" cy="3486562"/>
          </a:xfrm>
        </p:grpSpPr>
        <p:pic>
          <p:nvPicPr>
            <p:cNvPr id="29" name="Picture 28" descr="Screen Shot 2016-03-04 at 3.03.17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356326" y="18527594"/>
              <a:ext cx="4464219" cy="2365543"/>
            </a:xfrm>
            <a:prstGeom prst="rect">
              <a:avLst/>
            </a:prstGeom>
          </p:spPr>
        </p:pic>
        <p:sp>
          <p:nvSpPr>
            <p:cNvPr id="173" name="TextBox 172"/>
            <p:cNvSpPr txBox="1"/>
            <p:nvPr/>
          </p:nvSpPr>
          <p:spPr>
            <a:xfrm>
              <a:off x="15068200" y="17406575"/>
              <a:ext cx="5331333" cy="892552"/>
            </a:xfrm>
            <a:prstGeom prst="rect">
              <a:avLst/>
            </a:prstGeom>
            <a:noFill/>
            <a:ln w="25400">
              <a:noFill/>
            </a:ln>
          </p:spPr>
          <p:txBody>
            <a:bodyPr wrap="square" rtlCol="0">
              <a:spAutoFit/>
            </a:bodyPr>
            <a:lstStyle/>
            <a:p>
              <a:pPr algn="ctr"/>
              <a:r>
                <a:rPr lang="en-US" sz="1600" b="1" dirty="0" err="1">
                  <a:latin typeface="Tahoma" panose="020B0604030504040204" pitchFamily="34" charset="0"/>
                  <a:ea typeface="Tahoma" panose="020B0604030504040204" pitchFamily="34" charset="0"/>
                  <a:cs typeface="Tahoma" panose="020B0604030504040204" pitchFamily="34" charset="0"/>
                </a:rPr>
                <a:t>Enrichr</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err="1">
                  <a:latin typeface="Tahoma" panose="020B0604030504040204" pitchFamily="34" charset="0"/>
                  <a:ea typeface="Tahoma" panose="020B0604030504040204" pitchFamily="34" charset="0"/>
                  <a:cs typeface="Tahoma" panose="020B0604030504040204" pitchFamily="34" charset="0"/>
                </a:rPr>
                <a:t>Enrichr</a:t>
              </a:r>
              <a:r>
                <a:rPr lang="en-US" sz="1200" dirty="0">
                  <a:latin typeface="Tahoma" panose="020B0604030504040204" pitchFamily="34" charset="0"/>
                  <a:ea typeface="Tahoma" panose="020B0604030504040204" pitchFamily="34" charset="0"/>
                  <a:cs typeface="Tahoma" panose="020B0604030504040204" pitchFamily="34" charset="0"/>
                </a:rPr>
                <a:t> is a web-based enrichment analysis tool providing various types of visualization summaries of collective functions of gene lists.</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49" name="Group 248"/>
          <p:cNvGrpSpPr/>
          <p:nvPr/>
        </p:nvGrpSpPr>
        <p:grpSpPr>
          <a:xfrm>
            <a:off x="19709237" y="17351512"/>
            <a:ext cx="5045874" cy="3444931"/>
            <a:chOff x="20633539" y="17407734"/>
            <a:chExt cx="5045874" cy="3444931"/>
          </a:xfrm>
        </p:grpSpPr>
        <p:pic>
          <p:nvPicPr>
            <p:cNvPr id="1038" name="Picture 1037" descr="Screen Shot 2016-03-04 at 3.18.21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633539" y="18502386"/>
              <a:ext cx="5045872" cy="2350279"/>
            </a:xfrm>
            <a:prstGeom prst="rect">
              <a:avLst/>
            </a:prstGeom>
          </p:spPr>
        </p:pic>
        <p:sp>
          <p:nvSpPr>
            <p:cNvPr id="174" name="TextBox 173"/>
            <p:cNvSpPr txBox="1"/>
            <p:nvPr/>
          </p:nvSpPr>
          <p:spPr>
            <a:xfrm>
              <a:off x="20662078" y="17407734"/>
              <a:ext cx="5017335" cy="1077218"/>
            </a:xfrm>
            <a:prstGeom prst="rect">
              <a:avLst/>
            </a:prstGeom>
            <a:noFill/>
            <a:ln w="25400">
              <a:noFill/>
            </a:ln>
          </p:spPr>
          <p:txBody>
            <a:bodyPr wrap="squar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L1000CDS</a:t>
              </a:r>
              <a:r>
                <a:rPr lang="en-US" sz="1600" b="1" baseline="30000" dirty="0">
                  <a:latin typeface="Tahoma" panose="020B0604030504040204" pitchFamily="34" charset="0"/>
                  <a:ea typeface="Tahoma" panose="020B0604030504040204" pitchFamily="34" charset="0"/>
                  <a:cs typeface="Tahoma" panose="020B0604030504040204" pitchFamily="34" charset="0"/>
                </a:rPr>
                <a:t>2</a:t>
              </a:r>
            </a:p>
            <a:p>
              <a:pPr algn="just"/>
              <a:r>
                <a:rPr lang="en-US" sz="1200" dirty="0">
                  <a:latin typeface="Tahoma" panose="020B0604030504040204" pitchFamily="34" charset="0"/>
                  <a:ea typeface="Tahoma" panose="020B0604030504040204" pitchFamily="34" charset="0"/>
                  <a:cs typeface="Tahoma" panose="020B0604030504040204" pitchFamily="34" charset="0"/>
                </a:rPr>
                <a:t>L1000CDS² is a LINCS L1000 characteristic direction signature search engine. It enables users to find consensus L1000 small molecule signatures that match user input signatures</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sp>
        <p:nvSpPr>
          <p:cNvPr id="195" name="Line 34"/>
          <p:cNvSpPr/>
          <p:nvPr/>
        </p:nvSpPr>
        <p:spPr>
          <a:xfrm flipV="1">
            <a:off x="12675631" y="17715399"/>
            <a:ext cx="0" cy="3137266"/>
          </a:xfrm>
          <a:prstGeom prst="line">
            <a:avLst/>
          </a:prstGeom>
          <a:ln w="18360">
            <a:solidFill>
              <a:srgbClr val="5F89A0"/>
            </a:solidFill>
            <a:custDash>
              <a:ds d="197000" sp="197000"/>
            </a:custDash>
            <a:round/>
          </a:ln>
        </p:spPr>
      </p:sp>
      <p:sp>
        <p:nvSpPr>
          <p:cNvPr id="196" name="Line 34"/>
          <p:cNvSpPr/>
          <p:nvPr/>
        </p:nvSpPr>
        <p:spPr>
          <a:xfrm flipV="1">
            <a:off x="18795820" y="17749140"/>
            <a:ext cx="0" cy="3137266"/>
          </a:xfrm>
          <a:prstGeom prst="line">
            <a:avLst/>
          </a:prstGeom>
          <a:ln w="18360">
            <a:solidFill>
              <a:srgbClr val="5F89A0"/>
            </a:solidFill>
            <a:custDash>
              <a:ds d="197000" sp="197000"/>
            </a:custDash>
            <a:round/>
          </a:ln>
        </p:spPr>
      </p:sp>
      <p:sp>
        <p:nvSpPr>
          <p:cNvPr id="197" name="Line 34"/>
          <p:cNvSpPr/>
          <p:nvPr/>
        </p:nvSpPr>
        <p:spPr>
          <a:xfrm flipV="1">
            <a:off x="25523092" y="17655907"/>
            <a:ext cx="0" cy="3137266"/>
          </a:xfrm>
          <a:prstGeom prst="line">
            <a:avLst/>
          </a:prstGeom>
          <a:ln w="18360">
            <a:solidFill>
              <a:srgbClr val="5F89A0"/>
            </a:solidFill>
            <a:custDash>
              <a:ds d="197000" sp="197000"/>
            </a:custDash>
            <a:round/>
          </a:ln>
        </p:spPr>
      </p:sp>
      <p:sp>
        <p:nvSpPr>
          <p:cNvPr id="131" name="Line 34"/>
          <p:cNvSpPr/>
          <p:nvPr/>
        </p:nvSpPr>
        <p:spPr>
          <a:xfrm flipV="1">
            <a:off x="5588524" y="17697649"/>
            <a:ext cx="0" cy="3137266"/>
          </a:xfrm>
          <a:prstGeom prst="line">
            <a:avLst/>
          </a:prstGeom>
          <a:ln w="18360">
            <a:solidFill>
              <a:srgbClr val="5F89A0"/>
            </a:solidFill>
            <a:custDash>
              <a:ds d="197000" sp="197000"/>
            </a:custDash>
            <a:round/>
          </a:ln>
        </p:spPr>
      </p:sp>
      <p:grpSp>
        <p:nvGrpSpPr>
          <p:cNvPr id="246" name="Group 245"/>
          <p:cNvGrpSpPr/>
          <p:nvPr/>
        </p:nvGrpSpPr>
        <p:grpSpPr>
          <a:xfrm>
            <a:off x="1029282" y="17394568"/>
            <a:ext cx="4115002" cy="3478466"/>
            <a:chOff x="4696617" y="17395034"/>
            <a:chExt cx="4115002" cy="3478466"/>
          </a:xfrm>
        </p:grpSpPr>
        <p:pic>
          <p:nvPicPr>
            <p:cNvPr id="88" name="Picture 87"/>
            <p:cNvPicPr/>
            <p:nvPr/>
          </p:nvPicPr>
          <p:blipFill rotWithShape="1">
            <a:blip r:embed="rId17">
              <a:extLst>
                <a:ext uri="{28A0092B-C50C-407E-A947-70E740481C1C}">
                  <a14:useLocalDpi xmlns:a14="http://schemas.microsoft.com/office/drawing/2010/main" val="0"/>
                </a:ext>
              </a:extLst>
            </a:blip>
            <a:srcRect r="20607"/>
            <a:stretch/>
          </p:blipFill>
          <p:spPr>
            <a:xfrm>
              <a:off x="4696617" y="18510460"/>
              <a:ext cx="4115002" cy="2363040"/>
            </a:xfrm>
            <a:prstGeom prst="rect">
              <a:avLst/>
            </a:prstGeom>
            <a:ln>
              <a:noFill/>
            </a:ln>
          </p:spPr>
        </p:pic>
        <p:sp>
          <p:nvSpPr>
            <p:cNvPr id="137" name="TextBox 136"/>
            <p:cNvSpPr txBox="1"/>
            <p:nvPr/>
          </p:nvSpPr>
          <p:spPr>
            <a:xfrm>
              <a:off x="4726342" y="17395034"/>
              <a:ext cx="4067443" cy="1077218"/>
            </a:xfrm>
            <a:prstGeom prst="rect">
              <a:avLst/>
            </a:prstGeom>
            <a:noFill/>
            <a:ln w="25400">
              <a:noFill/>
            </a:ln>
          </p:spPr>
          <p:txBody>
            <a:bodyPr wrap="square" rtlCol="0">
              <a:spAutoFit/>
            </a:bodyPr>
            <a:lstStyle/>
            <a:p>
              <a:pPr algn="ctr"/>
              <a:r>
                <a:rPr lang="en-US" sz="1600" b="1" dirty="0" err="1">
                  <a:latin typeface="Tahoma" panose="020B0604030504040204" pitchFamily="34" charset="0"/>
                  <a:ea typeface="Tahoma" panose="020B0604030504040204" pitchFamily="34" charset="0"/>
                  <a:cs typeface="Tahoma" panose="020B0604030504040204" pitchFamily="34" charset="0"/>
                </a:rPr>
                <a:t>Heatmap</a:t>
              </a:r>
              <a:endParaRPr lang="en-US" sz="1600" b="1" baseline="300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err="1">
                  <a:latin typeface="Tahoma" panose="020B0604030504040204" pitchFamily="34" charset="0"/>
                  <a:ea typeface="Tahoma" panose="020B0604030504040204" pitchFamily="34" charset="0"/>
                  <a:cs typeface="Tahoma" panose="020B0604030504040204" pitchFamily="34" charset="0"/>
                </a:rPr>
                <a:t>Heatmaps</a:t>
              </a:r>
              <a:r>
                <a:rPr lang="en-US" sz="1200" dirty="0">
                  <a:latin typeface="Tahoma" panose="020B0604030504040204" pitchFamily="34" charset="0"/>
                  <a:ea typeface="Tahoma" panose="020B0604030504040204" pitchFamily="34" charset="0"/>
                  <a:cs typeface="Tahoma" panose="020B0604030504040204" pitchFamily="34" charset="0"/>
                </a:rPr>
                <a:t> illustrate differential expression values between certain genes and samples, which are clustered according to chosen data properties.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pic>
        <p:nvPicPr>
          <p:cNvPr id="16" name="Picture 15"/>
          <p:cNvPicPr>
            <a:picLocks noChangeAspect="1"/>
          </p:cNvPicPr>
          <p:nvPr/>
        </p:nvPicPr>
        <p:blipFill>
          <a:blip r:embed="rId18"/>
          <a:stretch>
            <a:fillRect/>
          </a:stretch>
        </p:blipFill>
        <p:spPr>
          <a:xfrm>
            <a:off x="918207" y="20925850"/>
            <a:ext cx="3416787" cy="867350"/>
          </a:xfrm>
          <a:prstGeom prst="rect">
            <a:avLst/>
          </a:prstGeom>
          <a:solidFill>
            <a:schemeClr val="bg1"/>
          </a:solidFill>
          <a:ln>
            <a:noFill/>
          </a:ln>
        </p:spPr>
      </p:pic>
      <p:pic>
        <p:nvPicPr>
          <p:cNvPr id="27" name="Picture 26"/>
          <p:cNvPicPr>
            <a:picLocks noChangeAspect="1"/>
          </p:cNvPicPr>
          <p:nvPr/>
        </p:nvPicPr>
        <p:blipFill>
          <a:blip r:embed="rId19"/>
          <a:stretch>
            <a:fillRect/>
          </a:stretch>
        </p:blipFill>
        <p:spPr>
          <a:xfrm>
            <a:off x="29404611" y="20925850"/>
            <a:ext cx="1183576" cy="867350"/>
          </a:xfrm>
          <a:prstGeom prst="rect">
            <a:avLst/>
          </a:prstGeom>
        </p:spPr>
      </p:pic>
      <p:grpSp>
        <p:nvGrpSpPr>
          <p:cNvPr id="247" name="Group 246"/>
          <p:cNvGrpSpPr/>
          <p:nvPr/>
        </p:nvGrpSpPr>
        <p:grpSpPr>
          <a:xfrm>
            <a:off x="6140973" y="17403628"/>
            <a:ext cx="6110690" cy="3454203"/>
            <a:chOff x="8919168" y="17404057"/>
            <a:chExt cx="6110690" cy="3454203"/>
          </a:xfrm>
        </p:grpSpPr>
        <p:sp>
          <p:nvSpPr>
            <p:cNvPr id="194" name="TextBox 193"/>
            <p:cNvSpPr txBox="1"/>
            <p:nvPr/>
          </p:nvSpPr>
          <p:spPr>
            <a:xfrm>
              <a:off x="8919168" y="17404057"/>
              <a:ext cx="6110690" cy="1077218"/>
            </a:xfrm>
            <a:prstGeom prst="rect">
              <a:avLst/>
            </a:prstGeom>
            <a:noFill/>
            <a:ln w="25400">
              <a:noFill/>
            </a:ln>
          </p:spPr>
          <p:txBody>
            <a:bodyPr wrap="squar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Signaling Pathway Impact </a:t>
              </a:r>
              <a:r>
                <a:rPr lang="en-US" sz="1600" b="1" dirty="0">
                  <a:latin typeface="Tahoma" panose="020B0604030504040204" pitchFamily="34" charset="0"/>
                  <a:ea typeface="Tahoma" panose="020B0604030504040204" pitchFamily="34" charset="0"/>
                  <a:cs typeface="Tahoma" panose="020B0604030504040204" pitchFamily="34" charset="0"/>
                </a:rPr>
                <a:t>Analysis</a:t>
              </a:r>
            </a:p>
            <a:p>
              <a:pPr algn="just"/>
              <a:r>
                <a:rPr lang="en-US" sz="1200" dirty="0">
                  <a:latin typeface="Tahoma" panose="020B0604030504040204" pitchFamily="34" charset="0"/>
                  <a:ea typeface="Tahoma" panose="020B0604030504040204" pitchFamily="34" charset="0"/>
                  <a:cs typeface="Tahoma" panose="020B0604030504040204" pitchFamily="34" charset="0"/>
                </a:rPr>
                <a:t>SPIA uses the information from a list of differentially expressed genes and their log-fold changes in order to identify biological pathways most relevant to the condition under the study.</a:t>
              </a:r>
              <a:endParaRPr lang="en-US" sz="1200"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28" name="Picture 27" descr="Screen Shot 2016-03-07 at 6.42.19 P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19168" y="18426757"/>
              <a:ext cx="6110690" cy="2431503"/>
            </a:xfrm>
            <a:prstGeom prst="rect">
              <a:avLst/>
            </a:prstGeom>
          </p:spPr>
        </p:pic>
      </p:grpSp>
      <p:sp>
        <p:nvSpPr>
          <p:cNvPr id="244" name="Rounded Rectangle 243"/>
          <p:cNvSpPr/>
          <p:nvPr/>
        </p:nvSpPr>
        <p:spPr>
          <a:xfrm>
            <a:off x="23540083" y="8647579"/>
            <a:ext cx="3171880" cy="279401"/>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pic>
        <p:nvPicPr>
          <p:cNvPr id="30" name="Picture 29"/>
          <p:cNvPicPr>
            <a:picLocks noChangeAspect="1"/>
          </p:cNvPicPr>
          <p:nvPr/>
        </p:nvPicPr>
        <p:blipFill>
          <a:blip r:embed="rId21"/>
          <a:stretch>
            <a:fillRect/>
          </a:stretch>
        </p:blipFill>
        <p:spPr>
          <a:xfrm>
            <a:off x="557586" y="129516"/>
            <a:ext cx="1987405" cy="866384"/>
          </a:xfrm>
          <a:prstGeom prst="rect">
            <a:avLst/>
          </a:prstGeom>
        </p:spPr>
      </p:pic>
      <p:grpSp>
        <p:nvGrpSpPr>
          <p:cNvPr id="9" name="Group 8"/>
          <p:cNvGrpSpPr/>
          <p:nvPr/>
        </p:nvGrpSpPr>
        <p:grpSpPr>
          <a:xfrm>
            <a:off x="16554450" y="1781252"/>
            <a:ext cx="15418046" cy="3171587"/>
            <a:chOff x="15717719" y="1781252"/>
            <a:chExt cx="16254777" cy="3171587"/>
          </a:xfrm>
        </p:grpSpPr>
        <p:grpSp>
          <p:nvGrpSpPr>
            <p:cNvPr id="26" name="Group 25"/>
            <p:cNvGrpSpPr/>
            <p:nvPr/>
          </p:nvGrpSpPr>
          <p:grpSpPr>
            <a:xfrm>
              <a:off x="15798977" y="1781252"/>
              <a:ext cx="15997091" cy="1275235"/>
              <a:chOff x="20500740" y="1748160"/>
              <a:chExt cx="22653540" cy="2633033"/>
            </a:xfrm>
          </p:grpSpPr>
          <p:sp>
            <p:nvSpPr>
              <p:cNvPr id="24" name="Rectangle 23"/>
              <p:cNvSpPr/>
              <p:nvPr/>
            </p:nvSpPr>
            <p:spPr>
              <a:xfrm>
                <a:off x="20500740" y="2045073"/>
                <a:ext cx="22653540" cy="17468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pic>
            <p:nvPicPr>
              <p:cNvPr id="23" name="Picture 22" descr="dcic_logo.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500740" y="1748160"/>
                <a:ext cx="2633033" cy="2633033"/>
              </a:xfrm>
              <a:prstGeom prst="rect">
                <a:avLst/>
              </a:prstGeom>
            </p:spPr>
          </p:pic>
          <p:sp>
            <p:nvSpPr>
              <p:cNvPr id="25" name="TextBox 24"/>
              <p:cNvSpPr txBox="1"/>
              <p:nvPr/>
            </p:nvSpPr>
            <p:spPr>
              <a:xfrm>
                <a:off x="28593282" y="2593924"/>
                <a:ext cx="3048000" cy="738664"/>
              </a:xfrm>
              <a:prstGeom prst="rect">
                <a:avLst/>
              </a:prstGeom>
              <a:noFill/>
            </p:spPr>
            <p:txBody>
              <a:bodyPr wrap="square" rtlCol="0">
                <a:spAutoFit/>
              </a:bodyPr>
              <a:lstStyle/>
              <a:p>
                <a:pPr algn="ctr"/>
                <a:r>
                  <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Datasets</a:t>
                </a:r>
                <a:endPar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58" name="TextShape 16"/>
            <p:cNvSpPr txBox="1"/>
            <p:nvPr/>
          </p:nvSpPr>
          <p:spPr>
            <a:xfrm>
              <a:off x="15717719" y="2978958"/>
              <a:ext cx="4204941" cy="1835110"/>
            </a:xfrm>
            <a:prstGeom prst="rect">
              <a:avLst/>
            </a:prstGeom>
          </p:spPr>
          <p:txBody>
            <a:bodyPr lIns="45000" tIns="22500" rIns="45000" bIns="22500"/>
            <a:lstStyle/>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Paste or construct a gene list</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Select a LINCS </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or non-</a:t>
              </a:r>
              <a:r>
                <a:rPr lang="en-US" sz="1700" dirty="0" err="1">
                  <a:solidFill>
                    <a:srgbClr val="000000"/>
                  </a:solidFill>
                  <a:latin typeface="Tahoma" panose="020B0604030504040204" pitchFamily="34" charset="0"/>
                  <a:ea typeface="Tahoma" panose="020B0604030504040204" pitchFamily="34" charset="0"/>
                  <a:cs typeface="Tahoma" panose="020B0604030504040204" pitchFamily="34" charset="0"/>
                </a:rPr>
                <a:t>Lincs</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dataset</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Query, analyze and visualize gene/protein expression profiles for selected genes in the selected dataset</a:t>
              </a:r>
              <a:endParaRPr sz="1700" dirty="0">
                <a:latin typeface="Tahoma" panose="020B0604030504040204" pitchFamily="34" charset="0"/>
                <a:ea typeface="Tahoma" panose="020B0604030504040204" pitchFamily="34" charset="0"/>
                <a:cs typeface="Tahoma" panose="020B0604030504040204" pitchFamily="34" charset="0"/>
              </a:endParaRPr>
            </a:p>
          </p:txBody>
        </p:sp>
        <p:sp>
          <p:nvSpPr>
            <p:cNvPr id="59" name="TextShape 17"/>
            <p:cNvSpPr txBox="1"/>
            <p:nvPr/>
          </p:nvSpPr>
          <p:spPr>
            <a:xfrm>
              <a:off x="20089510" y="2982318"/>
              <a:ext cx="4281456" cy="1879729"/>
            </a:xfrm>
            <a:prstGeom prst="rect">
              <a:avLst/>
            </a:prstGeom>
          </p:spPr>
          <p:txBody>
            <a:bodyPr lIns="45000" tIns="22500" rIns="45000" bIns="22500"/>
            <a:lstStyle/>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Select a dataset</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Construct a signature</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Functional enrichment and pathway analysis</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Correlation with signature libraries</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Use signature to </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interrogate  </a:t>
              </a: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a different dataset</a:t>
              </a:r>
              <a:endParaRPr sz="17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sz="1700" dirty="0">
                <a:latin typeface="Tahoma" panose="020B0604030504040204" pitchFamily="34" charset="0"/>
                <a:ea typeface="Tahoma" panose="020B0604030504040204" pitchFamily="34" charset="0"/>
                <a:cs typeface="Tahoma" panose="020B0604030504040204" pitchFamily="34" charset="0"/>
              </a:endParaRPr>
            </a:p>
          </p:txBody>
        </p:sp>
        <p:sp>
          <p:nvSpPr>
            <p:cNvPr id="60" name="TextShape 18"/>
            <p:cNvSpPr txBox="1"/>
            <p:nvPr/>
          </p:nvSpPr>
          <p:spPr>
            <a:xfrm>
              <a:off x="24370965" y="3018994"/>
              <a:ext cx="4113239" cy="1933845"/>
            </a:xfrm>
            <a:prstGeom prst="rect">
              <a:avLst/>
            </a:prstGeom>
          </p:spPr>
          <p:txBody>
            <a:bodyPr lIns="45000" tIns="22500" rIns="45000" bIns="22500"/>
            <a:lstStyle/>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Find or upload signature</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Find concordant signature</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Analyze expression/binding profiles of concordant signatures</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Assess biological underpinning of groups of concordant signatures</a:t>
              </a:r>
              <a:endParaRPr sz="17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sz="1700" dirty="0">
                <a:latin typeface="Tahoma" panose="020B0604030504040204" pitchFamily="34" charset="0"/>
                <a:ea typeface="Tahoma" panose="020B0604030504040204" pitchFamily="34" charset="0"/>
                <a:cs typeface="Tahoma" panose="020B0604030504040204" pitchFamily="34" charset="0"/>
              </a:endParaRPr>
            </a:p>
          </p:txBody>
        </p:sp>
        <p:sp>
          <p:nvSpPr>
            <p:cNvPr id="61" name="TextShape 19"/>
            <p:cNvSpPr txBox="1"/>
            <p:nvPr/>
          </p:nvSpPr>
          <p:spPr>
            <a:xfrm>
              <a:off x="28431219" y="3020290"/>
              <a:ext cx="3541277" cy="1661087"/>
            </a:xfrm>
            <a:prstGeom prst="rect">
              <a:avLst/>
            </a:prstGeom>
          </p:spPr>
          <p:txBody>
            <a:bodyPr lIns="45000" tIns="22500" rIns="45000" bIns="22500"/>
            <a:lstStyle/>
            <a:p>
              <a:pPr marL="171450" indent="-171450" algn="just">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Select a dataset</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lgn="just">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Construct a signature</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Functional enrichment and pathway analysis</a:t>
              </a:r>
              <a:endParaRPr sz="1700" dirty="0">
                <a:latin typeface="Tahoma" panose="020B0604030504040204" pitchFamily="34" charset="0"/>
                <a:ea typeface="Tahoma" panose="020B0604030504040204" pitchFamily="34" charset="0"/>
                <a:cs typeface="Tahoma" panose="020B0604030504040204" pitchFamily="34" charset="0"/>
              </a:endParaRPr>
            </a:p>
            <a:p>
              <a:pPr marL="171450" indent="-171450">
                <a:buSzPct val="66000"/>
                <a:buFont typeface="Wingdings" charset="2"/>
                <a:buChar char="v"/>
              </a:pPr>
              <a:r>
                <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rPr>
                <a:t>Correlation with signature libraries</a:t>
              </a:r>
              <a:endParaRPr sz="17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endParaRPr sz="1700"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18592208" y="2514432"/>
              <a:ext cx="678001" cy="480060"/>
              <a:chOff x="34022160" y="5041800"/>
              <a:chExt cx="960120" cy="960120"/>
            </a:xfrm>
          </p:grpSpPr>
          <p:sp>
            <p:nvSpPr>
              <p:cNvPr id="50" name="Line 8"/>
              <p:cNvSpPr/>
              <p:nvPr/>
            </p:nvSpPr>
            <p:spPr>
              <a:xfrm flipH="1">
                <a:off x="34515360" y="5041800"/>
                <a:ext cx="0" cy="960120"/>
              </a:xfrm>
              <a:prstGeom prst="line">
                <a:avLst/>
              </a:prstGeom>
              <a:ln w="76200">
                <a:solidFill>
                  <a:srgbClr val="5F89A0"/>
                </a:solidFill>
                <a:round/>
                <a:tailEnd type="triangle" w="med" len="med"/>
              </a:ln>
            </p:spPr>
          </p:sp>
          <p:sp>
            <p:nvSpPr>
              <p:cNvPr id="54" name="Line 12"/>
              <p:cNvSpPr/>
              <p:nvPr/>
            </p:nvSpPr>
            <p:spPr>
              <a:xfrm>
                <a:off x="34022160" y="5041800"/>
                <a:ext cx="960120" cy="0"/>
              </a:xfrm>
              <a:prstGeom prst="line">
                <a:avLst/>
              </a:prstGeom>
              <a:ln w="76200">
                <a:solidFill>
                  <a:srgbClr val="5F89A0"/>
                </a:solidFill>
                <a:round/>
              </a:ln>
            </p:spPr>
          </p:sp>
        </p:grpSp>
        <p:grpSp>
          <p:nvGrpSpPr>
            <p:cNvPr id="122" name="Group 121"/>
            <p:cNvGrpSpPr/>
            <p:nvPr/>
          </p:nvGrpSpPr>
          <p:grpSpPr>
            <a:xfrm>
              <a:off x="22239480" y="2514432"/>
              <a:ext cx="678001" cy="480060"/>
              <a:chOff x="34165035" y="5041800"/>
              <a:chExt cx="960120" cy="960120"/>
            </a:xfrm>
          </p:grpSpPr>
          <p:sp>
            <p:nvSpPr>
              <p:cNvPr id="123" name="Line 8"/>
              <p:cNvSpPr/>
              <p:nvPr/>
            </p:nvSpPr>
            <p:spPr>
              <a:xfrm flipH="1">
                <a:off x="34658235" y="5041800"/>
                <a:ext cx="0" cy="960120"/>
              </a:xfrm>
              <a:prstGeom prst="line">
                <a:avLst/>
              </a:prstGeom>
              <a:ln w="76200">
                <a:solidFill>
                  <a:srgbClr val="5F89A0"/>
                </a:solidFill>
                <a:round/>
                <a:tailEnd type="triangle" w="med" len="med"/>
              </a:ln>
            </p:spPr>
          </p:sp>
          <p:sp>
            <p:nvSpPr>
              <p:cNvPr id="124" name="Line 12"/>
              <p:cNvSpPr/>
              <p:nvPr/>
            </p:nvSpPr>
            <p:spPr>
              <a:xfrm>
                <a:off x="34165035" y="5041800"/>
                <a:ext cx="960120" cy="0"/>
              </a:xfrm>
              <a:prstGeom prst="line">
                <a:avLst/>
              </a:prstGeom>
              <a:ln w="76200">
                <a:solidFill>
                  <a:srgbClr val="5F89A0"/>
                </a:solidFill>
                <a:round/>
              </a:ln>
            </p:spPr>
          </p:sp>
        </p:grpSp>
        <p:grpSp>
          <p:nvGrpSpPr>
            <p:cNvPr id="125" name="Group 124"/>
            <p:cNvGrpSpPr/>
            <p:nvPr/>
          </p:nvGrpSpPr>
          <p:grpSpPr>
            <a:xfrm>
              <a:off x="25361881" y="2514432"/>
              <a:ext cx="678001" cy="480060"/>
              <a:chOff x="35450910" y="5041800"/>
              <a:chExt cx="960120" cy="960120"/>
            </a:xfrm>
          </p:grpSpPr>
          <p:sp>
            <p:nvSpPr>
              <p:cNvPr id="126" name="Line 8"/>
              <p:cNvSpPr/>
              <p:nvPr/>
            </p:nvSpPr>
            <p:spPr>
              <a:xfrm flipH="1">
                <a:off x="35944110" y="5041800"/>
                <a:ext cx="0" cy="960120"/>
              </a:xfrm>
              <a:prstGeom prst="line">
                <a:avLst/>
              </a:prstGeom>
              <a:ln w="76200">
                <a:solidFill>
                  <a:srgbClr val="5F89A0"/>
                </a:solidFill>
                <a:round/>
                <a:tailEnd type="triangle" w="med" len="med"/>
              </a:ln>
            </p:spPr>
          </p:sp>
          <p:sp>
            <p:nvSpPr>
              <p:cNvPr id="127" name="Line 12"/>
              <p:cNvSpPr/>
              <p:nvPr/>
            </p:nvSpPr>
            <p:spPr>
              <a:xfrm>
                <a:off x="35450910" y="5041800"/>
                <a:ext cx="960120" cy="0"/>
              </a:xfrm>
              <a:prstGeom prst="line">
                <a:avLst/>
              </a:prstGeom>
              <a:ln w="76200">
                <a:solidFill>
                  <a:srgbClr val="5F89A0"/>
                </a:solidFill>
                <a:round/>
              </a:ln>
            </p:spPr>
          </p:sp>
        </p:grpSp>
        <p:grpSp>
          <p:nvGrpSpPr>
            <p:cNvPr id="128" name="Group 127"/>
            <p:cNvGrpSpPr/>
            <p:nvPr/>
          </p:nvGrpSpPr>
          <p:grpSpPr>
            <a:xfrm>
              <a:off x="29295022" y="2514432"/>
              <a:ext cx="678001" cy="480060"/>
              <a:chOff x="36651060" y="5041800"/>
              <a:chExt cx="960120" cy="960120"/>
            </a:xfrm>
          </p:grpSpPr>
          <p:sp>
            <p:nvSpPr>
              <p:cNvPr id="129" name="Line 8"/>
              <p:cNvSpPr/>
              <p:nvPr/>
            </p:nvSpPr>
            <p:spPr>
              <a:xfrm flipH="1">
                <a:off x="37144260" y="5041800"/>
                <a:ext cx="0" cy="960120"/>
              </a:xfrm>
              <a:prstGeom prst="line">
                <a:avLst/>
              </a:prstGeom>
              <a:ln w="76200">
                <a:solidFill>
                  <a:srgbClr val="5F89A0"/>
                </a:solidFill>
                <a:round/>
                <a:tailEnd type="triangle" w="med" len="med"/>
              </a:ln>
            </p:spPr>
          </p:sp>
          <p:sp>
            <p:nvSpPr>
              <p:cNvPr id="130" name="Line 12"/>
              <p:cNvSpPr/>
              <p:nvPr/>
            </p:nvSpPr>
            <p:spPr>
              <a:xfrm>
                <a:off x="36651060" y="5041800"/>
                <a:ext cx="960120" cy="0"/>
              </a:xfrm>
              <a:prstGeom prst="line">
                <a:avLst/>
              </a:prstGeom>
              <a:ln w="76200">
                <a:solidFill>
                  <a:srgbClr val="5F89A0"/>
                </a:solidFill>
                <a:round/>
              </a:ln>
            </p:spPr>
          </p:sp>
        </p:grpSp>
        <p:sp>
          <p:nvSpPr>
            <p:cNvPr id="158" name="TextBox 157"/>
            <p:cNvSpPr txBox="1"/>
            <p:nvPr/>
          </p:nvSpPr>
          <p:spPr>
            <a:xfrm>
              <a:off x="17658328" y="2162852"/>
              <a:ext cx="2711849" cy="369332"/>
            </a:xfrm>
            <a:prstGeom prst="rect">
              <a:avLst/>
            </a:prstGeom>
            <a:noFill/>
          </p:spPr>
          <p:txBody>
            <a:bodyPr wrap="square" rtlCol="0">
              <a:spAutoFit/>
            </a:bodyPr>
            <a:lstStyle/>
            <a:p>
              <a:r>
                <a:rPr lang="en-US" sz="1800" dirty="0" err="1">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iLINCS</a:t>
              </a:r>
              <a:r>
                <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	Genes	</a:t>
              </a:r>
              <a:endPar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9" name="TextBox 158"/>
            <p:cNvSpPr txBox="1"/>
            <p:nvPr/>
          </p:nvSpPr>
          <p:spPr>
            <a:xfrm>
              <a:off x="25060581" y="2162852"/>
              <a:ext cx="1686035" cy="646331"/>
            </a:xfrm>
            <a:prstGeom prst="rect">
              <a:avLst/>
            </a:prstGeom>
            <a:noFill/>
          </p:spPr>
          <p:txBody>
            <a:bodyPr wrap="square" rtlCol="0">
              <a:spAutoFit/>
            </a:bodyPr>
            <a:lstStyle/>
            <a:p>
              <a:r>
                <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Signatures</a:t>
              </a:r>
              <a:endPar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0" name="TextBox 159"/>
            <p:cNvSpPr txBox="1"/>
            <p:nvPr/>
          </p:nvSpPr>
          <p:spPr>
            <a:xfrm>
              <a:off x="29002135" y="2162852"/>
              <a:ext cx="1289699" cy="369332"/>
            </a:xfrm>
            <a:prstGeom prst="rect">
              <a:avLst/>
            </a:prstGeom>
            <a:noFill/>
          </p:spPr>
          <p:txBody>
            <a:bodyPr wrap="square" rtlCol="0">
              <a:spAutoFit/>
            </a:bodyPr>
            <a:lstStyle/>
            <a:p>
              <a:pPr algn="ctr"/>
              <a:r>
                <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Maps</a:t>
              </a:r>
              <a:endParaRPr lang="en-US" sz="18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ounded Rectangle 10"/>
          <p:cNvSpPr/>
          <p:nvPr/>
        </p:nvSpPr>
        <p:spPr>
          <a:xfrm>
            <a:off x="15068200" y="9505720"/>
            <a:ext cx="2867375"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15068200" y="6914267"/>
            <a:ext cx="2867375"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wn Arrow 166"/>
          <p:cNvSpPr/>
          <p:nvPr/>
        </p:nvSpPr>
        <p:spPr>
          <a:xfrm>
            <a:off x="16361102" y="7439041"/>
            <a:ext cx="27907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14160952" y="13212701"/>
            <a:ext cx="4546147"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wn Arrow 168"/>
          <p:cNvSpPr/>
          <p:nvPr/>
        </p:nvSpPr>
        <p:spPr>
          <a:xfrm>
            <a:off x="16180432" y="13737475"/>
            <a:ext cx="44246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8888313" y="13772464"/>
            <a:ext cx="2105624" cy="668293"/>
            <a:chOff x="16211360" y="13824580"/>
            <a:chExt cx="2105624" cy="722190"/>
          </a:xfrm>
        </p:grpSpPr>
        <p:pic>
          <p:nvPicPr>
            <p:cNvPr id="186" name="Picture 185" descr="Screen Shot 2016-03-04 at 2.57.36 PM.png"/>
            <p:cNvPicPr>
              <a:picLocks noChangeAspect="1"/>
            </p:cNvPicPr>
            <p:nvPr/>
          </p:nvPicPr>
          <p:blipFill rotWithShape="1">
            <a:blip r:embed="rId10">
              <a:extLst>
                <a:ext uri="{28A0092B-C50C-407E-A947-70E740481C1C}">
                  <a14:useLocalDpi xmlns:a14="http://schemas.microsoft.com/office/drawing/2010/main" val="0"/>
                </a:ext>
              </a:extLst>
            </a:blip>
            <a:srcRect l="70311" b="78171"/>
            <a:stretch/>
          </p:blipFill>
          <p:spPr>
            <a:xfrm>
              <a:off x="16250847" y="13853546"/>
              <a:ext cx="2005361" cy="656254"/>
            </a:xfrm>
            <a:prstGeom prst="rect">
              <a:avLst/>
            </a:prstGeom>
            <a:noFill/>
            <a:ln>
              <a:noFill/>
            </a:ln>
          </p:spPr>
        </p:pic>
        <p:sp>
          <p:nvSpPr>
            <p:cNvPr id="225" name="Rounded Rectangle 224"/>
            <p:cNvSpPr/>
            <p:nvPr/>
          </p:nvSpPr>
          <p:spPr>
            <a:xfrm>
              <a:off x="16211360" y="13824580"/>
              <a:ext cx="2105624" cy="722190"/>
            </a:xfrm>
            <a:prstGeom prst="roundRect">
              <a:avLst/>
            </a:prstGeom>
            <a:noFill/>
            <a:ln w="571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grpSp>
      <p:sp>
        <p:nvSpPr>
          <p:cNvPr id="187" name="Rounded Rectangle 186"/>
          <p:cNvSpPr/>
          <p:nvPr/>
        </p:nvSpPr>
        <p:spPr>
          <a:xfrm>
            <a:off x="5038725" y="6886307"/>
            <a:ext cx="2068160"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own Arrow 187"/>
          <p:cNvSpPr/>
          <p:nvPr/>
        </p:nvSpPr>
        <p:spPr>
          <a:xfrm>
            <a:off x="5875220" y="10355552"/>
            <a:ext cx="44246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4245794" y="9830778"/>
            <a:ext cx="3670461"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own Arrow 189"/>
          <p:cNvSpPr/>
          <p:nvPr/>
        </p:nvSpPr>
        <p:spPr>
          <a:xfrm>
            <a:off x="5866246" y="13481653"/>
            <a:ext cx="44246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3257551" y="12946382"/>
            <a:ext cx="5536234"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wn Arrow 191"/>
          <p:cNvSpPr/>
          <p:nvPr/>
        </p:nvSpPr>
        <p:spPr>
          <a:xfrm>
            <a:off x="5851573" y="7422631"/>
            <a:ext cx="44246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25341856" y="6959614"/>
            <a:ext cx="2867375" cy="452452"/>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own Arrow 212"/>
          <p:cNvSpPr/>
          <p:nvPr/>
        </p:nvSpPr>
        <p:spPr>
          <a:xfrm>
            <a:off x="26642739" y="7410242"/>
            <a:ext cx="279073" cy="238257"/>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25322726" y="9066036"/>
            <a:ext cx="2931825" cy="452452"/>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own Arrow 222"/>
          <p:cNvSpPr/>
          <p:nvPr/>
        </p:nvSpPr>
        <p:spPr>
          <a:xfrm>
            <a:off x="26651013" y="9527337"/>
            <a:ext cx="279073" cy="238257"/>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25034048" y="11540310"/>
            <a:ext cx="3579462" cy="452452"/>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own Arrow 239"/>
          <p:cNvSpPr/>
          <p:nvPr/>
        </p:nvSpPr>
        <p:spPr>
          <a:xfrm>
            <a:off x="26684242" y="11993539"/>
            <a:ext cx="279073" cy="238257"/>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24445983" y="13963316"/>
            <a:ext cx="4709053" cy="524774"/>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own Arrow 241"/>
          <p:cNvSpPr/>
          <p:nvPr/>
        </p:nvSpPr>
        <p:spPr>
          <a:xfrm>
            <a:off x="26685269" y="14488090"/>
            <a:ext cx="27907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1100137" y="15858894"/>
            <a:ext cx="871537" cy="685441"/>
          </a:xfrm>
          <a:prstGeom prst="rect">
            <a:avLst/>
          </a:prstGeom>
          <a:solidFill>
            <a:schemeClr val="bg1"/>
          </a:solidFill>
        </p:spPr>
        <p:txBody>
          <a:bodyPr wrap="square" rtlCol="0">
            <a:spAutoFit/>
          </a:bodyPr>
          <a:lstStyle/>
          <a:p>
            <a:endParaRPr lang="en-US" dirty="0"/>
          </a:p>
        </p:txBody>
      </p:sp>
      <p:pic>
        <p:nvPicPr>
          <p:cNvPr id="253" name="Picture 252"/>
          <p:cNvPicPr>
            <a:picLocks noChangeAspect="1"/>
          </p:cNvPicPr>
          <p:nvPr/>
        </p:nvPicPr>
        <p:blipFill rotWithShape="1">
          <a:blip r:embed="rId23"/>
          <a:srcRect l="24323" t="15463" r="15105" b="34352"/>
          <a:stretch/>
        </p:blipFill>
        <p:spPr>
          <a:xfrm>
            <a:off x="11442092" y="10074615"/>
            <a:ext cx="6982855" cy="3069762"/>
          </a:xfrm>
          <a:prstGeom prst="rect">
            <a:avLst/>
          </a:prstGeom>
        </p:spPr>
      </p:pic>
      <p:sp>
        <p:nvSpPr>
          <p:cNvPr id="12" name="Down Arrow 11"/>
          <p:cNvSpPr/>
          <p:nvPr/>
        </p:nvSpPr>
        <p:spPr>
          <a:xfrm>
            <a:off x="16361102" y="10040157"/>
            <a:ext cx="279073" cy="2763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11427439" y="10286984"/>
            <a:ext cx="1677733" cy="51482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sp>
        <p:nvSpPr>
          <p:cNvPr id="255" name="Rounded Rectangle 254"/>
          <p:cNvSpPr/>
          <p:nvPr/>
        </p:nvSpPr>
        <p:spPr>
          <a:xfrm>
            <a:off x="11474636" y="12412128"/>
            <a:ext cx="1565424" cy="73224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5828</TotalTime>
  <Words>792</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DejaVu Sans</vt:lpstr>
      <vt:lpstr>StarSymbol</vt:lpstr>
      <vt:lpstr>Arial</vt:lpstr>
      <vt:lpstr>Wingdings</vt:lpstr>
      <vt:lpstr>Tahoma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dc:creator>
  <cp:lastModifiedBy>lincs</cp:lastModifiedBy>
  <cp:revision>122</cp:revision>
  <dcterms:modified xsi:type="dcterms:W3CDTF">2016-09-13T19:44:08Z</dcterms:modified>
</cp:coreProperties>
</file>