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2"/>
  </p:notesMasterIdLst>
  <p:sldIdLst>
    <p:sldId id="256" r:id="rId2"/>
    <p:sldId id="298" r:id="rId3"/>
    <p:sldId id="299" r:id="rId4"/>
    <p:sldId id="297" r:id="rId5"/>
    <p:sldId id="301" r:id="rId6"/>
    <p:sldId id="302" r:id="rId7"/>
    <p:sldId id="304" r:id="rId8"/>
    <p:sldId id="303" r:id="rId9"/>
    <p:sldId id="305" r:id="rId10"/>
    <p:sldId id="306" r:id="rId11"/>
    <p:sldId id="307" r:id="rId12"/>
    <p:sldId id="308" r:id="rId13"/>
    <p:sldId id="296" r:id="rId14"/>
    <p:sldId id="309" r:id="rId15"/>
    <p:sldId id="259" r:id="rId16"/>
    <p:sldId id="310" r:id="rId17"/>
    <p:sldId id="311" r:id="rId18"/>
    <p:sldId id="312" r:id="rId19"/>
    <p:sldId id="314" r:id="rId20"/>
    <p:sldId id="315" r:id="rId21"/>
    <p:sldId id="317" r:id="rId22"/>
    <p:sldId id="316" r:id="rId23"/>
    <p:sldId id="258" r:id="rId24"/>
    <p:sldId id="318" r:id="rId25"/>
    <p:sldId id="319" r:id="rId26"/>
    <p:sldId id="320" r:id="rId27"/>
    <p:sldId id="321" r:id="rId28"/>
    <p:sldId id="322" r:id="rId29"/>
    <p:sldId id="323" r:id="rId30"/>
    <p:sldId id="324" r:id="rId31"/>
    <p:sldId id="262" r:id="rId32"/>
    <p:sldId id="325" r:id="rId33"/>
    <p:sldId id="326" r:id="rId34"/>
    <p:sldId id="260" r:id="rId35"/>
    <p:sldId id="327" r:id="rId36"/>
    <p:sldId id="328" r:id="rId37"/>
    <p:sldId id="261" r:id="rId38"/>
    <p:sldId id="329" r:id="rId39"/>
    <p:sldId id="330" r:id="rId40"/>
    <p:sldId id="295" r:id="rId41"/>
  </p:sldIdLst>
  <p:sldSz cx="9144000" cy="5143500" type="screen16x9"/>
  <p:notesSz cx="6858000" cy="9144000"/>
  <p:embeddedFontLst>
    <p:embeddedFont>
      <p:font typeface="Helvetica Neue" panose="02000503000000020004" pitchFamily="2" charset="0"/>
      <p:regular r:id="rId43"/>
      <p:bold r:id="rId44"/>
      <p:italic r:id="rId45"/>
      <p:boldItalic r:id="rId46"/>
    </p:embeddedFont>
    <p:embeddedFont>
      <p:font typeface="Open Sans" panose="020B0606030504020204" pitchFamily="34" charset="0"/>
      <p:regular r:id="rId47"/>
      <p:bold r:id="rId48"/>
      <p:italic r:id="rId49"/>
      <p:boldItalic r:id="rId50"/>
    </p:embeddedFont>
    <p:embeddedFont>
      <p:font typeface="Raleway" pitchFamily="2" charset="77"/>
      <p:regular r:id="rId51"/>
      <p:bold r:id="rId52"/>
      <p:italic r:id="rId53"/>
      <p:boldItalic r:id="rId5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5" roundtripDataSignature="AMtx7mghucudk3vIGjWkSe14csexehVq4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71"/>
    <p:restoredTop sz="85986"/>
  </p:normalViewPr>
  <p:slideViewPr>
    <p:cSldViewPr snapToGrid="0">
      <p:cViewPr varScale="1">
        <p:scale>
          <a:sx n="140" d="100"/>
          <a:sy n="140" d="100"/>
        </p:scale>
        <p:origin x="1344" y="18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font" Target="fonts/font5.fntdata"/><Relationship Id="rId50" Type="http://schemas.openxmlformats.org/officeDocument/2006/relationships/font" Target="fonts/font8.fntdata"/><Relationship Id="rId55" Type="http://customschemas.google.com/relationships/presentationmetadata" Target="meta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3" Type="http://schemas.openxmlformats.org/officeDocument/2006/relationships/font" Target="fonts/font11.fntdata"/><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font" Target="fonts/font6.fntdata"/><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font" Target="fonts/font9.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7.fntdata"/><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2.fntdata"/><Relationship Id="rId52" Type="http://schemas.openxmlformats.org/officeDocument/2006/relationships/font" Target="fonts/font1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apache.org/licenses/LICENSE-2.0" TargetMode="External"/><Relationship Id="rId2" Type="http://schemas.openxmlformats.org/officeDocument/2006/relationships/slide" Target="../slides/slide26.xml"/><Relationship Id="rId1" Type="http://schemas.openxmlformats.org/officeDocument/2006/relationships/notesMaster" Target="../notesMasters/notesMaster1.xml"/><Relationship Id="rId4" Type="http://schemas.openxmlformats.org/officeDocument/2006/relationships/hyperlink" Target="https://www.gnu.org/licenses/gpl-3.0.html" TargetMode="Externa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8" Type="http://schemas.openxmlformats.org/officeDocument/2006/relationships/hyperlink" Target="https://commons.wikimedia.org/wiki/Commons:Licensing" TargetMode="External"/><Relationship Id="rId3" Type="http://schemas.openxmlformats.org/officeDocument/2006/relationships/hyperlink" Target="https://opensource.org/definition" TargetMode="External"/><Relationship Id="rId7" Type="http://schemas.openxmlformats.org/officeDocument/2006/relationships/hyperlink" Target="https://blog.mozilla.org/wp-content/uploads/2018/05/MZOTS_OS_Archetypes_report_ext_scr.pdf" TargetMode="External"/><Relationship Id="rId2" Type="http://schemas.openxmlformats.org/officeDocument/2006/relationships/slide" Target="../slides/slide29.xml"/><Relationship Id="rId1" Type="http://schemas.openxmlformats.org/officeDocument/2006/relationships/notesMaster" Target="../notesMasters/notesMaster1.xml"/><Relationship Id="rId6" Type="http://schemas.openxmlformats.org/officeDocument/2006/relationships/hyperlink" Target="https://opensource.guide" TargetMode="External"/><Relationship Id="rId5" Type="http://schemas.openxmlformats.org/officeDocument/2006/relationships/hyperlink" Target="https://fossforge.com/" TargetMode="External"/><Relationship Id="rId4" Type="http://schemas.openxmlformats.org/officeDocument/2006/relationships/hyperlink" Target="https://producingoss.com/en/legal.html" TargetMode="Externa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zenodo.org/"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s://docs.carpentries.org/topic_folders/policies/code-of-conduct.html" TargetMode="External"/><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
        <p:cNvGrpSpPr/>
        <p:nvPr/>
      </p:nvGrpSpPr>
      <p:grpSpPr>
        <a:xfrm>
          <a:off x="0" y="0"/>
          <a:ext cx="0" cy="0"/>
          <a:chOff x="0" y="0"/>
          <a:chExt cx="0" cy="0"/>
        </a:xfrm>
      </p:grpSpPr>
      <p:sp>
        <p:nvSpPr>
          <p:cNvPr id="18" name="Google Shape;18;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 name="Google Shape;19;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just" rtl="0">
              <a:lnSpc>
                <a:spcPct val="115000"/>
              </a:lnSpc>
              <a:spcBef>
                <a:spcPts val="0"/>
              </a:spcBef>
              <a:spcAft>
                <a:spcPts val="700"/>
              </a:spcAft>
              <a:buSzPts val="1100"/>
              <a:buNone/>
            </a:pPr>
            <a:endParaRPr lang="en-US" sz="1100" b="0" i="0" u="none" strike="noStrike" cap="none" dirty="0">
              <a:solidFill>
                <a:srgbClr val="000000"/>
              </a:solidFill>
              <a:effectLst/>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
          <a:extLst>
            <a:ext uri="{FF2B5EF4-FFF2-40B4-BE49-F238E27FC236}">
              <a16:creationId xmlns:a16="http://schemas.microsoft.com/office/drawing/2014/main" id="{CB043597-4B78-9B27-52B5-7CFE26103FA5}"/>
            </a:ext>
          </a:extLst>
        </p:cNvPr>
        <p:cNvGrpSpPr/>
        <p:nvPr/>
      </p:nvGrpSpPr>
      <p:grpSpPr>
        <a:xfrm>
          <a:off x="0" y="0"/>
          <a:ext cx="0" cy="0"/>
          <a:chOff x="0" y="0"/>
          <a:chExt cx="0" cy="0"/>
        </a:xfrm>
      </p:grpSpPr>
      <p:sp>
        <p:nvSpPr>
          <p:cNvPr id="30" name="Google Shape;30;p2:notes">
            <a:extLst>
              <a:ext uri="{FF2B5EF4-FFF2-40B4-BE49-F238E27FC236}">
                <a16:creationId xmlns:a16="http://schemas.microsoft.com/office/drawing/2014/main" id="{2F6DF892-E078-D199-9ED7-BCED8E3F9C0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 name="Google Shape;31;p2:notes">
            <a:extLst>
              <a:ext uri="{FF2B5EF4-FFF2-40B4-BE49-F238E27FC236}">
                <a16:creationId xmlns:a16="http://schemas.microsoft.com/office/drawing/2014/main" id="{E60F18A3-3A84-3E4A-79CD-D1A2A00C61E6}"/>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marR="0" lvl="0" indent="0" algn="l" rtl="0">
              <a:lnSpc>
                <a:spcPct val="100000"/>
              </a:lnSpc>
              <a:spcBef>
                <a:spcPts val="0"/>
              </a:spcBef>
              <a:spcAft>
                <a:spcPts val="0"/>
              </a:spcAft>
              <a:buClr>
                <a:srgbClr val="000000"/>
              </a:buClr>
              <a:buSzPts val="1100"/>
              <a:buFont typeface="Arial"/>
              <a:buNone/>
            </a:pPr>
            <a:endParaRPr sz="1100">
              <a:latin typeface="Arial"/>
              <a:ea typeface="Arial"/>
              <a:cs typeface="Arial"/>
              <a:sym typeface="Arial"/>
            </a:endParaRPr>
          </a:p>
        </p:txBody>
      </p:sp>
    </p:spTree>
    <p:extLst>
      <p:ext uri="{BB962C8B-B14F-4D97-AF65-F5344CB8AC3E}">
        <p14:creationId xmlns:p14="http://schemas.microsoft.com/office/powerpoint/2010/main" val="9388067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
          <a:extLst>
            <a:ext uri="{FF2B5EF4-FFF2-40B4-BE49-F238E27FC236}">
              <a16:creationId xmlns:a16="http://schemas.microsoft.com/office/drawing/2014/main" id="{90046D01-7AAC-8A1A-4D81-18607EAFD22C}"/>
            </a:ext>
          </a:extLst>
        </p:cNvPr>
        <p:cNvGrpSpPr/>
        <p:nvPr/>
      </p:nvGrpSpPr>
      <p:grpSpPr>
        <a:xfrm>
          <a:off x="0" y="0"/>
          <a:ext cx="0" cy="0"/>
          <a:chOff x="0" y="0"/>
          <a:chExt cx="0" cy="0"/>
        </a:xfrm>
      </p:grpSpPr>
      <p:sp>
        <p:nvSpPr>
          <p:cNvPr id="30" name="Google Shape;30;p2:notes">
            <a:extLst>
              <a:ext uri="{FF2B5EF4-FFF2-40B4-BE49-F238E27FC236}">
                <a16:creationId xmlns:a16="http://schemas.microsoft.com/office/drawing/2014/main" id="{D57AE9C8-A594-E978-29D3-3D1688CB647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 name="Google Shape;31;p2:notes">
            <a:extLst>
              <a:ext uri="{FF2B5EF4-FFF2-40B4-BE49-F238E27FC236}">
                <a16:creationId xmlns:a16="http://schemas.microsoft.com/office/drawing/2014/main" id="{FF2E579E-C809-7F13-5C98-7E73DD50D88E}"/>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marR="0" lvl="0" indent="0" algn="l" rtl="0">
              <a:lnSpc>
                <a:spcPct val="100000"/>
              </a:lnSpc>
              <a:spcBef>
                <a:spcPts val="0"/>
              </a:spcBef>
              <a:spcAft>
                <a:spcPts val="0"/>
              </a:spcAft>
              <a:buClr>
                <a:srgbClr val="000000"/>
              </a:buClr>
              <a:buSzPts val="1100"/>
              <a:buFont typeface="Arial"/>
              <a:buNone/>
            </a:pPr>
            <a:endParaRPr sz="1100" dirty="0">
              <a:latin typeface="Arial"/>
              <a:ea typeface="Arial"/>
              <a:cs typeface="Arial"/>
              <a:sym typeface="Arial"/>
            </a:endParaRPr>
          </a:p>
        </p:txBody>
      </p:sp>
    </p:spTree>
    <p:extLst>
      <p:ext uri="{BB962C8B-B14F-4D97-AF65-F5344CB8AC3E}">
        <p14:creationId xmlns:p14="http://schemas.microsoft.com/office/powerpoint/2010/main" val="36282507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
          <a:extLst>
            <a:ext uri="{FF2B5EF4-FFF2-40B4-BE49-F238E27FC236}">
              <a16:creationId xmlns:a16="http://schemas.microsoft.com/office/drawing/2014/main" id="{CC7863C7-65C7-1CF8-E952-4B1CBA5B9BEE}"/>
            </a:ext>
          </a:extLst>
        </p:cNvPr>
        <p:cNvGrpSpPr/>
        <p:nvPr/>
      </p:nvGrpSpPr>
      <p:grpSpPr>
        <a:xfrm>
          <a:off x="0" y="0"/>
          <a:ext cx="0" cy="0"/>
          <a:chOff x="0" y="0"/>
          <a:chExt cx="0" cy="0"/>
        </a:xfrm>
      </p:grpSpPr>
      <p:sp>
        <p:nvSpPr>
          <p:cNvPr id="30" name="Google Shape;30;p2:notes">
            <a:extLst>
              <a:ext uri="{FF2B5EF4-FFF2-40B4-BE49-F238E27FC236}">
                <a16:creationId xmlns:a16="http://schemas.microsoft.com/office/drawing/2014/main" id="{D373453F-2D50-BCF8-9BFE-C10189A598F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 name="Google Shape;31;p2:notes">
            <a:extLst>
              <a:ext uri="{FF2B5EF4-FFF2-40B4-BE49-F238E27FC236}">
                <a16:creationId xmlns:a16="http://schemas.microsoft.com/office/drawing/2014/main" id="{F69F9E6E-5ECE-8CD7-F541-621BC02862B1}"/>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marR="0" lvl="0" indent="0" algn="l" rtl="0">
              <a:lnSpc>
                <a:spcPct val="100000"/>
              </a:lnSpc>
              <a:spcBef>
                <a:spcPts val="0"/>
              </a:spcBef>
              <a:spcAft>
                <a:spcPts val="0"/>
              </a:spcAft>
              <a:buClr>
                <a:srgbClr val="000000"/>
              </a:buClr>
              <a:buSzPts val="1100"/>
              <a:buFont typeface="Arial"/>
              <a:buNone/>
            </a:pPr>
            <a:endParaRPr sz="1100">
              <a:latin typeface="Arial"/>
              <a:ea typeface="Arial"/>
              <a:cs typeface="Arial"/>
              <a:sym typeface="Arial"/>
            </a:endParaRPr>
          </a:p>
        </p:txBody>
      </p:sp>
    </p:spTree>
    <p:extLst>
      <p:ext uri="{BB962C8B-B14F-4D97-AF65-F5344CB8AC3E}">
        <p14:creationId xmlns:p14="http://schemas.microsoft.com/office/powerpoint/2010/main" val="26300238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
          <a:extLst>
            <a:ext uri="{FF2B5EF4-FFF2-40B4-BE49-F238E27FC236}">
              <a16:creationId xmlns:a16="http://schemas.microsoft.com/office/drawing/2014/main" id="{F58E8D79-0AA2-2889-B5B0-1D8C045FA0C3}"/>
            </a:ext>
          </a:extLst>
        </p:cNvPr>
        <p:cNvGrpSpPr/>
        <p:nvPr/>
      </p:nvGrpSpPr>
      <p:grpSpPr>
        <a:xfrm>
          <a:off x="0" y="0"/>
          <a:ext cx="0" cy="0"/>
          <a:chOff x="0" y="0"/>
          <a:chExt cx="0" cy="0"/>
        </a:xfrm>
      </p:grpSpPr>
      <p:sp>
        <p:nvSpPr>
          <p:cNvPr id="30" name="Google Shape;30;p2:notes">
            <a:extLst>
              <a:ext uri="{FF2B5EF4-FFF2-40B4-BE49-F238E27FC236}">
                <a16:creationId xmlns:a16="http://schemas.microsoft.com/office/drawing/2014/main" id="{E1F0EC70-BC69-573E-D398-EC4EF002D8E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 name="Google Shape;31;p2:notes">
            <a:extLst>
              <a:ext uri="{FF2B5EF4-FFF2-40B4-BE49-F238E27FC236}">
                <a16:creationId xmlns:a16="http://schemas.microsoft.com/office/drawing/2014/main" id="{76A2AA32-97A5-58F1-9B03-8ACB1D58BA4D}"/>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marR="0" lvl="0" indent="0" algn="l" rtl="0">
              <a:lnSpc>
                <a:spcPct val="100000"/>
              </a:lnSpc>
              <a:spcBef>
                <a:spcPts val="0"/>
              </a:spcBef>
              <a:spcAft>
                <a:spcPts val="0"/>
              </a:spcAft>
              <a:buClr>
                <a:srgbClr val="000000"/>
              </a:buClr>
              <a:buSzPts val="1100"/>
              <a:buFont typeface="Arial"/>
              <a:buNone/>
            </a:pPr>
            <a:endParaRPr sz="1100">
              <a:latin typeface="Arial"/>
              <a:ea typeface="Arial"/>
              <a:cs typeface="Arial"/>
              <a:sym typeface="Arial"/>
            </a:endParaRPr>
          </a:p>
        </p:txBody>
      </p:sp>
    </p:spTree>
    <p:extLst>
      <p:ext uri="{BB962C8B-B14F-4D97-AF65-F5344CB8AC3E}">
        <p14:creationId xmlns:p14="http://schemas.microsoft.com/office/powerpoint/2010/main" val="2312490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
          <a:extLst>
            <a:ext uri="{FF2B5EF4-FFF2-40B4-BE49-F238E27FC236}">
              <a16:creationId xmlns:a16="http://schemas.microsoft.com/office/drawing/2014/main" id="{824B361C-DD68-A120-B14C-70CC4C220E0E}"/>
            </a:ext>
          </a:extLst>
        </p:cNvPr>
        <p:cNvGrpSpPr/>
        <p:nvPr/>
      </p:nvGrpSpPr>
      <p:grpSpPr>
        <a:xfrm>
          <a:off x="0" y="0"/>
          <a:ext cx="0" cy="0"/>
          <a:chOff x="0" y="0"/>
          <a:chExt cx="0" cy="0"/>
        </a:xfrm>
      </p:grpSpPr>
      <p:sp>
        <p:nvSpPr>
          <p:cNvPr id="30" name="Google Shape;30;p2:notes">
            <a:extLst>
              <a:ext uri="{FF2B5EF4-FFF2-40B4-BE49-F238E27FC236}">
                <a16:creationId xmlns:a16="http://schemas.microsoft.com/office/drawing/2014/main" id="{4EF8A31D-D09F-5A01-746B-4EBB48B036B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 name="Google Shape;31;p2:notes">
            <a:extLst>
              <a:ext uri="{FF2B5EF4-FFF2-40B4-BE49-F238E27FC236}">
                <a16:creationId xmlns:a16="http://schemas.microsoft.com/office/drawing/2014/main" id="{0513503B-BFB5-A06C-AB3E-FBCCD97026BA}"/>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marR="0" lvl="0" indent="0" algn="l" rtl="0">
              <a:lnSpc>
                <a:spcPct val="100000"/>
              </a:lnSpc>
              <a:spcBef>
                <a:spcPts val="0"/>
              </a:spcBef>
              <a:spcAft>
                <a:spcPts val="0"/>
              </a:spcAft>
              <a:buClr>
                <a:srgbClr val="000000"/>
              </a:buClr>
              <a:buSzPts val="1100"/>
              <a:buFont typeface="Arial"/>
              <a:buNone/>
            </a:pPr>
            <a:endParaRPr sz="1100">
              <a:latin typeface="Arial"/>
              <a:ea typeface="Arial"/>
              <a:cs typeface="Arial"/>
              <a:sym typeface="Arial"/>
            </a:endParaRPr>
          </a:p>
        </p:txBody>
      </p:sp>
    </p:spTree>
    <p:extLst>
      <p:ext uri="{BB962C8B-B14F-4D97-AF65-F5344CB8AC3E}">
        <p14:creationId xmlns:p14="http://schemas.microsoft.com/office/powerpoint/2010/main" val="15594765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
          <a:extLst>
            <a:ext uri="{FF2B5EF4-FFF2-40B4-BE49-F238E27FC236}">
              <a16:creationId xmlns:a16="http://schemas.microsoft.com/office/drawing/2014/main" id="{DDE99982-ED3B-58F4-21D9-CA9331390752}"/>
            </a:ext>
          </a:extLst>
        </p:cNvPr>
        <p:cNvGrpSpPr/>
        <p:nvPr/>
      </p:nvGrpSpPr>
      <p:grpSpPr>
        <a:xfrm>
          <a:off x="0" y="0"/>
          <a:ext cx="0" cy="0"/>
          <a:chOff x="0" y="0"/>
          <a:chExt cx="0" cy="0"/>
        </a:xfrm>
      </p:grpSpPr>
      <p:sp>
        <p:nvSpPr>
          <p:cNvPr id="30" name="Google Shape;30;p2:notes">
            <a:extLst>
              <a:ext uri="{FF2B5EF4-FFF2-40B4-BE49-F238E27FC236}">
                <a16:creationId xmlns:a16="http://schemas.microsoft.com/office/drawing/2014/main" id="{498305BB-B6D3-3C4D-C308-EA0CCB99068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 name="Google Shape;31;p2:notes">
            <a:extLst>
              <a:ext uri="{FF2B5EF4-FFF2-40B4-BE49-F238E27FC236}">
                <a16:creationId xmlns:a16="http://schemas.microsoft.com/office/drawing/2014/main" id="{956E2CE1-70BA-273D-E04B-5C2D5BC3F0CA}"/>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marR="0" lvl="0" indent="0" algn="l" rtl="0">
              <a:lnSpc>
                <a:spcPct val="100000"/>
              </a:lnSpc>
              <a:spcBef>
                <a:spcPts val="0"/>
              </a:spcBef>
              <a:spcAft>
                <a:spcPts val="0"/>
              </a:spcAft>
              <a:buClr>
                <a:srgbClr val="000000"/>
              </a:buClr>
              <a:buSzPts val="1100"/>
              <a:buFont typeface="Arial"/>
              <a:buNone/>
            </a:pPr>
            <a:endParaRPr sz="1100" dirty="0">
              <a:latin typeface="Arial"/>
              <a:ea typeface="Arial"/>
              <a:cs typeface="Arial"/>
              <a:sym typeface="Arial"/>
            </a:endParaRPr>
          </a:p>
        </p:txBody>
      </p:sp>
    </p:spTree>
    <p:extLst>
      <p:ext uri="{BB962C8B-B14F-4D97-AF65-F5344CB8AC3E}">
        <p14:creationId xmlns:p14="http://schemas.microsoft.com/office/powerpoint/2010/main" val="25547068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
          <a:extLst>
            <a:ext uri="{FF2B5EF4-FFF2-40B4-BE49-F238E27FC236}">
              <a16:creationId xmlns:a16="http://schemas.microsoft.com/office/drawing/2014/main" id="{552CC1C1-061E-2A38-4AE7-C143C0CCBE0F}"/>
            </a:ext>
          </a:extLst>
        </p:cNvPr>
        <p:cNvGrpSpPr/>
        <p:nvPr/>
      </p:nvGrpSpPr>
      <p:grpSpPr>
        <a:xfrm>
          <a:off x="0" y="0"/>
          <a:ext cx="0" cy="0"/>
          <a:chOff x="0" y="0"/>
          <a:chExt cx="0" cy="0"/>
        </a:xfrm>
      </p:grpSpPr>
      <p:sp>
        <p:nvSpPr>
          <p:cNvPr id="30" name="Google Shape;30;p2:notes">
            <a:extLst>
              <a:ext uri="{FF2B5EF4-FFF2-40B4-BE49-F238E27FC236}">
                <a16:creationId xmlns:a16="http://schemas.microsoft.com/office/drawing/2014/main" id="{014225D5-15B4-4312-7116-33AC0CD87D3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 name="Google Shape;31;p2:notes">
            <a:extLst>
              <a:ext uri="{FF2B5EF4-FFF2-40B4-BE49-F238E27FC236}">
                <a16:creationId xmlns:a16="http://schemas.microsoft.com/office/drawing/2014/main" id="{6ACEDA38-1A8F-1EAB-744A-84096ED679A4}"/>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marR="0" lvl="0" indent="0" algn="l" rtl="0">
              <a:lnSpc>
                <a:spcPct val="100000"/>
              </a:lnSpc>
              <a:spcBef>
                <a:spcPts val="0"/>
              </a:spcBef>
              <a:spcAft>
                <a:spcPts val="0"/>
              </a:spcAft>
              <a:buClr>
                <a:srgbClr val="000000"/>
              </a:buClr>
              <a:buSzPts val="1100"/>
              <a:buFont typeface="Arial"/>
              <a:buNone/>
            </a:pPr>
            <a:endParaRPr sz="1100">
              <a:latin typeface="Arial"/>
              <a:ea typeface="Arial"/>
              <a:cs typeface="Arial"/>
              <a:sym typeface="Arial"/>
            </a:endParaRPr>
          </a:p>
        </p:txBody>
      </p:sp>
    </p:spTree>
    <p:extLst>
      <p:ext uri="{BB962C8B-B14F-4D97-AF65-F5344CB8AC3E}">
        <p14:creationId xmlns:p14="http://schemas.microsoft.com/office/powerpoint/2010/main" val="31312729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
          <a:extLst>
            <a:ext uri="{FF2B5EF4-FFF2-40B4-BE49-F238E27FC236}">
              <a16:creationId xmlns:a16="http://schemas.microsoft.com/office/drawing/2014/main" id="{134182DC-D6EA-9773-33E0-9924E83E4C4D}"/>
            </a:ext>
          </a:extLst>
        </p:cNvPr>
        <p:cNvGrpSpPr/>
        <p:nvPr/>
      </p:nvGrpSpPr>
      <p:grpSpPr>
        <a:xfrm>
          <a:off x="0" y="0"/>
          <a:ext cx="0" cy="0"/>
          <a:chOff x="0" y="0"/>
          <a:chExt cx="0" cy="0"/>
        </a:xfrm>
      </p:grpSpPr>
      <p:sp>
        <p:nvSpPr>
          <p:cNvPr id="30" name="Google Shape;30;p2:notes">
            <a:extLst>
              <a:ext uri="{FF2B5EF4-FFF2-40B4-BE49-F238E27FC236}">
                <a16:creationId xmlns:a16="http://schemas.microsoft.com/office/drawing/2014/main" id="{44B0C1E5-E3E4-5A0A-96E3-46FD3F9CB31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 name="Google Shape;31;p2:notes">
            <a:extLst>
              <a:ext uri="{FF2B5EF4-FFF2-40B4-BE49-F238E27FC236}">
                <a16:creationId xmlns:a16="http://schemas.microsoft.com/office/drawing/2014/main" id="{FBD723FF-BCC1-5B83-DBA4-F9CD9671AE2F}"/>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marR="0" lvl="0" indent="0" algn="l" rtl="0">
              <a:lnSpc>
                <a:spcPct val="100000"/>
              </a:lnSpc>
              <a:spcBef>
                <a:spcPts val="0"/>
              </a:spcBef>
              <a:spcAft>
                <a:spcPts val="0"/>
              </a:spcAft>
              <a:buClr>
                <a:srgbClr val="000000"/>
              </a:buClr>
              <a:buSzPts val="1100"/>
              <a:buFont typeface="Arial"/>
              <a:buNone/>
            </a:pPr>
            <a:endParaRPr sz="1100">
              <a:latin typeface="Arial"/>
              <a:ea typeface="Arial"/>
              <a:cs typeface="Arial"/>
              <a:sym typeface="Arial"/>
            </a:endParaRPr>
          </a:p>
        </p:txBody>
      </p:sp>
    </p:spTree>
    <p:extLst>
      <p:ext uri="{BB962C8B-B14F-4D97-AF65-F5344CB8AC3E}">
        <p14:creationId xmlns:p14="http://schemas.microsoft.com/office/powerpoint/2010/main" val="17778006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
          <a:extLst>
            <a:ext uri="{FF2B5EF4-FFF2-40B4-BE49-F238E27FC236}">
              <a16:creationId xmlns:a16="http://schemas.microsoft.com/office/drawing/2014/main" id="{15437EB0-BB7B-D1EA-064B-D7E7E9695A0D}"/>
            </a:ext>
          </a:extLst>
        </p:cNvPr>
        <p:cNvGrpSpPr/>
        <p:nvPr/>
      </p:nvGrpSpPr>
      <p:grpSpPr>
        <a:xfrm>
          <a:off x="0" y="0"/>
          <a:ext cx="0" cy="0"/>
          <a:chOff x="0" y="0"/>
          <a:chExt cx="0" cy="0"/>
        </a:xfrm>
      </p:grpSpPr>
      <p:sp>
        <p:nvSpPr>
          <p:cNvPr id="30" name="Google Shape;30;p2:notes">
            <a:extLst>
              <a:ext uri="{FF2B5EF4-FFF2-40B4-BE49-F238E27FC236}">
                <a16:creationId xmlns:a16="http://schemas.microsoft.com/office/drawing/2014/main" id="{D1C481F7-DD73-BF88-05B9-9BBFE52D04D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 name="Google Shape;31;p2:notes">
            <a:extLst>
              <a:ext uri="{FF2B5EF4-FFF2-40B4-BE49-F238E27FC236}">
                <a16:creationId xmlns:a16="http://schemas.microsoft.com/office/drawing/2014/main" id="{FAD03CA0-9F87-BBC1-E1DB-ADBC5FF28712}"/>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marR="0" lvl="0" indent="0" algn="l" rtl="0">
              <a:lnSpc>
                <a:spcPct val="100000"/>
              </a:lnSpc>
              <a:spcBef>
                <a:spcPts val="0"/>
              </a:spcBef>
              <a:spcAft>
                <a:spcPts val="0"/>
              </a:spcAft>
              <a:buClr>
                <a:srgbClr val="000000"/>
              </a:buClr>
              <a:buSzPts val="1100"/>
              <a:buFont typeface="Arial"/>
              <a:buNone/>
            </a:pPr>
            <a:endParaRPr sz="1100">
              <a:latin typeface="Arial"/>
              <a:ea typeface="Arial"/>
              <a:cs typeface="Arial"/>
              <a:sym typeface="Arial"/>
            </a:endParaRPr>
          </a:p>
        </p:txBody>
      </p:sp>
    </p:spTree>
    <p:extLst>
      <p:ext uri="{BB962C8B-B14F-4D97-AF65-F5344CB8AC3E}">
        <p14:creationId xmlns:p14="http://schemas.microsoft.com/office/powerpoint/2010/main" val="36205890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
          <a:extLst>
            <a:ext uri="{FF2B5EF4-FFF2-40B4-BE49-F238E27FC236}">
              <a16:creationId xmlns:a16="http://schemas.microsoft.com/office/drawing/2014/main" id="{158DC0F3-EFAA-BF8C-0F2A-861505B1B1D9}"/>
            </a:ext>
          </a:extLst>
        </p:cNvPr>
        <p:cNvGrpSpPr/>
        <p:nvPr/>
      </p:nvGrpSpPr>
      <p:grpSpPr>
        <a:xfrm>
          <a:off x="0" y="0"/>
          <a:ext cx="0" cy="0"/>
          <a:chOff x="0" y="0"/>
          <a:chExt cx="0" cy="0"/>
        </a:xfrm>
      </p:grpSpPr>
      <p:sp>
        <p:nvSpPr>
          <p:cNvPr id="30" name="Google Shape;30;p2:notes">
            <a:extLst>
              <a:ext uri="{FF2B5EF4-FFF2-40B4-BE49-F238E27FC236}">
                <a16:creationId xmlns:a16="http://schemas.microsoft.com/office/drawing/2014/main" id="{D0B425B0-8A9F-4F1E-90E1-47786A923E3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 name="Google Shape;31;p2:notes">
            <a:extLst>
              <a:ext uri="{FF2B5EF4-FFF2-40B4-BE49-F238E27FC236}">
                <a16:creationId xmlns:a16="http://schemas.microsoft.com/office/drawing/2014/main" id="{F95D75FC-E224-BB12-2C5B-974996306A3E}"/>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marR="0" lvl="0" indent="0" algn="l" rtl="0">
              <a:lnSpc>
                <a:spcPct val="100000"/>
              </a:lnSpc>
              <a:spcBef>
                <a:spcPts val="0"/>
              </a:spcBef>
              <a:spcAft>
                <a:spcPts val="0"/>
              </a:spcAft>
              <a:buClr>
                <a:srgbClr val="000000"/>
              </a:buClr>
              <a:buSzPts val="1100"/>
              <a:buFont typeface="Arial"/>
              <a:buNone/>
            </a:pPr>
            <a:endParaRPr sz="1100">
              <a:latin typeface="Arial"/>
              <a:ea typeface="Arial"/>
              <a:cs typeface="Arial"/>
              <a:sym typeface="Arial"/>
            </a:endParaRPr>
          </a:p>
        </p:txBody>
      </p:sp>
    </p:spTree>
    <p:extLst>
      <p:ext uri="{BB962C8B-B14F-4D97-AF65-F5344CB8AC3E}">
        <p14:creationId xmlns:p14="http://schemas.microsoft.com/office/powerpoint/2010/main" val="41950770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
          <a:extLst>
            <a:ext uri="{FF2B5EF4-FFF2-40B4-BE49-F238E27FC236}">
              <a16:creationId xmlns:a16="http://schemas.microsoft.com/office/drawing/2014/main" id="{B630E7FD-DA5F-8931-D1CF-1521D9526949}"/>
            </a:ext>
          </a:extLst>
        </p:cNvPr>
        <p:cNvGrpSpPr/>
        <p:nvPr/>
      </p:nvGrpSpPr>
      <p:grpSpPr>
        <a:xfrm>
          <a:off x="0" y="0"/>
          <a:ext cx="0" cy="0"/>
          <a:chOff x="0" y="0"/>
          <a:chExt cx="0" cy="0"/>
        </a:xfrm>
      </p:grpSpPr>
      <p:sp>
        <p:nvSpPr>
          <p:cNvPr id="30" name="Google Shape;30;p2:notes">
            <a:extLst>
              <a:ext uri="{FF2B5EF4-FFF2-40B4-BE49-F238E27FC236}">
                <a16:creationId xmlns:a16="http://schemas.microsoft.com/office/drawing/2014/main" id="{126FEA2D-8998-CD90-E80A-FB3C025CA1E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 name="Google Shape;31;p2:notes">
            <a:extLst>
              <a:ext uri="{FF2B5EF4-FFF2-40B4-BE49-F238E27FC236}">
                <a16:creationId xmlns:a16="http://schemas.microsoft.com/office/drawing/2014/main" id="{3F1187C2-ECE8-CB55-264B-E869C81C83D2}"/>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marR="0" lvl="0" indent="0" algn="l" rtl="0">
              <a:lnSpc>
                <a:spcPct val="100000"/>
              </a:lnSpc>
              <a:spcBef>
                <a:spcPts val="0"/>
              </a:spcBef>
              <a:spcAft>
                <a:spcPts val="0"/>
              </a:spcAft>
              <a:buClr>
                <a:srgbClr val="000000"/>
              </a:buClr>
              <a:buSzPts val="1100"/>
              <a:buFont typeface="Arial"/>
              <a:buNone/>
            </a:pPr>
            <a:endParaRPr sz="1100">
              <a:latin typeface="Arial"/>
              <a:ea typeface="Arial"/>
              <a:cs typeface="Arial"/>
              <a:sym typeface="Arial"/>
            </a:endParaRPr>
          </a:p>
        </p:txBody>
      </p:sp>
    </p:spTree>
    <p:extLst>
      <p:ext uri="{BB962C8B-B14F-4D97-AF65-F5344CB8AC3E}">
        <p14:creationId xmlns:p14="http://schemas.microsoft.com/office/powerpoint/2010/main" val="17848407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
          <a:extLst>
            <a:ext uri="{FF2B5EF4-FFF2-40B4-BE49-F238E27FC236}">
              <a16:creationId xmlns:a16="http://schemas.microsoft.com/office/drawing/2014/main" id="{EC3AB935-5543-5B38-DB56-F0B9AD811856}"/>
            </a:ext>
          </a:extLst>
        </p:cNvPr>
        <p:cNvGrpSpPr/>
        <p:nvPr/>
      </p:nvGrpSpPr>
      <p:grpSpPr>
        <a:xfrm>
          <a:off x="0" y="0"/>
          <a:ext cx="0" cy="0"/>
          <a:chOff x="0" y="0"/>
          <a:chExt cx="0" cy="0"/>
        </a:xfrm>
      </p:grpSpPr>
      <p:sp>
        <p:nvSpPr>
          <p:cNvPr id="30" name="Google Shape;30;p2:notes">
            <a:extLst>
              <a:ext uri="{FF2B5EF4-FFF2-40B4-BE49-F238E27FC236}">
                <a16:creationId xmlns:a16="http://schemas.microsoft.com/office/drawing/2014/main" id="{76B00ADE-AB6D-410A-E0A3-A9A972832AB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 name="Google Shape;31;p2:notes">
            <a:extLst>
              <a:ext uri="{FF2B5EF4-FFF2-40B4-BE49-F238E27FC236}">
                <a16:creationId xmlns:a16="http://schemas.microsoft.com/office/drawing/2014/main" id="{0E79BAA6-F002-634D-0FB6-448DED6588F1}"/>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marR="0" lvl="0" indent="0" algn="l" rtl="0">
              <a:lnSpc>
                <a:spcPct val="100000"/>
              </a:lnSpc>
              <a:spcBef>
                <a:spcPts val="0"/>
              </a:spcBef>
              <a:spcAft>
                <a:spcPts val="0"/>
              </a:spcAft>
              <a:buClr>
                <a:srgbClr val="000000"/>
              </a:buClr>
              <a:buSzPts val="1100"/>
              <a:buFont typeface="Arial"/>
              <a:buNone/>
            </a:pPr>
            <a:endParaRPr sz="1100">
              <a:latin typeface="Arial"/>
              <a:ea typeface="Arial"/>
              <a:cs typeface="Arial"/>
              <a:sym typeface="Arial"/>
            </a:endParaRPr>
          </a:p>
        </p:txBody>
      </p:sp>
    </p:spTree>
    <p:extLst>
      <p:ext uri="{BB962C8B-B14F-4D97-AF65-F5344CB8AC3E}">
        <p14:creationId xmlns:p14="http://schemas.microsoft.com/office/powerpoint/2010/main" val="19857107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a:extLst>
            <a:ext uri="{FF2B5EF4-FFF2-40B4-BE49-F238E27FC236}">
              <a16:creationId xmlns:a16="http://schemas.microsoft.com/office/drawing/2014/main" id="{7F0930C9-1F63-E470-61ED-BED13E6095C5}"/>
            </a:ext>
          </a:extLst>
        </p:cNvPr>
        <p:cNvGrpSpPr/>
        <p:nvPr/>
      </p:nvGrpSpPr>
      <p:grpSpPr>
        <a:xfrm>
          <a:off x="0" y="0"/>
          <a:ext cx="0" cy="0"/>
          <a:chOff x="0" y="0"/>
          <a:chExt cx="0" cy="0"/>
        </a:xfrm>
      </p:grpSpPr>
      <p:sp>
        <p:nvSpPr>
          <p:cNvPr id="59" name="Google Shape;59;p4:notes">
            <a:extLst>
              <a:ext uri="{FF2B5EF4-FFF2-40B4-BE49-F238E27FC236}">
                <a16:creationId xmlns:a16="http://schemas.microsoft.com/office/drawing/2014/main" id="{9A728706-1CA4-E161-7D95-AFE05158CF9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0" name="Google Shape;60;p4:notes">
            <a:extLst>
              <a:ext uri="{FF2B5EF4-FFF2-40B4-BE49-F238E27FC236}">
                <a16:creationId xmlns:a16="http://schemas.microsoft.com/office/drawing/2014/main" id="{72A8BDCE-9564-6858-EC74-41B8F722697F}"/>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28600" algn="l" rtl="0">
              <a:lnSpc>
                <a:spcPct val="100000"/>
              </a:lnSpc>
              <a:spcBef>
                <a:spcPts val="700"/>
              </a:spcBef>
              <a:spcAft>
                <a:spcPts val="0"/>
              </a:spcAft>
              <a:buSzPts val="1100"/>
              <a:buNone/>
            </a:pPr>
            <a:r>
              <a:rPr lang="en-US" sz="1100" b="0" i="0" u="none" strike="noStrike" cap="none" dirty="0">
                <a:solidFill>
                  <a:srgbClr val="000000"/>
                </a:solidFill>
                <a:effectLst/>
                <a:latin typeface="Arial"/>
                <a:ea typeface="Arial"/>
                <a:cs typeface="Arial"/>
                <a:sym typeface="Arial"/>
              </a:rPr>
              <a:t>A README is not the </a:t>
            </a:r>
            <a:r>
              <a:rPr lang="en-US" sz="1100" b="1" i="0" u="none" strike="noStrike" cap="none" dirty="0">
                <a:solidFill>
                  <a:srgbClr val="000000"/>
                </a:solidFill>
                <a:effectLst/>
                <a:latin typeface="Arial"/>
                <a:ea typeface="Arial"/>
                <a:cs typeface="Arial"/>
                <a:sym typeface="Arial"/>
              </a:rPr>
              <a:t>only or comprehensive</a:t>
            </a:r>
            <a:r>
              <a:rPr lang="en-US" sz="1100" b="0" i="0" u="none" strike="noStrike" cap="none" dirty="0">
                <a:solidFill>
                  <a:srgbClr val="000000"/>
                </a:solidFill>
                <a:effectLst/>
                <a:latin typeface="Arial"/>
                <a:ea typeface="Arial"/>
                <a:cs typeface="Arial"/>
                <a:sym typeface="Arial"/>
              </a:rPr>
              <a:t> documentation of your project</a:t>
            </a:r>
            <a:endParaRPr sz="1100" dirty="0">
              <a:latin typeface="Arial"/>
              <a:ea typeface="Arial"/>
              <a:cs typeface="Arial"/>
              <a:sym typeface="Arial"/>
            </a:endParaRPr>
          </a:p>
        </p:txBody>
      </p:sp>
    </p:spTree>
    <p:extLst>
      <p:ext uri="{BB962C8B-B14F-4D97-AF65-F5344CB8AC3E}">
        <p14:creationId xmlns:p14="http://schemas.microsoft.com/office/powerpoint/2010/main" val="1429601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0" name="Google Shape;60;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28600" algn="l" rtl="0">
              <a:lnSpc>
                <a:spcPct val="100000"/>
              </a:lnSpc>
              <a:spcBef>
                <a:spcPts val="700"/>
              </a:spcBef>
              <a:spcAft>
                <a:spcPts val="0"/>
              </a:spcAft>
              <a:buSzPts val="1100"/>
              <a:buNone/>
            </a:pPr>
            <a:r>
              <a:rPr lang="en-US" sz="1100" b="0" i="0" u="none" strike="noStrike" cap="none" dirty="0">
                <a:solidFill>
                  <a:srgbClr val="000000"/>
                </a:solidFill>
                <a:effectLst/>
                <a:latin typeface="Arial"/>
                <a:ea typeface="Arial"/>
                <a:cs typeface="Arial"/>
                <a:sym typeface="Arial"/>
              </a:rPr>
              <a:t>A README is not the </a:t>
            </a:r>
            <a:r>
              <a:rPr lang="en-US" sz="1100" b="1" i="0" u="none" strike="noStrike" cap="none" dirty="0">
                <a:solidFill>
                  <a:srgbClr val="000000"/>
                </a:solidFill>
                <a:effectLst/>
                <a:latin typeface="Arial"/>
                <a:ea typeface="Arial"/>
                <a:cs typeface="Arial"/>
                <a:sym typeface="Arial"/>
              </a:rPr>
              <a:t>only or comprehensive</a:t>
            </a:r>
            <a:r>
              <a:rPr lang="en-US" sz="1100" b="0" i="0" u="none" strike="noStrike" cap="none" dirty="0">
                <a:solidFill>
                  <a:srgbClr val="000000"/>
                </a:solidFill>
                <a:effectLst/>
                <a:latin typeface="Arial"/>
                <a:ea typeface="Arial"/>
                <a:cs typeface="Arial"/>
                <a:sym typeface="Arial"/>
              </a:rPr>
              <a:t> documentation of your project</a:t>
            </a:r>
            <a:endParaRPr sz="1100" dirty="0">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a:extLst>
            <a:ext uri="{FF2B5EF4-FFF2-40B4-BE49-F238E27FC236}">
              <a16:creationId xmlns:a16="http://schemas.microsoft.com/office/drawing/2014/main" id="{ED7DABF3-881B-18E0-2ED6-B6E757F563F1}"/>
            </a:ext>
          </a:extLst>
        </p:cNvPr>
        <p:cNvGrpSpPr/>
        <p:nvPr/>
      </p:nvGrpSpPr>
      <p:grpSpPr>
        <a:xfrm>
          <a:off x="0" y="0"/>
          <a:ext cx="0" cy="0"/>
          <a:chOff x="0" y="0"/>
          <a:chExt cx="0" cy="0"/>
        </a:xfrm>
      </p:grpSpPr>
      <p:sp>
        <p:nvSpPr>
          <p:cNvPr id="59" name="Google Shape;59;p4:notes">
            <a:extLst>
              <a:ext uri="{FF2B5EF4-FFF2-40B4-BE49-F238E27FC236}">
                <a16:creationId xmlns:a16="http://schemas.microsoft.com/office/drawing/2014/main" id="{E6C21636-024B-09C3-882B-945E9E2A17E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0" name="Google Shape;60;p4:notes">
            <a:extLst>
              <a:ext uri="{FF2B5EF4-FFF2-40B4-BE49-F238E27FC236}">
                <a16:creationId xmlns:a16="http://schemas.microsoft.com/office/drawing/2014/main" id="{401B8101-5740-18F8-1CE0-80932E287541}"/>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rtl="0" fontAlgn="base"/>
            <a:r>
              <a:rPr lang="en-US" sz="1100" b="1" i="0" u="none" strike="noStrike" cap="none" dirty="0">
                <a:solidFill>
                  <a:srgbClr val="000000"/>
                </a:solidFill>
                <a:effectLst/>
                <a:latin typeface="Arial"/>
                <a:ea typeface="Arial"/>
                <a:cs typeface="Arial"/>
                <a:sym typeface="Arial"/>
              </a:rPr>
              <a:t>Read the Docs: </a:t>
            </a:r>
            <a:r>
              <a:rPr lang="en-US" sz="1100" b="0" i="0" u="none" strike="noStrike" cap="none" dirty="0">
                <a:solidFill>
                  <a:srgbClr val="000000"/>
                </a:solidFill>
                <a:effectLst/>
                <a:latin typeface="Arial"/>
                <a:ea typeface="Arial"/>
                <a:cs typeface="Arial"/>
                <a:sym typeface="Arial"/>
              </a:rPr>
              <a:t>Indicates the status of the project's documentation build on Read the Docs</a:t>
            </a:r>
          </a:p>
        </p:txBody>
      </p:sp>
    </p:spTree>
    <p:extLst>
      <p:ext uri="{BB962C8B-B14F-4D97-AF65-F5344CB8AC3E}">
        <p14:creationId xmlns:p14="http://schemas.microsoft.com/office/powerpoint/2010/main" val="10090878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a:extLst>
            <a:ext uri="{FF2B5EF4-FFF2-40B4-BE49-F238E27FC236}">
              <a16:creationId xmlns:a16="http://schemas.microsoft.com/office/drawing/2014/main" id="{4FCBEB07-9202-3CA9-9CCC-BE7BC22AC03F}"/>
            </a:ext>
          </a:extLst>
        </p:cNvPr>
        <p:cNvGrpSpPr/>
        <p:nvPr/>
      </p:nvGrpSpPr>
      <p:grpSpPr>
        <a:xfrm>
          <a:off x="0" y="0"/>
          <a:ext cx="0" cy="0"/>
          <a:chOff x="0" y="0"/>
          <a:chExt cx="0" cy="0"/>
        </a:xfrm>
      </p:grpSpPr>
      <p:sp>
        <p:nvSpPr>
          <p:cNvPr id="59" name="Google Shape;59;p4:notes">
            <a:extLst>
              <a:ext uri="{FF2B5EF4-FFF2-40B4-BE49-F238E27FC236}">
                <a16:creationId xmlns:a16="http://schemas.microsoft.com/office/drawing/2014/main" id="{0201048F-AC93-1357-D6CD-651D8C5E264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0" name="Google Shape;60;p4:notes">
            <a:extLst>
              <a:ext uri="{FF2B5EF4-FFF2-40B4-BE49-F238E27FC236}">
                <a16:creationId xmlns:a16="http://schemas.microsoft.com/office/drawing/2014/main" id="{040B3398-BB26-D9F3-B282-E155F0608975}"/>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28600" algn="l" rtl="0">
              <a:lnSpc>
                <a:spcPct val="100000"/>
              </a:lnSpc>
              <a:spcBef>
                <a:spcPts val="700"/>
              </a:spcBef>
              <a:spcAft>
                <a:spcPts val="0"/>
              </a:spcAft>
              <a:buSzPts val="1100"/>
              <a:buNone/>
            </a:pPr>
            <a:r>
              <a:rPr lang="en-US" sz="1100" b="0" i="0" u="none" strike="noStrike" cap="none" dirty="0">
                <a:solidFill>
                  <a:srgbClr val="000000"/>
                </a:solidFill>
                <a:effectLst/>
                <a:latin typeface="Arial"/>
                <a:ea typeface="Arial"/>
                <a:cs typeface="Arial"/>
                <a:sym typeface="Arial"/>
              </a:rPr>
              <a:t>If the instructions are too large, link to a docs page</a:t>
            </a:r>
            <a:endParaRPr sz="1100" dirty="0">
              <a:latin typeface="Arial"/>
              <a:ea typeface="Arial"/>
              <a:cs typeface="Arial"/>
              <a:sym typeface="Arial"/>
            </a:endParaRPr>
          </a:p>
        </p:txBody>
      </p:sp>
    </p:spTree>
    <p:extLst>
      <p:ext uri="{BB962C8B-B14F-4D97-AF65-F5344CB8AC3E}">
        <p14:creationId xmlns:p14="http://schemas.microsoft.com/office/powerpoint/2010/main" val="31921985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a:extLst>
            <a:ext uri="{FF2B5EF4-FFF2-40B4-BE49-F238E27FC236}">
              <a16:creationId xmlns:a16="http://schemas.microsoft.com/office/drawing/2014/main" id="{07E154BD-EA71-9982-7DE4-465D9AD72D74}"/>
            </a:ext>
          </a:extLst>
        </p:cNvPr>
        <p:cNvGrpSpPr/>
        <p:nvPr/>
      </p:nvGrpSpPr>
      <p:grpSpPr>
        <a:xfrm>
          <a:off x="0" y="0"/>
          <a:ext cx="0" cy="0"/>
          <a:chOff x="0" y="0"/>
          <a:chExt cx="0" cy="0"/>
        </a:xfrm>
      </p:grpSpPr>
      <p:sp>
        <p:nvSpPr>
          <p:cNvPr id="59" name="Google Shape;59;p4:notes">
            <a:extLst>
              <a:ext uri="{FF2B5EF4-FFF2-40B4-BE49-F238E27FC236}">
                <a16:creationId xmlns:a16="http://schemas.microsoft.com/office/drawing/2014/main" id="{429887AC-5019-A699-15B8-A66F8B886C3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0" name="Google Shape;60;p4:notes">
            <a:extLst>
              <a:ext uri="{FF2B5EF4-FFF2-40B4-BE49-F238E27FC236}">
                <a16:creationId xmlns:a16="http://schemas.microsoft.com/office/drawing/2014/main" id="{594A871A-E14C-2FC7-1234-BEA2224CDCBD}"/>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rtl="0" fontAlgn="base"/>
            <a:r>
              <a:rPr lang="en-US" sz="1100" b="0" i="0" u="none" strike="noStrike" cap="none" dirty="0">
                <a:solidFill>
                  <a:srgbClr val="000000"/>
                </a:solidFill>
                <a:effectLst/>
                <a:latin typeface="Arial"/>
                <a:ea typeface="Arial"/>
                <a:cs typeface="Arial"/>
                <a:sym typeface="Arial"/>
              </a:rPr>
              <a:t>how to run/import your software into a project</a:t>
            </a:r>
          </a:p>
        </p:txBody>
      </p:sp>
    </p:spTree>
    <p:extLst>
      <p:ext uri="{BB962C8B-B14F-4D97-AF65-F5344CB8AC3E}">
        <p14:creationId xmlns:p14="http://schemas.microsoft.com/office/powerpoint/2010/main" val="33758100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a:extLst>
            <a:ext uri="{FF2B5EF4-FFF2-40B4-BE49-F238E27FC236}">
              <a16:creationId xmlns:a16="http://schemas.microsoft.com/office/drawing/2014/main" id="{DC2374A2-6556-64EF-FB3C-45A08C8C9F92}"/>
            </a:ext>
          </a:extLst>
        </p:cNvPr>
        <p:cNvGrpSpPr/>
        <p:nvPr/>
      </p:nvGrpSpPr>
      <p:grpSpPr>
        <a:xfrm>
          <a:off x="0" y="0"/>
          <a:ext cx="0" cy="0"/>
          <a:chOff x="0" y="0"/>
          <a:chExt cx="0" cy="0"/>
        </a:xfrm>
      </p:grpSpPr>
      <p:sp>
        <p:nvSpPr>
          <p:cNvPr id="59" name="Google Shape;59;p4:notes">
            <a:extLst>
              <a:ext uri="{FF2B5EF4-FFF2-40B4-BE49-F238E27FC236}">
                <a16:creationId xmlns:a16="http://schemas.microsoft.com/office/drawing/2014/main" id="{29A793F3-39F8-9120-B211-314952E89EF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0" name="Google Shape;60;p4:notes">
            <a:extLst>
              <a:ext uri="{FF2B5EF4-FFF2-40B4-BE49-F238E27FC236}">
                <a16:creationId xmlns:a16="http://schemas.microsoft.com/office/drawing/2014/main" id="{F74B55C6-2D36-6628-5900-704071D2B9D6}"/>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rtl="0" fontAlgn="base"/>
            <a:r>
              <a:rPr lang="en-US" sz="1100" b="0" i="0" u="none" strike="noStrike" cap="none" dirty="0">
                <a:solidFill>
                  <a:srgbClr val="000000"/>
                </a:solidFill>
                <a:effectLst/>
                <a:latin typeface="Arial"/>
                <a:ea typeface="Arial"/>
                <a:cs typeface="Arial"/>
                <a:sym typeface="Arial"/>
              </a:rPr>
              <a:t>emphasize critical information</a:t>
            </a:r>
          </a:p>
        </p:txBody>
      </p:sp>
    </p:spTree>
    <p:extLst>
      <p:ext uri="{BB962C8B-B14F-4D97-AF65-F5344CB8AC3E}">
        <p14:creationId xmlns:p14="http://schemas.microsoft.com/office/powerpoint/2010/main" val="19094394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a:extLst>
            <a:ext uri="{FF2B5EF4-FFF2-40B4-BE49-F238E27FC236}">
              <a16:creationId xmlns:a16="http://schemas.microsoft.com/office/drawing/2014/main" id="{F8AB85BB-AAA1-5802-3A7F-8580F1CC12E8}"/>
            </a:ext>
          </a:extLst>
        </p:cNvPr>
        <p:cNvGrpSpPr/>
        <p:nvPr/>
      </p:nvGrpSpPr>
      <p:grpSpPr>
        <a:xfrm>
          <a:off x="0" y="0"/>
          <a:ext cx="0" cy="0"/>
          <a:chOff x="0" y="0"/>
          <a:chExt cx="0" cy="0"/>
        </a:xfrm>
      </p:grpSpPr>
      <p:sp>
        <p:nvSpPr>
          <p:cNvPr id="59" name="Google Shape;59;p4:notes">
            <a:extLst>
              <a:ext uri="{FF2B5EF4-FFF2-40B4-BE49-F238E27FC236}">
                <a16:creationId xmlns:a16="http://schemas.microsoft.com/office/drawing/2014/main" id="{F58ADCE7-C701-C98B-BE2E-16A245B75F8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0" name="Google Shape;60;p4:notes">
            <a:extLst>
              <a:ext uri="{FF2B5EF4-FFF2-40B4-BE49-F238E27FC236}">
                <a16:creationId xmlns:a16="http://schemas.microsoft.com/office/drawing/2014/main" id="{4A7086B4-90CA-5B85-612D-DFA49B9681DA}"/>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rtl="0" fontAlgn="base"/>
            <a:r>
              <a:rPr lang="en-US" sz="1100" b="0" i="0" u="none" strike="noStrike" cap="none" dirty="0">
                <a:solidFill>
                  <a:srgbClr val="000000"/>
                </a:solidFill>
                <a:effectLst/>
                <a:latin typeface="Arial"/>
                <a:ea typeface="Arial"/>
                <a:cs typeface="Arial"/>
                <a:sym typeface="Arial"/>
              </a:rPr>
              <a:t>Acknowledgements</a:t>
            </a:r>
          </a:p>
        </p:txBody>
      </p:sp>
    </p:spTree>
    <p:extLst>
      <p:ext uri="{BB962C8B-B14F-4D97-AF65-F5344CB8AC3E}">
        <p14:creationId xmlns:p14="http://schemas.microsoft.com/office/powerpoint/2010/main" val="1339312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a:extLst>
            <a:ext uri="{FF2B5EF4-FFF2-40B4-BE49-F238E27FC236}">
              <a16:creationId xmlns:a16="http://schemas.microsoft.com/office/drawing/2014/main" id="{E967CDAF-D861-389A-A479-D2DD7964D1CE}"/>
            </a:ext>
          </a:extLst>
        </p:cNvPr>
        <p:cNvGrpSpPr/>
        <p:nvPr/>
      </p:nvGrpSpPr>
      <p:grpSpPr>
        <a:xfrm>
          <a:off x="0" y="0"/>
          <a:ext cx="0" cy="0"/>
          <a:chOff x="0" y="0"/>
          <a:chExt cx="0" cy="0"/>
        </a:xfrm>
      </p:grpSpPr>
      <p:sp>
        <p:nvSpPr>
          <p:cNvPr id="59" name="Google Shape;59;p4:notes">
            <a:extLst>
              <a:ext uri="{FF2B5EF4-FFF2-40B4-BE49-F238E27FC236}">
                <a16:creationId xmlns:a16="http://schemas.microsoft.com/office/drawing/2014/main" id="{EE0E1773-A9C8-4B98-78AA-B37B0F48BCA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0" name="Google Shape;60;p4:notes">
            <a:extLst>
              <a:ext uri="{FF2B5EF4-FFF2-40B4-BE49-F238E27FC236}">
                <a16:creationId xmlns:a16="http://schemas.microsoft.com/office/drawing/2014/main" id="{D2834743-252E-54F0-8C13-441236F07F1A}"/>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rtl="0" fontAlgn="base"/>
            <a:endParaRPr lang="en-US" sz="1100" b="0" i="0" u="none" strike="noStrike" cap="none" dirty="0">
              <a:solidFill>
                <a:srgbClr val="000000"/>
              </a:solidFill>
              <a:effectLst/>
              <a:latin typeface="Arial"/>
              <a:ea typeface="Arial"/>
              <a:cs typeface="Arial"/>
              <a:sym typeface="Arial"/>
            </a:endParaRPr>
          </a:p>
        </p:txBody>
      </p:sp>
    </p:spTree>
    <p:extLst>
      <p:ext uri="{BB962C8B-B14F-4D97-AF65-F5344CB8AC3E}">
        <p14:creationId xmlns:p14="http://schemas.microsoft.com/office/powerpoint/2010/main" val="10642467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
          <a:extLst>
            <a:ext uri="{FF2B5EF4-FFF2-40B4-BE49-F238E27FC236}">
              <a16:creationId xmlns:a16="http://schemas.microsoft.com/office/drawing/2014/main" id="{997BD127-37CC-9E60-A90C-AB798DD646F1}"/>
            </a:ext>
          </a:extLst>
        </p:cNvPr>
        <p:cNvGrpSpPr/>
        <p:nvPr/>
      </p:nvGrpSpPr>
      <p:grpSpPr>
        <a:xfrm>
          <a:off x="0" y="0"/>
          <a:ext cx="0" cy="0"/>
          <a:chOff x="0" y="0"/>
          <a:chExt cx="0" cy="0"/>
        </a:xfrm>
      </p:grpSpPr>
      <p:sp>
        <p:nvSpPr>
          <p:cNvPr id="30" name="Google Shape;30;p2:notes">
            <a:extLst>
              <a:ext uri="{FF2B5EF4-FFF2-40B4-BE49-F238E27FC236}">
                <a16:creationId xmlns:a16="http://schemas.microsoft.com/office/drawing/2014/main" id="{E4E17E3A-7EF8-27C9-3D26-99597903C6C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 name="Google Shape;31;p2:notes">
            <a:extLst>
              <a:ext uri="{FF2B5EF4-FFF2-40B4-BE49-F238E27FC236}">
                <a16:creationId xmlns:a16="http://schemas.microsoft.com/office/drawing/2014/main" id="{3EB68530-BECF-BFA8-5FA3-090A2B8C9F70}"/>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marR="0" lvl="0" indent="0" algn="l" rtl="0">
              <a:lnSpc>
                <a:spcPct val="100000"/>
              </a:lnSpc>
              <a:spcBef>
                <a:spcPts val="0"/>
              </a:spcBef>
              <a:spcAft>
                <a:spcPts val="0"/>
              </a:spcAft>
              <a:buClr>
                <a:srgbClr val="000000"/>
              </a:buClr>
              <a:buSzPts val="1100"/>
              <a:buFont typeface="Arial"/>
              <a:buNone/>
            </a:pPr>
            <a:endParaRPr sz="1100">
              <a:latin typeface="Arial"/>
              <a:ea typeface="Arial"/>
              <a:cs typeface="Arial"/>
              <a:sym typeface="Arial"/>
            </a:endParaRPr>
          </a:p>
        </p:txBody>
      </p:sp>
    </p:spTree>
    <p:extLst>
      <p:ext uri="{BB962C8B-B14F-4D97-AF65-F5344CB8AC3E}">
        <p14:creationId xmlns:p14="http://schemas.microsoft.com/office/powerpoint/2010/main" val="33657769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US" sz="1100" dirty="0">
                <a:solidFill>
                  <a:schemeClr val="dk1"/>
                </a:solidFill>
              </a:rPr>
              <a:t>So all in all, Licenses help clarify for who and for what purpose the work can be used, how the work can or cannot be modified, and how the work and derivatives of the work can be shared. In truly open licenses, anyone can use the work for any purpose, and modify it however they want, and redistribute the work or its derivatives however they want with the same license.</a:t>
            </a:r>
            <a:endParaRPr lang="en-US" sz="1100"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a:extLst>
            <a:ext uri="{FF2B5EF4-FFF2-40B4-BE49-F238E27FC236}">
              <a16:creationId xmlns:a16="http://schemas.microsoft.com/office/drawing/2014/main" id="{343572D0-3CA8-7080-E80F-F0034BF1F256}"/>
            </a:ext>
          </a:extLst>
        </p:cNvPr>
        <p:cNvGrpSpPr/>
        <p:nvPr/>
      </p:nvGrpSpPr>
      <p:grpSpPr>
        <a:xfrm>
          <a:off x="0" y="0"/>
          <a:ext cx="0" cy="0"/>
          <a:chOff x="0" y="0"/>
          <a:chExt cx="0" cy="0"/>
        </a:xfrm>
      </p:grpSpPr>
      <p:sp>
        <p:nvSpPr>
          <p:cNvPr id="45" name="Google Shape;45;p3:notes">
            <a:extLst>
              <a:ext uri="{FF2B5EF4-FFF2-40B4-BE49-F238E27FC236}">
                <a16:creationId xmlns:a16="http://schemas.microsoft.com/office/drawing/2014/main" id="{0BCF0A21-CC61-9109-35E6-1AA1A735337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 name="Google Shape;46;p3:notes">
            <a:extLst>
              <a:ext uri="{FF2B5EF4-FFF2-40B4-BE49-F238E27FC236}">
                <a16:creationId xmlns:a16="http://schemas.microsoft.com/office/drawing/2014/main" id="{CC66CBB3-91C6-599C-9910-A4061CF93CFA}"/>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US" sz="1100" dirty="0">
                <a:solidFill>
                  <a:schemeClr val="dk1"/>
                </a:solidFill>
              </a:rPr>
              <a:t>Not all licenses can be applied to all types of works. There are licenses that are appropriate for data and creative works (mostly the Creative Commons licenses) and also licenses that are special for code. You can’t use a software code license for digital </a:t>
            </a:r>
            <a:r>
              <a:rPr lang="en-US" sz="1100" dirty="0" err="1">
                <a:solidFill>
                  <a:schemeClr val="dk1"/>
                </a:solidFill>
              </a:rPr>
              <a:t>art.s</a:t>
            </a:r>
            <a:r>
              <a:rPr lang="en-US" sz="1100" dirty="0">
                <a:solidFill>
                  <a:schemeClr val="dk1"/>
                </a:solidFill>
              </a:rPr>
              <a:t>.</a:t>
            </a:r>
          </a:p>
          <a:p>
            <a:pPr marL="0" lvl="0" indent="0" algn="l" rtl="0">
              <a:lnSpc>
                <a:spcPct val="100000"/>
              </a:lnSpc>
              <a:spcBef>
                <a:spcPts val="0"/>
              </a:spcBef>
              <a:spcAft>
                <a:spcPts val="0"/>
              </a:spcAft>
              <a:buSzPts val="1400"/>
              <a:buNone/>
            </a:pPr>
            <a:endParaRPr lang="en-US" sz="1100" dirty="0">
              <a:solidFill>
                <a:schemeClr val="dk1"/>
              </a:solidFill>
            </a:endParaRPr>
          </a:p>
        </p:txBody>
      </p:sp>
    </p:spTree>
    <p:extLst>
      <p:ext uri="{BB962C8B-B14F-4D97-AF65-F5344CB8AC3E}">
        <p14:creationId xmlns:p14="http://schemas.microsoft.com/office/powerpoint/2010/main" val="37459958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a:extLst>
            <a:ext uri="{FF2B5EF4-FFF2-40B4-BE49-F238E27FC236}">
              <a16:creationId xmlns:a16="http://schemas.microsoft.com/office/drawing/2014/main" id="{3DAB8B61-3705-C36B-24DE-946BB07D15F8}"/>
            </a:ext>
          </a:extLst>
        </p:cNvPr>
        <p:cNvGrpSpPr/>
        <p:nvPr/>
      </p:nvGrpSpPr>
      <p:grpSpPr>
        <a:xfrm>
          <a:off x="0" y="0"/>
          <a:ext cx="0" cy="0"/>
          <a:chOff x="0" y="0"/>
          <a:chExt cx="0" cy="0"/>
        </a:xfrm>
      </p:grpSpPr>
      <p:sp>
        <p:nvSpPr>
          <p:cNvPr id="45" name="Google Shape;45;p3:notes">
            <a:extLst>
              <a:ext uri="{FF2B5EF4-FFF2-40B4-BE49-F238E27FC236}">
                <a16:creationId xmlns:a16="http://schemas.microsoft.com/office/drawing/2014/main" id="{50B194EF-4F97-D60F-1ECE-06FA4CD65FB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 name="Google Shape;46;p3:notes">
            <a:extLst>
              <a:ext uri="{FF2B5EF4-FFF2-40B4-BE49-F238E27FC236}">
                <a16:creationId xmlns:a16="http://schemas.microsoft.com/office/drawing/2014/main" id="{31E14E7D-30D6-474C-8173-9A150C5741A2}"/>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100" dirty="0">
                <a:solidFill>
                  <a:schemeClr val="dk1"/>
                </a:solidFill>
              </a:rPr>
              <a:t>Then there are copyleft licenses that concern derivative of works. In non-copyleft licenses that are open, the person using the your work does not have to share derivative works under the same license. This pertains to CC BY for non-code works, and MIT, or BSD for code.</a:t>
            </a:r>
          </a:p>
          <a:p>
            <a:pPr marL="0" lvl="0" indent="0" algn="l" rtl="0">
              <a:spcBef>
                <a:spcPts val="0"/>
              </a:spcBef>
              <a:spcAft>
                <a:spcPts val="0"/>
              </a:spcAft>
              <a:buClr>
                <a:schemeClr val="dk1"/>
              </a:buClr>
              <a:buSzPts val="1100"/>
              <a:buFont typeface="Arial"/>
              <a:buNone/>
            </a:pPr>
            <a:endParaRPr lang="en-US" sz="1100" dirty="0">
              <a:solidFill>
                <a:schemeClr val="dk1"/>
              </a:solidFill>
            </a:endParaRPr>
          </a:p>
          <a:p>
            <a:pPr marL="0" lvl="0" indent="0" algn="l" rtl="0">
              <a:spcBef>
                <a:spcPts val="0"/>
              </a:spcBef>
              <a:spcAft>
                <a:spcPts val="0"/>
              </a:spcAft>
              <a:buClr>
                <a:schemeClr val="dk1"/>
              </a:buClr>
              <a:buSzPts val="1100"/>
              <a:buFont typeface="Arial"/>
              <a:buNone/>
            </a:pPr>
            <a:r>
              <a:rPr lang="en-US" sz="1100" dirty="0">
                <a:solidFill>
                  <a:schemeClr val="dk1"/>
                </a:solidFill>
              </a:rPr>
              <a:t>In copyleft licenses, derivative works must be shared with the same copyleft license. The common ones here are CC-BY-SA and GPLv3.</a:t>
            </a:r>
          </a:p>
          <a:p>
            <a:pPr marL="0" lvl="0" indent="0" algn="l" rtl="0">
              <a:lnSpc>
                <a:spcPct val="100000"/>
              </a:lnSpc>
              <a:spcBef>
                <a:spcPts val="0"/>
              </a:spcBef>
              <a:spcAft>
                <a:spcPts val="0"/>
              </a:spcAft>
              <a:buSzPts val="1400"/>
              <a:buNone/>
            </a:pPr>
            <a:endParaRPr lang="en-US" sz="1100" dirty="0"/>
          </a:p>
        </p:txBody>
      </p:sp>
    </p:spTree>
    <p:extLst>
      <p:ext uri="{BB962C8B-B14F-4D97-AF65-F5344CB8AC3E}">
        <p14:creationId xmlns:p14="http://schemas.microsoft.com/office/powerpoint/2010/main" val="7417594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a:extLst>
            <a:ext uri="{FF2B5EF4-FFF2-40B4-BE49-F238E27FC236}">
              <a16:creationId xmlns:a16="http://schemas.microsoft.com/office/drawing/2014/main" id="{9BAD7ECC-7F83-591F-EF1E-C4FEAA151240}"/>
            </a:ext>
          </a:extLst>
        </p:cNvPr>
        <p:cNvGrpSpPr/>
        <p:nvPr/>
      </p:nvGrpSpPr>
      <p:grpSpPr>
        <a:xfrm>
          <a:off x="0" y="0"/>
          <a:ext cx="0" cy="0"/>
          <a:chOff x="0" y="0"/>
          <a:chExt cx="0" cy="0"/>
        </a:xfrm>
      </p:grpSpPr>
      <p:sp>
        <p:nvSpPr>
          <p:cNvPr id="45" name="Google Shape;45;p3:notes">
            <a:extLst>
              <a:ext uri="{FF2B5EF4-FFF2-40B4-BE49-F238E27FC236}">
                <a16:creationId xmlns:a16="http://schemas.microsoft.com/office/drawing/2014/main" id="{6C6379E9-543A-0B0A-D501-B4C3CE32CA6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 name="Google Shape;46;p3:notes">
            <a:extLst>
              <a:ext uri="{FF2B5EF4-FFF2-40B4-BE49-F238E27FC236}">
                <a16:creationId xmlns:a16="http://schemas.microsoft.com/office/drawing/2014/main" id="{CF998982-5DC1-744B-F583-87ABE86245BF}"/>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38000"/>
              </a:lnSpc>
              <a:spcBef>
                <a:spcPts val="0"/>
              </a:spcBef>
              <a:spcAft>
                <a:spcPts val="0"/>
              </a:spcAft>
              <a:buClr>
                <a:schemeClr val="dk1"/>
              </a:buClr>
              <a:buSzPts val="1100"/>
              <a:buFont typeface="Arial"/>
              <a:buNone/>
            </a:pPr>
            <a:r>
              <a:rPr lang="en-US" sz="1100" dirty="0">
                <a:solidFill>
                  <a:srgbClr val="0C0D0E"/>
                </a:solidFill>
                <a:highlight>
                  <a:srgbClr val="FFFFFF"/>
                </a:highlight>
              </a:rPr>
              <a:t>An open copyright license with a patent-granting clause is one that, in addition to copyright, also licenses any patents held by the licensor and that is embodied in the licensed code. Popular licenses with patent-granting clauses include</a:t>
            </a:r>
            <a:r>
              <a:rPr lang="en-US" sz="1100" dirty="0">
                <a:solidFill>
                  <a:srgbClr val="0C0D0E"/>
                </a:solidFill>
                <a:highlight>
                  <a:srgbClr val="FFFFFF"/>
                </a:highlight>
                <a:uFill>
                  <a:noFill/>
                </a:uFill>
                <a:hlinkClick r:id="rId3">
                  <a:extLst>
                    <a:ext uri="{A12FA001-AC4F-418D-AE19-62706E023703}">
                      <ahyp:hlinkClr xmlns:ahyp="http://schemas.microsoft.com/office/drawing/2018/hyperlinkcolor" val="tx"/>
                    </a:ext>
                  </a:extLst>
                </a:hlinkClick>
              </a:rPr>
              <a:t> </a:t>
            </a:r>
            <a:r>
              <a:rPr lang="en-US" sz="1100" u="sng" dirty="0">
                <a:solidFill>
                  <a:srgbClr val="2EC65C"/>
                </a:solidFill>
                <a:highlight>
                  <a:srgbClr val="FFFFFF"/>
                </a:highlight>
                <a:hlinkClick r:id="rId3">
                  <a:extLst>
                    <a:ext uri="{A12FA001-AC4F-418D-AE19-62706E023703}">
                      <ahyp:hlinkClr xmlns:ahyp="http://schemas.microsoft.com/office/drawing/2018/hyperlinkcolor" val="tx"/>
                    </a:ext>
                  </a:extLst>
                </a:hlinkClick>
              </a:rPr>
              <a:t>Apache2</a:t>
            </a:r>
            <a:r>
              <a:rPr lang="en-US" sz="1100" dirty="0">
                <a:solidFill>
                  <a:srgbClr val="0C0D0E"/>
                </a:solidFill>
                <a:highlight>
                  <a:srgbClr val="FFFFFF"/>
                </a:highlight>
              </a:rPr>
              <a:t>,</a:t>
            </a:r>
            <a:r>
              <a:rPr lang="en-US" sz="1100" dirty="0">
                <a:solidFill>
                  <a:srgbClr val="0C0D0E"/>
                </a:solidFill>
                <a:highlight>
                  <a:srgbClr val="FFFFFF"/>
                </a:highlight>
                <a:uFill>
                  <a:noFill/>
                </a:uFill>
                <a:hlinkClick r:id="rId4">
                  <a:extLst>
                    <a:ext uri="{A12FA001-AC4F-418D-AE19-62706E023703}">
                      <ahyp:hlinkClr xmlns:ahyp="http://schemas.microsoft.com/office/drawing/2018/hyperlinkcolor" val="tx"/>
                    </a:ext>
                  </a:extLst>
                </a:hlinkClick>
              </a:rPr>
              <a:t> </a:t>
            </a:r>
            <a:r>
              <a:rPr lang="en-US" sz="1100" u="sng" dirty="0">
                <a:solidFill>
                  <a:srgbClr val="2EC65C"/>
                </a:solidFill>
                <a:highlight>
                  <a:srgbClr val="FFFFFF"/>
                </a:highlight>
                <a:hlinkClick r:id="rId4">
                  <a:extLst>
                    <a:ext uri="{A12FA001-AC4F-418D-AE19-62706E023703}">
                      <ahyp:hlinkClr xmlns:ahyp="http://schemas.microsoft.com/office/drawing/2018/hyperlinkcolor" val="tx"/>
                    </a:ext>
                  </a:extLst>
                </a:hlinkClick>
              </a:rPr>
              <a:t>GPLv3</a:t>
            </a:r>
            <a:r>
              <a:rPr lang="en-US" sz="1100" dirty="0">
                <a:solidFill>
                  <a:srgbClr val="0C0D0E"/>
                </a:solidFill>
                <a:highlight>
                  <a:srgbClr val="FFFFFF"/>
                </a:highlight>
              </a:rPr>
              <a:t>,  or Mozilla Public License.</a:t>
            </a:r>
          </a:p>
          <a:p>
            <a:pPr marL="0" lvl="0" indent="0" algn="l" rtl="0">
              <a:lnSpc>
                <a:spcPct val="138000"/>
              </a:lnSpc>
              <a:spcBef>
                <a:spcPts val="1200"/>
              </a:spcBef>
              <a:spcAft>
                <a:spcPts val="0"/>
              </a:spcAft>
              <a:buClr>
                <a:schemeClr val="dk1"/>
              </a:buClr>
              <a:buSzPts val="1100"/>
              <a:buFont typeface="Arial"/>
              <a:buNone/>
            </a:pPr>
            <a:r>
              <a:rPr lang="en-US" sz="1100" dirty="0">
                <a:solidFill>
                  <a:srgbClr val="0C0D0E"/>
                </a:solidFill>
                <a:highlight>
                  <a:srgbClr val="FFFFFF"/>
                </a:highlight>
              </a:rPr>
              <a:t>In these cases with these licenses, Bob can use that code without fear that Alice will sue him for patent infringement.</a:t>
            </a:r>
          </a:p>
          <a:p>
            <a:pPr marL="0" lvl="0" indent="0" algn="l" rtl="0">
              <a:lnSpc>
                <a:spcPct val="138000"/>
              </a:lnSpc>
              <a:spcBef>
                <a:spcPts val="1200"/>
              </a:spcBef>
              <a:spcAft>
                <a:spcPts val="0"/>
              </a:spcAft>
              <a:buNone/>
            </a:pPr>
            <a:r>
              <a:rPr lang="en-US" sz="1100" dirty="0">
                <a:solidFill>
                  <a:srgbClr val="0C0D0E"/>
                </a:solidFill>
                <a:highlight>
                  <a:srgbClr val="FFFFFF"/>
                </a:highlight>
              </a:rPr>
              <a:t>Each open source license has different features for different considerations. Just because an open license does not have a patent clause, doesn’t mean it is any lesser or better than any other open license. </a:t>
            </a:r>
          </a:p>
          <a:p>
            <a:pPr marL="0" lvl="0" indent="0" algn="l" rtl="0">
              <a:lnSpc>
                <a:spcPct val="138000"/>
              </a:lnSpc>
              <a:spcBef>
                <a:spcPts val="1200"/>
              </a:spcBef>
              <a:spcAft>
                <a:spcPts val="1200"/>
              </a:spcAft>
              <a:buNone/>
            </a:pPr>
            <a:r>
              <a:rPr lang="en-US" sz="1100" dirty="0">
                <a:solidFill>
                  <a:srgbClr val="0C0D0E"/>
                </a:solidFill>
                <a:highlight>
                  <a:srgbClr val="FFFFFF"/>
                </a:highlight>
              </a:rPr>
              <a:t>Every situation is unique, every community engaging with the work has their own standards, so you should choose the license that fits your individual circumstance the best. This also goes for non-code licenses.</a:t>
            </a:r>
          </a:p>
        </p:txBody>
      </p:sp>
    </p:spTree>
    <p:extLst>
      <p:ext uri="{BB962C8B-B14F-4D97-AF65-F5344CB8AC3E}">
        <p14:creationId xmlns:p14="http://schemas.microsoft.com/office/powerpoint/2010/main" val="27538436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a:extLst>
            <a:ext uri="{FF2B5EF4-FFF2-40B4-BE49-F238E27FC236}">
              <a16:creationId xmlns:a16="http://schemas.microsoft.com/office/drawing/2014/main" id="{D326AF11-D20C-3432-33F1-4DC50F56D2B5}"/>
            </a:ext>
          </a:extLst>
        </p:cNvPr>
        <p:cNvGrpSpPr/>
        <p:nvPr/>
      </p:nvGrpSpPr>
      <p:grpSpPr>
        <a:xfrm>
          <a:off x="0" y="0"/>
          <a:ext cx="0" cy="0"/>
          <a:chOff x="0" y="0"/>
          <a:chExt cx="0" cy="0"/>
        </a:xfrm>
      </p:grpSpPr>
      <p:sp>
        <p:nvSpPr>
          <p:cNvPr id="45" name="Google Shape;45;p3:notes">
            <a:extLst>
              <a:ext uri="{FF2B5EF4-FFF2-40B4-BE49-F238E27FC236}">
                <a16:creationId xmlns:a16="http://schemas.microsoft.com/office/drawing/2014/main" id="{FC9149EE-4E6D-12A3-F5DE-621B60300A8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 name="Google Shape;46;p3:notes">
            <a:extLst>
              <a:ext uri="{FF2B5EF4-FFF2-40B4-BE49-F238E27FC236}">
                <a16:creationId xmlns:a16="http://schemas.microsoft.com/office/drawing/2014/main" id="{108C08E1-61AF-8624-C05B-CB273CA37E31}"/>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US" dirty="0">
                <a:solidFill>
                  <a:srgbClr val="0C0D0E"/>
                </a:solidFill>
                <a:highlight>
                  <a:srgbClr val="FFFFFF"/>
                </a:highlight>
              </a:rPr>
              <a:t>There are tools to help you choose a license based on your situation. It should be worth noting that a project may have different components of data, code, and content and thus can have a mixture of different kinds of licenses. </a:t>
            </a:r>
            <a:endParaRPr lang="en-US" dirty="0"/>
          </a:p>
        </p:txBody>
      </p:sp>
    </p:spTree>
    <p:extLst>
      <p:ext uri="{BB962C8B-B14F-4D97-AF65-F5344CB8AC3E}">
        <p14:creationId xmlns:p14="http://schemas.microsoft.com/office/powerpoint/2010/main" val="27322549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a:extLst>
            <a:ext uri="{FF2B5EF4-FFF2-40B4-BE49-F238E27FC236}">
              <a16:creationId xmlns:a16="http://schemas.microsoft.com/office/drawing/2014/main" id="{ED009087-7B5C-5E84-E774-959AD85EF389}"/>
            </a:ext>
          </a:extLst>
        </p:cNvPr>
        <p:cNvGrpSpPr/>
        <p:nvPr/>
      </p:nvGrpSpPr>
      <p:grpSpPr>
        <a:xfrm>
          <a:off x="0" y="0"/>
          <a:ext cx="0" cy="0"/>
          <a:chOff x="0" y="0"/>
          <a:chExt cx="0" cy="0"/>
        </a:xfrm>
      </p:grpSpPr>
      <p:sp>
        <p:nvSpPr>
          <p:cNvPr id="45" name="Google Shape;45;p3:notes">
            <a:extLst>
              <a:ext uri="{FF2B5EF4-FFF2-40B4-BE49-F238E27FC236}">
                <a16:creationId xmlns:a16="http://schemas.microsoft.com/office/drawing/2014/main" id="{3D3EF267-6BC7-C614-A03C-6E758582A8D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 name="Google Shape;46;p3:notes">
            <a:extLst>
              <a:ext uri="{FF2B5EF4-FFF2-40B4-BE49-F238E27FC236}">
                <a16:creationId xmlns:a16="http://schemas.microsoft.com/office/drawing/2014/main" id="{CEDBA131-12FC-A100-D2B6-972EF8A60B93}"/>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100" dirty="0">
                <a:solidFill>
                  <a:schemeClr val="dk1"/>
                </a:solidFill>
              </a:rPr>
              <a:t>Place the full text of the license in a text file (usually named LICENSE) in the root directory.</a:t>
            </a:r>
          </a:p>
          <a:p>
            <a:pPr marL="0" lvl="0" indent="0" algn="l" rtl="0">
              <a:lnSpc>
                <a:spcPct val="115000"/>
              </a:lnSpc>
              <a:spcBef>
                <a:spcPts val="1600"/>
              </a:spcBef>
              <a:spcAft>
                <a:spcPts val="1600"/>
              </a:spcAft>
              <a:buSzPts val="2400"/>
              <a:buNone/>
            </a:pPr>
            <a:r>
              <a:rPr lang="en-US" sz="1100" dirty="0">
                <a:solidFill>
                  <a:schemeClr val="dk1"/>
                </a:solidFill>
              </a:rPr>
              <a:t>You can include multiple licenses (e.g., one for software, one of content) as long as you are explicit about which license applies to which parts of your work. You can do this in the License section in your README.</a:t>
            </a:r>
            <a:endParaRPr lang="en-US" sz="1100" dirty="0"/>
          </a:p>
        </p:txBody>
      </p:sp>
    </p:spTree>
    <p:extLst>
      <p:ext uri="{BB962C8B-B14F-4D97-AF65-F5344CB8AC3E}">
        <p14:creationId xmlns:p14="http://schemas.microsoft.com/office/powerpoint/2010/main" val="2605784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a:extLst>
            <a:ext uri="{FF2B5EF4-FFF2-40B4-BE49-F238E27FC236}">
              <a16:creationId xmlns:a16="http://schemas.microsoft.com/office/drawing/2014/main" id="{03242D80-BCAB-98DD-3707-372332858C6B}"/>
            </a:ext>
          </a:extLst>
        </p:cNvPr>
        <p:cNvGrpSpPr/>
        <p:nvPr/>
      </p:nvGrpSpPr>
      <p:grpSpPr>
        <a:xfrm>
          <a:off x="0" y="0"/>
          <a:ext cx="0" cy="0"/>
          <a:chOff x="0" y="0"/>
          <a:chExt cx="0" cy="0"/>
        </a:xfrm>
      </p:grpSpPr>
      <p:sp>
        <p:nvSpPr>
          <p:cNvPr id="45" name="Google Shape;45;p3:notes">
            <a:extLst>
              <a:ext uri="{FF2B5EF4-FFF2-40B4-BE49-F238E27FC236}">
                <a16:creationId xmlns:a16="http://schemas.microsoft.com/office/drawing/2014/main" id="{8EB2BBB4-296F-9FD6-1124-D00418A606F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 name="Google Shape;46;p3:notes">
            <a:extLst>
              <a:ext uri="{FF2B5EF4-FFF2-40B4-BE49-F238E27FC236}">
                <a16:creationId xmlns:a16="http://schemas.microsoft.com/office/drawing/2014/main" id="{B65344F1-2674-B20D-8B17-A2B63FDEF7DE}"/>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marR="0" lvl="0" indent="-342900" algn="l" rtl="0">
              <a:lnSpc>
                <a:spcPct val="100000"/>
              </a:lnSpc>
              <a:spcBef>
                <a:spcPts val="0"/>
              </a:spcBef>
              <a:spcAft>
                <a:spcPts val="0"/>
              </a:spcAft>
              <a:buClr>
                <a:srgbClr val="000000"/>
              </a:buClr>
              <a:buSzPts val="1800"/>
              <a:buFont typeface="Open Sans"/>
              <a:buChar char="●"/>
            </a:pPr>
            <a:r>
              <a:rPr lang="en-US" sz="1100" b="0" i="0" u="sng" strike="noStrike" cap="none" dirty="0">
                <a:solidFill>
                  <a:schemeClr val="hlink"/>
                </a:solidFill>
                <a:latin typeface="Open Sans"/>
                <a:ea typeface="Open Sans"/>
                <a:cs typeface="Open Sans"/>
                <a:sym typeface="Open Sans"/>
                <a:hlinkClick r:id="rId3"/>
              </a:rPr>
              <a:t>The Open Source Definition</a:t>
            </a:r>
            <a:r>
              <a:rPr lang="en-US" sz="1100" b="0" i="0" u="none" strike="noStrike" cap="none" dirty="0">
                <a:solidFill>
                  <a:srgbClr val="000000"/>
                </a:solidFill>
                <a:latin typeface="Open Sans"/>
                <a:ea typeface="Open Sans"/>
                <a:cs typeface="Open Sans"/>
                <a:sym typeface="Open Sans"/>
              </a:rPr>
              <a:t> (10 Criteria) | </a:t>
            </a:r>
            <a:r>
              <a:rPr lang="en-US" sz="1100" b="0" i="0" u="none" strike="noStrike" cap="none" dirty="0" err="1">
                <a:solidFill>
                  <a:srgbClr val="000000"/>
                </a:solidFill>
                <a:latin typeface="Open Sans"/>
                <a:ea typeface="Open Sans"/>
                <a:cs typeface="Open Sans"/>
                <a:sym typeface="Open Sans"/>
              </a:rPr>
              <a:t>opensource.org</a:t>
            </a:r>
            <a:endParaRPr lang="en-US" sz="1100" b="0" i="0" u="none" strike="noStrike" cap="none" dirty="0">
              <a:solidFill>
                <a:srgbClr val="000000"/>
              </a:solidFill>
              <a:latin typeface="Open Sans"/>
              <a:ea typeface="Open Sans"/>
              <a:cs typeface="Open Sans"/>
              <a:sym typeface="Open Sans"/>
            </a:endParaRPr>
          </a:p>
          <a:p>
            <a:pPr marL="457200" marR="0" lvl="0" indent="-342900" algn="l" rtl="0">
              <a:lnSpc>
                <a:spcPct val="100000"/>
              </a:lnSpc>
              <a:spcBef>
                <a:spcPts val="0"/>
              </a:spcBef>
              <a:spcAft>
                <a:spcPts val="0"/>
              </a:spcAft>
              <a:buClr>
                <a:srgbClr val="000000"/>
              </a:buClr>
              <a:buSzPts val="1800"/>
              <a:buFont typeface="Open Sans"/>
              <a:buChar char="●"/>
            </a:pPr>
            <a:r>
              <a:rPr lang="en-US" sz="1100" b="0" i="0" u="sng" strike="noStrike" cap="none" dirty="0">
                <a:solidFill>
                  <a:schemeClr val="hlink"/>
                </a:solidFill>
                <a:latin typeface="Open Sans"/>
                <a:ea typeface="Open Sans"/>
                <a:cs typeface="Open Sans"/>
                <a:sym typeface="Open Sans"/>
                <a:hlinkClick r:id="rId4"/>
              </a:rPr>
              <a:t>Legal Matters</a:t>
            </a:r>
            <a:r>
              <a:rPr lang="en-US" sz="1100" b="0" i="0" u="none" strike="noStrike" cap="none" dirty="0">
                <a:solidFill>
                  <a:srgbClr val="000000"/>
                </a:solidFill>
                <a:latin typeface="Open Sans"/>
                <a:ea typeface="Open Sans"/>
                <a:cs typeface="Open Sans"/>
                <a:sym typeface="Open Sans"/>
              </a:rPr>
              <a:t> | </a:t>
            </a:r>
            <a:r>
              <a:rPr lang="en-US" sz="1100" b="0" i="0" u="none" strike="noStrike" cap="none" dirty="0" err="1">
                <a:solidFill>
                  <a:srgbClr val="000000"/>
                </a:solidFill>
                <a:latin typeface="Open Sans"/>
                <a:ea typeface="Open Sans"/>
                <a:cs typeface="Open Sans"/>
                <a:sym typeface="Open Sans"/>
              </a:rPr>
              <a:t>producingoss.com</a:t>
            </a:r>
            <a:r>
              <a:rPr lang="en-US" sz="1100" b="0" i="0" u="none" strike="noStrike" cap="none" dirty="0">
                <a:solidFill>
                  <a:srgbClr val="000000"/>
                </a:solidFill>
                <a:latin typeface="Open Sans"/>
                <a:ea typeface="Open Sans"/>
                <a:cs typeface="Open Sans"/>
                <a:sym typeface="Open Sans"/>
              </a:rPr>
              <a:t> </a:t>
            </a:r>
          </a:p>
          <a:p>
            <a:pPr marL="457200" marR="0" lvl="0" indent="-342900" algn="l" rtl="0">
              <a:lnSpc>
                <a:spcPct val="100000"/>
              </a:lnSpc>
              <a:spcBef>
                <a:spcPts val="0"/>
              </a:spcBef>
              <a:spcAft>
                <a:spcPts val="0"/>
              </a:spcAft>
              <a:buClr>
                <a:srgbClr val="000000"/>
              </a:buClr>
              <a:buSzPts val="1800"/>
              <a:buFont typeface="Open Sans"/>
              <a:buChar char="●"/>
            </a:pPr>
            <a:r>
              <a:rPr lang="en-US" sz="1100" b="0" i="0" u="sng" strike="noStrike" cap="none" dirty="0">
                <a:solidFill>
                  <a:schemeClr val="hlink"/>
                </a:solidFill>
                <a:latin typeface="Open Sans"/>
                <a:ea typeface="Open Sans"/>
                <a:cs typeface="Open Sans"/>
                <a:sym typeface="Open Sans"/>
                <a:hlinkClick r:id="rId5"/>
              </a:rPr>
              <a:t>Forge Your Future with Open Source</a:t>
            </a:r>
            <a:r>
              <a:rPr lang="en-US" sz="1100" b="0" i="0" u="none" strike="noStrike" cap="none" dirty="0">
                <a:solidFill>
                  <a:srgbClr val="000000"/>
                </a:solidFill>
                <a:latin typeface="Open Sans"/>
                <a:ea typeface="Open Sans"/>
                <a:cs typeface="Open Sans"/>
                <a:sym typeface="Open Sans"/>
              </a:rPr>
              <a:t> | </a:t>
            </a:r>
            <a:r>
              <a:rPr lang="en-US" sz="1100" b="0" i="0" u="none" strike="noStrike" cap="none" dirty="0" err="1">
                <a:solidFill>
                  <a:srgbClr val="000000"/>
                </a:solidFill>
                <a:latin typeface="Open Sans"/>
                <a:ea typeface="Open Sans"/>
                <a:cs typeface="Open Sans"/>
                <a:sym typeface="Open Sans"/>
              </a:rPr>
              <a:t>fossforge.com</a:t>
            </a:r>
            <a:endParaRPr lang="en-US" sz="1100" b="0" i="0" u="none" strike="noStrike" cap="none" dirty="0">
              <a:solidFill>
                <a:srgbClr val="000000"/>
              </a:solidFill>
              <a:latin typeface="Open Sans"/>
              <a:ea typeface="Open Sans"/>
              <a:cs typeface="Open Sans"/>
              <a:sym typeface="Open Sans"/>
            </a:endParaRPr>
          </a:p>
          <a:p>
            <a:pPr marL="457200" marR="0" lvl="0" indent="-342900" algn="l" rtl="0">
              <a:lnSpc>
                <a:spcPct val="100000"/>
              </a:lnSpc>
              <a:spcBef>
                <a:spcPts val="0"/>
              </a:spcBef>
              <a:spcAft>
                <a:spcPts val="0"/>
              </a:spcAft>
              <a:buClr>
                <a:srgbClr val="000000"/>
              </a:buClr>
              <a:buSzPts val="1800"/>
              <a:buFont typeface="Open Sans"/>
              <a:buChar char="●"/>
            </a:pPr>
            <a:r>
              <a:rPr lang="en-US" sz="1100" b="0" i="0" u="sng" strike="noStrike" cap="none" dirty="0">
                <a:solidFill>
                  <a:schemeClr val="hlink"/>
                </a:solidFill>
                <a:latin typeface="Open Sans"/>
                <a:ea typeface="Open Sans"/>
                <a:cs typeface="Open Sans"/>
                <a:sym typeface="Open Sans"/>
                <a:hlinkClick r:id="rId6"/>
              </a:rPr>
              <a:t>Open Source Guide</a:t>
            </a:r>
            <a:r>
              <a:rPr lang="en-US" sz="1100" b="0" i="0" u="none" strike="noStrike" cap="none" dirty="0">
                <a:solidFill>
                  <a:srgbClr val="000000"/>
                </a:solidFill>
                <a:latin typeface="Open Sans"/>
                <a:ea typeface="Open Sans"/>
                <a:cs typeface="Open Sans"/>
                <a:sym typeface="Open Sans"/>
              </a:rPr>
              <a:t> | </a:t>
            </a:r>
            <a:r>
              <a:rPr lang="en-US" sz="1100" b="0" i="0" u="none" strike="noStrike" cap="none" dirty="0" err="1">
                <a:solidFill>
                  <a:srgbClr val="000000"/>
                </a:solidFill>
                <a:latin typeface="Open Sans"/>
                <a:ea typeface="Open Sans"/>
                <a:cs typeface="Open Sans"/>
                <a:sym typeface="Open Sans"/>
              </a:rPr>
              <a:t>opensource.guide</a:t>
            </a:r>
            <a:endParaRPr lang="en-US" sz="1100" b="0" i="0" u="none" strike="noStrike" cap="none" dirty="0">
              <a:solidFill>
                <a:srgbClr val="000000"/>
              </a:solidFill>
              <a:latin typeface="Open Sans"/>
              <a:ea typeface="Open Sans"/>
              <a:cs typeface="Open Sans"/>
              <a:sym typeface="Open Sans"/>
            </a:endParaRPr>
          </a:p>
          <a:p>
            <a:pPr marL="457200" marR="0" lvl="0" indent="-342900" algn="l" rtl="0">
              <a:lnSpc>
                <a:spcPct val="100000"/>
              </a:lnSpc>
              <a:spcBef>
                <a:spcPts val="0"/>
              </a:spcBef>
              <a:spcAft>
                <a:spcPts val="0"/>
              </a:spcAft>
              <a:buClr>
                <a:srgbClr val="000000"/>
              </a:buClr>
              <a:buSzPts val="1800"/>
              <a:buFont typeface="Open Sans"/>
              <a:buChar char="●"/>
            </a:pPr>
            <a:r>
              <a:rPr lang="en-US" sz="1100" b="0" i="0" u="sng" strike="noStrike" cap="none" dirty="0">
                <a:solidFill>
                  <a:schemeClr val="hlink"/>
                </a:solidFill>
                <a:latin typeface="Open Sans"/>
                <a:ea typeface="Open Sans"/>
                <a:cs typeface="Open Sans"/>
                <a:sym typeface="Open Sans"/>
                <a:hlinkClick r:id="rId7"/>
              </a:rPr>
              <a:t>Basics of Open Source Licensing</a:t>
            </a:r>
            <a:r>
              <a:rPr lang="en-US" sz="1100" b="0" i="0" u="none" strike="noStrike" cap="none" dirty="0">
                <a:solidFill>
                  <a:srgbClr val="000000"/>
                </a:solidFill>
                <a:latin typeface="Open Sans"/>
                <a:ea typeface="Open Sans"/>
                <a:cs typeface="Open Sans"/>
                <a:sym typeface="Open Sans"/>
              </a:rPr>
              <a:t> | Open Source Archetypes</a:t>
            </a:r>
          </a:p>
          <a:p>
            <a:pPr marL="457200" marR="0" lvl="0" indent="-342900" algn="l" rtl="0">
              <a:lnSpc>
                <a:spcPct val="100000"/>
              </a:lnSpc>
              <a:spcBef>
                <a:spcPts val="0"/>
              </a:spcBef>
              <a:spcAft>
                <a:spcPts val="0"/>
              </a:spcAft>
              <a:buClr>
                <a:srgbClr val="000000"/>
              </a:buClr>
              <a:buSzPts val="1800"/>
              <a:buFont typeface="Open Sans"/>
              <a:buChar char="●"/>
            </a:pPr>
            <a:r>
              <a:rPr lang="en-US" sz="1100" b="0" i="0" u="sng" strike="noStrike" cap="none" dirty="0">
                <a:solidFill>
                  <a:schemeClr val="hlink"/>
                </a:solidFill>
                <a:latin typeface="Open Sans"/>
                <a:ea typeface="Open Sans"/>
                <a:cs typeface="Open Sans"/>
                <a:sym typeface="Open Sans"/>
                <a:hlinkClick r:id="rId8"/>
              </a:rPr>
              <a:t>Commons:Licensing</a:t>
            </a:r>
            <a:r>
              <a:rPr lang="en-US" sz="1100" b="0" i="0" u="none" strike="noStrike" cap="none" dirty="0">
                <a:solidFill>
                  <a:srgbClr val="000000"/>
                </a:solidFill>
                <a:latin typeface="Open Sans"/>
                <a:ea typeface="Open Sans"/>
                <a:cs typeface="Open Sans"/>
                <a:sym typeface="Open Sans"/>
              </a:rPr>
              <a:t> | Wikimedia Commons</a:t>
            </a:r>
          </a:p>
        </p:txBody>
      </p:sp>
    </p:spTree>
    <p:extLst>
      <p:ext uri="{BB962C8B-B14F-4D97-AF65-F5344CB8AC3E}">
        <p14:creationId xmlns:p14="http://schemas.microsoft.com/office/powerpoint/2010/main" val="4158976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
          <a:extLst>
            <a:ext uri="{FF2B5EF4-FFF2-40B4-BE49-F238E27FC236}">
              <a16:creationId xmlns:a16="http://schemas.microsoft.com/office/drawing/2014/main" id="{12B69027-EBDE-895C-6B31-A06AC5189F02}"/>
            </a:ext>
          </a:extLst>
        </p:cNvPr>
        <p:cNvGrpSpPr/>
        <p:nvPr/>
      </p:nvGrpSpPr>
      <p:grpSpPr>
        <a:xfrm>
          <a:off x="0" y="0"/>
          <a:ext cx="0" cy="0"/>
          <a:chOff x="0" y="0"/>
          <a:chExt cx="0" cy="0"/>
        </a:xfrm>
      </p:grpSpPr>
      <p:sp>
        <p:nvSpPr>
          <p:cNvPr id="30" name="Google Shape;30;p2:notes">
            <a:extLst>
              <a:ext uri="{FF2B5EF4-FFF2-40B4-BE49-F238E27FC236}">
                <a16:creationId xmlns:a16="http://schemas.microsoft.com/office/drawing/2014/main" id="{EEEAEE46-FCC9-7159-1132-C307251F591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 name="Google Shape;31;p2:notes">
            <a:extLst>
              <a:ext uri="{FF2B5EF4-FFF2-40B4-BE49-F238E27FC236}">
                <a16:creationId xmlns:a16="http://schemas.microsoft.com/office/drawing/2014/main" id="{25D0B693-6612-FF7A-3543-B746EC3167CC}"/>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marR="0" lvl="0" indent="0" algn="l" rtl="0">
              <a:lnSpc>
                <a:spcPct val="100000"/>
              </a:lnSpc>
              <a:spcBef>
                <a:spcPts val="0"/>
              </a:spcBef>
              <a:spcAft>
                <a:spcPts val="0"/>
              </a:spcAft>
              <a:buClr>
                <a:srgbClr val="000000"/>
              </a:buClr>
              <a:buSzPts val="1100"/>
              <a:buFont typeface="Arial"/>
              <a:buNone/>
            </a:pPr>
            <a:endParaRPr sz="1100">
              <a:latin typeface="Arial"/>
              <a:ea typeface="Arial"/>
              <a:cs typeface="Arial"/>
              <a:sym typeface="Arial"/>
            </a:endParaRPr>
          </a:p>
        </p:txBody>
      </p:sp>
    </p:spTree>
    <p:extLst>
      <p:ext uri="{BB962C8B-B14F-4D97-AF65-F5344CB8AC3E}">
        <p14:creationId xmlns:p14="http://schemas.microsoft.com/office/powerpoint/2010/main" val="23142647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32d2462c9b0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6" name="Google Shape;86;g32d2462c9b0_0_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28600" algn="l" rtl="0">
              <a:lnSpc>
                <a:spcPct val="100000"/>
              </a:lnSpc>
              <a:spcBef>
                <a:spcPts val="700"/>
              </a:spcBef>
              <a:spcAft>
                <a:spcPts val="0"/>
              </a:spcAft>
              <a:buSzPts val="1100"/>
              <a:buNone/>
            </a:pPr>
            <a:endParaRPr sz="1100" dirty="0">
              <a:latin typeface="Arial"/>
              <a:ea typeface="Arial"/>
              <a:cs typeface="Arial"/>
              <a:sym typeface="Aria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EC3D7C2E-F781-B5DC-8B1B-72415BEA3AE8}"/>
            </a:ext>
          </a:extLst>
        </p:cNvPr>
        <p:cNvGrpSpPr/>
        <p:nvPr/>
      </p:nvGrpSpPr>
      <p:grpSpPr>
        <a:xfrm>
          <a:off x="0" y="0"/>
          <a:ext cx="0" cy="0"/>
          <a:chOff x="0" y="0"/>
          <a:chExt cx="0" cy="0"/>
        </a:xfrm>
      </p:grpSpPr>
      <p:sp>
        <p:nvSpPr>
          <p:cNvPr id="85" name="Google Shape;85;g32d2462c9b0_0_3:notes">
            <a:extLst>
              <a:ext uri="{FF2B5EF4-FFF2-40B4-BE49-F238E27FC236}">
                <a16:creationId xmlns:a16="http://schemas.microsoft.com/office/drawing/2014/main" id="{7743EB57-EC38-F211-DD93-4CFA76C55F7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6" name="Google Shape;86;g32d2462c9b0_0_3:notes">
            <a:extLst>
              <a:ext uri="{FF2B5EF4-FFF2-40B4-BE49-F238E27FC236}">
                <a16:creationId xmlns:a16="http://schemas.microsoft.com/office/drawing/2014/main" id="{50DF406F-8EB0-2611-879F-0DAAEA96BC62}"/>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rPr lang="en-US" sz="1100" b="0" i="0" u="sng" strike="noStrike" cap="none" dirty="0">
                <a:solidFill>
                  <a:srgbClr val="000000"/>
                </a:solidFill>
                <a:effectLst/>
                <a:latin typeface="Arial"/>
                <a:ea typeface="Arial"/>
                <a:cs typeface="Arial"/>
                <a:sym typeface="Arial"/>
                <a:hlinkClick r:id="rId3"/>
              </a:rPr>
              <a:t>Zenodo</a:t>
            </a:r>
            <a:r>
              <a:rPr lang="en-US" sz="1100" b="0" i="0" u="none" strike="noStrike" cap="none" dirty="0">
                <a:solidFill>
                  <a:srgbClr val="000000"/>
                </a:solidFill>
                <a:effectLst/>
                <a:latin typeface="Arial"/>
                <a:ea typeface="Arial"/>
                <a:cs typeface="Arial"/>
                <a:sym typeface="Arial"/>
              </a:rPr>
              <a:t> allows you to easily (and automatically, once you’ve set it up and linked it to your repository) create version-specific and tool-concept level digital object identifiers (DOIs). This makes it easier for you and your users to cite your software, including the version used in a workflow, with unique DOIs</a:t>
            </a:r>
          </a:p>
        </p:txBody>
      </p:sp>
    </p:spTree>
    <p:extLst>
      <p:ext uri="{BB962C8B-B14F-4D97-AF65-F5344CB8AC3E}">
        <p14:creationId xmlns:p14="http://schemas.microsoft.com/office/powerpoint/2010/main" val="18868794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
          <a:extLst>
            <a:ext uri="{FF2B5EF4-FFF2-40B4-BE49-F238E27FC236}">
              <a16:creationId xmlns:a16="http://schemas.microsoft.com/office/drawing/2014/main" id="{1934D8A9-4E30-19EE-FD78-89AA0B041F60}"/>
            </a:ext>
          </a:extLst>
        </p:cNvPr>
        <p:cNvGrpSpPr/>
        <p:nvPr/>
      </p:nvGrpSpPr>
      <p:grpSpPr>
        <a:xfrm>
          <a:off x="0" y="0"/>
          <a:ext cx="0" cy="0"/>
          <a:chOff x="0" y="0"/>
          <a:chExt cx="0" cy="0"/>
        </a:xfrm>
      </p:grpSpPr>
      <p:sp>
        <p:nvSpPr>
          <p:cNvPr id="30" name="Google Shape;30;p2:notes">
            <a:extLst>
              <a:ext uri="{FF2B5EF4-FFF2-40B4-BE49-F238E27FC236}">
                <a16:creationId xmlns:a16="http://schemas.microsoft.com/office/drawing/2014/main" id="{65A6D9A1-F794-9252-7C92-A4B4822EB53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 name="Google Shape;31;p2:notes">
            <a:extLst>
              <a:ext uri="{FF2B5EF4-FFF2-40B4-BE49-F238E27FC236}">
                <a16:creationId xmlns:a16="http://schemas.microsoft.com/office/drawing/2014/main" id="{E0C3E9D9-6386-2D0D-3B28-D2356BF8F7D1}"/>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marR="0" lvl="0" indent="0" algn="l" rtl="0">
              <a:lnSpc>
                <a:spcPct val="100000"/>
              </a:lnSpc>
              <a:spcBef>
                <a:spcPts val="0"/>
              </a:spcBef>
              <a:spcAft>
                <a:spcPts val="0"/>
              </a:spcAft>
              <a:buClr>
                <a:srgbClr val="000000"/>
              </a:buClr>
              <a:buSzPts val="1100"/>
              <a:buFont typeface="Arial"/>
              <a:buNone/>
            </a:pPr>
            <a:endParaRPr sz="1100">
              <a:latin typeface="Arial"/>
              <a:ea typeface="Arial"/>
              <a:cs typeface="Arial"/>
              <a:sym typeface="Arial"/>
            </a:endParaRPr>
          </a:p>
        </p:txBody>
      </p:sp>
    </p:spTree>
    <p:extLst>
      <p:ext uri="{BB962C8B-B14F-4D97-AF65-F5344CB8AC3E}">
        <p14:creationId xmlns:p14="http://schemas.microsoft.com/office/powerpoint/2010/main" val="7531334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9" name="Google Shape;69;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rtl="0" fontAlgn="base"/>
            <a:r>
              <a:rPr lang="en-US" sz="1100" b="0" i="0" u="none" strike="noStrike" cap="none" dirty="0">
                <a:solidFill>
                  <a:srgbClr val="000000"/>
                </a:solidFill>
                <a:effectLst/>
                <a:latin typeface="Arial"/>
                <a:ea typeface="Arial"/>
                <a:cs typeface="Arial"/>
                <a:sym typeface="Arial"/>
              </a:rPr>
              <a:t>make technical hidden rules about how to contribute to the project, clear: how to send a PR, how to create a branch and to which branch it should be submitted, how to open an issue, a PR must always have an issue?, how to ask questions</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a:extLst>
            <a:ext uri="{FF2B5EF4-FFF2-40B4-BE49-F238E27FC236}">
              <a16:creationId xmlns:a16="http://schemas.microsoft.com/office/drawing/2014/main" id="{18EA31CB-61C6-0C06-3399-8597A717F25F}"/>
            </a:ext>
          </a:extLst>
        </p:cNvPr>
        <p:cNvGrpSpPr/>
        <p:nvPr/>
      </p:nvGrpSpPr>
      <p:grpSpPr>
        <a:xfrm>
          <a:off x="0" y="0"/>
          <a:ext cx="0" cy="0"/>
          <a:chOff x="0" y="0"/>
          <a:chExt cx="0" cy="0"/>
        </a:xfrm>
      </p:grpSpPr>
      <p:sp>
        <p:nvSpPr>
          <p:cNvPr id="68" name="Google Shape;68;p8:notes">
            <a:extLst>
              <a:ext uri="{FF2B5EF4-FFF2-40B4-BE49-F238E27FC236}">
                <a16:creationId xmlns:a16="http://schemas.microsoft.com/office/drawing/2014/main" id="{DE3D668A-2E1F-6583-AFFB-9F032CF7129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9" name="Google Shape;69;p8:notes">
            <a:extLst>
              <a:ext uri="{FF2B5EF4-FFF2-40B4-BE49-F238E27FC236}">
                <a16:creationId xmlns:a16="http://schemas.microsoft.com/office/drawing/2014/main" id="{C9BA747A-38A4-EFBF-B3F5-4DB01046717A}"/>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rtl="0" fontAlgn="base"/>
            <a:endParaRPr lang="en-US" sz="1100" b="0" i="0" u="none" strike="noStrike" cap="none" dirty="0">
              <a:solidFill>
                <a:srgbClr val="000000"/>
              </a:solidFill>
              <a:effectLst/>
              <a:latin typeface="Arial"/>
              <a:ea typeface="Arial"/>
              <a:cs typeface="Arial"/>
              <a:sym typeface="Arial"/>
            </a:endParaRPr>
          </a:p>
        </p:txBody>
      </p:sp>
    </p:spTree>
    <p:extLst>
      <p:ext uri="{BB962C8B-B14F-4D97-AF65-F5344CB8AC3E}">
        <p14:creationId xmlns:p14="http://schemas.microsoft.com/office/powerpoint/2010/main" val="7591038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
          <a:extLst>
            <a:ext uri="{FF2B5EF4-FFF2-40B4-BE49-F238E27FC236}">
              <a16:creationId xmlns:a16="http://schemas.microsoft.com/office/drawing/2014/main" id="{A29CC194-AC32-0C7D-A66D-5D15FF6A31AE}"/>
            </a:ext>
          </a:extLst>
        </p:cNvPr>
        <p:cNvGrpSpPr/>
        <p:nvPr/>
      </p:nvGrpSpPr>
      <p:grpSpPr>
        <a:xfrm>
          <a:off x="0" y="0"/>
          <a:ext cx="0" cy="0"/>
          <a:chOff x="0" y="0"/>
          <a:chExt cx="0" cy="0"/>
        </a:xfrm>
      </p:grpSpPr>
      <p:sp>
        <p:nvSpPr>
          <p:cNvPr id="30" name="Google Shape;30;p2:notes">
            <a:extLst>
              <a:ext uri="{FF2B5EF4-FFF2-40B4-BE49-F238E27FC236}">
                <a16:creationId xmlns:a16="http://schemas.microsoft.com/office/drawing/2014/main" id="{9A9D3AFD-DB2F-4CC2-9DEF-F5C3383218D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 name="Google Shape;31;p2:notes">
            <a:extLst>
              <a:ext uri="{FF2B5EF4-FFF2-40B4-BE49-F238E27FC236}">
                <a16:creationId xmlns:a16="http://schemas.microsoft.com/office/drawing/2014/main" id="{FBBDE424-A176-D67C-855E-02ABEC9ED331}"/>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marR="0" lvl="0" indent="0" algn="l" rtl="0">
              <a:lnSpc>
                <a:spcPct val="100000"/>
              </a:lnSpc>
              <a:spcBef>
                <a:spcPts val="0"/>
              </a:spcBef>
              <a:spcAft>
                <a:spcPts val="0"/>
              </a:spcAft>
              <a:buClr>
                <a:srgbClr val="000000"/>
              </a:buClr>
              <a:buSzPts val="1100"/>
              <a:buFont typeface="Arial"/>
              <a:buNone/>
            </a:pPr>
            <a:endParaRPr sz="1100">
              <a:latin typeface="Arial"/>
              <a:ea typeface="Arial"/>
              <a:cs typeface="Arial"/>
              <a:sym typeface="Arial"/>
            </a:endParaRPr>
          </a:p>
        </p:txBody>
      </p:sp>
    </p:spTree>
    <p:extLst>
      <p:ext uri="{BB962C8B-B14F-4D97-AF65-F5344CB8AC3E}">
        <p14:creationId xmlns:p14="http://schemas.microsoft.com/office/powerpoint/2010/main" val="162401875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32d2462c9b0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8" name="Google Shape;78;g32d2462c9b0_0_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rtl="0" fontAlgn="base"/>
            <a:r>
              <a:rPr lang="en-US" sz="1100" b="0" i="0" u="sng" strike="noStrike" cap="none" dirty="0">
                <a:solidFill>
                  <a:srgbClr val="000000"/>
                </a:solidFill>
                <a:effectLst/>
                <a:latin typeface="Arial"/>
                <a:ea typeface="Arial"/>
                <a:cs typeface="Arial"/>
                <a:sym typeface="Arial"/>
                <a:hlinkClick r:id="rId3"/>
              </a:rPr>
              <a:t>The Carpentries CoC</a:t>
            </a:r>
            <a:endParaRPr lang="en-US" sz="1100" b="0" i="0" u="none" strike="noStrike" cap="none" dirty="0">
              <a:solidFill>
                <a:srgbClr val="000000"/>
              </a:solidFill>
              <a:effectLst/>
              <a:latin typeface="Arial"/>
              <a:ea typeface="Arial"/>
              <a:cs typeface="Arial"/>
              <a:sym typeface="Aria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
          <a:extLst>
            <a:ext uri="{FF2B5EF4-FFF2-40B4-BE49-F238E27FC236}">
              <a16:creationId xmlns:a16="http://schemas.microsoft.com/office/drawing/2014/main" id="{37734638-F09E-396B-9A93-B991F8C3E48E}"/>
            </a:ext>
          </a:extLst>
        </p:cNvPr>
        <p:cNvGrpSpPr/>
        <p:nvPr/>
      </p:nvGrpSpPr>
      <p:grpSpPr>
        <a:xfrm>
          <a:off x="0" y="0"/>
          <a:ext cx="0" cy="0"/>
          <a:chOff x="0" y="0"/>
          <a:chExt cx="0" cy="0"/>
        </a:xfrm>
      </p:grpSpPr>
      <p:sp>
        <p:nvSpPr>
          <p:cNvPr id="30" name="Google Shape;30;p2:notes">
            <a:extLst>
              <a:ext uri="{FF2B5EF4-FFF2-40B4-BE49-F238E27FC236}">
                <a16:creationId xmlns:a16="http://schemas.microsoft.com/office/drawing/2014/main" id="{1F54F02F-E65D-8C3D-C982-4A259F1F9BB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 name="Google Shape;31;p2:notes">
            <a:extLst>
              <a:ext uri="{FF2B5EF4-FFF2-40B4-BE49-F238E27FC236}">
                <a16:creationId xmlns:a16="http://schemas.microsoft.com/office/drawing/2014/main" id="{3CFA02D8-0CB4-2FEA-4F38-379833272AEA}"/>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rtl="0"/>
            <a:r>
              <a:rPr lang="en-US" sz="1100" b="0" i="0" u="none" strike="noStrike" cap="none" dirty="0">
                <a:solidFill>
                  <a:srgbClr val="000000"/>
                </a:solidFill>
                <a:effectLst/>
                <a:latin typeface="Arial"/>
                <a:ea typeface="Arial"/>
                <a:cs typeface="Arial"/>
                <a:sym typeface="Arial"/>
              </a:rPr>
              <a:t>CC BY Abby Cabunoc Mayes</a:t>
            </a:r>
            <a:endParaRPr lang="en-US" b="0" dirty="0">
              <a:effectLst/>
            </a:endParaRPr>
          </a:p>
          <a:p>
            <a:br>
              <a:rPr lang="en-US" dirty="0"/>
            </a:br>
            <a:endParaRPr sz="1100" dirty="0">
              <a:latin typeface="Arial"/>
              <a:ea typeface="Arial"/>
              <a:cs typeface="Arial"/>
              <a:sym typeface="Arial"/>
            </a:endParaRPr>
          </a:p>
        </p:txBody>
      </p:sp>
    </p:spTree>
    <p:extLst>
      <p:ext uri="{BB962C8B-B14F-4D97-AF65-F5344CB8AC3E}">
        <p14:creationId xmlns:p14="http://schemas.microsoft.com/office/powerpoint/2010/main" val="12833514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
          <a:extLst>
            <a:ext uri="{FF2B5EF4-FFF2-40B4-BE49-F238E27FC236}">
              <a16:creationId xmlns:a16="http://schemas.microsoft.com/office/drawing/2014/main" id="{662A4169-B3ED-46F7-8007-B43CB662A4E1}"/>
            </a:ext>
          </a:extLst>
        </p:cNvPr>
        <p:cNvGrpSpPr/>
        <p:nvPr/>
      </p:nvGrpSpPr>
      <p:grpSpPr>
        <a:xfrm>
          <a:off x="0" y="0"/>
          <a:ext cx="0" cy="0"/>
          <a:chOff x="0" y="0"/>
          <a:chExt cx="0" cy="0"/>
        </a:xfrm>
      </p:grpSpPr>
      <p:sp>
        <p:nvSpPr>
          <p:cNvPr id="30" name="Google Shape;30;p2:notes">
            <a:extLst>
              <a:ext uri="{FF2B5EF4-FFF2-40B4-BE49-F238E27FC236}">
                <a16:creationId xmlns:a16="http://schemas.microsoft.com/office/drawing/2014/main" id="{C5415B27-2A90-D30E-6D9C-64E2C26D106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 name="Google Shape;31;p2:notes">
            <a:extLst>
              <a:ext uri="{FF2B5EF4-FFF2-40B4-BE49-F238E27FC236}">
                <a16:creationId xmlns:a16="http://schemas.microsoft.com/office/drawing/2014/main" id="{6DDF5F3C-9ED4-138D-C720-25A9F6629081}"/>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rtl="0"/>
            <a:r>
              <a:rPr lang="en-US" sz="1100" b="0" i="0" u="none" strike="noStrike" cap="none" dirty="0">
                <a:solidFill>
                  <a:srgbClr val="000000"/>
                </a:solidFill>
                <a:effectLst/>
                <a:latin typeface="Arial"/>
                <a:ea typeface="Arial"/>
                <a:cs typeface="Arial"/>
                <a:sym typeface="Arial"/>
              </a:rPr>
              <a:t>CC BY Abby Cabunoc Mayes</a:t>
            </a:r>
            <a:endParaRPr lang="en-US" b="0" dirty="0">
              <a:effectLst/>
            </a:endParaRPr>
          </a:p>
          <a:p>
            <a:br>
              <a:rPr lang="en-US" dirty="0"/>
            </a:br>
            <a:endParaRPr sz="1100" dirty="0">
              <a:latin typeface="Arial"/>
              <a:ea typeface="Arial"/>
              <a:cs typeface="Arial"/>
              <a:sym typeface="Arial"/>
            </a:endParaRPr>
          </a:p>
        </p:txBody>
      </p:sp>
    </p:spTree>
    <p:extLst>
      <p:ext uri="{BB962C8B-B14F-4D97-AF65-F5344CB8AC3E}">
        <p14:creationId xmlns:p14="http://schemas.microsoft.com/office/powerpoint/2010/main" val="150129531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2e2c73fd0bd_0_2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sz="1100" b="0" i="0" u="none" strike="noStrike" cap="none" dirty="0">
              <a:solidFill>
                <a:srgbClr val="000000"/>
              </a:solidFill>
              <a:effectLst/>
              <a:latin typeface="Arial"/>
              <a:ea typeface="Arial"/>
              <a:cs typeface="Arial"/>
              <a:sym typeface="Arial"/>
            </a:endParaRPr>
          </a:p>
        </p:txBody>
      </p:sp>
      <p:sp>
        <p:nvSpPr>
          <p:cNvPr id="217" name="Google Shape;217;g2e2c73fd0bd_0_2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965234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SLIDE">
  <p:cSld name="CUSTOM_31">
    <p:bg>
      <p:bgPr>
        <a:noFill/>
        <a:effectLst/>
      </p:bgPr>
    </p:bg>
    <p:spTree>
      <p:nvGrpSpPr>
        <p:cNvPr id="1" name="Shape 8"/>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9"/>
        <p:cNvGrpSpPr/>
        <p:nvPr/>
      </p:nvGrpSpPr>
      <p:grpSpPr>
        <a:xfrm>
          <a:off x="0" y="0"/>
          <a:ext cx="0" cy="0"/>
          <a:chOff x="0" y="0"/>
          <a:chExt cx="0" cy="0"/>
        </a:xfrm>
      </p:grpSpPr>
      <p:sp>
        <p:nvSpPr>
          <p:cNvPr id="10" name="Google Shape;10;p1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1" name="Google Shape;11;p1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SzPts val="1200"/>
              <a:buChar char="●"/>
              <a:defRPr/>
            </a:lvl1pPr>
            <a:lvl2pPr marL="914400" lvl="1" indent="-304800" algn="l">
              <a:lnSpc>
                <a:spcPct val="115000"/>
              </a:lnSpc>
              <a:spcBef>
                <a:spcPts val="1600"/>
              </a:spcBef>
              <a:spcAft>
                <a:spcPts val="0"/>
              </a:spcAft>
              <a:buSzPts val="1200"/>
              <a:buChar char="○"/>
              <a:defRPr/>
            </a:lvl2pPr>
            <a:lvl3pPr marL="1371600" lvl="2" indent="-304800" algn="l">
              <a:lnSpc>
                <a:spcPct val="115000"/>
              </a:lnSpc>
              <a:spcBef>
                <a:spcPts val="1600"/>
              </a:spcBef>
              <a:spcAft>
                <a:spcPts val="0"/>
              </a:spcAft>
              <a:buSzPts val="1200"/>
              <a:buChar char="■"/>
              <a:defRPr/>
            </a:lvl3pPr>
            <a:lvl4pPr marL="1828800" lvl="3" indent="-304800" algn="l">
              <a:lnSpc>
                <a:spcPct val="115000"/>
              </a:lnSpc>
              <a:spcBef>
                <a:spcPts val="1600"/>
              </a:spcBef>
              <a:spcAft>
                <a:spcPts val="0"/>
              </a:spcAft>
              <a:buSzPts val="1200"/>
              <a:buChar char="●"/>
              <a:defRPr/>
            </a:lvl4pPr>
            <a:lvl5pPr marL="2286000" lvl="4" indent="-304800" algn="l">
              <a:lnSpc>
                <a:spcPct val="115000"/>
              </a:lnSpc>
              <a:spcBef>
                <a:spcPts val="1600"/>
              </a:spcBef>
              <a:spcAft>
                <a:spcPts val="0"/>
              </a:spcAft>
              <a:buSzPts val="1200"/>
              <a:buChar char="○"/>
              <a:defRPr/>
            </a:lvl5pPr>
            <a:lvl6pPr marL="2743200" lvl="5" indent="-304800" algn="l">
              <a:lnSpc>
                <a:spcPct val="115000"/>
              </a:lnSpc>
              <a:spcBef>
                <a:spcPts val="1600"/>
              </a:spcBef>
              <a:spcAft>
                <a:spcPts val="0"/>
              </a:spcAft>
              <a:buSzPts val="1200"/>
              <a:buChar char="■"/>
              <a:defRPr/>
            </a:lvl6pPr>
            <a:lvl7pPr marL="3200400" lvl="6" indent="-304800" algn="l">
              <a:lnSpc>
                <a:spcPct val="115000"/>
              </a:lnSpc>
              <a:spcBef>
                <a:spcPts val="1600"/>
              </a:spcBef>
              <a:spcAft>
                <a:spcPts val="0"/>
              </a:spcAft>
              <a:buSzPts val="1200"/>
              <a:buChar char="●"/>
              <a:defRPr/>
            </a:lvl7pPr>
            <a:lvl8pPr marL="3657600" lvl="7" indent="-304800" algn="l">
              <a:lnSpc>
                <a:spcPct val="115000"/>
              </a:lnSpc>
              <a:spcBef>
                <a:spcPts val="1600"/>
              </a:spcBef>
              <a:spcAft>
                <a:spcPts val="0"/>
              </a:spcAft>
              <a:buSzPts val="1200"/>
              <a:buChar char="○"/>
              <a:defRPr/>
            </a:lvl8pPr>
            <a:lvl9pPr marL="4114800" lvl="8" indent="-304800" algn="l">
              <a:lnSpc>
                <a:spcPct val="115000"/>
              </a:lnSpc>
              <a:spcBef>
                <a:spcPts val="1600"/>
              </a:spcBef>
              <a:spcAft>
                <a:spcPts val="1600"/>
              </a:spcAft>
              <a:buSzPts val="1200"/>
              <a:buChar char="■"/>
              <a:defRPr/>
            </a:lvl9pPr>
          </a:lstStyle>
          <a:p>
            <a:endParaRPr/>
          </a:p>
        </p:txBody>
      </p:sp>
      <p:sp>
        <p:nvSpPr>
          <p:cNvPr id="12" name="Google Shape;12;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PENING SLIDE">
  <p:cSld name="CUSTOM_7">
    <p:bg>
      <p:bgPr>
        <a:blipFill>
          <a:blip r:embed="rId2">
            <a:alphaModFix/>
          </a:blip>
          <a:stretch>
            <a:fillRect/>
          </a:stretch>
        </a:blipFill>
        <a:effectLst/>
      </p:bgPr>
    </p:bg>
    <p:spTree>
      <p:nvGrpSpPr>
        <p:cNvPr id="1" name="Shape 13"/>
        <p:cNvGrpSpPr/>
        <p:nvPr/>
      </p:nvGrpSpPr>
      <p:grpSpPr>
        <a:xfrm>
          <a:off x="0" y="0"/>
          <a:ext cx="0" cy="0"/>
          <a:chOff x="0" y="0"/>
          <a:chExt cx="0" cy="0"/>
        </a:xfrm>
      </p:grpSpPr>
      <p:sp>
        <p:nvSpPr>
          <p:cNvPr id="14" name="Google Shape;14;p12"/>
          <p:cNvSpPr txBox="1">
            <a:spLocks noGrp="1"/>
          </p:cNvSpPr>
          <p:nvPr>
            <p:ph type="ctrTitle"/>
          </p:nvPr>
        </p:nvSpPr>
        <p:spPr>
          <a:xfrm>
            <a:off x="942000" y="1472625"/>
            <a:ext cx="7260000" cy="17823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Clr>
                <a:srgbClr val="000000"/>
              </a:buClr>
              <a:buSzPts val="6000"/>
              <a:buNone/>
              <a:defRPr sz="3600">
                <a:solidFill>
                  <a:schemeClr val="accent2"/>
                </a:solidFill>
              </a:defRPr>
            </a:lvl1pPr>
            <a:lvl2pPr lvl="1" algn="l">
              <a:lnSpc>
                <a:spcPct val="100000"/>
              </a:lnSpc>
              <a:spcBef>
                <a:spcPts val="0"/>
              </a:spcBef>
              <a:spcAft>
                <a:spcPts val="0"/>
              </a:spcAft>
              <a:buClr>
                <a:srgbClr val="434343"/>
              </a:buClr>
              <a:buSzPts val="5200"/>
              <a:buNone/>
              <a:defRPr sz="5200">
                <a:solidFill>
                  <a:srgbClr val="434343"/>
                </a:solidFill>
              </a:defRPr>
            </a:lvl2pPr>
            <a:lvl3pPr lvl="2" algn="l">
              <a:lnSpc>
                <a:spcPct val="100000"/>
              </a:lnSpc>
              <a:spcBef>
                <a:spcPts val="0"/>
              </a:spcBef>
              <a:spcAft>
                <a:spcPts val="0"/>
              </a:spcAft>
              <a:buClr>
                <a:srgbClr val="434343"/>
              </a:buClr>
              <a:buSzPts val="5200"/>
              <a:buNone/>
              <a:defRPr sz="5200">
                <a:solidFill>
                  <a:srgbClr val="434343"/>
                </a:solidFill>
              </a:defRPr>
            </a:lvl3pPr>
            <a:lvl4pPr lvl="3" algn="l">
              <a:lnSpc>
                <a:spcPct val="100000"/>
              </a:lnSpc>
              <a:spcBef>
                <a:spcPts val="0"/>
              </a:spcBef>
              <a:spcAft>
                <a:spcPts val="0"/>
              </a:spcAft>
              <a:buClr>
                <a:srgbClr val="434343"/>
              </a:buClr>
              <a:buSzPts val="5200"/>
              <a:buNone/>
              <a:defRPr sz="5200">
                <a:solidFill>
                  <a:srgbClr val="434343"/>
                </a:solidFill>
              </a:defRPr>
            </a:lvl4pPr>
            <a:lvl5pPr lvl="4" algn="l">
              <a:lnSpc>
                <a:spcPct val="100000"/>
              </a:lnSpc>
              <a:spcBef>
                <a:spcPts val="0"/>
              </a:spcBef>
              <a:spcAft>
                <a:spcPts val="0"/>
              </a:spcAft>
              <a:buClr>
                <a:srgbClr val="434343"/>
              </a:buClr>
              <a:buSzPts val="5200"/>
              <a:buNone/>
              <a:defRPr sz="5200">
                <a:solidFill>
                  <a:srgbClr val="434343"/>
                </a:solidFill>
              </a:defRPr>
            </a:lvl5pPr>
            <a:lvl6pPr lvl="5" algn="l">
              <a:lnSpc>
                <a:spcPct val="100000"/>
              </a:lnSpc>
              <a:spcBef>
                <a:spcPts val="0"/>
              </a:spcBef>
              <a:spcAft>
                <a:spcPts val="0"/>
              </a:spcAft>
              <a:buClr>
                <a:srgbClr val="434343"/>
              </a:buClr>
              <a:buSzPts val="5200"/>
              <a:buNone/>
              <a:defRPr sz="5200">
                <a:solidFill>
                  <a:srgbClr val="434343"/>
                </a:solidFill>
              </a:defRPr>
            </a:lvl6pPr>
            <a:lvl7pPr lvl="6" algn="l">
              <a:lnSpc>
                <a:spcPct val="100000"/>
              </a:lnSpc>
              <a:spcBef>
                <a:spcPts val="0"/>
              </a:spcBef>
              <a:spcAft>
                <a:spcPts val="0"/>
              </a:spcAft>
              <a:buClr>
                <a:srgbClr val="434343"/>
              </a:buClr>
              <a:buSzPts val="5200"/>
              <a:buNone/>
              <a:defRPr sz="5200">
                <a:solidFill>
                  <a:srgbClr val="434343"/>
                </a:solidFill>
              </a:defRPr>
            </a:lvl7pPr>
            <a:lvl8pPr lvl="7" algn="l">
              <a:lnSpc>
                <a:spcPct val="100000"/>
              </a:lnSpc>
              <a:spcBef>
                <a:spcPts val="0"/>
              </a:spcBef>
              <a:spcAft>
                <a:spcPts val="0"/>
              </a:spcAft>
              <a:buClr>
                <a:srgbClr val="434343"/>
              </a:buClr>
              <a:buSzPts val="5200"/>
              <a:buNone/>
              <a:defRPr sz="5200">
                <a:solidFill>
                  <a:srgbClr val="434343"/>
                </a:solidFill>
              </a:defRPr>
            </a:lvl8pPr>
            <a:lvl9pPr lvl="8" algn="l">
              <a:lnSpc>
                <a:spcPct val="100000"/>
              </a:lnSpc>
              <a:spcBef>
                <a:spcPts val="0"/>
              </a:spcBef>
              <a:spcAft>
                <a:spcPts val="0"/>
              </a:spcAft>
              <a:buClr>
                <a:srgbClr val="434343"/>
              </a:buClr>
              <a:buSzPts val="5200"/>
              <a:buNone/>
              <a:defRPr sz="5200">
                <a:solidFill>
                  <a:srgbClr val="434343"/>
                </a:solidFill>
              </a:defRPr>
            </a:lvl9pPr>
          </a:lstStyle>
          <a:p>
            <a:endParaRPr/>
          </a:p>
        </p:txBody>
      </p:sp>
      <p:sp>
        <p:nvSpPr>
          <p:cNvPr id="15" name="Google Shape;15;p12"/>
          <p:cNvSpPr txBox="1">
            <a:spLocks noGrp="1"/>
          </p:cNvSpPr>
          <p:nvPr>
            <p:ph type="subTitle" idx="1"/>
          </p:nvPr>
        </p:nvSpPr>
        <p:spPr>
          <a:xfrm>
            <a:off x="2870100" y="2977800"/>
            <a:ext cx="3403800" cy="7170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200"/>
              <a:buNone/>
              <a:defRPr/>
            </a:lvl1pPr>
            <a:lvl2pPr lvl="1" algn="r">
              <a:lnSpc>
                <a:spcPct val="100000"/>
              </a:lnSpc>
              <a:spcBef>
                <a:spcPts val="0"/>
              </a:spcBef>
              <a:spcAft>
                <a:spcPts val="0"/>
              </a:spcAft>
              <a:buSzPts val="2800"/>
              <a:buNone/>
              <a:defRPr sz="2800"/>
            </a:lvl2pPr>
            <a:lvl3pPr lvl="2" algn="r">
              <a:lnSpc>
                <a:spcPct val="100000"/>
              </a:lnSpc>
              <a:spcBef>
                <a:spcPts val="0"/>
              </a:spcBef>
              <a:spcAft>
                <a:spcPts val="0"/>
              </a:spcAft>
              <a:buSzPts val="2800"/>
              <a:buNone/>
              <a:defRPr sz="2800"/>
            </a:lvl3pPr>
            <a:lvl4pPr lvl="3" algn="r">
              <a:lnSpc>
                <a:spcPct val="100000"/>
              </a:lnSpc>
              <a:spcBef>
                <a:spcPts val="0"/>
              </a:spcBef>
              <a:spcAft>
                <a:spcPts val="0"/>
              </a:spcAft>
              <a:buSzPts val="2800"/>
              <a:buNone/>
              <a:defRPr sz="2800"/>
            </a:lvl4pPr>
            <a:lvl5pPr lvl="4" algn="r">
              <a:lnSpc>
                <a:spcPct val="100000"/>
              </a:lnSpc>
              <a:spcBef>
                <a:spcPts val="0"/>
              </a:spcBef>
              <a:spcAft>
                <a:spcPts val="0"/>
              </a:spcAft>
              <a:buSzPts val="2800"/>
              <a:buNone/>
              <a:defRPr sz="2800"/>
            </a:lvl5pPr>
            <a:lvl6pPr lvl="5" algn="r">
              <a:lnSpc>
                <a:spcPct val="100000"/>
              </a:lnSpc>
              <a:spcBef>
                <a:spcPts val="0"/>
              </a:spcBef>
              <a:spcAft>
                <a:spcPts val="0"/>
              </a:spcAft>
              <a:buSzPts val="2800"/>
              <a:buNone/>
              <a:defRPr sz="2800"/>
            </a:lvl6pPr>
            <a:lvl7pPr lvl="6" algn="r">
              <a:lnSpc>
                <a:spcPct val="100000"/>
              </a:lnSpc>
              <a:spcBef>
                <a:spcPts val="0"/>
              </a:spcBef>
              <a:spcAft>
                <a:spcPts val="0"/>
              </a:spcAft>
              <a:buSzPts val="2800"/>
              <a:buNone/>
              <a:defRPr sz="2800"/>
            </a:lvl7pPr>
            <a:lvl8pPr lvl="7" algn="r">
              <a:lnSpc>
                <a:spcPct val="100000"/>
              </a:lnSpc>
              <a:spcBef>
                <a:spcPts val="0"/>
              </a:spcBef>
              <a:spcAft>
                <a:spcPts val="0"/>
              </a:spcAft>
              <a:buSzPts val="2800"/>
              <a:buNone/>
              <a:defRPr sz="2800"/>
            </a:lvl8pPr>
            <a:lvl9pPr lvl="8" algn="r">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ACKGROUND 1">
  <p:cSld name="CUSTOM_28">
    <p:bg>
      <p:bgPr>
        <a:blipFill>
          <a:blip r:embed="rId2">
            <a:alphaModFix/>
          </a:blip>
          <a:stretch>
            <a:fillRect/>
          </a:stretch>
        </a:blipFill>
        <a:effectLst/>
      </p:bgPr>
    </p:bg>
    <p:spTree>
      <p:nvGrpSpPr>
        <p:cNvPr id="1" name="Shape 16"/>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800"/>
              <a:buFont typeface="Raleway"/>
              <a:buNone/>
              <a:defRPr sz="2800" b="1" i="0" u="none" strike="noStrike" cap="none">
                <a:solidFill>
                  <a:schemeClr val="dk1"/>
                </a:solidFill>
                <a:latin typeface="Raleway"/>
                <a:ea typeface="Raleway"/>
                <a:cs typeface="Raleway"/>
                <a:sym typeface="Raleway"/>
              </a:defRPr>
            </a:lvl1pPr>
            <a:lvl2pPr marR="0" lvl="1" algn="l" rtl="0">
              <a:lnSpc>
                <a:spcPct val="100000"/>
              </a:lnSpc>
              <a:spcBef>
                <a:spcPts val="0"/>
              </a:spcBef>
              <a:spcAft>
                <a:spcPts val="0"/>
              </a:spcAft>
              <a:buClr>
                <a:schemeClr val="dk1"/>
              </a:buClr>
              <a:buSzPts val="2800"/>
              <a:buFont typeface="Squada One"/>
              <a:buNone/>
              <a:defRPr sz="2800" b="0" i="0" u="none" strike="noStrike" cap="none">
                <a:solidFill>
                  <a:schemeClr val="dk1"/>
                </a:solidFill>
                <a:latin typeface="Squada One"/>
                <a:ea typeface="Squada One"/>
                <a:cs typeface="Squada One"/>
                <a:sym typeface="Squada One"/>
              </a:defRPr>
            </a:lvl2pPr>
            <a:lvl3pPr marR="0" lvl="2" algn="l" rtl="0">
              <a:lnSpc>
                <a:spcPct val="100000"/>
              </a:lnSpc>
              <a:spcBef>
                <a:spcPts val="0"/>
              </a:spcBef>
              <a:spcAft>
                <a:spcPts val="0"/>
              </a:spcAft>
              <a:buClr>
                <a:schemeClr val="dk1"/>
              </a:buClr>
              <a:buSzPts val="2800"/>
              <a:buFont typeface="Squada One"/>
              <a:buNone/>
              <a:defRPr sz="2800" b="0" i="0" u="none" strike="noStrike" cap="none">
                <a:solidFill>
                  <a:schemeClr val="dk1"/>
                </a:solidFill>
                <a:latin typeface="Squada One"/>
                <a:ea typeface="Squada One"/>
                <a:cs typeface="Squada One"/>
                <a:sym typeface="Squada One"/>
              </a:defRPr>
            </a:lvl3pPr>
            <a:lvl4pPr marR="0" lvl="3" algn="l" rtl="0">
              <a:lnSpc>
                <a:spcPct val="100000"/>
              </a:lnSpc>
              <a:spcBef>
                <a:spcPts val="0"/>
              </a:spcBef>
              <a:spcAft>
                <a:spcPts val="0"/>
              </a:spcAft>
              <a:buClr>
                <a:schemeClr val="dk1"/>
              </a:buClr>
              <a:buSzPts val="2800"/>
              <a:buFont typeface="Squada One"/>
              <a:buNone/>
              <a:defRPr sz="2800" b="0" i="0" u="none" strike="noStrike" cap="none">
                <a:solidFill>
                  <a:schemeClr val="dk1"/>
                </a:solidFill>
                <a:latin typeface="Squada One"/>
                <a:ea typeface="Squada One"/>
                <a:cs typeface="Squada One"/>
                <a:sym typeface="Squada One"/>
              </a:defRPr>
            </a:lvl4pPr>
            <a:lvl5pPr marR="0" lvl="4" algn="l" rtl="0">
              <a:lnSpc>
                <a:spcPct val="100000"/>
              </a:lnSpc>
              <a:spcBef>
                <a:spcPts val="0"/>
              </a:spcBef>
              <a:spcAft>
                <a:spcPts val="0"/>
              </a:spcAft>
              <a:buClr>
                <a:schemeClr val="dk1"/>
              </a:buClr>
              <a:buSzPts val="2800"/>
              <a:buFont typeface="Squada One"/>
              <a:buNone/>
              <a:defRPr sz="2800" b="0" i="0" u="none" strike="noStrike" cap="none">
                <a:solidFill>
                  <a:schemeClr val="dk1"/>
                </a:solidFill>
                <a:latin typeface="Squada One"/>
                <a:ea typeface="Squada One"/>
                <a:cs typeface="Squada One"/>
                <a:sym typeface="Squada One"/>
              </a:defRPr>
            </a:lvl5pPr>
            <a:lvl6pPr marR="0" lvl="5" algn="l" rtl="0">
              <a:lnSpc>
                <a:spcPct val="100000"/>
              </a:lnSpc>
              <a:spcBef>
                <a:spcPts val="0"/>
              </a:spcBef>
              <a:spcAft>
                <a:spcPts val="0"/>
              </a:spcAft>
              <a:buClr>
                <a:schemeClr val="dk1"/>
              </a:buClr>
              <a:buSzPts val="2800"/>
              <a:buFont typeface="Squada One"/>
              <a:buNone/>
              <a:defRPr sz="2800" b="0" i="0" u="none" strike="noStrike" cap="none">
                <a:solidFill>
                  <a:schemeClr val="dk1"/>
                </a:solidFill>
                <a:latin typeface="Squada One"/>
                <a:ea typeface="Squada One"/>
                <a:cs typeface="Squada One"/>
                <a:sym typeface="Squada One"/>
              </a:defRPr>
            </a:lvl6pPr>
            <a:lvl7pPr marR="0" lvl="6" algn="l" rtl="0">
              <a:lnSpc>
                <a:spcPct val="100000"/>
              </a:lnSpc>
              <a:spcBef>
                <a:spcPts val="0"/>
              </a:spcBef>
              <a:spcAft>
                <a:spcPts val="0"/>
              </a:spcAft>
              <a:buClr>
                <a:schemeClr val="dk1"/>
              </a:buClr>
              <a:buSzPts val="2800"/>
              <a:buFont typeface="Squada One"/>
              <a:buNone/>
              <a:defRPr sz="2800" b="0" i="0" u="none" strike="noStrike" cap="none">
                <a:solidFill>
                  <a:schemeClr val="dk1"/>
                </a:solidFill>
                <a:latin typeface="Squada One"/>
                <a:ea typeface="Squada One"/>
                <a:cs typeface="Squada One"/>
                <a:sym typeface="Squada One"/>
              </a:defRPr>
            </a:lvl7pPr>
            <a:lvl8pPr marR="0" lvl="7" algn="l" rtl="0">
              <a:lnSpc>
                <a:spcPct val="100000"/>
              </a:lnSpc>
              <a:spcBef>
                <a:spcPts val="0"/>
              </a:spcBef>
              <a:spcAft>
                <a:spcPts val="0"/>
              </a:spcAft>
              <a:buClr>
                <a:schemeClr val="dk1"/>
              </a:buClr>
              <a:buSzPts val="2800"/>
              <a:buFont typeface="Squada One"/>
              <a:buNone/>
              <a:defRPr sz="2800" b="0" i="0" u="none" strike="noStrike" cap="none">
                <a:solidFill>
                  <a:schemeClr val="dk1"/>
                </a:solidFill>
                <a:latin typeface="Squada One"/>
                <a:ea typeface="Squada One"/>
                <a:cs typeface="Squada One"/>
                <a:sym typeface="Squada One"/>
              </a:defRPr>
            </a:lvl8pPr>
            <a:lvl9pPr marR="0" lvl="8" algn="l" rtl="0">
              <a:lnSpc>
                <a:spcPct val="100000"/>
              </a:lnSpc>
              <a:spcBef>
                <a:spcPts val="0"/>
              </a:spcBef>
              <a:spcAft>
                <a:spcPts val="0"/>
              </a:spcAft>
              <a:buClr>
                <a:schemeClr val="dk1"/>
              </a:buClr>
              <a:buSzPts val="2800"/>
              <a:buFont typeface="Squada One"/>
              <a:buNone/>
              <a:defRPr sz="2800" b="0" i="0" u="none" strike="noStrike" cap="none">
                <a:solidFill>
                  <a:schemeClr val="dk1"/>
                </a:solidFill>
                <a:latin typeface="Squada One"/>
                <a:ea typeface="Squada One"/>
                <a:cs typeface="Squada One"/>
                <a:sym typeface="Squada One"/>
              </a:defRPr>
            </a:lvl9pPr>
          </a:lstStyle>
          <a:p>
            <a:endParaRPr/>
          </a:p>
        </p:txBody>
      </p:sp>
      <p:sp>
        <p:nvSpPr>
          <p:cNvPr id="7" name="Google Shape;7;p9"/>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marR="0" lvl="0" indent="-304800" algn="l" rtl="0">
              <a:lnSpc>
                <a:spcPct val="115000"/>
              </a:lnSpc>
              <a:spcBef>
                <a:spcPts val="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1pPr>
            <a:lvl2pPr marL="914400" marR="0" lvl="1" indent="-304800" algn="l" rtl="0">
              <a:lnSpc>
                <a:spcPct val="115000"/>
              </a:lnSpc>
              <a:spcBef>
                <a:spcPts val="1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2pPr>
            <a:lvl3pPr marL="1371600" marR="0" lvl="2" indent="-304800" algn="l" rtl="0">
              <a:lnSpc>
                <a:spcPct val="115000"/>
              </a:lnSpc>
              <a:spcBef>
                <a:spcPts val="1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304800" algn="l" rtl="0">
              <a:lnSpc>
                <a:spcPct val="115000"/>
              </a:lnSpc>
              <a:spcBef>
                <a:spcPts val="1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115000"/>
              </a:lnSpc>
              <a:spcBef>
                <a:spcPts val="1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304800" algn="l" rtl="0">
              <a:lnSpc>
                <a:spcPct val="115000"/>
              </a:lnSpc>
              <a:spcBef>
                <a:spcPts val="1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115000"/>
              </a:lnSpc>
              <a:spcBef>
                <a:spcPts val="1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304800" algn="l" rtl="0">
              <a:lnSpc>
                <a:spcPct val="115000"/>
              </a:lnSpc>
              <a:spcBef>
                <a:spcPts val="1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115000"/>
              </a:lnSpc>
              <a:spcBef>
                <a:spcPts val="1600"/>
              </a:spcBef>
              <a:spcAft>
                <a:spcPts val="160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340">
          <p15:clr>
            <a:srgbClr val="EA4335"/>
          </p15:clr>
        </p15:guide>
        <p15:guide id="2" pos="454">
          <p15:clr>
            <a:srgbClr val="EA4335"/>
          </p15:clr>
        </p15:guide>
        <p15:guide id="3" pos="5306">
          <p15:clr>
            <a:srgbClr val="EA4335"/>
          </p15:clr>
        </p15:guide>
        <p15:guide id="4" orient="horz" pos="2900">
          <p15:clr>
            <a:srgbClr val="EA4335"/>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hyperlink" Target="https://doi.org/10.5281/zenodo.15985179" TargetMode="External"/><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s://www.scriberia.com/" TargetMode="External"/><Relationship Id="rId5" Type="http://schemas.openxmlformats.org/officeDocument/2006/relationships/hyperlink" Target="https://book.the-turing-way.org/" TargetMode="Externa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hyperlink" Target="https://www.scriberia.com/" TargetMode="External"/><Relationship Id="rId3" Type="http://schemas.openxmlformats.org/officeDocument/2006/relationships/image" Target="../media/image6.png"/><Relationship Id="rId7" Type="http://schemas.openxmlformats.org/officeDocument/2006/relationships/hyperlink" Target="https://book.the-turing-way.org/"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hyperlink" Target="https://www.scriberia.com/" TargetMode="External"/><Relationship Id="rId3" Type="http://schemas.openxmlformats.org/officeDocument/2006/relationships/image" Target="../media/image6.png"/><Relationship Id="rId7" Type="http://schemas.openxmlformats.org/officeDocument/2006/relationships/hyperlink" Target="https://book.the-turing-way.org/"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hyperlink" Target="https://book.the-turing-way.org/" TargetMode="External"/><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hyperlink" Target="https://github.com/the-turing-way/the-turing-way/issues/3407" TargetMode="External"/><Relationship Id="rId4" Type="http://schemas.openxmlformats.org/officeDocument/2006/relationships/hyperlink" Target="https://github.com/pandas-dev/pandas/issues/61763"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hyperlink" Target="https://github.com/open-life-science/open-life-science.github.io/milestones" TargetMode="External"/><Relationship Id="rId4" Type="http://schemas.openxmlformats.org/officeDocument/2006/relationships/hyperlink" Target="https://github.com/scikit-learn/scikit-learn/milestones"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hyperlink" Target="https://github.com/orgs/carpentries/projects/17/views/1" TargetMode="External"/><Relationship Id="rId5" Type="http://schemas.openxmlformats.org/officeDocument/2006/relationships/hyperlink" Target="https://github.com/orgs/open-life-science/projects/15/views/1" TargetMode="External"/><Relationship Id="rId4" Type="http://schemas.openxmlformats.org/officeDocument/2006/relationships/hyperlink" Target="https://docs.github.com/en/issues/planning-and-tracking-with-projects/customizing-views-in-your-project/filtering-projects"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hyperlink" Target="https://github.com/users/BrainonSilicon/projects/8/views/2" TargetMode="External"/><Relationship Id="rId4" Type="http://schemas.openxmlformats.org/officeDocument/2006/relationships/hyperlink" Target="https://docs.github.com/en/issues/planning-and-tracking-with-projects/customizing-views-in-your-project/filtering-projects"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hyperlink" Target="https://github.com/orgs/nf-core/projects/99/views/1" TargetMode="External"/><Relationship Id="rId5" Type="http://schemas.openxmlformats.org/officeDocument/2006/relationships/hyperlink" Target="https://github.com/orgs/the-turing-way/projects/9/views/1" TargetMode="External"/><Relationship Id="rId4" Type="http://schemas.openxmlformats.org/officeDocument/2006/relationships/hyperlink" Target="https://docs.github.com/en/issues/planning-and-tracking-with-projects/customizing-views-in-your-project/filtering-projects"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hyperlink" Target="https://ubc-library-rc.github.io/rdm/content/03_create_readme.html" TargetMode="Externa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hyperlink" Target="https://github.com/nf-core/modules" TargetMode="External"/><Relationship Id="rId4" Type="http://schemas.openxmlformats.org/officeDocument/2006/relationships/hyperlink" Target="https://github.com/scikit-learn/scikit-learn"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hyperlink" Target="https://github.com/badges/awesome-badges" TargetMode="External"/><Relationship Id="rId4" Type="http://schemas.openxmlformats.org/officeDocument/2006/relationships/hyperlink" Target="https://github.com/features/actions"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hyperlink" Target="https://docs.github.com/en/get-started/writing-on-github/getting-started-with-writing-and-formatting-on-github/basic-writing-and-formatting-syntax#alertshttps://docs.github.com/en/get-started/writing-on-github/getting-started-with-writing-and-formatting-on-github/basic-writing-and-formatting-syntax"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8" Type="http://schemas.openxmlformats.org/officeDocument/2006/relationships/hyperlink" Target="https://github.com/mozillascience/paperbadger" TargetMode="External"/><Relationship Id="rId13" Type="http://schemas.openxmlformats.org/officeDocument/2006/relationships/hyperlink" Target="https://emojipedia.org/" TargetMode="External"/><Relationship Id="rId3" Type="http://schemas.openxmlformats.org/officeDocument/2006/relationships/image" Target="../media/image6.png"/><Relationship Id="rId7" Type="http://schemas.openxmlformats.org/officeDocument/2006/relationships/hyperlink" Target="https://github.com/RichardLitt/standard-readme" TargetMode="External"/><Relationship Id="rId12" Type="http://schemas.openxmlformats.org/officeDocument/2006/relationships/hyperlink" Target="https://github.com/adam-p/markdown-here/wiki/Markdown-Cheatsheet" TargetMode="External"/><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hyperlink" Target="https://gist.github.com/PurpleBooth/109311bb0361f32d87a2" TargetMode="External"/><Relationship Id="rId11" Type="http://schemas.openxmlformats.org/officeDocument/2006/relationships/hyperlink" Target="http://mzl.la/olf" TargetMode="External"/><Relationship Id="rId5" Type="http://schemas.openxmlformats.org/officeDocument/2006/relationships/hyperlink" Target="https://alexwlchan.net/2021/10/readmes-for-open-science/" TargetMode="External"/><Relationship Id="rId10" Type="http://schemas.openxmlformats.org/officeDocument/2006/relationships/hyperlink" Target="https://github.com/matiassingers/awesome-readme" TargetMode="External"/><Relationship Id="rId4" Type="http://schemas.openxmlformats.org/officeDocument/2006/relationships/hyperlink" Target="https://github.com/alan-turing-institute/the-turing-way" TargetMode="External"/><Relationship Id="rId9" Type="http://schemas.openxmlformats.org/officeDocument/2006/relationships/hyperlink" Target="https://robots.thoughtbot.com/how-to-write-a-great-readme"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6.png"/><Relationship Id="rId7"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hyperlink" Target="https://help.github.com/articles/github-glossary/" TargetMode="External"/><Relationship Id="rId4" Type="http://schemas.openxmlformats.org/officeDocument/2006/relationships/hyperlink" Target="http://opensource.org/definition"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8" Type="http://schemas.openxmlformats.org/officeDocument/2006/relationships/image" Target="../media/image36.jpg"/><Relationship Id="rId3" Type="http://schemas.openxmlformats.org/officeDocument/2006/relationships/image" Target="../media/image6.png"/><Relationship Id="rId7" Type="http://schemas.openxmlformats.org/officeDocument/2006/relationships/image" Target="../media/image35.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 Id="rId9" Type="http://schemas.openxmlformats.org/officeDocument/2006/relationships/image" Target="../media/image37.png"/></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hyperlink" Target="https://creativecommons.org/share-your-work/" TargetMode="External"/><Relationship Id="rId4" Type="http://schemas.openxmlformats.org/officeDocument/2006/relationships/hyperlink" Target="https://choosealicense.com/"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38.gif"/></Relationships>
</file>

<file path=ppt/slides/_rels/slide29.xml.rels><?xml version="1.0" encoding="UTF-8" standalone="yes"?>
<Relationships xmlns="http://schemas.openxmlformats.org/package/2006/relationships"><Relationship Id="rId8" Type="http://schemas.openxmlformats.org/officeDocument/2006/relationships/hyperlink" Target="https://blog.mozilla.org/wp-content/uploads/2018/05/MZOTS_OS_Archetypes_report_ext_scr.pdf" TargetMode="External"/><Relationship Id="rId3" Type="http://schemas.openxmlformats.org/officeDocument/2006/relationships/image" Target="../media/image6.png"/><Relationship Id="rId7" Type="http://schemas.openxmlformats.org/officeDocument/2006/relationships/hyperlink" Target="https://opensource.guide" TargetMode="External"/><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hyperlink" Target="https://fossforge.com/" TargetMode="External"/><Relationship Id="rId5" Type="http://schemas.openxmlformats.org/officeDocument/2006/relationships/hyperlink" Target="https://producingoss.com/en/legal.html" TargetMode="External"/><Relationship Id="rId4" Type="http://schemas.openxmlformats.org/officeDocument/2006/relationships/hyperlink" Target="https://opensource.org/definition" TargetMode="External"/><Relationship Id="rId9" Type="http://schemas.openxmlformats.org/officeDocument/2006/relationships/hyperlink" Target="https://commons.wikimedia.org/wiki/Commons:Licensing"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40.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39.png"/><Relationship Id="rId5" Type="http://schemas.openxmlformats.org/officeDocument/2006/relationships/hyperlink" Target="https://github.com/citation-file-format/ruby-cff" TargetMode="External"/><Relationship Id="rId4" Type="http://schemas.openxmlformats.org/officeDocument/2006/relationships/hyperlink" Target="https://docs.github.com/en/repositories/managing-your-repositorys-settings-and-features/customizing-your-repository/about-citation-files" TargetMode="External"/></Relationships>
</file>

<file path=ppt/slides/_rels/slide32.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6.png"/><Relationship Id="rId7" Type="http://schemas.openxmlformats.org/officeDocument/2006/relationships/hyperlink" Target="https://zenodo.org/records/15213042" TargetMode="External"/><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hyperlink" Target="https://docs.github.com/en/repositories/archiving-a-github-repository/referencing-and-citing-content" TargetMode="External"/><Relationship Id="rId5" Type="http://schemas.openxmlformats.org/officeDocument/2006/relationships/hyperlink" Target="https://docs.github.com/en/repositories/releasing-projects-on-github/about-releases" TargetMode="External"/><Relationship Id="rId4" Type="http://schemas.openxmlformats.org/officeDocument/2006/relationships/hyperlink" Target="https://zenodo.org/"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43.pn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42.png"/><Relationship Id="rId5" Type="http://schemas.openxmlformats.org/officeDocument/2006/relationships/hyperlink" Target="https://github.com/deepmind/alphafold/blob/main/CONTRIBUTING.md" TargetMode="External"/><Relationship Id="rId4" Type="http://schemas.openxmlformats.org/officeDocument/2006/relationships/hyperlink" Target="https://github.com/igraph/igraph/blob/master/CONTRIBUTING.md" TargetMode="External"/></Relationships>
</file>

<file path=ppt/slides/_rels/slide35.xml.rels><?xml version="1.0" encoding="UTF-8" standalone="yes"?>
<Relationships xmlns="http://schemas.openxmlformats.org/package/2006/relationships"><Relationship Id="rId8" Type="http://schemas.openxmlformats.org/officeDocument/2006/relationships/hyperlink" Target="https://up-for-grabs.net/" TargetMode="External"/><Relationship Id="rId3" Type="http://schemas.openxmlformats.org/officeDocument/2006/relationships/image" Target="../media/image6.png"/><Relationship Id="rId7" Type="http://schemas.openxmlformats.org/officeDocument/2006/relationships/hyperlink" Target="https://24pullrequests.com/" TargetMode="External"/><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hyperlink" Target="https://www.codetriage.com/" TargetMode="External"/><Relationship Id="rId5" Type="http://schemas.openxmlformats.org/officeDocument/2006/relationships/hyperlink" Target="https://www.firsttimersonly.com/" TargetMode="External"/><Relationship Id="rId10" Type="http://schemas.openxmlformats.org/officeDocument/2006/relationships/hyperlink" Target="https://web.archive.org/web/20201111233803/https:/www.sourcesort.com/" TargetMode="External"/><Relationship Id="rId4" Type="http://schemas.openxmlformats.org/officeDocument/2006/relationships/hyperlink" Target="https://opensourcefriday.com/" TargetMode="External"/><Relationship Id="rId9" Type="http://schemas.openxmlformats.org/officeDocument/2006/relationships/hyperlink" Target="https://firstcontributions.github.io/"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openxmlformats.org/officeDocument/2006/relationships/image" Target="../media/image44.png"/><Relationship Id="rId5" Type="http://schemas.openxmlformats.org/officeDocument/2006/relationships/hyperlink" Target="https://docs.carpentries.org/policies/coc/" TargetMode="External"/><Relationship Id="rId4" Type="http://schemas.openxmlformats.org/officeDocument/2006/relationships/hyperlink" Target="https://us.pycon.org/2020/about/code-of-conduct/"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45.png"/></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9.xml"/><Relationship Id="rId1" Type="http://schemas.openxmlformats.org/officeDocument/2006/relationships/slideLayout" Target="../slideLayouts/slideLayout1.xml"/><Relationship Id="rId5" Type="http://schemas.openxmlformats.org/officeDocument/2006/relationships/image" Target="../media/image47.png"/><Relationship Id="rId4" Type="http://schemas.openxmlformats.org/officeDocument/2006/relationships/image" Target="../media/image46.png"/></Relationships>
</file>

<file path=ppt/slides/_rels/slide40.xml.rels><?xml version="1.0" encoding="UTF-8" standalone="yes"?>
<Relationships xmlns="http://schemas.openxmlformats.org/package/2006/relationships"><Relationship Id="rId8" Type="http://schemas.openxmlformats.org/officeDocument/2006/relationships/hyperlink" Target="https://zenodo.org/records/15213042" TargetMode="External"/><Relationship Id="rId3" Type="http://schemas.openxmlformats.org/officeDocument/2006/relationships/image" Target="../media/image6.png"/><Relationship Id="rId7" Type="http://schemas.openxmlformats.org/officeDocument/2006/relationships/hyperlink" Target="https://we-are-ols.org/" TargetMode="External"/><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hyperlink" Target="https://www.universe-hpc.ac.uk/" TargetMode="External"/><Relationship Id="rId5" Type="http://schemas.openxmlformats.org/officeDocument/2006/relationships/hyperlink" Target="https://www.universe-hpc.ac.uk/events/byte-sized-rse/" TargetMode="External"/><Relationship Id="rId4" Type="http://schemas.openxmlformats.org/officeDocument/2006/relationships/hyperlink" Target="https://doi.org/10.5281/zenodo.15985179" TargetMode="External"/><Relationship Id="rId9" Type="http://schemas.openxmlformats.org/officeDocument/2006/relationships/image" Target="../media/image4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alpha val="14509"/>
          </a:schemeClr>
        </a:solidFill>
        <a:effectLst/>
      </p:bgPr>
    </p:bg>
    <p:spTree>
      <p:nvGrpSpPr>
        <p:cNvPr id="1" name="Shape 20"/>
        <p:cNvGrpSpPr/>
        <p:nvPr/>
      </p:nvGrpSpPr>
      <p:grpSpPr>
        <a:xfrm>
          <a:off x="0" y="0"/>
          <a:ext cx="0" cy="0"/>
          <a:chOff x="0" y="0"/>
          <a:chExt cx="0" cy="0"/>
        </a:xfrm>
      </p:grpSpPr>
      <p:sp>
        <p:nvSpPr>
          <p:cNvPr id="21" name="Google Shape;21;p1"/>
          <p:cNvSpPr txBox="1">
            <a:spLocks noGrp="1"/>
          </p:cNvSpPr>
          <p:nvPr>
            <p:ph type="ctrTitle" idx="4294967295"/>
          </p:nvPr>
        </p:nvSpPr>
        <p:spPr>
          <a:xfrm>
            <a:off x="0" y="35544"/>
            <a:ext cx="6459900" cy="1053000"/>
          </a:xfrm>
          <a:prstGeom prst="rect">
            <a:avLst/>
          </a:prstGeom>
          <a:noFill/>
          <a:ln>
            <a:noFill/>
          </a:ln>
        </p:spPr>
        <p:txBody>
          <a:bodyPr spcFirstLastPara="1" wrap="square" lIns="91425" tIns="91425" rIns="91425" bIns="91425" anchor="b" anchorCtr="0">
            <a:noAutofit/>
          </a:bodyPr>
          <a:lstStyle/>
          <a:p>
            <a:pPr lvl="0"/>
            <a:r>
              <a:rPr lang="en-US" dirty="0">
                <a:solidFill>
                  <a:srgbClr val="326586"/>
                </a:solidFill>
                <a:latin typeface="Helvetica Neue"/>
                <a:ea typeface="Helvetica Neue"/>
                <a:cs typeface="Helvetica Neue"/>
                <a:sym typeface="Helvetica Neue"/>
              </a:rPr>
              <a:t>Managing Open Source Projects: Standards and Collaboration Tools</a:t>
            </a:r>
            <a:endParaRPr dirty="0">
              <a:solidFill>
                <a:srgbClr val="326586"/>
              </a:solidFill>
              <a:latin typeface="Helvetica Neue"/>
              <a:ea typeface="Helvetica Neue"/>
              <a:cs typeface="Helvetica Neue"/>
              <a:sym typeface="Helvetica Neue"/>
            </a:endParaRPr>
          </a:p>
        </p:txBody>
      </p:sp>
      <p:sp>
        <p:nvSpPr>
          <p:cNvPr id="22" name="Google Shape;22;p1"/>
          <p:cNvSpPr txBox="1"/>
          <p:nvPr/>
        </p:nvSpPr>
        <p:spPr>
          <a:xfrm>
            <a:off x="25547" y="1484310"/>
            <a:ext cx="5104800" cy="92328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dirty="0">
                <a:solidFill>
                  <a:srgbClr val="326586"/>
                </a:solidFill>
                <a:latin typeface="Helvetica Neue"/>
                <a:ea typeface="Helvetica Neue"/>
                <a:cs typeface="Helvetica Neue"/>
                <a:sym typeface="Helvetica Neue"/>
              </a:rPr>
              <a:t>Sebastián Ayala Ruano</a:t>
            </a:r>
          </a:p>
          <a:p>
            <a:pPr marL="0" marR="0" lvl="0" indent="0" algn="l" rtl="0">
              <a:lnSpc>
                <a:spcPct val="100000"/>
              </a:lnSpc>
              <a:spcBef>
                <a:spcPts val="0"/>
              </a:spcBef>
              <a:spcAft>
                <a:spcPts val="0"/>
              </a:spcAft>
              <a:buClr>
                <a:srgbClr val="000000"/>
              </a:buClr>
              <a:buSzPts val="1800"/>
              <a:buFont typeface="Arial"/>
              <a:buNone/>
            </a:pPr>
            <a:endParaRPr sz="1800" b="1" i="0" u="none" strike="noStrike" cap="none" dirty="0">
              <a:solidFill>
                <a:srgbClr val="000000"/>
              </a:solidFill>
              <a:latin typeface="Helvetica Neue"/>
              <a:ea typeface="Helvetica Neue"/>
              <a:cs typeface="Helvetica Neue"/>
              <a:sym typeface="Helvetica Neue"/>
            </a:endParaRPr>
          </a:p>
          <a:p>
            <a:pPr marL="0" marR="0" lvl="0" indent="0" algn="l" rtl="0">
              <a:lnSpc>
                <a:spcPct val="100000"/>
              </a:lnSpc>
              <a:spcBef>
                <a:spcPts val="0"/>
              </a:spcBef>
              <a:spcAft>
                <a:spcPts val="0"/>
              </a:spcAft>
              <a:buClr>
                <a:srgbClr val="000000"/>
              </a:buClr>
              <a:buSzPts val="1800"/>
              <a:buFont typeface="Arial"/>
              <a:buNone/>
            </a:pPr>
            <a:r>
              <a:rPr lang="en-US" sz="1800" b="1" dirty="0" err="1">
                <a:solidFill>
                  <a:srgbClr val="326586"/>
                </a:solidFill>
                <a:latin typeface="Helvetica Neue"/>
                <a:ea typeface="Helvetica Neue"/>
                <a:cs typeface="Helvetica Neue"/>
                <a:sym typeface="Helvetica Neue"/>
              </a:rPr>
              <a:t>MoNA</a:t>
            </a:r>
            <a:r>
              <a:rPr lang="en-US" sz="1800" b="1" dirty="0">
                <a:solidFill>
                  <a:srgbClr val="326586"/>
                </a:solidFill>
                <a:latin typeface="Helvetica Neue"/>
                <a:ea typeface="Helvetica Neue"/>
                <a:cs typeface="Helvetica Neue"/>
                <a:sym typeface="Helvetica Neue"/>
              </a:rPr>
              <a:t>/DSP meeting</a:t>
            </a:r>
            <a:endParaRPr sz="1800" b="1" dirty="0">
              <a:solidFill>
                <a:srgbClr val="326586"/>
              </a:solidFill>
              <a:latin typeface="Helvetica Neue"/>
              <a:ea typeface="Helvetica Neue"/>
              <a:cs typeface="Helvetica Neue"/>
            </a:endParaRPr>
          </a:p>
        </p:txBody>
      </p:sp>
      <p:sp>
        <p:nvSpPr>
          <p:cNvPr id="24" name="Google Shape;24;p1"/>
          <p:cNvSpPr txBox="1"/>
          <p:nvPr/>
        </p:nvSpPr>
        <p:spPr>
          <a:xfrm>
            <a:off x="25547" y="2551256"/>
            <a:ext cx="1684867" cy="3692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dirty="0">
                <a:latin typeface="Helvetica Neue"/>
                <a:ea typeface="Helvetica Neue"/>
                <a:cs typeface="Helvetica Neue"/>
                <a:sym typeface="Helvetica Neue"/>
              </a:rPr>
              <a:t>July</a:t>
            </a:r>
            <a:r>
              <a:rPr lang="en-US" sz="1800" b="0" i="0" u="none" strike="noStrike" cap="none" dirty="0">
                <a:solidFill>
                  <a:srgbClr val="000000"/>
                </a:solidFill>
                <a:latin typeface="Helvetica Neue"/>
                <a:ea typeface="Helvetica Neue"/>
                <a:cs typeface="Helvetica Neue"/>
                <a:sym typeface="Helvetica Neue"/>
              </a:rPr>
              <a:t> 17, 202</a:t>
            </a:r>
            <a:r>
              <a:rPr lang="en-US" sz="1800" dirty="0">
                <a:latin typeface="Helvetica Neue"/>
                <a:ea typeface="Helvetica Neue"/>
                <a:cs typeface="Helvetica Neue"/>
                <a:sym typeface="Helvetica Neue"/>
              </a:rPr>
              <a:t>5</a:t>
            </a:r>
            <a:endParaRPr sz="1800" b="0" i="0" u="none" strike="noStrike" cap="none" dirty="0">
              <a:solidFill>
                <a:srgbClr val="000000"/>
              </a:solidFill>
              <a:latin typeface="Helvetica Neue"/>
              <a:ea typeface="Helvetica Neue"/>
              <a:cs typeface="Helvetica Neue"/>
              <a:sym typeface="Helvetica Neue"/>
            </a:endParaRPr>
          </a:p>
        </p:txBody>
      </p:sp>
      <p:pic>
        <p:nvPicPr>
          <p:cNvPr id="27" name="Google Shape;27;p1" descr="Technical University of Denmark Acceptance Rate - College Learners"/>
          <p:cNvPicPr preferRelativeResize="0"/>
          <p:nvPr/>
        </p:nvPicPr>
        <p:blipFill rotWithShape="1">
          <a:blip r:embed="rId3">
            <a:alphaModFix/>
          </a:blip>
          <a:srcRect/>
          <a:stretch/>
        </p:blipFill>
        <p:spPr>
          <a:xfrm>
            <a:off x="1550665" y="3674949"/>
            <a:ext cx="882069" cy="1107060"/>
          </a:xfrm>
          <a:prstGeom prst="rect">
            <a:avLst/>
          </a:prstGeom>
          <a:noFill/>
          <a:ln>
            <a:noFill/>
          </a:ln>
        </p:spPr>
      </p:pic>
      <p:pic>
        <p:nvPicPr>
          <p:cNvPr id="38914" name="Picture 2" descr="This image shows a researcher evolving their research practices to move towards the era of open research. The image starts with the person looking anxious about engaging with open science, slowly they take a few steps, feel comfortable about sharing their work, and finally start to collaborate with others.">
            <a:extLst>
              <a:ext uri="{FF2B5EF4-FFF2-40B4-BE49-F238E27FC236}">
                <a16:creationId xmlns:a16="http://schemas.microsoft.com/office/drawing/2014/main" id="{7EB7CE2C-4829-C178-570B-3D5C221165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31891" y="1052008"/>
            <a:ext cx="4712110" cy="3764112"/>
          </a:xfrm>
          <a:prstGeom prst="rect">
            <a:avLst/>
          </a:prstGeom>
          <a:noFill/>
          <a:extLst>
            <a:ext uri="{909E8E84-426E-40DD-AFC4-6F175D3DCCD1}">
              <a14:hiddenFill xmlns:a14="http://schemas.microsoft.com/office/drawing/2010/main">
                <a:solidFill>
                  <a:srgbClr val="FFFFFF"/>
                </a:solidFill>
              </a14:hiddenFill>
            </a:ext>
          </a:extLst>
        </p:spPr>
      </p:pic>
      <p:sp>
        <p:nvSpPr>
          <p:cNvPr id="3" name="Google Shape;52;p3">
            <a:extLst>
              <a:ext uri="{FF2B5EF4-FFF2-40B4-BE49-F238E27FC236}">
                <a16:creationId xmlns:a16="http://schemas.microsoft.com/office/drawing/2014/main" id="{8794002B-0B4D-A566-1717-E6A4ED284395}"/>
              </a:ext>
            </a:extLst>
          </p:cNvPr>
          <p:cNvSpPr txBox="1"/>
          <p:nvPr/>
        </p:nvSpPr>
        <p:spPr>
          <a:xfrm>
            <a:off x="5852162" y="4865387"/>
            <a:ext cx="3238959" cy="278113"/>
          </a:xfrm>
          <a:prstGeom prst="rect">
            <a:avLst/>
          </a:prstGeom>
          <a:noFill/>
          <a:ln>
            <a:noFill/>
          </a:ln>
        </p:spPr>
        <p:txBody>
          <a:bodyPr spcFirstLastPara="1" wrap="square" lIns="91425" tIns="45700" rIns="91425" bIns="45700" anchor="t" anchorCtr="0">
            <a:spAutoFit/>
          </a:bodyPr>
          <a:lstStyle/>
          <a:p>
            <a:pPr marL="38100" marR="0" lvl="0" indent="0" algn="l" rtl="0">
              <a:lnSpc>
                <a:spcPct val="115000"/>
              </a:lnSpc>
              <a:spcBef>
                <a:spcPts val="0"/>
              </a:spcBef>
              <a:spcAft>
                <a:spcPts val="0"/>
              </a:spcAft>
              <a:buClr>
                <a:srgbClr val="000000"/>
              </a:buClr>
              <a:buSzPts val="1050"/>
              <a:buFont typeface="Arial"/>
              <a:buNone/>
            </a:pPr>
            <a:r>
              <a:rPr lang="en-US" sz="1050" b="0" i="0" u="none" strike="noStrike" cap="none" dirty="0">
                <a:solidFill>
                  <a:srgbClr val="000000"/>
                </a:solidFill>
                <a:latin typeface="Helvetica Neue"/>
                <a:ea typeface="Helvetica Neue"/>
                <a:cs typeface="Helvetica Neue"/>
                <a:sym typeface="Helvetica Neue"/>
              </a:rPr>
              <a:t>Designed by </a:t>
            </a:r>
            <a:r>
              <a:rPr lang="en-US" sz="1050" b="0" i="0" u="sng" strike="noStrike" cap="none" dirty="0">
                <a:solidFill>
                  <a:srgbClr val="000000"/>
                </a:solidFill>
                <a:latin typeface="Helvetica Neue"/>
                <a:ea typeface="Helvetica Neue"/>
                <a:cs typeface="Helvetica Neue"/>
                <a:sym typeface="Helvetica Neue"/>
                <a:hlinkClick r:id="rId5">
                  <a:extLst>
                    <a:ext uri="{A12FA001-AC4F-418D-AE19-62706E023703}">
                      <ahyp:hlinkClr xmlns:ahyp="http://schemas.microsoft.com/office/drawing/2018/hyperlinkcolor" val="tx"/>
                    </a:ext>
                  </a:extLst>
                </a:hlinkClick>
              </a:rPr>
              <a:t>The Turing Way project </a:t>
            </a:r>
            <a:r>
              <a:rPr lang="en-US" sz="1050" b="0" i="0" u="none" strike="noStrike" cap="none" dirty="0">
                <a:solidFill>
                  <a:srgbClr val="000000"/>
                </a:solidFill>
                <a:latin typeface="Helvetica Neue"/>
                <a:ea typeface="Helvetica Neue"/>
                <a:cs typeface="Helvetica Neue"/>
                <a:sym typeface="Helvetica Neue"/>
              </a:rPr>
              <a:t>and </a:t>
            </a:r>
            <a:r>
              <a:rPr lang="en-US" sz="1050" b="0" i="0" u="sng" strike="noStrike" cap="none" dirty="0">
                <a:solidFill>
                  <a:srgbClr val="000000"/>
                </a:solidFill>
                <a:latin typeface="Helvetica Neue"/>
                <a:ea typeface="Helvetica Neue"/>
                <a:cs typeface="Helvetica Neue"/>
                <a:sym typeface="Helvetica Neue"/>
                <a:hlinkClick r:id="rId6">
                  <a:extLst>
                    <a:ext uri="{A12FA001-AC4F-418D-AE19-62706E023703}">
                      <ahyp:hlinkClr xmlns:ahyp="http://schemas.microsoft.com/office/drawing/2018/hyperlinkcolor" val="tx"/>
                    </a:ext>
                  </a:extLst>
                </a:hlinkClick>
              </a:rPr>
              <a:t>Scriberia</a:t>
            </a:r>
            <a:endParaRPr sz="1050" b="0" i="0" u="none" strike="noStrike" cap="none" dirty="0">
              <a:solidFill>
                <a:srgbClr val="000000"/>
              </a:solidFill>
              <a:latin typeface="Helvetica Neue"/>
              <a:ea typeface="Helvetica Neue"/>
              <a:cs typeface="Helvetica Neue"/>
              <a:sym typeface="Helvetica Neue"/>
            </a:endParaRPr>
          </a:p>
        </p:txBody>
      </p:sp>
      <p:pic>
        <p:nvPicPr>
          <p:cNvPr id="4" name="Picture 3" descr="A blue and black monkey with black dots&#10;&#10;AI-generated content may be incorrect.">
            <a:extLst>
              <a:ext uri="{FF2B5EF4-FFF2-40B4-BE49-F238E27FC236}">
                <a16:creationId xmlns:a16="http://schemas.microsoft.com/office/drawing/2014/main" id="{C0942253-9914-7FAC-311D-AA77E9AE54B4}"/>
              </a:ext>
            </a:extLst>
          </p:cNvPr>
          <p:cNvPicPr>
            <a:picLocks noChangeAspect="1"/>
          </p:cNvPicPr>
          <p:nvPr/>
        </p:nvPicPr>
        <p:blipFill>
          <a:blip r:embed="rId7"/>
          <a:stretch>
            <a:fillRect/>
          </a:stretch>
        </p:blipFill>
        <p:spPr>
          <a:xfrm>
            <a:off x="151847" y="3674949"/>
            <a:ext cx="1146011" cy="1106033"/>
          </a:xfrm>
          <a:prstGeom prst="rect">
            <a:avLst/>
          </a:prstGeom>
        </p:spPr>
      </p:pic>
      <p:sp>
        <p:nvSpPr>
          <p:cNvPr id="6" name="TextBox 5">
            <a:extLst>
              <a:ext uri="{FF2B5EF4-FFF2-40B4-BE49-F238E27FC236}">
                <a16:creationId xmlns:a16="http://schemas.microsoft.com/office/drawing/2014/main" id="{E7A04330-0CD6-081B-78F4-7EB74C00A72C}"/>
              </a:ext>
            </a:extLst>
          </p:cNvPr>
          <p:cNvSpPr txBox="1"/>
          <p:nvPr/>
        </p:nvSpPr>
        <p:spPr>
          <a:xfrm>
            <a:off x="-30227" y="4816119"/>
            <a:ext cx="4152401" cy="317459"/>
          </a:xfrm>
          <a:prstGeom prst="rect">
            <a:avLst/>
          </a:prstGeom>
          <a:noFill/>
        </p:spPr>
        <p:txBody>
          <a:bodyPr wrap="square">
            <a:spAutoFit/>
          </a:bodyPr>
          <a:lstStyle/>
          <a:p>
            <a:pPr marL="38100" lvl="1">
              <a:lnSpc>
                <a:spcPct val="115000"/>
              </a:lnSpc>
              <a:buSzPts val="1800"/>
            </a:pPr>
            <a:r>
              <a:rPr lang="fr-FR" sz="1400" b="1" dirty="0">
                <a:solidFill>
                  <a:srgbClr val="326586"/>
                </a:solidFill>
                <a:latin typeface="Helvetica Neue"/>
                <a:ea typeface="Helvetica Neue"/>
                <a:cs typeface="Helvetica Neue"/>
                <a:sym typeface="Helvetica Neue"/>
              </a:rPr>
              <a:t>Slides: </a:t>
            </a:r>
            <a:r>
              <a:rPr lang="fr-FR" dirty="0">
                <a:solidFill>
                  <a:schemeClr val="tx1"/>
                </a:solidFill>
                <a:latin typeface="Helvetica Neue"/>
                <a:ea typeface="Helvetica Neue"/>
                <a:cs typeface="Helvetica Neue"/>
                <a:sym typeface="Helvetica Neue"/>
                <a:hlinkClick r:id="rId8"/>
              </a:rPr>
              <a:t>https://doi.org/10.5281/zenodo.15985179</a:t>
            </a:r>
            <a:r>
              <a:rPr lang="fr-FR" dirty="0">
                <a:solidFill>
                  <a:schemeClr val="tx1"/>
                </a:solidFill>
                <a:latin typeface="Helvetica Neue"/>
                <a:ea typeface="Helvetica Neue"/>
                <a:cs typeface="Helvetica Neue"/>
                <a:sym typeface="Helvetica Neue"/>
              </a:rPr>
              <a:t> </a:t>
            </a:r>
            <a:endParaRPr lang="fr-FR" sz="1400" dirty="0">
              <a:solidFill>
                <a:schemeClr val="tx1"/>
              </a:solidFill>
              <a:latin typeface="Helvetica Neue"/>
              <a:ea typeface="Helvetica Neue"/>
              <a:cs typeface="Helvetica Neue"/>
              <a:sym typeface="Helvetica Neue"/>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2">
          <a:extLst>
            <a:ext uri="{FF2B5EF4-FFF2-40B4-BE49-F238E27FC236}">
              <a16:creationId xmlns:a16="http://schemas.microsoft.com/office/drawing/2014/main" id="{616D995E-E73E-21FA-AE28-2746F5E4E3E8}"/>
            </a:ext>
          </a:extLst>
        </p:cNvPr>
        <p:cNvGrpSpPr/>
        <p:nvPr/>
      </p:nvGrpSpPr>
      <p:grpSpPr>
        <a:xfrm>
          <a:off x="0" y="0"/>
          <a:ext cx="0" cy="0"/>
          <a:chOff x="0" y="0"/>
          <a:chExt cx="0" cy="0"/>
        </a:xfrm>
      </p:grpSpPr>
      <p:sp>
        <p:nvSpPr>
          <p:cNvPr id="33" name="Google Shape;33;p2">
            <a:extLst>
              <a:ext uri="{FF2B5EF4-FFF2-40B4-BE49-F238E27FC236}">
                <a16:creationId xmlns:a16="http://schemas.microsoft.com/office/drawing/2014/main" id="{6CB86468-5660-3F5E-D5E7-7E4E05420E04}"/>
              </a:ext>
            </a:extLst>
          </p:cNvPr>
          <p:cNvSpPr txBox="1"/>
          <p:nvPr/>
        </p:nvSpPr>
        <p:spPr>
          <a:xfrm>
            <a:off x="0" y="88116"/>
            <a:ext cx="9144000" cy="387034"/>
          </a:xfrm>
          <a:prstGeom prst="rect">
            <a:avLst/>
          </a:prstGeom>
          <a:noFill/>
          <a:ln>
            <a:noFill/>
          </a:ln>
        </p:spPr>
        <p:txBody>
          <a:bodyPr spcFirstLastPara="1" wrap="square" lIns="91425" tIns="91425" rIns="91425" bIns="91425" anchor="b" anchorCtr="0">
            <a:noAutofit/>
          </a:bodyPr>
          <a:lstStyle/>
          <a:p>
            <a:pPr lvl="0" algn="ctr">
              <a:buClr>
                <a:schemeClr val="dk1"/>
              </a:buClr>
              <a:buSzPts val="2800"/>
            </a:pPr>
            <a:r>
              <a:rPr lang="en-US" sz="2200" b="1" dirty="0">
                <a:solidFill>
                  <a:srgbClr val="326586"/>
                </a:solidFill>
                <a:latin typeface="Helvetica Neue"/>
                <a:ea typeface="Helvetica Neue"/>
                <a:cs typeface="Helvetica Neue"/>
                <a:sym typeface="Helvetica Neue"/>
              </a:rPr>
              <a:t>What can GitHub do?</a:t>
            </a:r>
            <a:endParaRPr sz="2200" b="0" i="0" u="none" strike="noStrike" cap="none" dirty="0">
              <a:solidFill>
                <a:srgbClr val="326586"/>
              </a:solidFill>
              <a:latin typeface="Helvetica Neue"/>
              <a:ea typeface="Helvetica Neue"/>
              <a:cs typeface="Helvetica Neue"/>
              <a:sym typeface="Helvetica Neue"/>
            </a:endParaRPr>
          </a:p>
        </p:txBody>
      </p:sp>
      <p:sp>
        <p:nvSpPr>
          <p:cNvPr id="34" name="Google Shape;34;p2">
            <a:extLst>
              <a:ext uri="{FF2B5EF4-FFF2-40B4-BE49-F238E27FC236}">
                <a16:creationId xmlns:a16="http://schemas.microsoft.com/office/drawing/2014/main" id="{6F2761EA-3EF3-204B-10D4-8B91A4FDECC6}"/>
              </a:ext>
            </a:extLst>
          </p:cNvPr>
          <p:cNvSpPr/>
          <p:nvPr/>
        </p:nvSpPr>
        <p:spPr>
          <a:xfrm>
            <a:off x="0" y="4967269"/>
            <a:ext cx="9144000" cy="182880"/>
          </a:xfrm>
          <a:prstGeom prst="rect">
            <a:avLst/>
          </a:prstGeom>
          <a:solidFill>
            <a:srgbClr val="326586">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35" name="Google Shape;35;p2">
            <a:extLst>
              <a:ext uri="{FF2B5EF4-FFF2-40B4-BE49-F238E27FC236}">
                <a16:creationId xmlns:a16="http://schemas.microsoft.com/office/drawing/2014/main" id="{08BFF71B-EAB5-2166-F51A-74292C03D19D}"/>
              </a:ext>
            </a:extLst>
          </p:cNvPr>
          <p:cNvPicPr preferRelativeResize="0"/>
          <p:nvPr/>
        </p:nvPicPr>
        <p:blipFill rotWithShape="1">
          <a:blip r:embed="rId3">
            <a:alphaModFix/>
          </a:blip>
          <a:srcRect/>
          <a:stretch/>
        </p:blipFill>
        <p:spPr>
          <a:xfrm>
            <a:off x="8641080" y="4967269"/>
            <a:ext cx="502920" cy="176231"/>
          </a:xfrm>
          <a:prstGeom prst="rect">
            <a:avLst/>
          </a:prstGeom>
          <a:noFill/>
          <a:ln>
            <a:noFill/>
          </a:ln>
        </p:spPr>
      </p:pic>
      <p:sp>
        <p:nvSpPr>
          <p:cNvPr id="42" name="Google Shape;42;p2">
            <a:extLst>
              <a:ext uri="{FF2B5EF4-FFF2-40B4-BE49-F238E27FC236}">
                <a16:creationId xmlns:a16="http://schemas.microsoft.com/office/drawing/2014/main" id="{CE008F25-989F-7126-417E-1CDA7C7B0C0F}"/>
              </a:ext>
            </a:extLst>
          </p:cNvPr>
          <p:cNvSpPr txBox="1"/>
          <p:nvPr/>
        </p:nvSpPr>
        <p:spPr>
          <a:xfrm>
            <a:off x="0" y="614571"/>
            <a:ext cx="9144000" cy="1047939"/>
          </a:xfrm>
          <a:prstGeom prst="rect">
            <a:avLst/>
          </a:prstGeom>
          <a:noFill/>
          <a:ln>
            <a:noFill/>
          </a:ln>
        </p:spPr>
        <p:txBody>
          <a:bodyPr spcFirstLastPara="1" wrap="square" lIns="91425" tIns="45700" rIns="91425" bIns="45700" anchor="t" anchorCtr="0">
            <a:spAutoFit/>
          </a:bodyPr>
          <a:lstStyle/>
          <a:p>
            <a:pPr marL="323850" lvl="0" indent="-285750">
              <a:lnSpc>
                <a:spcPct val="115000"/>
              </a:lnSpc>
              <a:buSzPts val="1800"/>
              <a:buFont typeface="Arial" panose="020B0604020202020204" pitchFamily="34" charset="0"/>
              <a:buChar char="•"/>
            </a:pPr>
            <a:r>
              <a:rPr lang="en-US" sz="1800" b="0" i="0" u="none" strike="noStrike" cap="none" noProof="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Arial"/>
              </a:rPr>
              <a:t>Hosts repositories onlin</a:t>
            </a:r>
            <a:r>
              <a:rPr lang="en-US" sz="1800" noProof="0" dirty="0">
                <a:latin typeface="Helvetica Neue" panose="02000503000000020004" pitchFamily="2" charset="0"/>
                <a:ea typeface="Helvetica Neue" panose="02000503000000020004" pitchFamily="2" charset="0"/>
                <a:cs typeface="Helvetica Neue" panose="02000503000000020004" pitchFamily="2" charset="0"/>
              </a:rPr>
              <a:t>e and store files</a:t>
            </a:r>
          </a:p>
          <a:p>
            <a:pPr marL="323850" lvl="0" indent="-285750">
              <a:lnSpc>
                <a:spcPct val="115000"/>
              </a:lnSpc>
              <a:buSzPts val="1800"/>
              <a:buFont typeface="Arial" panose="020B0604020202020204" pitchFamily="34" charset="0"/>
              <a:buChar char="•"/>
            </a:pPr>
            <a:r>
              <a:rPr lang="en-US" sz="1800" b="0" i="0" u="none" strike="noStrike" cap="none" noProof="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Arial"/>
              </a:rPr>
              <a:t>Provides web interface for version control</a:t>
            </a:r>
          </a:p>
          <a:p>
            <a:pPr marL="323850" lvl="0" indent="-285750">
              <a:lnSpc>
                <a:spcPct val="115000"/>
              </a:lnSpc>
              <a:buSzPts val="1800"/>
              <a:buFont typeface="Arial" panose="020B0604020202020204" pitchFamily="34" charset="0"/>
              <a:buChar char="•"/>
            </a:pPr>
            <a:r>
              <a:rPr lang="en-US" sz="1800" dirty="0">
                <a:latin typeface="Helvetica Neue" panose="02000503000000020004" pitchFamily="2" charset="0"/>
                <a:ea typeface="Helvetica Neue" panose="02000503000000020004" pitchFamily="2" charset="0"/>
                <a:cs typeface="Helvetica Neue" panose="02000503000000020004" pitchFamily="2" charset="0"/>
              </a:rPr>
              <a:t>Supports collaborative work</a:t>
            </a:r>
            <a:endParaRPr lang="en-US" sz="1800" noProof="0"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43" name="Google Shape;43;p2">
            <a:extLst>
              <a:ext uri="{FF2B5EF4-FFF2-40B4-BE49-F238E27FC236}">
                <a16:creationId xmlns:a16="http://schemas.microsoft.com/office/drawing/2014/main" id="{18A81FC8-15EE-B879-64A8-B0A7B217918D}"/>
              </a:ext>
            </a:extLst>
          </p:cNvPr>
          <p:cNvSpPr txBox="1"/>
          <p:nvPr/>
        </p:nvSpPr>
        <p:spPr>
          <a:xfrm>
            <a:off x="-40590" y="4924320"/>
            <a:ext cx="322500" cy="708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Helvetica Neue"/>
                <a:ea typeface="Helvetica Neue"/>
                <a:cs typeface="Helvetica Neue"/>
                <a:sym typeface="Helvetica Neue"/>
              </a:rPr>
              <a:t>1</a:t>
            </a:r>
            <a:endParaRPr sz="1200" b="0" i="0" u="none" strike="noStrike" cap="none">
              <a:solidFill>
                <a:srgbClr val="000000"/>
              </a:solidFill>
              <a:latin typeface="Helvetica Neue"/>
              <a:ea typeface="Helvetica Neue"/>
              <a:cs typeface="Helvetica Neue"/>
              <a:sym typeface="Helvetica Neue"/>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5122" name="Picture 2">
            <a:extLst>
              <a:ext uri="{FF2B5EF4-FFF2-40B4-BE49-F238E27FC236}">
                <a16:creationId xmlns:a16="http://schemas.microsoft.com/office/drawing/2014/main" id="{F1D58375-56EA-EA40-ED6A-DEE8F3DFD79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8834" y="520697"/>
            <a:ext cx="3173706" cy="1055147"/>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EA6B70A4-EECE-444D-881A-33F70E6FD24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67587" y="2020110"/>
            <a:ext cx="3924953" cy="2647138"/>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a:extLst>
              <a:ext uri="{FF2B5EF4-FFF2-40B4-BE49-F238E27FC236}">
                <a16:creationId xmlns:a16="http://schemas.microsoft.com/office/drawing/2014/main" id="{18A19294-863D-4FCB-C8AD-D12EAD395C7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1910" y="2020110"/>
            <a:ext cx="3924953" cy="2648240"/>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52;p3">
            <a:extLst>
              <a:ext uri="{FF2B5EF4-FFF2-40B4-BE49-F238E27FC236}">
                <a16:creationId xmlns:a16="http://schemas.microsoft.com/office/drawing/2014/main" id="{7E96397C-2C27-0312-7BA2-3EFFDCE84AB8}"/>
              </a:ext>
            </a:extLst>
          </p:cNvPr>
          <p:cNvSpPr txBox="1"/>
          <p:nvPr/>
        </p:nvSpPr>
        <p:spPr>
          <a:xfrm>
            <a:off x="2809300" y="4704936"/>
            <a:ext cx="3238959" cy="278113"/>
          </a:xfrm>
          <a:prstGeom prst="rect">
            <a:avLst/>
          </a:prstGeom>
          <a:noFill/>
          <a:ln>
            <a:noFill/>
          </a:ln>
        </p:spPr>
        <p:txBody>
          <a:bodyPr spcFirstLastPara="1" wrap="square" lIns="91425" tIns="45700" rIns="91425" bIns="45700" anchor="t" anchorCtr="0">
            <a:spAutoFit/>
          </a:bodyPr>
          <a:lstStyle/>
          <a:p>
            <a:pPr marL="38100" marR="0" lvl="0" indent="0" algn="l" rtl="0">
              <a:lnSpc>
                <a:spcPct val="115000"/>
              </a:lnSpc>
              <a:spcBef>
                <a:spcPts val="0"/>
              </a:spcBef>
              <a:spcAft>
                <a:spcPts val="0"/>
              </a:spcAft>
              <a:buClr>
                <a:srgbClr val="000000"/>
              </a:buClr>
              <a:buSzPts val="1050"/>
              <a:buFont typeface="Arial"/>
              <a:buNone/>
            </a:pPr>
            <a:r>
              <a:rPr lang="en-US" sz="1050" b="0" i="0" u="none" strike="noStrike" cap="none" dirty="0">
                <a:solidFill>
                  <a:srgbClr val="000000"/>
                </a:solidFill>
                <a:latin typeface="Helvetica Neue"/>
                <a:ea typeface="Helvetica Neue"/>
                <a:cs typeface="Helvetica Neue"/>
                <a:sym typeface="Helvetica Neue"/>
              </a:rPr>
              <a:t>Designed by </a:t>
            </a:r>
            <a:r>
              <a:rPr lang="en-US" sz="1050" b="0" i="0" u="sng" strike="noStrike" cap="none" dirty="0">
                <a:solidFill>
                  <a:srgbClr val="000000"/>
                </a:solidFill>
                <a:latin typeface="Helvetica Neue"/>
                <a:ea typeface="Helvetica Neue"/>
                <a:cs typeface="Helvetica Neue"/>
                <a:sym typeface="Helvetica Neue"/>
                <a:hlinkClick r:id="rId7">
                  <a:extLst>
                    <a:ext uri="{A12FA001-AC4F-418D-AE19-62706E023703}">
                      <ahyp:hlinkClr xmlns:ahyp="http://schemas.microsoft.com/office/drawing/2018/hyperlinkcolor" val="tx"/>
                    </a:ext>
                  </a:extLst>
                </a:hlinkClick>
              </a:rPr>
              <a:t>The Turing Way project </a:t>
            </a:r>
            <a:r>
              <a:rPr lang="en-US" sz="1050" b="0" i="0" u="none" strike="noStrike" cap="none" dirty="0">
                <a:solidFill>
                  <a:srgbClr val="000000"/>
                </a:solidFill>
                <a:latin typeface="Helvetica Neue"/>
                <a:ea typeface="Helvetica Neue"/>
                <a:cs typeface="Helvetica Neue"/>
                <a:sym typeface="Helvetica Neue"/>
              </a:rPr>
              <a:t>and </a:t>
            </a:r>
            <a:r>
              <a:rPr lang="en-US" sz="1050" b="0" i="0" u="sng" strike="noStrike" cap="none" dirty="0">
                <a:solidFill>
                  <a:srgbClr val="000000"/>
                </a:solidFill>
                <a:latin typeface="Helvetica Neue"/>
                <a:ea typeface="Helvetica Neue"/>
                <a:cs typeface="Helvetica Neue"/>
                <a:sym typeface="Helvetica Neue"/>
                <a:hlinkClick r:id="rId8">
                  <a:extLst>
                    <a:ext uri="{A12FA001-AC4F-418D-AE19-62706E023703}">
                      <ahyp:hlinkClr xmlns:ahyp="http://schemas.microsoft.com/office/drawing/2018/hyperlinkcolor" val="tx"/>
                    </a:ext>
                  </a:extLst>
                </a:hlinkClick>
              </a:rPr>
              <a:t>Scriberia</a:t>
            </a:r>
            <a:endParaRPr sz="1050" b="0" i="0" u="none" strike="noStrike" cap="none" dirty="0">
              <a:solidFill>
                <a:srgbClr val="000000"/>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39019453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2">
          <a:extLst>
            <a:ext uri="{FF2B5EF4-FFF2-40B4-BE49-F238E27FC236}">
              <a16:creationId xmlns:a16="http://schemas.microsoft.com/office/drawing/2014/main" id="{846D1477-1D8A-24F3-BEAE-9219BD76922E}"/>
            </a:ext>
          </a:extLst>
        </p:cNvPr>
        <p:cNvGrpSpPr/>
        <p:nvPr/>
      </p:nvGrpSpPr>
      <p:grpSpPr>
        <a:xfrm>
          <a:off x="0" y="0"/>
          <a:ext cx="0" cy="0"/>
          <a:chOff x="0" y="0"/>
          <a:chExt cx="0" cy="0"/>
        </a:xfrm>
      </p:grpSpPr>
      <p:sp>
        <p:nvSpPr>
          <p:cNvPr id="33" name="Google Shape;33;p2">
            <a:extLst>
              <a:ext uri="{FF2B5EF4-FFF2-40B4-BE49-F238E27FC236}">
                <a16:creationId xmlns:a16="http://schemas.microsoft.com/office/drawing/2014/main" id="{F6611AFA-9AB2-A188-6CBE-9619A0B87E09}"/>
              </a:ext>
            </a:extLst>
          </p:cNvPr>
          <p:cNvSpPr txBox="1"/>
          <p:nvPr/>
        </p:nvSpPr>
        <p:spPr>
          <a:xfrm>
            <a:off x="0" y="88116"/>
            <a:ext cx="9144000" cy="387034"/>
          </a:xfrm>
          <a:prstGeom prst="rect">
            <a:avLst/>
          </a:prstGeom>
          <a:noFill/>
          <a:ln>
            <a:noFill/>
          </a:ln>
        </p:spPr>
        <p:txBody>
          <a:bodyPr spcFirstLastPara="1" wrap="square" lIns="91425" tIns="91425" rIns="91425" bIns="91425" anchor="b" anchorCtr="0">
            <a:noAutofit/>
          </a:bodyPr>
          <a:lstStyle/>
          <a:p>
            <a:pPr lvl="0" algn="ctr">
              <a:buClr>
                <a:schemeClr val="dk1"/>
              </a:buClr>
              <a:buSzPts val="2800"/>
            </a:pPr>
            <a:r>
              <a:rPr lang="en-US" sz="2200" b="1" dirty="0">
                <a:solidFill>
                  <a:srgbClr val="326586"/>
                </a:solidFill>
                <a:latin typeface="Helvetica Neue"/>
                <a:ea typeface="Helvetica Neue"/>
                <a:cs typeface="Helvetica Neue"/>
                <a:sym typeface="Helvetica Neue"/>
              </a:rPr>
              <a:t>What can GitHub do?</a:t>
            </a:r>
            <a:endParaRPr lang="en-US" sz="2200" dirty="0">
              <a:solidFill>
                <a:srgbClr val="326586"/>
              </a:solidFill>
              <a:latin typeface="Helvetica Neue"/>
              <a:ea typeface="Helvetica Neue"/>
              <a:cs typeface="Helvetica Neue"/>
              <a:sym typeface="Helvetica Neue"/>
            </a:endParaRPr>
          </a:p>
        </p:txBody>
      </p:sp>
      <p:sp>
        <p:nvSpPr>
          <p:cNvPr id="34" name="Google Shape;34;p2">
            <a:extLst>
              <a:ext uri="{FF2B5EF4-FFF2-40B4-BE49-F238E27FC236}">
                <a16:creationId xmlns:a16="http://schemas.microsoft.com/office/drawing/2014/main" id="{EC086A39-3B36-C29B-3174-1F7C39FF32D9}"/>
              </a:ext>
            </a:extLst>
          </p:cNvPr>
          <p:cNvSpPr/>
          <p:nvPr/>
        </p:nvSpPr>
        <p:spPr>
          <a:xfrm>
            <a:off x="0" y="4967269"/>
            <a:ext cx="9144000" cy="182880"/>
          </a:xfrm>
          <a:prstGeom prst="rect">
            <a:avLst/>
          </a:prstGeom>
          <a:solidFill>
            <a:srgbClr val="326586">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35" name="Google Shape;35;p2">
            <a:extLst>
              <a:ext uri="{FF2B5EF4-FFF2-40B4-BE49-F238E27FC236}">
                <a16:creationId xmlns:a16="http://schemas.microsoft.com/office/drawing/2014/main" id="{0FABE743-4017-1F0A-0E21-BC8D36B2DC45}"/>
              </a:ext>
            </a:extLst>
          </p:cNvPr>
          <p:cNvPicPr preferRelativeResize="0"/>
          <p:nvPr/>
        </p:nvPicPr>
        <p:blipFill rotWithShape="1">
          <a:blip r:embed="rId3">
            <a:alphaModFix/>
          </a:blip>
          <a:srcRect/>
          <a:stretch/>
        </p:blipFill>
        <p:spPr>
          <a:xfrm>
            <a:off x="8641080" y="4967269"/>
            <a:ext cx="502920" cy="176231"/>
          </a:xfrm>
          <a:prstGeom prst="rect">
            <a:avLst/>
          </a:prstGeom>
          <a:noFill/>
          <a:ln>
            <a:noFill/>
          </a:ln>
        </p:spPr>
      </p:pic>
      <p:sp>
        <p:nvSpPr>
          <p:cNvPr id="42" name="Google Shape;42;p2">
            <a:extLst>
              <a:ext uri="{FF2B5EF4-FFF2-40B4-BE49-F238E27FC236}">
                <a16:creationId xmlns:a16="http://schemas.microsoft.com/office/drawing/2014/main" id="{292CE618-E0F1-CC8A-8E29-97C466D2CD6D}"/>
              </a:ext>
            </a:extLst>
          </p:cNvPr>
          <p:cNvSpPr txBox="1"/>
          <p:nvPr/>
        </p:nvSpPr>
        <p:spPr>
          <a:xfrm>
            <a:off x="0" y="614571"/>
            <a:ext cx="9144000" cy="1685036"/>
          </a:xfrm>
          <a:prstGeom prst="rect">
            <a:avLst/>
          </a:prstGeom>
          <a:noFill/>
          <a:ln>
            <a:noFill/>
          </a:ln>
        </p:spPr>
        <p:txBody>
          <a:bodyPr spcFirstLastPara="1" wrap="square" lIns="91425" tIns="45700" rIns="91425" bIns="45700" anchor="t" anchorCtr="0">
            <a:spAutoFit/>
          </a:bodyPr>
          <a:lstStyle/>
          <a:p>
            <a:pPr marL="323850" lvl="0" indent="-285750">
              <a:lnSpc>
                <a:spcPct val="115000"/>
              </a:lnSpc>
              <a:buSzPts val="1800"/>
              <a:buFont typeface="Arial" panose="020B0604020202020204" pitchFamily="34" charset="0"/>
              <a:buChar char="•"/>
            </a:pPr>
            <a:r>
              <a:rPr lang="en-US" sz="1800" b="0" i="0" u="none" strike="noStrike" cap="none" noProof="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Arial"/>
              </a:rPr>
              <a:t>Hosts repositories onlin</a:t>
            </a:r>
            <a:r>
              <a:rPr lang="en-US" sz="1800" noProof="0" dirty="0">
                <a:latin typeface="Helvetica Neue" panose="02000503000000020004" pitchFamily="2" charset="0"/>
                <a:ea typeface="Helvetica Neue" panose="02000503000000020004" pitchFamily="2" charset="0"/>
                <a:cs typeface="Helvetica Neue" panose="02000503000000020004" pitchFamily="2" charset="0"/>
              </a:rPr>
              <a:t>e and store files</a:t>
            </a:r>
          </a:p>
          <a:p>
            <a:pPr marL="323850" lvl="0" indent="-285750">
              <a:lnSpc>
                <a:spcPct val="115000"/>
              </a:lnSpc>
              <a:buSzPts val="1800"/>
              <a:buFont typeface="Arial" panose="020B0604020202020204" pitchFamily="34" charset="0"/>
              <a:buChar char="•"/>
            </a:pPr>
            <a:r>
              <a:rPr lang="en-US" sz="1800" b="0" i="0" u="none" strike="noStrike" cap="none" noProof="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Arial"/>
              </a:rPr>
              <a:t>Provides web interface for version control</a:t>
            </a:r>
          </a:p>
          <a:p>
            <a:pPr marL="323850" lvl="0" indent="-285750">
              <a:lnSpc>
                <a:spcPct val="115000"/>
              </a:lnSpc>
              <a:buSzPts val="1800"/>
              <a:buFont typeface="Arial" panose="020B0604020202020204" pitchFamily="34" charset="0"/>
              <a:buChar char="•"/>
            </a:pPr>
            <a:r>
              <a:rPr lang="en-US" sz="1800" dirty="0">
                <a:latin typeface="Helvetica Neue" panose="02000503000000020004" pitchFamily="2" charset="0"/>
                <a:ea typeface="Helvetica Neue" panose="02000503000000020004" pitchFamily="2" charset="0"/>
                <a:cs typeface="Helvetica Neue" panose="02000503000000020004" pitchFamily="2" charset="0"/>
              </a:rPr>
              <a:t>Supports collaborative work</a:t>
            </a:r>
            <a:endParaRPr lang="en-US" sz="1800" noProof="0" dirty="0">
              <a:latin typeface="Helvetica Neue" panose="02000503000000020004" pitchFamily="2" charset="0"/>
              <a:ea typeface="Helvetica Neue" panose="02000503000000020004" pitchFamily="2" charset="0"/>
              <a:cs typeface="Helvetica Neue" panose="02000503000000020004" pitchFamily="2" charset="0"/>
            </a:endParaRPr>
          </a:p>
          <a:p>
            <a:pPr marL="323850" lvl="0" indent="-285750">
              <a:lnSpc>
                <a:spcPct val="115000"/>
              </a:lnSpc>
              <a:buSzPts val="1800"/>
              <a:buFont typeface="Arial" panose="020B0604020202020204" pitchFamily="34" charset="0"/>
              <a:buChar char="•"/>
            </a:pPr>
            <a:r>
              <a:rPr lang="en-US" sz="1800" b="1" dirty="0">
                <a:solidFill>
                  <a:srgbClr val="326586"/>
                </a:solidFill>
                <a:latin typeface="Helvetica Neue"/>
                <a:ea typeface="Helvetica Neue"/>
                <a:cs typeface="Helvetica Neue"/>
              </a:rPr>
              <a:t>Helps manage projects in the same place as your work</a:t>
            </a:r>
          </a:p>
          <a:p>
            <a:pPr marL="323850" lvl="0" indent="-285750">
              <a:lnSpc>
                <a:spcPct val="115000"/>
              </a:lnSpc>
              <a:buSzPts val="1800"/>
              <a:buFont typeface="Arial" panose="020B0604020202020204" pitchFamily="34" charset="0"/>
              <a:buChar char="•"/>
            </a:pPr>
            <a:endParaRPr lang="en-US" sz="1800" b="0" i="0" u="none" strike="noStrike" cap="none" noProof="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Arial"/>
            </a:endParaRPr>
          </a:p>
        </p:txBody>
      </p:sp>
      <p:sp>
        <p:nvSpPr>
          <p:cNvPr id="43" name="Google Shape;43;p2">
            <a:extLst>
              <a:ext uri="{FF2B5EF4-FFF2-40B4-BE49-F238E27FC236}">
                <a16:creationId xmlns:a16="http://schemas.microsoft.com/office/drawing/2014/main" id="{2D1D743D-CE56-E71D-7C6E-DAB232BF56D7}"/>
              </a:ext>
            </a:extLst>
          </p:cNvPr>
          <p:cNvSpPr txBox="1"/>
          <p:nvPr/>
        </p:nvSpPr>
        <p:spPr>
          <a:xfrm>
            <a:off x="-40590" y="4924320"/>
            <a:ext cx="322500" cy="708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Helvetica Neue"/>
                <a:ea typeface="Helvetica Neue"/>
                <a:cs typeface="Helvetica Neue"/>
                <a:sym typeface="Helvetica Neue"/>
              </a:rPr>
              <a:t>1</a:t>
            </a:r>
            <a:endParaRPr sz="1200" b="0" i="0" u="none" strike="noStrike" cap="none">
              <a:solidFill>
                <a:srgbClr val="000000"/>
              </a:solidFill>
              <a:latin typeface="Helvetica Neue"/>
              <a:ea typeface="Helvetica Neue"/>
              <a:cs typeface="Helvetica Neue"/>
              <a:sym typeface="Helvetica Neue"/>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5122" name="Picture 2">
            <a:extLst>
              <a:ext uri="{FF2B5EF4-FFF2-40B4-BE49-F238E27FC236}">
                <a16:creationId xmlns:a16="http://schemas.microsoft.com/office/drawing/2014/main" id="{3B5F7726-7C99-1CCC-7389-C0203905632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8834" y="520697"/>
            <a:ext cx="3173706" cy="1055147"/>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4E6E708A-90A9-F81A-A97C-1D1F64BA2A9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67587" y="2020110"/>
            <a:ext cx="3924953" cy="2647138"/>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a:extLst>
              <a:ext uri="{FF2B5EF4-FFF2-40B4-BE49-F238E27FC236}">
                <a16:creationId xmlns:a16="http://schemas.microsoft.com/office/drawing/2014/main" id="{ADB74EF8-AE48-3D83-F2FF-A077FA319C8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1910" y="2020110"/>
            <a:ext cx="3924953" cy="2648240"/>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52;p3">
            <a:extLst>
              <a:ext uri="{FF2B5EF4-FFF2-40B4-BE49-F238E27FC236}">
                <a16:creationId xmlns:a16="http://schemas.microsoft.com/office/drawing/2014/main" id="{597AD1EA-FA14-6E7F-31FF-BECA8393FB38}"/>
              </a:ext>
            </a:extLst>
          </p:cNvPr>
          <p:cNvSpPr txBox="1"/>
          <p:nvPr/>
        </p:nvSpPr>
        <p:spPr>
          <a:xfrm>
            <a:off x="2809300" y="4704936"/>
            <a:ext cx="3238959" cy="278113"/>
          </a:xfrm>
          <a:prstGeom prst="rect">
            <a:avLst/>
          </a:prstGeom>
          <a:noFill/>
          <a:ln>
            <a:noFill/>
          </a:ln>
        </p:spPr>
        <p:txBody>
          <a:bodyPr spcFirstLastPara="1" wrap="square" lIns="91425" tIns="45700" rIns="91425" bIns="45700" anchor="t" anchorCtr="0">
            <a:spAutoFit/>
          </a:bodyPr>
          <a:lstStyle/>
          <a:p>
            <a:pPr marL="38100" marR="0" lvl="0" indent="0" algn="l" rtl="0">
              <a:lnSpc>
                <a:spcPct val="115000"/>
              </a:lnSpc>
              <a:spcBef>
                <a:spcPts val="0"/>
              </a:spcBef>
              <a:spcAft>
                <a:spcPts val="0"/>
              </a:spcAft>
              <a:buClr>
                <a:srgbClr val="000000"/>
              </a:buClr>
              <a:buSzPts val="1050"/>
              <a:buFont typeface="Arial"/>
              <a:buNone/>
            </a:pPr>
            <a:r>
              <a:rPr lang="en-US" sz="1050" b="0" i="0" u="none" strike="noStrike" cap="none" dirty="0">
                <a:solidFill>
                  <a:srgbClr val="000000"/>
                </a:solidFill>
                <a:latin typeface="Helvetica Neue"/>
                <a:ea typeface="Helvetica Neue"/>
                <a:cs typeface="Helvetica Neue"/>
                <a:sym typeface="Helvetica Neue"/>
              </a:rPr>
              <a:t>Designed by </a:t>
            </a:r>
            <a:r>
              <a:rPr lang="en-US" sz="1050" b="0" i="0" u="sng" strike="noStrike" cap="none" dirty="0">
                <a:solidFill>
                  <a:srgbClr val="000000"/>
                </a:solidFill>
                <a:latin typeface="Helvetica Neue"/>
                <a:ea typeface="Helvetica Neue"/>
                <a:cs typeface="Helvetica Neue"/>
                <a:sym typeface="Helvetica Neue"/>
                <a:hlinkClick r:id="rId7">
                  <a:extLst>
                    <a:ext uri="{A12FA001-AC4F-418D-AE19-62706E023703}">
                      <ahyp:hlinkClr xmlns:ahyp="http://schemas.microsoft.com/office/drawing/2018/hyperlinkcolor" val="tx"/>
                    </a:ext>
                  </a:extLst>
                </a:hlinkClick>
              </a:rPr>
              <a:t>The Turing Way project </a:t>
            </a:r>
            <a:r>
              <a:rPr lang="en-US" sz="1050" b="0" i="0" u="none" strike="noStrike" cap="none" dirty="0">
                <a:solidFill>
                  <a:srgbClr val="000000"/>
                </a:solidFill>
                <a:latin typeface="Helvetica Neue"/>
                <a:ea typeface="Helvetica Neue"/>
                <a:cs typeface="Helvetica Neue"/>
                <a:sym typeface="Helvetica Neue"/>
              </a:rPr>
              <a:t>and </a:t>
            </a:r>
            <a:r>
              <a:rPr lang="en-US" sz="1050" b="0" i="0" u="sng" strike="noStrike" cap="none" dirty="0">
                <a:solidFill>
                  <a:srgbClr val="000000"/>
                </a:solidFill>
                <a:latin typeface="Helvetica Neue"/>
                <a:ea typeface="Helvetica Neue"/>
                <a:cs typeface="Helvetica Neue"/>
                <a:sym typeface="Helvetica Neue"/>
                <a:hlinkClick r:id="rId8">
                  <a:extLst>
                    <a:ext uri="{A12FA001-AC4F-418D-AE19-62706E023703}">
                      <ahyp:hlinkClr xmlns:ahyp="http://schemas.microsoft.com/office/drawing/2018/hyperlinkcolor" val="tx"/>
                    </a:ext>
                  </a:extLst>
                </a:hlinkClick>
              </a:rPr>
              <a:t>Scriberia</a:t>
            </a:r>
            <a:endParaRPr sz="1050" b="0" i="0" u="none" strike="noStrike" cap="none" dirty="0">
              <a:solidFill>
                <a:srgbClr val="000000"/>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712727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2">
          <a:extLst>
            <a:ext uri="{FF2B5EF4-FFF2-40B4-BE49-F238E27FC236}">
              <a16:creationId xmlns:a16="http://schemas.microsoft.com/office/drawing/2014/main" id="{894B575A-EF15-D9AD-E859-EC90F808E2B9}"/>
            </a:ext>
          </a:extLst>
        </p:cNvPr>
        <p:cNvGrpSpPr/>
        <p:nvPr/>
      </p:nvGrpSpPr>
      <p:grpSpPr>
        <a:xfrm>
          <a:off x="0" y="0"/>
          <a:ext cx="0" cy="0"/>
          <a:chOff x="0" y="0"/>
          <a:chExt cx="0" cy="0"/>
        </a:xfrm>
      </p:grpSpPr>
      <p:sp>
        <p:nvSpPr>
          <p:cNvPr id="33" name="Google Shape;33;p2">
            <a:extLst>
              <a:ext uri="{FF2B5EF4-FFF2-40B4-BE49-F238E27FC236}">
                <a16:creationId xmlns:a16="http://schemas.microsoft.com/office/drawing/2014/main" id="{DC09836C-043B-4AE3-B6CA-EA695498FF0C}"/>
              </a:ext>
            </a:extLst>
          </p:cNvPr>
          <p:cNvSpPr txBox="1"/>
          <p:nvPr/>
        </p:nvSpPr>
        <p:spPr>
          <a:xfrm>
            <a:off x="0" y="88116"/>
            <a:ext cx="9144000" cy="387034"/>
          </a:xfrm>
          <a:prstGeom prst="rect">
            <a:avLst/>
          </a:prstGeom>
          <a:noFill/>
          <a:ln>
            <a:noFill/>
          </a:ln>
        </p:spPr>
        <p:txBody>
          <a:bodyPr spcFirstLastPara="1" wrap="square" lIns="91425" tIns="91425" rIns="91425" bIns="91425" anchor="b" anchorCtr="0">
            <a:noAutofit/>
          </a:bodyPr>
          <a:lstStyle/>
          <a:p>
            <a:pPr lvl="0" algn="ctr">
              <a:buClr>
                <a:schemeClr val="dk1"/>
              </a:buClr>
              <a:buSzPts val="2800"/>
            </a:pPr>
            <a:r>
              <a:rPr lang="en-US" sz="2200" b="1" dirty="0">
                <a:solidFill>
                  <a:srgbClr val="326586"/>
                </a:solidFill>
                <a:latin typeface="Helvetica Neue"/>
                <a:ea typeface="Helvetica Neue"/>
                <a:cs typeface="Helvetica Neue"/>
                <a:sym typeface="Helvetica Neue"/>
              </a:rPr>
              <a:t>GitHub repository features</a:t>
            </a:r>
            <a:endParaRPr sz="2200" b="0" i="0" u="none" strike="noStrike" cap="none" dirty="0">
              <a:solidFill>
                <a:srgbClr val="326586"/>
              </a:solidFill>
              <a:latin typeface="Helvetica Neue"/>
              <a:ea typeface="Helvetica Neue"/>
              <a:cs typeface="Helvetica Neue"/>
              <a:sym typeface="Helvetica Neue"/>
            </a:endParaRPr>
          </a:p>
        </p:txBody>
      </p:sp>
      <p:sp>
        <p:nvSpPr>
          <p:cNvPr id="34" name="Google Shape;34;p2">
            <a:extLst>
              <a:ext uri="{FF2B5EF4-FFF2-40B4-BE49-F238E27FC236}">
                <a16:creationId xmlns:a16="http://schemas.microsoft.com/office/drawing/2014/main" id="{C1DBC62A-DE4C-43D9-8DFF-E0F6B0DDBC39}"/>
              </a:ext>
            </a:extLst>
          </p:cNvPr>
          <p:cNvSpPr/>
          <p:nvPr/>
        </p:nvSpPr>
        <p:spPr>
          <a:xfrm>
            <a:off x="0" y="4967269"/>
            <a:ext cx="9144000" cy="182880"/>
          </a:xfrm>
          <a:prstGeom prst="rect">
            <a:avLst/>
          </a:prstGeom>
          <a:solidFill>
            <a:srgbClr val="326586">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35" name="Google Shape;35;p2">
            <a:extLst>
              <a:ext uri="{FF2B5EF4-FFF2-40B4-BE49-F238E27FC236}">
                <a16:creationId xmlns:a16="http://schemas.microsoft.com/office/drawing/2014/main" id="{2C67778B-9B51-A1F9-A3BF-D5BB91C9FBCB}"/>
              </a:ext>
            </a:extLst>
          </p:cNvPr>
          <p:cNvPicPr preferRelativeResize="0"/>
          <p:nvPr/>
        </p:nvPicPr>
        <p:blipFill rotWithShape="1">
          <a:blip r:embed="rId3">
            <a:alphaModFix/>
          </a:blip>
          <a:srcRect/>
          <a:stretch/>
        </p:blipFill>
        <p:spPr>
          <a:xfrm>
            <a:off x="8641080" y="4967269"/>
            <a:ext cx="502920" cy="176231"/>
          </a:xfrm>
          <a:prstGeom prst="rect">
            <a:avLst/>
          </a:prstGeom>
          <a:noFill/>
          <a:ln>
            <a:noFill/>
          </a:ln>
        </p:spPr>
      </p:pic>
      <p:sp>
        <p:nvSpPr>
          <p:cNvPr id="43" name="Google Shape;43;p2">
            <a:extLst>
              <a:ext uri="{FF2B5EF4-FFF2-40B4-BE49-F238E27FC236}">
                <a16:creationId xmlns:a16="http://schemas.microsoft.com/office/drawing/2014/main" id="{80E9336D-902F-316A-A000-4BD4B63B7B48}"/>
              </a:ext>
            </a:extLst>
          </p:cNvPr>
          <p:cNvSpPr txBox="1"/>
          <p:nvPr/>
        </p:nvSpPr>
        <p:spPr>
          <a:xfrm>
            <a:off x="-40590" y="4924320"/>
            <a:ext cx="322500"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dirty="0">
                <a:latin typeface="Helvetica Neue"/>
                <a:ea typeface="Helvetica Neue"/>
                <a:cs typeface="Helvetica Neue"/>
                <a:sym typeface="Helvetica Neue"/>
              </a:rPr>
              <a:t>2</a:t>
            </a:r>
            <a:endParaRPr sz="1200" b="0" i="0" u="none" strike="noStrike" cap="none" dirty="0">
              <a:solidFill>
                <a:srgbClr val="000000"/>
              </a:solidFill>
              <a:latin typeface="Helvetica Neue"/>
              <a:ea typeface="Helvetica Neue"/>
              <a:cs typeface="Helvetica Neue"/>
              <a:sym typeface="Helvetica Neue"/>
            </a:endParaRPr>
          </a:p>
        </p:txBody>
      </p:sp>
      <p:pic>
        <p:nvPicPr>
          <p:cNvPr id="3074" name="Picture 2" descr="Annotated diagram of a collaborative project repository. Explained in the caption.">
            <a:extLst>
              <a:ext uri="{FF2B5EF4-FFF2-40B4-BE49-F238E27FC236}">
                <a16:creationId xmlns:a16="http://schemas.microsoft.com/office/drawing/2014/main" id="{9D0CCDE8-13A2-4B8E-3D76-F74D18357ED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8353"/>
          <a:stretch>
            <a:fillRect/>
          </a:stretch>
        </p:blipFill>
        <p:spPr bwMode="auto">
          <a:xfrm>
            <a:off x="505814" y="475150"/>
            <a:ext cx="8132371" cy="3734900"/>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52;p3">
            <a:extLst>
              <a:ext uri="{FF2B5EF4-FFF2-40B4-BE49-F238E27FC236}">
                <a16:creationId xmlns:a16="http://schemas.microsoft.com/office/drawing/2014/main" id="{1A110AE7-24D4-AFCE-1B7C-E4EB9A0B7133}"/>
              </a:ext>
            </a:extLst>
          </p:cNvPr>
          <p:cNvSpPr txBox="1"/>
          <p:nvPr/>
        </p:nvSpPr>
        <p:spPr>
          <a:xfrm>
            <a:off x="505814" y="4171490"/>
            <a:ext cx="2215263" cy="278113"/>
          </a:xfrm>
          <a:prstGeom prst="rect">
            <a:avLst/>
          </a:prstGeom>
          <a:noFill/>
          <a:ln>
            <a:noFill/>
          </a:ln>
        </p:spPr>
        <p:txBody>
          <a:bodyPr spcFirstLastPara="1" wrap="square" lIns="91425" tIns="45700" rIns="91425" bIns="45700" anchor="t" anchorCtr="0">
            <a:spAutoFit/>
          </a:bodyPr>
          <a:lstStyle/>
          <a:p>
            <a:pPr marL="38100" lvl="0">
              <a:lnSpc>
                <a:spcPct val="115000"/>
              </a:lnSpc>
              <a:buSzPts val="1050"/>
            </a:pPr>
            <a:r>
              <a:rPr lang="en-US" sz="1050" dirty="0">
                <a:latin typeface="Helvetica Neue"/>
                <a:ea typeface="Helvetica Neue"/>
                <a:cs typeface="Helvetica Neue"/>
                <a:sym typeface="Helvetica Neue"/>
              </a:rPr>
              <a:t>CC BY </a:t>
            </a:r>
            <a:r>
              <a:rPr lang="en-US" sz="1050" u="sng" dirty="0">
                <a:latin typeface="Helvetica Neue"/>
                <a:ea typeface="Helvetica Neue"/>
                <a:cs typeface="Helvetica Neue"/>
                <a:sym typeface="Helvetica Neue"/>
                <a:hlinkClick r:id="rId5">
                  <a:extLst>
                    <a:ext uri="{A12FA001-AC4F-418D-AE19-62706E023703}">
                      <ahyp:hlinkClr xmlns:ahyp="http://schemas.microsoft.com/office/drawing/2018/hyperlinkcolor" val="tx"/>
                    </a:ext>
                  </a:extLst>
                </a:hlinkClick>
              </a:rPr>
              <a:t>The Turing Way project </a:t>
            </a:r>
            <a:endParaRPr sz="1050" b="0" i="0" u="none" strike="noStrike" cap="none" dirty="0">
              <a:solidFill>
                <a:srgbClr val="000000"/>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22927679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2">
          <a:extLst>
            <a:ext uri="{FF2B5EF4-FFF2-40B4-BE49-F238E27FC236}">
              <a16:creationId xmlns:a16="http://schemas.microsoft.com/office/drawing/2014/main" id="{0F127C9E-4B14-A1CF-B4DB-2EBE52E8EBE0}"/>
            </a:ext>
          </a:extLst>
        </p:cNvPr>
        <p:cNvGrpSpPr/>
        <p:nvPr/>
      </p:nvGrpSpPr>
      <p:grpSpPr>
        <a:xfrm>
          <a:off x="0" y="0"/>
          <a:ext cx="0" cy="0"/>
          <a:chOff x="0" y="0"/>
          <a:chExt cx="0" cy="0"/>
        </a:xfrm>
      </p:grpSpPr>
      <p:sp>
        <p:nvSpPr>
          <p:cNvPr id="33" name="Google Shape;33;p2">
            <a:extLst>
              <a:ext uri="{FF2B5EF4-FFF2-40B4-BE49-F238E27FC236}">
                <a16:creationId xmlns:a16="http://schemas.microsoft.com/office/drawing/2014/main" id="{96CD5F93-A3DD-4301-E7B1-2B559667F412}"/>
              </a:ext>
            </a:extLst>
          </p:cNvPr>
          <p:cNvSpPr txBox="1"/>
          <p:nvPr/>
        </p:nvSpPr>
        <p:spPr>
          <a:xfrm>
            <a:off x="0" y="88116"/>
            <a:ext cx="9144000" cy="387034"/>
          </a:xfrm>
          <a:prstGeom prst="rect">
            <a:avLst/>
          </a:prstGeom>
          <a:noFill/>
          <a:ln>
            <a:noFill/>
          </a:ln>
        </p:spPr>
        <p:txBody>
          <a:bodyPr spcFirstLastPara="1" wrap="square" lIns="91425" tIns="91425" rIns="91425" bIns="91425" anchor="b" anchorCtr="0">
            <a:noAutofit/>
          </a:bodyPr>
          <a:lstStyle/>
          <a:p>
            <a:pPr lvl="0" algn="ctr">
              <a:buClr>
                <a:schemeClr val="dk1"/>
              </a:buClr>
              <a:buSzPts val="2800"/>
            </a:pPr>
            <a:r>
              <a:rPr lang="en-US" sz="2200" b="1" dirty="0">
                <a:solidFill>
                  <a:srgbClr val="326586"/>
                </a:solidFill>
                <a:latin typeface="Helvetica Neue"/>
                <a:ea typeface="Helvetica Neue"/>
                <a:cs typeface="Helvetica Neue"/>
                <a:sym typeface="Helvetica Neue"/>
              </a:rPr>
              <a:t>How GitHub populates “Projects”?</a:t>
            </a:r>
            <a:endParaRPr sz="2200" b="0" i="0" u="none" strike="noStrike" cap="none" dirty="0">
              <a:solidFill>
                <a:srgbClr val="326586"/>
              </a:solidFill>
              <a:latin typeface="Helvetica Neue"/>
              <a:ea typeface="Helvetica Neue"/>
              <a:cs typeface="Helvetica Neue"/>
              <a:sym typeface="Helvetica Neue"/>
            </a:endParaRPr>
          </a:p>
        </p:txBody>
      </p:sp>
      <p:sp>
        <p:nvSpPr>
          <p:cNvPr id="34" name="Google Shape;34;p2">
            <a:extLst>
              <a:ext uri="{FF2B5EF4-FFF2-40B4-BE49-F238E27FC236}">
                <a16:creationId xmlns:a16="http://schemas.microsoft.com/office/drawing/2014/main" id="{0DA58B36-8B7F-CEEA-A57E-9AE53691D631}"/>
              </a:ext>
            </a:extLst>
          </p:cNvPr>
          <p:cNvSpPr/>
          <p:nvPr/>
        </p:nvSpPr>
        <p:spPr>
          <a:xfrm>
            <a:off x="0" y="4967269"/>
            <a:ext cx="9144000" cy="182880"/>
          </a:xfrm>
          <a:prstGeom prst="rect">
            <a:avLst/>
          </a:prstGeom>
          <a:solidFill>
            <a:srgbClr val="326586">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35" name="Google Shape;35;p2">
            <a:extLst>
              <a:ext uri="{FF2B5EF4-FFF2-40B4-BE49-F238E27FC236}">
                <a16:creationId xmlns:a16="http://schemas.microsoft.com/office/drawing/2014/main" id="{DC384749-C60C-C076-6575-FAF59AD1782D}"/>
              </a:ext>
            </a:extLst>
          </p:cNvPr>
          <p:cNvPicPr preferRelativeResize="0"/>
          <p:nvPr/>
        </p:nvPicPr>
        <p:blipFill rotWithShape="1">
          <a:blip r:embed="rId3">
            <a:alphaModFix/>
          </a:blip>
          <a:srcRect/>
          <a:stretch/>
        </p:blipFill>
        <p:spPr>
          <a:xfrm>
            <a:off x="8641080" y="4967269"/>
            <a:ext cx="502920" cy="176231"/>
          </a:xfrm>
          <a:prstGeom prst="rect">
            <a:avLst/>
          </a:prstGeom>
          <a:noFill/>
          <a:ln>
            <a:noFill/>
          </a:ln>
        </p:spPr>
      </p:pic>
      <p:sp>
        <p:nvSpPr>
          <p:cNvPr id="42" name="Google Shape;42;p2">
            <a:extLst>
              <a:ext uri="{FF2B5EF4-FFF2-40B4-BE49-F238E27FC236}">
                <a16:creationId xmlns:a16="http://schemas.microsoft.com/office/drawing/2014/main" id="{367CD27E-590F-A577-3E50-154754510E83}"/>
              </a:ext>
            </a:extLst>
          </p:cNvPr>
          <p:cNvSpPr txBox="1"/>
          <p:nvPr/>
        </p:nvSpPr>
        <p:spPr>
          <a:xfrm>
            <a:off x="0" y="614571"/>
            <a:ext cx="9144000" cy="2392922"/>
          </a:xfrm>
          <a:prstGeom prst="rect">
            <a:avLst/>
          </a:prstGeom>
          <a:noFill/>
          <a:ln>
            <a:noFill/>
          </a:ln>
        </p:spPr>
        <p:txBody>
          <a:bodyPr spcFirstLastPara="1" wrap="square" lIns="91425" tIns="45700" rIns="91425" bIns="45700" anchor="t" anchorCtr="0">
            <a:spAutoFit/>
          </a:bodyPr>
          <a:lstStyle/>
          <a:p>
            <a:pPr marL="323850" lvl="0" indent="-285750">
              <a:lnSpc>
                <a:spcPct val="115000"/>
              </a:lnSpc>
              <a:buSzPts val="1800"/>
              <a:buFont typeface="Arial" panose="020B0604020202020204" pitchFamily="34" charset="0"/>
              <a:buChar char="•"/>
            </a:pPr>
            <a:r>
              <a:rPr lang="en-US" sz="1800" b="1" dirty="0">
                <a:solidFill>
                  <a:srgbClr val="326586"/>
                </a:solidFill>
                <a:latin typeface="Helvetica Neue"/>
                <a:ea typeface="Helvetica Neue"/>
                <a:cs typeface="Helvetica Neue"/>
              </a:rPr>
              <a:t>Repositories</a:t>
            </a:r>
            <a:r>
              <a:rPr lang="en-US" sz="1800" dirty="0">
                <a:latin typeface="Helvetica Neue" panose="02000503000000020004" pitchFamily="2" charset="0"/>
                <a:ea typeface="Helvetica Neue" panose="02000503000000020004" pitchFamily="2" charset="0"/>
                <a:cs typeface="Helvetica Neue" panose="02000503000000020004" pitchFamily="2" charset="0"/>
              </a:rPr>
              <a:t> form the basis for </a:t>
            </a:r>
            <a:r>
              <a:rPr lang="en-US" sz="1800" b="1" dirty="0">
                <a:solidFill>
                  <a:srgbClr val="326586"/>
                </a:solidFill>
                <a:latin typeface="Helvetica Neue"/>
                <a:ea typeface="Helvetica Neue"/>
                <a:cs typeface="Helvetica Neue"/>
              </a:rPr>
              <a:t>documentation</a:t>
            </a:r>
          </a:p>
          <a:p>
            <a:pPr marL="38100" lvl="0">
              <a:lnSpc>
                <a:spcPct val="115000"/>
              </a:lnSpc>
              <a:buSzPts val="1800"/>
            </a:pPr>
            <a:endParaRPr lang="en-US" sz="1800" dirty="0">
              <a:latin typeface="Helvetica Neue" panose="02000503000000020004" pitchFamily="2" charset="0"/>
              <a:ea typeface="Helvetica Neue" panose="02000503000000020004" pitchFamily="2" charset="0"/>
              <a:cs typeface="Helvetica Neue" panose="02000503000000020004" pitchFamily="2" charset="0"/>
            </a:endParaRPr>
          </a:p>
          <a:p>
            <a:pPr marL="323850" lvl="0" indent="-285750">
              <a:lnSpc>
                <a:spcPct val="115000"/>
              </a:lnSpc>
              <a:buSzPts val="1800"/>
              <a:buFont typeface="Arial" panose="020B0604020202020204" pitchFamily="34" charset="0"/>
              <a:buChar char="•"/>
            </a:pPr>
            <a:r>
              <a:rPr lang="en-US" sz="1800" b="1" dirty="0">
                <a:solidFill>
                  <a:srgbClr val="326586"/>
                </a:solidFill>
                <a:latin typeface="Helvetica Neue"/>
                <a:ea typeface="Helvetica Neue"/>
                <a:cs typeface="Helvetica Neue"/>
              </a:rPr>
              <a:t>Issues</a:t>
            </a:r>
            <a:r>
              <a:rPr lang="en-US" sz="1800" dirty="0">
                <a:latin typeface="Helvetica Neue" panose="02000503000000020004" pitchFamily="2" charset="0"/>
                <a:ea typeface="Helvetica Neue" panose="02000503000000020004" pitchFamily="2" charset="0"/>
                <a:cs typeface="Helvetica Neue" panose="02000503000000020004" pitchFamily="2" charset="0"/>
              </a:rPr>
              <a:t> form the basis for </a:t>
            </a:r>
            <a:r>
              <a:rPr lang="en-US" sz="1800" b="1" dirty="0">
                <a:solidFill>
                  <a:srgbClr val="326586"/>
                </a:solidFill>
                <a:latin typeface="Helvetica Neue"/>
                <a:ea typeface="Helvetica Neue"/>
                <a:cs typeface="Helvetica Neue"/>
              </a:rPr>
              <a:t>task management</a:t>
            </a:r>
          </a:p>
          <a:p>
            <a:pPr marL="38100" lvl="0">
              <a:lnSpc>
                <a:spcPct val="115000"/>
              </a:lnSpc>
              <a:buSzPts val="1800"/>
            </a:pPr>
            <a:endParaRPr lang="en-US" sz="1800" dirty="0">
              <a:latin typeface="Helvetica Neue" panose="02000503000000020004" pitchFamily="2" charset="0"/>
              <a:ea typeface="Helvetica Neue" panose="02000503000000020004" pitchFamily="2" charset="0"/>
              <a:cs typeface="Helvetica Neue" panose="02000503000000020004" pitchFamily="2" charset="0"/>
            </a:endParaRPr>
          </a:p>
          <a:p>
            <a:pPr marL="323850" lvl="0" indent="-285750">
              <a:lnSpc>
                <a:spcPct val="115000"/>
              </a:lnSpc>
              <a:buSzPts val="1800"/>
              <a:buFont typeface="Arial" panose="020B0604020202020204" pitchFamily="34" charset="0"/>
              <a:buChar char="•"/>
            </a:pPr>
            <a:r>
              <a:rPr lang="en-US" sz="1800" b="1" dirty="0">
                <a:solidFill>
                  <a:srgbClr val="326586"/>
                </a:solidFill>
                <a:latin typeface="Helvetica Neue"/>
                <a:ea typeface="Helvetica Neue"/>
                <a:cs typeface="Helvetica Neue"/>
              </a:rPr>
              <a:t>Project Boards </a:t>
            </a:r>
            <a:r>
              <a:rPr lang="en-US" sz="1800" dirty="0">
                <a:latin typeface="Helvetica Neue" panose="02000503000000020004" pitchFamily="2" charset="0"/>
                <a:ea typeface="Helvetica Neue" panose="02000503000000020004" pitchFamily="2" charset="0"/>
                <a:cs typeface="Helvetica Neue" panose="02000503000000020004" pitchFamily="2" charset="0"/>
              </a:rPr>
              <a:t>form the basis for</a:t>
            </a:r>
            <a:r>
              <a:rPr lang="en-US" sz="1800" b="1" dirty="0">
                <a:solidFill>
                  <a:srgbClr val="326586"/>
                </a:solidFill>
                <a:latin typeface="Helvetica Neue"/>
                <a:ea typeface="Helvetica Neue"/>
                <a:cs typeface="Helvetica Neue"/>
              </a:rPr>
              <a:t> project management</a:t>
            </a:r>
          </a:p>
          <a:p>
            <a:pPr marL="38100" lvl="0">
              <a:lnSpc>
                <a:spcPct val="115000"/>
              </a:lnSpc>
              <a:buSzPts val="1800"/>
            </a:pPr>
            <a:endParaRPr lang="en-US" sz="1800" dirty="0">
              <a:latin typeface="Helvetica Neue" panose="02000503000000020004" pitchFamily="2" charset="0"/>
              <a:ea typeface="Helvetica Neue" panose="02000503000000020004" pitchFamily="2" charset="0"/>
              <a:cs typeface="Helvetica Neue" panose="02000503000000020004" pitchFamily="2" charset="0"/>
            </a:endParaRPr>
          </a:p>
          <a:p>
            <a:pPr marL="323850" lvl="0" indent="-285750">
              <a:lnSpc>
                <a:spcPct val="115000"/>
              </a:lnSpc>
              <a:buSzPts val="1800"/>
              <a:buFont typeface="Arial" panose="020B0604020202020204" pitchFamily="34" charset="0"/>
              <a:buChar char="•"/>
            </a:pPr>
            <a:r>
              <a:rPr lang="en-US" sz="1800" b="1" dirty="0">
                <a:solidFill>
                  <a:srgbClr val="326586"/>
                </a:solidFill>
                <a:latin typeface="Helvetica Neue"/>
                <a:ea typeface="Helvetica Neue"/>
                <a:cs typeface="Helvetica Neue"/>
              </a:rPr>
              <a:t>Organizations</a:t>
            </a:r>
            <a:r>
              <a:rPr lang="en-US" sz="1800" dirty="0">
                <a:latin typeface="Helvetica Neue" panose="02000503000000020004" pitchFamily="2" charset="0"/>
                <a:ea typeface="Helvetica Neue" panose="02000503000000020004" pitchFamily="2" charset="0"/>
                <a:cs typeface="Helvetica Neue" panose="02000503000000020004" pitchFamily="2" charset="0"/>
              </a:rPr>
              <a:t> host repositories and can support multiple Project Boards</a:t>
            </a:r>
            <a:endParaRPr lang="en-US" sz="1800" noProof="0"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43" name="Google Shape;43;p2">
            <a:extLst>
              <a:ext uri="{FF2B5EF4-FFF2-40B4-BE49-F238E27FC236}">
                <a16:creationId xmlns:a16="http://schemas.microsoft.com/office/drawing/2014/main" id="{D26BD43B-5CF1-43CF-41E6-91E66BD30155}"/>
              </a:ext>
            </a:extLst>
          </p:cNvPr>
          <p:cNvSpPr txBox="1"/>
          <p:nvPr/>
        </p:nvSpPr>
        <p:spPr>
          <a:xfrm>
            <a:off x="-40590" y="4924320"/>
            <a:ext cx="322500"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dirty="0">
                <a:latin typeface="Helvetica Neue"/>
                <a:ea typeface="Helvetica Neue"/>
                <a:cs typeface="Helvetica Neue"/>
                <a:sym typeface="Helvetica Neue"/>
              </a:rPr>
              <a:t>3</a:t>
            </a:r>
            <a:endParaRPr sz="1200" b="0" i="0" u="none" strike="noStrike" cap="none" dirty="0">
              <a:solidFill>
                <a:srgbClr val="000000"/>
              </a:solidFill>
              <a:latin typeface="Helvetica Neue"/>
              <a:ea typeface="Helvetica Neue"/>
              <a:cs typeface="Helvetica Neue"/>
              <a:sym typeface="Helvetica Neue"/>
            </a:endParaRPr>
          </a:p>
        </p:txBody>
      </p:sp>
      <p:pic>
        <p:nvPicPr>
          <p:cNvPr id="2" name="Picture 2">
            <a:extLst>
              <a:ext uri="{FF2B5EF4-FFF2-40B4-BE49-F238E27FC236}">
                <a16:creationId xmlns:a16="http://schemas.microsoft.com/office/drawing/2014/main" id="{1F9A4BAE-56CA-D650-B339-31ABEDE0D0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45092" y="3181176"/>
            <a:ext cx="4053816" cy="1347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95766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2">
          <a:extLst>
            <a:ext uri="{FF2B5EF4-FFF2-40B4-BE49-F238E27FC236}">
              <a16:creationId xmlns:a16="http://schemas.microsoft.com/office/drawing/2014/main" id="{E4694AF8-5FD7-CC9A-E872-F04D54D10DA9}"/>
            </a:ext>
          </a:extLst>
        </p:cNvPr>
        <p:cNvGrpSpPr/>
        <p:nvPr/>
      </p:nvGrpSpPr>
      <p:grpSpPr>
        <a:xfrm>
          <a:off x="0" y="0"/>
          <a:ext cx="0" cy="0"/>
          <a:chOff x="0" y="0"/>
          <a:chExt cx="0" cy="0"/>
        </a:xfrm>
      </p:grpSpPr>
      <p:sp>
        <p:nvSpPr>
          <p:cNvPr id="33" name="Google Shape;33;p2">
            <a:extLst>
              <a:ext uri="{FF2B5EF4-FFF2-40B4-BE49-F238E27FC236}">
                <a16:creationId xmlns:a16="http://schemas.microsoft.com/office/drawing/2014/main" id="{C8C71DB2-9F9E-CB4A-B8DF-BDE59864FB33}"/>
              </a:ext>
            </a:extLst>
          </p:cNvPr>
          <p:cNvSpPr txBox="1"/>
          <p:nvPr/>
        </p:nvSpPr>
        <p:spPr>
          <a:xfrm>
            <a:off x="0" y="88116"/>
            <a:ext cx="9144000" cy="387034"/>
          </a:xfrm>
          <a:prstGeom prst="rect">
            <a:avLst/>
          </a:prstGeom>
          <a:noFill/>
          <a:ln>
            <a:noFill/>
          </a:ln>
        </p:spPr>
        <p:txBody>
          <a:bodyPr spcFirstLastPara="1" wrap="square" lIns="91425" tIns="91425" rIns="91425" bIns="91425" anchor="b" anchorCtr="0">
            <a:noAutofit/>
          </a:bodyPr>
          <a:lstStyle/>
          <a:p>
            <a:pPr lvl="0" algn="ctr">
              <a:buClr>
                <a:schemeClr val="dk1"/>
              </a:buClr>
              <a:buSzPts val="2800"/>
            </a:pPr>
            <a:r>
              <a:rPr lang="en-US" sz="2200" b="1" i="0" u="none" strike="noStrike" cap="none" dirty="0">
                <a:solidFill>
                  <a:srgbClr val="326586"/>
                </a:solidFill>
                <a:latin typeface="Helvetica Neue"/>
                <a:ea typeface="Helvetica Neue"/>
                <a:cs typeface="Helvetica Neue"/>
                <a:sym typeface="Helvetica Neue"/>
              </a:rPr>
              <a:t>Issues = Tasks</a:t>
            </a:r>
            <a:endParaRPr sz="2200" b="0" i="0" u="none" strike="noStrike" cap="none" dirty="0">
              <a:solidFill>
                <a:srgbClr val="326586"/>
              </a:solidFill>
              <a:latin typeface="Helvetica Neue"/>
              <a:ea typeface="Helvetica Neue"/>
              <a:cs typeface="Helvetica Neue"/>
              <a:sym typeface="Helvetica Neue"/>
            </a:endParaRPr>
          </a:p>
        </p:txBody>
      </p:sp>
      <p:sp>
        <p:nvSpPr>
          <p:cNvPr id="34" name="Google Shape;34;p2">
            <a:extLst>
              <a:ext uri="{FF2B5EF4-FFF2-40B4-BE49-F238E27FC236}">
                <a16:creationId xmlns:a16="http://schemas.microsoft.com/office/drawing/2014/main" id="{715FB012-F114-F070-FE3F-144ED554DC7A}"/>
              </a:ext>
            </a:extLst>
          </p:cNvPr>
          <p:cNvSpPr/>
          <p:nvPr/>
        </p:nvSpPr>
        <p:spPr>
          <a:xfrm>
            <a:off x="0" y="4967269"/>
            <a:ext cx="9144000" cy="182880"/>
          </a:xfrm>
          <a:prstGeom prst="rect">
            <a:avLst/>
          </a:prstGeom>
          <a:solidFill>
            <a:srgbClr val="326586">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35" name="Google Shape;35;p2">
            <a:extLst>
              <a:ext uri="{FF2B5EF4-FFF2-40B4-BE49-F238E27FC236}">
                <a16:creationId xmlns:a16="http://schemas.microsoft.com/office/drawing/2014/main" id="{4D66C796-335B-28CA-65E6-9F8BECCE9DA3}"/>
              </a:ext>
            </a:extLst>
          </p:cNvPr>
          <p:cNvPicPr preferRelativeResize="0"/>
          <p:nvPr/>
        </p:nvPicPr>
        <p:blipFill rotWithShape="1">
          <a:blip r:embed="rId3">
            <a:alphaModFix/>
          </a:blip>
          <a:srcRect/>
          <a:stretch/>
        </p:blipFill>
        <p:spPr>
          <a:xfrm>
            <a:off x="8641080" y="4967269"/>
            <a:ext cx="502920" cy="176231"/>
          </a:xfrm>
          <a:prstGeom prst="rect">
            <a:avLst/>
          </a:prstGeom>
          <a:noFill/>
          <a:ln>
            <a:noFill/>
          </a:ln>
        </p:spPr>
      </p:pic>
      <p:sp>
        <p:nvSpPr>
          <p:cNvPr id="42" name="Google Shape;42;p2">
            <a:extLst>
              <a:ext uri="{FF2B5EF4-FFF2-40B4-BE49-F238E27FC236}">
                <a16:creationId xmlns:a16="http://schemas.microsoft.com/office/drawing/2014/main" id="{309F495C-9D35-76F4-BAB9-DB6D4469276D}"/>
              </a:ext>
            </a:extLst>
          </p:cNvPr>
          <p:cNvSpPr txBox="1"/>
          <p:nvPr/>
        </p:nvSpPr>
        <p:spPr>
          <a:xfrm>
            <a:off x="0" y="518658"/>
            <a:ext cx="9144000" cy="1047939"/>
          </a:xfrm>
          <a:prstGeom prst="rect">
            <a:avLst/>
          </a:prstGeom>
          <a:noFill/>
          <a:ln>
            <a:noFill/>
          </a:ln>
        </p:spPr>
        <p:txBody>
          <a:bodyPr spcFirstLastPara="1" wrap="square" lIns="91425" tIns="45700" rIns="91425" bIns="45700" anchor="t" anchorCtr="0">
            <a:spAutoFit/>
          </a:bodyPr>
          <a:lstStyle/>
          <a:p>
            <a:pPr marL="323850" lvl="0" indent="-285750">
              <a:lnSpc>
                <a:spcPct val="115000"/>
              </a:lnSpc>
              <a:buSzPts val="1800"/>
              <a:buFont typeface="Arial" panose="020B0604020202020204" pitchFamily="34" charset="0"/>
              <a:buChar char="•"/>
            </a:pPr>
            <a:r>
              <a:rPr lang="en-US" sz="1800" dirty="0">
                <a:latin typeface="Helvetica Neue" panose="02000503000000020004" pitchFamily="2" charset="0"/>
                <a:ea typeface="Helvetica Neue" panose="02000503000000020004" pitchFamily="2" charset="0"/>
                <a:cs typeface="Helvetica Neue" panose="02000503000000020004" pitchFamily="2" charset="0"/>
              </a:rPr>
              <a:t>Summary of what the task is, what it relates to, and who can help</a:t>
            </a:r>
          </a:p>
          <a:p>
            <a:pPr marL="323850" lvl="0" indent="-285750">
              <a:lnSpc>
                <a:spcPct val="115000"/>
              </a:lnSpc>
              <a:buSzPts val="1800"/>
              <a:buFont typeface="Arial" panose="020B0604020202020204" pitchFamily="34" charset="0"/>
              <a:buChar char="•"/>
            </a:pPr>
            <a:r>
              <a:rPr lang="en-US" sz="1800" dirty="0">
                <a:latin typeface="Helvetica Neue" panose="02000503000000020004" pitchFamily="2" charset="0"/>
                <a:ea typeface="Helvetica Neue" panose="02000503000000020004" pitchFamily="2" charset="0"/>
                <a:cs typeface="Helvetica Neue" panose="02000503000000020004" pitchFamily="2" charset="0"/>
              </a:rPr>
              <a:t>Issues can be tagged with appropriate </a:t>
            </a:r>
            <a:r>
              <a:rPr lang="en-US" sz="1800" b="1" dirty="0">
                <a:solidFill>
                  <a:srgbClr val="326586"/>
                </a:solidFill>
                <a:latin typeface="Helvetica Neue"/>
                <a:ea typeface="Helvetica Neue"/>
                <a:cs typeface="Helvetica Neue"/>
              </a:rPr>
              <a:t>labels</a:t>
            </a:r>
          </a:p>
          <a:p>
            <a:pPr marL="323850" lvl="0" indent="-285750">
              <a:lnSpc>
                <a:spcPct val="115000"/>
              </a:lnSpc>
              <a:buSzPts val="1800"/>
              <a:buFont typeface="Arial" panose="020B0604020202020204" pitchFamily="34" charset="0"/>
              <a:buChar char="•"/>
            </a:pPr>
            <a:r>
              <a:rPr lang="en-US" sz="1800" b="1" dirty="0">
                <a:solidFill>
                  <a:srgbClr val="326586"/>
                </a:solidFill>
                <a:latin typeface="Helvetica Neue"/>
                <a:ea typeface="Helvetica Neue"/>
                <a:cs typeface="Helvetica Neue"/>
              </a:rPr>
              <a:t>Examples: </a:t>
            </a:r>
            <a:r>
              <a:rPr lang="en-US" sz="1800" dirty="0">
                <a:latin typeface="Helvetica Neue" panose="02000503000000020004" pitchFamily="2" charset="0"/>
                <a:ea typeface="Helvetica Neue" panose="02000503000000020004" pitchFamily="2" charset="0"/>
                <a:cs typeface="Helvetica Neue" panose="02000503000000020004" pitchFamily="2" charset="0"/>
                <a:hlinkClick r:id="rId4"/>
              </a:rPr>
              <a:t>pandas</a:t>
            </a:r>
            <a:r>
              <a:rPr lang="en-US" sz="1800" dirty="0">
                <a:latin typeface="Helvetica Neue" panose="02000503000000020004" pitchFamily="2" charset="0"/>
                <a:ea typeface="Helvetica Neue" panose="02000503000000020004" pitchFamily="2" charset="0"/>
                <a:cs typeface="Helvetica Neue" panose="02000503000000020004" pitchFamily="2" charset="0"/>
              </a:rPr>
              <a:t> and </a:t>
            </a:r>
            <a:r>
              <a:rPr lang="en-US" sz="1800" dirty="0">
                <a:latin typeface="Helvetica Neue" panose="02000503000000020004" pitchFamily="2" charset="0"/>
                <a:ea typeface="Helvetica Neue" panose="02000503000000020004" pitchFamily="2" charset="0"/>
                <a:cs typeface="Helvetica Neue" panose="02000503000000020004" pitchFamily="2" charset="0"/>
                <a:hlinkClick r:id="rId5"/>
              </a:rPr>
              <a:t>The Turing Way</a:t>
            </a:r>
            <a:endParaRPr lang="en-US" sz="1800"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43" name="Google Shape;43;p2">
            <a:extLst>
              <a:ext uri="{FF2B5EF4-FFF2-40B4-BE49-F238E27FC236}">
                <a16:creationId xmlns:a16="http://schemas.microsoft.com/office/drawing/2014/main" id="{D68050DC-15C2-FA34-1ED9-F2F3207A7CC7}"/>
              </a:ext>
            </a:extLst>
          </p:cNvPr>
          <p:cNvSpPr txBox="1"/>
          <p:nvPr/>
        </p:nvSpPr>
        <p:spPr>
          <a:xfrm>
            <a:off x="-40590" y="4924320"/>
            <a:ext cx="322500"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dirty="0">
                <a:latin typeface="Helvetica Neue"/>
                <a:ea typeface="Helvetica Neue"/>
                <a:cs typeface="Helvetica Neue"/>
                <a:sym typeface="Helvetica Neue"/>
              </a:rPr>
              <a:t>4</a:t>
            </a:r>
            <a:endParaRPr sz="1200" b="0" i="0" u="none" strike="noStrike" cap="none" dirty="0">
              <a:solidFill>
                <a:srgbClr val="000000"/>
              </a:solidFill>
              <a:latin typeface="Helvetica Neue"/>
              <a:ea typeface="Helvetica Neue"/>
              <a:cs typeface="Helvetica Neue"/>
              <a:sym typeface="Helvetica Neue"/>
            </a:endParaRPr>
          </a:p>
        </p:txBody>
      </p:sp>
      <p:pic>
        <p:nvPicPr>
          <p:cNvPr id="4" name="Picture 3">
            <a:extLst>
              <a:ext uri="{FF2B5EF4-FFF2-40B4-BE49-F238E27FC236}">
                <a16:creationId xmlns:a16="http://schemas.microsoft.com/office/drawing/2014/main" id="{871FB47E-134B-96B2-D330-DFABFE3946DF}"/>
              </a:ext>
            </a:extLst>
          </p:cNvPr>
          <p:cNvPicPr>
            <a:picLocks noChangeAspect="1"/>
          </p:cNvPicPr>
          <p:nvPr/>
        </p:nvPicPr>
        <p:blipFill>
          <a:blip r:embed="rId6"/>
          <a:stretch>
            <a:fillRect/>
          </a:stretch>
        </p:blipFill>
        <p:spPr>
          <a:xfrm>
            <a:off x="2376528" y="1638479"/>
            <a:ext cx="4390944" cy="3285841"/>
          </a:xfrm>
          <a:prstGeom prst="rect">
            <a:avLst/>
          </a:prstGeom>
        </p:spPr>
      </p:pic>
    </p:spTree>
    <p:extLst>
      <p:ext uri="{BB962C8B-B14F-4D97-AF65-F5344CB8AC3E}">
        <p14:creationId xmlns:p14="http://schemas.microsoft.com/office/powerpoint/2010/main" val="42629533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2">
          <a:extLst>
            <a:ext uri="{FF2B5EF4-FFF2-40B4-BE49-F238E27FC236}">
              <a16:creationId xmlns:a16="http://schemas.microsoft.com/office/drawing/2014/main" id="{46EE2752-952F-E64F-C34E-6BFDDF10AB13}"/>
            </a:ext>
          </a:extLst>
        </p:cNvPr>
        <p:cNvGrpSpPr/>
        <p:nvPr/>
      </p:nvGrpSpPr>
      <p:grpSpPr>
        <a:xfrm>
          <a:off x="0" y="0"/>
          <a:ext cx="0" cy="0"/>
          <a:chOff x="0" y="0"/>
          <a:chExt cx="0" cy="0"/>
        </a:xfrm>
      </p:grpSpPr>
      <p:sp>
        <p:nvSpPr>
          <p:cNvPr id="33" name="Google Shape;33;p2">
            <a:extLst>
              <a:ext uri="{FF2B5EF4-FFF2-40B4-BE49-F238E27FC236}">
                <a16:creationId xmlns:a16="http://schemas.microsoft.com/office/drawing/2014/main" id="{70BC65DC-2CCF-2254-A211-B251ABC5FD39}"/>
              </a:ext>
            </a:extLst>
          </p:cNvPr>
          <p:cNvSpPr txBox="1"/>
          <p:nvPr/>
        </p:nvSpPr>
        <p:spPr>
          <a:xfrm>
            <a:off x="0" y="88116"/>
            <a:ext cx="9144000" cy="387034"/>
          </a:xfrm>
          <a:prstGeom prst="rect">
            <a:avLst/>
          </a:prstGeom>
          <a:noFill/>
          <a:ln>
            <a:noFill/>
          </a:ln>
        </p:spPr>
        <p:txBody>
          <a:bodyPr spcFirstLastPara="1" wrap="square" lIns="91425" tIns="91425" rIns="91425" bIns="91425" anchor="b" anchorCtr="0">
            <a:noAutofit/>
          </a:bodyPr>
          <a:lstStyle/>
          <a:p>
            <a:pPr lvl="0" algn="ctr">
              <a:buClr>
                <a:schemeClr val="dk1"/>
              </a:buClr>
              <a:buSzPts val="2800"/>
            </a:pPr>
            <a:r>
              <a:rPr lang="en-US" sz="2200" b="1" i="0" u="none" strike="noStrike" cap="none" dirty="0">
                <a:solidFill>
                  <a:srgbClr val="326586"/>
                </a:solidFill>
                <a:latin typeface="Helvetica Neue"/>
                <a:ea typeface="Helvetica Neue"/>
                <a:cs typeface="Helvetica Neue"/>
                <a:sym typeface="Helvetica Neue"/>
              </a:rPr>
              <a:t>Milestones = mini projects</a:t>
            </a:r>
            <a:endParaRPr sz="2200" b="0" i="0" u="none" strike="noStrike" cap="none" dirty="0">
              <a:solidFill>
                <a:srgbClr val="326586"/>
              </a:solidFill>
              <a:latin typeface="Helvetica Neue"/>
              <a:ea typeface="Helvetica Neue"/>
              <a:cs typeface="Helvetica Neue"/>
              <a:sym typeface="Helvetica Neue"/>
            </a:endParaRPr>
          </a:p>
        </p:txBody>
      </p:sp>
      <p:sp>
        <p:nvSpPr>
          <p:cNvPr id="34" name="Google Shape;34;p2">
            <a:extLst>
              <a:ext uri="{FF2B5EF4-FFF2-40B4-BE49-F238E27FC236}">
                <a16:creationId xmlns:a16="http://schemas.microsoft.com/office/drawing/2014/main" id="{3C0CDAF1-731A-0947-7F66-20A750A95ED6}"/>
              </a:ext>
            </a:extLst>
          </p:cNvPr>
          <p:cNvSpPr/>
          <p:nvPr/>
        </p:nvSpPr>
        <p:spPr>
          <a:xfrm>
            <a:off x="0" y="4967269"/>
            <a:ext cx="9144000" cy="182880"/>
          </a:xfrm>
          <a:prstGeom prst="rect">
            <a:avLst/>
          </a:prstGeom>
          <a:solidFill>
            <a:srgbClr val="326586">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35" name="Google Shape;35;p2">
            <a:extLst>
              <a:ext uri="{FF2B5EF4-FFF2-40B4-BE49-F238E27FC236}">
                <a16:creationId xmlns:a16="http://schemas.microsoft.com/office/drawing/2014/main" id="{D8D2D551-C409-B633-1CE5-6A5BB480CCCB}"/>
              </a:ext>
            </a:extLst>
          </p:cNvPr>
          <p:cNvPicPr preferRelativeResize="0"/>
          <p:nvPr/>
        </p:nvPicPr>
        <p:blipFill rotWithShape="1">
          <a:blip r:embed="rId3">
            <a:alphaModFix/>
          </a:blip>
          <a:srcRect/>
          <a:stretch/>
        </p:blipFill>
        <p:spPr>
          <a:xfrm>
            <a:off x="8641080" y="4967269"/>
            <a:ext cx="502920" cy="176231"/>
          </a:xfrm>
          <a:prstGeom prst="rect">
            <a:avLst/>
          </a:prstGeom>
          <a:noFill/>
          <a:ln>
            <a:noFill/>
          </a:ln>
        </p:spPr>
      </p:pic>
      <p:sp>
        <p:nvSpPr>
          <p:cNvPr id="42" name="Google Shape;42;p2">
            <a:extLst>
              <a:ext uri="{FF2B5EF4-FFF2-40B4-BE49-F238E27FC236}">
                <a16:creationId xmlns:a16="http://schemas.microsoft.com/office/drawing/2014/main" id="{40DC551E-932E-DBC5-5249-4E2EFBC5141E}"/>
              </a:ext>
            </a:extLst>
          </p:cNvPr>
          <p:cNvSpPr txBox="1"/>
          <p:nvPr/>
        </p:nvSpPr>
        <p:spPr>
          <a:xfrm>
            <a:off x="-1" y="518099"/>
            <a:ext cx="9144000" cy="1047939"/>
          </a:xfrm>
          <a:prstGeom prst="rect">
            <a:avLst/>
          </a:prstGeom>
          <a:noFill/>
          <a:ln>
            <a:noFill/>
          </a:ln>
        </p:spPr>
        <p:txBody>
          <a:bodyPr spcFirstLastPara="1" wrap="square" lIns="91425" tIns="45700" rIns="91425" bIns="45700" anchor="t" anchorCtr="0">
            <a:spAutoFit/>
          </a:bodyPr>
          <a:lstStyle/>
          <a:p>
            <a:pPr marL="323850" lvl="0" indent="-285750">
              <a:lnSpc>
                <a:spcPct val="115000"/>
              </a:lnSpc>
              <a:buSzPts val="1800"/>
              <a:buFont typeface="Arial" panose="020B0604020202020204" pitchFamily="34" charset="0"/>
              <a:buChar char="•"/>
            </a:pPr>
            <a:r>
              <a:rPr lang="en-US" sz="1800" dirty="0">
                <a:latin typeface="Helvetica Neue" panose="02000503000000020004" pitchFamily="2" charset="0"/>
                <a:ea typeface="Helvetica Neue" panose="02000503000000020004" pitchFamily="2" charset="0"/>
                <a:cs typeface="Helvetica Neue" panose="02000503000000020004" pitchFamily="2" charset="0"/>
              </a:rPr>
              <a:t>Set of issues for a sprint, project stage, or version</a:t>
            </a:r>
          </a:p>
          <a:p>
            <a:pPr marL="323850" lvl="0" indent="-285750">
              <a:lnSpc>
                <a:spcPct val="115000"/>
              </a:lnSpc>
              <a:buSzPts val="1800"/>
              <a:buFont typeface="Arial" panose="020B0604020202020204" pitchFamily="34" charset="0"/>
              <a:buChar char="•"/>
            </a:pPr>
            <a:r>
              <a:rPr lang="en-US" sz="1800" dirty="0">
                <a:latin typeface="Helvetica Neue" panose="02000503000000020004" pitchFamily="2" charset="0"/>
                <a:ea typeface="Helvetica Neue" panose="02000503000000020004" pitchFamily="2" charset="0"/>
                <a:cs typeface="Helvetica Neue" panose="02000503000000020004" pitchFamily="2" charset="0"/>
              </a:rPr>
              <a:t>It is possible to add </a:t>
            </a:r>
            <a:r>
              <a:rPr lang="en-US" sz="1800" b="1" dirty="0">
                <a:solidFill>
                  <a:srgbClr val="326586"/>
                </a:solidFill>
                <a:latin typeface="Helvetica Neue"/>
                <a:ea typeface="Helvetica Neue"/>
                <a:cs typeface="Helvetica Neue"/>
              </a:rPr>
              <a:t>due dates</a:t>
            </a:r>
          </a:p>
          <a:p>
            <a:pPr marL="323850" indent="-285750">
              <a:lnSpc>
                <a:spcPct val="115000"/>
              </a:lnSpc>
              <a:buSzPts val="1800"/>
              <a:buFont typeface="Arial" panose="020B0604020202020204" pitchFamily="34" charset="0"/>
              <a:buChar char="•"/>
            </a:pPr>
            <a:r>
              <a:rPr lang="en-US" sz="1800" b="1" dirty="0">
                <a:solidFill>
                  <a:srgbClr val="326586"/>
                </a:solidFill>
                <a:latin typeface="Helvetica Neue"/>
                <a:ea typeface="Helvetica Neue"/>
                <a:cs typeface="Helvetica Neue"/>
              </a:rPr>
              <a:t>Examples</a:t>
            </a:r>
            <a:r>
              <a:rPr lang="en-US" sz="1800" dirty="0">
                <a:latin typeface="Helvetica Neue" panose="02000503000000020004" pitchFamily="2" charset="0"/>
                <a:ea typeface="Helvetica Neue" panose="02000503000000020004" pitchFamily="2" charset="0"/>
                <a:cs typeface="Helvetica Neue" panose="02000503000000020004" pitchFamily="2" charset="0"/>
              </a:rPr>
              <a:t>: </a:t>
            </a:r>
            <a:r>
              <a:rPr lang="en-US" sz="1800" dirty="0">
                <a:latin typeface="Helvetica Neue" panose="02000503000000020004" pitchFamily="2" charset="0"/>
                <a:ea typeface="Helvetica Neue" panose="02000503000000020004" pitchFamily="2" charset="0"/>
                <a:cs typeface="Helvetica Neue" panose="02000503000000020004" pitchFamily="2" charset="0"/>
                <a:hlinkClick r:id="rId4"/>
              </a:rPr>
              <a:t>scikit-learn</a:t>
            </a:r>
            <a:r>
              <a:rPr lang="en-US" sz="1800" dirty="0">
                <a:latin typeface="Helvetica Neue" panose="02000503000000020004" pitchFamily="2" charset="0"/>
                <a:ea typeface="Helvetica Neue" panose="02000503000000020004" pitchFamily="2" charset="0"/>
                <a:cs typeface="Helvetica Neue" panose="02000503000000020004" pitchFamily="2" charset="0"/>
              </a:rPr>
              <a:t> and </a:t>
            </a:r>
            <a:r>
              <a:rPr lang="en-US" sz="1800" dirty="0">
                <a:latin typeface="Helvetica Neue" panose="02000503000000020004" pitchFamily="2" charset="0"/>
                <a:ea typeface="Helvetica Neue" panose="02000503000000020004" pitchFamily="2" charset="0"/>
                <a:cs typeface="Helvetica Neue" panose="02000503000000020004" pitchFamily="2" charset="0"/>
                <a:hlinkClick r:id="rId5"/>
              </a:rPr>
              <a:t>open-life-science</a:t>
            </a:r>
            <a:r>
              <a:rPr lang="en-US" sz="1800" dirty="0">
                <a:latin typeface="Helvetica Neue" panose="02000503000000020004" pitchFamily="2" charset="0"/>
                <a:ea typeface="Helvetica Neue" panose="02000503000000020004" pitchFamily="2" charset="0"/>
                <a:cs typeface="Helvetica Neue" panose="02000503000000020004" pitchFamily="2" charset="0"/>
              </a:rPr>
              <a:t> </a:t>
            </a:r>
          </a:p>
        </p:txBody>
      </p:sp>
      <p:sp>
        <p:nvSpPr>
          <p:cNvPr id="43" name="Google Shape;43;p2">
            <a:extLst>
              <a:ext uri="{FF2B5EF4-FFF2-40B4-BE49-F238E27FC236}">
                <a16:creationId xmlns:a16="http://schemas.microsoft.com/office/drawing/2014/main" id="{0586EDE7-BAA0-9B43-324A-7248D2600BCC}"/>
              </a:ext>
            </a:extLst>
          </p:cNvPr>
          <p:cNvSpPr txBox="1"/>
          <p:nvPr/>
        </p:nvSpPr>
        <p:spPr>
          <a:xfrm>
            <a:off x="-40590" y="4924320"/>
            <a:ext cx="322500"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dirty="0">
                <a:latin typeface="Helvetica Neue"/>
                <a:ea typeface="Helvetica Neue"/>
                <a:cs typeface="Helvetica Neue"/>
                <a:sym typeface="Helvetica Neue"/>
              </a:rPr>
              <a:t>5</a:t>
            </a:r>
            <a:endParaRPr sz="1200" b="0" i="0" u="none" strike="noStrike" cap="none" dirty="0">
              <a:solidFill>
                <a:srgbClr val="000000"/>
              </a:solidFill>
              <a:latin typeface="Helvetica Neue"/>
              <a:ea typeface="Helvetica Neue"/>
              <a:cs typeface="Helvetica Neue"/>
              <a:sym typeface="Helvetica Neue"/>
            </a:endParaRPr>
          </a:p>
        </p:txBody>
      </p:sp>
      <p:pic>
        <p:nvPicPr>
          <p:cNvPr id="2" name="Picture 1">
            <a:extLst>
              <a:ext uri="{FF2B5EF4-FFF2-40B4-BE49-F238E27FC236}">
                <a16:creationId xmlns:a16="http://schemas.microsoft.com/office/drawing/2014/main" id="{551A6D4A-17A0-D4CF-5298-835289DE58C6}"/>
              </a:ext>
            </a:extLst>
          </p:cNvPr>
          <p:cNvPicPr>
            <a:picLocks noChangeAspect="1"/>
          </p:cNvPicPr>
          <p:nvPr/>
        </p:nvPicPr>
        <p:blipFill>
          <a:blip r:embed="rId6"/>
          <a:stretch>
            <a:fillRect/>
          </a:stretch>
        </p:blipFill>
        <p:spPr>
          <a:xfrm>
            <a:off x="153560" y="1926989"/>
            <a:ext cx="8836877" cy="2593431"/>
          </a:xfrm>
          <a:prstGeom prst="rect">
            <a:avLst/>
          </a:prstGeom>
        </p:spPr>
      </p:pic>
    </p:spTree>
    <p:extLst>
      <p:ext uri="{BB962C8B-B14F-4D97-AF65-F5344CB8AC3E}">
        <p14:creationId xmlns:p14="http://schemas.microsoft.com/office/powerpoint/2010/main" val="24013717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2">
          <a:extLst>
            <a:ext uri="{FF2B5EF4-FFF2-40B4-BE49-F238E27FC236}">
              <a16:creationId xmlns:a16="http://schemas.microsoft.com/office/drawing/2014/main" id="{3209795F-ED59-AE9D-0C73-33AF1B5FB4E3}"/>
            </a:ext>
          </a:extLst>
        </p:cNvPr>
        <p:cNvGrpSpPr/>
        <p:nvPr/>
      </p:nvGrpSpPr>
      <p:grpSpPr>
        <a:xfrm>
          <a:off x="0" y="0"/>
          <a:ext cx="0" cy="0"/>
          <a:chOff x="0" y="0"/>
          <a:chExt cx="0" cy="0"/>
        </a:xfrm>
      </p:grpSpPr>
      <p:sp>
        <p:nvSpPr>
          <p:cNvPr id="33" name="Google Shape;33;p2">
            <a:extLst>
              <a:ext uri="{FF2B5EF4-FFF2-40B4-BE49-F238E27FC236}">
                <a16:creationId xmlns:a16="http://schemas.microsoft.com/office/drawing/2014/main" id="{241AC751-F334-67D7-C0FD-293B9B3624AA}"/>
              </a:ext>
            </a:extLst>
          </p:cNvPr>
          <p:cNvSpPr txBox="1"/>
          <p:nvPr/>
        </p:nvSpPr>
        <p:spPr>
          <a:xfrm>
            <a:off x="0" y="88116"/>
            <a:ext cx="9144000" cy="387034"/>
          </a:xfrm>
          <a:prstGeom prst="rect">
            <a:avLst/>
          </a:prstGeom>
          <a:noFill/>
          <a:ln>
            <a:noFill/>
          </a:ln>
        </p:spPr>
        <p:txBody>
          <a:bodyPr spcFirstLastPara="1" wrap="square" lIns="91425" tIns="91425" rIns="91425" bIns="91425" anchor="b" anchorCtr="0">
            <a:noAutofit/>
          </a:bodyPr>
          <a:lstStyle/>
          <a:p>
            <a:pPr lvl="0" algn="ctr">
              <a:buClr>
                <a:schemeClr val="dk1"/>
              </a:buClr>
              <a:buSzPts val="2800"/>
            </a:pPr>
            <a:r>
              <a:rPr lang="en-US" sz="2200" b="1" i="0" u="none" strike="noStrike" cap="none" dirty="0">
                <a:solidFill>
                  <a:srgbClr val="326586"/>
                </a:solidFill>
                <a:latin typeface="Helvetica Neue"/>
                <a:ea typeface="Helvetica Neue"/>
                <a:cs typeface="Helvetica Neue"/>
                <a:sym typeface="Helvetica Neue"/>
              </a:rPr>
              <a:t>Project Boards - List</a:t>
            </a:r>
            <a:endParaRPr sz="2200" b="0" i="0" u="none" strike="noStrike" cap="none" dirty="0">
              <a:solidFill>
                <a:srgbClr val="326586"/>
              </a:solidFill>
              <a:latin typeface="Helvetica Neue"/>
              <a:ea typeface="Helvetica Neue"/>
              <a:cs typeface="Helvetica Neue"/>
              <a:sym typeface="Helvetica Neue"/>
            </a:endParaRPr>
          </a:p>
        </p:txBody>
      </p:sp>
      <p:sp>
        <p:nvSpPr>
          <p:cNvPr id="34" name="Google Shape;34;p2">
            <a:extLst>
              <a:ext uri="{FF2B5EF4-FFF2-40B4-BE49-F238E27FC236}">
                <a16:creationId xmlns:a16="http://schemas.microsoft.com/office/drawing/2014/main" id="{DEFF6FD4-0820-A002-26B1-0C5210C2EC5E}"/>
              </a:ext>
            </a:extLst>
          </p:cNvPr>
          <p:cNvSpPr/>
          <p:nvPr/>
        </p:nvSpPr>
        <p:spPr>
          <a:xfrm>
            <a:off x="0" y="4967269"/>
            <a:ext cx="9144000" cy="182880"/>
          </a:xfrm>
          <a:prstGeom prst="rect">
            <a:avLst/>
          </a:prstGeom>
          <a:solidFill>
            <a:srgbClr val="326586">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35" name="Google Shape;35;p2">
            <a:extLst>
              <a:ext uri="{FF2B5EF4-FFF2-40B4-BE49-F238E27FC236}">
                <a16:creationId xmlns:a16="http://schemas.microsoft.com/office/drawing/2014/main" id="{0BA246C8-AE20-426B-9A5D-0E7D31FBE17B}"/>
              </a:ext>
            </a:extLst>
          </p:cNvPr>
          <p:cNvPicPr preferRelativeResize="0"/>
          <p:nvPr/>
        </p:nvPicPr>
        <p:blipFill rotWithShape="1">
          <a:blip r:embed="rId3">
            <a:alphaModFix/>
          </a:blip>
          <a:srcRect/>
          <a:stretch/>
        </p:blipFill>
        <p:spPr>
          <a:xfrm>
            <a:off x="8641080" y="4967269"/>
            <a:ext cx="502920" cy="176231"/>
          </a:xfrm>
          <a:prstGeom prst="rect">
            <a:avLst/>
          </a:prstGeom>
          <a:noFill/>
          <a:ln>
            <a:noFill/>
          </a:ln>
        </p:spPr>
      </p:pic>
      <p:sp>
        <p:nvSpPr>
          <p:cNvPr id="42" name="Google Shape;42;p2">
            <a:extLst>
              <a:ext uri="{FF2B5EF4-FFF2-40B4-BE49-F238E27FC236}">
                <a16:creationId xmlns:a16="http://schemas.microsoft.com/office/drawing/2014/main" id="{0DB7384D-9058-CEBA-1C0E-473AF8D8EF76}"/>
              </a:ext>
            </a:extLst>
          </p:cNvPr>
          <p:cNvSpPr txBox="1"/>
          <p:nvPr/>
        </p:nvSpPr>
        <p:spPr>
          <a:xfrm>
            <a:off x="-1" y="351638"/>
            <a:ext cx="9144000" cy="1366488"/>
          </a:xfrm>
          <a:prstGeom prst="rect">
            <a:avLst/>
          </a:prstGeom>
          <a:noFill/>
          <a:ln>
            <a:noFill/>
          </a:ln>
        </p:spPr>
        <p:txBody>
          <a:bodyPr spcFirstLastPara="1" wrap="square" lIns="91425" tIns="45700" rIns="91425" bIns="45700" anchor="t" anchorCtr="0">
            <a:spAutoFit/>
          </a:bodyPr>
          <a:lstStyle/>
          <a:p>
            <a:pPr marL="323850" lvl="0" indent="-285750">
              <a:lnSpc>
                <a:spcPct val="115000"/>
              </a:lnSpc>
              <a:buSzPts val="1800"/>
              <a:buFont typeface="Arial" panose="020B0604020202020204" pitchFamily="34" charset="0"/>
              <a:buChar char="•"/>
            </a:pPr>
            <a:r>
              <a:rPr lang="en-US" sz="1800" dirty="0">
                <a:latin typeface="Helvetica Neue" panose="02000503000000020004" pitchFamily="2" charset="0"/>
                <a:ea typeface="Helvetica Neue" panose="02000503000000020004" pitchFamily="2" charset="0"/>
                <a:cs typeface="Helvetica Neue" panose="02000503000000020004" pitchFamily="2" charset="0"/>
              </a:rPr>
              <a:t>Populated with tasks (issues)</a:t>
            </a:r>
          </a:p>
          <a:p>
            <a:pPr marL="323850" lvl="0" indent="-285750">
              <a:lnSpc>
                <a:spcPct val="115000"/>
              </a:lnSpc>
              <a:buSzPts val="1800"/>
              <a:buFont typeface="Arial" panose="020B0604020202020204" pitchFamily="34" charset="0"/>
              <a:buChar char="•"/>
            </a:pPr>
            <a:r>
              <a:rPr lang="en-US" sz="1800" dirty="0">
                <a:latin typeface="Helvetica Neue" panose="02000503000000020004" pitchFamily="2" charset="0"/>
                <a:ea typeface="Helvetica Neue" panose="02000503000000020004" pitchFamily="2" charset="0"/>
                <a:cs typeface="Helvetica Neue" panose="02000503000000020004" pitchFamily="2" charset="0"/>
              </a:rPr>
              <a:t>Structure boards using </a:t>
            </a:r>
            <a:r>
              <a:rPr lang="en-US" sz="1800" b="1" dirty="0">
                <a:solidFill>
                  <a:srgbClr val="326586"/>
                </a:solidFill>
                <a:latin typeface="Helvetica Neue"/>
                <a:ea typeface="Helvetica Neue"/>
                <a:cs typeface="Helvetica Neue"/>
              </a:rPr>
              <a:t>labels</a:t>
            </a:r>
            <a:r>
              <a:rPr lang="en-US" sz="1800" dirty="0">
                <a:latin typeface="Helvetica Neue" panose="02000503000000020004" pitchFamily="2" charset="0"/>
                <a:ea typeface="Helvetica Neue" panose="02000503000000020004" pitchFamily="2" charset="0"/>
                <a:cs typeface="Helvetica Neue" panose="02000503000000020004" pitchFamily="2" charset="0"/>
              </a:rPr>
              <a:t>, keywords and </a:t>
            </a:r>
            <a:r>
              <a:rPr lang="en-US" sz="1800" b="1" dirty="0">
                <a:solidFill>
                  <a:srgbClr val="326586"/>
                </a:solidFill>
                <a:latin typeface="Helvetica Neue"/>
                <a:ea typeface="Helvetica Neue"/>
                <a:cs typeface="Helvetica Neue"/>
              </a:rPr>
              <a:t>fields</a:t>
            </a:r>
            <a:r>
              <a:rPr lang="en-US" sz="1800" dirty="0">
                <a:latin typeface="Helvetica Neue" panose="02000503000000020004" pitchFamily="2" charset="0"/>
                <a:ea typeface="Helvetica Neue" panose="02000503000000020004" pitchFamily="2" charset="0"/>
                <a:cs typeface="Helvetica Neue" panose="02000503000000020004" pitchFamily="2" charset="0"/>
              </a:rPr>
              <a:t>, </a:t>
            </a:r>
            <a:r>
              <a:rPr lang="en-US" sz="1800" b="1" dirty="0">
                <a:solidFill>
                  <a:srgbClr val="326586"/>
                </a:solidFill>
                <a:latin typeface="Helvetica Neue"/>
                <a:ea typeface="Helvetica Neue"/>
                <a:cs typeface="Helvetica Neue"/>
              </a:rPr>
              <a:t>grouping</a:t>
            </a:r>
            <a:r>
              <a:rPr lang="en-US" sz="1800" dirty="0">
                <a:latin typeface="Helvetica Neue" panose="02000503000000020004" pitchFamily="2" charset="0"/>
                <a:ea typeface="Helvetica Neue" panose="02000503000000020004" pitchFamily="2" charset="0"/>
                <a:cs typeface="Helvetica Neue" panose="02000503000000020004" pitchFamily="2" charset="0"/>
              </a:rPr>
              <a:t>, </a:t>
            </a:r>
            <a:r>
              <a:rPr lang="en-US" sz="1800" b="1" dirty="0">
                <a:solidFill>
                  <a:srgbClr val="326586"/>
                </a:solidFill>
                <a:latin typeface="Helvetica Neue"/>
                <a:ea typeface="Helvetica Neue"/>
                <a:cs typeface="Helvetica Neue"/>
              </a:rPr>
              <a:t>slicing</a:t>
            </a:r>
            <a:r>
              <a:rPr lang="en-US" sz="1800" dirty="0">
                <a:latin typeface="Helvetica Neue" panose="02000503000000020004" pitchFamily="2" charset="0"/>
                <a:ea typeface="Helvetica Neue" panose="02000503000000020004" pitchFamily="2" charset="0"/>
                <a:cs typeface="Helvetica Neue" panose="02000503000000020004" pitchFamily="2" charset="0"/>
              </a:rPr>
              <a:t> (pivot tables), and more (check the </a:t>
            </a:r>
            <a:r>
              <a:rPr lang="en-US" sz="1800" dirty="0">
                <a:latin typeface="Helvetica Neue" panose="02000503000000020004" pitchFamily="2" charset="0"/>
                <a:ea typeface="Helvetica Neue" panose="02000503000000020004" pitchFamily="2" charset="0"/>
                <a:cs typeface="Helvetica Neue" panose="02000503000000020004" pitchFamily="2" charset="0"/>
                <a:hlinkClick r:id="rId4"/>
              </a:rPr>
              <a:t>GitHub Docs</a:t>
            </a:r>
            <a:r>
              <a:rPr lang="en-US" sz="1800" dirty="0">
                <a:latin typeface="Helvetica Neue" panose="02000503000000020004" pitchFamily="2" charset="0"/>
                <a:ea typeface="Helvetica Neue" panose="02000503000000020004" pitchFamily="2" charset="0"/>
                <a:cs typeface="Helvetica Neue" panose="02000503000000020004" pitchFamily="2" charset="0"/>
              </a:rPr>
              <a:t>)</a:t>
            </a:r>
          </a:p>
          <a:p>
            <a:pPr marL="323850" lvl="0" indent="-285750">
              <a:lnSpc>
                <a:spcPct val="115000"/>
              </a:lnSpc>
              <a:buSzPts val="1800"/>
              <a:buFont typeface="Arial" panose="020B0604020202020204" pitchFamily="34" charset="0"/>
              <a:buChar char="•"/>
            </a:pPr>
            <a:r>
              <a:rPr lang="en-US" sz="1800" b="1" dirty="0">
                <a:solidFill>
                  <a:srgbClr val="326586"/>
                </a:solidFill>
                <a:latin typeface="Helvetica Neue"/>
                <a:ea typeface="Helvetica Neue"/>
                <a:cs typeface="Helvetica Neue"/>
              </a:rPr>
              <a:t>Examples: </a:t>
            </a:r>
            <a:r>
              <a:rPr lang="en-US" sz="1800" dirty="0">
                <a:latin typeface="Helvetica Neue" panose="02000503000000020004" pitchFamily="2" charset="0"/>
                <a:ea typeface="Helvetica Neue" panose="02000503000000020004" pitchFamily="2" charset="0"/>
                <a:cs typeface="Helvetica Neue" panose="02000503000000020004" pitchFamily="2" charset="0"/>
                <a:hlinkClick r:id="rId5"/>
              </a:rPr>
              <a:t>open-life-science </a:t>
            </a:r>
            <a:r>
              <a:rPr lang="en-US" sz="1800" dirty="0">
                <a:latin typeface="Helvetica Neue" panose="02000503000000020004" pitchFamily="2" charset="0"/>
                <a:ea typeface="Helvetica Neue" panose="02000503000000020004" pitchFamily="2" charset="0"/>
                <a:cs typeface="Helvetica Neue" panose="02000503000000020004" pitchFamily="2" charset="0"/>
              </a:rPr>
              <a:t>and </a:t>
            </a:r>
            <a:r>
              <a:rPr lang="en-US" sz="1800" dirty="0">
                <a:latin typeface="Helvetica Neue" panose="02000503000000020004" pitchFamily="2" charset="0"/>
                <a:ea typeface="Helvetica Neue" panose="02000503000000020004" pitchFamily="2" charset="0"/>
                <a:cs typeface="Helvetica Neue" panose="02000503000000020004" pitchFamily="2" charset="0"/>
                <a:hlinkClick r:id="rId6"/>
              </a:rPr>
              <a:t>the-carpentries</a:t>
            </a:r>
            <a:r>
              <a:rPr lang="en-US" sz="1800" dirty="0">
                <a:latin typeface="Helvetica Neue" panose="02000503000000020004" pitchFamily="2" charset="0"/>
                <a:ea typeface="Helvetica Neue" panose="02000503000000020004" pitchFamily="2" charset="0"/>
                <a:cs typeface="Helvetica Neue" panose="02000503000000020004" pitchFamily="2" charset="0"/>
              </a:rPr>
              <a:t>  </a:t>
            </a:r>
          </a:p>
        </p:txBody>
      </p:sp>
      <p:sp>
        <p:nvSpPr>
          <p:cNvPr id="43" name="Google Shape;43;p2">
            <a:extLst>
              <a:ext uri="{FF2B5EF4-FFF2-40B4-BE49-F238E27FC236}">
                <a16:creationId xmlns:a16="http://schemas.microsoft.com/office/drawing/2014/main" id="{DB05D115-5780-3AD4-D267-C85DB101B19B}"/>
              </a:ext>
            </a:extLst>
          </p:cNvPr>
          <p:cNvSpPr txBox="1"/>
          <p:nvPr/>
        </p:nvSpPr>
        <p:spPr>
          <a:xfrm>
            <a:off x="0" y="4916904"/>
            <a:ext cx="322500"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dirty="0">
                <a:latin typeface="Helvetica Neue"/>
                <a:ea typeface="Helvetica Neue"/>
                <a:cs typeface="Helvetica Neue"/>
                <a:sym typeface="Helvetica Neue"/>
              </a:rPr>
              <a:t>6</a:t>
            </a:r>
            <a:endParaRPr sz="1200" b="0" i="0" u="none" strike="noStrike" cap="none" dirty="0">
              <a:solidFill>
                <a:srgbClr val="000000"/>
              </a:solidFill>
              <a:latin typeface="Helvetica Neue"/>
              <a:ea typeface="Helvetica Neue"/>
              <a:cs typeface="Helvetica Neue"/>
              <a:sym typeface="Helvetica Neue"/>
            </a:endParaRPr>
          </a:p>
        </p:txBody>
      </p:sp>
      <p:pic>
        <p:nvPicPr>
          <p:cNvPr id="3" name="Picture 2">
            <a:extLst>
              <a:ext uri="{FF2B5EF4-FFF2-40B4-BE49-F238E27FC236}">
                <a16:creationId xmlns:a16="http://schemas.microsoft.com/office/drawing/2014/main" id="{6A490DF8-030E-3227-195B-B65488F100F9}"/>
              </a:ext>
            </a:extLst>
          </p:cNvPr>
          <p:cNvPicPr>
            <a:picLocks noChangeAspect="1"/>
          </p:cNvPicPr>
          <p:nvPr/>
        </p:nvPicPr>
        <p:blipFill>
          <a:blip r:embed="rId7"/>
          <a:stretch>
            <a:fillRect/>
          </a:stretch>
        </p:blipFill>
        <p:spPr>
          <a:xfrm>
            <a:off x="2372120" y="1972373"/>
            <a:ext cx="4399758" cy="2973421"/>
          </a:xfrm>
          <a:prstGeom prst="rect">
            <a:avLst/>
          </a:prstGeom>
        </p:spPr>
      </p:pic>
    </p:spTree>
    <p:extLst>
      <p:ext uri="{BB962C8B-B14F-4D97-AF65-F5344CB8AC3E}">
        <p14:creationId xmlns:p14="http://schemas.microsoft.com/office/powerpoint/2010/main" val="34056711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2">
          <a:extLst>
            <a:ext uri="{FF2B5EF4-FFF2-40B4-BE49-F238E27FC236}">
              <a16:creationId xmlns:a16="http://schemas.microsoft.com/office/drawing/2014/main" id="{D0914F30-961B-E739-4C1E-7A5393AD7E11}"/>
            </a:ext>
          </a:extLst>
        </p:cNvPr>
        <p:cNvGrpSpPr/>
        <p:nvPr/>
      </p:nvGrpSpPr>
      <p:grpSpPr>
        <a:xfrm>
          <a:off x="0" y="0"/>
          <a:ext cx="0" cy="0"/>
          <a:chOff x="0" y="0"/>
          <a:chExt cx="0" cy="0"/>
        </a:xfrm>
      </p:grpSpPr>
      <p:sp>
        <p:nvSpPr>
          <p:cNvPr id="33" name="Google Shape;33;p2">
            <a:extLst>
              <a:ext uri="{FF2B5EF4-FFF2-40B4-BE49-F238E27FC236}">
                <a16:creationId xmlns:a16="http://schemas.microsoft.com/office/drawing/2014/main" id="{F997E4E3-7A84-EFC7-CF97-1A7059DA6C86}"/>
              </a:ext>
            </a:extLst>
          </p:cNvPr>
          <p:cNvSpPr txBox="1"/>
          <p:nvPr/>
        </p:nvSpPr>
        <p:spPr>
          <a:xfrm>
            <a:off x="0" y="88116"/>
            <a:ext cx="9144000" cy="387034"/>
          </a:xfrm>
          <a:prstGeom prst="rect">
            <a:avLst/>
          </a:prstGeom>
          <a:noFill/>
          <a:ln>
            <a:noFill/>
          </a:ln>
        </p:spPr>
        <p:txBody>
          <a:bodyPr spcFirstLastPara="1" wrap="square" lIns="91425" tIns="91425" rIns="91425" bIns="91425" anchor="b" anchorCtr="0">
            <a:noAutofit/>
          </a:bodyPr>
          <a:lstStyle/>
          <a:p>
            <a:pPr lvl="0" algn="ctr">
              <a:buClr>
                <a:schemeClr val="dk1"/>
              </a:buClr>
              <a:buSzPts val="2800"/>
            </a:pPr>
            <a:r>
              <a:rPr lang="en-US" sz="2200" b="1" i="0" u="none" strike="noStrike" cap="none" dirty="0">
                <a:solidFill>
                  <a:srgbClr val="326586"/>
                </a:solidFill>
                <a:latin typeface="Helvetica Neue"/>
                <a:ea typeface="Helvetica Neue"/>
                <a:cs typeface="Helvetica Neue"/>
                <a:sym typeface="Helvetica Neue"/>
              </a:rPr>
              <a:t>Project Boards - Roadmap</a:t>
            </a:r>
            <a:endParaRPr sz="2200" b="0" i="0" u="none" strike="noStrike" cap="none" dirty="0">
              <a:solidFill>
                <a:srgbClr val="326586"/>
              </a:solidFill>
              <a:latin typeface="Helvetica Neue"/>
              <a:ea typeface="Helvetica Neue"/>
              <a:cs typeface="Helvetica Neue"/>
              <a:sym typeface="Helvetica Neue"/>
            </a:endParaRPr>
          </a:p>
        </p:txBody>
      </p:sp>
      <p:sp>
        <p:nvSpPr>
          <p:cNvPr id="34" name="Google Shape;34;p2">
            <a:extLst>
              <a:ext uri="{FF2B5EF4-FFF2-40B4-BE49-F238E27FC236}">
                <a16:creationId xmlns:a16="http://schemas.microsoft.com/office/drawing/2014/main" id="{98C25A6B-EE97-C1C1-0915-0953242A4B52}"/>
              </a:ext>
            </a:extLst>
          </p:cNvPr>
          <p:cNvSpPr/>
          <p:nvPr/>
        </p:nvSpPr>
        <p:spPr>
          <a:xfrm>
            <a:off x="0" y="4967269"/>
            <a:ext cx="9144000" cy="182880"/>
          </a:xfrm>
          <a:prstGeom prst="rect">
            <a:avLst/>
          </a:prstGeom>
          <a:solidFill>
            <a:srgbClr val="326586">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35" name="Google Shape;35;p2">
            <a:extLst>
              <a:ext uri="{FF2B5EF4-FFF2-40B4-BE49-F238E27FC236}">
                <a16:creationId xmlns:a16="http://schemas.microsoft.com/office/drawing/2014/main" id="{1F4ED688-0811-CECB-DDC3-52B39D81626F}"/>
              </a:ext>
            </a:extLst>
          </p:cNvPr>
          <p:cNvPicPr preferRelativeResize="0"/>
          <p:nvPr/>
        </p:nvPicPr>
        <p:blipFill rotWithShape="1">
          <a:blip r:embed="rId3">
            <a:alphaModFix/>
          </a:blip>
          <a:srcRect/>
          <a:stretch/>
        </p:blipFill>
        <p:spPr>
          <a:xfrm>
            <a:off x="8641080" y="4967269"/>
            <a:ext cx="502920" cy="176231"/>
          </a:xfrm>
          <a:prstGeom prst="rect">
            <a:avLst/>
          </a:prstGeom>
          <a:noFill/>
          <a:ln>
            <a:noFill/>
          </a:ln>
        </p:spPr>
      </p:pic>
      <p:sp>
        <p:nvSpPr>
          <p:cNvPr id="42" name="Google Shape;42;p2">
            <a:extLst>
              <a:ext uri="{FF2B5EF4-FFF2-40B4-BE49-F238E27FC236}">
                <a16:creationId xmlns:a16="http://schemas.microsoft.com/office/drawing/2014/main" id="{E23EF6C1-42F9-A9F5-45D2-BF5CEE15301F}"/>
              </a:ext>
            </a:extLst>
          </p:cNvPr>
          <p:cNvSpPr txBox="1"/>
          <p:nvPr/>
        </p:nvSpPr>
        <p:spPr>
          <a:xfrm>
            <a:off x="0" y="435950"/>
            <a:ext cx="9144000" cy="1366488"/>
          </a:xfrm>
          <a:prstGeom prst="rect">
            <a:avLst/>
          </a:prstGeom>
          <a:noFill/>
          <a:ln>
            <a:noFill/>
          </a:ln>
        </p:spPr>
        <p:txBody>
          <a:bodyPr spcFirstLastPara="1" wrap="square" lIns="91425" tIns="45700" rIns="91425" bIns="45700" anchor="t" anchorCtr="0">
            <a:spAutoFit/>
          </a:bodyPr>
          <a:lstStyle/>
          <a:p>
            <a:pPr marL="323850" lvl="0" indent="-285750">
              <a:lnSpc>
                <a:spcPct val="115000"/>
              </a:lnSpc>
              <a:buSzPts val="1800"/>
              <a:buFont typeface="Arial" panose="020B0604020202020204" pitchFamily="34" charset="0"/>
              <a:buChar char="•"/>
            </a:pPr>
            <a:r>
              <a:rPr lang="en-US" sz="1800" dirty="0">
                <a:latin typeface="Helvetica Neue" panose="02000503000000020004" pitchFamily="2" charset="0"/>
                <a:ea typeface="Helvetica Neue" panose="02000503000000020004" pitchFamily="2" charset="0"/>
                <a:cs typeface="Helvetica Neue" panose="02000503000000020004" pitchFamily="2" charset="0"/>
              </a:rPr>
              <a:t>Populated with tasks (issues)</a:t>
            </a:r>
          </a:p>
          <a:p>
            <a:pPr marL="323850" lvl="0" indent="-285750">
              <a:lnSpc>
                <a:spcPct val="115000"/>
              </a:lnSpc>
              <a:buSzPts val="1800"/>
              <a:buFont typeface="Arial" panose="020B0604020202020204" pitchFamily="34" charset="0"/>
              <a:buChar char="•"/>
            </a:pPr>
            <a:r>
              <a:rPr lang="en-US" sz="1800" dirty="0">
                <a:latin typeface="Helvetica Neue" panose="02000503000000020004" pitchFamily="2" charset="0"/>
                <a:ea typeface="Helvetica Neue" panose="02000503000000020004" pitchFamily="2" charset="0"/>
                <a:cs typeface="Helvetica Neue" panose="02000503000000020004" pitchFamily="2" charset="0"/>
              </a:rPr>
              <a:t>Structure boards using </a:t>
            </a:r>
            <a:r>
              <a:rPr lang="en-US" sz="1800" b="1" dirty="0">
                <a:solidFill>
                  <a:srgbClr val="326586"/>
                </a:solidFill>
                <a:latin typeface="Helvetica Neue"/>
                <a:ea typeface="Helvetica Neue"/>
                <a:cs typeface="Helvetica Neue"/>
              </a:rPr>
              <a:t>labels</a:t>
            </a:r>
            <a:r>
              <a:rPr lang="en-US" sz="1800" dirty="0">
                <a:latin typeface="Helvetica Neue" panose="02000503000000020004" pitchFamily="2" charset="0"/>
                <a:ea typeface="Helvetica Neue" panose="02000503000000020004" pitchFamily="2" charset="0"/>
                <a:cs typeface="Helvetica Neue" panose="02000503000000020004" pitchFamily="2" charset="0"/>
              </a:rPr>
              <a:t>, keywords and </a:t>
            </a:r>
            <a:r>
              <a:rPr lang="en-US" sz="1800" b="1" dirty="0">
                <a:solidFill>
                  <a:srgbClr val="326586"/>
                </a:solidFill>
                <a:latin typeface="Helvetica Neue"/>
                <a:ea typeface="Helvetica Neue"/>
                <a:cs typeface="Helvetica Neue"/>
              </a:rPr>
              <a:t>fields</a:t>
            </a:r>
            <a:r>
              <a:rPr lang="en-US" sz="1800" dirty="0">
                <a:latin typeface="Helvetica Neue" panose="02000503000000020004" pitchFamily="2" charset="0"/>
                <a:ea typeface="Helvetica Neue" panose="02000503000000020004" pitchFamily="2" charset="0"/>
                <a:cs typeface="Helvetica Neue" panose="02000503000000020004" pitchFamily="2" charset="0"/>
              </a:rPr>
              <a:t>, </a:t>
            </a:r>
            <a:r>
              <a:rPr lang="en-US" sz="1800" b="1" dirty="0">
                <a:solidFill>
                  <a:srgbClr val="326586"/>
                </a:solidFill>
                <a:latin typeface="Helvetica Neue"/>
                <a:ea typeface="Helvetica Neue"/>
                <a:cs typeface="Helvetica Neue"/>
              </a:rPr>
              <a:t>grouping</a:t>
            </a:r>
            <a:r>
              <a:rPr lang="en-US" sz="1800" dirty="0">
                <a:latin typeface="Helvetica Neue" panose="02000503000000020004" pitchFamily="2" charset="0"/>
                <a:ea typeface="Helvetica Neue" panose="02000503000000020004" pitchFamily="2" charset="0"/>
                <a:cs typeface="Helvetica Neue" panose="02000503000000020004" pitchFamily="2" charset="0"/>
              </a:rPr>
              <a:t>, </a:t>
            </a:r>
            <a:r>
              <a:rPr lang="en-US" sz="1800" b="1" dirty="0">
                <a:solidFill>
                  <a:srgbClr val="326586"/>
                </a:solidFill>
                <a:latin typeface="Helvetica Neue"/>
                <a:ea typeface="Helvetica Neue"/>
                <a:cs typeface="Helvetica Neue"/>
              </a:rPr>
              <a:t>slicing</a:t>
            </a:r>
            <a:r>
              <a:rPr lang="en-US" sz="1800" dirty="0">
                <a:latin typeface="Helvetica Neue" panose="02000503000000020004" pitchFamily="2" charset="0"/>
                <a:ea typeface="Helvetica Neue" panose="02000503000000020004" pitchFamily="2" charset="0"/>
                <a:cs typeface="Helvetica Neue" panose="02000503000000020004" pitchFamily="2" charset="0"/>
              </a:rPr>
              <a:t> (pivot tables), and more (check the </a:t>
            </a:r>
            <a:r>
              <a:rPr lang="en-US" sz="1800" dirty="0">
                <a:latin typeface="Helvetica Neue" panose="02000503000000020004" pitchFamily="2" charset="0"/>
                <a:ea typeface="Helvetica Neue" panose="02000503000000020004" pitchFamily="2" charset="0"/>
                <a:cs typeface="Helvetica Neue" panose="02000503000000020004" pitchFamily="2" charset="0"/>
                <a:hlinkClick r:id="rId4"/>
              </a:rPr>
              <a:t>GitHub Docs</a:t>
            </a:r>
            <a:r>
              <a:rPr lang="en-US" sz="1800" dirty="0">
                <a:latin typeface="Helvetica Neue" panose="02000503000000020004" pitchFamily="2" charset="0"/>
                <a:ea typeface="Helvetica Neue" panose="02000503000000020004" pitchFamily="2" charset="0"/>
                <a:cs typeface="Helvetica Neue" panose="02000503000000020004" pitchFamily="2" charset="0"/>
              </a:rPr>
              <a:t>)</a:t>
            </a:r>
          </a:p>
          <a:p>
            <a:pPr marL="323850" lvl="0" indent="-285750">
              <a:lnSpc>
                <a:spcPct val="115000"/>
              </a:lnSpc>
              <a:buSzPts val="1800"/>
              <a:buFont typeface="Arial" panose="020B0604020202020204" pitchFamily="34" charset="0"/>
              <a:buChar char="•"/>
            </a:pPr>
            <a:r>
              <a:rPr lang="en-US" sz="1800" b="1" dirty="0">
                <a:solidFill>
                  <a:srgbClr val="326586"/>
                </a:solidFill>
                <a:latin typeface="Helvetica Neue"/>
                <a:ea typeface="Helvetica Neue"/>
                <a:cs typeface="Helvetica Neue"/>
              </a:rPr>
              <a:t>Example: </a:t>
            </a:r>
            <a:r>
              <a:rPr lang="en-US" sz="1800" dirty="0">
                <a:latin typeface="Helvetica Neue" panose="02000503000000020004" pitchFamily="2" charset="0"/>
                <a:ea typeface="Helvetica Neue" panose="02000503000000020004" pitchFamily="2" charset="0"/>
                <a:cs typeface="Helvetica Neue" panose="02000503000000020004" pitchFamily="2" charset="0"/>
                <a:hlinkClick r:id="rId5"/>
              </a:rPr>
              <a:t>BrainonSilicon</a:t>
            </a:r>
            <a:endParaRPr lang="en-US" sz="1800"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43" name="Google Shape;43;p2">
            <a:extLst>
              <a:ext uri="{FF2B5EF4-FFF2-40B4-BE49-F238E27FC236}">
                <a16:creationId xmlns:a16="http://schemas.microsoft.com/office/drawing/2014/main" id="{9A9094BA-B657-BEB6-8C0C-43D63F3C717E}"/>
              </a:ext>
            </a:extLst>
          </p:cNvPr>
          <p:cNvSpPr txBox="1"/>
          <p:nvPr/>
        </p:nvSpPr>
        <p:spPr>
          <a:xfrm>
            <a:off x="-40590" y="4924320"/>
            <a:ext cx="322500"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dirty="0">
                <a:latin typeface="Helvetica Neue"/>
                <a:ea typeface="Helvetica Neue"/>
                <a:cs typeface="Helvetica Neue"/>
                <a:sym typeface="Helvetica Neue"/>
              </a:rPr>
              <a:t>7</a:t>
            </a:r>
            <a:endParaRPr sz="1200" b="0" i="0" u="none" strike="noStrike" cap="none" dirty="0">
              <a:solidFill>
                <a:srgbClr val="000000"/>
              </a:solidFill>
              <a:latin typeface="Helvetica Neue"/>
              <a:ea typeface="Helvetica Neue"/>
              <a:cs typeface="Helvetica Neue"/>
              <a:sym typeface="Helvetica Neue"/>
            </a:endParaRPr>
          </a:p>
        </p:txBody>
      </p:sp>
      <p:pic>
        <p:nvPicPr>
          <p:cNvPr id="2" name="Picture 1">
            <a:extLst>
              <a:ext uri="{FF2B5EF4-FFF2-40B4-BE49-F238E27FC236}">
                <a16:creationId xmlns:a16="http://schemas.microsoft.com/office/drawing/2014/main" id="{5EB63474-7AD4-E94F-39FE-93F109806235}"/>
              </a:ext>
            </a:extLst>
          </p:cNvPr>
          <p:cNvPicPr>
            <a:picLocks noChangeAspect="1"/>
          </p:cNvPicPr>
          <p:nvPr/>
        </p:nvPicPr>
        <p:blipFill>
          <a:blip r:embed="rId6"/>
          <a:stretch>
            <a:fillRect/>
          </a:stretch>
        </p:blipFill>
        <p:spPr>
          <a:xfrm>
            <a:off x="1582363" y="1819792"/>
            <a:ext cx="6261184" cy="3147477"/>
          </a:xfrm>
          <a:prstGeom prst="rect">
            <a:avLst/>
          </a:prstGeom>
        </p:spPr>
      </p:pic>
    </p:spTree>
    <p:extLst>
      <p:ext uri="{BB962C8B-B14F-4D97-AF65-F5344CB8AC3E}">
        <p14:creationId xmlns:p14="http://schemas.microsoft.com/office/powerpoint/2010/main" val="31925995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2">
          <a:extLst>
            <a:ext uri="{FF2B5EF4-FFF2-40B4-BE49-F238E27FC236}">
              <a16:creationId xmlns:a16="http://schemas.microsoft.com/office/drawing/2014/main" id="{5306778C-5A7B-593C-116F-1BEC07A8DA85}"/>
            </a:ext>
          </a:extLst>
        </p:cNvPr>
        <p:cNvGrpSpPr/>
        <p:nvPr/>
      </p:nvGrpSpPr>
      <p:grpSpPr>
        <a:xfrm>
          <a:off x="0" y="0"/>
          <a:ext cx="0" cy="0"/>
          <a:chOff x="0" y="0"/>
          <a:chExt cx="0" cy="0"/>
        </a:xfrm>
      </p:grpSpPr>
      <p:sp>
        <p:nvSpPr>
          <p:cNvPr id="33" name="Google Shape;33;p2">
            <a:extLst>
              <a:ext uri="{FF2B5EF4-FFF2-40B4-BE49-F238E27FC236}">
                <a16:creationId xmlns:a16="http://schemas.microsoft.com/office/drawing/2014/main" id="{D30313D6-FA8B-8902-A56A-26A8DAFEE2AC}"/>
              </a:ext>
            </a:extLst>
          </p:cNvPr>
          <p:cNvSpPr txBox="1"/>
          <p:nvPr/>
        </p:nvSpPr>
        <p:spPr>
          <a:xfrm>
            <a:off x="0" y="88116"/>
            <a:ext cx="9144000" cy="387034"/>
          </a:xfrm>
          <a:prstGeom prst="rect">
            <a:avLst/>
          </a:prstGeom>
          <a:noFill/>
          <a:ln>
            <a:noFill/>
          </a:ln>
        </p:spPr>
        <p:txBody>
          <a:bodyPr spcFirstLastPara="1" wrap="square" lIns="91425" tIns="91425" rIns="91425" bIns="91425" anchor="b" anchorCtr="0">
            <a:noAutofit/>
          </a:bodyPr>
          <a:lstStyle/>
          <a:p>
            <a:pPr lvl="0" algn="ctr">
              <a:buClr>
                <a:schemeClr val="dk1"/>
              </a:buClr>
              <a:buSzPts val="2800"/>
            </a:pPr>
            <a:r>
              <a:rPr lang="en-US" sz="2200" b="1" i="0" u="none" strike="noStrike" cap="none" dirty="0">
                <a:solidFill>
                  <a:srgbClr val="326586"/>
                </a:solidFill>
                <a:latin typeface="Helvetica Neue"/>
                <a:ea typeface="Helvetica Neue"/>
                <a:cs typeface="Helvetica Neue"/>
                <a:sym typeface="Helvetica Neue"/>
              </a:rPr>
              <a:t>Project Boards - Kanban</a:t>
            </a:r>
            <a:endParaRPr sz="2200" b="0" i="0" u="none" strike="noStrike" cap="none" dirty="0">
              <a:solidFill>
                <a:srgbClr val="326586"/>
              </a:solidFill>
              <a:latin typeface="Helvetica Neue"/>
              <a:ea typeface="Helvetica Neue"/>
              <a:cs typeface="Helvetica Neue"/>
              <a:sym typeface="Helvetica Neue"/>
            </a:endParaRPr>
          </a:p>
        </p:txBody>
      </p:sp>
      <p:sp>
        <p:nvSpPr>
          <p:cNvPr id="34" name="Google Shape;34;p2">
            <a:extLst>
              <a:ext uri="{FF2B5EF4-FFF2-40B4-BE49-F238E27FC236}">
                <a16:creationId xmlns:a16="http://schemas.microsoft.com/office/drawing/2014/main" id="{8D4C2770-2A95-2387-D08C-28C13B9107A4}"/>
              </a:ext>
            </a:extLst>
          </p:cNvPr>
          <p:cNvSpPr/>
          <p:nvPr/>
        </p:nvSpPr>
        <p:spPr>
          <a:xfrm>
            <a:off x="0" y="4967269"/>
            <a:ext cx="9144000" cy="182880"/>
          </a:xfrm>
          <a:prstGeom prst="rect">
            <a:avLst/>
          </a:prstGeom>
          <a:solidFill>
            <a:srgbClr val="326586">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35" name="Google Shape;35;p2">
            <a:extLst>
              <a:ext uri="{FF2B5EF4-FFF2-40B4-BE49-F238E27FC236}">
                <a16:creationId xmlns:a16="http://schemas.microsoft.com/office/drawing/2014/main" id="{3685034A-029F-CD41-7696-1BFD880E3ACF}"/>
              </a:ext>
            </a:extLst>
          </p:cNvPr>
          <p:cNvPicPr preferRelativeResize="0"/>
          <p:nvPr/>
        </p:nvPicPr>
        <p:blipFill rotWithShape="1">
          <a:blip r:embed="rId3">
            <a:alphaModFix/>
          </a:blip>
          <a:srcRect/>
          <a:stretch/>
        </p:blipFill>
        <p:spPr>
          <a:xfrm>
            <a:off x="8641080" y="4967269"/>
            <a:ext cx="502920" cy="176231"/>
          </a:xfrm>
          <a:prstGeom prst="rect">
            <a:avLst/>
          </a:prstGeom>
          <a:noFill/>
          <a:ln>
            <a:noFill/>
          </a:ln>
        </p:spPr>
      </p:pic>
      <p:sp>
        <p:nvSpPr>
          <p:cNvPr id="42" name="Google Shape;42;p2">
            <a:extLst>
              <a:ext uri="{FF2B5EF4-FFF2-40B4-BE49-F238E27FC236}">
                <a16:creationId xmlns:a16="http://schemas.microsoft.com/office/drawing/2014/main" id="{64002686-CE1E-A248-CEAD-91F3F7AAEEFD}"/>
              </a:ext>
            </a:extLst>
          </p:cNvPr>
          <p:cNvSpPr txBox="1"/>
          <p:nvPr/>
        </p:nvSpPr>
        <p:spPr>
          <a:xfrm>
            <a:off x="0" y="437092"/>
            <a:ext cx="9144000" cy="1366488"/>
          </a:xfrm>
          <a:prstGeom prst="rect">
            <a:avLst/>
          </a:prstGeom>
          <a:noFill/>
          <a:ln>
            <a:noFill/>
          </a:ln>
        </p:spPr>
        <p:txBody>
          <a:bodyPr spcFirstLastPara="1" wrap="square" lIns="91425" tIns="45700" rIns="91425" bIns="45700" anchor="t" anchorCtr="0">
            <a:spAutoFit/>
          </a:bodyPr>
          <a:lstStyle/>
          <a:p>
            <a:pPr marL="323850" lvl="0" indent="-285750">
              <a:lnSpc>
                <a:spcPct val="115000"/>
              </a:lnSpc>
              <a:buSzPts val="1800"/>
              <a:buFont typeface="Arial" panose="020B0604020202020204" pitchFamily="34" charset="0"/>
              <a:buChar char="•"/>
            </a:pPr>
            <a:r>
              <a:rPr lang="en-US" sz="1800" dirty="0">
                <a:latin typeface="Helvetica Neue" panose="02000503000000020004" pitchFamily="2" charset="0"/>
                <a:ea typeface="Helvetica Neue" panose="02000503000000020004" pitchFamily="2" charset="0"/>
                <a:cs typeface="Helvetica Neue" panose="02000503000000020004" pitchFamily="2" charset="0"/>
              </a:rPr>
              <a:t>Populated with tasks (issues)</a:t>
            </a:r>
          </a:p>
          <a:p>
            <a:pPr marL="323850" lvl="0" indent="-285750">
              <a:lnSpc>
                <a:spcPct val="115000"/>
              </a:lnSpc>
              <a:buSzPts val="1800"/>
              <a:buFont typeface="Arial" panose="020B0604020202020204" pitchFamily="34" charset="0"/>
              <a:buChar char="•"/>
            </a:pPr>
            <a:r>
              <a:rPr lang="en-US" sz="1800" dirty="0">
                <a:latin typeface="Helvetica Neue" panose="02000503000000020004" pitchFamily="2" charset="0"/>
                <a:ea typeface="Helvetica Neue" panose="02000503000000020004" pitchFamily="2" charset="0"/>
                <a:cs typeface="Helvetica Neue" panose="02000503000000020004" pitchFamily="2" charset="0"/>
              </a:rPr>
              <a:t>Structure boards using </a:t>
            </a:r>
            <a:r>
              <a:rPr lang="en-US" sz="1800" b="1" dirty="0">
                <a:solidFill>
                  <a:srgbClr val="326586"/>
                </a:solidFill>
                <a:latin typeface="Helvetica Neue"/>
                <a:ea typeface="Helvetica Neue"/>
                <a:cs typeface="Helvetica Neue"/>
              </a:rPr>
              <a:t>labels</a:t>
            </a:r>
            <a:r>
              <a:rPr lang="en-US" sz="1800" dirty="0">
                <a:latin typeface="Helvetica Neue" panose="02000503000000020004" pitchFamily="2" charset="0"/>
                <a:ea typeface="Helvetica Neue" panose="02000503000000020004" pitchFamily="2" charset="0"/>
                <a:cs typeface="Helvetica Neue" panose="02000503000000020004" pitchFamily="2" charset="0"/>
              </a:rPr>
              <a:t>, keywords and </a:t>
            </a:r>
            <a:r>
              <a:rPr lang="en-US" sz="1800" b="1" dirty="0">
                <a:solidFill>
                  <a:srgbClr val="326586"/>
                </a:solidFill>
                <a:latin typeface="Helvetica Neue"/>
                <a:ea typeface="Helvetica Neue"/>
                <a:cs typeface="Helvetica Neue"/>
              </a:rPr>
              <a:t>fields</a:t>
            </a:r>
            <a:r>
              <a:rPr lang="en-US" sz="1800" dirty="0">
                <a:latin typeface="Helvetica Neue" panose="02000503000000020004" pitchFamily="2" charset="0"/>
                <a:ea typeface="Helvetica Neue" panose="02000503000000020004" pitchFamily="2" charset="0"/>
                <a:cs typeface="Helvetica Neue" panose="02000503000000020004" pitchFamily="2" charset="0"/>
              </a:rPr>
              <a:t>, </a:t>
            </a:r>
            <a:r>
              <a:rPr lang="en-US" sz="1800" b="1" dirty="0">
                <a:solidFill>
                  <a:srgbClr val="326586"/>
                </a:solidFill>
                <a:latin typeface="Helvetica Neue"/>
                <a:ea typeface="Helvetica Neue"/>
                <a:cs typeface="Helvetica Neue"/>
              </a:rPr>
              <a:t>grouping</a:t>
            </a:r>
            <a:r>
              <a:rPr lang="en-US" sz="1800" dirty="0">
                <a:latin typeface="Helvetica Neue" panose="02000503000000020004" pitchFamily="2" charset="0"/>
                <a:ea typeface="Helvetica Neue" panose="02000503000000020004" pitchFamily="2" charset="0"/>
                <a:cs typeface="Helvetica Neue" panose="02000503000000020004" pitchFamily="2" charset="0"/>
              </a:rPr>
              <a:t>, </a:t>
            </a:r>
            <a:r>
              <a:rPr lang="en-US" sz="1800" b="1" dirty="0">
                <a:solidFill>
                  <a:srgbClr val="326586"/>
                </a:solidFill>
                <a:latin typeface="Helvetica Neue"/>
                <a:ea typeface="Helvetica Neue"/>
                <a:cs typeface="Helvetica Neue"/>
              </a:rPr>
              <a:t>slicing</a:t>
            </a:r>
            <a:r>
              <a:rPr lang="en-US" sz="1800" dirty="0">
                <a:latin typeface="Helvetica Neue" panose="02000503000000020004" pitchFamily="2" charset="0"/>
                <a:ea typeface="Helvetica Neue" panose="02000503000000020004" pitchFamily="2" charset="0"/>
                <a:cs typeface="Helvetica Neue" panose="02000503000000020004" pitchFamily="2" charset="0"/>
              </a:rPr>
              <a:t> (pivot tables), and more (check the </a:t>
            </a:r>
            <a:r>
              <a:rPr lang="en-US" sz="1800" dirty="0">
                <a:latin typeface="Helvetica Neue" panose="02000503000000020004" pitchFamily="2" charset="0"/>
                <a:ea typeface="Helvetica Neue" panose="02000503000000020004" pitchFamily="2" charset="0"/>
                <a:cs typeface="Helvetica Neue" panose="02000503000000020004" pitchFamily="2" charset="0"/>
                <a:hlinkClick r:id="rId4"/>
              </a:rPr>
              <a:t>GitHub Docs</a:t>
            </a:r>
            <a:r>
              <a:rPr lang="en-US" sz="1800" dirty="0">
                <a:latin typeface="Helvetica Neue" panose="02000503000000020004" pitchFamily="2" charset="0"/>
                <a:ea typeface="Helvetica Neue" panose="02000503000000020004" pitchFamily="2" charset="0"/>
                <a:cs typeface="Helvetica Neue" panose="02000503000000020004" pitchFamily="2" charset="0"/>
              </a:rPr>
              <a:t>)</a:t>
            </a:r>
          </a:p>
          <a:p>
            <a:pPr marL="323850" lvl="0" indent="-285750">
              <a:lnSpc>
                <a:spcPct val="115000"/>
              </a:lnSpc>
              <a:buSzPts val="1800"/>
              <a:buFont typeface="Arial" panose="020B0604020202020204" pitchFamily="34" charset="0"/>
              <a:buChar char="•"/>
            </a:pPr>
            <a:r>
              <a:rPr lang="en-US" sz="1800" b="1" dirty="0">
                <a:solidFill>
                  <a:srgbClr val="326586"/>
                </a:solidFill>
                <a:latin typeface="Helvetica Neue"/>
                <a:ea typeface="Helvetica Neue"/>
                <a:cs typeface="Helvetica Neue"/>
              </a:rPr>
              <a:t>Examples: </a:t>
            </a:r>
            <a:r>
              <a:rPr lang="en-US" sz="1800" dirty="0">
                <a:latin typeface="Helvetica Neue" panose="02000503000000020004" pitchFamily="2" charset="0"/>
                <a:ea typeface="Helvetica Neue" panose="02000503000000020004" pitchFamily="2" charset="0"/>
                <a:cs typeface="Helvetica Neue" panose="02000503000000020004" pitchFamily="2" charset="0"/>
                <a:hlinkClick r:id="rId5"/>
              </a:rPr>
              <a:t>the-turing-way </a:t>
            </a:r>
            <a:r>
              <a:rPr lang="en-US" sz="1800" dirty="0">
                <a:latin typeface="Helvetica Neue" panose="02000503000000020004" pitchFamily="2" charset="0"/>
                <a:ea typeface="Helvetica Neue" panose="02000503000000020004" pitchFamily="2" charset="0"/>
                <a:cs typeface="Helvetica Neue" panose="02000503000000020004" pitchFamily="2" charset="0"/>
              </a:rPr>
              <a:t>and </a:t>
            </a:r>
            <a:r>
              <a:rPr lang="en-US" sz="1800" dirty="0">
                <a:latin typeface="Helvetica Neue" panose="02000503000000020004" pitchFamily="2" charset="0"/>
                <a:ea typeface="Helvetica Neue" panose="02000503000000020004" pitchFamily="2" charset="0"/>
                <a:cs typeface="Helvetica Neue" panose="02000503000000020004" pitchFamily="2" charset="0"/>
                <a:hlinkClick r:id="rId6"/>
              </a:rPr>
              <a:t>nf-core</a:t>
            </a:r>
            <a:endParaRPr lang="en-US" sz="1800"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43" name="Google Shape;43;p2">
            <a:extLst>
              <a:ext uri="{FF2B5EF4-FFF2-40B4-BE49-F238E27FC236}">
                <a16:creationId xmlns:a16="http://schemas.microsoft.com/office/drawing/2014/main" id="{81430DCB-46CE-D38E-878E-2B8100506A28}"/>
              </a:ext>
            </a:extLst>
          </p:cNvPr>
          <p:cNvSpPr txBox="1"/>
          <p:nvPr/>
        </p:nvSpPr>
        <p:spPr>
          <a:xfrm>
            <a:off x="-40590" y="4924320"/>
            <a:ext cx="322500"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dirty="0">
                <a:latin typeface="Helvetica Neue"/>
                <a:ea typeface="Helvetica Neue"/>
                <a:cs typeface="Helvetica Neue"/>
                <a:sym typeface="Helvetica Neue"/>
              </a:rPr>
              <a:t>8</a:t>
            </a:r>
            <a:endParaRPr sz="1200" b="0" i="0" u="none" strike="noStrike" cap="none" dirty="0">
              <a:solidFill>
                <a:srgbClr val="000000"/>
              </a:solidFill>
              <a:latin typeface="Helvetica Neue"/>
              <a:ea typeface="Helvetica Neue"/>
              <a:cs typeface="Helvetica Neue"/>
              <a:sym typeface="Helvetica Neue"/>
            </a:endParaRPr>
          </a:p>
        </p:txBody>
      </p:sp>
      <p:pic>
        <p:nvPicPr>
          <p:cNvPr id="3" name="Picture 2">
            <a:extLst>
              <a:ext uri="{FF2B5EF4-FFF2-40B4-BE49-F238E27FC236}">
                <a16:creationId xmlns:a16="http://schemas.microsoft.com/office/drawing/2014/main" id="{C6C7623F-6306-54D5-B10F-3EC3901B3EE8}"/>
              </a:ext>
            </a:extLst>
          </p:cNvPr>
          <p:cNvPicPr>
            <a:picLocks noChangeAspect="1"/>
          </p:cNvPicPr>
          <p:nvPr/>
        </p:nvPicPr>
        <p:blipFill>
          <a:blip r:embed="rId7"/>
          <a:stretch>
            <a:fillRect/>
          </a:stretch>
        </p:blipFill>
        <p:spPr>
          <a:xfrm>
            <a:off x="1300374" y="1825379"/>
            <a:ext cx="6543251" cy="3120415"/>
          </a:xfrm>
          <a:prstGeom prst="rect">
            <a:avLst/>
          </a:prstGeom>
        </p:spPr>
      </p:pic>
    </p:spTree>
    <p:extLst>
      <p:ext uri="{BB962C8B-B14F-4D97-AF65-F5344CB8AC3E}">
        <p14:creationId xmlns:p14="http://schemas.microsoft.com/office/powerpoint/2010/main" val="11330383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2">
          <a:extLst>
            <a:ext uri="{FF2B5EF4-FFF2-40B4-BE49-F238E27FC236}">
              <a16:creationId xmlns:a16="http://schemas.microsoft.com/office/drawing/2014/main" id="{22B3A7AB-E3F4-194C-2D1E-EDC181219BCB}"/>
            </a:ext>
          </a:extLst>
        </p:cNvPr>
        <p:cNvGrpSpPr/>
        <p:nvPr/>
      </p:nvGrpSpPr>
      <p:grpSpPr>
        <a:xfrm>
          <a:off x="0" y="0"/>
          <a:ext cx="0" cy="0"/>
          <a:chOff x="0" y="0"/>
          <a:chExt cx="0" cy="0"/>
        </a:xfrm>
      </p:grpSpPr>
      <p:sp>
        <p:nvSpPr>
          <p:cNvPr id="33" name="Google Shape;33;p2">
            <a:extLst>
              <a:ext uri="{FF2B5EF4-FFF2-40B4-BE49-F238E27FC236}">
                <a16:creationId xmlns:a16="http://schemas.microsoft.com/office/drawing/2014/main" id="{3621A439-D929-FED3-AF3C-593A854D9BA9}"/>
              </a:ext>
            </a:extLst>
          </p:cNvPr>
          <p:cNvSpPr txBox="1"/>
          <p:nvPr/>
        </p:nvSpPr>
        <p:spPr>
          <a:xfrm>
            <a:off x="0" y="88116"/>
            <a:ext cx="9144000" cy="387034"/>
          </a:xfrm>
          <a:prstGeom prst="rect">
            <a:avLst/>
          </a:prstGeom>
          <a:noFill/>
          <a:ln>
            <a:noFill/>
          </a:ln>
        </p:spPr>
        <p:txBody>
          <a:bodyPr spcFirstLastPara="1" wrap="square" lIns="91425" tIns="91425" rIns="91425" bIns="91425" anchor="b" anchorCtr="0">
            <a:noAutofit/>
          </a:bodyPr>
          <a:lstStyle/>
          <a:p>
            <a:pPr lvl="0" algn="ctr">
              <a:buClr>
                <a:schemeClr val="dk1"/>
              </a:buClr>
              <a:buSzPts val="2800"/>
            </a:pPr>
            <a:r>
              <a:rPr lang="en-US" sz="2200" b="1" i="0" u="none" strike="noStrike" cap="none" dirty="0">
                <a:solidFill>
                  <a:srgbClr val="326586"/>
                </a:solidFill>
                <a:latin typeface="Helvetica Neue"/>
                <a:ea typeface="Helvetica Neue"/>
                <a:cs typeface="Helvetica Neue"/>
                <a:sym typeface="Helvetica Neue"/>
              </a:rPr>
              <a:t>Recap</a:t>
            </a:r>
            <a:endParaRPr sz="2200" b="0" i="0" u="none" strike="noStrike" cap="none" dirty="0">
              <a:solidFill>
                <a:srgbClr val="326586"/>
              </a:solidFill>
              <a:latin typeface="Helvetica Neue"/>
              <a:ea typeface="Helvetica Neue"/>
              <a:cs typeface="Helvetica Neue"/>
              <a:sym typeface="Helvetica Neue"/>
            </a:endParaRPr>
          </a:p>
        </p:txBody>
      </p:sp>
      <p:sp>
        <p:nvSpPr>
          <p:cNvPr id="34" name="Google Shape;34;p2">
            <a:extLst>
              <a:ext uri="{FF2B5EF4-FFF2-40B4-BE49-F238E27FC236}">
                <a16:creationId xmlns:a16="http://schemas.microsoft.com/office/drawing/2014/main" id="{71FD74B2-D541-1141-910A-252E35BF3556}"/>
              </a:ext>
            </a:extLst>
          </p:cNvPr>
          <p:cNvSpPr/>
          <p:nvPr/>
        </p:nvSpPr>
        <p:spPr>
          <a:xfrm>
            <a:off x="0" y="4967269"/>
            <a:ext cx="9144000" cy="182880"/>
          </a:xfrm>
          <a:prstGeom prst="rect">
            <a:avLst/>
          </a:prstGeom>
          <a:solidFill>
            <a:srgbClr val="326586">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35" name="Google Shape;35;p2">
            <a:extLst>
              <a:ext uri="{FF2B5EF4-FFF2-40B4-BE49-F238E27FC236}">
                <a16:creationId xmlns:a16="http://schemas.microsoft.com/office/drawing/2014/main" id="{76733F58-8E14-2233-6A3B-6D1198C99E26}"/>
              </a:ext>
            </a:extLst>
          </p:cNvPr>
          <p:cNvPicPr preferRelativeResize="0"/>
          <p:nvPr/>
        </p:nvPicPr>
        <p:blipFill rotWithShape="1">
          <a:blip r:embed="rId3">
            <a:alphaModFix/>
          </a:blip>
          <a:srcRect/>
          <a:stretch/>
        </p:blipFill>
        <p:spPr>
          <a:xfrm>
            <a:off x="8641080" y="4967269"/>
            <a:ext cx="502920" cy="176231"/>
          </a:xfrm>
          <a:prstGeom prst="rect">
            <a:avLst/>
          </a:prstGeom>
          <a:noFill/>
          <a:ln>
            <a:noFill/>
          </a:ln>
        </p:spPr>
      </p:pic>
      <p:sp>
        <p:nvSpPr>
          <p:cNvPr id="43" name="Google Shape;43;p2">
            <a:extLst>
              <a:ext uri="{FF2B5EF4-FFF2-40B4-BE49-F238E27FC236}">
                <a16:creationId xmlns:a16="http://schemas.microsoft.com/office/drawing/2014/main" id="{B4068177-143D-0553-AE8E-ECC8E9DF05CF}"/>
              </a:ext>
            </a:extLst>
          </p:cNvPr>
          <p:cNvSpPr txBox="1"/>
          <p:nvPr/>
        </p:nvSpPr>
        <p:spPr>
          <a:xfrm>
            <a:off x="-40590" y="4924320"/>
            <a:ext cx="322500"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dirty="0">
                <a:latin typeface="Helvetica Neue"/>
                <a:ea typeface="Helvetica Neue"/>
                <a:cs typeface="Helvetica Neue"/>
                <a:sym typeface="Helvetica Neue"/>
              </a:rPr>
              <a:t>9</a:t>
            </a:r>
            <a:endParaRPr sz="1200" b="0" i="0" u="none" strike="noStrike" cap="none" dirty="0">
              <a:solidFill>
                <a:srgbClr val="000000"/>
              </a:solidFill>
              <a:latin typeface="Helvetica Neue"/>
              <a:ea typeface="Helvetica Neue"/>
              <a:cs typeface="Helvetica Neue"/>
              <a:sym typeface="Helvetica Neue"/>
            </a:endParaRPr>
          </a:p>
        </p:txBody>
      </p:sp>
      <p:pic>
        <p:nvPicPr>
          <p:cNvPr id="2" name="Picture 1">
            <a:extLst>
              <a:ext uri="{FF2B5EF4-FFF2-40B4-BE49-F238E27FC236}">
                <a16:creationId xmlns:a16="http://schemas.microsoft.com/office/drawing/2014/main" id="{7AC43FCA-BA1A-EFCB-4E49-4638CBAC5C68}"/>
              </a:ext>
            </a:extLst>
          </p:cNvPr>
          <p:cNvPicPr>
            <a:picLocks noChangeAspect="1"/>
          </p:cNvPicPr>
          <p:nvPr/>
        </p:nvPicPr>
        <p:blipFill>
          <a:blip r:embed="rId4"/>
          <a:stretch>
            <a:fillRect/>
          </a:stretch>
        </p:blipFill>
        <p:spPr>
          <a:xfrm>
            <a:off x="1004397" y="535274"/>
            <a:ext cx="7135206" cy="4072951"/>
          </a:xfrm>
          <a:prstGeom prst="rect">
            <a:avLst/>
          </a:prstGeom>
        </p:spPr>
      </p:pic>
    </p:spTree>
    <p:extLst>
      <p:ext uri="{BB962C8B-B14F-4D97-AF65-F5344CB8AC3E}">
        <p14:creationId xmlns:p14="http://schemas.microsoft.com/office/powerpoint/2010/main" val="30261745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2">
          <a:extLst>
            <a:ext uri="{FF2B5EF4-FFF2-40B4-BE49-F238E27FC236}">
              <a16:creationId xmlns:a16="http://schemas.microsoft.com/office/drawing/2014/main" id="{B5F9E88A-48AC-87CC-95D4-345C69BC05CD}"/>
            </a:ext>
          </a:extLst>
        </p:cNvPr>
        <p:cNvGrpSpPr/>
        <p:nvPr/>
      </p:nvGrpSpPr>
      <p:grpSpPr>
        <a:xfrm>
          <a:off x="0" y="0"/>
          <a:ext cx="0" cy="0"/>
          <a:chOff x="0" y="0"/>
          <a:chExt cx="0" cy="0"/>
        </a:xfrm>
      </p:grpSpPr>
      <p:sp>
        <p:nvSpPr>
          <p:cNvPr id="33" name="Google Shape;33;p2">
            <a:extLst>
              <a:ext uri="{FF2B5EF4-FFF2-40B4-BE49-F238E27FC236}">
                <a16:creationId xmlns:a16="http://schemas.microsoft.com/office/drawing/2014/main" id="{5EFD3CD0-6188-2841-5CF2-059BF079B9C6}"/>
              </a:ext>
            </a:extLst>
          </p:cNvPr>
          <p:cNvSpPr txBox="1"/>
          <p:nvPr/>
        </p:nvSpPr>
        <p:spPr>
          <a:xfrm>
            <a:off x="0" y="43148"/>
            <a:ext cx="9144000" cy="387034"/>
          </a:xfrm>
          <a:prstGeom prst="rect">
            <a:avLst/>
          </a:prstGeom>
          <a:noFill/>
          <a:ln>
            <a:noFill/>
          </a:ln>
        </p:spPr>
        <p:txBody>
          <a:bodyPr spcFirstLastPara="1" wrap="square" lIns="91425" tIns="91425" rIns="91425" bIns="91425" anchor="b" anchorCtr="0">
            <a:noAutofit/>
          </a:bodyPr>
          <a:lstStyle/>
          <a:p>
            <a:pPr lvl="0" algn="ctr">
              <a:buClr>
                <a:schemeClr val="dk1"/>
              </a:buClr>
              <a:buSzPts val="2800"/>
            </a:pPr>
            <a:r>
              <a:rPr lang="en-US" sz="2200" b="1" i="0" u="none" strike="noStrike" cap="none" dirty="0">
                <a:solidFill>
                  <a:srgbClr val="326586"/>
                </a:solidFill>
                <a:latin typeface="Helvetica Neue"/>
                <a:ea typeface="Helvetica Neue"/>
                <a:cs typeface="Helvetica Neue"/>
                <a:sym typeface="Helvetica Neue"/>
              </a:rPr>
              <a:t>Project structures</a:t>
            </a:r>
            <a:endParaRPr sz="2200" b="0" i="0" u="none" strike="noStrike" cap="none" dirty="0">
              <a:solidFill>
                <a:srgbClr val="326586"/>
              </a:solidFill>
              <a:latin typeface="Helvetica Neue"/>
              <a:ea typeface="Helvetica Neue"/>
              <a:cs typeface="Helvetica Neue"/>
              <a:sym typeface="Helvetica Neue"/>
            </a:endParaRPr>
          </a:p>
        </p:txBody>
      </p:sp>
      <p:sp>
        <p:nvSpPr>
          <p:cNvPr id="34" name="Google Shape;34;p2">
            <a:extLst>
              <a:ext uri="{FF2B5EF4-FFF2-40B4-BE49-F238E27FC236}">
                <a16:creationId xmlns:a16="http://schemas.microsoft.com/office/drawing/2014/main" id="{E3FE1283-7AFF-E26B-6D3D-2DEFA1E41A10}"/>
              </a:ext>
            </a:extLst>
          </p:cNvPr>
          <p:cNvSpPr/>
          <p:nvPr/>
        </p:nvSpPr>
        <p:spPr>
          <a:xfrm>
            <a:off x="0" y="4967269"/>
            <a:ext cx="9144000" cy="182880"/>
          </a:xfrm>
          <a:prstGeom prst="rect">
            <a:avLst/>
          </a:prstGeom>
          <a:solidFill>
            <a:srgbClr val="326586">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35" name="Google Shape;35;p2">
            <a:extLst>
              <a:ext uri="{FF2B5EF4-FFF2-40B4-BE49-F238E27FC236}">
                <a16:creationId xmlns:a16="http://schemas.microsoft.com/office/drawing/2014/main" id="{79F86DE5-1CDD-5427-CA5F-881021DC932B}"/>
              </a:ext>
            </a:extLst>
          </p:cNvPr>
          <p:cNvPicPr preferRelativeResize="0"/>
          <p:nvPr/>
        </p:nvPicPr>
        <p:blipFill rotWithShape="1">
          <a:blip r:embed="rId3">
            <a:alphaModFix/>
          </a:blip>
          <a:srcRect/>
          <a:stretch/>
        </p:blipFill>
        <p:spPr>
          <a:xfrm>
            <a:off x="8641080" y="4967269"/>
            <a:ext cx="502920" cy="176231"/>
          </a:xfrm>
          <a:prstGeom prst="rect">
            <a:avLst/>
          </a:prstGeom>
          <a:noFill/>
          <a:ln>
            <a:noFill/>
          </a:ln>
        </p:spPr>
      </p:pic>
      <p:sp>
        <p:nvSpPr>
          <p:cNvPr id="43" name="Google Shape;43;p2">
            <a:extLst>
              <a:ext uri="{FF2B5EF4-FFF2-40B4-BE49-F238E27FC236}">
                <a16:creationId xmlns:a16="http://schemas.microsoft.com/office/drawing/2014/main" id="{B315B548-FBB9-CAAD-03F8-09EEDB18F533}"/>
              </a:ext>
            </a:extLst>
          </p:cNvPr>
          <p:cNvSpPr txBox="1"/>
          <p:nvPr/>
        </p:nvSpPr>
        <p:spPr>
          <a:xfrm>
            <a:off x="0" y="4901516"/>
            <a:ext cx="421590" cy="30773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dirty="0">
                <a:solidFill>
                  <a:srgbClr val="000000"/>
                </a:solidFill>
                <a:latin typeface="Helvetica Neue"/>
                <a:ea typeface="Helvetica Neue"/>
                <a:cs typeface="Helvetica Neue"/>
                <a:sym typeface="Helvetica Neue"/>
              </a:rPr>
              <a:t>1</a:t>
            </a:r>
            <a:r>
              <a:rPr lang="en-US" dirty="0">
                <a:ea typeface="Helvetica Neue"/>
              </a:rPr>
              <a:t>0</a:t>
            </a:r>
            <a:endParaRPr sz="1200" b="0" i="0" u="none" strike="noStrike" cap="none" dirty="0">
              <a:solidFill>
                <a:srgbClr val="000000"/>
              </a:solidFill>
              <a:latin typeface="Helvetica Neue"/>
              <a:ea typeface="Helvetica Neue"/>
              <a:cs typeface="Helvetica Neue"/>
              <a:sym typeface="Helvetica Neue"/>
            </a:endParaRPr>
          </a:p>
        </p:txBody>
      </p:sp>
      <p:pic>
        <p:nvPicPr>
          <p:cNvPr id="3" name="Picture 2">
            <a:extLst>
              <a:ext uri="{FF2B5EF4-FFF2-40B4-BE49-F238E27FC236}">
                <a16:creationId xmlns:a16="http://schemas.microsoft.com/office/drawing/2014/main" id="{B5F039A3-8EDF-35FB-5247-F0470628F544}"/>
              </a:ext>
            </a:extLst>
          </p:cNvPr>
          <p:cNvPicPr>
            <a:picLocks noChangeAspect="1"/>
          </p:cNvPicPr>
          <p:nvPr/>
        </p:nvPicPr>
        <p:blipFill>
          <a:blip r:embed="rId4"/>
          <a:stretch>
            <a:fillRect/>
          </a:stretch>
        </p:blipFill>
        <p:spPr>
          <a:xfrm>
            <a:off x="6401" y="982635"/>
            <a:ext cx="4386200" cy="2879725"/>
          </a:xfrm>
          <a:prstGeom prst="rect">
            <a:avLst/>
          </a:prstGeom>
        </p:spPr>
      </p:pic>
      <p:pic>
        <p:nvPicPr>
          <p:cNvPr id="4" name="Picture 3">
            <a:extLst>
              <a:ext uri="{FF2B5EF4-FFF2-40B4-BE49-F238E27FC236}">
                <a16:creationId xmlns:a16="http://schemas.microsoft.com/office/drawing/2014/main" id="{7961C3F3-7740-A939-A6B3-BB1AE773A3F7}"/>
              </a:ext>
            </a:extLst>
          </p:cNvPr>
          <p:cNvPicPr>
            <a:picLocks noChangeAspect="1"/>
          </p:cNvPicPr>
          <p:nvPr/>
        </p:nvPicPr>
        <p:blipFill>
          <a:blip r:embed="rId5"/>
          <a:stretch>
            <a:fillRect/>
          </a:stretch>
        </p:blipFill>
        <p:spPr>
          <a:xfrm>
            <a:off x="4473573" y="982635"/>
            <a:ext cx="4664026" cy="2879725"/>
          </a:xfrm>
          <a:prstGeom prst="rect">
            <a:avLst/>
          </a:prstGeom>
        </p:spPr>
      </p:pic>
    </p:spTree>
    <p:extLst>
      <p:ext uri="{BB962C8B-B14F-4D97-AF65-F5344CB8AC3E}">
        <p14:creationId xmlns:p14="http://schemas.microsoft.com/office/powerpoint/2010/main" val="33984721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2">
          <a:extLst>
            <a:ext uri="{FF2B5EF4-FFF2-40B4-BE49-F238E27FC236}">
              <a16:creationId xmlns:a16="http://schemas.microsoft.com/office/drawing/2014/main" id="{90B55A4B-72FA-01E9-AF2C-8BFCFD110DB3}"/>
            </a:ext>
          </a:extLst>
        </p:cNvPr>
        <p:cNvGrpSpPr/>
        <p:nvPr/>
      </p:nvGrpSpPr>
      <p:grpSpPr>
        <a:xfrm>
          <a:off x="0" y="0"/>
          <a:ext cx="0" cy="0"/>
          <a:chOff x="0" y="0"/>
          <a:chExt cx="0" cy="0"/>
        </a:xfrm>
      </p:grpSpPr>
      <p:sp>
        <p:nvSpPr>
          <p:cNvPr id="33" name="Google Shape;33;p2">
            <a:extLst>
              <a:ext uri="{FF2B5EF4-FFF2-40B4-BE49-F238E27FC236}">
                <a16:creationId xmlns:a16="http://schemas.microsoft.com/office/drawing/2014/main" id="{B8AB4AE0-1FCD-C460-EFB7-CB0411B4FC55}"/>
              </a:ext>
            </a:extLst>
          </p:cNvPr>
          <p:cNvSpPr txBox="1"/>
          <p:nvPr/>
        </p:nvSpPr>
        <p:spPr>
          <a:xfrm>
            <a:off x="0" y="88116"/>
            <a:ext cx="9144000" cy="387034"/>
          </a:xfrm>
          <a:prstGeom prst="rect">
            <a:avLst/>
          </a:prstGeom>
          <a:noFill/>
          <a:ln>
            <a:noFill/>
          </a:ln>
        </p:spPr>
        <p:txBody>
          <a:bodyPr spcFirstLastPara="1" wrap="square" lIns="91425" tIns="91425" rIns="91425" bIns="91425" anchor="b" anchorCtr="0">
            <a:noAutofit/>
          </a:bodyPr>
          <a:lstStyle/>
          <a:p>
            <a:pPr lvl="0" algn="ctr">
              <a:buClr>
                <a:schemeClr val="dk1"/>
              </a:buClr>
              <a:buSzPts val="2800"/>
            </a:pPr>
            <a:r>
              <a:rPr lang="en-US" sz="2200" b="1" dirty="0">
                <a:solidFill>
                  <a:srgbClr val="326586"/>
                </a:solidFill>
                <a:latin typeface="Helvetica Neue"/>
                <a:ea typeface="Helvetica Neue"/>
                <a:cs typeface="Helvetica Neue"/>
                <a:sym typeface="Helvetica Neue"/>
              </a:rPr>
              <a:t>Useful files in a GitHub repository</a:t>
            </a:r>
            <a:endParaRPr sz="2200" b="0" i="0" u="none" strike="noStrike" cap="none" dirty="0">
              <a:solidFill>
                <a:srgbClr val="326586"/>
              </a:solidFill>
              <a:latin typeface="Helvetica Neue"/>
              <a:ea typeface="Helvetica Neue"/>
              <a:cs typeface="Helvetica Neue"/>
              <a:sym typeface="Helvetica Neue"/>
            </a:endParaRPr>
          </a:p>
        </p:txBody>
      </p:sp>
      <p:sp>
        <p:nvSpPr>
          <p:cNvPr id="34" name="Google Shape;34;p2">
            <a:extLst>
              <a:ext uri="{FF2B5EF4-FFF2-40B4-BE49-F238E27FC236}">
                <a16:creationId xmlns:a16="http://schemas.microsoft.com/office/drawing/2014/main" id="{D097AAD2-56F5-85AB-D40E-A2485CBA7F8D}"/>
              </a:ext>
            </a:extLst>
          </p:cNvPr>
          <p:cNvSpPr/>
          <p:nvPr/>
        </p:nvSpPr>
        <p:spPr>
          <a:xfrm>
            <a:off x="0" y="4967269"/>
            <a:ext cx="9144000" cy="182880"/>
          </a:xfrm>
          <a:prstGeom prst="rect">
            <a:avLst/>
          </a:prstGeom>
          <a:solidFill>
            <a:srgbClr val="326586">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35" name="Google Shape;35;p2">
            <a:extLst>
              <a:ext uri="{FF2B5EF4-FFF2-40B4-BE49-F238E27FC236}">
                <a16:creationId xmlns:a16="http://schemas.microsoft.com/office/drawing/2014/main" id="{941D27D5-CC36-A998-473B-CFBB7D8B9169}"/>
              </a:ext>
            </a:extLst>
          </p:cNvPr>
          <p:cNvPicPr preferRelativeResize="0"/>
          <p:nvPr/>
        </p:nvPicPr>
        <p:blipFill rotWithShape="1">
          <a:blip r:embed="rId3">
            <a:alphaModFix/>
          </a:blip>
          <a:srcRect/>
          <a:stretch/>
        </p:blipFill>
        <p:spPr>
          <a:xfrm>
            <a:off x="8641080" y="4967269"/>
            <a:ext cx="502920" cy="176231"/>
          </a:xfrm>
          <a:prstGeom prst="rect">
            <a:avLst/>
          </a:prstGeom>
          <a:noFill/>
          <a:ln>
            <a:noFill/>
          </a:ln>
        </p:spPr>
      </p:pic>
      <p:sp>
        <p:nvSpPr>
          <p:cNvPr id="42" name="Google Shape;42;p2">
            <a:extLst>
              <a:ext uri="{FF2B5EF4-FFF2-40B4-BE49-F238E27FC236}">
                <a16:creationId xmlns:a16="http://schemas.microsoft.com/office/drawing/2014/main" id="{EF6A2378-D7E8-B155-F883-11D2A237D4BB}"/>
              </a:ext>
            </a:extLst>
          </p:cNvPr>
          <p:cNvSpPr txBox="1"/>
          <p:nvPr/>
        </p:nvSpPr>
        <p:spPr>
          <a:xfrm>
            <a:off x="0" y="614571"/>
            <a:ext cx="9144000" cy="2711471"/>
          </a:xfrm>
          <a:prstGeom prst="rect">
            <a:avLst/>
          </a:prstGeom>
          <a:noFill/>
          <a:ln>
            <a:noFill/>
          </a:ln>
        </p:spPr>
        <p:txBody>
          <a:bodyPr spcFirstLastPara="1" wrap="square" lIns="91425" tIns="45700" rIns="91425" bIns="45700" anchor="t" anchorCtr="0">
            <a:spAutoFit/>
          </a:bodyPr>
          <a:lstStyle/>
          <a:p>
            <a:pPr marL="38100" lvl="0">
              <a:lnSpc>
                <a:spcPct val="115000"/>
              </a:lnSpc>
              <a:buSzPts val="1800"/>
            </a:pPr>
            <a:r>
              <a:rPr lang="en-US" sz="1800" dirty="0">
                <a:latin typeface="Helvetica Neue" panose="02000503000000020004" pitchFamily="2" charset="0"/>
                <a:ea typeface="Helvetica Neue" panose="02000503000000020004" pitchFamily="2" charset="0"/>
                <a:cs typeface="Helvetica Neue" panose="02000503000000020004" pitchFamily="2" charset="0"/>
              </a:rPr>
              <a:t>├ docs </a:t>
            </a:r>
          </a:p>
          <a:p>
            <a:pPr marL="38100" lvl="0">
              <a:lnSpc>
                <a:spcPct val="115000"/>
              </a:lnSpc>
              <a:buSzPts val="1800"/>
            </a:pPr>
            <a:r>
              <a:rPr lang="en-US" sz="1800" dirty="0">
                <a:latin typeface="Helvetica Neue" panose="02000503000000020004" pitchFamily="2" charset="0"/>
                <a:ea typeface="Helvetica Neue" panose="02000503000000020004" pitchFamily="2" charset="0"/>
                <a:cs typeface="Helvetica Neue" panose="02000503000000020004" pitchFamily="2" charset="0"/>
              </a:rPr>
              <a:t>├ </a:t>
            </a:r>
            <a:r>
              <a:rPr lang="en-US" sz="1800" dirty="0" err="1">
                <a:latin typeface="Helvetica Neue" panose="02000503000000020004" pitchFamily="2" charset="0"/>
                <a:ea typeface="Helvetica Neue" panose="02000503000000020004" pitchFamily="2" charset="0"/>
                <a:cs typeface="Helvetica Neue" panose="02000503000000020004" pitchFamily="2" charset="0"/>
              </a:rPr>
              <a:t>src</a:t>
            </a:r>
            <a:r>
              <a:rPr lang="en-US" sz="1800" dirty="0">
                <a:latin typeface="Helvetica Neue" panose="02000503000000020004" pitchFamily="2" charset="0"/>
                <a:ea typeface="Helvetica Neue" panose="02000503000000020004" pitchFamily="2" charset="0"/>
                <a:cs typeface="Helvetica Neue" panose="02000503000000020004" pitchFamily="2" charset="0"/>
              </a:rPr>
              <a:t> </a:t>
            </a:r>
          </a:p>
          <a:p>
            <a:pPr marL="38100">
              <a:lnSpc>
                <a:spcPct val="115000"/>
              </a:lnSpc>
              <a:buSzPts val="1800"/>
            </a:pPr>
            <a:r>
              <a:rPr lang="en-US" sz="1800" b="1" dirty="0">
                <a:solidFill>
                  <a:srgbClr val="326586"/>
                </a:solidFill>
                <a:latin typeface="Helvetica Neue"/>
                <a:ea typeface="Helvetica Neue"/>
                <a:cs typeface="Helvetica Neue"/>
              </a:rPr>
              <a:t>├ </a:t>
            </a:r>
            <a:r>
              <a:rPr lang="en-US" sz="1800" b="1" dirty="0" err="1">
                <a:solidFill>
                  <a:srgbClr val="326586"/>
                </a:solidFill>
                <a:latin typeface="Helvetica Neue"/>
                <a:ea typeface="Helvetica Neue"/>
                <a:cs typeface="Helvetica Neue"/>
              </a:rPr>
              <a:t>README.md</a:t>
            </a:r>
            <a:r>
              <a:rPr lang="en-US" sz="1800" b="1" dirty="0">
                <a:solidFill>
                  <a:srgbClr val="326586"/>
                </a:solidFill>
                <a:latin typeface="Helvetica Neue"/>
                <a:ea typeface="Helvetica Neue"/>
                <a:cs typeface="Helvetica Neue"/>
              </a:rPr>
              <a:t> </a:t>
            </a:r>
          </a:p>
          <a:p>
            <a:pPr marL="38100">
              <a:lnSpc>
                <a:spcPct val="115000"/>
              </a:lnSpc>
              <a:buSzPts val="1800"/>
            </a:pPr>
            <a:r>
              <a:rPr lang="en-US" sz="1800" dirty="0">
                <a:latin typeface="Helvetica Neue" panose="02000503000000020004" pitchFamily="2" charset="0"/>
                <a:ea typeface="Helvetica Neue" panose="02000503000000020004" pitchFamily="2" charset="0"/>
                <a:cs typeface="Helvetica Neue" panose="02000503000000020004" pitchFamily="2" charset="0"/>
              </a:rPr>
              <a:t>├ </a:t>
            </a:r>
            <a:r>
              <a:rPr lang="en-US" sz="1800" dirty="0" err="1">
                <a:latin typeface="Helvetica Neue" panose="02000503000000020004" pitchFamily="2" charset="0"/>
                <a:ea typeface="Helvetica Neue" panose="02000503000000020004" pitchFamily="2" charset="0"/>
                <a:cs typeface="Helvetica Neue" panose="02000503000000020004" pitchFamily="2" charset="0"/>
              </a:rPr>
              <a:t>LICENSE.md</a:t>
            </a:r>
            <a:endParaRPr lang="en-US" sz="1800" dirty="0">
              <a:latin typeface="Helvetica Neue" panose="02000503000000020004" pitchFamily="2" charset="0"/>
              <a:ea typeface="Helvetica Neue" panose="02000503000000020004" pitchFamily="2" charset="0"/>
              <a:cs typeface="Helvetica Neue" panose="02000503000000020004" pitchFamily="2" charset="0"/>
            </a:endParaRPr>
          </a:p>
          <a:p>
            <a:pPr marL="38100">
              <a:lnSpc>
                <a:spcPct val="115000"/>
              </a:lnSpc>
              <a:buSzPts val="1800"/>
            </a:pPr>
            <a:r>
              <a:rPr lang="en-US" sz="1800" dirty="0">
                <a:latin typeface="Helvetica Neue" panose="02000503000000020004" pitchFamily="2" charset="0"/>
                <a:ea typeface="Helvetica Neue" panose="02000503000000020004" pitchFamily="2" charset="0"/>
                <a:cs typeface="Helvetica Neue" panose="02000503000000020004" pitchFamily="2" charset="0"/>
              </a:rPr>
              <a:t>├ </a:t>
            </a:r>
            <a:r>
              <a:rPr lang="en-US" sz="1800" dirty="0" err="1">
                <a:latin typeface="Helvetica Neue" panose="02000503000000020004" pitchFamily="2" charset="0"/>
                <a:ea typeface="Helvetica Neue" panose="02000503000000020004" pitchFamily="2" charset="0"/>
                <a:cs typeface="Helvetica Neue" panose="02000503000000020004" pitchFamily="2" charset="0"/>
              </a:rPr>
              <a:t>CITATION.cff</a:t>
            </a:r>
            <a:endParaRPr lang="en-US" sz="1800" b="1" dirty="0">
              <a:solidFill>
                <a:srgbClr val="326586"/>
              </a:solidFill>
              <a:latin typeface="Helvetica Neue"/>
              <a:ea typeface="Helvetica Neue"/>
              <a:cs typeface="Helvetica Neue"/>
            </a:endParaRPr>
          </a:p>
          <a:p>
            <a:pPr marL="38100" lvl="0">
              <a:lnSpc>
                <a:spcPct val="115000"/>
              </a:lnSpc>
              <a:buSzPts val="1800"/>
            </a:pPr>
            <a:r>
              <a:rPr lang="en-US" sz="1800" dirty="0">
                <a:latin typeface="Helvetica Neue" panose="02000503000000020004" pitchFamily="2" charset="0"/>
                <a:ea typeface="Helvetica Neue" panose="02000503000000020004" pitchFamily="2" charset="0"/>
                <a:cs typeface="Helvetica Neue" panose="02000503000000020004" pitchFamily="2" charset="0"/>
              </a:rPr>
              <a:t>├ </a:t>
            </a:r>
            <a:r>
              <a:rPr lang="en-US" sz="1800" dirty="0" err="1">
                <a:latin typeface="Helvetica Neue" panose="02000503000000020004" pitchFamily="2" charset="0"/>
                <a:ea typeface="Helvetica Neue" panose="02000503000000020004" pitchFamily="2" charset="0"/>
                <a:cs typeface="Helvetica Neue" panose="02000503000000020004" pitchFamily="2" charset="0"/>
              </a:rPr>
              <a:t>CONTRIBUTING.md</a:t>
            </a:r>
            <a:r>
              <a:rPr lang="en-US" sz="1800" dirty="0">
                <a:latin typeface="Helvetica Neue" panose="02000503000000020004" pitchFamily="2" charset="0"/>
                <a:ea typeface="Helvetica Neue" panose="02000503000000020004" pitchFamily="2" charset="0"/>
                <a:cs typeface="Helvetica Neue" panose="02000503000000020004" pitchFamily="2" charset="0"/>
              </a:rPr>
              <a:t> </a:t>
            </a:r>
          </a:p>
          <a:p>
            <a:pPr marL="38100" lvl="0">
              <a:lnSpc>
                <a:spcPct val="115000"/>
              </a:lnSpc>
              <a:buSzPts val="1800"/>
            </a:pPr>
            <a:r>
              <a:rPr lang="en-US" sz="1800" dirty="0">
                <a:latin typeface="Helvetica Neue" panose="02000503000000020004" pitchFamily="2" charset="0"/>
                <a:ea typeface="Helvetica Neue" panose="02000503000000020004" pitchFamily="2" charset="0"/>
                <a:cs typeface="Helvetica Neue" panose="02000503000000020004" pitchFamily="2" charset="0"/>
              </a:rPr>
              <a:t>├ </a:t>
            </a:r>
            <a:r>
              <a:rPr lang="en-US" sz="1800" dirty="0" err="1">
                <a:latin typeface="Helvetica Neue" panose="02000503000000020004" pitchFamily="2" charset="0"/>
                <a:ea typeface="Helvetica Neue" panose="02000503000000020004" pitchFamily="2" charset="0"/>
                <a:cs typeface="Helvetica Neue" panose="02000503000000020004" pitchFamily="2" charset="0"/>
              </a:rPr>
              <a:t>CODE_OF_CONDUCT.md</a:t>
            </a:r>
            <a:r>
              <a:rPr lang="en-US" sz="1800" dirty="0">
                <a:latin typeface="Helvetica Neue" panose="02000503000000020004" pitchFamily="2" charset="0"/>
                <a:ea typeface="Helvetica Neue" panose="02000503000000020004" pitchFamily="2" charset="0"/>
                <a:cs typeface="Helvetica Neue" panose="02000503000000020004" pitchFamily="2" charset="0"/>
              </a:rPr>
              <a:t> </a:t>
            </a:r>
          </a:p>
          <a:p>
            <a:pPr marL="38100" lvl="0">
              <a:lnSpc>
                <a:spcPct val="115000"/>
              </a:lnSpc>
              <a:buSzPts val="1800"/>
            </a:pPr>
            <a:r>
              <a:rPr lang="en-US" sz="1800" dirty="0">
                <a:latin typeface="Helvetica Neue" panose="02000503000000020004" pitchFamily="2" charset="0"/>
                <a:ea typeface="Helvetica Neue" panose="02000503000000020004" pitchFamily="2" charset="0"/>
                <a:cs typeface="Helvetica Neue" panose="02000503000000020004" pitchFamily="2" charset="0"/>
              </a:rPr>
              <a:t>├ …</a:t>
            </a:r>
            <a:endParaRPr sz="1800" b="0" i="0" u="none" strike="noStrike" cap="none"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Arial"/>
            </a:endParaRPr>
          </a:p>
        </p:txBody>
      </p:sp>
    </p:spTree>
    <p:extLst>
      <p:ext uri="{BB962C8B-B14F-4D97-AF65-F5344CB8AC3E}">
        <p14:creationId xmlns:p14="http://schemas.microsoft.com/office/powerpoint/2010/main" val="40962122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1">
          <a:extLst>
            <a:ext uri="{FF2B5EF4-FFF2-40B4-BE49-F238E27FC236}">
              <a16:creationId xmlns:a16="http://schemas.microsoft.com/office/drawing/2014/main" id="{F9C8F78E-1BCA-1274-CDA1-5446AAA039CB}"/>
            </a:ext>
          </a:extLst>
        </p:cNvPr>
        <p:cNvGrpSpPr/>
        <p:nvPr/>
      </p:nvGrpSpPr>
      <p:grpSpPr>
        <a:xfrm>
          <a:off x="0" y="0"/>
          <a:ext cx="0" cy="0"/>
          <a:chOff x="0" y="0"/>
          <a:chExt cx="0" cy="0"/>
        </a:xfrm>
      </p:grpSpPr>
      <p:sp>
        <p:nvSpPr>
          <p:cNvPr id="62" name="Google Shape;62;p4">
            <a:extLst>
              <a:ext uri="{FF2B5EF4-FFF2-40B4-BE49-F238E27FC236}">
                <a16:creationId xmlns:a16="http://schemas.microsoft.com/office/drawing/2014/main" id="{AA54AAB0-98A9-2C09-1508-B77629D467D9}"/>
              </a:ext>
            </a:extLst>
          </p:cNvPr>
          <p:cNvSpPr/>
          <p:nvPr/>
        </p:nvSpPr>
        <p:spPr>
          <a:xfrm>
            <a:off x="0" y="4967269"/>
            <a:ext cx="9144000" cy="182880"/>
          </a:xfrm>
          <a:prstGeom prst="rect">
            <a:avLst/>
          </a:prstGeom>
          <a:solidFill>
            <a:srgbClr val="326586">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63" name="Google Shape;63;p4">
            <a:extLst>
              <a:ext uri="{FF2B5EF4-FFF2-40B4-BE49-F238E27FC236}">
                <a16:creationId xmlns:a16="http://schemas.microsoft.com/office/drawing/2014/main" id="{AD943AF5-02F1-9E3D-95F5-74FA8622B8EF}"/>
              </a:ext>
            </a:extLst>
          </p:cNvPr>
          <p:cNvPicPr preferRelativeResize="0"/>
          <p:nvPr/>
        </p:nvPicPr>
        <p:blipFill rotWithShape="1">
          <a:blip r:embed="rId3">
            <a:alphaModFix/>
          </a:blip>
          <a:srcRect/>
          <a:stretch/>
        </p:blipFill>
        <p:spPr>
          <a:xfrm>
            <a:off x="8641080" y="4967269"/>
            <a:ext cx="502920" cy="176231"/>
          </a:xfrm>
          <a:prstGeom prst="rect">
            <a:avLst/>
          </a:prstGeom>
          <a:noFill/>
          <a:ln>
            <a:noFill/>
          </a:ln>
        </p:spPr>
      </p:pic>
      <p:sp>
        <p:nvSpPr>
          <p:cNvPr id="64" name="Google Shape;64;p4">
            <a:extLst>
              <a:ext uri="{FF2B5EF4-FFF2-40B4-BE49-F238E27FC236}">
                <a16:creationId xmlns:a16="http://schemas.microsoft.com/office/drawing/2014/main" id="{8BC6CDBE-6C5E-B090-0312-13E539BC2888}"/>
              </a:ext>
            </a:extLst>
          </p:cNvPr>
          <p:cNvSpPr txBox="1"/>
          <p:nvPr/>
        </p:nvSpPr>
        <p:spPr>
          <a:xfrm>
            <a:off x="-40591" y="4924320"/>
            <a:ext cx="446171"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dirty="0">
                <a:latin typeface="Helvetica Neue"/>
                <a:ea typeface="Helvetica Neue"/>
                <a:cs typeface="Helvetica Neue"/>
                <a:sym typeface="Helvetica Neue"/>
              </a:rPr>
              <a:t>11</a:t>
            </a:r>
            <a:endParaRPr sz="1200" b="0" i="0" u="none" strike="noStrike" cap="none" dirty="0">
              <a:solidFill>
                <a:srgbClr val="000000"/>
              </a:solidFill>
              <a:latin typeface="Helvetica Neue"/>
              <a:ea typeface="Helvetica Neue"/>
              <a:cs typeface="Helvetica Neue"/>
              <a:sym typeface="Helvetica Neue"/>
            </a:endParaRPr>
          </a:p>
        </p:txBody>
      </p:sp>
      <p:sp>
        <p:nvSpPr>
          <p:cNvPr id="65" name="Google Shape;65;p4">
            <a:extLst>
              <a:ext uri="{FF2B5EF4-FFF2-40B4-BE49-F238E27FC236}">
                <a16:creationId xmlns:a16="http://schemas.microsoft.com/office/drawing/2014/main" id="{6D08B11A-58C5-A3FF-8858-1155969C71AD}"/>
              </a:ext>
            </a:extLst>
          </p:cNvPr>
          <p:cNvSpPr txBox="1"/>
          <p:nvPr/>
        </p:nvSpPr>
        <p:spPr>
          <a:xfrm>
            <a:off x="0" y="42851"/>
            <a:ext cx="9144000" cy="387034"/>
          </a:xfrm>
          <a:prstGeom prst="rect">
            <a:avLst/>
          </a:prstGeom>
          <a:noFill/>
          <a:ln>
            <a:noFill/>
          </a:ln>
        </p:spPr>
        <p:txBody>
          <a:bodyPr spcFirstLastPara="1" wrap="square" lIns="91425" tIns="91425" rIns="91425" bIns="91425" anchor="b" anchorCtr="0">
            <a:noAutofit/>
          </a:bodyPr>
          <a:lstStyle/>
          <a:p>
            <a:pPr marL="0" marR="0" lvl="0" indent="0" algn="ctr" rtl="0">
              <a:lnSpc>
                <a:spcPct val="100000"/>
              </a:lnSpc>
              <a:spcBef>
                <a:spcPts val="0"/>
              </a:spcBef>
              <a:spcAft>
                <a:spcPts val="0"/>
              </a:spcAft>
              <a:buClr>
                <a:schemeClr val="dk1"/>
              </a:buClr>
              <a:buSzPts val="2800"/>
              <a:buFont typeface="Raleway"/>
              <a:buNone/>
            </a:pPr>
            <a:r>
              <a:rPr lang="en-US" sz="2200" b="1" i="0" u="none" strike="noStrike" cap="none" dirty="0">
                <a:solidFill>
                  <a:srgbClr val="326586"/>
                </a:solidFill>
                <a:latin typeface="Helvetica Neue"/>
                <a:ea typeface="Helvetica Neue"/>
                <a:cs typeface="Helvetica Neue"/>
                <a:sym typeface="Helvetica Neue"/>
              </a:rPr>
              <a:t>README</a:t>
            </a:r>
            <a:endParaRPr sz="2200" b="0" i="0" u="none" strike="noStrike" cap="none" dirty="0">
              <a:solidFill>
                <a:srgbClr val="326586"/>
              </a:solidFill>
              <a:latin typeface="Helvetica Neue"/>
              <a:ea typeface="Helvetica Neue"/>
              <a:cs typeface="Helvetica Neue"/>
              <a:sym typeface="Helvetica Neue"/>
            </a:endParaRPr>
          </a:p>
        </p:txBody>
      </p:sp>
      <p:sp>
        <p:nvSpPr>
          <p:cNvPr id="2" name="Google Shape;42;p2">
            <a:extLst>
              <a:ext uri="{FF2B5EF4-FFF2-40B4-BE49-F238E27FC236}">
                <a16:creationId xmlns:a16="http://schemas.microsoft.com/office/drawing/2014/main" id="{5D89CFF4-0E13-269B-187B-A0DA5A51C94C}"/>
              </a:ext>
            </a:extLst>
          </p:cNvPr>
          <p:cNvSpPr txBox="1"/>
          <p:nvPr/>
        </p:nvSpPr>
        <p:spPr>
          <a:xfrm>
            <a:off x="0" y="402570"/>
            <a:ext cx="9144000" cy="2322134"/>
          </a:xfrm>
          <a:prstGeom prst="rect">
            <a:avLst/>
          </a:prstGeom>
          <a:noFill/>
          <a:ln>
            <a:noFill/>
          </a:ln>
        </p:spPr>
        <p:txBody>
          <a:bodyPr spcFirstLastPara="1" wrap="square" lIns="91425" tIns="45700" rIns="91425" bIns="45700" anchor="t" anchorCtr="0">
            <a:spAutoFit/>
          </a:bodyPr>
          <a:lstStyle/>
          <a:p>
            <a:pPr marL="323850" lvl="0" indent="-285750">
              <a:lnSpc>
                <a:spcPct val="115000"/>
              </a:lnSpc>
              <a:buSzPts val="1800"/>
              <a:buFont typeface="Arial" panose="020B0604020202020204" pitchFamily="34" charset="0"/>
              <a:buChar char="•"/>
            </a:pPr>
            <a:r>
              <a:rPr lang="en-US" sz="1800" b="1" dirty="0">
                <a:solidFill>
                  <a:srgbClr val="326586"/>
                </a:solidFill>
                <a:latin typeface="Helvetica Neue"/>
                <a:ea typeface="Helvetica Neue"/>
                <a:cs typeface="Helvetica Neue"/>
              </a:rPr>
              <a:t>First</a:t>
            </a:r>
            <a:r>
              <a:rPr lang="en-US" sz="1800" dirty="0">
                <a:latin typeface="Helvetica Neue" panose="02000503000000020004" pitchFamily="2" charset="0"/>
                <a:ea typeface="Helvetica Neue" panose="02000503000000020004" pitchFamily="2" charset="0"/>
                <a:cs typeface="Helvetica Neue" panose="02000503000000020004" pitchFamily="2" charset="0"/>
              </a:rPr>
              <a:t> </a:t>
            </a:r>
            <a:r>
              <a:rPr lang="en-US" sz="1800" b="1" dirty="0">
                <a:solidFill>
                  <a:srgbClr val="326586"/>
                </a:solidFill>
                <a:latin typeface="Helvetica Neue"/>
                <a:ea typeface="Helvetica Neue"/>
                <a:cs typeface="Helvetica Neue"/>
              </a:rPr>
              <a:t>stop</a:t>
            </a:r>
            <a:r>
              <a:rPr lang="en-US" sz="1800" dirty="0">
                <a:latin typeface="Helvetica Neue" panose="02000503000000020004" pitchFamily="2" charset="0"/>
                <a:ea typeface="Helvetica Neue" panose="02000503000000020004" pitchFamily="2" charset="0"/>
                <a:cs typeface="Helvetica Neue" panose="02000503000000020004" pitchFamily="2" charset="0"/>
              </a:rPr>
              <a:t> for visitors – file located in the root directory, all caps, in markdown (.md)</a:t>
            </a:r>
          </a:p>
          <a:p>
            <a:pPr marL="323850" lvl="0" indent="-285750">
              <a:lnSpc>
                <a:spcPct val="115000"/>
              </a:lnSpc>
              <a:buSzPts val="1800"/>
              <a:buFont typeface="Arial" panose="020B0604020202020204" pitchFamily="34" charset="0"/>
              <a:buChar char="•"/>
            </a:pPr>
            <a:r>
              <a:rPr lang="en-US" sz="1800" b="1" dirty="0">
                <a:solidFill>
                  <a:srgbClr val="326586"/>
                </a:solidFill>
                <a:latin typeface="Helvetica Neue"/>
                <a:ea typeface="Helvetica Neue"/>
                <a:cs typeface="Helvetica Neue"/>
              </a:rPr>
              <a:t>Importance</a:t>
            </a:r>
            <a:r>
              <a:rPr lang="en-US" sz="1800" dirty="0">
                <a:latin typeface="Helvetica Neue" panose="02000503000000020004" pitchFamily="2" charset="0"/>
                <a:ea typeface="Helvetica Neue" panose="02000503000000020004" pitchFamily="2" charset="0"/>
                <a:cs typeface="Helvetica Neue" panose="02000503000000020004" pitchFamily="2" charset="0"/>
              </a:rPr>
              <a:t> – sets expectations about how much support there is</a:t>
            </a:r>
          </a:p>
          <a:p>
            <a:pPr marL="323850" lvl="0" indent="-285750">
              <a:lnSpc>
                <a:spcPct val="115000"/>
              </a:lnSpc>
              <a:buSzPts val="1800"/>
              <a:buFont typeface="Arial" panose="020B0604020202020204" pitchFamily="34" charset="0"/>
              <a:buChar char="•"/>
            </a:pPr>
            <a:r>
              <a:rPr lang="en-US" sz="1800" b="1" dirty="0">
                <a:solidFill>
                  <a:srgbClr val="326586"/>
                </a:solidFill>
                <a:latin typeface="Helvetica Neue"/>
                <a:ea typeface="Helvetica Neue"/>
                <a:cs typeface="Helvetica Neue"/>
              </a:rPr>
              <a:t>Desirable information </a:t>
            </a:r>
            <a:r>
              <a:rPr lang="en-US" sz="1800" dirty="0">
                <a:latin typeface="Helvetica Neue" panose="02000503000000020004" pitchFamily="2" charset="0"/>
                <a:ea typeface="Helvetica Neue" panose="02000503000000020004" pitchFamily="2" charset="0"/>
                <a:cs typeface="Helvetica Neue" panose="02000503000000020004" pitchFamily="2" charset="0"/>
              </a:rPr>
              <a:t>to include:</a:t>
            </a:r>
          </a:p>
          <a:p>
            <a:pPr marL="38100" lvl="0">
              <a:lnSpc>
                <a:spcPct val="115000"/>
              </a:lnSpc>
              <a:buSzPts val="1800"/>
            </a:pPr>
            <a:r>
              <a:rPr lang="en-US" sz="1800" dirty="0">
                <a:latin typeface="Helvetica Neue" panose="02000503000000020004" pitchFamily="2" charset="0"/>
                <a:ea typeface="Helvetica Neue" panose="02000503000000020004" pitchFamily="2" charset="0"/>
                <a:cs typeface="Helvetica Neue" panose="02000503000000020004" pitchFamily="2" charset="0"/>
              </a:rPr>
              <a:t>	</a:t>
            </a:r>
            <a:r>
              <a:rPr lang="en-US" sz="1800" dirty="0"/>
              <a:t>* What you're doing, for who, and why </a:t>
            </a:r>
          </a:p>
          <a:p>
            <a:pPr marL="38100">
              <a:lnSpc>
                <a:spcPct val="115000"/>
              </a:lnSpc>
              <a:buSzPts val="1800"/>
            </a:pPr>
            <a:r>
              <a:rPr lang="en-US" sz="1800" dirty="0"/>
              <a:t>	* How to get started</a:t>
            </a:r>
          </a:p>
          <a:p>
            <a:pPr marL="38100">
              <a:lnSpc>
                <a:spcPct val="115000"/>
              </a:lnSpc>
              <a:buSzPts val="1800"/>
            </a:pPr>
            <a:r>
              <a:rPr lang="en-US" sz="1800" dirty="0"/>
              <a:t>	* Where to find key resources</a:t>
            </a:r>
          </a:p>
          <a:p>
            <a:pPr marL="323850" indent="-285750">
              <a:lnSpc>
                <a:spcPct val="115000"/>
              </a:lnSpc>
              <a:buSzPts val="1800"/>
              <a:buFont typeface="Arial" panose="020B0604020202020204" pitchFamily="34" charset="0"/>
              <a:buChar char="•"/>
            </a:pPr>
            <a:r>
              <a:rPr lang="en-US" sz="1800" dirty="0"/>
              <a:t>A README is </a:t>
            </a:r>
            <a:r>
              <a:rPr lang="en-US" sz="1800" b="1" dirty="0">
                <a:solidFill>
                  <a:srgbClr val="326586"/>
                </a:solidFill>
                <a:latin typeface="Helvetica Neue"/>
                <a:ea typeface="Helvetica Neue"/>
                <a:cs typeface="Helvetica Neue"/>
              </a:rPr>
              <a:t>not the only </a:t>
            </a:r>
            <a:r>
              <a:rPr lang="en-US" sz="1800" dirty="0"/>
              <a:t>or </a:t>
            </a:r>
            <a:r>
              <a:rPr lang="en-US" sz="1800" b="1" dirty="0">
                <a:solidFill>
                  <a:srgbClr val="326586"/>
                </a:solidFill>
                <a:latin typeface="Helvetica Neue"/>
                <a:ea typeface="Helvetica Neue"/>
                <a:cs typeface="Helvetica Neue"/>
              </a:rPr>
              <a:t>comprehensive documentation </a:t>
            </a:r>
            <a:r>
              <a:rPr lang="en-US" sz="1800" dirty="0"/>
              <a:t>of your project</a:t>
            </a:r>
          </a:p>
        </p:txBody>
      </p:sp>
      <p:pic>
        <p:nvPicPr>
          <p:cNvPr id="17410" name="Picture 2">
            <a:extLst>
              <a:ext uri="{FF2B5EF4-FFF2-40B4-BE49-F238E27FC236}">
                <a16:creationId xmlns:a16="http://schemas.microsoft.com/office/drawing/2014/main" id="{165DB9BF-48F8-1A40-4E60-E291CFDEC77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6111" t="20813" r="15555" b="15053"/>
          <a:stretch>
            <a:fillRect/>
          </a:stretch>
        </p:blipFill>
        <p:spPr bwMode="auto">
          <a:xfrm>
            <a:off x="2583794" y="2724704"/>
            <a:ext cx="3976412" cy="1961265"/>
          </a:xfrm>
          <a:prstGeom prst="rect">
            <a:avLst/>
          </a:prstGeom>
          <a:noFill/>
          <a:extLst>
            <a:ext uri="{909E8E84-426E-40DD-AFC4-6F175D3DCCD1}">
              <a14:hiddenFill xmlns:a14="http://schemas.microsoft.com/office/drawing/2010/main">
                <a:solidFill>
                  <a:srgbClr val="FFFFFF"/>
                </a:solidFill>
              </a14:hiddenFill>
            </a:ext>
          </a:extLst>
        </p:spPr>
      </p:pic>
      <p:sp>
        <p:nvSpPr>
          <p:cNvPr id="3" name="Google Shape;52;p3">
            <a:extLst>
              <a:ext uri="{FF2B5EF4-FFF2-40B4-BE49-F238E27FC236}">
                <a16:creationId xmlns:a16="http://schemas.microsoft.com/office/drawing/2014/main" id="{8161E4E9-8B7C-6188-8313-9DE1C4DA96A1}"/>
              </a:ext>
            </a:extLst>
          </p:cNvPr>
          <p:cNvSpPr txBox="1"/>
          <p:nvPr/>
        </p:nvSpPr>
        <p:spPr>
          <a:xfrm>
            <a:off x="2583794" y="4685969"/>
            <a:ext cx="2735704" cy="278113"/>
          </a:xfrm>
          <a:prstGeom prst="rect">
            <a:avLst/>
          </a:prstGeom>
          <a:noFill/>
          <a:ln>
            <a:noFill/>
          </a:ln>
        </p:spPr>
        <p:txBody>
          <a:bodyPr spcFirstLastPara="1" wrap="square" lIns="91425" tIns="45700" rIns="91425" bIns="45700" anchor="t" anchorCtr="0">
            <a:spAutoFit/>
          </a:bodyPr>
          <a:lstStyle/>
          <a:p>
            <a:pPr marL="38100" lvl="0">
              <a:lnSpc>
                <a:spcPct val="115000"/>
              </a:lnSpc>
              <a:buSzPts val="1050"/>
            </a:pPr>
            <a:r>
              <a:rPr lang="en-US" sz="1050" dirty="0">
                <a:latin typeface="Helvetica Neue"/>
                <a:ea typeface="Helvetica Neue"/>
                <a:cs typeface="Helvetica Neue"/>
                <a:sym typeface="Helvetica Neue"/>
              </a:rPr>
              <a:t>CC BY </a:t>
            </a:r>
            <a:r>
              <a:rPr lang="en-US" sz="1050" u="sng" dirty="0">
                <a:latin typeface="Helvetica Neue"/>
                <a:ea typeface="Helvetica Neue"/>
                <a:cs typeface="Helvetica Neue"/>
                <a:sym typeface="Helvetica Neue"/>
                <a:hlinkClick r:id="rId5"/>
              </a:rPr>
              <a:t>UBC Library Research Commons</a:t>
            </a:r>
            <a:endParaRPr sz="1050" b="0" i="0" u="none" strike="noStrike" cap="none" dirty="0">
              <a:solidFill>
                <a:srgbClr val="000000"/>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22683527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4"/>
          <p:cNvSpPr/>
          <p:nvPr/>
        </p:nvSpPr>
        <p:spPr>
          <a:xfrm>
            <a:off x="0" y="4967269"/>
            <a:ext cx="9144000" cy="182880"/>
          </a:xfrm>
          <a:prstGeom prst="rect">
            <a:avLst/>
          </a:prstGeom>
          <a:solidFill>
            <a:srgbClr val="326586">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63" name="Google Shape;63;p4"/>
          <p:cNvPicPr preferRelativeResize="0"/>
          <p:nvPr/>
        </p:nvPicPr>
        <p:blipFill rotWithShape="1">
          <a:blip r:embed="rId3">
            <a:alphaModFix/>
          </a:blip>
          <a:srcRect/>
          <a:stretch/>
        </p:blipFill>
        <p:spPr>
          <a:xfrm>
            <a:off x="8641080" y="4967269"/>
            <a:ext cx="502920" cy="176231"/>
          </a:xfrm>
          <a:prstGeom prst="rect">
            <a:avLst/>
          </a:prstGeom>
          <a:noFill/>
          <a:ln>
            <a:noFill/>
          </a:ln>
        </p:spPr>
      </p:pic>
      <p:sp>
        <p:nvSpPr>
          <p:cNvPr id="64" name="Google Shape;64;p4"/>
          <p:cNvSpPr txBox="1"/>
          <p:nvPr/>
        </p:nvSpPr>
        <p:spPr>
          <a:xfrm>
            <a:off x="-40590" y="4924320"/>
            <a:ext cx="438796"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dirty="0">
                <a:latin typeface="Helvetica Neue"/>
                <a:ea typeface="Helvetica Neue"/>
                <a:cs typeface="Helvetica Neue"/>
                <a:sym typeface="Helvetica Neue"/>
              </a:rPr>
              <a:t>12</a:t>
            </a:r>
            <a:endParaRPr sz="1400" b="0" i="0" u="none" strike="noStrike" cap="none" dirty="0">
              <a:solidFill>
                <a:srgbClr val="000000"/>
              </a:solidFill>
              <a:latin typeface="Arial"/>
              <a:ea typeface="Arial"/>
              <a:cs typeface="Arial"/>
              <a:sym typeface="Arial"/>
            </a:endParaRPr>
          </a:p>
        </p:txBody>
      </p:sp>
      <p:sp>
        <p:nvSpPr>
          <p:cNvPr id="65" name="Google Shape;65;p4"/>
          <p:cNvSpPr txBox="1"/>
          <p:nvPr/>
        </p:nvSpPr>
        <p:spPr>
          <a:xfrm>
            <a:off x="0" y="42851"/>
            <a:ext cx="9144000" cy="387034"/>
          </a:xfrm>
          <a:prstGeom prst="rect">
            <a:avLst/>
          </a:prstGeom>
          <a:noFill/>
          <a:ln>
            <a:noFill/>
          </a:ln>
        </p:spPr>
        <p:txBody>
          <a:bodyPr spcFirstLastPara="1" wrap="square" lIns="91425" tIns="91425" rIns="91425" bIns="91425" anchor="b" anchorCtr="0">
            <a:noAutofit/>
          </a:bodyPr>
          <a:lstStyle/>
          <a:p>
            <a:pPr marL="0" marR="0" lvl="0" indent="0" algn="ctr" rtl="0">
              <a:lnSpc>
                <a:spcPct val="100000"/>
              </a:lnSpc>
              <a:spcBef>
                <a:spcPts val="0"/>
              </a:spcBef>
              <a:spcAft>
                <a:spcPts val="0"/>
              </a:spcAft>
              <a:buClr>
                <a:schemeClr val="dk1"/>
              </a:buClr>
              <a:buSzPts val="2800"/>
              <a:buFont typeface="Raleway"/>
              <a:buNone/>
            </a:pPr>
            <a:r>
              <a:rPr lang="en-US" sz="2200" b="1" i="0" u="none" strike="noStrike" cap="none" dirty="0">
                <a:solidFill>
                  <a:srgbClr val="326586"/>
                </a:solidFill>
                <a:latin typeface="Helvetica Neue"/>
                <a:ea typeface="Helvetica Neue"/>
                <a:cs typeface="Helvetica Neue"/>
                <a:sym typeface="Helvetica Neue"/>
              </a:rPr>
              <a:t>README for software</a:t>
            </a:r>
            <a:endParaRPr sz="2200" b="0" i="0" u="none" strike="noStrike" cap="none" dirty="0">
              <a:solidFill>
                <a:srgbClr val="326586"/>
              </a:solidFill>
              <a:latin typeface="Helvetica Neue"/>
              <a:ea typeface="Helvetica Neue"/>
              <a:cs typeface="Helvetica Neue"/>
              <a:sym typeface="Helvetica Neue"/>
            </a:endParaRPr>
          </a:p>
        </p:txBody>
      </p:sp>
      <p:sp>
        <p:nvSpPr>
          <p:cNvPr id="2" name="Google Shape;42;p2">
            <a:extLst>
              <a:ext uri="{FF2B5EF4-FFF2-40B4-BE49-F238E27FC236}">
                <a16:creationId xmlns:a16="http://schemas.microsoft.com/office/drawing/2014/main" id="{78E82018-BFFE-3E42-6768-BC429E0F152F}"/>
              </a:ext>
            </a:extLst>
          </p:cNvPr>
          <p:cNvSpPr txBox="1"/>
          <p:nvPr/>
        </p:nvSpPr>
        <p:spPr>
          <a:xfrm>
            <a:off x="0" y="402570"/>
            <a:ext cx="9144000" cy="729390"/>
          </a:xfrm>
          <a:prstGeom prst="rect">
            <a:avLst/>
          </a:prstGeom>
          <a:noFill/>
          <a:ln>
            <a:noFill/>
          </a:ln>
        </p:spPr>
        <p:txBody>
          <a:bodyPr spcFirstLastPara="1" wrap="square" lIns="91425" tIns="45700" rIns="91425" bIns="45700" anchor="t" anchorCtr="0">
            <a:spAutoFit/>
          </a:bodyPr>
          <a:lstStyle/>
          <a:p>
            <a:pPr marL="323850" lvl="0" indent="-285750">
              <a:lnSpc>
                <a:spcPct val="115000"/>
              </a:lnSpc>
              <a:buSzPts val="1800"/>
              <a:buFont typeface="Arial" panose="020B0604020202020204" pitchFamily="34" charset="0"/>
              <a:buChar char="•"/>
            </a:pPr>
            <a:r>
              <a:rPr lang="en-US" sz="1800" dirty="0">
                <a:latin typeface="Helvetica Neue" panose="02000503000000020004" pitchFamily="2" charset="0"/>
                <a:ea typeface="Helvetica Neue" panose="02000503000000020004" pitchFamily="2" charset="0"/>
                <a:cs typeface="Helvetica Neue" panose="02000503000000020004" pitchFamily="2" charset="0"/>
              </a:rPr>
              <a:t>Start with a </a:t>
            </a:r>
            <a:r>
              <a:rPr lang="en-US" sz="1800" b="1" dirty="0">
                <a:solidFill>
                  <a:srgbClr val="326586"/>
                </a:solidFill>
                <a:latin typeface="Helvetica Neue"/>
                <a:ea typeface="Helvetica Neue"/>
                <a:cs typeface="Helvetica Neue"/>
              </a:rPr>
              <a:t>logo or picture</a:t>
            </a:r>
            <a:r>
              <a:rPr lang="en-US" sz="1800" dirty="0">
                <a:latin typeface="Helvetica Neue" panose="02000503000000020004" pitchFamily="2" charset="0"/>
                <a:ea typeface="Helvetica Neue" panose="02000503000000020004" pitchFamily="2" charset="0"/>
                <a:cs typeface="Helvetica Neue" panose="02000503000000020004" pitchFamily="2" charset="0"/>
              </a:rPr>
              <a:t>, short description, and relevant </a:t>
            </a:r>
            <a:r>
              <a:rPr lang="en-US" sz="1800" b="1" dirty="0">
                <a:solidFill>
                  <a:srgbClr val="326586"/>
                </a:solidFill>
                <a:latin typeface="Helvetica Neue"/>
                <a:ea typeface="Helvetica Neue"/>
                <a:cs typeface="Helvetica Neue"/>
              </a:rPr>
              <a:t>badges</a:t>
            </a:r>
          </a:p>
          <a:p>
            <a:pPr marL="323850" lvl="0" indent="-285750">
              <a:lnSpc>
                <a:spcPct val="115000"/>
              </a:lnSpc>
              <a:buSzPts val="1800"/>
              <a:buFont typeface="Arial" panose="020B0604020202020204" pitchFamily="34" charset="0"/>
              <a:buChar char="•"/>
            </a:pPr>
            <a:r>
              <a:rPr lang="en-US" sz="1800" b="1" dirty="0">
                <a:solidFill>
                  <a:srgbClr val="326586"/>
                </a:solidFill>
                <a:latin typeface="Helvetica Neue"/>
                <a:ea typeface="Helvetica Neue"/>
                <a:cs typeface="Helvetica Neue"/>
              </a:rPr>
              <a:t>Examples</a:t>
            </a:r>
            <a:r>
              <a:rPr lang="en-US" sz="1800" dirty="0">
                <a:latin typeface="Helvetica Neue" panose="02000503000000020004" pitchFamily="2" charset="0"/>
                <a:ea typeface="Helvetica Neue" panose="02000503000000020004" pitchFamily="2" charset="0"/>
                <a:cs typeface="Helvetica Neue" panose="02000503000000020004" pitchFamily="2" charset="0"/>
              </a:rPr>
              <a:t>: </a:t>
            </a:r>
            <a:r>
              <a:rPr lang="en-US" sz="1800" dirty="0">
                <a:latin typeface="Helvetica Neue" panose="02000503000000020004" pitchFamily="2" charset="0"/>
                <a:ea typeface="Helvetica Neue" panose="02000503000000020004" pitchFamily="2" charset="0"/>
                <a:cs typeface="Helvetica Neue" panose="02000503000000020004" pitchFamily="2" charset="0"/>
                <a:hlinkClick r:id="rId4"/>
              </a:rPr>
              <a:t>scikit-learn </a:t>
            </a:r>
            <a:r>
              <a:rPr lang="en-US" sz="1800" dirty="0">
                <a:latin typeface="Helvetica Neue" panose="02000503000000020004" pitchFamily="2" charset="0"/>
                <a:ea typeface="Helvetica Neue" panose="02000503000000020004" pitchFamily="2" charset="0"/>
                <a:cs typeface="Helvetica Neue" panose="02000503000000020004" pitchFamily="2" charset="0"/>
              </a:rPr>
              <a:t>and </a:t>
            </a:r>
            <a:r>
              <a:rPr lang="en-US" sz="1800" dirty="0">
                <a:latin typeface="Helvetica Neue" panose="02000503000000020004" pitchFamily="2" charset="0"/>
                <a:ea typeface="Helvetica Neue" panose="02000503000000020004" pitchFamily="2" charset="0"/>
                <a:cs typeface="Helvetica Neue" panose="02000503000000020004" pitchFamily="2" charset="0"/>
                <a:hlinkClick r:id="rId5"/>
              </a:rPr>
              <a:t>nf-core</a:t>
            </a:r>
            <a:endParaRPr lang="en-US" sz="1800" dirty="0">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4" name="Picture 3">
            <a:extLst>
              <a:ext uri="{FF2B5EF4-FFF2-40B4-BE49-F238E27FC236}">
                <a16:creationId xmlns:a16="http://schemas.microsoft.com/office/drawing/2014/main" id="{C8A33CD5-41BE-1768-4BD4-627575E18624}"/>
              </a:ext>
            </a:extLst>
          </p:cNvPr>
          <p:cNvPicPr>
            <a:picLocks noChangeAspect="1"/>
          </p:cNvPicPr>
          <p:nvPr/>
        </p:nvPicPr>
        <p:blipFill>
          <a:blip r:embed="rId6"/>
          <a:stretch>
            <a:fillRect/>
          </a:stretch>
        </p:blipFill>
        <p:spPr>
          <a:xfrm>
            <a:off x="30913" y="1639829"/>
            <a:ext cx="4451350" cy="2494587"/>
          </a:xfrm>
          <a:prstGeom prst="rect">
            <a:avLst/>
          </a:prstGeom>
        </p:spPr>
      </p:pic>
      <p:pic>
        <p:nvPicPr>
          <p:cNvPr id="5" name="Picture 4">
            <a:extLst>
              <a:ext uri="{FF2B5EF4-FFF2-40B4-BE49-F238E27FC236}">
                <a16:creationId xmlns:a16="http://schemas.microsoft.com/office/drawing/2014/main" id="{E972B065-854B-CBCC-09DE-3ECF1A2597AE}"/>
              </a:ext>
            </a:extLst>
          </p:cNvPr>
          <p:cNvPicPr>
            <a:picLocks noChangeAspect="1"/>
          </p:cNvPicPr>
          <p:nvPr/>
        </p:nvPicPr>
        <p:blipFill>
          <a:blip r:embed="rId7"/>
          <a:stretch>
            <a:fillRect/>
          </a:stretch>
        </p:blipFill>
        <p:spPr>
          <a:xfrm>
            <a:off x="4536773" y="1639828"/>
            <a:ext cx="4607227" cy="2494587"/>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1">
          <a:extLst>
            <a:ext uri="{FF2B5EF4-FFF2-40B4-BE49-F238E27FC236}">
              <a16:creationId xmlns:a16="http://schemas.microsoft.com/office/drawing/2014/main" id="{D6E0AE4C-080F-A0E9-7F09-5896BDD7E82D}"/>
            </a:ext>
          </a:extLst>
        </p:cNvPr>
        <p:cNvGrpSpPr/>
        <p:nvPr/>
      </p:nvGrpSpPr>
      <p:grpSpPr>
        <a:xfrm>
          <a:off x="0" y="0"/>
          <a:ext cx="0" cy="0"/>
          <a:chOff x="0" y="0"/>
          <a:chExt cx="0" cy="0"/>
        </a:xfrm>
      </p:grpSpPr>
      <p:sp>
        <p:nvSpPr>
          <p:cNvPr id="62" name="Google Shape;62;p4">
            <a:extLst>
              <a:ext uri="{FF2B5EF4-FFF2-40B4-BE49-F238E27FC236}">
                <a16:creationId xmlns:a16="http://schemas.microsoft.com/office/drawing/2014/main" id="{A49CF5C8-4AB7-2D1C-5457-47A19C3B6638}"/>
              </a:ext>
            </a:extLst>
          </p:cNvPr>
          <p:cNvSpPr/>
          <p:nvPr/>
        </p:nvSpPr>
        <p:spPr>
          <a:xfrm>
            <a:off x="0" y="4967269"/>
            <a:ext cx="9144000" cy="182880"/>
          </a:xfrm>
          <a:prstGeom prst="rect">
            <a:avLst/>
          </a:prstGeom>
          <a:solidFill>
            <a:srgbClr val="326586">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63" name="Google Shape;63;p4">
            <a:extLst>
              <a:ext uri="{FF2B5EF4-FFF2-40B4-BE49-F238E27FC236}">
                <a16:creationId xmlns:a16="http://schemas.microsoft.com/office/drawing/2014/main" id="{6356EE74-D7FF-E0D1-6B5F-8075C43D48D0}"/>
              </a:ext>
            </a:extLst>
          </p:cNvPr>
          <p:cNvPicPr preferRelativeResize="0"/>
          <p:nvPr/>
        </p:nvPicPr>
        <p:blipFill rotWithShape="1">
          <a:blip r:embed="rId3">
            <a:alphaModFix/>
          </a:blip>
          <a:srcRect/>
          <a:stretch/>
        </p:blipFill>
        <p:spPr>
          <a:xfrm>
            <a:off x="8641080" y="4967269"/>
            <a:ext cx="502920" cy="176231"/>
          </a:xfrm>
          <a:prstGeom prst="rect">
            <a:avLst/>
          </a:prstGeom>
          <a:noFill/>
          <a:ln>
            <a:noFill/>
          </a:ln>
        </p:spPr>
      </p:pic>
      <p:sp>
        <p:nvSpPr>
          <p:cNvPr id="64" name="Google Shape;64;p4">
            <a:extLst>
              <a:ext uri="{FF2B5EF4-FFF2-40B4-BE49-F238E27FC236}">
                <a16:creationId xmlns:a16="http://schemas.microsoft.com/office/drawing/2014/main" id="{96820A66-6B24-F719-79DC-62F7FA8153C5}"/>
              </a:ext>
            </a:extLst>
          </p:cNvPr>
          <p:cNvSpPr txBox="1"/>
          <p:nvPr/>
        </p:nvSpPr>
        <p:spPr>
          <a:xfrm>
            <a:off x="-40591" y="4924320"/>
            <a:ext cx="372429"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dirty="0">
                <a:solidFill>
                  <a:srgbClr val="000000"/>
                </a:solidFill>
                <a:latin typeface="Helvetica Neue"/>
                <a:ea typeface="Helvetica Neue"/>
                <a:cs typeface="Helvetica Neue"/>
                <a:sym typeface="Helvetica Neue"/>
              </a:rPr>
              <a:t>13</a:t>
            </a:r>
            <a:endParaRPr sz="1400" b="0" i="0" u="none" strike="noStrike" cap="none" dirty="0">
              <a:solidFill>
                <a:srgbClr val="000000"/>
              </a:solidFill>
              <a:latin typeface="Arial"/>
              <a:ea typeface="Arial"/>
              <a:cs typeface="Arial"/>
              <a:sym typeface="Arial"/>
            </a:endParaRPr>
          </a:p>
        </p:txBody>
      </p:sp>
      <p:sp>
        <p:nvSpPr>
          <p:cNvPr id="65" name="Google Shape;65;p4">
            <a:extLst>
              <a:ext uri="{FF2B5EF4-FFF2-40B4-BE49-F238E27FC236}">
                <a16:creationId xmlns:a16="http://schemas.microsoft.com/office/drawing/2014/main" id="{4B710AEE-FAF4-C1F9-4866-BDA69A8F6CC1}"/>
              </a:ext>
            </a:extLst>
          </p:cNvPr>
          <p:cNvSpPr txBox="1"/>
          <p:nvPr/>
        </p:nvSpPr>
        <p:spPr>
          <a:xfrm>
            <a:off x="0" y="128355"/>
            <a:ext cx="9144000" cy="387034"/>
          </a:xfrm>
          <a:prstGeom prst="rect">
            <a:avLst/>
          </a:prstGeom>
          <a:noFill/>
          <a:ln>
            <a:noFill/>
          </a:ln>
        </p:spPr>
        <p:txBody>
          <a:bodyPr spcFirstLastPara="1" wrap="square" lIns="91425" tIns="91425" rIns="91425" bIns="91425" anchor="b" anchorCtr="0">
            <a:noAutofit/>
          </a:bodyPr>
          <a:lstStyle/>
          <a:p>
            <a:pPr algn="ctr">
              <a:buClr>
                <a:schemeClr val="dk1"/>
              </a:buClr>
              <a:buSzPts val="2800"/>
            </a:pPr>
            <a:r>
              <a:rPr lang="en-US" sz="2200" b="1" dirty="0">
                <a:solidFill>
                  <a:srgbClr val="326586"/>
                </a:solidFill>
                <a:latin typeface="Helvetica Neue"/>
                <a:ea typeface="Helvetica Neue"/>
                <a:cs typeface="Helvetica Neue"/>
                <a:sym typeface="Helvetica Neue"/>
              </a:rPr>
              <a:t>README for software</a:t>
            </a:r>
            <a:r>
              <a:rPr lang="en-US" sz="2200" b="1" i="0" u="none" strike="noStrike" cap="none" dirty="0">
                <a:solidFill>
                  <a:srgbClr val="326586"/>
                </a:solidFill>
                <a:latin typeface="Helvetica Neue"/>
                <a:ea typeface="Helvetica Neue"/>
                <a:cs typeface="Helvetica Neue"/>
                <a:sym typeface="Helvetica Neue"/>
              </a:rPr>
              <a:t> – relevant badges</a:t>
            </a:r>
            <a:endParaRPr sz="2200" b="0" i="0" u="none" strike="noStrike" cap="none" dirty="0">
              <a:solidFill>
                <a:srgbClr val="326586"/>
              </a:solidFill>
              <a:latin typeface="Helvetica Neue"/>
              <a:ea typeface="Helvetica Neue"/>
              <a:cs typeface="Helvetica Neue"/>
              <a:sym typeface="Helvetica Neue"/>
            </a:endParaRPr>
          </a:p>
        </p:txBody>
      </p:sp>
      <p:sp>
        <p:nvSpPr>
          <p:cNvPr id="2" name="Google Shape;42;p2">
            <a:extLst>
              <a:ext uri="{FF2B5EF4-FFF2-40B4-BE49-F238E27FC236}">
                <a16:creationId xmlns:a16="http://schemas.microsoft.com/office/drawing/2014/main" id="{DEA67A39-182C-A5F2-61CB-FA718C5FC72C}"/>
              </a:ext>
            </a:extLst>
          </p:cNvPr>
          <p:cNvSpPr txBox="1"/>
          <p:nvPr/>
        </p:nvSpPr>
        <p:spPr>
          <a:xfrm>
            <a:off x="0" y="510217"/>
            <a:ext cx="9144000" cy="5189072"/>
          </a:xfrm>
          <a:prstGeom prst="rect">
            <a:avLst/>
          </a:prstGeom>
          <a:noFill/>
          <a:ln>
            <a:noFill/>
          </a:ln>
        </p:spPr>
        <p:txBody>
          <a:bodyPr spcFirstLastPara="1" wrap="square" lIns="91425" tIns="45700" rIns="91425" bIns="45700" anchor="t" anchorCtr="0">
            <a:spAutoFit/>
          </a:bodyPr>
          <a:lstStyle/>
          <a:p>
            <a:pPr marL="323850" lvl="0" indent="-285750">
              <a:lnSpc>
                <a:spcPct val="115000"/>
              </a:lnSpc>
              <a:buSzPts val="1800"/>
              <a:buFont typeface="Arial" panose="020B0604020202020204" pitchFamily="34" charset="0"/>
              <a:buChar char="•"/>
            </a:pPr>
            <a:r>
              <a:rPr lang="en-US" sz="1800" b="1" dirty="0">
                <a:solidFill>
                  <a:srgbClr val="326586"/>
                </a:solidFill>
                <a:latin typeface="Helvetica Neue"/>
                <a:ea typeface="Helvetica Neue"/>
                <a:cs typeface="Helvetica Neue"/>
                <a:hlinkClick r:id="rId4">
                  <a:extLst>
                    <a:ext uri="{A12FA001-AC4F-418D-AE19-62706E023703}">
                      <ahyp:hlinkClr xmlns:ahyp="http://schemas.microsoft.com/office/drawing/2018/hyperlinkcolor" val="tx"/>
                    </a:ext>
                  </a:extLst>
                </a:hlinkClick>
              </a:rPr>
              <a:t>GitHub Actions</a:t>
            </a:r>
            <a:r>
              <a:rPr lang="en-US" sz="1800" b="1" dirty="0"/>
              <a:t>:</a:t>
            </a:r>
            <a:r>
              <a:rPr lang="en-US" sz="1800" dirty="0"/>
              <a:t> Indicates the status of your GitHub Actions workflows</a:t>
            </a:r>
          </a:p>
          <a:p>
            <a:pPr marL="323850" lvl="0" indent="-285750">
              <a:lnSpc>
                <a:spcPct val="115000"/>
              </a:lnSpc>
              <a:buSzPts val="1800"/>
              <a:buFont typeface="Arial" panose="020B0604020202020204" pitchFamily="34" charset="0"/>
              <a:buChar char="•"/>
            </a:pPr>
            <a:endParaRPr lang="en-US" sz="1800" dirty="0"/>
          </a:p>
          <a:p>
            <a:pPr marL="323850" indent="-285750">
              <a:lnSpc>
                <a:spcPct val="115000"/>
              </a:lnSpc>
              <a:buSzPts val="1800"/>
              <a:buFont typeface="Arial" panose="020B0604020202020204" pitchFamily="34" charset="0"/>
              <a:buChar char="•"/>
            </a:pPr>
            <a:r>
              <a:rPr lang="en-US" sz="1800" b="1" dirty="0">
                <a:solidFill>
                  <a:srgbClr val="326586"/>
                </a:solidFill>
                <a:latin typeface="Helvetica Neue"/>
                <a:ea typeface="Helvetica Neue"/>
                <a:cs typeface="Helvetica Neue"/>
              </a:rPr>
              <a:t>Release</a:t>
            </a:r>
            <a:r>
              <a:rPr lang="en-US" sz="1800" b="1" dirty="0"/>
              <a:t>:</a:t>
            </a:r>
            <a:r>
              <a:rPr lang="en-US" sz="1800" dirty="0"/>
              <a:t> Indicates the latest version of the software</a:t>
            </a:r>
          </a:p>
          <a:p>
            <a:pPr marL="323850" indent="-285750">
              <a:lnSpc>
                <a:spcPct val="115000"/>
              </a:lnSpc>
              <a:buSzPts val="1800"/>
              <a:buFont typeface="Arial" panose="020B0604020202020204" pitchFamily="34" charset="0"/>
              <a:buChar char="•"/>
            </a:pPr>
            <a:endParaRPr lang="en-US" sz="1800" dirty="0"/>
          </a:p>
          <a:p>
            <a:pPr marL="323850" indent="-285750">
              <a:lnSpc>
                <a:spcPct val="115000"/>
              </a:lnSpc>
              <a:buSzPts val="1800"/>
              <a:buFont typeface="Arial" panose="020B0604020202020204" pitchFamily="34" charset="0"/>
              <a:buChar char="•"/>
            </a:pPr>
            <a:r>
              <a:rPr lang="en-US" sz="1800" b="1" dirty="0">
                <a:solidFill>
                  <a:srgbClr val="326586"/>
                </a:solidFill>
                <a:latin typeface="Helvetica Neue"/>
                <a:ea typeface="Helvetica Neue"/>
                <a:cs typeface="Helvetica Neue"/>
              </a:rPr>
              <a:t>License</a:t>
            </a:r>
            <a:r>
              <a:rPr lang="en-US" sz="1800" b="1" dirty="0"/>
              <a:t>: </a:t>
            </a:r>
            <a:r>
              <a:rPr lang="en-US" sz="1800" dirty="0"/>
              <a:t>Shows what license your project is under</a:t>
            </a:r>
          </a:p>
          <a:p>
            <a:pPr marL="323850" indent="-285750">
              <a:lnSpc>
                <a:spcPct val="115000"/>
              </a:lnSpc>
              <a:buSzPts val="1800"/>
              <a:buFont typeface="Arial" panose="020B0604020202020204" pitchFamily="34" charset="0"/>
              <a:buChar char="•"/>
            </a:pPr>
            <a:endParaRPr lang="en-US" sz="1800" dirty="0"/>
          </a:p>
          <a:p>
            <a:pPr marL="323850" indent="-285750">
              <a:lnSpc>
                <a:spcPct val="115000"/>
              </a:lnSpc>
              <a:buSzPts val="1800"/>
              <a:buFont typeface="Arial" panose="020B0604020202020204" pitchFamily="34" charset="0"/>
              <a:buChar char="•"/>
            </a:pPr>
            <a:r>
              <a:rPr lang="en-US" sz="1800" b="1" dirty="0">
                <a:solidFill>
                  <a:srgbClr val="326586"/>
                </a:solidFill>
                <a:latin typeface="Helvetica Neue"/>
                <a:ea typeface="Helvetica Neue"/>
                <a:cs typeface="Helvetica Neue"/>
              </a:rPr>
              <a:t>Tests</a:t>
            </a:r>
            <a:r>
              <a:rPr lang="en-US" sz="1800" b="1" dirty="0"/>
              <a:t>:</a:t>
            </a:r>
            <a:r>
              <a:rPr lang="en-US" sz="1800" dirty="0"/>
              <a:t> Indicates the state of your tests according to an </a:t>
            </a:r>
            <a:r>
              <a:rPr lang="en-US" sz="1800" dirty="0" err="1"/>
              <a:t>yml</a:t>
            </a:r>
            <a:r>
              <a:rPr lang="en-US" sz="1800" dirty="0"/>
              <a:t> file.</a:t>
            </a:r>
          </a:p>
          <a:p>
            <a:pPr marL="323850" indent="-285750">
              <a:lnSpc>
                <a:spcPct val="115000"/>
              </a:lnSpc>
              <a:buSzPts val="1800"/>
              <a:buFont typeface="Arial" panose="020B0604020202020204" pitchFamily="34" charset="0"/>
              <a:buChar char="•"/>
            </a:pPr>
            <a:endParaRPr lang="en-US" sz="1800" dirty="0"/>
          </a:p>
          <a:p>
            <a:pPr marL="323850" indent="-285750">
              <a:lnSpc>
                <a:spcPct val="115000"/>
              </a:lnSpc>
              <a:buSzPts val="1800"/>
              <a:buFont typeface="Arial" panose="020B0604020202020204" pitchFamily="34" charset="0"/>
              <a:buChar char="•"/>
            </a:pPr>
            <a:r>
              <a:rPr lang="en-US" sz="1800" b="1" dirty="0">
                <a:solidFill>
                  <a:srgbClr val="326586"/>
                </a:solidFill>
                <a:latin typeface="Helvetica Neue"/>
                <a:ea typeface="Helvetica Neue"/>
                <a:cs typeface="Helvetica Neue"/>
              </a:rPr>
              <a:t>Read the Docs</a:t>
            </a:r>
            <a:r>
              <a:rPr lang="en-US" sz="1800" b="1" dirty="0"/>
              <a:t>: </a:t>
            </a:r>
            <a:r>
              <a:rPr lang="en-US" sz="1800" dirty="0"/>
              <a:t>Indicates the status of the project's documentation build on Read the Docs</a:t>
            </a:r>
          </a:p>
          <a:p>
            <a:pPr marL="323850" indent="-285750">
              <a:lnSpc>
                <a:spcPct val="115000"/>
              </a:lnSpc>
              <a:buSzPts val="1800"/>
              <a:buFont typeface="Arial" panose="020B0604020202020204" pitchFamily="34" charset="0"/>
              <a:buChar char="•"/>
            </a:pPr>
            <a:endParaRPr lang="en-US" sz="1800" dirty="0"/>
          </a:p>
          <a:p>
            <a:pPr marL="38100">
              <a:lnSpc>
                <a:spcPct val="115000"/>
              </a:lnSpc>
              <a:buSzPts val="1800"/>
            </a:pPr>
            <a:r>
              <a:rPr lang="en-US" sz="1800" dirty="0"/>
              <a:t>….</a:t>
            </a:r>
          </a:p>
          <a:p>
            <a:pPr marL="38100">
              <a:lnSpc>
                <a:spcPct val="115000"/>
              </a:lnSpc>
              <a:buSzPts val="1800"/>
            </a:pPr>
            <a:endParaRPr lang="en-US" sz="1800" dirty="0"/>
          </a:p>
          <a:p>
            <a:pPr marL="323850" indent="-285750">
              <a:lnSpc>
                <a:spcPct val="115000"/>
              </a:lnSpc>
              <a:buSzPts val="1800"/>
              <a:buFont typeface="Arial" panose="020B0604020202020204" pitchFamily="34" charset="0"/>
              <a:buChar char="•"/>
            </a:pPr>
            <a:r>
              <a:rPr lang="en-US" sz="1800" dirty="0"/>
              <a:t>More info: </a:t>
            </a:r>
            <a:r>
              <a:rPr lang="en-US" sz="1800" dirty="0">
                <a:hlinkClick r:id="rId5"/>
              </a:rPr>
              <a:t>https://github.com/badges/awesome-badges</a:t>
            </a:r>
            <a:r>
              <a:rPr lang="en-US" sz="1800" dirty="0"/>
              <a:t> </a:t>
            </a:r>
          </a:p>
          <a:p>
            <a:pPr marL="323850" indent="-285750">
              <a:lnSpc>
                <a:spcPct val="115000"/>
              </a:lnSpc>
              <a:buSzPts val="1800"/>
              <a:buFont typeface="Arial" panose="020B0604020202020204" pitchFamily="34" charset="0"/>
              <a:buChar char="•"/>
            </a:pPr>
            <a:endParaRPr lang="en-US" sz="1800" dirty="0"/>
          </a:p>
          <a:p>
            <a:pPr marL="323850" lvl="0" indent="-285750">
              <a:lnSpc>
                <a:spcPct val="115000"/>
              </a:lnSpc>
              <a:buSzPts val="1800"/>
              <a:buFont typeface="Arial" panose="020B0604020202020204" pitchFamily="34" charset="0"/>
              <a:buChar char="•"/>
            </a:pPr>
            <a:endParaRPr lang="en-US" sz="1800" dirty="0"/>
          </a:p>
        </p:txBody>
      </p:sp>
      <p:sp>
        <p:nvSpPr>
          <p:cNvPr id="6" name="TextBox 5">
            <a:extLst>
              <a:ext uri="{FF2B5EF4-FFF2-40B4-BE49-F238E27FC236}">
                <a16:creationId xmlns:a16="http://schemas.microsoft.com/office/drawing/2014/main" id="{FDA97373-F759-F64B-A89B-1909BB4E62B7}"/>
              </a:ext>
            </a:extLst>
          </p:cNvPr>
          <p:cNvSpPr txBox="1"/>
          <p:nvPr/>
        </p:nvSpPr>
        <p:spPr>
          <a:xfrm>
            <a:off x="120660" y="916462"/>
            <a:ext cx="8346389" cy="276999"/>
          </a:xfrm>
          <a:prstGeom prst="rect">
            <a:avLst/>
          </a:prstGeom>
          <a:noFill/>
        </p:spPr>
        <p:txBody>
          <a:bodyPr wrap="square">
            <a:spAutoFit/>
          </a:bodyPr>
          <a:lstStyle/>
          <a:p>
            <a:pPr algn="ctr" rtl="0">
              <a:spcAft>
                <a:spcPts val="1600"/>
              </a:spcAft>
              <a:buNone/>
            </a:pPr>
            <a:r>
              <a:rPr lang="en-US" sz="1200" b="0" i="0" u="none" strike="noStrike" dirty="0">
                <a:solidFill>
                  <a:srgbClr val="595959"/>
                </a:solidFill>
                <a:effectLst/>
                <a:latin typeface="Courier New" panose="02070309020205020404" pitchFamily="49" charset="0"/>
              </a:rPr>
              <a:t>![example workflow](https://</a:t>
            </a:r>
            <a:r>
              <a:rPr lang="en-US" sz="1200" b="0" i="0" u="none" strike="noStrike" dirty="0" err="1">
                <a:solidFill>
                  <a:srgbClr val="595959"/>
                </a:solidFill>
                <a:effectLst/>
                <a:latin typeface="Courier New" panose="02070309020205020404" pitchFamily="49" charset="0"/>
              </a:rPr>
              <a:t>github.com</a:t>
            </a:r>
            <a:r>
              <a:rPr lang="en-US" sz="1200" b="0" i="0" u="none" strike="noStrike" dirty="0">
                <a:solidFill>
                  <a:srgbClr val="595959"/>
                </a:solidFill>
                <a:effectLst/>
                <a:latin typeface="Courier New" panose="02070309020205020404" pitchFamily="49" charset="0"/>
              </a:rPr>
              <a:t>/</a:t>
            </a:r>
            <a:r>
              <a:rPr lang="en-US" sz="1200" b="0" i="0" u="none" strike="noStrike" dirty="0" err="1">
                <a:solidFill>
                  <a:srgbClr val="595959"/>
                </a:solidFill>
                <a:effectLst/>
                <a:latin typeface="Courier New" panose="02070309020205020404" pitchFamily="49" charset="0"/>
              </a:rPr>
              <a:t>github</a:t>
            </a:r>
            <a:r>
              <a:rPr lang="en-US" sz="1200" b="0" i="0" u="none" strike="noStrike" dirty="0">
                <a:solidFill>
                  <a:srgbClr val="595959"/>
                </a:solidFill>
                <a:effectLst/>
                <a:latin typeface="Courier New" panose="02070309020205020404" pitchFamily="49" charset="0"/>
              </a:rPr>
              <a:t>/docs/actions/workflows/</a:t>
            </a:r>
            <a:r>
              <a:rPr lang="en-US" sz="1200" b="0" i="0" u="none" strike="noStrike" dirty="0" err="1">
                <a:solidFill>
                  <a:srgbClr val="595959"/>
                </a:solidFill>
                <a:effectLst/>
                <a:latin typeface="Courier New" panose="02070309020205020404" pitchFamily="49" charset="0"/>
              </a:rPr>
              <a:t>main.yml</a:t>
            </a:r>
            <a:r>
              <a:rPr lang="en-US" sz="1200" b="0" i="0" u="none" strike="noStrike" dirty="0">
                <a:solidFill>
                  <a:srgbClr val="595959"/>
                </a:solidFill>
                <a:effectLst/>
                <a:latin typeface="Courier New" panose="02070309020205020404" pitchFamily="49" charset="0"/>
              </a:rPr>
              <a:t>/</a:t>
            </a:r>
            <a:r>
              <a:rPr lang="en-US" sz="1200" b="0" i="0" u="none" strike="noStrike" dirty="0" err="1">
                <a:solidFill>
                  <a:srgbClr val="595959"/>
                </a:solidFill>
                <a:effectLst/>
                <a:latin typeface="Courier New" panose="02070309020205020404" pitchFamily="49" charset="0"/>
              </a:rPr>
              <a:t>badge.svg</a:t>
            </a:r>
            <a:r>
              <a:rPr lang="en-US" sz="1200" b="0" i="0" u="none" strike="noStrike" dirty="0">
                <a:solidFill>
                  <a:srgbClr val="595959"/>
                </a:solidFill>
                <a:effectLst/>
                <a:latin typeface="Courier New" panose="02070309020205020404" pitchFamily="49" charset="0"/>
              </a:rPr>
              <a:t>)</a:t>
            </a:r>
            <a:endParaRPr lang="en-US" sz="1200" b="0" dirty="0">
              <a:effectLst/>
            </a:endParaRPr>
          </a:p>
        </p:txBody>
      </p:sp>
      <p:sp>
        <p:nvSpPr>
          <p:cNvPr id="10" name="TextBox 9">
            <a:extLst>
              <a:ext uri="{FF2B5EF4-FFF2-40B4-BE49-F238E27FC236}">
                <a16:creationId xmlns:a16="http://schemas.microsoft.com/office/drawing/2014/main" id="{5A0412B4-71E6-382E-AD3C-2D8FF6B505E9}"/>
              </a:ext>
            </a:extLst>
          </p:cNvPr>
          <p:cNvSpPr txBox="1"/>
          <p:nvPr/>
        </p:nvSpPr>
        <p:spPr>
          <a:xfrm>
            <a:off x="120659" y="1553180"/>
            <a:ext cx="8346389" cy="276999"/>
          </a:xfrm>
          <a:prstGeom prst="rect">
            <a:avLst/>
          </a:prstGeom>
          <a:noFill/>
        </p:spPr>
        <p:txBody>
          <a:bodyPr wrap="square">
            <a:spAutoFit/>
          </a:bodyPr>
          <a:lstStyle/>
          <a:p>
            <a:pPr algn="ctr" rtl="0">
              <a:buNone/>
            </a:pPr>
            <a:r>
              <a:rPr lang="en-US" sz="1200" b="0" i="0" u="none" strike="noStrike" dirty="0">
                <a:solidFill>
                  <a:srgbClr val="595959"/>
                </a:solidFill>
                <a:effectLst/>
                <a:latin typeface="Courier New" panose="02070309020205020404" pitchFamily="49" charset="0"/>
              </a:rPr>
              <a:t>![GitHub release (latest by date)](https://</a:t>
            </a:r>
            <a:r>
              <a:rPr lang="en-US" sz="1200" b="0" i="0" u="none" strike="noStrike" dirty="0" err="1">
                <a:solidFill>
                  <a:srgbClr val="595959"/>
                </a:solidFill>
                <a:effectLst/>
                <a:latin typeface="Courier New" panose="02070309020205020404" pitchFamily="49" charset="0"/>
              </a:rPr>
              <a:t>img.shields.io</a:t>
            </a:r>
            <a:r>
              <a:rPr lang="en-US" sz="1200" b="0" i="0" u="none" strike="noStrike" dirty="0">
                <a:solidFill>
                  <a:srgbClr val="595959"/>
                </a:solidFill>
                <a:effectLst/>
                <a:latin typeface="Courier New" panose="02070309020205020404" pitchFamily="49" charset="0"/>
              </a:rPr>
              <a:t>/</a:t>
            </a:r>
            <a:r>
              <a:rPr lang="en-US" sz="1200" b="0" i="0" u="none" strike="noStrike" dirty="0" err="1">
                <a:solidFill>
                  <a:srgbClr val="595959"/>
                </a:solidFill>
                <a:effectLst/>
                <a:latin typeface="Courier New" panose="02070309020205020404" pitchFamily="49" charset="0"/>
              </a:rPr>
              <a:t>github</a:t>
            </a:r>
            <a:r>
              <a:rPr lang="en-US" sz="1200" b="0" i="0" u="none" strike="noStrike" dirty="0">
                <a:solidFill>
                  <a:srgbClr val="595959"/>
                </a:solidFill>
                <a:effectLst/>
                <a:latin typeface="Courier New" panose="02070309020205020404" pitchFamily="49" charset="0"/>
              </a:rPr>
              <a:t>/v/release/user/repo)</a:t>
            </a:r>
            <a:endParaRPr lang="en-US" sz="1200" b="0" dirty="0">
              <a:effectLst/>
            </a:endParaRPr>
          </a:p>
        </p:txBody>
      </p:sp>
      <p:sp>
        <p:nvSpPr>
          <p:cNvPr id="11" name="TextBox 10">
            <a:extLst>
              <a:ext uri="{FF2B5EF4-FFF2-40B4-BE49-F238E27FC236}">
                <a16:creationId xmlns:a16="http://schemas.microsoft.com/office/drawing/2014/main" id="{7CA1F77D-9DEB-CD1E-C222-E59DBC4431B5}"/>
              </a:ext>
            </a:extLst>
          </p:cNvPr>
          <p:cNvSpPr txBox="1"/>
          <p:nvPr/>
        </p:nvSpPr>
        <p:spPr>
          <a:xfrm>
            <a:off x="120658" y="2189898"/>
            <a:ext cx="8346389" cy="276999"/>
          </a:xfrm>
          <a:prstGeom prst="rect">
            <a:avLst/>
          </a:prstGeom>
          <a:noFill/>
        </p:spPr>
        <p:txBody>
          <a:bodyPr wrap="square">
            <a:spAutoFit/>
          </a:bodyPr>
          <a:lstStyle/>
          <a:p>
            <a:r>
              <a:rPr lang="en-US" sz="1200" dirty="0">
                <a:solidFill>
                  <a:srgbClr val="595959"/>
                </a:solidFill>
                <a:latin typeface="Courier New" panose="02070309020205020404" pitchFamily="49" charset="0"/>
              </a:rPr>
              <a:t>![GitHub](https://</a:t>
            </a:r>
            <a:r>
              <a:rPr lang="en-US" sz="1200" dirty="0" err="1">
                <a:solidFill>
                  <a:srgbClr val="595959"/>
                </a:solidFill>
                <a:latin typeface="Courier New" panose="02070309020205020404" pitchFamily="49" charset="0"/>
              </a:rPr>
              <a:t>img.shields.io</a:t>
            </a:r>
            <a:r>
              <a:rPr lang="en-US" sz="1200" dirty="0">
                <a:solidFill>
                  <a:srgbClr val="595959"/>
                </a:solidFill>
                <a:latin typeface="Courier New" panose="02070309020205020404" pitchFamily="49" charset="0"/>
              </a:rPr>
              <a:t>/</a:t>
            </a:r>
            <a:r>
              <a:rPr lang="en-US" sz="1200" dirty="0" err="1">
                <a:solidFill>
                  <a:srgbClr val="595959"/>
                </a:solidFill>
                <a:latin typeface="Courier New" panose="02070309020205020404" pitchFamily="49" charset="0"/>
              </a:rPr>
              <a:t>github</a:t>
            </a:r>
            <a:r>
              <a:rPr lang="en-US" sz="1200" dirty="0">
                <a:solidFill>
                  <a:srgbClr val="595959"/>
                </a:solidFill>
                <a:latin typeface="Courier New" panose="02070309020205020404" pitchFamily="49" charset="0"/>
              </a:rPr>
              <a:t>/license/user/repo)</a:t>
            </a:r>
            <a:endParaRPr lang="en-US" sz="1200" dirty="0"/>
          </a:p>
        </p:txBody>
      </p:sp>
      <p:sp>
        <p:nvSpPr>
          <p:cNvPr id="12" name="TextBox 11">
            <a:extLst>
              <a:ext uri="{FF2B5EF4-FFF2-40B4-BE49-F238E27FC236}">
                <a16:creationId xmlns:a16="http://schemas.microsoft.com/office/drawing/2014/main" id="{744169A4-F87B-A927-F79C-36D29CAEBDAC}"/>
              </a:ext>
            </a:extLst>
          </p:cNvPr>
          <p:cNvSpPr txBox="1"/>
          <p:nvPr/>
        </p:nvSpPr>
        <p:spPr>
          <a:xfrm>
            <a:off x="120657" y="2818516"/>
            <a:ext cx="8346389" cy="276999"/>
          </a:xfrm>
          <a:prstGeom prst="rect">
            <a:avLst/>
          </a:prstGeom>
          <a:noFill/>
        </p:spPr>
        <p:txBody>
          <a:bodyPr wrap="square">
            <a:spAutoFit/>
          </a:bodyPr>
          <a:lstStyle/>
          <a:p>
            <a:r>
              <a:rPr lang="en-US" sz="1200" dirty="0">
                <a:solidFill>
                  <a:srgbClr val="595959"/>
                </a:solidFill>
                <a:latin typeface="Courier New" panose="02070309020205020404" pitchFamily="49" charset="0"/>
              </a:rPr>
              <a:t>![</a:t>
            </a:r>
            <a:r>
              <a:rPr lang="en-US" sz="1200" dirty="0" err="1">
                <a:solidFill>
                  <a:srgbClr val="595959"/>
                </a:solidFill>
                <a:latin typeface="Courier New" panose="02070309020205020404" pitchFamily="49" charset="0"/>
              </a:rPr>
              <a:t>OSTests</a:t>
            </a:r>
            <a:r>
              <a:rPr lang="en-US" sz="1200" dirty="0">
                <a:solidFill>
                  <a:srgbClr val="595959"/>
                </a:solidFill>
                <a:latin typeface="Courier New" panose="02070309020205020404" pitchFamily="49" charset="0"/>
              </a:rPr>
              <a:t>](https://</a:t>
            </a:r>
            <a:r>
              <a:rPr lang="en-US" sz="1200" dirty="0" err="1">
                <a:solidFill>
                  <a:srgbClr val="595959"/>
                </a:solidFill>
                <a:latin typeface="Courier New" panose="02070309020205020404" pitchFamily="49" charset="0"/>
              </a:rPr>
              <a:t>github.com</a:t>
            </a:r>
            <a:r>
              <a:rPr lang="en-US" sz="1200" dirty="0">
                <a:solidFill>
                  <a:srgbClr val="595959"/>
                </a:solidFill>
                <a:latin typeface="Courier New" panose="02070309020205020404" pitchFamily="49" charset="0"/>
              </a:rPr>
              <a:t>/owner/repository/actions/workflows/</a:t>
            </a:r>
            <a:r>
              <a:rPr lang="en-US" sz="1200" dirty="0" err="1">
                <a:solidFill>
                  <a:srgbClr val="595959"/>
                </a:solidFill>
                <a:latin typeface="Courier New" panose="02070309020205020404" pitchFamily="49" charset="0"/>
              </a:rPr>
              <a:t>os-tests.yml</a:t>
            </a:r>
            <a:r>
              <a:rPr lang="en-US" sz="1200" dirty="0">
                <a:solidFill>
                  <a:srgbClr val="595959"/>
                </a:solidFill>
                <a:latin typeface="Courier New" panose="02070309020205020404" pitchFamily="49" charset="0"/>
              </a:rPr>
              <a:t>/</a:t>
            </a:r>
            <a:r>
              <a:rPr lang="en-US" sz="1200" dirty="0" err="1">
                <a:solidFill>
                  <a:srgbClr val="595959"/>
                </a:solidFill>
                <a:latin typeface="Courier New" panose="02070309020205020404" pitchFamily="49" charset="0"/>
              </a:rPr>
              <a:t>badge.svg</a:t>
            </a:r>
            <a:r>
              <a:rPr lang="en-US" sz="1200" dirty="0">
                <a:solidFill>
                  <a:srgbClr val="595959"/>
                </a:solidFill>
                <a:latin typeface="Courier New" panose="02070309020205020404" pitchFamily="49" charset="0"/>
              </a:rPr>
              <a:t>)</a:t>
            </a:r>
            <a:endParaRPr lang="en-US" sz="1200" dirty="0"/>
          </a:p>
        </p:txBody>
      </p:sp>
      <p:sp>
        <p:nvSpPr>
          <p:cNvPr id="13" name="TextBox 12">
            <a:extLst>
              <a:ext uri="{FF2B5EF4-FFF2-40B4-BE49-F238E27FC236}">
                <a16:creationId xmlns:a16="http://schemas.microsoft.com/office/drawing/2014/main" id="{5F147C8B-EE4A-C6B2-E13C-E6C68CB906CE}"/>
              </a:ext>
            </a:extLst>
          </p:cNvPr>
          <p:cNvSpPr txBox="1"/>
          <p:nvPr/>
        </p:nvSpPr>
        <p:spPr>
          <a:xfrm>
            <a:off x="120657" y="3674548"/>
            <a:ext cx="8346389" cy="461665"/>
          </a:xfrm>
          <a:prstGeom prst="rect">
            <a:avLst/>
          </a:prstGeom>
          <a:noFill/>
        </p:spPr>
        <p:txBody>
          <a:bodyPr wrap="square">
            <a:spAutoFit/>
          </a:bodyPr>
          <a:lstStyle/>
          <a:p>
            <a:r>
              <a:rPr lang="en-US" sz="1200" dirty="0">
                <a:solidFill>
                  <a:srgbClr val="595959"/>
                </a:solidFill>
                <a:latin typeface="Courier New" panose="02070309020205020404" pitchFamily="49" charset="0"/>
              </a:rPr>
              <a:t>[![</a:t>
            </a:r>
            <a:r>
              <a:rPr lang="en-US" sz="1200" dirty="0" err="1">
                <a:solidFill>
                  <a:srgbClr val="595959"/>
                </a:solidFill>
                <a:latin typeface="Courier New" panose="02070309020205020404" pitchFamily="49" charset="0"/>
              </a:rPr>
              <a:t>DocumentationStatus</a:t>
            </a:r>
            <a:r>
              <a:rPr lang="en-US" sz="1200" dirty="0">
                <a:solidFill>
                  <a:srgbClr val="595959"/>
                </a:solidFill>
                <a:latin typeface="Courier New" panose="02070309020205020404" pitchFamily="49" charset="0"/>
              </a:rPr>
              <a:t>](https://</a:t>
            </a:r>
            <a:r>
              <a:rPr lang="en-US" sz="1200" dirty="0" err="1">
                <a:solidFill>
                  <a:srgbClr val="595959"/>
                </a:solidFill>
                <a:latin typeface="Courier New" panose="02070309020205020404" pitchFamily="49" charset="0"/>
              </a:rPr>
              <a:t>readthedocs.org</a:t>
            </a:r>
            <a:r>
              <a:rPr lang="en-US" sz="1200" dirty="0">
                <a:solidFill>
                  <a:srgbClr val="595959"/>
                </a:solidFill>
                <a:latin typeface="Courier New" panose="02070309020205020404" pitchFamily="49" charset="0"/>
              </a:rPr>
              <a:t>/projects/name/badge/?version=latest)](https://</a:t>
            </a:r>
            <a:r>
              <a:rPr lang="en-US" sz="1200" dirty="0" err="1">
                <a:solidFill>
                  <a:srgbClr val="595959"/>
                </a:solidFill>
                <a:latin typeface="Courier New" panose="02070309020205020404" pitchFamily="49" charset="0"/>
              </a:rPr>
              <a:t>name.readthedocs.io</a:t>
            </a:r>
            <a:r>
              <a:rPr lang="en-US" sz="1200" dirty="0">
                <a:solidFill>
                  <a:srgbClr val="595959"/>
                </a:solidFill>
                <a:latin typeface="Courier New" panose="02070309020205020404" pitchFamily="49" charset="0"/>
              </a:rPr>
              <a:t>/?badge=latest)</a:t>
            </a:r>
            <a:endParaRPr lang="en-US" sz="1200" dirty="0"/>
          </a:p>
        </p:txBody>
      </p:sp>
    </p:spTree>
    <p:extLst>
      <p:ext uri="{BB962C8B-B14F-4D97-AF65-F5344CB8AC3E}">
        <p14:creationId xmlns:p14="http://schemas.microsoft.com/office/powerpoint/2010/main" val="12312800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1">
          <a:extLst>
            <a:ext uri="{FF2B5EF4-FFF2-40B4-BE49-F238E27FC236}">
              <a16:creationId xmlns:a16="http://schemas.microsoft.com/office/drawing/2014/main" id="{46C32327-7C59-D16D-7AC7-447545007B2B}"/>
            </a:ext>
          </a:extLst>
        </p:cNvPr>
        <p:cNvGrpSpPr/>
        <p:nvPr/>
      </p:nvGrpSpPr>
      <p:grpSpPr>
        <a:xfrm>
          <a:off x="0" y="0"/>
          <a:ext cx="0" cy="0"/>
          <a:chOff x="0" y="0"/>
          <a:chExt cx="0" cy="0"/>
        </a:xfrm>
      </p:grpSpPr>
      <p:sp>
        <p:nvSpPr>
          <p:cNvPr id="62" name="Google Shape;62;p4">
            <a:extLst>
              <a:ext uri="{FF2B5EF4-FFF2-40B4-BE49-F238E27FC236}">
                <a16:creationId xmlns:a16="http://schemas.microsoft.com/office/drawing/2014/main" id="{2516AB3C-971F-721A-8846-69C938E04AFB}"/>
              </a:ext>
            </a:extLst>
          </p:cNvPr>
          <p:cNvSpPr/>
          <p:nvPr/>
        </p:nvSpPr>
        <p:spPr>
          <a:xfrm>
            <a:off x="0" y="4967269"/>
            <a:ext cx="9144000" cy="182880"/>
          </a:xfrm>
          <a:prstGeom prst="rect">
            <a:avLst/>
          </a:prstGeom>
          <a:solidFill>
            <a:srgbClr val="326586">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63" name="Google Shape;63;p4">
            <a:extLst>
              <a:ext uri="{FF2B5EF4-FFF2-40B4-BE49-F238E27FC236}">
                <a16:creationId xmlns:a16="http://schemas.microsoft.com/office/drawing/2014/main" id="{9CCE7168-40AB-C288-16DB-6AE57892DCF3}"/>
              </a:ext>
            </a:extLst>
          </p:cNvPr>
          <p:cNvPicPr preferRelativeResize="0"/>
          <p:nvPr/>
        </p:nvPicPr>
        <p:blipFill rotWithShape="1">
          <a:blip r:embed="rId3">
            <a:alphaModFix/>
          </a:blip>
          <a:srcRect/>
          <a:stretch/>
        </p:blipFill>
        <p:spPr>
          <a:xfrm>
            <a:off x="8641080" y="4967269"/>
            <a:ext cx="502920" cy="176231"/>
          </a:xfrm>
          <a:prstGeom prst="rect">
            <a:avLst/>
          </a:prstGeom>
          <a:noFill/>
          <a:ln>
            <a:noFill/>
          </a:ln>
        </p:spPr>
      </p:pic>
      <p:sp>
        <p:nvSpPr>
          <p:cNvPr id="64" name="Google Shape;64;p4">
            <a:extLst>
              <a:ext uri="{FF2B5EF4-FFF2-40B4-BE49-F238E27FC236}">
                <a16:creationId xmlns:a16="http://schemas.microsoft.com/office/drawing/2014/main" id="{E5603405-EF99-4C0B-8E6C-9149AD858168}"/>
              </a:ext>
            </a:extLst>
          </p:cNvPr>
          <p:cNvSpPr txBox="1"/>
          <p:nvPr/>
        </p:nvSpPr>
        <p:spPr>
          <a:xfrm>
            <a:off x="-40591" y="4924320"/>
            <a:ext cx="387177"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dirty="0">
                <a:latin typeface="Helvetica Neue"/>
                <a:ea typeface="Helvetica Neue"/>
                <a:cs typeface="Helvetica Neue"/>
                <a:sym typeface="Helvetica Neue"/>
              </a:rPr>
              <a:t>14</a:t>
            </a:r>
            <a:endParaRPr sz="1200" b="0" i="0" u="none" strike="noStrike" cap="none" dirty="0">
              <a:solidFill>
                <a:srgbClr val="000000"/>
              </a:solidFill>
              <a:latin typeface="Helvetica Neue"/>
              <a:ea typeface="Helvetica Neue"/>
              <a:cs typeface="Helvetica Neue"/>
              <a:sym typeface="Helvetica Neue"/>
            </a:endParaRPr>
          </a:p>
        </p:txBody>
      </p:sp>
      <p:sp>
        <p:nvSpPr>
          <p:cNvPr id="65" name="Google Shape;65;p4">
            <a:extLst>
              <a:ext uri="{FF2B5EF4-FFF2-40B4-BE49-F238E27FC236}">
                <a16:creationId xmlns:a16="http://schemas.microsoft.com/office/drawing/2014/main" id="{482F104E-D761-D75B-21ED-33D65D5FFCB2}"/>
              </a:ext>
            </a:extLst>
          </p:cNvPr>
          <p:cNvSpPr txBox="1"/>
          <p:nvPr/>
        </p:nvSpPr>
        <p:spPr>
          <a:xfrm>
            <a:off x="0" y="42851"/>
            <a:ext cx="9144000" cy="387034"/>
          </a:xfrm>
          <a:prstGeom prst="rect">
            <a:avLst/>
          </a:prstGeom>
          <a:noFill/>
          <a:ln>
            <a:noFill/>
          </a:ln>
        </p:spPr>
        <p:txBody>
          <a:bodyPr spcFirstLastPara="1" wrap="square" lIns="91425" tIns="91425" rIns="91425" bIns="91425" anchor="b" anchorCtr="0">
            <a:noAutofit/>
          </a:bodyPr>
          <a:lstStyle/>
          <a:p>
            <a:pPr marL="0" marR="0" lvl="0" indent="0" algn="ctr" rtl="0">
              <a:lnSpc>
                <a:spcPct val="100000"/>
              </a:lnSpc>
              <a:spcBef>
                <a:spcPts val="0"/>
              </a:spcBef>
              <a:spcAft>
                <a:spcPts val="0"/>
              </a:spcAft>
              <a:buClr>
                <a:schemeClr val="dk1"/>
              </a:buClr>
              <a:buSzPts val="2800"/>
              <a:buFont typeface="Raleway"/>
              <a:buNone/>
            </a:pPr>
            <a:r>
              <a:rPr lang="en-US" sz="2200" b="1" i="0" u="none" strike="noStrike" cap="none" dirty="0">
                <a:solidFill>
                  <a:srgbClr val="326586"/>
                </a:solidFill>
                <a:latin typeface="Helvetica Neue"/>
                <a:ea typeface="Helvetica Neue"/>
                <a:cs typeface="Helvetica Neue"/>
                <a:sym typeface="Helvetica Neue"/>
              </a:rPr>
              <a:t>README for software</a:t>
            </a:r>
            <a:endParaRPr sz="2200" b="0" i="0" u="none" strike="noStrike" cap="none" dirty="0">
              <a:solidFill>
                <a:srgbClr val="326586"/>
              </a:solidFill>
              <a:latin typeface="Helvetica Neue"/>
              <a:ea typeface="Helvetica Neue"/>
              <a:cs typeface="Helvetica Neue"/>
              <a:sym typeface="Helvetica Neue"/>
            </a:endParaRPr>
          </a:p>
        </p:txBody>
      </p:sp>
      <p:sp>
        <p:nvSpPr>
          <p:cNvPr id="2" name="Google Shape;42;p2">
            <a:extLst>
              <a:ext uri="{FF2B5EF4-FFF2-40B4-BE49-F238E27FC236}">
                <a16:creationId xmlns:a16="http://schemas.microsoft.com/office/drawing/2014/main" id="{62CB56A7-5E7F-858D-F578-B1209282F792}"/>
              </a:ext>
            </a:extLst>
          </p:cNvPr>
          <p:cNvSpPr txBox="1"/>
          <p:nvPr/>
        </p:nvSpPr>
        <p:spPr>
          <a:xfrm>
            <a:off x="0" y="402570"/>
            <a:ext cx="9144000" cy="2003585"/>
          </a:xfrm>
          <a:prstGeom prst="rect">
            <a:avLst/>
          </a:prstGeom>
          <a:noFill/>
          <a:ln>
            <a:noFill/>
          </a:ln>
        </p:spPr>
        <p:txBody>
          <a:bodyPr spcFirstLastPara="1" wrap="square" lIns="91425" tIns="45700" rIns="91425" bIns="45700" anchor="t" anchorCtr="0">
            <a:spAutoFit/>
          </a:bodyPr>
          <a:lstStyle/>
          <a:p>
            <a:pPr marL="323850" lvl="0" indent="-285750">
              <a:lnSpc>
                <a:spcPct val="115000"/>
              </a:lnSpc>
              <a:buSzPts val="1800"/>
              <a:buFont typeface="Arial" panose="020B0604020202020204" pitchFamily="34" charset="0"/>
              <a:buChar char="•"/>
            </a:pPr>
            <a:r>
              <a:rPr lang="en-US" sz="1800" dirty="0">
                <a:latin typeface="Helvetica Neue" panose="02000503000000020004" pitchFamily="2" charset="0"/>
                <a:ea typeface="Helvetica Neue" panose="02000503000000020004" pitchFamily="2" charset="0"/>
                <a:cs typeface="Helvetica Neue" panose="02000503000000020004" pitchFamily="2" charset="0"/>
              </a:rPr>
              <a:t>Add </a:t>
            </a:r>
            <a:r>
              <a:rPr lang="en-US" sz="1800" b="1" dirty="0">
                <a:solidFill>
                  <a:srgbClr val="326586"/>
                </a:solidFill>
                <a:latin typeface="Helvetica Neue"/>
                <a:ea typeface="Helvetica Neue"/>
                <a:cs typeface="Helvetica Neue"/>
              </a:rPr>
              <a:t>installation instructions</a:t>
            </a:r>
          </a:p>
          <a:p>
            <a:pPr marL="38100">
              <a:lnSpc>
                <a:spcPct val="115000"/>
              </a:lnSpc>
              <a:buSzPts val="1800"/>
            </a:pPr>
            <a:r>
              <a:rPr lang="en-US" sz="1800" dirty="0">
                <a:latin typeface="Helvetica Neue" panose="02000503000000020004" pitchFamily="2" charset="0"/>
                <a:ea typeface="Helvetica Neue" panose="02000503000000020004" pitchFamily="2" charset="0"/>
                <a:cs typeface="Helvetica Neue" panose="02000503000000020004" pitchFamily="2" charset="0"/>
              </a:rPr>
              <a:t>	* </a:t>
            </a:r>
            <a:r>
              <a:rPr lang="en-US" sz="1800" dirty="0"/>
              <a:t>List </a:t>
            </a:r>
            <a:r>
              <a:rPr lang="en-US" sz="1800" b="1" dirty="0">
                <a:solidFill>
                  <a:srgbClr val="326586"/>
                </a:solidFill>
                <a:latin typeface="Helvetica Neue"/>
                <a:ea typeface="Helvetica Neue"/>
                <a:cs typeface="Helvetica Neue"/>
              </a:rPr>
              <a:t>requirements</a:t>
            </a:r>
            <a:r>
              <a:rPr lang="en-US" sz="1800" dirty="0"/>
              <a:t> and if there’s any extra step into acquiring them</a:t>
            </a:r>
          </a:p>
          <a:p>
            <a:pPr marL="38100">
              <a:lnSpc>
                <a:spcPct val="115000"/>
              </a:lnSpc>
              <a:buSzPts val="1800"/>
            </a:pPr>
            <a:r>
              <a:rPr lang="en-US" sz="1800" dirty="0"/>
              <a:t>	* List installations for the </a:t>
            </a:r>
            <a:r>
              <a:rPr lang="en-US" sz="1800" b="1" dirty="0">
                <a:solidFill>
                  <a:srgbClr val="326586"/>
                </a:solidFill>
                <a:latin typeface="Helvetica Neue"/>
                <a:ea typeface="Helvetica Neue"/>
                <a:cs typeface="Helvetica Neue"/>
              </a:rPr>
              <a:t>different OSs</a:t>
            </a:r>
            <a:r>
              <a:rPr lang="en-US" sz="1800" dirty="0"/>
              <a:t>, </a:t>
            </a:r>
            <a:r>
              <a:rPr lang="en-US" sz="1800" b="1" dirty="0">
                <a:solidFill>
                  <a:srgbClr val="326586"/>
                </a:solidFill>
                <a:latin typeface="Helvetica Neue"/>
                <a:ea typeface="Helvetica Neue"/>
                <a:cs typeface="Helvetica Neue"/>
              </a:rPr>
              <a:t>containers</a:t>
            </a:r>
            <a:r>
              <a:rPr lang="en-US" sz="1800" dirty="0"/>
              <a:t>, or other methods	</a:t>
            </a:r>
          </a:p>
          <a:p>
            <a:pPr marL="38100">
              <a:lnSpc>
                <a:spcPct val="115000"/>
              </a:lnSpc>
              <a:buSzPts val="1800"/>
            </a:pPr>
            <a:r>
              <a:rPr lang="en-US" sz="1800" dirty="0"/>
              <a:t>	* Include </a:t>
            </a:r>
            <a:r>
              <a:rPr lang="en-US" sz="1800" b="1" dirty="0">
                <a:solidFill>
                  <a:srgbClr val="326586"/>
                </a:solidFill>
                <a:latin typeface="Helvetica Neue"/>
                <a:ea typeface="Helvetica Neue"/>
                <a:cs typeface="Helvetica Neue"/>
              </a:rPr>
              <a:t>developer installation </a:t>
            </a:r>
          </a:p>
          <a:p>
            <a:pPr marL="38100">
              <a:lnSpc>
                <a:spcPct val="115000"/>
              </a:lnSpc>
              <a:buSzPts val="1800"/>
            </a:pPr>
            <a:r>
              <a:rPr lang="en-US" sz="1800" dirty="0"/>
              <a:t>	* If the instructions are too large, link to a </a:t>
            </a:r>
            <a:r>
              <a:rPr lang="en-US" sz="1800" b="1" dirty="0">
                <a:solidFill>
                  <a:srgbClr val="326586"/>
                </a:solidFill>
                <a:latin typeface="Helvetica Neue"/>
                <a:ea typeface="Helvetica Neue"/>
                <a:cs typeface="Helvetica Neue"/>
              </a:rPr>
              <a:t>docs page</a:t>
            </a:r>
          </a:p>
          <a:p>
            <a:pPr marL="38100" lvl="0">
              <a:lnSpc>
                <a:spcPct val="115000"/>
              </a:lnSpc>
              <a:buSzPts val="1800"/>
            </a:pPr>
            <a:endParaRPr lang="en-US" sz="1800" dirty="0">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19458" name="Picture 2">
            <a:extLst>
              <a:ext uri="{FF2B5EF4-FFF2-40B4-BE49-F238E27FC236}">
                <a16:creationId xmlns:a16="http://schemas.microsoft.com/office/drawing/2014/main" id="{3D124A40-D48C-E994-3CB9-C321B1043A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26226" y="2092291"/>
            <a:ext cx="4691547" cy="28535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30830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1">
          <a:extLst>
            <a:ext uri="{FF2B5EF4-FFF2-40B4-BE49-F238E27FC236}">
              <a16:creationId xmlns:a16="http://schemas.microsoft.com/office/drawing/2014/main" id="{38EE9F0F-5761-52DC-9309-F4AAD0F5A57B}"/>
            </a:ext>
          </a:extLst>
        </p:cNvPr>
        <p:cNvGrpSpPr/>
        <p:nvPr/>
      </p:nvGrpSpPr>
      <p:grpSpPr>
        <a:xfrm>
          <a:off x="0" y="0"/>
          <a:ext cx="0" cy="0"/>
          <a:chOff x="0" y="0"/>
          <a:chExt cx="0" cy="0"/>
        </a:xfrm>
      </p:grpSpPr>
      <p:sp>
        <p:nvSpPr>
          <p:cNvPr id="62" name="Google Shape;62;p4">
            <a:extLst>
              <a:ext uri="{FF2B5EF4-FFF2-40B4-BE49-F238E27FC236}">
                <a16:creationId xmlns:a16="http://schemas.microsoft.com/office/drawing/2014/main" id="{A25F8348-4DAB-C1E4-9CCD-2A352B9C59CA}"/>
              </a:ext>
            </a:extLst>
          </p:cNvPr>
          <p:cNvSpPr/>
          <p:nvPr/>
        </p:nvSpPr>
        <p:spPr>
          <a:xfrm>
            <a:off x="0" y="4967269"/>
            <a:ext cx="9144000" cy="182880"/>
          </a:xfrm>
          <a:prstGeom prst="rect">
            <a:avLst/>
          </a:prstGeom>
          <a:solidFill>
            <a:srgbClr val="326586">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63" name="Google Shape;63;p4">
            <a:extLst>
              <a:ext uri="{FF2B5EF4-FFF2-40B4-BE49-F238E27FC236}">
                <a16:creationId xmlns:a16="http://schemas.microsoft.com/office/drawing/2014/main" id="{DAE29008-D2EB-379E-F848-CE1D284CA35A}"/>
              </a:ext>
            </a:extLst>
          </p:cNvPr>
          <p:cNvPicPr preferRelativeResize="0"/>
          <p:nvPr/>
        </p:nvPicPr>
        <p:blipFill rotWithShape="1">
          <a:blip r:embed="rId3">
            <a:alphaModFix/>
          </a:blip>
          <a:srcRect/>
          <a:stretch/>
        </p:blipFill>
        <p:spPr>
          <a:xfrm>
            <a:off x="8641080" y="4967269"/>
            <a:ext cx="502920" cy="176231"/>
          </a:xfrm>
          <a:prstGeom prst="rect">
            <a:avLst/>
          </a:prstGeom>
          <a:noFill/>
          <a:ln>
            <a:noFill/>
          </a:ln>
        </p:spPr>
      </p:pic>
      <p:sp>
        <p:nvSpPr>
          <p:cNvPr id="64" name="Google Shape;64;p4">
            <a:extLst>
              <a:ext uri="{FF2B5EF4-FFF2-40B4-BE49-F238E27FC236}">
                <a16:creationId xmlns:a16="http://schemas.microsoft.com/office/drawing/2014/main" id="{E4466139-0188-B3CD-D4D9-AF575D2C2DAD}"/>
              </a:ext>
            </a:extLst>
          </p:cNvPr>
          <p:cNvSpPr txBox="1"/>
          <p:nvPr/>
        </p:nvSpPr>
        <p:spPr>
          <a:xfrm>
            <a:off x="-40590" y="4924320"/>
            <a:ext cx="357680"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dirty="0">
                <a:latin typeface="Helvetica Neue"/>
                <a:ea typeface="Helvetica Neue"/>
                <a:cs typeface="Helvetica Neue"/>
                <a:sym typeface="Helvetica Neue"/>
              </a:rPr>
              <a:t>15</a:t>
            </a:r>
            <a:endParaRPr sz="1400" b="0" i="0" u="none" strike="noStrike" cap="none" dirty="0">
              <a:solidFill>
                <a:srgbClr val="000000"/>
              </a:solidFill>
              <a:latin typeface="Arial"/>
              <a:ea typeface="Arial"/>
              <a:cs typeface="Arial"/>
              <a:sym typeface="Arial"/>
            </a:endParaRPr>
          </a:p>
        </p:txBody>
      </p:sp>
      <p:sp>
        <p:nvSpPr>
          <p:cNvPr id="65" name="Google Shape;65;p4">
            <a:extLst>
              <a:ext uri="{FF2B5EF4-FFF2-40B4-BE49-F238E27FC236}">
                <a16:creationId xmlns:a16="http://schemas.microsoft.com/office/drawing/2014/main" id="{D3BF4126-05FC-2860-9F2C-E4EF27426556}"/>
              </a:ext>
            </a:extLst>
          </p:cNvPr>
          <p:cNvSpPr txBox="1"/>
          <p:nvPr/>
        </p:nvSpPr>
        <p:spPr>
          <a:xfrm>
            <a:off x="0" y="42851"/>
            <a:ext cx="9144000" cy="387034"/>
          </a:xfrm>
          <a:prstGeom prst="rect">
            <a:avLst/>
          </a:prstGeom>
          <a:noFill/>
          <a:ln>
            <a:noFill/>
          </a:ln>
        </p:spPr>
        <p:txBody>
          <a:bodyPr spcFirstLastPara="1" wrap="square" lIns="91425" tIns="91425" rIns="91425" bIns="91425" anchor="b" anchorCtr="0">
            <a:noAutofit/>
          </a:bodyPr>
          <a:lstStyle/>
          <a:p>
            <a:pPr marL="0" marR="0" lvl="0" indent="0" algn="ctr" rtl="0">
              <a:lnSpc>
                <a:spcPct val="100000"/>
              </a:lnSpc>
              <a:spcBef>
                <a:spcPts val="0"/>
              </a:spcBef>
              <a:spcAft>
                <a:spcPts val="0"/>
              </a:spcAft>
              <a:buClr>
                <a:schemeClr val="dk1"/>
              </a:buClr>
              <a:buSzPts val="2800"/>
              <a:buFont typeface="Raleway"/>
              <a:buNone/>
            </a:pPr>
            <a:r>
              <a:rPr lang="en-US" sz="2200" b="1" i="0" u="none" strike="noStrike" cap="none" dirty="0">
                <a:solidFill>
                  <a:srgbClr val="326586"/>
                </a:solidFill>
                <a:latin typeface="Helvetica Neue"/>
                <a:ea typeface="Helvetica Neue"/>
                <a:cs typeface="Helvetica Neue"/>
                <a:sym typeface="Helvetica Neue"/>
              </a:rPr>
              <a:t>README for software</a:t>
            </a:r>
            <a:endParaRPr sz="2200" b="0" i="0" u="none" strike="noStrike" cap="none" dirty="0">
              <a:solidFill>
                <a:srgbClr val="326586"/>
              </a:solidFill>
              <a:latin typeface="Helvetica Neue"/>
              <a:ea typeface="Helvetica Neue"/>
              <a:cs typeface="Helvetica Neue"/>
              <a:sym typeface="Helvetica Neue"/>
            </a:endParaRPr>
          </a:p>
        </p:txBody>
      </p:sp>
      <p:sp>
        <p:nvSpPr>
          <p:cNvPr id="2" name="Google Shape;42;p2">
            <a:extLst>
              <a:ext uri="{FF2B5EF4-FFF2-40B4-BE49-F238E27FC236}">
                <a16:creationId xmlns:a16="http://schemas.microsoft.com/office/drawing/2014/main" id="{7EA98E77-18D5-3A82-B7A9-EC5198B9A472}"/>
              </a:ext>
            </a:extLst>
          </p:cNvPr>
          <p:cNvSpPr txBox="1"/>
          <p:nvPr/>
        </p:nvSpPr>
        <p:spPr>
          <a:xfrm>
            <a:off x="0" y="402570"/>
            <a:ext cx="9144000" cy="964839"/>
          </a:xfrm>
          <a:prstGeom prst="rect">
            <a:avLst/>
          </a:prstGeom>
          <a:noFill/>
          <a:ln>
            <a:noFill/>
          </a:ln>
        </p:spPr>
        <p:txBody>
          <a:bodyPr spcFirstLastPara="1" wrap="square" lIns="91425" tIns="45700" rIns="91425" bIns="45700" anchor="t" anchorCtr="0">
            <a:spAutoFit/>
          </a:bodyPr>
          <a:lstStyle/>
          <a:p>
            <a:pPr marL="323850" lvl="0" indent="-285750">
              <a:lnSpc>
                <a:spcPct val="115000"/>
              </a:lnSpc>
              <a:buSzPts val="1800"/>
              <a:buFont typeface="Arial" panose="020B0604020202020204" pitchFamily="34" charset="0"/>
              <a:buChar char="•"/>
            </a:pPr>
            <a:r>
              <a:rPr lang="en-US" sz="1800" dirty="0">
                <a:latin typeface="Helvetica Neue" panose="02000503000000020004" pitchFamily="2" charset="0"/>
                <a:ea typeface="Helvetica Neue" panose="02000503000000020004" pitchFamily="2" charset="0"/>
                <a:cs typeface="Helvetica Neue" panose="02000503000000020004" pitchFamily="2" charset="0"/>
              </a:rPr>
              <a:t>Add </a:t>
            </a:r>
            <a:r>
              <a:rPr lang="en-US" sz="1800" b="1" dirty="0">
                <a:solidFill>
                  <a:srgbClr val="326586"/>
                </a:solidFill>
                <a:latin typeface="Helvetica Neue"/>
                <a:ea typeface="Helvetica Neue"/>
                <a:cs typeface="Helvetica Neue"/>
              </a:rPr>
              <a:t>execution instructions</a:t>
            </a:r>
          </a:p>
          <a:p>
            <a:pPr fontAlgn="base"/>
            <a:r>
              <a:rPr lang="en-US" sz="1800" dirty="0">
                <a:latin typeface="Helvetica Neue" panose="02000503000000020004" pitchFamily="2" charset="0"/>
                <a:ea typeface="Helvetica Neue" panose="02000503000000020004" pitchFamily="2" charset="0"/>
                <a:cs typeface="Helvetica Neue" panose="02000503000000020004" pitchFamily="2" charset="0"/>
              </a:rPr>
              <a:t>	* H</a:t>
            </a:r>
            <a:r>
              <a:rPr lang="en-US" sz="1800" dirty="0"/>
              <a:t>ow to run/import your software into a project</a:t>
            </a:r>
          </a:p>
          <a:p>
            <a:pPr fontAlgn="base"/>
            <a:r>
              <a:rPr lang="en-US" sz="1800" dirty="0"/>
              <a:t>	* Simple example</a:t>
            </a:r>
          </a:p>
        </p:txBody>
      </p:sp>
      <p:pic>
        <p:nvPicPr>
          <p:cNvPr id="3" name="Picture 2">
            <a:extLst>
              <a:ext uri="{FF2B5EF4-FFF2-40B4-BE49-F238E27FC236}">
                <a16:creationId xmlns:a16="http://schemas.microsoft.com/office/drawing/2014/main" id="{C36B5582-1E40-8995-62DD-0C6B7684AFE2}"/>
              </a:ext>
            </a:extLst>
          </p:cNvPr>
          <p:cNvPicPr>
            <a:picLocks noChangeAspect="1"/>
          </p:cNvPicPr>
          <p:nvPr/>
        </p:nvPicPr>
        <p:blipFill>
          <a:blip r:embed="rId4"/>
          <a:stretch>
            <a:fillRect/>
          </a:stretch>
        </p:blipFill>
        <p:spPr>
          <a:xfrm>
            <a:off x="4034155" y="2202691"/>
            <a:ext cx="4989185" cy="1744291"/>
          </a:xfrm>
          <a:prstGeom prst="rect">
            <a:avLst/>
          </a:prstGeom>
        </p:spPr>
      </p:pic>
      <p:pic>
        <p:nvPicPr>
          <p:cNvPr id="4" name="Picture 3">
            <a:extLst>
              <a:ext uri="{FF2B5EF4-FFF2-40B4-BE49-F238E27FC236}">
                <a16:creationId xmlns:a16="http://schemas.microsoft.com/office/drawing/2014/main" id="{FCA8F04B-9109-1168-23E1-78887661AEE9}"/>
              </a:ext>
            </a:extLst>
          </p:cNvPr>
          <p:cNvPicPr>
            <a:picLocks noChangeAspect="1"/>
          </p:cNvPicPr>
          <p:nvPr/>
        </p:nvPicPr>
        <p:blipFill>
          <a:blip r:embed="rId5"/>
          <a:stretch>
            <a:fillRect/>
          </a:stretch>
        </p:blipFill>
        <p:spPr>
          <a:xfrm>
            <a:off x="120660" y="1561963"/>
            <a:ext cx="3832890" cy="3362357"/>
          </a:xfrm>
          <a:prstGeom prst="rect">
            <a:avLst/>
          </a:prstGeom>
        </p:spPr>
      </p:pic>
    </p:spTree>
    <p:extLst>
      <p:ext uri="{BB962C8B-B14F-4D97-AF65-F5344CB8AC3E}">
        <p14:creationId xmlns:p14="http://schemas.microsoft.com/office/powerpoint/2010/main" val="34725942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1">
          <a:extLst>
            <a:ext uri="{FF2B5EF4-FFF2-40B4-BE49-F238E27FC236}">
              <a16:creationId xmlns:a16="http://schemas.microsoft.com/office/drawing/2014/main" id="{577FFABD-07EB-EC2E-C910-5471ADA49A74}"/>
            </a:ext>
          </a:extLst>
        </p:cNvPr>
        <p:cNvGrpSpPr/>
        <p:nvPr/>
      </p:nvGrpSpPr>
      <p:grpSpPr>
        <a:xfrm>
          <a:off x="0" y="0"/>
          <a:ext cx="0" cy="0"/>
          <a:chOff x="0" y="0"/>
          <a:chExt cx="0" cy="0"/>
        </a:xfrm>
      </p:grpSpPr>
      <p:sp>
        <p:nvSpPr>
          <p:cNvPr id="62" name="Google Shape;62;p4">
            <a:extLst>
              <a:ext uri="{FF2B5EF4-FFF2-40B4-BE49-F238E27FC236}">
                <a16:creationId xmlns:a16="http://schemas.microsoft.com/office/drawing/2014/main" id="{A0F6E918-B7C0-79FE-32D2-1BC00B495F7C}"/>
              </a:ext>
            </a:extLst>
          </p:cNvPr>
          <p:cNvSpPr/>
          <p:nvPr/>
        </p:nvSpPr>
        <p:spPr>
          <a:xfrm>
            <a:off x="0" y="4967269"/>
            <a:ext cx="9144000" cy="182880"/>
          </a:xfrm>
          <a:prstGeom prst="rect">
            <a:avLst/>
          </a:prstGeom>
          <a:solidFill>
            <a:srgbClr val="326586">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63" name="Google Shape;63;p4">
            <a:extLst>
              <a:ext uri="{FF2B5EF4-FFF2-40B4-BE49-F238E27FC236}">
                <a16:creationId xmlns:a16="http://schemas.microsoft.com/office/drawing/2014/main" id="{2A390609-D688-AFDF-1C7C-7AB3BA159CF6}"/>
              </a:ext>
            </a:extLst>
          </p:cNvPr>
          <p:cNvPicPr preferRelativeResize="0"/>
          <p:nvPr/>
        </p:nvPicPr>
        <p:blipFill rotWithShape="1">
          <a:blip r:embed="rId3">
            <a:alphaModFix/>
          </a:blip>
          <a:srcRect/>
          <a:stretch/>
        </p:blipFill>
        <p:spPr>
          <a:xfrm>
            <a:off x="8641080" y="4967269"/>
            <a:ext cx="502920" cy="176231"/>
          </a:xfrm>
          <a:prstGeom prst="rect">
            <a:avLst/>
          </a:prstGeom>
          <a:noFill/>
          <a:ln>
            <a:noFill/>
          </a:ln>
        </p:spPr>
      </p:pic>
      <p:sp>
        <p:nvSpPr>
          <p:cNvPr id="64" name="Google Shape;64;p4">
            <a:extLst>
              <a:ext uri="{FF2B5EF4-FFF2-40B4-BE49-F238E27FC236}">
                <a16:creationId xmlns:a16="http://schemas.microsoft.com/office/drawing/2014/main" id="{5CDB4367-53D7-2464-A3BA-2019F548E69C}"/>
              </a:ext>
            </a:extLst>
          </p:cNvPr>
          <p:cNvSpPr txBox="1"/>
          <p:nvPr/>
        </p:nvSpPr>
        <p:spPr>
          <a:xfrm>
            <a:off x="-40590" y="4924320"/>
            <a:ext cx="416674"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dirty="0">
                <a:latin typeface="Helvetica Neue"/>
                <a:ea typeface="Helvetica Neue"/>
                <a:cs typeface="Helvetica Neue"/>
                <a:sym typeface="Helvetica Neue"/>
              </a:rPr>
              <a:t>16</a:t>
            </a:r>
            <a:endParaRPr sz="1200" b="0" i="0" u="none" strike="noStrike" cap="none" dirty="0">
              <a:solidFill>
                <a:srgbClr val="000000"/>
              </a:solidFill>
              <a:latin typeface="Helvetica Neue"/>
              <a:ea typeface="Helvetica Neue"/>
              <a:cs typeface="Helvetica Neue"/>
              <a:sym typeface="Helvetica Neue"/>
            </a:endParaRPr>
          </a:p>
        </p:txBody>
      </p:sp>
      <p:sp>
        <p:nvSpPr>
          <p:cNvPr id="65" name="Google Shape;65;p4">
            <a:extLst>
              <a:ext uri="{FF2B5EF4-FFF2-40B4-BE49-F238E27FC236}">
                <a16:creationId xmlns:a16="http://schemas.microsoft.com/office/drawing/2014/main" id="{82A4C6FE-75DA-D37C-3A75-60E777F52875}"/>
              </a:ext>
            </a:extLst>
          </p:cNvPr>
          <p:cNvSpPr txBox="1"/>
          <p:nvPr/>
        </p:nvSpPr>
        <p:spPr>
          <a:xfrm>
            <a:off x="0" y="42851"/>
            <a:ext cx="9144000" cy="387034"/>
          </a:xfrm>
          <a:prstGeom prst="rect">
            <a:avLst/>
          </a:prstGeom>
          <a:noFill/>
          <a:ln>
            <a:noFill/>
          </a:ln>
        </p:spPr>
        <p:txBody>
          <a:bodyPr spcFirstLastPara="1" wrap="square" lIns="91425" tIns="91425" rIns="91425" bIns="91425" anchor="b" anchorCtr="0">
            <a:noAutofit/>
          </a:bodyPr>
          <a:lstStyle/>
          <a:p>
            <a:pPr marL="0" marR="0" lvl="0" indent="0" algn="ctr" rtl="0">
              <a:lnSpc>
                <a:spcPct val="100000"/>
              </a:lnSpc>
              <a:spcBef>
                <a:spcPts val="0"/>
              </a:spcBef>
              <a:spcAft>
                <a:spcPts val="0"/>
              </a:spcAft>
              <a:buClr>
                <a:schemeClr val="dk1"/>
              </a:buClr>
              <a:buSzPts val="2800"/>
              <a:buFont typeface="Raleway"/>
              <a:buNone/>
            </a:pPr>
            <a:r>
              <a:rPr lang="en-US" sz="2200" b="1" i="0" u="none" strike="noStrike" cap="none" dirty="0">
                <a:solidFill>
                  <a:srgbClr val="326586"/>
                </a:solidFill>
                <a:latin typeface="Helvetica Neue"/>
                <a:ea typeface="Helvetica Neue"/>
                <a:cs typeface="Helvetica Neue"/>
                <a:sym typeface="Helvetica Neue"/>
              </a:rPr>
              <a:t>README</a:t>
            </a:r>
            <a:endParaRPr sz="2200" b="0" i="0" u="none" strike="noStrike" cap="none" dirty="0">
              <a:solidFill>
                <a:srgbClr val="326586"/>
              </a:solidFill>
              <a:latin typeface="Helvetica Neue"/>
              <a:ea typeface="Helvetica Neue"/>
              <a:cs typeface="Helvetica Neue"/>
              <a:sym typeface="Helvetica Neue"/>
            </a:endParaRPr>
          </a:p>
        </p:txBody>
      </p:sp>
      <p:sp>
        <p:nvSpPr>
          <p:cNvPr id="2" name="Google Shape;42;p2">
            <a:extLst>
              <a:ext uri="{FF2B5EF4-FFF2-40B4-BE49-F238E27FC236}">
                <a16:creationId xmlns:a16="http://schemas.microsoft.com/office/drawing/2014/main" id="{08EFEF49-3F7F-9A56-8066-07ADF717E77A}"/>
              </a:ext>
            </a:extLst>
          </p:cNvPr>
          <p:cNvSpPr txBox="1"/>
          <p:nvPr/>
        </p:nvSpPr>
        <p:spPr>
          <a:xfrm>
            <a:off x="0" y="402570"/>
            <a:ext cx="9144000" cy="410841"/>
          </a:xfrm>
          <a:prstGeom prst="rect">
            <a:avLst/>
          </a:prstGeom>
          <a:noFill/>
          <a:ln>
            <a:noFill/>
          </a:ln>
        </p:spPr>
        <p:txBody>
          <a:bodyPr spcFirstLastPara="1" wrap="square" lIns="91425" tIns="45700" rIns="91425" bIns="45700" anchor="t" anchorCtr="0">
            <a:spAutoFit/>
          </a:bodyPr>
          <a:lstStyle/>
          <a:p>
            <a:pPr marL="323850" indent="-285750">
              <a:lnSpc>
                <a:spcPct val="115000"/>
              </a:lnSpc>
              <a:buSzPts val="1800"/>
              <a:buFont typeface="Arial" panose="020B0604020202020204" pitchFamily="34" charset="0"/>
              <a:buChar char="•"/>
            </a:pPr>
            <a:r>
              <a:rPr lang="en-US" sz="1800" dirty="0">
                <a:latin typeface="Helvetica Neue" panose="02000503000000020004" pitchFamily="2" charset="0"/>
                <a:ea typeface="Helvetica Neue" panose="02000503000000020004" pitchFamily="2" charset="0"/>
                <a:cs typeface="Helvetica Neue" panose="02000503000000020004" pitchFamily="2" charset="0"/>
              </a:rPr>
              <a:t>Use GitHub-style </a:t>
            </a:r>
            <a:r>
              <a:rPr lang="en-US" sz="1800" dirty="0">
                <a:latin typeface="Helvetica Neue" panose="02000503000000020004" pitchFamily="2" charset="0"/>
                <a:ea typeface="Helvetica Neue" panose="02000503000000020004" pitchFamily="2" charset="0"/>
                <a:cs typeface="Helvetica Neue" panose="02000503000000020004" pitchFamily="2" charset="0"/>
                <a:hlinkClick r:id="rId4"/>
              </a:rPr>
              <a:t>admonitions/alerts </a:t>
            </a:r>
            <a:r>
              <a:rPr lang="en-US" sz="1800" dirty="0">
                <a:latin typeface="Helvetica Neue" panose="02000503000000020004" pitchFamily="2" charset="0"/>
                <a:ea typeface="Helvetica Neue" panose="02000503000000020004" pitchFamily="2" charset="0"/>
                <a:cs typeface="Helvetica Neue" panose="02000503000000020004" pitchFamily="2" charset="0"/>
              </a:rPr>
              <a:t>- </a:t>
            </a:r>
            <a:r>
              <a:rPr lang="en-US" sz="1800" dirty="0"/>
              <a:t>emphasize </a:t>
            </a:r>
            <a:r>
              <a:rPr lang="en-US" sz="1800" b="1" dirty="0">
                <a:solidFill>
                  <a:srgbClr val="326586"/>
                </a:solidFill>
                <a:latin typeface="Helvetica Neue"/>
                <a:ea typeface="Helvetica Neue"/>
                <a:cs typeface="Helvetica Neue"/>
              </a:rPr>
              <a:t>critical information  </a:t>
            </a:r>
          </a:p>
        </p:txBody>
      </p:sp>
      <p:pic>
        <p:nvPicPr>
          <p:cNvPr id="7" name="Picture 6">
            <a:extLst>
              <a:ext uri="{FF2B5EF4-FFF2-40B4-BE49-F238E27FC236}">
                <a16:creationId xmlns:a16="http://schemas.microsoft.com/office/drawing/2014/main" id="{D315B071-8E1C-AA18-285A-5730B505B58D}"/>
              </a:ext>
            </a:extLst>
          </p:cNvPr>
          <p:cNvPicPr>
            <a:picLocks noChangeAspect="1"/>
          </p:cNvPicPr>
          <p:nvPr/>
        </p:nvPicPr>
        <p:blipFill>
          <a:blip r:embed="rId5"/>
          <a:stretch>
            <a:fillRect/>
          </a:stretch>
        </p:blipFill>
        <p:spPr>
          <a:xfrm>
            <a:off x="281910" y="830464"/>
            <a:ext cx="3618823" cy="4072382"/>
          </a:xfrm>
          <a:prstGeom prst="rect">
            <a:avLst/>
          </a:prstGeom>
        </p:spPr>
      </p:pic>
      <p:pic>
        <p:nvPicPr>
          <p:cNvPr id="9" name="Picture 8" descr="A screenshot of a computer&#10;&#10;AI-generated content may be incorrect.">
            <a:extLst>
              <a:ext uri="{FF2B5EF4-FFF2-40B4-BE49-F238E27FC236}">
                <a16:creationId xmlns:a16="http://schemas.microsoft.com/office/drawing/2014/main" id="{CD85A854-0B4C-E8CF-50A9-184488CF1AB5}"/>
              </a:ext>
            </a:extLst>
          </p:cNvPr>
          <p:cNvPicPr>
            <a:picLocks noChangeAspect="1"/>
          </p:cNvPicPr>
          <p:nvPr/>
        </p:nvPicPr>
        <p:blipFill>
          <a:blip r:embed="rId6"/>
          <a:stretch>
            <a:fillRect/>
          </a:stretch>
        </p:blipFill>
        <p:spPr>
          <a:xfrm>
            <a:off x="4003040" y="1228355"/>
            <a:ext cx="4889500" cy="3276600"/>
          </a:xfrm>
          <a:prstGeom prst="rect">
            <a:avLst/>
          </a:prstGeom>
        </p:spPr>
      </p:pic>
    </p:spTree>
    <p:extLst>
      <p:ext uri="{BB962C8B-B14F-4D97-AF65-F5344CB8AC3E}">
        <p14:creationId xmlns:p14="http://schemas.microsoft.com/office/powerpoint/2010/main" val="21430404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1">
          <a:extLst>
            <a:ext uri="{FF2B5EF4-FFF2-40B4-BE49-F238E27FC236}">
              <a16:creationId xmlns:a16="http://schemas.microsoft.com/office/drawing/2014/main" id="{199D6B23-9596-29DF-B566-94149C8B5B21}"/>
            </a:ext>
          </a:extLst>
        </p:cNvPr>
        <p:cNvGrpSpPr/>
        <p:nvPr/>
      </p:nvGrpSpPr>
      <p:grpSpPr>
        <a:xfrm>
          <a:off x="0" y="0"/>
          <a:ext cx="0" cy="0"/>
          <a:chOff x="0" y="0"/>
          <a:chExt cx="0" cy="0"/>
        </a:xfrm>
      </p:grpSpPr>
      <p:sp>
        <p:nvSpPr>
          <p:cNvPr id="62" name="Google Shape;62;p4">
            <a:extLst>
              <a:ext uri="{FF2B5EF4-FFF2-40B4-BE49-F238E27FC236}">
                <a16:creationId xmlns:a16="http://schemas.microsoft.com/office/drawing/2014/main" id="{ABEDC2A0-9FAE-4473-05C9-84BB730C3D81}"/>
              </a:ext>
            </a:extLst>
          </p:cNvPr>
          <p:cNvSpPr/>
          <p:nvPr/>
        </p:nvSpPr>
        <p:spPr>
          <a:xfrm>
            <a:off x="0" y="4967269"/>
            <a:ext cx="9144000" cy="182880"/>
          </a:xfrm>
          <a:prstGeom prst="rect">
            <a:avLst/>
          </a:prstGeom>
          <a:solidFill>
            <a:srgbClr val="326586">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63" name="Google Shape;63;p4">
            <a:extLst>
              <a:ext uri="{FF2B5EF4-FFF2-40B4-BE49-F238E27FC236}">
                <a16:creationId xmlns:a16="http://schemas.microsoft.com/office/drawing/2014/main" id="{D7798C37-F193-B6DA-B51A-F2EDA5DFBBBC}"/>
              </a:ext>
            </a:extLst>
          </p:cNvPr>
          <p:cNvPicPr preferRelativeResize="0"/>
          <p:nvPr/>
        </p:nvPicPr>
        <p:blipFill rotWithShape="1">
          <a:blip r:embed="rId3">
            <a:alphaModFix/>
          </a:blip>
          <a:srcRect/>
          <a:stretch/>
        </p:blipFill>
        <p:spPr>
          <a:xfrm>
            <a:off x="8641080" y="4967269"/>
            <a:ext cx="502920" cy="176231"/>
          </a:xfrm>
          <a:prstGeom prst="rect">
            <a:avLst/>
          </a:prstGeom>
          <a:noFill/>
          <a:ln>
            <a:noFill/>
          </a:ln>
        </p:spPr>
      </p:pic>
      <p:sp>
        <p:nvSpPr>
          <p:cNvPr id="64" name="Google Shape;64;p4">
            <a:extLst>
              <a:ext uri="{FF2B5EF4-FFF2-40B4-BE49-F238E27FC236}">
                <a16:creationId xmlns:a16="http://schemas.microsoft.com/office/drawing/2014/main" id="{FF764C7D-D2AD-8D40-3498-79ABBE781B02}"/>
              </a:ext>
            </a:extLst>
          </p:cNvPr>
          <p:cNvSpPr txBox="1"/>
          <p:nvPr/>
        </p:nvSpPr>
        <p:spPr>
          <a:xfrm>
            <a:off x="-40591" y="4924320"/>
            <a:ext cx="386421"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dirty="0">
                <a:latin typeface="Helvetica Neue"/>
                <a:ea typeface="Helvetica Neue"/>
                <a:cs typeface="Helvetica Neue"/>
                <a:sym typeface="Helvetica Neue"/>
              </a:rPr>
              <a:t>17</a:t>
            </a:r>
            <a:endParaRPr sz="1200" b="0" i="0" u="none" strike="noStrike" cap="none" dirty="0">
              <a:solidFill>
                <a:srgbClr val="000000"/>
              </a:solidFill>
              <a:latin typeface="Helvetica Neue"/>
              <a:ea typeface="Helvetica Neue"/>
              <a:cs typeface="Helvetica Neue"/>
              <a:sym typeface="Helvetica Neue"/>
            </a:endParaRPr>
          </a:p>
        </p:txBody>
      </p:sp>
      <p:sp>
        <p:nvSpPr>
          <p:cNvPr id="65" name="Google Shape;65;p4">
            <a:extLst>
              <a:ext uri="{FF2B5EF4-FFF2-40B4-BE49-F238E27FC236}">
                <a16:creationId xmlns:a16="http://schemas.microsoft.com/office/drawing/2014/main" id="{B36DFEEB-6B4F-EC1F-96C0-6DD24F197FD3}"/>
              </a:ext>
            </a:extLst>
          </p:cNvPr>
          <p:cNvSpPr txBox="1"/>
          <p:nvPr/>
        </p:nvSpPr>
        <p:spPr>
          <a:xfrm>
            <a:off x="0" y="42851"/>
            <a:ext cx="9144000" cy="387034"/>
          </a:xfrm>
          <a:prstGeom prst="rect">
            <a:avLst/>
          </a:prstGeom>
          <a:noFill/>
          <a:ln>
            <a:noFill/>
          </a:ln>
        </p:spPr>
        <p:txBody>
          <a:bodyPr spcFirstLastPara="1" wrap="square" lIns="91425" tIns="91425" rIns="91425" bIns="91425" anchor="b" anchorCtr="0">
            <a:noAutofit/>
          </a:bodyPr>
          <a:lstStyle/>
          <a:p>
            <a:pPr marL="0" marR="0" lvl="0" indent="0" algn="ctr" rtl="0">
              <a:lnSpc>
                <a:spcPct val="100000"/>
              </a:lnSpc>
              <a:spcBef>
                <a:spcPts val="0"/>
              </a:spcBef>
              <a:spcAft>
                <a:spcPts val="0"/>
              </a:spcAft>
              <a:buClr>
                <a:schemeClr val="dk1"/>
              </a:buClr>
              <a:buSzPts val="2800"/>
              <a:buFont typeface="Raleway"/>
              <a:buNone/>
            </a:pPr>
            <a:r>
              <a:rPr lang="en-US" sz="2200" b="1" i="0" u="none" strike="noStrike" cap="none" dirty="0">
                <a:solidFill>
                  <a:srgbClr val="326586"/>
                </a:solidFill>
                <a:latin typeface="Helvetica Neue"/>
                <a:ea typeface="Helvetica Neue"/>
                <a:cs typeface="Helvetica Neue"/>
                <a:sym typeface="Helvetica Neue"/>
              </a:rPr>
              <a:t>README</a:t>
            </a:r>
            <a:endParaRPr sz="2200" b="0" i="0" u="none" strike="noStrike" cap="none" dirty="0">
              <a:solidFill>
                <a:srgbClr val="326586"/>
              </a:solidFill>
              <a:latin typeface="Helvetica Neue"/>
              <a:ea typeface="Helvetica Neue"/>
              <a:cs typeface="Helvetica Neue"/>
              <a:sym typeface="Helvetica Neue"/>
            </a:endParaRPr>
          </a:p>
        </p:txBody>
      </p:sp>
      <p:sp>
        <p:nvSpPr>
          <p:cNvPr id="2" name="Google Shape;42;p2">
            <a:extLst>
              <a:ext uri="{FF2B5EF4-FFF2-40B4-BE49-F238E27FC236}">
                <a16:creationId xmlns:a16="http://schemas.microsoft.com/office/drawing/2014/main" id="{D1E4E114-C8FC-6EDC-BF12-6FA1A42C0483}"/>
              </a:ext>
            </a:extLst>
          </p:cNvPr>
          <p:cNvSpPr txBox="1"/>
          <p:nvPr/>
        </p:nvSpPr>
        <p:spPr>
          <a:xfrm>
            <a:off x="0" y="402570"/>
            <a:ext cx="9144000" cy="2640683"/>
          </a:xfrm>
          <a:prstGeom prst="rect">
            <a:avLst/>
          </a:prstGeom>
          <a:noFill/>
          <a:ln>
            <a:noFill/>
          </a:ln>
        </p:spPr>
        <p:txBody>
          <a:bodyPr spcFirstLastPara="1" wrap="square" lIns="91425" tIns="45700" rIns="91425" bIns="45700" anchor="t" anchorCtr="0">
            <a:spAutoFit/>
          </a:bodyPr>
          <a:lstStyle/>
          <a:p>
            <a:pPr marL="323850" indent="-285750">
              <a:lnSpc>
                <a:spcPct val="115000"/>
              </a:lnSpc>
              <a:buSzPts val="1800"/>
              <a:buFont typeface="Arial" panose="020B0604020202020204" pitchFamily="34" charset="0"/>
              <a:buChar char="•"/>
            </a:pPr>
            <a:r>
              <a:rPr lang="en-US" sz="1800" dirty="0">
                <a:latin typeface="Helvetica Neue" panose="02000503000000020004" pitchFamily="2" charset="0"/>
                <a:ea typeface="Helvetica Neue" panose="02000503000000020004" pitchFamily="2" charset="0"/>
                <a:cs typeface="Helvetica Neue" panose="02000503000000020004" pitchFamily="2" charset="0"/>
              </a:rPr>
              <a:t>Add sections with brief descriptions for </a:t>
            </a:r>
            <a:r>
              <a:rPr lang="en-US" sz="1800" b="1" dirty="0">
                <a:solidFill>
                  <a:srgbClr val="326586"/>
                </a:solidFill>
                <a:latin typeface="Helvetica Neue"/>
                <a:ea typeface="Helvetica Neue"/>
                <a:cs typeface="Helvetica Neue"/>
              </a:rPr>
              <a:t>license, contributing, and code of conduct</a:t>
            </a:r>
            <a:r>
              <a:rPr lang="en-US" sz="1800" dirty="0">
                <a:latin typeface="Helvetica Neue" panose="02000503000000020004" pitchFamily="2" charset="0"/>
                <a:ea typeface="Helvetica Neue" panose="02000503000000020004" pitchFamily="2" charset="0"/>
                <a:cs typeface="Helvetica Neue" panose="02000503000000020004" pitchFamily="2" charset="0"/>
              </a:rPr>
              <a:t>, and link to the files in the repository</a:t>
            </a:r>
          </a:p>
          <a:p>
            <a:pPr marL="323850" indent="-285750">
              <a:lnSpc>
                <a:spcPct val="115000"/>
              </a:lnSpc>
              <a:buSzPts val="1800"/>
              <a:buFont typeface="Arial" panose="020B0604020202020204" pitchFamily="34" charset="0"/>
              <a:buChar char="•"/>
            </a:pPr>
            <a:r>
              <a:rPr lang="en-US" sz="1800" dirty="0">
                <a:latin typeface="Helvetica Neue" panose="02000503000000020004" pitchFamily="2" charset="0"/>
                <a:ea typeface="Helvetica Neue" panose="02000503000000020004" pitchFamily="2" charset="0"/>
                <a:cs typeface="Helvetica Neue" panose="02000503000000020004" pitchFamily="2" charset="0"/>
              </a:rPr>
              <a:t>Extra</a:t>
            </a:r>
          </a:p>
          <a:p>
            <a:pPr marL="38100" lvl="1">
              <a:lnSpc>
                <a:spcPct val="115000"/>
              </a:lnSpc>
              <a:buSzPts val="1800"/>
            </a:pPr>
            <a:r>
              <a:rPr lang="en-US" sz="1800" dirty="0">
                <a:latin typeface="Helvetica Neue" panose="02000503000000020004" pitchFamily="2" charset="0"/>
                <a:ea typeface="Helvetica Neue" panose="02000503000000020004" pitchFamily="2" charset="0"/>
                <a:cs typeface="Helvetica Neue" panose="02000503000000020004" pitchFamily="2" charset="0"/>
              </a:rPr>
              <a:t>	* Documentation </a:t>
            </a:r>
          </a:p>
          <a:p>
            <a:pPr marL="38100" lvl="1">
              <a:lnSpc>
                <a:spcPct val="115000"/>
              </a:lnSpc>
              <a:buSzPts val="1800"/>
            </a:pPr>
            <a:r>
              <a:rPr lang="en-US" sz="1800" dirty="0">
                <a:latin typeface="Helvetica Neue" panose="02000503000000020004" pitchFamily="2" charset="0"/>
                <a:ea typeface="Helvetica Neue" panose="02000503000000020004" pitchFamily="2" charset="0"/>
                <a:cs typeface="Helvetica Neue" panose="02000503000000020004" pitchFamily="2" charset="0"/>
              </a:rPr>
              <a:t>	* Deployment</a:t>
            </a:r>
          </a:p>
          <a:p>
            <a:pPr marL="38100" lvl="1">
              <a:lnSpc>
                <a:spcPct val="115000"/>
              </a:lnSpc>
              <a:buSzPts val="1800"/>
            </a:pPr>
            <a:r>
              <a:rPr lang="en-US" sz="1800" dirty="0">
                <a:latin typeface="Helvetica Neue" panose="02000503000000020004" pitchFamily="2" charset="0"/>
                <a:ea typeface="Helvetica Neue" panose="02000503000000020004" pitchFamily="2" charset="0"/>
                <a:cs typeface="Helvetica Neue" panose="02000503000000020004" pitchFamily="2" charset="0"/>
              </a:rPr>
              <a:t>	* </a:t>
            </a:r>
            <a:r>
              <a:rPr lang="en-US" sz="1800" dirty="0"/>
              <a:t>Acknowledgements</a:t>
            </a:r>
          </a:p>
          <a:p>
            <a:pPr marL="38100" lvl="1">
              <a:lnSpc>
                <a:spcPct val="115000"/>
              </a:lnSpc>
              <a:buSzPts val="1800"/>
            </a:pPr>
            <a:r>
              <a:rPr lang="en-US" sz="1800" dirty="0"/>
              <a:t>	* Citation</a:t>
            </a:r>
            <a:endParaRPr lang="en-US" sz="1800" dirty="0">
              <a:latin typeface="Helvetica Neue" panose="02000503000000020004" pitchFamily="2" charset="0"/>
              <a:ea typeface="Helvetica Neue" panose="02000503000000020004" pitchFamily="2" charset="0"/>
              <a:cs typeface="Helvetica Neue" panose="02000503000000020004" pitchFamily="2" charset="0"/>
            </a:endParaRPr>
          </a:p>
          <a:p>
            <a:pPr marL="38100" lvl="1">
              <a:lnSpc>
                <a:spcPct val="115000"/>
              </a:lnSpc>
              <a:buSzPts val="1800"/>
            </a:pPr>
            <a:r>
              <a:rPr lang="en-US" sz="1800" dirty="0">
                <a:latin typeface="Helvetica Neue" panose="02000503000000020004" pitchFamily="2" charset="0"/>
                <a:ea typeface="Helvetica Neue" panose="02000503000000020004" pitchFamily="2" charset="0"/>
                <a:cs typeface="Helvetica Neue" panose="02000503000000020004" pitchFamily="2" charset="0"/>
              </a:rPr>
              <a:t>	* Contact</a:t>
            </a:r>
          </a:p>
        </p:txBody>
      </p:sp>
      <p:pic>
        <p:nvPicPr>
          <p:cNvPr id="23554" name="Picture 2">
            <a:extLst>
              <a:ext uri="{FF2B5EF4-FFF2-40B4-BE49-F238E27FC236}">
                <a16:creationId xmlns:a16="http://schemas.microsoft.com/office/drawing/2014/main" id="{AD3ED0A7-FC08-564C-8F1E-BF27D963CD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5831" y="3086202"/>
            <a:ext cx="8452338" cy="14424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62185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1">
          <a:extLst>
            <a:ext uri="{FF2B5EF4-FFF2-40B4-BE49-F238E27FC236}">
              <a16:creationId xmlns:a16="http://schemas.microsoft.com/office/drawing/2014/main" id="{2E7C5622-796D-C4B2-6775-7E3035989A73}"/>
            </a:ext>
          </a:extLst>
        </p:cNvPr>
        <p:cNvGrpSpPr/>
        <p:nvPr/>
      </p:nvGrpSpPr>
      <p:grpSpPr>
        <a:xfrm>
          <a:off x="0" y="0"/>
          <a:ext cx="0" cy="0"/>
          <a:chOff x="0" y="0"/>
          <a:chExt cx="0" cy="0"/>
        </a:xfrm>
      </p:grpSpPr>
      <p:sp>
        <p:nvSpPr>
          <p:cNvPr id="62" name="Google Shape;62;p4">
            <a:extLst>
              <a:ext uri="{FF2B5EF4-FFF2-40B4-BE49-F238E27FC236}">
                <a16:creationId xmlns:a16="http://schemas.microsoft.com/office/drawing/2014/main" id="{258AFBE1-C40B-2E8B-BC76-9AA7A1BE7978}"/>
              </a:ext>
            </a:extLst>
          </p:cNvPr>
          <p:cNvSpPr/>
          <p:nvPr/>
        </p:nvSpPr>
        <p:spPr>
          <a:xfrm>
            <a:off x="0" y="4967269"/>
            <a:ext cx="9144000" cy="182880"/>
          </a:xfrm>
          <a:prstGeom prst="rect">
            <a:avLst/>
          </a:prstGeom>
          <a:solidFill>
            <a:srgbClr val="326586">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63" name="Google Shape;63;p4">
            <a:extLst>
              <a:ext uri="{FF2B5EF4-FFF2-40B4-BE49-F238E27FC236}">
                <a16:creationId xmlns:a16="http://schemas.microsoft.com/office/drawing/2014/main" id="{F5E2607E-33F9-9E54-91CD-C66C4819B854}"/>
              </a:ext>
            </a:extLst>
          </p:cNvPr>
          <p:cNvPicPr preferRelativeResize="0"/>
          <p:nvPr/>
        </p:nvPicPr>
        <p:blipFill rotWithShape="1">
          <a:blip r:embed="rId3">
            <a:alphaModFix/>
          </a:blip>
          <a:srcRect/>
          <a:stretch/>
        </p:blipFill>
        <p:spPr>
          <a:xfrm>
            <a:off x="8641080" y="4967269"/>
            <a:ext cx="502920" cy="176231"/>
          </a:xfrm>
          <a:prstGeom prst="rect">
            <a:avLst/>
          </a:prstGeom>
          <a:noFill/>
          <a:ln>
            <a:noFill/>
          </a:ln>
        </p:spPr>
      </p:pic>
      <p:sp>
        <p:nvSpPr>
          <p:cNvPr id="64" name="Google Shape;64;p4">
            <a:extLst>
              <a:ext uri="{FF2B5EF4-FFF2-40B4-BE49-F238E27FC236}">
                <a16:creationId xmlns:a16="http://schemas.microsoft.com/office/drawing/2014/main" id="{91318182-5F67-67D8-9AE4-7724F8A6BF41}"/>
              </a:ext>
            </a:extLst>
          </p:cNvPr>
          <p:cNvSpPr txBox="1"/>
          <p:nvPr/>
        </p:nvSpPr>
        <p:spPr>
          <a:xfrm>
            <a:off x="-40590" y="4924320"/>
            <a:ext cx="409300"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dirty="0">
                <a:latin typeface="Helvetica Neue"/>
                <a:ea typeface="Helvetica Neue"/>
                <a:cs typeface="Helvetica Neue"/>
                <a:sym typeface="Helvetica Neue"/>
              </a:rPr>
              <a:t>18</a:t>
            </a:r>
            <a:endParaRPr sz="1200" b="0" i="0" u="none" strike="noStrike" cap="none" dirty="0">
              <a:solidFill>
                <a:srgbClr val="000000"/>
              </a:solidFill>
              <a:latin typeface="Helvetica Neue"/>
              <a:ea typeface="Helvetica Neue"/>
              <a:cs typeface="Helvetica Neue"/>
              <a:sym typeface="Helvetica Neue"/>
            </a:endParaRPr>
          </a:p>
        </p:txBody>
      </p:sp>
      <p:sp>
        <p:nvSpPr>
          <p:cNvPr id="65" name="Google Shape;65;p4">
            <a:extLst>
              <a:ext uri="{FF2B5EF4-FFF2-40B4-BE49-F238E27FC236}">
                <a16:creationId xmlns:a16="http://schemas.microsoft.com/office/drawing/2014/main" id="{C4551A65-1D5C-AD74-8386-CC517DADE1F4}"/>
              </a:ext>
            </a:extLst>
          </p:cNvPr>
          <p:cNvSpPr txBox="1"/>
          <p:nvPr/>
        </p:nvSpPr>
        <p:spPr>
          <a:xfrm>
            <a:off x="0" y="42851"/>
            <a:ext cx="9144000" cy="387034"/>
          </a:xfrm>
          <a:prstGeom prst="rect">
            <a:avLst/>
          </a:prstGeom>
          <a:noFill/>
          <a:ln>
            <a:noFill/>
          </a:ln>
        </p:spPr>
        <p:txBody>
          <a:bodyPr spcFirstLastPara="1" wrap="square" lIns="91425" tIns="91425" rIns="91425" bIns="91425" anchor="b" anchorCtr="0">
            <a:noAutofit/>
          </a:bodyPr>
          <a:lstStyle/>
          <a:p>
            <a:pPr marL="0" marR="0" lvl="0" indent="0" algn="ctr" rtl="0">
              <a:lnSpc>
                <a:spcPct val="100000"/>
              </a:lnSpc>
              <a:spcBef>
                <a:spcPts val="0"/>
              </a:spcBef>
              <a:spcAft>
                <a:spcPts val="0"/>
              </a:spcAft>
              <a:buClr>
                <a:schemeClr val="dk1"/>
              </a:buClr>
              <a:buSzPts val="2800"/>
              <a:buFont typeface="Raleway"/>
              <a:buNone/>
            </a:pPr>
            <a:r>
              <a:rPr lang="en-US" sz="2200" b="1" i="0" u="none" strike="noStrike" cap="none" dirty="0">
                <a:solidFill>
                  <a:srgbClr val="326586"/>
                </a:solidFill>
                <a:latin typeface="Helvetica Neue"/>
                <a:ea typeface="Helvetica Neue"/>
                <a:cs typeface="Helvetica Neue"/>
                <a:sym typeface="Helvetica Neue"/>
              </a:rPr>
              <a:t>README examples and useful links</a:t>
            </a:r>
            <a:endParaRPr sz="2200" b="0" i="0" u="none" strike="noStrike" cap="none" dirty="0">
              <a:solidFill>
                <a:srgbClr val="326586"/>
              </a:solidFill>
              <a:latin typeface="Helvetica Neue"/>
              <a:ea typeface="Helvetica Neue"/>
              <a:cs typeface="Helvetica Neue"/>
              <a:sym typeface="Helvetica Neue"/>
            </a:endParaRPr>
          </a:p>
        </p:txBody>
      </p:sp>
      <p:sp>
        <p:nvSpPr>
          <p:cNvPr id="2" name="Google Shape;42;p2">
            <a:extLst>
              <a:ext uri="{FF2B5EF4-FFF2-40B4-BE49-F238E27FC236}">
                <a16:creationId xmlns:a16="http://schemas.microsoft.com/office/drawing/2014/main" id="{079302C4-A871-E4AC-B29F-DABC9C6B9BC6}"/>
              </a:ext>
            </a:extLst>
          </p:cNvPr>
          <p:cNvSpPr txBox="1"/>
          <p:nvPr/>
        </p:nvSpPr>
        <p:spPr>
          <a:xfrm>
            <a:off x="0" y="472834"/>
            <a:ext cx="9144000" cy="4247276"/>
          </a:xfrm>
          <a:prstGeom prst="rect">
            <a:avLst/>
          </a:prstGeom>
          <a:noFill/>
          <a:ln>
            <a:noFill/>
          </a:ln>
        </p:spPr>
        <p:txBody>
          <a:bodyPr spcFirstLastPara="1" wrap="square" lIns="91425" tIns="45700" rIns="91425" bIns="45700" anchor="t" anchorCtr="0">
            <a:spAutoFit/>
          </a:bodyPr>
          <a:lstStyle/>
          <a:p>
            <a:pPr marL="285750" indent="-285750" fontAlgn="base">
              <a:lnSpc>
                <a:spcPct val="150000"/>
              </a:lnSpc>
              <a:buFont typeface="Arial" panose="020B0604020202020204" pitchFamily="34" charset="0"/>
              <a:buChar char="•"/>
            </a:pPr>
            <a:r>
              <a:rPr lang="en-US" sz="1800" dirty="0"/>
              <a:t>The Turing Way </a:t>
            </a:r>
            <a:r>
              <a:rPr lang="en-US" sz="1800" u="sng" dirty="0">
                <a:hlinkClick r:id="rId4"/>
              </a:rPr>
              <a:t>README</a:t>
            </a:r>
            <a:endParaRPr lang="en-US" sz="1800" dirty="0"/>
          </a:p>
          <a:p>
            <a:pPr marL="285750" indent="-285750" fontAlgn="base">
              <a:lnSpc>
                <a:spcPct val="150000"/>
              </a:lnSpc>
              <a:buFont typeface="Arial" panose="020B0604020202020204" pitchFamily="34" charset="0"/>
              <a:buChar char="•"/>
            </a:pPr>
            <a:r>
              <a:rPr lang="en-US" sz="1800" dirty="0" err="1"/>
              <a:t>Alexwlchan</a:t>
            </a:r>
            <a:r>
              <a:rPr lang="en-US" sz="1800" dirty="0"/>
              <a:t> </a:t>
            </a:r>
            <a:r>
              <a:rPr lang="en-US" sz="1800" u="sng" dirty="0">
                <a:hlinkClick r:id="rId5"/>
              </a:rPr>
              <a:t>READMEs</a:t>
            </a:r>
            <a:r>
              <a:rPr lang="en-US" sz="1800" dirty="0"/>
              <a:t> for Open Science </a:t>
            </a:r>
          </a:p>
          <a:p>
            <a:pPr marL="285750" indent="-285750" fontAlgn="base">
              <a:lnSpc>
                <a:spcPct val="150000"/>
              </a:lnSpc>
              <a:buFont typeface="Arial" panose="020B0604020202020204" pitchFamily="34" charset="0"/>
              <a:buChar char="•"/>
            </a:pPr>
            <a:r>
              <a:rPr lang="en-US" sz="1800" dirty="0"/>
              <a:t>Purple Booth’s </a:t>
            </a:r>
            <a:r>
              <a:rPr lang="en-US" sz="1800" u="sng" dirty="0">
                <a:hlinkClick r:id="rId6"/>
              </a:rPr>
              <a:t>README Template</a:t>
            </a:r>
            <a:endParaRPr lang="en-US" sz="1800" dirty="0"/>
          </a:p>
          <a:p>
            <a:pPr marL="285750" indent="-285750" fontAlgn="base">
              <a:lnSpc>
                <a:spcPct val="150000"/>
              </a:lnSpc>
              <a:buFont typeface="Arial" panose="020B0604020202020204" pitchFamily="34" charset="0"/>
              <a:buChar char="•"/>
            </a:pPr>
            <a:r>
              <a:rPr lang="en-US" sz="1800" u="sng" dirty="0">
                <a:hlinkClick r:id="rId7"/>
              </a:rPr>
              <a:t>Standard README</a:t>
            </a:r>
            <a:r>
              <a:rPr lang="en-US" sz="1800" dirty="0"/>
              <a:t> - style specification</a:t>
            </a:r>
          </a:p>
          <a:p>
            <a:pPr marL="285750" indent="-285750" fontAlgn="base">
              <a:lnSpc>
                <a:spcPct val="150000"/>
              </a:lnSpc>
              <a:buFont typeface="Arial" panose="020B0604020202020204" pitchFamily="34" charset="0"/>
              <a:buChar char="•"/>
            </a:pPr>
            <a:r>
              <a:rPr lang="en-US" sz="1800" dirty="0" err="1"/>
              <a:t>PaperBadger</a:t>
            </a:r>
            <a:r>
              <a:rPr lang="en-US" sz="1800" dirty="0"/>
              <a:t> - project </a:t>
            </a:r>
            <a:r>
              <a:rPr lang="en-US" sz="1800" u="sng" dirty="0">
                <a:hlinkClick r:id="rId8"/>
              </a:rPr>
              <a:t>README</a:t>
            </a:r>
            <a:endParaRPr lang="en-US" sz="1800" dirty="0"/>
          </a:p>
          <a:p>
            <a:pPr marL="285750" indent="-285750" fontAlgn="base">
              <a:lnSpc>
                <a:spcPct val="150000"/>
              </a:lnSpc>
              <a:buFont typeface="Arial" panose="020B0604020202020204" pitchFamily="34" charset="0"/>
              <a:buChar char="•"/>
            </a:pPr>
            <a:r>
              <a:rPr lang="en-US" sz="1800" dirty="0" err="1"/>
              <a:t>Thoughtbot’s</a:t>
            </a:r>
            <a:r>
              <a:rPr lang="en-US" sz="1800" dirty="0"/>
              <a:t> Blog on </a:t>
            </a:r>
            <a:r>
              <a:rPr lang="en-US" sz="1800" u="sng" dirty="0">
                <a:hlinkClick r:id="rId9"/>
              </a:rPr>
              <a:t>How to Write a Good README</a:t>
            </a:r>
            <a:endParaRPr lang="en-US" sz="1800" dirty="0"/>
          </a:p>
          <a:p>
            <a:pPr marL="285750" indent="-285750" fontAlgn="base">
              <a:lnSpc>
                <a:spcPct val="150000"/>
              </a:lnSpc>
              <a:buFont typeface="Arial" panose="020B0604020202020204" pitchFamily="34" charset="0"/>
              <a:buChar char="•"/>
            </a:pPr>
            <a:r>
              <a:rPr lang="en-US" sz="1800" dirty="0"/>
              <a:t>Matias Singer’s curated </a:t>
            </a:r>
            <a:r>
              <a:rPr lang="en-US" sz="1800" u="sng" dirty="0">
                <a:hlinkClick r:id="rId10"/>
              </a:rPr>
              <a:t>List of Awesome READMES</a:t>
            </a:r>
            <a:endParaRPr lang="en-US" sz="1800" dirty="0"/>
          </a:p>
          <a:p>
            <a:pPr marL="285750" indent="-285750" fontAlgn="base">
              <a:lnSpc>
                <a:spcPct val="150000"/>
              </a:lnSpc>
              <a:buFont typeface="Arial" panose="020B0604020202020204" pitchFamily="34" charset="0"/>
              <a:buChar char="•"/>
            </a:pPr>
            <a:r>
              <a:rPr lang="en-US" sz="1800" dirty="0"/>
              <a:t>The Open Leadership Framework README </a:t>
            </a:r>
            <a:r>
              <a:rPr lang="en-US" sz="1800" u="sng" dirty="0">
                <a:hlinkClick r:id="rId11"/>
              </a:rPr>
              <a:t>http://mzl.la/olf</a:t>
            </a:r>
            <a:r>
              <a:rPr lang="en-US" sz="1800" dirty="0"/>
              <a:t> </a:t>
            </a:r>
          </a:p>
          <a:p>
            <a:pPr marL="285750" indent="-285750" fontAlgn="base">
              <a:lnSpc>
                <a:spcPct val="150000"/>
              </a:lnSpc>
              <a:buFont typeface="Arial" panose="020B0604020202020204" pitchFamily="34" charset="0"/>
              <a:buChar char="•"/>
            </a:pPr>
            <a:r>
              <a:rPr lang="en-US" sz="1800" dirty="0"/>
              <a:t>Markdown </a:t>
            </a:r>
            <a:r>
              <a:rPr lang="en-US" sz="1800" dirty="0" err="1"/>
              <a:t>Cheatsheet</a:t>
            </a:r>
            <a:r>
              <a:rPr lang="en-US" sz="1800" dirty="0"/>
              <a:t> </a:t>
            </a:r>
            <a:r>
              <a:rPr lang="en-US" sz="1800" u="sng" dirty="0">
                <a:hlinkClick r:id="rId12"/>
              </a:rPr>
              <a:t>Github</a:t>
            </a:r>
            <a:endParaRPr lang="en-US" sz="1800" dirty="0"/>
          </a:p>
          <a:p>
            <a:pPr marL="285750" indent="-285750">
              <a:lnSpc>
                <a:spcPct val="150000"/>
              </a:lnSpc>
              <a:buFont typeface="Arial" panose="020B0604020202020204" pitchFamily="34" charset="0"/>
              <a:buChar char="•"/>
            </a:pPr>
            <a:r>
              <a:rPr lang="en-US" sz="1800" dirty="0"/>
              <a:t>Emoji reference </a:t>
            </a:r>
            <a:r>
              <a:rPr lang="en-US" sz="1800" u="sng" dirty="0">
                <a:hlinkClick r:id="rId13"/>
              </a:rPr>
              <a:t>Emojipedia</a:t>
            </a:r>
            <a:r>
              <a:rPr lang="en-US" sz="1800" dirty="0"/>
              <a:t> </a:t>
            </a:r>
          </a:p>
        </p:txBody>
      </p:sp>
    </p:spTree>
    <p:extLst>
      <p:ext uri="{BB962C8B-B14F-4D97-AF65-F5344CB8AC3E}">
        <p14:creationId xmlns:p14="http://schemas.microsoft.com/office/powerpoint/2010/main" val="40505239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2">
          <a:extLst>
            <a:ext uri="{FF2B5EF4-FFF2-40B4-BE49-F238E27FC236}">
              <a16:creationId xmlns:a16="http://schemas.microsoft.com/office/drawing/2014/main" id="{23910511-9994-E7EC-74E1-C2FDFCF19CFF}"/>
            </a:ext>
          </a:extLst>
        </p:cNvPr>
        <p:cNvGrpSpPr/>
        <p:nvPr/>
      </p:nvGrpSpPr>
      <p:grpSpPr>
        <a:xfrm>
          <a:off x="0" y="0"/>
          <a:ext cx="0" cy="0"/>
          <a:chOff x="0" y="0"/>
          <a:chExt cx="0" cy="0"/>
        </a:xfrm>
      </p:grpSpPr>
      <p:sp>
        <p:nvSpPr>
          <p:cNvPr id="33" name="Google Shape;33;p2">
            <a:extLst>
              <a:ext uri="{FF2B5EF4-FFF2-40B4-BE49-F238E27FC236}">
                <a16:creationId xmlns:a16="http://schemas.microsoft.com/office/drawing/2014/main" id="{10C55E6E-DB06-768E-C52C-60ABE21EEE33}"/>
              </a:ext>
            </a:extLst>
          </p:cNvPr>
          <p:cNvSpPr txBox="1"/>
          <p:nvPr/>
        </p:nvSpPr>
        <p:spPr>
          <a:xfrm>
            <a:off x="0" y="88116"/>
            <a:ext cx="9144000" cy="387034"/>
          </a:xfrm>
          <a:prstGeom prst="rect">
            <a:avLst/>
          </a:prstGeom>
          <a:noFill/>
          <a:ln>
            <a:noFill/>
          </a:ln>
        </p:spPr>
        <p:txBody>
          <a:bodyPr spcFirstLastPara="1" wrap="square" lIns="91425" tIns="91425" rIns="91425" bIns="91425" anchor="b" anchorCtr="0">
            <a:noAutofit/>
          </a:bodyPr>
          <a:lstStyle/>
          <a:p>
            <a:pPr lvl="0" algn="ctr">
              <a:buClr>
                <a:schemeClr val="dk1"/>
              </a:buClr>
              <a:buSzPts val="2800"/>
            </a:pPr>
            <a:r>
              <a:rPr lang="en-US" sz="2200" b="1" dirty="0">
                <a:solidFill>
                  <a:srgbClr val="326586"/>
                </a:solidFill>
                <a:latin typeface="Helvetica Neue"/>
                <a:ea typeface="Helvetica Neue"/>
                <a:cs typeface="Helvetica Neue"/>
                <a:sym typeface="Helvetica Neue"/>
              </a:rPr>
              <a:t>Useful files in a GitHub repository</a:t>
            </a:r>
            <a:endParaRPr sz="2200" b="0" i="0" u="none" strike="noStrike" cap="none" dirty="0">
              <a:solidFill>
                <a:srgbClr val="326586"/>
              </a:solidFill>
              <a:latin typeface="Helvetica Neue"/>
              <a:ea typeface="Helvetica Neue"/>
              <a:cs typeface="Helvetica Neue"/>
              <a:sym typeface="Helvetica Neue"/>
            </a:endParaRPr>
          </a:p>
        </p:txBody>
      </p:sp>
      <p:sp>
        <p:nvSpPr>
          <p:cNvPr id="34" name="Google Shape;34;p2">
            <a:extLst>
              <a:ext uri="{FF2B5EF4-FFF2-40B4-BE49-F238E27FC236}">
                <a16:creationId xmlns:a16="http://schemas.microsoft.com/office/drawing/2014/main" id="{861590B7-AECC-339B-6146-7EE5027FA857}"/>
              </a:ext>
            </a:extLst>
          </p:cNvPr>
          <p:cNvSpPr/>
          <p:nvPr/>
        </p:nvSpPr>
        <p:spPr>
          <a:xfrm>
            <a:off x="0" y="4967269"/>
            <a:ext cx="9144000" cy="182880"/>
          </a:xfrm>
          <a:prstGeom prst="rect">
            <a:avLst/>
          </a:prstGeom>
          <a:solidFill>
            <a:srgbClr val="326586">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35" name="Google Shape;35;p2">
            <a:extLst>
              <a:ext uri="{FF2B5EF4-FFF2-40B4-BE49-F238E27FC236}">
                <a16:creationId xmlns:a16="http://schemas.microsoft.com/office/drawing/2014/main" id="{9A7B6395-BA70-039A-6A66-AB7227E05EE3}"/>
              </a:ext>
            </a:extLst>
          </p:cNvPr>
          <p:cNvPicPr preferRelativeResize="0"/>
          <p:nvPr/>
        </p:nvPicPr>
        <p:blipFill rotWithShape="1">
          <a:blip r:embed="rId3">
            <a:alphaModFix/>
          </a:blip>
          <a:srcRect/>
          <a:stretch/>
        </p:blipFill>
        <p:spPr>
          <a:xfrm>
            <a:off x="8641080" y="4967269"/>
            <a:ext cx="502920" cy="176231"/>
          </a:xfrm>
          <a:prstGeom prst="rect">
            <a:avLst/>
          </a:prstGeom>
          <a:noFill/>
          <a:ln>
            <a:noFill/>
          </a:ln>
        </p:spPr>
      </p:pic>
      <p:sp>
        <p:nvSpPr>
          <p:cNvPr id="42" name="Google Shape;42;p2">
            <a:extLst>
              <a:ext uri="{FF2B5EF4-FFF2-40B4-BE49-F238E27FC236}">
                <a16:creationId xmlns:a16="http://schemas.microsoft.com/office/drawing/2014/main" id="{54BA7D8F-2A00-658D-63FC-B6743A1454EB}"/>
              </a:ext>
            </a:extLst>
          </p:cNvPr>
          <p:cNvSpPr txBox="1"/>
          <p:nvPr/>
        </p:nvSpPr>
        <p:spPr>
          <a:xfrm>
            <a:off x="0" y="614571"/>
            <a:ext cx="9144000" cy="2640683"/>
          </a:xfrm>
          <a:prstGeom prst="rect">
            <a:avLst/>
          </a:prstGeom>
          <a:noFill/>
          <a:ln>
            <a:noFill/>
          </a:ln>
        </p:spPr>
        <p:txBody>
          <a:bodyPr spcFirstLastPara="1" wrap="square" lIns="91425" tIns="45700" rIns="91425" bIns="45700" anchor="t" anchorCtr="0">
            <a:spAutoFit/>
          </a:bodyPr>
          <a:lstStyle/>
          <a:p>
            <a:pPr marL="38100" lvl="0">
              <a:lnSpc>
                <a:spcPct val="115000"/>
              </a:lnSpc>
              <a:buSzPts val="1800"/>
            </a:pPr>
            <a:r>
              <a:rPr lang="en-US" sz="1800" dirty="0">
                <a:latin typeface="Helvetica Neue" panose="02000503000000020004" pitchFamily="2" charset="0"/>
                <a:ea typeface="Helvetica Neue" panose="02000503000000020004" pitchFamily="2" charset="0"/>
                <a:cs typeface="Helvetica Neue" panose="02000503000000020004" pitchFamily="2" charset="0"/>
              </a:rPr>
              <a:t>├ docs </a:t>
            </a:r>
          </a:p>
          <a:p>
            <a:pPr marL="38100" lvl="0">
              <a:lnSpc>
                <a:spcPct val="115000"/>
              </a:lnSpc>
              <a:buSzPts val="1800"/>
            </a:pPr>
            <a:r>
              <a:rPr lang="en-US" sz="1800" dirty="0">
                <a:latin typeface="Helvetica Neue" panose="02000503000000020004" pitchFamily="2" charset="0"/>
                <a:ea typeface="Helvetica Neue" panose="02000503000000020004" pitchFamily="2" charset="0"/>
                <a:cs typeface="Helvetica Neue" panose="02000503000000020004" pitchFamily="2" charset="0"/>
              </a:rPr>
              <a:t>├ </a:t>
            </a:r>
            <a:r>
              <a:rPr lang="en-US" sz="1800" dirty="0" err="1">
                <a:latin typeface="Helvetica Neue" panose="02000503000000020004" pitchFamily="2" charset="0"/>
                <a:ea typeface="Helvetica Neue" panose="02000503000000020004" pitchFamily="2" charset="0"/>
                <a:cs typeface="Helvetica Neue" panose="02000503000000020004" pitchFamily="2" charset="0"/>
              </a:rPr>
              <a:t>src</a:t>
            </a:r>
            <a:r>
              <a:rPr lang="en-US" sz="1800" dirty="0">
                <a:latin typeface="Helvetica Neue" panose="02000503000000020004" pitchFamily="2" charset="0"/>
                <a:ea typeface="Helvetica Neue" panose="02000503000000020004" pitchFamily="2" charset="0"/>
                <a:cs typeface="Helvetica Neue" panose="02000503000000020004" pitchFamily="2" charset="0"/>
              </a:rPr>
              <a:t> </a:t>
            </a:r>
          </a:p>
          <a:p>
            <a:pPr marL="38100">
              <a:lnSpc>
                <a:spcPct val="115000"/>
              </a:lnSpc>
              <a:buSzPts val="1800"/>
            </a:pPr>
            <a:r>
              <a:rPr lang="en-US" sz="1800" b="1" dirty="0">
                <a:solidFill>
                  <a:srgbClr val="326586"/>
                </a:solidFill>
                <a:latin typeface="Helvetica Neue"/>
                <a:ea typeface="Helvetica Neue"/>
                <a:cs typeface="Helvetica Neue"/>
              </a:rPr>
              <a:t>├ </a:t>
            </a:r>
            <a:r>
              <a:rPr lang="en-US" sz="1800" dirty="0" err="1">
                <a:latin typeface="Helvetica Neue" panose="02000503000000020004" pitchFamily="2" charset="0"/>
                <a:ea typeface="Helvetica Neue" panose="02000503000000020004" pitchFamily="2" charset="0"/>
                <a:cs typeface="Helvetica Neue" panose="02000503000000020004" pitchFamily="2" charset="0"/>
              </a:rPr>
              <a:t>README.md</a:t>
            </a:r>
            <a:r>
              <a:rPr lang="en-US" sz="1800" dirty="0">
                <a:latin typeface="Helvetica Neue" panose="02000503000000020004" pitchFamily="2" charset="0"/>
                <a:ea typeface="Helvetica Neue" panose="02000503000000020004" pitchFamily="2" charset="0"/>
                <a:cs typeface="Helvetica Neue" panose="02000503000000020004" pitchFamily="2" charset="0"/>
              </a:rPr>
              <a:t> </a:t>
            </a:r>
          </a:p>
          <a:p>
            <a:pPr marL="38100">
              <a:lnSpc>
                <a:spcPct val="115000"/>
              </a:lnSpc>
              <a:buSzPts val="1800"/>
            </a:pPr>
            <a:r>
              <a:rPr lang="en-US" sz="1800" dirty="0">
                <a:latin typeface="Helvetica Neue" panose="02000503000000020004" pitchFamily="2" charset="0"/>
                <a:ea typeface="Helvetica Neue" panose="02000503000000020004" pitchFamily="2" charset="0"/>
                <a:cs typeface="Helvetica Neue" panose="02000503000000020004" pitchFamily="2" charset="0"/>
              </a:rPr>
              <a:t>├ </a:t>
            </a:r>
            <a:r>
              <a:rPr lang="en-US" sz="1800" b="1" dirty="0" err="1">
                <a:solidFill>
                  <a:srgbClr val="326586"/>
                </a:solidFill>
                <a:latin typeface="Helvetica Neue"/>
                <a:ea typeface="Helvetica Neue"/>
                <a:cs typeface="Helvetica Neue"/>
              </a:rPr>
              <a:t>LICENSE.md</a:t>
            </a:r>
            <a:endParaRPr lang="en-US" sz="1800" b="1" dirty="0">
              <a:solidFill>
                <a:srgbClr val="326586"/>
              </a:solidFill>
              <a:latin typeface="Helvetica Neue"/>
              <a:ea typeface="Helvetica Neue"/>
              <a:cs typeface="Helvetica Neue"/>
            </a:endParaRPr>
          </a:p>
          <a:p>
            <a:pPr marL="38100">
              <a:lnSpc>
                <a:spcPct val="115000"/>
              </a:lnSpc>
              <a:buSzPts val="1800"/>
            </a:pPr>
            <a:r>
              <a:rPr lang="en-US" sz="1800" dirty="0">
                <a:latin typeface="Helvetica Neue" panose="02000503000000020004" pitchFamily="2" charset="0"/>
                <a:ea typeface="Helvetica Neue" panose="02000503000000020004" pitchFamily="2" charset="0"/>
                <a:cs typeface="Helvetica Neue" panose="02000503000000020004" pitchFamily="2" charset="0"/>
              </a:rPr>
              <a:t>├ </a:t>
            </a:r>
            <a:r>
              <a:rPr lang="en-US" sz="1800" dirty="0" err="1">
                <a:latin typeface="Helvetica Neue" panose="02000503000000020004" pitchFamily="2" charset="0"/>
                <a:ea typeface="Helvetica Neue" panose="02000503000000020004" pitchFamily="2" charset="0"/>
                <a:cs typeface="Helvetica Neue" panose="02000503000000020004" pitchFamily="2" charset="0"/>
              </a:rPr>
              <a:t>CITATION.cff</a:t>
            </a:r>
            <a:endParaRPr lang="en-US" sz="1800" b="1" dirty="0">
              <a:solidFill>
                <a:srgbClr val="326586"/>
              </a:solidFill>
              <a:latin typeface="Helvetica Neue"/>
              <a:ea typeface="Helvetica Neue"/>
              <a:cs typeface="Helvetica Neue"/>
            </a:endParaRPr>
          </a:p>
          <a:p>
            <a:pPr marL="38100" lvl="0">
              <a:lnSpc>
                <a:spcPct val="115000"/>
              </a:lnSpc>
              <a:buSzPts val="1800"/>
            </a:pPr>
            <a:r>
              <a:rPr lang="en-US" sz="1800" dirty="0">
                <a:latin typeface="Helvetica Neue" panose="02000503000000020004" pitchFamily="2" charset="0"/>
                <a:ea typeface="Helvetica Neue" panose="02000503000000020004" pitchFamily="2" charset="0"/>
                <a:cs typeface="Helvetica Neue" panose="02000503000000020004" pitchFamily="2" charset="0"/>
              </a:rPr>
              <a:t>├ </a:t>
            </a:r>
            <a:r>
              <a:rPr lang="en-US" sz="1800" dirty="0" err="1">
                <a:latin typeface="Helvetica Neue" panose="02000503000000020004" pitchFamily="2" charset="0"/>
                <a:ea typeface="Helvetica Neue" panose="02000503000000020004" pitchFamily="2" charset="0"/>
                <a:cs typeface="Helvetica Neue" panose="02000503000000020004" pitchFamily="2" charset="0"/>
              </a:rPr>
              <a:t>CONTRIBUTING.md</a:t>
            </a:r>
            <a:r>
              <a:rPr lang="en-US" sz="1800" dirty="0">
                <a:latin typeface="Helvetica Neue" panose="02000503000000020004" pitchFamily="2" charset="0"/>
                <a:ea typeface="Helvetica Neue" panose="02000503000000020004" pitchFamily="2" charset="0"/>
                <a:cs typeface="Helvetica Neue" panose="02000503000000020004" pitchFamily="2" charset="0"/>
              </a:rPr>
              <a:t> </a:t>
            </a:r>
          </a:p>
          <a:p>
            <a:pPr marL="38100" lvl="0">
              <a:lnSpc>
                <a:spcPct val="115000"/>
              </a:lnSpc>
              <a:buSzPts val="1800"/>
            </a:pPr>
            <a:r>
              <a:rPr lang="en-US" sz="1800" dirty="0">
                <a:latin typeface="Helvetica Neue" panose="02000503000000020004" pitchFamily="2" charset="0"/>
                <a:ea typeface="Helvetica Neue" panose="02000503000000020004" pitchFamily="2" charset="0"/>
                <a:cs typeface="Helvetica Neue" panose="02000503000000020004" pitchFamily="2" charset="0"/>
              </a:rPr>
              <a:t>├ </a:t>
            </a:r>
            <a:r>
              <a:rPr lang="en-US" sz="1800" dirty="0" err="1">
                <a:latin typeface="Helvetica Neue" panose="02000503000000020004" pitchFamily="2" charset="0"/>
                <a:ea typeface="Helvetica Neue" panose="02000503000000020004" pitchFamily="2" charset="0"/>
                <a:cs typeface="Helvetica Neue" panose="02000503000000020004" pitchFamily="2" charset="0"/>
              </a:rPr>
              <a:t>CODE_OF_CONDUCT.md</a:t>
            </a:r>
            <a:r>
              <a:rPr lang="en-US" sz="1800" dirty="0">
                <a:latin typeface="Helvetica Neue" panose="02000503000000020004" pitchFamily="2" charset="0"/>
                <a:ea typeface="Helvetica Neue" panose="02000503000000020004" pitchFamily="2" charset="0"/>
                <a:cs typeface="Helvetica Neue" panose="02000503000000020004" pitchFamily="2" charset="0"/>
              </a:rPr>
              <a:t> </a:t>
            </a:r>
          </a:p>
          <a:p>
            <a:pPr marL="38100" lvl="0">
              <a:lnSpc>
                <a:spcPct val="115000"/>
              </a:lnSpc>
              <a:buSzPts val="1800"/>
            </a:pPr>
            <a:r>
              <a:rPr lang="en-US" sz="1800" dirty="0">
                <a:latin typeface="Helvetica Neue" panose="02000503000000020004" pitchFamily="2" charset="0"/>
                <a:ea typeface="Helvetica Neue" panose="02000503000000020004" pitchFamily="2" charset="0"/>
                <a:cs typeface="Helvetica Neue" panose="02000503000000020004" pitchFamily="2" charset="0"/>
              </a:rPr>
              <a:t>├ …</a:t>
            </a:r>
            <a:endParaRPr sz="1800" b="0" i="0" u="none" strike="noStrike" cap="none"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Arial"/>
            </a:endParaRPr>
          </a:p>
        </p:txBody>
      </p:sp>
    </p:spTree>
    <p:extLst>
      <p:ext uri="{BB962C8B-B14F-4D97-AF65-F5344CB8AC3E}">
        <p14:creationId xmlns:p14="http://schemas.microsoft.com/office/powerpoint/2010/main" val="39064091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7"/>
        <p:cNvGrpSpPr/>
        <p:nvPr/>
      </p:nvGrpSpPr>
      <p:grpSpPr>
        <a:xfrm>
          <a:off x="0" y="0"/>
          <a:ext cx="0" cy="0"/>
          <a:chOff x="0" y="0"/>
          <a:chExt cx="0" cy="0"/>
        </a:xfrm>
      </p:grpSpPr>
      <p:sp>
        <p:nvSpPr>
          <p:cNvPr id="48" name="Google Shape;48;p3"/>
          <p:cNvSpPr txBox="1"/>
          <p:nvPr/>
        </p:nvSpPr>
        <p:spPr>
          <a:xfrm>
            <a:off x="0" y="0"/>
            <a:ext cx="9144000" cy="438564"/>
          </a:xfrm>
          <a:prstGeom prst="rect">
            <a:avLst/>
          </a:prstGeom>
          <a:noFill/>
          <a:ln>
            <a:noFill/>
          </a:ln>
        </p:spPr>
        <p:txBody>
          <a:bodyPr spcFirstLastPara="1" wrap="square" lIns="91425" tIns="91425" rIns="91425" bIns="91425" anchor="b" anchorCtr="0">
            <a:noAutofit/>
          </a:bodyPr>
          <a:lstStyle/>
          <a:p>
            <a:pPr marL="0" marR="0" lvl="0" indent="0" algn="ctr" rtl="0">
              <a:lnSpc>
                <a:spcPct val="100000"/>
              </a:lnSpc>
              <a:spcBef>
                <a:spcPts val="0"/>
              </a:spcBef>
              <a:spcAft>
                <a:spcPts val="0"/>
              </a:spcAft>
              <a:buClr>
                <a:schemeClr val="dk1"/>
              </a:buClr>
              <a:buSzPts val="2800"/>
              <a:buFont typeface="Raleway"/>
              <a:buNone/>
            </a:pPr>
            <a:r>
              <a:rPr lang="en-US" sz="2200" b="1" i="0" u="none" strike="noStrike" cap="none" dirty="0">
                <a:solidFill>
                  <a:srgbClr val="326586"/>
                </a:solidFill>
                <a:latin typeface="Helvetica Neue"/>
                <a:ea typeface="Helvetica Neue"/>
                <a:cs typeface="Helvetica Neue"/>
                <a:sym typeface="Helvetica Neue"/>
              </a:rPr>
              <a:t>Open Source Licenses</a:t>
            </a:r>
            <a:endParaRPr sz="2200" b="0" i="0" u="none" strike="noStrike" cap="none" dirty="0">
              <a:solidFill>
                <a:srgbClr val="326586"/>
              </a:solidFill>
              <a:latin typeface="Helvetica Neue"/>
              <a:ea typeface="Helvetica Neue"/>
              <a:cs typeface="Helvetica Neue"/>
              <a:sym typeface="Helvetica Neue"/>
            </a:endParaRPr>
          </a:p>
        </p:txBody>
      </p:sp>
      <p:sp>
        <p:nvSpPr>
          <p:cNvPr id="49" name="Google Shape;49;p3"/>
          <p:cNvSpPr/>
          <p:nvPr/>
        </p:nvSpPr>
        <p:spPr>
          <a:xfrm>
            <a:off x="0" y="4967269"/>
            <a:ext cx="9144000" cy="182880"/>
          </a:xfrm>
          <a:prstGeom prst="rect">
            <a:avLst/>
          </a:prstGeom>
          <a:solidFill>
            <a:srgbClr val="326586">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50" name="Google Shape;50;p3"/>
          <p:cNvPicPr preferRelativeResize="0"/>
          <p:nvPr/>
        </p:nvPicPr>
        <p:blipFill rotWithShape="1">
          <a:blip r:embed="rId3">
            <a:alphaModFix/>
          </a:blip>
          <a:srcRect/>
          <a:stretch/>
        </p:blipFill>
        <p:spPr>
          <a:xfrm>
            <a:off x="8641080" y="4967269"/>
            <a:ext cx="502920" cy="176231"/>
          </a:xfrm>
          <a:prstGeom prst="rect">
            <a:avLst/>
          </a:prstGeom>
          <a:noFill/>
          <a:ln>
            <a:noFill/>
          </a:ln>
        </p:spPr>
      </p:pic>
      <p:sp>
        <p:nvSpPr>
          <p:cNvPr id="56" name="Google Shape;56;p3"/>
          <p:cNvSpPr txBox="1"/>
          <p:nvPr/>
        </p:nvSpPr>
        <p:spPr>
          <a:xfrm>
            <a:off x="0" y="376311"/>
            <a:ext cx="9144000" cy="1366488"/>
          </a:xfrm>
          <a:prstGeom prst="rect">
            <a:avLst/>
          </a:prstGeom>
          <a:noFill/>
          <a:ln>
            <a:noFill/>
          </a:ln>
        </p:spPr>
        <p:txBody>
          <a:bodyPr spcFirstLastPara="1" wrap="square" lIns="91425" tIns="45700" rIns="91425" bIns="45700" anchor="t" anchorCtr="0">
            <a:spAutoFit/>
          </a:bodyPr>
          <a:lstStyle/>
          <a:p>
            <a:pPr marL="342900" indent="-304800">
              <a:lnSpc>
                <a:spcPct val="115000"/>
              </a:lnSpc>
              <a:buSzPts val="1800"/>
              <a:buFont typeface="Helvetica Neue"/>
              <a:buChar char="•"/>
            </a:pPr>
            <a:r>
              <a:rPr lang="en-US" sz="180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sym typeface="Open Sans"/>
              </a:rPr>
              <a:t>Sharing something on the internet or GitHub does </a:t>
            </a:r>
            <a:r>
              <a:rPr lang="en-US" sz="1800" b="1" dirty="0">
                <a:solidFill>
                  <a:srgbClr val="326586"/>
                </a:solidFill>
                <a:latin typeface="Helvetica Neue" panose="02000503000000020004" pitchFamily="2" charset="0"/>
                <a:ea typeface="Helvetica Neue" panose="02000503000000020004" pitchFamily="2" charset="0"/>
                <a:cs typeface="Helvetica Neue" panose="02000503000000020004" pitchFamily="2" charset="0"/>
                <a:sym typeface="Open Sans"/>
              </a:rPr>
              <a:t>NOT</a:t>
            </a:r>
            <a:r>
              <a:rPr lang="en-US" sz="180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sym typeface="Open Sans"/>
              </a:rPr>
              <a:t> automatically allow others to </a:t>
            </a:r>
            <a:r>
              <a:rPr lang="en-US" sz="1800" b="1" dirty="0">
                <a:solidFill>
                  <a:srgbClr val="326586"/>
                </a:solidFill>
                <a:latin typeface="Helvetica Neue" panose="02000503000000020004" pitchFamily="2" charset="0"/>
                <a:ea typeface="Helvetica Neue" panose="02000503000000020004" pitchFamily="2" charset="0"/>
                <a:cs typeface="Helvetica Neue" panose="02000503000000020004" pitchFamily="2" charset="0"/>
                <a:sym typeface="Open Sans"/>
              </a:rPr>
              <a:t>use</a:t>
            </a:r>
            <a:r>
              <a:rPr lang="en-US" sz="180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sym typeface="Open Sans"/>
              </a:rPr>
              <a:t> it</a:t>
            </a:r>
            <a:endParaRPr lang="en-US" sz="180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endParaRPr>
          </a:p>
          <a:p>
            <a:pPr marL="342900" indent="-304800">
              <a:lnSpc>
                <a:spcPct val="115000"/>
              </a:lnSpc>
              <a:buSzPts val="1800"/>
              <a:buFont typeface="Helvetica Neue"/>
              <a:buChar char="•"/>
            </a:pPr>
            <a:r>
              <a:rPr lang="en-US" sz="180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sym typeface="Open Sans"/>
              </a:rPr>
              <a:t>Sharing work with a license does </a:t>
            </a:r>
            <a:r>
              <a:rPr lang="en-US" sz="1800" b="1" dirty="0">
                <a:solidFill>
                  <a:srgbClr val="326586"/>
                </a:solidFill>
                <a:latin typeface="Helvetica Neue" panose="02000503000000020004" pitchFamily="2" charset="0"/>
                <a:ea typeface="Helvetica Neue" panose="02000503000000020004" pitchFamily="2" charset="0"/>
                <a:cs typeface="Helvetica Neue" panose="02000503000000020004" pitchFamily="2" charset="0"/>
                <a:sym typeface="Open Sans"/>
              </a:rPr>
              <a:t>NOT</a:t>
            </a:r>
            <a:r>
              <a:rPr lang="en-US" sz="180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sym typeface="Open Sans"/>
              </a:rPr>
              <a:t> give away your </a:t>
            </a:r>
            <a:r>
              <a:rPr lang="en-US" sz="1800" b="1" dirty="0">
                <a:solidFill>
                  <a:srgbClr val="326586"/>
                </a:solidFill>
                <a:latin typeface="Helvetica Neue" panose="02000503000000020004" pitchFamily="2" charset="0"/>
                <a:ea typeface="Helvetica Neue" panose="02000503000000020004" pitchFamily="2" charset="0"/>
                <a:cs typeface="Helvetica Neue" panose="02000503000000020004" pitchFamily="2" charset="0"/>
                <a:sym typeface="Open Sans"/>
              </a:rPr>
              <a:t>copyright</a:t>
            </a:r>
            <a:r>
              <a:rPr lang="en-US" sz="180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sym typeface="Open Sans"/>
              </a:rPr>
              <a:t>—you can still publish, sell, </a:t>
            </a:r>
            <a:r>
              <a:rPr lang="en-US" sz="1800" dirty="0" err="1">
                <a:solidFill>
                  <a:schemeClr val="tx1"/>
                </a:solidFill>
                <a:latin typeface="Helvetica Neue" panose="02000503000000020004" pitchFamily="2" charset="0"/>
                <a:ea typeface="Helvetica Neue" panose="02000503000000020004" pitchFamily="2" charset="0"/>
                <a:cs typeface="Helvetica Neue" panose="02000503000000020004" pitchFamily="2" charset="0"/>
                <a:sym typeface="Open Sans"/>
              </a:rPr>
              <a:t>etc</a:t>
            </a:r>
            <a:endParaRPr lang="en-US" sz="180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57" name="Google Shape;57;p3"/>
          <p:cNvSpPr txBox="1"/>
          <p:nvPr/>
        </p:nvSpPr>
        <p:spPr>
          <a:xfrm>
            <a:off x="-40591" y="4924320"/>
            <a:ext cx="412515"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dirty="0">
                <a:latin typeface="Helvetica Neue"/>
                <a:ea typeface="Helvetica Neue"/>
                <a:cs typeface="Helvetica Neue"/>
                <a:sym typeface="Helvetica Neue"/>
              </a:rPr>
              <a:t>19</a:t>
            </a:r>
            <a:endParaRPr sz="1200" b="0" i="0" u="none" strike="noStrike" cap="none" dirty="0">
              <a:solidFill>
                <a:srgbClr val="000000"/>
              </a:solidFill>
              <a:latin typeface="Helvetica Neue"/>
              <a:ea typeface="Helvetica Neue"/>
              <a:cs typeface="Helvetica Neue"/>
              <a:sym typeface="Helvetica Neue"/>
            </a:endParaRPr>
          </a:p>
        </p:txBody>
      </p:sp>
      <p:sp>
        <p:nvSpPr>
          <p:cNvPr id="4" name="Google Shape;161;p22">
            <a:extLst>
              <a:ext uri="{FF2B5EF4-FFF2-40B4-BE49-F238E27FC236}">
                <a16:creationId xmlns:a16="http://schemas.microsoft.com/office/drawing/2014/main" id="{CB1C538B-E386-1EE4-F33C-A20BB19542E3}"/>
              </a:ext>
            </a:extLst>
          </p:cNvPr>
          <p:cNvSpPr txBox="1"/>
          <p:nvPr/>
        </p:nvSpPr>
        <p:spPr>
          <a:xfrm>
            <a:off x="371925" y="3869916"/>
            <a:ext cx="7868100" cy="13128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r>
              <a:rPr lang="en" sz="1800" b="0" i="0" u="none" strike="noStrike" cap="none" dirty="0">
                <a:solidFill>
                  <a:schemeClr val="dk1"/>
                </a:solidFill>
                <a:latin typeface="Helvetica Neue" panose="02000503000000020004" pitchFamily="2" charset="0"/>
                <a:ea typeface="Helvetica Neue" panose="02000503000000020004" pitchFamily="2" charset="0"/>
                <a:cs typeface="Helvetica Neue" panose="02000503000000020004" pitchFamily="2" charset="0"/>
                <a:sym typeface="Open Sans"/>
              </a:rPr>
              <a:t>“Open source software is software that can be</a:t>
            </a:r>
            <a:r>
              <a:rPr lang="en" sz="1800" b="0" i="0" u="none" strike="noStrike" cap="none" dirty="0">
                <a:solidFill>
                  <a:schemeClr val="hlink"/>
                </a:solidFill>
                <a:uFill>
                  <a:noFill/>
                </a:uFill>
                <a:latin typeface="Helvetica Neue" panose="02000503000000020004" pitchFamily="2" charset="0"/>
                <a:ea typeface="Helvetica Neue" panose="02000503000000020004" pitchFamily="2" charset="0"/>
                <a:cs typeface="Helvetica Neue" panose="02000503000000020004" pitchFamily="2" charset="0"/>
                <a:sym typeface="Open Sans"/>
                <a:hlinkClick r:id="rId4"/>
              </a:rPr>
              <a:t> </a:t>
            </a:r>
            <a:r>
              <a:rPr lang="en" sz="1800" b="0" i="0" u="sng" strike="noStrike" cap="none" dirty="0">
                <a:solidFill>
                  <a:schemeClr val="hlink"/>
                </a:solidFill>
                <a:latin typeface="Helvetica Neue" panose="02000503000000020004" pitchFamily="2" charset="0"/>
                <a:ea typeface="Helvetica Neue" panose="02000503000000020004" pitchFamily="2" charset="0"/>
                <a:cs typeface="Helvetica Neue" panose="02000503000000020004" pitchFamily="2" charset="0"/>
                <a:sym typeface="Open Sans"/>
                <a:hlinkClick r:id="rId4"/>
              </a:rPr>
              <a:t>freely used, modified, and shared (in both modified and unmodified form) by anyone</a:t>
            </a:r>
            <a:r>
              <a:rPr lang="en" sz="1800" b="0" i="0" u="none" strike="noStrike" cap="none" dirty="0">
                <a:solidFill>
                  <a:schemeClr val="dk1"/>
                </a:solidFill>
                <a:latin typeface="Helvetica Neue" panose="02000503000000020004" pitchFamily="2" charset="0"/>
                <a:ea typeface="Helvetica Neue" panose="02000503000000020004" pitchFamily="2" charset="0"/>
                <a:cs typeface="Helvetica Neue" panose="02000503000000020004" pitchFamily="2" charset="0"/>
                <a:sym typeface="Open Sans"/>
              </a:rPr>
              <a:t>. “ </a:t>
            </a:r>
            <a:endParaRPr sz="1800" b="0" i="0" u="none" strike="noStrike" cap="none" dirty="0">
              <a:solidFill>
                <a:schemeClr val="dk1"/>
              </a:solidFill>
              <a:latin typeface="Helvetica Neue" panose="02000503000000020004" pitchFamily="2" charset="0"/>
              <a:ea typeface="Helvetica Neue" panose="02000503000000020004" pitchFamily="2" charset="0"/>
              <a:cs typeface="Helvetica Neue" panose="02000503000000020004" pitchFamily="2" charset="0"/>
              <a:sym typeface="Open Sans"/>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chemeClr val="dk1"/>
              </a:solidFill>
              <a:latin typeface="Helvetica Neue" panose="02000503000000020004" pitchFamily="2" charset="0"/>
              <a:ea typeface="Helvetica Neue" panose="02000503000000020004" pitchFamily="2" charset="0"/>
              <a:cs typeface="Helvetica Neue" panose="02000503000000020004" pitchFamily="2" charset="0"/>
              <a:sym typeface="Open Sans"/>
            </a:endParaRPr>
          </a:p>
          <a:p>
            <a:pPr marL="0" marR="0" lvl="0" indent="0" algn="l" rtl="0">
              <a:lnSpc>
                <a:spcPct val="100000"/>
              </a:lnSpc>
              <a:spcBef>
                <a:spcPts val="0"/>
              </a:spcBef>
              <a:spcAft>
                <a:spcPts val="0"/>
              </a:spcAft>
              <a:buClr>
                <a:srgbClr val="000000"/>
              </a:buClr>
              <a:buSzPts val="1200"/>
              <a:buFont typeface="Arial"/>
              <a:buNone/>
            </a:pPr>
            <a:r>
              <a:rPr lang="en" sz="1200" b="0" i="0" u="none" strike="noStrike" cap="none" dirty="0">
                <a:solidFill>
                  <a:schemeClr val="dk1"/>
                </a:solidFill>
                <a:latin typeface="Helvetica Neue" panose="02000503000000020004" pitchFamily="2" charset="0"/>
                <a:ea typeface="Helvetica Neue" panose="02000503000000020004" pitchFamily="2" charset="0"/>
                <a:cs typeface="Helvetica Neue" panose="02000503000000020004" pitchFamily="2" charset="0"/>
                <a:sym typeface="Open Sans"/>
              </a:rPr>
              <a:t>- </a:t>
            </a:r>
            <a:r>
              <a:rPr lang="en" sz="1200" b="0" i="0" u="sng" strike="noStrike" cap="none" dirty="0">
                <a:solidFill>
                  <a:schemeClr val="hlink"/>
                </a:solidFill>
                <a:latin typeface="Helvetica Neue" panose="02000503000000020004" pitchFamily="2" charset="0"/>
                <a:ea typeface="Helvetica Neue" panose="02000503000000020004" pitchFamily="2" charset="0"/>
                <a:cs typeface="Helvetica Neue" panose="02000503000000020004" pitchFamily="2" charset="0"/>
                <a:sym typeface="Open Sans"/>
                <a:hlinkClick r:id="rId5"/>
              </a:rPr>
              <a:t>GitHub Glossary, Open Source</a:t>
            </a:r>
            <a:endParaRPr sz="1200" b="0" i="0" u="none" strike="noStrike" cap="none"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Open Sans"/>
            </a:endParaRPr>
          </a:p>
        </p:txBody>
      </p:sp>
      <p:sp>
        <p:nvSpPr>
          <p:cNvPr id="5" name="Google Shape;162;p22">
            <a:extLst>
              <a:ext uri="{FF2B5EF4-FFF2-40B4-BE49-F238E27FC236}">
                <a16:creationId xmlns:a16="http://schemas.microsoft.com/office/drawing/2014/main" id="{E7FF6AEB-3AD1-D645-8B51-92C86EB30ABC}"/>
              </a:ext>
            </a:extLst>
          </p:cNvPr>
          <p:cNvSpPr/>
          <p:nvPr/>
        </p:nvSpPr>
        <p:spPr>
          <a:xfrm>
            <a:off x="833550" y="1711073"/>
            <a:ext cx="1270664" cy="1211153"/>
          </a:xfrm>
          <a:prstGeom prst="ellipse">
            <a:avLst/>
          </a:prstGeom>
          <a:solidFill>
            <a:srgbClr val="CFE2F3"/>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 name="Google Shape;163;p22">
            <a:extLst>
              <a:ext uri="{FF2B5EF4-FFF2-40B4-BE49-F238E27FC236}">
                <a16:creationId xmlns:a16="http://schemas.microsoft.com/office/drawing/2014/main" id="{BE2EBDF4-4609-C200-79E8-D4E810D02DD8}"/>
              </a:ext>
            </a:extLst>
          </p:cNvPr>
          <p:cNvSpPr/>
          <p:nvPr/>
        </p:nvSpPr>
        <p:spPr>
          <a:xfrm>
            <a:off x="3726800" y="1711073"/>
            <a:ext cx="1270664" cy="1211153"/>
          </a:xfrm>
          <a:prstGeom prst="ellipse">
            <a:avLst/>
          </a:prstGeom>
          <a:solidFill>
            <a:srgbClr val="CFE2F3"/>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 name="Google Shape;164;p22">
            <a:extLst>
              <a:ext uri="{FF2B5EF4-FFF2-40B4-BE49-F238E27FC236}">
                <a16:creationId xmlns:a16="http://schemas.microsoft.com/office/drawing/2014/main" id="{1D1E91D5-37DB-A6A6-687F-9A75D851D0F5}"/>
              </a:ext>
            </a:extLst>
          </p:cNvPr>
          <p:cNvSpPr/>
          <p:nvPr/>
        </p:nvSpPr>
        <p:spPr>
          <a:xfrm>
            <a:off x="6620050" y="1711073"/>
            <a:ext cx="1270664" cy="1211153"/>
          </a:xfrm>
          <a:prstGeom prst="ellipse">
            <a:avLst/>
          </a:prstGeom>
          <a:solidFill>
            <a:srgbClr val="CFE2F3"/>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8" name="Google Shape;165;p22">
            <a:extLst>
              <a:ext uri="{FF2B5EF4-FFF2-40B4-BE49-F238E27FC236}">
                <a16:creationId xmlns:a16="http://schemas.microsoft.com/office/drawing/2014/main" id="{26A55882-05AD-7BED-00C4-47A563042CF9}"/>
              </a:ext>
            </a:extLst>
          </p:cNvPr>
          <p:cNvPicPr preferRelativeResize="0"/>
          <p:nvPr/>
        </p:nvPicPr>
        <p:blipFill rotWithShape="1">
          <a:blip r:embed="rId6">
            <a:alphaModFix/>
          </a:blip>
          <a:srcRect b="25198"/>
          <a:stretch/>
        </p:blipFill>
        <p:spPr>
          <a:xfrm>
            <a:off x="6416575" y="1560461"/>
            <a:ext cx="1698725" cy="1211153"/>
          </a:xfrm>
          <a:prstGeom prst="rect">
            <a:avLst/>
          </a:prstGeom>
          <a:noFill/>
          <a:ln>
            <a:noFill/>
          </a:ln>
        </p:spPr>
      </p:pic>
      <p:sp>
        <p:nvSpPr>
          <p:cNvPr id="9" name="Google Shape;166;p22">
            <a:extLst>
              <a:ext uri="{FF2B5EF4-FFF2-40B4-BE49-F238E27FC236}">
                <a16:creationId xmlns:a16="http://schemas.microsoft.com/office/drawing/2014/main" id="{FFF4460E-5C9B-1C80-F727-2F5E741E026A}"/>
              </a:ext>
            </a:extLst>
          </p:cNvPr>
          <p:cNvSpPr txBox="1"/>
          <p:nvPr/>
        </p:nvSpPr>
        <p:spPr>
          <a:xfrm>
            <a:off x="371925" y="2841101"/>
            <a:ext cx="2145300" cy="6531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400"/>
              <a:buFont typeface="Arial"/>
              <a:buNone/>
            </a:pPr>
            <a:r>
              <a:rPr lang="en" sz="2400" dirty="0">
                <a:latin typeface="Helvetica Neue" panose="02000503000000020004" pitchFamily="2" charset="0"/>
                <a:ea typeface="Helvetica Neue" panose="02000503000000020004" pitchFamily="2" charset="0"/>
                <a:cs typeface="Helvetica Neue" panose="02000503000000020004" pitchFamily="2" charset="0"/>
                <a:sym typeface="Zilla Slab Highlight"/>
              </a:rPr>
              <a:t>U</a:t>
            </a:r>
            <a:r>
              <a:rPr lang="en" sz="2400" b="0" i="0" u="none" strike="noStrike" cap="none"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Zilla Slab Highlight"/>
              </a:rPr>
              <a:t>se</a:t>
            </a:r>
            <a:endParaRPr sz="2400" b="0" i="0" u="none" strike="noStrike" cap="none"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Zilla Slab Highlight"/>
            </a:endParaRPr>
          </a:p>
          <a:p>
            <a:pPr marL="0" marR="0" lvl="0" indent="0" algn="ctr" rtl="0">
              <a:lnSpc>
                <a:spcPct val="100000"/>
              </a:lnSpc>
              <a:spcBef>
                <a:spcPts val="0"/>
              </a:spcBef>
              <a:spcAft>
                <a:spcPts val="0"/>
              </a:spcAft>
              <a:buClr>
                <a:srgbClr val="000000"/>
              </a:buClr>
              <a:buSzPts val="600"/>
              <a:buFont typeface="Arial"/>
              <a:buNone/>
            </a:pPr>
            <a:endParaRPr sz="600" b="0" i="0" u="none" strike="noStrike" cap="none"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Open Sans"/>
            </a:endParaRPr>
          </a:p>
          <a:p>
            <a:pPr marL="0" marR="0" lvl="0" indent="0" algn="ctr" rtl="0">
              <a:lnSpc>
                <a:spcPct val="100000"/>
              </a:lnSpc>
              <a:spcBef>
                <a:spcPts val="0"/>
              </a:spcBef>
              <a:spcAft>
                <a:spcPts val="0"/>
              </a:spcAft>
              <a:buClr>
                <a:srgbClr val="000000"/>
              </a:buClr>
              <a:buSzPts val="1400"/>
              <a:buFont typeface="Arial"/>
              <a:buNone/>
            </a:pPr>
            <a:r>
              <a:rPr lang="en" sz="1400" b="0" i="0" u="none" strike="noStrike" cap="none"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Open Sans"/>
              </a:rPr>
              <a:t>Anyone can use the work for any purpose</a:t>
            </a:r>
            <a:endParaRPr sz="1400" b="0" i="0" u="none" strike="noStrike" cap="none"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Open Sans"/>
            </a:endParaRPr>
          </a:p>
        </p:txBody>
      </p:sp>
      <p:sp>
        <p:nvSpPr>
          <p:cNvPr id="10" name="Google Shape;167;p22">
            <a:extLst>
              <a:ext uri="{FF2B5EF4-FFF2-40B4-BE49-F238E27FC236}">
                <a16:creationId xmlns:a16="http://schemas.microsoft.com/office/drawing/2014/main" id="{2EECF344-D039-1B76-4D75-50A8325289EA}"/>
              </a:ext>
            </a:extLst>
          </p:cNvPr>
          <p:cNvSpPr txBox="1"/>
          <p:nvPr/>
        </p:nvSpPr>
        <p:spPr>
          <a:xfrm>
            <a:off x="3390125" y="2841101"/>
            <a:ext cx="1895400" cy="6531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400"/>
              <a:buFont typeface="Arial"/>
              <a:buNone/>
            </a:pPr>
            <a:r>
              <a:rPr lang="en" sz="2400" dirty="0">
                <a:latin typeface="Helvetica Neue" panose="02000503000000020004" pitchFamily="2" charset="0"/>
                <a:ea typeface="Helvetica Neue" panose="02000503000000020004" pitchFamily="2" charset="0"/>
                <a:cs typeface="Helvetica Neue" panose="02000503000000020004" pitchFamily="2" charset="0"/>
                <a:sym typeface="Zilla Slab Highlight"/>
              </a:rPr>
              <a:t>M</a:t>
            </a:r>
            <a:r>
              <a:rPr lang="en" sz="2400" b="0" i="0" u="none" strike="noStrike" cap="none"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Zilla Slab Highlight"/>
              </a:rPr>
              <a:t>odify</a:t>
            </a:r>
            <a:endParaRPr sz="2400" b="0" i="0" u="none" strike="noStrike" cap="none"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Zilla Slab Highlight"/>
            </a:endParaRPr>
          </a:p>
          <a:p>
            <a:pPr marL="0" marR="0" lvl="0" indent="0" algn="ctr" rtl="0">
              <a:lnSpc>
                <a:spcPct val="100000"/>
              </a:lnSpc>
              <a:spcBef>
                <a:spcPts val="0"/>
              </a:spcBef>
              <a:spcAft>
                <a:spcPts val="0"/>
              </a:spcAft>
              <a:buClr>
                <a:srgbClr val="000000"/>
              </a:buClr>
              <a:buSzPts val="600"/>
              <a:buFont typeface="Arial"/>
              <a:buNone/>
            </a:pPr>
            <a:endParaRPr sz="600" b="0" i="0" u="none" strike="noStrike" cap="none"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Open Sans"/>
            </a:endParaRPr>
          </a:p>
          <a:p>
            <a:pPr marL="0" marR="0" lvl="0" indent="0" algn="ctr" rtl="0">
              <a:lnSpc>
                <a:spcPct val="100000"/>
              </a:lnSpc>
              <a:spcBef>
                <a:spcPts val="0"/>
              </a:spcBef>
              <a:spcAft>
                <a:spcPts val="0"/>
              </a:spcAft>
              <a:buClr>
                <a:srgbClr val="000000"/>
              </a:buClr>
              <a:buSzPts val="1400"/>
              <a:buFont typeface="Arial"/>
              <a:buNone/>
            </a:pPr>
            <a:r>
              <a:rPr lang="en" sz="1400" b="0" i="0" u="none" strike="noStrike" cap="none"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Open Sans"/>
              </a:rPr>
              <a:t>Anyone can modify the work</a:t>
            </a:r>
            <a:endParaRPr sz="1400" b="0" i="0" u="none" strike="noStrike" cap="none"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Open Sans"/>
            </a:endParaRPr>
          </a:p>
        </p:txBody>
      </p:sp>
      <p:sp>
        <p:nvSpPr>
          <p:cNvPr id="11" name="Google Shape;168;p22">
            <a:extLst>
              <a:ext uri="{FF2B5EF4-FFF2-40B4-BE49-F238E27FC236}">
                <a16:creationId xmlns:a16="http://schemas.microsoft.com/office/drawing/2014/main" id="{C3349C9C-08EF-5E2D-E31B-483628463F6A}"/>
              </a:ext>
            </a:extLst>
          </p:cNvPr>
          <p:cNvSpPr txBox="1"/>
          <p:nvPr/>
        </p:nvSpPr>
        <p:spPr>
          <a:xfrm>
            <a:off x="5494675" y="2853876"/>
            <a:ext cx="3472800" cy="6531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400"/>
              <a:buFont typeface="Arial"/>
              <a:buNone/>
            </a:pPr>
            <a:r>
              <a:rPr lang="en" sz="2400" b="0" i="0" u="none" strike="noStrike" cap="none"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Zilla Slab Highlight"/>
              </a:rPr>
              <a:t>Share</a:t>
            </a:r>
            <a:endParaRPr sz="2400" b="0" i="0" u="none" strike="noStrike" cap="none"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Zilla Slab Highlight"/>
            </a:endParaRPr>
          </a:p>
          <a:p>
            <a:pPr marL="0" marR="0" lvl="0" indent="0" algn="ctr" rtl="0">
              <a:lnSpc>
                <a:spcPct val="100000"/>
              </a:lnSpc>
              <a:spcBef>
                <a:spcPts val="0"/>
              </a:spcBef>
              <a:spcAft>
                <a:spcPts val="0"/>
              </a:spcAft>
              <a:buClr>
                <a:srgbClr val="000000"/>
              </a:buClr>
              <a:buSzPts val="600"/>
              <a:buFont typeface="Arial"/>
              <a:buNone/>
            </a:pPr>
            <a:endParaRPr sz="600" b="0" i="0" u="none" strike="noStrike" cap="none"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Open Sans"/>
            </a:endParaRPr>
          </a:p>
          <a:p>
            <a:pPr marL="0" marR="0" lvl="0" indent="0" algn="ctr" rtl="0">
              <a:lnSpc>
                <a:spcPct val="100000"/>
              </a:lnSpc>
              <a:spcBef>
                <a:spcPts val="0"/>
              </a:spcBef>
              <a:spcAft>
                <a:spcPts val="0"/>
              </a:spcAft>
              <a:buClr>
                <a:srgbClr val="000000"/>
              </a:buClr>
              <a:buSzPts val="1400"/>
              <a:buFont typeface="Arial"/>
              <a:buNone/>
            </a:pPr>
            <a:r>
              <a:rPr lang="en" sz="1400" b="0" i="0" u="none" strike="noStrike" cap="none"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Open Sans"/>
              </a:rPr>
              <a:t>Anyone can redistribute both the original and modified work to anyone else with the same license</a:t>
            </a:r>
            <a:endParaRPr sz="1400" b="0" i="0" u="none" strike="noStrike" cap="none"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Open Sans"/>
            </a:endParaRPr>
          </a:p>
        </p:txBody>
      </p:sp>
      <p:pic>
        <p:nvPicPr>
          <p:cNvPr id="12" name="Google Shape;169;p22">
            <a:extLst>
              <a:ext uri="{FF2B5EF4-FFF2-40B4-BE49-F238E27FC236}">
                <a16:creationId xmlns:a16="http://schemas.microsoft.com/office/drawing/2014/main" id="{408E1FA0-7FEA-4C74-EEAE-49B24BCD6C23}"/>
              </a:ext>
            </a:extLst>
          </p:cNvPr>
          <p:cNvPicPr preferRelativeResize="0"/>
          <p:nvPr/>
        </p:nvPicPr>
        <p:blipFill rotWithShape="1">
          <a:blip r:embed="rId7">
            <a:alphaModFix/>
          </a:blip>
          <a:srcRect b="13635"/>
          <a:stretch/>
        </p:blipFill>
        <p:spPr>
          <a:xfrm>
            <a:off x="4019850" y="1926925"/>
            <a:ext cx="776741" cy="639423"/>
          </a:xfrm>
          <a:prstGeom prst="rect">
            <a:avLst/>
          </a:prstGeom>
          <a:noFill/>
          <a:ln>
            <a:noFill/>
          </a:ln>
        </p:spPr>
      </p:pic>
      <p:pic>
        <p:nvPicPr>
          <p:cNvPr id="13" name="Google Shape;170;p22">
            <a:extLst>
              <a:ext uri="{FF2B5EF4-FFF2-40B4-BE49-F238E27FC236}">
                <a16:creationId xmlns:a16="http://schemas.microsoft.com/office/drawing/2014/main" id="{0FDF0253-8DD4-DFF0-27FF-BB4F3D34CBD1}"/>
              </a:ext>
            </a:extLst>
          </p:cNvPr>
          <p:cNvPicPr preferRelativeResize="0"/>
          <p:nvPr/>
        </p:nvPicPr>
        <p:blipFill rotWithShape="1">
          <a:blip r:embed="rId8">
            <a:alphaModFix/>
          </a:blip>
          <a:srcRect b="17307"/>
          <a:stretch/>
        </p:blipFill>
        <p:spPr>
          <a:xfrm>
            <a:off x="793663" y="1695809"/>
            <a:ext cx="1337891" cy="1054517"/>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7">
          <a:extLst>
            <a:ext uri="{FF2B5EF4-FFF2-40B4-BE49-F238E27FC236}">
              <a16:creationId xmlns:a16="http://schemas.microsoft.com/office/drawing/2014/main" id="{9B1400C2-AC45-0728-D5ED-33C94A455FC5}"/>
            </a:ext>
          </a:extLst>
        </p:cNvPr>
        <p:cNvGrpSpPr/>
        <p:nvPr/>
      </p:nvGrpSpPr>
      <p:grpSpPr>
        <a:xfrm>
          <a:off x="0" y="0"/>
          <a:ext cx="0" cy="0"/>
          <a:chOff x="0" y="0"/>
          <a:chExt cx="0" cy="0"/>
        </a:xfrm>
      </p:grpSpPr>
      <p:sp>
        <p:nvSpPr>
          <p:cNvPr id="48" name="Google Shape;48;p3">
            <a:extLst>
              <a:ext uri="{FF2B5EF4-FFF2-40B4-BE49-F238E27FC236}">
                <a16:creationId xmlns:a16="http://schemas.microsoft.com/office/drawing/2014/main" id="{36786C2F-27A9-44B4-C146-0C5175879FAC}"/>
              </a:ext>
            </a:extLst>
          </p:cNvPr>
          <p:cNvSpPr txBox="1"/>
          <p:nvPr/>
        </p:nvSpPr>
        <p:spPr>
          <a:xfrm>
            <a:off x="0" y="0"/>
            <a:ext cx="9144000" cy="438564"/>
          </a:xfrm>
          <a:prstGeom prst="rect">
            <a:avLst/>
          </a:prstGeom>
          <a:noFill/>
          <a:ln>
            <a:noFill/>
          </a:ln>
        </p:spPr>
        <p:txBody>
          <a:bodyPr spcFirstLastPara="1" wrap="square" lIns="91425" tIns="91425" rIns="91425" bIns="91425" anchor="b" anchorCtr="0">
            <a:noAutofit/>
          </a:bodyPr>
          <a:lstStyle/>
          <a:p>
            <a:pPr lvl="0" algn="ctr">
              <a:buClr>
                <a:schemeClr val="dk1"/>
              </a:buClr>
              <a:buSzPts val="2800"/>
            </a:pPr>
            <a:r>
              <a:rPr lang="en-US" sz="2200" b="1" dirty="0">
                <a:solidFill>
                  <a:srgbClr val="326586"/>
                </a:solidFill>
                <a:latin typeface="Helvetica Neue"/>
                <a:ea typeface="Helvetica Neue"/>
                <a:cs typeface="Helvetica Neue"/>
                <a:sym typeface="Helvetica Neue"/>
              </a:rPr>
              <a:t>Open Source Licenses</a:t>
            </a:r>
            <a:endParaRPr sz="2200" b="0" i="0" u="none" strike="noStrike" cap="none" dirty="0">
              <a:solidFill>
                <a:srgbClr val="326586"/>
              </a:solidFill>
              <a:latin typeface="Helvetica Neue"/>
              <a:ea typeface="Helvetica Neue"/>
              <a:cs typeface="Helvetica Neue"/>
              <a:sym typeface="Helvetica Neue"/>
            </a:endParaRPr>
          </a:p>
        </p:txBody>
      </p:sp>
      <p:sp>
        <p:nvSpPr>
          <p:cNvPr id="49" name="Google Shape;49;p3">
            <a:extLst>
              <a:ext uri="{FF2B5EF4-FFF2-40B4-BE49-F238E27FC236}">
                <a16:creationId xmlns:a16="http://schemas.microsoft.com/office/drawing/2014/main" id="{8CCF79CB-4CE8-1241-5DAA-4C5BB5F9C74A}"/>
              </a:ext>
            </a:extLst>
          </p:cNvPr>
          <p:cNvSpPr/>
          <p:nvPr/>
        </p:nvSpPr>
        <p:spPr>
          <a:xfrm>
            <a:off x="0" y="4967269"/>
            <a:ext cx="9144000" cy="182880"/>
          </a:xfrm>
          <a:prstGeom prst="rect">
            <a:avLst/>
          </a:prstGeom>
          <a:solidFill>
            <a:srgbClr val="326586">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50" name="Google Shape;50;p3">
            <a:extLst>
              <a:ext uri="{FF2B5EF4-FFF2-40B4-BE49-F238E27FC236}">
                <a16:creationId xmlns:a16="http://schemas.microsoft.com/office/drawing/2014/main" id="{B9920257-C822-D5F2-05F9-BF9166C402BF}"/>
              </a:ext>
            </a:extLst>
          </p:cNvPr>
          <p:cNvPicPr preferRelativeResize="0"/>
          <p:nvPr/>
        </p:nvPicPr>
        <p:blipFill rotWithShape="1">
          <a:blip r:embed="rId3">
            <a:alphaModFix/>
          </a:blip>
          <a:srcRect/>
          <a:stretch/>
        </p:blipFill>
        <p:spPr>
          <a:xfrm>
            <a:off x="8641080" y="4967269"/>
            <a:ext cx="502920" cy="176231"/>
          </a:xfrm>
          <a:prstGeom prst="rect">
            <a:avLst/>
          </a:prstGeom>
          <a:noFill/>
          <a:ln>
            <a:noFill/>
          </a:ln>
        </p:spPr>
      </p:pic>
      <p:sp>
        <p:nvSpPr>
          <p:cNvPr id="57" name="Google Shape;57;p3">
            <a:extLst>
              <a:ext uri="{FF2B5EF4-FFF2-40B4-BE49-F238E27FC236}">
                <a16:creationId xmlns:a16="http://schemas.microsoft.com/office/drawing/2014/main" id="{449A172B-E6D1-5C71-F343-A7A0B0909269}"/>
              </a:ext>
            </a:extLst>
          </p:cNvPr>
          <p:cNvSpPr txBox="1"/>
          <p:nvPr/>
        </p:nvSpPr>
        <p:spPr>
          <a:xfrm>
            <a:off x="-40591" y="4924320"/>
            <a:ext cx="502919"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dirty="0">
                <a:solidFill>
                  <a:srgbClr val="000000"/>
                </a:solidFill>
                <a:latin typeface="Helvetica Neue"/>
                <a:ea typeface="Helvetica Neue"/>
                <a:cs typeface="Helvetica Neue"/>
                <a:sym typeface="Helvetica Neue"/>
              </a:rPr>
              <a:t>20</a:t>
            </a:r>
            <a:endParaRPr sz="1200" b="0" i="0" u="none" strike="noStrike" cap="none" dirty="0">
              <a:solidFill>
                <a:srgbClr val="000000"/>
              </a:solidFill>
              <a:latin typeface="Helvetica Neue"/>
              <a:ea typeface="Helvetica Neue"/>
              <a:cs typeface="Helvetica Neue"/>
              <a:sym typeface="Helvetica Neue"/>
            </a:endParaRPr>
          </a:p>
        </p:txBody>
      </p:sp>
      <p:pic>
        <p:nvPicPr>
          <p:cNvPr id="2" name="Google Shape;175;p23">
            <a:extLst>
              <a:ext uri="{FF2B5EF4-FFF2-40B4-BE49-F238E27FC236}">
                <a16:creationId xmlns:a16="http://schemas.microsoft.com/office/drawing/2014/main" id="{DDBD7D86-3836-1696-7101-42A4E6E9722C}"/>
              </a:ext>
            </a:extLst>
          </p:cNvPr>
          <p:cNvPicPr preferRelativeResize="0"/>
          <p:nvPr/>
        </p:nvPicPr>
        <p:blipFill rotWithShape="1">
          <a:blip r:embed="rId4">
            <a:alphaModFix/>
          </a:blip>
          <a:srcRect/>
          <a:stretch/>
        </p:blipFill>
        <p:spPr>
          <a:xfrm>
            <a:off x="4933631" y="694500"/>
            <a:ext cx="3707449" cy="3754500"/>
          </a:xfrm>
          <a:prstGeom prst="rect">
            <a:avLst/>
          </a:prstGeom>
          <a:noFill/>
          <a:ln>
            <a:noFill/>
          </a:ln>
        </p:spPr>
      </p:pic>
      <p:sp>
        <p:nvSpPr>
          <p:cNvPr id="3" name="Google Shape;176;p23">
            <a:extLst>
              <a:ext uri="{FF2B5EF4-FFF2-40B4-BE49-F238E27FC236}">
                <a16:creationId xmlns:a16="http://schemas.microsoft.com/office/drawing/2014/main" id="{1534E402-414D-65F0-3627-4DFF116ED438}"/>
              </a:ext>
            </a:extLst>
          </p:cNvPr>
          <p:cNvSpPr txBox="1">
            <a:spLocks/>
          </p:cNvSpPr>
          <p:nvPr/>
        </p:nvSpPr>
        <p:spPr>
          <a:xfrm>
            <a:off x="933801" y="720925"/>
            <a:ext cx="3364200" cy="3416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buSzPts val="2400"/>
            </a:pPr>
            <a:r>
              <a:rPr lang="en-US" sz="2400" dirty="0">
                <a:latin typeface="Helvetica Neue" panose="02000503000000020004" pitchFamily="2" charset="0"/>
                <a:ea typeface="Helvetica Neue" panose="02000503000000020004" pitchFamily="2" charset="0"/>
                <a:cs typeface="Helvetica Neue" panose="02000503000000020004" pitchFamily="2" charset="0"/>
              </a:rPr>
              <a:t>data</a:t>
            </a:r>
          </a:p>
          <a:p>
            <a:pPr algn="ctr">
              <a:buSzPts val="2400"/>
            </a:pPr>
            <a:r>
              <a:rPr lang="en-US" sz="2800" b="1" dirty="0">
                <a:solidFill>
                  <a:srgbClr val="326586"/>
                </a:solidFill>
                <a:latin typeface="Helvetica Neue" panose="02000503000000020004" pitchFamily="2" charset="0"/>
                <a:ea typeface="Helvetica Neue" panose="02000503000000020004" pitchFamily="2" charset="0"/>
                <a:cs typeface="Helvetica Neue" panose="02000503000000020004" pitchFamily="2" charset="0"/>
              </a:rPr>
              <a:t>≠</a:t>
            </a:r>
          </a:p>
          <a:p>
            <a:pPr algn="ctr">
              <a:buSzPts val="2400"/>
            </a:pPr>
            <a:r>
              <a:rPr lang="en-US" sz="2400" dirty="0">
                <a:latin typeface="Helvetica Neue" panose="02000503000000020004" pitchFamily="2" charset="0"/>
                <a:ea typeface="Helvetica Neue" panose="02000503000000020004" pitchFamily="2" charset="0"/>
                <a:cs typeface="Helvetica Neue" panose="02000503000000020004" pitchFamily="2" charset="0"/>
              </a:rPr>
              <a:t>code </a:t>
            </a:r>
          </a:p>
          <a:p>
            <a:pPr algn="ctr">
              <a:buSzPts val="2400"/>
            </a:pPr>
            <a:r>
              <a:rPr lang="en-US" sz="2800" b="1" dirty="0">
                <a:solidFill>
                  <a:srgbClr val="326586"/>
                </a:solidFill>
                <a:latin typeface="Helvetica Neue" panose="02000503000000020004" pitchFamily="2" charset="0"/>
                <a:ea typeface="Helvetica Neue" panose="02000503000000020004" pitchFamily="2" charset="0"/>
                <a:cs typeface="Helvetica Neue" panose="02000503000000020004" pitchFamily="2" charset="0"/>
              </a:rPr>
              <a:t>≠</a:t>
            </a:r>
          </a:p>
          <a:p>
            <a:pPr algn="ctr">
              <a:buSzPts val="2400"/>
            </a:pPr>
            <a:r>
              <a:rPr lang="en-US" sz="2400" dirty="0">
                <a:latin typeface="Helvetica Neue" panose="02000503000000020004" pitchFamily="2" charset="0"/>
                <a:ea typeface="Helvetica Neue" panose="02000503000000020004" pitchFamily="2" charset="0"/>
                <a:cs typeface="Helvetica Neue" panose="02000503000000020004" pitchFamily="2" charset="0"/>
              </a:rPr>
              <a:t>creative works</a:t>
            </a:r>
            <a:br>
              <a:rPr lang="en-US" sz="2400" dirty="0">
                <a:latin typeface="Helvetica Neue" panose="02000503000000020004" pitchFamily="2" charset="0"/>
                <a:ea typeface="Helvetica Neue" panose="02000503000000020004" pitchFamily="2" charset="0"/>
                <a:cs typeface="Helvetica Neue" panose="02000503000000020004" pitchFamily="2" charset="0"/>
              </a:rPr>
            </a:br>
            <a:r>
              <a:rPr lang="en-US" sz="2400" dirty="0">
                <a:latin typeface="Helvetica Neue" panose="02000503000000020004" pitchFamily="2" charset="0"/>
                <a:ea typeface="Helvetica Neue" panose="02000503000000020004" pitchFamily="2" charset="0"/>
                <a:cs typeface="Helvetica Neue" panose="02000503000000020004" pitchFamily="2" charset="0"/>
              </a:rPr>
              <a:t>(e.g. writing or images) </a:t>
            </a:r>
          </a:p>
          <a:p>
            <a:pPr algn="ctr">
              <a:buSzPts val="2400"/>
            </a:pPr>
            <a:endParaRPr lang="en-US" sz="2400" dirty="0">
              <a:latin typeface="Helvetica Neue" panose="02000503000000020004" pitchFamily="2" charset="0"/>
              <a:ea typeface="Helvetica Neue" panose="02000503000000020004" pitchFamily="2" charset="0"/>
              <a:cs typeface="Helvetica Neue" panose="02000503000000020004" pitchFamily="2" charset="0"/>
            </a:endParaRPr>
          </a:p>
          <a:p>
            <a:pPr algn="ctr">
              <a:buSzPts val="2400"/>
            </a:pPr>
            <a:r>
              <a:rPr lang="en-US" sz="2400" dirty="0">
                <a:latin typeface="Helvetica Neue" panose="02000503000000020004" pitchFamily="2" charset="0"/>
                <a:ea typeface="Helvetica Neue" panose="02000503000000020004" pitchFamily="2" charset="0"/>
                <a:cs typeface="Helvetica Neue" panose="02000503000000020004" pitchFamily="2" charset="0"/>
              </a:rPr>
              <a:t>They require different licenses!</a:t>
            </a:r>
          </a:p>
        </p:txBody>
      </p:sp>
    </p:spTree>
    <p:extLst>
      <p:ext uri="{BB962C8B-B14F-4D97-AF65-F5344CB8AC3E}">
        <p14:creationId xmlns:p14="http://schemas.microsoft.com/office/powerpoint/2010/main" val="2165726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7">
          <a:extLst>
            <a:ext uri="{FF2B5EF4-FFF2-40B4-BE49-F238E27FC236}">
              <a16:creationId xmlns:a16="http://schemas.microsoft.com/office/drawing/2014/main" id="{DE5BB600-7015-2BB6-3F63-3A78F08D11EF}"/>
            </a:ext>
          </a:extLst>
        </p:cNvPr>
        <p:cNvGrpSpPr/>
        <p:nvPr/>
      </p:nvGrpSpPr>
      <p:grpSpPr>
        <a:xfrm>
          <a:off x="0" y="0"/>
          <a:ext cx="0" cy="0"/>
          <a:chOff x="0" y="0"/>
          <a:chExt cx="0" cy="0"/>
        </a:xfrm>
      </p:grpSpPr>
      <p:sp>
        <p:nvSpPr>
          <p:cNvPr id="48" name="Google Shape;48;p3">
            <a:extLst>
              <a:ext uri="{FF2B5EF4-FFF2-40B4-BE49-F238E27FC236}">
                <a16:creationId xmlns:a16="http://schemas.microsoft.com/office/drawing/2014/main" id="{B8DC566B-2BE0-1737-F539-5B18DB6A2734}"/>
              </a:ext>
            </a:extLst>
          </p:cNvPr>
          <p:cNvSpPr txBox="1"/>
          <p:nvPr/>
        </p:nvSpPr>
        <p:spPr>
          <a:xfrm>
            <a:off x="0" y="0"/>
            <a:ext cx="9144000" cy="438564"/>
          </a:xfrm>
          <a:prstGeom prst="rect">
            <a:avLst/>
          </a:prstGeom>
          <a:noFill/>
          <a:ln>
            <a:noFill/>
          </a:ln>
        </p:spPr>
        <p:txBody>
          <a:bodyPr spcFirstLastPara="1" wrap="square" lIns="91425" tIns="91425" rIns="91425" bIns="91425" anchor="b" anchorCtr="0">
            <a:noAutofit/>
          </a:bodyPr>
          <a:lstStyle/>
          <a:p>
            <a:pPr marL="0" marR="0" lvl="0" indent="0" algn="ctr" rtl="0">
              <a:lnSpc>
                <a:spcPct val="100000"/>
              </a:lnSpc>
              <a:spcBef>
                <a:spcPts val="0"/>
              </a:spcBef>
              <a:spcAft>
                <a:spcPts val="0"/>
              </a:spcAft>
              <a:buClr>
                <a:schemeClr val="dk1"/>
              </a:buClr>
              <a:buSzPts val="2800"/>
              <a:buFont typeface="Raleway"/>
              <a:buNone/>
            </a:pPr>
            <a:r>
              <a:rPr lang="en-US" sz="2200" b="1" dirty="0">
                <a:solidFill>
                  <a:srgbClr val="326586"/>
                </a:solidFill>
                <a:latin typeface="Helvetica Neue"/>
                <a:ea typeface="Helvetica Neue"/>
                <a:cs typeface="Helvetica Neue"/>
                <a:sym typeface="Helvetica Neue"/>
              </a:rPr>
              <a:t>Copyleft and Derivative Works</a:t>
            </a:r>
            <a:endParaRPr sz="2200" b="0" i="0" u="none" strike="noStrike" cap="none" dirty="0">
              <a:solidFill>
                <a:srgbClr val="326586"/>
              </a:solidFill>
              <a:latin typeface="Helvetica Neue"/>
              <a:ea typeface="Helvetica Neue"/>
              <a:cs typeface="Helvetica Neue"/>
              <a:sym typeface="Helvetica Neue"/>
            </a:endParaRPr>
          </a:p>
        </p:txBody>
      </p:sp>
      <p:sp>
        <p:nvSpPr>
          <p:cNvPr id="49" name="Google Shape;49;p3">
            <a:extLst>
              <a:ext uri="{FF2B5EF4-FFF2-40B4-BE49-F238E27FC236}">
                <a16:creationId xmlns:a16="http://schemas.microsoft.com/office/drawing/2014/main" id="{3544998D-0637-0A0D-E131-0DD8A789876F}"/>
              </a:ext>
            </a:extLst>
          </p:cNvPr>
          <p:cNvSpPr/>
          <p:nvPr/>
        </p:nvSpPr>
        <p:spPr>
          <a:xfrm>
            <a:off x="0" y="4967269"/>
            <a:ext cx="9144000" cy="182880"/>
          </a:xfrm>
          <a:prstGeom prst="rect">
            <a:avLst/>
          </a:prstGeom>
          <a:solidFill>
            <a:srgbClr val="326586">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50" name="Google Shape;50;p3">
            <a:extLst>
              <a:ext uri="{FF2B5EF4-FFF2-40B4-BE49-F238E27FC236}">
                <a16:creationId xmlns:a16="http://schemas.microsoft.com/office/drawing/2014/main" id="{81A43024-1C60-C775-56C4-51EE85235488}"/>
              </a:ext>
            </a:extLst>
          </p:cNvPr>
          <p:cNvPicPr preferRelativeResize="0"/>
          <p:nvPr/>
        </p:nvPicPr>
        <p:blipFill rotWithShape="1">
          <a:blip r:embed="rId3">
            <a:alphaModFix/>
          </a:blip>
          <a:srcRect/>
          <a:stretch/>
        </p:blipFill>
        <p:spPr>
          <a:xfrm>
            <a:off x="8641080" y="4967269"/>
            <a:ext cx="502920" cy="176231"/>
          </a:xfrm>
          <a:prstGeom prst="rect">
            <a:avLst/>
          </a:prstGeom>
          <a:noFill/>
          <a:ln>
            <a:noFill/>
          </a:ln>
        </p:spPr>
      </p:pic>
      <p:sp>
        <p:nvSpPr>
          <p:cNvPr id="57" name="Google Shape;57;p3">
            <a:extLst>
              <a:ext uri="{FF2B5EF4-FFF2-40B4-BE49-F238E27FC236}">
                <a16:creationId xmlns:a16="http://schemas.microsoft.com/office/drawing/2014/main" id="{15E47218-8AF2-3049-4CA8-5964A6AFB249}"/>
              </a:ext>
            </a:extLst>
          </p:cNvPr>
          <p:cNvSpPr txBox="1"/>
          <p:nvPr/>
        </p:nvSpPr>
        <p:spPr>
          <a:xfrm>
            <a:off x="-40591" y="4924320"/>
            <a:ext cx="453545"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dirty="0">
                <a:solidFill>
                  <a:srgbClr val="000000"/>
                </a:solidFill>
                <a:latin typeface="Helvetica Neue"/>
                <a:ea typeface="Helvetica Neue"/>
                <a:cs typeface="Helvetica Neue"/>
                <a:sym typeface="Helvetica Neue"/>
              </a:rPr>
              <a:t>21</a:t>
            </a:r>
            <a:endParaRPr sz="1200" b="0" i="0" u="none" strike="noStrike" cap="none" dirty="0">
              <a:solidFill>
                <a:srgbClr val="000000"/>
              </a:solidFill>
              <a:latin typeface="Helvetica Neue"/>
              <a:ea typeface="Helvetica Neue"/>
              <a:cs typeface="Helvetica Neue"/>
              <a:sym typeface="Helvetica Neue"/>
            </a:endParaRPr>
          </a:p>
        </p:txBody>
      </p:sp>
      <p:sp>
        <p:nvSpPr>
          <p:cNvPr id="4" name="Google Shape;187;p25">
            <a:extLst>
              <a:ext uri="{FF2B5EF4-FFF2-40B4-BE49-F238E27FC236}">
                <a16:creationId xmlns:a16="http://schemas.microsoft.com/office/drawing/2014/main" id="{C5364042-8A69-37D0-0FDA-04A548AC2108}"/>
              </a:ext>
            </a:extLst>
          </p:cNvPr>
          <p:cNvSpPr txBox="1">
            <a:spLocks/>
          </p:cNvSpPr>
          <p:nvPr/>
        </p:nvSpPr>
        <p:spPr>
          <a:xfrm>
            <a:off x="518177" y="724123"/>
            <a:ext cx="3999900" cy="32211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115000"/>
              </a:lnSpc>
              <a:buSzPts val="1400"/>
            </a:pPr>
            <a:r>
              <a:rPr lang="en-US" sz="2200" b="1" dirty="0">
                <a:solidFill>
                  <a:srgbClr val="326586"/>
                </a:solidFill>
                <a:latin typeface="Helvetica Neue"/>
                <a:ea typeface="Helvetica Neue"/>
                <a:cs typeface="Helvetica Neue"/>
              </a:rPr>
              <a:t>Non-copyleft</a:t>
            </a:r>
          </a:p>
          <a:p>
            <a:pPr>
              <a:lnSpc>
                <a:spcPct val="115000"/>
              </a:lnSpc>
              <a:spcBef>
                <a:spcPts val="1600"/>
              </a:spcBef>
              <a:buSzPts val="1400"/>
            </a:pPr>
            <a:r>
              <a:rPr lang="en-US" sz="1800" dirty="0">
                <a:latin typeface="Helvetica Neue" panose="02000503000000020004" pitchFamily="2" charset="0"/>
                <a:ea typeface="Helvetica Neue" panose="02000503000000020004" pitchFamily="2" charset="0"/>
                <a:cs typeface="Helvetica Neue" panose="02000503000000020004" pitchFamily="2" charset="0"/>
              </a:rPr>
              <a:t>(permissive, non-reciprocal)</a:t>
            </a:r>
          </a:p>
          <a:p>
            <a:pPr>
              <a:lnSpc>
                <a:spcPct val="115000"/>
              </a:lnSpc>
              <a:spcBef>
                <a:spcPts val="1600"/>
              </a:spcBef>
              <a:spcAft>
                <a:spcPts val="1600"/>
              </a:spcAft>
              <a:buSzPts val="1400"/>
            </a:pPr>
            <a:r>
              <a:rPr lang="en-US" sz="1800" dirty="0">
                <a:latin typeface="Helvetica Neue" panose="02000503000000020004" pitchFamily="2" charset="0"/>
                <a:ea typeface="Helvetica Neue" panose="02000503000000020004" pitchFamily="2" charset="0"/>
                <a:cs typeface="Helvetica Neue" panose="02000503000000020004" pitchFamily="2" charset="0"/>
              </a:rPr>
              <a:t>Open licenses that </a:t>
            </a:r>
            <a:r>
              <a:rPr lang="en-US" sz="1800" b="1" dirty="0">
                <a:solidFill>
                  <a:srgbClr val="326586"/>
                </a:solidFill>
                <a:latin typeface="Helvetica Neue"/>
                <a:ea typeface="Helvetica Neue"/>
                <a:cs typeface="Helvetica Neue"/>
              </a:rPr>
              <a:t>do not require </a:t>
            </a:r>
            <a:r>
              <a:rPr lang="en-US" sz="1800" dirty="0">
                <a:latin typeface="Helvetica Neue" panose="02000503000000020004" pitchFamily="2" charset="0"/>
                <a:ea typeface="Helvetica Neue" panose="02000503000000020004" pitchFamily="2" charset="0"/>
                <a:cs typeface="Helvetica Neue" panose="02000503000000020004" pitchFamily="2" charset="0"/>
              </a:rPr>
              <a:t>derivative works to shared with the same license.</a:t>
            </a:r>
          </a:p>
        </p:txBody>
      </p:sp>
      <p:sp>
        <p:nvSpPr>
          <p:cNvPr id="5" name="Google Shape;188;p25">
            <a:extLst>
              <a:ext uri="{FF2B5EF4-FFF2-40B4-BE49-F238E27FC236}">
                <a16:creationId xmlns:a16="http://schemas.microsoft.com/office/drawing/2014/main" id="{F629030C-C9A2-C5AC-1221-B0DF92FFCCAC}"/>
              </a:ext>
            </a:extLst>
          </p:cNvPr>
          <p:cNvSpPr txBox="1">
            <a:spLocks/>
          </p:cNvSpPr>
          <p:nvPr/>
        </p:nvSpPr>
        <p:spPr>
          <a:xfrm>
            <a:off x="5038877" y="696079"/>
            <a:ext cx="3999900" cy="32211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115000"/>
              </a:lnSpc>
              <a:buClr>
                <a:schemeClr val="dk1"/>
              </a:buClr>
              <a:buSzPts val="1100"/>
            </a:pPr>
            <a:r>
              <a:rPr lang="en-US" sz="2200" b="1" dirty="0">
                <a:solidFill>
                  <a:srgbClr val="326586"/>
                </a:solidFill>
                <a:latin typeface="Helvetica Neue"/>
                <a:ea typeface="Helvetica Neue"/>
                <a:cs typeface="Helvetica Neue"/>
              </a:rPr>
              <a:t>Copyleft</a:t>
            </a:r>
          </a:p>
          <a:p>
            <a:pPr>
              <a:lnSpc>
                <a:spcPct val="115000"/>
              </a:lnSpc>
              <a:spcBef>
                <a:spcPts val="1600"/>
              </a:spcBef>
              <a:buSzPts val="1400"/>
            </a:pPr>
            <a:r>
              <a:rPr lang="en-US" sz="1800" dirty="0">
                <a:latin typeface="Helvetica Neue" panose="02000503000000020004" pitchFamily="2" charset="0"/>
                <a:ea typeface="Helvetica Neue" panose="02000503000000020004" pitchFamily="2" charset="0"/>
                <a:cs typeface="Helvetica Neue" panose="02000503000000020004" pitchFamily="2" charset="0"/>
              </a:rPr>
              <a:t>(reciprocal, aka ‘viral’)</a:t>
            </a:r>
          </a:p>
          <a:p>
            <a:pPr>
              <a:lnSpc>
                <a:spcPct val="115000"/>
              </a:lnSpc>
              <a:spcBef>
                <a:spcPts val="1600"/>
              </a:spcBef>
              <a:buClr>
                <a:schemeClr val="dk1"/>
              </a:buClr>
              <a:buSzPts val="1100"/>
            </a:pPr>
            <a:r>
              <a:rPr lang="en-US" sz="1800" dirty="0">
                <a:latin typeface="Helvetica Neue" panose="02000503000000020004" pitchFamily="2" charset="0"/>
                <a:ea typeface="Helvetica Neue" panose="02000503000000020004" pitchFamily="2" charset="0"/>
                <a:cs typeface="Helvetica Neue" panose="02000503000000020004" pitchFamily="2" charset="0"/>
              </a:rPr>
              <a:t>Open licenses that </a:t>
            </a:r>
            <a:r>
              <a:rPr lang="en-US" sz="1800" b="1" dirty="0">
                <a:solidFill>
                  <a:srgbClr val="326586"/>
                </a:solidFill>
                <a:latin typeface="Helvetica Neue"/>
                <a:ea typeface="Helvetica Neue"/>
                <a:cs typeface="Helvetica Neue"/>
              </a:rPr>
              <a:t>require</a:t>
            </a:r>
            <a:r>
              <a:rPr lang="en-US" sz="1800" dirty="0">
                <a:latin typeface="Helvetica Neue" panose="02000503000000020004" pitchFamily="2" charset="0"/>
                <a:ea typeface="Helvetica Neue" panose="02000503000000020004" pitchFamily="2" charset="0"/>
                <a:cs typeface="Helvetica Neue" panose="02000503000000020004" pitchFamily="2" charset="0"/>
              </a:rPr>
              <a:t> all derivative works to be shared with the same license.</a:t>
            </a:r>
          </a:p>
          <a:p>
            <a:pPr>
              <a:lnSpc>
                <a:spcPct val="115000"/>
              </a:lnSpc>
              <a:spcBef>
                <a:spcPts val="1600"/>
              </a:spcBef>
              <a:spcAft>
                <a:spcPts val="1600"/>
              </a:spcAft>
              <a:buSzPts val="1400"/>
            </a:pPr>
            <a:endParaRPr lang="en-US" sz="1800"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6" name="Google Shape;189;p25">
            <a:extLst>
              <a:ext uri="{FF2B5EF4-FFF2-40B4-BE49-F238E27FC236}">
                <a16:creationId xmlns:a16="http://schemas.microsoft.com/office/drawing/2014/main" id="{F6011293-4947-ED7B-C612-D12E74D41568}"/>
              </a:ext>
            </a:extLst>
          </p:cNvPr>
          <p:cNvSpPr txBox="1">
            <a:spLocks/>
          </p:cNvSpPr>
          <p:nvPr/>
        </p:nvSpPr>
        <p:spPr>
          <a:xfrm>
            <a:off x="518177" y="3030823"/>
            <a:ext cx="3999900" cy="2549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buSzPts val="1400"/>
            </a:pPr>
            <a:r>
              <a:rPr lang="en-US" sz="1800" b="1" dirty="0">
                <a:solidFill>
                  <a:srgbClr val="326586"/>
                </a:solidFill>
                <a:latin typeface="Helvetica Neue"/>
                <a:ea typeface="Helvetica Neue"/>
                <a:cs typeface="Helvetica Neue"/>
              </a:rPr>
              <a:t>Examples:</a:t>
            </a:r>
          </a:p>
          <a:p>
            <a:pPr>
              <a:buSzPts val="1400"/>
            </a:pPr>
            <a:r>
              <a:rPr lang="en-US" sz="1800" dirty="0">
                <a:latin typeface="Helvetica Neue" panose="02000503000000020004" pitchFamily="2" charset="0"/>
                <a:ea typeface="Helvetica Neue" panose="02000503000000020004" pitchFamily="2" charset="0"/>
                <a:cs typeface="Helvetica Neue" panose="02000503000000020004" pitchFamily="2" charset="0"/>
              </a:rPr>
              <a:t>CC BY</a:t>
            </a:r>
          </a:p>
          <a:p>
            <a:pPr>
              <a:buSzPts val="1400"/>
            </a:pPr>
            <a:r>
              <a:rPr lang="en-US" sz="1800" dirty="0">
                <a:latin typeface="Helvetica Neue" panose="02000503000000020004" pitchFamily="2" charset="0"/>
                <a:ea typeface="Helvetica Neue" panose="02000503000000020004" pitchFamily="2" charset="0"/>
                <a:cs typeface="Helvetica Neue" panose="02000503000000020004" pitchFamily="2" charset="0"/>
              </a:rPr>
              <a:t>MIT, BSD, APL-2.0</a:t>
            </a:r>
          </a:p>
        </p:txBody>
      </p:sp>
      <p:sp>
        <p:nvSpPr>
          <p:cNvPr id="7" name="Google Shape;190;p25">
            <a:extLst>
              <a:ext uri="{FF2B5EF4-FFF2-40B4-BE49-F238E27FC236}">
                <a16:creationId xmlns:a16="http://schemas.microsoft.com/office/drawing/2014/main" id="{2BC83A1C-9831-6A1E-2207-49AC067D1805}"/>
              </a:ext>
            </a:extLst>
          </p:cNvPr>
          <p:cNvSpPr txBox="1">
            <a:spLocks/>
          </p:cNvSpPr>
          <p:nvPr/>
        </p:nvSpPr>
        <p:spPr>
          <a:xfrm>
            <a:off x="5038877" y="3030823"/>
            <a:ext cx="3999900" cy="2549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buSzPts val="1400"/>
            </a:pPr>
            <a:r>
              <a:rPr lang="en-US" sz="1800" b="1" dirty="0">
                <a:solidFill>
                  <a:srgbClr val="326586"/>
                </a:solidFill>
                <a:latin typeface="Helvetica Neue"/>
                <a:ea typeface="Helvetica Neue"/>
                <a:cs typeface="Helvetica Neue"/>
              </a:rPr>
              <a:t>Examples:</a:t>
            </a:r>
          </a:p>
          <a:p>
            <a:pPr>
              <a:buSzPts val="1400"/>
            </a:pPr>
            <a:r>
              <a:rPr lang="en-US" sz="1800" dirty="0">
                <a:latin typeface="Helvetica Neue" panose="02000503000000020004" pitchFamily="2" charset="0"/>
                <a:ea typeface="Helvetica Neue" panose="02000503000000020004" pitchFamily="2" charset="0"/>
                <a:cs typeface="Helvetica Neue" panose="02000503000000020004" pitchFamily="2" charset="0"/>
              </a:rPr>
              <a:t>CC BY-SA</a:t>
            </a:r>
          </a:p>
          <a:p>
            <a:pPr>
              <a:buSzPts val="1400"/>
            </a:pPr>
            <a:r>
              <a:rPr lang="en-US" sz="1800" dirty="0">
                <a:latin typeface="Helvetica Neue" panose="02000503000000020004" pitchFamily="2" charset="0"/>
                <a:ea typeface="Helvetica Neue" panose="02000503000000020004" pitchFamily="2" charset="0"/>
                <a:cs typeface="Helvetica Neue" panose="02000503000000020004" pitchFamily="2" charset="0"/>
              </a:rPr>
              <a:t>GPLv3, MPL-2.0</a:t>
            </a:r>
          </a:p>
        </p:txBody>
      </p:sp>
    </p:spTree>
    <p:extLst>
      <p:ext uri="{BB962C8B-B14F-4D97-AF65-F5344CB8AC3E}">
        <p14:creationId xmlns:p14="http://schemas.microsoft.com/office/powerpoint/2010/main" val="531246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7">
          <a:extLst>
            <a:ext uri="{FF2B5EF4-FFF2-40B4-BE49-F238E27FC236}">
              <a16:creationId xmlns:a16="http://schemas.microsoft.com/office/drawing/2014/main" id="{D4D101AB-851F-5C22-7C6E-516C77C4E1AD}"/>
            </a:ext>
          </a:extLst>
        </p:cNvPr>
        <p:cNvGrpSpPr/>
        <p:nvPr/>
      </p:nvGrpSpPr>
      <p:grpSpPr>
        <a:xfrm>
          <a:off x="0" y="0"/>
          <a:ext cx="0" cy="0"/>
          <a:chOff x="0" y="0"/>
          <a:chExt cx="0" cy="0"/>
        </a:xfrm>
      </p:grpSpPr>
      <p:sp>
        <p:nvSpPr>
          <p:cNvPr id="48" name="Google Shape;48;p3">
            <a:extLst>
              <a:ext uri="{FF2B5EF4-FFF2-40B4-BE49-F238E27FC236}">
                <a16:creationId xmlns:a16="http://schemas.microsoft.com/office/drawing/2014/main" id="{C1768EE0-693B-B1A5-43BF-9DD969595623}"/>
              </a:ext>
            </a:extLst>
          </p:cNvPr>
          <p:cNvSpPr txBox="1"/>
          <p:nvPr/>
        </p:nvSpPr>
        <p:spPr>
          <a:xfrm>
            <a:off x="0" y="38340"/>
            <a:ext cx="9144000" cy="438564"/>
          </a:xfrm>
          <a:prstGeom prst="rect">
            <a:avLst/>
          </a:prstGeom>
          <a:noFill/>
          <a:ln>
            <a:noFill/>
          </a:ln>
        </p:spPr>
        <p:txBody>
          <a:bodyPr spcFirstLastPara="1" wrap="square" lIns="91425" tIns="91425" rIns="91425" bIns="91425" anchor="b" anchorCtr="0">
            <a:noAutofit/>
          </a:bodyPr>
          <a:lstStyle/>
          <a:p>
            <a:pPr lvl="0" algn="ctr">
              <a:buClr>
                <a:schemeClr val="dk1"/>
              </a:buClr>
              <a:buSzPts val="2800"/>
            </a:pPr>
            <a:r>
              <a:rPr lang="en-US" sz="2200" b="1" dirty="0">
                <a:solidFill>
                  <a:srgbClr val="326586"/>
                </a:solidFill>
                <a:latin typeface="Helvetica Neue"/>
                <a:ea typeface="Helvetica Neue"/>
                <a:cs typeface="Helvetica Neue"/>
                <a:sym typeface="Helvetica Neue"/>
              </a:rPr>
              <a:t>Patent Clause in Open Source Licenses</a:t>
            </a:r>
            <a:endParaRPr sz="2200" b="0" i="0" u="none" strike="noStrike" cap="none" dirty="0">
              <a:solidFill>
                <a:srgbClr val="326586"/>
              </a:solidFill>
              <a:latin typeface="Helvetica Neue"/>
              <a:ea typeface="Helvetica Neue"/>
              <a:cs typeface="Helvetica Neue"/>
              <a:sym typeface="Helvetica Neue"/>
            </a:endParaRPr>
          </a:p>
        </p:txBody>
      </p:sp>
      <p:sp>
        <p:nvSpPr>
          <p:cNvPr id="49" name="Google Shape;49;p3">
            <a:extLst>
              <a:ext uri="{FF2B5EF4-FFF2-40B4-BE49-F238E27FC236}">
                <a16:creationId xmlns:a16="http://schemas.microsoft.com/office/drawing/2014/main" id="{6E6716C6-5280-1CED-BCC9-A1D4C0018287}"/>
              </a:ext>
            </a:extLst>
          </p:cNvPr>
          <p:cNvSpPr/>
          <p:nvPr/>
        </p:nvSpPr>
        <p:spPr>
          <a:xfrm>
            <a:off x="0" y="4967269"/>
            <a:ext cx="9144000" cy="182880"/>
          </a:xfrm>
          <a:prstGeom prst="rect">
            <a:avLst/>
          </a:prstGeom>
          <a:solidFill>
            <a:srgbClr val="326586">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50" name="Google Shape;50;p3">
            <a:extLst>
              <a:ext uri="{FF2B5EF4-FFF2-40B4-BE49-F238E27FC236}">
                <a16:creationId xmlns:a16="http://schemas.microsoft.com/office/drawing/2014/main" id="{8181D6A4-CE0D-D049-11F4-EEA5DEE0ADAE}"/>
              </a:ext>
            </a:extLst>
          </p:cNvPr>
          <p:cNvPicPr preferRelativeResize="0"/>
          <p:nvPr/>
        </p:nvPicPr>
        <p:blipFill rotWithShape="1">
          <a:blip r:embed="rId3">
            <a:alphaModFix/>
          </a:blip>
          <a:srcRect/>
          <a:stretch/>
        </p:blipFill>
        <p:spPr>
          <a:xfrm>
            <a:off x="8641080" y="4967269"/>
            <a:ext cx="502920" cy="176231"/>
          </a:xfrm>
          <a:prstGeom prst="rect">
            <a:avLst/>
          </a:prstGeom>
          <a:noFill/>
          <a:ln>
            <a:noFill/>
          </a:ln>
        </p:spPr>
      </p:pic>
      <p:sp>
        <p:nvSpPr>
          <p:cNvPr id="57" name="Google Shape;57;p3">
            <a:extLst>
              <a:ext uri="{FF2B5EF4-FFF2-40B4-BE49-F238E27FC236}">
                <a16:creationId xmlns:a16="http://schemas.microsoft.com/office/drawing/2014/main" id="{61EEF664-209E-CF10-C5A8-46A6ABA3935A}"/>
              </a:ext>
            </a:extLst>
          </p:cNvPr>
          <p:cNvSpPr txBox="1"/>
          <p:nvPr/>
        </p:nvSpPr>
        <p:spPr>
          <a:xfrm>
            <a:off x="-40591" y="4924320"/>
            <a:ext cx="502919"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dirty="0">
                <a:solidFill>
                  <a:srgbClr val="000000"/>
                </a:solidFill>
                <a:latin typeface="Helvetica Neue"/>
                <a:ea typeface="Helvetica Neue"/>
                <a:cs typeface="Helvetica Neue"/>
                <a:sym typeface="Helvetica Neue"/>
              </a:rPr>
              <a:t>22</a:t>
            </a:r>
            <a:endParaRPr sz="1200" b="0" i="0" u="none" strike="noStrike" cap="none" dirty="0">
              <a:solidFill>
                <a:srgbClr val="000000"/>
              </a:solidFill>
              <a:latin typeface="Helvetica Neue"/>
              <a:ea typeface="Helvetica Neue"/>
              <a:cs typeface="Helvetica Neue"/>
              <a:sym typeface="Helvetica Neue"/>
            </a:endParaRPr>
          </a:p>
        </p:txBody>
      </p:sp>
      <p:pic>
        <p:nvPicPr>
          <p:cNvPr id="2" name="Google Shape;246;p30" descr="Program code on a display - Backgrounds - FREE-VECTORS.NET">
            <a:extLst>
              <a:ext uri="{FF2B5EF4-FFF2-40B4-BE49-F238E27FC236}">
                <a16:creationId xmlns:a16="http://schemas.microsoft.com/office/drawing/2014/main" id="{46ABEBC9-E488-D8E4-027A-1BE8E327D0F0}"/>
              </a:ext>
            </a:extLst>
          </p:cNvPr>
          <p:cNvPicPr preferRelativeResize="0"/>
          <p:nvPr/>
        </p:nvPicPr>
        <p:blipFill>
          <a:blip r:embed="rId4">
            <a:alphaModFix/>
          </a:blip>
          <a:stretch>
            <a:fillRect/>
          </a:stretch>
        </p:blipFill>
        <p:spPr>
          <a:xfrm>
            <a:off x="2324450" y="959075"/>
            <a:ext cx="1703312" cy="1277475"/>
          </a:xfrm>
          <a:prstGeom prst="rect">
            <a:avLst/>
          </a:prstGeom>
          <a:noFill/>
          <a:ln>
            <a:noFill/>
          </a:ln>
        </p:spPr>
      </p:pic>
      <p:sp>
        <p:nvSpPr>
          <p:cNvPr id="3" name="Google Shape;247;p30">
            <a:extLst>
              <a:ext uri="{FF2B5EF4-FFF2-40B4-BE49-F238E27FC236}">
                <a16:creationId xmlns:a16="http://schemas.microsoft.com/office/drawing/2014/main" id="{572BECAC-48D6-8F47-1F07-160A11D4CA99}"/>
              </a:ext>
            </a:extLst>
          </p:cNvPr>
          <p:cNvSpPr/>
          <p:nvPr/>
        </p:nvSpPr>
        <p:spPr>
          <a:xfrm>
            <a:off x="1473100" y="1513700"/>
            <a:ext cx="613500" cy="3699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8" name="Google Shape;248;p30">
            <a:extLst>
              <a:ext uri="{FF2B5EF4-FFF2-40B4-BE49-F238E27FC236}">
                <a16:creationId xmlns:a16="http://schemas.microsoft.com/office/drawing/2014/main" id="{1380BAC2-70ED-54EA-4AF4-82BEF6080882}"/>
              </a:ext>
            </a:extLst>
          </p:cNvPr>
          <p:cNvSpPr/>
          <p:nvPr/>
        </p:nvSpPr>
        <p:spPr>
          <a:xfrm rot="5400000">
            <a:off x="2869350" y="2447738"/>
            <a:ext cx="613500" cy="3699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pic>
        <p:nvPicPr>
          <p:cNvPr id="9" name="Google Shape;249;p30" descr="Datei:Bimetrical icon-obj person.svg – Wikipedia">
            <a:extLst>
              <a:ext uri="{FF2B5EF4-FFF2-40B4-BE49-F238E27FC236}">
                <a16:creationId xmlns:a16="http://schemas.microsoft.com/office/drawing/2014/main" id="{0D793E4A-8B14-5F66-AC4C-D9FF3D512259}"/>
              </a:ext>
            </a:extLst>
          </p:cNvPr>
          <p:cNvPicPr preferRelativeResize="0"/>
          <p:nvPr/>
        </p:nvPicPr>
        <p:blipFill>
          <a:blip r:embed="rId5">
            <a:alphaModFix/>
          </a:blip>
          <a:stretch>
            <a:fillRect/>
          </a:stretch>
        </p:blipFill>
        <p:spPr>
          <a:xfrm>
            <a:off x="579550" y="1085150"/>
            <a:ext cx="613499" cy="1226998"/>
          </a:xfrm>
          <a:prstGeom prst="rect">
            <a:avLst/>
          </a:prstGeom>
          <a:noFill/>
          <a:ln>
            <a:noFill/>
          </a:ln>
        </p:spPr>
      </p:pic>
      <p:pic>
        <p:nvPicPr>
          <p:cNvPr id="10" name="Google Shape;250;p30" descr="Datei:Bimetrical icon-obj person.svg – Wikipedia">
            <a:extLst>
              <a:ext uri="{FF2B5EF4-FFF2-40B4-BE49-F238E27FC236}">
                <a16:creationId xmlns:a16="http://schemas.microsoft.com/office/drawing/2014/main" id="{8F16D26A-728B-CDCD-4942-E148BBC86C48}"/>
              </a:ext>
            </a:extLst>
          </p:cNvPr>
          <p:cNvPicPr preferRelativeResize="0"/>
          <p:nvPr/>
        </p:nvPicPr>
        <p:blipFill>
          <a:blip r:embed="rId6">
            <a:alphaModFix/>
          </a:blip>
          <a:stretch>
            <a:fillRect/>
          </a:stretch>
        </p:blipFill>
        <p:spPr>
          <a:xfrm>
            <a:off x="2827325" y="3028850"/>
            <a:ext cx="613499" cy="1226998"/>
          </a:xfrm>
          <a:prstGeom prst="rect">
            <a:avLst/>
          </a:prstGeom>
          <a:noFill/>
          <a:ln>
            <a:noFill/>
          </a:ln>
        </p:spPr>
      </p:pic>
      <p:pic>
        <p:nvPicPr>
          <p:cNvPr id="11" name="Google Shape;251;p30" descr="Program code on a display - Backgrounds - FREE-VECTORS.NET">
            <a:extLst>
              <a:ext uri="{FF2B5EF4-FFF2-40B4-BE49-F238E27FC236}">
                <a16:creationId xmlns:a16="http://schemas.microsoft.com/office/drawing/2014/main" id="{F8C207C0-3EA0-C7EE-4678-D8C20F554DED}"/>
              </a:ext>
            </a:extLst>
          </p:cNvPr>
          <p:cNvPicPr preferRelativeResize="0"/>
          <p:nvPr/>
        </p:nvPicPr>
        <p:blipFill>
          <a:blip r:embed="rId7">
            <a:alphaModFix/>
          </a:blip>
          <a:stretch>
            <a:fillRect/>
          </a:stretch>
        </p:blipFill>
        <p:spPr>
          <a:xfrm>
            <a:off x="4325800" y="2939450"/>
            <a:ext cx="1703312" cy="1277475"/>
          </a:xfrm>
          <a:prstGeom prst="rect">
            <a:avLst/>
          </a:prstGeom>
          <a:noFill/>
          <a:ln>
            <a:noFill/>
          </a:ln>
        </p:spPr>
      </p:pic>
      <p:sp>
        <p:nvSpPr>
          <p:cNvPr id="12" name="Google Shape;252;p30">
            <a:extLst>
              <a:ext uri="{FF2B5EF4-FFF2-40B4-BE49-F238E27FC236}">
                <a16:creationId xmlns:a16="http://schemas.microsoft.com/office/drawing/2014/main" id="{4E83C361-6FD3-0797-C437-EB7ED3A21D76}"/>
              </a:ext>
            </a:extLst>
          </p:cNvPr>
          <p:cNvSpPr/>
          <p:nvPr/>
        </p:nvSpPr>
        <p:spPr>
          <a:xfrm>
            <a:off x="3576563" y="3541413"/>
            <a:ext cx="613500" cy="3699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13" name="Google Shape;253;p30">
            <a:extLst>
              <a:ext uri="{FF2B5EF4-FFF2-40B4-BE49-F238E27FC236}">
                <a16:creationId xmlns:a16="http://schemas.microsoft.com/office/drawing/2014/main" id="{E13EB282-411F-11E1-92CA-4968FFD51E42}"/>
              </a:ext>
            </a:extLst>
          </p:cNvPr>
          <p:cNvSpPr/>
          <p:nvPr/>
        </p:nvSpPr>
        <p:spPr>
          <a:xfrm>
            <a:off x="4265600" y="1513700"/>
            <a:ext cx="613500" cy="3699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pic>
        <p:nvPicPr>
          <p:cNvPr id="14" name="Google Shape;254;p30" descr="Patent Application - Free of Charge Creative Commons Legal 1 image">
            <a:extLst>
              <a:ext uri="{FF2B5EF4-FFF2-40B4-BE49-F238E27FC236}">
                <a16:creationId xmlns:a16="http://schemas.microsoft.com/office/drawing/2014/main" id="{F6560F43-EBF0-B4AB-4E28-41A0CC16E4FB}"/>
              </a:ext>
            </a:extLst>
          </p:cNvPr>
          <p:cNvPicPr preferRelativeResize="0"/>
          <p:nvPr/>
        </p:nvPicPr>
        <p:blipFill>
          <a:blip r:embed="rId8">
            <a:alphaModFix/>
          </a:blip>
          <a:stretch>
            <a:fillRect/>
          </a:stretch>
        </p:blipFill>
        <p:spPr>
          <a:xfrm>
            <a:off x="5031500" y="1169675"/>
            <a:ext cx="1355505" cy="903449"/>
          </a:xfrm>
          <a:prstGeom prst="rect">
            <a:avLst/>
          </a:prstGeom>
          <a:noFill/>
          <a:ln>
            <a:noFill/>
          </a:ln>
        </p:spPr>
      </p:pic>
      <p:sp>
        <p:nvSpPr>
          <p:cNvPr id="15" name="Google Shape;255;p30">
            <a:extLst>
              <a:ext uri="{FF2B5EF4-FFF2-40B4-BE49-F238E27FC236}">
                <a16:creationId xmlns:a16="http://schemas.microsoft.com/office/drawing/2014/main" id="{5A0983B8-B9F8-437D-4EAC-AF52542CB5BB}"/>
              </a:ext>
            </a:extLst>
          </p:cNvPr>
          <p:cNvSpPr txBox="1"/>
          <p:nvPr/>
        </p:nvSpPr>
        <p:spPr>
          <a:xfrm>
            <a:off x="5031400" y="1764850"/>
            <a:ext cx="1355400" cy="369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b="1">
                <a:solidFill>
                  <a:srgbClr val="FF0000"/>
                </a:solidFill>
                <a:latin typeface="Open Sans"/>
                <a:ea typeface="Open Sans"/>
                <a:cs typeface="Open Sans"/>
                <a:sym typeface="Open Sans"/>
              </a:rPr>
              <a:t>Granted</a:t>
            </a:r>
            <a:endParaRPr sz="2200" b="1">
              <a:solidFill>
                <a:srgbClr val="FF0000"/>
              </a:solidFill>
              <a:latin typeface="Open Sans"/>
              <a:ea typeface="Open Sans"/>
              <a:cs typeface="Open Sans"/>
              <a:sym typeface="Open Sans"/>
            </a:endParaRPr>
          </a:p>
        </p:txBody>
      </p:sp>
      <p:pic>
        <p:nvPicPr>
          <p:cNvPr id="16" name="Google Shape;256;p30" descr="File:Mr. Smiley Face.svg - Wikipedia">
            <a:extLst>
              <a:ext uri="{FF2B5EF4-FFF2-40B4-BE49-F238E27FC236}">
                <a16:creationId xmlns:a16="http://schemas.microsoft.com/office/drawing/2014/main" id="{60F0A366-2D81-CCB8-29C1-0460980CE661}"/>
              </a:ext>
            </a:extLst>
          </p:cNvPr>
          <p:cNvPicPr preferRelativeResize="0"/>
          <p:nvPr/>
        </p:nvPicPr>
        <p:blipFill>
          <a:blip r:embed="rId9">
            <a:alphaModFix/>
          </a:blip>
          <a:stretch>
            <a:fillRect/>
          </a:stretch>
        </p:blipFill>
        <p:spPr>
          <a:xfrm>
            <a:off x="2949125" y="2986825"/>
            <a:ext cx="369900" cy="369900"/>
          </a:xfrm>
          <a:prstGeom prst="rect">
            <a:avLst/>
          </a:prstGeom>
          <a:noFill/>
          <a:ln>
            <a:noFill/>
          </a:ln>
        </p:spPr>
      </p:pic>
      <p:pic>
        <p:nvPicPr>
          <p:cNvPr id="17" name="Google Shape;257;p30" descr="File:Mr. Smiley Face.svg - Wikipedia">
            <a:extLst>
              <a:ext uri="{FF2B5EF4-FFF2-40B4-BE49-F238E27FC236}">
                <a16:creationId xmlns:a16="http://schemas.microsoft.com/office/drawing/2014/main" id="{87704483-7C46-3A6F-D3F4-E2410A5DC5ED}"/>
              </a:ext>
            </a:extLst>
          </p:cNvPr>
          <p:cNvPicPr preferRelativeResize="0"/>
          <p:nvPr/>
        </p:nvPicPr>
        <p:blipFill>
          <a:blip r:embed="rId9">
            <a:alphaModFix/>
          </a:blip>
          <a:stretch>
            <a:fillRect/>
          </a:stretch>
        </p:blipFill>
        <p:spPr>
          <a:xfrm>
            <a:off x="701350" y="1085150"/>
            <a:ext cx="369900" cy="369900"/>
          </a:xfrm>
          <a:prstGeom prst="rect">
            <a:avLst/>
          </a:prstGeom>
          <a:noFill/>
          <a:ln>
            <a:noFill/>
          </a:ln>
        </p:spPr>
      </p:pic>
      <p:sp>
        <p:nvSpPr>
          <p:cNvPr id="18" name="Google Shape;258;p30">
            <a:extLst>
              <a:ext uri="{FF2B5EF4-FFF2-40B4-BE49-F238E27FC236}">
                <a16:creationId xmlns:a16="http://schemas.microsoft.com/office/drawing/2014/main" id="{55BE55A2-4E6C-7863-7151-E5125EC2C89A}"/>
              </a:ext>
            </a:extLst>
          </p:cNvPr>
          <p:cNvSpPr txBox="1"/>
          <p:nvPr/>
        </p:nvSpPr>
        <p:spPr>
          <a:xfrm>
            <a:off x="6622026" y="1293650"/>
            <a:ext cx="2336499" cy="2025139"/>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800" b="1" dirty="0">
                <a:solidFill>
                  <a:srgbClr val="326586"/>
                </a:solidFill>
                <a:latin typeface="Helvetica Neue"/>
                <a:ea typeface="Helvetica Neue"/>
                <a:cs typeface="Helvetica Neue"/>
                <a:sym typeface="Open Sans"/>
              </a:rPr>
              <a:t>With Patent clause: </a:t>
            </a:r>
            <a:r>
              <a:rPr lang="en" sz="1700" dirty="0">
                <a:solidFill>
                  <a:schemeClr val="dk1"/>
                </a:solidFill>
                <a:latin typeface="Helvetica Neue" panose="02000503000000020004" pitchFamily="2" charset="0"/>
                <a:ea typeface="Helvetica Neue" panose="02000503000000020004" pitchFamily="2" charset="0"/>
                <a:cs typeface="Helvetica Neue" panose="02000503000000020004" pitchFamily="2" charset="0"/>
                <a:sym typeface="Open Sans"/>
              </a:rPr>
              <a:t>MPL-2.0, APL-2.0, GPLv3</a:t>
            </a:r>
            <a:endParaRPr sz="1700" dirty="0">
              <a:solidFill>
                <a:schemeClr val="dk1"/>
              </a:solidFill>
              <a:latin typeface="Helvetica Neue" panose="02000503000000020004" pitchFamily="2" charset="0"/>
              <a:ea typeface="Helvetica Neue" panose="02000503000000020004" pitchFamily="2" charset="0"/>
              <a:cs typeface="Helvetica Neue" panose="02000503000000020004" pitchFamily="2" charset="0"/>
              <a:sym typeface="Open Sans"/>
            </a:endParaRPr>
          </a:p>
          <a:p>
            <a:pPr marL="0" lvl="0" indent="0" algn="l" rtl="0">
              <a:lnSpc>
                <a:spcPct val="115000"/>
              </a:lnSpc>
              <a:spcBef>
                <a:spcPts val="0"/>
              </a:spcBef>
              <a:spcAft>
                <a:spcPts val="0"/>
              </a:spcAft>
              <a:buNone/>
            </a:pPr>
            <a:endParaRPr sz="1700" dirty="0">
              <a:solidFill>
                <a:schemeClr val="dk1"/>
              </a:solidFill>
              <a:latin typeface="Helvetica Neue" panose="02000503000000020004" pitchFamily="2" charset="0"/>
              <a:ea typeface="Helvetica Neue" panose="02000503000000020004" pitchFamily="2" charset="0"/>
              <a:cs typeface="Helvetica Neue" panose="02000503000000020004" pitchFamily="2" charset="0"/>
              <a:sym typeface="Open Sans"/>
            </a:endParaRPr>
          </a:p>
          <a:p>
            <a:pPr marL="0" lvl="0" indent="0" algn="l" rtl="0">
              <a:lnSpc>
                <a:spcPct val="115000"/>
              </a:lnSpc>
              <a:spcBef>
                <a:spcPts val="0"/>
              </a:spcBef>
              <a:spcAft>
                <a:spcPts val="0"/>
              </a:spcAft>
              <a:buNone/>
            </a:pPr>
            <a:r>
              <a:rPr lang="en" sz="1800" b="1" dirty="0">
                <a:solidFill>
                  <a:srgbClr val="326586"/>
                </a:solidFill>
                <a:latin typeface="Helvetica Neue"/>
                <a:ea typeface="Helvetica Neue"/>
                <a:cs typeface="Helvetica Neue"/>
                <a:sym typeface="Open Sans"/>
              </a:rPr>
              <a:t>No Patent clause: </a:t>
            </a:r>
            <a:r>
              <a:rPr lang="en" sz="1700" dirty="0">
                <a:solidFill>
                  <a:schemeClr val="dk1"/>
                </a:solidFill>
                <a:latin typeface="Helvetica Neue" panose="02000503000000020004" pitchFamily="2" charset="0"/>
                <a:ea typeface="Helvetica Neue" panose="02000503000000020004" pitchFamily="2" charset="0"/>
                <a:cs typeface="Helvetica Neue" panose="02000503000000020004" pitchFamily="2" charset="0"/>
                <a:sym typeface="Open Sans"/>
              </a:rPr>
              <a:t>MIT, BSD</a:t>
            </a:r>
            <a:endParaRPr sz="700"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9" name="Google Shape;259;p30">
            <a:extLst>
              <a:ext uri="{FF2B5EF4-FFF2-40B4-BE49-F238E27FC236}">
                <a16:creationId xmlns:a16="http://schemas.microsoft.com/office/drawing/2014/main" id="{6E824C78-8672-2701-53F0-78DF8E0E538E}"/>
              </a:ext>
            </a:extLst>
          </p:cNvPr>
          <p:cNvSpPr txBox="1"/>
          <p:nvPr/>
        </p:nvSpPr>
        <p:spPr>
          <a:xfrm>
            <a:off x="624825" y="1543700"/>
            <a:ext cx="746400" cy="309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Open Sans"/>
                <a:ea typeface="Open Sans"/>
                <a:cs typeface="Open Sans"/>
                <a:sym typeface="Open Sans"/>
              </a:rPr>
              <a:t>Alice</a:t>
            </a:r>
            <a:endParaRPr>
              <a:solidFill>
                <a:schemeClr val="lt1"/>
              </a:solidFill>
              <a:latin typeface="Open Sans"/>
              <a:ea typeface="Open Sans"/>
              <a:cs typeface="Open Sans"/>
              <a:sym typeface="Open Sans"/>
            </a:endParaRPr>
          </a:p>
        </p:txBody>
      </p:sp>
      <p:sp>
        <p:nvSpPr>
          <p:cNvPr id="20" name="Google Shape;260;p30">
            <a:extLst>
              <a:ext uri="{FF2B5EF4-FFF2-40B4-BE49-F238E27FC236}">
                <a16:creationId xmlns:a16="http://schemas.microsoft.com/office/drawing/2014/main" id="{48A9744E-EF82-E1CA-2B0D-166113A1A88E}"/>
              </a:ext>
            </a:extLst>
          </p:cNvPr>
          <p:cNvSpPr txBox="1"/>
          <p:nvPr/>
        </p:nvSpPr>
        <p:spPr>
          <a:xfrm>
            <a:off x="2869925" y="3487400"/>
            <a:ext cx="746400" cy="309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Open Sans"/>
                <a:ea typeface="Open Sans"/>
                <a:cs typeface="Open Sans"/>
                <a:sym typeface="Open Sans"/>
              </a:rPr>
              <a:t>Bob</a:t>
            </a:r>
            <a:endParaRPr>
              <a:solidFill>
                <a:schemeClr val="lt1"/>
              </a:solidFill>
              <a:latin typeface="Open Sans"/>
              <a:ea typeface="Open Sans"/>
              <a:cs typeface="Open Sans"/>
              <a:sym typeface="Open Sans"/>
            </a:endParaRPr>
          </a:p>
        </p:txBody>
      </p:sp>
    </p:spTree>
    <p:extLst>
      <p:ext uri="{BB962C8B-B14F-4D97-AF65-F5344CB8AC3E}">
        <p14:creationId xmlns:p14="http://schemas.microsoft.com/office/powerpoint/2010/main" val="5873659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7">
          <a:extLst>
            <a:ext uri="{FF2B5EF4-FFF2-40B4-BE49-F238E27FC236}">
              <a16:creationId xmlns:a16="http://schemas.microsoft.com/office/drawing/2014/main" id="{F08A807D-A727-1785-9F6A-84D3668CD359}"/>
            </a:ext>
          </a:extLst>
        </p:cNvPr>
        <p:cNvGrpSpPr/>
        <p:nvPr/>
      </p:nvGrpSpPr>
      <p:grpSpPr>
        <a:xfrm>
          <a:off x="0" y="0"/>
          <a:ext cx="0" cy="0"/>
          <a:chOff x="0" y="0"/>
          <a:chExt cx="0" cy="0"/>
        </a:xfrm>
      </p:grpSpPr>
      <p:sp>
        <p:nvSpPr>
          <p:cNvPr id="48" name="Google Shape;48;p3">
            <a:extLst>
              <a:ext uri="{FF2B5EF4-FFF2-40B4-BE49-F238E27FC236}">
                <a16:creationId xmlns:a16="http://schemas.microsoft.com/office/drawing/2014/main" id="{8D981A57-2672-FE63-0BF6-2DF647FEE7DA}"/>
              </a:ext>
            </a:extLst>
          </p:cNvPr>
          <p:cNvSpPr txBox="1"/>
          <p:nvPr/>
        </p:nvSpPr>
        <p:spPr>
          <a:xfrm>
            <a:off x="0" y="0"/>
            <a:ext cx="9144000" cy="438564"/>
          </a:xfrm>
          <a:prstGeom prst="rect">
            <a:avLst/>
          </a:prstGeom>
          <a:noFill/>
          <a:ln>
            <a:noFill/>
          </a:ln>
        </p:spPr>
        <p:txBody>
          <a:bodyPr spcFirstLastPara="1" wrap="square" lIns="91425" tIns="91425" rIns="91425" bIns="91425" anchor="b" anchorCtr="0">
            <a:noAutofit/>
          </a:bodyPr>
          <a:lstStyle/>
          <a:p>
            <a:pPr marL="0" marR="0" lvl="0" indent="0" algn="ctr" rtl="0">
              <a:lnSpc>
                <a:spcPct val="100000"/>
              </a:lnSpc>
              <a:spcBef>
                <a:spcPts val="0"/>
              </a:spcBef>
              <a:spcAft>
                <a:spcPts val="0"/>
              </a:spcAft>
              <a:buClr>
                <a:schemeClr val="dk1"/>
              </a:buClr>
              <a:buSzPts val="2800"/>
              <a:buFont typeface="Raleway"/>
              <a:buNone/>
            </a:pPr>
            <a:r>
              <a:rPr lang="en-US" sz="2200" b="1" dirty="0">
                <a:solidFill>
                  <a:srgbClr val="326586"/>
                </a:solidFill>
                <a:latin typeface="Helvetica Neue"/>
                <a:ea typeface="Helvetica Neue"/>
                <a:cs typeface="Helvetica Neue"/>
                <a:sym typeface="Helvetica Neue"/>
              </a:rPr>
              <a:t>Summary</a:t>
            </a:r>
            <a:endParaRPr sz="2200" b="0" i="0" u="none" strike="noStrike" cap="none" dirty="0">
              <a:solidFill>
                <a:srgbClr val="326586"/>
              </a:solidFill>
              <a:latin typeface="Helvetica Neue"/>
              <a:ea typeface="Helvetica Neue"/>
              <a:cs typeface="Helvetica Neue"/>
              <a:sym typeface="Helvetica Neue"/>
            </a:endParaRPr>
          </a:p>
        </p:txBody>
      </p:sp>
      <p:sp>
        <p:nvSpPr>
          <p:cNvPr id="49" name="Google Shape;49;p3">
            <a:extLst>
              <a:ext uri="{FF2B5EF4-FFF2-40B4-BE49-F238E27FC236}">
                <a16:creationId xmlns:a16="http://schemas.microsoft.com/office/drawing/2014/main" id="{CE5372AB-2F90-CFD6-C0DC-84377FB0623C}"/>
              </a:ext>
            </a:extLst>
          </p:cNvPr>
          <p:cNvSpPr/>
          <p:nvPr/>
        </p:nvSpPr>
        <p:spPr>
          <a:xfrm>
            <a:off x="0" y="4967269"/>
            <a:ext cx="9144000" cy="182880"/>
          </a:xfrm>
          <a:prstGeom prst="rect">
            <a:avLst/>
          </a:prstGeom>
          <a:solidFill>
            <a:srgbClr val="326586">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50" name="Google Shape;50;p3">
            <a:extLst>
              <a:ext uri="{FF2B5EF4-FFF2-40B4-BE49-F238E27FC236}">
                <a16:creationId xmlns:a16="http://schemas.microsoft.com/office/drawing/2014/main" id="{94BB5894-34E8-0AE4-35DD-B94679C6D608}"/>
              </a:ext>
            </a:extLst>
          </p:cNvPr>
          <p:cNvPicPr preferRelativeResize="0"/>
          <p:nvPr/>
        </p:nvPicPr>
        <p:blipFill rotWithShape="1">
          <a:blip r:embed="rId3">
            <a:alphaModFix/>
          </a:blip>
          <a:srcRect/>
          <a:stretch/>
        </p:blipFill>
        <p:spPr>
          <a:xfrm>
            <a:off x="8641080" y="4967269"/>
            <a:ext cx="502920" cy="176231"/>
          </a:xfrm>
          <a:prstGeom prst="rect">
            <a:avLst/>
          </a:prstGeom>
          <a:noFill/>
          <a:ln>
            <a:noFill/>
          </a:ln>
        </p:spPr>
      </p:pic>
      <p:sp>
        <p:nvSpPr>
          <p:cNvPr id="57" name="Google Shape;57;p3">
            <a:extLst>
              <a:ext uri="{FF2B5EF4-FFF2-40B4-BE49-F238E27FC236}">
                <a16:creationId xmlns:a16="http://schemas.microsoft.com/office/drawing/2014/main" id="{FB03041D-9725-C17D-E51A-38E774B77A17}"/>
              </a:ext>
            </a:extLst>
          </p:cNvPr>
          <p:cNvSpPr txBox="1"/>
          <p:nvPr/>
        </p:nvSpPr>
        <p:spPr>
          <a:xfrm>
            <a:off x="-40590" y="4924320"/>
            <a:ext cx="352290"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dirty="0">
                <a:solidFill>
                  <a:srgbClr val="000000"/>
                </a:solidFill>
                <a:latin typeface="Helvetica Neue"/>
                <a:ea typeface="Helvetica Neue"/>
                <a:cs typeface="Helvetica Neue"/>
                <a:sym typeface="Helvetica Neue"/>
              </a:rPr>
              <a:t>23</a:t>
            </a:r>
            <a:endParaRPr sz="1200" b="0" i="0" u="none" strike="noStrike" cap="none" dirty="0">
              <a:solidFill>
                <a:srgbClr val="000000"/>
              </a:solidFill>
              <a:latin typeface="Helvetica Neue"/>
              <a:ea typeface="Helvetica Neue"/>
              <a:cs typeface="Helvetica Neue"/>
              <a:sym typeface="Helvetica Neue"/>
            </a:endParaRPr>
          </a:p>
        </p:txBody>
      </p:sp>
      <p:sp>
        <p:nvSpPr>
          <p:cNvPr id="2" name="Google Shape;265;p31">
            <a:extLst>
              <a:ext uri="{FF2B5EF4-FFF2-40B4-BE49-F238E27FC236}">
                <a16:creationId xmlns:a16="http://schemas.microsoft.com/office/drawing/2014/main" id="{875E8010-70FE-A8ED-1AE5-58A8E5B3C62E}"/>
              </a:ext>
            </a:extLst>
          </p:cNvPr>
          <p:cNvSpPr txBox="1">
            <a:spLocks/>
          </p:cNvSpPr>
          <p:nvPr/>
        </p:nvSpPr>
        <p:spPr>
          <a:xfrm>
            <a:off x="311700" y="272008"/>
            <a:ext cx="8520600" cy="332029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57200">
              <a:lnSpc>
                <a:spcPct val="115000"/>
              </a:lnSpc>
              <a:buSzPts val="2400"/>
            </a:pPr>
            <a:r>
              <a:rPr lang="en-US" sz="2000" b="1" dirty="0">
                <a:solidFill>
                  <a:srgbClr val="326586"/>
                </a:solidFill>
                <a:latin typeface="Helvetica Neue"/>
                <a:ea typeface="Helvetica Neue"/>
                <a:cs typeface="Helvetica Neue"/>
                <a:sym typeface="Zilla Slab"/>
              </a:rPr>
              <a:t>Software</a:t>
            </a:r>
            <a:r>
              <a:rPr lang="en-US" dirty="0">
                <a:latin typeface="Helvetica Neue" panose="02000503000000020004" pitchFamily="2" charset="0"/>
                <a:ea typeface="Helvetica Neue" panose="02000503000000020004" pitchFamily="2" charset="0"/>
                <a:cs typeface="Helvetica Neue" panose="02000503000000020004" pitchFamily="2" charset="0"/>
              </a:rPr>
              <a:t> (</a:t>
            </a:r>
            <a:r>
              <a:rPr lang="en-US" u="sng" dirty="0">
                <a:solidFill>
                  <a:schemeClr val="hlink"/>
                </a:solidFill>
                <a:latin typeface="Helvetica Neue" panose="02000503000000020004" pitchFamily="2" charset="0"/>
                <a:ea typeface="Helvetica Neue" panose="02000503000000020004" pitchFamily="2" charset="0"/>
                <a:cs typeface="Helvetica Neue" panose="02000503000000020004" pitchFamily="2" charset="0"/>
                <a:hlinkClick r:id="rId4"/>
              </a:rPr>
              <a:t>choosealicense.com</a:t>
            </a:r>
            <a:r>
              <a:rPr lang="en-US" dirty="0">
                <a:latin typeface="Helvetica Neue" panose="02000503000000020004" pitchFamily="2" charset="0"/>
                <a:ea typeface="Helvetica Neue" panose="02000503000000020004" pitchFamily="2" charset="0"/>
                <a:cs typeface="Helvetica Neue" panose="02000503000000020004" pitchFamily="2" charset="0"/>
              </a:rPr>
              <a:t>) </a:t>
            </a:r>
          </a:p>
          <a:p>
            <a:pPr>
              <a:lnSpc>
                <a:spcPct val="115000"/>
              </a:lnSpc>
              <a:spcBef>
                <a:spcPts val="1600"/>
              </a:spcBef>
              <a:buSzPts val="2400"/>
            </a:pPr>
            <a:endParaRPr lang="en-US" sz="1200" dirty="0">
              <a:latin typeface="Helvetica Neue" panose="02000503000000020004" pitchFamily="2" charset="0"/>
              <a:ea typeface="Helvetica Neue" panose="02000503000000020004" pitchFamily="2" charset="0"/>
              <a:cs typeface="Helvetica Neue" panose="02000503000000020004" pitchFamily="2" charset="0"/>
            </a:endParaRPr>
          </a:p>
          <a:p>
            <a:pPr marL="457200">
              <a:lnSpc>
                <a:spcPct val="115000"/>
              </a:lnSpc>
              <a:spcBef>
                <a:spcPts val="1600"/>
              </a:spcBef>
              <a:buSzPts val="2400"/>
            </a:pPr>
            <a:endParaRPr lang="en-US" sz="1200" dirty="0">
              <a:latin typeface="Helvetica Neue" panose="02000503000000020004" pitchFamily="2" charset="0"/>
              <a:ea typeface="Helvetica Neue" panose="02000503000000020004" pitchFamily="2" charset="0"/>
              <a:cs typeface="Helvetica Neue" panose="02000503000000020004" pitchFamily="2" charset="0"/>
            </a:endParaRPr>
          </a:p>
          <a:p>
            <a:pPr marL="457200">
              <a:lnSpc>
                <a:spcPct val="115000"/>
              </a:lnSpc>
              <a:spcBef>
                <a:spcPts val="1600"/>
              </a:spcBef>
              <a:buSzPts val="2400"/>
            </a:pPr>
            <a:endParaRPr lang="en-US" sz="2400" dirty="0">
              <a:latin typeface="Helvetica Neue" panose="02000503000000020004" pitchFamily="2" charset="0"/>
              <a:ea typeface="Helvetica Neue" panose="02000503000000020004" pitchFamily="2" charset="0"/>
              <a:cs typeface="Helvetica Neue" panose="02000503000000020004" pitchFamily="2" charset="0"/>
              <a:sym typeface="Zilla Slab"/>
            </a:endParaRPr>
          </a:p>
          <a:p>
            <a:pPr marL="457200">
              <a:lnSpc>
                <a:spcPct val="115000"/>
              </a:lnSpc>
              <a:spcBef>
                <a:spcPts val="1600"/>
              </a:spcBef>
              <a:buSzPts val="2400"/>
            </a:pPr>
            <a:r>
              <a:rPr lang="en-US" sz="2000" b="1" dirty="0">
                <a:solidFill>
                  <a:srgbClr val="326586"/>
                </a:solidFill>
                <a:latin typeface="Helvetica Neue"/>
                <a:ea typeface="Helvetica Neue"/>
                <a:cs typeface="Helvetica Neue"/>
                <a:sym typeface="Zilla Slab"/>
              </a:rPr>
              <a:t>Content</a:t>
            </a:r>
            <a:r>
              <a:rPr lang="en-US" dirty="0">
                <a:latin typeface="Helvetica Neue" panose="02000503000000020004" pitchFamily="2" charset="0"/>
                <a:ea typeface="Helvetica Neue" panose="02000503000000020004" pitchFamily="2" charset="0"/>
                <a:cs typeface="Helvetica Neue" panose="02000503000000020004" pitchFamily="2" charset="0"/>
              </a:rPr>
              <a:t> (</a:t>
            </a:r>
            <a:r>
              <a:rPr lang="en-US" u="sng" dirty="0">
                <a:solidFill>
                  <a:schemeClr val="hlink"/>
                </a:solidFill>
                <a:latin typeface="Helvetica Neue" panose="02000503000000020004" pitchFamily="2" charset="0"/>
                <a:ea typeface="Helvetica Neue" panose="02000503000000020004" pitchFamily="2" charset="0"/>
                <a:cs typeface="Helvetica Neue" panose="02000503000000020004" pitchFamily="2" charset="0"/>
                <a:hlinkClick r:id="rId5"/>
              </a:rPr>
              <a:t>creativecommons.org</a:t>
            </a:r>
            <a:r>
              <a:rPr lang="en-US" dirty="0">
                <a:latin typeface="Helvetica Neue" panose="02000503000000020004" pitchFamily="2" charset="0"/>
                <a:ea typeface="Helvetica Neue" panose="02000503000000020004" pitchFamily="2" charset="0"/>
                <a:cs typeface="Helvetica Neue" panose="02000503000000020004" pitchFamily="2" charset="0"/>
              </a:rPr>
              <a:t>): CC0, CC BY, CC BY-SA</a:t>
            </a:r>
          </a:p>
          <a:p>
            <a:pPr>
              <a:lnSpc>
                <a:spcPct val="115000"/>
              </a:lnSpc>
              <a:spcBef>
                <a:spcPts val="1600"/>
              </a:spcBef>
              <a:buSzPts val="2400"/>
            </a:pPr>
            <a:endParaRPr lang="en-US" sz="1200" dirty="0">
              <a:latin typeface="Helvetica Neue" panose="02000503000000020004" pitchFamily="2" charset="0"/>
              <a:ea typeface="Helvetica Neue" panose="02000503000000020004" pitchFamily="2" charset="0"/>
              <a:cs typeface="Helvetica Neue" panose="02000503000000020004" pitchFamily="2" charset="0"/>
            </a:endParaRPr>
          </a:p>
          <a:p>
            <a:pPr>
              <a:lnSpc>
                <a:spcPct val="115000"/>
              </a:lnSpc>
              <a:spcBef>
                <a:spcPts val="1600"/>
              </a:spcBef>
              <a:buSzPts val="2400"/>
            </a:pPr>
            <a:endParaRPr lang="en-US" sz="1200" dirty="0">
              <a:latin typeface="Helvetica Neue" panose="02000503000000020004" pitchFamily="2" charset="0"/>
              <a:ea typeface="Helvetica Neue" panose="02000503000000020004" pitchFamily="2" charset="0"/>
              <a:cs typeface="Helvetica Neue" panose="02000503000000020004" pitchFamily="2" charset="0"/>
            </a:endParaRPr>
          </a:p>
          <a:p>
            <a:pPr>
              <a:lnSpc>
                <a:spcPct val="115000"/>
              </a:lnSpc>
              <a:spcBef>
                <a:spcPts val="1600"/>
              </a:spcBef>
              <a:buSzPts val="2400"/>
            </a:pPr>
            <a:endParaRPr lang="en-US" sz="1200" dirty="0">
              <a:latin typeface="Helvetica Neue" panose="02000503000000020004" pitchFamily="2" charset="0"/>
              <a:ea typeface="Helvetica Neue" panose="02000503000000020004" pitchFamily="2" charset="0"/>
              <a:cs typeface="Helvetica Neue" panose="02000503000000020004" pitchFamily="2" charset="0"/>
            </a:endParaRPr>
          </a:p>
          <a:p>
            <a:pPr marL="457200">
              <a:lnSpc>
                <a:spcPct val="115000"/>
              </a:lnSpc>
              <a:spcBef>
                <a:spcPts val="1600"/>
              </a:spcBef>
              <a:buSzPts val="2400"/>
            </a:pPr>
            <a:r>
              <a:rPr lang="en-US" sz="2000" b="1" dirty="0">
                <a:solidFill>
                  <a:srgbClr val="326586"/>
                </a:solidFill>
                <a:latin typeface="Helvetica Neue"/>
                <a:ea typeface="Helvetica Neue"/>
                <a:cs typeface="Helvetica Neue"/>
                <a:sym typeface="Zilla Slab"/>
              </a:rPr>
              <a:t>Data</a:t>
            </a:r>
            <a:r>
              <a:rPr lang="en-US" dirty="0">
                <a:latin typeface="Helvetica Neue" panose="02000503000000020004" pitchFamily="2" charset="0"/>
                <a:ea typeface="Helvetica Neue" panose="02000503000000020004" pitchFamily="2" charset="0"/>
                <a:cs typeface="Helvetica Neue" panose="02000503000000020004" pitchFamily="2" charset="0"/>
              </a:rPr>
              <a:t>: CC0</a:t>
            </a:r>
          </a:p>
          <a:p>
            <a:pPr>
              <a:lnSpc>
                <a:spcPct val="115000"/>
              </a:lnSpc>
              <a:spcBef>
                <a:spcPts val="1600"/>
              </a:spcBef>
              <a:spcAft>
                <a:spcPts val="1600"/>
              </a:spcAft>
              <a:buSzPts val="2400"/>
            </a:pPr>
            <a:endParaRPr lang="en-US" dirty="0">
              <a:latin typeface="Helvetica Neue" panose="02000503000000020004" pitchFamily="2" charset="0"/>
              <a:ea typeface="Helvetica Neue" panose="02000503000000020004" pitchFamily="2" charset="0"/>
              <a:cs typeface="Helvetica Neue" panose="02000503000000020004" pitchFamily="2" charset="0"/>
            </a:endParaRPr>
          </a:p>
        </p:txBody>
      </p:sp>
      <p:graphicFrame>
        <p:nvGraphicFramePr>
          <p:cNvPr id="3" name="Google Shape;266;p31">
            <a:extLst>
              <a:ext uri="{FF2B5EF4-FFF2-40B4-BE49-F238E27FC236}">
                <a16:creationId xmlns:a16="http://schemas.microsoft.com/office/drawing/2014/main" id="{9588172B-3B42-CD4C-3B22-B4D489AD2511}"/>
              </a:ext>
            </a:extLst>
          </p:cNvPr>
          <p:cNvGraphicFramePr/>
          <p:nvPr>
            <p:extLst>
              <p:ext uri="{D42A27DB-BD31-4B8C-83A1-F6EECF244321}">
                <p14:modId xmlns:p14="http://schemas.microsoft.com/office/powerpoint/2010/main" val="2677176869"/>
              </p:ext>
            </p:extLst>
          </p:nvPr>
        </p:nvGraphicFramePr>
        <p:xfrm>
          <a:off x="952500" y="919971"/>
          <a:ext cx="7239000" cy="1188630"/>
        </p:xfrm>
        <a:graphic>
          <a:graphicData uri="http://schemas.openxmlformats.org/drawingml/2006/table">
            <a:tbl>
              <a:tblPr>
                <a:noFill/>
              </a:tblPr>
              <a:tblGrid>
                <a:gridCol w="2101125">
                  <a:extLst>
                    <a:ext uri="{9D8B030D-6E8A-4147-A177-3AD203B41FA5}">
                      <a16:colId xmlns:a16="http://schemas.microsoft.com/office/drawing/2014/main" val="20000"/>
                    </a:ext>
                  </a:extLst>
                </a:gridCol>
                <a:gridCol w="2413025">
                  <a:extLst>
                    <a:ext uri="{9D8B030D-6E8A-4147-A177-3AD203B41FA5}">
                      <a16:colId xmlns:a16="http://schemas.microsoft.com/office/drawing/2014/main" val="20001"/>
                    </a:ext>
                  </a:extLst>
                </a:gridCol>
                <a:gridCol w="2724850">
                  <a:extLst>
                    <a:ext uri="{9D8B030D-6E8A-4147-A177-3AD203B41FA5}">
                      <a16:colId xmlns:a16="http://schemas.microsoft.com/office/drawing/2014/main" val="20002"/>
                    </a:ext>
                  </a:extLst>
                </a:gridCol>
              </a:tblGrid>
              <a:tr h="381000">
                <a:tc>
                  <a:txBody>
                    <a:bodyPr/>
                    <a:lstStyle/>
                    <a:p>
                      <a:pPr marL="0" marR="0" lvl="0" indent="0" algn="l" rtl="0">
                        <a:lnSpc>
                          <a:spcPct val="100000"/>
                        </a:lnSpc>
                        <a:spcBef>
                          <a:spcPts val="0"/>
                        </a:spcBef>
                        <a:spcAft>
                          <a:spcPts val="0"/>
                        </a:spcAft>
                        <a:buClr>
                          <a:srgbClr val="000000"/>
                        </a:buClr>
                        <a:buSzPts val="1400"/>
                        <a:buFont typeface="Arial"/>
                        <a:buNone/>
                      </a:pPr>
                      <a:endParaRPr sz="1400" b="1" u="none" strike="noStrike" cap="none" dirty="0">
                        <a:latin typeface="Open Sans"/>
                        <a:ea typeface="Open Sans"/>
                        <a:cs typeface="Open Sans"/>
                        <a:sym typeface="Open San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en" sz="1400" b="1" u="none" strike="noStrike" cap="none">
                          <a:latin typeface="Open Sans"/>
                          <a:ea typeface="Open Sans"/>
                          <a:cs typeface="Open Sans"/>
                          <a:sym typeface="Open Sans"/>
                        </a:rPr>
                        <a:t>non-copyleft</a:t>
                      </a:r>
                      <a:endParaRPr sz="1400" b="1" u="none" strike="noStrike" cap="none">
                        <a:latin typeface="Open Sans"/>
                        <a:ea typeface="Open Sans"/>
                        <a:cs typeface="Open Sans"/>
                        <a:sym typeface="Open San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en" sz="1400" b="1" u="none" strike="noStrike" cap="none">
                          <a:latin typeface="Open Sans"/>
                          <a:ea typeface="Open Sans"/>
                          <a:cs typeface="Open Sans"/>
                          <a:sym typeface="Open Sans"/>
                        </a:rPr>
                        <a:t>copyleft</a:t>
                      </a:r>
                      <a:endParaRPr sz="1400" b="1" u="none" strike="noStrike" cap="none">
                        <a:latin typeface="Open Sans"/>
                        <a:ea typeface="Open Sans"/>
                        <a:cs typeface="Open Sans"/>
                        <a:sym typeface="Open Sans"/>
                      </a:endParaRPr>
                    </a:p>
                  </a:txBody>
                  <a:tcPr marL="91425" marR="91425" marT="91425" marB="91425"/>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000000"/>
                        </a:buClr>
                        <a:buSzPts val="1400"/>
                        <a:buFont typeface="Arial"/>
                        <a:buNone/>
                      </a:pPr>
                      <a:r>
                        <a:rPr lang="en" sz="1400" b="1" u="none" strike="noStrike" cap="none">
                          <a:latin typeface="Open Sans"/>
                          <a:ea typeface="Open Sans"/>
                          <a:cs typeface="Open Sans"/>
                          <a:sym typeface="Open Sans"/>
                        </a:rPr>
                        <a:t>No patent clause</a:t>
                      </a:r>
                      <a:endParaRPr sz="1400" b="1" u="none" strike="noStrike" cap="none">
                        <a:latin typeface="Open Sans"/>
                        <a:ea typeface="Open Sans"/>
                        <a:cs typeface="Open Sans"/>
                        <a:sym typeface="Open San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en" sz="1400" u="none" strike="noStrike" cap="none">
                          <a:latin typeface="Open Sans"/>
                          <a:ea typeface="Open Sans"/>
                          <a:cs typeface="Open Sans"/>
                          <a:sym typeface="Open Sans"/>
                        </a:rPr>
                        <a:t>BSD, MIT</a:t>
                      </a:r>
                      <a:endParaRPr sz="1400" u="none" strike="noStrike" cap="none">
                        <a:latin typeface="Open Sans"/>
                        <a:ea typeface="Open Sans"/>
                        <a:cs typeface="Open Sans"/>
                        <a:sym typeface="Open San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latin typeface="Open Sans"/>
                        <a:ea typeface="Open Sans"/>
                        <a:cs typeface="Open Sans"/>
                        <a:sym typeface="Open Sans"/>
                      </a:endParaRPr>
                    </a:p>
                  </a:txBody>
                  <a:tcPr marL="91425" marR="91425" marT="91425" marB="91425"/>
                </a:tc>
                <a:extLst>
                  <a:ext uri="{0D108BD9-81ED-4DB2-BD59-A6C34878D82A}">
                    <a16:rowId xmlns:a16="http://schemas.microsoft.com/office/drawing/2014/main" val="10001"/>
                  </a:ext>
                </a:extLst>
              </a:tr>
              <a:tr h="381000">
                <a:tc>
                  <a:txBody>
                    <a:bodyPr/>
                    <a:lstStyle/>
                    <a:p>
                      <a:pPr marL="0" marR="0" lvl="0" indent="0" algn="l" rtl="0">
                        <a:lnSpc>
                          <a:spcPct val="100000"/>
                        </a:lnSpc>
                        <a:spcBef>
                          <a:spcPts val="0"/>
                        </a:spcBef>
                        <a:spcAft>
                          <a:spcPts val="0"/>
                        </a:spcAft>
                        <a:buClr>
                          <a:srgbClr val="000000"/>
                        </a:buClr>
                        <a:buSzPts val="1400"/>
                        <a:buFont typeface="Arial"/>
                        <a:buNone/>
                      </a:pPr>
                      <a:r>
                        <a:rPr lang="en" sz="1400" b="1" u="none" strike="noStrike" cap="none" dirty="0">
                          <a:solidFill>
                            <a:schemeClr val="dk1"/>
                          </a:solidFill>
                          <a:latin typeface="Open Sans"/>
                          <a:ea typeface="Open Sans"/>
                          <a:cs typeface="Open Sans"/>
                          <a:sym typeface="Open Sans"/>
                        </a:rPr>
                        <a:t>Patent snapback</a:t>
                      </a:r>
                      <a:endParaRPr sz="1400" b="1" u="none" strike="noStrike" cap="none" dirty="0">
                        <a:latin typeface="Open Sans"/>
                        <a:ea typeface="Open Sans"/>
                        <a:cs typeface="Open Sans"/>
                        <a:sym typeface="Open San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en" sz="1400" u="none" strike="noStrike" cap="none">
                          <a:latin typeface="Open Sans"/>
                          <a:ea typeface="Open Sans"/>
                          <a:cs typeface="Open Sans"/>
                          <a:sym typeface="Open Sans"/>
                        </a:rPr>
                        <a:t>APL- 2.0</a:t>
                      </a:r>
                      <a:endParaRPr sz="1400" u="none" strike="noStrike" cap="none">
                        <a:latin typeface="Open Sans"/>
                        <a:ea typeface="Open Sans"/>
                        <a:cs typeface="Open Sans"/>
                        <a:sym typeface="Open San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en" sz="1400" u="none" strike="noStrike" cap="none" dirty="0">
                          <a:latin typeface="Open Sans"/>
                          <a:ea typeface="Open Sans"/>
                          <a:cs typeface="Open Sans"/>
                          <a:sym typeface="Open Sans"/>
                        </a:rPr>
                        <a:t>GPLv3, MPL-2.0</a:t>
                      </a:r>
                      <a:endParaRPr sz="1400" u="none" strike="noStrike" cap="none" dirty="0">
                        <a:latin typeface="Open Sans"/>
                        <a:ea typeface="Open Sans"/>
                        <a:cs typeface="Open Sans"/>
                        <a:sym typeface="Open Sans"/>
                      </a:endParaRPr>
                    </a:p>
                  </a:txBody>
                  <a:tcPr marL="91425" marR="91425" marT="91425" marB="91425"/>
                </a:tc>
                <a:extLst>
                  <a:ext uri="{0D108BD9-81ED-4DB2-BD59-A6C34878D82A}">
                    <a16:rowId xmlns:a16="http://schemas.microsoft.com/office/drawing/2014/main" val="10002"/>
                  </a:ext>
                </a:extLst>
              </a:tr>
            </a:tbl>
          </a:graphicData>
        </a:graphic>
      </p:graphicFrame>
      <p:graphicFrame>
        <p:nvGraphicFramePr>
          <p:cNvPr id="8" name="Google Shape;267;p31">
            <a:extLst>
              <a:ext uri="{FF2B5EF4-FFF2-40B4-BE49-F238E27FC236}">
                <a16:creationId xmlns:a16="http://schemas.microsoft.com/office/drawing/2014/main" id="{D0B07684-3F35-F39D-16CA-079996DA9B85}"/>
              </a:ext>
            </a:extLst>
          </p:cNvPr>
          <p:cNvGraphicFramePr/>
          <p:nvPr/>
        </p:nvGraphicFramePr>
        <p:xfrm>
          <a:off x="952500" y="2914650"/>
          <a:ext cx="7239000" cy="1188630"/>
        </p:xfrm>
        <a:graphic>
          <a:graphicData uri="http://schemas.openxmlformats.org/drawingml/2006/table">
            <a:tbl>
              <a:tblPr>
                <a:noFill/>
              </a:tblPr>
              <a:tblGrid>
                <a:gridCol w="2101125">
                  <a:extLst>
                    <a:ext uri="{9D8B030D-6E8A-4147-A177-3AD203B41FA5}">
                      <a16:colId xmlns:a16="http://schemas.microsoft.com/office/drawing/2014/main" val="20000"/>
                    </a:ext>
                  </a:extLst>
                </a:gridCol>
                <a:gridCol w="2413025">
                  <a:extLst>
                    <a:ext uri="{9D8B030D-6E8A-4147-A177-3AD203B41FA5}">
                      <a16:colId xmlns:a16="http://schemas.microsoft.com/office/drawing/2014/main" val="20001"/>
                    </a:ext>
                  </a:extLst>
                </a:gridCol>
                <a:gridCol w="2724850">
                  <a:extLst>
                    <a:ext uri="{9D8B030D-6E8A-4147-A177-3AD203B41FA5}">
                      <a16:colId xmlns:a16="http://schemas.microsoft.com/office/drawing/2014/main" val="20002"/>
                    </a:ext>
                  </a:extLst>
                </a:gridCol>
              </a:tblGrid>
              <a:tr h="381000">
                <a:tc>
                  <a:txBody>
                    <a:bodyPr/>
                    <a:lstStyle/>
                    <a:p>
                      <a:pPr marL="0" marR="0" lvl="0" indent="0" algn="l" rtl="0">
                        <a:lnSpc>
                          <a:spcPct val="100000"/>
                        </a:lnSpc>
                        <a:spcBef>
                          <a:spcPts val="0"/>
                        </a:spcBef>
                        <a:spcAft>
                          <a:spcPts val="0"/>
                        </a:spcAft>
                        <a:buClr>
                          <a:srgbClr val="000000"/>
                        </a:buClr>
                        <a:buSzPts val="1400"/>
                        <a:buFont typeface="Arial"/>
                        <a:buNone/>
                      </a:pPr>
                      <a:endParaRPr sz="1400" b="1" u="none" strike="noStrike" cap="none">
                        <a:latin typeface="Open Sans"/>
                        <a:ea typeface="Open Sans"/>
                        <a:cs typeface="Open Sans"/>
                        <a:sym typeface="Open San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en" sz="1400" b="1" u="none" strike="noStrike" cap="none">
                          <a:latin typeface="Open Sans"/>
                          <a:ea typeface="Open Sans"/>
                          <a:cs typeface="Open Sans"/>
                          <a:sym typeface="Open Sans"/>
                        </a:rPr>
                        <a:t>non-copyleft</a:t>
                      </a:r>
                      <a:endParaRPr sz="1400" b="1" u="none" strike="noStrike" cap="none">
                        <a:latin typeface="Open Sans"/>
                        <a:ea typeface="Open Sans"/>
                        <a:cs typeface="Open Sans"/>
                        <a:sym typeface="Open San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en" sz="1400" b="1" u="none" strike="noStrike" cap="none">
                          <a:latin typeface="Open Sans"/>
                          <a:ea typeface="Open Sans"/>
                          <a:cs typeface="Open Sans"/>
                          <a:sym typeface="Open Sans"/>
                        </a:rPr>
                        <a:t>copyleft</a:t>
                      </a:r>
                      <a:endParaRPr sz="1400" b="1" u="none" strike="noStrike" cap="none">
                        <a:latin typeface="Open Sans"/>
                        <a:ea typeface="Open Sans"/>
                        <a:cs typeface="Open Sans"/>
                        <a:sym typeface="Open Sans"/>
                      </a:endParaRPr>
                    </a:p>
                  </a:txBody>
                  <a:tcPr marL="91425" marR="91425" marT="91425" marB="91425"/>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000000"/>
                        </a:buClr>
                        <a:buSzPts val="1400"/>
                        <a:buFont typeface="Arial"/>
                        <a:buNone/>
                      </a:pPr>
                      <a:r>
                        <a:rPr lang="en" sz="1400" b="1" u="none" strike="noStrike" cap="none">
                          <a:latin typeface="Open Sans"/>
                          <a:ea typeface="Open Sans"/>
                          <a:cs typeface="Open Sans"/>
                          <a:sym typeface="Open Sans"/>
                        </a:rPr>
                        <a:t>No attribution</a:t>
                      </a:r>
                      <a:endParaRPr sz="1400" b="1" u="none" strike="noStrike" cap="none">
                        <a:latin typeface="Open Sans"/>
                        <a:ea typeface="Open Sans"/>
                        <a:cs typeface="Open Sans"/>
                        <a:sym typeface="Open San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en" sz="1400" u="none" strike="noStrike" cap="none">
                          <a:latin typeface="Open Sans"/>
                          <a:ea typeface="Open Sans"/>
                          <a:cs typeface="Open Sans"/>
                          <a:sym typeface="Open Sans"/>
                        </a:rPr>
                        <a:t>CC0</a:t>
                      </a:r>
                      <a:endParaRPr sz="1400" u="none" strike="noStrike" cap="none">
                        <a:latin typeface="Open Sans"/>
                        <a:ea typeface="Open Sans"/>
                        <a:cs typeface="Open Sans"/>
                        <a:sym typeface="Open San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dirty="0">
                        <a:latin typeface="Open Sans"/>
                        <a:ea typeface="Open Sans"/>
                        <a:cs typeface="Open Sans"/>
                        <a:sym typeface="Open Sans"/>
                      </a:endParaRPr>
                    </a:p>
                  </a:txBody>
                  <a:tcPr marL="91425" marR="91425" marT="91425" marB="91425"/>
                </a:tc>
                <a:extLst>
                  <a:ext uri="{0D108BD9-81ED-4DB2-BD59-A6C34878D82A}">
                    <a16:rowId xmlns:a16="http://schemas.microsoft.com/office/drawing/2014/main" val="10001"/>
                  </a:ext>
                </a:extLst>
              </a:tr>
              <a:tr h="381000">
                <a:tc>
                  <a:txBody>
                    <a:bodyPr/>
                    <a:lstStyle/>
                    <a:p>
                      <a:pPr marL="0" marR="0" lvl="0" indent="0" algn="l" rtl="0">
                        <a:lnSpc>
                          <a:spcPct val="100000"/>
                        </a:lnSpc>
                        <a:spcBef>
                          <a:spcPts val="0"/>
                        </a:spcBef>
                        <a:spcAft>
                          <a:spcPts val="0"/>
                        </a:spcAft>
                        <a:buClr>
                          <a:srgbClr val="000000"/>
                        </a:buClr>
                        <a:buSzPts val="1400"/>
                        <a:buFont typeface="Arial"/>
                        <a:buNone/>
                      </a:pPr>
                      <a:r>
                        <a:rPr lang="en" sz="1400" b="1" u="none" strike="noStrike" cap="none">
                          <a:latin typeface="Open Sans"/>
                          <a:ea typeface="Open Sans"/>
                          <a:cs typeface="Open Sans"/>
                          <a:sym typeface="Open Sans"/>
                        </a:rPr>
                        <a:t>Attribution</a:t>
                      </a:r>
                      <a:endParaRPr sz="1400" b="1" u="none" strike="noStrike" cap="none">
                        <a:latin typeface="Open Sans"/>
                        <a:ea typeface="Open Sans"/>
                        <a:cs typeface="Open Sans"/>
                        <a:sym typeface="Open San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en" sz="1400" u="none" strike="noStrike" cap="none">
                          <a:latin typeface="Open Sans"/>
                          <a:ea typeface="Open Sans"/>
                          <a:cs typeface="Open Sans"/>
                          <a:sym typeface="Open Sans"/>
                        </a:rPr>
                        <a:t>CC BY</a:t>
                      </a:r>
                      <a:endParaRPr sz="1400" u="none" strike="noStrike" cap="none">
                        <a:latin typeface="Open Sans"/>
                        <a:ea typeface="Open Sans"/>
                        <a:cs typeface="Open Sans"/>
                        <a:sym typeface="Open San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en" sz="1400" u="none" strike="noStrike" cap="none" dirty="0">
                          <a:latin typeface="Open Sans"/>
                          <a:ea typeface="Open Sans"/>
                          <a:cs typeface="Open Sans"/>
                          <a:sym typeface="Open Sans"/>
                        </a:rPr>
                        <a:t>CC BY-SA</a:t>
                      </a:r>
                      <a:endParaRPr sz="1400" u="none" strike="noStrike" cap="none" dirty="0">
                        <a:latin typeface="Open Sans"/>
                        <a:ea typeface="Open Sans"/>
                        <a:cs typeface="Open Sans"/>
                        <a:sym typeface="Open Sans"/>
                      </a:endParaRPr>
                    </a:p>
                  </a:txBody>
                  <a:tcPr marL="91425" marR="91425" marT="91425" marB="91425"/>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4863291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7">
          <a:extLst>
            <a:ext uri="{FF2B5EF4-FFF2-40B4-BE49-F238E27FC236}">
              <a16:creationId xmlns:a16="http://schemas.microsoft.com/office/drawing/2014/main" id="{69C3F962-16BC-50ED-64EF-358CC0E0AFF6}"/>
            </a:ext>
          </a:extLst>
        </p:cNvPr>
        <p:cNvGrpSpPr/>
        <p:nvPr/>
      </p:nvGrpSpPr>
      <p:grpSpPr>
        <a:xfrm>
          <a:off x="0" y="0"/>
          <a:ext cx="0" cy="0"/>
          <a:chOff x="0" y="0"/>
          <a:chExt cx="0" cy="0"/>
        </a:xfrm>
      </p:grpSpPr>
      <p:sp>
        <p:nvSpPr>
          <p:cNvPr id="48" name="Google Shape;48;p3">
            <a:extLst>
              <a:ext uri="{FF2B5EF4-FFF2-40B4-BE49-F238E27FC236}">
                <a16:creationId xmlns:a16="http://schemas.microsoft.com/office/drawing/2014/main" id="{2313C700-3744-9A41-B678-C3CA9BD34FA2}"/>
              </a:ext>
            </a:extLst>
          </p:cNvPr>
          <p:cNvSpPr txBox="1"/>
          <p:nvPr/>
        </p:nvSpPr>
        <p:spPr>
          <a:xfrm>
            <a:off x="0" y="0"/>
            <a:ext cx="9144000" cy="438564"/>
          </a:xfrm>
          <a:prstGeom prst="rect">
            <a:avLst/>
          </a:prstGeom>
          <a:noFill/>
          <a:ln>
            <a:noFill/>
          </a:ln>
        </p:spPr>
        <p:txBody>
          <a:bodyPr spcFirstLastPara="1" wrap="square" lIns="91425" tIns="91425" rIns="91425" bIns="91425" anchor="b" anchorCtr="0">
            <a:noAutofit/>
          </a:bodyPr>
          <a:lstStyle/>
          <a:p>
            <a:pPr marL="0" marR="0" lvl="0" indent="0" algn="ctr" rtl="0">
              <a:lnSpc>
                <a:spcPct val="100000"/>
              </a:lnSpc>
              <a:spcBef>
                <a:spcPts val="0"/>
              </a:spcBef>
              <a:spcAft>
                <a:spcPts val="0"/>
              </a:spcAft>
              <a:buClr>
                <a:schemeClr val="dk1"/>
              </a:buClr>
              <a:buSzPts val="2800"/>
              <a:buFont typeface="Raleway"/>
              <a:buNone/>
            </a:pPr>
            <a:r>
              <a:rPr lang="en-US" sz="2200" b="1" dirty="0">
                <a:solidFill>
                  <a:srgbClr val="326586"/>
                </a:solidFill>
                <a:latin typeface="Helvetica Neue"/>
                <a:ea typeface="Helvetica Neue"/>
                <a:cs typeface="Helvetica Neue"/>
                <a:sym typeface="Helvetica Neue"/>
              </a:rPr>
              <a:t>How to Apply a License</a:t>
            </a:r>
            <a:endParaRPr sz="2200" b="0" i="0" u="none" strike="noStrike" cap="none" dirty="0">
              <a:solidFill>
                <a:srgbClr val="326586"/>
              </a:solidFill>
              <a:latin typeface="Helvetica Neue"/>
              <a:ea typeface="Helvetica Neue"/>
              <a:cs typeface="Helvetica Neue"/>
              <a:sym typeface="Helvetica Neue"/>
            </a:endParaRPr>
          </a:p>
        </p:txBody>
      </p:sp>
      <p:sp>
        <p:nvSpPr>
          <p:cNvPr id="49" name="Google Shape;49;p3">
            <a:extLst>
              <a:ext uri="{FF2B5EF4-FFF2-40B4-BE49-F238E27FC236}">
                <a16:creationId xmlns:a16="http://schemas.microsoft.com/office/drawing/2014/main" id="{6CF94FD5-DE3E-2F42-E5E6-0A4AE3871536}"/>
              </a:ext>
            </a:extLst>
          </p:cNvPr>
          <p:cNvSpPr/>
          <p:nvPr/>
        </p:nvSpPr>
        <p:spPr>
          <a:xfrm>
            <a:off x="0" y="4967269"/>
            <a:ext cx="9144000" cy="182880"/>
          </a:xfrm>
          <a:prstGeom prst="rect">
            <a:avLst/>
          </a:prstGeom>
          <a:solidFill>
            <a:srgbClr val="326586">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50" name="Google Shape;50;p3">
            <a:extLst>
              <a:ext uri="{FF2B5EF4-FFF2-40B4-BE49-F238E27FC236}">
                <a16:creationId xmlns:a16="http://schemas.microsoft.com/office/drawing/2014/main" id="{AEF52CC9-3608-CDE9-C7CE-DD9FC48D7C83}"/>
              </a:ext>
            </a:extLst>
          </p:cNvPr>
          <p:cNvPicPr preferRelativeResize="0"/>
          <p:nvPr/>
        </p:nvPicPr>
        <p:blipFill rotWithShape="1">
          <a:blip r:embed="rId3">
            <a:alphaModFix/>
          </a:blip>
          <a:srcRect/>
          <a:stretch/>
        </p:blipFill>
        <p:spPr>
          <a:xfrm>
            <a:off x="8641080" y="4967269"/>
            <a:ext cx="502920" cy="176231"/>
          </a:xfrm>
          <a:prstGeom prst="rect">
            <a:avLst/>
          </a:prstGeom>
          <a:noFill/>
          <a:ln>
            <a:noFill/>
          </a:ln>
        </p:spPr>
      </p:pic>
      <p:sp>
        <p:nvSpPr>
          <p:cNvPr id="57" name="Google Shape;57;p3">
            <a:extLst>
              <a:ext uri="{FF2B5EF4-FFF2-40B4-BE49-F238E27FC236}">
                <a16:creationId xmlns:a16="http://schemas.microsoft.com/office/drawing/2014/main" id="{F8F84A4E-EF0A-DB4F-6422-9EA1F896F5F8}"/>
              </a:ext>
            </a:extLst>
          </p:cNvPr>
          <p:cNvSpPr txBox="1"/>
          <p:nvPr/>
        </p:nvSpPr>
        <p:spPr>
          <a:xfrm>
            <a:off x="-40591" y="4924320"/>
            <a:ext cx="379803"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dirty="0">
                <a:solidFill>
                  <a:srgbClr val="000000"/>
                </a:solidFill>
                <a:latin typeface="Helvetica Neue"/>
                <a:ea typeface="Helvetica Neue"/>
                <a:cs typeface="Helvetica Neue"/>
                <a:sym typeface="Helvetica Neue"/>
              </a:rPr>
              <a:t>24</a:t>
            </a:r>
            <a:endParaRPr sz="1200" b="0" i="0" u="none" strike="noStrike" cap="none" dirty="0">
              <a:solidFill>
                <a:srgbClr val="000000"/>
              </a:solidFill>
              <a:latin typeface="Helvetica Neue"/>
              <a:ea typeface="Helvetica Neue"/>
              <a:cs typeface="Helvetica Neue"/>
              <a:sym typeface="Helvetica Neue"/>
            </a:endParaRPr>
          </a:p>
        </p:txBody>
      </p:sp>
      <p:sp>
        <p:nvSpPr>
          <p:cNvPr id="2" name="Google Shape;42;p2">
            <a:extLst>
              <a:ext uri="{FF2B5EF4-FFF2-40B4-BE49-F238E27FC236}">
                <a16:creationId xmlns:a16="http://schemas.microsoft.com/office/drawing/2014/main" id="{6ECE4E25-8D50-430C-DFFF-1D0D244BE30C}"/>
              </a:ext>
            </a:extLst>
          </p:cNvPr>
          <p:cNvSpPr txBox="1"/>
          <p:nvPr/>
        </p:nvSpPr>
        <p:spPr>
          <a:xfrm>
            <a:off x="0" y="481513"/>
            <a:ext cx="9144000" cy="1685036"/>
          </a:xfrm>
          <a:prstGeom prst="rect">
            <a:avLst/>
          </a:prstGeom>
          <a:noFill/>
          <a:ln>
            <a:noFill/>
          </a:ln>
        </p:spPr>
        <p:txBody>
          <a:bodyPr spcFirstLastPara="1" wrap="square" lIns="91425" tIns="45700" rIns="91425" bIns="45700" anchor="t" anchorCtr="0">
            <a:spAutoFit/>
          </a:bodyPr>
          <a:lstStyle/>
          <a:p>
            <a:pPr marL="323850" lvl="0" indent="-285750">
              <a:lnSpc>
                <a:spcPct val="115000"/>
              </a:lnSpc>
              <a:buSzPts val="1800"/>
              <a:buFont typeface="Arial" panose="020B0604020202020204" pitchFamily="34" charset="0"/>
              <a:buChar char="•"/>
            </a:pPr>
            <a:r>
              <a:rPr lang="en-US" sz="1800" dirty="0">
                <a:solidFill>
                  <a:schemeClr val="dk1"/>
                </a:solidFill>
              </a:rPr>
              <a:t>Place the full text of the license in a file (usually named </a:t>
            </a:r>
            <a:r>
              <a:rPr lang="en-US" sz="1800" b="1" dirty="0">
                <a:solidFill>
                  <a:srgbClr val="326586"/>
                </a:solidFill>
                <a:latin typeface="Helvetica Neue"/>
                <a:ea typeface="Helvetica Neue"/>
                <a:cs typeface="Helvetica Neue"/>
              </a:rPr>
              <a:t>LICENSE</a:t>
            </a:r>
            <a:r>
              <a:rPr lang="en-US" sz="1800" dirty="0">
                <a:solidFill>
                  <a:schemeClr val="dk1"/>
                </a:solidFill>
              </a:rPr>
              <a:t>) in the root directory</a:t>
            </a:r>
          </a:p>
          <a:p>
            <a:pPr marL="323850" lvl="0" indent="-285750">
              <a:lnSpc>
                <a:spcPct val="115000"/>
              </a:lnSpc>
              <a:buSzPts val="1800"/>
              <a:buFont typeface="Arial" panose="020B0604020202020204" pitchFamily="34" charset="0"/>
              <a:buChar char="•"/>
            </a:pPr>
            <a:r>
              <a:rPr lang="en-US" sz="1800" dirty="0">
                <a:solidFill>
                  <a:schemeClr val="dk1"/>
                </a:solidFill>
              </a:rPr>
              <a:t>You can include </a:t>
            </a:r>
            <a:r>
              <a:rPr lang="en-US" sz="1800" b="1" dirty="0">
                <a:solidFill>
                  <a:srgbClr val="326586"/>
                </a:solidFill>
                <a:latin typeface="Helvetica Neue"/>
                <a:ea typeface="Helvetica Neue"/>
                <a:cs typeface="Helvetica Neue"/>
              </a:rPr>
              <a:t>multiple licenses </a:t>
            </a:r>
            <a:r>
              <a:rPr lang="en-US" sz="1800" dirty="0">
                <a:solidFill>
                  <a:schemeClr val="dk1"/>
                </a:solidFill>
              </a:rPr>
              <a:t>(e.g., one for software, one of content) as long as you are explicit about which license applies to which parts of your work. You can do this in the License section in your </a:t>
            </a:r>
            <a:r>
              <a:rPr lang="en-US" sz="1800" b="1" dirty="0">
                <a:solidFill>
                  <a:srgbClr val="326586"/>
                </a:solidFill>
                <a:latin typeface="Helvetica Neue"/>
                <a:ea typeface="Helvetica Neue"/>
                <a:cs typeface="Helvetica Neue"/>
              </a:rPr>
              <a:t>README</a:t>
            </a:r>
            <a:endParaRPr lang="en-US" sz="1800" dirty="0"/>
          </a:p>
        </p:txBody>
      </p:sp>
      <p:pic>
        <p:nvPicPr>
          <p:cNvPr id="13" name="Google Shape;289;p34">
            <a:extLst>
              <a:ext uri="{FF2B5EF4-FFF2-40B4-BE49-F238E27FC236}">
                <a16:creationId xmlns:a16="http://schemas.microsoft.com/office/drawing/2014/main" id="{FFBA828C-3D40-FEFE-F602-BC46B1DC25DF}"/>
              </a:ext>
            </a:extLst>
          </p:cNvPr>
          <p:cNvPicPr preferRelativeResize="0"/>
          <p:nvPr/>
        </p:nvPicPr>
        <p:blipFill rotWithShape="1">
          <a:blip r:embed="rId4">
            <a:alphaModFix/>
          </a:blip>
          <a:srcRect/>
          <a:stretch/>
        </p:blipFill>
        <p:spPr>
          <a:xfrm>
            <a:off x="392415" y="2512756"/>
            <a:ext cx="8359170" cy="1863785"/>
          </a:xfrm>
          <a:prstGeom prst="rect">
            <a:avLst/>
          </a:prstGeom>
          <a:noFill/>
          <a:ln>
            <a:noFill/>
          </a:ln>
        </p:spPr>
      </p:pic>
    </p:spTree>
    <p:extLst>
      <p:ext uri="{BB962C8B-B14F-4D97-AF65-F5344CB8AC3E}">
        <p14:creationId xmlns:p14="http://schemas.microsoft.com/office/powerpoint/2010/main" val="31289765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7">
          <a:extLst>
            <a:ext uri="{FF2B5EF4-FFF2-40B4-BE49-F238E27FC236}">
              <a16:creationId xmlns:a16="http://schemas.microsoft.com/office/drawing/2014/main" id="{DE30AE47-BEDD-E7BF-2949-BECC878BDE05}"/>
            </a:ext>
          </a:extLst>
        </p:cNvPr>
        <p:cNvGrpSpPr/>
        <p:nvPr/>
      </p:nvGrpSpPr>
      <p:grpSpPr>
        <a:xfrm>
          <a:off x="0" y="0"/>
          <a:ext cx="0" cy="0"/>
          <a:chOff x="0" y="0"/>
          <a:chExt cx="0" cy="0"/>
        </a:xfrm>
      </p:grpSpPr>
      <p:sp>
        <p:nvSpPr>
          <p:cNvPr id="48" name="Google Shape;48;p3">
            <a:extLst>
              <a:ext uri="{FF2B5EF4-FFF2-40B4-BE49-F238E27FC236}">
                <a16:creationId xmlns:a16="http://schemas.microsoft.com/office/drawing/2014/main" id="{D622CDC7-563B-A999-1A73-AC59DA4B9A9A}"/>
              </a:ext>
            </a:extLst>
          </p:cNvPr>
          <p:cNvSpPr txBox="1"/>
          <p:nvPr/>
        </p:nvSpPr>
        <p:spPr>
          <a:xfrm>
            <a:off x="0" y="0"/>
            <a:ext cx="9144000" cy="438564"/>
          </a:xfrm>
          <a:prstGeom prst="rect">
            <a:avLst/>
          </a:prstGeom>
          <a:noFill/>
          <a:ln>
            <a:noFill/>
          </a:ln>
        </p:spPr>
        <p:txBody>
          <a:bodyPr spcFirstLastPara="1" wrap="square" lIns="91425" tIns="91425" rIns="91425" bIns="91425" anchor="b" anchorCtr="0">
            <a:noAutofit/>
          </a:bodyPr>
          <a:lstStyle/>
          <a:p>
            <a:pPr marL="0" marR="0" lvl="0" indent="0" algn="ctr" rtl="0">
              <a:lnSpc>
                <a:spcPct val="100000"/>
              </a:lnSpc>
              <a:spcBef>
                <a:spcPts val="0"/>
              </a:spcBef>
              <a:spcAft>
                <a:spcPts val="0"/>
              </a:spcAft>
              <a:buClr>
                <a:schemeClr val="dk1"/>
              </a:buClr>
              <a:buSzPts val="2800"/>
              <a:buFont typeface="Raleway"/>
              <a:buNone/>
            </a:pPr>
            <a:r>
              <a:rPr lang="en-US" sz="2200" b="1" dirty="0">
                <a:solidFill>
                  <a:srgbClr val="326586"/>
                </a:solidFill>
                <a:latin typeface="Helvetica Neue"/>
                <a:ea typeface="Helvetica Neue"/>
                <a:cs typeface="Helvetica Neue"/>
                <a:sym typeface="Helvetica Neue"/>
              </a:rPr>
              <a:t>More info about Open Source Licenses</a:t>
            </a:r>
            <a:endParaRPr sz="2200" b="0" i="0" u="none" strike="noStrike" cap="none" dirty="0">
              <a:solidFill>
                <a:srgbClr val="326586"/>
              </a:solidFill>
              <a:latin typeface="Helvetica Neue"/>
              <a:ea typeface="Helvetica Neue"/>
              <a:cs typeface="Helvetica Neue"/>
              <a:sym typeface="Helvetica Neue"/>
            </a:endParaRPr>
          </a:p>
        </p:txBody>
      </p:sp>
      <p:sp>
        <p:nvSpPr>
          <p:cNvPr id="49" name="Google Shape;49;p3">
            <a:extLst>
              <a:ext uri="{FF2B5EF4-FFF2-40B4-BE49-F238E27FC236}">
                <a16:creationId xmlns:a16="http://schemas.microsoft.com/office/drawing/2014/main" id="{A78A93AD-0A0D-B275-1A32-F3ED4CF1AACE}"/>
              </a:ext>
            </a:extLst>
          </p:cNvPr>
          <p:cNvSpPr/>
          <p:nvPr/>
        </p:nvSpPr>
        <p:spPr>
          <a:xfrm>
            <a:off x="0" y="4967269"/>
            <a:ext cx="9144000" cy="182880"/>
          </a:xfrm>
          <a:prstGeom prst="rect">
            <a:avLst/>
          </a:prstGeom>
          <a:solidFill>
            <a:srgbClr val="326586">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50" name="Google Shape;50;p3">
            <a:extLst>
              <a:ext uri="{FF2B5EF4-FFF2-40B4-BE49-F238E27FC236}">
                <a16:creationId xmlns:a16="http://schemas.microsoft.com/office/drawing/2014/main" id="{F484E35F-D52F-3691-017A-47E3EF1091E6}"/>
              </a:ext>
            </a:extLst>
          </p:cNvPr>
          <p:cNvPicPr preferRelativeResize="0"/>
          <p:nvPr/>
        </p:nvPicPr>
        <p:blipFill rotWithShape="1">
          <a:blip r:embed="rId3">
            <a:alphaModFix/>
          </a:blip>
          <a:srcRect/>
          <a:stretch/>
        </p:blipFill>
        <p:spPr>
          <a:xfrm>
            <a:off x="8641080" y="4967269"/>
            <a:ext cx="502920" cy="176231"/>
          </a:xfrm>
          <a:prstGeom prst="rect">
            <a:avLst/>
          </a:prstGeom>
          <a:noFill/>
          <a:ln>
            <a:noFill/>
          </a:ln>
        </p:spPr>
      </p:pic>
      <p:sp>
        <p:nvSpPr>
          <p:cNvPr id="57" name="Google Shape;57;p3">
            <a:extLst>
              <a:ext uri="{FF2B5EF4-FFF2-40B4-BE49-F238E27FC236}">
                <a16:creationId xmlns:a16="http://schemas.microsoft.com/office/drawing/2014/main" id="{EB8EB258-E2E0-3AFB-AB7B-7A686B937698}"/>
              </a:ext>
            </a:extLst>
          </p:cNvPr>
          <p:cNvSpPr txBox="1"/>
          <p:nvPr/>
        </p:nvSpPr>
        <p:spPr>
          <a:xfrm>
            <a:off x="-40590" y="4924320"/>
            <a:ext cx="424048"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dirty="0">
                <a:solidFill>
                  <a:srgbClr val="000000"/>
                </a:solidFill>
                <a:latin typeface="Helvetica Neue"/>
                <a:ea typeface="Helvetica Neue"/>
                <a:cs typeface="Helvetica Neue"/>
                <a:sym typeface="Helvetica Neue"/>
              </a:rPr>
              <a:t>25</a:t>
            </a:r>
            <a:endParaRPr sz="1200" b="0" i="0" u="none" strike="noStrike" cap="none" dirty="0">
              <a:solidFill>
                <a:srgbClr val="000000"/>
              </a:solidFill>
              <a:latin typeface="Helvetica Neue"/>
              <a:ea typeface="Helvetica Neue"/>
              <a:cs typeface="Helvetica Neue"/>
              <a:sym typeface="Helvetica Neue"/>
            </a:endParaRPr>
          </a:p>
        </p:txBody>
      </p:sp>
      <p:sp>
        <p:nvSpPr>
          <p:cNvPr id="2" name="Google Shape;42;p2">
            <a:extLst>
              <a:ext uri="{FF2B5EF4-FFF2-40B4-BE49-F238E27FC236}">
                <a16:creationId xmlns:a16="http://schemas.microsoft.com/office/drawing/2014/main" id="{F0957BA1-D30A-6EE4-0526-C70A8F60F935}"/>
              </a:ext>
            </a:extLst>
          </p:cNvPr>
          <p:cNvSpPr txBox="1"/>
          <p:nvPr/>
        </p:nvSpPr>
        <p:spPr>
          <a:xfrm>
            <a:off x="0" y="576763"/>
            <a:ext cx="9144000" cy="3596329"/>
          </a:xfrm>
          <a:prstGeom prst="rect">
            <a:avLst/>
          </a:prstGeom>
          <a:noFill/>
          <a:ln>
            <a:noFill/>
          </a:ln>
        </p:spPr>
        <p:txBody>
          <a:bodyPr spcFirstLastPara="1" wrap="square" lIns="91425" tIns="45700" rIns="91425" bIns="45700" anchor="t" anchorCtr="0">
            <a:spAutoFit/>
          </a:bodyPr>
          <a:lstStyle/>
          <a:p>
            <a:pPr marL="323850" indent="-285750">
              <a:lnSpc>
                <a:spcPct val="115000"/>
              </a:lnSpc>
              <a:buSzPts val="1800"/>
              <a:buFont typeface="Arial" panose="020B0604020202020204" pitchFamily="34" charset="0"/>
              <a:buChar char="•"/>
            </a:pPr>
            <a:r>
              <a:rPr lang="en-US" sz="1800" u="sng" dirty="0">
                <a:solidFill>
                  <a:schemeClr val="hlink"/>
                </a:solidFill>
                <a:latin typeface="Open Sans"/>
                <a:ea typeface="Open Sans"/>
                <a:cs typeface="Open Sans"/>
                <a:sym typeface="Open Sans"/>
                <a:hlinkClick r:id="rId4"/>
              </a:rPr>
              <a:t>The Open Source Definition</a:t>
            </a:r>
            <a:r>
              <a:rPr lang="en-US" sz="1800" dirty="0">
                <a:latin typeface="Open Sans"/>
                <a:ea typeface="Open Sans"/>
                <a:cs typeface="Open Sans"/>
                <a:sym typeface="Open Sans"/>
              </a:rPr>
              <a:t> (10 Criteria) | </a:t>
            </a:r>
            <a:r>
              <a:rPr lang="en-US" sz="1800" dirty="0" err="1">
                <a:latin typeface="Open Sans"/>
                <a:ea typeface="Open Sans"/>
                <a:cs typeface="Open Sans"/>
                <a:sym typeface="Open Sans"/>
              </a:rPr>
              <a:t>opensource.org</a:t>
            </a:r>
            <a:endParaRPr lang="en-US" sz="1800" dirty="0">
              <a:latin typeface="Open Sans"/>
              <a:ea typeface="Open Sans"/>
              <a:cs typeface="Open Sans"/>
              <a:sym typeface="Open Sans"/>
            </a:endParaRPr>
          </a:p>
          <a:p>
            <a:pPr marL="323850" indent="-285750">
              <a:lnSpc>
                <a:spcPct val="115000"/>
              </a:lnSpc>
              <a:buSzPts val="1800"/>
              <a:buFont typeface="Arial" panose="020B0604020202020204" pitchFamily="34" charset="0"/>
              <a:buChar char="•"/>
            </a:pPr>
            <a:endParaRPr lang="en-US" sz="1800" dirty="0">
              <a:latin typeface="Open Sans"/>
              <a:ea typeface="Open Sans"/>
              <a:cs typeface="Open Sans"/>
              <a:sym typeface="Open Sans"/>
            </a:endParaRPr>
          </a:p>
          <a:p>
            <a:pPr marL="323850" indent="-285750">
              <a:lnSpc>
                <a:spcPct val="115000"/>
              </a:lnSpc>
              <a:buSzPts val="1800"/>
              <a:buFont typeface="Arial" panose="020B0604020202020204" pitchFamily="34" charset="0"/>
              <a:buChar char="•"/>
            </a:pPr>
            <a:r>
              <a:rPr lang="en-US" sz="1800" u="sng" dirty="0">
                <a:solidFill>
                  <a:schemeClr val="hlink"/>
                </a:solidFill>
                <a:latin typeface="Open Sans"/>
                <a:ea typeface="Open Sans"/>
                <a:cs typeface="Open Sans"/>
                <a:sym typeface="Open Sans"/>
                <a:hlinkClick r:id="rId5"/>
              </a:rPr>
              <a:t>Legal Matters</a:t>
            </a:r>
            <a:r>
              <a:rPr lang="en-US" sz="1800" dirty="0">
                <a:latin typeface="Open Sans"/>
                <a:ea typeface="Open Sans"/>
                <a:cs typeface="Open Sans"/>
                <a:sym typeface="Open Sans"/>
              </a:rPr>
              <a:t> | </a:t>
            </a:r>
            <a:r>
              <a:rPr lang="en-US" sz="1800" dirty="0" err="1">
                <a:latin typeface="Open Sans"/>
                <a:ea typeface="Open Sans"/>
                <a:cs typeface="Open Sans"/>
                <a:sym typeface="Open Sans"/>
              </a:rPr>
              <a:t>producingoss.com</a:t>
            </a:r>
            <a:r>
              <a:rPr lang="en-US" sz="1800" dirty="0">
                <a:latin typeface="Open Sans"/>
                <a:ea typeface="Open Sans"/>
                <a:cs typeface="Open Sans"/>
                <a:sym typeface="Open Sans"/>
              </a:rPr>
              <a:t> </a:t>
            </a:r>
          </a:p>
          <a:p>
            <a:pPr marL="323850" indent="-285750">
              <a:lnSpc>
                <a:spcPct val="115000"/>
              </a:lnSpc>
              <a:buSzPts val="1800"/>
              <a:buFont typeface="Arial" panose="020B0604020202020204" pitchFamily="34" charset="0"/>
              <a:buChar char="•"/>
            </a:pPr>
            <a:endParaRPr lang="en-US" sz="1800" dirty="0">
              <a:latin typeface="Open Sans"/>
              <a:ea typeface="Open Sans"/>
              <a:cs typeface="Open Sans"/>
              <a:sym typeface="Open Sans"/>
            </a:endParaRPr>
          </a:p>
          <a:p>
            <a:pPr marL="323850" indent="-285750">
              <a:lnSpc>
                <a:spcPct val="115000"/>
              </a:lnSpc>
              <a:buSzPts val="1800"/>
              <a:buFont typeface="Arial" panose="020B0604020202020204" pitchFamily="34" charset="0"/>
              <a:buChar char="•"/>
            </a:pPr>
            <a:r>
              <a:rPr lang="en-US" sz="1800" u="sng" dirty="0">
                <a:solidFill>
                  <a:schemeClr val="hlink"/>
                </a:solidFill>
                <a:latin typeface="Open Sans"/>
                <a:ea typeface="Open Sans"/>
                <a:cs typeface="Open Sans"/>
                <a:sym typeface="Open Sans"/>
                <a:hlinkClick r:id="rId6"/>
              </a:rPr>
              <a:t>Forge Your Future with Open Source</a:t>
            </a:r>
            <a:r>
              <a:rPr lang="en-US" sz="1800" dirty="0">
                <a:latin typeface="Open Sans"/>
                <a:ea typeface="Open Sans"/>
                <a:cs typeface="Open Sans"/>
                <a:sym typeface="Open Sans"/>
              </a:rPr>
              <a:t> | </a:t>
            </a:r>
            <a:r>
              <a:rPr lang="en-US" sz="1800" dirty="0" err="1">
                <a:latin typeface="Open Sans"/>
                <a:ea typeface="Open Sans"/>
                <a:cs typeface="Open Sans"/>
                <a:sym typeface="Open Sans"/>
              </a:rPr>
              <a:t>fossforge.com</a:t>
            </a:r>
            <a:endParaRPr lang="en-US" sz="1800" dirty="0">
              <a:latin typeface="Open Sans"/>
              <a:ea typeface="Open Sans"/>
              <a:cs typeface="Open Sans"/>
              <a:sym typeface="Open Sans"/>
            </a:endParaRPr>
          </a:p>
          <a:p>
            <a:pPr marL="323850" indent="-285750">
              <a:lnSpc>
                <a:spcPct val="115000"/>
              </a:lnSpc>
              <a:buSzPts val="1800"/>
              <a:buFont typeface="Arial" panose="020B0604020202020204" pitchFamily="34" charset="0"/>
              <a:buChar char="•"/>
            </a:pPr>
            <a:endParaRPr lang="en-US" sz="1800" dirty="0">
              <a:latin typeface="Open Sans"/>
              <a:ea typeface="Open Sans"/>
              <a:cs typeface="Open Sans"/>
              <a:sym typeface="Open Sans"/>
            </a:endParaRPr>
          </a:p>
          <a:p>
            <a:pPr marL="323850" indent="-285750">
              <a:lnSpc>
                <a:spcPct val="115000"/>
              </a:lnSpc>
              <a:buSzPts val="1800"/>
              <a:buFont typeface="Arial" panose="020B0604020202020204" pitchFamily="34" charset="0"/>
              <a:buChar char="•"/>
            </a:pPr>
            <a:r>
              <a:rPr lang="en-US" sz="1800" u="sng" dirty="0">
                <a:solidFill>
                  <a:schemeClr val="hlink"/>
                </a:solidFill>
                <a:latin typeface="Open Sans"/>
                <a:ea typeface="Open Sans"/>
                <a:cs typeface="Open Sans"/>
                <a:sym typeface="Open Sans"/>
                <a:hlinkClick r:id="rId7"/>
              </a:rPr>
              <a:t>Open Source Guide</a:t>
            </a:r>
            <a:r>
              <a:rPr lang="en-US" sz="1800" dirty="0">
                <a:latin typeface="Open Sans"/>
                <a:ea typeface="Open Sans"/>
                <a:cs typeface="Open Sans"/>
                <a:sym typeface="Open Sans"/>
              </a:rPr>
              <a:t> | </a:t>
            </a:r>
            <a:r>
              <a:rPr lang="en-US" sz="1800" dirty="0" err="1">
                <a:latin typeface="Open Sans"/>
                <a:ea typeface="Open Sans"/>
                <a:cs typeface="Open Sans"/>
                <a:sym typeface="Open Sans"/>
              </a:rPr>
              <a:t>opensource.guide</a:t>
            </a:r>
            <a:endParaRPr lang="en-US" sz="1800" dirty="0">
              <a:latin typeface="Open Sans"/>
              <a:ea typeface="Open Sans"/>
              <a:cs typeface="Open Sans"/>
              <a:sym typeface="Open Sans"/>
            </a:endParaRPr>
          </a:p>
          <a:p>
            <a:pPr marL="323850" indent="-285750">
              <a:lnSpc>
                <a:spcPct val="115000"/>
              </a:lnSpc>
              <a:buSzPts val="1800"/>
              <a:buFont typeface="Arial" panose="020B0604020202020204" pitchFamily="34" charset="0"/>
              <a:buChar char="•"/>
            </a:pPr>
            <a:endParaRPr lang="en-US" sz="1800" dirty="0">
              <a:latin typeface="Open Sans"/>
              <a:ea typeface="Open Sans"/>
              <a:cs typeface="Open Sans"/>
              <a:sym typeface="Open Sans"/>
            </a:endParaRPr>
          </a:p>
          <a:p>
            <a:pPr marL="323850" indent="-285750">
              <a:lnSpc>
                <a:spcPct val="115000"/>
              </a:lnSpc>
              <a:buSzPts val="1800"/>
              <a:buFont typeface="Arial" panose="020B0604020202020204" pitchFamily="34" charset="0"/>
              <a:buChar char="•"/>
            </a:pPr>
            <a:r>
              <a:rPr lang="en-US" sz="1800" u="sng" dirty="0">
                <a:solidFill>
                  <a:schemeClr val="hlink"/>
                </a:solidFill>
                <a:latin typeface="Open Sans"/>
                <a:ea typeface="Open Sans"/>
                <a:cs typeface="Open Sans"/>
                <a:sym typeface="Open Sans"/>
                <a:hlinkClick r:id="rId8"/>
              </a:rPr>
              <a:t>Basics of Open Source Licensing</a:t>
            </a:r>
            <a:r>
              <a:rPr lang="en-US" sz="1800" dirty="0">
                <a:latin typeface="Open Sans"/>
                <a:ea typeface="Open Sans"/>
                <a:cs typeface="Open Sans"/>
                <a:sym typeface="Open Sans"/>
              </a:rPr>
              <a:t> | Open Source Archetypes</a:t>
            </a:r>
          </a:p>
          <a:p>
            <a:pPr marL="323850" indent="-285750">
              <a:lnSpc>
                <a:spcPct val="115000"/>
              </a:lnSpc>
              <a:buSzPts val="1800"/>
              <a:buFont typeface="Arial" panose="020B0604020202020204" pitchFamily="34" charset="0"/>
              <a:buChar char="•"/>
            </a:pPr>
            <a:endParaRPr lang="en-US" sz="1800" dirty="0">
              <a:latin typeface="Open Sans"/>
              <a:ea typeface="Open Sans"/>
              <a:cs typeface="Open Sans"/>
              <a:sym typeface="Open Sans"/>
            </a:endParaRPr>
          </a:p>
          <a:p>
            <a:pPr marL="323850" indent="-285750">
              <a:lnSpc>
                <a:spcPct val="115000"/>
              </a:lnSpc>
              <a:buSzPts val="1800"/>
              <a:buFont typeface="Arial" panose="020B0604020202020204" pitchFamily="34" charset="0"/>
              <a:buChar char="•"/>
            </a:pPr>
            <a:r>
              <a:rPr lang="en-US" sz="1800" u="sng" dirty="0">
                <a:solidFill>
                  <a:schemeClr val="hlink"/>
                </a:solidFill>
                <a:latin typeface="Open Sans"/>
                <a:ea typeface="Open Sans"/>
                <a:cs typeface="Open Sans"/>
                <a:sym typeface="Open Sans"/>
                <a:hlinkClick r:id="rId9"/>
              </a:rPr>
              <a:t>Commons:Licensing</a:t>
            </a:r>
            <a:r>
              <a:rPr lang="en-US" sz="1800" dirty="0">
                <a:latin typeface="Open Sans"/>
                <a:ea typeface="Open Sans"/>
                <a:cs typeface="Open Sans"/>
                <a:sym typeface="Open Sans"/>
              </a:rPr>
              <a:t> | Wikimedia Commons</a:t>
            </a:r>
          </a:p>
        </p:txBody>
      </p:sp>
    </p:spTree>
    <p:extLst>
      <p:ext uri="{BB962C8B-B14F-4D97-AF65-F5344CB8AC3E}">
        <p14:creationId xmlns:p14="http://schemas.microsoft.com/office/powerpoint/2010/main" val="34351216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2">
          <a:extLst>
            <a:ext uri="{FF2B5EF4-FFF2-40B4-BE49-F238E27FC236}">
              <a16:creationId xmlns:a16="http://schemas.microsoft.com/office/drawing/2014/main" id="{69CE14DC-C104-142D-44C4-011149E29996}"/>
            </a:ext>
          </a:extLst>
        </p:cNvPr>
        <p:cNvGrpSpPr/>
        <p:nvPr/>
      </p:nvGrpSpPr>
      <p:grpSpPr>
        <a:xfrm>
          <a:off x="0" y="0"/>
          <a:ext cx="0" cy="0"/>
          <a:chOff x="0" y="0"/>
          <a:chExt cx="0" cy="0"/>
        </a:xfrm>
      </p:grpSpPr>
      <p:sp>
        <p:nvSpPr>
          <p:cNvPr id="33" name="Google Shape;33;p2">
            <a:extLst>
              <a:ext uri="{FF2B5EF4-FFF2-40B4-BE49-F238E27FC236}">
                <a16:creationId xmlns:a16="http://schemas.microsoft.com/office/drawing/2014/main" id="{158259A0-3404-D4B0-9AB6-DC798B7F6F22}"/>
              </a:ext>
            </a:extLst>
          </p:cNvPr>
          <p:cNvSpPr txBox="1"/>
          <p:nvPr/>
        </p:nvSpPr>
        <p:spPr>
          <a:xfrm>
            <a:off x="0" y="88116"/>
            <a:ext cx="9144000" cy="387034"/>
          </a:xfrm>
          <a:prstGeom prst="rect">
            <a:avLst/>
          </a:prstGeom>
          <a:noFill/>
          <a:ln>
            <a:noFill/>
          </a:ln>
        </p:spPr>
        <p:txBody>
          <a:bodyPr spcFirstLastPara="1" wrap="square" lIns="91425" tIns="91425" rIns="91425" bIns="91425" anchor="b" anchorCtr="0">
            <a:noAutofit/>
          </a:bodyPr>
          <a:lstStyle/>
          <a:p>
            <a:pPr lvl="0" algn="ctr">
              <a:buClr>
                <a:schemeClr val="dk1"/>
              </a:buClr>
              <a:buSzPts val="2800"/>
            </a:pPr>
            <a:r>
              <a:rPr lang="en-US" sz="2200" b="1" dirty="0">
                <a:solidFill>
                  <a:srgbClr val="326586"/>
                </a:solidFill>
                <a:latin typeface="Helvetica Neue"/>
                <a:ea typeface="Helvetica Neue"/>
                <a:cs typeface="Helvetica Neue"/>
                <a:sym typeface="Helvetica Neue"/>
              </a:rPr>
              <a:t>Useful files in a GitHub repository</a:t>
            </a:r>
            <a:endParaRPr sz="2200" b="0" i="0" u="none" strike="noStrike" cap="none" dirty="0">
              <a:solidFill>
                <a:srgbClr val="326586"/>
              </a:solidFill>
              <a:latin typeface="Helvetica Neue"/>
              <a:ea typeface="Helvetica Neue"/>
              <a:cs typeface="Helvetica Neue"/>
              <a:sym typeface="Helvetica Neue"/>
            </a:endParaRPr>
          </a:p>
        </p:txBody>
      </p:sp>
      <p:sp>
        <p:nvSpPr>
          <p:cNvPr id="34" name="Google Shape;34;p2">
            <a:extLst>
              <a:ext uri="{FF2B5EF4-FFF2-40B4-BE49-F238E27FC236}">
                <a16:creationId xmlns:a16="http://schemas.microsoft.com/office/drawing/2014/main" id="{E98E680C-9C3A-11D2-02FA-4B9D35C1E148}"/>
              </a:ext>
            </a:extLst>
          </p:cNvPr>
          <p:cNvSpPr/>
          <p:nvPr/>
        </p:nvSpPr>
        <p:spPr>
          <a:xfrm>
            <a:off x="0" y="4967269"/>
            <a:ext cx="9144000" cy="182880"/>
          </a:xfrm>
          <a:prstGeom prst="rect">
            <a:avLst/>
          </a:prstGeom>
          <a:solidFill>
            <a:srgbClr val="326586">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35" name="Google Shape;35;p2">
            <a:extLst>
              <a:ext uri="{FF2B5EF4-FFF2-40B4-BE49-F238E27FC236}">
                <a16:creationId xmlns:a16="http://schemas.microsoft.com/office/drawing/2014/main" id="{7D08B8A0-67E0-4C7B-CD84-E708644536F7}"/>
              </a:ext>
            </a:extLst>
          </p:cNvPr>
          <p:cNvPicPr preferRelativeResize="0"/>
          <p:nvPr/>
        </p:nvPicPr>
        <p:blipFill rotWithShape="1">
          <a:blip r:embed="rId3">
            <a:alphaModFix/>
          </a:blip>
          <a:srcRect/>
          <a:stretch/>
        </p:blipFill>
        <p:spPr>
          <a:xfrm>
            <a:off x="8641080" y="4967269"/>
            <a:ext cx="502920" cy="176231"/>
          </a:xfrm>
          <a:prstGeom prst="rect">
            <a:avLst/>
          </a:prstGeom>
          <a:noFill/>
          <a:ln>
            <a:noFill/>
          </a:ln>
        </p:spPr>
      </p:pic>
      <p:sp>
        <p:nvSpPr>
          <p:cNvPr id="42" name="Google Shape;42;p2">
            <a:extLst>
              <a:ext uri="{FF2B5EF4-FFF2-40B4-BE49-F238E27FC236}">
                <a16:creationId xmlns:a16="http://schemas.microsoft.com/office/drawing/2014/main" id="{6E36AA12-A813-FA9E-C8FB-BB2DD31622A5}"/>
              </a:ext>
            </a:extLst>
          </p:cNvPr>
          <p:cNvSpPr txBox="1"/>
          <p:nvPr/>
        </p:nvSpPr>
        <p:spPr>
          <a:xfrm>
            <a:off x="0" y="614571"/>
            <a:ext cx="9144000" cy="2640683"/>
          </a:xfrm>
          <a:prstGeom prst="rect">
            <a:avLst/>
          </a:prstGeom>
          <a:noFill/>
          <a:ln>
            <a:noFill/>
          </a:ln>
        </p:spPr>
        <p:txBody>
          <a:bodyPr spcFirstLastPara="1" wrap="square" lIns="91425" tIns="45700" rIns="91425" bIns="45700" anchor="t" anchorCtr="0">
            <a:spAutoFit/>
          </a:bodyPr>
          <a:lstStyle/>
          <a:p>
            <a:pPr marL="38100" lvl="0">
              <a:lnSpc>
                <a:spcPct val="115000"/>
              </a:lnSpc>
              <a:buSzPts val="1800"/>
            </a:pPr>
            <a:r>
              <a:rPr lang="en-US" sz="1800" dirty="0">
                <a:latin typeface="Helvetica Neue" panose="02000503000000020004" pitchFamily="2" charset="0"/>
                <a:ea typeface="Helvetica Neue" panose="02000503000000020004" pitchFamily="2" charset="0"/>
                <a:cs typeface="Helvetica Neue" panose="02000503000000020004" pitchFamily="2" charset="0"/>
              </a:rPr>
              <a:t>├ docs </a:t>
            </a:r>
          </a:p>
          <a:p>
            <a:pPr marL="38100" lvl="0">
              <a:lnSpc>
                <a:spcPct val="115000"/>
              </a:lnSpc>
              <a:buSzPts val="1800"/>
            </a:pPr>
            <a:r>
              <a:rPr lang="en-US" sz="1800" dirty="0">
                <a:latin typeface="Helvetica Neue" panose="02000503000000020004" pitchFamily="2" charset="0"/>
                <a:ea typeface="Helvetica Neue" panose="02000503000000020004" pitchFamily="2" charset="0"/>
                <a:cs typeface="Helvetica Neue" panose="02000503000000020004" pitchFamily="2" charset="0"/>
              </a:rPr>
              <a:t>├ </a:t>
            </a:r>
            <a:r>
              <a:rPr lang="en-US" sz="1800" dirty="0" err="1">
                <a:latin typeface="Helvetica Neue" panose="02000503000000020004" pitchFamily="2" charset="0"/>
                <a:ea typeface="Helvetica Neue" panose="02000503000000020004" pitchFamily="2" charset="0"/>
                <a:cs typeface="Helvetica Neue" panose="02000503000000020004" pitchFamily="2" charset="0"/>
              </a:rPr>
              <a:t>src</a:t>
            </a:r>
            <a:r>
              <a:rPr lang="en-US" sz="1800" dirty="0">
                <a:latin typeface="Helvetica Neue" panose="02000503000000020004" pitchFamily="2" charset="0"/>
                <a:ea typeface="Helvetica Neue" panose="02000503000000020004" pitchFamily="2" charset="0"/>
                <a:cs typeface="Helvetica Neue" panose="02000503000000020004" pitchFamily="2" charset="0"/>
              </a:rPr>
              <a:t> </a:t>
            </a:r>
          </a:p>
          <a:p>
            <a:pPr marL="38100">
              <a:lnSpc>
                <a:spcPct val="115000"/>
              </a:lnSpc>
              <a:buSzPts val="1800"/>
            </a:pPr>
            <a:r>
              <a:rPr lang="en-US" sz="1800" b="1" dirty="0">
                <a:solidFill>
                  <a:srgbClr val="326586"/>
                </a:solidFill>
                <a:latin typeface="Helvetica Neue"/>
                <a:ea typeface="Helvetica Neue"/>
                <a:cs typeface="Helvetica Neue"/>
              </a:rPr>
              <a:t>├ </a:t>
            </a:r>
            <a:r>
              <a:rPr lang="en-US" sz="1800" dirty="0" err="1">
                <a:latin typeface="Helvetica Neue" panose="02000503000000020004" pitchFamily="2" charset="0"/>
                <a:ea typeface="Helvetica Neue" panose="02000503000000020004" pitchFamily="2" charset="0"/>
                <a:cs typeface="Helvetica Neue" panose="02000503000000020004" pitchFamily="2" charset="0"/>
              </a:rPr>
              <a:t>README.md</a:t>
            </a:r>
            <a:r>
              <a:rPr lang="en-US" sz="1800" dirty="0">
                <a:latin typeface="Helvetica Neue" panose="02000503000000020004" pitchFamily="2" charset="0"/>
                <a:ea typeface="Helvetica Neue" panose="02000503000000020004" pitchFamily="2" charset="0"/>
                <a:cs typeface="Helvetica Neue" panose="02000503000000020004" pitchFamily="2" charset="0"/>
              </a:rPr>
              <a:t> </a:t>
            </a:r>
          </a:p>
          <a:p>
            <a:pPr marL="38100">
              <a:lnSpc>
                <a:spcPct val="115000"/>
              </a:lnSpc>
              <a:buSzPts val="1800"/>
            </a:pPr>
            <a:r>
              <a:rPr lang="en-US" sz="1800" dirty="0">
                <a:latin typeface="Helvetica Neue" panose="02000503000000020004" pitchFamily="2" charset="0"/>
                <a:ea typeface="Helvetica Neue" panose="02000503000000020004" pitchFamily="2" charset="0"/>
                <a:cs typeface="Helvetica Neue" panose="02000503000000020004" pitchFamily="2" charset="0"/>
              </a:rPr>
              <a:t>├ </a:t>
            </a:r>
            <a:r>
              <a:rPr lang="en-US" sz="1800" dirty="0" err="1">
                <a:latin typeface="Helvetica Neue" panose="02000503000000020004" pitchFamily="2" charset="0"/>
                <a:ea typeface="Helvetica Neue" panose="02000503000000020004" pitchFamily="2" charset="0"/>
                <a:cs typeface="Helvetica Neue" panose="02000503000000020004" pitchFamily="2" charset="0"/>
              </a:rPr>
              <a:t>LICENSE.md</a:t>
            </a:r>
            <a:endParaRPr lang="en-US" sz="1800" dirty="0">
              <a:latin typeface="Helvetica Neue" panose="02000503000000020004" pitchFamily="2" charset="0"/>
              <a:ea typeface="Helvetica Neue" panose="02000503000000020004" pitchFamily="2" charset="0"/>
              <a:cs typeface="Helvetica Neue" panose="02000503000000020004" pitchFamily="2" charset="0"/>
            </a:endParaRPr>
          </a:p>
          <a:p>
            <a:pPr marL="38100">
              <a:lnSpc>
                <a:spcPct val="115000"/>
              </a:lnSpc>
              <a:buSzPts val="1800"/>
            </a:pPr>
            <a:r>
              <a:rPr lang="en-US" sz="1800" dirty="0">
                <a:latin typeface="Helvetica Neue" panose="02000503000000020004" pitchFamily="2" charset="0"/>
                <a:ea typeface="Helvetica Neue" panose="02000503000000020004" pitchFamily="2" charset="0"/>
                <a:cs typeface="Helvetica Neue" panose="02000503000000020004" pitchFamily="2" charset="0"/>
              </a:rPr>
              <a:t>├ </a:t>
            </a:r>
            <a:r>
              <a:rPr lang="en-US" sz="1800" b="1" dirty="0" err="1">
                <a:solidFill>
                  <a:srgbClr val="326586"/>
                </a:solidFill>
                <a:latin typeface="Helvetica Neue"/>
                <a:ea typeface="Helvetica Neue"/>
                <a:cs typeface="Helvetica Neue"/>
              </a:rPr>
              <a:t>CITATION.cff</a:t>
            </a:r>
            <a:endParaRPr lang="en-US" sz="1800" b="1" dirty="0">
              <a:solidFill>
                <a:srgbClr val="326586"/>
              </a:solidFill>
              <a:latin typeface="Helvetica Neue"/>
              <a:ea typeface="Helvetica Neue"/>
              <a:cs typeface="Helvetica Neue"/>
            </a:endParaRPr>
          </a:p>
          <a:p>
            <a:pPr marL="38100" lvl="0">
              <a:lnSpc>
                <a:spcPct val="115000"/>
              </a:lnSpc>
              <a:buSzPts val="1800"/>
            </a:pPr>
            <a:r>
              <a:rPr lang="en-US" sz="1800" dirty="0">
                <a:latin typeface="Helvetica Neue" panose="02000503000000020004" pitchFamily="2" charset="0"/>
                <a:ea typeface="Helvetica Neue" panose="02000503000000020004" pitchFamily="2" charset="0"/>
                <a:cs typeface="Helvetica Neue" panose="02000503000000020004" pitchFamily="2" charset="0"/>
              </a:rPr>
              <a:t>├ </a:t>
            </a:r>
            <a:r>
              <a:rPr lang="en-US" sz="1800" dirty="0" err="1">
                <a:latin typeface="Helvetica Neue" panose="02000503000000020004" pitchFamily="2" charset="0"/>
                <a:ea typeface="Helvetica Neue" panose="02000503000000020004" pitchFamily="2" charset="0"/>
                <a:cs typeface="Helvetica Neue" panose="02000503000000020004" pitchFamily="2" charset="0"/>
              </a:rPr>
              <a:t>CONTRIBUTING.md</a:t>
            </a:r>
            <a:r>
              <a:rPr lang="en-US" sz="1800" dirty="0">
                <a:latin typeface="Helvetica Neue" panose="02000503000000020004" pitchFamily="2" charset="0"/>
                <a:ea typeface="Helvetica Neue" panose="02000503000000020004" pitchFamily="2" charset="0"/>
                <a:cs typeface="Helvetica Neue" panose="02000503000000020004" pitchFamily="2" charset="0"/>
              </a:rPr>
              <a:t> </a:t>
            </a:r>
          </a:p>
          <a:p>
            <a:pPr marL="38100" lvl="0">
              <a:lnSpc>
                <a:spcPct val="115000"/>
              </a:lnSpc>
              <a:buSzPts val="1800"/>
            </a:pPr>
            <a:r>
              <a:rPr lang="en-US" sz="1800" dirty="0">
                <a:latin typeface="Helvetica Neue" panose="02000503000000020004" pitchFamily="2" charset="0"/>
                <a:ea typeface="Helvetica Neue" panose="02000503000000020004" pitchFamily="2" charset="0"/>
                <a:cs typeface="Helvetica Neue" panose="02000503000000020004" pitchFamily="2" charset="0"/>
              </a:rPr>
              <a:t>├ </a:t>
            </a:r>
            <a:r>
              <a:rPr lang="en-US" sz="1800" dirty="0" err="1">
                <a:latin typeface="Helvetica Neue" panose="02000503000000020004" pitchFamily="2" charset="0"/>
                <a:ea typeface="Helvetica Neue" panose="02000503000000020004" pitchFamily="2" charset="0"/>
                <a:cs typeface="Helvetica Neue" panose="02000503000000020004" pitchFamily="2" charset="0"/>
              </a:rPr>
              <a:t>CODE_OF_CONDUCT.md</a:t>
            </a:r>
            <a:r>
              <a:rPr lang="en-US" sz="1800" dirty="0">
                <a:latin typeface="Helvetica Neue" panose="02000503000000020004" pitchFamily="2" charset="0"/>
                <a:ea typeface="Helvetica Neue" panose="02000503000000020004" pitchFamily="2" charset="0"/>
                <a:cs typeface="Helvetica Neue" panose="02000503000000020004" pitchFamily="2" charset="0"/>
              </a:rPr>
              <a:t> </a:t>
            </a:r>
          </a:p>
          <a:p>
            <a:pPr marL="38100" lvl="0">
              <a:lnSpc>
                <a:spcPct val="115000"/>
              </a:lnSpc>
              <a:buSzPts val="1800"/>
            </a:pPr>
            <a:r>
              <a:rPr lang="en-US" sz="1800" dirty="0">
                <a:latin typeface="Helvetica Neue" panose="02000503000000020004" pitchFamily="2" charset="0"/>
                <a:ea typeface="Helvetica Neue" panose="02000503000000020004" pitchFamily="2" charset="0"/>
                <a:cs typeface="Helvetica Neue" panose="02000503000000020004" pitchFamily="2" charset="0"/>
              </a:rPr>
              <a:t>├ …</a:t>
            </a:r>
            <a:endParaRPr sz="1800" b="0" i="0" u="none" strike="noStrike" cap="none"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Arial"/>
            </a:endParaRPr>
          </a:p>
        </p:txBody>
      </p:sp>
    </p:spTree>
    <p:extLst>
      <p:ext uri="{BB962C8B-B14F-4D97-AF65-F5344CB8AC3E}">
        <p14:creationId xmlns:p14="http://schemas.microsoft.com/office/powerpoint/2010/main" val="35249493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g32d2462c9b0_0_3"/>
          <p:cNvSpPr/>
          <p:nvPr/>
        </p:nvSpPr>
        <p:spPr>
          <a:xfrm>
            <a:off x="0" y="4967269"/>
            <a:ext cx="9144000" cy="183000"/>
          </a:xfrm>
          <a:prstGeom prst="rect">
            <a:avLst/>
          </a:prstGeom>
          <a:solidFill>
            <a:srgbClr val="326586">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9" name="Google Shape;89;g32d2462c9b0_0_3"/>
          <p:cNvSpPr txBox="1"/>
          <p:nvPr/>
        </p:nvSpPr>
        <p:spPr>
          <a:xfrm>
            <a:off x="3202703" y="18633"/>
            <a:ext cx="2738593" cy="382969"/>
          </a:xfrm>
          <a:prstGeom prst="rect">
            <a:avLst/>
          </a:prstGeom>
          <a:noFill/>
          <a:ln>
            <a:noFill/>
          </a:ln>
        </p:spPr>
        <p:txBody>
          <a:bodyPr spcFirstLastPara="1" wrap="square" lIns="91425" tIns="91425" rIns="91425" bIns="91425" anchor="b" anchorCtr="0">
            <a:noAutofit/>
          </a:bodyPr>
          <a:lstStyle/>
          <a:p>
            <a:pPr marL="0" marR="0" lvl="0" indent="0" algn="ctr" rtl="0">
              <a:lnSpc>
                <a:spcPct val="100000"/>
              </a:lnSpc>
              <a:spcBef>
                <a:spcPts val="0"/>
              </a:spcBef>
              <a:spcAft>
                <a:spcPts val="0"/>
              </a:spcAft>
              <a:buClr>
                <a:schemeClr val="dk1"/>
              </a:buClr>
              <a:buSzPts val="2800"/>
              <a:buFont typeface="Raleway"/>
              <a:buNone/>
            </a:pPr>
            <a:r>
              <a:rPr lang="en-US" sz="2200" b="1" dirty="0">
                <a:solidFill>
                  <a:srgbClr val="326586"/>
                </a:solidFill>
                <a:latin typeface="Helvetica Neue"/>
                <a:ea typeface="Helvetica Neue"/>
                <a:cs typeface="Helvetica Neue"/>
                <a:sym typeface="Helvetica Neue"/>
              </a:rPr>
              <a:t>Citation file</a:t>
            </a:r>
            <a:endParaRPr sz="2200" b="1" i="0" u="none" strike="noStrike" cap="none" dirty="0">
              <a:solidFill>
                <a:srgbClr val="326586"/>
              </a:solidFill>
              <a:latin typeface="Helvetica Neue"/>
              <a:ea typeface="Helvetica Neue"/>
              <a:cs typeface="Helvetica Neue"/>
              <a:sym typeface="Helvetica Neue"/>
            </a:endParaRPr>
          </a:p>
        </p:txBody>
      </p:sp>
      <p:pic>
        <p:nvPicPr>
          <p:cNvPr id="90" name="Google Shape;90;g32d2462c9b0_0_3"/>
          <p:cNvPicPr preferRelativeResize="0"/>
          <p:nvPr/>
        </p:nvPicPr>
        <p:blipFill rotWithShape="1">
          <a:blip r:embed="rId3">
            <a:alphaModFix/>
          </a:blip>
          <a:srcRect/>
          <a:stretch/>
        </p:blipFill>
        <p:spPr>
          <a:xfrm>
            <a:off x="8641080" y="4967269"/>
            <a:ext cx="502920" cy="176231"/>
          </a:xfrm>
          <a:prstGeom prst="rect">
            <a:avLst/>
          </a:prstGeom>
          <a:noFill/>
          <a:ln>
            <a:noFill/>
          </a:ln>
        </p:spPr>
      </p:pic>
      <p:sp>
        <p:nvSpPr>
          <p:cNvPr id="91" name="Google Shape;91;g32d2462c9b0_0_3"/>
          <p:cNvSpPr txBox="1"/>
          <p:nvPr/>
        </p:nvSpPr>
        <p:spPr>
          <a:xfrm>
            <a:off x="-40590" y="4924320"/>
            <a:ext cx="416674"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dirty="0">
                <a:latin typeface="Helvetica Neue"/>
                <a:ea typeface="Helvetica Neue"/>
                <a:cs typeface="Helvetica Neue"/>
                <a:sym typeface="Helvetica Neue"/>
              </a:rPr>
              <a:t>26</a:t>
            </a:r>
            <a:endParaRPr sz="1200" b="0" i="0" u="none" strike="noStrike" cap="none" dirty="0">
              <a:solidFill>
                <a:srgbClr val="000000"/>
              </a:solidFill>
              <a:latin typeface="Helvetica Neue"/>
              <a:ea typeface="Helvetica Neue"/>
              <a:cs typeface="Helvetica Neue"/>
              <a:sym typeface="Helvetica Neue"/>
            </a:endParaRPr>
          </a:p>
        </p:txBody>
      </p:sp>
      <p:sp>
        <p:nvSpPr>
          <p:cNvPr id="2" name="Google Shape;42;p2">
            <a:extLst>
              <a:ext uri="{FF2B5EF4-FFF2-40B4-BE49-F238E27FC236}">
                <a16:creationId xmlns:a16="http://schemas.microsoft.com/office/drawing/2014/main" id="{2415840A-49C5-6862-7DB2-E62DFDB5BEFA}"/>
              </a:ext>
            </a:extLst>
          </p:cNvPr>
          <p:cNvSpPr txBox="1"/>
          <p:nvPr/>
        </p:nvSpPr>
        <p:spPr>
          <a:xfrm>
            <a:off x="0" y="401602"/>
            <a:ext cx="9144000" cy="1685036"/>
          </a:xfrm>
          <a:prstGeom prst="rect">
            <a:avLst/>
          </a:prstGeom>
          <a:noFill/>
          <a:ln>
            <a:noFill/>
          </a:ln>
        </p:spPr>
        <p:txBody>
          <a:bodyPr spcFirstLastPara="1" wrap="square" lIns="91425" tIns="45700" rIns="91425" bIns="45700" anchor="t" anchorCtr="0">
            <a:spAutoFit/>
          </a:bodyPr>
          <a:lstStyle/>
          <a:p>
            <a:pPr marL="323850" indent="-285750">
              <a:lnSpc>
                <a:spcPct val="115000"/>
              </a:lnSpc>
              <a:buSzPts val="1800"/>
              <a:buFont typeface="Arial" panose="020B0604020202020204" pitchFamily="34" charset="0"/>
              <a:buChar char="•"/>
            </a:pPr>
            <a:r>
              <a:rPr lang="en-US" sz="1800" dirty="0"/>
              <a:t>You can add a </a:t>
            </a:r>
            <a:r>
              <a:rPr lang="en-US" sz="1800" b="1" dirty="0" err="1">
                <a:solidFill>
                  <a:srgbClr val="326586"/>
                </a:solidFill>
                <a:latin typeface="Helvetica Neue"/>
                <a:ea typeface="Helvetica Neue"/>
                <a:cs typeface="Helvetica Neue"/>
              </a:rPr>
              <a:t>CITATION.cff</a:t>
            </a:r>
            <a:r>
              <a:rPr lang="en-US" sz="1800" b="1" dirty="0">
                <a:solidFill>
                  <a:srgbClr val="326586"/>
                </a:solidFill>
                <a:latin typeface="Helvetica Neue"/>
                <a:ea typeface="Helvetica Neue"/>
                <a:cs typeface="Helvetica Neue"/>
              </a:rPr>
              <a:t> </a:t>
            </a:r>
            <a:r>
              <a:rPr lang="en-US" sz="1800" dirty="0"/>
              <a:t>file to the root of a repository to let others know how you would like them to cite your work. </a:t>
            </a:r>
          </a:p>
          <a:p>
            <a:pPr marL="323850" indent="-285750">
              <a:lnSpc>
                <a:spcPct val="115000"/>
              </a:lnSpc>
              <a:buSzPts val="1800"/>
              <a:buFont typeface="Arial" panose="020B0604020202020204" pitchFamily="34" charset="0"/>
              <a:buChar char="•"/>
            </a:pPr>
            <a:r>
              <a:rPr lang="en-US" sz="1800" dirty="0"/>
              <a:t>This file is plain text with </a:t>
            </a:r>
            <a:r>
              <a:rPr lang="en-US" sz="1800" b="1" dirty="0">
                <a:solidFill>
                  <a:srgbClr val="326586"/>
                </a:solidFill>
                <a:latin typeface="Helvetica Neue"/>
                <a:ea typeface="Helvetica Neue"/>
                <a:cs typeface="Helvetica Neue"/>
              </a:rPr>
              <a:t>human- and machine-readable </a:t>
            </a:r>
            <a:r>
              <a:rPr lang="en-US" sz="1800" dirty="0"/>
              <a:t>citation information</a:t>
            </a:r>
          </a:p>
          <a:p>
            <a:pPr marL="323850" indent="-285750">
              <a:lnSpc>
                <a:spcPct val="115000"/>
              </a:lnSpc>
              <a:buSzPts val="1800"/>
              <a:buFont typeface="Arial" panose="020B0604020202020204" pitchFamily="34" charset="0"/>
              <a:buChar char="•"/>
            </a:pPr>
            <a:r>
              <a:rPr lang="en-US" sz="1800" dirty="0"/>
              <a:t>It is possible to link to </a:t>
            </a:r>
            <a:r>
              <a:rPr lang="en-US" sz="1800" b="1" dirty="0">
                <a:solidFill>
                  <a:srgbClr val="326586"/>
                </a:solidFill>
                <a:latin typeface="Helvetica Neue"/>
                <a:ea typeface="Helvetica Neue"/>
                <a:cs typeface="Helvetica Neue"/>
              </a:rPr>
              <a:t>different resources </a:t>
            </a:r>
            <a:r>
              <a:rPr lang="en-US" sz="1800" dirty="0"/>
              <a:t>like articles, books, data, </a:t>
            </a:r>
            <a:r>
              <a:rPr lang="en-US" sz="1800" dirty="0" err="1"/>
              <a:t>etc</a:t>
            </a:r>
            <a:endParaRPr lang="en-US" sz="1800" dirty="0"/>
          </a:p>
          <a:p>
            <a:pPr marL="323850" indent="-285750">
              <a:lnSpc>
                <a:spcPct val="115000"/>
              </a:lnSpc>
              <a:buSzPts val="1800"/>
              <a:buFont typeface="Arial" panose="020B0604020202020204" pitchFamily="34" charset="0"/>
              <a:buChar char="•"/>
            </a:pPr>
            <a:r>
              <a:rPr lang="en-US" sz="1800" dirty="0"/>
              <a:t>More info on the </a:t>
            </a:r>
            <a:r>
              <a:rPr lang="en-US" sz="1800" dirty="0">
                <a:hlinkClick r:id="rId4"/>
              </a:rPr>
              <a:t>GitHub Docs</a:t>
            </a:r>
            <a:r>
              <a:rPr lang="en-US" sz="1800" dirty="0"/>
              <a:t> and </a:t>
            </a:r>
            <a:r>
              <a:rPr lang="en-US" sz="1800" dirty="0">
                <a:hlinkClick r:id="rId5"/>
              </a:rPr>
              <a:t>RubyCFF Project</a:t>
            </a:r>
            <a:endParaRPr lang="en-US" sz="1800" dirty="0"/>
          </a:p>
        </p:txBody>
      </p:sp>
      <p:pic>
        <p:nvPicPr>
          <p:cNvPr id="5" name="Picture 4">
            <a:extLst>
              <a:ext uri="{FF2B5EF4-FFF2-40B4-BE49-F238E27FC236}">
                <a16:creationId xmlns:a16="http://schemas.microsoft.com/office/drawing/2014/main" id="{0D9BEF66-861C-64D6-C29B-7D9F9C21F4FE}"/>
              </a:ext>
            </a:extLst>
          </p:cNvPr>
          <p:cNvPicPr>
            <a:picLocks noChangeAspect="1"/>
          </p:cNvPicPr>
          <p:nvPr/>
        </p:nvPicPr>
        <p:blipFill>
          <a:blip r:embed="rId6"/>
          <a:stretch>
            <a:fillRect/>
          </a:stretch>
        </p:blipFill>
        <p:spPr>
          <a:xfrm>
            <a:off x="57493" y="2530013"/>
            <a:ext cx="4813290" cy="2131974"/>
          </a:xfrm>
          <a:prstGeom prst="rect">
            <a:avLst/>
          </a:prstGeom>
        </p:spPr>
      </p:pic>
      <p:pic>
        <p:nvPicPr>
          <p:cNvPr id="29698" name="Picture 2" descr="Screenshot showing the main repository page. The &quot;Cite this repository&quot; link on the right is expanded to show details and outlined in orange.">
            <a:extLst>
              <a:ext uri="{FF2B5EF4-FFF2-40B4-BE49-F238E27FC236}">
                <a16:creationId xmlns:a16="http://schemas.microsoft.com/office/drawing/2014/main" id="{A291B4C6-D6C1-83BE-93AB-DCD3BD1541A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27744" y="2166549"/>
            <a:ext cx="3958763" cy="275777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87">
          <a:extLst>
            <a:ext uri="{FF2B5EF4-FFF2-40B4-BE49-F238E27FC236}">
              <a16:creationId xmlns:a16="http://schemas.microsoft.com/office/drawing/2014/main" id="{C96F46FF-4B59-5F1B-B07E-F4058A37C2E9}"/>
            </a:ext>
          </a:extLst>
        </p:cNvPr>
        <p:cNvGrpSpPr/>
        <p:nvPr/>
      </p:nvGrpSpPr>
      <p:grpSpPr>
        <a:xfrm>
          <a:off x="0" y="0"/>
          <a:ext cx="0" cy="0"/>
          <a:chOff x="0" y="0"/>
          <a:chExt cx="0" cy="0"/>
        </a:xfrm>
      </p:grpSpPr>
      <p:sp>
        <p:nvSpPr>
          <p:cNvPr id="88" name="Google Shape;88;g32d2462c9b0_0_3">
            <a:extLst>
              <a:ext uri="{FF2B5EF4-FFF2-40B4-BE49-F238E27FC236}">
                <a16:creationId xmlns:a16="http://schemas.microsoft.com/office/drawing/2014/main" id="{552C29F0-A68C-DAC7-35C6-BF061265AEE1}"/>
              </a:ext>
            </a:extLst>
          </p:cNvPr>
          <p:cNvSpPr/>
          <p:nvPr/>
        </p:nvSpPr>
        <p:spPr>
          <a:xfrm>
            <a:off x="0" y="4967269"/>
            <a:ext cx="9144000" cy="183000"/>
          </a:xfrm>
          <a:prstGeom prst="rect">
            <a:avLst/>
          </a:prstGeom>
          <a:solidFill>
            <a:srgbClr val="326586">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9" name="Google Shape;89;g32d2462c9b0_0_3">
            <a:extLst>
              <a:ext uri="{FF2B5EF4-FFF2-40B4-BE49-F238E27FC236}">
                <a16:creationId xmlns:a16="http://schemas.microsoft.com/office/drawing/2014/main" id="{EA21206F-DFB8-7511-3C50-A830E4F6F8E3}"/>
              </a:ext>
            </a:extLst>
          </p:cNvPr>
          <p:cNvSpPr txBox="1"/>
          <p:nvPr/>
        </p:nvSpPr>
        <p:spPr>
          <a:xfrm>
            <a:off x="0" y="18633"/>
            <a:ext cx="9144000" cy="382969"/>
          </a:xfrm>
          <a:prstGeom prst="rect">
            <a:avLst/>
          </a:prstGeom>
          <a:noFill/>
          <a:ln>
            <a:noFill/>
          </a:ln>
        </p:spPr>
        <p:txBody>
          <a:bodyPr spcFirstLastPara="1" wrap="square" lIns="91425" tIns="91425" rIns="91425" bIns="91425" anchor="b" anchorCtr="0">
            <a:noAutofit/>
          </a:bodyPr>
          <a:lstStyle/>
          <a:p>
            <a:pPr marL="0" marR="0" lvl="0" indent="0" algn="ctr" rtl="0">
              <a:lnSpc>
                <a:spcPct val="100000"/>
              </a:lnSpc>
              <a:spcBef>
                <a:spcPts val="0"/>
              </a:spcBef>
              <a:spcAft>
                <a:spcPts val="0"/>
              </a:spcAft>
              <a:buClr>
                <a:schemeClr val="dk1"/>
              </a:buClr>
              <a:buSzPts val="2800"/>
              <a:buFont typeface="Raleway"/>
              <a:buNone/>
            </a:pPr>
            <a:r>
              <a:rPr lang="en-US" sz="2200" b="1" dirty="0">
                <a:solidFill>
                  <a:srgbClr val="326586"/>
                </a:solidFill>
                <a:latin typeface="Helvetica Neue"/>
                <a:ea typeface="Helvetica Neue"/>
                <a:cs typeface="Helvetica Neue"/>
                <a:sym typeface="Helvetica Neue"/>
              </a:rPr>
              <a:t>Making your code citable</a:t>
            </a:r>
            <a:endParaRPr sz="2200" b="1" i="0" u="none" strike="noStrike" cap="none" dirty="0">
              <a:solidFill>
                <a:srgbClr val="326586"/>
              </a:solidFill>
              <a:latin typeface="Helvetica Neue"/>
              <a:ea typeface="Helvetica Neue"/>
              <a:cs typeface="Helvetica Neue"/>
              <a:sym typeface="Helvetica Neue"/>
            </a:endParaRPr>
          </a:p>
        </p:txBody>
      </p:sp>
      <p:pic>
        <p:nvPicPr>
          <p:cNvPr id="90" name="Google Shape;90;g32d2462c9b0_0_3">
            <a:extLst>
              <a:ext uri="{FF2B5EF4-FFF2-40B4-BE49-F238E27FC236}">
                <a16:creationId xmlns:a16="http://schemas.microsoft.com/office/drawing/2014/main" id="{95112FA6-DED0-CA88-FAD3-3240C9729AFF}"/>
              </a:ext>
            </a:extLst>
          </p:cNvPr>
          <p:cNvPicPr preferRelativeResize="0"/>
          <p:nvPr/>
        </p:nvPicPr>
        <p:blipFill rotWithShape="1">
          <a:blip r:embed="rId3">
            <a:alphaModFix/>
          </a:blip>
          <a:srcRect/>
          <a:stretch/>
        </p:blipFill>
        <p:spPr>
          <a:xfrm>
            <a:off x="8641080" y="4967269"/>
            <a:ext cx="502920" cy="176231"/>
          </a:xfrm>
          <a:prstGeom prst="rect">
            <a:avLst/>
          </a:prstGeom>
          <a:noFill/>
          <a:ln>
            <a:noFill/>
          </a:ln>
        </p:spPr>
      </p:pic>
      <p:sp>
        <p:nvSpPr>
          <p:cNvPr id="91" name="Google Shape;91;g32d2462c9b0_0_3">
            <a:extLst>
              <a:ext uri="{FF2B5EF4-FFF2-40B4-BE49-F238E27FC236}">
                <a16:creationId xmlns:a16="http://schemas.microsoft.com/office/drawing/2014/main" id="{F5FB43A0-4856-CF50-C47E-C75BA9931245}"/>
              </a:ext>
            </a:extLst>
          </p:cNvPr>
          <p:cNvSpPr txBox="1"/>
          <p:nvPr/>
        </p:nvSpPr>
        <p:spPr>
          <a:xfrm>
            <a:off x="-40591" y="4924320"/>
            <a:ext cx="394551"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dirty="0">
                <a:latin typeface="Helvetica Neue"/>
                <a:ea typeface="Helvetica Neue"/>
                <a:cs typeface="Helvetica Neue"/>
                <a:sym typeface="Helvetica Neue"/>
              </a:rPr>
              <a:t>27</a:t>
            </a:r>
            <a:endParaRPr sz="1200" b="0" i="0" u="none" strike="noStrike" cap="none" dirty="0">
              <a:solidFill>
                <a:srgbClr val="000000"/>
              </a:solidFill>
              <a:latin typeface="Helvetica Neue"/>
              <a:ea typeface="Helvetica Neue"/>
              <a:cs typeface="Helvetica Neue"/>
              <a:sym typeface="Helvetica Neue"/>
            </a:endParaRPr>
          </a:p>
        </p:txBody>
      </p:sp>
      <p:sp>
        <p:nvSpPr>
          <p:cNvPr id="2" name="Google Shape;42;p2">
            <a:extLst>
              <a:ext uri="{FF2B5EF4-FFF2-40B4-BE49-F238E27FC236}">
                <a16:creationId xmlns:a16="http://schemas.microsoft.com/office/drawing/2014/main" id="{77E9B6E0-DCF0-0308-C966-B8C75387709A}"/>
              </a:ext>
            </a:extLst>
          </p:cNvPr>
          <p:cNvSpPr txBox="1"/>
          <p:nvPr/>
        </p:nvSpPr>
        <p:spPr>
          <a:xfrm>
            <a:off x="0" y="388953"/>
            <a:ext cx="9144000" cy="1685036"/>
          </a:xfrm>
          <a:prstGeom prst="rect">
            <a:avLst/>
          </a:prstGeom>
          <a:noFill/>
          <a:ln>
            <a:noFill/>
          </a:ln>
        </p:spPr>
        <p:txBody>
          <a:bodyPr spcFirstLastPara="1" wrap="square" lIns="91425" tIns="45700" rIns="91425" bIns="45700" anchor="t" anchorCtr="0">
            <a:spAutoFit/>
          </a:bodyPr>
          <a:lstStyle/>
          <a:p>
            <a:pPr marL="323850" indent="-285750">
              <a:lnSpc>
                <a:spcPct val="115000"/>
              </a:lnSpc>
              <a:buSzPts val="1800"/>
              <a:buFont typeface="Arial" panose="020B0604020202020204" pitchFamily="34" charset="0"/>
              <a:buChar char="•"/>
            </a:pPr>
            <a:r>
              <a:rPr lang="en-US" sz="1800" u="sng" dirty="0">
                <a:hlinkClick r:id="rId4"/>
              </a:rPr>
              <a:t>Zenodo</a:t>
            </a:r>
            <a:r>
              <a:rPr lang="en-US" sz="1800" dirty="0"/>
              <a:t>: open </a:t>
            </a:r>
            <a:r>
              <a:rPr lang="en-US" sz="1800" b="1" dirty="0">
                <a:solidFill>
                  <a:srgbClr val="326586"/>
                </a:solidFill>
                <a:latin typeface="Helvetica Neue"/>
                <a:ea typeface="Helvetica Neue"/>
                <a:cs typeface="Helvetica Neue"/>
              </a:rPr>
              <a:t>digital archive </a:t>
            </a:r>
            <a:r>
              <a:rPr lang="en-US" sz="1800" dirty="0"/>
              <a:t>built by </a:t>
            </a:r>
            <a:r>
              <a:rPr lang="en-US" sz="1800" b="1" dirty="0">
                <a:solidFill>
                  <a:srgbClr val="326586"/>
                </a:solidFill>
                <a:latin typeface="Helvetica Neue"/>
                <a:ea typeface="Helvetica Neue"/>
                <a:cs typeface="Helvetica Neue"/>
              </a:rPr>
              <a:t>CERN</a:t>
            </a:r>
            <a:r>
              <a:rPr lang="en-US" sz="1800" dirty="0"/>
              <a:t> and </a:t>
            </a:r>
            <a:r>
              <a:rPr lang="en-US" sz="1800" b="1" dirty="0" err="1">
                <a:solidFill>
                  <a:srgbClr val="326586"/>
                </a:solidFill>
                <a:latin typeface="Helvetica Neue"/>
                <a:ea typeface="Helvetica Neue"/>
                <a:cs typeface="Helvetica Neue"/>
              </a:rPr>
              <a:t>OpenAIRE</a:t>
            </a:r>
            <a:r>
              <a:rPr lang="en-US" sz="1800" dirty="0"/>
              <a:t>, enabling researchers to </a:t>
            </a:r>
            <a:r>
              <a:rPr lang="en-US" sz="1800" b="1" dirty="0">
                <a:solidFill>
                  <a:srgbClr val="326586"/>
                </a:solidFill>
                <a:latin typeface="Helvetica Neue"/>
                <a:ea typeface="Helvetica Neue"/>
                <a:cs typeface="Helvetica Neue"/>
              </a:rPr>
              <a:t>share</a:t>
            </a:r>
            <a:r>
              <a:rPr lang="en-US" sz="1800" dirty="0"/>
              <a:t> and </a:t>
            </a:r>
            <a:r>
              <a:rPr lang="en-US" sz="1800" b="1" dirty="0">
                <a:solidFill>
                  <a:srgbClr val="326586"/>
                </a:solidFill>
                <a:latin typeface="Helvetica Neue"/>
                <a:ea typeface="Helvetica Neue"/>
                <a:cs typeface="Helvetica Neue"/>
              </a:rPr>
              <a:t>preserve</a:t>
            </a:r>
            <a:r>
              <a:rPr lang="en-US" sz="1800" dirty="0"/>
              <a:t> research outputs </a:t>
            </a:r>
          </a:p>
          <a:p>
            <a:pPr marL="323850" indent="-285750">
              <a:lnSpc>
                <a:spcPct val="115000"/>
              </a:lnSpc>
              <a:buSzPts val="1800"/>
              <a:buFont typeface="Arial" panose="020B0604020202020204" pitchFamily="34" charset="0"/>
              <a:buChar char="•"/>
            </a:pPr>
            <a:r>
              <a:rPr lang="en-US" sz="1800" dirty="0"/>
              <a:t>Zenodo archives your repository and issues a new </a:t>
            </a:r>
            <a:r>
              <a:rPr lang="en-US" sz="1800" b="1" dirty="0">
                <a:solidFill>
                  <a:srgbClr val="326586"/>
                </a:solidFill>
                <a:latin typeface="Helvetica Neue"/>
                <a:ea typeface="Helvetica Neue"/>
                <a:cs typeface="Helvetica Neue"/>
              </a:rPr>
              <a:t>DOI</a:t>
            </a:r>
            <a:r>
              <a:rPr lang="en-US" sz="1800" dirty="0"/>
              <a:t> each time you create a new GitHub </a:t>
            </a:r>
            <a:r>
              <a:rPr lang="en-US" sz="1800" u="sng" dirty="0">
                <a:hlinkClick r:id="rId5"/>
              </a:rPr>
              <a:t>release</a:t>
            </a:r>
            <a:r>
              <a:rPr lang="en-US" sz="1800" dirty="0"/>
              <a:t>. Check </a:t>
            </a:r>
            <a:r>
              <a:rPr lang="en-US" sz="1800" dirty="0">
                <a:hlinkClick r:id="rId6"/>
              </a:rPr>
              <a:t>GitHub Docs </a:t>
            </a:r>
            <a:r>
              <a:rPr lang="en-US" sz="1800" dirty="0"/>
              <a:t>for more info</a:t>
            </a:r>
          </a:p>
          <a:p>
            <a:pPr marL="323850" indent="-285750">
              <a:lnSpc>
                <a:spcPct val="115000"/>
              </a:lnSpc>
              <a:buSzPts val="1800"/>
              <a:buFont typeface="Arial" panose="020B0604020202020204" pitchFamily="34" charset="0"/>
              <a:buChar char="•"/>
            </a:pPr>
            <a:r>
              <a:rPr lang="en-US" sz="1800" b="1" dirty="0">
                <a:solidFill>
                  <a:srgbClr val="326586"/>
                </a:solidFill>
                <a:latin typeface="Helvetica Neue"/>
                <a:ea typeface="Helvetica Neue"/>
                <a:cs typeface="Helvetica Neue"/>
              </a:rPr>
              <a:t>Example</a:t>
            </a:r>
            <a:r>
              <a:rPr lang="en-US" sz="1800" dirty="0"/>
              <a:t>: </a:t>
            </a:r>
            <a:r>
              <a:rPr lang="en-US" sz="1800" dirty="0">
                <a:hlinkClick r:id="rId7"/>
              </a:rPr>
              <a:t>The Turing Way</a:t>
            </a:r>
            <a:endParaRPr lang="en-US" sz="1800" dirty="0"/>
          </a:p>
        </p:txBody>
      </p:sp>
      <p:pic>
        <p:nvPicPr>
          <p:cNvPr id="3" name="Picture 2">
            <a:extLst>
              <a:ext uri="{FF2B5EF4-FFF2-40B4-BE49-F238E27FC236}">
                <a16:creationId xmlns:a16="http://schemas.microsoft.com/office/drawing/2014/main" id="{44183771-B457-91D4-3EA3-9A52E2DF230C}"/>
              </a:ext>
            </a:extLst>
          </p:cNvPr>
          <p:cNvPicPr>
            <a:picLocks noChangeAspect="1"/>
          </p:cNvPicPr>
          <p:nvPr/>
        </p:nvPicPr>
        <p:blipFill>
          <a:blip r:embed="rId8"/>
          <a:stretch>
            <a:fillRect/>
          </a:stretch>
        </p:blipFill>
        <p:spPr>
          <a:xfrm>
            <a:off x="1803590" y="2235772"/>
            <a:ext cx="5536818" cy="2731497"/>
          </a:xfrm>
          <a:prstGeom prst="rect">
            <a:avLst/>
          </a:prstGeom>
        </p:spPr>
      </p:pic>
    </p:spTree>
    <p:extLst>
      <p:ext uri="{BB962C8B-B14F-4D97-AF65-F5344CB8AC3E}">
        <p14:creationId xmlns:p14="http://schemas.microsoft.com/office/powerpoint/2010/main" val="27541938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2">
          <a:extLst>
            <a:ext uri="{FF2B5EF4-FFF2-40B4-BE49-F238E27FC236}">
              <a16:creationId xmlns:a16="http://schemas.microsoft.com/office/drawing/2014/main" id="{58B4CC12-BDFB-530F-C552-8286978170DB}"/>
            </a:ext>
          </a:extLst>
        </p:cNvPr>
        <p:cNvGrpSpPr/>
        <p:nvPr/>
      </p:nvGrpSpPr>
      <p:grpSpPr>
        <a:xfrm>
          <a:off x="0" y="0"/>
          <a:ext cx="0" cy="0"/>
          <a:chOff x="0" y="0"/>
          <a:chExt cx="0" cy="0"/>
        </a:xfrm>
      </p:grpSpPr>
      <p:sp>
        <p:nvSpPr>
          <p:cNvPr id="33" name="Google Shape;33;p2">
            <a:extLst>
              <a:ext uri="{FF2B5EF4-FFF2-40B4-BE49-F238E27FC236}">
                <a16:creationId xmlns:a16="http://schemas.microsoft.com/office/drawing/2014/main" id="{36E54E40-2473-BE06-52E1-507C0B8B1870}"/>
              </a:ext>
            </a:extLst>
          </p:cNvPr>
          <p:cNvSpPr txBox="1"/>
          <p:nvPr/>
        </p:nvSpPr>
        <p:spPr>
          <a:xfrm>
            <a:off x="0" y="88116"/>
            <a:ext cx="9144000" cy="387034"/>
          </a:xfrm>
          <a:prstGeom prst="rect">
            <a:avLst/>
          </a:prstGeom>
          <a:noFill/>
          <a:ln>
            <a:noFill/>
          </a:ln>
        </p:spPr>
        <p:txBody>
          <a:bodyPr spcFirstLastPara="1" wrap="square" lIns="91425" tIns="91425" rIns="91425" bIns="91425" anchor="b" anchorCtr="0">
            <a:noAutofit/>
          </a:bodyPr>
          <a:lstStyle/>
          <a:p>
            <a:pPr lvl="0" algn="ctr">
              <a:buClr>
                <a:schemeClr val="dk1"/>
              </a:buClr>
              <a:buSzPts val="2800"/>
            </a:pPr>
            <a:r>
              <a:rPr lang="en-US" sz="2200" b="1" dirty="0">
                <a:solidFill>
                  <a:srgbClr val="326586"/>
                </a:solidFill>
                <a:latin typeface="Helvetica Neue"/>
                <a:ea typeface="Helvetica Neue"/>
                <a:cs typeface="Helvetica Neue"/>
                <a:sym typeface="Helvetica Neue"/>
              </a:rPr>
              <a:t>Useful files in a GitHub repository</a:t>
            </a:r>
            <a:endParaRPr sz="2200" b="0" i="0" u="none" strike="noStrike" cap="none" dirty="0">
              <a:solidFill>
                <a:srgbClr val="326586"/>
              </a:solidFill>
              <a:latin typeface="Helvetica Neue"/>
              <a:ea typeface="Helvetica Neue"/>
              <a:cs typeface="Helvetica Neue"/>
              <a:sym typeface="Helvetica Neue"/>
            </a:endParaRPr>
          </a:p>
        </p:txBody>
      </p:sp>
      <p:sp>
        <p:nvSpPr>
          <p:cNvPr id="34" name="Google Shape;34;p2">
            <a:extLst>
              <a:ext uri="{FF2B5EF4-FFF2-40B4-BE49-F238E27FC236}">
                <a16:creationId xmlns:a16="http://schemas.microsoft.com/office/drawing/2014/main" id="{39B18C17-0630-8C6D-8AB6-CC7A179B27B0}"/>
              </a:ext>
            </a:extLst>
          </p:cNvPr>
          <p:cNvSpPr/>
          <p:nvPr/>
        </p:nvSpPr>
        <p:spPr>
          <a:xfrm>
            <a:off x="0" y="4967269"/>
            <a:ext cx="9144000" cy="182880"/>
          </a:xfrm>
          <a:prstGeom prst="rect">
            <a:avLst/>
          </a:prstGeom>
          <a:solidFill>
            <a:srgbClr val="326586">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35" name="Google Shape;35;p2">
            <a:extLst>
              <a:ext uri="{FF2B5EF4-FFF2-40B4-BE49-F238E27FC236}">
                <a16:creationId xmlns:a16="http://schemas.microsoft.com/office/drawing/2014/main" id="{3313DF46-42DC-C82D-9E95-2B8DEEEBA39C}"/>
              </a:ext>
            </a:extLst>
          </p:cNvPr>
          <p:cNvPicPr preferRelativeResize="0"/>
          <p:nvPr/>
        </p:nvPicPr>
        <p:blipFill rotWithShape="1">
          <a:blip r:embed="rId3">
            <a:alphaModFix/>
          </a:blip>
          <a:srcRect/>
          <a:stretch/>
        </p:blipFill>
        <p:spPr>
          <a:xfrm>
            <a:off x="8641080" y="4967269"/>
            <a:ext cx="502920" cy="176231"/>
          </a:xfrm>
          <a:prstGeom prst="rect">
            <a:avLst/>
          </a:prstGeom>
          <a:noFill/>
          <a:ln>
            <a:noFill/>
          </a:ln>
        </p:spPr>
      </p:pic>
      <p:sp>
        <p:nvSpPr>
          <p:cNvPr id="42" name="Google Shape;42;p2">
            <a:extLst>
              <a:ext uri="{FF2B5EF4-FFF2-40B4-BE49-F238E27FC236}">
                <a16:creationId xmlns:a16="http://schemas.microsoft.com/office/drawing/2014/main" id="{AE1C1978-1594-7185-E489-056609C3B1C1}"/>
              </a:ext>
            </a:extLst>
          </p:cNvPr>
          <p:cNvSpPr txBox="1"/>
          <p:nvPr/>
        </p:nvSpPr>
        <p:spPr>
          <a:xfrm>
            <a:off x="0" y="614571"/>
            <a:ext cx="9144000" cy="2640683"/>
          </a:xfrm>
          <a:prstGeom prst="rect">
            <a:avLst/>
          </a:prstGeom>
          <a:noFill/>
          <a:ln>
            <a:noFill/>
          </a:ln>
        </p:spPr>
        <p:txBody>
          <a:bodyPr spcFirstLastPara="1" wrap="square" lIns="91425" tIns="45700" rIns="91425" bIns="45700" anchor="t" anchorCtr="0">
            <a:spAutoFit/>
          </a:bodyPr>
          <a:lstStyle/>
          <a:p>
            <a:pPr marL="38100" lvl="0">
              <a:lnSpc>
                <a:spcPct val="115000"/>
              </a:lnSpc>
              <a:buSzPts val="1800"/>
            </a:pPr>
            <a:r>
              <a:rPr lang="en-US" sz="1800" dirty="0">
                <a:latin typeface="Helvetica Neue" panose="02000503000000020004" pitchFamily="2" charset="0"/>
                <a:ea typeface="Helvetica Neue" panose="02000503000000020004" pitchFamily="2" charset="0"/>
                <a:cs typeface="Helvetica Neue" panose="02000503000000020004" pitchFamily="2" charset="0"/>
              </a:rPr>
              <a:t>├ docs </a:t>
            </a:r>
          </a:p>
          <a:p>
            <a:pPr marL="38100" lvl="0">
              <a:lnSpc>
                <a:spcPct val="115000"/>
              </a:lnSpc>
              <a:buSzPts val="1800"/>
            </a:pPr>
            <a:r>
              <a:rPr lang="en-US" sz="1800" dirty="0">
                <a:latin typeface="Helvetica Neue" panose="02000503000000020004" pitchFamily="2" charset="0"/>
                <a:ea typeface="Helvetica Neue" panose="02000503000000020004" pitchFamily="2" charset="0"/>
                <a:cs typeface="Helvetica Neue" panose="02000503000000020004" pitchFamily="2" charset="0"/>
              </a:rPr>
              <a:t>├ </a:t>
            </a:r>
            <a:r>
              <a:rPr lang="en-US" sz="1800" dirty="0" err="1">
                <a:latin typeface="Helvetica Neue" panose="02000503000000020004" pitchFamily="2" charset="0"/>
                <a:ea typeface="Helvetica Neue" panose="02000503000000020004" pitchFamily="2" charset="0"/>
                <a:cs typeface="Helvetica Neue" panose="02000503000000020004" pitchFamily="2" charset="0"/>
              </a:rPr>
              <a:t>src</a:t>
            </a:r>
            <a:r>
              <a:rPr lang="en-US" sz="1800" dirty="0">
                <a:latin typeface="Helvetica Neue" panose="02000503000000020004" pitchFamily="2" charset="0"/>
                <a:ea typeface="Helvetica Neue" panose="02000503000000020004" pitchFamily="2" charset="0"/>
                <a:cs typeface="Helvetica Neue" panose="02000503000000020004" pitchFamily="2" charset="0"/>
              </a:rPr>
              <a:t> </a:t>
            </a:r>
          </a:p>
          <a:p>
            <a:pPr marL="38100">
              <a:lnSpc>
                <a:spcPct val="115000"/>
              </a:lnSpc>
              <a:buSzPts val="1800"/>
            </a:pPr>
            <a:r>
              <a:rPr lang="en-US" sz="1800" b="1" dirty="0">
                <a:solidFill>
                  <a:srgbClr val="326586"/>
                </a:solidFill>
                <a:latin typeface="Helvetica Neue"/>
                <a:ea typeface="Helvetica Neue"/>
                <a:cs typeface="Helvetica Neue"/>
              </a:rPr>
              <a:t>├ </a:t>
            </a:r>
            <a:r>
              <a:rPr lang="en-US" sz="1800" dirty="0" err="1">
                <a:latin typeface="Helvetica Neue" panose="02000503000000020004" pitchFamily="2" charset="0"/>
                <a:ea typeface="Helvetica Neue" panose="02000503000000020004" pitchFamily="2" charset="0"/>
                <a:cs typeface="Helvetica Neue" panose="02000503000000020004" pitchFamily="2" charset="0"/>
              </a:rPr>
              <a:t>README.md</a:t>
            </a:r>
            <a:r>
              <a:rPr lang="en-US" sz="1800" dirty="0">
                <a:latin typeface="Helvetica Neue" panose="02000503000000020004" pitchFamily="2" charset="0"/>
                <a:ea typeface="Helvetica Neue" panose="02000503000000020004" pitchFamily="2" charset="0"/>
                <a:cs typeface="Helvetica Neue" panose="02000503000000020004" pitchFamily="2" charset="0"/>
              </a:rPr>
              <a:t> </a:t>
            </a:r>
          </a:p>
          <a:p>
            <a:pPr marL="38100">
              <a:lnSpc>
                <a:spcPct val="115000"/>
              </a:lnSpc>
              <a:buSzPts val="1800"/>
            </a:pPr>
            <a:r>
              <a:rPr lang="en-US" sz="1800" dirty="0">
                <a:latin typeface="Helvetica Neue" panose="02000503000000020004" pitchFamily="2" charset="0"/>
                <a:ea typeface="Helvetica Neue" panose="02000503000000020004" pitchFamily="2" charset="0"/>
                <a:cs typeface="Helvetica Neue" panose="02000503000000020004" pitchFamily="2" charset="0"/>
              </a:rPr>
              <a:t>├ </a:t>
            </a:r>
            <a:r>
              <a:rPr lang="en-US" sz="1800" dirty="0" err="1">
                <a:latin typeface="Helvetica Neue" panose="02000503000000020004" pitchFamily="2" charset="0"/>
                <a:ea typeface="Helvetica Neue" panose="02000503000000020004" pitchFamily="2" charset="0"/>
                <a:cs typeface="Helvetica Neue" panose="02000503000000020004" pitchFamily="2" charset="0"/>
              </a:rPr>
              <a:t>LICENSE.md</a:t>
            </a:r>
            <a:endParaRPr lang="en-US" sz="1800" dirty="0">
              <a:latin typeface="Helvetica Neue" panose="02000503000000020004" pitchFamily="2" charset="0"/>
              <a:ea typeface="Helvetica Neue" panose="02000503000000020004" pitchFamily="2" charset="0"/>
              <a:cs typeface="Helvetica Neue" panose="02000503000000020004" pitchFamily="2" charset="0"/>
            </a:endParaRPr>
          </a:p>
          <a:p>
            <a:pPr marL="38100">
              <a:lnSpc>
                <a:spcPct val="115000"/>
              </a:lnSpc>
              <a:buSzPts val="1800"/>
            </a:pPr>
            <a:r>
              <a:rPr lang="en-US" sz="1800" dirty="0">
                <a:latin typeface="Helvetica Neue" panose="02000503000000020004" pitchFamily="2" charset="0"/>
                <a:ea typeface="Helvetica Neue" panose="02000503000000020004" pitchFamily="2" charset="0"/>
                <a:cs typeface="Helvetica Neue" panose="02000503000000020004" pitchFamily="2" charset="0"/>
              </a:rPr>
              <a:t>├ </a:t>
            </a:r>
            <a:r>
              <a:rPr lang="en-US" sz="1800" dirty="0" err="1">
                <a:latin typeface="Helvetica Neue" panose="02000503000000020004" pitchFamily="2" charset="0"/>
                <a:ea typeface="Helvetica Neue" panose="02000503000000020004" pitchFamily="2" charset="0"/>
                <a:cs typeface="Helvetica Neue" panose="02000503000000020004" pitchFamily="2" charset="0"/>
              </a:rPr>
              <a:t>CITATION.cff</a:t>
            </a:r>
            <a:endParaRPr lang="en-US" sz="1800" dirty="0">
              <a:latin typeface="Helvetica Neue" panose="02000503000000020004" pitchFamily="2" charset="0"/>
              <a:ea typeface="Helvetica Neue" panose="02000503000000020004" pitchFamily="2" charset="0"/>
              <a:cs typeface="Helvetica Neue" panose="02000503000000020004" pitchFamily="2" charset="0"/>
            </a:endParaRPr>
          </a:p>
          <a:p>
            <a:pPr marL="38100" lvl="0">
              <a:lnSpc>
                <a:spcPct val="115000"/>
              </a:lnSpc>
              <a:buSzPts val="1800"/>
            </a:pPr>
            <a:r>
              <a:rPr lang="en-US" sz="1800" dirty="0">
                <a:latin typeface="Helvetica Neue" panose="02000503000000020004" pitchFamily="2" charset="0"/>
                <a:ea typeface="Helvetica Neue" panose="02000503000000020004" pitchFamily="2" charset="0"/>
                <a:cs typeface="Helvetica Neue" panose="02000503000000020004" pitchFamily="2" charset="0"/>
              </a:rPr>
              <a:t>├ </a:t>
            </a:r>
            <a:r>
              <a:rPr lang="en-US" sz="1800" b="1" dirty="0" err="1">
                <a:solidFill>
                  <a:srgbClr val="326586"/>
                </a:solidFill>
                <a:latin typeface="Helvetica Neue"/>
                <a:ea typeface="Helvetica Neue"/>
                <a:cs typeface="Helvetica Neue"/>
              </a:rPr>
              <a:t>CONTRIBUTING.md</a:t>
            </a:r>
            <a:r>
              <a:rPr lang="en-US" sz="1800" b="1" dirty="0">
                <a:solidFill>
                  <a:srgbClr val="326586"/>
                </a:solidFill>
                <a:latin typeface="Helvetica Neue"/>
                <a:ea typeface="Helvetica Neue"/>
                <a:cs typeface="Helvetica Neue"/>
              </a:rPr>
              <a:t> </a:t>
            </a:r>
          </a:p>
          <a:p>
            <a:pPr marL="38100" lvl="0">
              <a:lnSpc>
                <a:spcPct val="115000"/>
              </a:lnSpc>
              <a:buSzPts val="1800"/>
            </a:pPr>
            <a:r>
              <a:rPr lang="en-US" sz="1800" dirty="0">
                <a:latin typeface="Helvetica Neue" panose="02000503000000020004" pitchFamily="2" charset="0"/>
                <a:ea typeface="Helvetica Neue" panose="02000503000000020004" pitchFamily="2" charset="0"/>
                <a:cs typeface="Helvetica Neue" panose="02000503000000020004" pitchFamily="2" charset="0"/>
              </a:rPr>
              <a:t>├ </a:t>
            </a:r>
            <a:r>
              <a:rPr lang="en-US" sz="1800" dirty="0" err="1">
                <a:latin typeface="Helvetica Neue" panose="02000503000000020004" pitchFamily="2" charset="0"/>
                <a:ea typeface="Helvetica Neue" panose="02000503000000020004" pitchFamily="2" charset="0"/>
                <a:cs typeface="Helvetica Neue" panose="02000503000000020004" pitchFamily="2" charset="0"/>
              </a:rPr>
              <a:t>CODE_OF_CONDUCT.md</a:t>
            </a:r>
            <a:r>
              <a:rPr lang="en-US" sz="1800" dirty="0">
                <a:latin typeface="Helvetica Neue" panose="02000503000000020004" pitchFamily="2" charset="0"/>
                <a:ea typeface="Helvetica Neue" panose="02000503000000020004" pitchFamily="2" charset="0"/>
                <a:cs typeface="Helvetica Neue" panose="02000503000000020004" pitchFamily="2" charset="0"/>
              </a:rPr>
              <a:t> </a:t>
            </a:r>
          </a:p>
          <a:p>
            <a:pPr marL="38100" lvl="0">
              <a:lnSpc>
                <a:spcPct val="115000"/>
              </a:lnSpc>
              <a:buSzPts val="1800"/>
            </a:pPr>
            <a:r>
              <a:rPr lang="en-US" sz="1800" dirty="0">
                <a:latin typeface="Helvetica Neue" panose="02000503000000020004" pitchFamily="2" charset="0"/>
                <a:ea typeface="Helvetica Neue" panose="02000503000000020004" pitchFamily="2" charset="0"/>
                <a:cs typeface="Helvetica Neue" panose="02000503000000020004" pitchFamily="2" charset="0"/>
              </a:rPr>
              <a:t>├ …</a:t>
            </a:r>
            <a:endParaRPr sz="1800" b="0" i="0" u="none" strike="noStrike" cap="none"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Arial"/>
            </a:endParaRPr>
          </a:p>
        </p:txBody>
      </p:sp>
    </p:spTree>
    <p:extLst>
      <p:ext uri="{BB962C8B-B14F-4D97-AF65-F5344CB8AC3E}">
        <p14:creationId xmlns:p14="http://schemas.microsoft.com/office/powerpoint/2010/main" val="30798281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8"/>
          <p:cNvSpPr/>
          <p:nvPr/>
        </p:nvSpPr>
        <p:spPr>
          <a:xfrm>
            <a:off x="0" y="4967269"/>
            <a:ext cx="9144000" cy="182880"/>
          </a:xfrm>
          <a:prstGeom prst="rect">
            <a:avLst/>
          </a:prstGeom>
          <a:solidFill>
            <a:srgbClr val="326586">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72" name="Google Shape;72;p8"/>
          <p:cNvSpPr txBox="1"/>
          <p:nvPr/>
        </p:nvSpPr>
        <p:spPr>
          <a:xfrm>
            <a:off x="0" y="0"/>
            <a:ext cx="9144000" cy="427160"/>
          </a:xfrm>
          <a:prstGeom prst="rect">
            <a:avLst/>
          </a:prstGeom>
          <a:noFill/>
          <a:ln>
            <a:noFill/>
          </a:ln>
        </p:spPr>
        <p:txBody>
          <a:bodyPr spcFirstLastPara="1" wrap="square" lIns="91425" tIns="91425" rIns="91425" bIns="91425" anchor="b" anchorCtr="0">
            <a:noAutofit/>
          </a:bodyPr>
          <a:lstStyle/>
          <a:p>
            <a:pPr marL="0" marR="0" lvl="0" indent="0" algn="ctr" rtl="0">
              <a:lnSpc>
                <a:spcPct val="100000"/>
              </a:lnSpc>
              <a:spcBef>
                <a:spcPts val="0"/>
              </a:spcBef>
              <a:spcAft>
                <a:spcPts val="0"/>
              </a:spcAft>
              <a:buClr>
                <a:schemeClr val="dk1"/>
              </a:buClr>
              <a:buSzPts val="2800"/>
              <a:buFont typeface="Raleway"/>
              <a:buNone/>
            </a:pPr>
            <a:r>
              <a:rPr lang="en-US" sz="2200" b="1" i="0" u="none" strike="noStrike" cap="none" dirty="0">
                <a:solidFill>
                  <a:srgbClr val="326586"/>
                </a:solidFill>
                <a:latin typeface="Helvetica Neue"/>
                <a:ea typeface="Helvetica Neue"/>
                <a:cs typeface="Helvetica Neue"/>
                <a:sym typeface="Helvetica Neue"/>
              </a:rPr>
              <a:t>Contributing guidelines</a:t>
            </a:r>
            <a:endParaRPr sz="2200" b="1" i="0" u="none" strike="noStrike" cap="none" dirty="0">
              <a:solidFill>
                <a:srgbClr val="326586"/>
              </a:solidFill>
              <a:latin typeface="Helvetica Neue"/>
              <a:ea typeface="Helvetica Neue"/>
              <a:cs typeface="Helvetica Neue"/>
              <a:sym typeface="Helvetica Neue"/>
            </a:endParaRPr>
          </a:p>
        </p:txBody>
      </p:sp>
      <p:pic>
        <p:nvPicPr>
          <p:cNvPr id="73" name="Google Shape;73;p8"/>
          <p:cNvPicPr preferRelativeResize="0"/>
          <p:nvPr/>
        </p:nvPicPr>
        <p:blipFill rotWithShape="1">
          <a:blip r:embed="rId3">
            <a:alphaModFix/>
          </a:blip>
          <a:srcRect/>
          <a:stretch/>
        </p:blipFill>
        <p:spPr>
          <a:xfrm>
            <a:off x="8641080" y="4967269"/>
            <a:ext cx="502920" cy="176231"/>
          </a:xfrm>
          <a:prstGeom prst="rect">
            <a:avLst/>
          </a:prstGeom>
          <a:noFill/>
          <a:ln>
            <a:noFill/>
          </a:ln>
        </p:spPr>
      </p:pic>
      <p:sp>
        <p:nvSpPr>
          <p:cNvPr id="74" name="Google Shape;74;p8"/>
          <p:cNvSpPr txBox="1"/>
          <p:nvPr/>
        </p:nvSpPr>
        <p:spPr>
          <a:xfrm>
            <a:off x="-40590" y="4924320"/>
            <a:ext cx="416674"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dirty="0">
                <a:latin typeface="Helvetica Neue"/>
                <a:ea typeface="Helvetica Neue"/>
                <a:cs typeface="Helvetica Neue"/>
                <a:sym typeface="Helvetica Neue"/>
              </a:rPr>
              <a:t>28</a:t>
            </a:r>
            <a:endParaRPr sz="1200" b="0" i="0" u="none" strike="noStrike" cap="none" dirty="0">
              <a:solidFill>
                <a:srgbClr val="000000"/>
              </a:solidFill>
              <a:latin typeface="Helvetica Neue"/>
              <a:ea typeface="Helvetica Neue"/>
              <a:cs typeface="Helvetica Neue"/>
              <a:sym typeface="Helvetica Neue"/>
            </a:endParaRPr>
          </a:p>
        </p:txBody>
      </p:sp>
      <p:sp>
        <p:nvSpPr>
          <p:cNvPr id="3" name="Google Shape;42;p2">
            <a:extLst>
              <a:ext uri="{FF2B5EF4-FFF2-40B4-BE49-F238E27FC236}">
                <a16:creationId xmlns:a16="http://schemas.microsoft.com/office/drawing/2014/main" id="{EEAFC4B6-76F5-3536-3FB3-4219A913D6D7}"/>
              </a:ext>
            </a:extLst>
          </p:cNvPr>
          <p:cNvSpPr txBox="1"/>
          <p:nvPr/>
        </p:nvSpPr>
        <p:spPr>
          <a:xfrm>
            <a:off x="0" y="402570"/>
            <a:ext cx="9144000" cy="2322134"/>
          </a:xfrm>
          <a:prstGeom prst="rect">
            <a:avLst/>
          </a:prstGeom>
          <a:noFill/>
          <a:ln>
            <a:noFill/>
          </a:ln>
        </p:spPr>
        <p:txBody>
          <a:bodyPr spcFirstLastPara="1" wrap="square" lIns="91425" tIns="45700" rIns="91425" bIns="45700" anchor="t" anchorCtr="0">
            <a:spAutoFit/>
          </a:bodyPr>
          <a:lstStyle/>
          <a:p>
            <a:pPr marL="323850" indent="-285750">
              <a:lnSpc>
                <a:spcPct val="115000"/>
              </a:lnSpc>
              <a:buSzPts val="1800"/>
              <a:buFont typeface="Arial" panose="020B0604020202020204" pitchFamily="34" charset="0"/>
              <a:buChar char="•"/>
            </a:pPr>
            <a:r>
              <a:rPr lang="en-US" sz="1800" b="1" dirty="0">
                <a:solidFill>
                  <a:srgbClr val="326586"/>
                </a:solidFill>
                <a:latin typeface="Helvetica Neue"/>
                <a:ea typeface="Helvetica Neue"/>
                <a:cs typeface="Helvetica Neue"/>
              </a:rPr>
              <a:t>How people collaborate </a:t>
            </a:r>
            <a:r>
              <a:rPr lang="en-US" sz="1800" dirty="0"/>
              <a:t>to the project? Coding, documentation, tutorials, design, …</a:t>
            </a:r>
          </a:p>
          <a:p>
            <a:pPr marL="323850" indent="-285750">
              <a:lnSpc>
                <a:spcPct val="115000"/>
              </a:lnSpc>
              <a:buSzPts val="1800"/>
              <a:buFont typeface="Arial" panose="020B0604020202020204" pitchFamily="34" charset="0"/>
              <a:buChar char="•"/>
            </a:pPr>
            <a:r>
              <a:rPr lang="en-US" sz="1800" b="1" dirty="0">
                <a:solidFill>
                  <a:srgbClr val="326586"/>
                </a:solidFill>
                <a:latin typeface="Helvetica Neue"/>
                <a:ea typeface="Helvetica Neue"/>
                <a:cs typeface="Helvetica Neue"/>
              </a:rPr>
              <a:t>Importance: </a:t>
            </a:r>
            <a:r>
              <a:rPr lang="en-US" sz="1800" dirty="0"/>
              <a:t>structure contributions, set </a:t>
            </a:r>
            <a:r>
              <a:rPr lang="en-US" sz="1800" b="1" dirty="0">
                <a:solidFill>
                  <a:srgbClr val="326586"/>
                </a:solidFill>
                <a:latin typeface="Helvetica Neue"/>
                <a:ea typeface="Helvetica Neue"/>
                <a:cs typeface="Helvetica Neue"/>
              </a:rPr>
              <a:t>guidelines</a:t>
            </a:r>
            <a:r>
              <a:rPr lang="en-US" sz="1800" dirty="0"/>
              <a:t>, ensure </a:t>
            </a:r>
            <a:r>
              <a:rPr lang="en-US" sz="1800" b="1" dirty="0">
                <a:solidFill>
                  <a:srgbClr val="326586"/>
                </a:solidFill>
                <a:latin typeface="Helvetica Neue"/>
                <a:ea typeface="Helvetica Neue"/>
                <a:cs typeface="Helvetica Neue"/>
              </a:rPr>
              <a:t>standard style</a:t>
            </a:r>
            <a:r>
              <a:rPr lang="en-US" sz="1800" dirty="0"/>
              <a:t>, improve efficiency, and involve new people</a:t>
            </a:r>
          </a:p>
          <a:p>
            <a:pPr marL="323850" indent="-285750">
              <a:lnSpc>
                <a:spcPct val="115000"/>
              </a:lnSpc>
              <a:buSzPts val="1800"/>
              <a:buFont typeface="Arial" panose="020B0604020202020204" pitchFamily="34" charset="0"/>
              <a:buChar char="•"/>
            </a:pPr>
            <a:r>
              <a:rPr lang="en-US" sz="1800" dirty="0"/>
              <a:t>Make </a:t>
            </a:r>
            <a:r>
              <a:rPr lang="en-US" sz="1800" b="1" dirty="0">
                <a:solidFill>
                  <a:srgbClr val="326586"/>
                </a:solidFill>
                <a:latin typeface="Helvetica Neue"/>
                <a:ea typeface="Helvetica Neue"/>
                <a:cs typeface="Helvetica Neue"/>
              </a:rPr>
              <a:t>technical hidden rules </a:t>
            </a:r>
            <a:r>
              <a:rPr lang="en-US" sz="1800" dirty="0"/>
              <a:t>about how to contribute to the project, </a:t>
            </a:r>
            <a:r>
              <a:rPr lang="en-US" sz="1800" b="1" dirty="0">
                <a:solidFill>
                  <a:srgbClr val="326586"/>
                </a:solidFill>
                <a:latin typeface="Helvetica Neue"/>
                <a:ea typeface="Helvetica Neue"/>
                <a:cs typeface="Helvetica Neue"/>
              </a:rPr>
              <a:t>clear</a:t>
            </a:r>
            <a:r>
              <a:rPr lang="en-US" sz="1800" dirty="0"/>
              <a:t>: how to send a PR, how to create a branch and to which branch it should be submitted, how to open an issue, a PR must always have an issue?, how to ask questions</a:t>
            </a:r>
          </a:p>
          <a:p>
            <a:pPr marL="323850" indent="-285750">
              <a:lnSpc>
                <a:spcPct val="115000"/>
              </a:lnSpc>
              <a:buSzPts val="1800"/>
              <a:buFont typeface="Arial" panose="020B0604020202020204" pitchFamily="34" charset="0"/>
              <a:buChar char="•"/>
            </a:pPr>
            <a:r>
              <a:rPr lang="en-US" sz="1800" b="1" dirty="0">
                <a:solidFill>
                  <a:srgbClr val="326586"/>
                </a:solidFill>
                <a:latin typeface="Helvetica Neue"/>
                <a:ea typeface="Helvetica Neue"/>
                <a:cs typeface="Helvetica Neue"/>
              </a:rPr>
              <a:t>Examples</a:t>
            </a:r>
            <a:r>
              <a:rPr lang="en-US" sz="1800" dirty="0"/>
              <a:t>: </a:t>
            </a:r>
            <a:r>
              <a:rPr lang="en-US" sz="1800" dirty="0">
                <a:hlinkClick r:id="rId4"/>
              </a:rPr>
              <a:t>igraph</a:t>
            </a:r>
            <a:r>
              <a:rPr lang="en-US" sz="1800" dirty="0"/>
              <a:t> and </a:t>
            </a:r>
            <a:r>
              <a:rPr lang="en-US" sz="1800" dirty="0">
                <a:hlinkClick r:id="rId5"/>
              </a:rPr>
              <a:t>AlphaFold</a:t>
            </a:r>
            <a:endParaRPr lang="en-US" sz="1800" dirty="0"/>
          </a:p>
        </p:txBody>
      </p:sp>
      <p:pic>
        <p:nvPicPr>
          <p:cNvPr id="31746" name="Picture 2">
            <a:extLst>
              <a:ext uri="{FF2B5EF4-FFF2-40B4-BE49-F238E27FC236}">
                <a16:creationId xmlns:a16="http://schemas.microsoft.com/office/drawing/2014/main" id="{2A0EED78-BF58-E676-2215-80186A1D9FA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2222" t="40296" r="5500" b="2190"/>
          <a:stretch>
            <a:fillRect/>
          </a:stretch>
        </p:blipFill>
        <p:spPr bwMode="auto">
          <a:xfrm>
            <a:off x="0" y="2817835"/>
            <a:ext cx="4485940" cy="2056302"/>
          </a:xfrm>
          <a:prstGeom prst="rect">
            <a:avLst/>
          </a:prstGeom>
          <a:noFill/>
          <a:extLst>
            <a:ext uri="{909E8E84-426E-40DD-AFC4-6F175D3DCCD1}">
              <a14:hiddenFill xmlns:a14="http://schemas.microsoft.com/office/drawing/2010/main">
                <a:solidFill>
                  <a:srgbClr val="FFFFFF"/>
                </a:solidFill>
              </a14:hiddenFill>
            </a:ext>
          </a:extLst>
        </p:spPr>
      </p:pic>
      <p:pic>
        <p:nvPicPr>
          <p:cNvPr id="31748" name="Picture 4">
            <a:extLst>
              <a:ext uri="{FF2B5EF4-FFF2-40B4-BE49-F238E27FC236}">
                <a16:creationId xmlns:a16="http://schemas.microsoft.com/office/drawing/2014/main" id="{692C0CB2-6584-29A8-3DC0-B2B18FF300E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6112" t="53259" r="5499" b="782"/>
          <a:stretch>
            <a:fillRect/>
          </a:stretch>
        </p:blipFill>
        <p:spPr bwMode="auto">
          <a:xfrm>
            <a:off x="4397233" y="3081764"/>
            <a:ext cx="4746767" cy="147222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70">
          <a:extLst>
            <a:ext uri="{FF2B5EF4-FFF2-40B4-BE49-F238E27FC236}">
              <a16:creationId xmlns:a16="http://schemas.microsoft.com/office/drawing/2014/main" id="{EC1889CD-1D81-CC31-8B60-5B13CFC95A82}"/>
            </a:ext>
          </a:extLst>
        </p:cNvPr>
        <p:cNvGrpSpPr/>
        <p:nvPr/>
      </p:nvGrpSpPr>
      <p:grpSpPr>
        <a:xfrm>
          <a:off x="0" y="0"/>
          <a:ext cx="0" cy="0"/>
          <a:chOff x="0" y="0"/>
          <a:chExt cx="0" cy="0"/>
        </a:xfrm>
      </p:grpSpPr>
      <p:sp>
        <p:nvSpPr>
          <p:cNvPr id="71" name="Google Shape;71;p8">
            <a:extLst>
              <a:ext uri="{FF2B5EF4-FFF2-40B4-BE49-F238E27FC236}">
                <a16:creationId xmlns:a16="http://schemas.microsoft.com/office/drawing/2014/main" id="{05C20CE4-61A0-CF00-DA43-798B545BAE0B}"/>
              </a:ext>
            </a:extLst>
          </p:cNvPr>
          <p:cNvSpPr/>
          <p:nvPr/>
        </p:nvSpPr>
        <p:spPr>
          <a:xfrm>
            <a:off x="0" y="4967269"/>
            <a:ext cx="9144000" cy="182880"/>
          </a:xfrm>
          <a:prstGeom prst="rect">
            <a:avLst/>
          </a:prstGeom>
          <a:solidFill>
            <a:srgbClr val="326586">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72" name="Google Shape;72;p8">
            <a:extLst>
              <a:ext uri="{FF2B5EF4-FFF2-40B4-BE49-F238E27FC236}">
                <a16:creationId xmlns:a16="http://schemas.microsoft.com/office/drawing/2014/main" id="{093E9301-B4A9-66BB-2E11-AEC11EAE5FB2}"/>
              </a:ext>
            </a:extLst>
          </p:cNvPr>
          <p:cNvSpPr txBox="1"/>
          <p:nvPr/>
        </p:nvSpPr>
        <p:spPr>
          <a:xfrm>
            <a:off x="0" y="0"/>
            <a:ext cx="9144000" cy="427160"/>
          </a:xfrm>
          <a:prstGeom prst="rect">
            <a:avLst/>
          </a:prstGeom>
          <a:noFill/>
          <a:ln>
            <a:noFill/>
          </a:ln>
        </p:spPr>
        <p:txBody>
          <a:bodyPr spcFirstLastPara="1" wrap="square" lIns="91425" tIns="91425" rIns="91425" bIns="91425" anchor="b" anchorCtr="0">
            <a:noAutofit/>
          </a:bodyPr>
          <a:lstStyle/>
          <a:p>
            <a:pPr marL="0" marR="0" lvl="0" indent="0" algn="ctr" rtl="0">
              <a:lnSpc>
                <a:spcPct val="100000"/>
              </a:lnSpc>
              <a:spcBef>
                <a:spcPts val="0"/>
              </a:spcBef>
              <a:spcAft>
                <a:spcPts val="0"/>
              </a:spcAft>
              <a:buClr>
                <a:schemeClr val="dk1"/>
              </a:buClr>
              <a:buSzPts val="2800"/>
              <a:buFont typeface="Raleway"/>
              <a:buNone/>
            </a:pPr>
            <a:r>
              <a:rPr lang="en-US" sz="2200" b="1" i="0" u="none" strike="noStrike" cap="none" dirty="0">
                <a:solidFill>
                  <a:srgbClr val="326586"/>
                </a:solidFill>
                <a:latin typeface="Helvetica Neue"/>
                <a:ea typeface="Helvetica Neue"/>
                <a:cs typeface="Helvetica Neue"/>
                <a:sym typeface="Helvetica Neue"/>
              </a:rPr>
              <a:t>Repositories of Open Source Projects</a:t>
            </a:r>
            <a:endParaRPr sz="2200" b="1" i="0" u="none" strike="noStrike" cap="none" dirty="0">
              <a:solidFill>
                <a:srgbClr val="326586"/>
              </a:solidFill>
              <a:latin typeface="Helvetica Neue"/>
              <a:ea typeface="Helvetica Neue"/>
              <a:cs typeface="Helvetica Neue"/>
              <a:sym typeface="Helvetica Neue"/>
            </a:endParaRPr>
          </a:p>
        </p:txBody>
      </p:sp>
      <p:pic>
        <p:nvPicPr>
          <p:cNvPr id="73" name="Google Shape;73;p8">
            <a:extLst>
              <a:ext uri="{FF2B5EF4-FFF2-40B4-BE49-F238E27FC236}">
                <a16:creationId xmlns:a16="http://schemas.microsoft.com/office/drawing/2014/main" id="{E0575D73-98EF-CBA3-A812-ABEC6826EA80}"/>
              </a:ext>
            </a:extLst>
          </p:cNvPr>
          <p:cNvPicPr preferRelativeResize="0"/>
          <p:nvPr/>
        </p:nvPicPr>
        <p:blipFill rotWithShape="1">
          <a:blip r:embed="rId3">
            <a:alphaModFix/>
          </a:blip>
          <a:srcRect/>
          <a:stretch/>
        </p:blipFill>
        <p:spPr>
          <a:xfrm>
            <a:off x="8641080" y="4967269"/>
            <a:ext cx="502920" cy="176231"/>
          </a:xfrm>
          <a:prstGeom prst="rect">
            <a:avLst/>
          </a:prstGeom>
          <a:noFill/>
          <a:ln>
            <a:noFill/>
          </a:ln>
        </p:spPr>
      </p:pic>
      <p:sp>
        <p:nvSpPr>
          <p:cNvPr id="74" name="Google Shape;74;p8">
            <a:extLst>
              <a:ext uri="{FF2B5EF4-FFF2-40B4-BE49-F238E27FC236}">
                <a16:creationId xmlns:a16="http://schemas.microsoft.com/office/drawing/2014/main" id="{D49D43FE-CF15-98C7-C376-441975B16627}"/>
              </a:ext>
            </a:extLst>
          </p:cNvPr>
          <p:cNvSpPr txBox="1"/>
          <p:nvPr/>
        </p:nvSpPr>
        <p:spPr>
          <a:xfrm>
            <a:off x="-40591" y="4924320"/>
            <a:ext cx="446171"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dirty="0">
                <a:latin typeface="Helvetica Neue"/>
                <a:ea typeface="Helvetica Neue"/>
                <a:cs typeface="Helvetica Neue"/>
                <a:sym typeface="Helvetica Neue"/>
              </a:rPr>
              <a:t>29</a:t>
            </a:r>
            <a:endParaRPr sz="1200" b="0" i="0" u="none" strike="noStrike" cap="none" dirty="0">
              <a:solidFill>
                <a:srgbClr val="000000"/>
              </a:solidFill>
              <a:latin typeface="Helvetica Neue"/>
              <a:ea typeface="Helvetica Neue"/>
              <a:cs typeface="Helvetica Neue"/>
              <a:sym typeface="Helvetica Neue"/>
            </a:endParaRPr>
          </a:p>
        </p:txBody>
      </p:sp>
      <p:sp>
        <p:nvSpPr>
          <p:cNvPr id="3" name="Google Shape;42;p2">
            <a:extLst>
              <a:ext uri="{FF2B5EF4-FFF2-40B4-BE49-F238E27FC236}">
                <a16:creationId xmlns:a16="http://schemas.microsoft.com/office/drawing/2014/main" id="{47C74D96-F657-9A23-7429-7323E786C300}"/>
              </a:ext>
            </a:extLst>
          </p:cNvPr>
          <p:cNvSpPr txBox="1"/>
          <p:nvPr/>
        </p:nvSpPr>
        <p:spPr>
          <a:xfrm>
            <a:off x="0" y="402570"/>
            <a:ext cx="9144000" cy="4551975"/>
          </a:xfrm>
          <a:prstGeom prst="rect">
            <a:avLst/>
          </a:prstGeom>
          <a:noFill/>
          <a:ln>
            <a:noFill/>
          </a:ln>
        </p:spPr>
        <p:txBody>
          <a:bodyPr spcFirstLastPara="1" wrap="square" lIns="91425" tIns="45700" rIns="91425" bIns="45700" anchor="t" anchorCtr="0">
            <a:spAutoFit/>
          </a:bodyPr>
          <a:lstStyle/>
          <a:p>
            <a:pPr marL="323850" indent="-285750">
              <a:lnSpc>
                <a:spcPct val="115000"/>
              </a:lnSpc>
              <a:buSzPts val="1800"/>
              <a:buFont typeface="Arial" panose="020B0604020202020204" pitchFamily="34" charset="0"/>
              <a:buChar char="•"/>
            </a:pPr>
            <a:r>
              <a:rPr lang="en-US" sz="1800" u="sng" dirty="0">
                <a:hlinkClick r:id="rId4"/>
              </a:rPr>
              <a:t>Open Source Friday</a:t>
            </a:r>
            <a:endParaRPr lang="en-US" sz="1800" u="sng" dirty="0"/>
          </a:p>
          <a:p>
            <a:pPr marL="38100">
              <a:lnSpc>
                <a:spcPct val="115000"/>
              </a:lnSpc>
              <a:buSzPts val="1800"/>
            </a:pPr>
            <a:endParaRPr lang="en-US" sz="1800" dirty="0"/>
          </a:p>
          <a:p>
            <a:pPr marL="323850" indent="-285750">
              <a:lnSpc>
                <a:spcPct val="115000"/>
              </a:lnSpc>
              <a:buSzPts val="1800"/>
              <a:buFont typeface="Arial" panose="020B0604020202020204" pitchFamily="34" charset="0"/>
              <a:buChar char="•"/>
            </a:pPr>
            <a:r>
              <a:rPr lang="en-US" sz="1800" u="sng" dirty="0">
                <a:hlinkClick r:id="rId5"/>
              </a:rPr>
              <a:t>First Timers Only</a:t>
            </a:r>
            <a:endParaRPr lang="en-US" sz="1800" u="sng" dirty="0"/>
          </a:p>
          <a:p>
            <a:pPr marL="38100">
              <a:lnSpc>
                <a:spcPct val="115000"/>
              </a:lnSpc>
              <a:buSzPts val="1800"/>
            </a:pPr>
            <a:endParaRPr lang="en-US" sz="1800" u="sng" dirty="0"/>
          </a:p>
          <a:p>
            <a:pPr marL="323850" indent="-285750">
              <a:lnSpc>
                <a:spcPct val="115000"/>
              </a:lnSpc>
              <a:buSzPts val="1800"/>
              <a:buFont typeface="Arial" panose="020B0604020202020204" pitchFamily="34" charset="0"/>
              <a:buChar char="•"/>
            </a:pPr>
            <a:r>
              <a:rPr lang="en-US" sz="1800" u="sng" dirty="0">
                <a:hlinkClick r:id="rId6"/>
              </a:rPr>
              <a:t>CodeTriage</a:t>
            </a:r>
            <a:endParaRPr lang="en-US" sz="1800" u="sng" dirty="0"/>
          </a:p>
          <a:p>
            <a:pPr marL="38100">
              <a:lnSpc>
                <a:spcPct val="115000"/>
              </a:lnSpc>
              <a:buSzPts val="1800"/>
            </a:pPr>
            <a:endParaRPr lang="en-US" sz="1800" dirty="0"/>
          </a:p>
          <a:p>
            <a:pPr marL="323850" indent="-285750">
              <a:lnSpc>
                <a:spcPct val="115000"/>
              </a:lnSpc>
              <a:buSzPts val="1800"/>
              <a:buFont typeface="Arial" panose="020B0604020202020204" pitchFamily="34" charset="0"/>
              <a:buChar char="•"/>
            </a:pPr>
            <a:r>
              <a:rPr lang="en-US" sz="1800" u="sng" dirty="0">
                <a:hlinkClick r:id="rId7"/>
              </a:rPr>
              <a:t>24 Pull Requests</a:t>
            </a:r>
            <a:endParaRPr lang="en-US" sz="1800" u="sng" dirty="0"/>
          </a:p>
          <a:p>
            <a:pPr marL="38100">
              <a:lnSpc>
                <a:spcPct val="115000"/>
              </a:lnSpc>
              <a:buSzPts val="1800"/>
            </a:pPr>
            <a:endParaRPr lang="en-US" sz="1800" dirty="0"/>
          </a:p>
          <a:p>
            <a:pPr marL="323850" indent="-285750">
              <a:lnSpc>
                <a:spcPct val="115000"/>
              </a:lnSpc>
              <a:buSzPts val="1800"/>
              <a:buFont typeface="Arial" panose="020B0604020202020204" pitchFamily="34" charset="0"/>
              <a:buChar char="•"/>
            </a:pPr>
            <a:r>
              <a:rPr lang="en-US" sz="1800" u="sng" dirty="0">
                <a:hlinkClick r:id="rId8"/>
              </a:rPr>
              <a:t>Up For Grabs</a:t>
            </a:r>
            <a:endParaRPr lang="en-US" sz="1800" u="sng" dirty="0"/>
          </a:p>
          <a:p>
            <a:pPr marL="323850" indent="-285750">
              <a:lnSpc>
                <a:spcPct val="115000"/>
              </a:lnSpc>
              <a:buSzPts val="1800"/>
              <a:buFont typeface="Arial" panose="020B0604020202020204" pitchFamily="34" charset="0"/>
              <a:buChar char="•"/>
            </a:pPr>
            <a:endParaRPr lang="en-US" sz="1800" u="sng" dirty="0">
              <a:hlinkClick r:id="rId9"/>
            </a:endParaRPr>
          </a:p>
          <a:p>
            <a:pPr marL="323850" indent="-285750">
              <a:lnSpc>
                <a:spcPct val="115000"/>
              </a:lnSpc>
              <a:buSzPts val="1800"/>
              <a:buFont typeface="Arial" panose="020B0604020202020204" pitchFamily="34" charset="0"/>
              <a:buChar char="•"/>
            </a:pPr>
            <a:r>
              <a:rPr lang="en-US" sz="1800" u="sng" dirty="0">
                <a:hlinkClick r:id="rId9"/>
              </a:rPr>
              <a:t>First Contributions</a:t>
            </a:r>
            <a:endParaRPr lang="en-US" sz="1800" u="sng" dirty="0"/>
          </a:p>
          <a:p>
            <a:pPr marL="38100">
              <a:lnSpc>
                <a:spcPct val="115000"/>
              </a:lnSpc>
              <a:buSzPts val="1800"/>
            </a:pPr>
            <a:endParaRPr lang="en-US" sz="1800" dirty="0"/>
          </a:p>
          <a:p>
            <a:pPr marL="323850" indent="-285750">
              <a:lnSpc>
                <a:spcPct val="115000"/>
              </a:lnSpc>
              <a:buSzPts val="1800"/>
              <a:buFont typeface="Arial" panose="020B0604020202020204" pitchFamily="34" charset="0"/>
              <a:buChar char="•"/>
            </a:pPr>
            <a:r>
              <a:rPr lang="en-US" sz="1800" u="sng" dirty="0">
                <a:hlinkClick r:id="rId10"/>
              </a:rPr>
              <a:t>SourceSort</a:t>
            </a:r>
            <a:endParaRPr lang="en-US" sz="1800" dirty="0"/>
          </a:p>
          <a:p>
            <a:pPr marL="323850" indent="-285750">
              <a:lnSpc>
                <a:spcPct val="115000"/>
              </a:lnSpc>
              <a:buSzPts val="1800"/>
              <a:buFont typeface="Arial" panose="020B0604020202020204" pitchFamily="34" charset="0"/>
              <a:buChar char="•"/>
            </a:pPr>
            <a:endParaRPr lang="en-US" sz="1800" dirty="0"/>
          </a:p>
        </p:txBody>
      </p:sp>
    </p:spTree>
    <p:extLst>
      <p:ext uri="{BB962C8B-B14F-4D97-AF65-F5344CB8AC3E}">
        <p14:creationId xmlns:p14="http://schemas.microsoft.com/office/powerpoint/2010/main" val="25528875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2">
          <a:extLst>
            <a:ext uri="{FF2B5EF4-FFF2-40B4-BE49-F238E27FC236}">
              <a16:creationId xmlns:a16="http://schemas.microsoft.com/office/drawing/2014/main" id="{1EC6B329-A304-6FCA-4199-C569F6038067}"/>
            </a:ext>
          </a:extLst>
        </p:cNvPr>
        <p:cNvGrpSpPr/>
        <p:nvPr/>
      </p:nvGrpSpPr>
      <p:grpSpPr>
        <a:xfrm>
          <a:off x="0" y="0"/>
          <a:ext cx="0" cy="0"/>
          <a:chOff x="0" y="0"/>
          <a:chExt cx="0" cy="0"/>
        </a:xfrm>
      </p:grpSpPr>
      <p:sp>
        <p:nvSpPr>
          <p:cNvPr id="33" name="Google Shape;33;p2">
            <a:extLst>
              <a:ext uri="{FF2B5EF4-FFF2-40B4-BE49-F238E27FC236}">
                <a16:creationId xmlns:a16="http://schemas.microsoft.com/office/drawing/2014/main" id="{6B61CB9B-DAAC-0572-6A52-25BF1969C362}"/>
              </a:ext>
            </a:extLst>
          </p:cNvPr>
          <p:cNvSpPr txBox="1"/>
          <p:nvPr/>
        </p:nvSpPr>
        <p:spPr>
          <a:xfrm>
            <a:off x="0" y="88116"/>
            <a:ext cx="9144000" cy="387034"/>
          </a:xfrm>
          <a:prstGeom prst="rect">
            <a:avLst/>
          </a:prstGeom>
          <a:noFill/>
          <a:ln>
            <a:noFill/>
          </a:ln>
        </p:spPr>
        <p:txBody>
          <a:bodyPr spcFirstLastPara="1" wrap="square" lIns="91425" tIns="91425" rIns="91425" bIns="91425" anchor="b" anchorCtr="0">
            <a:noAutofit/>
          </a:bodyPr>
          <a:lstStyle/>
          <a:p>
            <a:pPr lvl="0" algn="ctr">
              <a:buClr>
                <a:schemeClr val="dk1"/>
              </a:buClr>
              <a:buSzPts val="2800"/>
            </a:pPr>
            <a:r>
              <a:rPr lang="en-US" sz="2200" b="1" dirty="0">
                <a:solidFill>
                  <a:srgbClr val="326586"/>
                </a:solidFill>
                <a:latin typeface="Helvetica Neue"/>
                <a:ea typeface="Helvetica Neue"/>
                <a:cs typeface="Helvetica Neue"/>
                <a:sym typeface="Helvetica Neue"/>
              </a:rPr>
              <a:t>Useful files in a GitHub repository</a:t>
            </a:r>
            <a:endParaRPr sz="2200" b="0" i="0" u="none" strike="noStrike" cap="none" dirty="0">
              <a:solidFill>
                <a:srgbClr val="326586"/>
              </a:solidFill>
              <a:latin typeface="Helvetica Neue"/>
              <a:ea typeface="Helvetica Neue"/>
              <a:cs typeface="Helvetica Neue"/>
              <a:sym typeface="Helvetica Neue"/>
            </a:endParaRPr>
          </a:p>
        </p:txBody>
      </p:sp>
      <p:sp>
        <p:nvSpPr>
          <p:cNvPr id="34" name="Google Shape;34;p2">
            <a:extLst>
              <a:ext uri="{FF2B5EF4-FFF2-40B4-BE49-F238E27FC236}">
                <a16:creationId xmlns:a16="http://schemas.microsoft.com/office/drawing/2014/main" id="{BC598E60-BF82-B688-5BA8-A34F6E54C42E}"/>
              </a:ext>
            </a:extLst>
          </p:cNvPr>
          <p:cNvSpPr/>
          <p:nvPr/>
        </p:nvSpPr>
        <p:spPr>
          <a:xfrm>
            <a:off x="0" y="4967269"/>
            <a:ext cx="9144000" cy="182880"/>
          </a:xfrm>
          <a:prstGeom prst="rect">
            <a:avLst/>
          </a:prstGeom>
          <a:solidFill>
            <a:srgbClr val="326586">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35" name="Google Shape;35;p2">
            <a:extLst>
              <a:ext uri="{FF2B5EF4-FFF2-40B4-BE49-F238E27FC236}">
                <a16:creationId xmlns:a16="http://schemas.microsoft.com/office/drawing/2014/main" id="{A5FFC509-AE06-AB24-7E69-EEC129B5B68B}"/>
              </a:ext>
            </a:extLst>
          </p:cNvPr>
          <p:cNvPicPr preferRelativeResize="0"/>
          <p:nvPr/>
        </p:nvPicPr>
        <p:blipFill rotWithShape="1">
          <a:blip r:embed="rId3">
            <a:alphaModFix/>
          </a:blip>
          <a:srcRect/>
          <a:stretch/>
        </p:blipFill>
        <p:spPr>
          <a:xfrm>
            <a:off x="8641080" y="4967269"/>
            <a:ext cx="502920" cy="176231"/>
          </a:xfrm>
          <a:prstGeom prst="rect">
            <a:avLst/>
          </a:prstGeom>
          <a:noFill/>
          <a:ln>
            <a:noFill/>
          </a:ln>
        </p:spPr>
      </p:pic>
      <p:sp>
        <p:nvSpPr>
          <p:cNvPr id="42" name="Google Shape;42;p2">
            <a:extLst>
              <a:ext uri="{FF2B5EF4-FFF2-40B4-BE49-F238E27FC236}">
                <a16:creationId xmlns:a16="http://schemas.microsoft.com/office/drawing/2014/main" id="{8DDED434-FC73-0498-8881-FFD9F9CAE289}"/>
              </a:ext>
            </a:extLst>
          </p:cNvPr>
          <p:cNvSpPr txBox="1"/>
          <p:nvPr/>
        </p:nvSpPr>
        <p:spPr>
          <a:xfrm>
            <a:off x="0" y="614571"/>
            <a:ext cx="9144000" cy="2640683"/>
          </a:xfrm>
          <a:prstGeom prst="rect">
            <a:avLst/>
          </a:prstGeom>
          <a:noFill/>
          <a:ln>
            <a:noFill/>
          </a:ln>
        </p:spPr>
        <p:txBody>
          <a:bodyPr spcFirstLastPara="1" wrap="square" lIns="91425" tIns="45700" rIns="91425" bIns="45700" anchor="t" anchorCtr="0">
            <a:spAutoFit/>
          </a:bodyPr>
          <a:lstStyle/>
          <a:p>
            <a:pPr marL="38100" lvl="0">
              <a:lnSpc>
                <a:spcPct val="115000"/>
              </a:lnSpc>
              <a:buSzPts val="1800"/>
            </a:pPr>
            <a:r>
              <a:rPr lang="en-US" sz="1800" dirty="0">
                <a:latin typeface="Helvetica Neue" panose="02000503000000020004" pitchFamily="2" charset="0"/>
                <a:ea typeface="Helvetica Neue" panose="02000503000000020004" pitchFamily="2" charset="0"/>
                <a:cs typeface="Helvetica Neue" panose="02000503000000020004" pitchFamily="2" charset="0"/>
              </a:rPr>
              <a:t>├ docs </a:t>
            </a:r>
          </a:p>
          <a:p>
            <a:pPr marL="38100" lvl="0">
              <a:lnSpc>
                <a:spcPct val="115000"/>
              </a:lnSpc>
              <a:buSzPts val="1800"/>
            </a:pPr>
            <a:r>
              <a:rPr lang="en-US" sz="1800" dirty="0">
                <a:latin typeface="Helvetica Neue" panose="02000503000000020004" pitchFamily="2" charset="0"/>
                <a:ea typeface="Helvetica Neue" panose="02000503000000020004" pitchFamily="2" charset="0"/>
                <a:cs typeface="Helvetica Neue" panose="02000503000000020004" pitchFamily="2" charset="0"/>
              </a:rPr>
              <a:t>├ </a:t>
            </a:r>
            <a:r>
              <a:rPr lang="en-US" sz="1800" dirty="0" err="1">
                <a:latin typeface="Helvetica Neue" panose="02000503000000020004" pitchFamily="2" charset="0"/>
                <a:ea typeface="Helvetica Neue" panose="02000503000000020004" pitchFamily="2" charset="0"/>
                <a:cs typeface="Helvetica Neue" panose="02000503000000020004" pitchFamily="2" charset="0"/>
              </a:rPr>
              <a:t>src</a:t>
            </a:r>
            <a:r>
              <a:rPr lang="en-US" sz="1800" dirty="0">
                <a:latin typeface="Helvetica Neue" panose="02000503000000020004" pitchFamily="2" charset="0"/>
                <a:ea typeface="Helvetica Neue" panose="02000503000000020004" pitchFamily="2" charset="0"/>
                <a:cs typeface="Helvetica Neue" panose="02000503000000020004" pitchFamily="2" charset="0"/>
              </a:rPr>
              <a:t> </a:t>
            </a:r>
          </a:p>
          <a:p>
            <a:pPr marL="38100">
              <a:lnSpc>
                <a:spcPct val="115000"/>
              </a:lnSpc>
              <a:buSzPts val="1800"/>
            </a:pPr>
            <a:r>
              <a:rPr lang="en-US" sz="1800" b="1" dirty="0">
                <a:solidFill>
                  <a:srgbClr val="326586"/>
                </a:solidFill>
                <a:latin typeface="Helvetica Neue"/>
                <a:ea typeface="Helvetica Neue"/>
                <a:cs typeface="Helvetica Neue"/>
              </a:rPr>
              <a:t>├ </a:t>
            </a:r>
            <a:r>
              <a:rPr lang="en-US" sz="1800" dirty="0" err="1">
                <a:latin typeface="Helvetica Neue" panose="02000503000000020004" pitchFamily="2" charset="0"/>
                <a:ea typeface="Helvetica Neue" panose="02000503000000020004" pitchFamily="2" charset="0"/>
                <a:cs typeface="Helvetica Neue" panose="02000503000000020004" pitchFamily="2" charset="0"/>
              </a:rPr>
              <a:t>README.md</a:t>
            </a:r>
            <a:r>
              <a:rPr lang="en-US" sz="1800" dirty="0">
                <a:latin typeface="Helvetica Neue" panose="02000503000000020004" pitchFamily="2" charset="0"/>
                <a:ea typeface="Helvetica Neue" panose="02000503000000020004" pitchFamily="2" charset="0"/>
                <a:cs typeface="Helvetica Neue" panose="02000503000000020004" pitchFamily="2" charset="0"/>
              </a:rPr>
              <a:t> </a:t>
            </a:r>
          </a:p>
          <a:p>
            <a:pPr marL="38100">
              <a:lnSpc>
                <a:spcPct val="115000"/>
              </a:lnSpc>
              <a:buSzPts val="1800"/>
            </a:pPr>
            <a:r>
              <a:rPr lang="en-US" sz="1800" dirty="0">
                <a:latin typeface="Helvetica Neue" panose="02000503000000020004" pitchFamily="2" charset="0"/>
                <a:ea typeface="Helvetica Neue" panose="02000503000000020004" pitchFamily="2" charset="0"/>
                <a:cs typeface="Helvetica Neue" panose="02000503000000020004" pitchFamily="2" charset="0"/>
              </a:rPr>
              <a:t>├ </a:t>
            </a:r>
            <a:r>
              <a:rPr lang="en-US" sz="1800" dirty="0" err="1">
                <a:latin typeface="Helvetica Neue" panose="02000503000000020004" pitchFamily="2" charset="0"/>
                <a:ea typeface="Helvetica Neue" panose="02000503000000020004" pitchFamily="2" charset="0"/>
                <a:cs typeface="Helvetica Neue" panose="02000503000000020004" pitchFamily="2" charset="0"/>
              </a:rPr>
              <a:t>LICENSE.md</a:t>
            </a:r>
            <a:endParaRPr lang="en-US" sz="1800" dirty="0">
              <a:latin typeface="Helvetica Neue" panose="02000503000000020004" pitchFamily="2" charset="0"/>
              <a:ea typeface="Helvetica Neue" panose="02000503000000020004" pitchFamily="2" charset="0"/>
              <a:cs typeface="Helvetica Neue" panose="02000503000000020004" pitchFamily="2" charset="0"/>
            </a:endParaRPr>
          </a:p>
          <a:p>
            <a:pPr marL="38100">
              <a:lnSpc>
                <a:spcPct val="115000"/>
              </a:lnSpc>
              <a:buSzPts val="1800"/>
            </a:pPr>
            <a:r>
              <a:rPr lang="en-US" sz="1800" dirty="0">
                <a:latin typeface="Helvetica Neue" panose="02000503000000020004" pitchFamily="2" charset="0"/>
                <a:ea typeface="Helvetica Neue" panose="02000503000000020004" pitchFamily="2" charset="0"/>
                <a:cs typeface="Helvetica Neue" panose="02000503000000020004" pitchFamily="2" charset="0"/>
              </a:rPr>
              <a:t>├ </a:t>
            </a:r>
            <a:r>
              <a:rPr lang="en-US" sz="1800" dirty="0" err="1">
                <a:latin typeface="Helvetica Neue" panose="02000503000000020004" pitchFamily="2" charset="0"/>
                <a:ea typeface="Helvetica Neue" panose="02000503000000020004" pitchFamily="2" charset="0"/>
                <a:cs typeface="Helvetica Neue" panose="02000503000000020004" pitchFamily="2" charset="0"/>
              </a:rPr>
              <a:t>CITATION.cff</a:t>
            </a:r>
            <a:endParaRPr lang="en-US" sz="1800" dirty="0">
              <a:latin typeface="Helvetica Neue" panose="02000503000000020004" pitchFamily="2" charset="0"/>
              <a:ea typeface="Helvetica Neue" panose="02000503000000020004" pitchFamily="2" charset="0"/>
              <a:cs typeface="Helvetica Neue" panose="02000503000000020004" pitchFamily="2" charset="0"/>
            </a:endParaRPr>
          </a:p>
          <a:p>
            <a:pPr marL="38100" lvl="0">
              <a:lnSpc>
                <a:spcPct val="115000"/>
              </a:lnSpc>
              <a:buSzPts val="1800"/>
            </a:pPr>
            <a:r>
              <a:rPr lang="en-US" sz="1800" dirty="0">
                <a:latin typeface="Helvetica Neue" panose="02000503000000020004" pitchFamily="2" charset="0"/>
                <a:ea typeface="Helvetica Neue" panose="02000503000000020004" pitchFamily="2" charset="0"/>
                <a:cs typeface="Helvetica Neue" panose="02000503000000020004" pitchFamily="2" charset="0"/>
              </a:rPr>
              <a:t>├ </a:t>
            </a:r>
            <a:r>
              <a:rPr lang="en-US" sz="1800" dirty="0" err="1">
                <a:latin typeface="Helvetica Neue" panose="02000503000000020004" pitchFamily="2" charset="0"/>
                <a:ea typeface="Helvetica Neue" panose="02000503000000020004" pitchFamily="2" charset="0"/>
                <a:cs typeface="Helvetica Neue" panose="02000503000000020004" pitchFamily="2" charset="0"/>
              </a:rPr>
              <a:t>CONTRIBUTING.md</a:t>
            </a:r>
            <a:r>
              <a:rPr lang="en-US" sz="1800" dirty="0">
                <a:latin typeface="Helvetica Neue" panose="02000503000000020004" pitchFamily="2" charset="0"/>
                <a:ea typeface="Helvetica Neue" panose="02000503000000020004" pitchFamily="2" charset="0"/>
                <a:cs typeface="Helvetica Neue" panose="02000503000000020004" pitchFamily="2" charset="0"/>
              </a:rPr>
              <a:t> </a:t>
            </a:r>
          </a:p>
          <a:p>
            <a:pPr marL="38100" lvl="0">
              <a:lnSpc>
                <a:spcPct val="115000"/>
              </a:lnSpc>
              <a:buSzPts val="1800"/>
            </a:pPr>
            <a:r>
              <a:rPr lang="en-US" sz="1800" dirty="0">
                <a:latin typeface="Helvetica Neue" panose="02000503000000020004" pitchFamily="2" charset="0"/>
                <a:ea typeface="Helvetica Neue" panose="02000503000000020004" pitchFamily="2" charset="0"/>
                <a:cs typeface="Helvetica Neue" panose="02000503000000020004" pitchFamily="2" charset="0"/>
              </a:rPr>
              <a:t>├ </a:t>
            </a:r>
            <a:r>
              <a:rPr lang="en-US" sz="1800" b="1" dirty="0" err="1">
                <a:solidFill>
                  <a:srgbClr val="326586"/>
                </a:solidFill>
                <a:latin typeface="Helvetica Neue"/>
                <a:ea typeface="Helvetica Neue"/>
                <a:cs typeface="Helvetica Neue"/>
              </a:rPr>
              <a:t>CODE_OF_CONDUCT.md</a:t>
            </a:r>
            <a:r>
              <a:rPr lang="en-US" sz="1800" b="1" dirty="0">
                <a:solidFill>
                  <a:srgbClr val="326586"/>
                </a:solidFill>
                <a:latin typeface="Helvetica Neue"/>
                <a:ea typeface="Helvetica Neue"/>
                <a:cs typeface="Helvetica Neue"/>
              </a:rPr>
              <a:t> </a:t>
            </a:r>
          </a:p>
          <a:p>
            <a:pPr marL="38100" lvl="0">
              <a:lnSpc>
                <a:spcPct val="115000"/>
              </a:lnSpc>
              <a:buSzPts val="1800"/>
            </a:pPr>
            <a:r>
              <a:rPr lang="en-US" sz="1800" dirty="0">
                <a:latin typeface="Helvetica Neue" panose="02000503000000020004" pitchFamily="2" charset="0"/>
                <a:ea typeface="Helvetica Neue" panose="02000503000000020004" pitchFamily="2" charset="0"/>
                <a:cs typeface="Helvetica Neue" panose="02000503000000020004" pitchFamily="2" charset="0"/>
              </a:rPr>
              <a:t>├ …</a:t>
            </a:r>
            <a:endParaRPr sz="1800" b="0" i="0" u="none" strike="noStrike" cap="none"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Arial"/>
            </a:endParaRPr>
          </a:p>
        </p:txBody>
      </p:sp>
    </p:spTree>
    <p:extLst>
      <p:ext uri="{BB962C8B-B14F-4D97-AF65-F5344CB8AC3E}">
        <p14:creationId xmlns:p14="http://schemas.microsoft.com/office/powerpoint/2010/main" val="7930407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g32d2462c9b0_0_21"/>
          <p:cNvSpPr/>
          <p:nvPr/>
        </p:nvSpPr>
        <p:spPr>
          <a:xfrm>
            <a:off x="0" y="4967269"/>
            <a:ext cx="9144000" cy="183000"/>
          </a:xfrm>
          <a:prstGeom prst="rect">
            <a:avLst/>
          </a:prstGeom>
          <a:solidFill>
            <a:srgbClr val="326586">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1" name="Google Shape;81;g32d2462c9b0_0_21"/>
          <p:cNvSpPr txBox="1"/>
          <p:nvPr/>
        </p:nvSpPr>
        <p:spPr>
          <a:xfrm>
            <a:off x="0" y="0"/>
            <a:ext cx="9144000" cy="427200"/>
          </a:xfrm>
          <a:prstGeom prst="rect">
            <a:avLst/>
          </a:prstGeom>
          <a:noFill/>
          <a:ln>
            <a:noFill/>
          </a:ln>
        </p:spPr>
        <p:txBody>
          <a:bodyPr spcFirstLastPara="1" wrap="square" lIns="91425" tIns="91425" rIns="91425" bIns="91425" anchor="b" anchorCtr="0">
            <a:noAutofit/>
          </a:bodyPr>
          <a:lstStyle/>
          <a:p>
            <a:pPr marL="0" marR="0" lvl="0" indent="0" algn="ctr" rtl="0">
              <a:lnSpc>
                <a:spcPct val="100000"/>
              </a:lnSpc>
              <a:spcBef>
                <a:spcPts val="0"/>
              </a:spcBef>
              <a:spcAft>
                <a:spcPts val="0"/>
              </a:spcAft>
              <a:buClr>
                <a:schemeClr val="dk1"/>
              </a:buClr>
              <a:buSzPts val="2800"/>
              <a:buFont typeface="Raleway"/>
              <a:buNone/>
            </a:pPr>
            <a:r>
              <a:rPr lang="en-US" sz="2200" b="1" dirty="0">
                <a:solidFill>
                  <a:srgbClr val="326586"/>
                </a:solidFill>
                <a:latin typeface="Helvetica Neue"/>
                <a:ea typeface="Helvetica Neue"/>
                <a:cs typeface="Helvetica Neue"/>
                <a:sym typeface="Helvetica Neue"/>
              </a:rPr>
              <a:t>Code of Conduct</a:t>
            </a:r>
            <a:endParaRPr sz="2200" b="1" i="0" u="none" strike="noStrike" cap="none" dirty="0">
              <a:solidFill>
                <a:srgbClr val="326586"/>
              </a:solidFill>
              <a:latin typeface="Helvetica Neue"/>
              <a:ea typeface="Helvetica Neue"/>
              <a:cs typeface="Helvetica Neue"/>
              <a:sym typeface="Helvetica Neue"/>
            </a:endParaRPr>
          </a:p>
        </p:txBody>
      </p:sp>
      <p:pic>
        <p:nvPicPr>
          <p:cNvPr id="82" name="Google Shape;82;g32d2462c9b0_0_21"/>
          <p:cNvPicPr preferRelativeResize="0"/>
          <p:nvPr/>
        </p:nvPicPr>
        <p:blipFill rotWithShape="1">
          <a:blip r:embed="rId3">
            <a:alphaModFix/>
          </a:blip>
          <a:srcRect/>
          <a:stretch/>
        </p:blipFill>
        <p:spPr>
          <a:xfrm>
            <a:off x="8641080" y="4967269"/>
            <a:ext cx="502920" cy="176231"/>
          </a:xfrm>
          <a:prstGeom prst="rect">
            <a:avLst/>
          </a:prstGeom>
          <a:noFill/>
          <a:ln>
            <a:noFill/>
          </a:ln>
        </p:spPr>
      </p:pic>
      <p:sp>
        <p:nvSpPr>
          <p:cNvPr id="83" name="Google Shape;83;g32d2462c9b0_0_21"/>
          <p:cNvSpPr txBox="1"/>
          <p:nvPr/>
        </p:nvSpPr>
        <p:spPr>
          <a:xfrm>
            <a:off x="-40591" y="4924320"/>
            <a:ext cx="401925"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s-ES" sz="1200" dirty="0">
                <a:latin typeface="Helvetica Neue"/>
                <a:ea typeface="Helvetica Neue"/>
                <a:cs typeface="Helvetica Neue"/>
                <a:sym typeface="Helvetica Neue"/>
              </a:rPr>
              <a:t>30</a:t>
            </a:r>
            <a:endParaRPr sz="1200" b="0" i="0" u="none" strike="noStrike" cap="none" dirty="0">
              <a:solidFill>
                <a:srgbClr val="000000"/>
              </a:solidFill>
              <a:latin typeface="Helvetica Neue"/>
              <a:ea typeface="Helvetica Neue"/>
              <a:cs typeface="Helvetica Neue"/>
              <a:sym typeface="Helvetica Neue"/>
            </a:endParaRPr>
          </a:p>
        </p:txBody>
      </p:sp>
      <p:sp>
        <p:nvSpPr>
          <p:cNvPr id="2" name="Google Shape;56;p3">
            <a:extLst>
              <a:ext uri="{FF2B5EF4-FFF2-40B4-BE49-F238E27FC236}">
                <a16:creationId xmlns:a16="http://schemas.microsoft.com/office/drawing/2014/main" id="{6749CEC1-2CB0-3383-3F60-D60D96A19188}"/>
              </a:ext>
            </a:extLst>
          </p:cNvPr>
          <p:cNvSpPr txBox="1"/>
          <p:nvPr/>
        </p:nvSpPr>
        <p:spPr>
          <a:xfrm>
            <a:off x="0" y="332152"/>
            <a:ext cx="9144000" cy="2640683"/>
          </a:xfrm>
          <a:prstGeom prst="rect">
            <a:avLst/>
          </a:prstGeom>
          <a:noFill/>
          <a:ln>
            <a:noFill/>
          </a:ln>
        </p:spPr>
        <p:txBody>
          <a:bodyPr spcFirstLastPara="1" wrap="square" lIns="91425" tIns="45700" rIns="91425" bIns="45700" anchor="t" anchorCtr="0">
            <a:spAutoFit/>
          </a:bodyPr>
          <a:lstStyle/>
          <a:p>
            <a:pPr marL="342900" indent="-304800">
              <a:lnSpc>
                <a:spcPct val="115000"/>
              </a:lnSpc>
              <a:buSzPts val="1800"/>
              <a:buFont typeface="Helvetica Neue"/>
              <a:buChar char="•"/>
            </a:pPr>
            <a:r>
              <a:rPr lang="en-US" sz="1800" b="0" i="0" u="none" strike="noStrike" cap="none"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a:rPr>
              <a:t>A </a:t>
            </a:r>
            <a:r>
              <a:rPr lang="en-US" sz="1800" dirty="0">
                <a:latin typeface="Helvetica Neue" panose="02000503000000020004" pitchFamily="2" charset="0"/>
                <a:ea typeface="Helvetica Neue" panose="02000503000000020004" pitchFamily="2" charset="0"/>
                <a:cs typeface="Helvetica Neue" panose="02000503000000020004" pitchFamily="2" charset="0"/>
              </a:rPr>
              <a:t>set of rules outlining the </a:t>
            </a:r>
            <a:r>
              <a:rPr lang="en-US" sz="1800" b="1" dirty="0">
                <a:solidFill>
                  <a:srgbClr val="326586"/>
                </a:solidFill>
                <a:latin typeface="Helvetica Neue"/>
                <a:ea typeface="Helvetica Neue"/>
                <a:cs typeface="Helvetica Neue"/>
              </a:rPr>
              <a:t>social norms, rules, &amp; responsibilities </a:t>
            </a:r>
            <a:r>
              <a:rPr lang="en-US" sz="1800" dirty="0">
                <a:latin typeface="Helvetica Neue" panose="02000503000000020004" pitchFamily="2" charset="0"/>
                <a:ea typeface="Helvetica Neue" panose="02000503000000020004" pitchFamily="2" charset="0"/>
                <a:cs typeface="Helvetica Neue" panose="02000503000000020004" pitchFamily="2" charset="0"/>
              </a:rPr>
              <a:t>of an individual project, party or organization</a:t>
            </a:r>
          </a:p>
          <a:p>
            <a:pPr marL="342900" indent="-304800">
              <a:lnSpc>
                <a:spcPct val="115000"/>
              </a:lnSpc>
              <a:buSzPts val="1800"/>
              <a:buFont typeface="Helvetica Neue"/>
              <a:buChar char="•"/>
            </a:pPr>
            <a:r>
              <a:rPr lang="en-US" sz="1800" dirty="0">
                <a:latin typeface="Helvetica Neue" panose="02000503000000020004" pitchFamily="2" charset="0"/>
                <a:ea typeface="Helvetica Neue" panose="02000503000000020004" pitchFamily="2" charset="0"/>
                <a:cs typeface="Helvetica Neue" panose="02000503000000020004" pitchFamily="2" charset="0"/>
              </a:rPr>
              <a:t>Why to add a CoC?</a:t>
            </a:r>
          </a:p>
          <a:p>
            <a:pPr marL="38100">
              <a:lnSpc>
                <a:spcPct val="115000"/>
              </a:lnSpc>
              <a:buSzPts val="1800"/>
            </a:pPr>
            <a:r>
              <a:rPr lang="en-US" sz="1800" dirty="0"/>
              <a:t>	* Sets </a:t>
            </a:r>
            <a:r>
              <a:rPr lang="en-US" sz="1800" b="1" dirty="0">
                <a:solidFill>
                  <a:srgbClr val="326586"/>
                </a:solidFill>
                <a:latin typeface="Helvetica Neue"/>
                <a:ea typeface="Helvetica Neue"/>
                <a:cs typeface="Helvetica Neue"/>
              </a:rPr>
              <a:t>clear expectations </a:t>
            </a:r>
            <a:r>
              <a:rPr lang="en-US" sz="1800" dirty="0"/>
              <a:t>on your community members</a:t>
            </a:r>
          </a:p>
          <a:p>
            <a:pPr marL="38100">
              <a:lnSpc>
                <a:spcPct val="115000"/>
              </a:lnSpc>
              <a:buSzPts val="1800"/>
            </a:pPr>
            <a:r>
              <a:rPr lang="en-US" sz="1800" dirty="0"/>
              <a:t>	* Tells contributors that you </a:t>
            </a:r>
            <a:r>
              <a:rPr lang="en-US" sz="1800" b="1" dirty="0">
                <a:solidFill>
                  <a:srgbClr val="326586"/>
                </a:solidFill>
                <a:latin typeface="Helvetica Neue"/>
                <a:ea typeface="Helvetica Neue"/>
                <a:cs typeface="Helvetica Neue"/>
              </a:rPr>
              <a:t>care</a:t>
            </a:r>
            <a:r>
              <a:rPr lang="en-US" sz="1800" dirty="0"/>
              <a:t> about your </a:t>
            </a:r>
            <a:r>
              <a:rPr lang="en-US" sz="1800" b="1" dirty="0">
                <a:solidFill>
                  <a:srgbClr val="326586"/>
                </a:solidFill>
                <a:latin typeface="Helvetica Neue"/>
                <a:ea typeface="Helvetica Neue"/>
                <a:cs typeface="Helvetica Neue"/>
              </a:rPr>
              <a:t>community</a:t>
            </a:r>
          </a:p>
          <a:p>
            <a:pPr marL="38100">
              <a:lnSpc>
                <a:spcPct val="115000"/>
              </a:lnSpc>
              <a:buSzPts val="1800"/>
            </a:pPr>
            <a:r>
              <a:rPr lang="en-US" sz="1800" dirty="0"/>
              <a:t>	* </a:t>
            </a:r>
            <a:r>
              <a:rPr lang="en-US" sz="1800" b="1" dirty="0">
                <a:solidFill>
                  <a:srgbClr val="326586"/>
                </a:solidFill>
                <a:latin typeface="Helvetica Neue"/>
                <a:ea typeface="Helvetica Neue"/>
                <a:cs typeface="Helvetica Neue"/>
              </a:rPr>
              <a:t>Invites people </a:t>
            </a:r>
            <a:r>
              <a:rPr lang="en-US" sz="1800" dirty="0"/>
              <a:t>to your project</a:t>
            </a:r>
          </a:p>
          <a:p>
            <a:pPr marL="323850" indent="-285750">
              <a:lnSpc>
                <a:spcPct val="115000"/>
              </a:lnSpc>
              <a:buSzPts val="1800"/>
              <a:buFont typeface="Arial" panose="020B0604020202020204" pitchFamily="34" charset="0"/>
              <a:buChar char="•"/>
            </a:pPr>
            <a:r>
              <a:rPr lang="en-US" sz="1800" dirty="0"/>
              <a:t>Examples: </a:t>
            </a:r>
            <a:r>
              <a:rPr lang="en-US" sz="1800" dirty="0">
                <a:hlinkClick r:id="rId4"/>
              </a:rPr>
              <a:t>PyCon conference</a:t>
            </a:r>
            <a:r>
              <a:rPr lang="en-US" sz="1800" dirty="0"/>
              <a:t> and </a:t>
            </a:r>
          </a:p>
          <a:p>
            <a:pPr marL="38100">
              <a:lnSpc>
                <a:spcPct val="115000"/>
              </a:lnSpc>
              <a:buSzPts val="1800"/>
            </a:pPr>
            <a:r>
              <a:rPr lang="en-US" sz="1800" u="sng" dirty="0">
                <a:hlinkClick r:id="rId5"/>
              </a:rPr>
              <a:t>The Carpentries</a:t>
            </a:r>
            <a:endParaRPr lang="en-US" sz="1800" dirty="0"/>
          </a:p>
        </p:txBody>
      </p:sp>
      <p:pic>
        <p:nvPicPr>
          <p:cNvPr id="35842" name="Picture 2">
            <a:extLst>
              <a:ext uri="{FF2B5EF4-FFF2-40B4-BE49-F238E27FC236}">
                <a16:creationId xmlns:a16="http://schemas.microsoft.com/office/drawing/2014/main" id="{FAA5F22A-AA57-07A1-74A1-47F9109DFFD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3629" y="1969183"/>
            <a:ext cx="4060371" cy="299808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2">
          <a:extLst>
            <a:ext uri="{FF2B5EF4-FFF2-40B4-BE49-F238E27FC236}">
              <a16:creationId xmlns:a16="http://schemas.microsoft.com/office/drawing/2014/main" id="{DBB06C49-9EDF-9E5E-59F8-7D52FE55E292}"/>
            </a:ext>
          </a:extLst>
        </p:cNvPr>
        <p:cNvGrpSpPr/>
        <p:nvPr/>
      </p:nvGrpSpPr>
      <p:grpSpPr>
        <a:xfrm>
          <a:off x="0" y="0"/>
          <a:ext cx="0" cy="0"/>
          <a:chOff x="0" y="0"/>
          <a:chExt cx="0" cy="0"/>
        </a:xfrm>
      </p:grpSpPr>
      <p:sp>
        <p:nvSpPr>
          <p:cNvPr id="33" name="Google Shape;33;p2">
            <a:extLst>
              <a:ext uri="{FF2B5EF4-FFF2-40B4-BE49-F238E27FC236}">
                <a16:creationId xmlns:a16="http://schemas.microsoft.com/office/drawing/2014/main" id="{E3D55CE5-7B6E-0F70-694A-4A09CEB61F57}"/>
              </a:ext>
            </a:extLst>
          </p:cNvPr>
          <p:cNvSpPr txBox="1"/>
          <p:nvPr/>
        </p:nvSpPr>
        <p:spPr>
          <a:xfrm>
            <a:off x="0" y="88116"/>
            <a:ext cx="9144000" cy="387034"/>
          </a:xfrm>
          <a:prstGeom prst="rect">
            <a:avLst/>
          </a:prstGeom>
          <a:noFill/>
          <a:ln>
            <a:noFill/>
          </a:ln>
        </p:spPr>
        <p:txBody>
          <a:bodyPr spcFirstLastPara="1" wrap="square" lIns="91425" tIns="91425" rIns="91425" bIns="91425" anchor="b" anchorCtr="0">
            <a:noAutofit/>
          </a:bodyPr>
          <a:lstStyle/>
          <a:p>
            <a:pPr lvl="0" algn="ctr">
              <a:buClr>
                <a:schemeClr val="dk1"/>
              </a:buClr>
              <a:buSzPts val="2800"/>
            </a:pPr>
            <a:r>
              <a:rPr lang="en-US" sz="2200" b="1" i="0" u="none" strike="noStrike" cap="none" dirty="0">
                <a:solidFill>
                  <a:srgbClr val="326586"/>
                </a:solidFill>
                <a:latin typeface="Helvetica Neue"/>
                <a:ea typeface="Helvetica Neue"/>
                <a:cs typeface="Helvetica Neue"/>
                <a:sym typeface="Helvetica Neue"/>
              </a:rPr>
              <a:t>Mountain of Engagement</a:t>
            </a:r>
            <a:endParaRPr sz="2200" b="0" i="0" u="none" strike="noStrike" cap="none" dirty="0">
              <a:solidFill>
                <a:srgbClr val="326586"/>
              </a:solidFill>
              <a:latin typeface="Helvetica Neue"/>
              <a:ea typeface="Helvetica Neue"/>
              <a:cs typeface="Helvetica Neue"/>
              <a:sym typeface="Helvetica Neue"/>
            </a:endParaRPr>
          </a:p>
        </p:txBody>
      </p:sp>
      <p:sp>
        <p:nvSpPr>
          <p:cNvPr id="34" name="Google Shape;34;p2">
            <a:extLst>
              <a:ext uri="{FF2B5EF4-FFF2-40B4-BE49-F238E27FC236}">
                <a16:creationId xmlns:a16="http://schemas.microsoft.com/office/drawing/2014/main" id="{428DCA6A-FBDB-369B-1E89-4416DA415CD2}"/>
              </a:ext>
            </a:extLst>
          </p:cNvPr>
          <p:cNvSpPr/>
          <p:nvPr/>
        </p:nvSpPr>
        <p:spPr>
          <a:xfrm>
            <a:off x="0" y="4967269"/>
            <a:ext cx="9144000" cy="182880"/>
          </a:xfrm>
          <a:prstGeom prst="rect">
            <a:avLst/>
          </a:prstGeom>
          <a:solidFill>
            <a:srgbClr val="326586">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35" name="Google Shape;35;p2">
            <a:extLst>
              <a:ext uri="{FF2B5EF4-FFF2-40B4-BE49-F238E27FC236}">
                <a16:creationId xmlns:a16="http://schemas.microsoft.com/office/drawing/2014/main" id="{FC08B478-6718-FD6C-4865-E49F3970AFA7}"/>
              </a:ext>
            </a:extLst>
          </p:cNvPr>
          <p:cNvPicPr preferRelativeResize="0"/>
          <p:nvPr/>
        </p:nvPicPr>
        <p:blipFill rotWithShape="1">
          <a:blip r:embed="rId3">
            <a:alphaModFix/>
          </a:blip>
          <a:srcRect/>
          <a:stretch/>
        </p:blipFill>
        <p:spPr>
          <a:xfrm>
            <a:off x="8641080" y="4967269"/>
            <a:ext cx="502920" cy="176231"/>
          </a:xfrm>
          <a:prstGeom prst="rect">
            <a:avLst/>
          </a:prstGeom>
          <a:noFill/>
          <a:ln>
            <a:noFill/>
          </a:ln>
        </p:spPr>
      </p:pic>
      <p:sp>
        <p:nvSpPr>
          <p:cNvPr id="43" name="Google Shape;43;p2">
            <a:extLst>
              <a:ext uri="{FF2B5EF4-FFF2-40B4-BE49-F238E27FC236}">
                <a16:creationId xmlns:a16="http://schemas.microsoft.com/office/drawing/2014/main" id="{8A4E479B-EE23-968A-8ACD-62C5281CF84B}"/>
              </a:ext>
            </a:extLst>
          </p:cNvPr>
          <p:cNvSpPr txBox="1"/>
          <p:nvPr/>
        </p:nvSpPr>
        <p:spPr>
          <a:xfrm>
            <a:off x="-40591" y="4924320"/>
            <a:ext cx="365055"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dirty="0">
                <a:solidFill>
                  <a:srgbClr val="000000"/>
                </a:solidFill>
                <a:latin typeface="Helvetica Neue"/>
                <a:ea typeface="Helvetica Neue"/>
                <a:cs typeface="Helvetica Neue"/>
                <a:sym typeface="Helvetica Neue"/>
              </a:rPr>
              <a:t>31</a:t>
            </a:r>
            <a:endParaRPr sz="1200" b="0" i="0" u="none" strike="noStrike" cap="none" dirty="0">
              <a:solidFill>
                <a:srgbClr val="000000"/>
              </a:solidFill>
              <a:latin typeface="Helvetica Neue"/>
              <a:ea typeface="Helvetica Neue"/>
              <a:cs typeface="Helvetica Neue"/>
              <a:sym typeface="Helvetica Neue"/>
            </a:endParaRPr>
          </a:p>
        </p:txBody>
      </p:sp>
      <p:pic>
        <p:nvPicPr>
          <p:cNvPr id="36866" name="Picture 2">
            <a:extLst>
              <a:ext uri="{FF2B5EF4-FFF2-40B4-BE49-F238E27FC236}">
                <a16:creationId xmlns:a16="http://schemas.microsoft.com/office/drawing/2014/main" id="{4B2DE0CA-156D-54EE-7DB4-F70DDFA3DA9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53954" y="475150"/>
            <a:ext cx="7217161" cy="4059654"/>
          </a:xfrm>
          <a:prstGeom prst="rect">
            <a:avLst/>
          </a:prstGeom>
          <a:noFill/>
          <a:extLst>
            <a:ext uri="{909E8E84-426E-40DD-AFC4-6F175D3DCCD1}">
              <a14:hiddenFill xmlns:a14="http://schemas.microsoft.com/office/drawing/2010/main">
                <a:solidFill>
                  <a:srgbClr val="FFFFFF"/>
                </a:solidFill>
              </a14:hiddenFill>
            </a:ext>
          </a:extLst>
        </p:spPr>
      </p:pic>
      <p:sp>
        <p:nvSpPr>
          <p:cNvPr id="3" name="Google Shape;52;p3">
            <a:extLst>
              <a:ext uri="{FF2B5EF4-FFF2-40B4-BE49-F238E27FC236}">
                <a16:creationId xmlns:a16="http://schemas.microsoft.com/office/drawing/2014/main" id="{50DC9FB4-B60C-E4E1-5519-53FD67B1D09A}"/>
              </a:ext>
            </a:extLst>
          </p:cNvPr>
          <p:cNvSpPr txBox="1"/>
          <p:nvPr/>
        </p:nvSpPr>
        <p:spPr>
          <a:xfrm>
            <a:off x="1153954" y="4611980"/>
            <a:ext cx="3238959" cy="278113"/>
          </a:xfrm>
          <a:prstGeom prst="rect">
            <a:avLst/>
          </a:prstGeom>
          <a:noFill/>
          <a:ln>
            <a:noFill/>
          </a:ln>
        </p:spPr>
        <p:txBody>
          <a:bodyPr spcFirstLastPara="1" wrap="square" lIns="91425" tIns="45700" rIns="91425" bIns="45700" anchor="t" anchorCtr="0">
            <a:spAutoFit/>
          </a:bodyPr>
          <a:lstStyle/>
          <a:p>
            <a:pPr marL="38100" lvl="0">
              <a:lnSpc>
                <a:spcPct val="115000"/>
              </a:lnSpc>
              <a:buSzPts val="1050"/>
            </a:pPr>
            <a:r>
              <a:rPr lang="en-US" sz="1050" dirty="0">
                <a:latin typeface="Helvetica Neue"/>
                <a:ea typeface="Helvetica Neue"/>
                <a:cs typeface="Helvetica Neue"/>
                <a:sym typeface="Helvetica Neue"/>
              </a:rPr>
              <a:t>CC BY Abby Cabunoc Mayes</a:t>
            </a:r>
            <a:endParaRPr sz="1050" b="0" i="0" u="none" strike="noStrike" cap="none" dirty="0">
              <a:solidFill>
                <a:srgbClr val="000000"/>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6275187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2">
          <a:extLst>
            <a:ext uri="{FF2B5EF4-FFF2-40B4-BE49-F238E27FC236}">
              <a16:creationId xmlns:a16="http://schemas.microsoft.com/office/drawing/2014/main" id="{9132699C-221F-22E7-5CA5-4CF4B8A1E99D}"/>
            </a:ext>
          </a:extLst>
        </p:cNvPr>
        <p:cNvGrpSpPr/>
        <p:nvPr/>
      </p:nvGrpSpPr>
      <p:grpSpPr>
        <a:xfrm>
          <a:off x="0" y="0"/>
          <a:ext cx="0" cy="0"/>
          <a:chOff x="0" y="0"/>
          <a:chExt cx="0" cy="0"/>
        </a:xfrm>
      </p:grpSpPr>
      <p:sp>
        <p:nvSpPr>
          <p:cNvPr id="33" name="Google Shape;33;p2">
            <a:extLst>
              <a:ext uri="{FF2B5EF4-FFF2-40B4-BE49-F238E27FC236}">
                <a16:creationId xmlns:a16="http://schemas.microsoft.com/office/drawing/2014/main" id="{3CB20AA1-B49F-2C37-7554-704BF231A0C5}"/>
              </a:ext>
            </a:extLst>
          </p:cNvPr>
          <p:cNvSpPr txBox="1"/>
          <p:nvPr/>
        </p:nvSpPr>
        <p:spPr>
          <a:xfrm>
            <a:off x="0" y="88116"/>
            <a:ext cx="9144000" cy="387034"/>
          </a:xfrm>
          <a:prstGeom prst="rect">
            <a:avLst/>
          </a:prstGeom>
          <a:noFill/>
          <a:ln>
            <a:noFill/>
          </a:ln>
        </p:spPr>
        <p:txBody>
          <a:bodyPr spcFirstLastPara="1" wrap="square" lIns="91425" tIns="91425" rIns="91425" bIns="91425" anchor="b" anchorCtr="0">
            <a:noAutofit/>
          </a:bodyPr>
          <a:lstStyle/>
          <a:p>
            <a:pPr lvl="0" algn="ctr">
              <a:buClr>
                <a:schemeClr val="dk1"/>
              </a:buClr>
              <a:buSzPts val="2800"/>
            </a:pPr>
            <a:r>
              <a:rPr lang="en-US" sz="2200" b="1" i="0" u="none" strike="noStrike" cap="none" dirty="0">
                <a:solidFill>
                  <a:srgbClr val="326586"/>
                </a:solidFill>
                <a:latin typeface="Helvetica Neue"/>
                <a:ea typeface="Helvetica Neue"/>
                <a:cs typeface="Helvetica Neue"/>
                <a:sym typeface="Helvetica Neue"/>
              </a:rPr>
              <a:t>Going further – Open Science</a:t>
            </a:r>
            <a:endParaRPr sz="2200" b="0" i="0" u="none" strike="noStrike" cap="none" dirty="0">
              <a:solidFill>
                <a:srgbClr val="326586"/>
              </a:solidFill>
              <a:latin typeface="Helvetica Neue"/>
              <a:ea typeface="Helvetica Neue"/>
              <a:cs typeface="Helvetica Neue"/>
              <a:sym typeface="Helvetica Neue"/>
            </a:endParaRPr>
          </a:p>
        </p:txBody>
      </p:sp>
      <p:sp>
        <p:nvSpPr>
          <p:cNvPr id="34" name="Google Shape;34;p2">
            <a:extLst>
              <a:ext uri="{FF2B5EF4-FFF2-40B4-BE49-F238E27FC236}">
                <a16:creationId xmlns:a16="http://schemas.microsoft.com/office/drawing/2014/main" id="{DB6A3652-F2BA-AC22-FF02-67FE50EA628F}"/>
              </a:ext>
            </a:extLst>
          </p:cNvPr>
          <p:cNvSpPr/>
          <p:nvPr/>
        </p:nvSpPr>
        <p:spPr>
          <a:xfrm>
            <a:off x="0" y="4967269"/>
            <a:ext cx="9144000" cy="182880"/>
          </a:xfrm>
          <a:prstGeom prst="rect">
            <a:avLst/>
          </a:prstGeom>
          <a:solidFill>
            <a:srgbClr val="326586">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35" name="Google Shape;35;p2">
            <a:extLst>
              <a:ext uri="{FF2B5EF4-FFF2-40B4-BE49-F238E27FC236}">
                <a16:creationId xmlns:a16="http://schemas.microsoft.com/office/drawing/2014/main" id="{04052F27-3202-3031-0E2E-2FAC4B133C57}"/>
              </a:ext>
            </a:extLst>
          </p:cNvPr>
          <p:cNvPicPr preferRelativeResize="0"/>
          <p:nvPr/>
        </p:nvPicPr>
        <p:blipFill rotWithShape="1">
          <a:blip r:embed="rId3">
            <a:alphaModFix/>
          </a:blip>
          <a:srcRect/>
          <a:stretch/>
        </p:blipFill>
        <p:spPr>
          <a:xfrm>
            <a:off x="8641080" y="4967269"/>
            <a:ext cx="502920" cy="176231"/>
          </a:xfrm>
          <a:prstGeom prst="rect">
            <a:avLst/>
          </a:prstGeom>
          <a:noFill/>
          <a:ln>
            <a:noFill/>
          </a:ln>
        </p:spPr>
      </p:pic>
      <p:sp>
        <p:nvSpPr>
          <p:cNvPr id="43" name="Google Shape;43;p2">
            <a:extLst>
              <a:ext uri="{FF2B5EF4-FFF2-40B4-BE49-F238E27FC236}">
                <a16:creationId xmlns:a16="http://schemas.microsoft.com/office/drawing/2014/main" id="{49F52381-8E60-BF0C-E8CF-9AD32995FA15}"/>
              </a:ext>
            </a:extLst>
          </p:cNvPr>
          <p:cNvSpPr txBox="1"/>
          <p:nvPr/>
        </p:nvSpPr>
        <p:spPr>
          <a:xfrm>
            <a:off x="-40591" y="4924320"/>
            <a:ext cx="387177"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dirty="0">
                <a:latin typeface="Helvetica Neue"/>
                <a:ea typeface="Helvetica Neue"/>
                <a:cs typeface="Helvetica Neue"/>
                <a:sym typeface="Helvetica Neue"/>
              </a:rPr>
              <a:t>32</a:t>
            </a:r>
            <a:endParaRPr sz="1200" b="0" i="0" u="none" strike="noStrike" cap="none" dirty="0">
              <a:solidFill>
                <a:srgbClr val="000000"/>
              </a:solidFill>
              <a:latin typeface="Helvetica Neue"/>
              <a:ea typeface="Helvetica Neue"/>
              <a:cs typeface="Helvetica Neue"/>
              <a:sym typeface="Helvetica Neue"/>
            </a:endParaRPr>
          </a:p>
        </p:txBody>
      </p:sp>
      <p:pic>
        <p:nvPicPr>
          <p:cNvPr id="2" name="Picture 1">
            <a:extLst>
              <a:ext uri="{FF2B5EF4-FFF2-40B4-BE49-F238E27FC236}">
                <a16:creationId xmlns:a16="http://schemas.microsoft.com/office/drawing/2014/main" id="{937DD010-F7D6-9952-41D8-7B3BA1E9E97A}"/>
              </a:ext>
            </a:extLst>
          </p:cNvPr>
          <p:cNvPicPr>
            <a:picLocks noChangeAspect="1"/>
          </p:cNvPicPr>
          <p:nvPr/>
        </p:nvPicPr>
        <p:blipFill>
          <a:blip r:embed="rId4"/>
          <a:stretch>
            <a:fillRect/>
          </a:stretch>
        </p:blipFill>
        <p:spPr>
          <a:xfrm>
            <a:off x="2373479" y="2894702"/>
            <a:ext cx="4176031" cy="2050596"/>
          </a:xfrm>
          <a:prstGeom prst="rect">
            <a:avLst/>
          </a:prstGeom>
        </p:spPr>
      </p:pic>
      <p:pic>
        <p:nvPicPr>
          <p:cNvPr id="5" name="Picture 4" descr="A diagram of open science&#10;&#10;AI-generated content may be incorrect.">
            <a:extLst>
              <a:ext uri="{FF2B5EF4-FFF2-40B4-BE49-F238E27FC236}">
                <a16:creationId xmlns:a16="http://schemas.microsoft.com/office/drawing/2014/main" id="{2B5CE1C8-852E-B44C-94F8-89469228F432}"/>
              </a:ext>
            </a:extLst>
          </p:cNvPr>
          <p:cNvPicPr>
            <a:picLocks noChangeAspect="1"/>
          </p:cNvPicPr>
          <p:nvPr/>
        </p:nvPicPr>
        <p:blipFill>
          <a:blip r:embed="rId5"/>
          <a:stretch>
            <a:fillRect/>
          </a:stretch>
        </p:blipFill>
        <p:spPr>
          <a:xfrm>
            <a:off x="1922819" y="475150"/>
            <a:ext cx="5298361" cy="2397582"/>
          </a:xfrm>
          <a:prstGeom prst="rect">
            <a:avLst/>
          </a:prstGeom>
        </p:spPr>
      </p:pic>
      <p:sp>
        <p:nvSpPr>
          <p:cNvPr id="6" name="Google Shape;52;p3">
            <a:extLst>
              <a:ext uri="{FF2B5EF4-FFF2-40B4-BE49-F238E27FC236}">
                <a16:creationId xmlns:a16="http://schemas.microsoft.com/office/drawing/2014/main" id="{E21DB41F-B4A2-9BE2-A5B0-FFAB18CD0A71}"/>
              </a:ext>
            </a:extLst>
          </p:cNvPr>
          <p:cNvSpPr txBox="1"/>
          <p:nvPr/>
        </p:nvSpPr>
        <p:spPr>
          <a:xfrm>
            <a:off x="120660" y="4646207"/>
            <a:ext cx="3238959" cy="278113"/>
          </a:xfrm>
          <a:prstGeom prst="rect">
            <a:avLst/>
          </a:prstGeom>
          <a:noFill/>
          <a:ln>
            <a:noFill/>
          </a:ln>
        </p:spPr>
        <p:txBody>
          <a:bodyPr spcFirstLastPara="1" wrap="square" lIns="91425" tIns="45700" rIns="91425" bIns="45700" anchor="t" anchorCtr="0">
            <a:spAutoFit/>
          </a:bodyPr>
          <a:lstStyle/>
          <a:p>
            <a:pPr marL="38100" lvl="0">
              <a:lnSpc>
                <a:spcPct val="115000"/>
              </a:lnSpc>
              <a:buSzPts val="1050"/>
            </a:pPr>
            <a:r>
              <a:rPr lang="en-US" sz="1050" dirty="0">
                <a:latin typeface="Helvetica Neue"/>
                <a:ea typeface="Helvetica Neue"/>
                <a:cs typeface="Helvetica Neue"/>
                <a:sym typeface="Helvetica Neue"/>
              </a:rPr>
              <a:t>CC BY </a:t>
            </a:r>
            <a:r>
              <a:rPr lang="en-US" sz="1050" dirty="0" err="1">
                <a:latin typeface="Helvetica Neue"/>
                <a:ea typeface="Helvetica Neue"/>
                <a:cs typeface="Helvetica Neue"/>
                <a:sym typeface="Helvetica Neue"/>
              </a:rPr>
              <a:t>Robbietan</a:t>
            </a:r>
            <a:r>
              <a:rPr lang="en-US" sz="1050" dirty="0">
                <a:latin typeface="Helvetica Neue"/>
                <a:ea typeface="Helvetica Neue"/>
                <a:cs typeface="Helvetica Neue"/>
                <a:sym typeface="Helvetica Neue"/>
              </a:rPr>
              <a:t> Morrison</a:t>
            </a:r>
            <a:endParaRPr sz="1050" b="0" i="0" u="none" strike="noStrike" cap="none" dirty="0">
              <a:solidFill>
                <a:srgbClr val="000000"/>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32815439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33"/>
          <p:cNvSpPr/>
          <p:nvPr/>
        </p:nvSpPr>
        <p:spPr>
          <a:xfrm>
            <a:off x="0" y="4967269"/>
            <a:ext cx="9144000" cy="182880"/>
          </a:xfrm>
          <a:prstGeom prst="rect">
            <a:avLst/>
          </a:prstGeom>
          <a:solidFill>
            <a:srgbClr val="326586">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22" name="Google Shape;222;p33"/>
          <p:cNvSpPr txBox="1"/>
          <p:nvPr/>
        </p:nvSpPr>
        <p:spPr>
          <a:xfrm>
            <a:off x="535650" y="67733"/>
            <a:ext cx="8072700" cy="416312"/>
          </a:xfrm>
          <a:prstGeom prst="rect">
            <a:avLst/>
          </a:prstGeom>
          <a:noFill/>
          <a:ln>
            <a:noFill/>
          </a:ln>
        </p:spPr>
        <p:txBody>
          <a:bodyPr spcFirstLastPara="1" wrap="square" lIns="91425" tIns="91425" rIns="91425" bIns="91425" anchor="b" anchorCtr="0">
            <a:noAutofit/>
          </a:bodyPr>
          <a:lstStyle/>
          <a:p>
            <a:pPr marL="0" marR="0" lvl="0" indent="0" algn="ctr" rtl="0">
              <a:lnSpc>
                <a:spcPct val="100000"/>
              </a:lnSpc>
              <a:spcBef>
                <a:spcPts val="0"/>
              </a:spcBef>
              <a:spcAft>
                <a:spcPts val="0"/>
              </a:spcAft>
              <a:buClr>
                <a:schemeClr val="dk1"/>
              </a:buClr>
              <a:buSzPts val="2800"/>
              <a:buFont typeface="Raleway"/>
              <a:buNone/>
            </a:pPr>
            <a:r>
              <a:rPr lang="en" sz="2200" b="1" i="0" u="none" strike="noStrike" cap="none" dirty="0">
                <a:solidFill>
                  <a:srgbClr val="326586"/>
                </a:solidFill>
                <a:latin typeface="Helvetica Neue" panose="020B0604020202020204" charset="0"/>
                <a:ea typeface="Raleway"/>
                <a:cs typeface="Raleway"/>
                <a:sym typeface="Raleway"/>
              </a:rPr>
              <a:t>Thanks!</a:t>
            </a:r>
            <a:endParaRPr sz="2200" dirty="0">
              <a:solidFill>
                <a:srgbClr val="326586"/>
              </a:solidFill>
              <a:latin typeface="Helvetica Neue" panose="020B0604020202020204" charset="0"/>
            </a:endParaRPr>
          </a:p>
        </p:txBody>
      </p:sp>
      <p:pic>
        <p:nvPicPr>
          <p:cNvPr id="2" name="Google Shape;104;p20">
            <a:extLst>
              <a:ext uri="{FF2B5EF4-FFF2-40B4-BE49-F238E27FC236}">
                <a16:creationId xmlns:a16="http://schemas.microsoft.com/office/drawing/2014/main" id="{1D7E8C2E-7854-0DA3-C0BC-FA6630D64818}"/>
              </a:ext>
            </a:extLst>
          </p:cNvPr>
          <p:cNvPicPr preferRelativeResize="0"/>
          <p:nvPr/>
        </p:nvPicPr>
        <p:blipFill rotWithShape="1">
          <a:blip r:embed="rId3">
            <a:alphaModFix/>
          </a:blip>
          <a:srcRect/>
          <a:stretch/>
        </p:blipFill>
        <p:spPr>
          <a:xfrm>
            <a:off x="8641080" y="4967269"/>
            <a:ext cx="502920" cy="176231"/>
          </a:xfrm>
          <a:prstGeom prst="rect">
            <a:avLst/>
          </a:prstGeom>
          <a:noFill/>
          <a:ln>
            <a:noFill/>
          </a:ln>
        </p:spPr>
      </p:pic>
      <p:sp>
        <p:nvSpPr>
          <p:cNvPr id="3" name="Google Shape;107;p20">
            <a:extLst>
              <a:ext uri="{FF2B5EF4-FFF2-40B4-BE49-F238E27FC236}">
                <a16:creationId xmlns:a16="http://schemas.microsoft.com/office/drawing/2014/main" id="{7BFCDCF7-F3B9-6E40-E47A-987BDEDA8A78}"/>
              </a:ext>
            </a:extLst>
          </p:cNvPr>
          <p:cNvSpPr txBox="1"/>
          <p:nvPr/>
        </p:nvSpPr>
        <p:spPr>
          <a:xfrm>
            <a:off x="0" y="4530563"/>
            <a:ext cx="9144000" cy="410841"/>
          </a:xfrm>
          <a:prstGeom prst="rect">
            <a:avLst/>
          </a:prstGeom>
          <a:noFill/>
          <a:ln>
            <a:noFill/>
          </a:ln>
        </p:spPr>
        <p:txBody>
          <a:bodyPr spcFirstLastPara="1" wrap="square" lIns="91425" tIns="45700" rIns="91425" bIns="45700" anchor="t" anchorCtr="0">
            <a:spAutoFit/>
          </a:bodyPr>
          <a:lstStyle/>
          <a:p>
            <a:pPr marL="38100" lvl="1">
              <a:lnSpc>
                <a:spcPct val="115000"/>
              </a:lnSpc>
              <a:buSzPts val="1800"/>
            </a:pPr>
            <a:r>
              <a:rPr lang="fr-FR" sz="1800" b="1" dirty="0">
                <a:solidFill>
                  <a:srgbClr val="326586"/>
                </a:solidFill>
                <a:latin typeface="Helvetica Neue"/>
                <a:ea typeface="Helvetica Neue"/>
                <a:cs typeface="Helvetica Neue"/>
                <a:sym typeface="Helvetica Neue"/>
              </a:rPr>
              <a:t>Slides: </a:t>
            </a:r>
            <a:r>
              <a:rPr lang="fr-FR" sz="1800" dirty="0">
                <a:solidFill>
                  <a:schemeClr val="tx1"/>
                </a:solidFill>
                <a:latin typeface="Helvetica Neue"/>
                <a:ea typeface="Helvetica Neue"/>
                <a:cs typeface="Helvetica Neue"/>
                <a:sym typeface="Helvetica Neue"/>
                <a:hlinkClick r:id="rId4"/>
              </a:rPr>
              <a:t>https://doi.org/10.5281/zenodo.15985179</a:t>
            </a:r>
            <a:r>
              <a:rPr lang="fr-FR" sz="1800" dirty="0">
                <a:solidFill>
                  <a:schemeClr val="tx1"/>
                </a:solidFill>
                <a:latin typeface="Helvetica Neue"/>
                <a:ea typeface="Helvetica Neue"/>
                <a:cs typeface="Helvetica Neue"/>
                <a:sym typeface="Helvetica Neue"/>
              </a:rPr>
              <a:t> </a:t>
            </a:r>
          </a:p>
        </p:txBody>
      </p:sp>
      <p:sp>
        <p:nvSpPr>
          <p:cNvPr id="6" name="Google Shape;42;p2">
            <a:extLst>
              <a:ext uri="{FF2B5EF4-FFF2-40B4-BE49-F238E27FC236}">
                <a16:creationId xmlns:a16="http://schemas.microsoft.com/office/drawing/2014/main" id="{FF18C66B-073B-62C6-11A3-9612D22CE82B}"/>
              </a:ext>
            </a:extLst>
          </p:cNvPr>
          <p:cNvSpPr txBox="1"/>
          <p:nvPr/>
        </p:nvSpPr>
        <p:spPr>
          <a:xfrm>
            <a:off x="0" y="418084"/>
            <a:ext cx="9144000" cy="1685036"/>
          </a:xfrm>
          <a:prstGeom prst="rect">
            <a:avLst/>
          </a:prstGeom>
          <a:noFill/>
          <a:ln>
            <a:noFill/>
          </a:ln>
        </p:spPr>
        <p:txBody>
          <a:bodyPr spcFirstLastPara="1" wrap="square" lIns="91425" tIns="45700" rIns="91425" bIns="45700" anchor="t" anchorCtr="0">
            <a:spAutoFit/>
          </a:bodyPr>
          <a:lstStyle/>
          <a:p>
            <a:pPr marL="323850" indent="-285750">
              <a:lnSpc>
                <a:spcPct val="115000"/>
              </a:lnSpc>
              <a:buSzPts val="1800"/>
              <a:buFont typeface="Arial" panose="020B0604020202020204" pitchFamily="34" charset="0"/>
              <a:buChar char="•"/>
            </a:pPr>
            <a:r>
              <a:rPr lang="en-US" sz="1800" dirty="0">
                <a:latin typeface="Helvetica Neue" panose="02000503000000020004" pitchFamily="2" charset="0"/>
                <a:ea typeface="Helvetica Neue" panose="02000503000000020004" pitchFamily="2" charset="0"/>
                <a:cs typeface="Helvetica Neue" panose="02000503000000020004" pitchFamily="2" charset="0"/>
              </a:rPr>
              <a:t>Sophia Batchelor – </a:t>
            </a:r>
            <a:r>
              <a:rPr lang="en-US" sz="1800" i="1" dirty="0">
                <a:latin typeface="Helvetica Neue" panose="02000503000000020004" pitchFamily="2" charset="0"/>
                <a:ea typeface="Helvetica Neue" panose="02000503000000020004" pitchFamily="2" charset="0"/>
                <a:cs typeface="Helvetica Neue" panose="02000503000000020004" pitchFamily="2" charset="0"/>
              </a:rPr>
              <a:t>Project Management with GitHub</a:t>
            </a:r>
            <a:r>
              <a:rPr lang="en-US" sz="1800" dirty="0">
                <a:latin typeface="Helvetica Neue" panose="02000503000000020004" pitchFamily="2" charset="0"/>
                <a:ea typeface="Helvetica Neue" panose="02000503000000020004" pitchFamily="2" charset="0"/>
                <a:cs typeface="Helvetica Neue" panose="02000503000000020004" pitchFamily="2" charset="0"/>
              </a:rPr>
              <a:t> workshop (</a:t>
            </a:r>
            <a:r>
              <a:rPr lang="en-US" sz="1800" dirty="0">
                <a:latin typeface="Helvetica Neue" panose="02000503000000020004" pitchFamily="2" charset="0"/>
                <a:ea typeface="Helvetica Neue" panose="02000503000000020004" pitchFamily="2" charset="0"/>
                <a:cs typeface="Helvetica Neue" panose="02000503000000020004" pitchFamily="2" charset="0"/>
                <a:hlinkClick r:id="rId5"/>
              </a:rPr>
              <a:t>Byte-sized RSE series</a:t>
            </a:r>
            <a:r>
              <a:rPr lang="en-US" sz="1800" dirty="0">
                <a:latin typeface="Helvetica Neue" panose="02000503000000020004" pitchFamily="2" charset="0"/>
                <a:ea typeface="Helvetica Neue" panose="02000503000000020004" pitchFamily="2" charset="0"/>
                <a:cs typeface="Helvetica Neue" panose="02000503000000020004" pitchFamily="2" charset="0"/>
              </a:rPr>
              <a:t>, </a:t>
            </a:r>
            <a:r>
              <a:rPr lang="en-US" sz="1800" dirty="0">
                <a:latin typeface="Helvetica Neue" panose="02000503000000020004" pitchFamily="2" charset="0"/>
                <a:ea typeface="Helvetica Neue" panose="02000503000000020004" pitchFamily="2" charset="0"/>
                <a:cs typeface="Helvetica Neue" panose="02000503000000020004" pitchFamily="2" charset="0"/>
                <a:hlinkClick r:id="rId6"/>
              </a:rPr>
              <a:t>UNIVERSE-HPC project</a:t>
            </a:r>
            <a:r>
              <a:rPr lang="en-US" sz="1800" dirty="0">
                <a:latin typeface="Helvetica Neue" panose="02000503000000020004" pitchFamily="2" charset="0"/>
                <a:ea typeface="Helvetica Neue" panose="02000503000000020004" pitchFamily="2" charset="0"/>
                <a:cs typeface="Helvetica Neue" panose="02000503000000020004" pitchFamily="2" charset="0"/>
              </a:rPr>
              <a:t>)</a:t>
            </a:r>
          </a:p>
          <a:p>
            <a:pPr marL="323850" indent="-285750">
              <a:lnSpc>
                <a:spcPct val="115000"/>
              </a:lnSpc>
              <a:buSzPts val="1800"/>
              <a:buFont typeface="Arial" panose="020B0604020202020204" pitchFamily="34" charset="0"/>
              <a:buChar char="•"/>
            </a:pPr>
            <a:r>
              <a:rPr lang="en-US" sz="1800" dirty="0">
                <a:latin typeface="Helvetica Neue" panose="02000503000000020004" pitchFamily="2" charset="0"/>
                <a:ea typeface="Helvetica Neue" panose="02000503000000020004" pitchFamily="2" charset="0"/>
                <a:cs typeface="Helvetica Neue" panose="02000503000000020004" pitchFamily="2" charset="0"/>
              </a:rPr>
              <a:t>Alexander Martinez Mendez, Mariana Meireles, Malvika Sharan, </a:t>
            </a:r>
            <a:r>
              <a:rPr lang="en-US" sz="1800" dirty="0" err="1">
                <a:latin typeface="Helvetica Neue" panose="02000503000000020004" pitchFamily="2" charset="0"/>
                <a:ea typeface="Helvetica Neue" panose="02000503000000020004" pitchFamily="2" charset="0"/>
                <a:cs typeface="Helvetica Neue" panose="02000503000000020004" pitchFamily="2" charset="0"/>
              </a:rPr>
              <a:t>Yo</a:t>
            </a:r>
            <a:r>
              <a:rPr lang="en-US" sz="1800" dirty="0">
                <a:latin typeface="Helvetica Neue" panose="02000503000000020004" pitchFamily="2" charset="0"/>
                <a:ea typeface="Helvetica Neue" panose="02000503000000020004" pitchFamily="2" charset="0"/>
                <a:cs typeface="Helvetica Neue" panose="02000503000000020004" pitchFamily="2" charset="0"/>
              </a:rPr>
              <a:t> Yehudi, and other contributors for slides of the </a:t>
            </a:r>
            <a:r>
              <a:rPr lang="en-US" sz="1800" dirty="0">
                <a:latin typeface="Helvetica Neue" panose="02000503000000020004" pitchFamily="2" charset="0"/>
                <a:ea typeface="Helvetica Neue" panose="02000503000000020004" pitchFamily="2" charset="0"/>
                <a:cs typeface="Helvetica Neue" panose="02000503000000020004" pitchFamily="2" charset="0"/>
                <a:hlinkClick r:id="rId7"/>
              </a:rPr>
              <a:t>Open Life Science Program</a:t>
            </a:r>
            <a:endParaRPr lang="en-US" sz="1800" dirty="0">
              <a:latin typeface="Helvetica Neue" panose="02000503000000020004" pitchFamily="2" charset="0"/>
              <a:ea typeface="Helvetica Neue" panose="02000503000000020004" pitchFamily="2" charset="0"/>
              <a:cs typeface="Helvetica Neue" panose="02000503000000020004" pitchFamily="2" charset="0"/>
            </a:endParaRPr>
          </a:p>
          <a:p>
            <a:pPr marL="323850" indent="-285750">
              <a:lnSpc>
                <a:spcPct val="115000"/>
              </a:lnSpc>
              <a:buSzPts val="1800"/>
              <a:buFont typeface="Arial" panose="020B0604020202020204" pitchFamily="34" charset="0"/>
              <a:buChar char="•"/>
            </a:pPr>
            <a:r>
              <a:rPr lang="en-US" sz="1800" dirty="0">
                <a:latin typeface="Helvetica Neue" panose="02000503000000020004" pitchFamily="2" charset="0"/>
                <a:ea typeface="Helvetica Neue" panose="02000503000000020004" pitchFamily="2" charset="0"/>
                <a:cs typeface="Helvetica Neue" panose="02000503000000020004" pitchFamily="2" charset="0"/>
                <a:hlinkClick r:id="rId8"/>
              </a:rPr>
              <a:t>The Turing Way</a:t>
            </a:r>
            <a:endParaRPr lang="en-US" sz="1800" dirty="0">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7" name="Google Shape;127;p6">
            <a:extLst>
              <a:ext uri="{FF2B5EF4-FFF2-40B4-BE49-F238E27FC236}">
                <a16:creationId xmlns:a16="http://schemas.microsoft.com/office/drawing/2014/main" id="{4BE0E99F-8F70-5DD4-BA17-5238A44514D0}"/>
              </a:ext>
            </a:extLst>
          </p:cNvPr>
          <p:cNvPicPr preferRelativeResize="0"/>
          <p:nvPr/>
        </p:nvPicPr>
        <p:blipFill rotWithShape="1">
          <a:blip r:embed="rId9">
            <a:alphaModFix/>
          </a:blip>
          <a:srcRect/>
          <a:stretch/>
        </p:blipFill>
        <p:spPr>
          <a:xfrm>
            <a:off x="2456108" y="2103120"/>
            <a:ext cx="4231784" cy="2427443"/>
          </a:xfrm>
          <a:prstGeom prst="rect">
            <a:avLst/>
          </a:prstGeom>
          <a:noFill/>
          <a:ln>
            <a:noFill/>
          </a:ln>
        </p:spPr>
      </p:pic>
    </p:spTree>
    <p:extLst>
      <p:ext uri="{BB962C8B-B14F-4D97-AF65-F5344CB8AC3E}">
        <p14:creationId xmlns:p14="http://schemas.microsoft.com/office/powerpoint/2010/main" val="4031236636"/>
      </p:ext>
    </p:extLst>
  </p:cSld>
  <p:clrMapOvr>
    <a:masterClrMapping/>
  </p:clrMapOvr>
</p:sld>
</file>

<file path=ppt/theme/theme1.xml><?xml version="1.0" encoding="utf-8"?>
<a:theme xmlns:a="http://schemas.openxmlformats.org/drawingml/2006/main" name="Microbiology Breakthrough by Slidesgo">
  <a:themeElements>
    <a:clrScheme name="Simple Light">
      <a:dk1>
        <a:srgbClr val="252525"/>
      </a:dk1>
      <a:lt1>
        <a:srgbClr val="FFFFFF"/>
      </a:lt1>
      <a:dk2>
        <a:srgbClr val="595959"/>
      </a:dk2>
      <a:lt2>
        <a:srgbClr val="EEEEEE"/>
      </a:lt2>
      <a:accent1>
        <a:srgbClr val="D24141"/>
      </a:accent1>
      <a:accent2>
        <a:srgbClr val="B42526"/>
      </a:accent2>
      <a:accent3>
        <a:srgbClr val="800909"/>
      </a:accent3>
      <a:accent4>
        <a:srgbClr val="4F0000"/>
      </a:accent4>
      <a:accent5>
        <a:srgbClr val="D9D9D9"/>
      </a:accent5>
      <a:accent6>
        <a:srgbClr val="CCCCCC"/>
      </a:accent6>
      <a:hlink>
        <a:srgbClr val="99999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2013</TotalTime>
  <Words>2502</Words>
  <Application>Microsoft Macintosh PowerPoint</Application>
  <PresentationFormat>On-screen Show (16:9)</PresentationFormat>
  <Paragraphs>349</Paragraphs>
  <Slides>40</Slides>
  <Notes>40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40</vt:i4>
      </vt:variant>
    </vt:vector>
  </HeadingPairs>
  <TitlesOfParts>
    <vt:vector size="46" baseType="lpstr">
      <vt:lpstr>Courier New</vt:lpstr>
      <vt:lpstr>Helvetica Neue</vt:lpstr>
      <vt:lpstr>Arial</vt:lpstr>
      <vt:lpstr>Raleway</vt:lpstr>
      <vt:lpstr>Open Sans</vt:lpstr>
      <vt:lpstr>Microbiology Breakthrough by Slidesgo</vt:lpstr>
      <vt:lpstr>Managing Open Source Projects: Standards and Collaboration Tools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Ayala Ruano, Sebastián (Alumni FSE)</cp:lastModifiedBy>
  <cp:revision>11</cp:revision>
  <dcterms:modified xsi:type="dcterms:W3CDTF">2025-07-16T17:58:30Z</dcterms:modified>
</cp:coreProperties>
</file>