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omments/modernComment_14F_8D9FC27F.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sldIdLst>
    <p:sldId id="256" r:id="rId5"/>
    <p:sldId id="288" r:id="rId6"/>
    <p:sldId id="291" r:id="rId7"/>
    <p:sldId id="271" r:id="rId8"/>
    <p:sldId id="261" r:id="rId9"/>
    <p:sldId id="319" r:id="rId10"/>
    <p:sldId id="320" r:id="rId11"/>
    <p:sldId id="332" r:id="rId12"/>
    <p:sldId id="331" r:id="rId13"/>
    <p:sldId id="321" r:id="rId14"/>
    <p:sldId id="304" r:id="rId15"/>
    <p:sldId id="333" r:id="rId16"/>
    <p:sldId id="335" r:id="rId17"/>
    <p:sldId id="295" r:id="rId18"/>
    <p:sldId id="337" r:id="rId19"/>
    <p:sldId id="262" r:id="rId20"/>
    <p:sldId id="266" r:id="rId21"/>
    <p:sldId id="336" r:id="rId22"/>
    <p:sldId id="318" r:id="rId23"/>
    <p:sldId id="293" r:id="rId24"/>
    <p:sldId id="267" r:id="rId25"/>
    <p:sldId id="259" r:id="rId26"/>
    <p:sldId id="269" r:id="rId27"/>
    <p:sldId id="285" r:id="rId28"/>
    <p:sldId id="334" r:id="rId29"/>
    <p:sldId id="326" r:id="rId30"/>
    <p:sldId id="317" r:id="rId31"/>
    <p:sldId id="340" r:id="rId32"/>
    <p:sldId id="339" r:id="rId33"/>
    <p:sldId id="323" r:id="rId34"/>
    <p:sldId id="324" r:id="rId35"/>
    <p:sldId id="328" r:id="rId36"/>
    <p:sldId id="327" r:id="rId37"/>
    <p:sldId id="329" r:id="rId38"/>
    <p:sldId id="270" r:id="rId39"/>
    <p:sldId id="265" r:id="rId40"/>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Glegoo" pitchFamily="2" charset="77"/>
      <p:regular r:id="rId47"/>
      <p:bold r:id="rId48"/>
    </p:embeddedFont>
    <p:embeddedFont>
      <p:font typeface="Open Sans" panose="020B0606030504020204" pitchFamily="34" charset="0"/>
      <p:regular r:id="rId49"/>
      <p:bold r:id="rId50"/>
      <p:italic r:id="rId51"/>
      <p:boldItalic r:id="rId52"/>
    </p:embeddedFont>
    <p:embeddedFont>
      <p:font typeface="Open Sans Light" panose="020B0306030504020204" pitchFamily="34" charset="0"/>
      <p:regular r:id="rId53"/>
      <p:italic r:id="rId54"/>
    </p:embeddedFont>
    <p:embeddedFont>
      <p:font typeface="Verdana" panose="020B0604030504040204" pitchFamily="34" charset="0"/>
      <p:regular r:id="rId55"/>
      <p:bold r:id="rId56"/>
      <p:italic r:id="rId57"/>
      <p:boldItalic r:id="rId58"/>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CB1447-FDFD-7D03-3343-24C7BE05DFB4}" name="Valentijn Gilissen" initials="VG" userId="S::valentijn.gilissen@dans.knaw.nl::0635162b-02c7-4807-a3e3-8b6ece7769ff" providerId="AD"/>
  <p188:author id="{74D57180-DCC7-70DC-1AA0-FAD20B1E24AE}" name="Deborah Thorpe" initials="DT" userId="S::deborah.thorpe@dans.knaw.nl::a028c959-6e2e-4074-a64d-8d239813b7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borah Thorpe" initials="" lastIdx="1" clrIdx="0">
    <p:extLst>
      <p:ext uri="{19B8F6BF-5375-455C-9EA6-DF929625EA0E}">
        <p15:presenceInfo xmlns:p15="http://schemas.microsoft.com/office/powerpoint/2012/main" userId="S::deborah.thorpe@dans.knaw.nl::a028c959-6e2e-4074-a64d-8d239813b7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EE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66BA31-F0C6-49E5-1CE6-10D17C403243}" v="9" dt="2025-07-15T07:24:46.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modernComment_14F_8D9FC27F.xml><?xml version="1.0" encoding="utf-8"?>
<p188:cmLst xmlns:a="http://schemas.openxmlformats.org/drawingml/2006/main" xmlns:r="http://schemas.openxmlformats.org/officeDocument/2006/relationships" xmlns:p188="http://schemas.microsoft.com/office/powerpoint/2018/8/main">
  <p188:cm id="{82DA25B7-BE22-4CCF-BBD6-34ADE2E8E3E5}" authorId="{74D57180-DCC7-70DC-1AA0-FAD20B1E24AE}" status="resolved" created="2025-07-01T08:21:35.936" complete="100000">
    <pc:sldMkLst xmlns:pc="http://schemas.microsoft.com/office/powerpoint/2013/main/command">
      <pc:docMk/>
      <pc:sldMk cId="2376057471" sldId="335"/>
    </pc:sldMkLst>
    <p188:txBody>
      <a:bodyPr/>
      <a:lstStyle/>
      <a:p>
        <a:r>
          <a:rPr lang="en-US"/>
          <a:t>[@Valentijn Gilissen] so shall we move this before Slide 12 as we discussed in our Session Plan document?</a:t>
        </a:r>
      </a:p>
    </p188:txBody>
    <p188:extLst>
      <p:ext xmlns:p="http://schemas.openxmlformats.org/presentationml/2006/main" uri="{57CB4572-C831-44C2-8A1C-0ADB6CCDFE69}">
        <p223:reactions xmlns:p223="http://schemas.microsoft.com/office/powerpoint/2022/03/main">
          <p223:rxn type="👍">
            <p223:instance time="2025-07-01T08:29:41.297" authorId="{88CB1447-FDFD-7D03-3343-24C7BE05DFB4}"/>
          </p223:rxn>
        </p223:reactions>
      </p:ext>
    </p188:extLst>
  </p188:cm>
</p188:cmLst>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Ref idx="1001">
        <a:schemeClr val="bg1"/>
      </p:bgRef>
    </p:bg>
    <p:spTree>
      <p:nvGrpSpPr>
        <p:cNvPr id="1" name=""/>
        <p:cNvGrpSpPr/>
        <p:nvPr/>
      </p:nvGrpSpPr>
      <p:grpSpPr>
        <a:xfrm>
          <a:off x="0" y="0"/>
          <a:ext cx="0" cy="0"/>
          <a:chOff x="0" y="0"/>
          <a:chExt cx="0" cy="0"/>
        </a:xfrm>
      </p:grpSpPr>
      <p:pic>
        <p:nvPicPr>
          <p:cNvPr id="79" name="Graphic 78">
            <a:extLst>
              <a:ext uri="{FF2B5EF4-FFF2-40B4-BE49-F238E27FC236}">
                <a16:creationId xmlns:a16="http://schemas.microsoft.com/office/drawing/2014/main" id="{D280C063-A16D-6D67-5049-FAB25F5C3D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35670" y="5015698"/>
            <a:ext cx="5476432" cy="1842302"/>
          </a:xfrm>
          <a:prstGeom prst="rect">
            <a:avLst/>
          </a:prstGeom>
        </p:spPr>
      </p:pic>
      <p:sp>
        <p:nvSpPr>
          <p:cNvPr id="7" name="Tekstvak 6">
            <a:extLst>
              <a:ext uri="{FF2B5EF4-FFF2-40B4-BE49-F238E27FC236}">
                <a16:creationId xmlns:a16="http://schemas.microsoft.com/office/drawing/2014/main" id="{13699E00-D0EA-E48C-0081-A16BD83AB004}"/>
              </a:ext>
            </a:extLst>
          </p:cNvPr>
          <p:cNvSpPr txBox="1"/>
          <p:nvPr userDrawn="1"/>
        </p:nvSpPr>
        <p:spPr>
          <a:xfrm>
            <a:off x="361121" y="6010513"/>
            <a:ext cx="4280452" cy="369332"/>
          </a:xfrm>
          <a:prstGeom prst="rect">
            <a:avLst/>
          </a:prstGeom>
          <a:noFill/>
        </p:spPr>
        <p:txBody>
          <a:bodyPr wrap="square" rtlCol="0">
            <a:spAutoFit/>
          </a:bodyPr>
          <a:lstStyle/>
          <a:p>
            <a:r>
              <a:rPr lang="nl-NL" sz="900" b="0" i="0">
                <a:latin typeface="Open Sans Light" panose="020B0306030504020204" pitchFamily="34" charset="0"/>
                <a:ea typeface="Open Sans Light" panose="020B0306030504020204" pitchFamily="34" charset="0"/>
                <a:cs typeface="Open Sans Light" panose="020B0306030504020204" pitchFamily="34" charset="0"/>
              </a:rPr>
              <a:t>DANS is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an</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institute</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of KNAW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and</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NWO</a:t>
            </a:r>
            <a:br>
              <a:rPr lang="nl-NL" sz="900" b="0" i="0">
                <a:latin typeface="Open Sans Light" panose="020B0306030504020204" pitchFamily="34" charset="0"/>
                <a:ea typeface="Open Sans Light" panose="020B0306030504020204" pitchFamily="34" charset="0"/>
                <a:cs typeface="Open Sans Light" panose="020B0306030504020204" pitchFamily="34" charset="0"/>
              </a:rPr>
            </a:br>
            <a:r>
              <a:rPr lang="nl-NL" sz="900" b="0" i="0">
                <a:latin typeface="Open Sans Light" panose="020B0306030504020204" pitchFamily="34" charset="0"/>
                <a:ea typeface="Open Sans Light" panose="020B0306030504020204" pitchFamily="34" charset="0"/>
                <a:cs typeface="Open Sans Light" panose="020B0306030504020204" pitchFamily="34" charset="0"/>
              </a:rPr>
              <a:t>Dutch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national</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centre</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of expertise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and</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repository</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for</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research data</a:t>
            </a:r>
          </a:p>
        </p:txBody>
      </p:sp>
      <p:sp>
        <p:nvSpPr>
          <p:cNvPr id="9" name="Tekstvak 8">
            <a:extLst>
              <a:ext uri="{FF2B5EF4-FFF2-40B4-BE49-F238E27FC236}">
                <a16:creationId xmlns:a16="http://schemas.microsoft.com/office/drawing/2014/main" id="{AB039912-817A-1309-3F5B-6EEB68F96D7C}"/>
              </a:ext>
            </a:extLst>
          </p:cNvPr>
          <p:cNvSpPr txBox="1"/>
          <p:nvPr userDrawn="1"/>
        </p:nvSpPr>
        <p:spPr>
          <a:xfrm>
            <a:off x="7530107" y="6149013"/>
            <a:ext cx="4280452" cy="230832"/>
          </a:xfrm>
          <a:prstGeom prst="rect">
            <a:avLst/>
          </a:prstGeom>
          <a:noFill/>
        </p:spPr>
        <p:txBody>
          <a:bodyPr wrap="square" rtlCol="0">
            <a:spAutoFit/>
          </a:bodyPr>
          <a:lstStyle/>
          <a:p>
            <a:pPr algn="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www.dans.knaw.nl</a:t>
            </a:r>
            <a:endParaRPr lang="nl-NL" sz="900" b="0" i="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 name="Graphic 7">
            <a:extLst>
              <a:ext uri="{FF2B5EF4-FFF2-40B4-BE49-F238E27FC236}">
                <a16:creationId xmlns:a16="http://schemas.microsoft.com/office/drawing/2014/main" id="{111D90A0-7C6A-1024-5EBA-4401F6B2953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82203" y="478155"/>
            <a:ext cx="2230372" cy="548742"/>
          </a:xfrm>
          <a:prstGeom prst="rect">
            <a:avLst/>
          </a:prstGeom>
        </p:spPr>
      </p:pic>
      <p:grpSp>
        <p:nvGrpSpPr>
          <p:cNvPr id="48" name="Groep 47">
            <a:extLst>
              <a:ext uri="{FF2B5EF4-FFF2-40B4-BE49-F238E27FC236}">
                <a16:creationId xmlns:a16="http://schemas.microsoft.com/office/drawing/2014/main" id="{B544289E-1092-DE8B-96DB-3D9FD53FEFB4}"/>
              </a:ext>
            </a:extLst>
          </p:cNvPr>
          <p:cNvGrpSpPr>
            <a:grpSpLocks noChangeAspect="1"/>
          </p:cNvGrpSpPr>
          <p:nvPr userDrawn="1"/>
        </p:nvGrpSpPr>
        <p:grpSpPr>
          <a:xfrm>
            <a:off x="9482202" y="1502255"/>
            <a:ext cx="1801520" cy="2700000"/>
            <a:chOff x="9492836" y="1543371"/>
            <a:chExt cx="1765767" cy="2646415"/>
          </a:xfrm>
        </p:grpSpPr>
        <p:sp>
          <p:nvSpPr>
            <p:cNvPr id="49" name="Vrije vorm: vorm 48">
              <a:extLst>
                <a:ext uri="{FF2B5EF4-FFF2-40B4-BE49-F238E27FC236}">
                  <a16:creationId xmlns:a16="http://schemas.microsoft.com/office/drawing/2014/main" id="{108DAAE4-8E1D-22FF-D483-C243A87DF33F}"/>
                </a:ext>
              </a:extLst>
            </p:cNvPr>
            <p:cNvSpPr/>
            <p:nvPr/>
          </p:nvSpPr>
          <p:spPr>
            <a:xfrm>
              <a:off x="11178918" y="4110101"/>
              <a:ext cx="79685" cy="79685"/>
            </a:xfrm>
            <a:custGeom>
              <a:avLst/>
              <a:gdLst>
                <a:gd name="connsiteX0" fmla="*/ 34861 w 40766"/>
                <a:gd name="connsiteY0" fmla="*/ 34862 h 40766"/>
                <a:gd name="connsiteX1" fmla="*/ 39243 w 40766"/>
                <a:gd name="connsiteY1" fmla="*/ 28194 h 40766"/>
                <a:gd name="connsiteX2" fmla="*/ 40767 w 40766"/>
                <a:gd name="connsiteY2" fmla="*/ 20383 h 40766"/>
                <a:gd name="connsiteX3" fmla="*/ 39243 w 40766"/>
                <a:gd name="connsiteY3" fmla="*/ 12573 h 40766"/>
                <a:gd name="connsiteX4" fmla="*/ 34861 w 40766"/>
                <a:gd name="connsiteY4" fmla="*/ 5905 h 40766"/>
                <a:gd name="connsiteX5" fmla="*/ 28194 w 40766"/>
                <a:gd name="connsiteY5" fmla="*/ 1524 h 40766"/>
                <a:gd name="connsiteX6" fmla="*/ 20383 w 40766"/>
                <a:gd name="connsiteY6" fmla="*/ 0 h 40766"/>
                <a:gd name="connsiteX7" fmla="*/ 12573 w 40766"/>
                <a:gd name="connsiteY7" fmla="*/ 1524 h 40766"/>
                <a:gd name="connsiteX8" fmla="*/ 5905 w 40766"/>
                <a:gd name="connsiteY8" fmla="*/ 5905 h 40766"/>
                <a:gd name="connsiteX9" fmla="*/ 1524 w 40766"/>
                <a:gd name="connsiteY9" fmla="*/ 12573 h 40766"/>
                <a:gd name="connsiteX10" fmla="*/ 0 w 40766"/>
                <a:gd name="connsiteY10" fmla="*/ 20383 h 40766"/>
                <a:gd name="connsiteX11" fmla="*/ 1524 w 40766"/>
                <a:gd name="connsiteY11" fmla="*/ 28194 h 40766"/>
                <a:gd name="connsiteX12" fmla="*/ 5905 w 40766"/>
                <a:gd name="connsiteY12" fmla="*/ 34862 h 40766"/>
                <a:gd name="connsiteX13" fmla="*/ 12573 w 40766"/>
                <a:gd name="connsiteY13" fmla="*/ 39243 h 40766"/>
                <a:gd name="connsiteX14" fmla="*/ 20383 w 40766"/>
                <a:gd name="connsiteY14" fmla="*/ 40767 h 40766"/>
                <a:gd name="connsiteX15" fmla="*/ 28194 w 40766"/>
                <a:gd name="connsiteY15" fmla="*/ 39243 h 40766"/>
                <a:gd name="connsiteX16" fmla="*/ 34861 w 40766"/>
                <a:gd name="connsiteY16" fmla="*/ 34862 h 4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66" h="40766">
                  <a:moveTo>
                    <a:pt x="34861" y="34862"/>
                  </a:moveTo>
                  <a:cubicBezTo>
                    <a:pt x="36767" y="32956"/>
                    <a:pt x="38290" y="30766"/>
                    <a:pt x="39243" y="28194"/>
                  </a:cubicBezTo>
                  <a:cubicBezTo>
                    <a:pt x="40291" y="25717"/>
                    <a:pt x="40767" y="23050"/>
                    <a:pt x="40767" y="20383"/>
                  </a:cubicBezTo>
                  <a:cubicBezTo>
                    <a:pt x="40767" y="17717"/>
                    <a:pt x="40291" y="15050"/>
                    <a:pt x="39243" y="12573"/>
                  </a:cubicBezTo>
                  <a:cubicBezTo>
                    <a:pt x="38195" y="10096"/>
                    <a:pt x="36767" y="7906"/>
                    <a:pt x="34861" y="5905"/>
                  </a:cubicBezTo>
                  <a:cubicBezTo>
                    <a:pt x="32956" y="4000"/>
                    <a:pt x="30766" y="2476"/>
                    <a:pt x="28194" y="1524"/>
                  </a:cubicBezTo>
                  <a:cubicBezTo>
                    <a:pt x="25717" y="476"/>
                    <a:pt x="23050" y="0"/>
                    <a:pt x="20383" y="0"/>
                  </a:cubicBezTo>
                  <a:cubicBezTo>
                    <a:pt x="17717" y="0"/>
                    <a:pt x="15050" y="476"/>
                    <a:pt x="12573" y="1524"/>
                  </a:cubicBezTo>
                  <a:cubicBezTo>
                    <a:pt x="10096" y="2572"/>
                    <a:pt x="7906" y="4000"/>
                    <a:pt x="5905" y="5905"/>
                  </a:cubicBezTo>
                  <a:cubicBezTo>
                    <a:pt x="4000" y="7810"/>
                    <a:pt x="2476" y="10001"/>
                    <a:pt x="1524" y="12573"/>
                  </a:cubicBezTo>
                  <a:cubicBezTo>
                    <a:pt x="476" y="15050"/>
                    <a:pt x="0" y="17717"/>
                    <a:pt x="0" y="20383"/>
                  </a:cubicBezTo>
                  <a:cubicBezTo>
                    <a:pt x="0" y="23050"/>
                    <a:pt x="476" y="25717"/>
                    <a:pt x="1524" y="28194"/>
                  </a:cubicBezTo>
                  <a:cubicBezTo>
                    <a:pt x="2572" y="30671"/>
                    <a:pt x="4000" y="32861"/>
                    <a:pt x="5905" y="34862"/>
                  </a:cubicBezTo>
                  <a:cubicBezTo>
                    <a:pt x="7810" y="36767"/>
                    <a:pt x="10001" y="38291"/>
                    <a:pt x="12573" y="39243"/>
                  </a:cubicBezTo>
                  <a:cubicBezTo>
                    <a:pt x="15050" y="40291"/>
                    <a:pt x="17717" y="40767"/>
                    <a:pt x="20383" y="40767"/>
                  </a:cubicBezTo>
                  <a:cubicBezTo>
                    <a:pt x="23050" y="40767"/>
                    <a:pt x="25717" y="40291"/>
                    <a:pt x="28194" y="39243"/>
                  </a:cubicBezTo>
                  <a:cubicBezTo>
                    <a:pt x="30671" y="38195"/>
                    <a:pt x="32861" y="36767"/>
                    <a:pt x="34861" y="34862"/>
                  </a:cubicBezTo>
                  <a:close/>
                </a:path>
              </a:pathLst>
            </a:custGeom>
            <a:solidFill>
              <a:srgbClr val="00ABD7"/>
            </a:solidFill>
            <a:ln w="0"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E5CF945A-BB9A-A444-BC76-0F58A39A12FE}"/>
                </a:ext>
              </a:extLst>
            </p:cNvPr>
            <p:cNvSpPr/>
            <p:nvPr/>
          </p:nvSpPr>
          <p:spPr>
            <a:xfrm>
              <a:off x="10757583" y="4120342"/>
              <a:ext cx="66653" cy="66653"/>
            </a:xfrm>
            <a:custGeom>
              <a:avLst/>
              <a:gdLst>
                <a:gd name="connsiteX0" fmla="*/ 29051 w 34099"/>
                <a:gd name="connsiteY0" fmla="*/ 29051 h 34099"/>
                <a:gd name="connsiteX1" fmla="*/ 32766 w 34099"/>
                <a:gd name="connsiteY1" fmla="*/ 23527 h 34099"/>
                <a:gd name="connsiteX2" fmla="*/ 34100 w 34099"/>
                <a:gd name="connsiteY2" fmla="*/ 17050 h 34099"/>
                <a:gd name="connsiteX3" fmla="*/ 32766 w 34099"/>
                <a:gd name="connsiteY3" fmla="*/ 10573 h 34099"/>
                <a:gd name="connsiteX4" fmla="*/ 29051 w 34099"/>
                <a:gd name="connsiteY4" fmla="*/ 5048 h 34099"/>
                <a:gd name="connsiteX5" fmla="*/ 23527 w 34099"/>
                <a:gd name="connsiteY5" fmla="*/ 1333 h 34099"/>
                <a:gd name="connsiteX6" fmla="*/ 17050 w 34099"/>
                <a:gd name="connsiteY6" fmla="*/ 0 h 34099"/>
                <a:gd name="connsiteX7" fmla="*/ 10573 w 34099"/>
                <a:gd name="connsiteY7" fmla="*/ 1333 h 34099"/>
                <a:gd name="connsiteX8" fmla="*/ 5048 w 34099"/>
                <a:gd name="connsiteY8" fmla="*/ 5048 h 34099"/>
                <a:gd name="connsiteX9" fmla="*/ 1333 w 34099"/>
                <a:gd name="connsiteY9" fmla="*/ 10573 h 34099"/>
                <a:gd name="connsiteX10" fmla="*/ 0 w 34099"/>
                <a:gd name="connsiteY10" fmla="*/ 17050 h 34099"/>
                <a:gd name="connsiteX11" fmla="*/ 1333 w 34099"/>
                <a:gd name="connsiteY11" fmla="*/ 23527 h 34099"/>
                <a:gd name="connsiteX12" fmla="*/ 5048 w 34099"/>
                <a:gd name="connsiteY12" fmla="*/ 29051 h 34099"/>
                <a:gd name="connsiteX13" fmla="*/ 10573 w 34099"/>
                <a:gd name="connsiteY13" fmla="*/ 32766 h 34099"/>
                <a:gd name="connsiteX14" fmla="*/ 17050 w 34099"/>
                <a:gd name="connsiteY14" fmla="*/ 34100 h 34099"/>
                <a:gd name="connsiteX15" fmla="*/ 23527 w 34099"/>
                <a:gd name="connsiteY15" fmla="*/ 32766 h 34099"/>
                <a:gd name="connsiteX16" fmla="*/ 29051 w 34099"/>
                <a:gd name="connsiteY16" fmla="*/ 29051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99" h="34099">
                  <a:moveTo>
                    <a:pt x="29051" y="29051"/>
                  </a:moveTo>
                  <a:cubicBezTo>
                    <a:pt x="30671" y="27432"/>
                    <a:pt x="31909" y="25622"/>
                    <a:pt x="32766" y="23527"/>
                  </a:cubicBezTo>
                  <a:cubicBezTo>
                    <a:pt x="33623" y="21431"/>
                    <a:pt x="34100" y="19240"/>
                    <a:pt x="34100" y="17050"/>
                  </a:cubicBezTo>
                  <a:cubicBezTo>
                    <a:pt x="34100" y="14859"/>
                    <a:pt x="33623" y="12668"/>
                    <a:pt x="32766" y="10573"/>
                  </a:cubicBezTo>
                  <a:cubicBezTo>
                    <a:pt x="31909" y="8477"/>
                    <a:pt x="30671" y="6667"/>
                    <a:pt x="29051" y="5048"/>
                  </a:cubicBezTo>
                  <a:cubicBezTo>
                    <a:pt x="27432" y="3429"/>
                    <a:pt x="25622" y="2191"/>
                    <a:pt x="23527" y="1333"/>
                  </a:cubicBezTo>
                  <a:cubicBezTo>
                    <a:pt x="21431" y="476"/>
                    <a:pt x="19241" y="0"/>
                    <a:pt x="17050" y="0"/>
                  </a:cubicBezTo>
                  <a:cubicBezTo>
                    <a:pt x="14859" y="0"/>
                    <a:pt x="12668" y="476"/>
                    <a:pt x="10573" y="1333"/>
                  </a:cubicBezTo>
                  <a:cubicBezTo>
                    <a:pt x="8477" y="2191"/>
                    <a:pt x="6668" y="3429"/>
                    <a:pt x="5048" y="5048"/>
                  </a:cubicBezTo>
                  <a:cubicBezTo>
                    <a:pt x="3429" y="6667"/>
                    <a:pt x="2191" y="8477"/>
                    <a:pt x="1333" y="10573"/>
                  </a:cubicBezTo>
                  <a:cubicBezTo>
                    <a:pt x="476" y="12668"/>
                    <a:pt x="0" y="14859"/>
                    <a:pt x="0" y="17050"/>
                  </a:cubicBezTo>
                  <a:cubicBezTo>
                    <a:pt x="0" y="19240"/>
                    <a:pt x="476" y="21431"/>
                    <a:pt x="1333" y="23527"/>
                  </a:cubicBezTo>
                  <a:cubicBezTo>
                    <a:pt x="2191" y="25622"/>
                    <a:pt x="3429" y="27432"/>
                    <a:pt x="5048" y="29051"/>
                  </a:cubicBezTo>
                  <a:cubicBezTo>
                    <a:pt x="6668" y="30671"/>
                    <a:pt x="8477" y="31909"/>
                    <a:pt x="10573" y="32766"/>
                  </a:cubicBezTo>
                  <a:cubicBezTo>
                    <a:pt x="12668" y="33623"/>
                    <a:pt x="14859" y="34100"/>
                    <a:pt x="17050" y="34100"/>
                  </a:cubicBezTo>
                  <a:cubicBezTo>
                    <a:pt x="19241" y="34100"/>
                    <a:pt x="21431" y="33623"/>
                    <a:pt x="23527" y="32766"/>
                  </a:cubicBezTo>
                  <a:cubicBezTo>
                    <a:pt x="25622" y="31909"/>
                    <a:pt x="27432" y="30671"/>
                    <a:pt x="29051" y="29051"/>
                  </a:cubicBezTo>
                  <a:close/>
                </a:path>
              </a:pathLst>
            </a:custGeom>
            <a:solidFill>
              <a:srgbClr val="00ABD7"/>
            </a:solidFill>
            <a:ln w="0"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F199A5FB-7177-405F-9DBE-952F26A544B1}"/>
                </a:ext>
              </a:extLst>
            </p:cNvPr>
            <p:cNvSpPr/>
            <p:nvPr/>
          </p:nvSpPr>
          <p:spPr>
            <a:xfrm>
              <a:off x="10334388" y="4123321"/>
              <a:ext cx="53248" cy="53248"/>
            </a:xfrm>
            <a:custGeom>
              <a:avLst/>
              <a:gdLst>
                <a:gd name="connsiteX0" fmla="*/ 23241 w 27241"/>
                <a:gd name="connsiteY0" fmla="*/ 23241 h 27241"/>
                <a:gd name="connsiteX1" fmla="*/ 26194 w 27241"/>
                <a:gd name="connsiteY1" fmla="*/ 18860 h 27241"/>
                <a:gd name="connsiteX2" fmla="*/ 27242 w 27241"/>
                <a:gd name="connsiteY2" fmla="*/ 13621 h 27241"/>
                <a:gd name="connsiteX3" fmla="*/ 26194 w 27241"/>
                <a:gd name="connsiteY3" fmla="*/ 8382 h 27241"/>
                <a:gd name="connsiteX4" fmla="*/ 23241 w 27241"/>
                <a:gd name="connsiteY4" fmla="*/ 4001 h 27241"/>
                <a:gd name="connsiteX5" fmla="*/ 18859 w 27241"/>
                <a:gd name="connsiteY5" fmla="*/ 1048 h 27241"/>
                <a:gd name="connsiteX6" fmla="*/ 13621 w 27241"/>
                <a:gd name="connsiteY6" fmla="*/ 0 h 27241"/>
                <a:gd name="connsiteX7" fmla="*/ 8382 w 27241"/>
                <a:gd name="connsiteY7" fmla="*/ 1048 h 27241"/>
                <a:gd name="connsiteX8" fmla="*/ 4000 w 27241"/>
                <a:gd name="connsiteY8" fmla="*/ 4001 h 27241"/>
                <a:gd name="connsiteX9" fmla="*/ 1048 w 27241"/>
                <a:gd name="connsiteY9" fmla="*/ 8382 h 27241"/>
                <a:gd name="connsiteX10" fmla="*/ 0 w 27241"/>
                <a:gd name="connsiteY10" fmla="*/ 13621 h 27241"/>
                <a:gd name="connsiteX11" fmla="*/ 1048 w 27241"/>
                <a:gd name="connsiteY11" fmla="*/ 18860 h 27241"/>
                <a:gd name="connsiteX12" fmla="*/ 4000 w 27241"/>
                <a:gd name="connsiteY12" fmla="*/ 23241 h 27241"/>
                <a:gd name="connsiteX13" fmla="*/ 8382 w 27241"/>
                <a:gd name="connsiteY13" fmla="*/ 26194 h 27241"/>
                <a:gd name="connsiteX14" fmla="*/ 13621 w 27241"/>
                <a:gd name="connsiteY14" fmla="*/ 27242 h 27241"/>
                <a:gd name="connsiteX15" fmla="*/ 18859 w 27241"/>
                <a:gd name="connsiteY15" fmla="*/ 26194 h 27241"/>
                <a:gd name="connsiteX16" fmla="*/ 23241 w 27241"/>
                <a:gd name="connsiteY16" fmla="*/ 23241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241">
                  <a:moveTo>
                    <a:pt x="23241" y="23241"/>
                  </a:moveTo>
                  <a:cubicBezTo>
                    <a:pt x="24479" y="22003"/>
                    <a:pt x="25527" y="20479"/>
                    <a:pt x="26194" y="18860"/>
                  </a:cubicBezTo>
                  <a:cubicBezTo>
                    <a:pt x="26860" y="17145"/>
                    <a:pt x="27242" y="15431"/>
                    <a:pt x="27242" y="13621"/>
                  </a:cubicBezTo>
                  <a:cubicBezTo>
                    <a:pt x="27242" y="11811"/>
                    <a:pt x="26860" y="10097"/>
                    <a:pt x="26194" y="8382"/>
                  </a:cubicBezTo>
                  <a:cubicBezTo>
                    <a:pt x="25527" y="6668"/>
                    <a:pt x="24479" y="5239"/>
                    <a:pt x="23241" y="4001"/>
                  </a:cubicBezTo>
                  <a:cubicBezTo>
                    <a:pt x="22003" y="2762"/>
                    <a:pt x="20479" y="1715"/>
                    <a:pt x="18859" y="1048"/>
                  </a:cubicBezTo>
                  <a:cubicBezTo>
                    <a:pt x="17145" y="381"/>
                    <a:pt x="15430" y="0"/>
                    <a:pt x="13621" y="0"/>
                  </a:cubicBezTo>
                  <a:cubicBezTo>
                    <a:pt x="11811" y="0"/>
                    <a:pt x="10096" y="381"/>
                    <a:pt x="8382" y="1048"/>
                  </a:cubicBezTo>
                  <a:cubicBezTo>
                    <a:pt x="6667" y="1715"/>
                    <a:pt x="5239" y="2762"/>
                    <a:pt x="4000" y="4001"/>
                  </a:cubicBezTo>
                  <a:cubicBezTo>
                    <a:pt x="2762" y="5239"/>
                    <a:pt x="1715" y="6763"/>
                    <a:pt x="1048" y="8382"/>
                  </a:cubicBezTo>
                  <a:cubicBezTo>
                    <a:pt x="381" y="10097"/>
                    <a:pt x="0" y="11811"/>
                    <a:pt x="0" y="13621"/>
                  </a:cubicBezTo>
                  <a:cubicBezTo>
                    <a:pt x="0" y="15431"/>
                    <a:pt x="381" y="17145"/>
                    <a:pt x="1048" y="18860"/>
                  </a:cubicBezTo>
                  <a:cubicBezTo>
                    <a:pt x="1715" y="20574"/>
                    <a:pt x="2762" y="22003"/>
                    <a:pt x="4000" y="23241"/>
                  </a:cubicBezTo>
                  <a:cubicBezTo>
                    <a:pt x="5239" y="24479"/>
                    <a:pt x="6763" y="25527"/>
                    <a:pt x="8382" y="26194"/>
                  </a:cubicBezTo>
                  <a:cubicBezTo>
                    <a:pt x="10001" y="26861"/>
                    <a:pt x="11811" y="27242"/>
                    <a:pt x="13621" y="27242"/>
                  </a:cubicBezTo>
                  <a:cubicBezTo>
                    <a:pt x="15430" y="27242"/>
                    <a:pt x="17145" y="26861"/>
                    <a:pt x="18859" y="26194"/>
                  </a:cubicBezTo>
                  <a:cubicBezTo>
                    <a:pt x="20574" y="25527"/>
                    <a:pt x="22003" y="24479"/>
                    <a:pt x="23241" y="23241"/>
                  </a:cubicBezTo>
                  <a:close/>
                </a:path>
              </a:pathLst>
            </a:custGeom>
            <a:solidFill>
              <a:srgbClr val="00ABD7"/>
            </a:solidFill>
            <a:ln w="0"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3BF33593-51A6-61BC-B1FD-E70FDEBE086D}"/>
                </a:ext>
              </a:extLst>
            </p:cNvPr>
            <p:cNvSpPr/>
            <p:nvPr/>
          </p:nvSpPr>
          <p:spPr>
            <a:xfrm>
              <a:off x="9915101" y="4130209"/>
              <a:ext cx="39842" cy="39842"/>
            </a:xfrm>
            <a:custGeom>
              <a:avLst/>
              <a:gdLst>
                <a:gd name="connsiteX0" fmla="*/ 17431 w 20383"/>
                <a:gd name="connsiteY0" fmla="*/ 17431 h 20383"/>
                <a:gd name="connsiteX1" fmla="*/ 19621 w 20383"/>
                <a:gd name="connsiteY1" fmla="*/ 14097 h 20383"/>
                <a:gd name="connsiteX2" fmla="*/ 20383 w 20383"/>
                <a:gd name="connsiteY2" fmla="*/ 10192 h 20383"/>
                <a:gd name="connsiteX3" fmla="*/ 19621 w 20383"/>
                <a:gd name="connsiteY3" fmla="*/ 6287 h 20383"/>
                <a:gd name="connsiteX4" fmla="*/ 17431 w 20383"/>
                <a:gd name="connsiteY4" fmla="*/ 2953 h 20383"/>
                <a:gd name="connsiteX5" fmla="*/ 14097 w 20383"/>
                <a:gd name="connsiteY5" fmla="*/ 762 h 20383"/>
                <a:gd name="connsiteX6" fmla="*/ 10192 w 20383"/>
                <a:gd name="connsiteY6" fmla="*/ 0 h 20383"/>
                <a:gd name="connsiteX7" fmla="*/ 6286 w 20383"/>
                <a:gd name="connsiteY7" fmla="*/ 762 h 20383"/>
                <a:gd name="connsiteX8" fmla="*/ 2953 w 20383"/>
                <a:gd name="connsiteY8" fmla="*/ 2953 h 20383"/>
                <a:gd name="connsiteX9" fmla="*/ 762 w 20383"/>
                <a:gd name="connsiteY9" fmla="*/ 6287 h 20383"/>
                <a:gd name="connsiteX10" fmla="*/ 0 w 20383"/>
                <a:gd name="connsiteY10" fmla="*/ 10192 h 20383"/>
                <a:gd name="connsiteX11" fmla="*/ 762 w 20383"/>
                <a:gd name="connsiteY11" fmla="*/ 14097 h 20383"/>
                <a:gd name="connsiteX12" fmla="*/ 2953 w 20383"/>
                <a:gd name="connsiteY12" fmla="*/ 17431 h 20383"/>
                <a:gd name="connsiteX13" fmla="*/ 6286 w 20383"/>
                <a:gd name="connsiteY13" fmla="*/ 19621 h 20383"/>
                <a:gd name="connsiteX14" fmla="*/ 10192 w 20383"/>
                <a:gd name="connsiteY14" fmla="*/ 20383 h 20383"/>
                <a:gd name="connsiteX15" fmla="*/ 14097 w 20383"/>
                <a:gd name="connsiteY15" fmla="*/ 19621 h 20383"/>
                <a:gd name="connsiteX16" fmla="*/ 17431 w 20383"/>
                <a:gd name="connsiteY16"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83" h="20383">
                  <a:moveTo>
                    <a:pt x="17431" y="17431"/>
                  </a:moveTo>
                  <a:cubicBezTo>
                    <a:pt x="18383" y="16478"/>
                    <a:pt x="19145" y="15335"/>
                    <a:pt x="19621" y="14097"/>
                  </a:cubicBezTo>
                  <a:cubicBezTo>
                    <a:pt x="20098" y="12859"/>
                    <a:pt x="20383" y="11525"/>
                    <a:pt x="20383" y="10192"/>
                  </a:cubicBezTo>
                  <a:cubicBezTo>
                    <a:pt x="20383" y="8858"/>
                    <a:pt x="20098" y="7525"/>
                    <a:pt x="19621" y="6287"/>
                  </a:cubicBezTo>
                  <a:cubicBezTo>
                    <a:pt x="19145" y="5048"/>
                    <a:pt x="18383" y="3905"/>
                    <a:pt x="17431" y="2953"/>
                  </a:cubicBezTo>
                  <a:cubicBezTo>
                    <a:pt x="16478" y="2000"/>
                    <a:pt x="15335" y="1238"/>
                    <a:pt x="14097" y="762"/>
                  </a:cubicBezTo>
                  <a:cubicBezTo>
                    <a:pt x="12859" y="286"/>
                    <a:pt x="11525" y="0"/>
                    <a:pt x="10192" y="0"/>
                  </a:cubicBezTo>
                  <a:cubicBezTo>
                    <a:pt x="8858" y="0"/>
                    <a:pt x="7525" y="286"/>
                    <a:pt x="6286" y="762"/>
                  </a:cubicBezTo>
                  <a:cubicBezTo>
                    <a:pt x="5048" y="1238"/>
                    <a:pt x="3905" y="2000"/>
                    <a:pt x="2953" y="2953"/>
                  </a:cubicBezTo>
                  <a:cubicBezTo>
                    <a:pt x="2000" y="3905"/>
                    <a:pt x="1238" y="5048"/>
                    <a:pt x="762" y="6287"/>
                  </a:cubicBezTo>
                  <a:cubicBezTo>
                    <a:pt x="286" y="7525"/>
                    <a:pt x="0" y="8858"/>
                    <a:pt x="0" y="10192"/>
                  </a:cubicBezTo>
                  <a:cubicBezTo>
                    <a:pt x="0" y="11525"/>
                    <a:pt x="286" y="12859"/>
                    <a:pt x="762" y="14097"/>
                  </a:cubicBezTo>
                  <a:cubicBezTo>
                    <a:pt x="1238" y="15335"/>
                    <a:pt x="2000" y="16478"/>
                    <a:pt x="2953" y="17431"/>
                  </a:cubicBezTo>
                  <a:cubicBezTo>
                    <a:pt x="3905" y="18383"/>
                    <a:pt x="5048" y="19145"/>
                    <a:pt x="6286" y="19621"/>
                  </a:cubicBezTo>
                  <a:cubicBezTo>
                    <a:pt x="7525" y="20098"/>
                    <a:pt x="8858" y="20383"/>
                    <a:pt x="10192" y="20383"/>
                  </a:cubicBezTo>
                  <a:cubicBezTo>
                    <a:pt x="11525" y="20383"/>
                    <a:pt x="12859" y="20098"/>
                    <a:pt x="14097" y="19621"/>
                  </a:cubicBezTo>
                  <a:cubicBezTo>
                    <a:pt x="15335" y="19145"/>
                    <a:pt x="16478" y="18383"/>
                    <a:pt x="17431" y="17431"/>
                  </a:cubicBezTo>
                  <a:close/>
                </a:path>
              </a:pathLst>
            </a:custGeom>
            <a:solidFill>
              <a:srgbClr val="00ABD7"/>
            </a:solidFill>
            <a:ln w="0"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74B89AB4-637C-B214-9230-118ECDE9D1AB}"/>
                </a:ext>
              </a:extLst>
            </p:cNvPr>
            <p:cNvSpPr/>
            <p:nvPr/>
          </p:nvSpPr>
          <p:spPr>
            <a:xfrm>
              <a:off x="9492836" y="4137657"/>
              <a:ext cx="26064" cy="26066"/>
            </a:xfrm>
            <a:custGeom>
              <a:avLst/>
              <a:gdLst>
                <a:gd name="connsiteX0" fmla="*/ 11430 w 13334"/>
                <a:gd name="connsiteY0" fmla="*/ 11430 h 13335"/>
                <a:gd name="connsiteX1" fmla="*/ 12859 w 13334"/>
                <a:gd name="connsiteY1" fmla="*/ 9239 h 13335"/>
                <a:gd name="connsiteX2" fmla="*/ 13335 w 13334"/>
                <a:gd name="connsiteY2" fmla="*/ 6667 h 13335"/>
                <a:gd name="connsiteX3" fmla="*/ 12859 w 13334"/>
                <a:gd name="connsiteY3" fmla="*/ 4096 h 13335"/>
                <a:gd name="connsiteX4" fmla="*/ 11430 w 13334"/>
                <a:gd name="connsiteY4" fmla="*/ 1905 h 13335"/>
                <a:gd name="connsiteX5" fmla="*/ 9239 w 13334"/>
                <a:gd name="connsiteY5" fmla="*/ 476 h 13335"/>
                <a:gd name="connsiteX6" fmla="*/ 6668 w 13334"/>
                <a:gd name="connsiteY6" fmla="*/ 0 h 13335"/>
                <a:gd name="connsiteX7" fmla="*/ 4096 w 13334"/>
                <a:gd name="connsiteY7" fmla="*/ 476 h 13335"/>
                <a:gd name="connsiteX8" fmla="*/ 1905 w 13334"/>
                <a:gd name="connsiteY8" fmla="*/ 1905 h 13335"/>
                <a:gd name="connsiteX9" fmla="*/ 476 w 13334"/>
                <a:gd name="connsiteY9" fmla="*/ 4096 h 13335"/>
                <a:gd name="connsiteX10" fmla="*/ 0 w 13334"/>
                <a:gd name="connsiteY10" fmla="*/ 6667 h 13335"/>
                <a:gd name="connsiteX11" fmla="*/ 476 w 13334"/>
                <a:gd name="connsiteY11" fmla="*/ 9239 h 13335"/>
                <a:gd name="connsiteX12" fmla="*/ 1905 w 13334"/>
                <a:gd name="connsiteY12" fmla="*/ 11430 h 13335"/>
                <a:gd name="connsiteX13" fmla="*/ 4096 w 13334"/>
                <a:gd name="connsiteY13" fmla="*/ 12859 h 13335"/>
                <a:gd name="connsiteX14" fmla="*/ 6668 w 13334"/>
                <a:gd name="connsiteY14" fmla="*/ 13335 h 13335"/>
                <a:gd name="connsiteX15" fmla="*/ 9239 w 13334"/>
                <a:gd name="connsiteY15" fmla="*/ 12859 h 13335"/>
                <a:gd name="connsiteX16" fmla="*/ 11430 w 13334"/>
                <a:gd name="connsiteY16" fmla="*/ 1143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4" h="13335">
                  <a:moveTo>
                    <a:pt x="11430" y="11430"/>
                  </a:moveTo>
                  <a:cubicBezTo>
                    <a:pt x="12097" y="10763"/>
                    <a:pt x="12573" y="10096"/>
                    <a:pt x="12859" y="9239"/>
                  </a:cubicBezTo>
                  <a:cubicBezTo>
                    <a:pt x="13240" y="8382"/>
                    <a:pt x="13335" y="7525"/>
                    <a:pt x="13335" y="6667"/>
                  </a:cubicBezTo>
                  <a:cubicBezTo>
                    <a:pt x="13335" y="5810"/>
                    <a:pt x="13145" y="4858"/>
                    <a:pt x="12859" y="4096"/>
                  </a:cubicBezTo>
                  <a:cubicBezTo>
                    <a:pt x="12478" y="3238"/>
                    <a:pt x="12002" y="2572"/>
                    <a:pt x="11430" y="1905"/>
                  </a:cubicBezTo>
                  <a:cubicBezTo>
                    <a:pt x="10763" y="1238"/>
                    <a:pt x="10097" y="762"/>
                    <a:pt x="9239" y="476"/>
                  </a:cubicBezTo>
                  <a:cubicBezTo>
                    <a:pt x="8382" y="95"/>
                    <a:pt x="7525" y="0"/>
                    <a:pt x="6668" y="0"/>
                  </a:cubicBezTo>
                  <a:cubicBezTo>
                    <a:pt x="5810" y="0"/>
                    <a:pt x="4858" y="191"/>
                    <a:pt x="4096" y="476"/>
                  </a:cubicBezTo>
                  <a:cubicBezTo>
                    <a:pt x="3239" y="857"/>
                    <a:pt x="2572" y="1333"/>
                    <a:pt x="1905" y="1905"/>
                  </a:cubicBezTo>
                  <a:cubicBezTo>
                    <a:pt x="1238" y="2477"/>
                    <a:pt x="762" y="3238"/>
                    <a:pt x="476" y="4096"/>
                  </a:cubicBezTo>
                  <a:cubicBezTo>
                    <a:pt x="95" y="4953"/>
                    <a:pt x="0" y="5810"/>
                    <a:pt x="0" y="6667"/>
                  </a:cubicBezTo>
                  <a:cubicBezTo>
                    <a:pt x="0" y="7525"/>
                    <a:pt x="191" y="8477"/>
                    <a:pt x="476" y="9239"/>
                  </a:cubicBezTo>
                  <a:cubicBezTo>
                    <a:pt x="857" y="10096"/>
                    <a:pt x="1334" y="10763"/>
                    <a:pt x="1905" y="11430"/>
                  </a:cubicBezTo>
                  <a:cubicBezTo>
                    <a:pt x="2572" y="12097"/>
                    <a:pt x="3239" y="12573"/>
                    <a:pt x="4096" y="12859"/>
                  </a:cubicBezTo>
                  <a:cubicBezTo>
                    <a:pt x="4953" y="13240"/>
                    <a:pt x="5810" y="13335"/>
                    <a:pt x="6668" y="13335"/>
                  </a:cubicBezTo>
                  <a:cubicBezTo>
                    <a:pt x="7525" y="13335"/>
                    <a:pt x="8477" y="13145"/>
                    <a:pt x="9239" y="12859"/>
                  </a:cubicBezTo>
                  <a:cubicBezTo>
                    <a:pt x="10001" y="12573"/>
                    <a:pt x="10763" y="12002"/>
                    <a:pt x="11430" y="11430"/>
                  </a:cubicBezTo>
                  <a:close/>
                </a:path>
              </a:pathLst>
            </a:custGeom>
            <a:solidFill>
              <a:srgbClr val="00ABD7"/>
            </a:solidFill>
            <a:ln w="0"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8C8474CD-982E-1355-6672-A33A9B222E7C}"/>
                </a:ext>
              </a:extLst>
            </p:cNvPr>
            <p:cNvSpPr/>
            <p:nvPr/>
          </p:nvSpPr>
          <p:spPr>
            <a:xfrm>
              <a:off x="11186924" y="3690071"/>
              <a:ext cx="66653" cy="66653"/>
            </a:xfrm>
            <a:custGeom>
              <a:avLst/>
              <a:gdLst>
                <a:gd name="connsiteX0" fmla="*/ 29051 w 34099"/>
                <a:gd name="connsiteY0" fmla="*/ 29051 h 34099"/>
                <a:gd name="connsiteX1" fmla="*/ 32766 w 34099"/>
                <a:gd name="connsiteY1" fmla="*/ 23527 h 34099"/>
                <a:gd name="connsiteX2" fmla="*/ 34099 w 34099"/>
                <a:gd name="connsiteY2" fmla="*/ 17050 h 34099"/>
                <a:gd name="connsiteX3" fmla="*/ 32766 w 34099"/>
                <a:gd name="connsiteY3" fmla="*/ 10573 h 34099"/>
                <a:gd name="connsiteX4" fmla="*/ 29051 w 34099"/>
                <a:gd name="connsiteY4" fmla="*/ 5048 h 34099"/>
                <a:gd name="connsiteX5" fmla="*/ 23527 w 34099"/>
                <a:gd name="connsiteY5" fmla="*/ 1333 h 34099"/>
                <a:gd name="connsiteX6" fmla="*/ 17050 w 34099"/>
                <a:gd name="connsiteY6" fmla="*/ 0 h 34099"/>
                <a:gd name="connsiteX7" fmla="*/ 10573 w 34099"/>
                <a:gd name="connsiteY7" fmla="*/ 1333 h 34099"/>
                <a:gd name="connsiteX8" fmla="*/ 5048 w 34099"/>
                <a:gd name="connsiteY8" fmla="*/ 5048 h 34099"/>
                <a:gd name="connsiteX9" fmla="*/ 1333 w 34099"/>
                <a:gd name="connsiteY9" fmla="*/ 10573 h 34099"/>
                <a:gd name="connsiteX10" fmla="*/ 0 w 34099"/>
                <a:gd name="connsiteY10" fmla="*/ 17050 h 34099"/>
                <a:gd name="connsiteX11" fmla="*/ 1333 w 34099"/>
                <a:gd name="connsiteY11" fmla="*/ 23527 h 34099"/>
                <a:gd name="connsiteX12" fmla="*/ 5048 w 34099"/>
                <a:gd name="connsiteY12" fmla="*/ 29051 h 34099"/>
                <a:gd name="connsiteX13" fmla="*/ 10573 w 34099"/>
                <a:gd name="connsiteY13" fmla="*/ 32766 h 34099"/>
                <a:gd name="connsiteX14" fmla="*/ 17050 w 34099"/>
                <a:gd name="connsiteY14" fmla="*/ 34099 h 34099"/>
                <a:gd name="connsiteX15" fmla="*/ 23527 w 34099"/>
                <a:gd name="connsiteY15" fmla="*/ 32766 h 34099"/>
                <a:gd name="connsiteX16" fmla="*/ 29051 w 34099"/>
                <a:gd name="connsiteY16" fmla="*/ 29051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99" h="34099">
                  <a:moveTo>
                    <a:pt x="29051" y="29051"/>
                  </a:moveTo>
                  <a:cubicBezTo>
                    <a:pt x="30671" y="27432"/>
                    <a:pt x="31909" y="25622"/>
                    <a:pt x="32766" y="23527"/>
                  </a:cubicBezTo>
                  <a:cubicBezTo>
                    <a:pt x="33623" y="21431"/>
                    <a:pt x="34099" y="19240"/>
                    <a:pt x="34099" y="17050"/>
                  </a:cubicBezTo>
                  <a:cubicBezTo>
                    <a:pt x="34099" y="14859"/>
                    <a:pt x="33623" y="12668"/>
                    <a:pt x="32766" y="10573"/>
                  </a:cubicBezTo>
                  <a:cubicBezTo>
                    <a:pt x="31909" y="8477"/>
                    <a:pt x="30671" y="6667"/>
                    <a:pt x="29051" y="5048"/>
                  </a:cubicBezTo>
                  <a:cubicBezTo>
                    <a:pt x="27432" y="3429"/>
                    <a:pt x="25622" y="2191"/>
                    <a:pt x="23527" y="1333"/>
                  </a:cubicBezTo>
                  <a:cubicBezTo>
                    <a:pt x="21431" y="476"/>
                    <a:pt x="19240" y="0"/>
                    <a:pt x="17050" y="0"/>
                  </a:cubicBezTo>
                  <a:cubicBezTo>
                    <a:pt x="14859" y="0"/>
                    <a:pt x="12668" y="476"/>
                    <a:pt x="10573" y="1333"/>
                  </a:cubicBezTo>
                  <a:cubicBezTo>
                    <a:pt x="8477" y="2191"/>
                    <a:pt x="6667" y="3429"/>
                    <a:pt x="5048" y="5048"/>
                  </a:cubicBezTo>
                  <a:cubicBezTo>
                    <a:pt x="3429" y="6667"/>
                    <a:pt x="2191" y="8477"/>
                    <a:pt x="1333" y="10573"/>
                  </a:cubicBezTo>
                  <a:cubicBezTo>
                    <a:pt x="476" y="12668"/>
                    <a:pt x="0" y="14859"/>
                    <a:pt x="0" y="17050"/>
                  </a:cubicBezTo>
                  <a:cubicBezTo>
                    <a:pt x="0" y="19240"/>
                    <a:pt x="476" y="21431"/>
                    <a:pt x="1333" y="23527"/>
                  </a:cubicBezTo>
                  <a:cubicBezTo>
                    <a:pt x="2191" y="25622"/>
                    <a:pt x="3429" y="27432"/>
                    <a:pt x="5048" y="29051"/>
                  </a:cubicBezTo>
                  <a:cubicBezTo>
                    <a:pt x="6667" y="30670"/>
                    <a:pt x="8477" y="31909"/>
                    <a:pt x="10573" y="32766"/>
                  </a:cubicBezTo>
                  <a:cubicBezTo>
                    <a:pt x="12668" y="33623"/>
                    <a:pt x="14859" y="34099"/>
                    <a:pt x="17050" y="34099"/>
                  </a:cubicBezTo>
                  <a:cubicBezTo>
                    <a:pt x="19240" y="34099"/>
                    <a:pt x="21431" y="33623"/>
                    <a:pt x="23527" y="32766"/>
                  </a:cubicBezTo>
                  <a:cubicBezTo>
                    <a:pt x="25622" y="31909"/>
                    <a:pt x="27432" y="30670"/>
                    <a:pt x="29051" y="29051"/>
                  </a:cubicBezTo>
                  <a:close/>
                </a:path>
              </a:pathLst>
            </a:custGeom>
            <a:solidFill>
              <a:srgbClr val="00ABD7"/>
            </a:solidFill>
            <a:ln w="0"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DC64C158-07C6-E6FE-251C-63CA825BDC4A}"/>
                </a:ext>
              </a:extLst>
            </p:cNvPr>
            <p:cNvSpPr/>
            <p:nvPr/>
          </p:nvSpPr>
          <p:spPr>
            <a:xfrm>
              <a:off x="10765963" y="3694725"/>
              <a:ext cx="53248" cy="53248"/>
            </a:xfrm>
            <a:custGeom>
              <a:avLst/>
              <a:gdLst>
                <a:gd name="connsiteX0" fmla="*/ 23241 w 27241"/>
                <a:gd name="connsiteY0" fmla="*/ 23241 h 27241"/>
                <a:gd name="connsiteX1" fmla="*/ 26194 w 27241"/>
                <a:gd name="connsiteY1" fmla="*/ 18859 h 27241"/>
                <a:gd name="connsiteX2" fmla="*/ 27242 w 27241"/>
                <a:gd name="connsiteY2" fmla="*/ 13621 h 27241"/>
                <a:gd name="connsiteX3" fmla="*/ 26194 w 27241"/>
                <a:gd name="connsiteY3" fmla="*/ 8382 h 27241"/>
                <a:gd name="connsiteX4" fmla="*/ 23241 w 27241"/>
                <a:gd name="connsiteY4" fmla="*/ 4000 h 27241"/>
                <a:gd name="connsiteX5" fmla="*/ 18859 w 27241"/>
                <a:gd name="connsiteY5" fmla="*/ 1048 h 27241"/>
                <a:gd name="connsiteX6" fmla="*/ 13621 w 27241"/>
                <a:gd name="connsiteY6" fmla="*/ 0 h 27241"/>
                <a:gd name="connsiteX7" fmla="*/ 8382 w 27241"/>
                <a:gd name="connsiteY7" fmla="*/ 1048 h 27241"/>
                <a:gd name="connsiteX8" fmla="*/ 4000 w 27241"/>
                <a:gd name="connsiteY8" fmla="*/ 4000 h 27241"/>
                <a:gd name="connsiteX9" fmla="*/ 1048 w 27241"/>
                <a:gd name="connsiteY9" fmla="*/ 8382 h 27241"/>
                <a:gd name="connsiteX10" fmla="*/ 0 w 27241"/>
                <a:gd name="connsiteY10" fmla="*/ 13621 h 27241"/>
                <a:gd name="connsiteX11" fmla="*/ 1048 w 27241"/>
                <a:gd name="connsiteY11" fmla="*/ 18859 h 27241"/>
                <a:gd name="connsiteX12" fmla="*/ 4000 w 27241"/>
                <a:gd name="connsiteY12" fmla="*/ 23241 h 27241"/>
                <a:gd name="connsiteX13" fmla="*/ 8382 w 27241"/>
                <a:gd name="connsiteY13" fmla="*/ 26194 h 27241"/>
                <a:gd name="connsiteX14" fmla="*/ 13621 w 27241"/>
                <a:gd name="connsiteY14" fmla="*/ 27241 h 27241"/>
                <a:gd name="connsiteX15" fmla="*/ 18859 w 27241"/>
                <a:gd name="connsiteY15" fmla="*/ 26194 h 27241"/>
                <a:gd name="connsiteX16" fmla="*/ 23241 w 27241"/>
                <a:gd name="connsiteY16" fmla="*/ 23241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241">
                  <a:moveTo>
                    <a:pt x="23241" y="23241"/>
                  </a:moveTo>
                  <a:cubicBezTo>
                    <a:pt x="24479" y="22003"/>
                    <a:pt x="25527" y="20479"/>
                    <a:pt x="26194" y="18859"/>
                  </a:cubicBezTo>
                  <a:cubicBezTo>
                    <a:pt x="26860" y="17145"/>
                    <a:pt x="27242" y="15430"/>
                    <a:pt x="27242" y="13621"/>
                  </a:cubicBezTo>
                  <a:cubicBezTo>
                    <a:pt x="27242" y="11811"/>
                    <a:pt x="26860" y="10096"/>
                    <a:pt x="26194" y="8382"/>
                  </a:cubicBezTo>
                  <a:cubicBezTo>
                    <a:pt x="25527" y="6667"/>
                    <a:pt x="24479" y="5239"/>
                    <a:pt x="23241" y="4000"/>
                  </a:cubicBezTo>
                  <a:cubicBezTo>
                    <a:pt x="22003" y="2762"/>
                    <a:pt x="20479" y="1714"/>
                    <a:pt x="18859" y="1048"/>
                  </a:cubicBezTo>
                  <a:cubicBezTo>
                    <a:pt x="17240" y="381"/>
                    <a:pt x="15430" y="0"/>
                    <a:pt x="13621" y="0"/>
                  </a:cubicBezTo>
                  <a:cubicBezTo>
                    <a:pt x="11811" y="0"/>
                    <a:pt x="10096" y="381"/>
                    <a:pt x="8382" y="1048"/>
                  </a:cubicBezTo>
                  <a:cubicBezTo>
                    <a:pt x="6667" y="1714"/>
                    <a:pt x="5239" y="2762"/>
                    <a:pt x="4000" y="4000"/>
                  </a:cubicBezTo>
                  <a:cubicBezTo>
                    <a:pt x="2762" y="5239"/>
                    <a:pt x="1715" y="6763"/>
                    <a:pt x="1048" y="8382"/>
                  </a:cubicBezTo>
                  <a:cubicBezTo>
                    <a:pt x="381" y="10096"/>
                    <a:pt x="0" y="11811"/>
                    <a:pt x="0" y="13621"/>
                  </a:cubicBezTo>
                  <a:cubicBezTo>
                    <a:pt x="0" y="15430"/>
                    <a:pt x="381" y="17145"/>
                    <a:pt x="1048" y="18859"/>
                  </a:cubicBezTo>
                  <a:cubicBezTo>
                    <a:pt x="1715" y="20574"/>
                    <a:pt x="2762" y="22003"/>
                    <a:pt x="4000" y="23241"/>
                  </a:cubicBezTo>
                  <a:cubicBezTo>
                    <a:pt x="5239" y="24479"/>
                    <a:pt x="6763" y="25527"/>
                    <a:pt x="8382" y="26194"/>
                  </a:cubicBezTo>
                  <a:cubicBezTo>
                    <a:pt x="10001" y="26860"/>
                    <a:pt x="11811" y="27241"/>
                    <a:pt x="13621" y="27241"/>
                  </a:cubicBezTo>
                  <a:cubicBezTo>
                    <a:pt x="15430" y="27241"/>
                    <a:pt x="17145" y="26860"/>
                    <a:pt x="18859" y="26194"/>
                  </a:cubicBezTo>
                  <a:cubicBezTo>
                    <a:pt x="20574" y="25527"/>
                    <a:pt x="22003" y="24479"/>
                    <a:pt x="23241" y="23241"/>
                  </a:cubicBezTo>
                  <a:close/>
                </a:path>
              </a:pathLst>
            </a:custGeom>
            <a:solidFill>
              <a:srgbClr val="00ABD7"/>
            </a:solidFill>
            <a:ln w="0"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2960F85F-8877-4D57-61D2-A7C714808BA4}"/>
                </a:ext>
              </a:extLst>
            </p:cNvPr>
            <p:cNvSpPr/>
            <p:nvPr/>
          </p:nvSpPr>
          <p:spPr>
            <a:xfrm>
              <a:off x="10341090" y="3704965"/>
              <a:ext cx="39842" cy="39842"/>
            </a:xfrm>
            <a:custGeom>
              <a:avLst/>
              <a:gdLst>
                <a:gd name="connsiteX0" fmla="*/ 17431 w 20383"/>
                <a:gd name="connsiteY0" fmla="*/ 17431 h 20383"/>
                <a:gd name="connsiteX1" fmla="*/ 19621 w 20383"/>
                <a:gd name="connsiteY1" fmla="*/ 14097 h 20383"/>
                <a:gd name="connsiteX2" fmla="*/ 20383 w 20383"/>
                <a:gd name="connsiteY2" fmla="*/ 10192 h 20383"/>
                <a:gd name="connsiteX3" fmla="*/ 19621 w 20383"/>
                <a:gd name="connsiteY3" fmla="*/ 6287 h 20383"/>
                <a:gd name="connsiteX4" fmla="*/ 17431 w 20383"/>
                <a:gd name="connsiteY4" fmla="*/ 2953 h 20383"/>
                <a:gd name="connsiteX5" fmla="*/ 14097 w 20383"/>
                <a:gd name="connsiteY5" fmla="*/ 762 h 20383"/>
                <a:gd name="connsiteX6" fmla="*/ 10192 w 20383"/>
                <a:gd name="connsiteY6" fmla="*/ 0 h 20383"/>
                <a:gd name="connsiteX7" fmla="*/ 6286 w 20383"/>
                <a:gd name="connsiteY7" fmla="*/ 762 h 20383"/>
                <a:gd name="connsiteX8" fmla="*/ 2953 w 20383"/>
                <a:gd name="connsiteY8" fmla="*/ 2953 h 20383"/>
                <a:gd name="connsiteX9" fmla="*/ 762 w 20383"/>
                <a:gd name="connsiteY9" fmla="*/ 6287 h 20383"/>
                <a:gd name="connsiteX10" fmla="*/ 0 w 20383"/>
                <a:gd name="connsiteY10" fmla="*/ 10192 h 20383"/>
                <a:gd name="connsiteX11" fmla="*/ 762 w 20383"/>
                <a:gd name="connsiteY11" fmla="*/ 14097 h 20383"/>
                <a:gd name="connsiteX12" fmla="*/ 2953 w 20383"/>
                <a:gd name="connsiteY12" fmla="*/ 17431 h 20383"/>
                <a:gd name="connsiteX13" fmla="*/ 6286 w 20383"/>
                <a:gd name="connsiteY13" fmla="*/ 19621 h 20383"/>
                <a:gd name="connsiteX14" fmla="*/ 10192 w 20383"/>
                <a:gd name="connsiteY14" fmla="*/ 20383 h 20383"/>
                <a:gd name="connsiteX15" fmla="*/ 14097 w 20383"/>
                <a:gd name="connsiteY15" fmla="*/ 19621 h 20383"/>
                <a:gd name="connsiteX16" fmla="*/ 17431 w 20383"/>
                <a:gd name="connsiteY16"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83" h="20383">
                  <a:moveTo>
                    <a:pt x="17431" y="17431"/>
                  </a:moveTo>
                  <a:cubicBezTo>
                    <a:pt x="18383" y="16478"/>
                    <a:pt x="19145" y="15335"/>
                    <a:pt x="19621" y="14097"/>
                  </a:cubicBezTo>
                  <a:cubicBezTo>
                    <a:pt x="20098" y="12859"/>
                    <a:pt x="20383" y="11525"/>
                    <a:pt x="20383" y="10192"/>
                  </a:cubicBezTo>
                  <a:cubicBezTo>
                    <a:pt x="20383" y="8858"/>
                    <a:pt x="20098" y="7525"/>
                    <a:pt x="19621" y="6287"/>
                  </a:cubicBezTo>
                  <a:cubicBezTo>
                    <a:pt x="19145" y="5048"/>
                    <a:pt x="18383" y="3905"/>
                    <a:pt x="17431" y="2953"/>
                  </a:cubicBezTo>
                  <a:cubicBezTo>
                    <a:pt x="16478" y="2000"/>
                    <a:pt x="15335" y="1238"/>
                    <a:pt x="14097" y="762"/>
                  </a:cubicBezTo>
                  <a:cubicBezTo>
                    <a:pt x="12859" y="286"/>
                    <a:pt x="11525" y="0"/>
                    <a:pt x="10192" y="0"/>
                  </a:cubicBezTo>
                  <a:cubicBezTo>
                    <a:pt x="8858" y="0"/>
                    <a:pt x="7525" y="286"/>
                    <a:pt x="6286" y="762"/>
                  </a:cubicBezTo>
                  <a:cubicBezTo>
                    <a:pt x="5048" y="1238"/>
                    <a:pt x="3905" y="2000"/>
                    <a:pt x="2953" y="2953"/>
                  </a:cubicBezTo>
                  <a:cubicBezTo>
                    <a:pt x="2000" y="3905"/>
                    <a:pt x="1238" y="5048"/>
                    <a:pt x="762" y="6287"/>
                  </a:cubicBezTo>
                  <a:cubicBezTo>
                    <a:pt x="286" y="7525"/>
                    <a:pt x="0" y="8858"/>
                    <a:pt x="0" y="10192"/>
                  </a:cubicBezTo>
                  <a:cubicBezTo>
                    <a:pt x="0" y="11525"/>
                    <a:pt x="286" y="12859"/>
                    <a:pt x="762" y="14097"/>
                  </a:cubicBezTo>
                  <a:cubicBezTo>
                    <a:pt x="1238" y="15335"/>
                    <a:pt x="2000" y="16478"/>
                    <a:pt x="2953" y="17431"/>
                  </a:cubicBezTo>
                  <a:cubicBezTo>
                    <a:pt x="3905" y="18383"/>
                    <a:pt x="5048" y="19145"/>
                    <a:pt x="6286" y="19621"/>
                  </a:cubicBezTo>
                  <a:cubicBezTo>
                    <a:pt x="7525" y="20098"/>
                    <a:pt x="8858" y="20383"/>
                    <a:pt x="10192" y="20383"/>
                  </a:cubicBezTo>
                  <a:cubicBezTo>
                    <a:pt x="11525" y="20383"/>
                    <a:pt x="12859" y="20098"/>
                    <a:pt x="14097" y="19621"/>
                  </a:cubicBezTo>
                  <a:cubicBezTo>
                    <a:pt x="15335" y="19145"/>
                    <a:pt x="16478" y="18383"/>
                    <a:pt x="17431" y="17431"/>
                  </a:cubicBezTo>
                  <a:close/>
                </a:path>
              </a:pathLst>
            </a:custGeom>
            <a:solidFill>
              <a:srgbClr val="00ABD7"/>
            </a:solidFill>
            <a:ln w="0"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D18CD35A-0AE1-4075-3F3A-424C3F8C034D}"/>
                </a:ext>
              </a:extLst>
            </p:cNvPr>
            <p:cNvSpPr/>
            <p:nvPr/>
          </p:nvSpPr>
          <p:spPr>
            <a:xfrm>
              <a:off x="9923479" y="3710364"/>
              <a:ext cx="26064" cy="26066"/>
            </a:xfrm>
            <a:custGeom>
              <a:avLst/>
              <a:gdLst>
                <a:gd name="connsiteX0" fmla="*/ 11430 w 13334"/>
                <a:gd name="connsiteY0" fmla="*/ 11430 h 13335"/>
                <a:gd name="connsiteX1" fmla="*/ 12859 w 13334"/>
                <a:gd name="connsiteY1" fmla="*/ 9239 h 13335"/>
                <a:gd name="connsiteX2" fmla="*/ 13335 w 13334"/>
                <a:gd name="connsiteY2" fmla="*/ 6667 h 13335"/>
                <a:gd name="connsiteX3" fmla="*/ 12859 w 13334"/>
                <a:gd name="connsiteY3" fmla="*/ 4096 h 13335"/>
                <a:gd name="connsiteX4" fmla="*/ 11430 w 13334"/>
                <a:gd name="connsiteY4" fmla="*/ 1905 h 13335"/>
                <a:gd name="connsiteX5" fmla="*/ 9239 w 13334"/>
                <a:gd name="connsiteY5" fmla="*/ 476 h 13335"/>
                <a:gd name="connsiteX6" fmla="*/ 6668 w 13334"/>
                <a:gd name="connsiteY6" fmla="*/ 0 h 13335"/>
                <a:gd name="connsiteX7" fmla="*/ 4096 w 13334"/>
                <a:gd name="connsiteY7" fmla="*/ 476 h 13335"/>
                <a:gd name="connsiteX8" fmla="*/ 1905 w 13334"/>
                <a:gd name="connsiteY8" fmla="*/ 1905 h 13335"/>
                <a:gd name="connsiteX9" fmla="*/ 476 w 13334"/>
                <a:gd name="connsiteY9" fmla="*/ 4096 h 13335"/>
                <a:gd name="connsiteX10" fmla="*/ 0 w 13334"/>
                <a:gd name="connsiteY10" fmla="*/ 6667 h 13335"/>
                <a:gd name="connsiteX11" fmla="*/ 476 w 13334"/>
                <a:gd name="connsiteY11" fmla="*/ 9239 h 13335"/>
                <a:gd name="connsiteX12" fmla="*/ 1905 w 13334"/>
                <a:gd name="connsiteY12" fmla="*/ 11430 h 13335"/>
                <a:gd name="connsiteX13" fmla="*/ 4096 w 13334"/>
                <a:gd name="connsiteY13" fmla="*/ 12859 h 13335"/>
                <a:gd name="connsiteX14" fmla="*/ 6668 w 13334"/>
                <a:gd name="connsiteY14" fmla="*/ 13335 h 13335"/>
                <a:gd name="connsiteX15" fmla="*/ 9239 w 13334"/>
                <a:gd name="connsiteY15" fmla="*/ 12859 h 13335"/>
                <a:gd name="connsiteX16" fmla="*/ 11430 w 13334"/>
                <a:gd name="connsiteY16" fmla="*/ 1143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4" h="13335">
                  <a:moveTo>
                    <a:pt x="11430" y="11430"/>
                  </a:moveTo>
                  <a:cubicBezTo>
                    <a:pt x="12097" y="10763"/>
                    <a:pt x="12573" y="10096"/>
                    <a:pt x="12859" y="9239"/>
                  </a:cubicBezTo>
                  <a:cubicBezTo>
                    <a:pt x="13240" y="8382"/>
                    <a:pt x="13335" y="7525"/>
                    <a:pt x="13335" y="6667"/>
                  </a:cubicBezTo>
                  <a:cubicBezTo>
                    <a:pt x="13335" y="5810"/>
                    <a:pt x="13145" y="4858"/>
                    <a:pt x="12859" y="4096"/>
                  </a:cubicBezTo>
                  <a:cubicBezTo>
                    <a:pt x="12478" y="3238"/>
                    <a:pt x="12002" y="2572"/>
                    <a:pt x="11430" y="1905"/>
                  </a:cubicBezTo>
                  <a:cubicBezTo>
                    <a:pt x="10763" y="1238"/>
                    <a:pt x="10096" y="762"/>
                    <a:pt x="9239" y="476"/>
                  </a:cubicBezTo>
                  <a:cubicBezTo>
                    <a:pt x="8382" y="95"/>
                    <a:pt x="7525" y="0"/>
                    <a:pt x="6668" y="0"/>
                  </a:cubicBezTo>
                  <a:cubicBezTo>
                    <a:pt x="5810" y="0"/>
                    <a:pt x="4858" y="190"/>
                    <a:pt x="4096" y="476"/>
                  </a:cubicBezTo>
                  <a:cubicBezTo>
                    <a:pt x="3239" y="857"/>
                    <a:pt x="2572" y="1333"/>
                    <a:pt x="1905" y="1905"/>
                  </a:cubicBezTo>
                  <a:cubicBezTo>
                    <a:pt x="1238" y="2572"/>
                    <a:pt x="762" y="3238"/>
                    <a:pt x="476" y="4096"/>
                  </a:cubicBezTo>
                  <a:cubicBezTo>
                    <a:pt x="95" y="4953"/>
                    <a:pt x="0" y="5810"/>
                    <a:pt x="0" y="6667"/>
                  </a:cubicBezTo>
                  <a:cubicBezTo>
                    <a:pt x="0" y="7525"/>
                    <a:pt x="191" y="8477"/>
                    <a:pt x="476" y="9239"/>
                  </a:cubicBezTo>
                  <a:cubicBezTo>
                    <a:pt x="857" y="10096"/>
                    <a:pt x="1334" y="10763"/>
                    <a:pt x="1905" y="11430"/>
                  </a:cubicBezTo>
                  <a:cubicBezTo>
                    <a:pt x="2572" y="12097"/>
                    <a:pt x="3239" y="12573"/>
                    <a:pt x="4096" y="12859"/>
                  </a:cubicBezTo>
                  <a:cubicBezTo>
                    <a:pt x="4953" y="13240"/>
                    <a:pt x="5810" y="13335"/>
                    <a:pt x="6668" y="13335"/>
                  </a:cubicBezTo>
                  <a:cubicBezTo>
                    <a:pt x="7525" y="13335"/>
                    <a:pt x="8477" y="13144"/>
                    <a:pt x="9239" y="12859"/>
                  </a:cubicBezTo>
                  <a:cubicBezTo>
                    <a:pt x="10096" y="12478"/>
                    <a:pt x="10763" y="12002"/>
                    <a:pt x="11430" y="11430"/>
                  </a:cubicBezTo>
                  <a:close/>
                </a:path>
              </a:pathLst>
            </a:custGeom>
            <a:solidFill>
              <a:srgbClr val="00ABD7"/>
            </a:solidFill>
            <a:ln w="0"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E66C5D64-3011-8CDD-FF0B-84641CDC6A45}"/>
                </a:ext>
              </a:extLst>
            </p:cNvPr>
            <p:cNvSpPr/>
            <p:nvPr/>
          </p:nvSpPr>
          <p:spPr>
            <a:xfrm>
              <a:off x="11178918" y="3258124"/>
              <a:ext cx="79685" cy="79685"/>
            </a:xfrm>
            <a:custGeom>
              <a:avLst/>
              <a:gdLst>
                <a:gd name="connsiteX0" fmla="*/ 34861 w 40766"/>
                <a:gd name="connsiteY0" fmla="*/ 34862 h 40766"/>
                <a:gd name="connsiteX1" fmla="*/ 39243 w 40766"/>
                <a:gd name="connsiteY1" fmla="*/ 28194 h 40766"/>
                <a:gd name="connsiteX2" fmla="*/ 40767 w 40766"/>
                <a:gd name="connsiteY2" fmla="*/ 20383 h 40766"/>
                <a:gd name="connsiteX3" fmla="*/ 39243 w 40766"/>
                <a:gd name="connsiteY3" fmla="*/ 12573 h 40766"/>
                <a:gd name="connsiteX4" fmla="*/ 34861 w 40766"/>
                <a:gd name="connsiteY4" fmla="*/ 5906 h 40766"/>
                <a:gd name="connsiteX5" fmla="*/ 28194 w 40766"/>
                <a:gd name="connsiteY5" fmla="*/ 1524 h 40766"/>
                <a:gd name="connsiteX6" fmla="*/ 20383 w 40766"/>
                <a:gd name="connsiteY6" fmla="*/ 0 h 40766"/>
                <a:gd name="connsiteX7" fmla="*/ 12573 w 40766"/>
                <a:gd name="connsiteY7" fmla="*/ 1524 h 40766"/>
                <a:gd name="connsiteX8" fmla="*/ 5905 w 40766"/>
                <a:gd name="connsiteY8" fmla="*/ 5906 h 40766"/>
                <a:gd name="connsiteX9" fmla="*/ 1524 w 40766"/>
                <a:gd name="connsiteY9" fmla="*/ 12573 h 40766"/>
                <a:gd name="connsiteX10" fmla="*/ 0 w 40766"/>
                <a:gd name="connsiteY10" fmla="*/ 20383 h 40766"/>
                <a:gd name="connsiteX11" fmla="*/ 1524 w 40766"/>
                <a:gd name="connsiteY11" fmla="*/ 28194 h 40766"/>
                <a:gd name="connsiteX12" fmla="*/ 5905 w 40766"/>
                <a:gd name="connsiteY12" fmla="*/ 34862 h 40766"/>
                <a:gd name="connsiteX13" fmla="*/ 12573 w 40766"/>
                <a:gd name="connsiteY13" fmla="*/ 39243 h 40766"/>
                <a:gd name="connsiteX14" fmla="*/ 20383 w 40766"/>
                <a:gd name="connsiteY14" fmla="*/ 40767 h 40766"/>
                <a:gd name="connsiteX15" fmla="*/ 28194 w 40766"/>
                <a:gd name="connsiteY15" fmla="*/ 39243 h 40766"/>
                <a:gd name="connsiteX16" fmla="*/ 34861 w 40766"/>
                <a:gd name="connsiteY16" fmla="*/ 34862 h 4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66" h="40766">
                  <a:moveTo>
                    <a:pt x="34861" y="34862"/>
                  </a:moveTo>
                  <a:cubicBezTo>
                    <a:pt x="36767" y="32956"/>
                    <a:pt x="38290" y="30766"/>
                    <a:pt x="39243" y="28194"/>
                  </a:cubicBezTo>
                  <a:cubicBezTo>
                    <a:pt x="40291" y="25718"/>
                    <a:pt x="40767" y="23050"/>
                    <a:pt x="40767" y="20383"/>
                  </a:cubicBezTo>
                  <a:cubicBezTo>
                    <a:pt x="40767" y="17717"/>
                    <a:pt x="40291" y="15050"/>
                    <a:pt x="39243" y="12573"/>
                  </a:cubicBezTo>
                  <a:cubicBezTo>
                    <a:pt x="38195" y="10096"/>
                    <a:pt x="36767" y="7906"/>
                    <a:pt x="34861" y="5906"/>
                  </a:cubicBezTo>
                  <a:cubicBezTo>
                    <a:pt x="32956" y="4000"/>
                    <a:pt x="30766" y="2477"/>
                    <a:pt x="28194" y="1524"/>
                  </a:cubicBezTo>
                  <a:cubicBezTo>
                    <a:pt x="25717" y="476"/>
                    <a:pt x="23050" y="0"/>
                    <a:pt x="20383" y="0"/>
                  </a:cubicBezTo>
                  <a:cubicBezTo>
                    <a:pt x="17717" y="0"/>
                    <a:pt x="15050" y="476"/>
                    <a:pt x="12573" y="1524"/>
                  </a:cubicBezTo>
                  <a:cubicBezTo>
                    <a:pt x="10096" y="2572"/>
                    <a:pt x="7906" y="4000"/>
                    <a:pt x="5905" y="5906"/>
                  </a:cubicBezTo>
                  <a:cubicBezTo>
                    <a:pt x="4000" y="7810"/>
                    <a:pt x="2476" y="10001"/>
                    <a:pt x="1524" y="12573"/>
                  </a:cubicBezTo>
                  <a:cubicBezTo>
                    <a:pt x="476" y="15050"/>
                    <a:pt x="0" y="17717"/>
                    <a:pt x="0" y="20383"/>
                  </a:cubicBezTo>
                  <a:cubicBezTo>
                    <a:pt x="0" y="23050"/>
                    <a:pt x="476" y="25718"/>
                    <a:pt x="1524" y="28194"/>
                  </a:cubicBezTo>
                  <a:cubicBezTo>
                    <a:pt x="2572" y="30671"/>
                    <a:pt x="4000" y="32861"/>
                    <a:pt x="5905" y="34862"/>
                  </a:cubicBezTo>
                  <a:cubicBezTo>
                    <a:pt x="7810" y="36767"/>
                    <a:pt x="10001" y="38291"/>
                    <a:pt x="12573" y="39243"/>
                  </a:cubicBezTo>
                  <a:cubicBezTo>
                    <a:pt x="15050" y="40291"/>
                    <a:pt x="17717" y="40767"/>
                    <a:pt x="20383" y="40767"/>
                  </a:cubicBezTo>
                  <a:cubicBezTo>
                    <a:pt x="23050" y="40767"/>
                    <a:pt x="25717" y="40291"/>
                    <a:pt x="28194" y="39243"/>
                  </a:cubicBezTo>
                  <a:cubicBezTo>
                    <a:pt x="30671" y="38195"/>
                    <a:pt x="32861" y="36767"/>
                    <a:pt x="34861" y="34862"/>
                  </a:cubicBezTo>
                  <a:close/>
                </a:path>
              </a:pathLst>
            </a:custGeom>
            <a:solidFill>
              <a:srgbClr val="00ABD7"/>
            </a:solidFill>
            <a:ln w="0"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CC07C905-B6C2-CDDD-CA95-8AF5D3793575}"/>
                </a:ext>
              </a:extLst>
            </p:cNvPr>
            <p:cNvSpPr/>
            <p:nvPr/>
          </p:nvSpPr>
          <p:spPr>
            <a:xfrm>
              <a:off x="10757957" y="3265012"/>
              <a:ext cx="66653" cy="66653"/>
            </a:xfrm>
            <a:custGeom>
              <a:avLst/>
              <a:gdLst>
                <a:gd name="connsiteX0" fmla="*/ 29051 w 34099"/>
                <a:gd name="connsiteY0" fmla="*/ 29051 h 34099"/>
                <a:gd name="connsiteX1" fmla="*/ 32766 w 34099"/>
                <a:gd name="connsiteY1" fmla="*/ 23527 h 34099"/>
                <a:gd name="connsiteX2" fmla="*/ 34100 w 34099"/>
                <a:gd name="connsiteY2" fmla="*/ 17050 h 34099"/>
                <a:gd name="connsiteX3" fmla="*/ 32766 w 34099"/>
                <a:gd name="connsiteY3" fmla="*/ 10573 h 34099"/>
                <a:gd name="connsiteX4" fmla="*/ 29051 w 34099"/>
                <a:gd name="connsiteY4" fmla="*/ 5048 h 34099"/>
                <a:gd name="connsiteX5" fmla="*/ 23527 w 34099"/>
                <a:gd name="connsiteY5" fmla="*/ 1333 h 34099"/>
                <a:gd name="connsiteX6" fmla="*/ 17050 w 34099"/>
                <a:gd name="connsiteY6" fmla="*/ 0 h 34099"/>
                <a:gd name="connsiteX7" fmla="*/ 10573 w 34099"/>
                <a:gd name="connsiteY7" fmla="*/ 1333 h 34099"/>
                <a:gd name="connsiteX8" fmla="*/ 5048 w 34099"/>
                <a:gd name="connsiteY8" fmla="*/ 5048 h 34099"/>
                <a:gd name="connsiteX9" fmla="*/ 1333 w 34099"/>
                <a:gd name="connsiteY9" fmla="*/ 10573 h 34099"/>
                <a:gd name="connsiteX10" fmla="*/ 0 w 34099"/>
                <a:gd name="connsiteY10" fmla="*/ 17050 h 34099"/>
                <a:gd name="connsiteX11" fmla="*/ 1333 w 34099"/>
                <a:gd name="connsiteY11" fmla="*/ 23527 h 34099"/>
                <a:gd name="connsiteX12" fmla="*/ 5048 w 34099"/>
                <a:gd name="connsiteY12" fmla="*/ 29051 h 34099"/>
                <a:gd name="connsiteX13" fmla="*/ 10573 w 34099"/>
                <a:gd name="connsiteY13" fmla="*/ 32766 h 34099"/>
                <a:gd name="connsiteX14" fmla="*/ 17050 w 34099"/>
                <a:gd name="connsiteY14" fmla="*/ 34100 h 34099"/>
                <a:gd name="connsiteX15" fmla="*/ 23527 w 34099"/>
                <a:gd name="connsiteY15" fmla="*/ 32766 h 34099"/>
                <a:gd name="connsiteX16" fmla="*/ 29051 w 34099"/>
                <a:gd name="connsiteY16" fmla="*/ 29051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99" h="34099">
                  <a:moveTo>
                    <a:pt x="29051" y="29051"/>
                  </a:moveTo>
                  <a:cubicBezTo>
                    <a:pt x="30671" y="27432"/>
                    <a:pt x="31909" y="25622"/>
                    <a:pt x="32766" y="23527"/>
                  </a:cubicBezTo>
                  <a:cubicBezTo>
                    <a:pt x="33623" y="21431"/>
                    <a:pt x="34100" y="19240"/>
                    <a:pt x="34100" y="17050"/>
                  </a:cubicBezTo>
                  <a:cubicBezTo>
                    <a:pt x="34100" y="14859"/>
                    <a:pt x="33623" y="12668"/>
                    <a:pt x="32766" y="10573"/>
                  </a:cubicBezTo>
                  <a:cubicBezTo>
                    <a:pt x="31909" y="8477"/>
                    <a:pt x="30671" y="6667"/>
                    <a:pt x="29051" y="5048"/>
                  </a:cubicBezTo>
                  <a:cubicBezTo>
                    <a:pt x="27432" y="3429"/>
                    <a:pt x="25622" y="2191"/>
                    <a:pt x="23527" y="1333"/>
                  </a:cubicBezTo>
                  <a:cubicBezTo>
                    <a:pt x="21431" y="476"/>
                    <a:pt x="19240" y="0"/>
                    <a:pt x="17050" y="0"/>
                  </a:cubicBezTo>
                  <a:cubicBezTo>
                    <a:pt x="14859" y="0"/>
                    <a:pt x="12668" y="476"/>
                    <a:pt x="10573" y="1333"/>
                  </a:cubicBezTo>
                  <a:cubicBezTo>
                    <a:pt x="8477" y="2191"/>
                    <a:pt x="6667" y="3429"/>
                    <a:pt x="5048" y="5048"/>
                  </a:cubicBezTo>
                  <a:cubicBezTo>
                    <a:pt x="3429" y="6667"/>
                    <a:pt x="2191" y="8477"/>
                    <a:pt x="1333" y="10573"/>
                  </a:cubicBezTo>
                  <a:cubicBezTo>
                    <a:pt x="476" y="12668"/>
                    <a:pt x="0" y="14859"/>
                    <a:pt x="0" y="17050"/>
                  </a:cubicBezTo>
                  <a:cubicBezTo>
                    <a:pt x="0" y="19240"/>
                    <a:pt x="476" y="21431"/>
                    <a:pt x="1333" y="23527"/>
                  </a:cubicBezTo>
                  <a:cubicBezTo>
                    <a:pt x="2191" y="25622"/>
                    <a:pt x="3429" y="27432"/>
                    <a:pt x="5048" y="29051"/>
                  </a:cubicBezTo>
                  <a:cubicBezTo>
                    <a:pt x="6667" y="30671"/>
                    <a:pt x="8477" y="31909"/>
                    <a:pt x="10573" y="32766"/>
                  </a:cubicBezTo>
                  <a:cubicBezTo>
                    <a:pt x="12668" y="33623"/>
                    <a:pt x="14859" y="34100"/>
                    <a:pt x="17050" y="34100"/>
                  </a:cubicBezTo>
                  <a:cubicBezTo>
                    <a:pt x="19240" y="34100"/>
                    <a:pt x="21431" y="33623"/>
                    <a:pt x="23527" y="32766"/>
                  </a:cubicBezTo>
                  <a:cubicBezTo>
                    <a:pt x="25622" y="31909"/>
                    <a:pt x="27432" y="30671"/>
                    <a:pt x="29051" y="29051"/>
                  </a:cubicBezTo>
                  <a:close/>
                </a:path>
              </a:pathLst>
            </a:custGeom>
            <a:solidFill>
              <a:srgbClr val="00ABD7"/>
            </a:solidFill>
            <a:ln w="0"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A8E5FE48-C56C-74E7-C3C3-54FF8BF0CD8A}"/>
                </a:ext>
              </a:extLst>
            </p:cNvPr>
            <p:cNvSpPr/>
            <p:nvPr/>
          </p:nvSpPr>
          <p:spPr>
            <a:xfrm>
              <a:off x="10334388" y="3270413"/>
              <a:ext cx="53248" cy="53248"/>
            </a:xfrm>
            <a:custGeom>
              <a:avLst/>
              <a:gdLst>
                <a:gd name="connsiteX0" fmla="*/ 23241 w 27241"/>
                <a:gd name="connsiteY0" fmla="*/ 23241 h 27241"/>
                <a:gd name="connsiteX1" fmla="*/ 26194 w 27241"/>
                <a:gd name="connsiteY1" fmla="*/ 18859 h 27241"/>
                <a:gd name="connsiteX2" fmla="*/ 27242 w 27241"/>
                <a:gd name="connsiteY2" fmla="*/ 13621 h 27241"/>
                <a:gd name="connsiteX3" fmla="*/ 26194 w 27241"/>
                <a:gd name="connsiteY3" fmla="*/ 8382 h 27241"/>
                <a:gd name="connsiteX4" fmla="*/ 23241 w 27241"/>
                <a:gd name="connsiteY4" fmla="*/ 4000 h 27241"/>
                <a:gd name="connsiteX5" fmla="*/ 18859 w 27241"/>
                <a:gd name="connsiteY5" fmla="*/ 1048 h 27241"/>
                <a:gd name="connsiteX6" fmla="*/ 13621 w 27241"/>
                <a:gd name="connsiteY6" fmla="*/ 0 h 27241"/>
                <a:gd name="connsiteX7" fmla="*/ 8382 w 27241"/>
                <a:gd name="connsiteY7" fmla="*/ 1048 h 27241"/>
                <a:gd name="connsiteX8" fmla="*/ 4000 w 27241"/>
                <a:gd name="connsiteY8" fmla="*/ 4000 h 27241"/>
                <a:gd name="connsiteX9" fmla="*/ 1048 w 27241"/>
                <a:gd name="connsiteY9" fmla="*/ 8382 h 27241"/>
                <a:gd name="connsiteX10" fmla="*/ 0 w 27241"/>
                <a:gd name="connsiteY10" fmla="*/ 13621 h 27241"/>
                <a:gd name="connsiteX11" fmla="*/ 1048 w 27241"/>
                <a:gd name="connsiteY11" fmla="*/ 18859 h 27241"/>
                <a:gd name="connsiteX12" fmla="*/ 4000 w 27241"/>
                <a:gd name="connsiteY12" fmla="*/ 23241 h 27241"/>
                <a:gd name="connsiteX13" fmla="*/ 8382 w 27241"/>
                <a:gd name="connsiteY13" fmla="*/ 26194 h 27241"/>
                <a:gd name="connsiteX14" fmla="*/ 13621 w 27241"/>
                <a:gd name="connsiteY14" fmla="*/ 27242 h 27241"/>
                <a:gd name="connsiteX15" fmla="*/ 18859 w 27241"/>
                <a:gd name="connsiteY15" fmla="*/ 26194 h 27241"/>
                <a:gd name="connsiteX16" fmla="*/ 23241 w 27241"/>
                <a:gd name="connsiteY16" fmla="*/ 23241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241">
                  <a:moveTo>
                    <a:pt x="23241" y="23241"/>
                  </a:moveTo>
                  <a:cubicBezTo>
                    <a:pt x="24479" y="22003"/>
                    <a:pt x="25527" y="20479"/>
                    <a:pt x="26194" y="18859"/>
                  </a:cubicBezTo>
                  <a:cubicBezTo>
                    <a:pt x="26860" y="17145"/>
                    <a:pt x="27242" y="15430"/>
                    <a:pt x="27242" y="13621"/>
                  </a:cubicBezTo>
                  <a:cubicBezTo>
                    <a:pt x="27242" y="11811"/>
                    <a:pt x="26860" y="10096"/>
                    <a:pt x="26194" y="8382"/>
                  </a:cubicBezTo>
                  <a:cubicBezTo>
                    <a:pt x="25527" y="6667"/>
                    <a:pt x="24479" y="5239"/>
                    <a:pt x="23241" y="4000"/>
                  </a:cubicBezTo>
                  <a:cubicBezTo>
                    <a:pt x="22003" y="2762"/>
                    <a:pt x="20479" y="1715"/>
                    <a:pt x="18859" y="1048"/>
                  </a:cubicBezTo>
                  <a:cubicBezTo>
                    <a:pt x="17240" y="381"/>
                    <a:pt x="15430" y="0"/>
                    <a:pt x="13621" y="0"/>
                  </a:cubicBezTo>
                  <a:cubicBezTo>
                    <a:pt x="11811" y="0"/>
                    <a:pt x="10096" y="381"/>
                    <a:pt x="8382" y="1048"/>
                  </a:cubicBezTo>
                  <a:cubicBezTo>
                    <a:pt x="6667" y="1715"/>
                    <a:pt x="5239" y="2762"/>
                    <a:pt x="4000" y="4000"/>
                  </a:cubicBezTo>
                  <a:cubicBezTo>
                    <a:pt x="2762" y="5239"/>
                    <a:pt x="1715" y="6763"/>
                    <a:pt x="1048" y="8382"/>
                  </a:cubicBezTo>
                  <a:cubicBezTo>
                    <a:pt x="381" y="10096"/>
                    <a:pt x="0" y="11811"/>
                    <a:pt x="0" y="13621"/>
                  </a:cubicBezTo>
                  <a:cubicBezTo>
                    <a:pt x="0" y="15430"/>
                    <a:pt x="381" y="17145"/>
                    <a:pt x="1048" y="18859"/>
                  </a:cubicBezTo>
                  <a:cubicBezTo>
                    <a:pt x="1715" y="20574"/>
                    <a:pt x="2762" y="22003"/>
                    <a:pt x="4000" y="23241"/>
                  </a:cubicBezTo>
                  <a:cubicBezTo>
                    <a:pt x="5239" y="24479"/>
                    <a:pt x="6763" y="25527"/>
                    <a:pt x="8382" y="26194"/>
                  </a:cubicBezTo>
                  <a:cubicBezTo>
                    <a:pt x="10001" y="26860"/>
                    <a:pt x="11811" y="27242"/>
                    <a:pt x="13621" y="27242"/>
                  </a:cubicBezTo>
                  <a:cubicBezTo>
                    <a:pt x="15430" y="27242"/>
                    <a:pt x="17145" y="26860"/>
                    <a:pt x="18859" y="26194"/>
                  </a:cubicBezTo>
                  <a:cubicBezTo>
                    <a:pt x="20574" y="25527"/>
                    <a:pt x="22003" y="24479"/>
                    <a:pt x="23241" y="23241"/>
                  </a:cubicBezTo>
                  <a:close/>
                </a:path>
              </a:pathLst>
            </a:custGeom>
            <a:solidFill>
              <a:srgbClr val="00ABD7"/>
            </a:solidFill>
            <a:ln w="0"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B09FB68A-BAD0-4E1C-6811-5D69D5D07BD9}"/>
                </a:ext>
              </a:extLst>
            </p:cNvPr>
            <p:cNvSpPr/>
            <p:nvPr/>
          </p:nvSpPr>
          <p:spPr>
            <a:xfrm>
              <a:off x="9915101" y="3276742"/>
              <a:ext cx="39842" cy="39842"/>
            </a:xfrm>
            <a:custGeom>
              <a:avLst/>
              <a:gdLst>
                <a:gd name="connsiteX0" fmla="*/ 17431 w 20383"/>
                <a:gd name="connsiteY0" fmla="*/ 17431 h 20383"/>
                <a:gd name="connsiteX1" fmla="*/ 19621 w 20383"/>
                <a:gd name="connsiteY1" fmla="*/ 14097 h 20383"/>
                <a:gd name="connsiteX2" fmla="*/ 20383 w 20383"/>
                <a:gd name="connsiteY2" fmla="*/ 10192 h 20383"/>
                <a:gd name="connsiteX3" fmla="*/ 19621 w 20383"/>
                <a:gd name="connsiteY3" fmla="*/ 6287 h 20383"/>
                <a:gd name="connsiteX4" fmla="*/ 17431 w 20383"/>
                <a:gd name="connsiteY4" fmla="*/ 2953 h 20383"/>
                <a:gd name="connsiteX5" fmla="*/ 14097 w 20383"/>
                <a:gd name="connsiteY5" fmla="*/ 762 h 20383"/>
                <a:gd name="connsiteX6" fmla="*/ 10192 w 20383"/>
                <a:gd name="connsiteY6" fmla="*/ 0 h 20383"/>
                <a:gd name="connsiteX7" fmla="*/ 6286 w 20383"/>
                <a:gd name="connsiteY7" fmla="*/ 762 h 20383"/>
                <a:gd name="connsiteX8" fmla="*/ 2953 w 20383"/>
                <a:gd name="connsiteY8" fmla="*/ 2953 h 20383"/>
                <a:gd name="connsiteX9" fmla="*/ 762 w 20383"/>
                <a:gd name="connsiteY9" fmla="*/ 6287 h 20383"/>
                <a:gd name="connsiteX10" fmla="*/ 0 w 20383"/>
                <a:gd name="connsiteY10" fmla="*/ 10192 h 20383"/>
                <a:gd name="connsiteX11" fmla="*/ 762 w 20383"/>
                <a:gd name="connsiteY11" fmla="*/ 14097 h 20383"/>
                <a:gd name="connsiteX12" fmla="*/ 2953 w 20383"/>
                <a:gd name="connsiteY12" fmla="*/ 17431 h 20383"/>
                <a:gd name="connsiteX13" fmla="*/ 6286 w 20383"/>
                <a:gd name="connsiteY13" fmla="*/ 19621 h 20383"/>
                <a:gd name="connsiteX14" fmla="*/ 10192 w 20383"/>
                <a:gd name="connsiteY14" fmla="*/ 20383 h 20383"/>
                <a:gd name="connsiteX15" fmla="*/ 14097 w 20383"/>
                <a:gd name="connsiteY15" fmla="*/ 19621 h 20383"/>
                <a:gd name="connsiteX16" fmla="*/ 17431 w 20383"/>
                <a:gd name="connsiteY16"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83" h="20383">
                  <a:moveTo>
                    <a:pt x="17431" y="17431"/>
                  </a:moveTo>
                  <a:cubicBezTo>
                    <a:pt x="18383" y="16478"/>
                    <a:pt x="19145" y="15335"/>
                    <a:pt x="19621" y="14097"/>
                  </a:cubicBezTo>
                  <a:cubicBezTo>
                    <a:pt x="20098" y="12859"/>
                    <a:pt x="20383" y="11525"/>
                    <a:pt x="20383" y="10192"/>
                  </a:cubicBezTo>
                  <a:cubicBezTo>
                    <a:pt x="20383" y="8858"/>
                    <a:pt x="20098" y="7525"/>
                    <a:pt x="19621" y="6287"/>
                  </a:cubicBezTo>
                  <a:cubicBezTo>
                    <a:pt x="19145" y="5048"/>
                    <a:pt x="18383" y="3905"/>
                    <a:pt x="17431" y="2953"/>
                  </a:cubicBezTo>
                  <a:cubicBezTo>
                    <a:pt x="16478" y="2000"/>
                    <a:pt x="15335" y="1238"/>
                    <a:pt x="14097" y="762"/>
                  </a:cubicBezTo>
                  <a:cubicBezTo>
                    <a:pt x="12859" y="286"/>
                    <a:pt x="11525" y="0"/>
                    <a:pt x="10192" y="0"/>
                  </a:cubicBezTo>
                  <a:cubicBezTo>
                    <a:pt x="8858" y="0"/>
                    <a:pt x="7525" y="286"/>
                    <a:pt x="6286" y="762"/>
                  </a:cubicBezTo>
                  <a:cubicBezTo>
                    <a:pt x="5048" y="1238"/>
                    <a:pt x="3905" y="2000"/>
                    <a:pt x="2953" y="2953"/>
                  </a:cubicBezTo>
                  <a:cubicBezTo>
                    <a:pt x="2000" y="3905"/>
                    <a:pt x="1238" y="5048"/>
                    <a:pt x="762" y="6287"/>
                  </a:cubicBezTo>
                  <a:cubicBezTo>
                    <a:pt x="286" y="7525"/>
                    <a:pt x="0" y="8858"/>
                    <a:pt x="0" y="10192"/>
                  </a:cubicBezTo>
                  <a:cubicBezTo>
                    <a:pt x="0" y="11525"/>
                    <a:pt x="286" y="12859"/>
                    <a:pt x="762" y="14097"/>
                  </a:cubicBezTo>
                  <a:cubicBezTo>
                    <a:pt x="1238" y="15335"/>
                    <a:pt x="2000" y="16478"/>
                    <a:pt x="2953" y="17431"/>
                  </a:cubicBezTo>
                  <a:cubicBezTo>
                    <a:pt x="3905" y="18383"/>
                    <a:pt x="5048" y="19145"/>
                    <a:pt x="6286" y="19621"/>
                  </a:cubicBezTo>
                  <a:cubicBezTo>
                    <a:pt x="7525" y="20098"/>
                    <a:pt x="8858" y="20383"/>
                    <a:pt x="10192" y="20383"/>
                  </a:cubicBezTo>
                  <a:cubicBezTo>
                    <a:pt x="11525" y="20383"/>
                    <a:pt x="12859" y="20098"/>
                    <a:pt x="14097" y="19621"/>
                  </a:cubicBezTo>
                  <a:cubicBezTo>
                    <a:pt x="15335" y="19145"/>
                    <a:pt x="16478" y="18383"/>
                    <a:pt x="17431" y="17431"/>
                  </a:cubicBezTo>
                  <a:close/>
                </a:path>
              </a:pathLst>
            </a:custGeom>
            <a:solidFill>
              <a:srgbClr val="00ABD7"/>
            </a:solidFill>
            <a:ln w="0"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C5A48C67-1BDD-023D-30BC-49DB348255D3}"/>
                </a:ext>
              </a:extLst>
            </p:cNvPr>
            <p:cNvSpPr/>
            <p:nvPr/>
          </p:nvSpPr>
          <p:spPr>
            <a:xfrm>
              <a:off x="9492836" y="3284190"/>
              <a:ext cx="26064" cy="26066"/>
            </a:xfrm>
            <a:custGeom>
              <a:avLst/>
              <a:gdLst>
                <a:gd name="connsiteX0" fmla="*/ 11430 w 13334"/>
                <a:gd name="connsiteY0" fmla="*/ 11430 h 13335"/>
                <a:gd name="connsiteX1" fmla="*/ 12859 w 13334"/>
                <a:gd name="connsiteY1" fmla="*/ 9239 h 13335"/>
                <a:gd name="connsiteX2" fmla="*/ 13335 w 13334"/>
                <a:gd name="connsiteY2" fmla="*/ 6667 h 13335"/>
                <a:gd name="connsiteX3" fmla="*/ 12859 w 13334"/>
                <a:gd name="connsiteY3" fmla="*/ 4096 h 13335"/>
                <a:gd name="connsiteX4" fmla="*/ 11430 w 13334"/>
                <a:gd name="connsiteY4" fmla="*/ 1905 h 13335"/>
                <a:gd name="connsiteX5" fmla="*/ 9239 w 13334"/>
                <a:gd name="connsiteY5" fmla="*/ 476 h 13335"/>
                <a:gd name="connsiteX6" fmla="*/ 6668 w 13334"/>
                <a:gd name="connsiteY6" fmla="*/ 0 h 13335"/>
                <a:gd name="connsiteX7" fmla="*/ 4096 w 13334"/>
                <a:gd name="connsiteY7" fmla="*/ 476 h 13335"/>
                <a:gd name="connsiteX8" fmla="*/ 1905 w 13334"/>
                <a:gd name="connsiteY8" fmla="*/ 1905 h 13335"/>
                <a:gd name="connsiteX9" fmla="*/ 476 w 13334"/>
                <a:gd name="connsiteY9" fmla="*/ 4096 h 13335"/>
                <a:gd name="connsiteX10" fmla="*/ 0 w 13334"/>
                <a:gd name="connsiteY10" fmla="*/ 6667 h 13335"/>
                <a:gd name="connsiteX11" fmla="*/ 476 w 13334"/>
                <a:gd name="connsiteY11" fmla="*/ 9239 h 13335"/>
                <a:gd name="connsiteX12" fmla="*/ 1905 w 13334"/>
                <a:gd name="connsiteY12" fmla="*/ 11430 h 13335"/>
                <a:gd name="connsiteX13" fmla="*/ 4096 w 13334"/>
                <a:gd name="connsiteY13" fmla="*/ 12859 h 13335"/>
                <a:gd name="connsiteX14" fmla="*/ 6668 w 13334"/>
                <a:gd name="connsiteY14" fmla="*/ 13335 h 13335"/>
                <a:gd name="connsiteX15" fmla="*/ 9239 w 13334"/>
                <a:gd name="connsiteY15" fmla="*/ 12859 h 13335"/>
                <a:gd name="connsiteX16" fmla="*/ 11430 w 13334"/>
                <a:gd name="connsiteY16" fmla="*/ 1143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4" h="13335">
                  <a:moveTo>
                    <a:pt x="11430" y="11430"/>
                  </a:moveTo>
                  <a:cubicBezTo>
                    <a:pt x="12097" y="10763"/>
                    <a:pt x="12573" y="10096"/>
                    <a:pt x="12859" y="9239"/>
                  </a:cubicBezTo>
                  <a:cubicBezTo>
                    <a:pt x="13240" y="8382"/>
                    <a:pt x="13335" y="7525"/>
                    <a:pt x="13335" y="6667"/>
                  </a:cubicBezTo>
                  <a:cubicBezTo>
                    <a:pt x="13335" y="5810"/>
                    <a:pt x="13145" y="4858"/>
                    <a:pt x="12859" y="4096"/>
                  </a:cubicBezTo>
                  <a:cubicBezTo>
                    <a:pt x="12478" y="3238"/>
                    <a:pt x="12002" y="2572"/>
                    <a:pt x="11430" y="1905"/>
                  </a:cubicBezTo>
                  <a:cubicBezTo>
                    <a:pt x="10763" y="1238"/>
                    <a:pt x="10097" y="762"/>
                    <a:pt x="9239" y="476"/>
                  </a:cubicBezTo>
                  <a:cubicBezTo>
                    <a:pt x="8382" y="95"/>
                    <a:pt x="7525" y="0"/>
                    <a:pt x="6668" y="0"/>
                  </a:cubicBezTo>
                  <a:cubicBezTo>
                    <a:pt x="5810" y="0"/>
                    <a:pt x="4858" y="190"/>
                    <a:pt x="4096" y="476"/>
                  </a:cubicBezTo>
                  <a:cubicBezTo>
                    <a:pt x="3239" y="857"/>
                    <a:pt x="2572" y="1333"/>
                    <a:pt x="1905" y="1905"/>
                  </a:cubicBezTo>
                  <a:cubicBezTo>
                    <a:pt x="1238" y="2477"/>
                    <a:pt x="762" y="3238"/>
                    <a:pt x="476" y="4096"/>
                  </a:cubicBezTo>
                  <a:cubicBezTo>
                    <a:pt x="95" y="4953"/>
                    <a:pt x="0" y="5810"/>
                    <a:pt x="0" y="6667"/>
                  </a:cubicBezTo>
                  <a:cubicBezTo>
                    <a:pt x="0" y="7525"/>
                    <a:pt x="191" y="8477"/>
                    <a:pt x="476" y="9239"/>
                  </a:cubicBezTo>
                  <a:cubicBezTo>
                    <a:pt x="857" y="10096"/>
                    <a:pt x="1334" y="10763"/>
                    <a:pt x="1905" y="11430"/>
                  </a:cubicBezTo>
                  <a:cubicBezTo>
                    <a:pt x="2572" y="12097"/>
                    <a:pt x="3239" y="12573"/>
                    <a:pt x="4096" y="12859"/>
                  </a:cubicBezTo>
                  <a:cubicBezTo>
                    <a:pt x="4953" y="13240"/>
                    <a:pt x="5810" y="13335"/>
                    <a:pt x="6668" y="13335"/>
                  </a:cubicBezTo>
                  <a:cubicBezTo>
                    <a:pt x="7525" y="13335"/>
                    <a:pt x="8477" y="13144"/>
                    <a:pt x="9239" y="12859"/>
                  </a:cubicBezTo>
                  <a:cubicBezTo>
                    <a:pt x="10001" y="12573"/>
                    <a:pt x="10763" y="12002"/>
                    <a:pt x="11430" y="11430"/>
                  </a:cubicBezTo>
                  <a:close/>
                </a:path>
              </a:pathLst>
            </a:custGeom>
            <a:solidFill>
              <a:srgbClr val="00ABD7"/>
            </a:solidFill>
            <a:ln w="0"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B450527C-57DE-6AD7-5066-049B60DAD5E5}"/>
                </a:ext>
              </a:extLst>
            </p:cNvPr>
            <p:cNvSpPr/>
            <p:nvPr/>
          </p:nvSpPr>
          <p:spPr>
            <a:xfrm>
              <a:off x="11185806" y="2835487"/>
              <a:ext cx="66653" cy="66653"/>
            </a:xfrm>
            <a:custGeom>
              <a:avLst/>
              <a:gdLst>
                <a:gd name="connsiteX0" fmla="*/ 29051 w 34099"/>
                <a:gd name="connsiteY0" fmla="*/ 29051 h 34099"/>
                <a:gd name="connsiteX1" fmla="*/ 32766 w 34099"/>
                <a:gd name="connsiteY1" fmla="*/ 23527 h 34099"/>
                <a:gd name="connsiteX2" fmla="*/ 34100 w 34099"/>
                <a:gd name="connsiteY2" fmla="*/ 17050 h 34099"/>
                <a:gd name="connsiteX3" fmla="*/ 32766 w 34099"/>
                <a:gd name="connsiteY3" fmla="*/ 10573 h 34099"/>
                <a:gd name="connsiteX4" fmla="*/ 29051 w 34099"/>
                <a:gd name="connsiteY4" fmla="*/ 5048 h 34099"/>
                <a:gd name="connsiteX5" fmla="*/ 23527 w 34099"/>
                <a:gd name="connsiteY5" fmla="*/ 1333 h 34099"/>
                <a:gd name="connsiteX6" fmla="*/ 17050 w 34099"/>
                <a:gd name="connsiteY6" fmla="*/ 0 h 34099"/>
                <a:gd name="connsiteX7" fmla="*/ 10573 w 34099"/>
                <a:gd name="connsiteY7" fmla="*/ 1333 h 34099"/>
                <a:gd name="connsiteX8" fmla="*/ 5048 w 34099"/>
                <a:gd name="connsiteY8" fmla="*/ 5048 h 34099"/>
                <a:gd name="connsiteX9" fmla="*/ 1333 w 34099"/>
                <a:gd name="connsiteY9" fmla="*/ 10573 h 34099"/>
                <a:gd name="connsiteX10" fmla="*/ 0 w 34099"/>
                <a:gd name="connsiteY10" fmla="*/ 17050 h 34099"/>
                <a:gd name="connsiteX11" fmla="*/ 1333 w 34099"/>
                <a:gd name="connsiteY11" fmla="*/ 23527 h 34099"/>
                <a:gd name="connsiteX12" fmla="*/ 5048 w 34099"/>
                <a:gd name="connsiteY12" fmla="*/ 29051 h 34099"/>
                <a:gd name="connsiteX13" fmla="*/ 10573 w 34099"/>
                <a:gd name="connsiteY13" fmla="*/ 32766 h 34099"/>
                <a:gd name="connsiteX14" fmla="*/ 17050 w 34099"/>
                <a:gd name="connsiteY14" fmla="*/ 34099 h 34099"/>
                <a:gd name="connsiteX15" fmla="*/ 23527 w 34099"/>
                <a:gd name="connsiteY15" fmla="*/ 32766 h 34099"/>
                <a:gd name="connsiteX16" fmla="*/ 29051 w 34099"/>
                <a:gd name="connsiteY16" fmla="*/ 29051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99" h="34099">
                  <a:moveTo>
                    <a:pt x="29051" y="29051"/>
                  </a:moveTo>
                  <a:cubicBezTo>
                    <a:pt x="30671" y="27432"/>
                    <a:pt x="31909" y="25622"/>
                    <a:pt x="32766" y="23527"/>
                  </a:cubicBezTo>
                  <a:cubicBezTo>
                    <a:pt x="33623" y="21431"/>
                    <a:pt x="34100" y="19240"/>
                    <a:pt x="34100" y="17050"/>
                  </a:cubicBezTo>
                  <a:cubicBezTo>
                    <a:pt x="34100" y="14859"/>
                    <a:pt x="33623" y="12668"/>
                    <a:pt x="32766" y="10573"/>
                  </a:cubicBezTo>
                  <a:cubicBezTo>
                    <a:pt x="31909" y="8477"/>
                    <a:pt x="30671" y="6667"/>
                    <a:pt x="29051" y="5048"/>
                  </a:cubicBezTo>
                  <a:cubicBezTo>
                    <a:pt x="27432" y="3429"/>
                    <a:pt x="25622" y="2191"/>
                    <a:pt x="23527" y="1333"/>
                  </a:cubicBezTo>
                  <a:cubicBezTo>
                    <a:pt x="21431" y="476"/>
                    <a:pt x="19241" y="0"/>
                    <a:pt x="17050" y="0"/>
                  </a:cubicBezTo>
                  <a:cubicBezTo>
                    <a:pt x="14859" y="0"/>
                    <a:pt x="12668" y="476"/>
                    <a:pt x="10573" y="1333"/>
                  </a:cubicBezTo>
                  <a:cubicBezTo>
                    <a:pt x="8477" y="2191"/>
                    <a:pt x="6668" y="3429"/>
                    <a:pt x="5048" y="5048"/>
                  </a:cubicBezTo>
                  <a:cubicBezTo>
                    <a:pt x="3429" y="6667"/>
                    <a:pt x="2191" y="8477"/>
                    <a:pt x="1333" y="10573"/>
                  </a:cubicBezTo>
                  <a:cubicBezTo>
                    <a:pt x="476" y="12668"/>
                    <a:pt x="0" y="14859"/>
                    <a:pt x="0" y="17050"/>
                  </a:cubicBezTo>
                  <a:cubicBezTo>
                    <a:pt x="0" y="19240"/>
                    <a:pt x="476" y="21431"/>
                    <a:pt x="1333" y="23527"/>
                  </a:cubicBezTo>
                  <a:cubicBezTo>
                    <a:pt x="2191" y="25622"/>
                    <a:pt x="3429" y="27432"/>
                    <a:pt x="5048" y="29051"/>
                  </a:cubicBezTo>
                  <a:cubicBezTo>
                    <a:pt x="6668" y="30671"/>
                    <a:pt x="8477" y="31909"/>
                    <a:pt x="10573" y="32766"/>
                  </a:cubicBezTo>
                  <a:cubicBezTo>
                    <a:pt x="12668" y="33623"/>
                    <a:pt x="14859" y="34099"/>
                    <a:pt x="17050" y="34099"/>
                  </a:cubicBezTo>
                  <a:cubicBezTo>
                    <a:pt x="19241" y="34099"/>
                    <a:pt x="21431" y="33623"/>
                    <a:pt x="23527" y="32766"/>
                  </a:cubicBezTo>
                  <a:cubicBezTo>
                    <a:pt x="25622" y="31909"/>
                    <a:pt x="27432" y="30671"/>
                    <a:pt x="29051" y="29051"/>
                  </a:cubicBezTo>
                  <a:close/>
                </a:path>
              </a:pathLst>
            </a:custGeom>
            <a:solidFill>
              <a:srgbClr val="00ABD7"/>
            </a:solidFill>
            <a:ln w="0"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77C994F1-D2C1-0240-CF0F-E6575C82BB15}"/>
                </a:ext>
              </a:extLst>
            </p:cNvPr>
            <p:cNvSpPr/>
            <p:nvPr/>
          </p:nvSpPr>
          <p:spPr>
            <a:xfrm>
              <a:off x="10764845" y="2841072"/>
              <a:ext cx="53248" cy="53248"/>
            </a:xfrm>
            <a:custGeom>
              <a:avLst/>
              <a:gdLst>
                <a:gd name="connsiteX0" fmla="*/ 23241 w 27241"/>
                <a:gd name="connsiteY0" fmla="*/ 23241 h 27241"/>
                <a:gd name="connsiteX1" fmla="*/ 26194 w 27241"/>
                <a:gd name="connsiteY1" fmla="*/ 18860 h 27241"/>
                <a:gd name="connsiteX2" fmla="*/ 27242 w 27241"/>
                <a:gd name="connsiteY2" fmla="*/ 13621 h 27241"/>
                <a:gd name="connsiteX3" fmla="*/ 26194 w 27241"/>
                <a:gd name="connsiteY3" fmla="*/ 8382 h 27241"/>
                <a:gd name="connsiteX4" fmla="*/ 23241 w 27241"/>
                <a:gd name="connsiteY4" fmla="*/ 4001 h 27241"/>
                <a:gd name="connsiteX5" fmla="*/ 18860 w 27241"/>
                <a:gd name="connsiteY5" fmla="*/ 1048 h 27241"/>
                <a:gd name="connsiteX6" fmla="*/ 13621 w 27241"/>
                <a:gd name="connsiteY6" fmla="*/ 0 h 27241"/>
                <a:gd name="connsiteX7" fmla="*/ 8382 w 27241"/>
                <a:gd name="connsiteY7" fmla="*/ 1048 h 27241"/>
                <a:gd name="connsiteX8" fmla="*/ 4001 w 27241"/>
                <a:gd name="connsiteY8" fmla="*/ 4001 h 27241"/>
                <a:gd name="connsiteX9" fmla="*/ 1048 w 27241"/>
                <a:gd name="connsiteY9" fmla="*/ 8382 h 27241"/>
                <a:gd name="connsiteX10" fmla="*/ 0 w 27241"/>
                <a:gd name="connsiteY10" fmla="*/ 13621 h 27241"/>
                <a:gd name="connsiteX11" fmla="*/ 1048 w 27241"/>
                <a:gd name="connsiteY11" fmla="*/ 18860 h 27241"/>
                <a:gd name="connsiteX12" fmla="*/ 4001 w 27241"/>
                <a:gd name="connsiteY12" fmla="*/ 23241 h 27241"/>
                <a:gd name="connsiteX13" fmla="*/ 8382 w 27241"/>
                <a:gd name="connsiteY13" fmla="*/ 26194 h 27241"/>
                <a:gd name="connsiteX14" fmla="*/ 13621 w 27241"/>
                <a:gd name="connsiteY14" fmla="*/ 27242 h 27241"/>
                <a:gd name="connsiteX15" fmla="*/ 18860 w 27241"/>
                <a:gd name="connsiteY15" fmla="*/ 26194 h 27241"/>
                <a:gd name="connsiteX16" fmla="*/ 23241 w 27241"/>
                <a:gd name="connsiteY16" fmla="*/ 23241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241">
                  <a:moveTo>
                    <a:pt x="23241" y="23241"/>
                  </a:moveTo>
                  <a:cubicBezTo>
                    <a:pt x="24479" y="22003"/>
                    <a:pt x="25527" y="20479"/>
                    <a:pt x="26194" y="18860"/>
                  </a:cubicBezTo>
                  <a:cubicBezTo>
                    <a:pt x="26861" y="17145"/>
                    <a:pt x="27242" y="15431"/>
                    <a:pt x="27242" y="13621"/>
                  </a:cubicBezTo>
                  <a:cubicBezTo>
                    <a:pt x="27242" y="11811"/>
                    <a:pt x="26861" y="10097"/>
                    <a:pt x="26194" y="8382"/>
                  </a:cubicBezTo>
                  <a:cubicBezTo>
                    <a:pt x="25527" y="6668"/>
                    <a:pt x="24479" y="5239"/>
                    <a:pt x="23241" y="4001"/>
                  </a:cubicBezTo>
                  <a:cubicBezTo>
                    <a:pt x="22003" y="2762"/>
                    <a:pt x="20479" y="1715"/>
                    <a:pt x="18860" y="1048"/>
                  </a:cubicBezTo>
                  <a:cubicBezTo>
                    <a:pt x="17240" y="381"/>
                    <a:pt x="15431" y="0"/>
                    <a:pt x="13621" y="0"/>
                  </a:cubicBezTo>
                  <a:cubicBezTo>
                    <a:pt x="11811" y="0"/>
                    <a:pt x="10097" y="381"/>
                    <a:pt x="8382" y="1048"/>
                  </a:cubicBezTo>
                  <a:cubicBezTo>
                    <a:pt x="6668" y="1715"/>
                    <a:pt x="5239" y="2762"/>
                    <a:pt x="4001" y="4001"/>
                  </a:cubicBezTo>
                  <a:cubicBezTo>
                    <a:pt x="2762" y="5239"/>
                    <a:pt x="1715" y="6763"/>
                    <a:pt x="1048" y="8382"/>
                  </a:cubicBezTo>
                  <a:cubicBezTo>
                    <a:pt x="381" y="10097"/>
                    <a:pt x="0" y="11811"/>
                    <a:pt x="0" y="13621"/>
                  </a:cubicBezTo>
                  <a:cubicBezTo>
                    <a:pt x="0" y="15431"/>
                    <a:pt x="381" y="17145"/>
                    <a:pt x="1048" y="18860"/>
                  </a:cubicBezTo>
                  <a:cubicBezTo>
                    <a:pt x="1715" y="20574"/>
                    <a:pt x="2762" y="22003"/>
                    <a:pt x="4001" y="23241"/>
                  </a:cubicBezTo>
                  <a:cubicBezTo>
                    <a:pt x="5239" y="24479"/>
                    <a:pt x="6763" y="25527"/>
                    <a:pt x="8382" y="26194"/>
                  </a:cubicBezTo>
                  <a:cubicBezTo>
                    <a:pt x="10001" y="26860"/>
                    <a:pt x="11811" y="27242"/>
                    <a:pt x="13621" y="27242"/>
                  </a:cubicBezTo>
                  <a:cubicBezTo>
                    <a:pt x="15431" y="27242"/>
                    <a:pt x="17145" y="26860"/>
                    <a:pt x="18860" y="26194"/>
                  </a:cubicBezTo>
                  <a:cubicBezTo>
                    <a:pt x="20574" y="25527"/>
                    <a:pt x="22003" y="24479"/>
                    <a:pt x="23241" y="23241"/>
                  </a:cubicBezTo>
                  <a:close/>
                </a:path>
              </a:pathLst>
            </a:custGeom>
            <a:solidFill>
              <a:srgbClr val="00ABD7"/>
            </a:solidFill>
            <a:ln w="0"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2D326225-3BD8-D95C-3B8C-B9B9970E03CF}"/>
                </a:ext>
              </a:extLst>
            </p:cNvPr>
            <p:cNvSpPr/>
            <p:nvPr/>
          </p:nvSpPr>
          <p:spPr>
            <a:xfrm>
              <a:off x="10341090" y="2847774"/>
              <a:ext cx="39842" cy="39842"/>
            </a:xfrm>
            <a:custGeom>
              <a:avLst/>
              <a:gdLst>
                <a:gd name="connsiteX0" fmla="*/ 17431 w 20383"/>
                <a:gd name="connsiteY0" fmla="*/ 17431 h 20383"/>
                <a:gd name="connsiteX1" fmla="*/ 19621 w 20383"/>
                <a:gd name="connsiteY1" fmla="*/ 14097 h 20383"/>
                <a:gd name="connsiteX2" fmla="*/ 20383 w 20383"/>
                <a:gd name="connsiteY2" fmla="*/ 10192 h 20383"/>
                <a:gd name="connsiteX3" fmla="*/ 19621 w 20383"/>
                <a:gd name="connsiteY3" fmla="*/ 6287 h 20383"/>
                <a:gd name="connsiteX4" fmla="*/ 17431 w 20383"/>
                <a:gd name="connsiteY4" fmla="*/ 2953 h 20383"/>
                <a:gd name="connsiteX5" fmla="*/ 14097 w 20383"/>
                <a:gd name="connsiteY5" fmla="*/ 762 h 20383"/>
                <a:gd name="connsiteX6" fmla="*/ 10192 w 20383"/>
                <a:gd name="connsiteY6" fmla="*/ 0 h 20383"/>
                <a:gd name="connsiteX7" fmla="*/ 6286 w 20383"/>
                <a:gd name="connsiteY7" fmla="*/ 762 h 20383"/>
                <a:gd name="connsiteX8" fmla="*/ 2953 w 20383"/>
                <a:gd name="connsiteY8" fmla="*/ 2953 h 20383"/>
                <a:gd name="connsiteX9" fmla="*/ 762 w 20383"/>
                <a:gd name="connsiteY9" fmla="*/ 6287 h 20383"/>
                <a:gd name="connsiteX10" fmla="*/ 0 w 20383"/>
                <a:gd name="connsiteY10" fmla="*/ 10192 h 20383"/>
                <a:gd name="connsiteX11" fmla="*/ 762 w 20383"/>
                <a:gd name="connsiteY11" fmla="*/ 14097 h 20383"/>
                <a:gd name="connsiteX12" fmla="*/ 2953 w 20383"/>
                <a:gd name="connsiteY12" fmla="*/ 17431 h 20383"/>
                <a:gd name="connsiteX13" fmla="*/ 6286 w 20383"/>
                <a:gd name="connsiteY13" fmla="*/ 19622 h 20383"/>
                <a:gd name="connsiteX14" fmla="*/ 10192 w 20383"/>
                <a:gd name="connsiteY14" fmla="*/ 20383 h 20383"/>
                <a:gd name="connsiteX15" fmla="*/ 14097 w 20383"/>
                <a:gd name="connsiteY15" fmla="*/ 19622 h 20383"/>
                <a:gd name="connsiteX16" fmla="*/ 17431 w 20383"/>
                <a:gd name="connsiteY16"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83" h="20383">
                  <a:moveTo>
                    <a:pt x="17431" y="17431"/>
                  </a:moveTo>
                  <a:cubicBezTo>
                    <a:pt x="18383" y="16478"/>
                    <a:pt x="19145" y="15335"/>
                    <a:pt x="19621" y="14097"/>
                  </a:cubicBezTo>
                  <a:cubicBezTo>
                    <a:pt x="20098" y="12859"/>
                    <a:pt x="20383" y="11525"/>
                    <a:pt x="20383" y="10192"/>
                  </a:cubicBezTo>
                  <a:cubicBezTo>
                    <a:pt x="20383" y="8858"/>
                    <a:pt x="20098" y="7525"/>
                    <a:pt x="19621" y="6287"/>
                  </a:cubicBezTo>
                  <a:cubicBezTo>
                    <a:pt x="19145" y="5048"/>
                    <a:pt x="18383" y="3905"/>
                    <a:pt x="17431" y="2953"/>
                  </a:cubicBezTo>
                  <a:cubicBezTo>
                    <a:pt x="16478" y="2000"/>
                    <a:pt x="15335" y="1238"/>
                    <a:pt x="14097" y="762"/>
                  </a:cubicBezTo>
                  <a:cubicBezTo>
                    <a:pt x="12859" y="286"/>
                    <a:pt x="11525" y="0"/>
                    <a:pt x="10192" y="0"/>
                  </a:cubicBezTo>
                  <a:cubicBezTo>
                    <a:pt x="8858" y="0"/>
                    <a:pt x="7525" y="286"/>
                    <a:pt x="6286" y="762"/>
                  </a:cubicBezTo>
                  <a:cubicBezTo>
                    <a:pt x="5048" y="1238"/>
                    <a:pt x="3905" y="2000"/>
                    <a:pt x="2953" y="2953"/>
                  </a:cubicBezTo>
                  <a:cubicBezTo>
                    <a:pt x="2000" y="3905"/>
                    <a:pt x="1238" y="5048"/>
                    <a:pt x="762" y="6287"/>
                  </a:cubicBezTo>
                  <a:cubicBezTo>
                    <a:pt x="286" y="7525"/>
                    <a:pt x="0" y="8858"/>
                    <a:pt x="0" y="10192"/>
                  </a:cubicBezTo>
                  <a:cubicBezTo>
                    <a:pt x="0" y="11525"/>
                    <a:pt x="286" y="12859"/>
                    <a:pt x="762" y="14097"/>
                  </a:cubicBezTo>
                  <a:cubicBezTo>
                    <a:pt x="1238" y="15335"/>
                    <a:pt x="2000" y="16478"/>
                    <a:pt x="2953" y="17431"/>
                  </a:cubicBezTo>
                  <a:cubicBezTo>
                    <a:pt x="3905" y="18383"/>
                    <a:pt x="5048" y="19145"/>
                    <a:pt x="6286" y="19622"/>
                  </a:cubicBezTo>
                  <a:cubicBezTo>
                    <a:pt x="7525" y="20098"/>
                    <a:pt x="8858" y="20383"/>
                    <a:pt x="10192" y="20383"/>
                  </a:cubicBezTo>
                  <a:cubicBezTo>
                    <a:pt x="11525" y="20383"/>
                    <a:pt x="12859" y="20098"/>
                    <a:pt x="14097" y="19622"/>
                  </a:cubicBezTo>
                  <a:cubicBezTo>
                    <a:pt x="15335" y="19145"/>
                    <a:pt x="16478" y="18383"/>
                    <a:pt x="17431" y="17431"/>
                  </a:cubicBezTo>
                  <a:close/>
                </a:path>
              </a:pathLst>
            </a:custGeom>
            <a:solidFill>
              <a:srgbClr val="00ABD7"/>
            </a:solidFill>
            <a:ln w="0"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77A2A6E7-80A8-4DFA-1B03-E165C54CCF35}"/>
                </a:ext>
              </a:extLst>
            </p:cNvPr>
            <p:cNvSpPr/>
            <p:nvPr/>
          </p:nvSpPr>
          <p:spPr>
            <a:xfrm>
              <a:off x="9924038" y="2854663"/>
              <a:ext cx="26064" cy="26066"/>
            </a:xfrm>
            <a:custGeom>
              <a:avLst/>
              <a:gdLst>
                <a:gd name="connsiteX0" fmla="*/ 11430 w 13334"/>
                <a:gd name="connsiteY0" fmla="*/ 11430 h 13335"/>
                <a:gd name="connsiteX1" fmla="*/ 12859 w 13334"/>
                <a:gd name="connsiteY1" fmla="*/ 9239 h 13335"/>
                <a:gd name="connsiteX2" fmla="*/ 13335 w 13334"/>
                <a:gd name="connsiteY2" fmla="*/ 6667 h 13335"/>
                <a:gd name="connsiteX3" fmla="*/ 12859 w 13334"/>
                <a:gd name="connsiteY3" fmla="*/ 4096 h 13335"/>
                <a:gd name="connsiteX4" fmla="*/ 11430 w 13334"/>
                <a:gd name="connsiteY4" fmla="*/ 1905 h 13335"/>
                <a:gd name="connsiteX5" fmla="*/ 9239 w 13334"/>
                <a:gd name="connsiteY5" fmla="*/ 476 h 13335"/>
                <a:gd name="connsiteX6" fmla="*/ 6667 w 13334"/>
                <a:gd name="connsiteY6" fmla="*/ 0 h 13335"/>
                <a:gd name="connsiteX7" fmla="*/ 4096 w 13334"/>
                <a:gd name="connsiteY7" fmla="*/ 476 h 13335"/>
                <a:gd name="connsiteX8" fmla="*/ 1905 w 13334"/>
                <a:gd name="connsiteY8" fmla="*/ 1905 h 13335"/>
                <a:gd name="connsiteX9" fmla="*/ 476 w 13334"/>
                <a:gd name="connsiteY9" fmla="*/ 4096 h 13335"/>
                <a:gd name="connsiteX10" fmla="*/ 0 w 13334"/>
                <a:gd name="connsiteY10" fmla="*/ 6667 h 13335"/>
                <a:gd name="connsiteX11" fmla="*/ 476 w 13334"/>
                <a:gd name="connsiteY11" fmla="*/ 9239 h 13335"/>
                <a:gd name="connsiteX12" fmla="*/ 1905 w 13334"/>
                <a:gd name="connsiteY12" fmla="*/ 11430 h 13335"/>
                <a:gd name="connsiteX13" fmla="*/ 4096 w 13334"/>
                <a:gd name="connsiteY13" fmla="*/ 12859 h 13335"/>
                <a:gd name="connsiteX14" fmla="*/ 6667 w 13334"/>
                <a:gd name="connsiteY14" fmla="*/ 13335 h 13335"/>
                <a:gd name="connsiteX15" fmla="*/ 9239 w 13334"/>
                <a:gd name="connsiteY15" fmla="*/ 12859 h 13335"/>
                <a:gd name="connsiteX16" fmla="*/ 11430 w 13334"/>
                <a:gd name="connsiteY16" fmla="*/ 1143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4" h="13335">
                  <a:moveTo>
                    <a:pt x="11430" y="11430"/>
                  </a:moveTo>
                  <a:cubicBezTo>
                    <a:pt x="12097" y="10763"/>
                    <a:pt x="12573" y="10096"/>
                    <a:pt x="12859" y="9239"/>
                  </a:cubicBezTo>
                  <a:cubicBezTo>
                    <a:pt x="13240" y="8382"/>
                    <a:pt x="13335" y="7525"/>
                    <a:pt x="13335" y="6667"/>
                  </a:cubicBezTo>
                  <a:cubicBezTo>
                    <a:pt x="13335" y="5810"/>
                    <a:pt x="13144" y="4858"/>
                    <a:pt x="12859" y="4096"/>
                  </a:cubicBezTo>
                  <a:cubicBezTo>
                    <a:pt x="12478" y="3238"/>
                    <a:pt x="12002" y="2572"/>
                    <a:pt x="11430" y="1905"/>
                  </a:cubicBezTo>
                  <a:cubicBezTo>
                    <a:pt x="10763" y="1238"/>
                    <a:pt x="10096" y="762"/>
                    <a:pt x="9239" y="476"/>
                  </a:cubicBezTo>
                  <a:cubicBezTo>
                    <a:pt x="8382" y="95"/>
                    <a:pt x="7525" y="0"/>
                    <a:pt x="6667" y="0"/>
                  </a:cubicBezTo>
                  <a:cubicBezTo>
                    <a:pt x="5810" y="0"/>
                    <a:pt x="4858" y="190"/>
                    <a:pt x="4096" y="476"/>
                  </a:cubicBezTo>
                  <a:cubicBezTo>
                    <a:pt x="3239" y="857"/>
                    <a:pt x="2572" y="1333"/>
                    <a:pt x="1905" y="1905"/>
                  </a:cubicBezTo>
                  <a:cubicBezTo>
                    <a:pt x="1238" y="2572"/>
                    <a:pt x="762" y="3238"/>
                    <a:pt x="476" y="4096"/>
                  </a:cubicBezTo>
                  <a:cubicBezTo>
                    <a:pt x="95" y="4953"/>
                    <a:pt x="0" y="5810"/>
                    <a:pt x="0" y="6667"/>
                  </a:cubicBezTo>
                  <a:cubicBezTo>
                    <a:pt x="0" y="7525"/>
                    <a:pt x="191" y="8477"/>
                    <a:pt x="476" y="9239"/>
                  </a:cubicBezTo>
                  <a:cubicBezTo>
                    <a:pt x="857" y="10096"/>
                    <a:pt x="1333" y="10763"/>
                    <a:pt x="1905" y="11430"/>
                  </a:cubicBezTo>
                  <a:cubicBezTo>
                    <a:pt x="2572" y="12097"/>
                    <a:pt x="3239" y="12573"/>
                    <a:pt x="4096" y="12859"/>
                  </a:cubicBezTo>
                  <a:cubicBezTo>
                    <a:pt x="4953" y="13240"/>
                    <a:pt x="5810" y="13335"/>
                    <a:pt x="6667" y="13335"/>
                  </a:cubicBezTo>
                  <a:cubicBezTo>
                    <a:pt x="7525" y="13335"/>
                    <a:pt x="8477" y="13144"/>
                    <a:pt x="9239" y="12859"/>
                  </a:cubicBezTo>
                  <a:cubicBezTo>
                    <a:pt x="10001" y="12573"/>
                    <a:pt x="10763" y="12002"/>
                    <a:pt x="11430" y="11430"/>
                  </a:cubicBezTo>
                  <a:close/>
                </a:path>
              </a:pathLst>
            </a:custGeom>
            <a:solidFill>
              <a:srgbClr val="00ABD7"/>
            </a:solidFill>
            <a:ln w="0"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DC46D788-AEED-3F9E-6264-8AF793D671AD}"/>
                </a:ext>
              </a:extLst>
            </p:cNvPr>
            <p:cNvSpPr/>
            <p:nvPr/>
          </p:nvSpPr>
          <p:spPr>
            <a:xfrm>
              <a:off x="11192323" y="2412849"/>
              <a:ext cx="53248" cy="53248"/>
            </a:xfrm>
            <a:custGeom>
              <a:avLst/>
              <a:gdLst>
                <a:gd name="connsiteX0" fmla="*/ 23241 w 27241"/>
                <a:gd name="connsiteY0" fmla="*/ 23241 h 27241"/>
                <a:gd name="connsiteX1" fmla="*/ 26194 w 27241"/>
                <a:gd name="connsiteY1" fmla="*/ 18859 h 27241"/>
                <a:gd name="connsiteX2" fmla="*/ 27242 w 27241"/>
                <a:gd name="connsiteY2" fmla="*/ 13621 h 27241"/>
                <a:gd name="connsiteX3" fmla="*/ 26194 w 27241"/>
                <a:gd name="connsiteY3" fmla="*/ 8382 h 27241"/>
                <a:gd name="connsiteX4" fmla="*/ 23241 w 27241"/>
                <a:gd name="connsiteY4" fmla="*/ 4000 h 27241"/>
                <a:gd name="connsiteX5" fmla="*/ 18859 w 27241"/>
                <a:gd name="connsiteY5" fmla="*/ 1048 h 27241"/>
                <a:gd name="connsiteX6" fmla="*/ 13621 w 27241"/>
                <a:gd name="connsiteY6" fmla="*/ 0 h 27241"/>
                <a:gd name="connsiteX7" fmla="*/ 8382 w 27241"/>
                <a:gd name="connsiteY7" fmla="*/ 1048 h 27241"/>
                <a:gd name="connsiteX8" fmla="*/ 4000 w 27241"/>
                <a:gd name="connsiteY8" fmla="*/ 4000 h 27241"/>
                <a:gd name="connsiteX9" fmla="*/ 1048 w 27241"/>
                <a:gd name="connsiteY9" fmla="*/ 8382 h 27241"/>
                <a:gd name="connsiteX10" fmla="*/ 0 w 27241"/>
                <a:gd name="connsiteY10" fmla="*/ 13621 h 27241"/>
                <a:gd name="connsiteX11" fmla="*/ 1048 w 27241"/>
                <a:gd name="connsiteY11" fmla="*/ 18859 h 27241"/>
                <a:gd name="connsiteX12" fmla="*/ 4000 w 27241"/>
                <a:gd name="connsiteY12" fmla="*/ 23241 h 27241"/>
                <a:gd name="connsiteX13" fmla="*/ 8382 w 27241"/>
                <a:gd name="connsiteY13" fmla="*/ 26194 h 27241"/>
                <a:gd name="connsiteX14" fmla="*/ 13621 w 27241"/>
                <a:gd name="connsiteY14" fmla="*/ 27241 h 27241"/>
                <a:gd name="connsiteX15" fmla="*/ 18859 w 27241"/>
                <a:gd name="connsiteY15" fmla="*/ 26194 h 27241"/>
                <a:gd name="connsiteX16" fmla="*/ 23241 w 27241"/>
                <a:gd name="connsiteY16" fmla="*/ 23241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241">
                  <a:moveTo>
                    <a:pt x="23241" y="23241"/>
                  </a:moveTo>
                  <a:cubicBezTo>
                    <a:pt x="24479" y="22003"/>
                    <a:pt x="25527" y="20479"/>
                    <a:pt x="26194" y="18859"/>
                  </a:cubicBezTo>
                  <a:cubicBezTo>
                    <a:pt x="26860" y="17145"/>
                    <a:pt x="27242" y="15430"/>
                    <a:pt x="27242" y="13621"/>
                  </a:cubicBezTo>
                  <a:cubicBezTo>
                    <a:pt x="27242" y="11811"/>
                    <a:pt x="26860" y="10096"/>
                    <a:pt x="26194" y="8382"/>
                  </a:cubicBezTo>
                  <a:cubicBezTo>
                    <a:pt x="25527" y="6667"/>
                    <a:pt x="24479" y="5239"/>
                    <a:pt x="23241" y="4000"/>
                  </a:cubicBezTo>
                  <a:cubicBezTo>
                    <a:pt x="22003" y="2762"/>
                    <a:pt x="20479" y="1715"/>
                    <a:pt x="18859" y="1048"/>
                  </a:cubicBezTo>
                  <a:cubicBezTo>
                    <a:pt x="17145" y="381"/>
                    <a:pt x="15430" y="0"/>
                    <a:pt x="13621" y="0"/>
                  </a:cubicBezTo>
                  <a:cubicBezTo>
                    <a:pt x="11811" y="0"/>
                    <a:pt x="10096" y="381"/>
                    <a:pt x="8382" y="1048"/>
                  </a:cubicBezTo>
                  <a:cubicBezTo>
                    <a:pt x="6667" y="1715"/>
                    <a:pt x="5239" y="2762"/>
                    <a:pt x="4000" y="4000"/>
                  </a:cubicBezTo>
                  <a:cubicBezTo>
                    <a:pt x="2762" y="5239"/>
                    <a:pt x="1715" y="6763"/>
                    <a:pt x="1048" y="8382"/>
                  </a:cubicBezTo>
                  <a:cubicBezTo>
                    <a:pt x="381" y="10096"/>
                    <a:pt x="0" y="11811"/>
                    <a:pt x="0" y="13621"/>
                  </a:cubicBezTo>
                  <a:cubicBezTo>
                    <a:pt x="0" y="15430"/>
                    <a:pt x="381" y="17145"/>
                    <a:pt x="1048" y="18859"/>
                  </a:cubicBezTo>
                  <a:cubicBezTo>
                    <a:pt x="1715" y="20574"/>
                    <a:pt x="2762" y="22003"/>
                    <a:pt x="4000" y="23241"/>
                  </a:cubicBezTo>
                  <a:cubicBezTo>
                    <a:pt x="5239" y="24479"/>
                    <a:pt x="6763" y="25527"/>
                    <a:pt x="8382" y="26194"/>
                  </a:cubicBezTo>
                  <a:cubicBezTo>
                    <a:pt x="10001" y="26860"/>
                    <a:pt x="11811" y="27241"/>
                    <a:pt x="13621" y="27241"/>
                  </a:cubicBezTo>
                  <a:cubicBezTo>
                    <a:pt x="15430" y="27241"/>
                    <a:pt x="17145" y="26860"/>
                    <a:pt x="18859" y="26194"/>
                  </a:cubicBezTo>
                  <a:cubicBezTo>
                    <a:pt x="20574" y="25527"/>
                    <a:pt x="22003" y="24479"/>
                    <a:pt x="23241" y="23241"/>
                  </a:cubicBezTo>
                  <a:close/>
                </a:path>
              </a:pathLst>
            </a:custGeom>
            <a:solidFill>
              <a:srgbClr val="00ABD7"/>
            </a:solidFill>
            <a:ln w="0"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36754132-0335-4E1C-2087-0FC822229A45}"/>
                </a:ext>
              </a:extLst>
            </p:cNvPr>
            <p:cNvSpPr/>
            <p:nvPr/>
          </p:nvSpPr>
          <p:spPr>
            <a:xfrm>
              <a:off x="10770803" y="2422902"/>
              <a:ext cx="39842" cy="39842"/>
            </a:xfrm>
            <a:custGeom>
              <a:avLst/>
              <a:gdLst>
                <a:gd name="connsiteX0" fmla="*/ 17431 w 20383"/>
                <a:gd name="connsiteY0" fmla="*/ 17431 h 20383"/>
                <a:gd name="connsiteX1" fmla="*/ 19621 w 20383"/>
                <a:gd name="connsiteY1" fmla="*/ 14097 h 20383"/>
                <a:gd name="connsiteX2" fmla="*/ 20383 w 20383"/>
                <a:gd name="connsiteY2" fmla="*/ 10192 h 20383"/>
                <a:gd name="connsiteX3" fmla="*/ 19621 w 20383"/>
                <a:gd name="connsiteY3" fmla="*/ 6286 h 20383"/>
                <a:gd name="connsiteX4" fmla="*/ 17431 w 20383"/>
                <a:gd name="connsiteY4" fmla="*/ 2953 h 20383"/>
                <a:gd name="connsiteX5" fmla="*/ 14097 w 20383"/>
                <a:gd name="connsiteY5" fmla="*/ 762 h 20383"/>
                <a:gd name="connsiteX6" fmla="*/ 10192 w 20383"/>
                <a:gd name="connsiteY6" fmla="*/ 0 h 20383"/>
                <a:gd name="connsiteX7" fmla="*/ 6286 w 20383"/>
                <a:gd name="connsiteY7" fmla="*/ 762 h 20383"/>
                <a:gd name="connsiteX8" fmla="*/ 2953 w 20383"/>
                <a:gd name="connsiteY8" fmla="*/ 2953 h 20383"/>
                <a:gd name="connsiteX9" fmla="*/ 762 w 20383"/>
                <a:gd name="connsiteY9" fmla="*/ 6286 h 20383"/>
                <a:gd name="connsiteX10" fmla="*/ 0 w 20383"/>
                <a:gd name="connsiteY10" fmla="*/ 10192 h 20383"/>
                <a:gd name="connsiteX11" fmla="*/ 762 w 20383"/>
                <a:gd name="connsiteY11" fmla="*/ 14097 h 20383"/>
                <a:gd name="connsiteX12" fmla="*/ 2953 w 20383"/>
                <a:gd name="connsiteY12" fmla="*/ 17431 h 20383"/>
                <a:gd name="connsiteX13" fmla="*/ 6286 w 20383"/>
                <a:gd name="connsiteY13" fmla="*/ 19622 h 20383"/>
                <a:gd name="connsiteX14" fmla="*/ 10192 w 20383"/>
                <a:gd name="connsiteY14" fmla="*/ 20384 h 20383"/>
                <a:gd name="connsiteX15" fmla="*/ 14097 w 20383"/>
                <a:gd name="connsiteY15" fmla="*/ 19622 h 20383"/>
                <a:gd name="connsiteX16" fmla="*/ 17431 w 20383"/>
                <a:gd name="connsiteY16"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83" h="20383">
                  <a:moveTo>
                    <a:pt x="17431" y="17431"/>
                  </a:moveTo>
                  <a:cubicBezTo>
                    <a:pt x="18383" y="16478"/>
                    <a:pt x="19145" y="15335"/>
                    <a:pt x="19621" y="14097"/>
                  </a:cubicBezTo>
                  <a:cubicBezTo>
                    <a:pt x="20098" y="12859"/>
                    <a:pt x="20383" y="11525"/>
                    <a:pt x="20383" y="10192"/>
                  </a:cubicBezTo>
                  <a:cubicBezTo>
                    <a:pt x="20383" y="8858"/>
                    <a:pt x="20098" y="7525"/>
                    <a:pt x="19621" y="6286"/>
                  </a:cubicBezTo>
                  <a:cubicBezTo>
                    <a:pt x="19145" y="5048"/>
                    <a:pt x="18383" y="3905"/>
                    <a:pt x="17431" y="2953"/>
                  </a:cubicBezTo>
                  <a:cubicBezTo>
                    <a:pt x="16478" y="2000"/>
                    <a:pt x="15335" y="1238"/>
                    <a:pt x="14097" y="762"/>
                  </a:cubicBezTo>
                  <a:cubicBezTo>
                    <a:pt x="12859" y="286"/>
                    <a:pt x="11525" y="0"/>
                    <a:pt x="10192" y="0"/>
                  </a:cubicBezTo>
                  <a:cubicBezTo>
                    <a:pt x="8858" y="0"/>
                    <a:pt x="7525" y="286"/>
                    <a:pt x="6286" y="762"/>
                  </a:cubicBezTo>
                  <a:cubicBezTo>
                    <a:pt x="5048" y="1238"/>
                    <a:pt x="3905" y="2000"/>
                    <a:pt x="2953" y="2953"/>
                  </a:cubicBezTo>
                  <a:cubicBezTo>
                    <a:pt x="2000" y="3905"/>
                    <a:pt x="1238" y="5048"/>
                    <a:pt x="762" y="6286"/>
                  </a:cubicBezTo>
                  <a:cubicBezTo>
                    <a:pt x="286" y="7525"/>
                    <a:pt x="0" y="8858"/>
                    <a:pt x="0" y="10192"/>
                  </a:cubicBezTo>
                  <a:cubicBezTo>
                    <a:pt x="0" y="11525"/>
                    <a:pt x="286" y="12859"/>
                    <a:pt x="762" y="14097"/>
                  </a:cubicBezTo>
                  <a:cubicBezTo>
                    <a:pt x="1238" y="15335"/>
                    <a:pt x="2000" y="16478"/>
                    <a:pt x="2953" y="17431"/>
                  </a:cubicBezTo>
                  <a:cubicBezTo>
                    <a:pt x="3905" y="18383"/>
                    <a:pt x="5048" y="19145"/>
                    <a:pt x="6286" y="19622"/>
                  </a:cubicBezTo>
                  <a:cubicBezTo>
                    <a:pt x="7525" y="20098"/>
                    <a:pt x="8858" y="20384"/>
                    <a:pt x="10192" y="20384"/>
                  </a:cubicBezTo>
                  <a:cubicBezTo>
                    <a:pt x="11525" y="20384"/>
                    <a:pt x="12859" y="20098"/>
                    <a:pt x="14097" y="19622"/>
                  </a:cubicBezTo>
                  <a:cubicBezTo>
                    <a:pt x="15335" y="19145"/>
                    <a:pt x="16478" y="18383"/>
                    <a:pt x="17431" y="17431"/>
                  </a:cubicBezTo>
                  <a:close/>
                </a:path>
              </a:pathLst>
            </a:custGeom>
            <a:solidFill>
              <a:srgbClr val="00ABD7"/>
            </a:solidFill>
            <a:ln w="0"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00B57EF1-5DF8-3B52-3D6D-BE79D873C535}"/>
                </a:ext>
              </a:extLst>
            </p:cNvPr>
            <p:cNvSpPr/>
            <p:nvPr/>
          </p:nvSpPr>
          <p:spPr>
            <a:xfrm>
              <a:off x="10348352" y="2426625"/>
              <a:ext cx="26064" cy="26066"/>
            </a:xfrm>
            <a:custGeom>
              <a:avLst/>
              <a:gdLst>
                <a:gd name="connsiteX0" fmla="*/ 11430 w 13334"/>
                <a:gd name="connsiteY0" fmla="*/ 11430 h 13335"/>
                <a:gd name="connsiteX1" fmla="*/ 12859 w 13334"/>
                <a:gd name="connsiteY1" fmla="*/ 9239 h 13335"/>
                <a:gd name="connsiteX2" fmla="*/ 13335 w 13334"/>
                <a:gd name="connsiteY2" fmla="*/ 6668 h 13335"/>
                <a:gd name="connsiteX3" fmla="*/ 12859 w 13334"/>
                <a:gd name="connsiteY3" fmla="*/ 4096 h 13335"/>
                <a:gd name="connsiteX4" fmla="*/ 11430 w 13334"/>
                <a:gd name="connsiteY4" fmla="*/ 1905 h 13335"/>
                <a:gd name="connsiteX5" fmla="*/ 9239 w 13334"/>
                <a:gd name="connsiteY5" fmla="*/ 476 h 13335"/>
                <a:gd name="connsiteX6" fmla="*/ 6667 w 13334"/>
                <a:gd name="connsiteY6" fmla="*/ 0 h 13335"/>
                <a:gd name="connsiteX7" fmla="*/ 4096 w 13334"/>
                <a:gd name="connsiteY7" fmla="*/ 476 h 13335"/>
                <a:gd name="connsiteX8" fmla="*/ 1905 w 13334"/>
                <a:gd name="connsiteY8" fmla="*/ 1905 h 13335"/>
                <a:gd name="connsiteX9" fmla="*/ 476 w 13334"/>
                <a:gd name="connsiteY9" fmla="*/ 4096 h 13335"/>
                <a:gd name="connsiteX10" fmla="*/ 0 w 13334"/>
                <a:gd name="connsiteY10" fmla="*/ 6668 h 13335"/>
                <a:gd name="connsiteX11" fmla="*/ 476 w 13334"/>
                <a:gd name="connsiteY11" fmla="*/ 9239 h 13335"/>
                <a:gd name="connsiteX12" fmla="*/ 1905 w 13334"/>
                <a:gd name="connsiteY12" fmla="*/ 11430 h 13335"/>
                <a:gd name="connsiteX13" fmla="*/ 4096 w 13334"/>
                <a:gd name="connsiteY13" fmla="*/ 12859 h 13335"/>
                <a:gd name="connsiteX14" fmla="*/ 6667 w 13334"/>
                <a:gd name="connsiteY14" fmla="*/ 13335 h 13335"/>
                <a:gd name="connsiteX15" fmla="*/ 9239 w 13334"/>
                <a:gd name="connsiteY15" fmla="*/ 12859 h 13335"/>
                <a:gd name="connsiteX16" fmla="*/ 11430 w 13334"/>
                <a:gd name="connsiteY16" fmla="*/ 1143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4" h="13335">
                  <a:moveTo>
                    <a:pt x="11430" y="11430"/>
                  </a:moveTo>
                  <a:cubicBezTo>
                    <a:pt x="12097" y="10763"/>
                    <a:pt x="12573" y="10097"/>
                    <a:pt x="12859" y="9239"/>
                  </a:cubicBezTo>
                  <a:cubicBezTo>
                    <a:pt x="13240" y="8382"/>
                    <a:pt x="13335" y="7525"/>
                    <a:pt x="13335" y="6668"/>
                  </a:cubicBezTo>
                  <a:cubicBezTo>
                    <a:pt x="13335" y="5810"/>
                    <a:pt x="13144" y="4858"/>
                    <a:pt x="12859" y="4096"/>
                  </a:cubicBezTo>
                  <a:cubicBezTo>
                    <a:pt x="12478" y="3239"/>
                    <a:pt x="12001" y="2572"/>
                    <a:pt x="11430" y="1905"/>
                  </a:cubicBezTo>
                  <a:cubicBezTo>
                    <a:pt x="10763" y="1238"/>
                    <a:pt x="10096" y="762"/>
                    <a:pt x="9239" y="476"/>
                  </a:cubicBezTo>
                  <a:cubicBezTo>
                    <a:pt x="8382" y="95"/>
                    <a:pt x="7525" y="0"/>
                    <a:pt x="6667" y="0"/>
                  </a:cubicBezTo>
                  <a:cubicBezTo>
                    <a:pt x="5810" y="0"/>
                    <a:pt x="4858" y="191"/>
                    <a:pt x="4096" y="476"/>
                  </a:cubicBezTo>
                  <a:cubicBezTo>
                    <a:pt x="3239" y="857"/>
                    <a:pt x="2572" y="1333"/>
                    <a:pt x="1905" y="1905"/>
                  </a:cubicBezTo>
                  <a:cubicBezTo>
                    <a:pt x="1238" y="2572"/>
                    <a:pt x="762" y="3239"/>
                    <a:pt x="476" y="4096"/>
                  </a:cubicBezTo>
                  <a:cubicBezTo>
                    <a:pt x="95" y="4953"/>
                    <a:pt x="0" y="5810"/>
                    <a:pt x="0" y="6668"/>
                  </a:cubicBezTo>
                  <a:cubicBezTo>
                    <a:pt x="0" y="7525"/>
                    <a:pt x="191" y="8477"/>
                    <a:pt x="476" y="9239"/>
                  </a:cubicBezTo>
                  <a:cubicBezTo>
                    <a:pt x="857" y="10097"/>
                    <a:pt x="1333" y="10763"/>
                    <a:pt x="1905" y="11430"/>
                  </a:cubicBezTo>
                  <a:cubicBezTo>
                    <a:pt x="2476" y="12097"/>
                    <a:pt x="3239" y="12573"/>
                    <a:pt x="4096" y="12859"/>
                  </a:cubicBezTo>
                  <a:cubicBezTo>
                    <a:pt x="4953" y="13240"/>
                    <a:pt x="5810" y="13335"/>
                    <a:pt x="6667" y="13335"/>
                  </a:cubicBezTo>
                  <a:cubicBezTo>
                    <a:pt x="7525" y="13335"/>
                    <a:pt x="8477" y="13145"/>
                    <a:pt x="9239" y="12859"/>
                  </a:cubicBezTo>
                  <a:cubicBezTo>
                    <a:pt x="10001" y="12573"/>
                    <a:pt x="10763" y="12002"/>
                    <a:pt x="11430" y="11430"/>
                  </a:cubicBezTo>
                  <a:close/>
                </a:path>
              </a:pathLst>
            </a:custGeom>
            <a:solidFill>
              <a:srgbClr val="00ABD7"/>
            </a:solidFill>
            <a:ln w="0"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FED26408-7F31-592D-3BBE-D991F900F6AC}"/>
                </a:ext>
              </a:extLst>
            </p:cNvPr>
            <p:cNvSpPr/>
            <p:nvPr/>
          </p:nvSpPr>
          <p:spPr>
            <a:xfrm>
              <a:off x="11185062" y="1979412"/>
              <a:ext cx="66653" cy="66653"/>
            </a:xfrm>
            <a:custGeom>
              <a:avLst/>
              <a:gdLst>
                <a:gd name="connsiteX0" fmla="*/ 29051 w 34099"/>
                <a:gd name="connsiteY0" fmla="*/ 29051 h 34099"/>
                <a:gd name="connsiteX1" fmla="*/ 32766 w 34099"/>
                <a:gd name="connsiteY1" fmla="*/ 23527 h 34099"/>
                <a:gd name="connsiteX2" fmla="*/ 34099 w 34099"/>
                <a:gd name="connsiteY2" fmla="*/ 17050 h 34099"/>
                <a:gd name="connsiteX3" fmla="*/ 32766 w 34099"/>
                <a:gd name="connsiteY3" fmla="*/ 10573 h 34099"/>
                <a:gd name="connsiteX4" fmla="*/ 29051 w 34099"/>
                <a:gd name="connsiteY4" fmla="*/ 5048 h 34099"/>
                <a:gd name="connsiteX5" fmla="*/ 23527 w 34099"/>
                <a:gd name="connsiteY5" fmla="*/ 1333 h 34099"/>
                <a:gd name="connsiteX6" fmla="*/ 17050 w 34099"/>
                <a:gd name="connsiteY6" fmla="*/ 0 h 34099"/>
                <a:gd name="connsiteX7" fmla="*/ 10573 w 34099"/>
                <a:gd name="connsiteY7" fmla="*/ 1333 h 34099"/>
                <a:gd name="connsiteX8" fmla="*/ 5048 w 34099"/>
                <a:gd name="connsiteY8" fmla="*/ 5048 h 34099"/>
                <a:gd name="connsiteX9" fmla="*/ 1333 w 34099"/>
                <a:gd name="connsiteY9" fmla="*/ 10573 h 34099"/>
                <a:gd name="connsiteX10" fmla="*/ 0 w 34099"/>
                <a:gd name="connsiteY10" fmla="*/ 17050 h 34099"/>
                <a:gd name="connsiteX11" fmla="*/ 1333 w 34099"/>
                <a:gd name="connsiteY11" fmla="*/ 23527 h 34099"/>
                <a:gd name="connsiteX12" fmla="*/ 5048 w 34099"/>
                <a:gd name="connsiteY12" fmla="*/ 29051 h 34099"/>
                <a:gd name="connsiteX13" fmla="*/ 10573 w 34099"/>
                <a:gd name="connsiteY13" fmla="*/ 32766 h 34099"/>
                <a:gd name="connsiteX14" fmla="*/ 17050 w 34099"/>
                <a:gd name="connsiteY14" fmla="*/ 34100 h 34099"/>
                <a:gd name="connsiteX15" fmla="*/ 23527 w 34099"/>
                <a:gd name="connsiteY15" fmla="*/ 32766 h 34099"/>
                <a:gd name="connsiteX16" fmla="*/ 29051 w 34099"/>
                <a:gd name="connsiteY16" fmla="*/ 29051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99" h="34099">
                  <a:moveTo>
                    <a:pt x="29051" y="29051"/>
                  </a:moveTo>
                  <a:cubicBezTo>
                    <a:pt x="30670" y="27432"/>
                    <a:pt x="31909" y="25622"/>
                    <a:pt x="32766" y="23527"/>
                  </a:cubicBezTo>
                  <a:cubicBezTo>
                    <a:pt x="33623" y="21431"/>
                    <a:pt x="34099" y="19240"/>
                    <a:pt x="34099" y="17050"/>
                  </a:cubicBezTo>
                  <a:cubicBezTo>
                    <a:pt x="34099" y="14859"/>
                    <a:pt x="33623" y="12668"/>
                    <a:pt x="32766" y="10573"/>
                  </a:cubicBezTo>
                  <a:cubicBezTo>
                    <a:pt x="31909" y="8477"/>
                    <a:pt x="30670" y="6667"/>
                    <a:pt x="29051" y="5048"/>
                  </a:cubicBezTo>
                  <a:cubicBezTo>
                    <a:pt x="27432" y="3429"/>
                    <a:pt x="25622" y="2191"/>
                    <a:pt x="23527" y="1333"/>
                  </a:cubicBezTo>
                  <a:cubicBezTo>
                    <a:pt x="21431" y="476"/>
                    <a:pt x="19240" y="0"/>
                    <a:pt x="17050" y="0"/>
                  </a:cubicBezTo>
                  <a:cubicBezTo>
                    <a:pt x="14859" y="0"/>
                    <a:pt x="12668" y="476"/>
                    <a:pt x="10573" y="1333"/>
                  </a:cubicBezTo>
                  <a:cubicBezTo>
                    <a:pt x="8477" y="2191"/>
                    <a:pt x="6667" y="3429"/>
                    <a:pt x="5048" y="5048"/>
                  </a:cubicBezTo>
                  <a:cubicBezTo>
                    <a:pt x="3429" y="6667"/>
                    <a:pt x="2191" y="8477"/>
                    <a:pt x="1333" y="10573"/>
                  </a:cubicBezTo>
                  <a:cubicBezTo>
                    <a:pt x="476" y="12668"/>
                    <a:pt x="0" y="14859"/>
                    <a:pt x="0" y="17050"/>
                  </a:cubicBezTo>
                  <a:cubicBezTo>
                    <a:pt x="0" y="19240"/>
                    <a:pt x="476" y="21431"/>
                    <a:pt x="1333" y="23527"/>
                  </a:cubicBezTo>
                  <a:cubicBezTo>
                    <a:pt x="2191" y="25622"/>
                    <a:pt x="3429" y="27432"/>
                    <a:pt x="5048" y="29051"/>
                  </a:cubicBezTo>
                  <a:cubicBezTo>
                    <a:pt x="6667" y="30670"/>
                    <a:pt x="8477" y="31909"/>
                    <a:pt x="10573" y="32766"/>
                  </a:cubicBezTo>
                  <a:cubicBezTo>
                    <a:pt x="12668" y="33623"/>
                    <a:pt x="14859" y="34100"/>
                    <a:pt x="17050" y="34100"/>
                  </a:cubicBezTo>
                  <a:cubicBezTo>
                    <a:pt x="19240" y="34100"/>
                    <a:pt x="21431" y="33623"/>
                    <a:pt x="23527" y="32766"/>
                  </a:cubicBezTo>
                  <a:cubicBezTo>
                    <a:pt x="25622" y="31909"/>
                    <a:pt x="27432" y="30670"/>
                    <a:pt x="29051" y="29051"/>
                  </a:cubicBezTo>
                  <a:close/>
                </a:path>
              </a:pathLst>
            </a:custGeom>
            <a:solidFill>
              <a:srgbClr val="00ABD7"/>
            </a:solidFill>
            <a:ln w="0"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7E3FBE48-ABAF-72F2-12D1-3C61D2C89F68}"/>
                </a:ext>
              </a:extLst>
            </p:cNvPr>
            <p:cNvSpPr/>
            <p:nvPr/>
          </p:nvSpPr>
          <p:spPr>
            <a:xfrm>
              <a:off x="10764100" y="1986115"/>
              <a:ext cx="53248" cy="53248"/>
            </a:xfrm>
            <a:custGeom>
              <a:avLst/>
              <a:gdLst>
                <a:gd name="connsiteX0" fmla="*/ 23241 w 27241"/>
                <a:gd name="connsiteY0" fmla="*/ 23241 h 27241"/>
                <a:gd name="connsiteX1" fmla="*/ 26194 w 27241"/>
                <a:gd name="connsiteY1" fmla="*/ 18860 h 27241"/>
                <a:gd name="connsiteX2" fmla="*/ 27242 w 27241"/>
                <a:gd name="connsiteY2" fmla="*/ 13621 h 27241"/>
                <a:gd name="connsiteX3" fmla="*/ 26194 w 27241"/>
                <a:gd name="connsiteY3" fmla="*/ 8382 h 27241"/>
                <a:gd name="connsiteX4" fmla="*/ 23241 w 27241"/>
                <a:gd name="connsiteY4" fmla="*/ 4001 h 27241"/>
                <a:gd name="connsiteX5" fmla="*/ 18859 w 27241"/>
                <a:gd name="connsiteY5" fmla="*/ 1048 h 27241"/>
                <a:gd name="connsiteX6" fmla="*/ 13621 w 27241"/>
                <a:gd name="connsiteY6" fmla="*/ 0 h 27241"/>
                <a:gd name="connsiteX7" fmla="*/ 8382 w 27241"/>
                <a:gd name="connsiteY7" fmla="*/ 1048 h 27241"/>
                <a:gd name="connsiteX8" fmla="*/ 4000 w 27241"/>
                <a:gd name="connsiteY8" fmla="*/ 4001 h 27241"/>
                <a:gd name="connsiteX9" fmla="*/ 1048 w 27241"/>
                <a:gd name="connsiteY9" fmla="*/ 8382 h 27241"/>
                <a:gd name="connsiteX10" fmla="*/ 0 w 27241"/>
                <a:gd name="connsiteY10" fmla="*/ 13621 h 27241"/>
                <a:gd name="connsiteX11" fmla="*/ 1048 w 27241"/>
                <a:gd name="connsiteY11" fmla="*/ 18860 h 27241"/>
                <a:gd name="connsiteX12" fmla="*/ 4000 w 27241"/>
                <a:gd name="connsiteY12" fmla="*/ 23241 h 27241"/>
                <a:gd name="connsiteX13" fmla="*/ 8382 w 27241"/>
                <a:gd name="connsiteY13" fmla="*/ 26194 h 27241"/>
                <a:gd name="connsiteX14" fmla="*/ 13621 w 27241"/>
                <a:gd name="connsiteY14" fmla="*/ 27242 h 27241"/>
                <a:gd name="connsiteX15" fmla="*/ 18859 w 27241"/>
                <a:gd name="connsiteY15" fmla="*/ 26194 h 27241"/>
                <a:gd name="connsiteX16" fmla="*/ 23241 w 27241"/>
                <a:gd name="connsiteY16" fmla="*/ 23241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241">
                  <a:moveTo>
                    <a:pt x="23241" y="23241"/>
                  </a:moveTo>
                  <a:cubicBezTo>
                    <a:pt x="24479" y="22003"/>
                    <a:pt x="25527" y="20479"/>
                    <a:pt x="26194" y="18860"/>
                  </a:cubicBezTo>
                  <a:cubicBezTo>
                    <a:pt x="26860" y="17145"/>
                    <a:pt x="27242" y="15431"/>
                    <a:pt x="27242" y="13621"/>
                  </a:cubicBezTo>
                  <a:cubicBezTo>
                    <a:pt x="27242" y="11811"/>
                    <a:pt x="26860" y="10097"/>
                    <a:pt x="26194" y="8382"/>
                  </a:cubicBezTo>
                  <a:cubicBezTo>
                    <a:pt x="25527" y="6668"/>
                    <a:pt x="24479" y="5239"/>
                    <a:pt x="23241" y="4001"/>
                  </a:cubicBezTo>
                  <a:cubicBezTo>
                    <a:pt x="22003" y="2762"/>
                    <a:pt x="20479" y="1715"/>
                    <a:pt x="18859" y="1048"/>
                  </a:cubicBezTo>
                  <a:cubicBezTo>
                    <a:pt x="17240" y="381"/>
                    <a:pt x="15430" y="0"/>
                    <a:pt x="13621" y="0"/>
                  </a:cubicBezTo>
                  <a:cubicBezTo>
                    <a:pt x="11811" y="0"/>
                    <a:pt x="10096" y="381"/>
                    <a:pt x="8382" y="1048"/>
                  </a:cubicBezTo>
                  <a:cubicBezTo>
                    <a:pt x="6667" y="1715"/>
                    <a:pt x="5239" y="2762"/>
                    <a:pt x="4000" y="4001"/>
                  </a:cubicBezTo>
                  <a:cubicBezTo>
                    <a:pt x="2762" y="5239"/>
                    <a:pt x="1715" y="6763"/>
                    <a:pt x="1048" y="8382"/>
                  </a:cubicBezTo>
                  <a:cubicBezTo>
                    <a:pt x="381" y="10097"/>
                    <a:pt x="0" y="11811"/>
                    <a:pt x="0" y="13621"/>
                  </a:cubicBezTo>
                  <a:cubicBezTo>
                    <a:pt x="0" y="15431"/>
                    <a:pt x="381" y="17145"/>
                    <a:pt x="1048" y="18860"/>
                  </a:cubicBezTo>
                  <a:cubicBezTo>
                    <a:pt x="1715" y="20574"/>
                    <a:pt x="2762" y="22003"/>
                    <a:pt x="4000" y="23241"/>
                  </a:cubicBezTo>
                  <a:cubicBezTo>
                    <a:pt x="5239" y="24479"/>
                    <a:pt x="6763" y="25527"/>
                    <a:pt x="8382" y="26194"/>
                  </a:cubicBezTo>
                  <a:cubicBezTo>
                    <a:pt x="10001" y="26860"/>
                    <a:pt x="11811" y="27242"/>
                    <a:pt x="13621" y="27242"/>
                  </a:cubicBezTo>
                  <a:cubicBezTo>
                    <a:pt x="15430" y="27242"/>
                    <a:pt x="17145" y="26860"/>
                    <a:pt x="18859" y="26194"/>
                  </a:cubicBezTo>
                  <a:cubicBezTo>
                    <a:pt x="20574" y="25527"/>
                    <a:pt x="22003" y="24479"/>
                    <a:pt x="23241" y="23241"/>
                  </a:cubicBezTo>
                  <a:close/>
                </a:path>
              </a:pathLst>
            </a:custGeom>
            <a:solidFill>
              <a:srgbClr val="00ABD7"/>
            </a:solidFill>
            <a:ln w="0"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953C28DB-DADA-6123-F8FB-C47A2C7CE872}"/>
                </a:ext>
              </a:extLst>
            </p:cNvPr>
            <p:cNvSpPr/>
            <p:nvPr/>
          </p:nvSpPr>
          <p:spPr>
            <a:xfrm>
              <a:off x="10341090" y="1992818"/>
              <a:ext cx="39842" cy="39842"/>
            </a:xfrm>
            <a:custGeom>
              <a:avLst/>
              <a:gdLst>
                <a:gd name="connsiteX0" fmla="*/ 17431 w 20383"/>
                <a:gd name="connsiteY0" fmla="*/ 17431 h 20383"/>
                <a:gd name="connsiteX1" fmla="*/ 19621 w 20383"/>
                <a:gd name="connsiteY1" fmla="*/ 14097 h 20383"/>
                <a:gd name="connsiteX2" fmla="*/ 20383 w 20383"/>
                <a:gd name="connsiteY2" fmla="*/ 10192 h 20383"/>
                <a:gd name="connsiteX3" fmla="*/ 19621 w 20383"/>
                <a:gd name="connsiteY3" fmla="*/ 6286 h 20383"/>
                <a:gd name="connsiteX4" fmla="*/ 17431 w 20383"/>
                <a:gd name="connsiteY4" fmla="*/ 2953 h 20383"/>
                <a:gd name="connsiteX5" fmla="*/ 14097 w 20383"/>
                <a:gd name="connsiteY5" fmla="*/ 762 h 20383"/>
                <a:gd name="connsiteX6" fmla="*/ 10192 w 20383"/>
                <a:gd name="connsiteY6" fmla="*/ 0 h 20383"/>
                <a:gd name="connsiteX7" fmla="*/ 6286 w 20383"/>
                <a:gd name="connsiteY7" fmla="*/ 762 h 20383"/>
                <a:gd name="connsiteX8" fmla="*/ 2953 w 20383"/>
                <a:gd name="connsiteY8" fmla="*/ 2953 h 20383"/>
                <a:gd name="connsiteX9" fmla="*/ 762 w 20383"/>
                <a:gd name="connsiteY9" fmla="*/ 6286 h 20383"/>
                <a:gd name="connsiteX10" fmla="*/ 0 w 20383"/>
                <a:gd name="connsiteY10" fmla="*/ 10192 h 20383"/>
                <a:gd name="connsiteX11" fmla="*/ 762 w 20383"/>
                <a:gd name="connsiteY11" fmla="*/ 14097 h 20383"/>
                <a:gd name="connsiteX12" fmla="*/ 2953 w 20383"/>
                <a:gd name="connsiteY12" fmla="*/ 17431 h 20383"/>
                <a:gd name="connsiteX13" fmla="*/ 6286 w 20383"/>
                <a:gd name="connsiteY13" fmla="*/ 19621 h 20383"/>
                <a:gd name="connsiteX14" fmla="*/ 10192 w 20383"/>
                <a:gd name="connsiteY14" fmla="*/ 20383 h 20383"/>
                <a:gd name="connsiteX15" fmla="*/ 14097 w 20383"/>
                <a:gd name="connsiteY15" fmla="*/ 19621 h 20383"/>
                <a:gd name="connsiteX16" fmla="*/ 17431 w 20383"/>
                <a:gd name="connsiteY16"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83" h="20383">
                  <a:moveTo>
                    <a:pt x="17431" y="17431"/>
                  </a:moveTo>
                  <a:cubicBezTo>
                    <a:pt x="18383" y="16478"/>
                    <a:pt x="19145" y="15335"/>
                    <a:pt x="19621" y="14097"/>
                  </a:cubicBezTo>
                  <a:cubicBezTo>
                    <a:pt x="20098" y="12859"/>
                    <a:pt x="20383" y="11525"/>
                    <a:pt x="20383" y="10192"/>
                  </a:cubicBezTo>
                  <a:cubicBezTo>
                    <a:pt x="20383" y="8858"/>
                    <a:pt x="20098" y="7525"/>
                    <a:pt x="19621" y="6286"/>
                  </a:cubicBezTo>
                  <a:cubicBezTo>
                    <a:pt x="19145" y="5048"/>
                    <a:pt x="18383" y="3905"/>
                    <a:pt x="17431" y="2953"/>
                  </a:cubicBezTo>
                  <a:cubicBezTo>
                    <a:pt x="16478" y="2000"/>
                    <a:pt x="15335" y="1238"/>
                    <a:pt x="14097" y="762"/>
                  </a:cubicBezTo>
                  <a:cubicBezTo>
                    <a:pt x="12859" y="286"/>
                    <a:pt x="11525" y="0"/>
                    <a:pt x="10192" y="0"/>
                  </a:cubicBezTo>
                  <a:cubicBezTo>
                    <a:pt x="8858" y="0"/>
                    <a:pt x="7525" y="286"/>
                    <a:pt x="6286" y="762"/>
                  </a:cubicBezTo>
                  <a:cubicBezTo>
                    <a:pt x="5048" y="1238"/>
                    <a:pt x="3905" y="2000"/>
                    <a:pt x="2953" y="2953"/>
                  </a:cubicBezTo>
                  <a:cubicBezTo>
                    <a:pt x="2000" y="3905"/>
                    <a:pt x="1238" y="5048"/>
                    <a:pt x="762" y="6286"/>
                  </a:cubicBezTo>
                  <a:cubicBezTo>
                    <a:pt x="286" y="7525"/>
                    <a:pt x="0" y="8858"/>
                    <a:pt x="0" y="10192"/>
                  </a:cubicBezTo>
                  <a:cubicBezTo>
                    <a:pt x="0" y="11525"/>
                    <a:pt x="286" y="12859"/>
                    <a:pt x="762" y="14097"/>
                  </a:cubicBezTo>
                  <a:cubicBezTo>
                    <a:pt x="1238" y="15335"/>
                    <a:pt x="2000" y="16478"/>
                    <a:pt x="2953" y="17431"/>
                  </a:cubicBezTo>
                  <a:cubicBezTo>
                    <a:pt x="3905" y="18383"/>
                    <a:pt x="5048" y="19145"/>
                    <a:pt x="6286" y="19621"/>
                  </a:cubicBezTo>
                  <a:cubicBezTo>
                    <a:pt x="7525" y="20098"/>
                    <a:pt x="8858" y="20383"/>
                    <a:pt x="10192" y="20383"/>
                  </a:cubicBezTo>
                  <a:cubicBezTo>
                    <a:pt x="11525" y="20383"/>
                    <a:pt x="12859" y="20098"/>
                    <a:pt x="14097" y="19621"/>
                  </a:cubicBezTo>
                  <a:cubicBezTo>
                    <a:pt x="15335" y="19145"/>
                    <a:pt x="16478" y="18383"/>
                    <a:pt x="17431" y="17431"/>
                  </a:cubicBezTo>
                  <a:close/>
                </a:path>
              </a:pathLst>
            </a:custGeom>
            <a:solidFill>
              <a:srgbClr val="00ABD7"/>
            </a:solidFill>
            <a:ln w="0"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2B36FB95-9FF5-70BF-0504-087ADD7DC24C}"/>
                </a:ext>
              </a:extLst>
            </p:cNvPr>
            <p:cNvSpPr/>
            <p:nvPr/>
          </p:nvSpPr>
          <p:spPr>
            <a:xfrm>
              <a:off x="9924038" y="2001569"/>
              <a:ext cx="26064" cy="26066"/>
            </a:xfrm>
            <a:custGeom>
              <a:avLst/>
              <a:gdLst>
                <a:gd name="connsiteX0" fmla="*/ 11430 w 13334"/>
                <a:gd name="connsiteY0" fmla="*/ 11430 h 13335"/>
                <a:gd name="connsiteX1" fmla="*/ 12859 w 13334"/>
                <a:gd name="connsiteY1" fmla="*/ 9239 h 13335"/>
                <a:gd name="connsiteX2" fmla="*/ 13335 w 13334"/>
                <a:gd name="connsiteY2" fmla="*/ 6668 h 13335"/>
                <a:gd name="connsiteX3" fmla="*/ 12859 w 13334"/>
                <a:gd name="connsiteY3" fmla="*/ 4096 h 13335"/>
                <a:gd name="connsiteX4" fmla="*/ 11430 w 13334"/>
                <a:gd name="connsiteY4" fmla="*/ 1905 h 13335"/>
                <a:gd name="connsiteX5" fmla="*/ 9239 w 13334"/>
                <a:gd name="connsiteY5" fmla="*/ 476 h 13335"/>
                <a:gd name="connsiteX6" fmla="*/ 6667 w 13334"/>
                <a:gd name="connsiteY6" fmla="*/ 0 h 13335"/>
                <a:gd name="connsiteX7" fmla="*/ 4096 w 13334"/>
                <a:gd name="connsiteY7" fmla="*/ 476 h 13335"/>
                <a:gd name="connsiteX8" fmla="*/ 1905 w 13334"/>
                <a:gd name="connsiteY8" fmla="*/ 1905 h 13335"/>
                <a:gd name="connsiteX9" fmla="*/ 476 w 13334"/>
                <a:gd name="connsiteY9" fmla="*/ 4096 h 13335"/>
                <a:gd name="connsiteX10" fmla="*/ 0 w 13334"/>
                <a:gd name="connsiteY10" fmla="*/ 6668 h 13335"/>
                <a:gd name="connsiteX11" fmla="*/ 476 w 13334"/>
                <a:gd name="connsiteY11" fmla="*/ 9239 h 13335"/>
                <a:gd name="connsiteX12" fmla="*/ 1905 w 13334"/>
                <a:gd name="connsiteY12" fmla="*/ 11430 h 13335"/>
                <a:gd name="connsiteX13" fmla="*/ 4096 w 13334"/>
                <a:gd name="connsiteY13" fmla="*/ 12859 h 13335"/>
                <a:gd name="connsiteX14" fmla="*/ 6667 w 13334"/>
                <a:gd name="connsiteY14" fmla="*/ 13335 h 13335"/>
                <a:gd name="connsiteX15" fmla="*/ 9239 w 13334"/>
                <a:gd name="connsiteY15" fmla="*/ 12859 h 13335"/>
                <a:gd name="connsiteX16" fmla="*/ 11430 w 13334"/>
                <a:gd name="connsiteY16" fmla="*/ 1143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4" h="13335">
                  <a:moveTo>
                    <a:pt x="11430" y="11430"/>
                  </a:moveTo>
                  <a:cubicBezTo>
                    <a:pt x="12097" y="10763"/>
                    <a:pt x="12573" y="10097"/>
                    <a:pt x="12859" y="9239"/>
                  </a:cubicBezTo>
                  <a:cubicBezTo>
                    <a:pt x="13240" y="8382"/>
                    <a:pt x="13335" y="7525"/>
                    <a:pt x="13335" y="6668"/>
                  </a:cubicBezTo>
                  <a:cubicBezTo>
                    <a:pt x="13335" y="5810"/>
                    <a:pt x="13144" y="4858"/>
                    <a:pt x="12859" y="4096"/>
                  </a:cubicBezTo>
                  <a:cubicBezTo>
                    <a:pt x="12478" y="3239"/>
                    <a:pt x="12002" y="2572"/>
                    <a:pt x="11430" y="1905"/>
                  </a:cubicBezTo>
                  <a:cubicBezTo>
                    <a:pt x="10763" y="1238"/>
                    <a:pt x="10096" y="762"/>
                    <a:pt x="9239" y="476"/>
                  </a:cubicBezTo>
                  <a:cubicBezTo>
                    <a:pt x="8382" y="95"/>
                    <a:pt x="7525" y="0"/>
                    <a:pt x="6667" y="0"/>
                  </a:cubicBezTo>
                  <a:cubicBezTo>
                    <a:pt x="5810" y="0"/>
                    <a:pt x="4858" y="191"/>
                    <a:pt x="4096" y="476"/>
                  </a:cubicBezTo>
                  <a:cubicBezTo>
                    <a:pt x="3239" y="857"/>
                    <a:pt x="2572" y="1334"/>
                    <a:pt x="1905" y="1905"/>
                  </a:cubicBezTo>
                  <a:cubicBezTo>
                    <a:pt x="1238" y="2572"/>
                    <a:pt x="762" y="3239"/>
                    <a:pt x="476" y="4096"/>
                  </a:cubicBezTo>
                  <a:cubicBezTo>
                    <a:pt x="95" y="4953"/>
                    <a:pt x="0" y="5810"/>
                    <a:pt x="0" y="6668"/>
                  </a:cubicBezTo>
                  <a:cubicBezTo>
                    <a:pt x="0" y="7525"/>
                    <a:pt x="191" y="8477"/>
                    <a:pt x="476" y="9239"/>
                  </a:cubicBezTo>
                  <a:cubicBezTo>
                    <a:pt x="857" y="10097"/>
                    <a:pt x="1333" y="10763"/>
                    <a:pt x="1905" y="11430"/>
                  </a:cubicBezTo>
                  <a:cubicBezTo>
                    <a:pt x="2477" y="12097"/>
                    <a:pt x="3239" y="12573"/>
                    <a:pt x="4096" y="12859"/>
                  </a:cubicBezTo>
                  <a:cubicBezTo>
                    <a:pt x="4953" y="13240"/>
                    <a:pt x="5810" y="13335"/>
                    <a:pt x="6667" y="13335"/>
                  </a:cubicBezTo>
                  <a:cubicBezTo>
                    <a:pt x="7525" y="13335"/>
                    <a:pt x="8477" y="13145"/>
                    <a:pt x="9239" y="12859"/>
                  </a:cubicBezTo>
                  <a:cubicBezTo>
                    <a:pt x="10001" y="12573"/>
                    <a:pt x="10763" y="12002"/>
                    <a:pt x="11430" y="11430"/>
                  </a:cubicBezTo>
                  <a:close/>
                </a:path>
              </a:pathLst>
            </a:custGeom>
            <a:solidFill>
              <a:srgbClr val="00ABD7"/>
            </a:solidFill>
            <a:ln w="0" cap="flat">
              <a:noFill/>
              <a:prstDash val="solid"/>
              <a:miter/>
            </a:ln>
          </p:spPr>
          <p:txBody>
            <a:bodyPr rtlCol="0" anchor="ctr"/>
            <a:lstStyle/>
            <a:p>
              <a:endParaRPr lang="nl-NL"/>
            </a:p>
          </p:txBody>
        </p:sp>
        <p:sp>
          <p:nvSpPr>
            <p:cNvPr id="74" name="Vrije vorm: vorm 73">
              <a:extLst>
                <a:ext uri="{FF2B5EF4-FFF2-40B4-BE49-F238E27FC236}">
                  <a16:creationId xmlns:a16="http://schemas.microsoft.com/office/drawing/2014/main" id="{114998FE-C4DD-EAD9-FB9E-85895A34A8BD}"/>
                </a:ext>
              </a:extLst>
            </p:cNvPr>
            <p:cNvSpPr/>
            <p:nvPr/>
          </p:nvSpPr>
          <p:spPr>
            <a:xfrm>
              <a:off x="11178918" y="1543371"/>
              <a:ext cx="79685" cy="79685"/>
            </a:xfrm>
            <a:custGeom>
              <a:avLst/>
              <a:gdLst>
                <a:gd name="connsiteX0" fmla="*/ 34861 w 40766"/>
                <a:gd name="connsiteY0" fmla="*/ 34862 h 40766"/>
                <a:gd name="connsiteX1" fmla="*/ 39243 w 40766"/>
                <a:gd name="connsiteY1" fmla="*/ 28194 h 40766"/>
                <a:gd name="connsiteX2" fmla="*/ 40767 w 40766"/>
                <a:gd name="connsiteY2" fmla="*/ 20384 h 40766"/>
                <a:gd name="connsiteX3" fmla="*/ 39243 w 40766"/>
                <a:gd name="connsiteY3" fmla="*/ 12573 h 40766"/>
                <a:gd name="connsiteX4" fmla="*/ 34861 w 40766"/>
                <a:gd name="connsiteY4" fmla="*/ 5906 h 40766"/>
                <a:gd name="connsiteX5" fmla="*/ 28194 w 40766"/>
                <a:gd name="connsiteY5" fmla="*/ 1524 h 40766"/>
                <a:gd name="connsiteX6" fmla="*/ 20383 w 40766"/>
                <a:gd name="connsiteY6" fmla="*/ 0 h 40766"/>
                <a:gd name="connsiteX7" fmla="*/ 12573 w 40766"/>
                <a:gd name="connsiteY7" fmla="*/ 1524 h 40766"/>
                <a:gd name="connsiteX8" fmla="*/ 5905 w 40766"/>
                <a:gd name="connsiteY8" fmla="*/ 5906 h 40766"/>
                <a:gd name="connsiteX9" fmla="*/ 1524 w 40766"/>
                <a:gd name="connsiteY9" fmla="*/ 12573 h 40766"/>
                <a:gd name="connsiteX10" fmla="*/ 0 w 40766"/>
                <a:gd name="connsiteY10" fmla="*/ 20384 h 40766"/>
                <a:gd name="connsiteX11" fmla="*/ 1524 w 40766"/>
                <a:gd name="connsiteY11" fmla="*/ 28194 h 40766"/>
                <a:gd name="connsiteX12" fmla="*/ 5905 w 40766"/>
                <a:gd name="connsiteY12" fmla="*/ 34862 h 40766"/>
                <a:gd name="connsiteX13" fmla="*/ 12573 w 40766"/>
                <a:gd name="connsiteY13" fmla="*/ 39243 h 40766"/>
                <a:gd name="connsiteX14" fmla="*/ 20383 w 40766"/>
                <a:gd name="connsiteY14" fmla="*/ 40767 h 40766"/>
                <a:gd name="connsiteX15" fmla="*/ 28194 w 40766"/>
                <a:gd name="connsiteY15" fmla="*/ 39243 h 40766"/>
                <a:gd name="connsiteX16" fmla="*/ 34861 w 40766"/>
                <a:gd name="connsiteY16" fmla="*/ 34862 h 4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66" h="40766">
                  <a:moveTo>
                    <a:pt x="34861" y="34862"/>
                  </a:moveTo>
                  <a:cubicBezTo>
                    <a:pt x="36767" y="32957"/>
                    <a:pt x="38290" y="30766"/>
                    <a:pt x="39243" y="28194"/>
                  </a:cubicBezTo>
                  <a:cubicBezTo>
                    <a:pt x="40291" y="25718"/>
                    <a:pt x="40767" y="23051"/>
                    <a:pt x="40767" y="20384"/>
                  </a:cubicBezTo>
                  <a:cubicBezTo>
                    <a:pt x="40767" y="17717"/>
                    <a:pt x="40291" y="15050"/>
                    <a:pt x="39243" y="12573"/>
                  </a:cubicBezTo>
                  <a:cubicBezTo>
                    <a:pt x="38195" y="10096"/>
                    <a:pt x="36767" y="7906"/>
                    <a:pt x="34861" y="5906"/>
                  </a:cubicBezTo>
                  <a:cubicBezTo>
                    <a:pt x="32956" y="4000"/>
                    <a:pt x="30766" y="2477"/>
                    <a:pt x="28194" y="1524"/>
                  </a:cubicBezTo>
                  <a:cubicBezTo>
                    <a:pt x="25717" y="476"/>
                    <a:pt x="23050" y="0"/>
                    <a:pt x="20383" y="0"/>
                  </a:cubicBezTo>
                  <a:cubicBezTo>
                    <a:pt x="17717" y="0"/>
                    <a:pt x="15050" y="476"/>
                    <a:pt x="12573" y="1524"/>
                  </a:cubicBezTo>
                  <a:cubicBezTo>
                    <a:pt x="10096" y="2572"/>
                    <a:pt x="7906" y="4000"/>
                    <a:pt x="5905" y="5906"/>
                  </a:cubicBezTo>
                  <a:cubicBezTo>
                    <a:pt x="4000" y="7810"/>
                    <a:pt x="2476" y="10001"/>
                    <a:pt x="1524" y="12573"/>
                  </a:cubicBezTo>
                  <a:cubicBezTo>
                    <a:pt x="476" y="15050"/>
                    <a:pt x="0" y="17717"/>
                    <a:pt x="0" y="20384"/>
                  </a:cubicBezTo>
                  <a:cubicBezTo>
                    <a:pt x="0" y="23051"/>
                    <a:pt x="476" y="25718"/>
                    <a:pt x="1524" y="28194"/>
                  </a:cubicBezTo>
                  <a:cubicBezTo>
                    <a:pt x="2572" y="30671"/>
                    <a:pt x="4000" y="32861"/>
                    <a:pt x="5905" y="34862"/>
                  </a:cubicBezTo>
                  <a:cubicBezTo>
                    <a:pt x="7810" y="36766"/>
                    <a:pt x="10001" y="38291"/>
                    <a:pt x="12573" y="39243"/>
                  </a:cubicBezTo>
                  <a:cubicBezTo>
                    <a:pt x="15050" y="40291"/>
                    <a:pt x="17717" y="40767"/>
                    <a:pt x="20383" y="40767"/>
                  </a:cubicBezTo>
                  <a:cubicBezTo>
                    <a:pt x="23050" y="40767"/>
                    <a:pt x="25717" y="40291"/>
                    <a:pt x="28194" y="39243"/>
                  </a:cubicBezTo>
                  <a:cubicBezTo>
                    <a:pt x="30671" y="38195"/>
                    <a:pt x="32861" y="36766"/>
                    <a:pt x="34861" y="34862"/>
                  </a:cubicBezTo>
                  <a:close/>
                </a:path>
              </a:pathLst>
            </a:custGeom>
            <a:solidFill>
              <a:srgbClr val="00ABD7"/>
            </a:solidFill>
            <a:ln w="0"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FEDAFEA2-2D24-0BF5-EE7F-8F07E9943FD5}"/>
                </a:ext>
              </a:extLst>
            </p:cNvPr>
            <p:cNvSpPr/>
            <p:nvPr/>
          </p:nvSpPr>
          <p:spPr>
            <a:xfrm>
              <a:off x="10757957" y="1550073"/>
              <a:ext cx="66653" cy="66653"/>
            </a:xfrm>
            <a:custGeom>
              <a:avLst/>
              <a:gdLst>
                <a:gd name="connsiteX0" fmla="*/ 29051 w 34099"/>
                <a:gd name="connsiteY0" fmla="*/ 29051 h 34099"/>
                <a:gd name="connsiteX1" fmla="*/ 32766 w 34099"/>
                <a:gd name="connsiteY1" fmla="*/ 23527 h 34099"/>
                <a:gd name="connsiteX2" fmla="*/ 34100 w 34099"/>
                <a:gd name="connsiteY2" fmla="*/ 17050 h 34099"/>
                <a:gd name="connsiteX3" fmla="*/ 32766 w 34099"/>
                <a:gd name="connsiteY3" fmla="*/ 10573 h 34099"/>
                <a:gd name="connsiteX4" fmla="*/ 29051 w 34099"/>
                <a:gd name="connsiteY4" fmla="*/ 5048 h 34099"/>
                <a:gd name="connsiteX5" fmla="*/ 23527 w 34099"/>
                <a:gd name="connsiteY5" fmla="*/ 1333 h 34099"/>
                <a:gd name="connsiteX6" fmla="*/ 17050 w 34099"/>
                <a:gd name="connsiteY6" fmla="*/ 0 h 34099"/>
                <a:gd name="connsiteX7" fmla="*/ 10573 w 34099"/>
                <a:gd name="connsiteY7" fmla="*/ 1333 h 34099"/>
                <a:gd name="connsiteX8" fmla="*/ 5048 w 34099"/>
                <a:gd name="connsiteY8" fmla="*/ 5048 h 34099"/>
                <a:gd name="connsiteX9" fmla="*/ 1333 w 34099"/>
                <a:gd name="connsiteY9" fmla="*/ 10573 h 34099"/>
                <a:gd name="connsiteX10" fmla="*/ 0 w 34099"/>
                <a:gd name="connsiteY10" fmla="*/ 17050 h 34099"/>
                <a:gd name="connsiteX11" fmla="*/ 1333 w 34099"/>
                <a:gd name="connsiteY11" fmla="*/ 23527 h 34099"/>
                <a:gd name="connsiteX12" fmla="*/ 5048 w 34099"/>
                <a:gd name="connsiteY12" fmla="*/ 29051 h 34099"/>
                <a:gd name="connsiteX13" fmla="*/ 10573 w 34099"/>
                <a:gd name="connsiteY13" fmla="*/ 32766 h 34099"/>
                <a:gd name="connsiteX14" fmla="*/ 17050 w 34099"/>
                <a:gd name="connsiteY14" fmla="*/ 34100 h 34099"/>
                <a:gd name="connsiteX15" fmla="*/ 23527 w 34099"/>
                <a:gd name="connsiteY15" fmla="*/ 32766 h 34099"/>
                <a:gd name="connsiteX16" fmla="*/ 29051 w 34099"/>
                <a:gd name="connsiteY16" fmla="*/ 29051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99" h="34099">
                  <a:moveTo>
                    <a:pt x="29051" y="29051"/>
                  </a:moveTo>
                  <a:cubicBezTo>
                    <a:pt x="30671" y="27432"/>
                    <a:pt x="31909" y="25622"/>
                    <a:pt x="32766" y="23527"/>
                  </a:cubicBezTo>
                  <a:cubicBezTo>
                    <a:pt x="33623" y="21431"/>
                    <a:pt x="34100" y="19241"/>
                    <a:pt x="34100" y="17050"/>
                  </a:cubicBezTo>
                  <a:cubicBezTo>
                    <a:pt x="34100" y="14859"/>
                    <a:pt x="33623" y="12668"/>
                    <a:pt x="32766" y="10573"/>
                  </a:cubicBezTo>
                  <a:cubicBezTo>
                    <a:pt x="31909" y="8477"/>
                    <a:pt x="30671" y="6667"/>
                    <a:pt x="29051" y="5048"/>
                  </a:cubicBezTo>
                  <a:cubicBezTo>
                    <a:pt x="27432" y="3429"/>
                    <a:pt x="25622" y="2191"/>
                    <a:pt x="23527" y="1333"/>
                  </a:cubicBezTo>
                  <a:cubicBezTo>
                    <a:pt x="21431" y="476"/>
                    <a:pt x="19240" y="0"/>
                    <a:pt x="17050" y="0"/>
                  </a:cubicBezTo>
                  <a:cubicBezTo>
                    <a:pt x="14859" y="0"/>
                    <a:pt x="12668" y="476"/>
                    <a:pt x="10573" y="1333"/>
                  </a:cubicBezTo>
                  <a:cubicBezTo>
                    <a:pt x="8477" y="2191"/>
                    <a:pt x="6667" y="3429"/>
                    <a:pt x="5048" y="5048"/>
                  </a:cubicBezTo>
                  <a:cubicBezTo>
                    <a:pt x="3429" y="6667"/>
                    <a:pt x="2191" y="8477"/>
                    <a:pt x="1333" y="10573"/>
                  </a:cubicBezTo>
                  <a:cubicBezTo>
                    <a:pt x="476" y="12668"/>
                    <a:pt x="0" y="14859"/>
                    <a:pt x="0" y="17050"/>
                  </a:cubicBezTo>
                  <a:cubicBezTo>
                    <a:pt x="0" y="19241"/>
                    <a:pt x="476" y="21431"/>
                    <a:pt x="1333" y="23527"/>
                  </a:cubicBezTo>
                  <a:cubicBezTo>
                    <a:pt x="2191" y="25622"/>
                    <a:pt x="3429" y="27432"/>
                    <a:pt x="5048" y="29051"/>
                  </a:cubicBezTo>
                  <a:cubicBezTo>
                    <a:pt x="6667" y="30671"/>
                    <a:pt x="8477" y="31909"/>
                    <a:pt x="10573" y="32766"/>
                  </a:cubicBezTo>
                  <a:cubicBezTo>
                    <a:pt x="12668" y="33623"/>
                    <a:pt x="14859" y="34100"/>
                    <a:pt x="17050" y="34100"/>
                  </a:cubicBezTo>
                  <a:cubicBezTo>
                    <a:pt x="19240" y="34100"/>
                    <a:pt x="21431" y="33623"/>
                    <a:pt x="23527" y="32766"/>
                  </a:cubicBezTo>
                  <a:cubicBezTo>
                    <a:pt x="25622" y="31909"/>
                    <a:pt x="27432" y="30671"/>
                    <a:pt x="29051" y="29051"/>
                  </a:cubicBezTo>
                  <a:close/>
                </a:path>
              </a:pathLst>
            </a:custGeom>
            <a:solidFill>
              <a:srgbClr val="00ABD7"/>
            </a:solidFill>
            <a:ln w="0"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815E0AB8-63CB-BC0B-4F14-209CB427FE82}"/>
                </a:ext>
              </a:extLst>
            </p:cNvPr>
            <p:cNvSpPr/>
            <p:nvPr/>
          </p:nvSpPr>
          <p:spPr>
            <a:xfrm>
              <a:off x="10334388" y="1556588"/>
              <a:ext cx="53248" cy="53248"/>
            </a:xfrm>
            <a:custGeom>
              <a:avLst/>
              <a:gdLst>
                <a:gd name="connsiteX0" fmla="*/ 23241 w 27241"/>
                <a:gd name="connsiteY0" fmla="*/ 23241 h 27241"/>
                <a:gd name="connsiteX1" fmla="*/ 26194 w 27241"/>
                <a:gd name="connsiteY1" fmla="*/ 18860 h 27241"/>
                <a:gd name="connsiteX2" fmla="*/ 27242 w 27241"/>
                <a:gd name="connsiteY2" fmla="*/ 13621 h 27241"/>
                <a:gd name="connsiteX3" fmla="*/ 26194 w 27241"/>
                <a:gd name="connsiteY3" fmla="*/ 8382 h 27241"/>
                <a:gd name="connsiteX4" fmla="*/ 23241 w 27241"/>
                <a:gd name="connsiteY4" fmla="*/ 4000 h 27241"/>
                <a:gd name="connsiteX5" fmla="*/ 18859 w 27241"/>
                <a:gd name="connsiteY5" fmla="*/ 1048 h 27241"/>
                <a:gd name="connsiteX6" fmla="*/ 13621 w 27241"/>
                <a:gd name="connsiteY6" fmla="*/ 0 h 27241"/>
                <a:gd name="connsiteX7" fmla="*/ 8382 w 27241"/>
                <a:gd name="connsiteY7" fmla="*/ 1048 h 27241"/>
                <a:gd name="connsiteX8" fmla="*/ 4000 w 27241"/>
                <a:gd name="connsiteY8" fmla="*/ 4000 h 27241"/>
                <a:gd name="connsiteX9" fmla="*/ 1048 w 27241"/>
                <a:gd name="connsiteY9" fmla="*/ 8382 h 27241"/>
                <a:gd name="connsiteX10" fmla="*/ 0 w 27241"/>
                <a:gd name="connsiteY10" fmla="*/ 13621 h 27241"/>
                <a:gd name="connsiteX11" fmla="*/ 1048 w 27241"/>
                <a:gd name="connsiteY11" fmla="*/ 18860 h 27241"/>
                <a:gd name="connsiteX12" fmla="*/ 4000 w 27241"/>
                <a:gd name="connsiteY12" fmla="*/ 23241 h 27241"/>
                <a:gd name="connsiteX13" fmla="*/ 8382 w 27241"/>
                <a:gd name="connsiteY13" fmla="*/ 26194 h 27241"/>
                <a:gd name="connsiteX14" fmla="*/ 13621 w 27241"/>
                <a:gd name="connsiteY14" fmla="*/ 27242 h 27241"/>
                <a:gd name="connsiteX15" fmla="*/ 18859 w 27241"/>
                <a:gd name="connsiteY15" fmla="*/ 26194 h 27241"/>
                <a:gd name="connsiteX16" fmla="*/ 23241 w 27241"/>
                <a:gd name="connsiteY16" fmla="*/ 23241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241">
                  <a:moveTo>
                    <a:pt x="23241" y="23241"/>
                  </a:moveTo>
                  <a:cubicBezTo>
                    <a:pt x="24479" y="22003"/>
                    <a:pt x="25527" y="20479"/>
                    <a:pt x="26194" y="18860"/>
                  </a:cubicBezTo>
                  <a:cubicBezTo>
                    <a:pt x="26860" y="17145"/>
                    <a:pt x="27242" y="15431"/>
                    <a:pt x="27242" y="13621"/>
                  </a:cubicBezTo>
                  <a:cubicBezTo>
                    <a:pt x="27242" y="11811"/>
                    <a:pt x="26860" y="10097"/>
                    <a:pt x="26194" y="8382"/>
                  </a:cubicBezTo>
                  <a:cubicBezTo>
                    <a:pt x="25527" y="6667"/>
                    <a:pt x="24479" y="5239"/>
                    <a:pt x="23241" y="4000"/>
                  </a:cubicBezTo>
                  <a:cubicBezTo>
                    <a:pt x="22003" y="2762"/>
                    <a:pt x="20479" y="1714"/>
                    <a:pt x="18859" y="1048"/>
                  </a:cubicBezTo>
                  <a:cubicBezTo>
                    <a:pt x="17240" y="381"/>
                    <a:pt x="15430" y="0"/>
                    <a:pt x="13621" y="0"/>
                  </a:cubicBezTo>
                  <a:cubicBezTo>
                    <a:pt x="11811" y="0"/>
                    <a:pt x="10096" y="381"/>
                    <a:pt x="8382" y="1048"/>
                  </a:cubicBezTo>
                  <a:cubicBezTo>
                    <a:pt x="6667" y="1714"/>
                    <a:pt x="5239" y="2762"/>
                    <a:pt x="4000" y="4000"/>
                  </a:cubicBezTo>
                  <a:cubicBezTo>
                    <a:pt x="2762" y="5239"/>
                    <a:pt x="1715" y="6763"/>
                    <a:pt x="1048" y="8382"/>
                  </a:cubicBezTo>
                  <a:cubicBezTo>
                    <a:pt x="381" y="10097"/>
                    <a:pt x="0" y="11811"/>
                    <a:pt x="0" y="13621"/>
                  </a:cubicBezTo>
                  <a:cubicBezTo>
                    <a:pt x="0" y="15431"/>
                    <a:pt x="381" y="17145"/>
                    <a:pt x="1048" y="18860"/>
                  </a:cubicBezTo>
                  <a:cubicBezTo>
                    <a:pt x="1715" y="20574"/>
                    <a:pt x="2762" y="22003"/>
                    <a:pt x="4000" y="23241"/>
                  </a:cubicBezTo>
                  <a:cubicBezTo>
                    <a:pt x="5239" y="24479"/>
                    <a:pt x="6763" y="25527"/>
                    <a:pt x="8382" y="26194"/>
                  </a:cubicBezTo>
                  <a:cubicBezTo>
                    <a:pt x="10001" y="26861"/>
                    <a:pt x="11811" y="27242"/>
                    <a:pt x="13621" y="27242"/>
                  </a:cubicBezTo>
                  <a:cubicBezTo>
                    <a:pt x="15430" y="27242"/>
                    <a:pt x="17145" y="26861"/>
                    <a:pt x="18859" y="26194"/>
                  </a:cubicBezTo>
                  <a:cubicBezTo>
                    <a:pt x="20574" y="25527"/>
                    <a:pt x="22003" y="24479"/>
                    <a:pt x="23241" y="23241"/>
                  </a:cubicBezTo>
                  <a:close/>
                </a:path>
              </a:pathLst>
            </a:custGeom>
            <a:solidFill>
              <a:srgbClr val="00ABD7"/>
            </a:solidFill>
            <a:ln w="0"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F1D03A34-892D-689D-4F34-BB48FA140546}"/>
                </a:ext>
              </a:extLst>
            </p:cNvPr>
            <p:cNvSpPr/>
            <p:nvPr/>
          </p:nvSpPr>
          <p:spPr>
            <a:xfrm>
              <a:off x="9915101" y="1561989"/>
              <a:ext cx="39842" cy="39842"/>
            </a:xfrm>
            <a:custGeom>
              <a:avLst/>
              <a:gdLst>
                <a:gd name="connsiteX0" fmla="*/ 17431 w 20383"/>
                <a:gd name="connsiteY0" fmla="*/ 17431 h 20383"/>
                <a:gd name="connsiteX1" fmla="*/ 19621 w 20383"/>
                <a:gd name="connsiteY1" fmla="*/ 14097 h 20383"/>
                <a:gd name="connsiteX2" fmla="*/ 20383 w 20383"/>
                <a:gd name="connsiteY2" fmla="*/ 10192 h 20383"/>
                <a:gd name="connsiteX3" fmla="*/ 19621 w 20383"/>
                <a:gd name="connsiteY3" fmla="*/ 6286 h 20383"/>
                <a:gd name="connsiteX4" fmla="*/ 17431 w 20383"/>
                <a:gd name="connsiteY4" fmla="*/ 2953 h 20383"/>
                <a:gd name="connsiteX5" fmla="*/ 14097 w 20383"/>
                <a:gd name="connsiteY5" fmla="*/ 762 h 20383"/>
                <a:gd name="connsiteX6" fmla="*/ 10192 w 20383"/>
                <a:gd name="connsiteY6" fmla="*/ 0 h 20383"/>
                <a:gd name="connsiteX7" fmla="*/ 6286 w 20383"/>
                <a:gd name="connsiteY7" fmla="*/ 762 h 20383"/>
                <a:gd name="connsiteX8" fmla="*/ 2953 w 20383"/>
                <a:gd name="connsiteY8" fmla="*/ 2953 h 20383"/>
                <a:gd name="connsiteX9" fmla="*/ 762 w 20383"/>
                <a:gd name="connsiteY9" fmla="*/ 6286 h 20383"/>
                <a:gd name="connsiteX10" fmla="*/ 0 w 20383"/>
                <a:gd name="connsiteY10" fmla="*/ 10192 h 20383"/>
                <a:gd name="connsiteX11" fmla="*/ 762 w 20383"/>
                <a:gd name="connsiteY11" fmla="*/ 14097 h 20383"/>
                <a:gd name="connsiteX12" fmla="*/ 2953 w 20383"/>
                <a:gd name="connsiteY12" fmla="*/ 17431 h 20383"/>
                <a:gd name="connsiteX13" fmla="*/ 6286 w 20383"/>
                <a:gd name="connsiteY13" fmla="*/ 19622 h 20383"/>
                <a:gd name="connsiteX14" fmla="*/ 10192 w 20383"/>
                <a:gd name="connsiteY14" fmla="*/ 20384 h 20383"/>
                <a:gd name="connsiteX15" fmla="*/ 14097 w 20383"/>
                <a:gd name="connsiteY15" fmla="*/ 19622 h 20383"/>
                <a:gd name="connsiteX16" fmla="*/ 17431 w 20383"/>
                <a:gd name="connsiteY16"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83" h="20383">
                  <a:moveTo>
                    <a:pt x="17431" y="17431"/>
                  </a:moveTo>
                  <a:cubicBezTo>
                    <a:pt x="18383" y="16478"/>
                    <a:pt x="19145" y="15335"/>
                    <a:pt x="19621" y="14097"/>
                  </a:cubicBezTo>
                  <a:cubicBezTo>
                    <a:pt x="20098" y="12859"/>
                    <a:pt x="20383" y="11525"/>
                    <a:pt x="20383" y="10192"/>
                  </a:cubicBezTo>
                  <a:cubicBezTo>
                    <a:pt x="20383" y="8858"/>
                    <a:pt x="20098" y="7525"/>
                    <a:pt x="19621" y="6286"/>
                  </a:cubicBezTo>
                  <a:cubicBezTo>
                    <a:pt x="19145" y="5048"/>
                    <a:pt x="18383" y="3905"/>
                    <a:pt x="17431" y="2953"/>
                  </a:cubicBezTo>
                  <a:cubicBezTo>
                    <a:pt x="16478" y="2000"/>
                    <a:pt x="15335" y="1238"/>
                    <a:pt x="14097" y="762"/>
                  </a:cubicBezTo>
                  <a:cubicBezTo>
                    <a:pt x="12859" y="286"/>
                    <a:pt x="11525" y="0"/>
                    <a:pt x="10192" y="0"/>
                  </a:cubicBezTo>
                  <a:cubicBezTo>
                    <a:pt x="8858" y="0"/>
                    <a:pt x="7525" y="286"/>
                    <a:pt x="6286" y="762"/>
                  </a:cubicBezTo>
                  <a:cubicBezTo>
                    <a:pt x="5048" y="1238"/>
                    <a:pt x="3905" y="2000"/>
                    <a:pt x="2953" y="2953"/>
                  </a:cubicBezTo>
                  <a:cubicBezTo>
                    <a:pt x="2000" y="3905"/>
                    <a:pt x="1238" y="5048"/>
                    <a:pt x="762" y="6286"/>
                  </a:cubicBezTo>
                  <a:cubicBezTo>
                    <a:pt x="286" y="7525"/>
                    <a:pt x="0" y="8858"/>
                    <a:pt x="0" y="10192"/>
                  </a:cubicBezTo>
                  <a:cubicBezTo>
                    <a:pt x="0" y="11525"/>
                    <a:pt x="286" y="12859"/>
                    <a:pt x="762" y="14097"/>
                  </a:cubicBezTo>
                  <a:cubicBezTo>
                    <a:pt x="1238" y="15335"/>
                    <a:pt x="2000" y="16478"/>
                    <a:pt x="2953" y="17431"/>
                  </a:cubicBezTo>
                  <a:cubicBezTo>
                    <a:pt x="3905" y="18383"/>
                    <a:pt x="5048" y="19145"/>
                    <a:pt x="6286" y="19622"/>
                  </a:cubicBezTo>
                  <a:cubicBezTo>
                    <a:pt x="7525" y="20098"/>
                    <a:pt x="8858" y="20384"/>
                    <a:pt x="10192" y="20384"/>
                  </a:cubicBezTo>
                  <a:cubicBezTo>
                    <a:pt x="11525" y="20384"/>
                    <a:pt x="12859" y="20098"/>
                    <a:pt x="14097" y="19622"/>
                  </a:cubicBezTo>
                  <a:cubicBezTo>
                    <a:pt x="15335" y="19145"/>
                    <a:pt x="16478" y="18383"/>
                    <a:pt x="17431" y="17431"/>
                  </a:cubicBezTo>
                  <a:close/>
                </a:path>
              </a:pathLst>
            </a:custGeom>
            <a:solidFill>
              <a:srgbClr val="00ABD7"/>
            </a:solidFill>
            <a:ln w="0" cap="flat">
              <a:noFill/>
              <a:prstDash val="solid"/>
              <a:miter/>
            </a:ln>
          </p:spPr>
          <p:txBody>
            <a:bodyPr rtlCol="0" anchor="ctr"/>
            <a:lstStyle/>
            <a:p>
              <a:endParaRPr lang="nl-NL"/>
            </a:p>
          </p:txBody>
        </p:sp>
        <p:sp>
          <p:nvSpPr>
            <p:cNvPr id="78" name="Vrije vorm: vorm 77">
              <a:extLst>
                <a:ext uri="{FF2B5EF4-FFF2-40B4-BE49-F238E27FC236}">
                  <a16:creationId xmlns:a16="http://schemas.microsoft.com/office/drawing/2014/main" id="{60FC53D6-343D-AF72-A127-D3F026FEA18A}"/>
                </a:ext>
              </a:extLst>
            </p:cNvPr>
            <p:cNvSpPr/>
            <p:nvPr/>
          </p:nvSpPr>
          <p:spPr>
            <a:xfrm>
              <a:off x="9492836" y="1569434"/>
              <a:ext cx="26064" cy="26066"/>
            </a:xfrm>
            <a:custGeom>
              <a:avLst/>
              <a:gdLst>
                <a:gd name="connsiteX0" fmla="*/ 11430 w 13334"/>
                <a:gd name="connsiteY0" fmla="*/ 11430 h 13335"/>
                <a:gd name="connsiteX1" fmla="*/ 12859 w 13334"/>
                <a:gd name="connsiteY1" fmla="*/ 9239 h 13335"/>
                <a:gd name="connsiteX2" fmla="*/ 13335 w 13334"/>
                <a:gd name="connsiteY2" fmla="*/ 6668 h 13335"/>
                <a:gd name="connsiteX3" fmla="*/ 12859 w 13334"/>
                <a:gd name="connsiteY3" fmla="*/ 4096 h 13335"/>
                <a:gd name="connsiteX4" fmla="*/ 11430 w 13334"/>
                <a:gd name="connsiteY4" fmla="*/ 1905 h 13335"/>
                <a:gd name="connsiteX5" fmla="*/ 9239 w 13334"/>
                <a:gd name="connsiteY5" fmla="*/ 476 h 13335"/>
                <a:gd name="connsiteX6" fmla="*/ 6668 w 13334"/>
                <a:gd name="connsiteY6" fmla="*/ 0 h 13335"/>
                <a:gd name="connsiteX7" fmla="*/ 4096 w 13334"/>
                <a:gd name="connsiteY7" fmla="*/ 476 h 13335"/>
                <a:gd name="connsiteX8" fmla="*/ 1905 w 13334"/>
                <a:gd name="connsiteY8" fmla="*/ 1905 h 13335"/>
                <a:gd name="connsiteX9" fmla="*/ 476 w 13334"/>
                <a:gd name="connsiteY9" fmla="*/ 4096 h 13335"/>
                <a:gd name="connsiteX10" fmla="*/ 0 w 13334"/>
                <a:gd name="connsiteY10" fmla="*/ 6668 h 13335"/>
                <a:gd name="connsiteX11" fmla="*/ 476 w 13334"/>
                <a:gd name="connsiteY11" fmla="*/ 9239 h 13335"/>
                <a:gd name="connsiteX12" fmla="*/ 1905 w 13334"/>
                <a:gd name="connsiteY12" fmla="*/ 11430 h 13335"/>
                <a:gd name="connsiteX13" fmla="*/ 4096 w 13334"/>
                <a:gd name="connsiteY13" fmla="*/ 12859 h 13335"/>
                <a:gd name="connsiteX14" fmla="*/ 6668 w 13334"/>
                <a:gd name="connsiteY14" fmla="*/ 13335 h 13335"/>
                <a:gd name="connsiteX15" fmla="*/ 9239 w 13334"/>
                <a:gd name="connsiteY15" fmla="*/ 12859 h 13335"/>
                <a:gd name="connsiteX16" fmla="*/ 11430 w 13334"/>
                <a:gd name="connsiteY16" fmla="*/ 1143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4" h="13335">
                  <a:moveTo>
                    <a:pt x="11430" y="11430"/>
                  </a:moveTo>
                  <a:cubicBezTo>
                    <a:pt x="12097" y="10763"/>
                    <a:pt x="12573" y="10096"/>
                    <a:pt x="12859" y="9239"/>
                  </a:cubicBezTo>
                  <a:cubicBezTo>
                    <a:pt x="13240" y="8382"/>
                    <a:pt x="13335" y="7525"/>
                    <a:pt x="13335" y="6668"/>
                  </a:cubicBezTo>
                  <a:cubicBezTo>
                    <a:pt x="13335" y="5810"/>
                    <a:pt x="13145" y="4858"/>
                    <a:pt x="12859" y="4096"/>
                  </a:cubicBezTo>
                  <a:cubicBezTo>
                    <a:pt x="12478" y="3238"/>
                    <a:pt x="12002" y="2572"/>
                    <a:pt x="11430" y="1905"/>
                  </a:cubicBezTo>
                  <a:cubicBezTo>
                    <a:pt x="10763" y="1238"/>
                    <a:pt x="10097" y="762"/>
                    <a:pt x="9239" y="476"/>
                  </a:cubicBezTo>
                  <a:cubicBezTo>
                    <a:pt x="8382" y="190"/>
                    <a:pt x="7525" y="0"/>
                    <a:pt x="6668" y="0"/>
                  </a:cubicBezTo>
                  <a:cubicBezTo>
                    <a:pt x="5810" y="0"/>
                    <a:pt x="4858" y="190"/>
                    <a:pt x="4096" y="476"/>
                  </a:cubicBezTo>
                  <a:cubicBezTo>
                    <a:pt x="3239" y="857"/>
                    <a:pt x="2572" y="1333"/>
                    <a:pt x="1905" y="1905"/>
                  </a:cubicBezTo>
                  <a:cubicBezTo>
                    <a:pt x="1238" y="2572"/>
                    <a:pt x="762" y="3238"/>
                    <a:pt x="476" y="4096"/>
                  </a:cubicBezTo>
                  <a:cubicBezTo>
                    <a:pt x="95" y="4953"/>
                    <a:pt x="0" y="5810"/>
                    <a:pt x="0" y="6668"/>
                  </a:cubicBezTo>
                  <a:cubicBezTo>
                    <a:pt x="0" y="7525"/>
                    <a:pt x="191" y="8477"/>
                    <a:pt x="476" y="9239"/>
                  </a:cubicBezTo>
                  <a:cubicBezTo>
                    <a:pt x="857" y="10096"/>
                    <a:pt x="1334" y="10763"/>
                    <a:pt x="1905" y="11430"/>
                  </a:cubicBezTo>
                  <a:cubicBezTo>
                    <a:pt x="2572" y="12097"/>
                    <a:pt x="3239" y="12573"/>
                    <a:pt x="4096" y="12859"/>
                  </a:cubicBezTo>
                  <a:cubicBezTo>
                    <a:pt x="4953" y="13240"/>
                    <a:pt x="5810" y="13335"/>
                    <a:pt x="6668" y="13335"/>
                  </a:cubicBezTo>
                  <a:cubicBezTo>
                    <a:pt x="7525" y="13335"/>
                    <a:pt x="8477" y="13145"/>
                    <a:pt x="9239" y="12859"/>
                  </a:cubicBezTo>
                  <a:cubicBezTo>
                    <a:pt x="10097" y="12478"/>
                    <a:pt x="10763" y="12002"/>
                    <a:pt x="11430" y="11430"/>
                  </a:cubicBezTo>
                  <a:close/>
                </a:path>
              </a:pathLst>
            </a:custGeom>
            <a:solidFill>
              <a:srgbClr val="00ABD7"/>
            </a:solidFill>
            <a:ln w="0" cap="flat">
              <a:noFill/>
              <a:prstDash val="solid"/>
              <a:miter/>
            </a:ln>
          </p:spPr>
          <p:txBody>
            <a:bodyPr rtlCol="0" anchor="ctr"/>
            <a:lstStyle/>
            <a:p>
              <a:endParaRPr lang="nl-NL"/>
            </a:p>
          </p:txBody>
        </p:sp>
      </p:grpSp>
      <p:sp>
        <p:nvSpPr>
          <p:cNvPr id="80" name="Titel 1">
            <a:extLst>
              <a:ext uri="{FF2B5EF4-FFF2-40B4-BE49-F238E27FC236}">
                <a16:creationId xmlns:a16="http://schemas.microsoft.com/office/drawing/2014/main" id="{62A18A3F-59D6-9A1C-90B0-6B43B599D7C9}"/>
              </a:ext>
            </a:extLst>
          </p:cNvPr>
          <p:cNvSpPr>
            <a:spLocks noGrp="1"/>
          </p:cNvSpPr>
          <p:nvPr>
            <p:ph type="ctrTitle" hasCustomPrompt="1"/>
          </p:nvPr>
        </p:nvSpPr>
        <p:spPr>
          <a:xfrm>
            <a:off x="1524000" y="1927432"/>
            <a:ext cx="9144000" cy="706437"/>
          </a:xfrm>
        </p:spPr>
        <p:txBody>
          <a:bodyPr anchor="t">
            <a:normAutofit/>
          </a:bodyPr>
          <a:lstStyle>
            <a:lvl1pPr algn="l">
              <a:defRPr sz="4000" b="0" i="0">
                <a:solidFill>
                  <a:schemeClr val="tx2"/>
                </a:solidFill>
                <a:latin typeface="Glegoo" pitchFamily="2" charset="77"/>
                <a:cs typeface="Glegoo" pitchFamily="2" charset="77"/>
              </a:defRPr>
            </a:lvl1pPr>
          </a:lstStyle>
          <a:p>
            <a:r>
              <a:rPr lang="nl-NL"/>
              <a:t>The </a:t>
            </a:r>
            <a:r>
              <a:rPr lang="nl-NL" err="1"/>
              <a:t>title</a:t>
            </a:r>
            <a:r>
              <a:rPr lang="nl-NL"/>
              <a:t> of </a:t>
            </a:r>
            <a:r>
              <a:rPr lang="nl-NL" err="1"/>
              <a:t>your</a:t>
            </a:r>
            <a:r>
              <a:rPr lang="nl-NL"/>
              <a:t> </a:t>
            </a:r>
            <a:r>
              <a:rPr lang="nl-NL" err="1"/>
              <a:t>presentation</a:t>
            </a:r>
            <a:endParaRPr lang="nl-NL"/>
          </a:p>
        </p:txBody>
      </p:sp>
      <p:sp>
        <p:nvSpPr>
          <p:cNvPr id="81" name="Ondertitel 2">
            <a:extLst>
              <a:ext uri="{FF2B5EF4-FFF2-40B4-BE49-F238E27FC236}">
                <a16:creationId xmlns:a16="http://schemas.microsoft.com/office/drawing/2014/main" id="{6F0292C7-992E-B833-DF2A-CF621515EA78}"/>
              </a:ext>
            </a:extLst>
          </p:cNvPr>
          <p:cNvSpPr>
            <a:spLocks noGrp="1"/>
          </p:cNvSpPr>
          <p:nvPr>
            <p:ph type="subTitle" idx="1" hasCustomPrompt="1"/>
          </p:nvPr>
        </p:nvSpPr>
        <p:spPr>
          <a:xfrm>
            <a:off x="1524000" y="2737335"/>
            <a:ext cx="9144000" cy="691666"/>
          </a:xfrm>
        </p:spPr>
        <p:txBody>
          <a:bodyPr>
            <a:normAutofit/>
          </a:bodyPr>
          <a:lstStyle>
            <a:lvl1pPr marL="0" indent="0" algn="l">
              <a:buNone/>
              <a:defRPr sz="20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err="1"/>
              <a:t>And</a:t>
            </a:r>
            <a:r>
              <a:rPr lang="nl-NL"/>
              <a:t> a </a:t>
            </a:r>
            <a:r>
              <a:rPr lang="nl-NL" err="1"/>
              <a:t>possible</a:t>
            </a:r>
            <a:r>
              <a:rPr lang="nl-NL"/>
              <a:t> </a:t>
            </a:r>
            <a:r>
              <a:rPr lang="nl-NL" err="1"/>
              <a:t>subtitle</a:t>
            </a:r>
            <a:r>
              <a:rPr lang="nl-NL"/>
              <a:t> </a:t>
            </a:r>
          </a:p>
        </p:txBody>
      </p:sp>
      <p:sp>
        <p:nvSpPr>
          <p:cNvPr id="82" name="Tijdelijke aanduiding voor tekst 4">
            <a:extLst>
              <a:ext uri="{FF2B5EF4-FFF2-40B4-BE49-F238E27FC236}">
                <a16:creationId xmlns:a16="http://schemas.microsoft.com/office/drawing/2014/main" id="{E0F53E0C-CA4E-09E3-B2E8-20A29F30FFD8}"/>
              </a:ext>
            </a:extLst>
          </p:cNvPr>
          <p:cNvSpPr>
            <a:spLocks noGrp="1"/>
          </p:cNvSpPr>
          <p:nvPr>
            <p:ph type="body" sz="quarter" idx="13" hasCustomPrompt="1"/>
          </p:nvPr>
        </p:nvSpPr>
        <p:spPr>
          <a:xfrm>
            <a:off x="1524000" y="3508375"/>
            <a:ext cx="9144000" cy="895350"/>
          </a:xfrm>
        </p:spPr>
        <p:txBody>
          <a:bodyPr>
            <a:normAutofit/>
          </a:bodyPr>
          <a:lstStyle>
            <a:lvl1pPr marL="0" indent="0">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l-NL"/>
              <a:t>Name of </a:t>
            </a:r>
            <a:r>
              <a:rPr lang="nl-NL" err="1"/>
              <a:t>presentor</a:t>
            </a:r>
            <a:r>
              <a:rPr lang="nl-NL"/>
              <a:t> – </a:t>
            </a:r>
            <a:r>
              <a:rPr lang="nl-NL" err="1"/>
              <a:t>function</a:t>
            </a:r>
            <a:r>
              <a:rPr lang="nl-NL"/>
              <a:t> </a:t>
            </a:r>
            <a:r>
              <a:rPr lang="nl-NL" err="1"/>
              <a:t>and</a:t>
            </a:r>
            <a:r>
              <a:rPr lang="nl-NL"/>
              <a:t> </a:t>
            </a:r>
            <a:r>
              <a:rPr lang="nl-NL" err="1"/>
              <a:t>organisation</a:t>
            </a:r>
            <a:r>
              <a:rPr lang="nl-NL"/>
              <a:t> </a:t>
            </a:r>
            <a:r>
              <a:rPr lang="nl-NL" err="1"/>
              <a:t>if</a:t>
            </a:r>
            <a:r>
              <a:rPr lang="nl-NL"/>
              <a:t> </a:t>
            </a:r>
            <a:r>
              <a:rPr lang="nl-NL" err="1"/>
              <a:t>other</a:t>
            </a:r>
            <a:r>
              <a:rPr lang="nl-NL"/>
              <a:t> </a:t>
            </a:r>
            <a:r>
              <a:rPr lang="nl-NL" err="1"/>
              <a:t>than</a:t>
            </a:r>
            <a:r>
              <a:rPr lang="nl-NL"/>
              <a:t> DANS</a:t>
            </a:r>
          </a:p>
          <a:p>
            <a:pPr lvl="0"/>
            <a:r>
              <a:rPr lang="nl-NL"/>
              <a:t>Name of second </a:t>
            </a:r>
            <a:r>
              <a:rPr lang="nl-NL" err="1"/>
              <a:t>presentor</a:t>
            </a:r>
            <a:r>
              <a:rPr lang="nl-NL"/>
              <a:t> – </a:t>
            </a:r>
            <a:r>
              <a:rPr lang="nl-NL" err="1"/>
              <a:t>function</a:t>
            </a:r>
            <a:r>
              <a:rPr lang="nl-NL"/>
              <a:t> </a:t>
            </a:r>
            <a:r>
              <a:rPr lang="nl-NL" err="1"/>
              <a:t>and</a:t>
            </a:r>
            <a:r>
              <a:rPr lang="nl-NL"/>
              <a:t> </a:t>
            </a:r>
            <a:r>
              <a:rPr lang="nl-NL" err="1"/>
              <a:t>organisation</a:t>
            </a:r>
            <a:r>
              <a:rPr lang="nl-NL"/>
              <a:t> </a:t>
            </a:r>
            <a:r>
              <a:rPr lang="nl-NL" err="1"/>
              <a:t>if</a:t>
            </a:r>
            <a:r>
              <a:rPr lang="nl-NL"/>
              <a:t> </a:t>
            </a:r>
            <a:r>
              <a:rPr lang="nl-NL" err="1"/>
              <a:t>other</a:t>
            </a:r>
            <a:r>
              <a:rPr lang="nl-NL"/>
              <a:t> </a:t>
            </a:r>
            <a:r>
              <a:rPr lang="nl-NL" err="1"/>
              <a:t>than</a:t>
            </a:r>
            <a:r>
              <a:rPr lang="nl-NL"/>
              <a:t> DANS</a:t>
            </a:r>
          </a:p>
        </p:txBody>
      </p:sp>
      <p:sp>
        <p:nvSpPr>
          <p:cNvPr id="83" name="Tijdelijke aanduiding voor tekst 4">
            <a:extLst>
              <a:ext uri="{FF2B5EF4-FFF2-40B4-BE49-F238E27FC236}">
                <a16:creationId xmlns:a16="http://schemas.microsoft.com/office/drawing/2014/main" id="{92642ADA-FFB0-8E69-FB02-6282B40E04CB}"/>
              </a:ext>
            </a:extLst>
          </p:cNvPr>
          <p:cNvSpPr>
            <a:spLocks noGrp="1"/>
          </p:cNvSpPr>
          <p:nvPr>
            <p:ph type="body" sz="quarter" idx="14" hasCustomPrompt="1"/>
          </p:nvPr>
        </p:nvSpPr>
        <p:spPr>
          <a:xfrm>
            <a:off x="1524000" y="4483099"/>
            <a:ext cx="9144000" cy="895350"/>
          </a:xfrm>
        </p:spPr>
        <p:txBody>
          <a:bodyPr>
            <a:normAutofit/>
          </a:bodyPr>
          <a:lstStyle>
            <a:lvl1pPr marL="0" indent="0">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l-NL"/>
              <a:t>Date </a:t>
            </a:r>
            <a:r>
              <a:rPr lang="nl-NL" err="1"/>
              <a:t>dd</a:t>
            </a:r>
            <a:r>
              <a:rPr lang="nl-NL"/>
              <a:t>/mm/</a:t>
            </a:r>
            <a:r>
              <a:rPr lang="nl-NL" err="1"/>
              <a:t>yy</a:t>
            </a:r>
            <a:endParaRPr lang="nl-NL"/>
          </a:p>
        </p:txBody>
      </p:sp>
    </p:spTree>
    <p:extLst>
      <p:ext uri="{BB962C8B-B14F-4D97-AF65-F5344CB8AC3E}">
        <p14:creationId xmlns:p14="http://schemas.microsoft.com/office/powerpoint/2010/main" val="41960689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74" userDrawn="1">
          <p15:clr>
            <a:srgbClr val="FBAE40"/>
          </p15:clr>
        </p15:guide>
        <p15:guide id="2" pos="737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bg>
      <p:bgRef idx="1001">
        <a:schemeClr val="bg1"/>
      </p:bgRef>
    </p:b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13699E00-D0EA-E48C-0081-A16BD83AB004}"/>
              </a:ext>
            </a:extLst>
          </p:cNvPr>
          <p:cNvSpPr txBox="1"/>
          <p:nvPr userDrawn="1"/>
        </p:nvSpPr>
        <p:spPr>
          <a:xfrm>
            <a:off x="388386" y="6015368"/>
            <a:ext cx="4280452" cy="369332"/>
          </a:xfrm>
          <a:prstGeom prst="rect">
            <a:avLst/>
          </a:prstGeom>
          <a:noFill/>
        </p:spPr>
        <p:txBody>
          <a:bodyPr wrap="square" rtlCol="0">
            <a:spAutoFit/>
          </a:bodyPr>
          <a:lstStyle/>
          <a:p>
            <a:pPr algn="l"/>
            <a:r>
              <a:rPr lang="nl-NL" sz="900" b="0" i="0">
                <a:latin typeface="Open Sans Light" panose="020B0306030504020204" pitchFamily="34" charset="0"/>
                <a:ea typeface="Open Sans Light" panose="020B0306030504020204" pitchFamily="34" charset="0"/>
                <a:cs typeface="Open Sans Light" panose="020B0306030504020204" pitchFamily="34" charset="0"/>
              </a:rPr>
              <a:t>DANS is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an</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institute</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of KNAW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and</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NWO</a:t>
            </a:r>
            <a:br>
              <a:rPr lang="nl-NL" sz="900" b="0" i="0">
                <a:latin typeface="Open Sans Light" panose="020B0306030504020204" pitchFamily="34" charset="0"/>
                <a:ea typeface="Open Sans Light" panose="020B0306030504020204" pitchFamily="34" charset="0"/>
                <a:cs typeface="Open Sans Light" panose="020B0306030504020204" pitchFamily="34" charset="0"/>
              </a:rPr>
            </a:br>
            <a:r>
              <a:rPr lang="nl-NL" sz="900" b="0" i="0">
                <a:latin typeface="Open Sans Light" panose="020B0306030504020204" pitchFamily="34" charset="0"/>
                <a:ea typeface="Open Sans Light" panose="020B0306030504020204" pitchFamily="34" charset="0"/>
                <a:cs typeface="Open Sans Light" panose="020B0306030504020204" pitchFamily="34" charset="0"/>
              </a:rPr>
              <a:t>Dutch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national</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centre</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of expertise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and</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repository</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a:t>
            </a:r>
            <a:r>
              <a:rPr lang="nl-NL" sz="900" b="0" i="0" err="1">
                <a:latin typeface="Open Sans Light" panose="020B0306030504020204" pitchFamily="34" charset="0"/>
                <a:ea typeface="Open Sans Light" panose="020B0306030504020204" pitchFamily="34" charset="0"/>
                <a:cs typeface="Open Sans Light" panose="020B0306030504020204" pitchFamily="34" charset="0"/>
              </a:rPr>
              <a:t>for</a:t>
            </a:r>
            <a:r>
              <a:rPr lang="nl-NL" sz="900" b="0" i="0">
                <a:latin typeface="Open Sans Light" panose="020B0306030504020204" pitchFamily="34" charset="0"/>
                <a:ea typeface="Open Sans Light" panose="020B0306030504020204" pitchFamily="34" charset="0"/>
                <a:cs typeface="Open Sans Light" panose="020B0306030504020204" pitchFamily="34" charset="0"/>
              </a:rPr>
              <a:t> research data</a:t>
            </a:r>
          </a:p>
        </p:txBody>
      </p:sp>
      <p:pic>
        <p:nvPicPr>
          <p:cNvPr id="2" name="Graphic 1">
            <a:extLst>
              <a:ext uri="{FF2B5EF4-FFF2-40B4-BE49-F238E27FC236}">
                <a16:creationId xmlns:a16="http://schemas.microsoft.com/office/drawing/2014/main" id="{D1AD9585-4A17-24FB-3270-3D9D2459C9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82203" y="478155"/>
            <a:ext cx="2230372" cy="548742"/>
          </a:xfrm>
          <a:prstGeom prst="rect">
            <a:avLst/>
          </a:prstGeom>
        </p:spPr>
      </p:pic>
      <p:grpSp>
        <p:nvGrpSpPr>
          <p:cNvPr id="5" name="Groep 4">
            <a:extLst>
              <a:ext uri="{FF2B5EF4-FFF2-40B4-BE49-F238E27FC236}">
                <a16:creationId xmlns:a16="http://schemas.microsoft.com/office/drawing/2014/main" id="{6976504B-A16F-23A2-133C-F8831B39F488}"/>
              </a:ext>
            </a:extLst>
          </p:cNvPr>
          <p:cNvGrpSpPr>
            <a:grpSpLocks noChangeAspect="1"/>
          </p:cNvGrpSpPr>
          <p:nvPr userDrawn="1"/>
        </p:nvGrpSpPr>
        <p:grpSpPr>
          <a:xfrm>
            <a:off x="9482202" y="1502255"/>
            <a:ext cx="1801520" cy="2700000"/>
            <a:chOff x="9492836" y="1543371"/>
            <a:chExt cx="1765767" cy="2646415"/>
          </a:xfrm>
        </p:grpSpPr>
        <p:sp>
          <p:nvSpPr>
            <p:cNvPr id="9" name="Vrije vorm: vorm 8">
              <a:extLst>
                <a:ext uri="{FF2B5EF4-FFF2-40B4-BE49-F238E27FC236}">
                  <a16:creationId xmlns:a16="http://schemas.microsoft.com/office/drawing/2014/main" id="{C2D92256-7FB4-2D74-9F66-0735E45398F2}"/>
                </a:ext>
              </a:extLst>
            </p:cNvPr>
            <p:cNvSpPr/>
            <p:nvPr/>
          </p:nvSpPr>
          <p:spPr>
            <a:xfrm>
              <a:off x="11178918" y="4110101"/>
              <a:ext cx="79685" cy="79685"/>
            </a:xfrm>
            <a:custGeom>
              <a:avLst/>
              <a:gdLst>
                <a:gd name="connsiteX0" fmla="*/ 34861 w 40766"/>
                <a:gd name="connsiteY0" fmla="*/ 34862 h 40766"/>
                <a:gd name="connsiteX1" fmla="*/ 39243 w 40766"/>
                <a:gd name="connsiteY1" fmla="*/ 28194 h 40766"/>
                <a:gd name="connsiteX2" fmla="*/ 40767 w 40766"/>
                <a:gd name="connsiteY2" fmla="*/ 20383 h 40766"/>
                <a:gd name="connsiteX3" fmla="*/ 39243 w 40766"/>
                <a:gd name="connsiteY3" fmla="*/ 12573 h 40766"/>
                <a:gd name="connsiteX4" fmla="*/ 34861 w 40766"/>
                <a:gd name="connsiteY4" fmla="*/ 5905 h 40766"/>
                <a:gd name="connsiteX5" fmla="*/ 28194 w 40766"/>
                <a:gd name="connsiteY5" fmla="*/ 1524 h 40766"/>
                <a:gd name="connsiteX6" fmla="*/ 20383 w 40766"/>
                <a:gd name="connsiteY6" fmla="*/ 0 h 40766"/>
                <a:gd name="connsiteX7" fmla="*/ 12573 w 40766"/>
                <a:gd name="connsiteY7" fmla="*/ 1524 h 40766"/>
                <a:gd name="connsiteX8" fmla="*/ 5905 w 40766"/>
                <a:gd name="connsiteY8" fmla="*/ 5905 h 40766"/>
                <a:gd name="connsiteX9" fmla="*/ 1524 w 40766"/>
                <a:gd name="connsiteY9" fmla="*/ 12573 h 40766"/>
                <a:gd name="connsiteX10" fmla="*/ 0 w 40766"/>
                <a:gd name="connsiteY10" fmla="*/ 20383 h 40766"/>
                <a:gd name="connsiteX11" fmla="*/ 1524 w 40766"/>
                <a:gd name="connsiteY11" fmla="*/ 28194 h 40766"/>
                <a:gd name="connsiteX12" fmla="*/ 5905 w 40766"/>
                <a:gd name="connsiteY12" fmla="*/ 34862 h 40766"/>
                <a:gd name="connsiteX13" fmla="*/ 12573 w 40766"/>
                <a:gd name="connsiteY13" fmla="*/ 39243 h 40766"/>
                <a:gd name="connsiteX14" fmla="*/ 20383 w 40766"/>
                <a:gd name="connsiteY14" fmla="*/ 40767 h 40766"/>
                <a:gd name="connsiteX15" fmla="*/ 28194 w 40766"/>
                <a:gd name="connsiteY15" fmla="*/ 39243 h 40766"/>
                <a:gd name="connsiteX16" fmla="*/ 34861 w 40766"/>
                <a:gd name="connsiteY16" fmla="*/ 34862 h 4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66" h="40766">
                  <a:moveTo>
                    <a:pt x="34861" y="34862"/>
                  </a:moveTo>
                  <a:cubicBezTo>
                    <a:pt x="36767" y="32956"/>
                    <a:pt x="38290" y="30766"/>
                    <a:pt x="39243" y="28194"/>
                  </a:cubicBezTo>
                  <a:cubicBezTo>
                    <a:pt x="40291" y="25717"/>
                    <a:pt x="40767" y="23050"/>
                    <a:pt x="40767" y="20383"/>
                  </a:cubicBezTo>
                  <a:cubicBezTo>
                    <a:pt x="40767" y="17717"/>
                    <a:pt x="40291" y="15050"/>
                    <a:pt x="39243" y="12573"/>
                  </a:cubicBezTo>
                  <a:cubicBezTo>
                    <a:pt x="38195" y="10096"/>
                    <a:pt x="36767" y="7906"/>
                    <a:pt x="34861" y="5905"/>
                  </a:cubicBezTo>
                  <a:cubicBezTo>
                    <a:pt x="32956" y="4000"/>
                    <a:pt x="30766" y="2476"/>
                    <a:pt x="28194" y="1524"/>
                  </a:cubicBezTo>
                  <a:cubicBezTo>
                    <a:pt x="25717" y="476"/>
                    <a:pt x="23050" y="0"/>
                    <a:pt x="20383" y="0"/>
                  </a:cubicBezTo>
                  <a:cubicBezTo>
                    <a:pt x="17717" y="0"/>
                    <a:pt x="15050" y="476"/>
                    <a:pt x="12573" y="1524"/>
                  </a:cubicBezTo>
                  <a:cubicBezTo>
                    <a:pt x="10096" y="2572"/>
                    <a:pt x="7906" y="4000"/>
                    <a:pt x="5905" y="5905"/>
                  </a:cubicBezTo>
                  <a:cubicBezTo>
                    <a:pt x="4000" y="7810"/>
                    <a:pt x="2476" y="10001"/>
                    <a:pt x="1524" y="12573"/>
                  </a:cubicBezTo>
                  <a:cubicBezTo>
                    <a:pt x="476" y="15050"/>
                    <a:pt x="0" y="17717"/>
                    <a:pt x="0" y="20383"/>
                  </a:cubicBezTo>
                  <a:cubicBezTo>
                    <a:pt x="0" y="23050"/>
                    <a:pt x="476" y="25717"/>
                    <a:pt x="1524" y="28194"/>
                  </a:cubicBezTo>
                  <a:cubicBezTo>
                    <a:pt x="2572" y="30671"/>
                    <a:pt x="4000" y="32861"/>
                    <a:pt x="5905" y="34862"/>
                  </a:cubicBezTo>
                  <a:cubicBezTo>
                    <a:pt x="7810" y="36767"/>
                    <a:pt x="10001" y="38291"/>
                    <a:pt x="12573" y="39243"/>
                  </a:cubicBezTo>
                  <a:cubicBezTo>
                    <a:pt x="15050" y="40291"/>
                    <a:pt x="17717" y="40767"/>
                    <a:pt x="20383" y="40767"/>
                  </a:cubicBezTo>
                  <a:cubicBezTo>
                    <a:pt x="23050" y="40767"/>
                    <a:pt x="25717" y="40291"/>
                    <a:pt x="28194" y="39243"/>
                  </a:cubicBezTo>
                  <a:cubicBezTo>
                    <a:pt x="30671" y="38195"/>
                    <a:pt x="32861" y="36767"/>
                    <a:pt x="34861" y="34862"/>
                  </a:cubicBezTo>
                  <a:close/>
                </a:path>
              </a:pathLst>
            </a:custGeom>
            <a:solidFill>
              <a:srgbClr val="00ABD7"/>
            </a:solidFill>
            <a:ln w="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D2E0A3A4-BB13-7726-1562-7DFC5A528129}"/>
                </a:ext>
              </a:extLst>
            </p:cNvPr>
            <p:cNvSpPr/>
            <p:nvPr/>
          </p:nvSpPr>
          <p:spPr>
            <a:xfrm>
              <a:off x="10757583" y="4120342"/>
              <a:ext cx="66653" cy="66653"/>
            </a:xfrm>
            <a:custGeom>
              <a:avLst/>
              <a:gdLst>
                <a:gd name="connsiteX0" fmla="*/ 29051 w 34099"/>
                <a:gd name="connsiteY0" fmla="*/ 29051 h 34099"/>
                <a:gd name="connsiteX1" fmla="*/ 32766 w 34099"/>
                <a:gd name="connsiteY1" fmla="*/ 23527 h 34099"/>
                <a:gd name="connsiteX2" fmla="*/ 34100 w 34099"/>
                <a:gd name="connsiteY2" fmla="*/ 17050 h 34099"/>
                <a:gd name="connsiteX3" fmla="*/ 32766 w 34099"/>
                <a:gd name="connsiteY3" fmla="*/ 10573 h 34099"/>
                <a:gd name="connsiteX4" fmla="*/ 29051 w 34099"/>
                <a:gd name="connsiteY4" fmla="*/ 5048 h 34099"/>
                <a:gd name="connsiteX5" fmla="*/ 23527 w 34099"/>
                <a:gd name="connsiteY5" fmla="*/ 1333 h 34099"/>
                <a:gd name="connsiteX6" fmla="*/ 17050 w 34099"/>
                <a:gd name="connsiteY6" fmla="*/ 0 h 34099"/>
                <a:gd name="connsiteX7" fmla="*/ 10573 w 34099"/>
                <a:gd name="connsiteY7" fmla="*/ 1333 h 34099"/>
                <a:gd name="connsiteX8" fmla="*/ 5048 w 34099"/>
                <a:gd name="connsiteY8" fmla="*/ 5048 h 34099"/>
                <a:gd name="connsiteX9" fmla="*/ 1333 w 34099"/>
                <a:gd name="connsiteY9" fmla="*/ 10573 h 34099"/>
                <a:gd name="connsiteX10" fmla="*/ 0 w 34099"/>
                <a:gd name="connsiteY10" fmla="*/ 17050 h 34099"/>
                <a:gd name="connsiteX11" fmla="*/ 1333 w 34099"/>
                <a:gd name="connsiteY11" fmla="*/ 23527 h 34099"/>
                <a:gd name="connsiteX12" fmla="*/ 5048 w 34099"/>
                <a:gd name="connsiteY12" fmla="*/ 29051 h 34099"/>
                <a:gd name="connsiteX13" fmla="*/ 10573 w 34099"/>
                <a:gd name="connsiteY13" fmla="*/ 32766 h 34099"/>
                <a:gd name="connsiteX14" fmla="*/ 17050 w 34099"/>
                <a:gd name="connsiteY14" fmla="*/ 34100 h 34099"/>
                <a:gd name="connsiteX15" fmla="*/ 23527 w 34099"/>
                <a:gd name="connsiteY15" fmla="*/ 32766 h 34099"/>
                <a:gd name="connsiteX16" fmla="*/ 29051 w 34099"/>
                <a:gd name="connsiteY16" fmla="*/ 29051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99" h="34099">
                  <a:moveTo>
                    <a:pt x="29051" y="29051"/>
                  </a:moveTo>
                  <a:cubicBezTo>
                    <a:pt x="30671" y="27432"/>
                    <a:pt x="31909" y="25622"/>
                    <a:pt x="32766" y="23527"/>
                  </a:cubicBezTo>
                  <a:cubicBezTo>
                    <a:pt x="33623" y="21431"/>
                    <a:pt x="34100" y="19240"/>
                    <a:pt x="34100" y="17050"/>
                  </a:cubicBezTo>
                  <a:cubicBezTo>
                    <a:pt x="34100" y="14859"/>
                    <a:pt x="33623" y="12668"/>
                    <a:pt x="32766" y="10573"/>
                  </a:cubicBezTo>
                  <a:cubicBezTo>
                    <a:pt x="31909" y="8477"/>
                    <a:pt x="30671" y="6667"/>
                    <a:pt x="29051" y="5048"/>
                  </a:cubicBezTo>
                  <a:cubicBezTo>
                    <a:pt x="27432" y="3429"/>
                    <a:pt x="25622" y="2191"/>
                    <a:pt x="23527" y="1333"/>
                  </a:cubicBezTo>
                  <a:cubicBezTo>
                    <a:pt x="21431" y="476"/>
                    <a:pt x="19241" y="0"/>
                    <a:pt x="17050" y="0"/>
                  </a:cubicBezTo>
                  <a:cubicBezTo>
                    <a:pt x="14859" y="0"/>
                    <a:pt x="12668" y="476"/>
                    <a:pt x="10573" y="1333"/>
                  </a:cubicBezTo>
                  <a:cubicBezTo>
                    <a:pt x="8477" y="2191"/>
                    <a:pt x="6668" y="3429"/>
                    <a:pt x="5048" y="5048"/>
                  </a:cubicBezTo>
                  <a:cubicBezTo>
                    <a:pt x="3429" y="6667"/>
                    <a:pt x="2191" y="8477"/>
                    <a:pt x="1333" y="10573"/>
                  </a:cubicBezTo>
                  <a:cubicBezTo>
                    <a:pt x="476" y="12668"/>
                    <a:pt x="0" y="14859"/>
                    <a:pt x="0" y="17050"/>
                  </a:cubicBezTo>
                  <a:cubicBezTo>
                    <a:pt x="0" y="19240"/>
                    <a:pt x="476" y="21431"/>
                    <a:pt x="1333" y="23527"/>
                  </a:cubicBezTo>
                  <a:cubicBezTo>
                    <a:pt x="2191" y="25622"/>
                    <a:pt x="3429" y="27432"/>
                    <a:pt x="5048" y="29051"/>
                  </a:cubicBezTo>
                  <a:cubicBezTo>
                    <a:pt x="6668" y="30671"/>
                    <a:pt x="8477" y="31909"/>
                    <a:pt x="10573" y="32766"/>
                  </a:cubicBezTo>
                  <a:cubicBezTo>
                    <a:pt x="12668" y="33623"/>
                    <a:pt x="14859" y="34100"/>
                    <a:pt x="17050" y="34100"/>
                  </a:cubicBezTo>
                  <a:cubicBezTo>
                    <a:pt x="19241" y="34100"/>
                    <a:pt x="21431" y="33623"/>
                    <a:pt x="23527" y="32766"/>
                  </a:cubicBezTo>
                  <a:cubicBezTo>
                    <a:pt x="25622" y="31909"/>
                    <a:pt x="27432" y="30671"/>
                    <a:pt x="29051" y="29051"/>
                  </a:cubicBezTo>
                  <a:close/>
                </a:path>
              </a:pathLst>
            </a:custGeom>
            <a:solidFill>
              <a:srgbClr val="00ABD7"/>
            </a:solidFill>
            <a:ln w="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93CFE98A-7618-ED98-C30A-7695E8F0B85D}"/>
                </a:ext>
              </a:extLst>
            </p:cNvPr>
            <p:cNvSpPr/>
            <p:nvPr/>
          </p:nvSpPr>
          <p:spPr>
            <a:xfrm>
              <a:off x="10334388" y="4123321"/>
              <a:ext cx="53248" cy="53248"/>
            </a:xfrm>
            <a:custGeom>
              <a:avLst/>
              <a:gdLst>
                <a:gd name="connsiteX0" fmla="*/ 23241 w 27241"/>
                <a:gd name="connsiteY0" fmla="*/ 23241 h 27241"/>
                <a:gd name="connsiteX1" fmla="*/ 26194 w 27241"/>
                <a:gd name="connsiteY1" fmla="*/ 18860 h 27241"/>
                <a:gd name="connsiteX2" fmla="*/ 27242 w 27241"/>
                <a:gd name="connsiteY2" fmla="*/ 13621 h 27241"/>
                <a:gd name="connsiteX3" fmla="*/ 26194 w 27241"/>
                <a:gd name="connsiteY3" fmla="*/ 8382 h 27241"/>
                <a:gd name="connsiteX4" fmla="*/ 23241 w 27241"/>
                <a:gd name="connsiteY4" fmla="*/ 4001 h 27241"/>
                <a:gd name="connsiteX5" fmla="*/ 18859 w 27241"/>
                <a:gd name="connsiteY5" fmla="*/ 1048 h 27241"/>
                <a:gd name="connsiteX6" fmla="*/ 13621 w 27241"/>
                <a:gd name="connsiteY6" fmla="*/ 0 h 27241"/>
                <a:gd name="connsiteX7" fmla="*/ 8382 w 27241"/>
                <a:gd name="connsiteY7" fmla="*/ 1048 h 27241"/>
                <a:gd name="connsiteX8" fmla="*/ 4000 w 27241"/>
                <a:gd name="connsiteY8" fmla="*/ 4001 h 27241"/>
                <a:gd name="connsiteX9" fmla="*/ 1048 w 27241"/>
                <a:gd name="connsiteY9" fmla="*/ 8382 h 27241"/>
                <a:gd name="connsiteX10" fmla="*/ 0 w 27241"/>
                <a:gd name="connsiteY10" fmla="*/ 13621 h 27241"/>
                <a:gd name="connsiteX11" fmla="*/ 1048 w 27241"/>
                <a:gd name="connsiteY11" fmla="*/ 18860 h 27241"/>
                <a:gd name="connsiteX12" fmla="*/ 4000 w 27241"/>
                <a:gd name="connsiteY12" fmla="*/ 23241 h 27241"/>
                <a:gd name="connsiteX13" fmla="*/ 8382 w 27241"/>
                <a:gd name="connsiteY13" fmla="*/ 26194 h 27241"/>
                <a:gd name="connsiteX14" fmla="*/ 13621 w 27241"/>
                <a:gd name="connsiteY14" fmla="*/ 27242 h 27241"/>
                <a:gd name="connsiteX15" fmla="*/ 18859 w 27241"/>
                <a:gd name="connsiteY15" fmla="*/ 26194 h 27241"/>
                <a:gd name="connsiteX16" fmla="*/ 23241 w 27241"/>
                <a:gd name="connsiteY16" fmla="*/ 23241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241">
                  <a:moveTo>
                    <a:pt x="23241" y="23241"/>
                  </a:moveTo>
                  <a:cubicBezTo>
                    <a:pt x="24479" y="22003"/>
                    <a:pt x="25527" y="20479"/>
                    <a:pt x="26194" y="18860"/>
                  </a:cubicBezTo>
                  <a:cubicBezTo>
                    <a:pt x="26860" y="17145"/>
                    <a:pt x="27242" y="15431"/>
                    <a:pt x="27242" y="13621"/>
                  </a:cubicBezTo>
                  <a:cubicBezTo>
                    <a:pt x="27242" y="11811"/>
                    <a:pt x="26860" y="10097"/>
                    <a:pt x="26194" y="8382"/>
                  </a:cubicBezTo>
                  <a:cubicBezTo>
                    <a:pt x="25527" y="6668"/>
                    <a:pt x="24479" y="5239"/>
                    <a:pt x="23241" y="4001"/>
                  </a:cubicBezTo>
                  <a:cubicBezTo>
                    <a:pt x="22003" y="2762"/>
                    <a:pt x="20479" y="1715"/>
                    <a:pt x="18859" y="1048"/>
                  </a:cubicBezTo>
                  <a:cubicBezTo>
                    <a:pt x="17145" y="381"/>
                    <a:pt x="15430" y="0"/>
                    <a:pt x="13621" y="0"/>
                  </a:cubicBezTo>
                  <a:cubicBezTo>
                    <a:pt x="11811" y="0"/>
                    <a:pt x="10096" y="381"/>
                    <a:pt x="8382" y="1048"/>
                  </a:cubicBezTo>
                  <a:cubicBezTo>
                    <a:pt x="6667" y="1715"/>
                    <a:pt x="5239" y="2762"/>
                    <a:pt x="4000" y="4001"/>
                  </a:cubicBezTo>
                  <a:cubicBezTo>
                    <a:pt x="2762" y="5239"/>
                    <a:pt x="1715" y="6763"/>
                    <a:pt x="1048" y="8382"/>
                  </a:cubicBezTo>
                  <a:cubicBezTo>
                    <a:pt x="381" y="10097"/>
                    <a:pt x="0" y="11811"/>
                    <a:pt x="0" y="13621"/>
                  </a:cubicBezTo>
                  <a:cubicBezTo>
                    <a:pt x="0" y="15431"/>
                    <a:pt x="381" y="17145"/>
                    <a:pt x="1048" y="18860"/>
                  </a:cubicBezTo>
                  <a:cubicBezTo>
                    <a:pt x="1715" y="20574"/>
                    <a:pt x="2762" y="22003"/>
                    <a:pt x="4000" y="23241"/>
                  </a:cubicBezTo>
                  <a:cubicBezTo>
                    <a:pt x="5239" y="24479"/>
                    <a:pt x="6763" y="25527"/>
                    <a:pt x="8382" y="26194"/>
                  </a:cubicBezTo>
                  <a:cubicBezTo>
                    <a:pt x="10001" y="26861"/>
                    <a:pt x="11811" y="27242"/>
                    <a:pt x="13621" y="27242"/>
                  </a:cubicBezTo>
                  <a:cubicBezTo>
                    <a:pt x="15430" y="27242"/>
                    <a:pt x="17145" y="26861"/>
                    <a:pt x="18859" y="26194"/>
                  </a:cubicBezTo>
                  <a:cubicBezTo>
                    <a:pt x="20574" y="25527"/>
                    <a:pt x="22003" y="24479"/>
                    <a:pt x="23241" y="23241"/>
                  </a:cubicBezTo>
                  <a:close/>
                </a:path>
              </a:pathLst>
            </a:custGeom>
            <a:solidFill>
              <a:srgbClr val="00ABD7"/>
            </a:solidFill>
            <a:ln w="0"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E96B2E7-0AD7-7941-82E9-1EA2FB82638A}"/>
                </a:ext>
              </a:extLst>
            </p:cNvPr>
            <p:cNvSpPr/>
            <p:nvPr/>
          </p:nvSpPr>
          <p:spPr>
            <a:xfrm>
              <a:off x="9915101" y="4130209"/>
              <a:ext cx="39842" cy="39842"/>
            </a:xfrm>
            <a:custGeom>
              <a:avLst/>
              <a:gdLst>
                <a:gd name="connsiteX0" fmla="*/ 17431 w 20383"/>
                <a:gd name="connsiteY0" fmla="*/ 17431 h 20383"/>
                <a:gd name="connsiteX1" fmla="*/ 19621 w 20383"/>
                <a:gd name="connsiteY1" fmla="*/ 14097 h 20383"/>
                <a:gd name="connsiteX2" fmla="*/ 20383 w 20383"/>
                <a:gd name="connsiteY2" fmla="*/ 10192 h 20383"/>
                <a:gd name="connsiteX3" fmla="*/ 19621 w 20383"/>
                <a:gd name="connsiteY3" fmla="*/ 6287 h 20383"/>
                <a:gd name="connsiteX4" fmla="*/ 17431 w 20383"/>
                <a:gd name="connsiteY4" fmla="*/ 2953 h 20383"/>
                <a:gd name="connsiteX5" fmla="*/ 14097 w 20383"/>
                <a:gd name="connsiteY5" fmla="*/ 762 h 20383"/>
                <a:gd name="connsiteX6" fmla="*/ 10192 w 20383"/>
                <a:gd name="connsiteY6" fmla="*/ 0 h 20383"/>
                <a:gd name="connsiteX7" fmla="*/ 6286 w 20383"/>
                <a:gd name="connsiteY7" fmla="*/ 762 h 20383"/>
                <a:gd name="connsiteX8" fmla="*/ 2953 w 20383"/>
                <a:gd name="connsiteY8" fmla="*/ 2953 h 20383"/>
                <a:gd name="connsiteX9" fmla="*/ 762 w 20383"/>
                <a:gd name="connsiteY9" fmla="*/ 6287 h 20383"/>
                <a:gd name="connsiteX10" fmla="*/ 0 w 20383"/>
                <a:gd name="connsiteY10" fmla="*/ 10192 h 20383"/>
                <a:gd name="connsiteX11" fmla="*/ 762 w 20383"/>
                <a:gd name="connsiteY11" fmla="*/ 14097 h 20383"/>
                <a:gd name="connsiteX12" fmla="*/ 2953 w 20383"/>
                <a:gd name="connsiteY12" fmla="*/ 17431 h 20383"/>
                <a:gd name="connsiteX13" fmla="*/ 6286 w 20383"/>
                <a:gd name="connsiteY13" fmla="*/ 19621 h 20383"/>
                <a:gd name="connsiteX14" fmla="*/ 10192 w 20383"/>
                <a:gd name="connsiteY14" fmla="*/ 20383 h 20383"/>
                <a:gd name="connsiteX15" fmla="*/ 14097 w 20383"/>
                <a:gd name="connsiteY15" fmla="*/ 19621 h 20383"/>
                <a:gd name="connsiteX16" fmla="*/ 17431 w 20383"/>
                <a:gd name="connsiteY16"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83" h="20383">
                  <a:moveTo>
                    <a:pt x="17431" y="17431"/>
                  </a:moveTo>
                  <a:cubicBezTo>
                    <a:pt x="18383" y="16478"/>
                    <a:pt x="19145" y="15335"/>
                    <a:pt x="19621" y="14097"/>
                  </a:cubicBezTo>
                  <a:cubicBezTo>
                    <a:pt x="20098" y="12859"/>
                    <a:pt x="20383" y="11525"/>
                    <a:pt x="20383" y="10192"/>
                  </a:cubicBezTo>
                  <a:cubicBezTo>
                    <a:pt x="20383" y="8858"/>
                    <a:pt x="20098" y="7525"/>
                    <a:pt x="19621" y="6287"/>
                  </a:cubicBezTo>
                  <a:cubicBezTo>
                    <a:pt x="19145" y="5048"/>
                    <a:pt x="18383" y="3905"/>
                    <a:pt x="17431" y="2953"/>
                  </a:cubicBezTo>
                  <a:cubicBezTo>
                    <a:pt x="16478" y="2000"/>
                    <a:pt x="15335" y="1238"/>
                    <a:pt x="14097" y="762"/>
                  </a:cubicBezTo>
                  <a:cubicBezTo>
                    <a:pt x="12859" y="286"/>
                    <a:pt x="11525" y="0"/>
                    <a:pt x="10192" y="0"/>
                  </a:cubicBezTo>
                  <a:cubicBezTo>
                    <a:pt x="8858" y="0"/>
                    <a:pt x="7525" y="286"/>
                    <a:pt x="6286" y="762"/>
                  </a:cubicBezTo>
                  <a:cubicBezTo>
                    <a:pt x="5048" y="1238"/>
                    <a:pt x="3905" y="2000"/>
                    <a:pt x="2953" y="2953"/>
                  </a:cubicBezTo>
                  <a:cubicBezTo>
                    <a:pt x="2000" y="3905"/>
                    <a:pt x="1238" y="5048"/>
                    <a:pt x="762" y="6287"/>
                  </a:cubicBezTo>
                  <a:cubicBezTo>
                    <a:pt x="286" y="7525"/>
                    <a:pt x="0" y="8858"/>
                    <a:pt x="0" y="10192"/>
                  </a:cubicBezTo>
                  <a:cubicBezTo>
                    <a:pt x="0" y="11525"/>
                    <a:pt x="286" y="12859"/>
                    <a:pt x="762" y="14097"/>
                  </a:cubicBezTo>
                  <a:cubicBezTo>
                    <a:pt x="1238" y="15335"/>
                    <a:pt x="2000" y="16478"/>
                    <a:pt x="2953" y="17431"/>
                  </a:cubicBezTo>
                  <a:cubicBezTo>
                    <a:pt x="3905" y="18383"/>
                    <a:pt x="5048" y="19145"/>
                    <a:pt x="6286" y="19621"/>
                  </a:cubicBezTo>
                  <a:cubicBezTo>
                    <a:pt x="7525" y="20098"/>
                    <a:pt x="8858" y="20383"/>
                    <a:pt x="10192" y="20383"/>
                  </a:cubicBezTo>
                  <a:cubicBezTo>
                    <a:pt x="11525" y="20383"/>
                    <a:pt x="12859" y="20098"/>
                    <a:pt x="14097" y="19621"/>
                  </a:cubicBezTo>
                  <a:cubicBezTo>
                    <a:pt x="15335" y="19145"/>
                    <a:pt x="16478" y="18383"/>
                    <a:pt x="17431" y="17431"/>
                  </a:cubicBezTo>
                  <a:close/>
                </a:path>
              </a:pathLst>
            </a:custGeom>
            <a:solidFill>
              <a:srgbClr val="00ABD7"/>
            </a:solidFill>
            <a:ln w="0"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9C6684C2-9D53-44F4-4FC8-EA4022860AA0}"/>
                </a:ext>
              </a:extLst>
            </p:cNvPr>
            <p:cNvSpPr/>
            <p:nvPr/>
          </p:nvSpPr>
          <p:spPr>
            <a:xfrm>
              <a:off x="9492836" y="4137657"/>
              <a:ext cx="26064" cy="26066"/>
            </a:xfrm>
            <a:custGeom>
              <a:avLst/>
              <a:gdLst>
                <a:gd name="connsiteX0" fmla="*/ 11430 w 13334"/>
                <a:gd name="connsiteY0" fmla="*/ 11430 h 13335"/>
                <a:gd name="connsiteX1" fmla="*/ 12859 w 13334"/>
                <a:gd name="connsiteY1" fmla="*/ 9239 h 13335"/>
                <a:gd name="connsiteX2" fmla="*/ 13335 w 13334"/>
                <a:gd name="connsiteY2" fmla="*/ 6667 h 13335"/>
                <a:gd name="connsiteX3" fmla="*/ 12859 w 13334"/>
                <a:gd name="connsiteY3" fmla="*/ 4096 h 13335"/>
                <a:gd name="connsiteX4" fmla="*/ 11430 w 13334"/>
                <a:gd name="connsiteY4" fmla="*/ 1905 h 13335"/>
                <a:gd name="connsiteX5" fmla="*/ 9239 w 13334"/>
                <a:gd name="connsiteY5" fmla="*/ 476 h 13335"/>
                <a:gd name="connsiteX6" fmla="*/ 6668 w 13334"/>
                <a:gd name="connsiteY6" fmla="*/ 0 h 13335"/>
                <a:gd name="connsiteX7" fmla="*/ 4096 w 13334"/>
                <a:gd name="connsiteY7" fmla="*/ 476 h 13335"/>
                <a:gd name="connsiteX8" fmla="*/ 1905 w 13334"/>
                <a:gd name="connsiteY8" fmla="*/ 1905 h 13335"/>
                <a:gd name="connsiteX9" fmla="*/ 476 w 13334"/>
                <a:gd name="connsiteY9" fmla="*/ 4096 h 13335"/>
                <a:gd name="connsiteX10" fmla="*/ 0 w 13334"/>
                <a:gd name="connsiteY10" fmla="*/ 6667 h 13335"/>
                <a:gd name="connsiteX11" fmla="*/ 476 w 13334"/>
                <a:gd name="connsiteY11" fmla="*/ 9239 h 13335"/>
                <a:gd name="connsiteX12" fmla="*/ 1905 w 13334"/>
                <a:gd name="connsiteY12" fmla="*/ 11430 h 13335"/>
                <a:gd name="connsiteX13" fmla="*/ 4096 w 13334"/>
                <a:gd name="connsiteY13" fmla="*/ 12859 h 13335"/>
                <a:gd name="connsiteX14" fmla="*/ 6668 w 13334"/>
                <a:gd name="connsiteY14" fmla="*/ 13335 h 13335"/>
                <a:gd name="connsiteX15" fmla="*/ 9239 w 13334"/>
                <a:gd name="connsiteY15" fmla="*/ 12859 h 13335"/>
                <a:gd name="connsiteX16" fmla="*/ 11430 w 13334"/>
                <a:gd name="connsiteY16" fmla="*/ 1143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4" h="13335">
                  <a:moveTo>
                    <a:pt x="11430" y="11430"/>
                  </a:moveTo>
                  <a:cubicBezTo>
                    <a:pt x="12097" y="10763"/>
                    <a:pt x="12573" y="10096"/>
                    <a:pt x="12859" y="9239"/>
                  </a:cubicBezTo>
                  <a:cubicBezTo>
                    <a:pt x="13240" y="8382"/>
                    <a:pt x="13335" y="7525"/>
                    <a:pt x="13335" y="6667"/>
                  </a:cubicBezTo>
                  <a:cubicBezTo>
                    <a:pt x="13335" y="5810"/>
                    <a:pt x="13145" y="4858"/>
                    <a:pt x="12859" y="4096"/>
                  </a:cubicBezTo>
                  <a:cubicBezTo>
                    <a:pt x="12478" y="3238"/>
                    <a:pt x="12002" y="2572"/>
                    <a:pt x="11430" y="1905"/>
                  </a:cubicBezTo>
                  <a:cubicBezTo>
                    <a:pt x="10763" y="1238"/>
                    <a:pt x="10097" y="762"/>
                    <a:pt x="9239" y="476"/>
                  </a:cubicBezTo>
                  <a:cubicBezTo>
                    <a:pt x="8382" y="95"/>
                    <a:pt x="7525" y="0"/>
                    <a:pt x="6668" y="0"/>
                  </a:cubicBezTo>
                  <a:cubicBezTo>
                    <a:pt x="5810" y="0"/>
                    <a:pt x="4858" y="191"/>
                    <a:pt x="4096" y="476"/>
                  </a:cubicBezTo>
                  <a:cubicBezTo>
                    <a:pt x="3239" y="857"/>
                    <a:pt x="2572" y="1333"/>
                    <a:pt x="1905" y="1905"/>
                  </a:cubicBezTo>
                  <a:cubicBezTo>
                    <a:pt x="1238" y="2477"/>
                    <a:pt x="762" y="3238"/>
                    <a:pt x="476" y="4096"/>
                  </a:cubicBezTo>
                  <a:cubicBezTo>
                    <a:pt x="95" y="4953"/>
                    <a:pt x="0" y="5810"/>
                    <a:pt x="0" y="6667"/>
                  </a:cubicBezTo>
                  <a:cubicBezTo>
                    <a:pt x="0" y="7525"/>
                    <a:pt x="191" y="8477"/>
                    <a:pt x="476" y="9239"/>
                  </a:cubicBezTo>
                  <a:cubicBezTo>
                    <a:pt x="857" y="10096"/>
                    <a:pt x="1334" y="10763"/>
                    <a:pt x="1905" y="11430"/>
                  </a:cubicBezTo>
                  <a:cubicBezTo>
                    <a:pt x="2572" y="12097"/>
                    <a:pt x="3239" y="12573"/>
                    <a:pt x="4096" y="12859"/>
                  </a:cubicBezTo>
                  <a:cubicBezTo>
                    <a:pt x="4953" y="13240"/>
                    <a:pt x="5810" y="13335"/>
                    <a:pt x="6668" y="13335"/>
                  </a:cubicBezTo>
                  <a:cubicBezTo>
                    <a:pt x="7525" y="13335"/>
                    <a:pt x="8477" y="13145"/>
                    <a:pt x="9239" y="12859"/>
                  </a:cubicBezTo>
                  <a:cubicBezTo>
                    <a:pt x="10001" y="12573"/>
                    <a:pt x="10763" y="12002"/>
                    <a:pt x="11430" y="11430"/>
                  </a:cubicBezTo>
                  <a:close/>
                </a:path>
              </a:pathLst>
            </a:custGeom>
            <a:solidFill>
              <a:srgbClr val="00ABD7"/>
            </a:solidFill>
            <a:ln w="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C1576449-F168-B718-2A0D-CAD601903289}"/>
                </a:ext>
              </a:extLst>
            </p:cNvPr>
            <p:cNvSpPr/>
            <p:nvPr/>
          </p:nvSpPr>
          <p:spPr>
            <a:xfrm>
              <a:off x="11186924" y="3690071"/>
              <a:ext cx="66653" cy="66653"/>
            </a:xfrm>
            <a:custGeom>
              <a:avLst/>
              <a:gdLst>
                <a:gd name="connsiteX0" fmla="*/ 29051 w 34099"/>
                <a:gd name="connsiteY0" fmla="*/ 29051 h 34099"/>
                <a:gd name="connsiteX1" fmla="*/ 32766 w 34099"/>
                <a:gd name="connsiteY1" fmla="*/ 23527 h 34099"/>
                <a:gd name="connsiteX2" fmla="*/ 34099 w 34099"/>
                <a:gd name="connsiteY2" fmla="*/ 17050 h 34099"/>
                <a:gd name="connsiteX3" fmla="*/ 32766 w 34099"/>
                <a:gd name="connsiteY3" fmla="*/ 10573 h 34099"/>
                <a:gd name="connsiteX4" fmla="*/ 29051 w 34099"/>
                <a:gd name="connsiteY4" fmla="*/ 5048 h 34099"/>
                <a:gd name="connsiteX5" fmla="*/ 23527 w 34099"/>
                <a:gd name="connsiteY5" fmla="*/ 1333 h 34099"/>
                <a:gd name="connsiteX6" fmla="*/ 17050 w 34099"/>
                <a:gd name="connsiteY6" fmla="*/ 0 h 34099"/>
                <a:gd name="connsiteX7" fmla="*/ 10573 w 34099"/>
                <a:gd name="connsiteY7" fmla="*/ 1333 h 34099"/>
                <a:gd name="connsiteX8" fmla="*/ 5048 w 34099"/>
                <a:gd name="connsiteY8" fmla="*/ 5048 h 34099"/>
                <a:gd name="connsiteX9" fmla="*/ 1333 w 34099"/>
                <a:gd name="connsiteY9" fmla="*/ 10573 h 34099"/>
                <a:gd name="connsiteX10" fmla="*/ 0 w 34099"/>
                <a:gd name="connsiteY10" fmla="*/ 17050 h 34099"/>
                <a:gd name="connsiteX11" fmla="*/ 1333 w 34099"/>
                <a:gd name="connsiteY11" fmla="*/ 23527 h 34099"/>
                <a:gd name="connsiteX12" fmla="*/ 5048 w 34099"/>
                <a:gd name="connsiteY12" fmla="*/ 29051 h 34099"/>
                <a:gd name="connsiteX13" fmla="*/ 10573 w 34099"/>
                <a:gd name="connsiteY13" fmla="*/ 32766 h 34099"/>
                <a:gd name="connsiteX14" fmla="*/ 17050 w 34099"/>
                <a:gd name="connsiteY14" fmla="*/ 34099 h 34099"/>
                <a:gd name="connsiteX15" fmla="*/ 23527 w 34099"/>
                <a:gd name="connsiteY15" fmla="*/ 32766 h 34099"/>
                <a:gd name="connsiteX16" fmla="*/ 29051 w 34099"/>
                <a:gd name="connsiteY16" fmla="*/ 29051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99" h="34099">
                  <a:moveTo>
                    <a:pt x="29051" y="29051"/>
                  </a:moveTo>
                  <a:cubicBezTo>
                    <a:pt x="30671" y="27432"/>
                    <a:pt x="31909" y="25622"/>
                    <a:pt x="32766" y="23527"/>
                  </a:cubicBezTo>
                  <a:cubicBezTo>
                    <a:pt x="33623" y="21431"/>
                    <a:pt x="34099" y="19240"/>
                    <a:pt x="34099" y="17050"/>
                  </a:cubicBezTo>
                  <a:cubicBezTo>
                    <a:pt x="34099" y="14859"/>
                    <a:pt x="33623" y="12668"/>
                    <a:pt x="32766" y="10573"/>
                  </a:cubicBezTo>
                  <a:cubicBezTo>
                    <a:pt x="31909" y="8477"/>
                    <a:pt x="30671" y="6667"/>
                    <a:pt x="29051" y="5048"/>
                  </a:cubicBezTo>
                  <a:cubicBezTo>
                    <a:pt x="27432" y="3429"/>
                    <a:pt x="25622" y="2191"/>
                    <a:pt x="23527" y="1333"/>
                  </a:cubicBezTo>
                  <a:cubicBezTo>
                    <a:pt x="21431" y="476"/>
                    <a:pt x="19240" y="0"/>
                    <a:pt x="17050" y="0"/>
                  </a:cubicBezTo>
                  <a:cubicBezTo>
                    <a:pt x="14859" y="0"/>
                    <a:pt x="12668" y="476"/>
                    <a:pt x="10573" y="1333"/>
                  </a:cubicBezTo>
                  <a:cubicBezTo>
                    <a:pt x="8477" y="2191"/>
                    <a:pt x="6667" y="3429"/>
                    <a:pt x="5048" y="5048"/>
                  </a:cubicBezTo>
                  <a:cubicBezTo>
                    <a:pt x="3429" y="6667"/>
                    <a:pt x="2191" y="8477"/>
                    <a:pt x="1333" y="10573"/>
                  </a:cubicBezTo>
                  <a:cubicBezTo>
                    <a:pt x="476" y="12668"/>
                    <a:pt x="0" y="14859"/>
                    <a:pt x="0" y="17050"/>
                  </a:cubicBezTo>
                  <a:cubicBezTo>
                    <a:pt x="0" y="19240"/>
                    <a:pt x="476" y="21431"/>
                    <a:pt x="1333" y="23527"/>
                  </a:cubicBezTo>
                  <a:cubicBezTo>
                    <a:pt x="2191" y="25622"/>
                    <a:pt x="3429" y="27432"/>
                    <a:pt x="5048" y="29051"/>
                  </a:cubicBezTo>
                  <a:cubicBezTo>
                    <a:pt x="6667" y="30670"/>
                    <a:pt x="8477" y="31909"/>
                    <a:pt x="10573" y="32766"/>
                  </a:cubicBezTo>
                  <a:cubicBezTo>
                    <a:pt x="12668" y="33623"/>
                    <a:pt x="14859" y="34099"/>
                    <a:pt x="17050" y="34099"/>
                  </a:cubicBezTo>
                  <a:cubicBezTo>
                    <a:pt x="19240" y="34099"/>
                    <a:pt x="21431" y="33623"/>
                    <a:pt x="23527" y="32766"/>
                  </a:cubicBezTo>
                  <a:cubicBezTo>
                    <a:pt x="25622" y="31909"/>
                    <a:pt x="27432" y="30670"/>
                    <a:pt x="29051" y="29051"/>
                  </a:cubicBezTo>
                  <a:close/>
                </a:path>
              </a:pathLst>
            </a:custGeom>
            <a:solidFill>
              <a:srgbClr val="00ABD7"/>
            </a:solidFill>
            <a:ln w="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98311736-8D2A-7DDF-738F-47A5BA2AAFBC}"/>
                </a:ext>
              </a:extLst>
            </p:cNvPr>
            <p:cNvSpPr/>
            <p:nvPr/>
          </p:nvSpPr>
          <p:spPr>
            <a:xfrm>
              <a:off x="10765963" y="3694725"/>
              <a:ext cx="53248" cy="53248"/>
            </a:xfrm>
            <a:custGeom>
              <a:avLst/>
              <a:gdLst>
                <a:gd name="connsiteX0" fmla="*/ 23241 w 27241"/>
                <a:gd name="connsiteY0" fmla="*/ 23241 h 27241"/>
                <a:gd name="connsiteX1" fmla="*/ 26194 w 27241"/>
                <a:gd name="connsiteY1" fmla="*/ 18859 h 27241"/>
                <a:gd name="connsiteX2" fmla="*/ 27242 w 27241"/>
                <a:gd name="connsiteY2" fmla="*/ 13621 h 27241"/>
                <a:gd name="connsiteX3" fmla="*/ 26194 w 27241"/>
                <a:gd name="connsiteY3" fmla="*/ 8382 h 27241"/>
                <a:gd name="connsiteX4" fmla="*/ 23241 w 27241"/>
                <a:gd name="connsiteY4" fmla="*/ 4000 h 27241"/>
                <a:gd name="connsiteX5" fmla="*/ 18859 w 27241"/>
                <a:gd name="connsiteY5" fmla="*/ 1048 h 27241"/>
                <a:gd name="connsiteX6" fmla="*/ 13621 w 27241"/>
                <a:gd name="connsiteY6" fmla="*/ 0 h 27241"/>
                <a:gd name="connsiteX7" fmla="*/ 8382 w 27241"/>
                <a:gd name="connsiteY7" fmla="*/ 1048 h 27241"/>
                <a:gd name="connsiteX8" fmla="*/ 4000 w 27241"/>
                <a:gd name="connsiteY8" fmla="*/ 4000 h 27241"/>
                <a:gd name="connsiteX9" fmla="*/ 1048 w 27241"/>
                <a:gd name="connsiteY9" fmla="*/ 8382 h 27241"/>
                <a:gd name="connsiteX10" fmla="*/ 0 w 27241"/>
                <a:gd name="connsiteY10" fmla="*/ 13621 h 27241"/>
                <a:gd name="connsiteX11" fmla="*/ 1048 w 27241"/>
                <a:gd name="connsiteY11" fmla="*/ 18859 h 27241"/>
                <a:gd name="connsiteX12" fmla="*/ 4000 w 27241"/>
                <a:gd name="connsiteY12" fmla="*/ 23241 h 27241"/>
                <a:gd name="connsiteX13" fmla="*/ 8382 w 27241"/>
                <a:gd name="connsiteY13" fmla="*/ 26194 h 27241"/>
                <a:gd name="connsiteX14" fmla="*/ 13621 w 27241"/>
                <a:gd name="connsiteY14" fmla="*/ 27241 h 27241"/>
                <a:gd name="connsiteX15" fmla="*/ 18859 w 27241"/>
                <a:gd name="connsiteY15" fmla="*/ 26194 h 27241"/>
                <a:gd name="connsiteX16" fmla="*/ 23241 w 27241"/>
                <a:gd name="connsiteY16" fmla="*/ 23241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241">
                  <a:moveTo>
                    <a:pt x="23241" y="23241"/>
                  </a:moveTo>
                  <a:cubicBezTo>
                    <a:pt x="24479" y="22003"/>
                    <a:pt x="25527" y="20479"/>
                    <a:pt x="26194" y="18859"/>
                  </a:cubicBezTo>
                  <a:cubicBezTo>
                    <a:pt x="26860" y="17145"/>
                    <a:pt x="27242" y="15430"/>
                    <a:pt x="27242" y="13621"/>
                  </a:cubicBezTo>
                  <a:cubicBezTo>
                    <a:pt x="27242" y="11811"/>
                    <a:pt x="26860" y="10096"/>
                    <a:pt x="26194" y="8382"/>
                  </a:cubicBezTo>
                  <a:cubicBezTo>
                    <a:pt x="25527" y="6667"/>
                    <a:pt x="24479" y="5239"/>
                    <a:pt x="23241" y="4000"/>
                  </a:cubicBezTo>
                  <a:cubicBezTo>
                    <a:pt x="22003" y="2762"/>
                    <a:pt x="20479" y="1714"/>
                    <a:pt x="18859" y="1048"/>
                  </a:cubicBezTo>
                  <a:cubicBezTo>
                    <a:pt x="17240" y="381"/>
                    <a:pt x="15430" y="0"/>
                    <a:pt x="13621" y="0"/>
                  </a:cubicBezTo>
                  <a:cubicBezTo>
                    <a:pt x="11811" y="0"/>
                    <a:pt x="10096" y="381"/>
                    <a:pt x="8382" y="1048"/>
                  </a:cubicBezTo>
                  <a:cubicBezTo>
                    <a:pt x="6667" y="1714"/>
                    <a:pt x="5239" y="2762"/>
                    <a:pt x="4000" y="4000"/>
                  </a:cubicBezTo>
                  <a:cubicBezTo>
                    <a:pt x="2762" y="5239"/>
                    <a:pt x="1715" y="6763"/>
                    <a:pt x="1048" y="8382"/>
                  </a:cubicBezTo>
                  <a:cubicBezTo>
                    <a:pt x="381" y="10096"/>
                    <a:pt x="0" y="11811"/>
                    <a:pt x="0" y="13621"/>
                  </a:cubicBezTo>
                  <a:cubicBezTo>
                    <a:pt x="0" y="15430"/>
                    <a:pt x="381" y="17145"/>
                    <a:pt x="1048" y="18859"/>
                  </a:cubicBezTo>
                  <a:cubicBezTo>
                    <a:pt x="1715" y="20574"/>
                    <a:pt x="2762" y="22003"/>
                    <a:pt x="4000" y="23241"/>
                  </a:cubicBezTo>
                  <a:cubicBezTo>
                    <a:pt x="5239" y="24479"/>
                    <a:pt x="6763" y="25527"/>
                    <a:pt x="8382" y="26194"/>
                  </a:cubicBezTo>
                  <a:cubicBezTo>
                    <a:pt x="10001" y="26860"/>
                    <a:pt x="11811" y="27241"/>
                    <a:pt x="13621" y="27241"/>
                  </a:cubicBezTo>
                  <a:cubicBezTo>
                    <a:pt x="15430" y="27241"/>
                    <a:pt x="17145" y="26860"/>
                    <a:pt x="18859" y="26194"/>
                  </a:cubicBezTo>
                  <a:cubicBezTo>
                    <a:pt x="20574" y="25527"/>
                    <a:pt x="22003" y="24479"/>
                    <a:pt x="23241" y="23241"/>
                  </a:cubicBezTo>
                  <a:close/>
                </a:path>
              </a:pathLst>
            </a:custGeom>
            <a:solidFill>
              <a:srgbClr val="00ABD7"/>
            </a:solidFill>
            <a:ln w="0"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7C36935D-0B6A-3A96-4CA2-993365542444}"/>
                </a:ext>
              </a:extLst>
            </p:cNvPr>
            <p:cNvSpPr/>
            <p:nvPr/>
          </p:nvSpPr>
          <p:spPr>
            <a:xfrm>
              <a:off x="10341090" y="3704965"/>
              <a:ext cx="39842" cy="39842"/>
            </a:xfrm>
            <a:custGeom>
              <a:avLst/>
              <a:gdLst>
                <a:gd name="connsiteX0" fmla="*/ 17431 w 20383"/>
                <a:gd name="connsiteY0" fmla="*/ 17431 h 20383"/>
                <a:gd name="connsiteX1" fmla="*/ 19621 w 20383"/>
                <a:gd name="connsiteY1" fmla="*/ 14097 h 20383"/>
                <a:gd name="connsiteX2" fmla="*/ 20383 w 20383"/>
                <a:gd name="connsiteY2" fmla="*/ 10192 h 20383"/>
                <a:gd name="connsiteX3" fmla="*/ 19621 w 20383"/>
                <a:gd name="connsiteY3" fmla="*/ 6287 h 20383"/>
                <a:gd name="connsiteX4" fmla="*/ 17431 w 20383"/>
                <a:gd name="connsiteY4" fmla="*/ 2953 h 20383"/>
                <a:gd name="connsiteX5" fmla="*/ 14097 w 20383"/>
                <a:gd name="connsiteY5" fmla="*/ 762 h 20383"/>
                <a:gd name="connsiteX6" fmla="*/ 10192 w 20383"/>
                <a:gd name="connsiteY6" fmla="*/ 0 h 20383"/>
                <a:gd name="connsiteX7" fmla="*/ 6286 w 20383"/>
                <a:gd name="connsiteY7" fmla="*/ 762 h 20383"/>
                <a:gd name="connsiteX8" fmla="*/ 2953 w 20383"/>
                <a:gd name="connsiteY8" fmla="*/ 2953 h 20383"/>
                <a:gd name="connsiteX9" fmla="*/ 762 w 20383"/>
                <a:gd name="connsiteY9" fmla="*/ 6287 h 20383"/>
                <a:gd name="connsiteX10" fmla="*/ 0 w 20383"/>
                <a:gd name="connsiteY10" fmla="*/ 10192 h 20383"/>
                <a:gd name="connsiteX11" fmla="*/ 762 w 20383"/>
                <a:gd name="connsiteY11" fmla="*/ 14097 h 20383"/>
                <a:gd name="connsiteX12" fmla="*/ 2953 w 20383"/>
                <a:gd name="connsiteY12" fmla="*/ 17431 h 20383"/>
                <a:gd name="connsiteX13" fmla="*/ 6286 w 20383"/>
                <a:gd name="connsiteY13" fmla="*/ 19621 h 20383"/>
                <a:gd name="connsiteX14" fmla="*/ 10192 w 20383"/>
                <a:gd name="connsiteY14" fmla="*/ 20383 h 20383"/>
                <a:gd name="connsiteX15" fmla="*/ 14097 w 20383"/>
                <a:gd name="connsiteY15" fmla="*/ 19621 h 20383"/>
                <a:gd name="connsiteX16" fmla="*/ 17431 w 20383"/>
                <a:gd name="connsiteY16"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83" h="20383">
                  <a:moveTo>
                    <a:pt x="17431" y="17431"/>
                  </a:moveTo>
                  <a:cubicBezTo>
                    <a:pt x="18383" y="16478"/>
                    <a:pt x="19145" y="15335"/>
                    <a:pt x="19621" y="14097"/>
                  </a:cubicBezTo>
                  <a:cubicBezTo>
                    <a:pt x="20098" y="12859"/>
                    <a:pt x="20383" y="11525"/>
                    <a:pt x="20383" y="10192"/>
                  </a:cubicBezTo>
                  <a:cubicBezTo>
                    <a:pt x="20383" y="8858"/>
                    <a:pt x="20098" y="7525"/>
                    <a:pt x="19621" y="6287"/>
                  </a:cubicBezTo>
                  <a:cubicBezTo>
                    <a:pt x="19145" y="5048"/>
                    <a:pt x="18383" y="3905"/>
                    <a:pt x="17431" y="2953"/>
                  </a:cubicBezTo>
                  <a:cubicBezTo>
                    <a:pt x="16478" y="2000"/>
                    <a:pt x="15335" y="1238"/>
                    <a:pt x="14097" y="762"/>
                  </a:cubicBezTo>
                  <a:cubicBezTo>
                    <a:pt x="12859" y="286"/>
                    <a:pt x="11525" y="0"/>
                    <a:pt x="10192" y="0"/>
                  </a:cubicBezTo>
                  <a:cubicBezTo>
                    <a:pt x="8858" y="0"/>
                    <a:pt x="7525" y="286"/>
                    <a:pt x="6286" y="762"/>
                  </a:cubicBezTo>
                  <a:cubicBezTo>
                    <a:pt x="5048" y="1238"/>
                    <a:pt x="3905" y="2000"/>
                    <a:pt x="2953" y="2953"/>
                  </a:cubicBezTo>
                  <a:cubicBezTo>
                    <a:pt x="2000" y="3905"/>
                    <a:pt x="1238" y="5048"/>
                    <a:pt x="762" y="6287"/>
                  </a:cubicBezTo>
                  <a:cubicBezTo>
                    <a:pt x="286" y="7525"/>
                    <a:pt x="0" y="8858"/>
                    <a:pt x="0" y="10192"/>
                  </a:cubicBezTo>
                  <a:cubicBezTo>
                    <a:pt x="0" y="11525"/>
                    <a:pt x="286" y="12859"/>
                    <a:pt x="762" y="14097"/>
                  </a:cubicBezTo>
                  <a:cubicBezTo>
                    <a:pt x="1238" y="15335"/>
                    <a:pt x="2000" y="16478"/>
                    <a:pt x="2953" y="17431"/>
                  </a:cubicBezTo>
                  <a:cubicBezTo>
                    <a:pt x="3905" y="18383"/>
                    <a:pt x="5048" y="19145"/>
                    <a:pt x="6286" y="19621"/>
                  </a:cubicBezTo>
                  <a:cubicBezTo>
                    <a:pt x="7525" y="20098"/>
                    <a:pt x="8858" y="20383"/>
                    <a:pt x="10192" y="20383"/>
                  </a:cubicBezTo>
                  <a:cubicBezTo>
                    <a:pt x="11525" y="20383"/>
                    <a:pt x="12859" y="20098"/>
                    <a:pt x="14097" y="19621"/>
                  </a:cubicBezTo>
                  <a:cubicBezTo>
                    <a:pt x="15335" y="19145"/>
                    <a:pt x="16478" y="18383"/>
                    <a:pt x="17431" y="17431"/>
                  </a:cubicBezTo>
                  <a:close/>
                </a:path>
              </a:pathLst>
            </a:custGeom>
            <a:solidFill>
              <a:srgbClr val="00ABD7"/>
            </a:solidFill>
            <a:ln w="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C28EEA9F-0013-E837-CCAA-2C0310F838B8}"/>
                </a:ext>
              </a:extLst>
            </p:cNvPr>
            <p:cNvSpPr/>
            <p:nvPr/>
          </p:nvSpPr>
          <p:spPr>
            <a:xfrm>
              <a:off x="9923479" y="3710364"/>
              <a:ext cx="26064" cy="26066"/>
            </a:xfrm>
            <a:custGeom>
              <a:avLst/>
              <a:gdLst>
                <a:gd name="connsiteX0" fmla="*/ 11430 w 13334"/>
                <a:gd name="connsiteY0" fmla="*/ 11430 h 13335"/>
                <a:gd name="connsiteX1" fmla="*/ 12859 w 13334"/>
                <a:gd name="connsiteY1" fmla="*/ 9239 h 13335"/>
                <a:gd name="connsiteX2" fmla="*/ 13335 w 13334"/>
                <a:gd name="connsiteY2" fmla="*/ 6667 h 13335"/>
                <a:gd name="connsiteX3" fmla="*/ 12859 w 13334"/>
                <a:gd name="connsiteY3" fmla="*/ 4096 h 13335"/>
                <a:gd name="connsiteX4" fmla="*/ 11430 w 13334"/>
                <a:gd name="connsiteY4" fmla="*/ 1905 h 13335"/>
                <a:gd name="connsiteX5" fmla="*/ 9239 w 13334"/>
                <a:gd name="connsiteY5" fmla="*/ 476 h 13335"/>
                <a:gd name="connsiteX6" fmla="*/ 6668 w 13334"/>
                <a:gd name="connsiteY6" fmla="*/ 0 h 13335"/>
                <a:gd name="connsiteX7" fmla="*/ 4096 w 13334"/>
                <a:gd name="connsiteY7" fmla="*/ 476 h 13335"/>
                <a:gd name="connsiteX8" fmla="*/ 1905 w 13334"/>
                <a:gd name="connsiteY8" fmla="*/ 1905 h 13335"/>
                <a:gd name="connsiteX9" fmla="*/ 476 w 13334"/>
                <a:gd name="connsiteY9" fmla="*/ 4096 h 13335"/>
                <a:gd name="connsiteX10" fmla="*/ 0 w 13334"/>
                <a:gd name="connsiteY10" fmla="*/ 6667 h 13335"/>
                <a:gd name="connsiteX11" fmla="*/ 476 w 13334"/>
                <a:gd name="connsiteY11" fmla="*/ 9239 h 13335"/>
                <a:gd name="connsiteX12" fmla="*/ 1905 w 13334"/>
                <a:gd name="connsiteY12" fmla="*/ 11430 h 13335"/>
                <a:gd name="connsiteX13" fmla="*/ 4096 w 13334"/>
                <a:gd name="connsiteY13" fmla="*/ 12859 h 13335"/>
                <a:gd name="connsiteX14" fmla="*/ 6668 w 13334"/>
                <a:gd name="connsiteY14" fmla="*/ 13335 h 13335"/>
                <a:gd name="connsiteX15" fmla="*/ 9239 w 13334"/>
                <a:gd name="connsiteY15" fmla="*/ 12859 h 13335"/>
                <a:gd name="connsiteX16" fmla="*/ 11430 w 13334"/>
                <a:gd name="connsiteY16" fmla="*/ 1143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4" h="13335">
                  <a:moveTo>
                    <a:pt x="11430" y="11430"/>
                  </a:moveTo>
                  <a:cubicBezTo>
                    <a:pt x="12097" y="10763"/>
                    <a:pt x="12573" y="10096"/>
                    <a:pt x="12859" y="9239"/>
                  </a:cubicBezTo>
                  <a:cubicBezTo>
                    <a:pt x="13240" y="8382"/>
                    <a:pt x="13335" y="7525"/>
                    <a:pt x="13335" y="6667"/>
                  </a:cubicBezTo>
                  <a:cubicBezTo>
                    <a:pt x="13335" y="5810"/>
                    <a:pt x="13145" y="4858"/>
                    <a:pt x="12859" y="4096"/>
                  </a:cubicBezTo>
                  <a:cubicBezTo>
                    <a:pt x="12478" y="3238"/>
                    <a:pt x="12002" y="2572"/>
                    <a:pt x="11430" y="1905"/>
                  </a:cubicBezTo>
                  <a:cubicBezTo>
                    <a:pt x="10763" y="1238"/>
                    <a:pt x="10096" y="762"/>
                    <a:pt x="9239" y="476"/>
                  </a:cubicBezTo>
                  <a:cubicBezTo>
                    <a:pt x="8382" y="95"/>
                    <a:pt x="7525" y="0"/>
                    <a:pt x="6668" y="0"/>
                  </a:cubicBezTo>
                  <a:cubicBezTo>
                    <a:pt x="5810" y="0"/>
                    <a:pt x="4858" y="190"/>
                    <a:pt x="4096" y="476"/>
                  </a:cubicBezTo>
                  <a:cubicBezTo>
                    <a:pt x="3239" y="857"/>
                    <a:pt x="2572" y="1333"/>
                    <a:pt x="1905" y="1905"/>
                  </a:cubicBezTo>
                  <a:cubicBezTo>
                    <a:pt x="1238" y="2572"/>
                    <a:pt x="762" y="3238"/>
                    <a:pt x="476" y="4096"/>
                  </a:cubicBezTo>
                  <a:cubicBezTo>
                    <a:pt x="95" y="4953"/>
                    <a:pt x="0" y="5810"/>
                    <a:pt x="0" y="6667"/>
                  </a:cubicBezTo>
                  <a:cubicBezTo>
                    <a:pt x="0" y="7525"/>
                    <a:pt x="191" y="8477"/>
                    <a:pt x="476" y="9239"/>
                  </a:cubicBezTo>
                  <a:cubicBezTo>
                    <a:pt x="857" y="10096"/>
                    <a:pt x="1334" y="10763"/>
                    <a:pt x="1905" y="11430"/>
                  </a:cubicBezTo>
                  <a:cubicBezTo>
                    <a:pt x="2572" y="12097"/>
                    <a:pt x="3239" y="12573"/>
                    <a:pt x="4096" y="12859"/>
                  </a:cubicBezTo>
                  <a:cubicBezTo>
                    <a:pt x="4953" y="13240"/>
                    <a:pt x="5810" y="13335"/>
                    <a:pt x="6668" y="13335"/>
                  </a:cubicBezTo>
                  <a:cubicBezTo>
                    <a:pt x="7525" y="13335"/>
                    <a:pt x="8477" y="13144"/>
                    <a:pt x="9239" y="12859"/>
                  </a:cubicBezTo>
                  <a:cubicBezTo>
                    <a:pt x="10096" y="12478"/>
                    <a:pt x="10763" y="12002"/>
                    <a:pt x="11430" y="11430"/>
                  </a:cubicBezTo>
                  <a:close/>
                </a:path>
              </a:pathLst>
            </a:custGeom>
            <a:solidFill>
              <a:srgbClr val="00ABD7"/>
            </a:solidFill>
            <a:ln w="0"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82F42522-C604-217C-6392-70FC7B1E1974}"/>
                </a:ext>
              </a:extLst>
            </p:cNvPr>
            <p:cNvSpPr/>
            <p:nvPr/>
          </p:nvSpPr>
          <p:spPr>
            <a:xfrm>
              <a:off x="11178918" y="3258124"/>
              <a:ext cx="79685" cy="79685"/>
            </a:xfrm>
            <a:custGeom>
              <a:avLst/>
              <a:gdLst>
                <a:gd name="connsiteX0" fmla="*/ 34861 w 40766"/>
                <a:gd name="connsiteY0" fmla="*/ 34862 h 40766"/>
                <a:gd name="connsiteX1" fmla="*/ 39243 w 40766"/>
                <a:gd name="connsiteY1" fmla="*/ 28194 h 40766"/>
                <a:gd name="connsiteX2" fmla="*/ 40767 w 40766"/>
                <a:gd name="connsiteY2" fmla="*/ 20383 h 40766"/>
                <a:gd name="connsiteX3" fmla="*/ 39243 w 40766"/>
                <a:gd name="connsiteY3" fmla="*/ 12573 h 40766"/>
                <a:gd name="connsiteX4" fmla="*/ 34861 w 40766"/>
                <a:gd name="connsiteY4" fmla="*/ 5906 h 40766"/>
                <a:gd name="connsiteX5" fmla="*/ 28194 w 40766"/>
                <a:gd name="connsiteY5" fmla="*/ 1524 h 40766"/>
                <a:gd name="connsiteX6" fmla="*/ 20383 w 40766"/>
                <a:gd name="connsiteY6" fmla="*/ 0 h 40766"/>
                <a:gd name="connsiteX7" fmla="*/ 12573 w 40766"/>
                <a:gd name="connsiteY7" fmla="*/ 1524 h 40766"/>
                <a:gd name="connsiteX8" fmla="*/ 5905 w 40766"/>
                <a:gd name="connsiteY8" fmla="*/ 5906 h 40766"/>
                <a:gd name="connsiteX9" fmla="*/ 1524 w 40766"/>
                <a:gd name="connsiteY9" fmla="*/ 12573 h 40766"/>
                <a:gd name="connsiteX10" fmla="*/ 0 w 40766"/>
                <a:gd name="connsiteY10" fmla="*/ 20383 h 40766"/>
                <a:gd name="connsiteX11" fmla="*/ 1524 w 40766"/>
                <a:gd name="connsiteY11" fmla="*/ 28194 h 40766"/>
                <a:gd name="connsiteX12" fmla="*/ 5905 w 40766"/>
                <a:gd name="connsiteY12" fmla="*/ 34862 h 40766"/>
                <a:gd name="connsiteX13" fmla="*/ 12573 w 40766"/>
                <a:gd name="connsiteY13" fmla="*/ 39243 h 40766"/>
                <a:gd name="connsiteX14" fmla="*/ 20383 w 40766"/>
                <a:gd name="connsiteY14" fmla="*/ 40767 h 40766"/>
                <a:gd name="connsiteX15" fmla="*/ 28194 w 40766"/>
                <a:gd name="connsiteY15" fmla="*/ 39243 h 40766"/>
                <a:gd name="connsiteX16" fmla="*/ 34861 w 40766"/>
                <a:gd name="connsiteY16" fmla="*/ 34862 h 4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66" h="40766">
                  <a:moveTo>
                    <a:pt x="34861" y="34862"/>
                  </a:moveTo>
                  <a:cubicBezTo>
                    <a:pt x="36767" y="32956"/>
                    <a:pt x="38290" y="30766"/>
                    <a:pt x="39243" y="28194"/>
                  </a:cubicBezTo>
                  <a:cubicBezTo>
                    <a:pt x="40291" y="25718"/>
                    <a:pt x="40767" y="23050"/>
                    <a:pt x="40767" y="20383"/>
                  </a:cubicBezTo>
                  <a:cubicBezTo>
                    <a:pt x="40767" y="17717"/>
                    <a:pt x="40291" y="15050"/>
                    <a:pt x="39243" y="12573"/>
                  </a:cubicBezTo>
                  <a:cubicBezTo>
                    <a:pt x="38195" y="10096"/>
                    <a:pt x="36767" y="7906"/>
                    <a:pt x="34861" y="5906"/>
                  </a:cubicBezTo>
                  <a:cubicBezTo>
                    <a:pt x="32956" y="4000"/>
                    <a:pt x="30766" y="2477"/>
                    <a:pt x="28194" y="1524"/>
                  </a:cubicBezTo>
                  <a:cubicBezTo>
                    <a:pt x="25717" y="476"/>
                    <a:pt x="23050" y="0"/>
                    <a:pt x="20383" y="0"/>
                  </a:cubicBezTo>
                  <a:cubicBezTo>
                    <a:pt x="17717" y="0"/>
                    <a:pt x="15050" y="476"/>
                    <a:pt x="12573" y="1524"/>
                  </a:cubicBezTo>
                  <a:cubicBezTo>
                    <a:pt x="10096" y="2572"/>
                    <a:pt x="7906" y="4000"/>
                    <a:pt x="5905" y="5906"/>
                  </a:cubicBezTo>
                  <a:cubicBezTo>
                    <a:pt x="4000" y="7810"/>
                    <a:pt x="2476" y="10001"/>
                    <a:pt x="1524" y="12573"/>
                  </a:cubicBezTo>
                  <a:cubicBezTo>
                    <a:pt x="476" y="15050"/>
                    <a:pt x="0" y="17717"/>
                    <a:pt x="0" y="20383"/>
                  </a:cubicBezTo>
                  <a:cubicBezTo>
                    <a:pt x="0" y="23050"/>
                    <a:pt x="476" y="25718"/>
                    <a:pt x="1524" y="28194"/>
                  </a:cubicBezTo>
                  <a:cubicBezTo>
                    <a:pt x="2572" y="30671"/>
                    <a:pt x="4000" y="32861"/>
                    <a:pt x="5905" y="34862"/>
                  </a:cubicBezTo>
                  <a:cubicBezTo>
                    <a:pt x="7810" y="36767"/>
                    <a:pt x="10001" y="38291"/>
                    <a:pt x="12573" y="39243"/>
                  </a:cubicBezTo>
                  <a:cubicBezTo>
                    <a:pt x="15050" y="40291"/>
                    <a:pt x="17717" y="40767"/>
                    <a:pt x="20383" y="40767"/>
                  </a:cubicBezTo>
                  <a:cubicBezTo>
                    <a:pt x="23050" y="40767"/>
                    <a:pt x="25717" y="40291"/>
                    <a:pt x="28194" y="39243"/>
                  </a:cubicBezTo>
                  <a:cubicBezTo>
                    <a:pt x="30671" y="38195"/>
                    <a:pt x="32861" y="36767"/>
                    <a:pt x="34861" y="34862"/>
                  </a:cubicBezTo>
                  <a:close/>
                </a:path>
              </a:pathLst>
            </a:custGeom>
            <a:solidFill>
              <a:srgbClr val="00ABD7"/>
            </a:solidFill>
            <a:ln w="0"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C9F14803-6ECC-6337-2836-D0388D1F7F2B}"/>
                </a:ext>
              </a:extLst>
            </p:cNvPr>
            <p:cNvSpPr/>
            <p:nvPr/>
          </p:nvSpPr>
          <p:spPr>
            <a:xfrm>
              <a:off x="10757957" y="3265012"/>
              <a:ext cx="66653" cy="66653"/>
            </a:xfrm>
            <a:custGeom>
              <a:avLst/>
              <a:gdLst>
                <a:gd name="connsiteX0" fmla="*/ 29051 w 34099"/>
                <a:gd name="connsiteY0" fmla="*/ 29051 h 34099"/>
                <a:gd name="connsiteX1" fmla="*/ 32766 w 34099"/>
                <a:gd name="connsiteY1" fmla="*/ 23527 h 34099"/>
                <a:gd name="connsiteX2" fmla="*/ 34100 w 34099"/>
                <a:gd name="connsiteY2" fmla="*/ 17050 h 34099"/>
                <a:gd name="connsiteX3" fmla="*/ 32766 w 34099"/>
                <a:gd name="connsiteY3" fmla="*/ 10573 h 34099"/>
                <a:gd name="connsiteX4" fmla="*/ 29051 w 34099"/>
                <a:gd name="connsiteY4" fmla="*/ 5048 h 34099"/>
                <a:gd name="connsiteX5" fmla="*/ 23527 w 34099"/>
                <a:gd name="connsiteY5" fmla="*/ 1333 h 34099"/>
                <a:gd name="connsiteX6" fmla="*/ 17050 w 34099"/>
                <a:gd name="connsiteY6" fmla="*/ 0 h 34099"/>
                <a:gd name="connsiteX7" fmla="*/ 10573 w 34099"/>
                <a:gd name="connsiteY7" fmla="*/ 1333 h 34099"/>
                <a:gd name="connsiteX8" fmla="*/ 5048 w 34099"/>
                <a:gd name="connsiteY8" fmla="*/ 5048 h 34099"/>
                <a:gd name="connsiteX9" fmla="*/ 1333 w 34099"/>
                <a:gd name="connsiteY9" fmla="*/ 10573 h 34099"/>
                <a:gd name="connsiteX10" fmla="*/ 0 w 34099"/>
                <a:gd name="connsiteY10" fmla="*/ 17050 h 34099"/>
                <a:gd name="connsiteX11" fmla="*/ 1333 w 34099"/>
                <a:gd name="connsiteY11" fmla="*/ 23527 h 34099"/>
                <a:gd name="connsiteX12" fmla="*/ 5048 w 34099"/>
                <a:gd name="connsiteY12" fmla="*/ 29051 h 34099"/>
                <a:gd name="connsiteX13" fmla="*/ 10573 w 34099"/>
                <a:gd name="connsiteY13" fmla="*/ 32766 h 34099"/>
                <a:gd name="connsiteX14" fmla="*/ 17050 w 34099"/>
                <a:gd name="connsiteY14" fmla="*/ 34100 h 34099"/>
                <a:gd name="connsiteX15" fmla="*/ 23527 w 34099"/>
                <a:gd name="connsiteY15" fmla="*/ 32766 h 34099"/>
                <a:gd name="connsiteX16" fmla="*/ 29051 w 34099"/>
                <a:gd name="connsiteY16" fmla="*/ 29051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99" h="34099">
                  <a:moveTo>
                    <a:pt x="29051" y="29051"/>
                  </a:moveTo>
                  <a:cubicBezTo>
                    <a:pt x="30671" y="27432"/>
                    <a:pt x="31909" y="25622"/>
                    <a:pt x="32766" y="23527"/>
                  </a:cubicBezTo>
                  <a:cubicBezTo>
                    <a:pt x="33623" y="21431"/>
                    <a:pt x="34100" y="19240"/>
                    <a:pt x="34100" y="17050"/>
                  </a:cubicBezTo>
                  <a:cubicBezTo>
                    <a:pt x="34100" y="14859"/>
                    <a:pt x="33623" y="12668"/>
                    <a:pt x="32766" y="10573"/>
                  </a:cubicBezTo>
                  <a:cubicBezTo>
                    <a:pt x="31909" y="8477"/>
                    <a:pt x="30671" y="6667"/>
                    <a:pt x="29051" y="5048"/>
                  </a:cubicBezTo>
                  <a:cubicBezTo>
                    <a:pt x="27432" y="3429"/>
                    <a:pt x="25622" y="2191"/>
                    <a:pt x="23527" y="1333"/>
                  </a:cubicBezTo>
                  <a:cubicBezTo>
                    <a:pt x="21431" y="476"/>
                    <a:pt x="19240" y="0"/>
                    <a:pt x="17050" y="0"/>
                  </a:cubicBezTo>
                  <a:cubicBezTo>
                    <a:pt x="14859" y="0"/>
                    <a:pt x="12668" y="476"/>
                    <a:pt x="10573" y="1333"/>
                  </a:cubicBezTo>
                  <a:cubicBezTo>
                    <a:pt x="8477" y="2191"/>
                    <a:pt x="6667" y="3429"/>
                    <a:pt x="5048" y="5048"/>
                  </a:cubicBezTo>
                  <a:cubicBezTo>
                    <a:pt x="3429" y="6667"/>
                    <a:pt x="2191" y="8477"/>
                    <a:pt x="1333" y="10573"/>
                  </a:cubicBezTo>
                  <a:cubicBezTo>
                    <a:pt x="476" y="12668"/>
                    <a:pt x="0" y="14859"/>
                    <a:pt x="0" y="17050"/>
                  </a:cubicBezTo>
                  <a:cubicBezTo>
                    <a:pt x="0" y="19240"/>
                    <a:pt x="476" y="21431"/>
                    <a:pt x="1333" y="23527"/>
                  </a:cubicBezTo>
                  <a:cubicBezTo>
                    <a:pt x="2191" y="25622"/>
                    <a:pt x="3429" y="27432"/>
                    <a:pt x="5048" y="29051"/>
                  </a:cubicBezTo>
                  <a:cubicBezTo>
                    <a:pt x="6667" y="30671"/>
                    <a:pt x="8477" y="31909"/>
                    <a:pt x="10573" y="32766"/>
                  </a:cubicBezTo>
                  <a:cubicBezTo>
                    <a:pt x="12668" y="33623"/>
                    <a:pt x="14859" y="34100"/>
                    <a:pt x="17050" y="34100"/>
                  </a:cubicBezTo>
                  <a:cubicBezTo>
                    <a:pt x="19240" y="34100"/>
                    <a:pt x="21431" y="33623"/>
                    <a:pt x="23527" y="32766"/>
                  </a:cubicBezTo>
                  <a:cubicBezTo>
                    <a:pt x="25622" y="31909"/>
                    <a:pt x="27432" y="30671"/>
                    <a:pt x="29051" y="29051"/>
                  </a:cubicBezTo>
                  <a:close/>
                </a:path>
              </a:pathLst>
            </a:custGeom>
            <a:solidFill>
              <a:srgbClr val="00ABD7"/>
            </a:solidFill>
            <a:ln w="0"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18F7BB64-1182-337F-9F6F-1113466FCEBB}"/>
                </a:ext>
              </a:extLst>
            </p:cNvPr>
            <p:cNvSpPr/>
            <p:nvPr/>
          </p:nvSpPr>
          <p:spPr>
            <a:xfrm>
              <a:off x="10334388" y="3270413"/>
              <a:ext cx="53248" cy="53248"/>
            </a:xfrm>
            <a:custGeom>
              <a:avLst/>
              <a:gdLst>
                <a:gd name="connsiteX0" fmla="*/ 23241 w 27241"/>
                <a:gd name="connsiteY0" fmla="*/ 23241 h 27241"/>
                <a:gd name="connsiteX1" fmla="*/ 26194 w 27241"/>
                <a:gd name="connsiteY1" fmla="*/ 18859 h 27241"/>
                <a:gd name="connsiteX2" fmla="*/ 27242 w 27241"/>
                <a:gd name="connsiteY2" fmla="*/ 13621 h 27241"/>
                <a:gd name="connsiteX3" fmla="*/ 26194 w 27241"/>
                <a:gd name="connsiteY3" fmla="*/ 8382 h 27241"/>
                <a:gd name="connsiteX4" fmla="*/ 23241 w 27241"/>
                <a:gd name="connsiteY4" fmla="*/ 4000 h 27241"/>
                <a:gd name="connsiteX5" fmla="*/ 18859 w 27241"/>
                <a:gd name="connsiteY5" fmla="*/ 1048 h 27241"/>
                <a:gd name="connsiteX6" fmla="*/ 13621 w 27241"/>
                <a:gd name="connsiteY6" fmla="*/ 0 h 27241"/>
                <a:gd name="connsiteX7" fmla="*/ 8382 w 27241"/>
                <a:gd name="connsiteY7" fmla="*/ 1048 h 27241"/>
                <a:gd name="connsiteX8" fmla="*/ 4000 w 27241"/>
                <a:gd name="connsiteY8" fmla="*/ 4000 h 27241"/>
                <a:gd name="connsiteX9" fmla="*/ 1048 w 27241"/>
                <a:gd name="connsiteY9" fmla="*/ 8382 h 27241"/>
                <a:gd name="connsiteX10" fmla="*/ 0 w 27241"/>
                <a:gd name="connsiteY10" fmla="*/ 13621 h 27241"/>
                <a:gd name="connsiteX11" fmla="*/ 1048 w 27241"/>
                <a:gd name="connsiteY11" fmla="*/ 18859 h 27241"/>
                <a:gd name="connsiteX12" fmla="*/ 4000 w 27241"/>
                <a:gd name="connsiteY12" fmla="*/ 23241 h 27241"/>
                <a:gd name="connsiteX13" fmla="*/ 8382 w 27241"/>
                <a:gd name="connsiteY13" fmla="*/ 26194 h 27241"/>
                <a:gd name="connsiteX14" fmla="*/ 13621 w 27241"/>
                <a:gd name="connsiteY14" fmla="*/ 27242 h 27241"/>
                <a:gd name="connsiteX15" fmla="*/ 18859 w 27241"/>
                <a:gd name="connsiteY15" fmla="*/ 26194 h 27241"/>
                <a:gd name="connsiteX16" fmla="*/ 23241 w 27241"/>
                <a:gd name="connsiteY16" fmla="*/ 23241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241">
                  <a:moveTo>
                    <a:pt x="23241" y="23241"/>
                  </a:moveTo>
                  <a:cubicBezTo>
                    <a:pt x="24479" y="22003"/>
                    <a:pt x="25527" y="20479"/>
                    <a:pt x="26194" y="18859"/>
                  </a:cubicBezTo>
                  <a:cubicBezTo>
                    <a:pt x="26860" y="17145"/>
                    <a:pt x="27242" y="15430"/>
                    <a:pt x="27242" y="13621"/>
                  </a:cubicBezTo>
                  <a:cubicBezTo>
                    <a:pt x="27242" y="11811"/>
                    <a:pt x="26860" y="10096"/>
                    <a:pt x="26194" y="8382"/>
                  </a:cubicBezTo>
                  <a:cubicBezTo>
                    <a:pt x="25527" y="6667"/>
                    <a:pt x="24479" y="5239"/>
                    <a:pt x="23241" y="4000"/>
                  </a:cubicBezTo>
                  <a:cubicBezTo>
                    <a:pt x="22003" y="2762"/>
                    <a:pt x="20479" y="1715"/>
                    <a:pt x="18859" y="1048"/>
                  </a:cubicBezTo>
                  <a:cubicBezTo>
                    <a:pt x="17240" y="381"/>
                    <a:pt x="15430" y="0"/>
                    <a:pt x="13621" y="0"/>
                  </a:cubicBezTo>
                  <a:cubicBezTo>
                    <a:pt x="11811" y="0"/>
                    <a:pt x="10096" y="381"/>
                    <a:pt x="8382" y="1048"/>
                  </a:cubicBezTo>
                  <a:cubicBezTo>
                    <a:pt x="6667" y="1715"/>
                    <a:pt x="5239" y="2762"/>
                    <a:pt x="4000" y="4000"/>
                  </a:cubicBezTo>
                  <a:cubicBezTo>
                    <a:pt x="2762" y="5239"/>
                    <a:pt x="1715" y="6763"/>
                    <a:pt x="1048" y="8382"/>
                  </a:cubicBezTo>
                  <a:cubicBezTo>
                    <a:pt x="381" y="10096"/>
                    <a:pt x="0" y="11811"/>
                    <a:pt x="0" y="13621"/>
                  </a:cubicBezTo>
                  <a:cubicBezTo>
                    <a:pt x="0" y="15430"/>
                    <a:pt x="381" y="17145"/>
                    <a:pt x="1048" y="18859"/>
                  </a:cubicBezTo>
                  <a:cubicBezTo>
                    <a:pt x="1715" y="20574"/>
                    <a:pt x="2762" y="22003"/>
                    <a:pt x="4000" y="23241"/>
                  </a:cubicBezTo>
                  <a:cubicBezTo>
                    <a:pt x="5239" y="24479"/>
                    <a:pt x="6763" y="25527"/>
                    <a:pt x="8382" y="26194"/>
                  </a:cubicBezTo>
                  <a:cubicBezTo>
                    <a:pt x="10001" y="26860"/>
                    <a:pt x="11811" y="27242"/>
                    <a:pt x="13621" y="27242"/>
                  </a:cubicBezTo>
                  <a:cubicBezTo>
                    <a:pt x="15430" y="27242"/>
                    <a:pt x="17145" y="26860"/>
                    <a:pt x="18859" y="26194"/>
                  </a:cubicBezTo>
                  <a:cubicBezTo>
                    <a:pt x="20574" y="25527"/>
                    <a:pt x="22003" y="24479"/>
                    <a:pt x="23241" y="23241"/>
                  </a:cubicBezTo>
                  <a:close/>
                </a:path>
              </a:pathLst>
            </a:custGeom>
            <a:solidFill>
              <a:srgbClr val="00ABD7"/>
            </a:solidFill>
            <a:ln w="0"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7337B4AE-B160-4088-F77D-57D7FF28E317}"/>
                </a:ext>
              </a:extLst>
            </p:cNvPr>
            <p:cNvSpPr/>
            <p:nvPr/>
          </p:nvSpPr>
          <p:spPr>
            <a:xfrm>
              <a:off x="9915101" y="3276742"/>
              <a:ext cx="39842" cy="39842"/>
            </a:xfrm>
            <a:custGeom>
              <a:avLst/>
              <a:gdLst>
                <a:gd name="connsiteX0" fmla="*/ 17431 w 20383"/>
                <a:gd name="connsiteY0" fmla="*/ 17431 h 20383"/>
                <a:gd name="connsiteX1" fmla="*/ 19621 w 20383"/>
                <a:gd name="connsiteY1" fmla="*/ 14097 h 20383"/>
                <a:gd name="connsiteX2" fmla="*/ 20383 w 20383"/>
                <a:gd name="connsiteY2" fmla="*/ 10192 h 20383"/>
                <a:gd name="connsiteX3" fmla="*/ 19621 w 20383"/>
                <a:gd name="connsiteY3" fmla="*/ 6287 h 20383"/>
                <a:gd name="connsiteX4" fmla="*/ 17431 w 20383"/>
                <a:gd name="connsiteY4" fmla="*/ 2953 h 20383"/>
                <a:gd name="connsiteX5" fmla="*/ 14097 w 20383"/>
                <a:gd name="connsiteY5" fmla="*/ 762 h 20383"/>
                <a:gd name="connsiteX6" fmla="*/ 10192 w 20383"/>
                <a:gd name="connsiteY6" fmla="*/ 0 h 20383"/>
                <a:gd name="connsiteX7" fmla="*/ 6286 w 20383"/>
                <a:gd name="connsiteY7" fmla="*/ 762 h 20383"/>
                <a:gd name="connsiteX8" fmla="*/ 2953 w 20383"/>
                <a:gd name="connsiteY8" fmla="*/ 2953 h 20383"/>
                <a:gd name="connsiteX9" fmla="*/ 762 w 20383"/>
                <a:gd name="connsiteY9" fmla="*/ 6287 h 20383"/>
                <a:gd name="connsiteX10" fmla="*/ 0 w 20383"/>
                <a:gd name="connsiteY10" fmla="*/ 10192 h 20383"/>
                <a:gd name="connsiteX11" fmla="*/ 762 w 20383"/>
                <a:gd name="connsiteY11" fmla="*/ 14097 h 20383"/>
                <a:gd name="connsiteX12" fmla="*/ 2953 w 20383"/>
                <a:gd name="connsiteY12" fmla="*/ 17431 h 20383"/>
                <a:gd name="connsiteX13" fmla="*/ 6286 w 20383"/>
                <a:gd name="connsiteY13" fmla="*/ 19621 h 20383"/>
                <a:gd name="connsiteX14" fmla="*/ 10192 w 20383"/>
                <a:gd name="connsiteY14" fmla="*/ 20383 h 20383"/>
                <a:gd name="connsiteX15" fmla="*/ 14097 w 20383"/>
                <a:gd name="connsiteY15" fmla="*/ 19621 h 20383"/>
                <a:gd name="connsiteX16" fmla="*/ 17431 w 20383"/>
                <a:gd name="connsiteY16"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83" h="20383">
                  <a:moveTo>
                    <a:pt x="17431" y="17431"/>
                  </a:moveTo>
                  <a:cubicBezTo>
                    <a:pt x="18383" y="16478"/>
                    <a:pt x="19145" y="15335"/>
                    <a:pt x="19621" y="14097"/>
                  </a:cubicBezTo>
                  <a:cubicBezTo>
                    <a:pt x="20098" y="12859"/>
                    <a:pt x="20383" y="11525"/>
                    <a:pt x="20383" y="10192"/>
                  </a:cubicBezTo>
                  <a:cubicBezTo>
                    <a:pt x="20383" y="8858"/>
                    <a:pt x="20098" y="7525"/>
                    <a:pt x="19621" y="6287"/>
                  </a:cubicBezTo>
                  <a:cubicBezTo>
                    <a:pt x="19145" y="5048"/>
                    <a:pt x="18383" y="3905"/>
                    <a:pt x="17431" y="2953"/>
                  </a:cubicBezTo>
                  <a:cubicBezTo>
                    <a:pt x="16478" y="2000"/>
                    <a:pt x="15335" y="1238"/>
                    <a:pt x="14097" y="762"/>
                  </a:cubicBezTo>
                  <a:cubicBezTo>
                    <a:pt x="12859" y="286"/>
                    <a:pt x="11525" y="0"/>
                    <a:pt x="10192" y="0"/>
                  </a:cubicBezTo>
                  <a:cubicBezTo>
                    <a:pt x="8858" y="0"/>
                    <a:pt x="7525" y="286"/>
                    <a:pt x="6286" y="762"/>
                  </a:cubicBezTo>
                  <a:cubicBezTo>
                    <a:pt x="5048" y="1238"/>
                    <a:pt x="3905" y="2000"/>
                    <a:pt x="2953" y="2953"/>
                  </a:cubicBezTo>
                  <a:cubicBezTo>
                    <a:pt x="2000" y="3905"/>
                    <a:pt x="1238" y="5048"/>
                    <a:pt x="762" y="6287"/>
                  </a:cubicBezTo>
                  <a:cubicBezTo>
                    <a:pt x="286" y="7525"/>
                    <a:pt x="0" y="8858"/>
                    <a:pt x="0" y="10192"/>
                  </a:cubicBezTo>
                  <a:cubicBezTo>
                    <a:pt x="0" y="11525"/>
                    <a:pt x="286" y="12859"/>
                    <a:pt x="762" y="14097"/>
                  </a:cubicBezTo>
                  <a:cubicBezTo>
                    <a:pt x="1238" y="15335"/>
                    <a:pt x="2000" y="16478"/>
                    <a:pt x="2953" y="17431"/>
                  </a:cubicBezTo>
                  <a:cubicBezTo>
                    <a:pt x="3905" y="18383"/>
                    <a:pt x="5048" y="19145"/>
                    <a:pt x="6286" y="19621"/>
                  </a:cubicBezTo>
                  <a:cubicBezTo>
                    <a:pt x="7525" y="20098"/>
                    <a:pt x="8858" y="20383"/>
                    <a:pt x="10192" y="20383"/>
                  </a:cubicBezTo>
                  <a:cubicBezTo>
                    <a:pt x="11525" y="20383"/>
                    <a:pt x="12859" y="20098"/>
                    <a:pt x="14097" y="19621"/>
                  </a:cubicBezTo>
                  <a:cubicBezTo>
                    <a:pt x="15335" y="19145"/>
                    <a:pt x="16478" y="18383"/>
                    <a:pt x="17431" y="17431"/>
                  </a:cubicBezTo>
                  <a:close/>
                </a:path>
              </a:pathLst>
            </a:custGeom>
            <a:solidFill>
              <a:srgbClr val="00ABD7"/>
            </a:solidFill>
            <a:ln w="0"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7ADE1E3-D551-0374-0A99-52E483573CA6}"/>
                </a:ext>
              </a:extLst>
            </p:cNvPr>
            <p:cNvSpPr/>
            <p:nvPr/>
          </p:nvSpPr>
          <p:spPr>
            <a:xfrm>
              <a:off x="9492836" y="3284190"/>
              <a:ext cx="26064" cy="26066"/>
            </a:xfrm>
            <a:custGeom>
              <a:avLst/>
              <a:gdLst>
                <a:gd name="connsiteX0" fmla="*/ 11430 w 13334"/>
                <a:gd name="connsiteY0" fmla="*/ 11430 h 13335"/>
                <a:gd name="connsiteX1" fmla="*/ 12859 w 13334"/>
                <a:gd name="connsiteY1" fmla="*/ 9239 h 13335"/>
                <a:gd name="connsiteX2" fmla="*/ 13335 w 13334"/>
                <a:gd name="connsiteY2" fmla="*/ 6667 h 13335"/>
                <a:gd name="connsiteX3" fmla="*/ 12859 w 13334"/>
                <a:gd name="connsiteY3" fmla="*/ 4096 h 13335"/>
                <a:gd name="connsiteX4" fmla="*/ 11430 w 13334"/>
                <a:gd name="connsiteY4" fmla="*/ 1905 h 13335"/>
                <a:gd name="connsiteX5" fmla="*/ 9239 w 13334"/>
                <a:gd name="connsiteY5" fmla="*/ 476 h 13335"/>
                <a:gd name="connsiteX6" fmla="*/ 6668 w 13334"/>
                <a:gd name="connsiteY6" fmla="*/ 0 h 13335"/>
                <a:gd name="connsiteX7" fmla="*/ 4096 w 13334"/>
                <a:gd name="connsiteY7" fmla="*/ 476 h 13335"/>
                <a:gd name="connsiteX8" fmla="*/ 1905 w 13334"/>
                <a:gd name="connsiteY8" fmla="*/ 1905 h 13335"/>
                <a:gd name="connsiteX9" fmla="*/ 476 w 13334"/>
                <a:gd name="connsiteY9" fmla="*/ 4096 h 13335"/>
                <a:gd name="connsiteX10" fmla="*/ 0 w 13334"/>
                <a:gd name="connsiteY10" fmla="*/ 6667 h 13335"/>
                <a:gd name="connsiteX11" fmla="*/ 476 w 13334"/>
                <a:gd name="connsiteY11" fmla="*/ 9239 h 13335"/>
                <a:gd name="connsiteX12" fmla="*/ 1905 w 13334"/>
                <a:gd name="connsiteY12" fmla="*/ 11430 h 13335"/>
                <a:gd name="connsiteX13" fmla="*/ 4096 w 13334"/>
                <a:gd name="connsiteY13" fmla="*/ 12859 h 13335"/>
                <a:gd name="connsiteX14" fmla="*/ 6668 w 13334"/>
                <a:gd name="connsiteY14" fmla="*/ 13335 h 13335"/>
                <a:gd name="connsiteX15" fmla="*/ 9239 w 13334"/>
                <a:gd name="connsiteY15" fmla="*/ 12859 h 13335"/>
                <a:gd name="connsiteX16" fmla="*/ 11430 w 13334"/>
                <a:gd name="connsiteY16" fmla="*/ 1143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4" h="13335">
                  <a:moveTo>
                    <a:pt x="11430" y="11430"/>
                  </a:moveTo>
                  <a:cubicBezTo>
                    <a:pt x="12097" y="10763"/>
                    <a:pt x="12573" y="10096"/>
                    <a:pt x="12859" y="9239"/>
                  </a:cubicBezTo>
                  <a:cubicBezTo>
                    <a:pt x="13240" y="8382"/>
                    <a:pt x="13335" y="7525"/>
                    <a:pt x="13335" y="6667"/>
                  </a:cubicBezTo>
                  <a:cubicBezTo>
                    <a:pt x="13335" y="5810"/>
                    <a:pt x="13145" y="4858"/>
                    <a:pt x="12859" y="4096"/>
                  </a:cubicBezTo>
                  <a:cubicBezTo>
                    <a:pt x="12478" y="3238"/>
                    <a:pt x="12002" y="2572"/>
                    <a:pt x="11430" y="1905"/>
                  </a:cubicBezTo>
                  <a:cubicBezTo>
                    <a:pt x="10763" y="1238"/>
                    <a:pt x="10097" y="762"/>
                    <a:pt x="9239" y="476"/>
                  </a:cubicBezTo>
                  <a:cubicBezTo>
                    <a:pt x="8382" y="95"/>
                    <a:pt x="7525" y="0"/>
                    <a:pt x="6668" y="0"/>
                  </a:cubicBezTo>
                  <a:cubicBezTo>
                    <a:pt x="5810" y="0"/>
                    <a:pt x="4858" y="190"/>
                    <a:pt x="4096" y="476"/>
                  </a:cubicBezTo>
                  <a:cubicBezTo>
                    <a:pt x="3239" y="857"/>
                    <a:pt x="2572" y="1333"/>
                    <a:pt x="1905" y="1905"/>
                  </a:cubicBezTo>
                  <a:cubicBezTo>
                    <a:pt x="1238" y="2477"/>
                    <a:pt x="762" y="3238"/>
                    <a:pt x="476" y="4096"/>
                  </a:cubicBezTo>
                  <a:cubicBezTo>
                    <a:pt x="95" y="4953"/>
                    <a:pt x="0" y="5810"/>
                    <a:pt x="0" y="6667"/>
                  </a:cubicBezTo>
                  <a:cubicBezTo>
                    <a:pt x="0" y="7525"/>
                    <a:pt x="191" y="8477"/>
                    <a:pt x="476" y="9239"/>
                  </a:cubicBezTo>
                  <a:cubicBezTo>
                    <a:pt x="857" y="10096"/>
                    <a:pt x="1334" y="10763"/>
                    <a:pt x="1905" y="11430"/>
                  </a:cubicBezTo>
                  <a:cubicBezTo>
                    <a:pt x="2572" y="12097"/>
                    <a:pt x="3239" y="12573"/>
                    <a:pt x="4096" y="12859"/>
                  </a:cubicBezTo>
                  <a:cubicBezTo>
                    <a:pt x="4953" y="13240"/>
                    <a:pt x="5810" y="13335"/>
                    <a:pt x="6668" y="13335"/>
                  </a:cubicBezTo>
                  <a:cubicBezTo>
                    <a:pt x="7525" y="13335"/>
                    <a:pt x="8477" y="13144"/>
                    <a:pt x="9239" y="12859"/>
                  </a:cubicBezTo>
                  <a:cubicBezTo>
                    <a:pt x="10001" y="12573"/>
                    <a:pt x="10763" y="12002"/>
                    <a:pt x="11430" y="11430"/>
                  </a:cubicBezTo>
                  <a:close/>
                </a:path>
              </a:pathLst>
            </a:custGeom>
            <a:solidFill>
              <a:srgbClr val="00ABD7"/>
            </a:solidFill>
            <a:ln w="0"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A39CD8BC-E3BD-C575-9E31-8A35CC7AFDCE}"/>
                </a:ext>
              </a:extLst>
            </p:cNvPr>
            <p:cNvSpPr/>
            <p:nvPr/>
          </p:nvSpPr>
          <p:spPr>
            <a:xfrm>
              <a:off x="11185806" y="2835487"/>
              <a:ext cx="66653" cy="66653"/>
            </a:xfrm>
            <a:custGeom>
              <a:avLst/>
              <a:gdLst>
                <a:gd name="connsiteX0" fmla="*/ 29051 w 34099"/>
                <a:gd name="connsiteY0" fmla="*/ 29051 h 34099"/>
                <a:gd name="connsiteX1" fmla="*/ 32766 w 34099"/>
                <a:gd name="connsiteY1" fmla="*/ 23527 h 34099"/>
                <a:gd name="connsiteX2" fmla="*/ 34100 w 34099"/>
                <a:gd name="connsiteY2" fmla="*/ 17050 h 34099"/>
                <a:gd name="connsiteX3" fmla="*/ 32766 w 34099"/>
                <a:gd name="connsiteY3" fmla="*/ 10573 h 34099"/>
                <a:gd name="connsiteX4" fmla="*/ 29051 w 34099"/>
                <a:gd name="connsiteY4" fmla="*/ 5048 h 34099"/>
                <a:gd name="connsiteX5" fmla="*/ 23527 w 34099"/>
                <a:gd name="connsiteY5" fmla="*/ 1333 h 34099"/>
                <a:gd name="connsiteX6" fmla="*/ 17050 w 34099"/>
                <a:gd name="connsiteY6" fmla="*/ 0 h 34099"/>
                <a:gd name="connsiteX7" fmla="*/ 10573 w 34099"/>
                <a:gd name="connsiteY7" fmla="*/ 1333 h 34099"/>
                <a:gd name="connsiteX8" fmla="*/ 5048 w 34099"/>
                <a:gd name="connsiteY8" fmla="*/ 5048 h 34099"/>
                <a:gd name="connsiteX9" fmla="*/ 1333 w 34099"/>
                <a:gd name="connsiteY9" fmla="*/ 10573 h 34099"/>
                <a:gd name="connsiteX10" fmla="*/ 0 w 34099"/>
                <a:gd name="connsiteY10" fmla="*/ 17050 h 34099"/>
                <a:gd name="connsiteX11" fmla="*/ 1333 w 34099"/>
                <a:gd name="connsiteY11" fmla="*/ 23527 h 34099"/>
                <a:gd name="connsiteX12" fmla="*/ 5048 w 34099"/>
                <a:gd name="connsiteY12" fmla="*/ 29051 h 34099"/>
                <a:gd name="connsiteX13" fmla="*/ 10573 w 34099"/>
                <a:gd name="connsiteY13" fmla="*/ 32766 h 34099"/>
                <a:gd name="connsiteX14" fmla="*/ 17050 w 34099"/>
                <a:gd name="connsiteY14" fmla="*/ 34099 h 34099"/>
                <a:gd name="connsiteX15" fmla="*/ 23527 w 34099"/>
                <a:gd name="connsiteY15" fmla="*/ 32766 h 34099"/>
                <a:gd name="connsiteX16" fmla="*/ 29051 w 34099"/>
                <a:gd name="connsiteY16" fmla="*/ 29051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99" h="34099">
                  <a:moveTo>
                    <a:pt x="29051" y="29051"/>
                  </a:moveTo>
                  <a:cubicBezTo>
                    <a:pt x="30671" y="27432"/>
                    <a:pt x="31909" y="25622"/>
                    <a:pt x="32766" y="23527"/>
                  </a:cubicBezTo>
                  <a:cubicBezTo>
                    <a:pt x="33623" y="21431"/>
                    <a:pt x="34100" y="19240"/>
                    <a:pt x="34100" y="17050"/>
                  </a:cubicBezTo>
                  <a:cubicBezTo>
                    <a:pt x="34100" y="14859"/>
                    <a:pt x="33623" y="12668"/>
                    <a:pt x="32766" y="10573"/>
                  </a:cubicBezTo>
                  <a:cubicBezTo>
                    <a:pt x="31909" y="8477"/>
                    <a:pt x="30671" y="6667"/>
                    <a:pt x="29051" y="5048"/>
                  </a:cubicBezTo>
                  <a:cubicBezTo>
                    <a:pt x="27432" y="3429"/>
                    <a:pt x="25622" y="2191"/>
                    <a:pt x="23527" y="1333"/>
                  </a:cubicBezTo>
                  <a:cubicBezTo>
                    <a:pt x="21431" y="476"/>
                    <a:pt x="19241" y="0"/>
                    <a:pt x="17050" y="0"/>
                  </a:cubicBezTo>
                  <a:cubicBezTo>
                    <a:pt x="14859" y="0"/>
                    <a:pt x="12668" y="476"/>
                    <a:pt x="10573" y="1333"/>
                  </a:cubicBezTo>
                  <a:cubicBezTo>
                    <a:pt x="8477" y="2191"/>
                    <a:pt x="6668" y="3429"/>
                    <a:pt x="5048" y="5048"/>
                  </a:cubicBezTo>
                  <a:cubicBezTo>
                    <a:pt x="3429" y="6667"/>
                    <a:pt x="2191" y="8477"/>
                    <a:pt x="1333" y="10573"/>
                  </a:cubicBezTo>
                  <a:cubicBezTo>
                    <a:pt x="476" y="12668"/>
                    <a:pt x="0" y="14859"/>
                    <a:pt x="0" y="17050"/>
                  </a:cubicBezTo>
                  <a:cubicBezTo>
                    <a:pt x="0" y="19240"/>
                    <a:pt x="476" y="21431"/>
                    <a:pt x="1333" y="23527"/>
                  </a:cubicBezTo>
                  <a:cubicBezTo>
                    <a:pt x="2191" y="25622"/>
                    <a:pt x="3429" y="27432"/>
                    <a:pt x="5048" y="29051"/>
                  </a:cubicBezTo>
                  <a:cubicBezTo>
                    <a:pt x="6668" y="30671"/>
                    <a:pt x="8477" y="31909"/>
                    <a:pt x="10573" y="32766"/>
                  </a:cubicBezTo>
                  <a:cubicBezTo>
                    <a:pt x="12668" y="33623"/>
                    <a:pt x="14859" y="34099"/>
                    <a:pt x="17050" y="34099"/>
                  </a:cubicBezTo>
                  <a:cubicBezTo>
                    <a:pt x="19241" y="34099"/>
                    <a:pt x="21431" y="33623"/>
                    <a:pt x="23527" y="32766"/>
                  </a:cubicBezTo>
                  <a:cubicBezTo>
                    <a:pt x="25622" y="31909"/>
                    <a:pt x="27432" y="30671"/>
                    <a:pt x="29051" y="29051"/>
                  </a:cubicBezTo>
                  <a:close/>
                </a:path>
              </a:pathLst>
            </a:custGeom>
            <a:solidFill>
              <a:srgbClr val="00ABD7"/>
            </a:solidFill>
            <a:ln w="0"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EC2F2C89-1ED4-0B91-CB8D-41B436485E3C}"/>
                </a:ext>
              </a:extLst>
            </p:cNvPr>
            <p:cNvSpPr/>
            <p:nvPr/>
          </p:nvSpPr>
          <p:spPr>
            <a:xfrm>
              <a:off x="10764845" y="2841072"/>
              <a:ext cx="53248" cy="53248"/>
            </a:xfrm>
            <a:custGeom>
              <a:avLst/>
              <a:gdLst>
                <a:gd name="connsiteX0" fmla="*/ 23241 w 27241"/>
                <a:gd name="connsiteY0" fmla="*/ 23241 h 27241"/>
                <a:gd name="connsiteX1" fmla="*/ 26194 w 27241"/>
                <a:gd name="connsiteY1" fmla="*/ 18860 h 27241"/>
                <a:gd name="connsiteX2" fmla="*/ 27242 w 27241"/>
                <a:gd name="connsiteY2" fmla="*/ 13621 h 27241"/>
                <a:gd name="connsiteX3" fmla="*/ 26194 w 27241"/>
                <a:gd name="connsiteY3" fmla="*/ 8382 h 27241"/>
                <a:gd name="connsiteX4" fmla="*/ 23241 w 27241"/>
                <a:gd name="connsiteY4" fmla="*/ 4001 h 27241"/>
                <a:gd name="connsiteX5" fmla="*/ 18860 w 27241"/>
                <a:gd name="connsiteY5" fmla="*/ 1048 h 27241"/>
                <a:gd name="connsiteX6" fmla="*/ 13621 w 27241"/>
                <a:gd name="connsiteY6" fmla="*/ 0 h 27241"/>
                <a:gd name="connsiteX7" fmla="*/ 8382 w 27241"/>
                <a:gd name="connsiteY7" fmla="*/ 1048 h 27241"/>
                <a:gd name="connsiteX8" fmla="*/ 4001 w 27241"/>
                <a:gd name="connsiteY8" fmla="*/ 4001 h 27241"/>
                <a:gd name="connsiteX9" fmla="*/ 1048 w 27241"/>
                <a:gd name="connsiteY9" fmla="*/ 8382 h 27241"/>
                <a:gd name="connsiteX10" fmla="*/ 0 w 27241"/>
                <a:gd name="connsiteY10" fmla="*/ 13621 h 27241"/>
                <a:gd name="connsiteX11" fmla="*/ 1048 w 27241"/>
                <a:gd name="connsiteY11" fmla="*/ 18860 h 27241"/>
                <a:gd name="connsiteX12" fmla="*/ 4001 w 27241"/>
                <a:gd name="connsiteY12" fmla="*/ 23241 h 27241"/>
                <a:gd name="connsiteX13" fmla="*/ 8382 w 27241"/>
                <a:gd name="connsiteY13" fmla="*/ 26194 h 27241"/>
                <a:gd name="connsiteX14" fmla="*/ 13621 w 27241"/>
                <a:gd name="connsiteY14" fmla="*/ 27242 h 27241"/>
                <a:gd name="connsiteX15" fmla="*/ 18860 w 27241"/>
                <a:gd name="connsiteY15" fmla="*/ 26194 h 27241"/>
                <a:gd name="connsiteX16" fmla="*/ 23241 w 27241"/>
                <a:gd name="connsiteY16" fmla="*/ 23241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241">
                  <a:moveTo>
                    <a:pt x="23241" y="23241"/>
                  </a:moveTo>
                  <a:cubicBezTo>
                    <a:pt x="24479" y="22003"/>
                    <a:pt x="25527" y="20479"/>
                    <a:pt x="26194" y="18860"/>
                  </a:cubicBezTo>
                  <a:cubicBezTo>
                    <a:pt x="26861" y="17145"/>
                    <a:pt x="27242" y="15431"/>
                    <a:pt x="27242" y="13621"/>
                  </a:cubicBezTo>
                  <a:cubicBezTo>
                    <a:pt x="27242" y="11811"/>
                    <a:pt x="26861" y="10097"/>
                    <a:pt x="26194" y="8382"/>
                  </a:cubicBezTo>
                  <a:cubicBezTo>
                    <a:pt x="25527" y="6668"/>
                    <a:pt x="24479" y="5239"/>
                    <a:pt x="23241" y="4001"/>
                  </a:cubicBezTo>
                  <a:cubicBezTo>
                    <a:pt x="22003" y="2762"/>
                    <a:pt x="20479" y="1715"/>
                    <a:pt x="18860" y="1048"/>
                  </a:cubicBezTo>
                  <a:cubicBezTo>
                    <a:pt x="17240" y="381"/>
                    <a:pt x="15431" y="0"/>
                    <a:pt x="13621" y="0"/>
                  </a:cubicBezTo>
                  <a:cubicBezTo>
                    <a:pt x="11811" y="0"/>
                    <a:pt x="10097" y="381"/>
                    <a:pt x="8382" y="1048"/>
                  </a:cubicBezTo>
                  <a:cubicBezTo>
                    <a:pt x="6668" y="1715"/>
                    <a:pt x="5239" y="2762"/>
                    <a:pt x="4001" y="4001"/>
                  </a:cubicBezTo>
                  <a:cubicBezTo>
                    <a:pt x="2762" y="5239"/>
                    <a:pt x="1715" y="6763"/>
                    <a:pt x="1048" y="8382"/>
                  </a:cubicBezTo>
                  <a:cubicBezTo>
                    <a:pt x="381" y="10097"/>
                    <a:pt x="0" y="11811"/>
                    <a:pt x="0" y="13621"/>
                  </a:cubicBezTo>
                  <a:cubicBezTo>
                    <a:pt x="0" y="15431"/>
                    <a:pt x="381" y="17145"/>
                    <a:pt x="1048" y="18860"/>
                  </a:cubicBezTo>
                  <a:cubicBezTo>
                    <a:pt x="1715" y="20574"/>
                    <a:pt x="2762" y="22003"/>
                    <a:pt x="4001" y="23241"/>
                  </a:cubicBezTo>
                  <a:cubicBezTo>
                    <a:pt x="5239" y="24479"/>
                    <a:pt x="6763" y="25527"/>
                    <a:pt x="8382" y="26194"/>
                  </a:cubicBezTo>
                  <a:cubicBezTo>
                    <a:pt x="10001" y="26860"/>
                    <a:pt x="11811" y="27242"/>
                    <a:pt x="13621" y="27242"/>
                  </a:cubicBezTo>
                  <a:cubicBezTo>
                    <a:pt x="15431" y="27242"/>
                    <a:pt x="17145" y="26860"/>
                    <a:pt x="18860" y="26194"/>
                  </a:cubicBezTo>
                  <a:cubicBezTo>
                    <a:pt x="20574" y="25527"/>
                    <a:pt x="22003" y="24479"/>
                    <a:pt x="23241" y="23241"/>
                  </a:cubicBezTo>
                  <a:close/>
                </a:path>
              </a:pathLst>
            </a:custGeom>
            <a:solidFill>
              <a:srgbClr val="00ABD7"/>
            </a:solidFill>
            <a:ln w="0"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F5CD13EE-CFBB-8099-4DCF-E389EA2FA893}"/>
                </a:ext>
              </a:extLst>
            </p:cNvPr>
            <p:cNvSpPr/>
            <p:nvPr/>
          </p:nvSpPr>
          <p:spPr>
            <a:xfrm>
              <a:off x="10341090" y="2847774"/>
              <a:ext cx="39842" cy="39842"/>
            </a:xfrm>
            <a:custGeom>
              <a:avLst/>
              <a:gdLst>
                <a:gd name="connsiteX0" fmla="*/ 17431 w 20383"/>
                <a:gd name="connsiteY0" fmla="*/ 17431 h 20383"/>
                <a:gd name="connsiteX1" fmla="*/ 19621 w 20383"/>
                <a:gd name="connsiteY1" fmla="*/ 14097 h 20383"/>
                <a:gd name="connsiteX2" fmla="*/ 20383 w 20383"/>
                <a:gd name="connsiteY2" fmla="*/ 10192 h 20383"/>
                <a:gd name="connsiteX3" fmla="*/ 19621 w 20383"/>
                <a:gd name="connsiteY3" fmla="*/ 6287 h 20383"/>
                <a:gd name="connsiteX4" fmla="*/ 17431 w 20383"/>
                <a:gd name="connsiteY4" fmla="*/ 2953 h 20383"/>
                <a:gd name="connsiteX5" fmla="*/ 14097 w 20383"/>
                <a:gd name="connsiteY5" fmla="*/ 762 h 20383"/>
                <a:gd name="connsiteX6" fmla="*/ 10192 w 20383"/>
                <a:gd name="connsiteY6" fmla="*/ 0 h 20383"/>
                <a:gd name="connsiteX7" fmla="*/ 6286 w 20383"/>
                <a:gd name="connsiteY7" fmla="*/ 762 h 20383"/>
                <a:gd name="connsiteX8" fmla="*/ 2953 w 20383"/>
                <a:gd name="connsiteY8" fmla="*/ 2953 h 20383"/>
                <a:gd name="connsiteX9" fmla="*/ 762 w 20383"/>
                <a:gd name="connsiteY9" fmla="*/ 6287 h 20383"/>
                <a:gd name="connsiteX10" fmla="*/ 0 w 20383"/>
                <a:gd name="connsiteY10" fmla="*/ 10192 h 20383"/>
                <a:gd name="connsiteX11" fmla="*/ 762 w 20383"/>
                <a:gd name="connsiteY11" fmla="*/ 14097 h 20383"/>
                <a:gd name="connsiteX12" fmla="*/ 2953 w 20383"/>
                <a:gd name="connsiteY12" fmla="*/ 17431 h 20383"/>
                <a:gd name="connsiteX13" fmla="*/ 6286 w 20383"/>
                <a:gd name="connsiteY13" fmla="*/ 19622 h 20383"/>
                <a:gd name="connsiteX14" fmla="*/ 10192 w 20383"/>
                <a:gd name="connsiteY14" fmla="*/ 20383 h 20383"/>
                <a:gd name="connsiteX15" fmla="*/ 14097 w 20383"/>
                <a:gd name="connsiteY15" fmla="*/ 19622 h 20383"/>
                <a:gd name="connsiteX16" fmla="*/ 17431 w 20383"/>
                <a:gd name="connsiteY16"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83" h="20383">
                  <a:moveTo>
                    <a:pt x="17431" y="17431"/>
                  </a:moveTo>
                  <a:cubicBezTo>
                    <a:pt x="18383" y="16478"/>
                    <a:pt x="19145" y="15335"/>
                    <a:pt x="19621" y="14097"/>
                  </a:cubicBezTo>
                  <a:cubicBezTo>
                    <a:pt x="20098" y="12859"/>
                    <a:pt x="20383" y="11525"/>
                    <a:pt x="20383" y="10192"/>
                  </a:cubicBezTo>
                  <a:cubicBezTo>
                    <a:pt x="20383" y="8858"/>
                    <a:pt x="20098" y="7525"/>
                    <a:pt x="19621" y="6287"/>
                  </a:cubicBezTo>
                  <a:cubicBezTo>
                    <a:pt x="19145" y="5048"/>
                    <a:pt x="18383" y="3905"/>
                    <a:pt x="17431" y="2953"/>
                  </a:cubicBezTo>
                  <a:cubicBezTo>
                    <a:pt x="16478" y="2000"/>
                    <a:pt x="15335" y="1238"/>
                    <a:pt x="14097" y="762"/>
                  </a:cubicBezTo>
                  <a:cubicBezTo>
                    <a:pt x="12859" y="286"/>
                    <a:pt x="11525" y="0"/>
                    <a:pt x="10192" y="0"/>
                  </a:cubicBezTo>
                  <a:cubicBezTo>
                    <a:pt x="8858" y="0"/>
                    <a:pt x="7525" y="286"/>
                    <a:pt x="6286" y="762"/>
                  </a:cubicBezTo>
                  <a:cubicBezTo>
                    <a:pt x="5048" y="1238"/>
                    <a:pt x="3905" y="2000"/>
                    <a:pt x="2953" y="2953"/>
                  </a:cubicBezTo>
                  <a:cubicBezTo>
                    <a:pt x="2000" y="3905"/>
                    <a:pt x="1238" y="5048"/>
                    <a:pt x="762" y="6287"/>
                  </a:cubicBezTo>
                  <a:cubicBezTo>
                    <a:pt x="286" y="7525"/>
                    <a:pt x="0" y="8858"/>
                    <a:pt x="0" y="10192"/>
                  </a:cubicBezTo>
                  <a:cubicBezTo>
                    <a:pt x="0" y="11525"/>
                    <a:pt x="286" y="12859"/>
                    <a:pt x="762" y="14097"/>
                  </a:cubicBezTo>
                  <a:cubicBezTo>
                    <a:pt x="1238" y="15335"/>
                    <a:pt x="2000" y="16478"/>
                    <a:pt x="2953" y="17431"/>
                  </a:cubicBezTo>
                  <a:cubicBezTo>
                    <a:pt x="3905" y="18383"/>
                    <a:pt x="5048" y="19145"/>
                    <a:pt x="6286" y="19622"/>
                  </a:cubicBezTo>
                  <a:cubicBezTo>
                    <a:pt x="7525" y="20098"/>
                    <a:pt x="8858" y="20383"/>
                    <a:pt x="10192" y="20383"/>
                  </a:cubicBezTo>
                  <a:cubicBezTo>
                    <a:pt x="11525" y="20383"/>
                    <a:pt x="12859" y="20098"/>
                    <a:pt x="14097" y="19622"/>
                  </a:cubicBezTo>
                  <a:cubicBezTo>
                    <a:pt x="15335" y="19145"/>
                    <a:pt x="16478" y="18383"/>
                    <a:pt x="17431" y="17431"/>
                  </a:cubicBezTo>
                  <a:close/>
                </a:path>
              </a:pathLst>
            </a:custGeom>
            <a:solidFill>
              <a:srgbClr val="00ABD7"/>
            </a:solidFill>
            <a:ln w="0"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997096CE-3548-DE88-B7B5-75F9F3E958E9}"/>
                </a:ext>
              </a:extLst>
            </p:cNvPr>
            <p:cNvSpPr/>
            <p:nvPr/>
          </p:nvSpPr>
          <p:spPr>
            <a:xfrm>
              <a:off x="9924038" y="2854663"/>
              <a:ext cx="26064" cy="26066"/>
            </a:xfrm>
            <a:custGeom>
              <a:avLst/>
              <a:gdLst>
                <a:gd name="connsiteX0" fmla="*/ 11430 w 13334"/>
                <a:gd name="connsiteY0" fmla="*/ 11430 h 13335"/>
                <a:gd name="connsiteX1" fmla="*/ 12859 w 13334"/>
                <a:gd name="connsiteY1" fmla="*/ 9239 h 13335"/>
                <a:gd name="connsiteX2" fmla="*/ 13335 w 13334"/>
                <a:gd name="connsiteY2" fmla="*/ 6667 h 13335"/>
                <a:gd name="connsiteX3" fmla="*/ 12859 w 13334"/>
                <a:gd name="connsiteY3" fmla="*/ 4096 h 13335"/>
                <a:gd name="connsiteX4" fmla="*/ 11430 w 13334"/>
                <a:gd name="connsiteY4" fmla="*/ 1905 h 13335"/>
                <a:gd name="connsiteX5" fmla="*/ 9239 w 13334"/>
                <a:gd name="connsiteY5" fmla="*/ 476 h 13335"/>
                <a:gd name="connsiteX6" fmla="*/ 6667 w 13334"/>
                <a:gd name="connsiteY6" fmla="*/ 0 h 13335"/>
                <a:gd name="connsiteX7" fmla="*/ 4096 w 13334"/>
                <a:gd name="connsiteY7" fmla="*/ 476 h 13335"/>
                <a:gd name="connsiteX8" fmla="*/ 1905 w 13334"/>
                <a:gd name="connsiteY8" fmla="*/ 1905 h 13335"/>
                <a:gd name="connsiteX9" fmla="*/ 476 w 13334"/>
                <a:gd name="connsiteY9" fmla="*/ 4096 h 13335"/>
                <a:gd name="connsiteX10" fmla="*/ 0 w 13334"/>
                <a:gd name="connsiteY10" fmla="*/ 6667 h 13335"/>
                <a:gd name="connsiteX11" fmla="*/ 476 w 13334"/>
                <a:gd name="connsiteY11" fmla="*/ 9239 h 13335"/>
                <a:gd name="connsiteX12" fmla="*/ 1905 w 13334"/>
                <a:gd name="connsiteY12" fmla="*/ 11430 h 13335"/>
                <a:gd name="connsiteX13" fmla="*/ 4096 w 13334"/>
                <a:gd name="connsiteY13" fmla="*/ 12859 h 13335"/>
                <a:gd name="connsiteX14" fmla="*/ 6667 w 13334"/>
                <a:gd name="connsiteY14" fmla="*/ 13335 h 13335"/>
                <a:gd name="connsiteX15" fmla="*/ 9239 w 13334"/>
                <a:gd name="connsiteY15" fmla="*/ 12859 h 13335"/>
                <a:gd name="connsiteX16" fmla="*/ 11430 w 13334"/>
                <a:gd name="connsiteY16" fmla="*/ 1143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4" h="13335">
                  <a:moveTo>
                    <a:pt x="11430" y="11430"/>
                  </a:moveTo>
                  <a:cubicBezTo>
                    <a:pt x="12097" y="10763"/>
                    <a:pt x="12573" y="10096"/>
                    <a:pt x="12859" y="9239"/>
                  </a:cubicBezTo>
                  <a:cubicBezTo>
                    <a:pt x="13240" y="8382"/>
                    <a:pt x="13335" y="7525"/>
                    <a:pt x="13335" y="6667"/>
                  </a:cubicBezTo>
                  <a:cubicBezTo>
                    <a:pt x="13335" y="5810"/>
                    <a:pt x="13144" y="4858"/>
                    <a:pt x="12859" y="4096"/>
                  </a:cubicBezTo>
                  <a:cubicBezTo>
                    <a:pt x="12478" y="3238"/>
                    <a:pt x="12002" y="2572"/>
                    <a:pt x="11430" y="1905"/>
                  </a:cubicBezTo>
                  <a:cubicBezTo>
                    <a:pt x="10763" y="1238"/>
                    <a:pt x="10096" y="762"/>
                    <a:pt x="9239" y="476"/>
                  </a:cubicBezTo>
                  <a:cubicBezTo>
                    <a:pt x="8382" y="95"/>
                    <a:pt x="7525" y="0"/>
                    <a:pt x="6667" y="0"/>
                  </a:cubicBezTo>
                  <a:cubicBezTo>
                    <a:pt x="5810" y="0"/>
                    <a:pt x="4858" y="190"/>
                    <a:pt x="4096" y="476"/>
                  </a:cubicBezTo>
                  <a:cubicBezTo>
                    <a:pt x="3239" y="857"/>
                    <a:pt x="2572" y="1333"/>
                    <a:pt x="1905" y="1905"/>
                  </a:cubicBezTo>
                  <a:cubicBezTo>
                    <a:pt x="1238" y="2572"/>
                    <a:pt x="762" y="3238"/>
                    <a:pt x="476" y="4096"/>
                  </a:cubicBezTo>
                  <a:cubicBezTo>
                    <a:pt x="95" y="4953"/>
                    <a:pt x="0" y="5810"/>
                    <a:pt x="0" y="6667"/>
                  </a:cubicBezTo>
                  <a:cubicBezTo>
                    <a:pt x="0" y="7525"/>
                    <a:pt x="191" y="8477"/>
                    <a:pt x="476" y="9239"/>
                  </a:cubicBezTo>
                  <a:cubicBezTo>
                    <a:pt x="857" y="10096"/>
                    <a:pt x="1333" y="10763"/>
                    <a:pt x="1905" y="11430"/>
                  </a:cubicBezTo>
                  <a:cubicBezTo>
                    <a:pt x="2572" y="12097"/>
                    <a:pt x="3239" y="12573"/>
                    <a:pt x="4096" y="12859"/>
                  </a:cubicBezTo>
                  <a:cubicBezTo>
                    <a:pt x="4953" y="13240"/>
                    <a:pt x="5810" y="13335"/>
                    <a:pt x="6667" y="13335"/>
                  </a:cubicBezTo>
                  <a:cubicBezTo>
                    <a:pt x="7525" y="13335"/>
                    <a:pt x="8477" y="13144"/>
                    <a:pt x="9239" y="12859"/>
                  </a:cubicBezTo>
                  <a:cubicBezTo>
                    <a:pt x="10001" y="12573"/>
                    <a:pt x="10763" y="12002"/>
                    <a:pt x="11430" y="11430"/>
                  </a:cubicBezTo>
                  <a:close/>
                </a:path>
              </a:pathLst>
            </a:custGeom>
            <a:solidFill>
              <a:srgbClr val="00ABD7"/>
            </a:solidFill>
            <a:ln w="0"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E844828F-486B-A04D-5AFF-F4C9943653BB}"/>
                </a:ext>
              </a:extLst>
            </p:cNvPr>
            <p:cNvSpPr/>
            <p:nvPr/>
          </p:nvSpPr>
          <p:spPr>
            <a:xfrm>
              <a:off x="11192323" y="2412849"/>
              <a:ext cx="53248" cy="53248"/>
            </a:xfrm>
            <a:custGeom>
              <a:avLst/>
              <a:gdLst>
                <a:gd name="connsiteX0" fmla="*/ 23241 w 27241"/>
                <a:gd name="connsiteY0" fmla="*/ 23241 h 27241"/>
                <a:gd name="connsiteX1" fmla="*/ 26194 w 27241"/>
                <a:gd name="connsiteY1" fmla="*/ 18859 h 27241"/>
                <a:gd name="connsiteX2" fmla="*/ 27242 w 27241"/>
                <a:gd name="connsiteY2" fmla="*/ 13621 h 27241"/>
                <a:gd name="connsiteX3" fmla="*/ 26194 w 27241"/>
                <a:gd name="connsiteY3" fmla="*/ 8382 h 27241"/>
                <a:gd name="connsiteX4" fmla="*/ 23241 w 27241"/>
                <a:gd name="connsiteY4" fmla="*/ 4000 h 27241"/>
                <a:gd name="connsiteX5" fmla="*/ 18859 w 27241"/>
                <a:gd name="connsiteY5" fmla="*/ 1048 h 27241"/>
                <a:gd name="connsiteX6" fmla="*/ 13621 w 27241"/>
                <a:gd name="connsiteY6" fmla="*/ 0 h 27241"/>
                <a:gd name="connsiteX7" fmla="*/ 8382 w 27241"/>
                <a:gd name="connsiteY7" fmla="*/ 1048 h 27241"/>
                <a:gd name="connsiteX8" fmla="*/ 4000 w 27241"/>
                <a:gd name="connsiteY8" fmla="*/ 4000 h 27241"/>
                <a:gd name="connsiteX9" fmla="*/ 1048 w 27241"/>
                <a:gd name="connsiteY9" fmla="*/ 8382 h 27241"/>
                <a:gd name="connsiteX10" fmla="*/ 0 w 27241"/>
                <a:gd name="connsiteY10" fmla="*/ 13621 h 27241"/>
                <a:gd name="connsiteX11" fmla="*/ 1048 w 27241"/>
                <a:gd name="connsiteY11" fmla="*/ 18859 h 27241"/>
                <a:gd name="connsiteX12" fmla="*/ 4000 w 27241"/>
                <a:gd name="connsiteY12" fmla="*/ 23241 h 27241"/>
                <a:gd name="connsiteX13" fmla="*/ 8382 w 27241"/>
                <a:gd name="connsiteY13" fmla="*/ 26194 h 27241"/>
                <a:gd name="connsiteX14" fmla="*/ 13621 w 27241"/>
                <a:gd name="connsiteY14" fmla="*/ 27241 h 27241"/>
                <a:gd name="connsiteX15" fmla="*/ 18859 w 27241"/>
                <a:gd name="connsiteY15" fmla="*/ 26194 h 27241"/>
                <a:gd name="connsiteX16" fmla="*/ 23241 w 27241"/>
                <a:gd name="connsiteY16" fmla="*/ 23241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241">
                  <a:moveTo>
                    <a:pt x="23241" y="23241"/>
                  </a:moveTo>
                  <a:cubicBezTo>
                    <a:pt x="24479" y="22003"/>
                    <a:pt x="25527" y="20479"/>
                    <a:pt x="26194" y="18859"/>
                  </a:cubicBezTo>
                  <a:cubicBezTo>
                    <a:pt x="26860" y="17145"/>
                    <a:pt x="27242" y="15430"/>
                    <a:pt x="27242" y="13621"/>
                  </a:cubicBezTo>
                  <a:cubicBezTo>
                    <a:pt x="27242" y="11811"/>
                    <a:pt x="26860" y="10096"/>
                    <a:pt x="26194" y="8382"/>
                  </a:cubicBezTo>
                  <a:cubicBezTo>
                    <a:pt x="25527" y="6667"/>
                    <a:pt x="24479" y="5239"/>
                    <a:pt x="23241" y="4000"/>
                  </a:cubicBezTo>
                  <a:cubicBezTo>
                    <a:pt x="22003" y="2762"/>
                    <a:pt x="20479" y="1715"/>
                    <a:pt x="18859" y="1048"/>
                  </a:cubicBezTo>
                  <a:cubicBezTo>
                    <a:pt x="17145" y="381"/>
                    <a:pt x="15430" y="0"/>
                    <a:pt x="13621" y="0"/>
                  </a:cubicBezTo>
                  <a:cubicBezTo>
                    <a:pt x="11811" y="0"/>
                    <a:pt x="10096" y="381"/>
                    <a:pt x="8382" y="1048"/>
                  </a:cubicBezTo>
                  <a:cubicBezTo>
                    <a:pt x="6667" y="1715"/>
                    <a:pt x="5239" y="2762"/>
                    <a:pt x="4000" y="4000"/>
                  </a:cubicBezTo>
                  <a:cubicBezTo>
                    <a:pt x="2762" y="5239"/>
                    <a:pt x="1715" y="6763"/>
                    <a:pt x="1048" y="8382"/>
                  </a:cubicBezTo>
                  <a:cubicBezTo>
                    <a:pt x="381" y="10096"/>
                    <a:pt x="0" y="11811"/>
                    <a:pt x="0" y="13621"/>
                  </a:cubicBezTo>
                  <a:cubicBezTo>
                    <a:pt x="0" y="15430"/>
                    <a:pt x="381" y="17145"/>
                    <a:pt x="1048" y="18859"/>
                  </a:cubicBezTo>
                  <a:cubicBezTo>
                    <a:pt x="1715" y="20574"/>
                    <a:pt x="2762" y="22003"/>
                    <a:pt x="4000" y="23241"/>
                  </a:cubicBezTo>
                  <a:cubicBezTo>
                    <a:pt x="5239" y="24479"/>
                    <a:pt x="6763" y="25527"/>
                    <a:pt x="8382" y="26194"/>
                  </a:cubicBezTo>
                  <a:cubicBezTo>
                    <a:pt x="10001" y="26860"/>
                    <a:pt x="11811" y="27241"/>
                    <a:pt x="13621" y="27241"/>
                  </a:cubicBezTo>
                  <a:cubicBezTo>
                    <a:pt x="15430" y="27241"/>
                    <a:pt x="17145" y="26860"/>
                    <a:pt x="18859" y="26194"/>
                  </a:cubicBezTo>
                  <a:cubicBezTo>
                    <a:pt x="20574" y="25527"/>
                    <a:pt x="22003" y="24479"/>
                    <a:pt x="23241" y="23241"/>
                  </a:cubicBezTo>
                  <a:close/>
                </a:path>
              </a:pathLst>
            </a:custGeom>
            <a:solidFill>
              <a:srgbClr val="00ABD7"/>
            </a:solidFill>
            <a:ln w="0"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4296713E-F84A-E06F-C74D-1DABF5DC059E}"/>
                </a:ext>
              </a:extLst>
            </p:cNvPr>
            <p:cNvSpPr/>
            <p:nvPr/>
          </p:nvSpPr>
          <p:spPr>
            <a:xfrm>
              <a:off x="10770803" y="2422902"/>
              <a:ext cx="39842" cy="39842"/>
            </a:xfrm>
            <a:custGeom>
              <a:avLst/>
              <a:gdLst>
                <a:gd name="connsiteX0" fmla="*/ 17431 w 20383"/>
                <a:gd name="connsiteY0" fmla="*/ 17431 h 20383"/>
                <a:gd name="connsiteX1" fmla="*/ 19621 w 20383"/>
                <a:gd name="connsiteY1" fmla="*/ 14097 h 20383"/>
                <a:gd name="connsiteX2" fmla="*/ 20383 w 20383"/>
                <a:gd name="connsiteY2" fmla="*/ 10192 h 20383"/>
                <a:gd name="connsiteX3" fmla="*/ 19621 w 20383"/>
                <a:gd name="connsiteY3" fmla="*/ 6286 h 20383"/>
                <a:gd name="connsiteX4" fmla="*/ 17431 w 20383"/>
                <a:gd name="connsiteY4" fmla="*/ 2953 h 20383"/>
                <a:gd name="connsiteX5" fmla="*/ 14097 w 20383"/>
                <a:gd name="connsiteY5" fmla="*/ 762 h 20383"/>
                <a:gd name="connsiteX6" fmla="*/ 10192 w 20383"/>
                <a:gd name="connsiteY6" fmla="*/ 0 h 20383"/>
                <a:gd name="connsiteX7" fmla="*/ 6286 w 20383"/>
                <a:gd name="connsiteY7" fmla="*/ 762 h 20383"/>
                <a:gd name="connsiteX8" fmla="*/ 2953 w 20383"/>
                <a:gd name="connsiteY8" fmla="*/ 2953 h 20383"/>
                <a:gd name="connsiteX9" fmla="*/ 762 w 20383"/>
                <a:gd name="connsiteY9" fmla="*/ 6286 h 20383"/>
                <a:gd name="connsiteX10" fmla="*/ 0 w 20383"/>
                <a:gd name="connsiteY10" fmla="*/ 10192 h 20383"/>
                <a:gd name="connsiteX11" fmla="*/ 762 w 20383"/>
                <a:gd name="connsiteY11" fmla="*/ 14097 h 20383"/>
                <a:gd name="connsiteX12" fmla="*/ 2953 w 20383"/>
                <a:gd name="connsiteY12" fmla="*/ 17431 h 20383"/>
                <a:gd name="connsiteX13" fmla="*/ 6286 w 20383"/>
                <a:gd name="connsiteY13" fmla="*/ 19622 h 20383"/>
                <a:gd name="connsiteX14" fmla="*/ 10192 w 20383"/>
                <a:gd name="connsiteY14" fmla="*/ 20384 h 20383"/>
                <a:gd name="connsiteX15" fmla="*/ 14097 w 20383"/>
                <a:gd name="connsiteY15" fmla="*/ 19622 h 20383"/>
                <a:gd name="connsiteX16" fmla="*/ 17431 w 20383"/>
                <a:gd name="connsiteY16"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83" h="20383">
                  <a:moveTo>
                    <a:pt x="17431" y="17431"/>
                  </a:moveTo>
                  <a:cubicBezTo>
                    <a:pt x="18383" y="16478"/>
                    <a:pt x="19145" y="15335"/>
                    <a:pt x="19621" y="14097"/>
                  </a:cubicBezTo>
                  <a:cubicBezTo>
                    <a:pt x="20098" y="12859"/>
                    <a:pt x="20383" y="11525"/>
                    <a:pt x="20383" y="10192"/>
                  </a:cubicBezTo>
                  <a:cubicBezTo>
                    <a:pt x="20383" y="8858"/>
                    <a:pt x="20098" y="7525"/>
                    <a:pt x="19621" y="6286"/>
                  </a:cubicBezTo>
                  <a:cubicBezTo>
                    <a:pt x="19145" y="5048"/>
                    <a:pt x="18383" y="3905"/>
                    <a:pt x="17431" y="2953"/>
                  </a:cubicBezTo>
                  <a:cubicBezTo>
                    <a:pt x="16478" y="2000"/>
                    <a:pt x="15335" y="1238"/>
                    <a:pt x="14097" y="762"/>
                  </a:cubicBezTo>
                  <a:cubicBezTo>
                    <a:pt x="12859" y="286"/>
                    <a:pt x="11525" y="0"/>
                    <a:pt x="10192" y="0"/>
                  </a:cubicBezTo>
                  <a:cubicBezTo>
                    <a:pt x="8858" y="0"/>
                    <a:pt x="7525" y="286"/>
                    <a:pt x="6286" y="762"/>
                  </a:cubicBezTo>
                  <a:cubicBezTo>
                    <a:pt x="5048" y="1238"/>
                    <a:pt x="3905" y="2000"/>
                    <a:pt x="2953" y="2953"/>
                  </a:cubicBezTo>
                  <a:cubicBezTo>
                    <a:pt x="2000" y="3905"/>
                    <a:pt x="1238" y="5048"/>
                    <a:pt x="762" y="6286"/>
                  </a:cubicBezTo>
                  <a:cubicBezTo>
                    <a:pt x="286" y="7525"/>
                    <a:pt x="0" y="8858"/>
                    <a:pt x="0" y="10192"/>
                  </a:cubicBezTo>
                  <a:cubicBezTo>
                    <a:pt x="0" y="11525"/>
                    <a:pt x="286" y="12859"/>
                    <a:pt x="762" y="14097"/>
                  </a:cubicBezTo>
                  <a:cubicBezTo>
                    <a:pt x="1238" y="15335"/>
                    <a:pt x="2000" y="16478"/>
                    <a:pt x="2953" y="17431"/>
                  </a:cubicBezTo>
                  <a:cubicBezTo>
                    <a:pt x="3905" y="18383"/>
                    <a:pt x="5048" y="19145"/>
                    <a:pt x="6286" y="19622"/>
                  </a:cubicBezTo>
                  <a:cubicBezTo>
                    <a:pt x="7525" y="20098"/>
                    <a:pt x="8858" y="20384"/>
                    <a:pt x="10192" y="20384"/>
                  </a:cubicBezTo>
                  <a:cubicBezTo>
                    <a:pt x="11525" y="20384"/>
                    <a:pt x="12859" y="20098"/>
                    <a:pt x="14097" y="19622"/>
                  </a:cubicBezTo>
                  <a:cubicBezTo>
                    <a:pt x="15335" y="19145"/>
                    <a:pt x="16478" y="18383"/>
                    <a:pt x="17431" y="17431"/>
                  </a:cubicBezTo>
                  <a:close/>
                </a:path>
              </a:pathLst>
            </a:custGeom>
            <a:solidFill>
              <a:srgbClr val="00ABD7"/>
            </a:solidFill>
            <a:ln w="0"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32684E1-1388-4D0D-EF9F-6BDA80058723}"/>
                </a:ext>
              </a:extLst>
            </p:cNvPr>
            <p:cNvSpPr/>
            <p:nvPr/>
          </p:nvSpPr>
          <p:spPr>
            <a:xfrm>
              <a:off x="10348352" y="2426625"/>
              <a:ext cx="26064" cy="26066"/>
            </a:xfrm>
            <a:custGeom>
              <a:avLst/>
              <a:gdLst>
                <a:gd name="connsiteX0" fmla="*/ 11430 w 13334"/>
                <a:gd name="connsiteY0" fmla="*/ 11430 h 13335"/>
                <a:gd name="connsiteX1" fmla="*/ 12859 w 13334"/>
                <a:gd name="connsiteY1" fmla="*/ 9239 h 13335"/>
                <a:gd name="connsiteX2" fmla="*/ 13335 w 13334"/>
                <a:gd name="connsiteY2" fmla="*/ 6668 h 13335"/>
                <a:gd name="connsiteX3" fmla="*/ 12859 w 13334"/>
                <a:gd name="connsiteY3" fmla="*/ 4096 h 13335"/>
                <a:gd name="connsiteX4" fmla="*/ 11430 w 13334"/>
                <a:gd name="connsiteY4" fmla="*/ 1905 h 13335"/>
                <a:gd name="connsiteX5" fmla="*/ 9239 w 13334"/>
                <a:gd name="connsiteY5" fmla="*/ 476 h 13335"/>
                <a:gd name="connsiteX6" fmla="*/ 6667 w 13334"/>
                <a:gd name="connsiteY6" fmla="*/ 0 h 13335"/>
                <a:gd name="connsiteX7" fmla="*/ 4096 w 13334"/>
                <a:gd name="connsiteY7" fmla="*/ 476 h 13335"/>
                <a:gd name="connsiteX8" fmla="*/ 1905 w 13334"/>
                <a:gd name="connsiteY8" fmla="*/ 1905 h 13335"/>
                <a:gd name="connsiteX9" fmla="*/ 476 w 13334"/>
                <a:gd name="connsiteY9" fmla="*/ 4096 h 13335"/>
                <a:gd name="connsiteX10" fmla="*/ 0 w 13334"/>
                <a:gd name="connsiteY10" fmla="*/ 6668 h 13335"/>
                <a:gd name="connsiteX11" fmla="*/ 476 w 13334"/>
                <a:gd name="connsiteY11" fmla="*/ 9239 h 13335"/>
                <a:gd name="connsiteX12" fmla="*/ 1905 w 13334"/>
                <a:gd name="connsiteY12" fmla="*/ 11430 h 13335"/>
                <a:gd name="connsiteX13" fmla="*/ 4096 w 13334"/>
                <a:gd name="connsiteY13" fmla="*/ 12859 h 13335"/>
                <a:gd name="connsiteX14" fmla="*/ 6667 w 13334"/>
                <a:gd name="connsiteY14" fmla="*/ 13335 h 13335"/>
                <a:gd name="connsiteX15" fmla="*/ 9239 w 13334"/>
                <a:gd name="connsiteY15" fmla="*/ 12859 h 13335"/>
                <a:gd name="connsiteX16" fmla="*/ 11430 w 13334"/>
                <a:gd name="connsiteY16" fmla="*/ 1143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4" h="13335">
                  <a:moveTo>
                    <a:pt x="11430" y="11430"/>
                  </a:moveTo>
                  <a:cubicBezTo>
                    <a:pt x="12097" y="10763"/>
                    <a:pt x="12573" y="10097"/>
                    <a:pt x="12859" y="9239"/>
                  </a:cubicBezTo>
                  <a:cubicBezTo>
                    <a:pt x="13240" y="8382"/>
                    <a:pt x="13335" y="7525"/>
                    <a:pt x="13335" y="6668"/>
                  </a:cubicBezTo>
                  <a:cubicBezTo>
                    <a:pt x="13335" y="5810"/>
                    <a:pt x="13144" y="4858"/>
                    <a:pt x="12859" y="4096"/>
                  </a:cubicBezTo>
                  <a:cubicBezTo>
                    <a:pt x="12478" y="3239"/>
                    <a:pt x="12001" y="2572"/>
                    <a:pt x="11430" y="1905"/>
                  </a:cubicBezTo>
                  <a:cubicBezTo>
                    <a:pt x="10763" y="1238"/>
                    <a:pt x="10096" y="762"/>
                    <a:pt x="9239" y="476"/>
                  </a:cubicBezTo>
                  <a:cubicBezTo>
                    <a:pt x="8382" y="95"/>
                    <a:pt x="7525" y="0"/>
                    <a:pt x="6667" y="0"/>
                  </a:cubicBezTo>
                  <a:cubicBezTo>
                    <a:pt x="5810" y="0"/>
                    <a:pt x="4858" y="191"/>
                    <a:pt x="4096" y="476"/>
                  </a:cubicBezTo>
                  <a:cubicBezTo>
                    <a:pt x="3239" y="857"/>
                    <a:pt x="2572" y="1333"/>
                    <a:pt x="1905" y="1905"/>
                  </a:cubicBezTo>
                  <a:cubicBezTo>
                    <a:pt x="1238" y="2572"/>
                    <a:pt x="762" y="3239"/>
                    <a:pt x="476" y="4096"/>
                  </a:cubicBezTo>
                  <a:cubicBezTo>
                    <a:pt x="95" y="4953"/>
                    <a:pt x="0" y="5810"/>
                    <a:pt x="0" y="6668"/>
                  </a:cubicBezTo>
                  <a:cubicBezTo>
                    <a:pt x="0" y="7525"/>
                    <a:pt x="191" y="8477"/>
                    <a:pt x="476" y="9239"/>
                  </a:cubicBezTo>
                  <a:cubicBezTo>
                    <a:pt x="857" y="10097"/>
                    <a:pt x="1333" y="10763"/>
                    <a:pt x="1905" y="11430"/>
                  </a:cubicBezTo>
                  <a:cubicBezTo>
                    <a:pt x="2476" y="12097"/>
                    <a:pt x="3239" y="12573"/>
                    <a:pt x="4096" y="12859"/>
                  </a:cubicBezTo>
                  <a:cubicBezTo>
                    <a:pt x="4953" y="13240"/>
                    <a:pt x="5810" y="13335"/>
                    <a:pt x="6667" y="13335"/>
                  </a:cubicBezTo>
                  <a:cubicBezTo>
                    <a:pt x="7525" y="13335"/>
                    <a:pt x="8477" y="13145"/>
                    <a:pt x="9239" y="12859"/>
                  </a:cubicBezTo>
                  <a:cubicBezTo>
                    <a:pt x="10001" y="12573"/>
                    <a:pt x="10763" y="12002"/>
                    <a:pt x="11430" y="11430"/>
                  </a:cubicBezTo>
                  <a:close/>
                </a:path>
              </a:pathLst>
            </a:custGeom>
            <a:solidFill>
              <a:srgbClr val="00ABD7"/>
            </a:solidFill>
            <a:ln w="0"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4AB96DC4-EDE8-9921-2866-571983FC1AC8}"/>
                </a:ext>
              </a:extLst>
            </p:cNvPr>
            <p:cNvSpPr/>
            <p:nvPr/>
          </p:nvSpPr>
          <p:spPr>
            <a:xfrm>
              <a:off x="11185062" y="1979412"/>
              <a:ext cx="66653" cy="66653"/>
            </a:xfrm>
            <a:custGeom>
              <a:avLst/>
              <a:gdLst>
                <a:gd name="connsiteX0" fmla="*/ 29051 w 34099"/>
                <a:gd name="connsiteY0" fmla="*/ 29051 h 34099"/>
                <a:gd name="connsiteX1" fmla="*/ 32766 w 34099"/>
                <a:gd name="connsiteY1" fmla="*/ 23527 h 34099"/>
                <a:gd name="connsiteX2" fmla="*/ 34099 w 34099"/>
                <a:gd name="connsiteY2" fmla="*/ 17050 h 34099"/>
                <a:gd name="connsiteX3" fmla="*/ 32766 w 34099"/>
                <a:gd name="connsiteY3" fmla="*/ 10573 h 34099"/>
                <a:gd name="connsiteX4" fmla="*/ 29051 w 34099"/>
                <a:gd name="connsiteY4" fmla="*/ 5048 h 34099"/>
                <a:gd name="connsiteX5" fmla="*/ 23527 w 34099"/>
                <a:gd name="connsiteY5" fmla="*/ 1333 h 34099"/>
                <a:gd name="connsiteX6" fmla="*/ 17050 w 34099"/>
                <a:gd name="connsiteY6" fmla="*/ 0 h 34099"/>
                <a:gd name="connsiteX7" fmla="*/ 10573 w 34099"/>
                <a:gd name="connsiteY7" fmla="*/ 1333 h 34099"/>
                <a:gd name="connsiteX8" fmla="*/ 5048 w 34099"/>
                <a:gd name="connsiteY8" fmla="*/ 5048 h 34099"/>
                <a:gd name="connsiteX9" fmla="*/ 1333 w 34099"/>
                <a:gd name="connsiteY9" fmla="*/ 10573 h 34099"/>
                <a:gd name="connsiteX10" fmla="*/ 0 w 34099"/>
                <a:gd name="connsiteY10" fmla="*/ 17050 h 34099"/>
                <a:gd name="connsiteX11" fmla="*/ 1333 w 34099"/>
                <a:gd name="connsiteY11" fmla="*/ 23527 h 34099"/>
                <a:gd name="connsiteX12" fmla="*/ 5048 w 34099"/>
                <a:gd name="connsiteY12" fmla="*/ 29051 h 34099"/>
                <a:gd name="connsiteX13" fmla="*/ 10573 w 34099"/>
                <a:gd name="connsiteY13" fmla="*/ 32766 h 34099"/>
                <a:gd name="connsiteX14" fmla="*/ 17050 w 34099"/>
                <a:gd name="connsiteY14" fmla="*/ 34100 h 34099"/>
                <a:gd name="connsiteX15" fmla="*/ 23527 w 34099"/>
                <a:gd name="connsiteY15" fmla="*/ 32766 h 34099"/>
                <a:gd name="connsiteX16" fmla="*/ 29051 w 34099"/>
                <a:gd name="connsiteY16" fmla="*/ 29051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99" h="34099">
                  <a:moveTo>
                    <a:pt x="29051" y="29051"/>
                  </a:moveTo>
                  <a:cubicBezTo>
                    <a:pt x="30670" y="27432"/>
                    <a:pt x="31909" y="25622"/>
                    <a:pt x="32766" y="23527"/>
                  </a:cubicBezTo>
                  <a:cubicBezTo>
                    <a:pt x="33623" y="21431"/>
                    <a:pt x="34099" y="19240"/>
                    <a:pt x="34099" y="17050"/>
                  </a:cubicBezTo>
                  <a:cubicBezTo>
                    <a:pt x="34099" y="14859"/>
                    <a:pt x="33623" y="12668"/>
                    <a:pt x="32766" y="10573"/>
                  </a:cubicBezTo>
                  <a:cubicBezTo>
                    <a:pt x="31909" y="8477"/>
                    <a:pt x="30670" y="6667"/>
                    <a:pt x="29051" y="5048"/>
                  </a:cubicBezTo>
                  <a:cubicBezTo>
                    <a:pt x="27432" y="3429"/>
                    <a:pt x="25622" y="2191"/>
                    <a:pt x="23527" y="1333"/>
                  </a:cubicBezTo>
                  <a:cubicBezTo>
                    <a:pt x="21431" y="476"/>
                    <a:pt x="19240" y="0"/>
                    <a:pt x="17050" y="0"/>
                  </a:cubicBezTo>
                  <a:cubicBezTo>
                    <a:pt x="14859" y="0"/>
                    <a:pt x="12668" y="476"/>
                    <a:pt x="10573" y="1333"/>
                  </a:cubicBezTo>
                  <a:cubicBezTo>
                    <a:pt x="8477" y="2191"/>
                    <a:pt x="6667" y="3429"/>
                    <a:pt x="5048" y="5048"/>
                  </a:cubicBezTo>
                  <a:cubicBezTo>
                    <a:pt x="3429" y="6667"/>
                    <a:pt x="2191" y="8477"/>
                    <a:pt x="1333" y="10573"/>
                  </a:cubicBezTo>
                  <a:cubicBezTo>
                    <a:pt x="476" y="12668"/>
                    <a:pt x="0" y="14859"/>
                    <a:pt x="0" y="17050"/>
                  </a:cubicBezTo>
                  <a:cubicBezTo>
                    <a:pt x="0" y="19240"/>
                    <a:pt x="476" y="21431"/>
                    <a:pt x="1333" y="23527"/>
                  </a:cubicBezTo>
                  <a:cubicBezTo>
                    <a:pt x="2191" y="25622"/>
                    <a:pt x="3429" y="27432"/>
                    <a:pt x="5048" y="29051"/>
                  </a:cubicBezTo>
                  <a:cubicBezTo>
                    <a:pt x="6667" y="30670"/>
                    <a:pt x="8477" y="31909"/>
                    <a:pt x="10573" y="32766"/>
                  </a:cubicBezTo>
                  <a:cubicBezTo>
                    <a:pt x="12668" y="33623"/>
                    <a:pt x="14859" y="34100"/>
                    <a:pt x="17050" y="34100"/>
                  </a:cubicBezTo>
                  <a:cubicBezTo>
                    <a:pt x="19240" y="34100"/>
                    <a:pt x="21431" y="33623"/>
                    <a:pt x="23527" y="32766"/>
                  </a:cubicBezTo>
                  <a:cubicBezTo>
                    <a:pt x="25622" y="31909"/>
                    <a:pt x="27432" y="30670"/>
                    <a:pt x="29051" y="29051"/>
                  </a:cubicBezTo>
                  <a:close/>
                </a:path>
              </a:pathLst>
            </a:custGeom>
            <a:solidFill>
              <a:srgbClr val="00ABD7"/>
            </a:solidFill>
            <a:ln w="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F59A2449-2497-E4ED-015A-D358CE69F4D3}"/>
                </a:ext>
              </a:extLst>
            </p:cNvPr>
            <p:cNvSpPr/>
            <p:nvPr/>
          </p:nvSpPr>
          <p:spPr>
            <a:xfrm>
              <a:off x="10764100" y="1986115"/>
              <a:ext cx="53248" cy="53248"/>
            </a:xfrm>
            <a:custGeom>
              <a:avLst/>
              <a:gdLst>
                <a:gd name="connsiteX0" fmla="*/ 23241 w 27241"/>
                <a:gd name="connsiteY0" fmla="*/ 23241 h 27241"/>
                <a:gd name="connsiteX1" fmla="*/ 26194 w 27241"/>
                <a:gd name="connsiteY1" fmla="*/ 18860 h 27241"/>
                <a:gd name="connsiteX2" fmla="*/ 27242 w 27241"/>
                <a:gd name="connsiteY2" fmla="*/ 13621 h 27241"/>
                <a:gd name="connsiteX3" fmla="*/ 26194 w 27241"/>
                <a:gd name="connsiteY3" fmla="*/ 8382 h 27241"/>
                <a:gd name="connsiteX4" fmla="*/ 23241 w 27241"/>
                <a:gd name="connsiteY4" fmla="*/ 4001 h 27241"/>
                <a:gd name="connsiteX5" fmla="*/ 18859 w 27241"/>
                <a:gd name="connsiteY5" fmla="*/ 1048 h 27241"/>
                <a:gd name="connsiteX6" fmla="*/ 13621 w 27241"/>
                <a:gd name="connsiteY6" fmla="*/ 0 h 27241"/>
                <a:gd name="connsiteX7" fmla="*/ 8382 w 27241"/>
                <a:gd name="connsiteY7" fmla="*/ 1048 h 27241"/>
                <a:gd name="connsiteX8" fmla="*/ 4000 w 27241"/>
                <a:gd name="connsiteY8" fmla="*/ 4001 h 27241"/>
                <a:gd name="connsiteX9" fmla="*/ 1048 w 27241"/>
                <a:gd name="connsiteY9" fmla="*/ 8382 h 27241"/>
                <a:gd name="connsiteX10" fmla="*/ 0 w 27241"/>
                <a:gd name="connsiteY10" fmla="*/ 13621 h 27241"/>
                <a:gd name="connsiteX11" fmla="*/ 1048 w 27241"/>
                <a:gd name="connsiteY11" fmla="*/ 18860 h 27241"/>
                <a:gd name="connsiteX12" fmla="*/ 4000 w 27241"/>
                <a:gd name="connsiteY12" fmla="*/ 23241 h 27241"/>
                <a:gd name="connsiteX13" fmla="*/ 8382 w 27241"/>
                <a:gd name="connsiteY13" fmla="*/ 26194 h 27241"/>
                <a:gd name="connsiteX14" fmla="*/ 13621 w 27241"/>
                <a:gd name="connsiteY14" fmla="*/ 27242 h 27241"/>
                <a:gd name="connsiteX15" fmla="*/ 18859 w 27241"/>
                <a:gd name="connsiteY15" fmla="*/ 26194 h 27241"/>
                <a:gd name="connsiteX16" fmla="*/ 23241 w 27241"/>
                <a:gd name="connsiteY16" fmla="*/ 23241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241">
                  <a:moveTo>
                    <a:pt x="23241" y="23241"/>
                  </a:moveTo>
                  <a:cubicBezTo>
                    <a:pt x="24479" y="22003"/>
                    <a:pt x="25527" y="20479"/>
                    <a:pt x="26194" y="18860"/>
                  </a:cubicBezTo>
                  <a:cubicBezTo>
                    <a:pt x="26860" y="17145"/>
                    <a:pt x="27242" y="15431"/>
                    <a:pt x="27242" y="13621"/>
                  </a:cubicBezTo>
                  <a:cubicBezTo>
                    <a:pt x="27242" y="11811"/>
                    <a:pt x="26860" y="10097"/>
                    <a:pt x="26194" y="8382"/>
                  </a:cubicBezTo>
                  <a:cubicBezTo>
                    <a:pt x="25527" y="6668"/>
                    <a:pt x="24479" y="5239"/>
                    <a:pt x="23241" y="4001"/>
                  </a:cubicBezTo>
                  <a:cubicBezTo>
                    <a:pt x="22003" y="2762"/>
                    <a:pt x="20479" y="1715"/>
                    <a:pt x="18859" y="1048"/>
                  </a:cubicBezTo>
                  <a:cubicBezTo>
                    <a:pt x="17240" y="381"/>
                    <a:pt x="15430" y="0"/>
                    <a:pt x="13621" y="0"/>
                  </a:cubicBezTo>
                  <a:cubicBezTo>
                    <a:pt x="11811" y="0"/>
                    <a:pt x="10096" y="381"/>
                    <a:pt x="8382" y="1048"/>
                  </a:cubicBezTo>
                  <a:cubicBezTo>
                    <a:pt x="6667" y="1715"/>
                    <a:pt x="5239" y="2762"/>
                    <a:pt x="4000" y="4001"/>
                  </a:cubicBezTo>
                  <a:cubicBezTo>
                    <a:pt x="2762" y="5239"/>
                    <a:pt x="1715" y="6763"/>
                    <a:pt x="1048" y="8382"/>
                  </a:cubicBezTo>
                  <a:cubicBezTo>
                    <a:pt x="381" y="10097"/>
                    <a:pt x="0" y="11811"/>
                    <a:pt x="0" y="13621"/>
                  </a:cubicBezTo>
                  <a:cubicBezTo>
                    <a:pt x="0" y="15431"/>
                    <a:pt x="381" y="17145"/>
                    <a:pt x="1048" y="18860"/>
                  </a:cubicBezTo>
                  <a:cubicBezTo>
                    <a:pt x="1715" y="20574"/>
                    <a:pt x="2762" y="22003"/>
                    <a:pt x="4000" y="23241"/>
                  </a:cubicBezTo>
                  <a:cubicBezTo>
                    <a:pt x="5239" y="24479"/>
                    <a:pt x="6763" y="25527"/>
                    <a:pt x="8382" y="26194"/>
                  </a:cubicBezTo>
                  <a:cubicBezTo>
                    <a:pt x="10001" y="26860"/>
                    <a:pt x="11811" y="27242"/>
                    <a:pt x="13621" y="27242"/>
                  </a:cubicBezTo>
                  <a:cubicBezTo>
                    <a:pt x="15430" y="27242"/>
                    <a:pt x="17145" y="26860"/>
                    <a:pt x="18859" y="26194"/>
                  </a:cubicBezTo>
                  <a:cubicBezTo>
                    <a:pt x="20574" y="25527"/>
                    <a:pt x="22003" y="24479"/>
                    <a:pt x="23241" y="23241"/>
                  </a:cubicBezTo>
                  <a:close/>
                </a:path>
              </a:pathLst>
            </a:custGeom>
            <a:solidFill>
              <a:srgbClr val="00ABD7"/>
            </a:solidFill>
            <a:ln w="0"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50E34E26-7ADB-2472-0280-8814DE3C54E9}"/>
                </a:ext>
              </a:extLst>
            </p:cNvPr>
            <p:cNvSpPr/>
            <p:nvPr/>
          </p:nvSpPr>
          <p:spPr>
            <a:xfrm>
              <a:off x="10341090" y="1992818"/>
              <a:ext cx="39842" cy="39842"/>
            </a:xfrm>
            <a:custGeom>
              <a:avLst/>
              <a:gdLst>
                <a:gd name="connsiteX0" fmla="*/ 17431 w 20383"/>
                <a:gd name="connsiteY0" fmla="*/ 17431 h 20383"/>
                <a:gd name="connsiteX1" fmla="*/ 19621 w 20383"/>
                <a:gd name="connsiteY1" fmla="*/ 14097 h 20383"/>
                <a:gd name="connsiteX2" fmla="*/ 20383 w 20383"/>
                <a:gd name="connsiteY2" fmla="*/ 10192 h 20383"/>
                <a:gd name="connsiteX3" fmla="*/ 19621 w 20383"/>
                <a:gd name="connsiteY3" fmla="*/ 6286 h 20383"/>
                <a:gd name="connsiteX4" fmla="*/ 17431 w 20383"/>
                <a:gd name="connsiteY4" fmla="*/ 2953 h 20383"/>
                <a:gd name="connsiteX5" fmla="*/ 14097 w 20383"/>
                <a:gd name="connsiteY5" fmla="*/ 762 h 20383"/>
                <a:gd name="connsiteX6" fmla="*/ 10192 w 20383"/>
                <a:gd name="connsiteY6" fmla="*/ 0 h 20383"/>
                <a:gd name="connsiteX7" fmla="*/ 6286 w 20383"/>
                <a:gd name="connsiteY7" fmla="*/ 762 h 20383"/>
                <a:gd name="connsiteX8" fmla="*/ 2953 w 20383"/>
                <a:gd name="connsiteY8" fmla="*/ 2953 h 20383"/>
                <a:gd name="connsiteX9" fmla="*/ 762 w 20383"/>
                <a:gd name="connsiteY9" fmla="*/ 6286 h 20383"/>
                <a:gd name="connsiteX10" fmla="*/ 0 w 20383"/>
                <a:gd name="connsiteY10" fmla="*/ 10192 h 20383"/>
                <a:gd name="connsiteX11" fmla="*/ 762 w 20383"/>
                <a:gd name="connsiteY11" fmla="*/ 14097 h 20383"/>
                <a:gd name="connsiteX12" fmla="*/ 2953 w 20383"/>
                <a:gd name="connsiteY12" fmla="*/ 17431 h 20383"/>
                <a:gd name="connsiteX13" fmla="*/ 6286 w 20383"/>
                <a:gd name="connsiteY13" fmla="*/ 19621 h 20383"/>
                <a:gd name="connsiteX14" fmla="*/ 10192 w 20383"/>
                <a:gd name="connsiteY14" fmla="*/ 20383 h 20383"/>
                <a:gd name="connsiteX15" fmla="*/ 14097 w 20383"/>
                <a:gd name="connsiteY15" fmla="*/ 19621 h 20383"/>
                <a:gd name="connsiteX16" fmla="*/ 17431 w 20383"/>
                <a:gd name="connsiteY16"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83" h="20383">
                  <a:moveTo>
                    <a:pt x="17431" y="17431"/>
                  </a:moveTo>
                  <a:cubicBezTo>
                    <a:pt x="18383" y="16478"/>
                    <a:pt x="19145" y="15335"/>
                    <a:pt x="19621" y="14097"/>
                  </a:cubicBezTo>
                  <a:cubicBezTo>
                    <a:pt x="20098" y="12859"/>
                    <a:pt x="20383" y="11525"/>
                    <a:pt x="20383" y="10192"/>
                  </a:cubicBezTo>
                  <a:cubicBezTo>
                    <a:pt x="20383" y="8858"/>
                    <a:pt x="20098" y="7525"/>
                    <a:pt x="19621" y="6286"/>
                  </a:cubicBezTo>
                  <a:cubicBezTo>
                    <a:pt x="19145" y="5048"/>
                    <a:pt x="18383" y="3905"/>
                    <a:pt x="17431" y="2953"/>
                  </a:cubicBezTo>
                  <a:cubicBezTo>
                    <a:pt x="16478" y="2000"/>
                    <a:pt x="15335" y="1238"/>
                    <a:pt x="14097" y="762"/>
                  </a:cubicBezTo>
                  <a:cubicBezTo>
                    <a:pt x="12859" y="286"/>
                    <a:pt x="11525" y="0"/>
                    <a:pt x="10192" y="0"/>
                  </a:cubicBezTo>
                  <a:cubicBezTo>
                    <a:pt x="8858" y="0"/>
                    <a:pt x="7525" y="286"/>
                    <a:pt x="6286" y="762"/>
                  </a:cubicBezTo>
                  <a:cubicBezTo>
                    <a:pt x="5048" y="1238"/>
                    <a:pt x="3905" y="2000"/>
                    <a:pt x="2953" y="2953"/>
                  </a:cubicBezTo>
                  <a:cubicBezTo>
                    <a:pt x="2000" y="3905"/>
                    <a:pt x="1238" y="5048"/>
                    <a:pt x="762" y="6286"/>
                  </a:cubicBezTo>
                  <a:cubicBezTo>
                    <a:pt x="286" y="7525"/>
                    <a:pt x="0" y="8858"/>
                    <a:pt x="0" y="10192"/>
                  </a:cubicBezTo>
                  <a:cubicBezTo>
                    <a:pt x="0" y="11525"/>
                    <a:pt x="286" y="12859"/>
                    <a:pt x="762" y="14097"/>
                  </a:cubicBezTo>
                  <a:cubicBezTo>
                    <a:pt x="1238" y="15335"/>
                    <a:pt x="2000" y="16478"/>
                    <a:pt x="2953" y="17431"/>
                  </a:cubicBezTo>
                  <a:cubicBezTo>
                    <a:pt x="3905" y="18383"/>
                    <a:pt x="5048" y="19145"/>
                    <a:pt x="6286" y="19621"/>
                  </a:cubicBezTo>
                  <a:cubicBezTo>
                    <a:pt x="7525" y="20098"/>
                    <a:pt x="8858" y="20383"/>
                    <a:pt x="10192" y="20383"/>
                  </a:cubicBezTo>
                  <a:cubicBezTo>
                    <a:pt x="11525" y="20383"/>
                    <a:pt x="12859" y="20098"/>
                    <a:pt x="14097" y="19621"/>
                  </a:cubicBezTo>
                  <a:cubicBezTo>
                    <a:pt x="15335" y="19145"/>
                    <a:pt x="16478" y="18383"/>
                    <a:pt x="17431" y="17431"/>
                  </a:cubicBezTo>
                  <a:close/>
                </a:path>
              </a:pathLst>
            </a:custGeom>
            <a:solidFill>
              <a:srgbClr val="00ABD7"/>
            </a:solidFill>
            <a:ln w="0"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BAC54715-8C2C-1BBF-39B4-BEB0E5C56791}"/>
                </a:ext>
              </a:extLst>
            </p:cNvPr>
            <p:cNvSpPr/>
            <p:nvPr/>
          </p:nvSpPr>
          <p:spPr>
            <a:xfrm>
              <a:off x="9924038" y="2001569"/>
              <a:ext cx="26064" cy="26066"/>
            </a:xfrm>
            <a:custGeom>
              <a:avLst/>
              <a:gdLst>
                <a:gd name="connsiteX0" fmla="*/ 11430 w 13334"/>
                <a:gd name="connsiteY0" fmla="*/ 11430 h 13335"/>
                <a:gd name="connsiteX1" fmla="*/ 12859 w 13334"/>
                <a:gd name="connsiteY1" fmla="*/ 9239 h 13335"/>
                <a:gd name="connsiteX2" fmla="*/ 13335 w 13334"/>
                <a:gd name="connsiteY2" fmla="*/ 6668 h 13335"/>
                <a:gd name="connsiteX3" fmla="*/ 12859 w 13334"/>
                <a:gd name="connsiteY3" fmla="*/ 4096 h 13335"/>
                <a:gd name="connsiteX4" fmla="*/ 11430 w 13334"/>
                <a:gd name="connsiteY4" fmla="*/ 1905 h 13335"/>
                <a:gd name="connsiteX5" fmla="*/ 9239 w 13334"/>
                <a:gd name="connsiteY5" fmla="*/ 476 h 13335"/>
                <a:gd name="connsiteX6" fmla="*/ 6667 w 13334"/>
                <a:gd name="connsiteY6" fmla="*/ 0 h 13335"/>
                <a:gd name="connsiteX7" fmla="*/ 4096 w 13334"/>
                <a:gd name="connsiteY7" fmla="*/ 476 h 13335"/>
                <a:gd name="connsiteX8" fmla="*/ 1905 w 13334"/>
                <a:gd name="connsiteY8" fmla="*/ 1905 h 13335"/>
                <a:gd name="connsiteX9" fmla="*/ 476 w 13334"/>
                <a:gd name="connsiteY9" fmla="*/ 4096 h 13335"/>
                <a:gd name="connsiteX10" fmla="*/ 0 w 13334"/>
                <a:gd name="connsiteY10" fmla="*/ 6668 h 13335"/>
                <a:gd name="connsiteX11" fmla="*/ 476 w 13334"/>
                <a:gd name="connsiteY11" fmla="*/ 9239 h 13335"/>
                <a:gd name="connsiteX12" fmla="*/ 1905 w 13334"/>
                <a:gd name="connsiteY12" fmla="*/ 11430 h 13335"/>
                <a:gd name="connsiteX13" fmla="*/ 4096 w 13334"/>
                <a:gd name="connsiteY13" fmla="*/ 12859 h 13335"/>
                <a:gd name="connsiteX14" fmla="*/ 6667 w 13334"/>
                <a:gd name="connsiteY14" fmla="*/ 13335 h 13335"/>
                <a:gd name="connsiteX15" fmla="*/ 9239 w 13334"/>
                <a:gd name="connsiteY15" fmla="*/ 12859 h 13335"/>
                <a:gd name="connsiteX16" fmla="*/ 11430 w 13334"/>
                <a:gd name="connsiteY16" fmla="*/ 1143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4" h="13335">
                  <a:moveTo>
                    <a:pt x="11430" y="11430"/>
                  </a:moveTo>
                  <a:cubicBezTo>
                    <a:pt x="12097" y="10763"/>
                    <a:pt x="12573" y="10097"/>
                    <a:pt x="12859" y="9239"/>
                  </a:cubicBezTo>
                  <a:cubicBezTo>
                    <a:pt x="13240" y="8382"/>
                    <a:pt x="13335" y="7525"/>
                    <a:pt x="13335" y="6668"/>
                  </a:cubicBezTo>
                  <a:cubicBezTo>
                    <a:pt x="13335" y="5810"/>
                    <a:pt x="13144" y="4858"/>
                    <a:pt x="12859" y="4096"/>
                  </a:cubicBezTo>
                  <a:cubicBezTo>
                    <a:pt x="12478" y="3239"/>
                    <a:pt x="12002" y="2572"/>
                    <a:pt x="11430" y="1905"/>
                  </a:cubicBezTo>
                  <a:cubicBezTo>
                    <a:pt x="10763" y="1238"/>
                    <a:pt x="10096" y="762"/>
                    <a:pt x="9239" y="476"/>
                  </a:cubicBezTo>
                  <a:cubicBezTo>
                    <a:pt x="8382" y="95"/>
                    <a:pt x="7525" y="0"/>
                    <a:pt x="6667" y="0"/>
                  </a:cubicBezTo>
                  <a:cubicBezTo>
                    <a:pt x="5810" y="0"/>
                    <a:pt x="4858" y="191"/>
                    <a:pt x="4096" y="476"/>
                  </a:cubicBezTo>
                  <a:cubicBezTo>
                    <a:pt x="3239" y="857"/>
                    <a:pt x="2572" y="1334"/>
                    <a:pt x="1905" y="1905"/>
                  </a:cubicBezTo>
                  <a:cubicBezTo>
                    <a:pt x="1238" y="2572"/>
                    <a:pt x="762" y="3239"/>
                    <a:pt x="476" y="4096"/>
                  </a:cubicBezTo>
                  <a:cubicBezTo>
                    <a:pt x="95" y="4953"/>
                    <a:pt x="0" y="5810"/>
                    <a:pt x="0" y="6668"/>
                  </a:cubicBezTo>
                  <a:cubicBezTo>
                    <a:pt x="0" y="7525"/>
                    <a:pt x="191" y="8477"/>
                    <a:pt x="476" y="9239"/>
                  </a:cubicBezTo>
                  <a:cubicBezTo>
                    <a:pt x="857" y="10097"/>
                    <a:pt x="1333" y="10763"/>
                    <a:pt x="1905" y="11430"/>
                  </a:cubicBezTo>
                  <a:cubicBezTo>
                    <a:pt x="2477" y="12097"/>
                    <a:pt x="3239" y="12573"/>
                    <a:pt x="4096" y="12859"/>
                  </a:cubicBezTo>
                  <a:cubicBezTo>
                    <a:pt x="4953" y="13240"/>
                    <a:pt x="5810" y="13335"/>
                    <a:pt x="6667" y="13335"/>
                  </a:cubicBezTo>
                  <a:cubicBezTo>
                    <a:pt x="7525" y="13335"/>
                    <a:pt x="8477" y="13145"/>
                    <a:pt x="9239" y="12859"/>
                  </a:cubicBezTo>
                  <a:cubicBezTo>
                    <a:pt x="10001" y="12573"/>
                    <a:pt x="10763" y="12002"/>
                    <a:pt x="11430" y="11430"/>
                  </a:cubicBezTo>
                  <a:close/>
                </a:path>
              </a:pathLst>
            </a:custGeom>
            <a:solidFill>
              <a:srgbClr val="00ABD7"/>
            </a:solidFill>
            <a:ln w="0"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7B278D8D-727E-645F-D093-1AE1C9D5D715}"/>
                </a:ext>
              </a:extLst>
            </p:cNvPr>
            <p:cNvSpPr/>
            <p:nvPr/>
          </p:nvSpPr>
          <p:spPr>
            <a:xfrm>
              <a:off x="11178918" y="1543371"/>
              <a:ext cx="79685" cy="79685"/>
            </a:xfrm>
            <a:custGeom>
              <a:avLst/>
              <a:gdLst>
                <a:gd name="connsiteX0" fmla="*/ 34861 w 40766"/>
                <a:gd name="connsiteY0" fmla="*/ 34862 h 40766"/>
                <a:gd name="connsiteX1" fmla="*/ 39243 w 40766"/>
                <a:gd name="connsiteY1" fmla="*/ 28194 h 40766"/>
                <a:gd name="connsiteX2" fmla="*/ 40767 w 40766"/>
                <a:gd name="connsiteY2" fmla="*/ 20384 h 40766"/>
                <a:gd name="connsiteX3" fmla="*/ 39243 w 40766"/>
                <a:gd name="connsiteY3" fmla="*/ 12573 h 40766"/>
                <a:gd name="connsiteX4" fmla="*/ 34861 w 40766"/>
                <a:gd name="connsiteY4" fmla="*/ 5906 h 40766"/>
                <a:gd name="connsiteX5" fmla="*/ 28194 w 40766"/>
                <a:gd name="connsiteY5" fmla="*/ 1524 h 40766"/>
                <a:gd name="connsiteX6" fmla="*/ 20383 w 40766"/>
                <a:gd name="connsiteY6" fmla="*/ 0 h 40766"/>
                <a:gd name="connsiteX7" fmla="*/ 12573 w 40766"/>
                <a:gd name="connsiteY7" fmla="*/ 1524 h 40766"/>
                <a:gd name="connsiteX8" fmla="*/ 5905 w 40766"/>
                <a:gd name="connsiteY8" fmla="*/ 5906 h 40766"/>
                <a:gd name="connsiteX9" fmla="*/ 1524 w 40766"/>
                <a:gd name="connsiteY9" fmla="*/ 12573 h 40766"/>
                <a:gd name="connsiteX10" fmla="*/ 0 w 40766"/>
                <a:gd name="connsiteY10" fmla="*/ 20384 h 40766"/>
                <a:gd name="connsiteX11" fmla="*/ 1524 w 40766"/>
                <a:gd name="connsiteY11" fmla="*/ 28194 h 40766"/>
                <a:gd name="connsiteX12" fmla="*/ 5905 w 40766"/>
                <a:gd name="connsiteY12" fmla="*/ 34862 h 40766"/>
                <a:gd name="connsiteX13" fmla="*/ 12573 w 40766"/>
                <a:gd name="connsiteY13" fmla="*/ 39243 h 40766"/>
                <a:gd name="connsiteX14" fmla="*/ 20383 w 40766"/>
                <a:gd name="connsiteY14" fmla="*/ 40767 h 40766"/>
                <a:gd name="connsiteX15" fmla="*/ 28194 w 40766"/>
                <a:gd name="connsiteY15" fmla="*/ 39243 h 40766"/>
                <a:gd name="connsiteX16" fmla="*/ 34861 w 40766"/>
                <a:gd name="connsiteY16" fmla="*/ 34862 h 4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66" h="40766">
                  <a:moveTo>
                    <a:pt x="34861" y="34862"/>
                  </a:moveTo>
                  <a:cubicBezTo>
                    <a:pt x="36767" y="32957"/>
                    <a:pt x="38290" y="30766"/>
                    <a:pt x="39243" y="28194"/>
                  </a:cubicBezTo>
                  <a:cubicBezTo>
                    <a:pt x="40291" y="25718"/>
                    <a:pt x="40767" y="23051"/>
                    <a:pt x="40767" y="20384"/>
                  </a:cubicBezTo>
                  <a:cubicBezTo>
                    <a:pt x="40767" y="17717"/>
                    <a:pt x="40291" y="15050"/>
                    <a:pt x="39243" y="12573"/>
                  </a:cubicBezTo>
                  <a:cubicBezTo>
                    <a:pt x="38195" y="10096"/>
                    <a:pt x="36767" y="7906"/>
                    <a:pt x="34861" y="5906"/>
                  </a:cubicBezTo>
                  <a:cubicBezTo>
                    <a:pt x="32956" y="4000"/>
                    <a:pt x="30766" y="2477"/>
                    <a:pt x="28194" y="1524"/>
                  </a:cubicBezTo>
                  <a:cubicBezTo>
                    <a:pt x="25717" y="476"/>
                    <a:pt x="23050" y="0"/>
                    <a:pt x="20383" y="0"/>
                  </a:cubicBezTo>
                  <a:cubicBezTo>
                    <a:pt x="17717" y="0"/>
                    <a:pt x="15050" y="476"/>
                    <a:pt x="12573" y="1524"/>
                  </a:cubicBezTo>
                  <a:cubicBezTo>
                    <a:pt x="10096" y="2572"/>
                    <a:pt x="7906" y="4000"/>
                    <a:pt x="5905" y="5906"/>
                  </a:cubicBezTo>
                  <a:cubicBezTo>
                    <a:pt x="4000" y="7810"/>
                    <a:pt x="2476" y="10001"/>
                    <a:pt x="1524" y="12573"/>
                  </a:cubicBezTo>
                  <a:cubicBezTo>
                    <a:pt x="476" y="15050"/>
                    <a:pt x="0" y="17717"/>
                    <a:pt x="0" y="20384"/>
                  </a:cubicBezTo>
                  <a:cubicBezTo>
                    <a:pt x="0" y="23051"/>
                    <a:pt x="476" y="25718"/>
                    <a:pt x="1524" y="28194"/>
                  </a:cubicBezTo>
                  <a:cubicBezTo>
                    <a:pt x="2572" y="30671"/>
                    <a:pt x="4000" y="32861"/>
                    <a:pt x="5905" y="34862"/>
                  </a:cubicBezTo>
                  <a:cubicBezTo>
                    <a:pt x="7810" y="36766"/>
                    <a:pt x="10001" y="38291"/>
                    <a:pt x="12573" y="39243"/>
                  </a:cubicBezTo>
                  <a:cubicBezTo>
                    <a:pt x="15050" y="40291"/>
                    <a:pt x="17717" y="40767"/>
                    <a:pt x="20383" y="40767"/>
                  </a:cubicBezTo>
                  <a:cubicBezTo>
                    <a:pt x="23050" y="40767"/>
                    <a:pt x="25717" y="40291"/>
                    <a:pt x="28194" y="39243"/>
                  </a:cubicBezTo>
                  <a:cubicBezTo>
                    <a:pt x="30671" y="38195"/>
                    <a:pt x="32861" y="36766"/>
                    <a:pt x="34861" y="34862"/>
                  </a:cubicBezTo>
                  <a:close/>
                </a:path>
              </a:pathLst>
            </a:custGeom>
            <a:solidFill>
              <a:srgbClr val="00ABD7"/>
            </a:solidFill>
            <a:ln w="0"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E752C13C-3F93-D841-A5A1-C26483E0C3D3}"/>
                </a:ext>
              </a:extLst>
            </p:cNvPr>
            <p:cNvSpPr/>
            <p:nvPr/>
          </p:nvSpPr>
          <p:spPr>
            <a:xfrm>
              <a:off x="10757957" y="1550073"/>
              <a:ext cx="66653" cy="66653"/>
            </a:xfrm>
            <a:custGeom>
              <a:avLst/>
              <a:gdLst>
                <a:gd name="connsiteX0" fmla="*/ 29051 w 34099"/>
                <a:gd name="connsiteY0" fmla="*/ 29051 h 34099"/>
                <a:gd name="connsiteX1" fmla="*/ 32766 w 34099"/>
                <a:gd name="connsiteY1" fmla="*/ 23527 h 34099"/>
                <a:gd name="connsiteX2" fmla="*/ 34100 w 34099"/>
                <a:gd name="connsiteY2" fmla="*/ 17050 h 34099"/>
                <a:gd name="connsiteX3" fmla="*/ 32766 w 34099"/>
                <a:gd name="connsiteY3" fmla="*/ 10573 h 34099"/>
                <a:gd name="connsiteX4" fmla="*/ 29051 w 34099"/>
                <a:gd name="connsiteY4" fmla="*/ 5048 h 34099"/>
                <a:gd name="connsiteX5" fmla="*/ 23527 w 34099"/>
                <a:gd name="connsiteY5" fmla="*/ 1333 h 34099"/>
                <a:gd name="connsiteX6" fmla="*/ 17050 w 34099"/>
                <a:gd name="connsiteY6" fmla="*/ 0 h 34099"/>
                <a:gd name="connsiteX7" fmla="*/ 10573 w 34099"/>
                <a:gd name="connsiteY7" fmla="*/ 1333 h 34099"/>
                <a:gd name="connsiteX8" fmla="*/ 5048 w 34099"/>
                <a:gd name="connsiteY8" fmla="*/ 5048 h 34099"/>
                <a:gd name="connsiteX9" fmla="*/ 1333 w 34099"/>
                <a:gd name="connsiteY9" fmla="*/ 10573 h 34099"/>
                <a:gd name="connsiteX10" fmla="*/ 0 w 34099"/>
                <a:gd name="connsiteY10" fmla="*/ 17050 h 34099"/>
                <a:gd name="connsiteX11" fmla="*/ 1333 w 34099"/>
                <a:gd name="connsiteY11" fmla="*/ 23527 h 34099"/>
                <a:gd name="connsiteX12" fmla="*/ 5048 w 34099"/>
                <a:gd name="connsiteY12" fmla="*/ 29051 h 34099"/>
                <a:gd name="connsiteX13" fmla="*/ 10573 w 34099"/>
                <a:gd name="connsiteY13" fmla="*/ 32766 h 34099"/>
                <a:gd name="connsiteX14" fmla="*/ 17050 w 34099"/>
                <a:gd name="connsiteY14" fmla="*/ 34100 h 34099"/>
                <a:gd name="connsiteX15" fmla="*/ 23527 w 34099"/>
                <a:gd name="connsiteY15" fmla="*/ 32766 h 34099"/>
                <a:gd name="connsiteX16" fmla="*/ 29051 w 34099"/>
                <a:gd name="connsiteY16" fmla="*/ 29051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99" h="34099">
                  <a:moveTo>
                    <a:pt x="29051" y="29051"/>
                  </a:moveTo>
                  <a:cubicBezTo>
                    <a:pt x="30671" y="27432"/>
                    <a:pt x="31909" y="25622"/>
                    <a:pt x="32766" y="23527"/>
                  </a:cubicBezTo>
                  <a:cubicBezTo>
                    <a:pt x="33623" y="21431"/>
                    <a:pt x="34100" y="19241"/>
                    <a:pt x="34100" y="17050"/>
                  </a:cubicBezTo>
                  <a:cubicBezTo>
                    <a:pt x="34100" y="14859"/>
                    <a:pt x="33623" y="12668"/>
                    <a:pt x="32766" y="10573"/>
                  </a:cubicBezTo>
                  <a:cubicBezTo>
                    <a:pt x="31909" y="8477"/>
                    <a:pt x="30671" y="6667"/>
                    <a:pt x="29051" y="5048"/>
                  </a:cubicBezTo>
                  <a:cubicBezTo>
                    <a:pt x="27432" y="3429"/>
                    <a:pt x="25622" y="2191"/>
                    <a:pt x="23527" y="1333"/>
                  </a:cubicBezTo>
                  <a:cubicBezTo>
                    <a:pt x="21431" y="476"/>
                    <a:pt x="19240" y="0"/>
                    <a:pt x="17050" y="0"/>
                  </a:cubicBezTo>
                  <a:cubicBezTo>
                    <a:pt x="14859" y="0"/>
                    <a:pt x="12668" y="476"/>
                    <a:pt x="10573" y="1333"/>
                  </a:cubicBezTo>
                  <a:cubicBezTo>
                    <a:pt x="8477" y="2191"/>
                    <a:pt x="6667" y="3429"/>
                    <a:pt x="5048" y="5048"/>
                  </a:cubicBezTo>
                  <a:cubicBezTo>
                    <a:pt x="3429" y="6667"/>
                    <a:pt x="2191" y="8477"/>
                    <a:pt x="1333" y="10573"/>
                  </a:cubicBezTo>
                  <a:cubicBezTo>
                    <a:pt x="476" y="12668"/>
                    <a:pt x="0" y="14859"/>
                    <a:pt x="0" y="17050"/>
                  </a:cubicBezTo>
                  <a:cubicBezTo>
                    <a:pt x="0" y="19241"/>
                    <a:pt x="476" y="21431"/>
                    <a:pt x="1333" y="23527"/>
                  </a:cubicBezTo>
                  <a:cubicBezTo>
                    <a:pt x="2191" y="25622"/>
                    <a:pt x="3429" y="27432"/>
                    <a:pt x="5048" y="29051"/>
                  </a:cubicBezTo>
                  <a:cubicBezTo>
                    <a:pt x="6667" y="30671"/>
                    <a:pt x="8477" y="31909"/>
                    <a:pt x="10573" y="32766"/>
                  </a:cubicBezTo>
                  <a:cubicBezTo>
                    <a:pt x="12668" y="33623"/>
                    <a:pt x="14859" y="34100"/>
                    <a:pt x="17050" y="34100"/>
                  </a:cubicBezTo>
                  <a:cubicBezTo>
                    <a:pt x="19240" y="34100"/>
                    <a:pt x="21431" y="33623"/>
                    <a:pt x="23527" y="32766"/>
                  </a:cubicBezTo>
                  <a:cubicBezTo>
                    <a:pt x="25622" y="31909"/>
                    <a:pt x="27432" y="30671"/>
                    <a:pt x="29051" y="29051"/>
                  </a:cubicBezTo>
                  <a:close/>
                </a:path>
              </a:pathLst>
            </a:custGeom>
            <a:solidFill>
              <a:srgbClr val="00ABD7"/>
            </a:solidFill>
            <a:ln w="0"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DF9D41D8-3907-9293-4140-840243ADB923}"/>
                </a:ext>
              </a:extLst>
            </p:cNvPr>
            <p:cNvSpPr/>
            <p:nvPr/>
          </p:nvSpPr>
          <p:spPr>
            <a:xfrm>
              <a:off x="10334388" y="1556588"/>
              <a:ext cx="53248" cy="53248"/>
            </a:xfrm>
            <a:custGeom>
              <a:avLst/>
              <a:gdLst>
                <a:gd name="connsiteX0" fmla="*/ 23241 w 27241"/>
                <a:gd name="connsiteY0" fmla="*/ 23241 h 27241"/>
                <a:gd name="connsiteX1" fmla="*/ 26194 w 27241"/>
                <a:gd name="connsiteY1" fmla="*/ 18860 h 27241"/>
                <a:gd name="connsiteX2" fmla="*/ 27242 w 27241"/>
                <a:gd name="connsiteY2" fmla="*/ 13621 h 27241"/>
                <a:gd name="connsiteX3" fmla="*/ 26194 w 27241"/>
                <a:gd name="connsiteY3" fmla="*/ 8382 h 27241"/>
                <a:gd name="connsiteX4" fmla="*/ 23241 w 27241"/>
                <a:gd name="connsiteY4" fmla="*/ 4000 h 27241"/>
                <a:gd name="connsiteX5" fmla="*/ 18859 w 27241"/>
                <a:gd name="connsiteY5" fmla="*/ 1048 h 27241"/>
                <a:gd name="connsiteX6" fmla="*/ 13621 w 27241"/>
                <a:gd name="connsiteY6" fmla="*/ 0 h 27241"/>
                <a:gd name="connsiteX7" fmla="*/ 8382 w 27241"/>
                <a:gd name="connsiteY7" fmla="*/ 1048 h 27241"/>
                <a:gd name="connsiteX8" fmla="*/ 4000 w 27241"/>
                <a:gd name="connsiteY8" fmla="*/ 4000 h 27241"/>
                <a:gd name="connsiteX9" fmla="*/ 1048 w 27241"/>
                <a:gd name="connsiteY9" fmla="*/ 8382 h 27241"/>
                <a:gd name="connsiteX10" fmla="*/ 0 w 27241"/>
                <a:gd name="connsiteY10" fmla="*/ 13621 h 27241"/>
                <a:gd name="connsiteX11" fmla="*/ 1048 w 27241"/>
                <a:gd name="connsiteY11" fmla="*/ 18860 h 27241"/>
                <a:gd name="connsiteX12" fmla="*/ 4000 w 27241"/>
                <a:gd name="connsiteY12" fmla="*/ 23241 h 27241"/>
                <a:gd name="connsiteX13" fmla="*/ 8382 w 27241"/>
                <a:gd name="connsiteY13" fmla="*/ 26194 h 27241"/>
                <a:gd name="connsiteX14" fmla="*/ 13621 w 27241"/>
                <a:gd name="connsiteY14" fmla="*/ 27242 h 27241"/>
                <a:gd name="connsiteX15" fmla="*/ 18859 w 27241"/>
                <a:gd name="connsiteY15" fmla="*/ 26194 h 27241"/>
                <a:gd name="connsiteX16" fmla="*/ 23241 w 27241"/>
                <a:gd name="connsiteY16" fmla="*/ 23241 h 2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241">
                  <a:moveTo>
                    <a:pt x="23241" y="23241"/>
                  </a:moveTo>
                  <a:cubicBezTo>
                    <a:pt x="24479" y="22003"/>
                    <a:pt x="25527" y="20479"/>
                    <a:pt x="26194" y="18860"/>
                  </a:cubicBezTo>
                  <a:cubicBezTo>
                    <a:pt x="26860" y="17145"/>
                    <a:pt x="27242" y="15431"/>
                    <a:pt x="27242" y="13621"/>
                  </a:cubicBezTo>
                  <a:cubicBezTo>
                    <a:pt x="27242" y="11811"/>
                    <a:pt x="26860" y="10097"/>
                    <a:pt x="26194" y="8382"/>
                  </a:cubicBezTo>
                  <a:cubicBezTo>
                    <a:pt x="25527" y="6667"/>
                    <a:pt x="24479" y="5239"/>
                    <a:pt x="23241" y="4000"/>
                  </a:cubicBezTo>
                  <a:cubicBezTo>
                    <a:pt x="22003" y="2762"/>
                    <a:pt x="20479" y="1714"/>
                    <a:pt x="18859" y="1048"/>
                  </a:cubicBezTo>
                  <a:cubicBezTo>
                    <a:pt x="17240" y="381"/>
                    <a:pt x="15430" y="0"/>
                    <a:pt x="13621" y="0"/>
                  </a:cubicBezTo>
                  <a:cubicBezTo>
                    <a:pt x="11811" y="0"/>
                    <a:pt x="10096" y="381"/>
                    <a:pt x="8382" y="1048"/>
                  </a:cubicBezTo>
                  <a:cubicBezTo>
                    <a:pt x="6667" y="1714"/>
                    <a:pt x="5239" y="2762"/>
                    <a:pt x="4000" y="4000"/>
                  </a:cubicBezTo>
                  <a:cubicBezTo>
                    <a:pt x="2762" y="5239"/>
                    <a:pt x="1715" y="6763"/>
                    <a:pt x="1048" y="8382"/>
                  </a:cubicBezTo>
                  <a:cubicBezTo>
                    <a:pt x="381" y="10097"/>
                    <a:pt x="0" y="11811"/>
                    <a:pt x="0" y="13621"/>
                  </a:cubicBezTo>
                  <a:cubicBezTo>
                    <a:pt x="0" y="15431"/>
                    <a:pt x="381" y="17145"/>
                    <a:pt x="1048" y="18860"/>
                  </a:cubicBezTo>
                  <a:cubicBezTo>
                    <a:pt x="1715" y="20574"/>
                    <a:pt x="2762" y="22003"/>
                    <a:pt x="4000" y="23241"/>
                  </a:cubicBezTo>
                  <a:cubicBezTo>
                    <a:pt x="5239" y="24479"/>
                    <a:pt x="6763" y="25527"/>
                    <a:pt x="8382" y="26194"/>
                  </a:cubicBezTo>
                  <a:cubicBezTo>
                    <a:pt x="10001" y="26861"/>
                    <a:pt x="11811" y="27242"/>
                    <a:pt x="13621" y="27242"/>
                  </a:cubicBezTo>
                  <a:cubicBezTo>
                    <a:pt x="15430" y="27242"/>
                    <a:pt x="17145" y="26861"/>
                    <a:pt x="18859" y="26194"/>
                  </a:cubicBezTo>
                  <a:cubicBezTo>
                    <a:pt x="20574" y="25527"/>
                    <a:pt x="22003" y="24479"/>
                    <a:pt x="23241" y="23241"/>
                  </a:cubicBezTo>
                  <a:close/>
                </a:path>
              </a:pathLst>
            </a:custGeom>
            <a:solidFill>
              <a:srgbClr val="00ABD7"/>
            </a:solidFill>
            <a:ln w="0"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F0BBCDC9-0505-6A6F-AFA2-A96E01F1E1C6}"/>
                </a:ext>
              </a:extLst>
            </p:cNvPr>
            <p:cNvSpPr/>
            <p:nvPr/>
          </p:nvSpPr>
          <p:spPr>
            <a:xfrm>
              <a:off x="9915101" y="1561989"/>
              <a:ext cx="39842" cy="39842"/>
            </a:xfrm>
            <a:custGeom>
              <a:avLst/>
              <a:gdLst>
                <a:gd name="connsiteX0" fmla="*/ 17431 w 20383"/>
                <a:gd name="connsiteY0" fmla="*/ 17431 h 20383"/>
                <a:gd name="connsiteX1" fmla="*/ 19621 w 20383"/>
                <a:gd name="connsiteY1" fmla="*/ 14097 h 20383"/>
                <a:gd name="connsiteX2" fmla="*/ 20383 w 20383"/>
                <a:gd name="connsiteY2" fmla="*/ 10192 h 20383"/>
                <a:gd name="connsiteX3" fmla="*/ 19621 w 20383"/>
                <a:gd name="connsiteY3" fmla="*/ 6286 h 20383"/>
                <a:gd name="connsiteX4" fmla="*/ 17431 w 20383"/>
                <a:gd name="connsiteY4" fmla="*/ 2953 h 20383"/>
                <a:gd name="connsiteX5" fmla="*/ 14097 w 20383"/>
                <a:gd name="connsiteY5" fmla="*/ 762 h 20383"/>
                <a:gd name="connsiteX6" fmla="*/ 10192 w 20383"/>
                <a:gd name="connsiteY6" fmla="*/ 0 h 20383"/>
                <a:gd name="connsiteX7" fmla="*/ 6286 w 20383"/>
                <a:gd name="connsiteY7" fmla="*/ 762 h 20383"/>
                <a:gd name="connsiteX8" fmla="*/ 2953 w 20383"/>
                <a:gd name="connsiteY8" fmla="*/ 2953 h 20383"/>
                <a:gd name="connsiteX9" fmla="*/ 762 w 20383"/>
                <a:gd name="connsiteY9" fmla="*/ 6286 h 20383"/>
                <a:gd name="connsiteX10" fmla="*/ 0 w 20383"/>
                <a:gd name="connsiteY10" fmla="*/ 10192 h 20383"/>
                <a:gd name="connsiteX11" fmla="*/ 762 w 20383"/>
                <a:gd name="connsiteY11" fmla="*/ 14097 h 20383"/>
                <a:gd name="connsiteX12" fmla="*/ 2953 w 20383"/>
                <a:gd name="connsiteY12" fmla="*/ 17431 h 20383"/>
                <a:gd name="connsiteX13" fmla="*/ 6286 w 20383"/>
                <a:gd name="connsiteY13" fmla="*/ 19622 h 20383"/>
                <a:gd name="connsiteX14" fmla="*/ 10192 w 20383"/>
                <a:gd name="connsiteY14" fmla="*/ 20384 h 20383"/>
                <a:gd name="connsiteX15" fmla="*/ 14097 w 20383"/>
                <a:gd name="connsiteY15" fmla="*/ 19622 h 20383"/>
                <a:gd name="connsiteX16" fmla="*/ 17431 w 20383"/>
                <a:gd name="connsiteY16"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83" h="20383">
                  <a:moveTo>
                    <a:pt x="17431" y="17431"/>
                  </a:moveTo>
                  <a:cubicBezTo>
                    <a:pt x="18383" y="16478"/>
                    <a:pt x="19145" y="15335"/>
                    <a:pt x="19621" y="14097"/>
                  </a:cubicBezTo>
                  <a:cubicBezTo>
                    <a:pt x="20098" y="12859"/>
                    <a:pt x="20383" y="11525"/>
                    <a:pt x="20383" y="10192"/>
                  </a:cubicBezTo>
                  <a:cubicBezTo>
                    <a:pt x="20383" y="8858"/>
                    <a:pt x="20098" y="7525"/>
                    <a:pt x="19621" y="6286"/>
                  </a:cubicBezTo>
                  <a:cubicBezTo>
                    <a:pt x="19145" y="5048"/>
                    <a:pt x="18383" y="3905"/>
                    <a:pt x="17431" y="2953"/>
                  </a:cubicBezTo>
                  <a:cubicBezTo>
                    <a:pt x="16478" y="2000"/>
                    <a:pt x="15335" y="1238"/>
                    <a:pt x="14097" y="762"/>
                  </a:cubicBezTo>
                  <a:cubicBezTo>
                    <a:pt x="12859" y="286"/>
                    <a:pt x="11525" y="0"/>
                    <a:pt x="10192" y="0"/>
                  </a:cubicBezTo>
                  <a:cubicBezTo>
                    <a:pt x="8858" y="0"/>
                    <a:pt x="7525" y="286"/>
                    <a:pt x="6286" y="762"/>
                  </a:cubicBezTo>
                  <a:cubicBezTo>
                    <a:pt x="5048" y="1238"/>
                    <a:pt x="3905" y="2000"/>
                    <a:pt x="2953" y="2953"/>
                  </a:cubicBezTo>
                  <a:cubicBezTo>
                    <a:pt x="2000" y="3905"/>
                    <a:pt x="1238" y="5048"/>
                    <a:pt x="762" y="6286"/>
                  </a:cubicBezTo>
                  <a:cubicBezTo>
                    <a:pt x="286" y="7525"/>
                    <a:pt x="0" y="8858"/>
                    <a:pt x="0" y="10192"/>
                  </a:cubicBezTo>
                  <a:cubicBezTo>
                    <a:pt x="0" y="11525"/>
                    <a:pt x="286" y="12859"/>
                    <a:pt x="762" y="14097"/>
                  </a:cubicBezTo>
                  <a:cubicBezTo>
                    <a:pt x="1238" y="15335"/>
                    <a:pt x="2000" y="16478"/>
                    <a:pt x="2953" y="17431"/>
                  </a:cubicBezTo>
                  <a:cubicBezTo>
                    <a:pt x="3905" y="18383"/>
                    <a:pt x="5048" y="19145"/>
                    <a:pt x="6286" y="19622"/>
                  </a:cubicBezTo>
                  <a:cubicBezTo>
                    <a:pt x="7525" y="20098"/>
                    <a:pt x="8858" y="20384"/>
                    <a:pt x="10192" y="20384"/>
                  </a:cubicBezTo>
                  <a:cubicBezTo>
                    <a:pt x="11525" y="20384"/>
                    <a:pt x="12859" y="20098"/>
                    <a:pt x="14097" y="19622"/>
                  </a:cubicBezTo>
                  <a:cubicBezTo>
                    <a:pt x="15335" y="19145"/>
                    <a:pt x="16478" y="18383"/>
                    <a:pt x="17431" y="17431"/>
                  </a:cubicBezTo>
                  <a:close/>
                </a:path>
              </a:pathLst>
            </a:custGeom>
            <a:solidFill>
              <a:srgbClr val="00ABD7"/>
            </a:solidFill>
            <a:ln w="0"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752E89C1-3CE1-2631-D2CA-BB93F44629D3}"/>
                </a:ext>
              </a:extLst>
            </p:cNvPr>
            <p:cNvSpPr/>
            <p:nvPr/>
          </p:nvSpPr>
          <p:spPr>
            <a:xfrm>
              <a:off x="9492836" y="1569434"/>
              <a:ext cx="26064" cy="26066"/>
            </a:xfrm>
            <a:custGeom>
              <a:avLst/>
              <a:gdLst>
                <a:gd name="connsiteX0" fmla="*/ 11430 w 13334"/>
                <a:gd name="connsiteY0" fmla="*/ 11430 h 13335"/>
                <a:gd name="connsiteX1" fmla="*/ 12859 w 13334"/>
                <a:gd name="connsiteY1" fmla="*/ 9239 h 13335"/>
                <a:gd name="connsiteX2" fmla="*/ 13335 w 13334"/>
                <a:gd name="connsiteY2" fmla="*/ 6668 h 13335"/>
                <a:gd name="connsiteX3" fmla="*/ 12859 w 13334"/>
                <a:gd name="connsiteY3" fmla="*/ 4096 h 13335"/>
                <a:gd name="connsiteX4" fmla="*/ 11430 w 13334"/>
                <a:gd name="connsiteY4" fmla="*/ 1905 h 13335"/>
                <a:gd name="connsiteX5" fmla="*/ 9239 w 13334"/>
                <a:gd name="connsiteY5" fmla="*/ 476 h 13335"/>
                <a:gd name="connsiteX6" fmla="*/ 6668 w 13334"/>
                <a:gd name="connsiteY6" fmla="*/ 0 h 13335"/>
                <a:gd name="connsiteX7" fmla="*/ 4096 w 13334"/>
                <a:gd name="connsiteY7" fmla="*/ 476 h 13335"/>
                <a:gd name="connsiteX8" fmla="*/ 1905 w 13334"/>
                <a:gd name="connsiteY8" fmla="*/ 1905 h 13335"/>
                <a:gd name="connsiteX9" fmla="*/ 476 w 13334"/>
                <a:gd name="connsiteY9" fmla="*/ 4096 h 13335"/>
                <a:gd name="connsiteX10" fmla="*/ 0 w 13334"/>
                <a:gd name="connsiteY10" fmla="*/ 6668 h 13335"/>
                <a:gd name="connsiteX11" fmla="*/ 476 w 13334"/>
                <a:gd name="connsiteY11" fmla="*/ 9239 h 13335"/>
                <a:gd name="connsiteX12" fmla="*/ 1905 w 13334"/>
                <a:gd name="connsiteY12" fmla="*/ 11430 h 13335"/>
                <a:gd name="connsiteX13" fmla="*/ 4096 w 13334"/>
                <a:gd name="connsiteY13" fmla="*/ 12859 h 13335"/>
                <a:gd name="connsiteX14" fmla="*/ 6668 w 13334"/>
                <a:gd name="connsiteY14" fmla="*/ 13335 h 13335"/>
                <a:gd name="connsiteX15" fmla="*/ 9239 w 13334"/>
                <a:gd name="connsiteY15" fmla="*/ 12859 h 13335"/>
                <a:gd name="connsiteX16" fmla="*/ 11430 w 13334"/>
                <a:gd name="connsiteY16" fmla="*/ 1143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34" h="13335">
                  <a:moveTo>
                    <a:pt x="11430" y="11430"/>
                  </a:moveTo>
                  <a:cubicBezTo>
                    <a:pt x="12097" y="10763"/>
                    <a:pt x="12573" y="10096"/>
                    <a:pt x="12859" y="9239"/>
                  </a:cubicBezTo>
                  <a:cubicBezTo>
                    <a:pt x="13240" y="8382"/>
                    <a:pt x="13335" y="7525"/>
                    <a:pt x="13335" y="6668"/>
                  </a:cubicBezTo>
                  <a:cubicBezTo>
                    <a:pt x="13335" y="5810"/>
                    <a:pt x="13145" y="4858"/>
                    <a:pt x="12859" y="4096"/>
                  </a:cubicBezTo>
                  <a:cubicBezTo>
                    <a:pt x="12478" y="3238"/>
                    <a:pt x="12002" y="2572"/>
                    <a:pt x="11430" y="1905"/>
                  </a:cubicBezTo>
                  <a:cubicBezTo>
                    <a:pt x="10763" y="1238"/>
                    <a:pt x="10097" y="762"/>
                    <a:pt x="9239" y="476"/>
                  </a:cubicBezTo>
                  <a:cubicBezTo>
                    <a:pt x="8382" y="190"/>
                    <a:pt x="7525" y="0"/>
                    <a:pt x="6668" y="0"/>
                  </a:cubicBezTo>
                  <a:cubicBezTo>
                    <a:pt x="5810" y="0"/>
                    <a:pt x="4858" y="190"/>
                    <a:pt x="4096" y="476"/>
                  </a:cubicBezTo>
                  <a:cubicBezTo>
                    <a:pt x="3239" y="857"/>
                    <a:pt x="2572" y="1333"/>
                    <a:pt x="1905" y="1905"/>
                  </a:cubicBezTo>
                  <a:cubicBezTo>
                    <a:pt x="1238" y="2572"/>
                    <a:pt x="762" y="3238"/>
                    <a:pt x="476" y="4096"/>
                  </a:cubicBezTo>
                  <a:cubicBezTo>
                    <a:pt x="95" y="4953"/>
                    <a:pt x="0" y="5810"/>
                    <a:pt x="0" y="6668"/>
                  </a:cubicBezTo>
                  <a:cubicBezTo>
                    <a:pt x="0" y="7525"/>
                    <a:pt x="191" y="8477"/>
                    <a:pt x="476" y="9239"/>
                  </a:cubicBezTo>
                  <a:cubicBezTo>
                    <a:pt x="857" y="10096"/>
                    <a:pt x="1334" y="10763"/>
                    <a:pt x="1905" y="11430"/>
                  </a:cubicBezTo>
                  <a:cubicBezTo>
                    <a:pt x="2572" y="12097"/>
                    <a:pt x="3239" y="12573"/>
                    <a:pt x="4096" y="12859"/>
                  </a:cubicBezTo>
                  <a:cubicBezTo>
                    <a:pt x="4953" y="13240"/>
                    <a:pt x="5810" y="13335"/>
                    <a:pt x="6668" y="13335"/>
                  </a:cubicBezTo>
                  <a:cubicBezTo>
                    <a:pt x="7525" y="13335"/>
                    <a:pt x="8477" y="13145"/>
                    <a:pt x="9239" y="12859"/>
                  </a:cubicBezTo>
                  <a:cubicBezTo>
                    <a:pt x="10097" y="12478"/>
                    <a:pt x="10763" y="12002"/>
                    <a:pt x="11430" y="11430"/>
                  </a:cubicBezTo>
                  <a:close/>
                </a:path>
              </a:pathLst>
            </a:custGeom>
            <a:solidFill>
              <a:srgbClr val="00ABD7"/>
            </a:solidFill>
            <a:ln w="0" cap="flat">
              <a:noFill/>
              <a:prstDash val="solid"/>
              <a:miter/>
            </a:ln>
          </p:spPr>
          <p:txBody>
            <a:bodyPr rtlCol="0" anchor="ctr"/>
            <a:lstStyle/>
            <a:p>
              <a:endParaRPr lang="nl-NL"/>
            </a:p>
          </p:txBody>
        </p:sp>
      </p:grpSp>
    </p:spTree>
    <p:extLst>
      <p:ext uri="{BB962C8B-B14F-4D97-AF65-F5344CB8AC3E}">
        <p14:creationId xmlns:p14="http://schemas.microsoft.com/office/powerpoint/2010/main" val="30800505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737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able of content">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B263CC-03AA-9911-50BD-5806E3D935A7}"/>
              </a:ext>
            </a:extLst>
          </p:cNvPr>
          <p:cNvSpPr>
            <a:spLocks noGrp="1"/>
          </p:cNvSpPr>
          <p:nvPr>
            <p:ph type="title" hasCustomPrompt="1"/>
          </p:nvPr>
        </p:nvSpPr>
        <p:spPr>
          <a:xfrm>
            <a:off x="838200" y="487045"/>
            <a:ext cx="10515600" cy="1325563"/>
          </a:xfrm>
        </p:spPr>
        <p:txBody>
          <a:bodyPr>
            <a:normAutofit/>
          </a:bodyPr>
          <a:lstStyle>
            <a:lvl1pPr>
              <a:defRPr sz="4000">
                <a:solidFill>
                  <a:schemeClr val="tx2"/>
                </a:solidFill>
                <a:latin typeface="Glegoo" pitchFamily="2" charset="77"/>
                <a:cs typeface="Glegoo" pitchFamily="2" charset="77"/>
              </a:defRPr>
            </a:lvl1pPr>
          </a:lstStyle>
          <a:p>
            <a:r>
              <a:rPr lang="nl-NL" err="1"/>
              <a:t>Title</a:t>
            </a:r>
            <a:r>
              <a:rPr lang="nl-NL"/>
              <a:t>, e.g. </a:t>
            </a:r>
            <a:r>
              <a:rPr lang="nl-NL" err="1"/>
              <a:t>Today’s</a:t>
            </a:r>
            <a:r>
              <a:rPr lang="nl-NL"/>
              <a:t> Program</a:t>
            </a:r>
          </a:p>
        </p:txBody>
      </p:sp>
      <p:sp>
        <p:nvSpPr>
          <p:cNvPr id="3" name="Tijdelijke aanduiding voor inhoud 2">
            <a:extLst>
              <a:ext uri="{FF2B5EF4-FFF2-40B4-BE49-F238E27FC236}">
                <a16:creationId xmlns:a16="http://schemas.microsoft.com/office/drawing/2014/main" id="{98F4A1DD-A6D9-35E6-3E5B-6E34C533F6CB}"/>
              </a:ext>
            </a:extLst>
          </p:cNvPr>
          <p:cNvSpPr>
            <a:spLocks noGrp="1"/>
          </p:cNvSpPr>
          <p:nvPr>
            <p:ph idx="1" hasCustomPrompt="1"/>
          </p:nvPr>
        </p:nvSpPr>
        <p:spPr>
          <a:xfrm>
            <a:off x="838200" y="1947545"/>
            <a:ext cx="10515600" cy="4351338"/>
          </a:xfrm>
        </p:spPr>
        <p:txBody>
          <a:bodyPr/>
          <a:lstStyle>
            <a:lvl1pPr>
              <a:defRPr sz="2000" b="0" i="0">
                <a:latin typeface="Open Sans" panose="020B0606030504020204" pitchFamily="34" charset="0"/>
                <a:ea typeface="Open Sans" panose="020B0606030504020204" pitchFamily="34" charset="0"/>
                <a:cs typeface="Open Sans" panose="020B0606030504020204" pitchFamily="34" charset="0"/>
              </a:defRPr>
            </a:lvl1pPr>
            <a:lvl2pPr>
              <a:defRPr sz="160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l-NL"/>
              <a:t>15:30 – 16:00	 Topic </a:t>
            </a:r>
          </a:p>
          <a:p>
            <a:pPr lvl="1"/>
            <a:r>
              <a:rPr lang="nl-NL"/>
              <a:t>Sub topic </a:t>
            </a:r>
          </a:p>
          <a:p>
            <a:pPr lvl="0"/>
            <a:r>
              <a:rPr lang="nl-NL"/>
              <a:t>16:00 – 16:10 Second topic</a:t>
            </a:r>
          </a:p>
          <a:p>
            <a:pPr lvl="0"/>
            <a:r>
              <a:rPr lang="nl-NL" err="1"/>
              <a:t>Etc</a:t>
            </a:r>
            <a:endParaRPr lang="nl-NL"/>
          </a:p>
        </p:txBody>
      </p:sp>
    </p:spTree>
    <p:extLst>
      <p:ext uri="{BB962C8B-B14F-4D97-AF65-F5344CB8AC3E}">
        <p14:creationId xmlns:p14="http://schemas.microsoft.com/office/powerpoint/2010/main" val="366808764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egular content slide">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B263CC-03AA-9911-50BD-5806E3D935A7}"/>
              </a:ext>
            </a:extLst>
          </p:cNvPr>
          <p:cNvSpPr>
            <a:spLocks noGrp="1"/>
          </p:cNvSpPr>
          <p:nvPr>
            <p:ph type="title" hasCustomPrompt="1"/>
          </p:nvPr>
        </p:nvSpPr>
        <p:spPr>
          <a:xfrm>
            <a:off x="838200" y="487045"/>
            <a:ext cx="10515600" cy="1325563"/>
          </a:xfrm>
        </p:spPr>
        <p:txBody>
          <a:bodyPr>
            <a:normAutofit/>
          </a:bodyPr>
          <a:lstStyle>
            <a:lvl1pPr>
              <a:defRPr sz="4000">
                <a:solidFill>
                  <a:schemeClr val="tx2"/>
                </a:solidFill>
                <a:latin typeface="Glegoo" pitchFamily="2" charset="77"/>
                <a:cs typeface="Glegoo" pitchFamily="2" charset="77"/>
              </a:defRPr>
            </a:lvl1pPr>
          </a:lstStyle>
          <a:p>
            <a:r>
              <a:rPr lang="nl-NL" err="1"/>
              <a:t>Title</a:t>
            </a:r>
            <a:r>
              <a:rPr lang="nl-NL"/>
              <a:t> </a:t>
            </a:r>
          </a:p>
        </p:txBody>
      </p:sp>
      <p:sp>
        <p:nvSpPr>
          <p:cNvPr id="3" name="Tijdelijke aanduiding voor inhoud 2">
            <a:extLst>
              <a:ext uri="{FF2B5EF4-FFF2-40B4-BE49-F238E27FC236}">
                <a16:creationId xmlns:a16="http://schemas.microsoft.com/office/drawing/2014/main" id="{98F4A1DD-A6D9-35E6-3E5B-6E34C533F6CB}"/>
              </a:ext>
            </a:extLst>
          </p:cNvPr>
          <p:cNvSpPr>
            <a:spLocks noGrp="1"/>
          </p:cNvSpPr>
          <p:nvPr>
            <p:ph idx="1" hasCustomPrompt="1"/>
          </p:nvPr>
        </p:nvSpPr>
        <p:spPr>
          <a:xfrm>
            <a:off x="838200" y="1947545"/>
            <a:ext cx="10515600" cy="4351338"/>
          </a:xfrm>
        </p:spPr>
        <p:txBody>
          <a:bodyPr/>
          <a:lstStyle>
            <a:lvl1pPr marL="0" indent="0">
              <a:buNone/>
              <a:defRPr sz="2000" b="0" i="0">
                <a:latin typeface="Open Sans" panose="020B0606030504020204" pitchFamily="34" charset="0"/>
                <a:ea typeface="Open Sans" panose="020B0606030504020204" pitchFamily="34" charset="0"/>
                <a:cs typeface="Open Sans" panose="020B0606030504020204" pitchFamily="34" charset="0"/>
              </a:defRPr>
            </a:lvl1pPr>
            <a:lvl2pPr>
              <a:defRPr sz="160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l-NL"/>
              <a:t>Content</a:t>
            </a:r>
          </a:p>
        </p:txBody>
      </p:sp>
    </p:spTree>
    <p:extLst>
      <p:ext uri="{BB962C8B-B14F-4D97-AF65-F5344CB8AC3E}">
        <p14:creationId xmlns:p14="http://schemas.microsoft.com/office/powerpoint/2010/main" val="312851912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Slide with two colums">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DA453-C632-3805-9DEF-A707BA243FDE}"/>
              </a:ext>
            </a:extLst>
          </p:cNvPr>
          <p:cNvSpPr>
            <a:spLocks noGrp="1"/>
          </p:cNvSpPr>
          <p:nvPr>
            <p:ph type="title" hasCustomPrompt="1"/>
          </p:nvPr>
        </p:nvSpPr>
        <p:spPr>
          <a:xfrm>
            <a:off x="838200" y="500062"/>
            <a:ext cx="10515600" cy="1325563"/>
          </a:xfrm>
        </p:spPr>
        <p:txBody>
          <a:bodyPr>
            <a:normAutofit/>
          </a:bodyPr>
          <a:lstStyle>
            <a:lvl1pPr>
              <a:defRPr sz="4000">
                <a:solidFill>
                  <a:schemeClr val="tx2"/>
                </a:solidFill>
                <a:latin typeface="Glegoo" pitchFamily="2" charset="77"/>
                <a:cs typeface="Glegoo" pitchFamily="2" charset="77"/>
              </a:defRPr>
            </a:lvl1pPr>
          </a:lstStyle>
          <a:p>
            <a:r>
              <a:rPr lang="nl-NL" err="1"/>
              <a:t>Title</a:t>
            </a:r>
            <a:endParaRPr lang="nl-NL"/>
          </a:p>
        </p:txBody>
      </p:sp>
      <p:sp>
        <p:nvSpPr>
          <p:cNvPr id="3" name="Tijdelijke aanduiding voor inhoud 2">
            <a:extLst>
              <a:ext uri="{FF2B5EF4-FFF2-40B4-BE49-F238E27FC236}">
                <a16:creationId xmlns:a16="http://schemas.microsoft.com/office/drawing/2014/main" id="{952E27BF-F2F6-CD73-BDB9-7D7AC5308744}"/>
              </a:ext>
            </a:extLst>
          </p:cNvPr>
          <p:cNvSpPr>
            <a:spLocks noGrp="1"/>
          </p:cNvSpPr>
          <p:nvPr>
            <p:ph sz="half" idx="1"/>
          </p:nvPr>
        </p:nvSpPr>
        <p:spPr>
          <a:xfrm>
            <a:off x="838200" y="2006600"/>
            <a:ext cx="5181600" cy="4351338"/>
          </a:xfrm>
        </p:spPr>
        <p:txBody>
          <a:bodyPr>
            <a:normAutofit/>
          </a:bodyPr>
          <a:lstStyle>
            <a:lvl1pPr>
              <a:defRPr sz="2000" b="0" i="0">
                <a:latin typeface="Open Sans" panose="020B0606030504020204" pitchFamily="34" charset="0"/>
                <a:ea typeface="Open Sans" panose="020B0606030504020204" pitchFamily="34" charset="0"/>
                <a:cs typeface="Open Sans" panose="020B0606030504020204" pitchFamily="34" charset="0"/>
              </a:defRPr>
            </a:lvl1pPr>
            <a:lvl2pPr>
              <a:defRPr sz="1800" b="0" i="0">
                <a:latin typeface="Open Sans" panose="020B0606030504020204" pitchFamily="34" charset="0"/>
                <a:ea typeface="Open Sans" panose="020B0606030504020204" pitchFamily="34" charset="0"/>
                <a:cs typeface="Open Sans" panose="020B0606030504020204" pitchFamily="34" charset="0"/>
              </a:defRPr>
            </a:lvl2pPr>
            <a:lvl3pPr>
              <a:defRPr sz="1600" b="0" i="0">
                <a:latin typeface="Open Sans" panose="020B0606030504020204" pitchFamily="34" charset="0"/>
                <a:ea typeface="Open Sans" panose="020B0606030504020204" pitchFamily="34" charset="0"/>
                <a:cs typeface="Open Sans" panose="020B0606030504020204" pitchFamily="34" charset="0"/>
              </a:defRPr>
            </a:lvl3pPr>
            <a:lvl4pPr>
              <a:defRPr sz="1400" b="0" i="0">
                <a:latin typeface="Open Sans" panose="020B0606030504020204" pitchFamily="34" charset="0"/>
                <a:ea typeface="Open Sans" panose="020B0606030504020204" pitchFamily="34" charset="0"/>
                <a:cs typeface="Open Sans" panose="020B0606030504020204" pitchFamily="34" charset="0"/>
              </a:defRPr>
            </a:lvl4pPr>
            <a:lvl5pPr>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inhoud 3">
            <a:extLst>
              <a:ext uri="{FF2B5EF4-FFF2-40B4-BE49-F238E27FC236}">
                <a16:creationId xmlns:a16="http://schemas.microsoft.com/office/drawing/2014/main" id="{F0FA3D75-242B-EBF5-E7A1-2A245665DE97}"/>
              </a:ext>
            </a:extLst>
          </p:cNvPr>
          <p:cNvSpPr>
            <a:spLocks noGrp="1"/>
          </p:cNvSpPr>
          <p:nvPr>
            <p:ph sz="half" idx="2"/>
          </p:nvPr>
        </p:nvSpPr>
        <p:spPr>
          <a:xfrm>
            <a:off x="6172200" y="2006600"/>
            <a:ext cx="5181600" cy="4351338"/>
          </a:xfrm>
        </p:spPr>
        <p:txBody>
          <a:bodyPr>
            <a:normAutofit/>
          </a:bodyPr>
          <a:lstStyle>
            <a:lvl1pPr>
              <a:defRPr sz="2000" b="0" i="0">
                <a:latin typeface="Open Sans" panose="020B0606030504020204" pitchFamily="34" charset="0"/>
                <a:ea typeface="Open Sans" panose="020B0606030504020204" pitchFamily="34" charset="0"/>
                <a:cs typeface="Open Sans" panose="020B0606030504020204" pitchFamily="34" charset="0"/>
              </a:defRPr>
            </a:lvl1pPr>
            <a:lvl2pPr>
              <a:defRPr sz="1800" b="0" i="0">
                <a:latin typeface="Open Sans" panose="020B0606030504020204" pitchFamily="34" charset="0"/>
                <a:ea typeface="Open Sans" panose="020B0606030504020204" pitchFamily="34" charset="0"/>
                <a:cs typeface="Open Sans" panose="020B0606030504020204" pitchFamily="34" charset="0"/>
              </a:defRPr>
            </a:lvl2pPr>
            <a:lvl3pPr>
              <a:defRPr sz="1600" b="0" i="0">
                <a:latin typeface="Open Sans" panose="020B0606030504020204" pitchFamily="34" charset="0"/>
                <a:ea typeface="Open Sans" panose="020B0606030504020204" pitchFamily="34" charset="0"/>
                <a:cs typeface="Open Sans" panose="020B0606030504020204" pitchFamily="34" charset="0"/>
              </a:defRPr>
            </a:lvl3pPr>
            <a:lvl4pPr>
              <a:defRPr sz="1400" b="0" i="0">
                <a:latin typeface="Open Sans" panose="020B0606030504020204" pitchFamily="34" charset="0"/>
                <a:ea typeface="Open Sans" panose="020B0606030504020204" pitchFamily="34" charset="0"/>
                <a:cs typeface="Open Sans" panose="020B0606030504020204" pitchFamily="34" charset="0"/>
              </a:defRPr>
            </a:lvl4pPr>
            <a:lvl5pPr>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94869003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lide to make a compare">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E6F87C-44FB-B606-D8AE-11AAD9F67E03}"/>
              </a:ext>
            </a:extLst>
          </p:cNvPr>
          <p:cNvSpPr>
            <a:spLocks noGrp="1"/>
          </p:cNvSpPr>
          <p:nvPr>
            <p:ph type="title"/>
          </p:nvPr>
        </p:nvSpPr>
        <p:spPr>
          <a:xfrm>
            <a:off x="838200" y="527334"/>
            <a:ext cx="10515600" cy="1325563"/>
          </a:xfrm>
        </p:spPr>
        <p:txBody>
          <a:bodyPr>
            <a:normAutofit/>
          </a:bodyPr>
          <a:lstStyle>
            <a:lvl1pPr>
              <a:defRPr sz="4000">
                <a:solidFill>
                  <a:schemeClr val="tx2"/>
                </a:solidFill>
                <a:latin typeface="Glegoo" pitchFamily="2" charset="77"/>
                <a:cs typeface="Glegoo" pitchFamily="2" charset="77"/>
              </a:defRPr>
            </a:lvl1pPr>
          </a:lstStyle>
          <a:p>
            <a:r>
              <a:rPr lang="en-US"/>
              <a:t>Click to edit Master title style</a:t>
            </a:r>
            <a:endParaRPr lang="nl-NL"/>
          </a:p>
        </p:txBody>
      </p:sp>
      <p:sp>
        <p:nvSpPr>
          <p:cNvPr id="3" name="Tijdelijke aanduiding voor tekst 2">
            <a:extLst>
              <a:ext uri="{FF2B5EF4-FFF2-40B4-BE49-F238E27FC236}">
                <a16:creationId xmlns:a16="http://schemas.microsoft.com/office/drawing/2014/main" id="{0AC3F10D-7974-6930-8C6A-39B1C7F11890}"/>
              </a:ext>
            </a:extLst>
          </p:cNvPr>
          <p:cNvSpPr>
            <a:spLocks noGrp="1"/>
          </p:cNvSpPr>
          <p:nvPr>
            <p:ph type="body" idx="1"/>
          </p:nvPr>
        </p:nvSpPr>
        <p:spPr>
          <a:xfrm>
            <a:off x="838200" y="1843372"/>
            <a:ext cx="5157787" cy="823912"/>
          </a:xfrm>
        </p:spPr>
        <p:txBody>
          <a:bodyPr anchor="b">
            <a:normAutofit/>
          </a:bodyPr>
          <a:lstStyle>
            <a:lvl1pPr marL="0" indent="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Tijdelijke aanduiding voor inhoud 3">
            <a:extLst>
              <a:ext uri="{FF2B5EF4-FFF2-40B4-BE49-F238E27FC236}">
                <a16:creationId xmlns:a16="http://schemas.microsoft.com/office/drawing/2014/main" id="{A42F306C-8D21-9540-2964-2A0E44551570}"/>
              </a:ext>
            </a:extLst>
          </p:cNvPr>
          <p:cNvSpPr>
            <a:spLocks noGrp="1"/>
          </p:cNvSpPr>
          <p:nvPr>
            <p:ph sz="half" idx="2"/>
          </p:nvPr>
        </p:nvSpPr>
        <p:spPr>
          <a:xfrm>
            <a:off x="838200" y="2667284"/>
            <a:ext cx="5157787" cy="3684588"/>
          </a:xfrm>
        </p:spPr>
        <p:txBody>
          <a:bodyPr>
            <a:normAutofit/>
          </a:bodyPr>
          <a:lstStyle>
            <a:lvl1pPr>
              <a:defRPr sz="2000" b="0" i="0">
                <a:latin typeface="Open Sans" panose="020B0606030504020204" pitchFamily="34" charset="0"/>
                <a:ea typeface="Open Sans" panose="020B0606030504020204" pitchFamily="34" charset="0"/>
                <a:cs typeface="Open Sans" panose="020B0606030504020204" pitchFamily="34" charset="0"/>
              </a:defRPr>
            </a:lvl1pPr>
            <a:lvl2pPr>
              <a:defRPr sz="1800" b="0" i="0">
                <a:latin typeface="Open Sans" panose="020B0606030504020204" pitchFamily="34" charset="0"/>
                <a:ea typeface="Open Sans" panose="020B0606030504020204" pitchFamily="34" charset="0"/>
                <a:cs typeface="Open Sans" panose="020B0606030504020204" pitchFamily="34" charset="0"/>
              </a:defRPr>
            </a:lvl2pPr>
            <a:lvl3pPr>
              <a:defRPr sz="1600" b="0" i="0">
                <a:latin typeface="Open Sans" panose="020B0606030504020204" pitchFamily="34" charset="0"/>
                <a:ea typeface="Open Sans" panose="020B0606030504020204" pitchFamily="34" charset="0"/>
                <a:cs typeface="Open Sans" panose="020B0606030504020204" pitchFamily="34" charset="0"/>
              </a:defRPr>
            </a:lvl3pPr>
            <a:lvl4pPr>
              <a:defRPr sz="1400" b="0" i="0">
                <a:latin typeface="Open Sans" panose="020B0606030504020204" pitchFamily="34" charset="0"/>
                <a:ea typeface="Open Sans" panose="020B0606030504020204" pitchFamily="34" charset="0"/>
                <a:cs typeface="Open Sans" panose="020B0606030504020204" pitchFamily="34" charset="0"/>
              </a:defRPr>
            </a:lvl4pPr>
            <a:lvl5pPr>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tekst 4">
            <a:extLst>
              <a:ext uri="{FF2B5EF4-FFF2-40B4-BE49-F238E27FC236}">
                <a16:creationId xmlns:a16="http://schemas.microsoft.com/office/drawing/2014/main" id="{A6418BA8-622F-28A6-7F62-DE98BC9D27AA}"/>
              </a:ext>
            </a:extLst>
          </p:cNvPr>
          <p:cNvSpPr>
            <a:spLocks noGrp="1"/>
          </p:cNvSpPr>
          <p:nvPr>
            <p:ph type="body" sz="quarter" idx="3"/>
          </p:nvPr>
        </p:nvSpPr>
        <p:spPr>
          <a:xfrm>
            <a:off x="6170612" y="1845571"/>
            <a:ext cx="5183188" cy="823912"/>
          </a:xfrm>
        </p:spPr>
        <p:txBody>
          <a:bodyPr anchor="b">
            <a:normAutofit/>
          </a:bodyPr>
          <a:lstStyle>
            <a:lvl1pPr marL="0" indent="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ijdelijke aanduiding voor inhoud 5">
            <a:extLst>
              <a:ext uri="{FF2B5EF4-FFF2-40B4-BE49-F238E27FC236}">
                <a16:creationId xmlns:a16="http://schemas.microsoft.com/office/drawing/2014/main" id="{A703D39C-7C75-72A0-2CAA-2674F853EDDF}"/>
              </a:ext>
            </a:extLst>
          </p:cNvPr>
          <p:cNvSpPr>
            <a:spLocks noGrp="1"/>
          </p:cNvSpPr>
          <p:nvPr>
            <p:ph sz="quarter" idx="4"/>
          </p:nvPr>
        </p:nvSpPr>
        <p:spPr>
          <a:xfrm>
            <a:off x="6170612" y="2669483"/>
            <a:ext cx="5183188" cy="3684588"/>
          </a:xfrm>
        </p:spPr>
        <p:txBody>
          <a:bodyPr>
            <a:normAutofit/>
          </a:bodyPr>
          <a:lstStyle>
            <a:lvl1pPr>
              <a:defRPr sz="2000">
                <a:latin typeface="Open Sans" panose="020B0606030504020204" pitchFamily="34" charset="0"/>
                <a:ea typeface="Open Sans" panose="020B0606030504020204" pitchFamily="34" charset="0"/>
                <a:cs typeface="Open Sans" panose="020B0606030504020204" pitchFamily="34" charset="0"/>
              </a:defRPr>
            </a:lvl1pPr>
            <a:lvl2pPr>
              <a:defRPr sz="180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56829496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image">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EF2E4-8071-F14B-DB5C-F3435DAC94ED}"/>
              </a:ext>
            </a:extLst>
          </p:cNvPr>
          <p:cNvSpPr>
            <a:spLocks noGrp="1"/>
          </p:cNvSpPr>
          <p:nvPr>
            <p:ph type="title"/>
          </p:nvPr>
        </p:nvSpPr>
        <p:spPr>
          <a:xfrm>
            <a:off x="838200" y="507629"/>
            <a:ext cx="10515600" cy="1325563"/>
          </a:xfrm>
        </p:spPr>
        <p:txBody>
          <a:bodyPr/>
          <a:lstStyle/>
          <a:p>
            <a:r>
              <a:rPr lang="en-US"/>
              <a:t>Click to edit Master title style</a:t>
            </a:r>
            <a:endParaRPr lang="nl-NL"/>
          </a:p>
        </p:txBody>
      </p:sp>
      <p:sp>
        <p:nvSpPr>
          <p:cNvPr id="4" name="Tijdelijke aanduiding voor afbeelding 3">
            <a:extLst>
              <a:ext uri="{FF2B5EF4-FFF2-40B4-BE49-F238E27FC236}">
                <a16:creationId xmlns:a16="http://schemas.microsoft.com/office/drawing/2014/main" id="{DDF71AFD-6E5A-55A0-C5B3-610D04F88511}"/>
              </a:ext>
            </a:extLst>
          </p:cNvPr>
          <p:cNvSpPr>
            <a:spLocks noGrp="1"/>
          </p:cNvSpPr>
          <p:nvPr>
            <p:ph type="pic" sz="quarter" idx="10"/>
          </p:nvPr>
        </p:nvSpPr>
        <p:spPr>
          <a:xfrm>
            <a:off x="838200" y="2001838"/>
            <a:ext cx="10515599" cy="4329112"/>
          </a:xfrm>
        </p:spPr>
        <p:txBody>
          <a:bodyPr/>
          <a:lstStyle/>
          <a:p>
            <a:r>
              <a:rPr lang="en-US"/>
              <a:t>Click icon to add picture</a:t>
            </a:r>
            <a:endParaRPr lang="nl-NL"/>
          </a:p>
        </p:txBody>
      </p:sp>
    </p:spTree>
    <p:extLst>
      <p:ext uri="{BB962C8B-B14F-4D97-AF65-F5344CB8AC3E}">
        <p14:creationId xmlns:p14="http://schemas.microsoft.com/office/powerpoint/2010/main" val="407166419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BC65445B-C8B8-BD94-6E66-D9A90BE99D48}"/>
              </a:ext>
            </a:extLst>
          </p:cNvPr>
          <p:cNvSpPr>
            <a:spLocks noGrp="1"/>
          </p:cNvSpPr>
          <p:nvPr>
            <p:ph type="pic" sz="quarter" idx="10"/>
          </p:nvPr>
        </p:nvSpPr>
        <p:spPr>
          <a:xfrm>
            <a:off x="1096489" y="1039018"/>
            <a:ext cx="9999022" cy="5406479"/>
          </a:xfrm>
        </p:spPr>
        <p:txBody>
          <a:bodyPr/>
          <a:lstStyle/>
          <a:p>
            <a:r>
              <a:rPr lang="en-US"/>
              <a:t>Click icon to add picture</a:t>
            </a:r>
            <a:endParaRPr lang="nl-NL"/>
          </a:p>
        </p:txBody>
      </p:sp>
    </p:spTree>
    <p:extLst>
      <p:ext uri="{BB962C8B-B14F-4D97-AF65-F5344CB8AC3E}">
        <p14:creationId xmlns:p14="http://schemas.microsoft.com/office/powerpoint/2010/main" val="2718809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Between slide">
    <p:bg>
      <p:bgRef idx="1001">
        <a:schemeClr val="bg1"/>
      </p:bgRef>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61DCBBF1-1A25-20A8-1E44-19DF8018EF4B}"/>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vorm 4">
            <a:extLst>
              <a:ext uri="{FF2B5EF4-FFF2-40B4-BE49-F238E27FC236}">
                <a16:creationId xmlns:a16="http://schemas.microsoft.com/office/drawing/2014/main" id="{36EDFE55-3139-18C6-7917-0E02BA704C33}"/>
              </a:ext>
            </a:extLst>
          </p:cNvPr>
          <p:cNvSpPr/>
          <p:nvPr userDrawn="1"/>
        </p:nvSpPr>
        <p:spPr>
          <a:xfrm>
            <a:off x="0" y="0"/>
            <a:ext cx="2400300" cy="4295776"/>
          </a:xfrm>
          <a:custGeom>
            <a:avLst/>
            <a:gdLst>
              <a:gd name="connsiteX0" fmla="*/ 0 w 2400300"/>
              <a:gd name="connsiteY0" fmla="*/ 0 h 4295776"/>
              <a:gd name="connsiteX1" fmla="*/ 1443707 w 2400300"/>
              <a:gd name="connsiteY1" fmla="*/ 0 h 4295776"/>
              <a:gd name="connsiteX2" fmla="*/ 1531390 w 2400300"/>
              <a:gd name="connsiteY2" fmla="*/ 65568 h 4295776"/>
              <a:gd name="connsiteX3" fmla="*/ 2400300 w 2400300"/>
              <a:gd name="connsiteY3" fmla="*/ 1908052 h 4295776"/>
              <a:gd name="connsiteX4" fmla="*/ 12576 w 2400300"/>
              <a:gd name="connsiteY4" fmla="*/ 4295776 h 4295776"/>
              <a:gd name="connsiteX5" fmla="*/ 0 w 2400300"/>
              <a:gd name="connsiteY5" fmla="*/ 4295141 h 4295776"/>
              <a:gd name="connsiteX6" fmla="*/ 0 w 2400300"/>
              <a:gd name="connsiteY6" fmla="*/ 0 h 429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0300" h="4295776">
                <a:moveTo>
                  <a:pt x="0" y="0"/>
                </a:moveTo>
                <a:lnTo>
                  <a:pt x="1443707" y="0"/>
                </a:lnTo>
                <a:lnTo>
                  <a:pt x="1531390" y="65568"/>
                </a:lnTo>
                <a:cubicBezTo>
                  <a:pt x="2062055" y="503512"/>
                  <a:pt x="2400300" y="1166281"/>
                  <a:pt x="2400300" y="1908052"/>
                </a:cubicBezTo>
                <a:cubicBezTo>
                  <a:pt x="2400300" y="3226756"/>
                  <a:pt x="1331280" y="4295776"/>
                  <a:pt x="12576" y="4295776"/>
                </a:cubicBezTo>
                <a:lnTo>
                  <a:pt x="0" y="4295141"/>
                </a:lnTo>
                <a:lnTo>
                  <a:pt x="0" y="0"/>
                </a:ln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pic>
        <p:nvPicPr>
          <p:cNvPr id="6" name="Graphic 5">
            <a:extLst>
              <a:ext uri="{FF2B5EF4-FFF2-40B4-BE49-F238E27FC236}">
                <a16:creationId xmlns:a16="http://schemas.microsoft.com/office/drawing/2014/main" id="{85AA96F8-FE0A-BBFC-973D-DE3AEA3539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1" y="0"/>
            <a:ext cx="2400300" cy="811369"/>
          </a:xfrm>
          <a:prstGeom prst="rect">
            <a:avLst/>
          </a:prstGeom>
        </p:spPr>
      </p:pic>
      <p:sp>
        <p:nvSpPr>
          <p:cNvPr id="7" name="Vrije vorm: vorm 6">
            <a:extLst>
              <a:ext uri="{FF2B5EF4-FFF2-40B4-BE49-F238E27FC236}">
                <a16:creationId xmlns:a16="http://schemas.microsoft.com/office/drawing/2014/main" id="{7223A9E7-62C1-7ED7-8F8F-030D4047BFEF}"/>
              </a:ext>
            </a:extLst>
          </p:cNvPr>
          <p:cNvSpPr/>
          <p:nvPr userDrawn="1"/>
        </p:nvSpPr>
        <p:spPr>
          <a:xfrm>
            <a:off x="0" y="3597363"/>
            <a:ext cx="1194891" cy="1433416"/>
          </a:xfrm>
          <a:custGeom>
            <a:avLst/>
            <a:gdLst>
              <a:gd name="connsiteX0" fmla="*/ 477380 w 1192884"/>
              <a:gd name="connsiteY0" fmla="*/ 0 h 1431008"/>
              <a:gd name="connsiteX1" fmla="*/ 1192884 w 1192884"/>
              <a:gd name="connsiteY1" fmla="*/ 715504 h 1431008"/>
              <a:gd name="connsiteX2" fmla="*/ 477380 w 1192884"/>
              <a:gd name="connsiteY2" fmla="*/ 1431008 h 1431008"/>
              <a:gd name="connsiteX3" fmla="*/ 77335 w 1192884"/>
              <a:gd name="connsiteY3" fmla="*/ 1308811 h 1431008"/>
              <a:gd name="connsiteX4" fmla="*/ 0 w 1192884"/>
              <a:gd name="connsiteY4" fmla="*/ 1245005 h 1431008"/>
              <a:gd name="connsiteX5" fmla="*/ 0 w 1192884"/>
              <a:gd name="connsiteY5" fmla="*/ 186004 h 1431008"/>
              <a:gd name="connsiteX6" fmla="*/ 77335 w 1192884"/>
              <a:gd name="connsiteY6" fmla="*/ 122197 h 1431008"/>
              <a:gd name="connsiteX7" fmla="*/ 477380 w 1192884"/>
              <a:gd name="connsiteY7" fmla="*/ 0 h 1431008"/>
              <a:gd name="connsiteX0" fmla="*/ 0 w 1192884"/>
              <a:gd name="connsiteY0" fmla="*/ 186004 h 1431008"/>
              <a:gd name="connsiteX1" fmla="*/ 77335 w 1192884"/>
              <a:gd name="connsiteY1" fmla="*/ 122197 h 1431008"/>
              <a:gd name="connsiteX2" fmla="*/ 477380 w 1192884"/>
              <a:gd name="connsiteY2" fmla="*/ 0 h 1431008"/>
              <a:gd name="connsiteX3" fmla="*/ 1192884 w 1192884"/>
              <a:gd name="connsiteY3" fmla="*/ 715504 h 1431008"/>
              <a:gd name="connsiteX4" fmla="*/ 477380 w 1192884"/>
              <a:gd name="connsiteY4" fmla="*/ 1431008 h 1431008"/>
              <a:gd name="connsiteX5" fmla="*/ 77335 w 1192884"/>
              <a:gd name="connsiteY5" fmla="*/ 1308811 h 1431008"/>
              <a:gd name="connsiteX6" fmla="*/ 0 w 1192884"/>
              <a:gd name="connsiteY6" fmla="*/ 1245005 h 1431008"/>
              <a:gd name="connsiteX7" fmla="*/ 91440 w 1192884"/>
              <a:gd name="connsiteY7" fmla="*/ 277444 h 1431008"/>
              <a:gd name="connsiteX0" fmla="*/ 0 w 1192884"/>
              <a:gd name="connsiteY0" fmla="*/ 186004 h 1431008"/>
              <a:gd name="connsiteX1" fmla="*/ 77335 w 1192884"/>
              <a:gd name="connsiteY1" fmla="*/ 122197 h 1431008"/>
              <a:gd name="connsiteX2" fmla="*/ 477380 w 1192884"/>
              <a:gd name="connsiteY2" fmla="*/ 0 h 1431008"/>
              <a:gd name="connsiteX3" fmla="*/ 1192884 w 1192884"/>
              <a:gd name="connsiteY3" fmla="*/ 715504 h 1431008"/>
              <a:gd name="connsiteX4" fmla="*/ 477380 w 1192884"/>
              <a:gd name="connsiteY4" fmla="*/ 1431008 h 1431008"/>
              <a:gd name="connsiteX5" fmla="*/ 77335 w 1192884"/>
              <a:gd name="connsiteY5" fmla="*/ 1308811 h 1431008"/>
              <a:gd name="connsiteX6" fmla="*/ 0 w 1192884"/>
              <a:gd name="connsiteY6" fmla="*/ 1245005 h 143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2884" h="1431008">
                <a:moveTo>
                  <a:pt x="0" y="186004"/>
                </a:moveTo>
                <a:lnTo>
                  <a:pt x="77335" y="122197"/>
                </a:lnTo>
                <a:cubicBezTo>
                  <a:pt x="191530" y="45048"/>
                  <a:pt x="329194" y="0"/>
                  <a:pt x="477380" y="0"/>
                </a:cubicBezTo>
                <a:cubicBezTo>
                  <a:pt x="872542" y="0"/>
                  <a:pt x="1192884" y="320342"/>
                  <a:pt x="1192884" y="715504"/>
                </a:cubicBezTo>
                <a:cubicBezTo>
                  <a:pt x="1192884" y="1110666"/>
                  <a:pt x="872542" y="1431008"/>
                  <a:pt x="477380" y="1431008"/>
                </a:cubicBezTo>
                <a:cubicBezTo>
                  <a:pt x="329194" y="1431008"/>
                  <a:pt x="191530" y="1385960"/>
                  <a:pt x="77335" y="1308811"/>
                </a:cubicBezTo>
                <a:lnTo>
                  <a:pt x="0" y="1245005"/>
                </a:lnTo>
              </a:path>
            </a:pathLst>
          </a:custGeom>
          <a:noFill/>
          <a:ln w="25400">
            <a:solidFill>
              <a:schemeClr val="accent6">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8" name="Ovaal 7">
            <a:extLst>
              <a:ext uri="{FF2B5EF4-FFF2-40B4-BE49-F238E27FC236}">
                <a16:creationId xmlns:a16="http://schemas.microsoft.com/office/drawing/2014/main" id="{4D7845DA-1464-E910-F82E-6ADD785909D5}"/>
              </a:ext>
            </a:extLst>
          </p:cNvPr>
          <p:cNvSpPr/>
          <p:nvPr userDrawn="1"/>
        </p:nvSpPr>
        <p:spPr>
          <a:xfrm>
            <a:off x="475197" y="5559327"/>
            <a:ext cx="220419" cy="22041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8">
            <a:extLst>
              <a:ext uri="{FF2B5EF4-FFF2-40B4-BE49-F238E27FC236}">
                <a16:creationId xmlns:a16="http://schemas.microsoft.com/office/drawing/2014/main" id="{A4F84199-B832-34C9-57DC-DF5F344CDC66}"/>
              </a:ext>
            </a:extLst>
          </p:cNvPr>
          <p:cNvGrpSpPr>
            <a:grpSpLocks noChangeAspect="1"/>
          </p:cNvGrpSpPr>
          <p:nvPr userDrawn="1"/>
        </p:nvGrpSpPr>
        <p:grpSpPr>
          <a:xfrm>
            <a:off x="11621385" y="1502255"/>
            <a:ext cx="95951" cy="2700000"/>
            <a:chOff x="8676829" y="3671299"/>
            <a:chExt cx="48387" cy="1361598"/>
          </a:xfrm>
          <a:solidFill>
            <a:schemeClr val="accent6">
              <a:lumMod val="90000"/>
            </a:schemeClr>
          </a:solidFill>
        </p:grpSpPr>
        <p:sp>
          <p:nvSpPr>
            <p:cNvPr id="10" name="Vrije vorm: vorm 9">
              <a:extLst>
                <a:ext uri="{FF2B5EF4-FFF2-40B4-BE49-F238E27FC236}">
                  <a16:creationId xmlns:a16="http://schemas.microsoft.com/office/drawing/2014/main" id="{EB28A99B-4A19-34BD-0C32-EE4580BE37BA}"/>
                </a:ext>
              </a:extLst>
            </p:cNvPr>
            <p:cNvSpPr/>
            <p:nvPr/>
          </p:nvSpPr>
          <p:spPr>
            <a:xfrm>
              <a:off x="8677591" y="4985272"/>
              <a:ext cx="47625" cy="47625"/>
            </a:xfrm>
            <a:custGeom>
              <a:avLst/>
              <a:gdLst>
                <a:gd name="connsiteX0" fmla="*/ 32956 w 47625"/>
                <a:gd name="connsiteY0" fmla="*/ 45815 h 47625"/>
                <a:gd name="connsiteX1" fmla="*/ 40672 w 47625"/>
                <a:gd name="connsiteY1" fmla="*/ 40672 h 47625"/>
                <a:gd name="connsiteX2" fmla="*/ 45815 w 47625"/>
                <a:gd name="connsiteY2" fmla="*/ 32957 h 47625"/>
                <a:gd name="connsiteX3" fmla="*/ 47625 w 47625"/>
                <a:gd name="connsiteY3" fmla="*/ 23813 h 47625"/>
                <a:gd name="connsiteX4" fmla="*/ 45815 w 47625"/>
                <a:gd name="connsiteY4" fmla="*/ 14669 h 47625"/>
                <a:gd name="connsiteX5" fmla="*/ 40672 w 47625"/>
                <a:gd name="connsiteY5" fmla="*/ 6953 h 47625"/>
                <a:gd name="connsiteX6" fmla="*/ 32956 w 47625"/>
                <a:gd name="connsiteY6" fmla="*/ 1810 h 47625"/>
                <a:gd name="connsiteX7" fmla="*/ 23813 w 47625"/>
                <a:gd name="connsiteY7" fmla="*/ 0 h 47625"/>
                <a:gd name="connsiteX8" fmla="*/ 14669 w 47625"/>
                <a:gd name="connsiteY8" fmla="*/ 1810 h 47625"/>
                <a:gd name="connsiteX9" fmla="*/ 6953 w 47625"/>
                <a:gd name="connsiteY9" fmla="*/ 6953 h 47625"/>
                <a:gd name="connsiteX10" fmla="*/ 1810 w 47625"/>
                <a:gd name="connsiteY10" fmla="*/ 14669 h 47625"/>
                <a:gd name="connsiteX11" fmla="*/ 0 w 47625"/>
                <a:gd name="connsiteY11" fmla="*/ 23813 h 47625"/>
                <a:gd name="connsiteX12" fmla="*/ 1810 w 47625"/>
                <a:gd name="connsiteY12" fmla="*/ 32957 h 47625"/>
                <a:gd name="connsiteX13" fmla="*/ 6953 w 47625"/>
                <a:gd name="connsiteY13" fmla="*/ 40672 h 47625"/>
                <a:gd name="connsiteX14" fmla="*/ 14669 w 47625"/>
                <a:gd name="connsiteY14" fmla="*/ 45815 h 47625"/>
                <a:gd name="connsiteX15" fmla="*/ 23813 w 47625"/>
                <a:gd name="connsiteY15" fmla="*/ 47625 h 47625"/>
                <a:gd name="connsiteX16" fmla="*/ 32956 w 47625"/>
                <a:gd name="connsiteY16" fmla="*/ 4581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5" h="47625">
                  <a:moveTo>
                    <a:pt x="32956" y="45815"/>
                  </a:moveTo>
                  <a:cubicBezTo>
                    <a:pt x="35909" y="44577"/>
                    <a:pt x="38481" y="42863"/>
                    <a:pt x="40672" y="40672"/>
                  </a:cubicBezTo>
                  <a:cubicBezTo>
                    <a:pt x="42863" y="38481"/>
                    <a:pt x="44672" y="35814"/>
                    <a:pt x="45815" y="32957"/>
                  </a:cubicBezTo>
                  <a:cubicBezTo>
                    <a:pt x="47053" y="30004"/>
                    <a:pt x="47625" y="26956"/>
                    <a:pt x="47625" y="23813"/>
                  </a:cubicBezTo>
                  <a:cubicBezTo>
                    <a:pt x="47625" y="20669"/>
                    <a:pt x="47053" y="17621"/>
                    <a:pt x="45815" y="14669"/>
                  </a:cubicBezTo>
                  <a:cubicBezTo>
                    <a:pt x="44577" y="11716"/>
                    <a:pt x="42863" y="9144"/>
                    <a:pt x="40672" y="6953"/>
                  </a:cubicBezTo>
                  <a:cubicBezTo>
                    <a:pt x="38481" y="4763"/>
                    <a:pt x="35909" y="2953"/>
                    <a:pt x="32956" y="1810"/>
                  </a:cubicBezTo>
                  <a:cubicBezTo>
                    <a:pt x="30004" y="571"/>
                    <a:pt x="26956" y="0"/>
                    <a:pt x="23813" y="0"/>
                  </a:cubicBezTo>
                  <a:cubicBezTo>
                    <a:pt x="20669" y="0"/>
                    <a:pt x="17621" y="571"/>
                    <a:pt x="14669" y="1810"/>
                  </a:cubicBezTo>
                  <a:cubicBezTo>
                    <a:pt x="11716" y="3048"/>
                    <a:pt x="9144" y="4763"/>
                    <a:pt x="6953" y="6953"/>
                  </a:cubicBezTo>
                  <a:cubicBezTo>
                    <a:pt x="4763" y="9144"/>
                    <a:pt x="2953" y="11811"/>
                    <a:pt x="1810" y="14669"/>
                  </a:cubicBezTo>
                  <a:cubicBezTo>
                    <a:pt x="571" y="17621"/>
                    <a:pt x="0" y="20669"/>
                    <a:pt x="0" y="23813"/>
                  </a:cubicBezTo>
                  <a:cubicBezTo>
                    <a:pt x="0" y="26956"/>
                    <a:pt x="571" y="30004"/>
                    <a:pt x="1810" y="32957"/>
                  </a:cubicBezTo>
                  <a:cubicBezTo>
                    <a:pt x="3048" y="35909"/>
                    <a:pt x="4763" y="38481"/>
                    <a:pt x="6953" y="40672"/>
                  </a:cubicBezTo>
                  <a:cubicBezTo>
                    <a:pt x="9144" y="42863"/>
                    <a:pt x="11716" y="44672"/>
                    <a:pt x="14669" y="45815"/>
                  </a:cubicBezTo>
                  <a:cubicBezTo>
                    <a:pt x="17621" y="47054"/>
                    <a:pt x="20669" y="47625"/>
                    <a:pt x="23813" y="47625"/>
                  </a:cubicBezTo>
                  <a:cubicBezTo>
                    <a:pt x="26956" y="47625"/>
                    <a:pt x="30004" y="47054"/>
                    <a:pt x="32956" y="45815"/>
                  </a:cubicBezTo>
                  <a:close/>
                </a:path>
              </a:pathLst>
            </a:custGeom>
            <a:grpFill/>
            <a:ln w="0"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5D82DFB5-0A08-8A3C-B1CA-D500F4A364B4}"/>
                </a:ext>
              </a:extLst>
            </p:cNvPr>
            <p:cNvSpPr/>
            <p:nvPr/>
          </p:nvSpPr>
          <p:spPr>
            <a:xfrm>
              <a:off x="8681687" y="4770388"/>
              <a:ext cx="40766" cy="40766"/>
            </a:xfrm>
            <a:custGeom>
              <a:avLst/>
              <a:gdLst>
                <a:gd name="connsiteX0" fmla="*/ 34861 w 40766"/>
                <a:gd name="connsiteY0" fmla="*/ 34862 h 40766"/>
                <a:gd name="connsiteX1" fmla="*/ 39243 w 40766"/>
                <a:gd name="connsiteY1" fmla="*/ 28194 h 40766"/>
                <a:gd name="connsiteX2" fmla="*/ 40767 w 40766"/>
                <a:gd name="connsiteY2" fmla="*/ 20383 h 40766"/>
                <a:gd name="connsiteX3" fmla="*/ 39243 w 40766"/>
                <a:gd name="connsiteY3" fmla="*/ 12573 h 40766"/>
                <a:gd name="connsiteX4" fmla="*/ 34861 w 40766"/>
                <a:gd name="connsiteY4" fmla="*/ 5906 h 40766"/>
                <a:gd name="connsiteX5" fmla="*/ 28194 w 40766"/>
                <a:gd name="connsiteY5" fmla="*/ 1524 h 40766"/>
                <a:gd name="connsiteX6" fmla="*/ 20383 w 40766"/>
                <a:gd name="connsiteY6" fmla="*/ 0 h 40766"/>
                <a:gd name="connsiteX7" fmla="*/ 12573 w 40766"/>
                <a:gd name="connsiteY7" fmla="*/ 1524 h 40766"/>
                <a:gd name="connsiteX8" fmla="*/ 5905 w 40766"/>
                <a:gd name="connsiteY8" fmla="*/ 5906 h 40766"/>
                <a:gd name="connsiteX9" fmla="*/ 1524 w 40766"/>
                <a:gd name="connsiteY9" fmla="*/ 12573 h 40766"/>
                <a:gd name="connsiteX10" fmla="*/ 0 w 40766"/>
                <a:gd name="connsiteY10" fmla="*/ 20383 h 40766"/>
                <a:gd name="connsiteX11" fmla="*/ 1524 w 40766"/>
                <a:gd name="connsiteY11" fmla="*/ 28194 h 40766"/>
                <a:gd name="connsiteX12" fmla="*/ 5905 w 40766"/>
                <a:gd name="connsiteY12" fmla="*/ 34862 h 40766"/>
                <a:gd name="connsiteX13" fmla="*/ 12573 w 40766"/>
                <a:gd name="connsiteY13" fmla="*/ 39243 h 40766"/>
                <a:gd name="connsiteX14" fmla="*/ 20383 w 40766"/>
                <a:gd name="connsiteY14" fmla="*/ 40767 h 40766"/>
                <a:gd name="connsiteX15" fmla="*/ 28194 w 40766"/>
                <a:gd name="connsiteY15" fmla="*/ 39243 h 40766"/>
                <a:gd name="connsiteX16" fmla="*/ 34861 w 40766"/>
                <a:gd name="connsiteY16" fmla="*/ 34862 h 4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66" h="40766">
                  <a:moveTo>
                    <a:pt x="34861" y="34862"/>
                  </a:moveTo>
                  <a:cubicBezTo>
                    <a:pt x="36767" y="32956"/>
                    <a:pt x="38290" y="30766"/>
                    <a:pt x="39243" y="28194"/>
                  </a:cubicBezTo>
                  <a:cubicBezTo>
                    <a:pt x="40291" y="25717"/>
                    <a:pt x="40767" y="23050"/>
                    <a:pt x="40767" y="20383"/>
                  </a:cubicBezTo>
                  <a:cubicBezTo>
                    <a:pt x="40767" y="17717"/>
                    <a:pt x="40291" y="15050"/>
                    <a:pt x="39243" y="12573"/>
                  </a:cubicBezTo>
                  <a:cubicBezTo>
                    <a:pt x="38195" y="10096"/>
                    <a:pt x="36767" y="7906"/>
                    <a:pt x="34861" y="5906"/>
                  </a:cubicBezTo>
                  <a:cubicBezTo>
                    <a:pt x="32956" y="4000"/>
                    <a:pt x="30766" y="2477"/>
                    <a:pt x="28194" y="1524"/>
                  </a:cubicBezTo>
                  <a:cubicBezTo>
                    <a:pt x="25717" y="476"/>
                    <a:pt x="23050" y="0"/>
                    <a:pt x="20383" y="0"/>
                  </a:cubicBezTo>
                  <a:cubicBezTo>
                    <a:pt x="17717" y="0"/>
                    <a:pt x="15049" y="476"/>
                    <a:pt x="12573" y="1524"/>
                  </a:cubicBezTo>
                  <a:cubicBezTo>
                    <a:pt x="10096" y="2572"/>
                    <a:pt x="7906" y="4000"/>
                    <a:pt x="5905" y="5906"/>
                  </a:cubicBezTo>
                  <a:cubicBezTo>
                    <a:pt x="4000" y="7810"/>
                    <a:pt x="2476" y="10001"/>
                    <a:pt x="1524" y="12573"/>
                  </a:cubicBezTo>
                  <a:cubicBezTo>
                    <a:pt x="476" y="15050"/>
                    <a:pt x="0" y="17717"/>
                    <a:pt x="0" y="20383"/>
                  </a:cubicBezTo>
                  <a:cubicBezTo>
                    <a:pt x="0" y="23050"/>
                    <a:pt x="476" y="25717"/>
                    <a:pt x="1524" y="28194"/>
                  </a:cubicBezTo>
                  <a:cubicBezTo>
                    <a:pt x="2572" y="30671"/>
                    <a:pt x="4000" y="32861"/>
                    <a:pt x="5905" y="34862"/>
                  </a:cubicBezTo>
                  <a:cubicBezTo>
                    <a:pt x="7810" y="36767"/>
                    <a:pt x="10001" y="38291"/>
                    <a:pt x="12573" y="39243"/>
                  </a:cubicBezTo>
                  <a:cubicBezTo>
                    <a:pt x="15049" y="40291"/>
                    <a:pt x="17717" y="40767"/>
                    <a:pt x="20383" y="40767"/>
                  </a:cubicBezTo>
                  <a:cubicBezTo>
                    <a:pt x="23050" y="40767"/>
                    <a:pt x="25717" y="40291"/>
                    <a:pt x="28194" y="39243"/>
                  </a:cubicBezTo>
                  <a:cubicBezTo>
                    <a:pt x="30671" y="38195"/>
                    <a:pt x="32861" y="36767"/>
                    <a:pt x="34861" y="34862"/>
                  </a:cubicBezTo>
                  <a:close/>
                </a:path>
              </a:pathLst>
            </a:custGeom>
            <a:grpFill/>
            <a:ln w="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9550BDDE-593E-84FA-C27B-D528346CA11E}"/>
                </a:ext>
              </a:extLst>
            </p:cNvPr>
            <p:cNvSpPr/>
            <p:nvPr/>
          </p:nvSpPr>
          <p:spPr>
            <a:xfrm>
              <a:off x="8676829" y="4547217"/>
              <a:ext cx="47625" cy="47625"/>
            </a:xfrm>
            <a:custGeom>
              <a:avLst/>
              <a:gdLst>
                <a:gd name="connsiteX0" fmla="*/ 40672 w 47625"/>
                <a:gd name="connsiteY0" fmla="*/ 40672 h 47625"/>
                <a:gd name="connsiteX1" fmla="*/ 45815 w 47625"/>
                <a:gd name="connsiteY1" fmla="*/ 32956 h 47625"/>
                <a:gd name="connsiteX2" fmla="*/ 47625 w 47625"/>
                <a:gd name="connsiteY2" fmla="*/ 23813 h 47625"/>
                <a:gd name="connsiteX3" fmla="*/ 45815 w 47625"/>
                <a:gd name="connsiteY3" fmla="*/ 14669 h 47625"/>
                <a:gd name="connsiteX4" fmla="*/ 40672 w 47625"/>
                <a:gd name="connsiteY4" fmla="*/ 6953 h 47625"/>
                <a:gd name="connsiteX5" fmla="*/ 32956 w 47625"/>
                <a:gd name="connsiteY5" fmla="*/ 1810 h 47625"/>
                <a:gd name="connsiteX6" fmla="*/ 23813 w 47625"/>
                <a:gd name="connsiteY6" fmla="*/ 0 h 47625"/>
                <a:gd name="connsiteX7" fmla="*/ 14669 w 47625"/>
                <a:gd name="connsiteY7" fmla="*/ 1810 h 47625"/>
                <a:gd name="connsiteX8" fmla="*/ 6953 w 47625"/>
                <a:gd name="connsiteY8" fmla="*/ 6953 h 47625"/>
                <a:gd name="connsiteX9" fmla="*/ 1810 w 47625"/>
                <a:gd name="connsiteY9" fmla="*/ 14669 h 47625"/>
                <a:gd name="connsiteX10" fmla="*/ 0 w 47625"/>
                <a:gd name="connsiteY10" fmla="*/ 23813 h 47625"/>
                <a:gd name="connsiteX11" fmla="*/ 1810 w 47625"/>
                <a:gd name="connsiteY11" fmla="*/ 32956 h 47625"/>
                <a:gd name="connsiteX12" fmla="*/ 6953 w 47625"/>
                <a:gd name="connsiteY12" fmla="*/ 40672 h 47625"/>
                <a:gd name="connsiteX13" fmla="*/ 14669 w 47625"/>
                <a:gd name="connsiteY13" fmla="*/ 45815 h 47625"/>
                <a:gd name="connsiteX14" fmla="*/ 23813 w 47625"/>
                <a:gd name="connsiteY14" fmla="*/ 47625 h 47625"/>
                <a:gd name="connsiteX15" fmla="*/ 32956 w 47625"/>
                <a:gd name="connsiteY15" fmla="*/ 45815 h 47625"/>
                <a:gd name="connsiteX16" fmla="*/ 40672 w 47625"/>
                <a:gd name="connsiteY16" fmla="*/ 4067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5" h="47625">
                  <a:moveTo>
                    <a:pt x="40672" y="40672"/>
                  </a:moveTo>
                  <a:cubicBezTo>
                    <a:pt x="42863" y="38481"/>
                    <a:pt x="44672" y="35814"/>
                    <a:pt x="45815" y="32956"/>
                  </a:cubicBezTo>
                  <a:cubicBezTo>
                    <a:pt x="47054" y="30004"/>
                    <a:pt x="47625" y="26956"/>
                    <a:pt x="47625" y="23813"/>
                  </a:cubicBezTo>
                  <a:cubicBezTo>
                    <a:pt x="47625" y="20669"/>
                    <a:pt x="47054" y="17621"/>
                    <a:pt x="45815" y="14669"/>
                  </a:cubicBezTo>
                  <a:cubicBezTo>
                    <a:pt x="44577" y="11716"/>
                    <a:pt x="42863" y="9144"/>
                    <a:pt x="40672" y="6953"/>
                  </a:cubicBezTo>
                  <a:cubicBezTo>
                    <a:pt x="38481" y="4763"/>
                    <a:pt x="35909" y="2953"/>
                    <a:pt x="32956" y="1810"/>
                  </a:cubicBezTo>
                  <a:cubicBezTo>
                    <a:pt x="30004" y="571"/>
                    <a:pt x="26956" y="0"/>
                    <a:pt x="23813" y="0"/>
                  </a:cubicBezTo>
                  <a:cubicBezTo>
                    <a:pt x="20669" y="0"/>
                    <a:pt x="17621" y="571"/>
                    <a:pt x="14669" y="1810"/>
                  </a:cubicBezTo>
                  <a:cubicBezTo>
                    <a:pt x="11716" y="3048"/>
                    <a:pt x="9144" y="4763"/>
                    <a:pt x="6953" y="6953"/>
                  </a:cubicBezTo>
                  <a:cubicBezTo>
                    <a:pt x="4763" y="9144"/>
                    <a:pt x="2953" y="11811"/>
                    <a:pt x="1810" y="14669"/>
                  </a:cubicBezTo>
                  <a:cubicBezTo>
                    <a:pt x="571" y="17621"/>
                    <a:pt x="0" y="20669"/>
                    <a:pt x="0" y="23813"/>
                  </a:cubicBezTo>
                  <a:cubicBezTo>
                    <a:pt x="0" y="26956"/>
                    <a:pt x="571" y="30004"/>
                    <a:pt x="1810" y="32956"/>
                  </a:cubicBezTo>
                  <a:cubicBezTo>
                    <a:pt x="3048" y="35909"/>
                    <a:pt x="4763" y="38481"/>
                    <a:pt x="6953" y="40672"/>
                  </a:cubicBezTo>
                  <a:cubicBezTo>
                    <a:pt x="9144" y="42863"/>
                    <a:pt x="11716" y="44672"/>
                    <a:pt x="14669" y="45815"/>
                  </a:cubicBezTo>
                  <a:cubicBezTo>
                    <a:pt x="17621" y="47054"/>
                    <a:pt x="20669" y="47625"/>
                    <a:pt x="23813" y="47625"/>
                  </a:cubicBezTo>
                  <a:cubicBezTo>
                    <a:pt x="26956" y="47625"/>
                    <a:pt x="30004" y="47054"/>
                    <a:pt x="32956" y="45815"/>
                  </a:cubicBezTo>
                  <a:cubicBezTo>
                    <a:pt x="35909" y="44577"/>
                    <a:pt x="38481" y="42863"/>
                    <a:pt x="40672" y="40672"/>
                  </a:cubicBezTo>
                  <a:close/>
                </a:path>
              </a:pathLst>
            </a:custGeom>
            <a:grpFill/>
            <a:ln w="0"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7545B779-6943-E552-7CA8-5A779C8B1B92}"/>
                </a:ext>
              </a:extLst>
            </p:cNvPr>
            <p:cNvSpPr/>
            <p:nvPr/>
          </p:nvSpPr>
          <p:spPr>
            <a:xfrm>
              <a:off x="8681115" y="4335096"/>
              <a:ext cx="40767" cy="40766"/>
            </a:xfrm>
            <a:custGeom>
              <a:avLst/>
              <a:gdLst>
                <a:gd name="connsiteX0" fmla="*/ 34862 w 40767"/>
                <a:gd name="connsiteY0" fmla="*/ 34861 h 40766"/>
                <a:gd name="connsiteX1" fmla="*/ 39243 w 40767"/>
                <a:gd name="connsiteY1" fmla="*/ 28194 h 40766"/>
                <a:gd name="connsiteX2" fmla="*/ 40767 w 40767"/>
                <a:gd name="connsiteY2" fmla="*/ 20383 h 40766"/>
                <a:gd name="connsiteX3" fmla="*/ 39243 w 40767"/>
                <a:gd name="connsiteY3" fmla="*/ 12573 h 40766"/>
                <a:gd name="connsiteX4" fmla="*/ 34862 w 40767"/>
                <a:gd name="connsiteY4" fmla="*/ 5905 h 40766"/>
                <a:gd name="connsiteX5" fmla="*/ 28194 w 40767"/>
                <a:gd name="connsiteY5" fmla="*/ 1524 h 40766"/>
                <a:gd name="connsiteX6" fmla="*/ 20383 w 40767"/>
                <a:gd name="connsiteY6" fmla="*/ 0 h 40766"/>
                <a:gd name="connsiteX7" fmla="*/ 12573 w 40767"/>
                <a:gd name="connsiteY7" fmla="*/ 1524 h 40766"/>
                <a:gd name="connsiteX8" fmla="*/ 5906 w 40767"/>
                <a:gd name="connsiteY8" fmla="*/ 5905 h 40766"/>
                <a:gd name="connsiteX9" fmla="*/ 1524 w 40767"/>
                <a:gd name="connsiteY9" fmla="*/ 12573 h 40766"/>
                <a:gd name="connsiteX10" fmla="*/ 0 w 40767"/>
                <a:gd name="connsiteY10" fmla="*/ 20383 h 40766"/>
                <a:gd name="connsiteX11" fmla="*/ 1524 w 40767"/>
                <a:gd name="connsiteY11" fmla="*/ 28194 h 40766"/>
                <a:gd name="connsiteX12" fmla="*/ 5906 w 40767"/>
                <a:gd name="connsiteY12" fmla="*/ 34861 h 40766"/>
                <a:gd name="connsiteX13" fmla="*/ 12573 w 40767"/>
                <a:gd name="connsiteY13" fmla="*/ 39243 h 40766"/>
                <a:gd name="connsiteX14" fmla="*/ 20383 w 40767"/>
                <a:gd name="connsiteY14" fmla="*/ 40767 h 40766"/>
                <a:gd name="connsiteX15" fmla="*/ 28194 w 40767"/>
                <a:gd name="connsiteY15" fmla="*/ 39243 h 40766"/>
                <a:gd name="connsiteX16" fmla="*/ 34862 w 40767"/>
                <a:gd name="connsiteY16" fmla="*/ 34861 h 4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67" h="40766">
                  <a:moveTo>
                    <a:pt x="34862" y="34861"/>
                  </a:moveTo>
                  <a:cubicBezTo>
                    <a:pt x="36767" y="32956"/>
                    <a:pt x="38291" y="30766"/>
                    <a:pt x="39243" y="28194"/>
                  </a:cubicBezTo>
                  <a:cubicBezTo>
                    <a:pt x="40291" y="25717"/>
                    <a:pt x="40767" y="23050"/>
                    <a:pt x="40767" y="20383"/>
                  </a:cubicBezTo>
                  <a:cubicBezTo>
                    <a:pt x="40767" y="17717"/>
                    <a:pt x="40291" y="15049"/>
                    <a:pt x="39243" y="12573"/>
                  </a:cubicBezTo>
                  <a:cubicBezTo>
                    <a:pt x="38195" y="10096"/>
                    <a:pt x="36767" y="7906"/>
                    <a:pt x="34862" y="5905"/>
                  </a:cubicBezTo>
                  <a:cubicBezTo>
                    <a:pt x="32957" y="4000"/>
                    <a:pt x="30766" y="2476"/>
                    <a:pt x="28194" y="1524"/>
                  </a:cubicBezTo>
                  <a:cubicBezTo>
                    <a:pt x="25718" y="476"/>
                    <a:pt x="23051" y="0"/>
                    <a:pt x="20383" y="0"/>
                  </a:cubicBezTo>
                  <a:cubicBezTo>
                    <a:pt x="17717" y="0"/>
                    <a:pt x="15050" y="476"/>
                    <a:pt x="12573" y="1524"/>
                  </a:cubicBezTo>
                  <a:cubicBezTo>
                    <a:pt x="10097" y="2572"/>
                    <a:pt x="7906" y="4000"/>
                    <a:pt x="5906" y="5905"/>
                  </a:cubicBezTo>
                  <a:cubicBezTo>
                    <a:pt x="4001" y="7810"/>
                    <a:pt x="2477" y="10001"/>
                    <a:pt x="1524" y="12573"/>
                  </a:cubicBezTo>
                  <a:cubicBezTo>
                    <a:pt x="476" y="15049"/>
                    <a:pt x="0" y="17717"/>
                    <a:pt x="0" y="20383"/>
                  </a:cubicBezTo>
                  <a:cubicBezTo>
                    <a:pt x="0" y="23050"/>
                    <a:pt x="476" y="25717"/>
                    <a:pt x="1524" y="28194"/>
                  </a:cubicBezTo>
                  <a:cubicBezTo>
                    <a:pt x="2572" y="30671"/>
                    <a:pt x="4001" y="32861"/>
                    <a:pt x="5906" y="34861"/>
                  </a:cubicBezTo>
                  <a:cubicBezTo>
                    <a:pt x="7810" y="36767"/>
                    <a:pt x="10001" y="38290"/>
                    <a:pt x="12573" y="39243"/>
                  </a:cubicBezTo>
                  <a:cubicBezTo>
                    <a:pt x="15050" y="40291"/>
                    <a:pt x="17717" y="40767"/>
                    <a:pt x="20383" y="40767"/>
                  </a:cubicBezTo>
                  <a:cubicBezTo>
                    <a:pt x="23051" y="40767"/>
                    <a:pt x="25718" y="40291"/>
                    <a:pt x="28194" y="39243"/>
                  </a:cubicBezTo>
                  <a:cubicBezTo>
                    <a:pt x="30671" y="38195"/>
                    <a:pt x="32861" y="36767"/>
                    <a:pt x="34862" y="34861"/>
                  </a:cubicBezTo>
                  <a:close/>
                </a:path>
              </a:pathLst>
            </a:custGeom>
            <a:grpFill/>
            <a:ln w="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9E52FB1A-E844-14DE-934E-1988FED50634}"/>
                </a:ext>
              </a:extLst>
            </p:cNvPr>
            <p:cNvSpPr/>
            <p:nvPr/>
          </p:nvSpPr>
          <p:spPr>
            <a:xfrm>
              <a:off x="8683687" y="4116211"/>
              <a:ext cx="34099" cy="34099"/>
            </a:xfrm>
            <a:custGeom>
              <a:avLst/>
              <a:gdLst>
                <a:gd name="connsiteX0" fmla="*/ 29051 w 34099"/>
                <a:gd name="connsiteY0" fmla="*/ 29051 h 34099"/>
                <a:gd name="connsiteX1" fmla="*/ 32766 w 34099"/>
                <a:gd name="connsiteY1" fmla="*/ 23527 h 34099"/>
                <a:gd name="connsiteX2" fmla="*/ 34100 w 34099"/>
                <a:gd name="connsiteY2" fmla="*/ 17050 h 34099"/>
                <a:gd name="connsiteX3" fmla="*/ 32766 w 34099"/>
                <a:gd name="connsiteY3" fmla="*/ 10573 h 34099"/>
                <a:gd name="connsiteX4" fmla="*/ 29051 w 34099"/>
                <a:gd name="connsiteY4" fmla="*/ 5048 h 34099"/>
                <a:gd name="connsiteX5" fmla="*/ 23527 w 34099"/>
                <a:gd name="connsiteY5" fmla="*/ 1333 h 34099"/>
                <a:gd name="connsiteX6" fmla="*/ 17050 w 34099"/>
                <a:gd name="connsiteY6" fmla="*/ 0 h 34099"/>
                <a:gd name="connsiteX7" fmla="*/ 10573 w 34099"/>
                <a:gd name="connsiteY7" fmla="*/ 1333 h 34099"/>
                <a:gd name="connsiteX8" fmla="*/ 5048 w 34099"/>
                <a:gd name="connsiteY8" fmla="*/ 5048 h 34099"/>
                <a:gd name="connsiteX9" fmla="*/ 1333 w 34099"/>
                <a:gd name="connsiteY9" fmla="*/ 10573 h 34099"/>
                <a:gd name="connsiteX10" fmla="*/ 0 w 34099"/>
                <a:gd name="connsiteY10" fmla="*/ 17050 h 34099"/>
                <a:gd name="connsiteX11" fmla="*/ 1333 w 34099"/>
                <a:gd name="connsiteY11" fmla="*/ 23527 h 34099"/>
                <a:gd name="connsiteX12" fmla="*/ 5048 w 34099"/>
                <a:gd name="connsiteY12" fmla="*/ 29051 h 34099"/>
                <a:gd name="connsiteX13" fmla="*/ 10573 w 34099"/>
                <a:gd name="connsiteY13" fmla="*/ 32766 h 34099"/>
                <a:gd name="connsiteX14" fmla="*/ 17050 w 34099"/>
                <a:gd name="connsiteY14" fmla="*/ 34100 h 34099"/>
                <a:gd name="connsiteX15" fmla="*/ 23527 w 34099"/>
                <a:gd name="connsiteY15" fmla="*/ 32766 h 34099"/>
                <a:gd name="connsiteX16" fmla="*/ 29051 w 34099"/>
                <a:gd name="connsiteY16" fmla="*/ 29051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99" h="34099">
                  <a:moveTo>
                    <a:pt x="29051" y="29051"/>
                  </a:moveTo>
                  <a:cubicBezTo>
                    <a:pt x="30671" y="27432"/>
                    <a:pt x="31909" y="25622"/>
                    <a:pt x="32766" y="23527"/>
                  </a:cubicBezTo>
                  <a:cubicBezTo>
                    <a:pt x="33623" y="21431"/>
                    <a:pt x="34100" y="19241"/>
                    <a:pt x="34100" y="17050"/>
                  </a:cubicBezTo>
                  <a:cubicBezTo>
                    <a:pt x="34100" y="14859"/>
                    <a:pt x="33623" y="12668"/>
                    <a:pt x="32766" y="10573"/>
                  </a:cubicBezTo>
                  <a:cubicBezTo>
                    <a:pt x="31909" y="8477"/>
                    <a:pt x="30671" y="6668"/>
                    <a:pt x="29051" y="5048"/>
                  </a:cubicBezTo>
                  <a:cubicBezTo>
                    <a:pt x="27432" y="3429"/>
                    <a:pt x="25622" y="2191"/>
                    <a:pt x="23527" y="1333"/>
                  </a:cubicBezTo>
                  <a:cubicBezTo>
                    <a:pt x="21431" y="476"/>
                    <a:pt x="19240" y="0"/>
                    <a:pt x="17050" y="0"/>
                  </a:cubicBezTo>
                  <a:cubicBezTo>
                    <a:pt x="14859" y="0"/>
                    <a:pt x="12668" y="476"/>
                    <a:pt x="10573" y="1333"/>
                  </a:cubicBezTo>
                  <a:cubicBezTo>
                    <a:pt x="8477" y="2191"/>
                    <a:pt x="6667" y="3429"/>
                    <a:pt x="5048" y="5048"/>
                  </a:cubicBezTo>
                  <a:cubicBezTo>
                    <a:pt x="3429" y="6668"/>
                    <a:pt x="2191" y="8477"/>
                    <a:pt x="1333" y="10573"/>
                  </a:cubicBezTo>
                  <a:cubicBezTo>
                    <a:pt x="476" y="12668"/>
                    <a:pt x="0" y="14859"/>
                    <a:pt x="0" y="17050"/>
                  </a:cubicBezTo>
                  <a:cubicBezTo>
                    <a:pt x="0" y="19241"/>
                    <a:pt x="476" y="21431"/>
                    <a:pt x="1333" y="23527"/>
                  </a:cubicBezTo>
                  <a:cubicBezTo>
                    <a:pt x="2191" y="25622"/>
                    <a:pt x="3429" y="27432"/>
                    <a:pt x="5048" y="29051"/>
                  </a:cubicBezTo>
                  <a:cubicBezTo>
                    <a:pt x="6667" y="30671"/>
                    <a:pt x="8477" y="31909"/>
                    <a:pt x="10573" y="32766"/>
                  </a:cubicBezTo>
                  <a:cubicBezTo>
                    <a:pt x="12668" y="33623"/>
                    <a:pt x="14859" y="34100"/>
                    <a:pt x="17050" y="34100"/>
                  </a:cubicBezTo>
                  <a:cubicBezTo>
                    <a:pt x="19240" y="34100"/>
                    <a:pt x="21431" y="33623"/>
                    <a:pt x="23527" y="32766"/>
                  </a:cubicBezTo>
                  <a:cubicBezTo>
                    <a:pt x="25622" y="31909"/>
                    <a:pt x="27432" y="30671"/>
                    <a:pt x="29051" y="29051"/>
                  </a:cubicBezTo>
                  <a:close/>
                </a:path>
              </a:pathLst>
            </a:custGeom>
            <a:grpFill/>
            <a:ln w="0"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4B068828-798F-286B-5ADB-F8D26B1EF991}"/>
                </a:ext>
              </a:extLst>
            </p:cNvPr>
            <p:cNvSpPr/>
            <p:nvPr/>
          </p:nvSpPr>
          <p:spPr>
            <a:xfrm>
              <a:off x="8680829" y="3894374"/>
              <a:ext cx="40766" cy="40767"/>
            </a:xfrm>
            <a:custGeom>
              <a:avLst/>
              <a:gdLst>
                <a:gd name="connsiteX0" fmla="*/ 34862 w 40766"/>
                <a:gd name="connsiteY0" fmla="*/ 34862 h 40767"/>
                <a:gd name="connsiteX1" fmla="*/ 39243 w 40766"/>
                <a:gd name="connsiteY1" fmla="*/ 28194 h 40767"/>
                <a:gd name="connsiteX2" fmla="*/ 40767 w 40766"/>
                <a:gd name="connsiteY2" fmla="*/ 20383 h 40767"/>
                <a:gd name="connsiteX3" fmla="*/ 39243 w 40766"/>
                <a:gd name="connsiteY3" fmla="*/ 12573 h 40767"/>
                <a:gd name="connsiteX4" fmla="*/ 34862 w 40766"/>
                <a:gd name="connsiteY4" fmla="*/ 5906 h 40767"/>
                <a:gd name="connsiteX5" fmla="*/ 28194 w 40766"/>
                <a:gd name="connsiteY5" fmla="*/ 1524 h 40767"/>
                <a:gd name="connsiteX6" fmla="*/ 20383 w 40766"/>
                <a:gd name="connsiteY6" fmla="*/ 0 h 40767"/>
                <a:gd name="connsiteX7" fmla="*/ 12573 w 40766"/>
                <a:gd name="connsiteY7" fmla="*/ 1524 h 40767"/>
                <a:gd name="connsiteX8" fmla="*/ 5906 w 40766"/>
                <a:gd name="connsiteY8" fmla="*/ 5906 h 40767"/>
                <a:gd name="connsiteX9" fmla="*/ 1524 w 40766"/>
                <a:gd name="connsiteY9" fmla="*/ 12573 h 40767"/>
                <a:gd name="connsiteX10" fmla="*/ 0 w 40766"/>
                <a:gd name="connsiteY10" fmla="*/ 20383 h 40767"/>
                <a:gd name="connsiteX11" fmla="*/ 1524 w 40766"/>
                <a:gd name="connsiteY11" fmla="*/ 28194 h 40767"/>
                <a:gd name="connsiteX12" fmla="*/ 5906 w 40766"/>
                <a:gd name="connsiteY12" fmla="*/ 34862 h 40767"/>
                <a:gd name="connsiteX13" fmla="*/ 12573 w 40766"/>
                <a:gd name="connsiteY13" fmla="*/ 39243 h 40767"/>
                <a:gd name="connsiteX14" fmla="*/ 20383 w 40766"/>
                <a:gd name="connsiteY14" fmla="*/ 40767 h 40767"/>
                <a:gd name="connsiteX15" fmla="*/ 28194 w 40766"/>
                <a:gd name="connsiteY15" fmla="*/ 39243 h 40767"/>
                <a:gd name="connsiteX16" fmla="*/ 34862 w 40766"/>
                <a:gd name="connsiteY16" fmla="*/ 34862 h 4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66" h="40767">
                  <a:moveTo>
                    <a:pt x="34862" y="34862"/>
                  </a:moveTo>
                  <a:cubicBezTo>
                    <a:pt x="36767" y="32956"/>
                    <a:pt x="38291" y="30766"/>
                    <a:pt x="39243" y="28194"/>
                  </a:cubicBezTo>
                  <a:cubicBezTo>
                    <a:pt x="40291" y="25718"/>
                    <a:pt x="40767" y="23051"/>
                    <a:pt x="40767" y="20383"/>
                  </a:cubicBezTo>
                  <a:cubicBezTo>
                    <a:pt x="40767" y="17717"/>
                    <a:pt x="40291" y="15049"/>
                    <a:pt x="39243" y="12573"/>
                  </a:cubicBezTo>
                  <a:cubicBezTo>
                    <a:pt x="38195" y="10096"/>
                    <a:pt x="36767" y="7906"/>
                    <a:pt x="34862" y="5906"/>
                  </a:cubicBezTo>
                  <a:cubicBezTo>
                    <a:pt x="32956" y="4001"/>
                    <a:pt x="30766" y="2477"/>
                    <a:pt x="28194" y="1524"/>
                  </a:cubicBezTo>
                  <a:cubicBezTo>
                    <a:pt x="25718" y="476"/>
                    <a:pt x="23050" y="0"/>
                    <a:pt x="20383" y="0"/>
                  </a:cubicBezTo>
                  <a:cubicBezTo>
                    <a:pt x="17717" y="0"/>
                    <a:pt x="15050" y="476"/>
                    <a:pt x="12573" y="1524"/>
                  </a:cubicBezTo>
                  <a:cubicBezTo>
                    <a:pt x="10097" y="2572"/>
                    <a:pt x="7906" y="4001"/>
                    <a:pt x="5906" y="5906"/>
                  </a:cubicBezTo>
                  <a:cubicBezTo>
                    <a:pt x="4000" y="7810"/>
                    <a:pt x="2477" y="10001"/>
                    <a:pt x="1524" y="12573"/>
                  </a:cubicBezTo>
                  <a:cubicBezTo>
                    <a:pt x="476" y="15049"/>
                    <a:pt x="0" y="17717"/>
                    <a:pt x="0" y="20383"/>
                  </a:cubicBezTo>
                  <a:cubicBezTo>
                    <a:pt x="0" y="23051"/>
                    <a:pt x="476" y="25718"/>
                    <a:pt x="1524" y="28194"/>
                  </a:cubicBezTo>
                  <a:cubicBezTo>
                    <a:pt x="2572" y="30670"/>
                    <a:pt x="4000" y="32861"/>
                    <a:pt x="5906" y="34862"/>
                  </a:cubicBezTo>
                  <a:cubicBezTo>
                    <a:pt x="7810" y="36767"/>
                    <a:pt x="10001" y="38291"/>
                    <a:pt x="12573" y="39243"/>
                  </a:cubicBezTo>
                  <a:cubicBezTo>
                    <a:pt x="15050" y="40291"/>
                    <a:pt x="17717" y="40767"/>
                    <a:pt x="20383" y="40767"/>
                  </a:cubicBezTo>
                  <a:cubicBezTo>
                    <a:pt x="23050" y="40767"/>
                    <a:pt x="25718" y="40291"/>
                    <a:pt x="28194" y="39243"/>
                  </a:cubicBezTo>
                  <a:cubicBezTo>
                    <a:pt x="30671" y="38195"/>
                    <a:pt x="32861" y="36767"/>
                    <a:pt x="34862" y="34862"/>
                  </a:cubicBezTo>
                  <a:close/>
                </a:path>
              </a:pathLst>
            </a:custGeom>
            <a:grpFill/>
            <a:ln w="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019619AF-6740-C71B-74C6-E077375A48FA}"/>
                </a:ext>
              </a:extLst>
            </p:cNvPr>
            <p:cNvSpPr/>
            <p:nvPr/>
          </p:nvSpPr>
          <p:spPr>
            <a:xfrm>
              <a:off x="8677591" y="3671299"/>
              <a:ext cx="47625" cy="47625"/>
            </a:xfrm>
            <a:custGeom>
              <a:avLst/>
              <a:gdLst>
                <a:gd name="connsiteX0" fmla="*/ 40672 w 47625"/>
                <a:gd name="connsiteY0" fmla="*/ 40672 h 47625"/>
                <a:gd name="connsiteX1" fmla="*/ 45815 w 47625"/>
                <a:gd name="connsiteY1" fmla="*/ 32957 h 47625"/>
                <a:gd name="connsiteX2" fmla="*/ 47625 w 47625"/>
                <a:gd name="connsiteY2" fmla="*/ 23813 h 47625"/>
                <a:gd name="connsiteX3" fmla="*/ 45815 w 47625"/>
                <a:gd name="connsiteY3" fmla="*/ 14669 h 47625"/>
                <a:gd name="connsiteX4" fmla="*/ 40672 w 47625"/>
                <a:gd name="connsiteY4" fmla="*/ 6953 h 47625"/>
                <a:gd name="connsiteX5" fmla="*/ 32956 w 47625"/>
                <a:gd name="connsiteY5" fmla="*/ 1810 h 47625"/>
                <a:gd name="connsiteX6" fmla="*/ 23813 w 47625"/>
                <a:gd name="connsiteY6" fmla="*/ 0 h 47625"/>
                <a:gd name="connsiteX7" fmla="*/ 14669 w 47625"/>
                <a:gd name="connsiteY7" fmla="*/ 1810 h 47625"/>
                <a:gd name="connsiteX8" fmla="*/ 6953 w 47625"/>
                <a:gd name="connsiteY8" fmla="*/ 6953 h 47625"/>
                <a:gd name="connsiteX9" fmla="*/ 1810 w 47625"/>
                <a:gd name="connsiteY9" fmla="*/ 14669 h 47625"/>
                <a:gd name="connsiteX10" fmla="*/ 0 w 47625"/>
                <a:gd name="connsiteY10" fmla="*/ 23813 h 47625"/>
                <a:gd name="connsiteX11" fmla="*/ 1810 w 47625"/>
                <a:gd name="connsiteY11" fmla="*/ 32957 h 47625"/>
                <a:gd name="connsiteX12" fmla="*/ 6953 w 47625"/>
                <a:gd name="connsiteY12" fmla="*/ 40672 h 47625"/>
                <a:gd name="connsiteX13" fmla="*/ 14669 w 47625"/>
                <a:gd name="connsiteY13" fmla="*/ 45815 h 47625"/>
                <a:gd name="connsiteX14" fmla="*/ 23813 w 47625"/>
                <a:gd name="connsiteY14" fmla="*/ 47625 h 47625"/>
                <a:gd name="connsiteX15" fmla="*/ 32956 w 47625"/>
                <a:gd name="connsiteY15" fmla="*/ 45815 h 47625"/>
                <a:gd name="connsiteX16" fmla="*/ 40672 w 47625"/>
                <a:gd name="connsiteY16" fmla="*/ 4067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5" h="47625">
                  <a:moveTo>
                    <a:pt x="40672" y="40672"/>
                  </a:moveTo>
                  <a:cubicBezTo>
                    <a:pt x="42863" y="38481"/>
                    <a:pt x="44672" y="35814"/>
                    <a:pt x="45815" y="32957"/>
                  </a:cubicBezTo>
                  <a:cubicBezTo>
                    <a:pt x="47053" y="30004"/>
                    <a:pt x="47625" y="26956"/>
                    <a:pt x="47625" y="23813"/>
                  </a:cubicBezTo>
                  <a:cubicBezTo>
                    <a:pt x="47625" y="20669"/>
                    <a:pt x="47053" y="17621"/>
                    <a:pt x="45815" y="14669"/>
                  </a:cubicBezTo>
                  <a:cubicBezTo>
                    <a:pt x="44577" y="11716"/>
                    <a:pt x="42863" y="9144"/>
                    <a:pt x="40672" y="6953"/>
                  </a:cubicBezTo>
                  <a:cubicBezTo>
                    <a:pt x="38481" y="4763"/>
                    <a:pt x="35909" y="2953"/>
                    <a:pt x="32956" y="1810"/>
                  </a:cubicBezTo>
                  <a:cubicBezTo>
                    <a:pt x="30004" y="572"/>
                    <a:pt x="26956" y="0"/>
                    <a:pt x="23813" y="0"/>
                  </a:cubicBezTo>
                  <a:cubicBezTo>
                    <a:pt x="20669" y="0"/>
                    <a:pt x="17621" y="572"/>
                    <a:pt x="14669" y="1810"/>
                  </a:cubicBezTo>
                  <a:cubicBezTo>
                    <a:pt x="11716" y="3048"/>
                    <a:pt x="9144" y="4763"/>
                    <a:pt x="6953" y="6953"/>
                  </a:cubicBezTo>
                  <a:cubicBezTo>
                    <a:pt x="4763" y="9144"/>
                    <a:pt x="2953" y="11811"/>
                    <a:pt x="1810" y="14669"/>
                  </a:cubicBezTo>
                  <a:cubicBezTo>
                    <a:pt x="571" y="17621"/>
                    <a:pt x="0" y="20669"/>
                    <a:pt x="0" y="23813"/>
                  </a:cubicBezTo>
                  <a:cubicBezTo>
                    <a:pt x="0" y="26956"/>
                    <a:pt x="571" y="30004"/>
                    <a:pt x="1810" y="32957"/>
                  </a:cubicBezTo>
                  <a:cubicBezTo>
                    <a:pt x="3048" y="35909"/>
                    <a:pt x="4763" y="38481"/>
                    <a:pt x="6953" y="40672"/>
                  </a:cubicBezTo>
                  <a:cubicBezTo>
                    <a:pt x="9144" y="42863"/>
                    <a:pt x="11716" y="44672"/>
                    <a:pt x="14669" y="45815"/>
                  </a:cubicBezTo>
                  <a:cubicBezTo>
                    <a:pt x="17621" y="47054"/>
                    <a:pt x="20669" y="47625"/>
                    <a:pt x="23813" y="47625"/>
                  </a:cubicBezTo>
                  <a:cubicBezTo>
                    <a:pt x="26956" y="47625"/>
                    <a:pt x="30004" y="47054"/>
                    <a:pt x="32956" y="45815"/>
                  </a:cubicBezTo>
                  <a:cubicBezTo>
                    <a:pt x="35909" y="44577"/>
                    <a:pt x="38481" y="42863"/>
                    <a:pt x="40672" y="40672"/>
                  </a:cubicBezTo>
                  <a:close/>
                </a:path>
              </a:pathLst>
            </a:custGeom>
            <a:grpFill/>
            <a:ln w="0" cap="flat">
              <a:noFill/>
              <a:prstDash val="solid"/>
              <a:miter/>
            </a:ln>
          </p:spPr>
          <p:txBody>
            <a:bodyPr rtlCol="0" anchor="ctr"/>
            <a:lstStyle/>
            <a:p>
              <a:endParaRPr lang="nl-NL"/>
            </a:p>
          </p:txBody>
        </p:sp>
      </p:grpSp>
      <p:sp>
        <p:nvSpPr>
          <p:cNvPr id="2" name="Titel 1">
            <a:extLst>
              <a:ext uri="{FF2B5EF4-FFF2-40B4-BE49-F238E27FC236}">
                <a16:creationId xmlns:a16="http://schemas.microsoft.com/office/drawing/2014/main" id="{9122E290-A4BB-7E55-841F-8FD7D047C7CA}"/>
              </a:ext>
            </a:extLst>
          </p:cNvPr>
          <p:cNvSpPr>
            <a:spLocks noGrp="1"/>
          </p:cNvSpPr>
          <p:nvPr userDrawn="1">
            <p:ph type="title" hasCustomPrompt="1"/>
          </p:nvPr>
        </p:nvSpPr>
        <p:spPr>
          <a:xfrm>
            <a:off x="1282534" y="1163474"/>
            <a:ext cx="10136167" cy="2363498"/>
          </a:xfrm>
        </p:spPr>
        <p:txBody>
          <a:bodyPr anchor="t">
            <a:normAutofit/>
          </a:bodyPr>
          <a:lstStyle>
            <a:lvl1pPr>
              <a:defRPr sz="4000">
                <a:solidFill>
                  <a:schemeClr val="bg1"/>
                </a:solidFill>
              </a:defRPr>
            </a:lvl1pPr>
          </a:lstStyle>
          <a:p>
            <a:r>
              <a:rPr lang="nl-NL" err="1"/>
              <a:t>Title</a:t>
            </a:r>
            <a:r>
              <a:rPr lang="nl-NL"/>
              <a:t> </a:t>
            </a:r>
          </a:p>
        </p:txBody>
      </p:sp>
      <p:sp>
        <p:nvSpPr>
          <p:cNvPr id="3" name="Tijdelijke aanduiding voor tekst 2">
            <a:extLst>
              <a:ext uri="{FF2B5EF4-FFF2-40B4-BE49-F238E27FC236}">
                <a16:creationId xmlns:a16="http://schemas.microsoft.com/office/drawing/2014/main" id="{9B90D51E-7710-8B34-B8AB-58627BA29F99}"/>
              </a:ext>
            </a:extLst>
          </p:cNvPr>
          <p:cNvSpPr>
            <a:spLocks noGrp="1"/>
          </p:cNvSpPr>
          <p:nvPr userDrawn="1">
            <p:ph type="body" idx="1" hasCustomPrompt="1"/>
          </p:nvPr>
        </p:nvSpPr>
        <p:spPr>
          <a:xfrm>
            <a:off x="1282535" y="3648075"/>
            <a:ext cx="10136167"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err="1"/>
              <a:t>Subtitle</a:t>
            </a:r>
            <a:r>
              <a:rPr lang="nl-NL"/>
              <a:t> </a:t>
            </a:r>
          </a:p>
        </p:txBody>
      </p:sp>
      <p:pic>
        <p:nvPicPr>
          <p:cNvPr id="18" name="Graphic 17">
            <a:extLst>
              <a:ext uri="{FF2B5EF4-FFF2-40B4-BE49-F238E27FC236}">
                <a16:creationId xmlns:a16="http://schemas.microsoft.com/office/drawing/2014/main" id="{BE46A06F-015B-C03F-D8BE-A6FE2FF9BF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35670" y="5015698"/>
            <a:ext cx="5476432" cy="1842302"/>
          </a:xfrm>
          <a:prstGeom prst="rect">
            <a:avLst/>
          </a:prstGeom>
        </p:spPr>
      </p:pic>
    </p:spTree>
    <p:extLst>
      <p:ext uri="{BB962C8B-B14F-4D97-AF65-F5344CB8AC3E}">
        <p14:creationId xmlns:p14="http://schemas.microsoft.com/office/powerpoint/2010/main" val="137852262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filling image">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F7AEDF05-D43C-E463-0BF8-91C5BA9C1AF6}"/>
              </a:ext>
            </a:extLst>
          </p:cNvPr>
          <p:cNvSpPr>
            <a:spLocks noGrp="1"/>
          </p:cNvSpPr>
          <p:nvPr>
            <p:ph type="pic" sz="quarter" idx="10"/>
          </p:nvPr>
        </p:nvSpPr>
        <p:spPr>
          <a:xfrm>
            <a:off x="0" y="0"/>
            <a:ext cx="12192000" cy="6858000"/>
          </a:xfrm>
        </p:spPr>
        <p:txBody>
          <a:bodyPr/>
          <a:lstStyle/>
          <a:p>
            <a:r>
              <a:rPr lang="en-US"/>
              <a:t>Click icon to add picture</a:t>
            </a:r>
            <a:endParaRPr lang="nl-NL"/>
          </a:p>
        </p:txBody>
      </p:sp>
    </p:spTree>
    <p:extLst>
      <p:ext uri="{BB962C8B-B14F-4D97-AF65-F5344CB8AC3E}">
        <p14:creationId xmlns:p14="http://schemas.microsoft.com/office/powerpoint/2010/main" val="2709761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Vrije vorm: vorm 20">
            <a:extLst>
              <a:ext uri="{FF2B5EF4-FFF2-40B4-BE49-F238E27FC236}">
                <a16:creationId xmlns:a16="http://schemas.microsoft.com/office/drawing/2014/main" id="{17DB9EBB-E0C6-8F75-8273-1831DEFCB165}"/>
              </a:ext>
            </a:extLst>
          </p:cNvPr>
          <p:cNvSpPr/>
          <p:nvPr userDrawn="1"/>
        </p:nvSpPr>
        <p:spPr>
          <a:xfrm>
            <a:off x="0" y="0"/>
            <a:ext cx="2400300" cy="4295776"/>
          </a:xfrm>
          <a:custGeom>
            <a:avLst/>
            <a:gdLst>
              <a:gd name="connsiteX0" fmla="*/ 0 w 2400300"/>
              <a:gd name="connsiteY0" fmla="*/ 0 h 4295776"/>
              <a:gd name="connsiteX1" fmla="*/ 1443707 w 2400300"/>
              <a:gd name="connsiteY1" fmla="*/ 0 h 4295776"/>
              <a:gd name="connsiteX2" fmla="*/ 1531390 w 2400300"/>
              <a:gd name="connsiteY2" fmla="*/ 65568 h 4295776"/>
              <a:gd name="connsiteX3" fmla="*/ 2400300 w 2400300"/>
              <a:gd name="connsiteY3" fmla="*/ 1908052 h 4295776"/>
              <a:gd name="connsiteX4" fmla="*/ 12576 w 2400300"/>
              <a:gd name="connsiteY4" fmla="*/ 4295776 h 4295776"/>
              <a:gd name="connsiteX5" fmla="*/ 0 w 2400300"/>
              <a:gd name="connsiteY5" fmla="*/ 4295141 h 4295776"/>
              <a:gd name="connsiteX6" fmla="*/ 0 w 2400300"/>
              <a:gd name="connsiteY6" fmla="*/ 0 h 429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0300" h="4295776">
                <a:moveTo>
                  <a:pt x="0" y="0"/>
                </a:moveTo>
                <a:lnTo>
                  <a:pt x="1443707" y="0"/>
                </a:lnTo>
                <a:lnTo>
                  <a:pt x="1531390" y="65568"/>
                </a:lnTo>
                <a:cubicBezTo>
                  <a:pt x="2062055" y="503512"/>
                  <a:pt x="2400300" y="1166281"/>
                  <a:pt x="2400300" y="1908052"/>
                </a:cubicBezTo>
                <a:cubicBezTo>
                  <a:pt x="2400300" y="3226756"/>
                  <a:pt x="1331280" y="4295776"/>
                  <a:pt x="12576" y="4295776"/>
                </a:cubicBezTo>
                <a:lnTo>
                  <a:pt x="0" y="4295141"/>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pic>
        <p:nvPicPr>
          <p:cNvPr id="77" name="Graphic 76">
            <a:extLst>
              <a:ext uri="{FF2B5EF4-FFF2-40B4-BE49-F238E27FC236}">
                <a16:creationId xmlns:a16="http://schemas.microsoft.com/office/drawing/2014/main" id="{57AFFE98-9DDF-9847-4EE5-E550FAF73E9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38201" y="0"/>
            <a:ext cx="2400300" cy="811369"/>
          </a:xfrm>
          <a:prstGeom prst="rect">
            <a:avLst/>
          </a:prstGeom>
        </p:spPr>
      </p:pic>
      <p:sp>
        <p:nvSpPr>
          <p:cNvPr id="30" name="Ovaal 29">
            <a:extLst>
              <a:ext uri="{FF2B5EF4-FFF2-40B4-BE49-F238E27FC236}">
                <a16:creationId xmlns:a16="http://schemas.microsoft.com/office/drawing/2014/main" id="{A2C07C7D-5582-9E1C-E9A3-EDDC542FA202}"/>
              </a:ext>
            </a:extLst>
          </p:cNvPr>
          <p:cNvSpPr/>
          <p:nvPr userDrawn="1"/>
        </p:nvSpPr>
        <p:spPr>
          <a:xfrm>
            <a:off x="475197" y="5559327"/>
            <a:ext cx="220419" cy="22041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1" name="Groep 30">
            <a:extLst>
              <a:ext uri="{FF2B5EF4-FFF2-40B4-BE49-F238E27FC236}">
                <a16:creationId xmlns:a16="http://schemas.microsoft.com/office/drawing/2014/main" id="{DA77E712-1EB0-F45E-3DCD-438FEB8C1E6A}"/>
              </a:ext>
            </a:extLst>
          </p:cNvPr>
          <p:cNvGrpSpPr>
            <a:grpSpLocks noChangeAspect="1"/>
          </p:cNvGrpSpPr>
          <p:nvPr userDrawn="1"/>
        </p:nvGrpSpPr>
        <p:grpSpPr>
          <a:xfrm>
            <a:off x="11621385" y="1502255"/>
            <a:ext cx="95951" cy="2700000"/>
            <a:chOff x="8676829" y="3671299"/>
            <a:chExt cx="48387" cy="1361598"/>
          </a:xfrm>
        </p:grpSpPr>
        <p:sp>
          <p:nvSpPr>
            <p:cNvPr id="32" name="Vrije vorm: vorm 31">
              <a:extLst>
                <a:ext uri="{FF2B5EF4-FFF2-40B4-BE49-F238E27FC236}">
                  <a16:creationId xmlns:a16="http://schemas.microsoft.com/office/drawing/2014/main" id="{6EAA39FD-890B-0446-8662-C0771CC1178D}"/>
                </a:ext>
              </a:extLst>
            </p:cNvPr>
            <p:cNvSpPr/>
            <p:nvPr/>
          </p:nvSpPr>
          <p:spPr>
            <a:xfrm>
              <a:off x="8677591" y="4985272"/>
              <a:ext cx="47625" cy="47625"/>
            </a:xfrm>
            <a:custGeom>
              <a:avLst/>
              <a:gdLst>
                <a:gd name="connsiteX0" fmla="*/ 32956 w 47625"/>
                <a:gd name="connsiteY0" fmla="*/ 45815 h 47625"/>
                <a:gd name="connsiteX1" fmla="*/ 40672 w 47625"/>
                <a:gd name="connsiteY1" fmla="*/ 40672 h 47625"/>
                <a:gd name="connsiteX2" fmla="*/ 45815 w 47625"/>
                <a:gd name="connsiteY2" fmla="*/ 32957 h 47625"/>
                <a:gd name="connsiteX3" fmla="*/ 47625 w 47625"/>
                <a:gd name="connsiteY3" fmla="*/ 23813 h 47625"/>
                <a:gd name="connsiteX4" fmla="*/ 45815 w 47625"/>
                <a:gd name="connsiteY4" fmla="*/ 14669 h 47625"/>
                <a:gd name="connsiteX5" fmla="*/ 40672 w 47625"/>
                <a:gd name="connsiteY5" fmla="*/ 6953 h 47625"/>
                <a:gd name="connsiteX6" fmla="*/ 32956 w 47625"/>
                <a:gd name="connsiteY6" fmla="*/ 1810 h 47625"/>
                <a:gd name="connsiteX7" fmla="*/ 23813 w 47625"/>
                <a:gd name="connsiteY7" fmla="*/ 0 h 47625"/>
                <a:gd name="connsiteX8" fmla="*/ 14669 w 47625"/>
                <a:gd name="connsiteY8" fmla="*/ 1810 h 47625"/>
                <a:gd name="connsiteX9" fmla="*/ 6953 w 47625"/>
                <a:gd name="connsiteY9" fmla="*/ 6953 h 47625"/>
                <a:gd name="connsiteX10" fmla="*/ 1810 w 47625"/>
                <a:gd name="connsiteY10" fmla="*/ 14669 h 47625"/>
                <a:gd name="connsiteX11" fmla="*/ 0 w 47625"/>
                <a:gd name="connsiteY11" fmla="*/ 23813 h 47625"/>
                <a:gd name="connsiteX12" fmla="*/ 1810 w 47625"/>
                <a:gd name="connsiteY12" fmla="*/ 32957 h 47625"/>
                <a:gd name="connsiteX13" fmla="*/ 6953 w 47625"/>
                <a:gd name="connsiteY13" fmla="*/ 40672 h 47625"/>
                <a:gd name="connsiteX14" fmla="*/ 14669 w 47625"/>
                <a:gd name="connsiteY14" fmla="*/ 45815 h 47625"/>
                <a:gd name="connsiteX15" fmla="*/ 23813 w 47625"/>
                <a:gd name="connsiteY15" fmla="*/ 47625 h 47625"/>
                <a:gd name="connsiteX16" fmla="*/ 32956 w 47625"/>
                <a:gd name="connsiteY16" fmla="*/ 4581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5" h="47625">
                  <a:moveTo>
                    <a:pt x="32956" y="45815"/>
                  </a:moveTo>
                  <a:cubicBezTo>
                    <a:pt x="35909" y="44577"/>
                    <a:pt x="38481" y="42863"/>
                    <a:pt x="40672" y="40672"/>
                  </a:cubicBezTo>
                  <a:cubicBezTo>
                    <a:pt x="42863" y="38481"/>
                    <a:pt x="44672" y="35814"/>
                    <a:pt x="45815" y="32957"/>
                  </a:cubicBezTo>
                  <a:cubicBezTo>
                    <a:pt x="47053" y="30004"/>
                    <a:pt x="47625" y="26956"/>
                    <a:pt x="47625" y="23813"/>
                  </a:cubicBezTo>
                  <a:cubicBezTo>
                    <a:pt x="47625" y="20669"/>
                    <a:pt x="47053" y="17621"/>
                    <a:pt x="45815" y="14669"/>
                  </a:cubicBezTo>
                  <a:cubicBezTo>
                    <a:pt x="44577" y="11716"/>
                    <a:pt x="42863" y="9144"/>
                    <a:pt x="40672" y="6953"/>
                  </a:cubicBezTo>
                  <a:cubicBezTo>
                    <a:pt x="38481" y="4763"/>
                    <a:pt x="35909" y="2953"/>
                    <a:pt x="32956" y="1810"/>
                  </a:cubicBezTo>
                  <a:cubicBezTo>
                    <a:pt x="30004" y="571"/>
                    <a:pt x="26956" y="0"/>
                    <a:pt x="23813" y="0"/>
                  </a:cubicBezTo>
                  <a:cubicBezTo>
                    <a:pt x="20669" y="0"/>
                    <a:pt x="17621" y="571"/>
                    <a:pt x="14669" y="1810"/>
                  </a:cubicBezTo>
                  <a:cubicBezTo>
                    <a:pt x="11716" y="3048"/>
                    <a:pt x="9144" y="4763"/>
                    <a:pt x="6953" y="6953"/>
                  </a:cubicBezTo>
                  <a:cubicBezTo>
                    <a:pt x="4763" y="9144"/>
                    <a:pt x="2953" y="11811"/>
                    <a:pt x="1810" y="14669"/>
                  </a:cubicBezTo>
                  <a:cubicBezTo>
                    <a:pt x="571" y="17621"/>
                    <a:pt x="0" y="20669"/>
                    <a:pt x="0" y="23813"/>
                  </a:cubicBezTo>
                  <a:cubicBezTo>
                    <a:pt x="0" y="26956"/>
                    <a:pt x="571" y="30004"/>
                    <a:pt x="1810" y="32957"/>
                  </a:cubicBezTo>
                  <a:cubicBezTo>
                    <a:pt x="3048" y="35909"/>
                    <a:pt x="4763" y="38481"/>
                    <a:pt x="6953" y="40672"/>
                  </a:cubicBezTo>
                  <a:cubicBezTo>
                    <a:pt x="9144" y="42863"/>
                    <a:pt x="11716" y="44672"/>
                    <a:pt x="14669" y="45815"/>
                  </a:cubicBezTo>
                  <a:cubicBezTo>
                    <a:pt x="17621" y="47054"/>
                    <a:pt x="20669" y="47625"/>
                    <a:pt x="23813" y="47625"/>
                  </a:cubicBezTo>
                  <a:cubicBezTo>
                    <a:pt x="26956" y="47625"/>
                    <a:pt x="30004" y="47054"/>
                    <a:pt x="32956" y="45815"/>
                  </a:cubicBezTo>
                  <a:close/>
                </a:path>
              </a:pathLst>
            </a:custGeom>
            <a:solidFill>
              <a:srgbClr val="00ABD7"/>
            </a:solidFill>
            <a:ln w="0"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BF0204DA-0622-9B8E-10C1-A937401D1908}"/>
                </a:ext>
              </a:extLst>
            </p:cNvPr>
            <p:cNvSpPr/>
            <p:nvPr/>
          </p:nvSpPr>
          <p:spPr>
            <a:xfrm>
              <a:off x="8681687" y="4770388"/>
              <a:ext cx="40766" cy="40766"/>
            </a:xfrm>
            <a:custGeom>
              <a:avLst/>
              <a:gdLst>
                <a:gd name="connsiteX0" fmla="*/ 34861 w 40766"/>
                <a:gd name="connsiteY0" fmla="*/ 34862 h 40766"/>
                <a:gd name="connsiteX1" fmla="*/ 39243 w 40766"/>
                <a:gd name="connsiteY1" fmla="*/ 28194 h 40766"/>
                <a:gd name="connsiteX2" fmla="*/ 40767 w 40766"/>
                <a:gd name="connsiteY2" fmla="*/ 20383 h 40766"/>
                <a:gd name="connsiteX3" fmla="*/ 39243 w 40766"/>
                <a:gd name="connsiteY3" fmla="*/ 12573 h 40766"/>
                <a:gd name="connsiteX4" fmla="*/ 34861 w 40766"/>
                <a:gd name="connsiteY4" fmla="*/ 5906 h 40766"/>
                <a:gd name="connsiteX5" fmla="*/ 28194 w 40766"/>
                <a:gd name="connsiteY5" fmla="*/ 1524 h 40766"/>
                <a:gd name="connsiteX6" fmla="*/ 20383 w 40766"/>
                <a:gd name="connsiteY6" fmla="*/ 0 h 40766"/>
                <a:gd name="connsiteX7" fmla="*/ 12573 w 40766"/>
                <a:gd name="connsiteY7" fmla="*/ 1524 h 40766"/>
                <a:gd name="connsiteX8" fmla="*/ 5905 w 40766"/>
                <a:gd name="connsiteY8" fmla="*/ 5906 h 40766"/>
                <a:gd name="connsiteX9" fmla="*/ 1524 w 40766"/>
                <a:gd name="connsiteY9" fmla="*/ 12573 h 40766"/>
                <a:gd name="connsiteX10" fmla="*/ 0 w 40766"/>
                <a:gd name="connsiteY10" fmla="*/ 20383 h 40766"/>
                <a:gd name="connsiteX11" fmla="*/ 1524 w 40766"/>
                <a:gd name="connsiteY11" fmla="*/ 28194 h 40766"/>
                <a:gd name="connsiteX12" fmla="*/ 5905 w 40766"/>
                <a:gd name="connsiteY12" fmla="*/ 34862 h 40766"/>
                <a:gd name="connsiteX13" fmla="*/ 12573 w 40766"/>
                <a:gd name="connsiteY13" fmla="*/ 39243 h 40766"/>
                <a:gd name="connsiteX14" fmla="*/ 20383 w 40766"/>
                <a:gd name="connsiteY14" fmla="*/ 40767 h 40766"/>
                <a:gd name="connsiteX15" fmla="*/ 28194 w 40766"/>
                <a:gd name="connsiteY15" fmla="*/ 39243 h 40766"/>
                <a:gd name="connsiteX16" fmla="*/ 34861 w 40766"/>
                <a:gd name="connsiteY16" fmla="*/ 34862 h 4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66" h="40766">
                  <a:moveTo>
                    <a:pt x="34861" y="34862"/>
                  </a:moveTo>
                  <a:cubicBezTo>
                    <a:pt x="36767" y="32956"/>
                    <a:pt x="38290" y="30766"/>
                    <a:pt x="39243" y="28194"/>
                  </a:cubicBezTo>
                  <a:cubicBezTo>
                    <a:pt x="40291" y="25717"/>
                    <a:pt x="40767" y="23050"/>
                    <a:pt x="40767" y="20383"/>
                  </a:cubicBezTo>
                  <a:cubicBezTo>
                    <a:pt x="40767" y="17717"/>
                    <a:pt x="40291" y="15050"/>
                    <a:pt x="39243" y="12573"/>
                  </a:cubicBezTo>
                  <a:cubicBezTo>
                    <a:pt x="38195" y="10096"/>
                    <a:pt x="36767" y="7906"/>
                    <a:pt x="34861" y="5906"/>
                  </a:cubicBezTo>
                  <a:cubicBezTo>
                    <a:pt x="32956" y="4000"/>
                    <a:pt x="30766" y="2477"/>
                    <a:pt x="28194" y="1524"/>
                  </a:cubicBezTo>
                  <a:cubicBezTo>
                    <a:pt x="25717" y="476"/>
                    <a:pt x="23050" y="0"/>
                    <a:pt x="20383" y="0"/>
                  </a:cubicBezTo>
                  <a:cubicBezTo>
                    <a:pt x="17717" y="0"/>
                    <a:pt x="15049" y="476"/>
                    <a:pt x="12573" y="1524"/>
                  </a:cubicBezTo>
                  <a:cubicBezTo>
                    <a:pt x="10096" y="2572"/>
                    <a:pt x="7906" y="4000"/>
                    <a:pt x="5905" y="5906"/>
                  </a:cubicBezTo>
                  <a:cubicBezTo>
                    <a:pt x="4000" y="7810"/>
                    <a:pt x="2476" y="10001"/>
                    <a:pt x="1524" y="12573"/>
                  </a:cubicBezTo>
                  <a:cubicBezTo>
                    <a:pt x="476" y="15050"/>
                    <a:pt x="0" y="17717"/>
                    <a:pt x="0" y="20383"/>
                  </a:cubicBezTo>
                  <a:cubicBezTo>
                    <a:pt x="0" y="23050"/>
                    <a:pt x="476" y="25717"/>
                    <a:pt x="1524" y="28194"/>
                  </a:cubicBezTo>
                  <a:cubicBezTo>
                    <a:pt x="2572" y="30671"/>
                    <a:pt x="4000" y="32861"/>
                    <a:pt x="5905" y="34862"/>
                  </a:cubicBezTo>
                  <a:cubicBezTo>
                    <a:pt x="7810" y="36767"/>
                    <a:pt x="10001" y="38291"/>
                    <a:pt x="12573" y="39243"/>
                  </a:cubicBezTo>
                  <a:cubicBezTo>
                    <a:pt x="15049" y="40291"/>
                    <a:pt x="17717" y="40767"/>
                    <a:pt x="20383" y="40767"/>
                  </a:cubicBezTo>
                  <a:cubicBezTo>
                    <a:pt x="23050" y="40767"/>
                    <a:pt x="25717" y="40291"/>
                    <a:pt x="28194" y="39243"/>
                  </a:cubicBezTo>
                  <a:cubicBezTo>
                    <a:pt x="30671" y="38195"/>
                    <a:pt x="32861" y="36767"/>
                    <a:pt x="34861" y="34862"/>
                  </a:cubicBezTo>
                  <a:close/>
                </a:path>
              </a:pathLst>
            </a:custGeom>
            <a:solidFill>
              <a:srgbClr val="00ABD7"/>
            </a:solidFill>
            <a:ln w="0"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613801AD-51A3-8ABA-8C48-3AFB991835D9}"/>
                </a:ext>
              </a:extLst>
            </p:cNvPr>
            <p:cNvSpPr/>
            <p:nvPr/>
          </p:nvSpPr>
          <p:spPr>
            <a:xfrm>
              <a:off x="8676829" y="4547217"/>
              <a:ext cx="47625" cy="47625"/>
            </a:xfrm>
            <a:custGeom>
              <a:avLst/>
              <a:gdLst>
                <a:gd name="connsiteX0" fmla="*/ 40672 w 47625"/>
                <a:gd name="connsiteY0" fmla="*/ 40672 h 47625"/>
                <a:gd name="connsiteX1" fmla="*/ 45815 w 47625"/>
                <a:gd name="connsiteY1" fmla="*/ 32956 h 47625"/>
                <a:gd name="connsiteX2" fmla="*/ 47625 w 47625"/>
                <a:gd name="connsiteY2" fmla="*/ 23813 h 47625"/>
                <a:gd name="connsiteX3" fmla="*/ 45815 w 47625"/>
                <a:gd name="connsiteY3" fmla="*/ 14669 h 47625"/>
                <a:gd name="connsiteX4" fmla="*/ 40672 w 47625"/>
                <a:gd name="connsiteY4" fmla="*/ 6953 h 47625"/>
                <a:gd name="connsiteX5" fmla="*/ 32956 w 47625"/>
                <a:gd name="connsiteY5" fmla="*/ 1810 h 47625"/>
                <a:gd name="connsiteX6" fmla="*/ 23813 w 47625"/>
                <a:gd name="connsiteY6" fmla="*/ 0 h 47625"/>
                <a:gd name="connsiteX7" fmla="*/ 14669 w 47625"/>
                <a:gd name="connsiteY7" fmla="*/ 1810 h 47625"/>
                <a:gd name="connsiteX8" fmla="*/ 6953 w 47625"/>
                <a:gd name="connsiteY8" fmla="*/ 6953 h 47625"/>
                <a:gd name="connsiteX9" fmla="*/ 1810 w 47625"/>
                <a:gd name="connsiteY9" fmla="*/ 14669 h 47625"/>
                <a:gd name="connsiteX10" fmla="*/ 0 w 47625"/>
                <a:gd name="connsiteY10" fmla="*/ 23813 h 47625"/>
                <a:gd name="connsiteX11" fmla="*/ 1810 w 47625"/>
                <a:gd name="connsiteY11" fmla="*/ 32956 h 47625"/>
                <a:gd name="connsiteX12" fmla="*/ 6953 w 47625"/>
                <a:gd name="connsiteY12" fmla="*/ 40672 h 47625"/>
                <a:gd name="connsiteX13" fmla="*/ 14669 w 47625"/>
                <a:gd name="connsiteY13" fmla="*/ 45815 h 47625"/>
                <a:gd name="connsiteX14" fmla="*/ 23813 w 47625"/>
                <a:gd name="connsiteY14" fmla="*/ 47625 h 47625"/>
                <a:gd name="connsiteX15" fmla="*/ 32956 w 47625"/>
                <a:gd name="connsiteY15" fmla="*/ 45815 h 47625"/>
                <a:gd name="connsiteX16" fmla="*/ 40672 w 47625"/>
                <a:gd name="connsiteY16" fmla="*/ 4067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5" h="47625">
                  <a:moveTo>
                    <a:pt x="40672" y="40672"/>
                  </a:moveTo>
                  <a:cubicBezTo>
                    <a:pt x="42863" y="38481"/>
                    <a:pt x="44672" y="35814"/>
                    <a:pt x="45815" y="32956"/>
                  </a:cubicBezTo>
                  <a:cubicBezTo>
                    <a:pt x="47054" y="30004"/>
                    <a:pt x="47625" y="26956"/>
                    <a:pt x="47625" y="23813"/>
                  </a:cubicBezTo>
                  <a:cubicBezTo>
                    <a:pt x="47625" y="20669"/>
                    <a:pt x="47054" y="17621"/>
                    <a:pt x="45815" y="14669"/>
                  </a:cubicBezTo>
                  <a:cubicBezTo>
                    <a:pt x="44577" y="11716"/>
                    <a:pt x="42863" y="9144"/>
                    <a:pt x="40672" y="6953"/>
                  </a:cubicBezTo>
                  <a:cubicBezTo>
                    <a:pt x="38481" y="4763"/>
                    <a:pt x="35909" y="2953"/>
                    <a:pt x="32956" y="1810"/>
                  </a:cubicBezTo>
                  <a:cubicBezTo>
                    <a:pt x="30004" y="571"/>
                    <a:pt x="26956" y="0"/>
                    <a:pt x="23813" y="0"/>
                  </a:cubicBezTo>
                  <a:cubicBezTo>
                    <a:pt x="20669" y="0"/>
                    <a:pt x="17621" y="571"/>
                    <a:pt x="14669" y="1810"/>
                  </a:cubicBezTo>
                  <a:cubicBezTo>
                    <a:pt x="11716" y="3048"/>
                    <a:pt x="9144" y="4763"/>
                    <a:pt x="6953" y="6953"/>
                  </a:cubicBezTo>
                  <a:cubicBezTo>
                    <a:pt x="4763" y="9144"/>
                    <a:pt x="2953" y="11811"/>
                    <a:pt x="1810" y="14669"/>
                  </a:cubicBezTo>
                  <a:cubicBezTo>
                    <a:pt x="571" y="17621"/>
                    <a:pt x="0" y="20669"/>
                    <a:pt x="0" y="23813"/>
                  </a:cubicBezTo>
                  <a:cubicBezTo>
                    <a:pt x="0" y="26956"/>
                    <a:pt x="571" y="30004"/>
                    <a:pt x="1810" y="32956"/>
                  </a:cubicBezTo>
                  <a:cubicBezTo>
                    <a:pt x="3048" y="35909"/>
                    <a:pt x="4763" y="38481"/>
                    <a:pt x="6953" y="40672"/>
                  </a:cubicBezTo>
                  <a:cubicBezTo>
                    <a:pt x="9144" y="42863"/>
                    <a:pt x="11716" y="44672"/>
                    <a:pt x="14669" y="45815"/>
                  </a:cubicBezTo>
                  <a:cubicBezTo>
                    <a:pt x="17621" y="47054"/>
                    <a:pt x="20669" y="47625"/>
                    <a:pt x="23813" y="47625"/>
                  </a:cubicBezTo>
                  <a:cubicBezTo>
                    <a:pt x="26956" y="47625"/>
                    <a:pt x="30004" y="47054"/>
                    <a:pt x="32956" y="45815"/>
                  </a:cubicBezTo>
                  <a:cubicBezTo>
                    <a:pt x="35909" y="44577"/>
                    <a:pt x="38481" y="42863"/>
                    <a:pt x="40672" y="40672"/>
                  </a:cubicBezTo>
                  <a:close/>
                </a:path>
              </a:pathLst>
            </a:custGeom>
            <a:solidFill>
              <a:srgbClr val="00ABD7"/>
            </a:solidFill>
            <a:ln w="0"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9868ADE4-25EF-7B10-E8A0-A4AE9055A42D}"/>
                </a:ext>
              </a:extLst>
            </p:cNvPr>
            <p:cNvSpPr/>
            <p:nvPr/>
          </p:nvSpPr>
          <p:spPr>
            <a:xfrm>
              <a:off x="8681115" y="4335096"/>
              <a:ext cx="40767" cy="40766"/>
            </a:xfrm>
            <a:custGeom>
              <a:avLst/>
              <a:gdLst>
                <a:gd name="connsiteX0" fmla="*/ 34862 w 40767"/>
                <a:gd name="connsiteY0" fmla="*/ 34861 h 40766"/>
                <a:gd name="connsiteX1" fmla="*/ 39243 w 40767"/>
                <a:gd name="connsiteY1" fmla="*/ 28194 h 40766"/>
                <a:gd name="connsiteX2" fmla="*/ 40767 w 40767"/>
                <a:gd name="connsiteY2" fmla="*/ 20383 h 40766"/>
                <a:gd name="connsiteX3" fmla="*/ 39243 w 40767"/>
                <a:gd name="connsiteY3" fmla="*/ 12573 h 40766"/>
                <a:gd name="connsiteX4" fmla="*/ 34862 w 40767"/>
                <a:gd name="connsiteY4" fmla="*/ 5905 h 40766"/>
                <a:gd name="connsiteX5" fmla="*/ 28194 w 40767"/>
                <a:gd name="connsiteY5" fmla="*/ 1524 h 40766"/>
                <a:gd name="connsiteX6" fmla="*/ 20383 w 40767"/>
                <a:gd name="connsiteY6" fmla="*/ 0 h 40766"/>
                <a:gd name="connsiteX7" fmla="*/ 12573 w 40767"/>
                <a:gd name="connsiteY7" fmla="*/ 1524 h 40766"/>
                <a:gd name="connsiteX8" fmla="*/ 5906 w 40767"/>
                <a:gd name="connsiteY8" fmla="*/ 5905 h 40766"/>
                <a:gd name="connsiteX9" fmla="*/ 1524 w 40767"/>
                <a:gd name="connsiteY9" fmla="*/ 12573 h 40766"/>
                <a:gd name="connsiteX10" fmla="*/ 0 w 40767"/>
                <a:gd name="connsiteY10" fmla="*/ 20383 h 40766"/>
                <a:gd name="connsiteX11" fmla="*/ 1524 w 40767"/>
                <a:gd name="connsiteY11" fmla="*/ 28194 h 40766"/>
                <a:gd name="connsiteX12" fmla="*/ 5906 w 40767"/>
                <a:gd name="connsiteY12" fmla="*/ 34861 h 40766"/>
                <a:gd name="connsiteX13" fmla="*/ 12573 w 40767"/>
                <a:gd name="connsiteY13" fmla="*/ 39243 h 40766"/>
                <a:gd name="connsiteX14" fmla="*/ 20383 w 40767"/>
                <a:gd name="connsiteY14" fmla="*/ 40767 h 40766"/>
                <a:gd name="connsiteX15" fmla="*/ 28194 w 40767"/>
                <a:gd name="connsiteY15" fmla="*/ 39243 h 40766"/>
                <a:gd name="connsiteX16" fmla="*/ 34862 w 40767"/>
                <a:gd name="connsiteY16" fmla="*/ 34861 h 4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67" h="40766">
                  <a:moveTo>
                    <a:pt x="34862" y="34861"/>
                  </a:moveTo>
                  <a:cubicBezTo>
                    <a:pt x="36767" y="32956"/>
                    <a:pt x="38291" y="30766"/>
                    <a:pt x="39243" y="28194"/>
                  </a:cubicBezTo>
                  <a:cubicBezTo>
                    <a:pt x="40291" y="25717"/>
                    <a:pt x="40767" y="23050"/>
                    <a:pt x="40767" y="20383"/>
                  </a:cubicBezTo>
                  <a:cubicBezTo>
                    <a:pt x="40767" y="17717"/>
                    <a:pt x="40291" y="15049"/>
                    <a:pt x="39243" y="12573"/>
                  </a:cubicBezTo>
                  <a:cubicBezTo>
                    <a:pt x="38195" y="10096"/>
                    <a:pt x="36767" y="7906"/>
                    <a:pt x="34862" y="5905"/>
                  </a:cubicBezTo>
                  <a:cubicBezTo>
                    <a:pt x="32957" y="4000"/>
                    <a:pt x="30766" y="2476"/>
                    <a:pt x="28194" y="1524"/>
                  </a:cubicBezTo>
                  <a:cubicBezTo>
                    <a:pt x="25718" y="476"/>
                    <a:pt x="23051" y="0"/>
                    <a:pt x="20383" y="0"/>
                  </a:cubicBezTo>
                  <a:cubicBezTo>
                    <a:pt x="17717" y="0"/>
                    <a:pt x="15050" y="476"/>
                    <a:pt x="12573" y="1524"/>
                  </a:cubicBezTo>
                  <a:cubicBezTo>
                    <a:pt x="10097" y="2572"/>
                    <a:pt x="7906" y="4000"/>
                    <a:pt x="5906" y="5905"/>
                  </a:cubicBezTo>
                  <a:cubicBezTo>
                    <a:pt x="4001" y="7810"/>
                    <a:pt x="2477" y="10001"/>
                    <a:pt x="1524" y="12573"/>
                  </a:cubicBezTo>
                  <a:cubicBezTo>
                    <a:pt x="476" y="15049"/>
                    <a:pt x="0" y="17717"/>
                    <a:pt x="0" y="20383"/>
                  </a:cubicBezTo>
                  <a:cubicBezTo>
                    <a:pt x="0" y="23050"/>
                    <a:pt x="476" y="25717"/>
                    <a:pt x="1524" y="28194"/>
                  </a:cubicBezTo>
                  <a:cubicBezTo>
                    <a:pt x="2572" y="30671"/>
                    <a:pt x="4001" y="32861"/>
                    <a:pt x="5906" y="34861"/>
                  </a:cubicBezTo>
                  <a:cubicBezTo>
                    <a:pt x="7810" y="36767"/>
                    <a:pt x="10001" y="38290"/>
                    <a:pt x="12573" y="39243"/>
                  </a:cubicBezTo>
                  <a:cubicBezTo>
                    <a:pt x="15050" y="40291"/>
                    <a:pt x="17717" y="40767"/>
                    <a:pt x="20383" y="40767"/>
                  </a:cubicBezTo>
                  <a:cubicBezTo>
                    <a:pt x="23051" y="40767"/>
                    <a:pt x="25718" y="40291"/>
                    <a:pt x="28194" y="39243"/>
                  </a:cubicBezTo>
                  <a:cubicBezTo>
                    <a:pt x="30671" y="38195"/>
                    <a:pt x="32861" y="36767"/>
                    <a:pt x="34862" y="34861"/>
                  </a:cubicBezTo>
                  <a:close/>
                </a:path>
              </a:pathLst>
            </a:custGeom>
            <a:solidFill>
              <a:srgbClr val="00ABD7"/>
            </a:solidFill>
            <a:ln w="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BFF48985-10D6-78A7-FC4E-D74303274598}"/>
                </a:ext>
              </a:extLst>
            </p:cNvPr>
            <p:cNvSpPr/>
            <p:nvPr/>
          </p:nvSpPr>
          <p:spPr>
            <a:xfrm>
              <a:off x="8683687" y="4116211"/>
              <a:ext cx="34099" cy="34099"/>
            </a:xfrm>
            <a:custGeom>
              <a:avLst/>
              <a:gdLst>
                <a:gd name="connsiteX0" fmla="*/ 29051 w 34099"/>
                <a:gd name="connsiteY0" fmla="*/ 29051 h 34099"/>
                <a:gd name="connsiteX1" fmla="*/ 32766 w 34099"/>
                <a:gd name="connsiteY1" fmla="*/ 23527 h 34099"/>
                <a:gd name="connsiteX2" fmla="*/ 34100 w 34099"/>
                <a:gd name="connsiteY2" fmla="*/ 17050 h 34099"/>
                <a:gd name="connsiteX3" fmla="*/ 32766 w 34099"/>
                <a:gd name="connsiteY3" fmla="*/ 10573 h 34099"/>
                <a:gd name="connsiteX4" fmla="*/ 29051 w 34099"/>
                <a:gd name="connsiteY4" fmla="*/ 5048 h 34099"/>
                <a:gd name="connsiteX5" fmla="*/ 23527 w 34099"/>
                <a:gd name="connsiteY5" fmla="*/ 1333 h 34099"/>
                <a:gd name="connsiteX6" fmla="*/ 17050 w 34099"/>
                <a:gd name="connsiteY6" fmla="*/ 0 h 34099"/>
                <a:gd name="connsiteX7" fmla="*/ 10573 w 34099"/>
                <a:gd name="connsiteY7" fmla="*/ 1333 h 34099"/>
                <a:gd name="connsiteX8" fmla="*/ 5048 w 34099"/>
                <a:gd name="connsiteY8" fmla="*/ 5048 h 34099"/>
                <a:gd name="connsiteX9" fmla="*/ 1333 w 34099"/>
                <a:gd name="connsiteY9" fmla="*/ 10573 h 34099"/>
                <a:gd name="connsiteX10" fmla="*/ 0 w 34099"/>
                <a:gd name="connsiteY10" fmla="*/ 17050 h 34099"/>
                <a:gd name="connsiteX11" fmla="*/ 1333 w 34099"/>
                <a:gd name="connsiteY11" fmla="*/ 23527 h 34099"/>
                <a:gd name="connsiteX12" fmla="*/ 5048 w 34099"/>
                <a:gd name="connsiteY12" fmla="*/ 29051 h 34099"/>
                <a:gd name="connsiteX13" fmla="*/ 10573 w 34099"/>
                <a:gd name="connsiteY13" fmla="*/ 32766 h 34099"/>
                <a:gd name="connsiteX14" fmla="*/ 17050 w 34099"/>
                <a:gd name="connsiteY14" fmla="*/ 34100 h 34099"/>
                <a:gd name="connsiteX15" fmla="*/ 23527 w 34099"/>
                <a:gd name="connsiteY15" fmla="*/ 32766 h 34099"/>
                <a:gd name="connsiteX16" fmla="*/ 29051 w 34099"/>
                <a:gd name="connsiteY16" fmla="*/ 29051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99" h="34099">
                  <a:moveTo>
                    <a:pt x="29051" y="29051"/>
                  </a:moveTo>
                  <a:cubicBezTo>
                    <a:pt x="30671" y="27432"/>
                    <a:pt x="31909" y="25622"/>
                    <a:pt x="32766" y="23527"/>
                  </a:cubicBezTo>
                  <a:cubicBezTo>
                    <a:pt x="33623" y="21431"/>
                    <a:pt x="34100" y="19241"/>
                    <a:pt x="34100" y="17050"/>
                  </a:cubicBezTo>
                  <a:cubicBezTo>
                    <a:pt x="34100" y="14859"/>
                    <a:pt x="33623" y="12668"/>
                    <a:pt x="32766" y="10573"/>
                  </a:cubicBezTo>
                  <a:cubicBezTo>
                    <a:pt x="31909" y="8477"/>
                    <a:pt x="30671" y="6668"/>
                    <a:pt x="29051" y="5048"/>
                  </a:cubicBezTo>
                  <a:cubicBezTo>
                    <a:pt x="27432" y="3429"/>
                    <a:pt x="25622" y="2191"/>
                    <a:pt x="23527" y="1333"/>
                  </a:cubicBezTo>
                  <a:cubicBezTo>
                    <a:pt x="21431" y="476"/>
                    <a:pt x="19240" y="0"/>
                    <a:pt x="17050" y="0"/>
                  </a:cubicBezTo>
                  <a:cubicBezTo>
                    <a:pt x="14859" y="0"/>
                    <a:pt x="12668" y="476"/>
                    <a:pt x="10573" y="1333"/>
                  </a:cubicBezTo>
                  <a:cubicBezTo>
                    <a:pt x="8477" y="2191"/>
                    <a:pt x="6667" y="3429"/>
                    <a:pt x="5048" y="5048"/>
                  </a:cubicBezTo>
                  <a:cubicBezTo>
                    <a:pt x="3429" y="6668"/>
                    <a:pt x="2191" y="8477"/>
                    <a:pt x="1333" y="10573"/>
                  </a:cubicBezTo>
                  <a:cubicBezTo>
                    <a:pt x="476" y="12668"/>
                    <a:pt x="0" y="14859"/>
                    <a:pt x="0" y="17050"/>
                  </a:cubicBezTo>
                  <a:cubicBezTo>
                    <a:pt x="0" y="19241"/>
                    <a:pt x="476" y="21431"/>
                    <a:pt x="1333" y="23527"/>
                  </a:cubicBezTo>
                  <a:cubicBezTo>
                    <a:pt x="2191" y="25622"/>
                    <a:pt x="3429" y="27432"/>
                    <a:pt x="5048" y="29051"/>
                  </a:cubicBezTo>
                  <a:cubicBezTo>
                    <a:pt x="6667" y="30671"/>
                    <a:pt x="8477" y="31909"/>
                    <a:pt x="10573" y="32766"/>
                  </a:cubicBezTo>
                  <a:cubicBezTo>
                    <a:pt x="12668" y="33623"/>
                    <a:pt x="14859" y="34100"/>
                    <a:pt x="17050" y="34100"/>
                  </a:cubicBezTo>
                  <a:cubicBezTo>
                    <a:pt x="19240" y="34100"/>
                    <a:pt x="21431" y="33623"/>
                    <a:pt x="23527" y="32766"/>
                  </a:cubicBezTo>
                  <a:cubicBezTo>
                    <a:pt x="25622" y="31909"/>
                    <a:pt x="27432" y="30671"/>
                    <a:pt x="29051" y="29051"/>
                  </a:cubicBezTo>
                  <a:close/>
                </a:path>
              </a:pathLst>
            </a:custGeom>
            <a:solidFill>
              <a:srgbClr val="00ABD7"/>
            </a:solidFill>
            <a:ln w="0"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FA184064-4C75-1AF5-054E-39840444341A}"/>
                </a:ext>
              </a:extLst>
            </p:cNvPr>
            <p:cNvSpPr/>
            <p:nvPr/>
          </p:nvSpPr>
          <p:spPr>
            <a:xfrm>
              <a:off x="8680829" y="3894374"/>
              <a:ext cx="40766" cy="40767"/>
            </a:xfrm>
            <a:custGeom>
              <a:avLst/>
              <a:gdLst>
                <a:gd name="connsiteX0" fmla="*/ 34862 w 40766"/>
                <a:gd name="connsiteY0" fmla="*/ 34862 h 40767"/>
                <a:gd name="connsiteX1" fmla="*/ 39243 w 40766"/>
                <a:gd name="connsiteY1" fmla="*/ 28194 h 40767"/>
                <a:gd name="connsiteX2" fmla="*/ 40767 w 40766"/>
                <a:gd name="connsiteY2" fmla="*/ 20383 h 40767"/>
                <a:gd name="connsiteX3" fmla="*/ 39243 w 40766"/>
                <a:gd name="connsiteY3" fmla="*/ 12573 h 40767"/>
                <a:gd name="connsiteX4" fmla="*/ 34862 w 40766"/>
                <a:gd name="connsiteY4" fmla="*/ 5906 h 40767"/>
                <a:gd name="connsiteX5" fmla="*/ 28194 w 40766"/>
                <a:gd name="connsiteY5" fmla="*/ 1524 h 40767"/>
                <a:gd name="connsiteX6" fmla="*/ 20383 w 40766"/>
                <a:gd name="connsiteY6" fmla="*/ 0 h 40767"/>
                <a:gd name="connsiteX7" fmla="*/ 12573 w 40766"/>
                <a:gd name="connsiteY7" fmla="*/ 1524 h 40767"/>
                <a:gd name="connsiteX8" fmla="*/ 5906 w 40766"/>
                <a:gd name="connsiteY8" fmla="*/ 5906 h 40767"/>
                <a:gd name="connsiteX9" fmla="*/ 1524 w 40766"/>
                <a:gd name="connsiteY9" fmla="*/ 12573 h 40767"/>
                <a:gd name="connsiteX10" fmla="*/ 0 w 40766"/>
                <a:gd name="connsiteY10" fmla="*/ 20383 h 40767"/>
                <a:gd name="connsiteX11" fmla="*/ 1524 w 40766"/>
                <a:gd name="connsiteY11" fmla="*/ 28194 h 40767"/>
                <a:gd name="connsiteX12" fmla="*/ 5906 w 40766"/>
                <a:gd name="connsiteY12" fmla="*/ 34862 h 40767"/>
                <a:gd name="connsiteX13" fmla="*/ 12573 w 40766"/>
                <a:gd name="connsiteY13" fmla="*/ 39243 h 40767"/>
                <a:gd name="connsiteX14" fmla="*/ 20383 w 40766"/>
                <a:gd name="connsiteY14" fmla="*/ 40767 h 40767"/>
                <a:gd name="connsiteX15" fmla="*/ 28194 w 40766"/>
                <a:gd name="connsiteY15" fmla="*/ 39243 h 40767"/>
                <a:gd name="connsiteX16" fmla="*/ 34862 w 40766"/>
                <a:gd name="connsiteY16" fmla="*/ 34862 h 4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66" h="40767">
                  <a:moveTo>
                    <a:pt x="34862" y="34862"/>
                  </a:moveTo>
                  <a:cubicBezTo>
                    <a:pt x="36767" y="32956"/>
                    <a:pt x="38291" y="30766"/>
                    <a:pt x="39243" y="28194"/>
                  </a:cubicBezTo>
                  <a:cubicBezTo>
                    <a:pt x="40291" y="25718"/>
                    <a:pt x="40767" y="23051"/>
                    <a:pt x="40767" y="20383"/>
                  </a:cubicBezTo>
                  <a:cubicBezTo>
                    <a:pt x="40767" y="17717"/>
                    <a:pt x="40291" y="15049"/>
                    <a:pt x="39243" y="12573"/>
                  </a:cubicBezTo>
                  <a:cubicBezTo>
                    <a:pt x="38195" y="10096"/>
                    <a:pt x="36767" y="7906"/>
                    <a:pt x="34862" y="5906"/>
                  </a:cubicBezTo>
                  <a:cubicBezTo>
                    <a:pt x="32956" y="4001"/>
                    <a:pt x="30766" y="2477"/>
                    <a:pt x="28194" y="1524"/>
                  </a:cubicBezTo>
                  <a:cubicBezTo>
                    <a:pt x="25718" y="476"/>
                    <a:pt x="23050" y="0"/>
                    <a:pt x="20383" y="0"/>
                  </a:cubicBezTo>
                  <a:cubicBezTo>
                    <a:pt x="17717" y="0"/>
                    <a:pt x="15050" y="476"/>
                    <a:pt x="12573" y="1524"/>
                  </a:cubicBezTo>
                  <a:cubicBezTo>
                    <a:pt x="10097" y="2572"/>
                    <a:pt x="7906" y="4001"/>
                    <a:pt x="5906" y="5906"/>
                  </a:cubicBezTo>
                  <a:cubicBezTo>
                    <a:pt x="4000" y="7810"/>
                    <a:pt x="2477" y="10001"/>
                    <a:pt x="1524" y="12573"/>
                  </a:cubicBezTo>
                  <a:cubicBezTo>
                    <a:pt x="476" y="15049"/>
                    <a:pt x="0" y="17717"/>
                    <a:pt x="0" y="20383"/>
                  </a:cubicBezTo>
                  <a:cubicBezTo>
                    <a:pt x="0" y="23051"/>
                    <a:pt x="476" y="25718"/>
                    <a:pt x="1524" y="28194"/>
                  </a:cubicBezTo>
                  <a:cubicBezTo>
                    <a:pt x="2572" y="30670"/>
                    <a:pt x="4000" y="32861"/>
                    <a:pt x="5906" y="34862"/>
                  </a:cubicBezTo>
                  <a:cubicBezTo>
                    <a:pt x="7810" y="36767"/>
                    <a:pt x="10001" y="38291"/>
                    <a:pt x="12573" y="39243"/>
                  </a:cubicBezTo>
                  <a:cubicBezTo>
                    <a:pt x="15050" y="40291"/>
                    <a:pt x="17717" y="40767"/>
                    <a:pt x="20383" y="40767"/>
                  </a:cubicBezTo>
                  <a:cubicBezTo>
                    <a:pt x="23050" y="40767"/>
                    <a:pt x="25718" y="40291"/>
                    <a:pt x="28194" y="39243"/>
                  </a:cubicBezTo>
                  <a:cubicBezTo>
                    <a:pt x="30671" y="38195"/>
                    <a:pt x="32861" y="36767"/>
                    <a:pt x="34862" y="34862"/>
                  </a:cubicBezTo>
                  <a:close/>
                </a:path>
              </a:pathLst>
            </a:custGeom>
            <a:solidFill>
              <a:srgbClr val="00ABD7"/>
            </a:solidFill>
            <a:ln w="0"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DE4B190A-7D4C-86C4-3B92-EF1467833F1A}"/>
                </a:ext>
              </a:extLst>
            </p:cNvPr>
            <p:cNvSpPr/>
            <p:nvPr/>
          </p:nvSpPr>
          <p:spPr>
            <a:xfrm>
              <a:off x="8677591" y="3671299"/>
              <a:ext cx="47625" cy="47625"/>
            </a:xfrm>
            <a:custGeom>
              <a:avLst/>
              <a:gdLst>
                <a:gd name="connsiteX0" fmla="*/ 40672 w 47625"/>
                <a:gd name="connsiteY0" fmla="*/ 40672 h 47625"/>
                <a:gd name="connsiteX1" fmla="*/ 45815 w 47625"/>
                <a:gd name="connsiteY1" fmla="*/ 32957 h 47625"/>
                <a:gd name="connsiteX2" fmla="*/ 47625 w 47625"/>
                <a:gd name="connsiteY2" fmla="*/ 23813 h 47625"/>
                <a:gd name="connsiteX3" fmla="*/ 45815 w 47625"/>
                <a:gd name="connsiteY3" fmla="*/ 14669 h 47625"/>
                <a:gd name="connsiteX4" fmla="*/ 40672 w 47625"/>
                <a:gd name="connsiteY4" fmla="*/ 6953 h 47625"/>
                <a:gd name="connsiteX5" fmla="*/ 32956 w 47625"/>
                <a:gd name="connsiteY5" fmla="*/ 1810 h 47625"/>
                <a:gd name="connsiteX6" fmla="*/ 23813 w 47625"/>
                <a:gd name="connsiteY6" fmla="*/ 0 h 47625"/>
                <a:gd name="connsiteX7" fmla="*/ 14669 w 47625"/>
                <a:gd name="connsiteY7" fmla="*/ 1810 h 47625"/>
                <a:gd name="connsiteX8" fmla="*/ 6953 w 47625"/>
                <a:gd name="connsiteY8" fmla="*/ 6953 h 47625"/>
                <a:gd name="connsiteX9" fmla="*/ 1810 w 47625"/>
                <a:gd name="connsiteY9" fmla="*/ 14669 h 47625"/>
                <a:gd name="connsiteX10" fmla="*/ 0 w 47625"/>
                <a:gd name="connsiteY10" fmla="*/ 23813 h 47625"/>
                <a:gd name="connsiteX11" fmla="*/ 1810 w 47625"/>
                <a:gd name="connsiteY11" fmla="*/ 32957 h 47625"/>
                <a:gd name="connsiteX12" fmla="*/ 6953 w 47625"/>
                <a:gd name="connsiteY12" fmla="*/ 40672 h 47625"/>
                <a:gd name="connsiteX13" fmla="*/ 14669 w 47625"/>
                <a:gd name="connsiteY13" fmla="*/ 45815 h 47625"/>
                <a:gd name="connsiteX14" fmla="*/ 23813 w 47625"/>
                <a:gd name="connsiteY14" fmla="*/ 47625 h 47625"/>
                <a:gd name="connsiteX15" fmla="*/ 32956 w 47625"/>
                <a:gd name="connsiteY15" fmla="*/ 45815 h 47625"/>
                <a:gd name="connsiteX16" fmla="*/ 40672 w 47625"/>
                <a:gd name="connsiteY16" fmla="*/ 4067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5" h="47625">
                  <a:moveTo>
                    <a:pt x="40672" y="40672"/>
                  </a:moveTo>
                  <a:cubicBezTo>
                    <a:pt x="42863" y="38481"/>
                    <a:pt x="44672" y="35814"/>
                    <a:pt x="45815" y="32957"/>
                  </a:cubicBezTo>
                  <a:cubicBezTo>
                    <a:pt x="47053" y="30004"/>
                    <a:pt x="47625" y="26956"/>
                    <a:pt x="47625" y="23813"/>
                  </a:cubicBezTo>
                  <a:cubicBezTo>
                    <a:pt x="47625" y="20669"/>
                    <a:pt x="47053" y="17621"/>
                    <a:pt x="45815" y="14669"/>
                  </a:cubicBezTo>
                  <a:cubicBezTo>
                    <a:pt x="44577" y="11716"/>
                    <a:pt x="42863" y="9144"/>
                    <a:pt x="40672" y="6953"/>
                  </a:cubicBezTo>
                  <a:cubicBezTo>
                    <a:pt x="38481" y="4763"/>
                    <a:pt x="35909" y="2953"/>
                    <a:pt x="32956" y="1810"/>
                  </a:cubicBezTo>
                  <a:cubicBezTo>
                    <a:pt x="30004" y="572"/>
                    <a:pt x="26956" y="0"/>
                    <a:pt x="23813" y="0"/>
                  </a:cubicBezTo>
                  <a:cubicBezTo>
                    <a:pt x="20669" y="0"/>
                    <a:pt x="17621" y="572"/>
                    <a:pt x="14669" y="1810"/>
                  </a:cubicBezTo>
                  <a:cubicBezTo>
                    <a:pt x="11716" y="3048"/>
                    <a:pt x="9144" y="4763"/>
                    <a:pt x="6953" y="6953"/>
                  </a:cubicBezTo>
                  <a:cubicBezTo>
                    <a:pt x="4763" y="9144"/>
                    <a:pt x="2953" y="11811"/>
                    <a:pt x="1810" y="14669"/>
                  </a:cubicBezTo>
                  <a:cubicBezTo>
                    <a:pt x="571" y="17621"/>
                    <a:pt x="0" y="20669"/>
                    <a:pt x="0" y="23813"/>
                  </a:cubicBezTo>
                  <a:cubicBezTo>
                    <a:pt x="0" y="26956"/>
                    <a:pt x="571" y="30004"/>
                    <a:pt x="1810" y="32957"/>
                  </a:cubicBezTo>
                  <a:cubicBezTo>
                    <a:pt x="3048" y="35909"/>
                    <a:pt x="4763" y="38481"/>
                    <a:pt x="6953" y="40672"/>
                  </a:cubicBezTo>
                  <a:cubicBezTo>
                    <a:pt x="9144" y="42863"/>
                    <a:pt x="11716" y="44672"/>
                    <a:pt x="14669" y="45815"/>
                  </a:cubicBezTo>
                  <a:cubicBezTo>
                    <a:pt x="17621" y="47054"/>
                    <a:pt x="20669" y="47625"/>
                    <a:pt x="23813" y="47625"/>
                  </a:cubicBezTo>
                  <a:cubicBezTo>
                    <a:pt x="26956" y="47625"/>
                    <a:pt x="30004" y="47054"/>
                    <a:pt x="32956" y="45815"/>
                  </a:cubicBezTo>
                  <a:cubicBezTo>
                    <a:pt x="35909" y="44577"/>
                    <a:pt x="38481" y="42863"/>
                    <a:pt x="40672" y="40672"/>
                  </a:cubicBezTo>
                  <a:close/>
                </a:path>
              </a:pathLst>
            </a:custGeom>
            <a:solidFill>
              <a:srgbClr val="00ABD7"/>
            </a:solidFill>
            <a:ln w="0" cap="flat">
              <a:noFill/>
              <a:prstDash val="solid"/>
              <a:miter/>
            </a:ln>
          </p:spPr>
          <p:txBody>
            <a:bodyPr rtlCol="0" anchor="ctr"/>
            <a:lstStyle/>
            <a:p>
              <a:endParaRPr lang="nl-NL"/>
            </a:p>
          </p:txBody>
        </p:sp>
      </p:grpSp>
      <p:sp>
        <p:nvSpPr>
          <p:cNvPr id="2" name="Tijdelijke aanduiding voor titel 1">
            <a:extLst>
              <a:ext uri="{FF2B5EF4-FFF2-40B4-BE49-F238E27FC236}">
                <a16:creationId xmlns:a16="http://schemas.microsoft.com/office/drawing/2014/main" id="{2783A0CE-8828-0215-70B2-41F4B3B964BE}"/>
              </a:ext>
            </a:extLst>
          </p:cNvPr>
          <p:cNvSpPr>
            <a:spLocks noGrp="1"/>
          </p:cNvSpPr>
          <p:nvPr userDrawn="1">
            <p:ph type="title"/>
          </p:nvPr>
        </p:nvSpPr>
        <p:spPr>
          <a:xfrm>
            <a:off x="838200" y="460128"/>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2EA320-4A54-69E5-581C-64BE712C6B1E}"/>
              </a:ext>
            </a:extLst>
          </p:cNvPr>
          <p:cNvSpPr>
            <a:spLocks noGrp="1"/>
          </p:cNvSpPr>
          <p:nvPr userDrawn="1">
            <p:ph type="body" idx="1"/>
          </p:nvPr>
        </p:nvSpPr>
        <p:spPr>
          <a:xfrm>
            <a:off x="838200" y="1920628"/>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4" name="Graphic 3">
            <a:extLst>
              <a:ext uri="{FF2B5EF4-FFF2-40B4-BE49-F238E27FC236}">
                <a16:creationId xmlns:a16="http://schemas.microsoft.com/office/drawing/2014/main" id="{C5C5DF32-6652-CBD9-2CCB-18F1C9C6B68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 y="3835843"/>
            <a:ext cx="759890" cy="919866"/>
          </a:xfrm>
          <a:prstGeom prst="rect">
            <a:avLst/>
          </a:prstGeom>
        </p:spPr>
      </p:pic>
    </p:spTree>
    <p:extLst>
      <p:ext uri="{BB962C8B-B14F-4D97-AF65-F5344CB8AC3E}">
        <p14:creationId xmlns:p14="http://schemas.microsoft.com/office/powerpoint/2010/main" val="3983243037"/>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60" r:id="rId3"/>
    <p:sldLayoutId id="2147483652" r:id="rId4"/>
    <p:sldLayoutId id="2147483653" r:id="rId5"/>
    <p:sldLayoutId id="2147483662" r:id="rId6"/>
    <p:sldLayoutId id="2147483655" r:id="rId7"/>
    <p:sldLayoutId id="2147483665" r:id="rId8"/>
    <p:sldLayoutId id="2147483661" r:id="rId9"/>
    <p:sldLayoutId id="2147483663" r:id="rId10"/>
  </p:sldLayoutIdLst>
  <p:txStyles>
    <p:titleStyle>
      <a:lvl1pPr algn="l" defTabSz="914400" rtl="0" eaLnBrk="1" latinLnBrk="0" hangingPunct="1">
        <a:lnSpc>
          <a:spcPct val="90000"/>
        </a:lnSpc>
        <a:spcBef>
          <a:spcPct val="0"/>
        </a:spcBef>
        <a:buNone/>
        <a:defRPr sz="4000" kern="1200">
          <a:solidFill>
            <a:schemeClr val="tx2"/>
          </a:solidFill>
          <a:latin typeface="Glegoo" pitchFamily="2" charset="77"/>
          <a:ea typeface="+mj-ea"/>
          <a:cs typeface="Glegoo" pitchFamily="2" charset="77"/>
        </a:defRPr>
      </a:lvl1pPr>
    </p:titleStyle>
    <p:bodyStyle>
      <a:lvl1pPr marL="269875" indent="-269875"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38163"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08038" indent="-26987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77913" indent="-2698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46200" indent="-26828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hyperlink" Target="https://eur01.safelinks.protection.outlook.com/?url=http://creativecommons.org/licenses/by-nc-sa/4.0/&amp;data=05|01|ricarda.braukmann@dans.knaw.nl|10ac399cd9644f4e1dc908db1afa9b56|ea8750c8e3f44ff5a43fe8820be09f7e|0|0|638133435875827784|Unknown|TWFpbGZsb3d8eyJWIjoiMC4wLjAwMDAiLCJQIjoiV2luMzIiLCJBTiI6Ik1haWwiLCJXVCI6Mn0%3D|3000|||&amp;sdata=yNmjhz0L1ejKylQfGyU13X0FO7YVewgNJVqAB0XUDQY%3D&amp;reserved=0" TargetMode="External"/><Relationship Id="rId3" Type="http://schemas.openxmlformats.org/officeDocument/2006/relationships/hyperlink" Target="https://eur01.safelinks.protection.outlook.com/?url=http://creativecommons.org/licenses/by/4.0&amp;data=05|01|ricarda.braukmann@dans.knaw.nl|10ac399cd9644f4e1dc908db1afa9b56|ea8750c8e3f44ff5a43fe8820be09f7e|0|0|638133435875827784|Unknown|TWFpbGZsb3d8eyJWIjoiMC4wLjAwMDAiLCJQIjoiV2luMzIiLCJBTiI6Ik1haWwiLCJXVCI6Mn0%3D|3000|||&amp;sdata=RpNoEcw4jdkLLbM0P63wYInQEtVOG1T64o520OCIeIo%3D&amp;reserved=0" TargetMode="External"/><Relationship Id="rId7" Type="http://schemas.openxmlformats.org/officeDocument/2006/relationships/hyperlink" Target="https://eur01.safelinks.protection.outlook.com/?url=http://creativecommons.org/licenses/by-nc-nd/4.0/&amp;data=05|01|ricarda.braukmann@dans.knaw.nl|10ac399cd9644f4e1dc908db1afa9b56|ea8750c8e3f44ff5a43fe8820be09f7e|0|0|638133435875827784|Unknown|TWFpbGZsb3d8eyJWIjoiMC4wLjAwMDAiLCJQIjoiV2luMzIiLCJBTiI6Ik1haWwiLCJXVCI6Mn0%3D|3000|||&amp;sdata=Jtd3Hdg7lUtS0gQkqeTPK%2BbR54a78w8HpPXq788Noto%3D&amp;reserved=0" TargetMode="External"/><Relationship Id="rId2" Type="http://schemas.openxmlformats.org/officeDocument/2006/relationships/hyperlink" Target="https://eur01.safelinks.protection.outlook.com/?url=http://creativecommons.org/publicdomain/zero/1.0&amp;data=05|01|ricarda.braukmann@dans.knaw.nl|10ac399cd9644f4e1dc908db1afa9b56|ea8750c8e3f44ff5a43fe8820be09f7e|0|0|638133435875827784|Unknown|TWFpbGZsb3d8eyJWIjoiMC4wLjAwMDAiLCJQIjoiV2luMzIiLCJBTiI6Ik1haWwiLCJXVCI6Mn0%3D|3000|||&amp;sdata=2c6tk4CZ9QPVycYzv2WKdhor2h2A/K45I65RoVAyVKg%3D&amp;reserved=0" TargetMode="External"/><Relationship Id="rId1" Type="http://schemas.openxmlformats.org/officeDocument/2006/relationships/slideLayout" Target="../slideLayouts/slideLayout3.xml"/><Relationship Id="rId6" Type="http://schemas.openxmlformats.org/officeDocument/2006/relationships/hyperlink" Target="https://eur01.safelinks.protection.outlook.com/?url=http://creativecommons.org/licenses/by-nd/4.0/&amp;data=05|01|ricarda.braukmann@dans.knaw.nl|10ac399cd9644f4e1dc908db1afa9b56|ea8750c8e3f44ff5a43fe8820be09f7e|0|0|638133435875827784|Unknown|TWFpbGZsb3d8eyJWIjoiMC4wLjAwMDAiLCJQIjoiV2luMzIiLCJBTiI6Ik1haWwiLCJXVCI6Mn0%3D|3000|||&amp;sdata=Q1We%2BlymZYwaVKybWjO3gNSvmo/vYM6sJh2lbwHTn6A%3D&amp;reserved=0" TargetMode="External"/><Relationship Id="rId5" Type="http://schemas.openxmlformats.org/officeDocument/2006/relationships/hyperlink" Target="https://eur01.safelinks.protection.outlook.com/?url=http://creativecommons.org/licenses/by-nc/4.0/&amp;data=05|01|ricarda.braukmann@dans.knaw.nl|10ac399cd9644f4e1dc908db1afa9b56|ea8750c8e3f44ff5a43fe8820be09f7e|0|0|638133435875827784|Unknown|TWFpbGZsb3d8eyJWIjoiMC4wLjAwMDAiLCJQIjoiV2luMzIiLCJBTiI6Ik1haWwiLCJXVCI6Mn0%3D|3000|||&amp;sdata=KJ6uJUashfnCr3I5L0U8ylnP7jGlk%2BZjRF/gO/WJtrA%3D&amp;reserved=0" TargetMode="External"/><Relationship Id="rId4" Type="http://schemas.openxmlformats.org/officeDocument/2006/relationships/hyperlink" Target="https://eur01.safelinks.protection.outlook.com/?url=http://creativecommons.org/licenses/by-sa/4.0/&amp;data=05|01|ricarda.braukmann@dans.knaw.nl|10ac399cd9644f4e1dc908db1afa9b56|ea8750c8e3f44ff5a43fe8820be09f7e|0|0|638133435875827784|Unknown|TWFpbGZsb3d8eyJWIjoiMC4wLjAwMDAiLCJQIjoiV2luMzIiLCJBTiI6Ik1haWwiLCJXVCI6Mn0%3D|3000|||&amp;sdata=9Sm5kAEi3Se%2BhDrxFSpHJsAcuZd2YZCe5/Lhj/KSeRQ%3D&amp;reserved=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4F_8D9FC27F.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dans.knaw.nl/en/file-formats"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5281/zenodo.15123699" TargetMode="External"/><Relationship Id="rId2" Type="http://schemas.openxmlformats.org/officeDocument/2006/relationships/hyperlink" Target="https://openpreservation.org/blogs/monitoring-disappearing-file-formats-4-dans/"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coptr.digipres.org/" TargetMode="External"/><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datacarpentry.github.io/openrefine-socialsci/index.html" TargetMode="External"/><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wegwijzervoorkeursformaten.nl/"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5281/zenodo.2668478"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hyperlink" Target="https://unsplash.com/@bundo?utm_content=creditCopyText&amp;utm_medium=referral&amp;utm_source=unsplash" TargetMode="External"/><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hyperlink" Target="https://unsplash.com/photos/brown-and-black-short-coated-small-dog-with-leash-on-road-during-daytime-7w8OdJlIHcI?utm_content=creditCopyText&amp;utm_medium=referral&amp;utm_source=unsplash"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unsplash.com/@ningshi?utm_content=creditCopyText&amp;utm_medium=referral&amp;utm_source=unsplash" TargetMode="External"/><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hyperlink" Target="https://unsplash.com/photos/brown-and-black-ceramic-jars-UQfScif_1T0?utm_content=creditCopyText&amp;utm_medium=referral&amp;utm_source=unsplas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6.jpeg"/><Relationship Id="rId10" Type="http://schemas.openxmlformats.org/officeDocument/2006/relationships/hyperlink" Target="http://www.carare.eu/" TargetMode="External"/><Relationship Id="rId4" Type="http://schemas.openxmlformats.org/officeDocument/2006/relationships/image" Target="../media/image25.jpe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731E1CF-93D1-029A-79CF-7B4F4166B6C3}"/>
              </a:ext>
            </a:extLst>
          </p:cNvPr>
          <p:cNvSpPr>
            <a:spLocks noGrp="1"/>
          </p:cNvSpPr>
          <p:nvPr>
            <p:ph type="ctrTitle"/>
          </p:nvPr>
        </p:nvSpPr>
        <p:spPr/>
        <p:txBody>
          <a:bodyPr>
            <a:normAutofit/>
          </a:bodyPr>
          <a:lstStyle/>
          <a:p>
            <a:r>
              <a:rPr lang="nl-NL" sz="3200"/>
              <a:t>DCC Spring Training Days – Session 9</a:t>
            </a:r>
          </a:p>
        </p:txBody>
      </p:sp>
      <p:sp>
        <p:nvSpPr>
          <p:cNvPr id="8" name="Ondertitel 7">
            <a:extLst>
              <a:ext uri="{FF2B5EF4-FFF2-40B4-BE49-F238E27FC236}">
                <a16:creationId xmlns:a16="http://schemas.microsoft.com/office/drawing/2014/main" id="{C492BD45-8ED6-1F79-2434-1B7CA4357F8D}"/>
              </a:ext>
            </a:extLst>
          </p:cNvPr>
          <p:cNvSpPr>
            <a:spLocks noGrp="1"/>
          </p:cNvSpPr>
          <p:nvPr>
            <p:ph type="subTitle" idx="1"/>
          </p:nvPr>
        </p:nvSpPr>
        <p:spPr/>
        <p:txBody>
          <a:bodyPr/>
          <a:lstStyle/>
          <a:p>
            <a:r>
              <a:rPr lang="en-US"/>
              <a:t>From researcher to repository and back again</a:t>
            </a:r>
            <a:endParaRPr lang="nl-NL"/>
          </a:p>
        </p:txBody>
      </p:sp>
      <p:sp>
        <p:nvSpPr>
          <p:cNvPr id="9" name="Tijdelijke aanduiding voor tekst 8">
            <a:extLst>
              <a:ext uri="{FF2B5EF4-FFF2-40B4-BE49-F238E27FC236}">
                <a16:creationId xmlns:a16="http://schemas.microsoft.com/office/drawing/2014/main" id="{09C9CC64-879D-10FB-9203-2EA4B7EF777A}"/>
              </a:ext>
            </a:extLst>
          </p:cNvPr>
          <p:cNvSpPr>
            <a:spLocks noGrp="1"/>
          </p:cNvSpPr>
          <p:nvPr>
            <p:ph type="body" sz="quarter" idx="13"/>
          </p:nvPr>
        </p:nvSpPr>
        <p:spPr/>
        <p:txBody>
          <a:bodyPr/>
          <a:lstStyle/>
          <a:p>
            <a:r>
              <a:rPr lang="nl-NL"/>
              <a:t>Valentijn Gilissen – Data Processing Team Leader / Preservation Officer / Data Steward</a:t>
            </a:r>
          </a:p>
          <a:p>
            <a:r>
              <a:rPr lang="nl-NL"/>
              <a:t>Deborah Thorpe – Senior Research Data Management Specialist</a:t>
            </a:r>
          </a:p>
        </p:txBody>
      </p:sp>
      <p:sp>
        <p:nvSpPr>
          <p:cNvPr id="10" name="Tijdelijke aanduiding voor tekst 9">
            <a:extLst>
              <a:ext uri="{FF2B5EF4-FFF2-40B4-BE49-F238E27FC236}">
                <a16:creationId xmlns:a16="http://schemas.microsoft.com/office/drawing/2014/main" id="{76229490-002F-A0C5-A263-33E8F960F46F}"/>
              </a:ext>
            </a:extLst>
          </p:cNvPr>
          <p:cNvSpPr>
            <a:spLocks noGrp="1"/>
          </p:cNvSpPr>
          <p:nvPr>
            <p:ph type="body" sz="quarter" idx="14"/>
          </p:nvPr>
        </p:nvSpPr>
        <p:spPr/>
        <p:txBody>
          <a:bodyPr/>
          <a:lstStyle/>
          <a:p>
            <a:r>
              <a:rPr lang="nl-NL"/>
              <a:t>08/07/2025</a:t>
            </a:r>
            <a:endParaRPr lang="nl-NL" dirty="0"/>
          </a:p>
        </p:txBody>
      </p:sp>
    </p:spTree>
    <p:extLst>
      <p:ext uri="{BB962C8B-B14F-4D97-AF65-F5344CB8AC3E}">
        <p14:creationId xmlns:p14="http://schemas.microsoft.com/office/powerpoint/2010/main" val="3943112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8327BE-2AE5-CC76-A711-15A3B3DA02FE}"/>
              </a:ext>
            </a:extLst>
          </p:cNvPr>
          <p:cNvSpPr>
            <a:spLocks noGrp="1"/>
          </p:cNvSpPr>
          <p:nvPr>
            <p:ph type="title"/>
          </p:nvPr>
        </p:nvSpPr>
        <p:spPr>
          <a:xfrm>
            <a:off x="838200" y="487045"/>
            <a:ext cx="10515600" cy="1325563"/>
          </a:xfrm>
        </p:spPr>
        <p:txBody>
          <a:bodyPr/>
          <a:lstStyle/>
          <a:p>
            <a:r>
              <a:rPr lang="nl-NL" err="1">
                <a:latin typeface="Glegoo"/>
                <a:cs typeface="Glegoo"/>
              </a:rPr>
              <a:t>Licences</a:t>
            </a:r>
            <a:r>
              <a:rPr lang="nl-NL">
                <a:latin typeface="Glegoo"/>
                <a:cs typeface="Glegoo"/>
              </a:rPr>
              <a:t> </a:t>
            </a:r>
            <a:r>
              <a:rPr lang="nl-NL" err="1">
                <a:latin typeface="Glegoo"/>
                <a:cs typeface="Glegoo"/>
              </a:rPr>
              <a:t>and</a:t>
            </a:r>
            <a:r>
              <a:rPr lang="nl-NL">
                <a:latin typeface="Glegoo"/>
                <a:cs typeface="Glegoo"/>
              </a:rPr>
              <a:t> options</a:t>
            </a:r>
            <a:endParaRPr lang="nl-NL"/>
          </a:p>
        </p:txBody>
      </p:sp>
      <p:sp>
        <p:nvSpPr>
          <p:cNvPr id="7" name="Rectangle 6"/>
          <p:cNvSpPr>
            <a:spLocks noChangeArrowheads="1"/>
          </p:cNvSpPr>
          <p:nvPr/>
        </p:nvSpPr>
        <p:spPr bwMode="auto">
          <a:xfrm>
            <a:off x="3995156" y="1599578"/>
            <a:ext cx="6705646" cy="921876"/>
          </a:xfrm>
          <a:prstGeom prst="rect">
            <a:avLst/>
          </a:prstGeom>
          <a:solidFill>
            <a:srgbClr val="FFFFFF"/>
          </a:solidFill>
          <a:ln w="2844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r>
              <a:rPr lang="en-US"/>
              <a:t>The User will act in accordance with the Netherlands Code of Conduct for Research Integrity, the GDPR and other applicable laws and regulations.</a:t>
            </a:r>
          </a:p>
        </p:txBody>
      </p:sp>
      <p:sp>
        <p:nvSpPr>
          <p:cNvPr id="8" name="Rectangle 7"/>
          <p:cNvSpPr>
            <a:spLocks noChangeArrowheads="1"/>
          </p:cNvSpPr>
          <p:nvPr/>
        </p:nvSpPr>
        <p:spPr bwMode="auto">
          <a:xfrm>
            <a:off x="4290437" y="2712111"/>
            <a:ext cx="6705646" cy="921876"/>
          </a:xfrm>
          <a:prstGeom prst="rect">
            <a:avLst/>
          </a:prstGeom>
          <a:solidFill>
            <a:srgbClr val="FFFFFF"/>
          </a:solidFill>
          <a:ln w="2844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r>
              <a:rPr lang="en-US"/>
              <a:t>The User will always cite the dataset in the research results they publish, in whatever form, when it has been used in the research.</a:t>
            </a:r>
          </a:p>
        </p:txBody>
      </p:sp>
      <p:sp>
        <p:nvSpPr>
          <p:cNvPr id="9" name="Rectangle 8"/>
          <p:cNvSpPr>
            <a:spLocks noChangeArrowheads="1"/>
          </p:cNvSpPr>
          <p:nvPr/>
        </p:nvSpPr>
        <p:spPr bwMode="auto">
          <a:xfrm>
            <a:off x="4577213" y="3800639"/>
            <a:ext cx="6705646" cy="921876"/>
          </a:xfrm>
          <a:prstGeom prst="rect">
            <a:avLst/>
          </a:prstGeom>
          <a:solidFill>
            <a:srgbClr val="FFFFFF"/>
          </a:solidFill>
          <a:ln w="2844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r>
              <a:rPr lang="en-US"/>
              <a:t>For distribution or disclosure of the entire dataset or of substantial parts thereof, the User must first request permission from the holder of the rights to the dataset.</a:t>
            </a:r>
          </a:p>
        </p:txBody>
      </p:sp>
      <p:sp>
        <p:nvSpPr>
          <p:cNvPr id="10" name="Rectangle 9"/>
          <p:cNvSpPr>
            <a:spLocks noChangeArrowheads="1"/>
          </p:cNvSpPr>
          <p:nvPr/>
        </p:nvSpPr>
        <p:spPr bwMode="auto">
          <a:xfrm>
            <a:off x="4970298" y="4971130"/>
            <a:ext cx="6705646" cy="1198875"/>
          </a:xfrm>
          <a:prstGeom prst="rect">
            <a:avLst/>
          </a:prstGeom>
          <a:solidFill>
            <a:srgbClr val="FFFFFF"/>
          </a:solidFill>
          <a:ln w="2844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r>
              <a:rPr lang="en-US"/>
              <a:t>The User will always be responsible for the processing of personal data made available within the meaning of the GDPR and any other relevant privacy legislation, as well as for complying with any conditions set by the depositor.</a:t>
            </a:r>
          </a:p>
        </p:txBody>
      </p:sp>
      <p:sp>
        <p:nvSpPr>
          <p:cNvPr id="11" name="TextBox 10"/>
          <p:cNvSpPr txBox="1"/>
          <p:nvPr/>
        </p:nvSpPr>
        <p:spPr>
          <a:xfrm>
            <a:off x="838200" y="4722515"/>
            <a:ext cx="3611570" cy="369332"/>
          </a:xfrm>
          <a:prstGeom prst="rect">
            <a:avLst/>
          </a:prstGeom>
          <a:solidFill>
            <a:schemeClr val="bg1"/>
          </a:solidFill>
          <a:ln>
            <a:solidFill>
              <a:schemeClr val="accent1"/>
            </a:solidFill>
          </a:ln>
        </p:spPr>
        <p:txBody>
          <a:bodyPr wrap="square" rtlCol="0">
            <a:spAutoFit/>
          </a:bodyPr>
          <a:lstStyle/>
          <a:p>
            <a:r>
              <a:rPr lang="nl-NL" b="1"/>
              <a:t>pseudonymisation/anonymisation</a:t>
            </a:r>
            <a:endParaRPr lang="nl-NL"/>
          </a:p>
        </p:txBody>
      </p:sp>
      <p:sp>
        <p:nvSpPr>
          <p:cNvPr id="13" name="TextBox 12"/>
          <p:cNvSpPr txBox="1"/>
          <p:nvPr/>
        </p:nvSpPr>
        <p:spPr>
          <a:xfrm>
            <a:off x="1540484" y="5336539"/>
            <a:ext cx="1822498" cy="369332"/>
          </a:xfrm>
          <a:prstGeom prst="rect">
            <a:avLst/>
          </a:prstGeom>
          <a:solidFill>
            <a:schemeClr val="bg1"/>
          </a:solidFill>
          <a:ln>
            <a:solidFill>
              <a:schemeClr val="accent1"/>
            </a:solidFill>
          </a:ln>
        </p:spPr>
        <p:txBody>
          <a:bodyPr wrap="square" rtlCol="0">
            <a:spAutoFit/>
          </a:bodyPr>
          <a:lstStyle/>
          <a:p>
            <a:r>
              <a:rPr lang="nl-NL" b="1"/>
              <a:t>Restricted access</a:t>
            </a:r>
            <a:endParaRPr lang="nl-NL"/>
          </a:p>
        </p:txBody>
      </p:sp>
      <p:sp>
        <p:nvSpPr>
          <p:cNvPr id="14" name="TextBox 13"/>
          <p:cNvSpPr txBox="1"/>
          <p:nvPr/>
        </p:nvSpPr>
        <p:spPr>
          <a:xfrm>
            <a:off x="1915182" y="5950564"/>
            <a:ext cx="1073101" cy="369332"/>
          </a:xfrm>
          <a:prstGeom prst="rect">
            <a:avLst/>
          </a:prstGeom>
          <a:solidFill>
            <a:schemeClr val="bg1"/>
          </a:solidFill>
          <a:ln>
            <a:solidFill>
              <a:schemeClr val="accent1"/>
            </a:solidFill>
          </a:ln>
        </p:spPr>
        <p:txBody>
          <a:bodyPr wrap="square" rtlCol="0">
            <a:spAutoFit/>
          </a:bodyPr>
          <a:lstStyle/>
          <a:p>
            <a:r>
              <a:rPr lang="nl-NL" b="1"/>
              <a:t>Embargo</a:t>
            </a:r>
            <a:endParaRPr lang="nl-NL"/>
          </a:p>
        </p:txBody>
      </p:sp>
    </p:spTree>
    <p:extLst>
      <p:ext uri="{BB962C8B-B14F-4D97-AF65-F5344CB8AC3E}">
        <p14:creationId xmlns:p14="http://schemas.microsoft.com/office/powerpoint/2010/main" val="1930601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8327BE-2AE5-CC76-A711-15A3B3DA02FE}"/>
              </a:ext>
            </a:extLst>
          </p:cNvPr>
          <p:cNvSpPr>
            <a:spLocks noGrp="1"/>
          </p:cNvSpPr>
          <p:nvPr>
            <p:ph type="title"/>
          </p:nvPr>
        </p:nvSpPr>
        <p:spPr>
          <a:xfrm>
            <a:off x="838200" y="487045"/>
            <a:ext cx="10515600" cy="1325563"/>
          </a:xfrm>
        </p:spPr>
        <p:txBody>
          <a:bodyPr/>
          <a:lstStyle/>
          <a:p>
            <a:r>
              <a:rPr lang="nl-NL">
                <a:latin typeface="Glegoo"/>
                <a:cs typeface="Glegoo"/>
              </a:rPr>
              <a:t>Open Access licences</a:t>
            </a:r>
          </a:p>
        </p:txBody>
      </p:sp>
      <p:sp>
        <p:nvSpPr>
          <p:cNvPr id="3" name="Content Placeholder 2"/>
          <p:cNvSpPr>
            <a:spLocks noGrp="1"/>
          </p:cNvSpPr>
          <p:nvPr>
            <p:ph sz="quarter" idx="4294967295"/>
          </p:nvPr>
        </p:nvSpPr>
        <p:spPr>
          <a:xfrm>
            <a:off x="981075" y="1812609"/>
            <a:ext cx="10540365" cy="4302442"/>
          </a:xfrm>
          <a:prstGeom prst="rect">
            <a:avLst/>
          </a:prstGeom>
        </p:spPr>
        <p:txBody>
          <a:bodyPr>
            <a:noAutofit/>
          </a:bodyPr>
          <a:lstStyle/>
          <a:p>
            <a:r>
              <a:rPr lang="en-US" sz="1600" u="sng">
                <a:hlinkClick r:id="rId2"/>
              </a:rPr>
              <a:t>CC0-1.0</a:t>
            </a:r>
            <a:r>
              <a:rPr lang="en-US" sz="1600"/>
              <a:t> is a </a:t>
            </a:r>
            <a:r>
              <a:rPr lang="en-US" sz="1600" err="1"/>
              <a:t>licence</a:t>
            </a:r>
            <a:r>
              <a:rPr lang="en-US" sz="1600"/>
              <a:t> with which the copyright of the dataset is given up, putting the dataset in the public domain. A user may copy, change or distribute the dataset without notification. Formal attribution is not required, but this is of course still common practice in science.</a:t>
            </a:r>
          </a:p>
          <a:p>
            <a:br>
              <a:rPr lang="en-US" sz="1600"/>
            </a:br>
            <a:r>
              <a:rPr lang="en-US" sz="1600"/>
              <a:t>With </a:t>
            </a:r>
            <a:r>
              <a:rPr lang="en-US" sz="1600" u="sng">
                <a:hlinkClick r:id="rId3"/>
              </a:rPr>
              <a:t>CC-BY-4.0</a:t>
            </a:r>
            <a:r>
              <a:rPr lang="en-US" sz="1600"/>
              <a:t> the copyright of the dataset remains with the </a:t>
            </a:r>
            <a:r>
              <a:rPr lang="en-US" sz="1600" err="1"/>
              <a:t>rightsholder</a:t>
            </a:r>
            <a:r>
              <a:rPr lang="en-US" sz="1600"/>
              <a:t>, but the user can share and change the dataset. This </a:t>
            </a:r>
            <a:r>
              <a:rPr lang="en-US" sz="1600" err="1"/>
              <a:t>licence</a:t>
            </a:r>
            <a:r>
              <a:rPr lang="en-US" sz="1600"/>
              <a:t> requires attribution and the user has to state if they have changed the dataset.</a:t>
            </a:r>
          </a:p>
          <a:p>
            <a:br>
              <a:rPr lang="en-US" sz="1600"/>
            </a:br>
            <a:r>
              <a:rPr lang="en-US" sz="1600"/>
              <a:t>With </a:t>
            </a:r>
            <a:r>
              <a:rPr lang="en-US" sz="1600" u="sng">
                <a:hlinkClick r:id="rId4"/>
              </a:rPr>
              <a:t>CC-BY-SA-4.0</a:t>
            </a:r>
            <a:r>
              <a:rPr lang="en-US" sz="1600"/>
              <a:t> the same rules apply as for CC-BY-4.0, but in addition the user has to distribute the dataset they have reused under the same </a:t>
            </a:r>
            <a:r>
              <a:rPr lang="en-US" sz="1600" err="1"/>
              <a:t>licence</a:t>
            </a:r>
            <a:r>
              <a:rPr lang="en-US" sz="1600"/>
              <a:t> as the original (CC BY-SA 4.0).</a:t>
            </a:r>
          </a:p>
          <a:p>
            <a:br>
              <a:rPr lang="en-US" sz="1600"/>
            </a:br>
            <a:r>
              <a:rPr lang="en-US" sz="1600"/>
              <a:t>With </a:t>
            </a:r>
            <a:r>
              <a:rPr lang="en-US" sz="1600" u="sng">
                <a:hlinkClick r:id="rId5"/>
              </a:rPr>
              <a:t>CC-BY-NC-4.0</a:t>
            </a:r>
            <a:r>
              <a:rPr lang="en-US" sz="1600"/>
              <a:t> the same rules apply as for CC-BY-4.0, but the dataset may not be used for commercial purposes.</a:t>
            </a:r>
          </a:p>
          <a:p>
            <a:br>
              <a:rPr lang="en-US" sz="1600"/>
            </a:br>
            <a:r>
              <a:rPr lang="en-US" sz="1600"/>
              <a:t>With </a:t>
            </a:r>
            <a:r>
              <a:rPr lang="en-US" sz="1600" u="sng">
                <a:hlinkClick r:id="rId6"/>
              </a:rPr>
              <a:t>CC-BY-ND-4.0</a:t>
            </a:r>
            <a:r>
              <a:rPr lang="en-US" sz="1600"/>
              <a:t> the same rules apply as for CC-BY-4.0, but the user is not allowed to distribute the dataset if they have changed or extended the dataset.</a:t>
            </a:r>
          </a:p>
          <a:p>
            <a:br>
              <a:rPr lang="en-US" sz="1600"/>
            </a:br>
            <a:r>
              <a:rPr lang="en-US" sz="1600"/>
              <a:t>The </a:t>
            </a:r>
            <a:r>
              <a:rPr lang="en-US" sz="1600" err="1"/>
              <a:t>licences</a:t>
            </a:r>
            <a:r>
              <a:rPr lang="en-US" sz="1600"/>
              <a:t> </a:t>
            </a:r>
            <a:r>
              <a:rPr lang="en-US" sz="1600" u="sng">
                <a:hlinkClick r:id="rId7"/>
              </a:rPr>
              <a:t>CC-BY-NC-ND-4.0</a:t>
            </a:r>
            <a:r>
              <a:rPr lang="en-US" sz="1600"/>
              <a:t> and </a:t>
            </a:r>
            <a:r>
              <a:rPr lang="en-US" sz="1600" u="sng">
                <a:hlinkClick r:id="rId8"/>
              </a:rPr>
              <a:t>CC-BY-NC-SA-4.0</a:t>
            </a:r>
            <a:r>
              <a:rPr lang="en-US" sz="1600"/>
              <a:t> are a combination of the aforementioned </a:t>
            </a:r>
            <a:r>
              <a:rPr lang="en-US" sz="1600" err="1"/>
              <a:t>licences</a:t>
            </a:r>
            <a:r>
              <a:rPr lang="en-US" sz="1600"/>
              <a:t>.</a:t>
            </a:r>
          </a:p>
          <a:p>
            <a:endParaRPr lang="nl-NL" sz="1600"/>
          </a:p>
        </p:txBody>
      </p:sp>
    </p:spTree>
    <p:extLst>
      <p:ext uri="{BB962C8B-B14F-4D97-AF65-F5344CB8AC3E}">
        <p14:creationId xmlns:p14="http://schemas.microsoft.com/office/powerpoint/2010/main" val="166091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E522-D822-94BB-6AAE-71027D1FDD63}"/>
              </a:ext>
            </a:extLst>
          </p:cNvPr>
          <p:cNvSpPr>
            <a:spLocks noGrp="1"/>
          </p:cNvSpPr>
          <p:nvPr>
            <p:ph type="title"/>
          </p:nvPr>
        </p:nvSpPr>
        <p:spPr>
          <a:xfrm>
            <a:off x="2706476" y="2763864"/>
            <a:ext cx="8142384" cy="1325563"/>
          </a:xfrm>
        </p:spPr>
        <p:txBody>
          <a:bodyPr>
            <a:normAutofit fontScale="90000"/>
          </a:bodyPr>
          <a:lstStyle/>
          <a:p>
            <a:r>
              <a:rPr lang="en-US">
                <a:latin typeface="Glegoo"/>
                <a:cs typeface="Glegoo"/>
              </a:rPr>
              <a:t>Your ideas: </a:t>
            </a:r>
            <a:br>
              <a:rPr lang="en-US">
                <a:latin typeface="Glegoo"/>
                <a:cs typeface="Glegoo"/>
              </a:rPr>
            </a:br>
            <a:br>
              <a:rPr lang="en-US">
                <a:latin typeface="Glegoo"/>
                <a:cs typeface="Glegoo"/>
              </a:rPr>
            </a:br>
            <a:r>
              <a:rPr lang="en-US">
                <a:solidFill>
                  <a:schemeClr val="tx1"/>
                </a:solidFill>
                <a:latin typeface="Glegoo"/>
                <a:cs typeface="Glegoo"/>
              </a:rPr>
              <a:t>What metadata fields should be mandatory (most important for data </a:t>
            </a:r>
            <a:r>
              <a:rPr lang="en-US" err="1">
                <a:solidFill>
                  <a:schemeClr val="tx1"/>
                </a:solidFill>
                <a:latin typeface="Glegoo"/>
                <a:cs typeface="Glegoo"/>
              </a:rPr>
              <a:t>reuasability</a:t>
            </a:r>
            <a:r>
              <a:rPr lang="en-US">
                <a:solidFill>
                  <a:schemeClr val="tx1"/>
                </a:solidFill>
                <a:latin typeface="Glegoo"/>
                <a:cs typeface="Glegoo"/>
              </a:rPr>
              <a:t>)?</a:t>
            </a:r>
            <a:r>
              <a:rPr lang="en-US">
                <a:latin typeface="Glegoo"/>
                <a:cs typeface="Glegoo"/>
              </a:rPr>
              <a:t> </a:t>
            </a:r>
            <a:endParaRPr lang="en-US"/>
          </a:p>
        </p:txBody>
      </p:sp>
    </p:spTree>
    <p:extLst>
      <p:ext uri="{BB962C8B-B14F-4D97-AF65-F5344CB8AC3E}">
        <p14:creationId xmlns:p14="http://schemas.microsoft.com/office/powerpoint/2010/main" val="1393190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91CFF-9B9F-E9EF-61F9-45D3BA15003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8FD3890-3B7D-7235-1E47-3083D27F38EE}"/>
              </a:ext>
            </a:extLst>
          </p:cNvPr>
          <p:cNvSpPr txBox="1"/>
          <p:nvPr/>
        </p:nvSpPr>
        <p:spPr>
          <a:xfrm>
            <a:off x="913247" y="1353834"/>
            <a:ext cx="2656822" cy="4247317"/>
          </a:xfrm>
          <a:prstGeom prst="rect">
            <a:avLst/>
          </a:prstGeom>
          <a:solidFill>
            <a:schemeClr val="bg1"/>
          </a:solidFill>
          <a:ln>
            <a:solidFill>
              <a:schemeClr val="accent1"/>
            </a:solidFill>
          </a:ln>
        </p:spPr>
        <p:txBody>
          <a:bodyPr wrap="square" lIns="91440" tIns="45720" rIns="91440" bIns="45720" rtlCol="0" anchor="t">
            <a:spAutoFit/>
          </a:bodyPr>
          <a:lstStyle/>
          <a:p>
            <a:r>
              <a:rPr lang="nl-NL"/>
              <a:t>Title</a:t>
            </a:r>
            <a:endParaRPr lang="nl-NL">
              <a:ea typeface="Calibri"/>
              <a:cs typeface="Calibri"/>
            </a:endParaRPr>
          </a:p>
          <a:p>
            <a:r>
              <a:rPr lang="nl-NL"/>
              <a:t>Subtitle</a:t>
            </a:r>
          </a:p>
          <a:p>
            <a:r>
              <a:rPr lang="nl-NL"/>
              <a:t>Alternative Title</a:t>
            </a:r>
          </a:p>
          <a:p>
            <a:r>
              <a:rPr lang="nl-NL"/>
              <a:t>Alternative URL</a:t>
            </a:r>
          </a:p>
          <a:p>
            <a:r>
              <a:rPr lang="nl-NL"/>
              <a:t>Other Identifier</a:t>
            </a:r>
          </a:p>
          <a:p>
            <a:r>
              <a:rPr lang="nl-NL"/>
              <a:t>Author</a:t>
            </a:r>
            <a:endParaRPr lang="nl-NL">
              <a:ea typeface="Calibri"/>
              <a:cs typeface="Calibri"/>
            </a:endParaRPr>
          </a:p>
          <a:p>
            <a:r>
              <a:rPr lang="nl-NL"/>
              <a:t>Point of Contact</a:t>
            </a:r>
            <a:endParaRPr lang="nl-NL">
              <a:ea typeface="Calibri"/>
              <a:cs typeface="Calibri"/>
            </a:endParaRPr>
          </a:p>
          <a:p>
            <a:r>
              <a:rPr lang="nl-NL"/>
              <a:t>Description</a:t>
            </a:r>
            <a:endParaRPr lang="nl-NL">
              <a:ea typeface="Calibri"/>
              <a:cs typeface="Calibri"/>
            </a:endParaRPr>
          </a:p>
          <a:p>
            <a:r>
              <a:rPr lang="nl-NL"/>
              <a:t>Subject</a:t>
            </a:r>
            <a:endParaRPr lang="nl-NL">
              <a:ea typeface="Calibri"/>
              <a:cs typeface="Calibri"/>
            </a:endParaRPr>
          </a:p>
          <a:p>
            <a:r>
              <a:rPr lang="nl-NL"/>
              <a:t>Keyword</a:t>
            </a:r>
            <a:endParaRPr lang="nl-NL">
              <a:solidFill>
                <a:srgbClr val="FF0000"/>
              </a:solidFill>
            </a:endParaRPr>
          </a:p>
          <a:p>
            <a:r>
              <a:rPr lang="nl-NL"/>
              <a:t>Notes</a:t>
            </a:r>
          </a:p>
          <a:p>
            <a:r>
              <a:rPr lang="nl-NL"/>
              <a:t>Language</a:t>
            </a:r>
          </a:p>
          <a:p>
            <a:r>
              <a:rPr lang="nl-NL"/>
              <a:t>Producer</a:t>
            </a:r>
          </a:p>
          <a:p>
            <a:r>
              <a:rPr lang="nl-NL"/>
              <a:t>Production Date</a:t>
            </a:r>
          </a:p>
          <a:p>
            <a:r>
              <a:rPr lang="nl-NL"/>
              <a:t>Production Location</a:t>
            </a:r>
          </a:p>
        </p:txBody>
      </p:sp>
      <p:sp>
        <p:nvSpPr>
          <p:cNvPr id="6" name="TextBox 5">
            <a:extLst>
              <a:ext uri="{FF2B5EF4-FFF2-40B4-BE49-F238E27FC236}">
                <a16:creationId xmlns:a16="http://schemas.microsoft.com/office/drawing/2014/main" id="{AA12C520-A732-51C6-C78C-892297CA12E0}"/>
              </a:ext>
            </a:extLst>
          </p:cNvPr>
          <p:cNvSpPr txBox="1"/>
          <p:nvPr/>
        </p:nvSpPr>
        <p:spPr>
          <a:xfrm>
            <a:off x="3579659" y="1353834"/>
            <a:ext cx="2535382" cy="3139321"/>
          </a:xfrm>
          <a:prstGeom prst="rect">
            <a:avLst/>
          </a:prstGeom>
          <a:solidFill>
            <a:schemeClr val="bg1"/>
          </a:solidFill>
          <a:ln>
            <a:solidFill>
              <a:schemeClr val="accent1"/>
            </a:solidFill>
          </a:ln>
        </p:spPr>
        <p:txBody>
          <a:bodyPr wrap="square" rtlCol="0">
            <a:spAutoFit/>
          </a:bodyPr>
          <a:lstStyle/>
          <a:p>
            <a:r>
              <a:rPr lang="nl-NL"/>
              <a:t>Contributor</a:t>
            </a:r>
          </a:p>
          <a:p>
            <a:r>
              <a:rPr lang="nl-NL"/>
              <a:t>Funding Information</a:t>
            </a:r>
          </a:p>
          <a:p>
            <a:r>
              <a:rPr lang="nl-NL"/>
              <a:t>Distributor</a:t>
            </a:r>
          </a:p>
          <a:p>
            <a:r>
              <a:rPr lang="nl-NL"/>
              <a:t>Distribution date</a:t>
            </a:r>
            <a:endParaRPr lang="en-US"/>
          </a:p>
          <a:p>
            <a:r>
              <a:rPr lang="nl-NL"/>
              <a:t>Depositor</a:t>
            </a:r>
          </a:p>
          <a:p>
            <a:r>
              <a:rPr lang="nl-NL"/>
              <a:t>Time Period</a:t>
            </a:r>
          </a:p>
          <a:p>
            <a:r>
              <a:rPr lang="nl-NL"/>
              <a:t>Date of Collection</a:t>
            </a:r>
          </a:p>
          <a:p>
            <a:r>
              <a:rPr lang="nl-NL"/>
              <a:t>Data Type</a:t>
            </a:r>
          </a:p>
          <a:p>
            <a:r>
              <a:rPr lang="nl-NL"/>
              <a:t>Series</a:t>
            </a:r>
          </a:p>
          <a:p>
            <a:r>
              <a:rPr lang="nl-NL"/>
              <a:t>Software</a:t>
            </a:r>
          </a:p>
          <a:p>
            <a:r>
              <a:rPr lang="nl-NL"/>
              <a:t>Data Sources</a:t>
            </a:r>
            <a:endParaRPr lang="en-US"/>
          </a:p>
        </p:txBody>
      </p:sp>
      <p:sp>
        <p:nvSpPr>
          <p:cNvPr id="7" name="TextBox 6">
            <a:extLst>
              <a:ext uri="{FF2B5EF4-FFF2-40B4-BE49-F238E27FC236}">
                <a16:creationId xmlns:a16="http://schemas.microsoft.com/office/drawing/2014/main" id="{7D2F0728-B312-86C5-04D4-5ED6EE1C01D0}"/>
              </a:ext>
            </a:extLst>
          </p:cNvPr>
          <p:cNvSpPr txBox="1"/>
          <p:nvPr/>
        </p:nvSpPr>
        <p:spPr>
          <a:xfrm>
            <a:off x="3638575" y="4684696"/>
            <a:ext cx="2755431" cy="923330"/>
          </a:xfrm>
          <a:prstGeom prst="rect">
            <a:avLst/>
          </a:prstGeom>
          <a:solidFill>
            <a:schemeClr val="bg1"/>
          </a:solidFill>
          <a:ln>
            <a:solidFill>
              <a:schemeClr val="accent1"/>
            </a:solidFill>
          </a:ln>
        </p:spPr>
        <p:txBody>
          <a:bodyPr wrap="square" lIns="91440" tIns="45720" rIns="91440" bIns="45720" rtlCol="0" anchor="t">
            <a:spAutoFit/>
          </a:bodyPr>
          <a:lstStyle/>
          <a:p>
            <a:r>
              <a:rPr lang="nl-NL"/>
              <a:t>Rights Holder</a:t>
            </a:r>
            <a:endParaRPr lang="nl-NL">
              <a:ea typeface="Calibri"/>
              <a:cs typeface="Calibri"/>
            </a:endParaRPr>
          </a:p>
          <a:p>
            <a:r>
              <a:rPr lang="nl-NL"/>
              <a:t>Personal Data in Dataset?</a:t>
            </a:r>
            <a:endParaRPr lang="nl-NL">
              <a:ea typeface="Calibri"/>
              <a:cs typeface="Calibri"/>
            </a:endParaRPr>
          </a:p>
          <a:p>
            <a:r>
              <a:rPr lang="nl-NL"/>
              <a:t>Language Of Metadata</a:t>
            </a:r>
            <a:endParaRPr lang="en-US"/>
          </a:p>
        </p:txBody>
      </p:sp>
      <p:sp>
        <p:nvSpPr>
          <p:cNvPr id="8" name="TextBox 7">
            <a:extLst>
              <a:ext uri="{FF2B5EF4-FFF2-40B4-BE49-F238E27FC236}">
                <a16:creationId xmlns:a16="http://schemas.microsoft.com/office/drawing/2014/main" id="{EB2E31E5-1EE8-A600-1A7A-27FFD239C0FC}"/>
              </a:ext>
            </a:extLst>
          </p:cNvPr>
          <p:cNvSpPr txBox="1"/>
          <p:nvPr/>
        </p:nvSpPr>
        <p:spPr>
          <a:xfrm>
            <a:off x="913247" y="5725426"/>
            <a:ext cx="2957135" cy="923330"/>
          </a:xfrm>
          <a:prstGeom prst="rect">
            <a:avLst/>
          </a:prstGeom>
          <a:solidFill>
            <a:schemeClr val="bg1"/>
          </a:solidFill>
          <a:ln>
            <a:solidFill>
              <a:schemeClr val="accent1"/>
            </a:solidFill>
          </a:ln>
        </p:spPr>
        <p:txBody>
          <a:bodyPr wrap="square" lIns="91440" tIns="45720" rIns="91440" bIns="45720" rtlCol="0" anchor="t">
            <a:spAutoFit/>
          </a:bodyPr>
          <a:lstStyle/>
          <a:p>
            <a:r>
              <a:rPr lang="nl-NL"/>
              <a:t>Audience</a:t>
            </a:r>
            <a:endParaRPr lang="nl-NL">
              <a:ea typeface="Calibri"/>
              <a:cs typeface="Calibri"/>
            </a:endParaRPr>
          </a:p>
          <a:p>
            <a:r>
              <a:rPr lang="nl-NL"/>
              <a:t>Collection</a:t>
            </a:r>
          </a:p>
          <a:p>
            <a:r>
              <a:rPr lang="nl-NL"/>
              <a:t>Relation or Related Material</a:t>
            </a:r>
            <a:endParaRPr lang="en-US"/>
          </a:p>
        </p:txBody>
      </p:sp>
      <p:sp>
        <p:nvSpPr>
          <p:cNvPr id="10" name="TextBox 9">
            <a:extLst>
              <a:ext uri="{FF2B5EF4-FFF2-40B4-BE49-F238E27FC236}">
                <a16:creationId xmlns:a16="http://schemas.microsoft.com/office/drawing/2014/main" id="{C28A892B-43CE-E50D-049D-1BEBE7918D2F}"/>
              </a:ext>
            </a:extLst>
          </p:cNvPr>
          <p:cNvSpPr txBox="1"/>
          <p:nvPr/>
        </p:nvSpPr>
        <p:spPr>
          <a:xfrm>
            <a:off x="6462512" y="5465822"/>
            <a:ext cx="2165632" cy="1200329"/>
          </a:xfrm>
          <a:prstGeom prst="rect">
            <a:avLst/>
          </a:prstGeom>
          <a:solidFill>
            <a:schemeClr val="bg1"/>
          </a:solidFill>
          <a:ln>
            <a:solidFill>
              <a:schemeClr val="accent1"/>
            </a:solidFill>
          </a:ln>
        </p:spPr>
        <p:txBody>
          <a:bodyPr wrap="square" rtlCol="0">
            <a:spAutoFit/>
          </a:bodyPr>
          <a:lstStyle/>
          <a:p>
            <a:r>
              <a:rPr lang="nl-NL"/>
              <a:t>Temporal Coverage</a:t>
            </a:r>
          </a:p>
          <a:p>
            <a:r>
              <a:rPr lang="nl-NL"/>
              <a:t>Spatial Point</a:t>
            </a:r>
          </a:p>
          <a:p>
            <a:r>
              <a:rPr lang="nl-NL"/>
              <a:t>Spatial Box</a:t>
            </a:r>
          </a:p>
          <a:p>
            <a:r>
              <a:rPr lang="nl-NL"/>
              <a:t>Spatial Coverage</a:t>
            </a:r>
          </a:p>
        </p:txBody>
      </p:sp>
      <p:sp>
        <p:nvSpPr>
          <p:cNvPr id="11" name="TextBox 10">
            <a:extLst>
              <a:ext uri="{FF2B5EF4-FFF2-40B4-BE49-F238E27FC236}">
                <a16:creationId xmlns:a16="http://schemas.microsoft.com/office/drawing/2014/main" id="{D7202FEB-C5C1-42C6-ADE9-45E9B4A73BF5}"/>
              </a:ext>
            </a:extLst>
          </p:cNvPr>
          <p:cNvSpPr txBox="1"/>
          <p:nvPr/>
        </p:nvSpPr>
        <p:spPr>
          <a:xfrm>
            <a:off x="6956495" y="1353834"/>
            <a:ext cx="4288627" cy="3139321"/>
          </a:xfrm>
          <a:prstGeom prst="rect">
            <a:avLst/>
          </a:prstGeom>
          <a:solidFill>
            <a:schemeClr val="bg1"/>
          </a:solidFill>
          <a:ln>
            <a:solidFill>
              <a:schemeClr val="accent1"/>
            </a:solidFill>
          </a:ln>
        </p:spPr>
        <p:txBody>
          <a:bodyPr wrap="square" rtlCol="0">
            <a:spAutoFit/>
          </a:bodyPr>
          <a:lstStyle/>
          <a:p>
            <a:pPr algn="ctr"/>
            <a:r>
              <a:rPr lang="nl-NL" i="1"/>
              <a:t>SSH</a:t>
            </a:r>
          </a:p>
          <a:p>
            <a:r>
              <a:rPr lang="nl-NL"/>
              <a:t>Keyword Getty AAT</a:t>
            </a:r>
          </a:p>
          <a:p>
            <a:r>
              <a:rPr lang="nl-NL"/>
              <a:t>Keyword ELSST</a:t>
            </a:r>
          </a:p>
          <a:p>
            <a:r>
              <a:rPr lang="nl-NL"/>
              <a:t>Topic Classification CESSDA</a:t>
            </a:r>
          </a:p>
          <a:p>
            <a:r>
              <a:rPr lang="nl-NL"/>
              <a:t>Universe</a:t>
            </a:r>
          </a:p>
          <a:p>
            <a:r>
              <a:rPr lang="nl-NL"/>
              <a:t>Frequency</a:t>
            </a:r>
          </a:p>
          <a:p>
            <a:r>
              <a:rPr lang="nl-NL"/>
              <a:t>Sampling Procedure</a:t>
            </a:r>
          </a:p>
          <a:p>
            <a:r>
              <a:rPr lang="nl-NL"/>
              <a:t>Characteristics of Data Collection Situation</a:t>
            </a:r>
          </a:p>
          <a:p>
            <a:r>
              <a:rPr lang="nl-NL"/>
              <a:t>Actions to Minimize Losses</a:t>
            </a:r>
          </a:p>
          <a:p>
            <a:r>
              <a:rPr lang="nl-NL"/>
              <a:t>Weighting</a:t>
            </a:r>
          </a:p>
          <a:p>
            <a:r>
              <a:rPr lang="nl-NL"/>
              <a:t>Response Rate</a:t>
            </a:r>
          </a:p>
        </p:txBody>
      </p:sp>
      <p:sp>
        <p:nvSpPr>
          <p:cNvPr id="9" name="TextBox 8">
            <a:extLst>
              <a:ext uri="{FF2B5EF4-FFF2-40B4-BE49-F238E27FC236}">
                <a16:creationId xmlns:a16="http://schemas.microsoft.com/office/drawing/2014/main" id="{E5FB2AF0-9A55-1BF2-C58A-DA95561BF6CB}"/>
              </a:ext>
            </a:extLst>
          </p:cNvPr>
          <p:cNvSpPr txBox="1"/>
          <p:nvPr/>
        </p:nvSpPr>
        <p:spPr>
          <a:xfrm>
            <a:off x="8707171" y="4371781"/>
            <a:ext cx="2790456" cy="2308324"/>
          </a:xfrm>
          <a:prstGeom prst="rect">
            <a:avLst/>
          </a:prstGeom>
          <a:solidFill>
            <a:schemeClr val="bg1"/>
          </a:solidFill>
          <a:ln>
            <a:solidFill>
              <a:schemeClr val="accent1"/>
            </a:solidFill>
          </a:ln>
        </p:spPr>
        <p:txBody>
          <a:bodyPr wrap="square" rtlCol="0">
            <a:spAutoFit/>
          </a:bodyPr>
          <a:lstStyle/>
          <a:p>
            <a:pPr algn="ctr"/>
            <a:r>
              <a:rPr lang="nl-NL" i="1"/>
              <a:t>Archaeology</a:t>
            </a:r>
          </a:p>
          <a:p>
            <a:r>
              <a:rPr lang="nl-NL"/>
              <a:t>Archis ID</a:t>
            </a:r>
          </a:p>
          <a:p>
            <a:r>
              <a:rPr lang="nl-NL"/>
              <a:t>Report (ABR)</a:t>
            </a:r>
          </a:p>
          <a:p>
            <a:r>
              <a:rPr lang="nl-NL"/>
              <a:t>Methods of Recovery (ABR)</a:t>
            </a:r>
          </a:p>
          <a:p>
            <a:r>
              <a:rPr lang="nl-NL"/>
              <a:t>Subject (ABR</a:t>
            </a:r>
            <a:r>
              <a:rPr lang="en-US"/>
              <a:t>)</a:t>
            </a:r>
          </a:p>
          <a:p>
            <a:r>
              <a:rPr lang="nl-NL"/>
              <a:t>Artefact (ABR)</a:t>
            </a:r>
          </a:p>
          <a:p>
            <a:r>
              <a:rPr lang="nl-NL"/>
              <a:t>Temporal (ABR)</a:t>
            </a:r>
          </a:p>
          <a:p>
            <a:r>
              <a:rPr lang="nl-NL"/>
              <a:t>Keyword Getty AAT</a:t>
            </a:r>
          </a:p>
        </p:txBody>
      </p:sp>
      <p:sp>
        <p:nvSpPr>
          <p:cNvPr id="12" name="Titel 1">
            <a:extLst>
              <a:ext uri="{FF2B5EF4-FFF2-40B4-BE49-F238E27FC236}">
                <a16:creationId xmlns:a16="http://schemas.microsoft.com/office/drawing/2014/main" id="{0B01C25D-B465-0084-52BA-45AF1F640F07}"/>
              </a:ext>
            </a:extLst>
          </p:cNvPr>
          <p:cNvSpPr>
            <a:spLocks noGrp="1"/>
          </p:cNvSpPr>
          <p:nvPr>
            <p:ph type="title"/>
          </p:nvPr>
        </p:nvSpPr>
        <p:spPr>
          <a:xfrm>
            <a:off x="838200" y="487045"/>
            <a:ext cx="10515600" cy="1325563"/>
          </a:xfrm>
        </p:spPr>
        <p:txBody>
          <a:bodyPr/>
          <a:lstStyle/>
          <a:p>
            <a:r>
              <a:rPr lang="nl-NL" dirty="0">
                <a:latin typeface="Glegoo"/>
                <a:cs typeface="Glegoo"/>
              </a:rPr>
              <a:t>Metadata</a:t>
            </a:r>
            <a:endParaRPr lang="nl-NL" dirty="0"/>
          </a:p>
        </p:txBody>
      </p:sp>
    </p:spTree>
    <p:extLst>
      <p:ext uri="{BB962C8B-B14F-4D97-AF65-F5344CB8AC3E}">
        <p14:creationId xmlns:p14="http://schemas.microsoft.com/office/powerpoint/2010/main" val="2376057471"/>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3247" y="1353834"/>
            <a:ext cx="2656822" cy="4247317"/>
          </a:xfrm>
          <a:prstGeom prst="rect">
            <a:avLst/>
          </a:prstGeom>
          <a:solidFill>
            <a:schemeClr val="bg1"/>
          </a:solidFill>
          <a:ln>
            <a:solidFill>
              <a:schemeClr val="accent1"/>
            </a:solidFill>
          </a:ln>
        </p:spPr>
        <p:txBody>
          <a:bodyPr wrap="square" rtlCol="0">
            <a:spAutoFit/>
          </a:bodyPr>
          <a:lstStyle/>
          <a:p>
            <a:r>
              <a:rPr lang="nl-NL" b="1"/>
              <a:t>Title</a:t>
            </a:r>
          </a:p>
          <a:p>
            <a:r>
              <a:rPr lang="nl-NL"/>
              <a:t>Subtitle</a:t>
            </a:r>
          </a:p>
          <a:p>
            <a:r>
              <a:rPr lang="nl-NL"/>
              <a:t>Alternative Title</a:t>
            </a:r>
          </a:p>
          <a:p>
            <a:r>
              <a:rPr lang="nl-NL"/>
              <a:t>Alternative URL</a:t>
            </a:r>
          </a:p>
          <a:p>
            <a:r>
              <a:rPr lang="nl-NL"/>
              <a:t>Other Identifier</a:t>
            </a:r>
          </a:p>
          <a:p>
            <a:r>
              <a:rPr lang="nl-NL" b="1"/>
              <a:t>Author</a:t>
            </a:r>
          </a:p>
          <a:p>
            <a:r>
              <a:rPr lang="nl-NL" b="1"/>
              <a:t>Point of Contact</a:t>
            </a:r>
          </a:p>
          <a:p>
            <a:r>
              <a:rPr lang="nl-NL" b="1"/>
              <a:t>Description</a:t>
            </a:r>
          </a:p>
          <a:p>
            <a:r>
              <a:rPr lang="nl-NL" b="1"/>
              <a:t>Subject</a:t>
            </a:r>
          </a:p>
          <a:p>
            <a:r>
              <a:rPr lang="nl-NL"/>
              <a:t>Keyword</a:t>
            </a:r>
            <a:endParaRPr lang="nl-NL">
              <a:solidFill>
                <a:srgbClr val="FF0000"/>
              </a:solidFill>
            </a:endParaRPr>
          </a:p>
          <a:p>
            <a:r>
              <a:rPr lang="nl-NL"/>
              <a:t>Notes</a:t>
            </a:r>
          </a:p>
          <a:p>
            <a:r>
              <a:rPr lang="nl-NL"/>
              <a:t>Language</a:t>
            </a:r>
          </a:p>
          <a:p>
            <a:r>
              <a:rPr lang="nl-NL"/>
              <a:t>Producer</a:t>
            </a:r>
          </a:p>
          <a:p>
            <a:r>
              <a:rPr lang="nl-NL"/>
              <a:t>Production Date</a:t>
            </a:r>
          </a:p>
          <a:p>
            <a:r>
              <a:rPr lang="nl-NL"/>
              <a:t>Production Location</a:t>
            </a:r>
          </a:p>
        </p:txBody>
      </p:sp>
      <p:sp>
        <p:nvSpPr>
          <p:cNvPr id="6" name="TextBox 5"/>
          <p:cNvSpPr txBox="1"/>
          <p:nvPr/>
        </p:nvSpPr>
        <p:spPr>
          <a:xfrm>
            <a:off x="3579659" y="1353834"/>
            <a:ext cx="2535382" cy="3139321"/>
          </a:xfrm>
          <a:prstGeom prst="rect">
            <a:avLst/>
          </a:prstGeom>
          <a:solidFill>
            <a:schemeClr val="bg1"/>
          </a:solidFill>
          <a:ln>
            <a:solidFill>
              <a:schemeClr val="accent1"/>
            </a:solidFill>
          </a:ln>
        </p:spPr>
        <p:txBody>
          <a:bodyPr wrap="square" rtlCol="0">
            <a:spAutoFit/>
          </a:bodyPr>
          <a:lstStyle/>
          <a:p>
            <a:r>
              <a:rPr lang="nl-NL"/>
              <a:t>Contributor</a:t>
            </a:r>
          </a:p>
          <a:p>
            <a:r>
              <a:rPr lang="nl-NL"/>
              <a:t>Funding Information</a:t>
            </a:r>
          </a:p>
          <a:p>
            <a:r>
              <a:rPr lang="nl-NL"/>
              <a:t>Distributor</a:t>
            </a:r>
          </a:p>
          <a:p>
            <a:r>
              <a:rPr lang="nl-NL"/>
              <a:t>Distribution date</a:t>
            </a:r>
            <a:endParaRPr lang="en-US"/>
          </a:p>
          <a:p>
            <a:r>
              <a:rPr lang="nl-NL"/>
              <a:t>Depositor</a:t>
            </a:r>
          </a:p>
          <a:p>
            <a:r>
              <a:rPr lang="nl-NL"/>
              <a:t>Time Period</a:t>
            </a:r>
          </a:p>
          <a:p>
            <a:r>
              <a:rPr lang="nl-NL"/>
              <a:t>Date of Collection</a:t>
            </a:r>
          </a:p>
          <a:p>
            <a:r>
              <a:rPr lang="nl-NL"/>
              <a:t>Data Type</a:t>
            </a:r>
          </a:p>
          <a:p>
            <a:r>
              <a:rPr lang="nl-NL"/>
              <a:t>Series</a:t>
            </a:r>
          </a:p>
          <a:p>
            <a:r>
              <a:rPr lang="nl-NL"/>
              <a:t>Software</a:t>
            </a:r>
          </a:p>
          <a:p>
            <a:r>
              <a:rPr lang="nl-NL"/>
              <a:t>Data Sources</a:t>
            </a:r>
            <a:endParaRPr lang="en-US"/>
          </a:p>
        </p:txBody>
      </p:sp>
      <p:sp>
        <p:nvSpPr>
          <p:cNvPr id="7" name="TextBox 6"/>
          <p:cNvSpPr txBox="1"/>
          <p:nvPr/>
        </p:nvSpPr>
        <p:spPr>
          <a:xfrm>
            <a:off x="3638575" y="4684696"/>
            <a:ext cx="2755431" cy="923330"/>
          </a:xfrm>
          <a:prstGeom prst="rect">
            <a:avLst/>
          </a:prstGeom>
          <a:solidFill>
            <a:schemeClr val="bg1"/>
          </a:solidFill>
          <a:ln>
            <a:solidFill>
              <a:schemeClr val="accent1"/>
            </a:solidFill>
          </a:ln>
        </p:spPr>
        <p:txBody>
          <a:bodyPr wrap="square" rtlCol="0">
            <a:spAutoFit/>
          </a:bodyPr>
          <a:lstStyle/>
          <a:p>
            <a:r>
              <a:rPr lang="nl-NL" b="1"/>
              <a:t>Rights Holder</a:t>
            </a:r>
          </a:p>
          <a:p>
            <a:r>
              <a:rPr lang="nl-NL" b="1"/>
              <a:t>Personal Data in Dataset?</a:t>
            </a:r>
          </a:p>
          <a:p>
            <a:r>
              <a:rPr lang="nl-NL"/>
              <a:t>Language Of Metadata</a:t>
            </a:r>
            <a:endParaRPr lang="en-US"/>
          </a:p>
        </p:txBody>
      </p:sp>
      <p:sp>
        <p:nvSpPr>
          <p:cNvPr id="8" name="TextBox 7"/>
          <p:cNvSpPr txBox="1"/>
          <p:nvPr/>
        </p:nvSpPr>
        <p:spPr>
          <a:xfrm>
            <a:off x="913247" y="5725426"/>
            <a:ext cx="2957135" cy="923330"/>
          </a:xfrm>
          <a:prstGeom prst="rect">
            <a:avLst/>
          </a:prstGeom>
          <a:solidFill>
            <a:schemeClr val="bg1"/>
          </a:solidFill>
          <a:ln>
            <a:solidFill>
              <a:schemeClr val="accent1"/>
            </a:solidFill>
          </a:ln>
        </p:spPr>
        <p:txBody>
          <a:bodyPr wrap="square" rtlCol="0">
            <a:spAutoFit/>
          </a:bodyPr>
          <a:lstStyle/>
          <a:p>
            <a:r>
              <a:rPr lang="nl-NL" b="1"/>
              <a:t>Audience</a:t>
            </a:r>
          </a:p>
          <a:p>
            <a:r>
              <a:rPr lang="nl-NL"/>
              <a:t>Collection</a:t>
            </a:r>
          </a:p>
          <a:p>
            <a:r>
              <a:rPr lang="nl-NL"/>
              <a:t>Relation or Related Material</a:t>
            </a:r>
            <a:endParaRPr lang="en-US"/>
          </a:p>
        </p:txBody>
      </p:sp>
      <p:sp>
        <p:nvSpPr>
          <p:cNvPr id="10" name="TextBox 9"/>
          <p:cNvSpPr txBox="1"/>
          <p:nvPr/>
        </p:nvSpPr>
        <p:spPr>
          <a:xfrm>
            <a:off x="6462512" y="5465822"/>
            <a:ext cx="2165632" cy="1200329"/>
          </a:xfrm>
          <a:prstGeom prst="rect">
            <a:avLst/>
          </a:prstGeom>
          <a:solidFill>
            <a:schemeClr val="bg1"/>
          </a:solidFill>
          <a:ln>
            <a:solidFill>
              <a:schemeClr val="accent1"/>
            </a:solidFill>
          </a:ln>
        </p:spPr>
        <p:txBody>
          <a:bodyPr wrap="square" rtlCol="0">
            <a:spAutoFit/>
          </a:bodyPr>
          <a:lstStyle/>
          <a:p>
            <a:r>
              <a:rPr lang="nl-NL"/>
              <a:t>Temporal Coverage</a:t>
            </a:r>
          </a:p>
          <a:p>
            <a:r>
              <a:rPr lang="nl-NL"/>
              <a:t>Spatial Point</a:t>
            </a:r>
          </a:p>
          <a:p>
            <a:r>
              <a:rPr lang="nl-NL"/>
              <a:t>Spatial Box</a:t>
            </a:r>
          </a:p>
          <a:p>
            <a:r>
              <a:rPr lang="nl-NL"/>
              <a:t>Spatial Coverage</a:t>
            </a:r>
          </a:p>
        </p:txBody>
      </p:sp>
      <p:sp>
        <p:nvSpPr>
          <p:cNvPr id="11" name="TextBox 10"/>
          <p:cNvSpPr txBox="1"/>
          <p:nvPr/>
        </p:nvSpPr>
        <p:spPr>
          <a:xfrm>
            <a:off x="6956495" y="1353834"/>
            <a:ext cx="4288627" cy="3139321"/>
          </a:xfrm>
          <a:prstGeom prst="rect">
            <a:avLst/>
          </a:prstGeom>
          <a:solidFill>
            <a:schemeClr val="bg1"/>
          </a:solidFill>
          <a:ln>
            <a:solidFill>
              <a:schemeClr val="accent1"/>
            </a:solidFill>
          </a:ln>
        </p:spPr>
        <p:txBody>
          <a:bodyPr wrap="square" rtlCol="0">
            <a:spAutoFit/>
          </a:bodyPr>
          <a:lstStyle/>
          <a:p>
            <a:pPr algn="ctr"/>
            <a:r>
              <a:rPr lang="nl-NL" i="1"/>
              <a:t>SSH</a:t>
            </a:r>
          </a:p>
          <a:p>
            <a:r>
              <a:rPr lang="nl-NL"/>
              <a:t>Keyword Getty AAT</a:t>
            </a:r>
          </a:p>
          <a:p>
            <a:r>
              <a:rPr lang="nl-NL"/>
              <a:t>Keyword ELSST</a:t>
            </a:r>
          </a:p>
          <a:p>
            <a:r>
              <a:rPr lang="nl-NL"/>
              <a:t>Topic Classification CESSDA</a:t>
            </a:r>
          </a:p>
          <a:p>
            <a:r>
              <a:rPr lang="nl-NL"/>
              <a:t>Universe</a:t>
            </a:r>
          </a:p>
          <a:p>
            <a:r>
              <a:rPr lang="nl-NL"/>
              <a:t>Frequency</a:t>
            </a:r>
          </a:p>
          <a:p>
            <a:r>
              <a:rPr lang="nl-NL"/>
              <a:t>Sampling Procedure</a:t>
            </a:r>
          </a:p>
          <a:p>
            <a:r>
              <a:rPr lang="nl-NL"/>
              <a:t>Characteristics of Data Collection Situation</a:t>
            </a:r>
          </a:p>
          <a:p>
            <a:r>
              <a:rPr lang="nl-NL"/>
              <a:t>Actions to Minimize Losses</a:t>
            </a:r>
          </a:p>
          <a:p>
            <a:r>
              <a:rPr lang="nl-NL"/>
              <a:t>Weighting</a:t>
            </a:r>
          </a:p>
          <a:p>
            <a:r>
              <a:rPr lang="nl-NL"/>
              <a:t>Response Rate</a:t>
            </a:r>
          </a:p>
        </p:txBody>
      </p:sp>
      <p:sp>
        <p:nvSpPr>
          <p:cNvPr id="9" name="TextBox 8"/>
          <p:cNvSpPr txBox="1"/>
          <p:nvPr/>
        </p:nvSpPr>
        <p:spPr>
          <a:xfrm>
            <a:off x="8707171" y="4371781"/>
            <a:ext cx="2790456" cy="2308324"/>
          </a:xfrm>
          <a:prstGeom prst="rect">
            <a:avLst/>
          </a:prstGeom>
          <a:solidFill>
            <a:schemeClr val="bg1"/>
          </a:solidFill>
          <a:ln>
            <a:solidFill>
              <a:schemeClr val="accent1"/>
            </a:solidFill>
          </a:ln>
        </p:spPr>
        <p:txBody>
          <a:bodyPr wrap="square" rtlCol="0">
            <a:spAutoFit/>
          </a:bodyPr>
          <a:lstStyle/>
          <a:p>
            <a:pPr algn="ctr"/>
            <a:r>
              <a:rPr lang="nl-NL" i="1"/>
              <a:t>Archaeology</a:t>
            </a:r>
          </a:p>
          <a:p>
            <a:r>
              <a:rPr lang="nl-NL"/>
              <a:t>Archis ID</a:t>
            </a:r>
          </a:p>
          <a:p>
            <a:r>
              <a:rPr lang="nl-NL"/>
              <a:t>Report (ABR)</a:t>
            </a:r>
          </a:p>
          <a:p>
            <a:r>
              <a:rPr lang="nl-NL"/>
              <a:t>Methods of Recovery (ABR)</a:t>
            </a:r>
          </a:p>
          <a:p>
            <a:r>
              <a:rPr lang="nl-NL"/>
              <a:t>Subject (ABR</a:t>
            </a:r>
            <a:r>
              <a:rPr lang="en-US"/>
              <a:t>)</a:t>
            </a:r>
          </a:p>
          <a:p>
            <a:r>
              <a:rPr lang="nl-NL"/>
              <a:t>Artefact (ABR)</a:t>
            </a:r>
          </a:p>
          <a:p>
            <a:r>
              <a:rPr lang="nl-NL"/>
              <a:t>Temporal (ABR)</a:t>
            </a:r>
          </a:p>
          <a:p>
            <a:r>
              <a:rPr lang="nl-NL"/>
              <a:t>Keyword Getty AAT</a:t>
            </a:r>
          </a:p>
        </p:txBody>
      </p:sp>
      <p:sp>
        <p:nvSpPr>
          <p:cNvPr id="12" name="Titel 1">
            <a:extLst>
              <a:ext uri="{FF2B5EF4-FFF2-40B4-BE49-F238E27FC236}">
                <a16:creationId xmlns:a16="http://schemas.microsoft.com/office/drawing/2014/main" id="{5E8327BE-2AE5-CC76-A711-15A3B3DA02FE}"/>
              </a:ext>
            </a:extLst>
          </p:cNvPr>
          <p:cNvSpPr>
            <a:spLocks noGrp="1"/>
          </p:cNvSpPr>
          <p:nvPr>
            <p:ph type="title"/>
          </p:nvPr>
        </p:nvSpPr>
        <p:spPr>
          <a:xfrm>
            <a:off x="838200" y="487045"/>
            <a:ext cx="10515600" cy="1325563"/>
          </a:xfrm>
        </p:spPr>
        <p:txBody>
          <a:bodyPr/>
          <a:lstStyle/>
          <a:p>
            <a:r>
              <a:rPr lang="nl-NL"/>
              <a:t>Metadata</a:t>
            </a:r>
          </a:p>
        </p:txBody>
      </p:sp>
    </p:spTree>
    <p:extLst>
      <p:ext uri="{BB962C8B-B14F-4D97-AF65-F5344CB8AC3E}">
        <p14:creationId xmlns:p14="http://schemas.microsoft.com/office/powerpoint/2010/main" val="2765376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51B9B-A234-5BB3-6FF8-A1A073AC50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544DD-7014-7854-00F2-CB7DC2D674A6}"/>
              </a:ext>
            </a:extLst>
          </p:cNvPr>
          <p:cNvSpPr>
            <a:spLocks noGrp="1"/>
          </p:cNvSpPr>
          <p:nvPr>
            <p:ph type="title"/>
          </p:nvPr>
        </p:nvSpPr>
        <p:spPr>
          <a:xfrm>
            <a:off x="2706476" y="2763864"/>
            <a:ext cx="8142384" cy="1325563"/>
          </a:xfrm>
        </p:spPr>
        <p:txBody>
          <a:bodyPr>
            <a:normAutofit fontScale="90000"/>
          </a:bodyPr>
          <a:lstStyle/>
          <a:p>
            <a:r>
              <a:rPr lang="en-US">
                <a:latin typeface="Glegoo"/>
                <a:cs typeface="Glegoo"/>
              </a:rPr>
              <a:t>Your ideas: </a:t>
            </a:r>
            <a:br>
              <a:rPr lang="en-US">
                <a:latin typeface="Glegoo"/>
                <a:cs typeface="Glegoo"/>
              </a:rPr>
            </a:br>
            <a:br>
              <a:rPr lang="en-US">
                <a:latin typeface="Glegoo"/>
                <a:cs typeface="Glegoo"/>
              </a:rPr>
            </a:br>
            <a:r>
              <a:rPr lang="en-US">
                <a:solidFill>
                  <a:schemeClr val="tx1"/>
                </a:solidFill>
                <a:latin typeface="Glegoo"/>
                <a:cs typeface="Glegoo"/>
              </a:rPr>
              <a:t>Do you think anything is missing? </a:t>
            </a:r>
            <a:br>
              <a:rPr lang="en-US">
                <a:solidFill>
                  <a:schemeClr val="tx1"/>
                </a:solidFill>
                <a:latin typeface="Glegoo"/>
                <a:cs typeface="Glegoo"/>
              </a:rPr>
            </a:br>
            <a:br>
              <a:rPr lang="en-US">
                <a:solidFill>
                  <a:schemeClr val="tx1"/>
                </a:solidFill>
                <a:latin typeface="Glegoo"/>
                <a:cs typeface="Glegoo"/>
              </a:rPr>
            </a:br>
            <a:r>
              <a:rPr lang="en-US">
                <a:solidFill>
                  <a:schemeClr val="tx1"/>
                </a:solidFill>
                <a:latin typeface="Glegoo"/>
                <a:cs typeface="Glegoo"/>
              </a:rPr>
              <a:t>Would there be any additional mandatory fields that you would include?</a:t>
            </a:r>
            <a:r>
              <a:rPr lang="en-US">
                <a:latin typeface="Glegoo"/>
                <a:cs typeface="Glegoo"/>
              </a:rPr>
              <a:t> </a:t>
            </a:r>
            <a:endParaRPr lang="en-US"/>
          </a:p>
        </p:txBody>
      </p:sp>
    </p:spTree>
    <p:extLst>
      <p:ext uri="{BB962C8B-B14F-4D97-AF65-F5344CB8AC3E}">
        <p14:creationId xmlns:p14="http://schemas.microsoft.com/office/powerpoint/2010/main" val="3542342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AC16788-2F0B-7AE8-4A4A-18EC54B8F277}"/>
              </a:ext>
            </a:extLst>
          </p:cNvPr>
          <p:cNvSpPr txBox="1">
            <a:spLocks/>
          </p:cNvSpPr>
          <p:nvPr/>
        </p:nvSpPr>
        <p:spPr>
          <a:xfrm>
            <a:off x="2748280" y="1127759"/>
            <a:ext cx="5146040" cy="1325563"/>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chemeClr val="tx2"/>
                </a:solidFill>
                <a:latin typeface="Glegoo" pitchFamily="2" charset="77"/>
                <a:ea typeface="+mj-ea"/>
                <a:cs typeface="Glegoo" pitchFamily="2" charset="77"/>
              </a:defRPr>
            </a:lvl1pPr>
          </a:lstStyle>
          <a:p>
            <a:r>
              <a:rPr lang="nl-NL" err="1"/>
              <a:t>Think</a:t>
            </a:r>
            <a:r>
              <a:rPr lang="nl-NL"/>
              <a:t>, Pair, Share!</a:t>
            </a:r>
          </a:p>
        </p:txBody>
      </p:sp>
      <p:sp>
        <p:nvSpPr>
          <p:cNvPr id="4" name="Tijdelijke aanduiding voor afbeelding 2">
            <a:extLst>
              <a:ext uri="{FF2B5EF4-FFF2-40B4-BE49-F238E27FC236}">
                <a16:creationId xmlns:a16="http://schemas.microsoft.com/office/drawing/2014/main" id="{FB4E627C-8221-E784-3845-173809D872CE}"/>
              </a:ext>
            </a:extLst>
          </p:cNvPr>
          <p:cNvSpPr>
            <a:spLocks noGrp="1"/>
          </p:cNvSpPr>
          <p:nvPr>
            <p:ph type="pic" sz="quarter" idx="10"/>
          </p:nvPr>
        </p:nvSpPr>
        <p:spPr>
          <a:xfrm>
            <a:off x="2748280" y="2102855"/>
            <a:ext cx="8458200" cy="3862070"/>
          </a:xfrm>
        </p:spPr>
        <p:txBody>
          <a:bodyPr>
            <a:normAutofit/>
          </a:bodyPr>
          <a:lstStyle/>
          <a:p>
            <a:pPr marL="0" indent="0">
              <a:buNone/>
            </a:pPr>
            <a:r>
              <a:rPr lang="nl-NL" sz="2800" b="1">
                <a:latin typeface=""/>
              </a:rPr>
              <a:t>We </a:t>
            </a:r>
            <a:r>
              <a:rPr lang="nl-NL" sz="2800" b="1" err="1">
                <a:latin typeface=""/>
              </a:rPr>
              <a:t>will</a:t>
            </a:r>
            <a:r>
              <a:rPr lang="nl-NL" sz="2800" b="1">
                <a:latin typeface=""/>
              </a:rPr>
              <a:t> </a:t>
            </a:r>
            <a:r>
              <a:rPr lang="nl-NL" sz="2800" b="1" err="1">
                <a:latin typeface=""/>
              </a:rPr>
              <a:t>give</a:t>
            </a:r>
            <a:r>
              <a:rPr lang="nl-NL" sz="2800" b="1">
                <a:latin typeface=""/>
              </a:rPr>
              <a:t> </a:t>
            </a:r>
            <a:r>
              <a:rPr lang="nl-NL" sz="2800" b="1" err="1">
                <a:latin typeface=""/>
              </a:rPr>
              <a:t>you</a:t>
            </a:r>
            <a:r>
              <a:rPr lang="nl-NL" sz="2800" b="1">
                <a:latin typeface=""/>
              </a:rPr>
              <a:t> a question. </a:t>
            </a:r>
            <a:r>
              <a:rPr lang="nl-NL" sz="2800" err="1">
                <a:latin typeface=""/>
              </a:rPr>
              <a:t>Think</a:t>
            </a:r>
            <a:r>
              <a:rPr lang="nl-NL" sz="2800">
                <a:latin typeface=""/>
              </a:rPr>
              <a:t> </a:t>
            </a:r>
            <a:r>
              <a:rPr lang="nl-NL" sz="2800" err="1">
                <a:latin typeface=""/>
              </a:rPr>
              <a:t>for</a:t>
            </a:r>
            <a:r>
              <a:rPr lang="nl-NL" sz="2800">
                <a:latin typeface=""/>
              </a:rPr>
              <a:t> 5 minutes </a:t>
            </a:r>
            <a:r>
              <a:rPr lang="nl-NL" sz="2800" err="1">
                <a:latin typeface=""/>
              </a:rPr>
              <a:t>about</a:t>
            </a:r>
            <a:r>
              <a:rPr lang="nl-NL" sz="2800">
                <a:latin typeface=""/>
              </a:rPr>
              <a:t> </a:t>
            </a:r>
            <a:r>
              <a:rPr lang="nl-NL" sz="2800" err="1">
                <a:latin typeface=""/>
              </a:rPr>
              <a:t>your</a:t>
            </a:r>
            <a:r>
              <a:rPr lang="nl-NL" sz="2800">
                <a:latin typeface=""/>
              </a:rPr>
              <a:t> </a:t>
            </a:r>
            <a:r>
              <a:rPr lang="nl-NL" sz="2800" err="1">
                <a:latin typeface=""/>
              </a:rPr>
              <a:t>answer</a:t>
            </a:r>
            <a:r>
              <a:rPr lang="nl-NL" sz="2800">
                <a:latin typeface=""/>
              </a:rPr>
              <a:t> </a:t>
            </a:r>
            <a:r>
              <a:rPr lang="nl-NL" sz="2800" err="1">
                <a:latin typeface=""/>
              </a:rPr>
              <a:t>to</a:t>
            </a:r>
            <a:r>
              <a:rPr lang="nl-NL" sz="2800">
                <a:latin typeface=""/>
              </a:rPr>
              <a:t> </a:t>
            </a:r>
            <a:r>
              <a:rPr lang="nl-NL" sz="2800" err="1">
                <a:latin typeface=""/>
              </a:rPr>
              <a:t>the</a:t>
            </a:r>
            <a:r>
              <a:rPr lang="nl-NL" sz="2800">
                <a:latin typeface=""/>
              </a:rPr>
              <a:t> question.</a:t>
            </a:r>
          </a:p>
          <a:p>
            <a:pPr marL="0" indent="0">
              <a:buNone/>
            </a:pPr>
            <a:endParaRPr lang="nl-NL" sz="2800">
              <a:latin typeface=""/>
            </a:endParaRPr>
          </a:p>
          <a:p>
            <a:pPr marL="0" indent="0">
              <a:buNone/>
            </a:pPr>
            <a:r>
              <a:rPr lang="nl-NL" sz="2800" b="1" err="1">
                <a:latin typeface=""/>
              </a:rPr>
              <a:t>Compare</a:t>
            </a:r>
            <a:r>
              <a:rPr lang="nl-NL" sz="2800" b="1">
                <a:latin typeface=""/>
              </a:rPr>
              <a:t> </a:t>
            </a:r>
            <a:r>
              <a:rPr lang="nl-NL" sz="2800" b="1" err="1">
                <a:latin typeface=""/>
              </a:rPr>
              <a:t>and</a:t>
            </a:r>
            <a:r>
              <a:rPr lang="nl-NL" sz="2800" b="1">
                <a:latin typeface=""/>
              </a:rPr>
              <a:t> combine </a:t>
            </a:r>
            <a:r>
              <a:rPr lang="nl-NL" sz="2800" b="1" err="1">
                <a:latin typeface=""/>
              </a:rPr>
              <a:t>your</a:t>
            </a:r>
            <a:r>
              <a:rPr lang="nl-NL" sz="2800" b="1">
                <a:latin typeface=""/>
              </a:rPr>
              <a:t> </a:t>
            </a:r>
            <a:r>
              <a:rPr lang="nl-NL" sz="2800" b="1" err="1">
                <a:latin typeface=""/>
              </a:rPr>
              <a:t>answer</a:t>
            </a:r>
            <a:r>
              <a:rPr lang="nl-NL" sz="2800" b="1">
                <a:latin typeface=""/>
              </a:rPr>
              <a:t> </a:t>
            </a:r>
            <a:r>
              <a:rPr lang="nl-NL" sz="2800" err="1">
                <a:latin typeface=""/>
              </a:rPr>
              <a:t>with</a:t>
            </a:r>
            <a:r>
              <a:rPr lang="nl-NL" sz="2800">
                <a:latin typeface=""/>
              </a:rPr>
              <a:t> </a:t>
            </a:r>
            <a:r>
              <a:rPr lang="nl-NL" sz="2800" err="1">
                <a:latin typeface=""/>
              </a:rPr>
              <a:t>the</a:t>
            </a:r>
            <a:r>
              <a:rPr lang="nl-NL" sz="2800">
                <a:latin typeface=""/>
              </a:rPr>
              <a:t> person next </a:t>
            </a:r>
            <a:r>
              <a:rPr lang="nl-NL" sz="2800" err="1">
                <a:latin typeface=""/>
              </a:rPr>
              <a:t>to</a:t>
            </a:r>
            <a:r>
              <a:rPr lang="nl-NL" sz="2800">
                <a:latin typeface=""/>
              </a:rPr>
              <a:t> </a:t>
            </a:r>
            <a:r>
              <a:rPr lang="nl-NL" sz="2800" err="1">
                <a:latin typeface=""/>
              </a:rPr>
              <a:t>you</a:t>
            </a:r>
            <a:r>
              <a:rPr lang="nl-NL" sz="2800">
                <a:latin typeface=""/>
              </a:rPr>
              <a:t> </a:t>
            </a:r>
            <a:r>
              <a:rPr lang="nl-NL" sz="2800" err="1">
                <a:latin typeface=""/>
              </a:rPr>
              <a:t>for</a:t>
            </a:r>
            <a:r>
              <a:rPr lang="nl-NL" sz="2800">
                <a:latin typeface=""/>
              </a:rPr>
              <a:t> 5 minutes</a:t>
            </a:r>
          </a:p>
          <a:p>
            <a:pPr marL="0" indent="0">
              <a:buNone/>
            </a:pPr>
            <a:endParaRPr lang="nl-NL" sz="2800">
              <a:latin typeface=""/>
            </a:endParaRPr>
          </a:p>
          <a:p>
            <a:pPr marL="0" indent="0">
              <a:buNone/>
            </a:pPr>
            <a:r>
              <a:rPr lang="nl-NL" sz="2800">
                <a:latin typeface=""/>
              </a:rPr>
              <a:t>We </a:t>
            </a:r>
            <a:r>
              <a:rPr lang="nl-NL" sz="2800" err="1">
                <a:latin typeface=""/>
              </a:rPr>
              <a:t>will</a:t>
            </a:r>
            <a:r>
              <a:rPr lang="nl-NL" sz="2800">
                <a:latin typeface=""/>
              </a:rPr>
              <a:t> </a:t>
            </a:r>
            <a:r>
              <a:rPr lang="nl-NL" sz="2800" b="1" err="1">
                <a:latin typeface=""/>
              </a:rPr>
              <a:t>discuss</a:t>
            </a:r>
            <a:r>
              <a:rPr lang="nl-NL" sz="2800" b="1">
                <a:latin typeface=""/>
              </a:rPr>
              <a:t> as a </a:t>
            </a:r>
            <a:r>
              <a:rPr lang="nl-NL" sz="2800" b="1" err="1">
                <a:latin typeface=""/>
              </a:rPr>
              <a:t>larger</a:t>
            </a:r>
            <a:r>
              <a:rPr lang="nl-NL" sz="2800" b="1">
                <a:latin typeface=""/>
              </a:rPr>
              <a:t> </a:t>
            </a:r>
            <a:r>
              <a:rPr lang="nl-NL" sz="2800" b="1" err="1">
                <a:latin typeface=""/>
              </a:rPr>
              <a:t>group</a:t>
            </a:r>
            <a:r>
              <a:rPr lang="nl-NL" sz="2800" b="1">
                <a:latin typeface=""/>
              </a:rPr>
              <a:t> </a:t>
            </a:r>
            <a:r>
              <a:rPr lang="nl-NL" sz="2800" err="1">
                <a:latin typeface=""/>
              </a:rPr>
              <a:t>for</a:t>
            </a:r>
            <a:r>
              <a:rPr lang="nl-NL" sz="2800">
                <a:latin typeface=""/>
              </a:rPr>
              <a:t> 5 minutes</a:t>
            </a:r>
          </a:p>
        </p:txBody>
      </p:sp>
    </p:spTree>
    <p:extLst>
      <p:ext uri="{BB962C8B-B14F-4D97-AF65-F5344CB8AC3E}">
        <p14:creationId xmlns:p14="http://schemas.microsoft.com/office/powerpoint/2010/main" val="4072901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Callout 7">
            <a:extLst>
              <a:ext uri="{FF2B5EF4-FFF2-40B4-BE49-F238E27FC236}">
                <a16:creationId xmlns:a16="http://schemas.microsoft.com/office/drawing/2014/main" id="{93B20161-E4BF-9723-E9E9-525A1CD8693A}"/>
              </a:ext>
            </a:extLst>
          </p:cNvPr>
          <p:cNvSpPr/>
          <p:nvPr/>
        </p:nvSpPr>
        <p:spPr>
          <a:xfrm>
            <a:off x="2052320" y="1879599"/>
            <a:ext cx="8483600" cy="4245143"/>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1">
            <a:extLst>
              <a:ext uri="{FF2B5EF4-FFF2-40B4-BE49-F238E27FC236}">
                <a16:creationId xmlns:a16="http://schemas.microsoft.com/office/drawing/2014/main" id="{EAC16788-2F0B-7AE8-4A4A-18EC54B8F277}"/>
              </a:ext>
            </a:extLst>
          </p:cNvPr>
          <p:cNvSpPr txBox="1">
            <a:spLocks/>
          </p:cNvSpPr>
          <p:nvPr/>
        </p:nvSpPr>
        <p:spPr>
          <a:xfrm>
            <a:off x="2748280" y="1127759"/>
            <a:ext cx="5146040" cy="1325563"/>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chemeClr val="tx2"/>
                </a:solidFill>
                <a:latin typeface="Glegoo" pitchFamily="2" charset="77"/>
                <a:ea typeface="+mj-ea"/>
                <a:cs typeface="Glegoo" pitchFamily="2" charset="77"/>
              </a:defRPr>
            </a:lvl1pPr>
          </a:lstStyle>
          <a:p>
            <a:r>
              <a:rPr lang="nl-NL" err="1"/>
              <a:t>Think</a:t>
            </a:r>
            <a:r>
              <a:rPr lang="nl-NL"/>
              <a:t>, Pair, Share!</a:t>
            </a:r>
          </a:p>
        </p:txBody>
      </p:sp>
      <p:sp>
        <p:nvSpPr>
          <p:cNvPr id="7" name="TextBox 6">
            <a:extLst>
              <a:ext uri="{FF2B5EF4-FFF2-40B4-BE49-F238E27FC236}">
                <a16:creationId xmlns:a16="http://schemas.microsoft.com/office/drawing/2014/main" id="{1DE828ED-0ECD-F427-4C08-9DD916B57DD9}"/>
              </a:ext>
            </a:extLst>
          </p:cNvPr>
          <p:cNvSpPr txBox="1"/>
          <p:nvPr/>
        </p:nvSpPr>
        <p:spPr>
          <a:xfrm>
            <a:off x="3881120" y="2335840"/>
            <a:ext cx="5455920" cy="3170099"/>
          </a:xfrm>
          <a:prstGeom prst="rect">
            <a:avLst/>
          </a:prstGeom>
          <a:noFill/>
        </p:spPr>
        <p:txBody>
          <a:bodyPr wrap="square">
            <a:spAutoFit/>
          </a:bodyPr>
          <a:lstStyle/>
          <a:p>
            <a:r>
              <a:rPr lang="en-US" sz="4000">
                <a:solidFill>
                  <a:schemeClr val="bg1"/>
                </a:solidFill>
                <a:effectLst/>
                <a:latin typeface=""/>
                <a:ea typeface="Calibri" panose="020F0502020204030204" pitchFamily="34" charset="0"/>
              </a:rPr>
              <a:t>What role should a data supporter have in </a:t>
            </a:r>
            <a:r>
              <a:rPr lang="en-US" sz="4000" b="1">
                <a:solidFill>
                  <a:schemeClr val="bg1"/>
                </a:solidFill>
                <a:effectLst/>
                <a:latin typeface=""/>
                <a:ea typeface="Calibri" panose="020F0502020204030204" pitchFamily="34" charset="0"/>
              </a:rPr>
              <a:t>creating discovery metadata </a:t>
            </a:r>
            <a:r>
              <a:rPr lang="en-US" sz="4000">
                <a:solidFill>
                  <a:schemeClr val="bg1"/>
                </a:solidFill>
                <a:effectLst/>
                <a:latin typeface=""/>
                <a:ea typeface="Calibri" panose="020F0502020204030204" pitchFamily="34" charset="0"/>
              </a:rPr>
              <a:t>for a researcher’s dataset?</a:t>
            </a:r>
            <a:r>
              <a:rPr lang="en-US" sz="4000">
                <a:solidFill>
                  <a:schemeClr val="bg1"/>
                </a:solidFill>
                <a:effectLst/>
                <a:latin typeface=""/>
              </a:rPr>
              <a:t> </a:t>
            </a:r>
            <a:endParaRPr lang="en-US" sz="4000">
              <a:solidFill>
                <a:schemeClr val="bg1"/>
              </a:solidFill>
              <a:latin typeface=""/>
            </a:endParaRPr>
          </a:p>
        </p:txBody>
      </p:sp>
    </p:spTree>
    <p:extLst>
      <p:ext uri="{BB962C8B-B14F-4D97-AF65-F5344CB8AC3E}">
        <p14:creationId xmlns:p14="http://schemas.microsoft.com/office/powerpoint/2010/main" val="38197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own ceramic teacup">
            <a:extLst>
              <a:ext uri="{FF2B5EF4-FFF2-40B4-BE49-F238E27FC236}">
                <a16:creationId xmlns:a16="http://schemas.microsoft.com/office/drawing/2014/main" id="{ED84EC4F-7CED-9C4F-2C9A-2AA4004C346C}"/>
              </a:ext>
            </a:extLst>
          </p:cNvPr>
          <p:cNvPicPr>
            <a:picLocks noChangeAspect="1"/>
          </p:cNvPicPr>
          <p:nvPr/>
        </p:nvPicPr>
        <p:blipFill>
          <a:blip r:embed="rId2"/>
          <a:srcRect t="15434" b="297"/>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006323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8327BE-2AE5-CC76-A711-15A3B3DA02FE}"/>
              </a:ext>
            </a:extLst>
          </p:cNvPr>
          <p:cNvSpPr>
            <a:spLocks noGrp="1"/>
          </p:cNvSpPr>
          <p:nvPr>
            <p:ph type="title"/>
          </p:nvPr>
        </p:nvSpPr>
        <p:spPr>
          <a:xfrm>
            <a:off x="838200" y="487045"/>
            <a:ext cx="10515600" cy="1325563"/>
          </a:xfrm>
        </p:spPr>
        <p:txBody>
          <a:bodyPr/>
          <a:lstStyle/>
          <a:p>
            <a:r>
              <a:rPr lang="nl-NL"/>
              <a:t>Dataset curation</a:t>
            </a:r>
          </a:p>
        </p:txBody>
      </p:sp>
      <p:sp>
        <p:nvSpPr>
          <p:cNvPr id="3" name="Content Placeholder 2"/>
          <p:cNvSpPr>
            <a:spLocks noGrp="1"/>
          </p:cNvSpPr>
          <p:nvPr>
            <p:ph sz="quarter" idx="4294967295"/>
          </p:nvPr>
        </p:nvSpPr>
        <p:spPr>
          <a:xfrm>
            <a:off x="1166748" y="1538288"/>
            <a:ext cx="9954642" cy="4198937"/>
          </a:xfrm>
          <a:prstGeom prst="rect">
            <a:avLst/>
          </a:prstGeom>
        </p:spPr>
        <p:txBody>
          <a:bodyPr>
            <a:noAutofit/>
          </a:bodyPr>
          <a:lstStyle/>
          <a:p>
            <a:pPr marL="342900" indent="-342900"/>
            <a:r>
              <a:rPr lang="en-US" sz="1800" b="1"/>
              <a:t>Validation - </a:t>
            </a:r>
            <a:r>
              <a:rPr lang="en-US" sz="1800"/>
              <a:t>DANS evaluates deposits on suitability for the Designated Community for the Data Station. DANS reserves the right to reject deposits submitted for evaluation if such datasets do not meet the criteria for acceptance.</a:t>
            </a:r>
          </a:p>
          <a:p>
            <a:pPr marL="342900" indent="-342900"/>
            <a:r>
              <a:rPr lang="en-US" sz="1800" b="1" i="1"/>
              <a:t>Submission Package</a:t>
            </a:r>
            <a:r>
              <a:rPr lang="en-US" sz="1800" b="1"/>
              <a:t> -</a:t>
            </a:r>
            <a:r>
              <a:rPr lang="en-US" sz="1800"/>
              <a:t> DANS always retains a copy of the data exactly as submitted by the depositor.</a:t>
            </a:r>
          </a:p>
          <a:p>
            <a:pPr marL="342900" indent="-342900"/>
            <a:r>
              <a:rPr lang="en-US" sz="1800" b="1"/>
              <a:t>Initial Version -</a:t>
            </a:r>
            <a:r>
              <a:rPr lang="en-US" sz="1800"/>
              <a:t> The submitted data and curated metadata become the first version of a submitted dataset and form the basis for any preservation copies made of the dataset.</a:t>
            </a:r>
          </a:p>
          <a:p>
            <a:pPr marL="342900" indent="-342900"/>
            <a:r>
              <a:rPr lang="en-US" sz="1800" b="1"/>
              <a:t>Enhancements -</a:t>
            </a:r>
            <a:r>
              <a:rPr lang="en-US" sz="1800"/>
              <a:t> DANS may make changes to the metadata and add conversion files to align them with community expectations, increase </a:t>
            </a:r>
            <a:r>
              <a:rPr lang="en-US" sz="1800" i="1"/>
              <a:t>FAIR</a:t>
            </a:r>
            <a:r>
              <a:rPr lang="en-US" sz="1800"/>
              <a:t> quality, and improve the long-term sustainability of the dataset. Changes to the data, and any changes to the metadata after the initial published version, will result in a new version of the dataset.</a:t>
            </a:r>
          </a:p>
          <a:p>
            <a:pPr marL="342900" indent="-342900"/>
            <a:r>
              <a:rPr lang="en-US" sz="1800" b="1"/>
              <a:t>Publication -</a:t>
            </a:r>
            <a:r>
              <a:rPr lang="en-US" sz="1800"/>
              <a:t> If the dataset meets all criteria and after completion of the curatorial review, DANS will publish the dataset on behalf of the depositor and provide it with a </a:t>
            </a:r>
            <a:r>
              <a:rPr lang="en-US" sz="1800" i="1"/>
              <a:t>persistent identifier</a:t>
            </a:r>
            <a:r>
              <a:rPr lang="en-US" sz="1800"/>
              <a:t> (PID).</a:t>
            </a:r>
          </a:p>
        </p:txBody>
      </p:sp>
    </p:spTree>
    <p:extLst>
      <p:ext uri="{BB962C8B-B14F-4D97-AF65-F5344CB8AC3E}">
        <p14:creationId xmlns:p14="http://schemas.microsoft.com/office/powerpoint/2010/main" val="1184135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327" y="413768"/>
            <a:ext cx="1636712" cy="40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 name="Rectangle 8"/>
          <p:cNvSpPr>
            <a:spLocks noChangeArrowheads="1"/>
          </p:cNvSpPr>
          <p:nvPr/>
        </p:nvSpPr>
        <p:spPr bwMode="auto">
          <a:xfrm>
            <a:off x="3898303" y="442343"/>
            <a:ext cx="5938837"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nl-NL" altLang="nl-NL" sz="2000" b="1">
                <a:solidFill>
                  <a:srgbClr val="FF0000"/>
                </a:solidFill>
                <a:latin typeface="Verdana" panose="020B0604030504040204" pitchFamily="34" charset="0"/>
                <a:ea typeface="ＭＳ Ｐゴシック" panose="020B0600070205080204" pitchFamily="34" charset="-128"/>
              </a:rPr>
              <a:t>Data Archiving and Networked Services </a:t>
            </a:r>
          </a:p>
        </p:txBody>
      </p:sp>
      <p:pic>
        <p:nvPicPr>
          <p:cNvPr id="50"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586" y="0"/>
            <a:ext cx="1079500" cy="107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0" y="1047356"/>
            <a:ext cx="9144000" cy="5178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 name="Oval 2"/>
          <p:cNvSpPr>
            <a:spLocks noChangeArrowheads="1"/>
          </p:cNvSpPr>
          <p:nvPr/>
        </p:nvSpPr>
        <p:spPr bwMode="auto">
          <a:xfrm>
            <a:off x="3749993" y="4355706"/>
            <a:ext cx="2374900" cy="2374900"/>
          </a:xfrm>
          <a:prstGeom prst="ellipse">
            <a:avLst/>
          </a:prstGeom>
          <a:gradFill rotWithShape="0">
            <a:gsLst>
              <a:gs pos="0">
                <a:srgbClr val="B0D0FF"/>
              </a:gs>
              <a:gs pos="100000">
                <a:srgbClr val="000000"/>
              </a:gs>
            </a:gsLst>
            <a:lin ang="5400000" scaled="1"/>
          </a:gradFill>
          <a:ln w="6480" cap="flat">
            <a:solidFill>
              <a:srgbClr val="4A7EB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10000"/>
              </a:lnSpc>
            </a:pPr>
            <a:r>
              <a:rPr lang="nl-NL" altLang="nl-NL" sz="1400">
                <a:solidFill>
                  <a:srgbClr val="FFFFFF"/>
                </a:solidFill>
                <a:latin typeface="Verdana" panose="020B0604030504040204" pitchFamily="34" charset="0"/>
              </a:rPr>
              <a:t>Institute of Dutch Academy and Research </a:t>
            </a:r>
            <a:r>
              <a:rPr lang="nl-NL" altLang="nl-NL" sz="1400">
                <a:solidFill>
                  <a:srgbClr val="FFFFFF"/>
                </a:solidFill>
                <a:latin typeface="Calibri" panose="020F0502020204030204" pitchFamily="34" charset="0"/>
              </a:rPr>
              <a:t>F</a:t>
            </a:r>
            <a:r>
              <a:rPr lang="nl-NL" altLang="nl-NL" sz="1400">
                <a:solidFill>
                  <a:srgbClr val="FFFFFF"/>
                </a:solidFill>
                <a:latin typeface="Verdana" panose="020B0604030504040204" pitchFamily="34" charset="0"/>
              </a:rPr>
              <a:t>unding </a:t>
            </a:r>
            <a:r>
              <a:rPr lang="nl-NL" altLang="nl-NL" sz="1400">
                <a:solidFill>
                  <a:srgbClr val="FFFFFF"/>
                </a:solidFill>
                <a:latin typeface="Calibri" panose="020F0502020204030204" pitchFamily="34" charset="0"/>
              </a:rPr>
              <a:t>O</a:t>
            </a:r>
            <a:r>
              <a:rPr lang="nl-NL" altLang="nl-NL" sz="1400">
                <a:solidFill>
                  <a:srgbClr val="FFFFFF"/>
                </a:solidFill>
                <a:latin typeface="Verdana" panose="020B0604030504040204" pitchFamily="34" charset="0"/>
              </a:rPr>
              <a:t>rganisation (KNAW &amp; NWO) since 2005</a:t>
            </a:r>
          </a:p>
        </p:txBody>
      </p:sp>
      <p:sp>
        <p:nvSpPr>
          <p:cNvPr id="53" name="Oval 3"/>
          <p:cNvSpPr>
            <a:spLocks noChangeArrowheads="1"/>
          </p:cNvSpPr>
          <p:nvPr/>
        </p:nvSpPr>
        <p:spPr bwMode="auto">
          <a:xfrm>
            <a:off x="7885430" y="4211243"/>
            <a:ext cx="2519363" cy="2519363"/>
          </a:xfrm>
          <a:prstGeom prst="ellipse">
            <a:avLst/>
          </a:prstGeom>
          <a:gradFill rotWithShape="0">
            <a:gsLst>
              <a:gs pos="0">
                <a:srgbClr val="2F5597"/>
              </a:gs>
              <a:gs pos="100000">
                <a:srgbClr val="00A7D4"/>
              </a:gs>
            </a:gsLst>
            <a:lin ang="5400000" scaled="1"/>
          </a:gradFill>
          <a:ln w="6480" cap="flat">
            <a:solidFill>
              <a:srgbClr val="4A7EB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10000"/>
              </a:lnSpc>
            </a:pPr>
            <a:r>
              <a:rPr lang="nl-NL" altLang="nl-NL" sz="1400">
                <a:solidFill>
                  <a:srgbClr val="FFFFFF"/>
                </a:solidFill>
                <a:latin typeface="Verdana" panose="020B0604030504040204" pitchFamily="34" charset="0"/>
              </a:rPr>
              <a:t>First predecessor dates back to 1964 (Steinmetz Foundation), Historical Data Archive 1989</a:t>
            </a:r>
          </a:p>
        </p:txBody>
      </p:sp>
      <p:sp>
        <p:nvSpPr>
          <p:cNvPr id="54" name="Oval 4"/>
          <p:cNvSpPr>
            <a:spLocks noChangeArrowheads="1"/>
          </p:cNvSpPr>
          <p:nvPr/>
        </p:nvSpPr>
        <p:spPr bwMode="auto">
          <a:xfrm>
            <a:off x="2603818" y="1333106"/>
            <a:ext cx="2590800" cy="2590800"/>
          </a:xfrm>
          <a:prstGeom prst="ellipse">
            <a:avLst/>
          </a:prstGeom>
          <a:gradFill rotWithShape="0">
            <a:gsLst>
              <a:gs pos="0">
                <a:srgbClr val="CCFFCC"/>
              </a:gs>
              <a:gs pos="100000">
                <a:srgbClr val="FF0000"/>
              </a:gs>
            </a:gsLst>
            <a:lin ang="15540000" scaled="1"/>
          </a:gradFill>
          <a:ln w="6480" cap="flat">
            <a:solidFill>
              <a:srgbClr val="4A7EB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nl-NL" altLang="nl-NL" sz="1400">
                <a:solidFill>
                  <a:srgbClr val="FFFFFF"/>
                </a:solidFill>
                <a:latin typeface="Calibri" panose="020F0502020204030204" pitchFamily="34" charset="0"/>
              </a:rPr>
              <a:t>Mission: promote and provide permanent access to digital research resources</a:t>
            </a:r>
          </a:p>
        </p:txBody>
      </p:sp>
      <p:sp>
        <p:nvSpPr>
          <p:cNvPr id="55" name="Rectangle 5"/>
          <p:cNvSpPr>
            <a:spLocks noChangeArrowheads="1"/>
          </p:cNvSpPr>
          <p:nvPr/>
        </p:nvSpPr>
        <p:spPr bwMode="auto">
          <a:xfrm>
            <a:off x="4794568" y="1129906"/>
            <a:ext cx="3309937"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nl-NL" altLang="nl-NL" sz="2800">
                <a:solidFill>
                  <a:srgbClr val="FFFFFF"/>
                </a:solidFill>
                <a:cs typeface="Arial" panose="020B0604020202020204" pitchFamily="34" charset="0"/>
              </a:rPr>
              <a:t>https://dans.knaw.nl</a:t>
            </a:r>
          </a:p>
        </p:txBody>
      </p:sp>
      <p:pic>
        <p:nvPicPr>
          <p:cNvPr id="5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9280" y="1129906"/>
            <a:ext cx="2409825" cy="817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4312" y="2783832"/>
            <a:ext cx="838002" cy="8380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7241" y="3162145"/>
            <a:ext cx="799219" cy="7524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62302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8327BE-2AE5-CC76-A711-15A3B3DA02FE}"/>
              </a:ext>
            </a:extLst>
          </p:cNvPr>
          <p:cNvSpPr>
            <a:spLocks noGrp="1"/>
          </p:cNvSpPr>
          <p:nvPr>
            <p:ph type="title"/>
          </p:nvPr>
        </p:nvSpPr>
        <p:spPr/>
        <p:txBody>
          <a:bodyPr/>
          <a:lstStyle/>
          <a:p>
            <a:r>
              <a:rPr lang="nl-NL"/>
              <a:t>Dataset curation</a:t>
            </a:r>
          </a:p>
        </p:txBody>
      </p:sp>
      <p:sp>
        <p:nvSpPr>
          <p:cNvPr id="3" name="Tijdelijke aanduiding voor inhoud 2">
            <a:extLst>
              <a:ext uri="{FF2B5EF4-FFF2-40B4-BE49-F238E27FC236}">
                <a16:creationId xmlns:a16="http://schemas.microsoft.com/office/drawing/2014/main" id="{2E9A2731-8DFA-5E0A-431E-C246EE9928BF}"/>
              </a:ext>
            </a:extLst>
          </p:cNvPr>
          <p:cNvSpPr>
            <a:spLocks noGrp="1"/>
          </p:cNvSpPr>
          <p:nvPr>
            <p:ph idx="1"/>
          </p:nvPr>
        </p:nvSpPr>
        <p:spPr/>
        <p:txBody>
          <a:bodyPr/>
          <a:lstStyle/>
          <a:p>
            <a:pPr marL="342900" indent="-342900">
              <a:buFont typeface="Arial" panose="020B0604020202020204" pitchFamily="34" charset="0"/>
              <a:buChar char="•"/>
            </a:pPr>
            <a:r>
              <a:rPr lang="nl-NL"/>
              <a:t>Inventorise deposit</a:t>
            </a:r>
          </a:p>
          <a:p>
            <a:r>
              <a:rPr lang="nl-NL" b="1"/>
              <a:t>Basic curation</a:t>
            </a:r>
          </a:p>
          <a:p>
            <a:pPr marL="342900" indent="-342900">
              <a:buFont typeface="Arial" panose="020B0604020202020204" pitchFamily="34" charset="0"/>
              <a:buChar char="•"/>
            </a:pPr>
            <a:r>
              <a:rPr lang="nl-NL"/>
              <a:t>Check if the dataset is valid and complete</a:t>
            </a:r>
          </a:p>
          <a:p>
            <a:pPr marL="342900" indent="-342900">
              <a:buFont typeface="Arial" panose="020B0604020202020204" pitchFamily="34" charset="0"/>
              <a:buChar char="•"/>
            </a:pPr>
            <a:r>
              <a:rPr lang="nl-NL"/>
              <a:t>Check metadata, edit/modify where necessary</a:t>
            </a:r>
          </a:p>
          <a:p>
            <a:pPr marL="342900" indent="-342900">
              <a:buFont typeface="Arial" panose="020B0604020202020204" pitchFamily="34" charset="0"/>
              <a:buChar char="•"/>
            </a:pPr>
            <a:r>
              <a:rPr lang="nl-NL"/>
              <a:t>Check for privacy sensitive data</a:t>
            </a:r>
          </a:p>
          <a:p>
            <a:pPr marL="342900" indent="-342900">
              <a:buFont typeface="Arial" panose="020B0604020202020204" pitchFamily="34" charset="0"/>
              <a:buChar char="•"/>
            </a:pPr>
            <a:r>
              <a:rPr lang="nl-NL"/>
              <a:t>Publish dataset</a:t>
            </a:r>
          </a:p>
          <a:p>
            <a:r>
              <a:rPr lang="nl-NL" b="1"/>
              <a:t>Enhanced curation</a:t>
            </a:r>
          </a:p>
          <a:p>
            <a:pPr marL="342900" indent="-342900">
              <a:buFont typeface="Arial" panose="020B0604020202020204" pitchFamily="34" charset="0"/>
              <a:buChar char="•"/>
            </a:pPr>
            <a:r>
              <a:rPr lang="nl-NL"/>
              <a:t>Migrate files to Preferred Formats</a:t>
            </a:r>
          </a:p>
          <a:p>
            <a:pPr marL="342900" indent="-342900">
              <a:buFont typeface="Arial" panose="020B0604020202020204" pitchFamily="34" charset="0"/>
              <a:buChar char="•"/>
            </a:pPr>
            <a:r>
              <a:rPr lang="nl-NL"/>
              <a:t>Modify directory structure</a:t>
            </a:r>
          </a:p>
          <a:p>
            <a:pPr marL="342900" indent="-342900">
              <a:buFont typeface="Arial" panose="020B0604020202020204" pitchFamily="34" charset="0"/>
              <a:buChar char="•"/>
            </a:pPr>
            <a:r>
              <a:rPr lang="nl-NL"/>
              <a:t>Make a new version</a:t>
            </a:r>
          </a:p>
        </p:txBody>
      </p:sp>
      <p:sp>
        <p:nvSpPr>
          <p:cNvPr id="4" name="Rectangle 3"/>
          <p:cNvSpPr>
            <a:spLocks noChangeArrowheads="1"/>
          </p:cNvSpPr>
          <p:nvPr/>
        </p:nvSpPr>
        <p:spPr bwMode="auto">
          <a:xfrm>
            <a:off x="5920583" y="1557638"/>
            <a:ext cx="4255346" cy="921876"/>
          </a:xfrm>
          <a:prstGeom prst="rect">
            <a:avLst/>
          </a:prstGeom>
          <a:solidFill>
            <a:srgbClr val="FFFFFF"/>
          </a:solidFill>
          <a:ln w="2844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nl-NL" altLang="nl-NL">
                <a:latin typeface="Verdana" panose="020B0604030504040204" pitchFamily="34" charset="0"/>
                <a:ea typeface="ＭＳ Ｐゴシック" panose="020B0600070205080204" pitchFamily="34" charset="-128"/>
              </a:rPr>
              <a:t>Conform Data Stations Policy; DANS Selection Policy; Data Processing Manual</a:t>
            </a:r>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5982" y="4152161"/>
            <a:ext cx="4695239" cy="15929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79307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7-rt.googleusercontent.com/slidesz/AGV_vUcW3njGvliTn2PXGYQdHvsO4lu66ruCUMTT6MXKBbHStwMltHyPW5tZDx6wdHDKaH16Ecxmc6SGgHn4PxcuFLrvkC9COlGkIClw_JbK5jvqFFmfhqTpHAPesaTYq2el-R0g_grL8Q=nw?key=UJQBUccgbT9XaOYq08vQS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6586" y="764745"/>
            <a:ext cx="4999510" cy="353609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E8327BE-2AE5-CC76-A711-15A3B3DA02FE}"/>
              </a:ext>
            </a:extLst>
          </p:cNvPr>
          <p:cNvSpPr>
            <a:spLocks noGrp="1"/>
          </p:cNvSpPr>
          <p:nvPr>
            <p:ph type="title"/>
          </p:nvPr>
        </p:nvSpPr>
        <p:spPr/>
        <p:txBody>
          <a:bodyPr/>
          <a:lstStyle/>
          <a:p>
            <a:r>
              <a:rPr lang="nl-NL"/>
              <a:t>File formats</a:t>
            </a: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44" y="1612532"/>
            <a:ext cx="4639678" cy="25679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949" y="4589708"/>
            <a:ext cx="4652962" cy="1763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6616" y="2221794"/>
            <a:ext cx="6348412" cy="295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0"/>
          <p:cNvPicPr>
            <a:picLocks noChangeAspect="1"/>
          </p:cNvPicPr>
          <p:nvPr/>
        </p:nvPicPr>
        <p:blipFill>
          <a:blip r:embed="rId6"/>
          <a:stretch>
            <a:fillRect/>
          </a:stretch>
        </p:blipFill>
        <p:spPr>
          <a:xfrm>
            <a:off x="4985287" y="4999348"/>
            <a:ext cx="5434934" cy="1549088"/>
          </a:xfrm>
          <a:prstGeom prst="rect">
            <a:avLst/>
          </a:prstGeom>
        </p:spPr>
      </p:pic>
    </p:spTree>
    <p:extLst>
      <p:ext uri="{BB962C8B-B14F-4D97-AF65-F5344CB8AC3E}">
        <p14:creationId xmlns:p14="http://schemas.microsoft.com/office/powerpoint/2010/main" val="2309663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5492E8-6CCF-3555-253E-C48CFE300A7F}"/>
              </a:ext>
            </a:extLst>
          </p:cNvPr>
          <p:cNvSpPr>
            <a:spLocks noGrp="1"/>
          </p:cNvSpPr>
          <p:nvPr>
            <p:ph type="title"/>
          </p:nvPr>
        </p:nvSpPr>
        <p:spPr/>
        <p:txBody>
          <a:bodyPr/>
          <a:lstStyle/>
          <a:p>
            <a:r>
              <a:rPr lang="nl-NL"/>
              <a:t>Preferred Formats</a:t>
            </a:r>
          </a:p>
        </p:txBody>
      </p:sp>
      <p:sp>
        <p:nvSpPr>
          <p:cNvPr id="3" name="Tijdelijke aanduiding voor inhoud 2">
            <a:extLst>
              <a:ext uri="{FF2B5EF4-FFF2-40B4-BE49-F238E27FC236}">
                <a16:creationId xmlns:a16="http://schemas.microsoft.com/office/drawing/2014/main" id="{6C68E4EE-4624-B12D-13E7-710DFD18FA72}"/>
              </a:ext>
            </a:extLst>
          </p:cNvPr>
          <p:cNvSpPr>
            <a:spLocks noGrp="1"/>
          </p:cNvSpPr>
          <p:nvPr>
            <p:ph sz="half" idx="1"/>
          </p:nvPr>
        </p:nvSpPr>
        <p:spPr/>
        <p:txBody>
          <a:bodyPr/>
          <a:lstStyle/>
          <a:p>
            <a:r>
              <a:rPr lang="nl-NL"/>
              <a:t>As a general guideline, DANS believes that the formats best suited for long-term sustainability and accessibility:</a:t>
            </a:r>
          </a:p>
          <a:p>
            <a:pPr marL="342900" indent="-342900"/>
            <a:r>
              <a:rPr lang="nl-NL"/>
              <a:t>are frequently used</a:t>
            </a:r>
          </a:p>
          <a:p>
            <a:pPr marL="342900" indent="-342900"/>
            <a:r>
              <a:rPr lang="nl-NL"/>
              <a:t>have open specification</a:t>
            </a:r>
          </a:p>
          <a:p>
            <a:pPr marL="342900" indent="-342900"/>
            <a:r>
              <a:rPr lang="nl-NL"/>
              <a:t>are independent of specific software, developers or vendors</a:t>
            </a:r>
          </a:p>
          <a:p>
            <a:pPr marL="0" indent="0">
              <a:buNone/>
            </a:pPr>
            <a:r>
              <a:rPr lang="nl-NL"/>
              <a:t>In practice, it is not always possible to use formats which meet all the ideal characteristics of a preferred format.</a:t>
            </a:r>
          </a:p>
          <a:p>
            <a:pPr marL="0" indent="0">
              <a:buNone/>
            </a:pPr>
            <a:endParaRPr lang="nl-NL"/>
          </a:p>
          <a:p>
            <a:pPr marL="0" indent="0">
              <a:buNone/>
            </a:pPr>
            <a:r>
              <a:rPr lang="nl-NL">
                <a:hlinkClick r:id="rId2"/>
              </a:rPr>
              <a:t>https://dans.knaw.nl/en/file-formats</a:t>
            </a:r>
            <a:endParaRPr lang="nl-NL"/>
          </a:p>
          <a:p>
            <a:pPr marL="0" indent="0">
              <a:buNone/>
            </a:pPr>
            <a:endParaRPr lang="nl-NL"/>
          </a:p>
          <a:p>
            <a:endParaRPr lang="nl-NL"/>
          </a:p>
        </p:txBody>
      </p:sp>
      <p:pic>
        <p:nvPicPr>
          <p:cNvPr id="6" name="Content Placeholder 5"/>
          <p:cNvPicPr>
            <a:picLocks noGrp="1" noChangeAspect="1"/>
          </p:cNvPicPr>
          <p:nvPr>
            <p:ph sz="half" idx="2"/>
          </p:nvPr>
        </p:nvPicPr>
        <p:blipFill>
          <a:blip r:embed="rId3"/>
          <a:stretch>
            <a:fillRect/>
          </a:stretch>
        </p:blipFill>
        <p:spPr>
          <a:xfrm>
            <a:off x="6332867" y="2006600"/>
            <a:ext cx="4860266" cy="4351338"/>
          </a:xfrm>
          <a:prstGeom prst="rect">
            <a:avLst/>
          </a:prstGeom>
        </p:spPr>
      </p:pic>
    </p:spTree>
    <p:extLst>
      <p:ext uri="{BB962C8B-B14F-4D97-AF65-F5344CB8AC3E}">
        <p14:creationId xmlns:p14="http://schemas.microsoft.com/office/powerpoint/2010/main" val="3751988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l-NL"/>
              <a:t>Preferred Formats</a:t>
            </a:r>
          </a:p>
        </p:txBody>
      </p:sp>
      <p:pic>
        <p:nvPicPr>
          <p:cNvPr id="10" name="Content Placeholder 9"/>
          <p:cNvPicPr>
            <a:picLocks noGrp="1" noChangeAspect="1"/>
          </p:cNvPicPr>
          <p:nvPr>
            <p:ph sz="half" idx="1"/>
          </p:nvPr>
        </p:nvPicPr>
        <p:blipFill>
          <a:blip r:embed="rId2"/>
          <a:stretch>
            <a:fillRect/>
          </a:stretch>
        </p:blipFill>
        <p:spPr>
          <a:xfrm>
            <a:off x="236113" y="1442834"/>
            <a:ext cx="4860266" cy="4351338"/>
          </a:xfrm>
          <a:prstGeom prst="rect">
            <a:avLst/>
          </a:prstGeom>
        </p:spPr>
      </p:pic>
      <p:pic>
        <p:nvPicPr>
          <p:cNvPr id="16" name="Content Placeholder 4"/>
          <p:cNvPicPr>
            <a:picLocks noGrp="1" noChangeAspect="1"/>
          </p:cNvPicPr>
          <p:nvPr>
            <p:ph sz="half" idx="1"/>
          </p:nvPr>
        </p:nvPicPr>
        <p:blipFill>
          <a:blip r:embed="rId3"/>
          <a:stretch>
            <a:fillRect/>
          </a:stretch>
        </p:blipFill>
        <p:spPr>
          <a:xfrm>
            <a:off x="6212351" y="239677"/>
            <a:ext cx="4993586" cy="435133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6609" y="500063"/>
            <a:ext cx="673821" cy="400588"/>
          </a:xfrm>
          <a:prstGeom prst="rect">
            <a:avLst/>
          </a:prstGeom>
        </p:spPr>
      </p:pic>
      <p:pic>
        <p:nvPicPr>
          <p:cNvPr id="18" name="Content Placeholder 5"/>
          <p:cNvPicPr>
            <a:picLocks noGrp="1" noChangeAspect="1"/>
          </p:cNvPicPr>
          <p:nvPr>
            <p:ph sz="half" idx="1"/>
          </p:nvPr>
        </p:nvPicPr>
        <p:blipFill>
          <a:blip r:embed="rId5"/>
          <a:stretch>
            <a:fillRect/>
          </a:stretch>
        </p:blipFill>
        <p:spPr>
          <a:xfrm>
            <a:off x="3521379" y="2506662"/>
            <a:ext cx="4552275" cy="4351338"/>
          </a:xfrm>
          <a:prstGeom prst="rect">
            <a:avLst/>
          </a:prstGeom>
        </p:spPr>
      </p:pic>
      <p:pic>
        <p:nvPicPr>
          <p:cNvPr id="19" name="Content Placeholder 7"/>
          <p:cNvPicPr>
            <a:picLocks noGrp="1" noChangeAspect="1"/>
          </p:cNvPicPr>
          <p:nvPr>
            <p:ph sz="half" idx="1"/>
          </p:nvPr>
        </p:nvPicPr>
        <p:blipFill>
          <a:blip r:embed="rId6"/>
          <a:stretch>
            <a:fillRect/>
          </a:stretch>
        </p:blipFill>
        <p:spPr>
          <a:xfrm>
            <a:off x="8709144" y="2329774"/>
            <a:ext cx="3764200" cy="3394733"/>
          </a:xfrm>
          <a:prstGeom prst="rect">
            <a:avLst/>
          </a:prstGeom>
        </p:spPr>
      </p:pic>
      <p:pic>
        <p:nvPicPr>
          <p:cNvPr id="20" name="Content Placeholder 9"/>
          <p:cNvPicPr>
            <a:picLocks noGrp="1" noChangeAspect="1"/>
          </p:cNvPicPr>
          <p:nvPr>
            <p:ph sz="half" idx="2"/>
          </p:nvPr>
        </p:nvPicPr>
        <p:blipFill>
          <a:blip r:embed="rId7"/>
          <a:stretch>
            <a:fillRect/>
          </a:stretch>
        </p:blipFill>
        <p:spPr>
          <a:xfrm>
            <a:off x="6589705" y="4015779"/>
            <a:ext cx="3880825" cy="3771231"/>
          </a:xfrm>
          <a:prstGeom prst="rect">
            <a:avLst/>
          </a:prstGeom>
        </p:spPr>
      </p:pic>
      <p:pic>
        <p:nvPicPr>
          <p:cNvPr id="21" name="Content Placeholder 8"/>
          <p:cNvPicPr>
            <a:picLocks noChangeAspect="1"/>
          </p:cNvPicPr>
          <p:nvPr/>
        </p:nvPicPr>
        <p:blipFill>
          <a:blip r:embed="rId8"/>
          <a:stretch>
            <a:fillRect/>
          </a:stretch>
        </p:blipFill>
        <p:spPr>
          <a:xfrm>
            <a:off x="1413528" y="4591015"/>
            <a:ext cx="4113446" cy="4351338"/>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3314" y="3334742"/>
            <a:ext cx="895429" cy="222007"/>
          </a:xfrm>
          <a:prstGeom prst="rect">
            <a:avLst/>
          </a:prstGeom>
        </p:spPr>
      </p:pic>
    </p:spTree>
    <p:extLst>
      <p:ext uri="{BB962C8B-B14F-4D97-AF65-F5344CB8AC3E}">
        <p14:creationId xmlns:p14="http://schemas.microsoft.com/office/powerpoint/2010/main" val="123262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Valentijn’s manifesto/DANS’ positition</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nl-NL"/>
              <a:t>Formats can still be in danger of falling into disuse and becoming unsupported.* Long-term preservation should aim to make use of robust file formats</a:t>
            </a:r>
          </a:p>
          <a:p>
            <a:pPr marL="342900" indent="-342900">
              <a:buFont typeface="Arial" panose="020B0604020202020204" pitchFamily="34" charset="0"/>
              <a:buChar char="•"/>
            </a:pPr>
            <a:r>
              <a:rPr lang="nl-NL"/>
              <a:t>If it is not possible to obtain ‘preferred formats’, non-preferred formats should still be accepted, although less long-term guarantees can be given</a:t>
            </a:r>
          </a:p>
          <a:p>
            <a:pPr marL="342900" indent="-342900">
              <a:buFont typeface="Arial" panose="020B0604020202020204" pitchFamily="34" charset="0"/>
              <a:buChar char="•"/>
            </a:pPr>
            <a:r>
              <a:rPr lang="nl-NL"/>
              <a:t>When formats are converted/migrated, the original data should be preserved as well</a:t>
            </a:r>
          </a:p>
          <a:p>
            <a:pPr marL="342900" indent="-342900">
              <a:buFont typeface="Arial" panose="020B0604020202020204" pitchFamily="34" charset="0"/>
              <a:buChar char="•"/>
            </a:pPr>
            <a:r>
              <a:rPr lang="nl-NL"/>
              <a:t>Certain non-preferred formats can be made available as current usage formats</a:t>
            </a:r>
          </a:p>
          <a:p>
            <a:pPr marL="342900" indent="-342900">
              <a:buFont typeface="Arial" panose="020B0604020202020204" pitchFamily="34" charset="0"/>
              <a:buChar char="•"/>
            </a:pPr>
            <a:r>
              <a:rPr lang="nl-NL"/>
              <a:t>A policy with ‘non-acceptable formats’ risks receiving incomplete or lower-quality data. A policy with ‘acceptable formats’ risks a lack of effort towards sustainability</a:t>
            </a:r>
          </a:p>
          <a:p>
            <a:pPr marL="342900" indent="-342900">
              <a:buFont typeface="Arial" panose="020B0604020202020204" pitchFamily="34" charset="0"/>
              <a:buChar char="•"/>
            </a:pPr>
            <a:r>
              <a:rPr lang="nl-NL"/>
              <a:t>Emulation may offer helpful solutions, but relying on emulation may simply shift preservation concerns from formats to software</a:t>
            </a:r>
          </a:p>
          <a:p>
            <a:pPr marL="342900" indent="-342900">
              <a:buFont typeface="Arial" panose="020B0604020202020204" pitchFamily="34" charset="0"/>
              <a:buChar char="•"/>
            </a:pPr>
            <a:r>
              <a:rPr lang="nl-NL"/>
              <a:t>File format strategies need to be informed by expert input from data users and communities</a:t>
            </a:r>
          </a:p>
          <a:p>
            <a:pPr marL="342900" indent="-342900">
              <a:buFont typeface="Arial" panose="020B0604020202020204" pitchFamily="34" charset="0"/>
              <a:buChar char="•"/>
            </a:pPr>
            <a:endParaRPr lang="nl-NL"/>
          </a:p>
        </p:txBody>
      </p:sp>
      <p:sp>
        <p:nvSpPr>
          <p:cNvPr id="4" name="TextBox 3"/>
          <p:cNvSpPr txBox="1"/>
          <p:nvPr/>
        </p:nvSpPr>
        <p:spPr>
          <a:xfrm>
            <a:off x="1250711" y="6114217"/>
            <a:ext cx="8910817" cy="646331"/>
          </a:xfrm>
          <a:prstGeom prst="rect">
            <a:avLst/>
          </a:prstGeom>
          <a:solidFill>
            <a:schemeClr val="bg1"/>
          </a:solidFill>
          <a:ln>
            <a:solidFill>
              <a:schemeClr val="accent1"/>
            </a:solidFill>
          </a:ln>
        </p:spPr>
        <p:txBody>
          <a:bodyPr wrap="square" rtlCol="0">
            <a:spAutoFit/>
          </a:bodyPr>
          <a:lstStyle/>
          <a:p>
            <a:r>
              <a:rPr lang="nl-NL"/>
              <a:t>*See: </a:t>
            </a:r>
            <a:r>
              <a:rPr lang="nl-NL">
                <a:hlinkClick r:id="rId2"/>
              </a:rPr>
              <a:t>https://openpreservation.org/blogs/monitoring-disappearing-file-formats-4-dans/</a:t>
            </a:r>
            <a:r>
              <a:rPr lang="nl-NL"/>
              <a:t> </a:t>
            </a:r>
          </a:p>
          <a:p>
            <a:r>
              <a:rPr lang="nl-NL"/>
              <a:t>and </a:t>
            </a:r>
            <a:r>
              <a:rPr lang="en-US" u="sng">
                <a:hlinkClick r:id="rId3"/>
              </a:rPr>
              <a:t>https://doi.org/10.5281/zenodo.15123699</a:t>
            </a:r>
            <a:endParaRPr lang="nl-NL"/>
          </a:p>
        </p:txBody>
      </p:sp>
    </p:spTree>
    <p:extLst>
      <p:ext uri="{BB962C8B-B14F-4D97-AF65-F5344CB8AC3E}">
        <p14:creationId xmlns:p14="http://schemas.microsoft.com/office/powerpoint/2010/main" val="3175004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3463D-2FDA-C5EC-C55D-BD20D821323D}"/>
              </a:ext>
            </a:extLst>
          </p:cNvPr>
          <p:cNvSpPr>
            <a:spLocks noGrp="1"/>
          </p:cNvSpPr>
          <p:nvPr>
            <p:ph type="title"/>
          </p:nvPr>
        </p:nvSpPr>
        <p:spPr>
          <a:xfrm>
            <a:off x="2490730" y="1386756"/>
            <a:ext cx="10515600" cy="1325563"/>
          </a:xfrm>
        </p:spPr>
        <p:txBody>
          <a:bodyPr/>
          <a:lstStyle/>
          <a:p>
            <a:r>
              <a:rPr lang="en-US">
                <a:latin typeface="Glegoo"/>
                <a:cs typeface="Glegoo"/>
              </a:rPr>
              <a:t>Do you agree with Valentijn's manifesto?</a:t>
            </a:r>
            <a:endParaRPr lang="en-US"/>
          </a:p>
        </p:txBody>
      </p:sp>
      <p:sp>
        <p:nvSpPr>
          <p:cNvPr id="3" name="Content Placeholder 2">
            <a:extLst>
              <a:ext uri="{FF2B5EF4-FFF2-40B4-BE49-F238E27FC236}">
                <a16:creationId xmlns:a16="http://schemas.microsoft.com/office/drawing/2014/main" id="{6C5A3429-EF43-A18E-FBF1-CA5AA743B85E}"/>
              </a:ext>
            </a:extLst>
          </p:cNvPr>
          <p:cNvSpPr>
            <a:spLocks noGrp="1"/>
          </p:cNvSpPr>
          <p:nvPr>
            <p:ph idx="1"/>
          </p:nvPr>
        </p:nvSpPr>
        <p:spPr>
          <a:xfrm>
            <a:off x="2490730" y="3430232"/>
            <a:ext cx="6072131" cy="949881"/>
          </a:xfrm>
        </p:spPr>
        <p:txBody>
          <a:bodyPr vert="horz" lIns="91440" tIns="45720" rIns="91440" bIns="45720" rtlCol="0" anchor="t">
            <a:normAutofit lnSpcReduction="10000"/>
          </a:bodyPr>
          <a:lstStyle/>
          <a:p>
            <a:r>
              <a:rPr lang="en-US" sz="3200">
                <a:latin typeface="Open Sans"/>
                <a:ea typeface="Open Sans"/>
                <a:cs typeface="Open Sans"/>
              </a:rPr>
              <a:t>What remaining questions do you have on file formats?</a:t>
            </a:r>
            <a:endParaRPr lang="en-US" sz="3200"/>
          </a:p>
        </p:txBody>
      </p:sp>
    </p:spTree>
    <p:extLst>
      <p:ext uri="{BB962C8B-B14F-4D97-AF65-F5344CB8AC3E}">
        <p14:creationId xmlns:p14="http://schemas.microsoft.com/office/powerpoint/2010/main" val="2476652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a:t>Tools and services</a:t>
            </a:r>
          </a:p>
        </p:txBody>
      </p:sp>
      <p:pic>
        <p:nvPicPr>
          <p:cNvPr id="6" name="Picture Placeholder 5"/>
          <p:cNvPicPr>
            <a:picLocks noGrp="1" noChangeAspect="1"/>
          </p:cNvPicPr>
          <p:nvPr>
            <p:ph type="pic" sz="quarter" idx="10"/>
          </p:nvPr>
        </p:nvPicPr>
        <p:blipFill>
          <a:blip r:embed="rId2"/>
          <a:srcRect t="21218" b="21218"/>
          <a:stretch>
            <a:fillRect/>
          </a:stretch>
        </p:blipFill>
        <p:spPr>
          <a:prstGeom prst="rect">
            <a:avLst/>
          </a:prstGeom>
        </p:spPr>
      </p:pic>
      <p:sp>
        <p:nvSpPr>
          <p:cNvPr id="8" name="TextBox 7"/>
          <p:cNvSpPr txBox="1"/>
          <p:nvPr/>
        </p:nvSpPr>
        <p:spPr>
          <a:xfrm>
            <a:off x="4737004" y="1485042"/>
            <a:ext cx="2591945" cy="646331"/>
          </a:xfrm>
          <a:prstGeom prst="rect">
            <a:avLst/>
          </a:prstGeom>
          <a:noFill/>
        </p:spPr>
        <p:txBody>
          <a:bodyPr wrap="square" rtlCol="0">
            <a:spAutoFit/>
          </a:bodyPr>
          <a:lstStyle/>
          <a:p>
            <a:r>
              <a:rPr lang="nl-NL">
                <a:hlinkClick r:id="rId3"/>
              </a:rPr>
              <a:t>https://coptr.digipres.org</a:t>
            </a:r>
            <a:endParaRPr lang="nl-NL"/>
          </a:p>
          <a:p>
            <a:endParaRPr lang="nl-NL"/>
          </a:p>
        </p:txBody>
      </p:sp>
    </p:spTree>
    <p:extLst>
      <p:ext uri="{BB962C8B-B14F-4D97-AF65-F5344CB8AC3E}">
        <p14:creationId xmlns:p14="http://schemas.microsoft.com/office/powerpoint/2010/main" val="3976403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a:t>Tools and services</a:t>
            </a:r>
          </a:p>
        </p:txBody>
      </p:sp>
      <p:sp>
        <p:nvSpPr>
          <p:cNvPr id="6" name="Content Placeholder 5"/>
          <p:cNvSpPr>
            <a:spLocks noGrp="1"/>
          </p:cNvSpPr>
          <p:nvPr>
            <p:ph sz="half" idx="2"/>
          </p:nvPr>
        </p:nvSpPr>
        <p:spPr/>
        <p:txBody>
          <a:bodyPr>
            <a:normAutofit/>
          </a:bodyPr>
          <a:lstStyle/>
          <a:p>
            <a:r>
              <a:rPr lang="en-US" i="1"/>
              <a:t>The goal of our ingest process is to extract the data content from the user’s files and archive it in an application-neutral, easily-readable format.</a:t>
            </a:r>
          </a:p>
          <a:p>
            <a:r>
              <a:rPr lang="en-US" i="1"/>
              <a:t>The </a:t>
            </a:r>
            <a:r>
              <a:rPr lang="en-US" i="1" err="1"/>
              <a:t>Dataverse</a:t>
            </a:r>
            <a:r>
              <a:rPr lang="en-US" i="1"/>
              <a:t> installation stores the raw data content extracted from such files in plain text, TAB-delimited files. The metadata information that describes this content is stored separately, in a relational database, so that it can be accessed efficiently by the application. For the purposes of archival preservation it can be exported, in plain text XML files, using a standardized, open DDI Codebook format.</a:t>
            </a:r>
            <a:endParaRPr lang="nl-NL" i="1"/>
          </a:p>
        </p:txBody>
      </p:sp>
      <p:pic>
        <p:nvPicPr>
          <p:cNvPr id="8" name="Content Placeholder 7"/>
          <p:cNvPicPr>
            <a:picLocks noGrp="1" noChangeAspect="1"/>
          </p:cNvPicPr>
          <p:nvPr>
            <p:ph sz="half" idx="1"/>
          </p:nvPr>
        </p:nvPicPr>
        <p:blipFill>
          <a:blip r:embed="rId2"/>
          <a:stretch>
            <a:fillRect/>
          </a:stretch>
        </p:blipFill>
        <p:spPr>
          <a:xfrm>
            <a:off x="936731" y="2006600"/>
            <a:ext cx="4984538" cy="4351338"/>
          </a:xfrm>
          <a:prstGeom prst="rect">
            <a:avLst/>
          </a:prstGeom>
        </p:spPr>
      </p:pic>
    </p:spTree>
    <p:extLst>
      <p:ext uri="{BB962C8B-B14F-4D97-AF65-F5344CB8AC3E}">
        <p14:creationId xmlns:p14="http://schemas.microsoft.com/office/powerpoint/2010/main" val="881483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B42F1B-55DD-3099-1066-DCD2CDE45805}"/>
              </a:ext>
            </a:extLst>
          </p:cNvPr>
          <p:cNvSpPr>
            <a:spLocks noGrp="1"/>
          </p:cNvSpPr>
          <p:nvPr>
            <p:ph type="title"/>
          </p:nvPr>
        </p:nvSpPr>
        <p:spPr/>
        <p:txBody>
          <a:bodyPr/>
          <a:lstStyle/>
          <a:p>
            <a:r>
              <a:rPr lang="nl-NL" dirty="0" err="1">
                <a:latin typeface="Glegoo"/>
                <a:cs typeface="Glegoo"/>
              </a:rPr>
              <a:t>OpenRefine</a:t>
            </a:r>
            <a:r>
              <a:rPr lang="nl-NL" dirty="0">
                <a:latin typeface="Glegoo"/>
                <a:cs typeface="Glegoo"/>
              </a:rPr>
              <a:t>?</a:t>
            </a:r>
          </a:p>
        </p:txBody>
      </p:sp>
      <p:sp>
        <p:nvSpPr>
          <p:cNvPr id="6" name="TextBox 5">
            <a:extLst>
              <a:ext uri="{FF2B5EF4-FFF2-40B4-BE49-F238E27FC236}">
                <a16:creationId xmlns:a16="http://schemas.microsoft.com/office/drawing/2014/main" id="{E3C6669D-19F4-6BD1-E8EC-A4A0DD142C0B}"/>
              </a:ext>
            </a:extLst>
          </p:cNvPr>
          <p:cNvSpPr txBox="1"/>
          <p:nvPr/>
        </p:nvSpPr>
        <p:spPr>
          <a:xfrm>
            <a:off x="980564" y="1850235"/>
            <a:ext cx="10307072" cy="3139321"/>
          </a:xfrm>
          <a:prstGeom prst="rect">
            <a:avLst/>
          </a:prstGeom>
          <a:noFill/>
        </p:spPr>
        <p:txBody>
          <a:bodyPr wrap="square" lIns="91440" tIns="45720" rIns="91440" bIns="45720" rtlCol="0" anchor="t">
            <a:spAutoFit/>
          </a:bodyPr>
          <a:lstStyle/>
          <a:p>
            <a:pPr marL="171450" indent="-171450">
              <a:buFont typeface="Arial"/>
              <a:buChar char="•"/>
            </a:pPr>
            <a:r>
              <a:rPr lang="en-US" sz="2400" dirty="0">
                <a:solidFill>
                  <a:srgbClr val="212529"/>
                </a:solidFill>
                <a:latin typeface="Open Sans"/>
                <a:ea typeface="+mn-lt"/>
                <a:cs typeface="+mn-lt"/>
              </a:rPr>
              <a:t>Data is often very messy. </a:t>
            </a:r>
            <a:r>
              <a:rPr lang="en-US" sz="2400" dirty="0" err="1">
                <a:solidFill>
                  <a:srgbClr val="212529"/>
                </a:solidFill>
                <a:latin typeface="Open Sans"/>
                <a:ea typeface="+mn-lt"/>
                <a:cs typeface="+mn-lt"/>
              </a:rPr>
              <a:t>OpenRefine</a:t>
            </a:r>
            <a:r>
              <a:rPr lang="en-US" sz="2400" dirty="0">
                <a:solidFill>
                  <a:srgbClr val="212529"/>
                </a:solidFill>
                <a:latin typeface="Open Sans"/>
                <a:ea typeface="+mn-lt"/>
                <a:cs typeface="+mn-lt"/>
              </a:rPr>
              <a:t> provides </a:t>
            </a:r>
            <a:r>
              <a:rPr lang="en-US" sz="2400" b="1" dirty="0">
                <a:solidFill>
                  <a:srgbClr val="212529"/>
                </a:solidFill>
                <a:latin typeface="Open Sans"/>
                <a:ea typeface="+mn-lt"/>
                <a:cs typeface="+mn-lt"/>
              </a:rPr>
              <a:t>a set of tools to allow you to identify and amend the messy data</a:t>
            </a:r>
            <a:r>
              <a:rPr lang="en-US" sz="2400" dirty="0">
                <a:solidFill>
                  <a:srgbClr val="212529"/>
                </a:solidFill>
                <a:latin typeface="Open Sans"/>
                <a:ea typeface="+mn-lt"/>
                <a:cs typeface="+mn-lt"/>
              </a:rPr>
              <a:t>.</a:t>
            </a:r>
            <a:endParaRPr lang="en-US" sz="2400">
              <a:solidFill>
                <a:srgbClr val="212529"/>
              </a:solidFill>
              <a:latin typeface="Open Sans"/>
              <a:ea typeface="Calibri"/>
              <a:cs typeface="Calibri"/>
            </a:endParaRPr>
          </a:p>
          <a:p>
            <a:pPr marL="171450" indent="-171450">
              <a:buFont typeface="Arial"/>
              <a:buChar char="•"/>
            </a:pPr>
            <a:r>
              <a:rPr lang="en-US" sz="2400" dirty="0">
                <a:solidFill>
                  <a:srgbClr val="212529"/>
                </a:solidFill>
                <a:latin typeface="Open Sans"/>
                <a:ea typeface="+mn-lt"/>
                <a:cs typeface="+mn-lt"/>
              </a:rPr>
              <a:t>It is </a:t>
            </a:r>
            <a:r>
              <a:rPr lang="en-US" sz="2400" b="1" dirty="0">
                <a:solidFill>
                  <a:srgbClr val="212529"/>
                </a:solidFill>
                <a:latin typeface="Open Sans"/>
                <a:ea typeface="+mn-lt"/>
                <a:cs typeface="+mn-lt"/>
              </a:rPr>
              <a:t>similar to spreadsheet applications</a:t>
            </a:r>
          </a:p>
          <a:p>
            <a:pPr marL="171450" indent="-171450">
              <a:buFont typeface="Arial"/>
              <a:buChar char="•"/>
            </a:pPr>
            <a:r>
              <a:rPr lang="en-US" sz="2400" dirty="0">
                <a:solidFill>
                  <a:srgbClr val="212529"/>
                </a:solidFill>
                <a:latin typeface="Open Sans"/>
                <a:ea typeface="+mn-lt"/>
                <a:cs typeface="+mn-lt"/>
              </a:rPr>
              <a:t>However … </a:t>
            </a:r>
            <a:r>
              <a:rPr lang="en-US" sz="2400" b="1" dirty="0">
                <a:solidFill>
                  <a:srgbClr val="212529"/>
                </a:solidFill>
                <a:latin typeface="Open Sans"/>
                <a:ea typeface="+mn-lt"/>
                <a:cs typeface="+mn-lt"/>
              </a:rPr>
              <a:t>all actions are easily reversed in </a:t>
            </a:r>
            <a:r>
              <a:rPr lang="en-US" sz="2400" b="1" dirty="0" err="1">
                <a:solidFill>
                  <a:srgbClr val="212529"/>
                </a:solidFill>
                <a:latin typeface="Open Sans"/>
                <a:ea typeface="+mn-lt"/>
                <a:cs typeface="+mn-lt"/>
              </a:rPr>
              <a:t>OpenRefine</a:t>
            </a:r>
            <a:r>
              <a:rPr lang="en-US" sz="2400" dirty="0">
                <a:solidFill>
                  <a:srgbClr val="212529"/>
                </a:solidFill>
                <a:latin typeface="Open Sans"/>
                <a:ea typeface="+mn-lt"/>
                <a:cs typeface="+mn-lt"/>
              </a:rPr>
              <a:t>.</a:t>
            </a:r>
            <a:endParaRPr lang="en-US" sz="2400">
              <a:latin typeface="Open Sans"/>
              <a:ea typeface="Open Sans"/>
              <a:cs typeface="Open Sans"/>
            </a:endParaRPr>
          </a:p>
          <a:p>
            <a:pPr marL="171450" indent="-171450">
              <a:buFont typeface="Arial"/>
              <a:buChar char="•"/>
            </a:pPr>
            <a:r>
              <a:rPr lang="en-US" sz="2400" dirty="0">
                <a:solidFill>
                  <a:srgbClr val="212529"/>
                </a:solidFill>
                <a:latin typeface="Open Sans"/>
                <a:ea typeface="+mn-lt"/>
                <a:cs typeface="+mn-lt"/>
              </a:rPr>
              <a:t>If you save your work it will be to a new file. </a:t>
            </a:r>
            <a:r>
              <a:rPr lang="en-US" sz="2400" b="1" dirty="0" err="1">
                <a:solidFill>
                  <a:srgbClr val="212529"/>
                </a:solidFill>
                <a:latin typeface="Open Sans"/>
                <a:ea typeface="+mn-lt"/>
                <a:cs typeface="+mn-lt"/>
              </a:rPr>
              <a:t>OpenRefine</a:t>
            </a:r>
            <a:r>
              <a:rPr lang="en-US" sz="2400" b="1" dirty="0">
                <a:solidFill>
                  <a:srgbClr val="212529"/>
                </a:solidFill>
                <a:latin typeface="Open Sans"/>
                <a:ea typeface="+mn-lt"/>
                <a:cs typeface="+mn-lt"/>
              </a:rPr>
              <a:t> always uses a copy of your data and </a:t>
            </a:r>
            <a:r>
              <a:rPr lang="en-US" sz="2400" b="1" i="1" dirty="0">
                <a:solidFill>
                  <a:srgbClr val="212529"/>
                </a:solidFill>
                <a:latin typeface="Open Sans"/>
                <a:ea typeface="+mn-lt"/>
                <a:cs typeface="+mn-lt"/>
              </a:rPr>
              <a:t>does not</a:t>
            </a:r>
            <a:r>
              <a:rPr lang="en-US" sz="2400" b="1" dirty="0">
                <a:solidFill>
                  <a:srgbClr val="212529"/>
                </a:solidFill>
                <a:latin typeface="Open Sans"/>
                <a:ea typeface="+mn-lt"/>
                <a:cs typeface="+mn-lt"/>
              </a:rPr>
              <a:t> modify your original dataset</a:t>
            </a:r>
            <a:r>
              <a:rPr lang="en-US" sz="2400" dirty="0">
                <a:solidFill>
                  <a:srgbClr val="212529"/>
                </a:solidFill>
                <a:latin typeface="Open Sans"/>
                <a:ea typeface="+mn-lt"/>
                <a:cs typeface="+mn-lt"/>
              </a:rPr>
              <a:t>.</a:t>
            </a:r>
            <a:endParaRPr lang="en-US" sz="2400" dirty="0">
              <a:latin typeface="Calibri" panose="020F0502020204030204"/>
              <a:ea typeface="Calibri" panose="020F0502020204030204"/>
              <a:cs typeface="Calibri" panose="020F0502020204030204"/>
            </a:endParaRPr>
          </a:p>
          <a:p>
            <a:pPr marL="285750" indent="-285750">
              <a:buFont typeface="Arial" panose="020B0604020202020204" pitchFamily="34" charset="0"/>
              <a:buChar char="•"/>
            </a:pPr>
            <a:endParaRPr lang="en-US" dirty="0">
              <a:effectLst/>
              <a:latin typeface="Open Sans"/>
              <a:ea typeface="Open Sans"/>
              <a:cs typeface="Open Sans"/>
            </a:endParaRPr>
          </a:p>
          <a:p>
            <a:endParaRPr lang="en-US" dirty="0">
              <a:effectLst/>
              <a:latin typeface="Open Sans"/>
              <a:ea typeface="Open Sans"/>
              <a:cs typeface="Open Sans"/>
            </a:endParaRPr>
          </a:p>
          <a:p>
            <a:endParaRPr lang="en-US" dirty="0">
              <a:effectLst/>
              <a:latin typeface=""/>
            </a:endParaRPr>
          </a:p>
        </p:txBody>
      </p:sp>
      <p:pic>
        <p:nvPicPr>
          <p:cNvPr id="3" name="Picture 2" descr="A blue diamond on a white background&#10;&#10;AI-generated content may be incorrect.">
            <a:extLst>
              <a:ext uri="{FF2B5EF4-FFF2-40B4-BE49-F238E27FC236}">
                <a16:creationId xmlns:a16="http://schemas.microsoft.com/office/drawing/2014/main" id="{BA0264E7-9345-D5EB-CDA9-EE525C897370}"/>
              </a:ext>
            </a:extLst>
          </p:cNvPr>
          <p:cNvPicPr>
            <a:picLocks noChangeAspect="1"/>
          </p:cNvPicPr>
          <p:nvPr/>
        </p:nvPicPr>
        <p:blipFill>
          <a:blip r:embed="rId2"/>
          <a:stretch>
            <a:fillRect/>
          </a:stretch>
        </p:blipFill>
        <p:spPr>
          <a:xfrm>
            <a:off x="2059026" y="4810821"/>
            <a:ext cx="2163803" cy="1641089"/>
          </a:xfrm>
          <a:prstGeom prst="rect">
            <a:avLst/>
          </a:prstGeom>
        </p:spPr>
      </p:pic>
      <p:sp>
        <p:nvSpPr>
          <p:cNvPr id="4" name="TextBox 3">
            <a:extLst>
              <a:ext uri="{FF2B5EF4-FFF2-40B4-BE49-F238E27FC236}">
                <a16:creationId xmlns:a16="http://schemas.microsoft.com/office/drawing/2014/main" id="{626EC45F-F7D9-79DA-E48B-C6DFC207A045}"/>
              </a:ext>
            </a:extLst>
          </p:cNvPr>
          <p:cNvSpPr txBox="1"/>
          <p:nvPr/>
        </p:nvSpPr>
        <p:spPr>
          <a:xfrm>
            <a:off x="5848815" y="5161156"/>
            <a:ext cx="53451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Open Sans"/>
                <a:ea typeface="Open Sans"/>
                <a:cs typeface="Open Sans"/>
              </a:rPr>
              <a:t>See: Data Carpentries Open Refine Training: </a:t>
            </a:r>
            <a:r>
              <a:rPr lang="en-US" dirty="0">
                <a:latin typeface="Open Sans"/>
                <a:ea typeface="Open Sans"/>
                <a:cs typeface="Open Sans"/>
                <a:hlinkClick r:id="rId3"/>
              </a:rPr>
              <a:t>https://datacarpentry.github.io/openrefine-socialsci/index.html</a:t>
            </a:r>
            <a:r>
              <a:rPr lang="en-US" dirty="0">
                <a:latin typeface="Open Sans"/>
                <a:ea typeface="Open Sans"/>
                <a:cs typeface="Open Sans"/>
              </a:rPr>
              <a:t> </a:t>
            </a:r>
          </a:p>
        </p:txBody>
      </p:sp>
    </p:spTree>
    <p:extLst>
      <p:ext uri="{BB962C8B-B14F-4D97-AF65-F5344CB8AC3E}">
        <p14:creationId xmlns:p14="http://schemas.microsoft.com/office/powerpoint/2010/main" val="1012547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63093-AE20-F61C-33F0-377BBC939192}"/>
              </a:ext>
            </a:extLst>
          </p:cNvPr>
          <p:cNvSpPr>
            <a:spLocks noGrp="1"/>
          </p:cNvSpPr>
          <p:nvPr>
            <p:ph type="title"/>
          </p:nvPr>
        </p:nvSpPr>
        <p:spPr>
          <a:xfrm>
            <a:off x="2740246" y="3028248"/>
            <a:ext cx="7526670" cy="1325563"/>
          </a:xfrm>
        </p:spPr>
        <p:txBody>
          <a:bodyPr>
            <a:normAutofit fontScale="90000"/>
          </a:bodyPr>
          <a:lstStyle/>
          <a:p>
            <a:r>
              <a:rPr lang="en-US">
                <a:latin typeface="Glegoo"/>
                <a:cs typeface="Glegoo"/>
              </a:rPr>
              <a:t>Do you know of other tools and services to share with the group?</a:t>
            </a:r>
            <a:endParaRPr lang="en-US"/>
          </a:p>
        </p:txBody>
      </p:sp>
    </p:spTree>
    <p:extLst>
      <p:ext uri="{BB962C8B-B14F-4D97-AF65-F5344CB8AC3E}">
        <p14:creationId xmlns:p14="http://schemas.microsoft.com/office/powerpoint/2010/main" val="3485119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DANS Data Stations</a:t>
            </a:r>
          </a:p>
        </p:txBody>
      </p:sp>
      <p:pic>
        <p:nvPicPr>
          <p:cNvPr id="7" name="Picture 6"/>
          <p:cNvPicPr>
            <a:picLocks noChangeAspect="1"/>
          </p:cNvPicPr>
          <p:nvPr/>
        </p:nvPicPr>
        <p:blipFill>
          <a:blip r:embed="rId2"/>
          <a:stretch>
            <a:fillRect/>
          </a:stretch>
        </p:blipFill>
        <p:spPr>
          <a:xfrm>
            <a:off x="1309888" y="1607905"/>
            <a:ext cx="6180931" cy="4727039"/>
          </a:xfrm>
          <a:prstGeom prst="rect">
            <a:avLst/>
          </a:prstGeom>
        </p:spPr>
      </p:pic>
      <p:pic>
        <p:nvPicPr>
          <p:cNvPr id="8" name="Picture 7"/>
          <p:cNvPicPr>
            <a:picLocks noChangeAspect="1"/>
          </p:cNvPicPr>
          <p:nvPr/>
        </p:nvPicPr>
        <p:blipFill>
          <a:blip r:embed="rId3"/>
          <a:stretch>
            <a:fillRect/>
          </a:stretch>
        </p:blipFill>
        <p:spPr>
          <a:xfrm>
            <a:off x="4207142" y="1508259"/>
            <a:ext cx="5985447" cy="559357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5562" y="787142"/>
            <a:ext cx="1815741" cy="693613"/>
          </a:xfrm>
          <a:prstGeom prst="rect">
            <a:avLst/>
          </a:prstGeom>
        </p:spPr>
      </p:pic>
    </p:spTree>
    <p:extLst>
      <p:ext uri="{BB962C8B-B14F-4D97-AF65-F5344CB8AC3E}">
        <p14:creationId xmlns:p14="http://schemas.microsoft.com/office/powerpoint/2010/main" val="1069504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Digital Heritage Network</a:t>
            </a:r>
          </a:p>
        </p:txBody>
      </p:sp>
      <p:sp>
        <p:nvSpPr>
          <p:cNvPr id="4" name="Content Placeholder 3"/>
          <p:cNvSpPr>
            <a:spLocks noGrp="1"/>
          </p:cNvSpPr>
          <p:nvPr>
            <p:ph sz="half" idx="2"/>
          </p:nvPr>
        </p:nvSpPr>
        <p:spPr/>
        <p:txBody>
          <a:bodyPr>
            <a:noAutofit/>
          </a:bodyPr>
          <a:lstStyle/>
          <a:p>
            <a:pPr marL="0" indent="0">
              <a:buNone/>
            </a:pPr>
            <a:r>
              <a:rPr lang="nl-NL" b="1"/>
              <a:t>Dutch Digital Heritage Network</a:t>
            </a:r>
            <a:br>
              <a:rPr lang="nl-NL" b="1"/>
            </a:br>
            <a:r>
              <a:rPr lang="nl-NL" sz="1800" i="1"/>
              <a:t>KNAW Humanities Cluster (includes DANS)</a:t>
            </a:r>
            <a:br>
              <a:rPr lang="nl-NL" sz="1800" i="1"/>
            </a:br>
            <a:r>
              <a:rPr lang="nl-NL" sz="1800" i="1"/>
              <a:t>National Library of the Netherlands</a:t>
            </a:r>
            <a:br>
              <a:rPr lang="nl-NL" sz="1800" i="1"/>
            </a:br>
            <a:r>
              <a:rPr lang="nl-NL" sz="1800" i="1"/>
              <a:t>National Archive</a:t>
            </a:r>
            <a:br>
              <a:rPr lang="nl-NL" sz="1800" i="1"/>
            </a:br>
            <a:r>
              <a:rPr lang="nl-NL" sz="1800" i="1"/>
              <a:t>Netherlands Institute for Sound and Vision</a:t>
            </a:r>
            <a:br>
              <a:rPr lang="nl-NL" sz="1800" i="1"/>
            </a:br>
            <a:r>
              <a:rPr lang="nl-NL" sz="1800" i="1"/>
              <a:t>Het Nieuwe Instituut</a:t>
            </a:r>
            <a:br>
              <a:rPr lang="nl-NL" sz="1800" i="1"/>
            </a:br>
            <a:r>
              <a:rPr lang="nl-NL" sz="1800" i="1"/>
              <a:t>Netherlands Cultural Heritage Agency</a:t>
            </a:r>
            <a:br>
              <a:rPr lang="nl-NL" sz="1800"/>
            </a:br>
            <a:br>
              <a:rPr lang="nl-NL" sz="1800"/>
            </a:br>
            <a:r>
              <a:rPr lang="nl-NL" b="1"/>
              <a:t>Preservation Watch</a:t>
            </a:r>
            <a:br>
              <a:rPr lang="nl-NL" b="1"/>
            </a:br>
            <a:r>
              <a:rPr lang="nl-NL" sz="1800" i="1"/>
              <a:t>Netherlands Institute for Sound and Vision</a:t>
            </a:r>
            <a:br>
              <a:rPr lang="nl-NL" sz="1800" i="1"/>
            </a:br>
            <a:r>
              <a:rPr lang="nl-NL" sz="1800" i="1"/>
              <a:t>DANS</a:t>
            </a:r>
            <a:br>
              <a:rPr lang="nl-NL" sz="1800" i="1"/>
            </a:br>
            <a:r>
              <a:rPr lang="nl-NL" sz="1800" i="1"/>
              <a:t>EYE Filmmuseum</a:t>
            </a:r>
            <a:br>
              <a:rPr lang="nl-NL" sz="1800" i="1"/>
            </a:br>
            <a:r>
              <a:rPr lang="nl-NL" sz="1800" i="1"/>
              <a:t>National Library of the Netherlands</a:t>
            </a:r>
            <a:br>
              <a:rPr lang="nl-NL" sz="1800" i="1"/>
            </a:br>
            <a:r>
              <a:rPr lang="nl-NL" sz="1800" i="1"/>
              <a:t>LIMA</a:t>
            </a:r>
            <a:br>
              <a:rPr lang="nl-NL" sz="1800" i="1"/>
            </a:br>
            <a:r>
              <a:rPr lang="nl-NL" sz="1800" i="1"/>
              <a:t>National Archive</a:t>
            </a:r>
            <a:br>
              <a:rPr lang="nl-NL" sz="1800" i="1"/>
            </a:br>
            <a:r>
              <a:rPr lang="nl-NL" sz="1800" i="1"/>
              <a:t>RHC Eindhoven</a:t>
            </a:r>
            <a:br>
              <a:rPr lang="nl-NL" sz="1800" i="1"/>
            </a:br>
            <a:r>
              <a:rPr lang="nl-NL" sz="1800" i="1"/>
              <a:t>Amsterdam City Archives</a:t>
            </a:r>
            <a:br>
              <a:rPr lang="nl-NL" sz="1800" i="1"/>
            </a:br>
            <a:r>
              <a:rPr lang="nl-NL" sz="1800" i="1"/>
              <a:t>The Utrecht Archives</a:t>
            </a:r>
          </a:p>
        </p:txBody>
      </p:sp>
      <p:pic>
        <p:nvPicPr>
          <p:cNvPr id="5" name="Content Placeholder 4"/>
          <p:cNvPicPr>
            <a:picLocks noGrp="1" noChangeAspect="1"/>
          </p:cNvPicPr>
          <p:nvPr>
            <p:ph sz="half" idx="1"/>
          </p:nvPr>
        </p:nvPicPr>
        <p:blipFill>
          <a:blip r:embed="rId2"/>
          <a:stretch>
            <a:fillRect/>
          </a:stretch>
        </p:blipFill>
        <p:spPr>
          <a:xfrm>
            <a:off x="1287269" y="2006600"/>
            <a:ext cx="4283461" cy="435133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017" y="4372184"/>
            <a:ext cx="3533713" cy="1978879"/>
          </a:xfrm>
          <a:prstGeom prst="rect">
            <a:avLst/>
          </a:prstGeom>
        </p:spPr>
      </p:pic>
    </p:spTree>
    <p:extLst>
      <p:ext uri="{BB962C8B-B14F-4D97-AF65-F5344CB8AC3E}">
        <p14:creationId xmlns:p14="http://schemas.microsoft.com/office/powerpoint/2010/main" val="3338365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NL" i="1"/>
              <a:t>Wegwijzer Voorkeursformaten</a:t>
            </a:r>
          </a:p>
        </p:txBody>
      </p:sp>
      <p:sp>
        <p:nvSpPr>
          <p:cNvPr id="12" name="Content Placeholder 11"/>
          <p:cNvSpPr>
            <a:spLocks noGrp="1"/>
          </p:cNvSpPr>
          <p:nvPr>
            <p:ph sz="half" idx="1"/>
          </p:nvPr>
        </p:nvSpPr>
        <p:spPr/>
        <p:txBody>
          <a:bodyPr>
            <a:normAutofit/>
          </a:bodyPr>
          <a:lstStyle/>
          <a:p>
            <a:pPr marL="0" indent="0">
              <a:buNone/>
            </a:pPr>
            <a:r>
              <a:rPr lang="nl-NL" b="1">
                <a:hlinkClick r:id="rId2"/>
              </a:rPr>
              <a:t>www.wegwijzervoorkeursformaten.nl</a:t>
            </a:r>
            <a:endParaRPr lang="nl-NL" b="1"/>
          </a:p>
          <a:p>
            <a:pPr marL="0" indent="0">
              <a:buNone/>
            </a:pPr>
            <a:r>
              <a:rPr lang="nl-NL" b="1"/>
              <a:t>Stappenplan</a:t>
            </a:r>
            <a:br>
              <a:rPr lang="nl-NL" b="1"/>
            </a:br>
            <a:r>
              <a:rPr lang="nl-NL" sz="1800"/>
              <a:t>Interactive </a:t>
            </a:r>
            <a:r>
              <a:rPr lang="nl-NL" sz="1800" b="1" i="1"/>
              <a:t>step-by-step module</a:t>
            </a:r>
            <a:r>
              <a:rPr lang="nl-NL" sz="1800"/>
              <a:t> to help institutions create their own file formats policies through comparisons with other policies, via available information and wighing importance</a:t>
            </a:r>
            <a:br>
              <a:rPr lang="nl-NL"/>
            </a:br>
            <a:br>
              <a:rPr lang="nl-NL"/>
            </a:br>
            <a:r>
              <a:rPr lang="nl-NL" b="1"/>
              <a:t>Register</a:t>
            </a:r>
            <a:br>
              <a:rPr lang="nl-NL" b="1"/>
            </a:br>
            <a:r>
              <a:rPr lang="nl-NL" sz="1800" b="1" i="1"/>
              <a:t>Register</a:t>
            </a:r>
            <a:r>
              <a:rPr lang="nl-NL" sz="1800"/>
              <a:t> of file formats with information derived from international sources: PRONOM; Wikidata; Library of Congress; NARA; COPTR</a:t>
            </a:r>
            <a:br>
              <a:rPr lang="nl-NL"/>
            </a:br>
            <a:br>
              <a:rPr lang="nl-NL"/>
            </a:br>
            <a:r>
              <a:rPr lang="nl-NL" b="1"/>
              <a:t>Instellingspagina</a:t>
            </a:r>
            <a:br>
              <a:rPr lang="nl-NL"/>
            </a:br>
            <a:r>
              <a:rPr lang="nl-NL" sz="1800" b="1" i="1"/>
              <a:t>Institution pages</a:t>
            </a:r>
            <a:r>
              <a:rPr lang="nl-NL" sz="1800"/>
              <a:t> with overviews derived from the step-by-step plans and the register</a:t>
            </a:r>
          </a:p>
        </p:txBody>
      </p:sp>
      <p:pic>
        <p:nvPicPr>
          <p:cNvPr id="14" name="Content Placeholder 13"/>
          <p:cNvPicPr>
            <a:picLocks noGrp="1" noChangeAspect="1"/>
          </p:cNvPicPr>
          <p:nvPr>
            <p:ph sz="half" idx="2"/>
          </p:nvPr>
        </p:nvPicPr>
        <p:blipFill>
          <a:blip r:embed="rId3"/>
          <a:stretch>
            <a:fillRect/>
          </a:stretch>
        </p:blipFill>
        <p:spPr>
          <a:xfrm>
            <a:off x="6172200" y="2497443"/>
            <a:ext cx="5181600" cy="3369651"/>
          </a:xfrm>
          <a:prstGeom prst="rect">
            <a:avLst/>
          </a:prstGeom>
        </p:spPr>
      </p:pic>
    </p:spTree>
    <p:extLst>
      <p:ext uri="{BB962C8B-B14F-4D97-AF65-F5344CB8AC3E}">
        <p14:creationId xmlns:p14="http://schemas.microsoft.com/office/powerpoint/2010/main" val="1381827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712" y="2488351"/>
            <a:ext cx="6465201" cy="21933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0797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712" y="2488351"/>
            <a:ext cx="6465201" cy="21933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 name="TextBox 29"/>
          <p:cNvSpPr txBox="1"/>
          <p:nvPr/>
        </p:nvSpPr>
        <p:spPr>
          <a:xfrm>
            <a:off x="34657" y="1488225"/>
            <a:ext cx="2163713" cy="381940"/>
          </a:xfrm>
          <a:prstGeom prst="rect">
            <a:avLst/>
          </a:prstGeom>
          <a:solidFill>
            <a:schemeClr val="bg1"/>
          </a:solidFill>
          <a:ln>
            <a:solidFill>
              <a:srgbClr val="FFC000"/>
            </a:solidFill>
          </a:ln>
        </p:spPr>
        <p:txBody>
          <a:bodyPr wrap="square" rtlCol="0">
            <a:spAutoFit/>
          </a:bodyPr>
          <a:lstStyle/>
          <a:p>
            <a:r>
              <a:rPr lang="nl-NL" b="1"/>
              <a:t>Persistent Identifiers</a:t>
            </a:r>
            <a:endParaRPr lang="nl-NL"/>
          </a:p>
        </p:txBody>
      </p:sp>
      <p:sp>
        <p:nvSpPr>
          <p:cNvPr id="31" name="TextBox 30"/>
          <p:cNvSpPr txBox="1"/>
          <p:nvPr/>
        </p:nvSpPr>
        <p:spPr>
          <a:xfrm>
            <a:off x="1114245" y="2152594"/>
            <a:ext cx="1474103" cy="369332"/>
          </a:xfrm>
          <a:prstGeom prst="rect">
            <a:avLst/>
          </a:prstGeom>
          <a:solidFill>
            <a:schemeClr val="bg1"/>
          </a:solidFill>
          <a:ln>
            <a:solidFill>
              <a:srgbClr val="FFC000"/>
            </a:solidFill>
          </a:ln>
        </p:spPr>
        <p:txBody>
          <a:bodyPr wrap="square" rtlCol="0">
            <a:spAutoFit/>
          </a:bodyPr>
          <a:lstStyle/>
          <a:p>
            <a:r>
              <a:rPr lang="nl-NL" b="1"/>
              <a:t>Data citation</a:t>
            </a:r>
            <a:endParaRPr lang="nl-NL"/>
          </a:p>
        </p:txBody>
      </p:sp>
      <p:sp>
        <p:nvSpPr>
          <p:cNvPr id="32" name="TextBox 31"/>
          <p:cNvSpPr txBox="1"/>
          <p:nvPr/>
        </p:nvSpPr>
        <p:spPr>
          <a:xfrm>
            <a:off x="67863" y="2912973"/>
            <a:ext cx="2914650" cy="369332"/>
          </a:xfrm>
          <a:prstGeom prst="rect">
            <a:avLst/>
          </a:prstGeom>
          <a:solidFill>
            <a:schemeClr val="bg1"/>
          </a:solidFill>
          <a:ln>
            <a:solidFill>
              <a:srgbClr val="FFC000"/>
            </a:solidFill>
          </a:ln>
        </p:spPr>
        <p:txBody>
          <a:bodyPr wrap="square" rtlCol="0">
            <a:spAutoFit/>
          </a:bodyPr>
          <a:lstStyle/>
          <a:p>
            <a:r>
              <a:rPr lang="nl-NL" b="1"/>
              <a:t>Persistent Author Identifiers</a:t>
            </a:r>
            <a:endParaRPr lang="nl-NL"/>
          </a:p>
        </p:txBody>
      </p:sp>
      <p:sp>
        <p:nvSpPr>
          <p:cNvPr id="33" name="TextBox 32"/>
          <p:cNvSpPr txBox="1"/>
          <p:nvPr/>
        </p:nvSpPr>
        <p:spPr>
          <a:xfrm>
            <a:off x="745029" y="3583812"/>
            <a:ext cx="2205990" cy="369332"/>
          </a:xfrm>
          <a:prstGeom prst="rect">
            <a:avLst/>
          </a:prstGeom>
          <a:solidFill>
            <a:schemeClr val="bg1"/>
          </a:solidFill>
          <a:ln>
            <a:solidFill>
              <a:srgbClr val="FFC000"/>
            </a:solidFill>
          </a:ln>
        </p:spPr>
        <p:txBody>
          <a:bodyPr wrap="square" rtlCol="0">
            <a:spAutoFit/>
          </a:bodyPr>
          <a:lstStyle/>
          <a:p>
            <a:r>
              <a:rPr lang="nl-NL" b="1"/>
              <a:t>Metadata in scheme</a:t>
            </a:r>
            <a:endParaRPr lang="nl-NL"/>
          </a:p>
        </p:txBody>
      </p:sp>
      <p:sp>
        <p:nvSpPr>
          <p:cNvPr id="34" name="TextBox 33"/>
          <p:cNvSpPr txBox="1"/>
          <p:nvPr/>
        </p:nvSpPr>
        <p:spPr>
          <a:xfrm>
            <a:off x="2212212" y="882177"/>
            <a:ext cx="2396490" cy="369332"/>
          </a:xfrm>
          <a:prstGeom prst="rect">
            <a:avLst/>
          </a:prstGeom>
          <a:solidFill>
            <a:schemeClr val="bg1"/>
          </a:solidFill>
          <a:ln>
            <a:solidFill>
              <a:srgbClr val="92D050"/>
            </a:solidFill>
          </a:ln>
        </p:spPr>
        <p:txBody>
          <a:bodyPr wrap="square" rtlCol="0">
            <a:spAutoFit/>
          </a:bodyPr>
          <a:lstStyle/>
          <a:p>
            <a:r>
              <a:rPr lang="nl-NL" b="1"/>
              <a:t>Trustworthy repository</a:t>
            </a:r>
            <a:endParaRPr lang="nl-NL"/>
          </a:p>
        </p:txBody>
      </p:sp>
      <p:sp>
        <p:nvSpPr>
          <p:cNvPr id="35" name="TextBox 34"/>
          <p:cNvSpPr txBox="1"/>
          <p:nvPr/>
        </p:nvSpPr>
        <p:spPr>
          <a:xfrm>
            <a:off x="2951019" y="2065245"/>
            <a:ext cx="3147060" cy="369332"/>
          </a:xfrm>
          <a:prstGeom prst="rect">
            <a:avLst/>
          </a:prstGeom>
          <a:solidFill>
            <a:schemeClr val="bg1"/>
          </a:solidFill>
          <a:ln>
            <a:solidFill>
              <a:srgbClr val="92D050"/>
            </a:solidFill>
          </a:ln>
        </p:spPr>
        <p:txBody>
          <a:bodyPr wrap="square" rtlCol="0">
            <a:spAutoFit/>
          </a:bodyPr>
          <a:lstStyle/>
          <a:p>
            <a:r>
              <a:rPr lang="nl-NL" b="1"/>
              <a:t>Access and licence information</a:t>
            </a:r>
            <a:endParaRPr lang="nl-NL"/>
          </a:p>
        </p:txBody>
      </p:sp>
      <p:sp>
        <p:nvSpPr>
          <p:cNvPr id="36" name="TextBox 35"/>
          <p:cNvSpPr txBox="1"/>
          <p:nvPr/>
        </p:nvSpPr>
        <p:spPr>
          <a:xfrm>
            <a:off x="3508985" y="317765"/>
            <a:ext cx="2365643" cy="369332"/>
          </a:xfrm>
          <a:prstGeom prst="rect">
            <a:avLst/>
          </a:prstGeom>
          <a:solidFill>
            <a:schemeClr val="bg1"/>
          </a:solidFill>
          <a:ln>
            <a:solidFill>
              <a:srgbClr val="92D050"/>
            </a:solidFill>
          </a:ln>
        </p:spPr>
        <p:txBody>
          <a:bodyPr wrap="square" rtlCol="0">
            <a:spAutoFit/>
          </a:bodyPr>
          <a:lstStyle/>
          <a:p>
            <a:r>
              <a:rPr lang="nl-NL" b="1"/>
              <a:t>Open Access metadata</a:t>
            </a:r>
            <a:endParaRPr lang="nl-NL"/>
          </a:p>
        </p:txBody>
      </p:sp>
      <p:sp>
        <p:nvSpPr>
          <p:cNvPr id="37" name="TextBox 36"/>
          <p:cNvSpPr txBox="1"/>
          <p:nvPr/>
        </p:nvSpPr>
        <p:spPr>
          <a:xfrm>
            <a:off x="5408467" y="1471394"/>
            <a:ext cx="2880360" cy="370555"/>
          </a:xfrm>
          <a:prstGeom prst="rect">
            <a:avLst/>
          </a:prstGeom>
          <a:solidFill>
            <a:schemeClr val="bg1"/>
          </a:solidFill>
          <a:ln>
            <a:solidFill>
              <a:srgbClr val="92D050"/>
            </a:solidFill>
          </a:ln>
        </p:spPr>
        <p:txBody>
          <a:bodyPr wrap="square" rtlCol="0">
            <a:spAutoFit/>
          </a:bodyPr>
          <a:lstStyle/>
          <a:p>
            <a:r>
              <a:rPr lang="nl-NL" b="1"/>
              <a:t>Open Access when possible</a:t>
            </a:r>
            <a:endParaRPr lang="nl-NL"/>
          </a:p>
        </p:txBody>
      </p:sp>
      <p:sp>
        <p:nvSpPr>
          <p:cNvPr id="38" name="TextBox 37"/>
          <p:cNvSpPr txBox="1"/>
          <p:nvPr/>
        </p:nvSpPr>
        <p:spPr>
          <a:xfrm>
            <a:off x="2713325" y="1472258"/>
            <a:ext cx="2370405" cy="369332"/>
          </a:xfrm>
          <a:prstGeom prst="rect">
            <a:avLst/>
          </a:prstGeom>
          <a:solidFill>
            <a:schemeClr val="bg1"/>
          </a:solidFill>
          <a:ln>
            <a:solidFill>
              <a:srgbClr val="92D050"/>
            </a:solidFill>
          </a:ln>
        </p:spPr>
        <p:txBody>
          <a:bodyPr wrap="square" rtlCol="0">
            <a:spAutoFit/>
          </a:bodyPr>
          <a:lstStyle/>
          <a:p>
            <a:r>
              <a:rPr lang="nl-NL" b="1"/>
              <a:t>Embargo when needed</a:t>
            </a:r>
            <a:endParaRPr lang="nl-NL"/>
          </a:p>
        </p:txBody>
      </p:sp>
      <p:sp>
        <p:nvSpPr>
          <p:cNvPr id="39" name="TextBox 38"/>
          <p:cNvSpPr txBox="1"/>
          <p:nvPr/>
        </p:nvSpPr>
        <p:spPr>
          <a:xfrm>
            <a:off x="5998312" y="751403"/>
            <a:ext cx="3351812" cy="369332"/>
          </a:xfrm>
          <a:prstGeom prst="rect">
            <a:avLst/>
          </a:prstGeom>
          <a:solidFill>
            <a:schemeClr val="bg1"/>
          </a:solidFill>
          <a:ln>
            <a:solidFill>
              <a:srgbClr val="92D050"/>
            </a:solidFill>
          </a:ln>
        </p:spPr>
        <p:txBody>
          <a:bodyPr wrap="square" rtlCol="0">
            <a:spAutoFit/>
          </a:bodyPr>
          <a:lstStyle/>
          <a:p>
            <a:r>
              <a:rPr lang="nl-NL" b="1"/>
              <a:t>Standardised exchange protocols</a:t>
            </a:r>
            <a:endParaRPr lang="nl-NL"/>
          </a:p>
        </p:txBody>
      </p:sp>
      <p:sp>
        <p:nvSpPr>
          <p:cNvPr id="40" name="TextBox 39"/>
          <p:cNvSpPr txBox="1"/>
          <p:nvPr/>
        </p:nvSpPr>
        <p:spPr>
          <a:xfrm>
            <a:off x="6738380" y="5233479"/>
            <a:ext cx="666750" cy="369332"/>
          </a:xfrm>
          <a:prstGeom prst="rect">
            <a:avLst/>
          </a:prstGeom>
          <a:solidFill>
            <a:schemeClr val="bg1"/>
          </a:solidFill>
          <a:ln>
            <a:solidFill>
              <a:srgbClr val="7030A0"/>
            </a:solidFill>
          </a:ln>
        </p:spPr>
        <p:txBody>
          <a:bodyPr wrap="square" rtlCol="0">
            <a:spAutoFit/>
          </a:bodyPr>
          <a:lstStyle/>
          <a:p>
            <a:r>
              <a:rPr lang="nl-NL" b="1"/>
              <a:t>APIs</a:t>
            </a:r>
            <a:endParaRPr lang="nl-NL"/>
          </a:p>
        </p:txBody>
      </p:sp>
      <p:sp>
        <p:nvSpPr>
          <p:cNvPr id="41" name="TextBox 40"/>
          <p:cNvSpPr txBox="1"/>
          <p:nvPr/>
        </p:nvSpPr>
        <p:spPr>
          <a:xfrm>
            <a:off x="4333566" y="5229819"/>
            <a:ext cx="1536235" cy="369332"/>
          </a:xfrm>
          <a:prstGeom prst="rect">
            <a:avLst/>
          </a:prstGeom>
          <a:solidFill>
            <a:schemeClr val="bg1"/>
          </a:solidFill>
          <a:ln>
            <a:solidFill>
              <a:srgbClr val="7030A0"/>
            </a:solidFill>
          </a:ln>
        </p:spPr>
        <p:txBody>
          <a:bodyPr wrap="square" rtlCol="0">
            <a:spAutoFit/>
          </a:bodyPr>
          <a:lstStyle/>
          <a:p>
            <a:r>
              <a:rPr lang="nl-NL" b="1"/>
              <a:t>Vocabularies</a:t>
            </a:r>
            <a:endParaRPr lang="nl-NL"/>
          </a:p>
        </p:txBody>
      </p:sp>
      <p:sp>
        <p:nvSpPr>
          <p:cNvPr id="42" name="TextBox 41"/>
          <p:cNvSpPr txBox="1"/>
          <p:nvPr/>
        </p:nvSpPr>
        <p:spPr>
          <a:xfrm>
            <a:off x="5648628" y="4663075"/>
            <a:ext cx="2833572" cy="369332"/>
          </a:xfrm>
          <a:prstGeom prst="rect">
            <a:avLst/>
          </a:prstGeom>
          <a:solidFill>
            <a:schemeClr val="bg1"/>
          </a:solidFill>
          <a:ln>
            <a:solidFill>
              <a:srgbClr val="7030A0"/>
            </a:solidFill>
          </a:ln>
        </p:spPr>
        <p:txBody>
          <a:bodyPr wrap="square" rtlCol="0">
            <a:spAutoFit/>
          </a:bodyPr>
          <a:lstStyle/>
          <a:p>
            <a:r>
              <a:rPr lang="nl-NL" b="1"/>
              <a:t>Support metadata mapping</a:t>
            </a:r>
            <a:endParaRPr lang="nl-NL"/>
          </a:p>
        </p:txBody>
      </p:sp>
      <p:sp>
        <p:nvSpPr>
          <p:cNvPr id="43" name="TextBox 42"/>
          <p:cNvSpPr txBox="1"/>
          <p:nvPr/>
        </p:nvSpPr>
        <p:spPr>
          <a:xfrm>
            <a:off x="1926488" y="4942256"/>
            <a:ext cx="1678448" cy="369332"/>
          </a:xfrm>
          <a:prstGeom prst="rect">
            <a:avLst/>
          </a:prstGeom>
          <a:solidFill>
            <a:schemeClr val="bg1"/>
          </a:solidFill>
          <a:ln>
            <a:solidFill>
              <a:srgbClr val="7030A0"/>
            </a:solidFill>
          </a:ln>
        </p:spPr>
        <p:txBody>
          <a:bodyPr wrap="square" rtlCol="0">
            <a:spAutoFit/>
          </a:bodyPr>
          <a:lstStyle/>
          <a:p>
            <a:r>
              <a:rPr lang="nl-NL" b="1"/>
              <a:t>Data standards</a:t>
            </a:r>
            <a:endParaRPr lang="nl-NL"/>
          </a:p>
        </p:txBody>
      </p:sp>
      <p:sp>
        <p:nvSpPr>
          <p:cNvPr id="45" name="TextBox 44"/>
          <p:cNvSpPr txBox="1"/>
          <p:nvPr/>
        </p:nvSpPr>
        <p:spPr>
          <a:xfrm>
            <a:off x="3897632" y="4625375"/>
            <a:ext cx="1233723" cy="369332"/>
          </a:xfrm>
          <a:prstGeom prst="rect">
            <a:avLst/>
          </a:prstGeom>
          <a:solidFill>
            <a:schemeClr val="bg1"/>
          </a:solidFill>
          <a:ln>
            <a:solidFill>
              <a:srgbClr val="7030A0"/>
            </a:solidFill>
          </a:ln>
        </p:spPr>
        <p:txBody>
          <a:bodyPr wrap="square" rtlCol="0">
            <a:spAutoFit/>
          </a:bodyPr>
          <a:lstStyle/>
          <a:p>
            <a:r>
              <a:rPr lang="nl-NL" b="1"/>
              <a:t>Workflows</a:t>
            </a:r>
            <a:endParaRPr lang="nl-NL"/>
          </a:p>
        </p:txBody>
      </p:sp>
      <p:sp>
        <p:nvSpPr>
          <p:cNvPr id="46" name="TextBox 45"/>
          <p:cNvSpPr txBox="1"/>
          <p:nvPr/>
        </p:nvSpPr>
        <p:spPr>
          <a:xfrm>
            <a:off x="856742" y="4347299"/>
            <a:ext cx="1908970" cy="369332"/>
          </a:xfrm>
          <a:prstGeom prst="rect">
            <a:avLst/>
          </a:prstGeom>
          <a:solidFill>
            <a:schemeClr val="bg1"/>
          </a:solidFill>
          <a:ln>
            <a:solidFill>
              <a:srgbClr val="7030A0"/>
            </a:solidFill>
          </a:ln>
        </p:spPr>
        <p:txBody>
          <a:bodyPr wrap="square" rtlCol="0">
            <a:spAutoFit/>
          </a:bodyPr>
          <a:lstStyle/>
          <a:p>
            <a:r>
              <a:rPr lang="nl-NL" b="1"/>
              <a:t>Preferred formats</a:t>
            </a:r>
            <a:endParaRPr lang="nl-NL"/>
          </a:p>
        </p:txBody>
      </p:sp>
      <p:sp>
        <p:nvSpPr>
          <p:cNvPr id="47" name="TextBox 46"/>
          <p:cNvSpPr txBox="1"/>
          <p:nvPr/>
        </p:nvSpPr>
        <p:spPr>
          <a:xfrm>
            <a:off x="10066944" y="830562"/>
            <a:ext cx="1274705" cy="369332"/>
          </a:xfrm>
          <a:prstGeom prst="rect">
            <a:avLst/>
          </a:prstGeom>
          <a:solidFill>
            <a:schemeClr val="bg1"/>
          </a:solidFill>
          <a:ln>
            <a:solidFill>
              <a:srgbClr val="C00000"/>
            </a:solidFill>
          </a:ln>
        </p:spPr>
        <p:txBody>
          <a:bodyPr wrap="square" rtlCol="0">
            <a:spAutoFit/>
          </a:bodyPr>
          <a:lstStyle/>
          <a:p>
            <a:r>
              <a:rPr lang="nl-NL" b="1"/>
              <a:t>Codebooks</a:t>
            </a:r>
            <a:endParaRPr lang="nl-NL"/>
          </a:p>
        </p:txBody>
      </p:sp>
      <p:sp>
        <p:nvSpPr>
          <p:cNvPr id="48" name="TextBox 47"/>
          <p:cNvSpPr txBox="1"/>
          <p:nvPr/>
        </p:nvSpPr>
        <p:spPr>
          <a:xfrm>
            <a:off x="9186640" y="4566377"/>
            <a:ext cx="2364972" cy="371956"/>
          </a:xfrm>
          <a:prstGeom prst="rect">
            <a:avLst/>
          </a:prstGeom>
          <a:solidFill>
            <a:schemeClr val="bg1"/>
          </a:solidFill>
          <a:ln>
            <a:solidFill>
              <a:srgbClr val="C00000"/>
            </a:solidFill>
          </a:ln>
        </p:spPr>
        <p:txBody>
          <a:bodyPr wrap="square" rtlCol="0">
            <a:spAutoFit/>
          </a:bodyPr>
          <a:lstStyle/>
          <a:p>
            <a:r>
              <a:rPr lang="nl-NL" b="1"/>
              <a:t>Common file formats</a:t>
            </a:r>
            <a:endParaRPr lang="nl-NL"/>
          </a:p>
        </p:txBody>
      </p:sp>
      <p:sp>
        <p:nvSpPr>
          <p:cNvPr id="49" name="TextBox 48"/>
          <p:cNvSpPr txBox="1"/>
          <p:nvPr/>
        </p:nvSpPr>
        <p:spPr>
          <a:xfrm>
            <a:off x="7962654" y="2137692"/>
            <a:ext cx="3261187" cy="369332"/>
          </a:xfrm>
          <a:prstGeom prst="rect">
            <a:avLst/>
          </a:prstGeom>
          <a:solidFill>
            <a:schemeClr val="bg1"/>
          </a:solidFill>
          <a:ln>
            <a:solidFill>
              <a:srgbClr val="C00000"/>
            </a:solidFill>
          </a:ln>
        </p:spPr>
        <p:txBody>
          <a:bodyPr wrap="square" rtlCol="0">
            <a:spAutoFit/>
          </a:bodyPr>
          <a:lstStyle/>
          <a:p>
            <a:r>
              <a:rPr lang="nl-NL" b="1"/>
              <a:t>Clear names for files and folders</a:t>
            </a:r>
            <a:endParaRPr lang="nl-NL"/>
          </a:p>
        </p:txBody>
      </p:sp>
      <p:sp>
        <p:nvSpPr>
          <p:cNvPr id="50" name="TextBox 49"/>
          <p:cNvSpPr txBox="1"/>
          <p:nvPr/>
        </p:nvSpPr>
        <p:spPr>
          <a:xfrm>
            <a:off x="8482200" y="1518116"/>
            <a:ext cx="2222097" cy="369332"/>
          </a:xfrm>
          <a:prstGeom prst="rect">
            <a:avLst/>
          </a:prstGeom>
          <a:solidFill>
            <a:schemeClr val="bg1"/>
          </a:solidFill>
          <a:ln>
            <a:solidFill>
              <a:srgbClr val="C00000"/>
            </a:solidFill>
          </a:ln>
        </p:spPr>
        <p:txBody>
          <a:bodyPr wrap="square" rtlCol="0">
            <a:spAutoFit/>
          </a:bodyPr>
          <a:lstStyle/>
          <a:p>
            <a:r>
              <a:rPr lang="nl-NL" b="1"/>
              <a:t>Clear folder structure</a:t>
            </a:r>
            <a:endParaRPr lang="nl-NL"/>
          </a:p>
        </p:txBody>
      </p:sp>
      <p:sp>
        <p:nvSpPr>
          <p:cNvPr id="51" name="TextBox 50"/>
          <p:cNvSpPr txBox="1"/>
          <p:nvPr/>
        </p:nvSpPr>
        <p:spPr>
          <a:xfrm>
            <a:off x="9685513" y="3977967"/>
            <a:ext cx="1725065" cy="369332"/>
          </a:xfrm>
          <a:prstGeom prst="rect">
            <a:avLst/>
          </a:prstGeom>
          <a:solidFill>
            <a:schemeClr val="bg1"/>
          </a:solidFill>
          <a:ln>
            <a:solidFill>
              <a:srgbClr val="C00000"/>
            </a:solidFill>
          </a:ln>
        </p:spPr>
        <p:txBody>
          <a:bodyPr wrap="square" rtlCol="0">
            <a:spAutoFit/>
          </a:bodyPr>
          <a:lstStyle/>
          <a:p>
            <a:r>
              <a:rPr lang="nl-NL" b="1"/>
              <a:t>Version control</a:t>
            </a:r>
            <a:endParaRPr lang="nl-NL"/>
          </a:p>
        </p:txBody>
      </p:sp>
      <p:sp>
        <p:nvSpPr>
          <p:cNvPr id="52" name="TextBox 51"/>
          <p:cNvSpPr txBox="1"/>
          <p:nvPr/>
        </p:nvSpPr>
        <p:spPr>
          <a:xfrm>
            <a:off x="9186640" y="3362877"/>
            <a:ext cx="1415166" cy="374084"/>
          </a:xfrm>
          <a:prstGeom prst="rect">
            <a:avLst/>
          </a:prstGeom>
          <a:solidFill>
            <a:schemeClr val="bg1"/>
          </a:solidFill>
          <a:ln>
            <a:solidFill>
              <a:srgbClr val="C00000"/>
            </a:solidFill>
          </a:ln>
        </p:spPr>
        <p:txBody>
          <a:bodyPr wrap="square" rtlCol="0">
            <a:spAutoFit/>
          </a:bodyPr>
          <a:lstStyle/>
          <a:p>
            <a:r>
              <a:rPr lang="nl-NL" b="1"/>
              <a:t>Provenance</a:t>
            </a:r>
            <a:endParaRPr lang="nl-NL"/>
          </a:p>
        </p:txBody>
      </p:sp>
      <p:sp>
        <p:nvSpPr>
          <p:cNvPr id="53" name="TextBox 52"/>
          <p:cNvSpPr txBox="1"/>
          <p:nvPr/>
        </p:nvSpPr>
        <p:spPr>
          <a:xfrm>
            <a:off x="9894223" y="2774137"/>
            <a:ext cx="1469528" cy="369332"/>
          </a:xfrm>
          <a:prstGeom prst="rect">
            <a:avLst/>
          </a:prstGeom>
          <a:solidFill>
            <a:schemeClr val="bg1"/>
          </a:solidFill>
          <a:ln>
            <a:solidFill>
              <a:srgbClr val="C00000"/>
            </a:solidFill>
          </a:ln>
        </p:spPr>
        <p:txBody>
          <a:bodyPr wrap="square" rtlCol="0">
            <a:spAutoFit/>
          </a:bodyPr>
          <a:lstStyle/>
          <a:p>
            <a:r>
              <a:rPr lang="nl-NL" b="1"/>
              <a:t>Authenticity</a:t>
            </a:r>
            <a:endParaRPr lang="nl-NL"/>
          </a:p>
        </p:txBody>
      </p:sp>
      <p:sp>
        <p:nvSpPr>
          <p:cNvPr id="54" name="TextBox 53"/>
          <p:cNvSpPr txBox="1"/>
          <p:nvPr/>
        </p:nvSpPr>
        <p:spPr>
          <a:xfrm>
            <a:off x="6557257" y="2011471"/>
            <a:ext cx="1050669" cy="369332"/>
          </a:xfrm>
          <a:prstGeom prst="rect">
            <a:avLst/>
          </a:prstGeom>
          <a:solidFill>
            <a:schemeClr val="bg1"/>
          </a:solidFill>
          <a:ln>
            <a:solidFill>
              <a:srgbClr val="C00000"/>
            </a:solidFill>
          </a:ln>
        </p:spPr>
        <p:txBody>
          <a:bodyPr wrap="square" rtlCol="0">
            <a:spAutoFit/>
          </a:bodyPr>
          <a:lstStyle/>
          <a:p>
            <a:r>
              <a:rPr lang="nl-NL" b="1"/>
              <a:t>Licence</a:t>
            </a:r>
            <a:endParaRPr lang="nl-NL"/>
          </a:p>
        </p:txBody>
      </p:sp>
      <p:sp>
        <p:nvSpPr>
          <p:cNvPr id="2" name="TextBox 1"/>
          <p:cNvSpPr txBox="1"/>
          <p:nvPr/>
        </p:nvSpPr>
        <p:spPr>
          <a:xfrm>
            <a:off x="745029" y="6147222"/>
            <a:ext cx="11145554" cy="830997"/>
          </a:xfrm>
          <a:prstGeom prst="rect">
            <a:avLst/>
          </a:prstGeom>
          <a:noFill/>
        </p:spPr>
        <p:txBody>
          <a:bodyPr wrap="square" rtlCol="0">
            <a:spAutoFit/>
          </a:bodyPr>
          <a:lstStyle/>
          <a:p>
            <a:pPr lvl="0"/>
            <a:r>
              <a:rPr lang="en-US" sz="1600"/>
              <a:t>PARTHENOS, Hollander, H., </a:t>
            </a:r>
            <a:r>
              <a:rPr lang="en-US" sz="1600" err="1"/>
              <a:t>Morselli</a:t>
            </a:r>
            <a:r>
              <a:rPr lang="en-US" sz="1600"/>
              <a:t>, F., </a:t>
            </a:r>
            <a:r>
              <a:rPr lang="en-US" sz="1600" err="1"/>
              <a:t>Uiterwaal</a:t>
            </a:r>
            <a:r>
              <a:rPr lang="en-US" sz="1600"/>
              <a:t>, F., </a:t>
            </a:r>
            <a:r>
              <a:rPr lang="en-US" sz="1600" err="1"/>
              <a:t>Admiraal</a:t>
            </a:r>
            <a:r>
              <a:rPr lang="en-US" sz="1600"/>
              <a:t>, F., </a:t>
            </a:r>
            <a:r>
              <a:rPr lang="en-US" sz="1600" err="1"/>
              <a:t>Trippel</a:t>
            </a:r>
            <a:r>
              <a:rPr lang="en-US" sz="1600"/>
              <a:t>, T., &amp; Di Giorgio, S. (2019). PARTHENOS Guidelines to </a:t>
            </a:r>
            <a:r>
              <a:rPr lang="en-US" sz="1600" err="1"/>
              <a:t>FAIRify</a:t>
            </a:r>
            <a:r>
              <a:rPr lang="en-US" sz="1600"/>
              <a:t> data management and make data reusable. </a:t>
            </a:r>
            <a:r>
              <a:rPr lang="en-US" sz="1600" err="1"/>
              <a:t>Zenodo</a:t>
            </a:r>
            <a:r>
              <a:rPr lang="en-US" sz="1600"/>
              <a:t>. </a:t>
            </a:r>
            <a:r>
              <a:rPr lang="en-US" sz="1600" u="sng">
                <a:hlinkClick r:id="rId3"/>
              </a:rPr>
              <a:t>https://doi.org/10.5281/zenodo.2668478</a:t>
            </a:r>
            <a:endParaRPr lang="nl-NL" sz="1600"/>
          </a:p>
          <a:p>
            <a:endParaRPr lang="nl-NL" sz="1600"/>
          </a:p>
        </p:txBody>
      </p:sp>
      <p:sp>
        <p:nvSpPr>
          <p:cNvPr id="3" name="TextBox 2">
            <a:extLst>
              <a:ext uri="{FF2B5EF4-FFF2-40B4-BE49-F238E27FC236}">
                <a16:creationId xmlns:a16="http://schemas.microsoft.com/office/drawing/2014/main" id="{5632397A-6963-7E22-3952-C3A0EA3BF26A}"/>
              </a:ext>
            </a:extLst>
          </p:cNvPr>
          <p:cNvSpPr txBox="1"/>
          <p:nvPr/>
        </p:nvSpPr>
        <p:spPr>
          <a:xfrm>
            <a:off x="409199" y="2082326"/>
            <a:ext cx="342662" cy="584775"/>
          </a:xfrm>
          <a:prstGeom prst="rect">
            <a:avLst/>
          </a:prstGeom>
          <a:solidFill>
            <a:schemeClr val="bg1"/>
          </a:solidFill>
          <a:ln>
            <a:solidFill>
              <a:srgbClr val="FFC000"/>
            </a:solidFill>
          </a:ln>
        </p:spPr>
        <p:txBody>
          <a:bodyPr wrap="square" lIns="91440" tIns="45720" rIns="91440" bIns="45720" rtlCol="0" anchor="t">
            <a:spAutoFit/>
          </a:bodyPr>
          <a:lstStyle/>
          <a:p>
            <a:pPr algn="ctr"/>
            <a:r>
              <a:rPr lang="nl-NL" sz="3200" b="1"/>
              <a:t>F</a:t>
            </a:r>
            <a:endParaRPr lang="en-US" sz="3200">
              <a:ea typeface="Calibri"/>
              <a:cs typeface="Calibri"/>
            </a:endParaRPr>
          </a:p>
        </p:txBody>
      </p:sp>
      <p:sp>
        <p:nvSpPr>
          <p:cNvPr id="4" name="TextBox 3">
            <a:extLst>
              <a:ext uri="{FF2B5EF4-FFF2-40B4-BE49-F238E27FC236}">
                <a16:creationId xmlns:a16="http://schemas.microsoft.com/office/drawing/2014/main" id="{696E513E-5806-B143-6985-FEE2DD2E3E35}"/>
              </a:ext>
            </a:extLst>
          </p:cNvPr>
          <p:cNvSpPr txBox="1"/>
          <p:nvPr/>
        </p:nvSpPr>
        <p:spPr>
          <a:xfrm>
            <a:off x="4955493" y="782713"/>
            <a:ext cx="454185" cy="584775"/>
          </a:xfrm>
          <a:prstGeom prst="rect">
            <a:avLst/>
          </a:prstGeom>
          <a:solidFill>
            <a:schemeClr val="bg1"/>
          </a:solidFill>
          <a:ln>
            <a:solidFill>
              <a:srgbClr val="92D050"/>
            </a:solidFill>
          </a:ln>
        </p:spPr>
        <p:txBody>
          <a:bodyPr wrap="square" lIns="91440" tIns="45720" rIns="91440" bIns="45720" rtlCol="0" anchor="t">
            <a:spAutoFit/>
          </a:bodyPr>
          <a:lstStyle/>
          <a:p>
            <a:pPr algn="ctr"/>
            <a:r>
              <a:rPr lang="nl-NL" sz="3200" b="1"/>
              <a:t>A</a:t>
            </a:r>
            <a:endParaRPr lang="en-US" sz="3200">
              <a:ea typeface="Calibri"/>
              <a:cs typeface="Calibri"/>
            </a:endParaRPr>
          </a:p>
        </p:txBody>
      </p:sp>
      <p:sp>
        <p:nvSpPr>
          <p:cNvPr id="5" name="TextBox 4">
            <a:extLst>
              <a:ext uri="{FF2B5EF4-FFF2-40B4-BE49-F238E27FC236}">
                <a16:creationId xmlns:a16="http://schemas.microsoft.com/office/drawing/2014/main" id="{E5D78A2A-283D-7C37-7F0E-E7911440DE3A}"/>
              </a:ext>
            </a:extLst>
          </p:cNvPr>
          <p:cNvSpPr txBox="1"/>
          <p:nvPr/>
        </p:nvSpPr>
        <p:spPr>
          <a:xfrm>
            <a:off x="10886630" y="3280542"/>
            <a:ext cx="472287" cy="597690"/>
          </a:xfrm>
          <a:prstGeom prst="rect">
            <a:avLst/>
          </a:prstGeom>
          <a:solidFill>
            <a:schemeClr val="bg1"/>
          </a:solidFill>
          <a:ln>
            <a:solidFill>
              <a:srgbClr val="C00000"/>
            </a:solidFill>
          </a:ln>
        </p:spPr>
        <p:txBody>
          <a:bodyPr wrap="square" lIns="91440" tIns="45720" rIns="91440" bIns="45720" rtlCol="0" anchor="t">
            <a:spAutoFit/>
          </a:bodyPr>
          <a:lstStyle/>
          <a:p>
            <a:pPr algn="ctr"/>
            <a:r>
              <a:rPr lang="nl-NL" sz="3200" b="1"/>
              <a:t>R</a:t>
            </a:r>
            <a:endParaRPr lang="en-US" sz="3200">
              <a:ea typeface="Calibri"/>
              <a:cs typeface="Calibri"/>
            </a:endParaRPr>
          </a:p>
        </p:txBody>
      </p:sp>
      <p:sp>
        <p:nvSpPr>
          <p:cNvPr id="6" name="TextBox 5">
            <a:extLst>
              <a:ext uri="{FF2B5EF4-FFF2-40B4-BE49-F238E27FC236}">
                <a16:creationId xmlns:a16="http://schemas.microsoft.com/office/drawing/2014/main" id="{C105596B-DD33-F794-5BC3-9CC98ABCB5A6}"/>
              </a:ext>
            </a:extLst>
          </p:cNvPr>
          <p:cNvSpPr txBox="1"/>
          <p:nvPr/>
        </p:nvSpPr>
        <p:spPr>
          <a:xfrm>
            <a:off x="5999633" y="5358970"/>
            <a:ext cx="425523" cy="584775"/>
          </a:xfrm>
          <a:prstGeom prst="rect">
            <a:avLst/>
          </a:prstGeom>
          <a:solidFill>
            <a:schemeClr val="bg1"/>
          </a:solidFill>
          <a:ln>
            <a:solidFill>
              <a:srgbClr val="7030A0"/>
            </a:solidFill>
          </a:ln>
        </p:spPr>
        <p:txBody>
          <a:bodyPr wrap="square" lIns="91440" tIns="45720" rIns="91440" bIns="45720" rtlCol="0" anchor="t">
            <a:spAutoFit/>
          </a:bodyPr>
          <a:lstStyle/>
          <a:p>
            <a:pPr algn="ctr"/>
            <a:r>
              <a:rPr lang="nl-NL" sz="3200" b="1"/>
              <a:t>I</a:t>
            </a:r>
            <a:endParaRPr lang="en-US" sz="3200">
              <a:ea typeface="Calibri"/>
              <a:cs typeface="Calibri"/>
            </a:endParaRPr>
          </a:p>
        </p:txBody>
      </p:sp>
    </p:spTree>
    <p:extLst>
      <p:ext uri="{BB962C8B-B14F-4D97-AF65-F5344CB8AC3E}">
        <p14:creationId xmlns:p14="http://schemas.microsoft.com/office/powerpoint/2010/main" val="3684731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EAA5-C28A-2D51-57ED-A0E42B65B790}"/>
              </a:ext>
            </a:extLst>
          </p:cNvPr>
          <p:cNvSpPr>
            <a:spLocks noGrp="1"/>
          </p:cNvSpPr>
          <p:nvPr>
            <p:ph type="title"/>
          </p:nvPr>
        </p:nvSpPr>
        <p:spPr>
          <a:xfrm>
            <a:off x="2595880" y="771789"/>
            <a:ext cx="10515600" cy="1325563"/>
          </a:xfrm>
        </p:spPr>
        <p:txBody>
          <a:bodyPr/>
          <a:lstStyle/>
          <a:p>
            <a:r>
              <a:rPr lang="en-US"/>
              <a:t>Quick-fire </a:t>
            </a:r>
            <a:r>
              <a:rPr lang="en-US" err="1"/>
              <a:t>PostIt</a:t>
            </a:r>
            <a:r>
              <a:rPr lang="en-US"/>
              <a:t> notes: </a:t>
            </a:r>
            <a:br>
              <a:rPr lang="en-US"/>
            </a:br>
            <a:r>
              <a:rPr lang="en-US"/>
              <a:t>Take-home messages</a:t>
            </a:r>
          </a:p>
        </p:txBody>
      </p:sp>
      <p:sp>
        <p:nvSpPr>
          <p:cNvPr id="4" name="Tijdelijke aanduiding voor afbeelding 2">
            <a:extLst>
              <a:ext uri="{FF2B5EF4-FFF2-40B4-BE49-F238E27FC236}">
                <a16:creationId xmlns:a16="http://schemas.microsoft.com/office/drawing/2014/main" id="{8DA3EF3A-67E4-42B5-6C2E-279204856F91}"/>
              </a:ext>
            </a:extLst>
          </p:cNvPr>
          <p:cNvSpPr>
            <a:spLocks noGrp="1"/>
          </p:cNvSpPr>
          <p:nvPr>
            <p:ph type="pic" sz="quarter" idx="10"/>
          </p:nvPr>
        </p:nvSpPr>
        <p:spPr>
          <a:xfrm>
            <a:off x="2387600" y="2458455"/>
            <a:ext cx="8666480" cy="3862070"/>
          </a:xfrm>
        </p:spPr>
        <p:txBody>
          <a:bodyPr>
            <a:normAutofit lnSpcReduction="10000"/>
          </a:bodyPr>
          <a:lstStyle/>
          <a:p>
            <a:pPr marL="0" indent="0">
              <a:buNone/>
            </a:pPr>
            <a:r>
              <a:rPr lang="nl-NL" sz="2800" b="1">
                <a:latin typeface=""/>
              </a:rPr>
              <a:t>Take a </a:t>
            </a:r>
            <a:r>
              <a:rPr lang="nl-NL" sz="2800" b="1" err="1">
                <a:latin typeface=""/>
              </a:rPr>
              <a:t>PostIt</a:t>
            </a:r>
            <a:r>
              <a:rPr lang="nl-NL" sz="2800" b="1">
                <a:latin typeface=""/>
              </a:rPr>
              <a:t> </a:t>
            </a:r>
            <a:r>
              <a:rPr lang="nl-NL" sz="2800" b="1" err="1">
                <a:latin typeface=""/>
              </a:rPr>
              <a:t>note</a:t>
            </a:r>
            <a:endParaRPr lang="nl-NL" sz="2800" b="1">
              <a:latin typeface=""/>
            </a:endParaRPr>
          </a:p>
          <a:p>
            <a:pPr marL="0" indent="0">
              <a:buNone/>
            </a:pPr>
            <a:endParaRPr lang="nl-NL" sz="2800" b="1">
              <a:latin typeface=""/>
            </a:endParaRPr>
          </a:p>
          <a:p>
            <a:pPr marL="0" indent="0">
              <a:buNone/>
            </a:pPr>
            <a:r>
              <a:rPr lang="nl-NL" sz="2800" b="1" err="1">
                <a:latin typeface=""/>
                <a:ea typeface="Open Sans"/>
                <a:cs typeface="Open Sans"/>
              </a:rPr>
              <a:t>Answer</a:t>
            </a:r>
            <a:r>
              <a:rPr lang="nl-NL" sz="2800" b="1">
                <a:latin typeface=""/>
                <a:ea typeface="Open Sans"/>
                <a:cs typeface="Open Sans"/>
              </a:rPr>
              <a:t> </a:t>
            </a:r>
            <a:r>
              <a:rPr lang="nl-NL" sz="2800" b="1" err="1">
                <a:latin typeface=""/>
                <a:ea typeface="Open Sans"/>
                <a:cs typeface="Open Sans"/>
              </a:rPr>
              <a:t>the</a:t>
            </a:r>
            <a:r>
              <a:rPr lang="nl-NL" sz="2800" b="1">
                <a:latin typeface=""/>
                <a:ea typeface="Open Sans"/>
                <a:cs typeface="Open Sans"/>
              </a:rPr>
              <a:t> </a:t>
            </a:r>
            <a:r>
              <a:rPr lang="nl-NL" sz="2800" b="1" err="1">
                <a:latin typeface=""/>
                <a:ea typeface="Open Sans"/>
                <a:cs typeface="Open Sans"/>
              </a:rPr>
              <a:t>following</a:t>
            </a:r>
            <a:r>
              <a:rPr lang="nl-NL" sz="2800" b="1">
                <a:latin typeface=""/>
                <a:ea typeface="Open Sans"/>
                <a:cs typeface="Open Sans"/>
              </a:rPr>
              <a:t> </a:t>
            </a:r>
            <a:r>
              <a:rPr lang="nl-NL" sz="2800" b="1" err="1">
                <a:latin typeface=""/>
                <a:ea typeface="Open Sans"/>
                <a:cs typeface="Open Sans"/>
              </a:rPr>
              <a:t>questions</a:t>
            </a:r>
            <a:r>
              <a:rPr lang="nl-NL" sz="2800">
                <a:latin typeface=""/>
                <a:ea typeface="Open Sans"/>
                <a:cs typeface="Open Sans"/>
              </a:rPr>
              <a:t> on a </a:t>
            </a:r>
            <a:r>
              <a:rPr lang="nl-NL" sz="2800" err="1">
                <a:latin typeface=""/>
                <a:ea typeface="Open Sans"/>
                <a:cs typeface="Open Sans"/>
              </a:rPr>
              <a:t>PostIt</a:t>
            </a:r>
            <a:r>
              <a:rPr lang="nl-NL" sz="2800">
                <a:latin typeface=""/>
                <a:ea typeface="Open Sans"/>
                <a:cs typeface="Open Sans"/>
              </a:rPr>
              <a:t> </a:t>
            </a:r>
            <a:r>
              <a:rPr lang="nl-NL" sz="2800" err="1">
                <a:latin typeface=""/>
                <a:ea typeface="Open Sans"/>
                <a:cs typeface="Open Sans"/>
              </a:rPr>
              <a:t>and</a:t>
            </a:r>
            <a:r>
              <a:rPr lang="nl-NL" sz="2800">
                <a:latin typeface=""/>
                <a:ea typeface="Open Sans"/>
                <a:cs typeface="Open Sans"/>
              </a:rPr>
              <a:t> put </a:t>
            </a:r>
            <a:r>
              <a:rPr lang="nl-NL" sz="2800" err="1">
                <a:latin typeface=""/>
                <a:ea typeface="Open Sans"/>
                <a:cs typeface="Open Sans"/>
              </a:rPr>
              <a:t>it</a:t>
            </a:r>
            <a:r>
              <a:rPr lang="nl-NL" sz="2800">
                <a:latin typeface=""/>
                <a:ea typeface="Open Sans"/>
                <a:cs typeface="Open Sans"/>
              </a:rPr>
              <a:t> up on </a:t>
            </a:r>
            <a:r>
              <a:rPr lang="nl-NL" sz="2800" err="1">
                <a:latin typeface=""/>
                <a:ea typeface="Open Sans"/>
                <a:cs typeface="Open Sans"/>
              </a:rPr>
              <a:t>the</a:t>
            </a:r>
            <a:r>
              <a:rPr lang="nl-NL" sz="2800">
                <a:latin typeface=""/>
                <a:ea typeface="Open Sans"/>
                <a:cs typeface="Open Sans"/>
              </a:rPr>
              <a:t> sheet</a:t>
            </a:r>
            <a:endParaRPr lang="nl-NL" sz="2800">
              <a:latin typeface=""/>
            </a:endParaRPr>
          </a:p>
          <a:p>
            <a:pPr marL="457200" marR="0" lvl="1" indent="0">
              <a:spcBef>
                <a:spcPts val="0"/>
              </a:spcBef>
              <a:spcAft>
                <a:spcPts val="0"/>
              </a:spcAft>
              <a:buNone/>
            </a:pPr>
            <a:endParaRPr lang="nl-NL" sz="3600" b="1">
              <a:latin typeface=""/>
            </a:endParaRPr>
          </a:p>
          <a:p>
            <a:pPr marL="457200" lvl="1" indent="0">
              <a:spcBef>
                <a:spcPts val="0"/>
              </a:spcBef>
              <a:buNone/>
            </a:pPr>
            <a:r>
              <a:rPr lang="en-US" sz="4400" kern="100">
                <a:solidFill>
                  <a:srgbClr val="1FA8DA"/>
                </a:solidFill>
                <a:effectLst/>
                <a:latin typeface="Calibri" panose="020F0502020204030204" pitchFamily="34" charset="0"/>
                <a:ea typeface="Calibri" panose="020F0502020204030204" pitchFamily="34" charset="0"/>
                <a:cs typeface="Times New Roman" panose="02020603050405020304" pitchFamily="18" charset="0"/>
              </a:rPr>
              <a:t>What have you learned in this workshop that you can take into your daily work?</a:t>
            </a:r>
          </a:p>
          <a:p>
            <a:pPr marL="800100" lvl="1" indent="-342900">
              <a:spcBef>
                <a:spcPts val="0"/>
              </a:spcBef>
            </a:pP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spcBef>
                <a:spcPts val="0"/>
              </a:spcBef>
              <a:buNone/>
            </a:pPr>
            <a:endParaRPr lang="nl-NL" sz="2800" b="1">
              <a:latin typeface=""/>
            </a:endParaRPr>
          </a:p>
          <a:p>
            <a:pPr marL="0" indent="0">
              <a:buNone/>
            </a:pPr>
            <a:endParaRPr lang="nl-NL" sz="2800">
              <a:latin typeface=""/>
            </a:endParaRPr>
          </a:p>
        </p:txBody>
      </p:sp>
    </p:spTree>
    <p:extLst>
      <p:ext uri="{BB962C8B-B14F-4D97-AF65-F5344CB8AC3E}">
        <p14:creationId xmlns:p14="http://schemas.microsoft.com/office/powerpoint/2010/main" val="614249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EAA5-C28A-2D51-57ED-A0E42B65B790}"/>
              </a:ext>
            </a:extLst>
          </p:cNvPr>
          <p:cNvSpPr>
            <a:spLocks noGrp="1"/>
          </p:cNvSpPr>
          <p:nvPr>
            <p:ph type="title"/>
          </p:nvPr>
        </p:nvSpPr>
        <p:spPr>
          <a:xfrm>
            <a:off x="2595880" y="771789"/>
            <a:ext cx="10515600" cy="1325563"/>
          </a:xfrm>
        </p:spPr>
        <p:txBody>
          <a:bodyPr/>
          <a:lstStyle/>
          <a:p>
            <a:r>
              <a:rPr lang="en-US"/>
              <a:t>Quick-fire </a:t>
            </a:r>
            <a:r>
              <a:rPr lang="en-US" err="1"/>
              <a:t>PostIt</a:t>
            </a:r>
            <a:r>
              <a:rPr lang="en-US"/>
              <a:t> notes: </a:t>
            </a:r>
            <a:br>
              <a:rPr lang="en-US"/>
            </a:br>
            <a:r>
              <a:rPr lang="en-US"/>
              <a:t>Take-home messages</a:t>
            </a:r>
          </a:p>
        </p:txBody>
      </p:sp>
      <p:sp>
        <p:nvSpPr>
          <p:cNvPr id="4" name="Tijdelijke aanduiding voor afbeelding 2">
            <a:extLst>
              <a:ext uri="{FF2B5EF4-FFF2-40B4-BE49-F238E27FC236}">
                <a16:creationId xmlns:a16="http://schemas.microsoft.com/office/drawing/2014/main" id="{8DA3EF3A-67E4-42B5-6C2E-279204856F91}"/>
              </a:ext>
            </a:extLst>
          </p:cNvPr>
          <p:cNvSpPr>
            <a:spLocks noGrp="1"/>
          </p:cNvSpPr>
          <p:nvPr>
            <p:ph type="pic" sz="quarter" idx="10"/>
          </p:nvPr>
        </p:nvSpPr>
        <p:spPr>
          <a:xfrm>
            <a:off x="2595880" y="2458455"/>
            <a:ext cx="8458200" cy="3862070"/>
          </a:xfrm>
        </p:spPr>
        <p:txBody>
          <a:bodyPr>
            <a:normAutofit/>
          </a:bodyPr>
          <a:lstStyle/>
          <a:p>
            <a:pPr marL="0" indent="0">
              <a:buNone/>
            </a:pPr>
            <a:r>
              <a:rPr lang="nl-NL" sz="2800" b="1">
                <a:latin typeface=""/>
              </a:rPr>
              <a:t>Take a </a:t>
            </a:r>
            <a:r>
              <a:rPr lang="nl-NL" sz="2800" b="1" err="1">
                <a:latin typeface=""/>
              </a:rPr>
              <a:t>PostIt</a:t>
            </a:r>
            <a:r>
              <a:rPr lang="nl-NL" sz="2800" b="1">
                <a:latin typeface=""/>
              </a:rPr>
              <a:t> </a:t>
            </a:r>
            <a:r>
              <a:rPr lang="nl-NL" sz="2800" b="1" err="1">
                <a:latin typeface=""/>
              </a:rPr>
              <a:t>note</a:t>
            </a:r>
            <a:endParaRPr lang="nl-NL" sz="2800" b="1">
              <a:latin typeface=""/>
            </a:endParaRPr>
          </a:p>
          <a:p>
            <a:pPr marL="0" indent="0">
              <a:buNone/>
            </a:pPr>
            <a:endParaRPr lang="nl-NL" sz="2800" b="1">
              <a:latin typeface=""/>
            </a:endParaRPr>
          </a:p>
          <a:p>
            <a:pPr marL="0" indent="0">
              <a:buNone/>
            </a:pPr>
            <a:r>
              <a:rPr lang="nl-NL" sz="2800" b="1" err="1">
                <a:latin typeface=""/>
              </a:rPr>
              <a:t>Answer</a:t>
            </a:r>
            <a:r>
              <a:rPr lang="nl-NL" sz="2800" b="1">
                <a:latin typeface=""/>
              </a:rPr>
              <a:t> </a:t>
            </a:r>
            <a:r>
              <a:rPr lang="nl-NL" sz="2800" b="1" err="1">
                <a:latin typeface=""/>
              </a:rPr>
              <a:t>the</a:t>
            </a:r>
            <a:r>
              <a:rPr lang="nl-NL" sz="2800" b="1">
                <a:latin typeface=""/>
              </a:rPr>
              <a:t> </a:t>
            </a:r>
            <a:r>
              <a:rPr lang="nl-NL" sz="2800" b="1" err="1">
                <a:latin typeface=""/>
              </a:rPr>
              <a:t>following</a:t>
            </a:r>
            <a:r>
              <a:rPr lang="nl-NL" sz="2800" b="1">
                <a:latin typeface=""/>
              </a:rPr>
              <a:t> </a:t>
            </a:r>
            <a:r>
              <a:rPr lang="nl-NL" sz="2800" b="1" err="1">
                <a:latin typeface=""/>
              </a:rPr>
              <a:t>questions</a:t>
            </a:r>
            <a:r>
              <a:rPr lang="nl-NL" sz="2800">
                <a:latin typeface=""/>
              </a:rPr>
              <a:t> on a </a:t>
            </a:r>
            <a:r>
              <a:rPr lang="nl-NL" sz="2800" err="1">
                <a:latin typeface=""/>
              </a:rPr>
              <a:t>PostIt</a:t>
            </a:r>
            <a:r>
              <a:rPr lang="nl-NL" sz="2800">
                <a:latin typeface=""/>
              </a:rPr>
              <a:t> </a:t>
            </a:r>
            <a:r>
              <a:rPr lang="nl-NL" sz="2800" err="1">
                <a:latin typeface=""/>
              </a:rPr>
              <a:t>and</a:t>
            </a:r>
            <a:r>
              <a:rPr lang="nl-NL" sz="2800">
                <a:latin typeface=""/>
              </a:rPr>
              <a:t> put </a:t>
            </a:r>
            <a:r>
              <a:rPr lang="nl-NL" sz="2800" err="1">
                <a:latin typeface=""/>
              </a:rPr>
              <a:t>it</a:t>
            </a:r>
            <a:r>
              <a:rPr lang="nl-NL" sz="2800">
                <a:latin typeface=""/>
              </a:rPr>
              <a:t> up on Sheet 3:</a:t>
            </a:r>
          </a:p>
          <a:p>
            <a:pPr marL="457200" marR="0" lvl="1" indent="0">
              <a:spcBef>
                <a:spcPts val="0"/>
              </a:spcBef>
              <a:spcAft>
                <a:spcPts val="0"/>
              </a:spcAft>
              <a:buNone/>
            </a:pPr>
            <a:endParaRPr lang="nl-NL" sz="3600" b="1">
              <a:latin typeface=""/>
            </a:endParaRPr>
          </a:p>
          <a:p>
            <a:pPr marL="457200" lvl="1" indent="0">
              <a:spcBef>
                <a:spcPts val="0"/>
              </a:spcBef>
              <a:buNone/>
            </a:pPr>
            <a:r>
              <a:rPr lang="en-US" sz="4000" kern="100">
                <a:solidFill>
                  <a:srgbClr val="1FA8DA"/>
                </a:solidFill>
                <a:effectLst/>
                <a:latin typeface="Calibri" panose="020F0502020204030204" pitchFamily="34" charset="0"/>
                <a:ea typeface="Calibri" panose="020F0502020204030204" pitchFamily="34" charset="0"/>
                <a:cs typeface="Times New Roman" panose="02020603050405020304" pitchFamily="18" charset="0"/>
              </a:rPr>
              <a:t>What do you still need to know / learn?</a:t>
            </a:r>
          </a:p>
          <a:p>
            <a:pPr marL="0" indent="0">
              <a:buNone/>
            </a:pPr>
            <a:endParaRPr lang="nl-NL" sz="2800" b="1">
              <a:latin typeface=""/>
            </a:endParaRPr>
          </a:p>
          <a:p>
            <a:pPr marL="0" indent="0">
              <a:buNone/>
            </a:pPr>
            <a:endParaRPr lang="nl-NL" sz="2800">
              <a:latin typeface=""/>
            </a:endParaRPr>
          </a:p>
        </p:txBody>
      </p:sp>
    </p:spTree>
    <p:extLst>
      <p:ext uri="{BB962C8B-B14F-4D97-AF65-F5344CB8AC3E}">
        <p14:creationId xmlns:p14="http://schemas.microsoft.com/office/powerpoint/2010/main" val="1773597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FD8D94B-5D69-75E5-51C5-FAF7B0015581}"/>
              </a:ext>
            </a:extLst>
          </p:cNvPr>
          <p:cNvSpPr txBox="1"/>
          <p:nvPr/>
        </p:nvSpPr>
        <p:spPr>
          <a:xfrm>
            <a:off x="1524000" y="896372"/>
            <a:ext cx="9144000" cy="1938992"/>
          </a:xfrm>
          <a:prstGeom prst="rect">
            <a:avLst/>
          </a:prstGeom>
          <a:noFill/>
        </p:spPr>
        <p:txBody>
          <a:bodyPr wrap="square" lIns="91440" tIns="45720" rIns="91440" bIns="45720" rtlCol="0" anchor="t">
            <a:spAutoFit/>
          </a:bodyPr>
          <a:lstStyle/>
          <a:p>
            <a:pPr algn="ctr"/>
            <a:r>
              <a:rPr lang="nl-NL" sz="4000" err="1">
                <a:solidFill>
                  <a:schemeClr val="tx2"/>
                </a:solidFill>
                <a:latin typeface="Glegoo"/>
                <a:cs typeface="Glegoo"/>
              </a:rPr>
              <a:t>Thank</a:t>
            </a:r>
            <a:r>
              <a:rPr lang="nl-NL" sz="4000">
                <a:solidFill>
                  <a:schemeClr val="tx2"/>
                </a:solidFill>
                <a:latin typeface="Glegoo"/>
                <a:cs typeface="Glegoo"/>
              </a:rPr>
              <a:t> </a:t>
            </a:r>
            <a:r>
              <a:rPr lang="nl-NL" sz="4000" err="1">
                <a:solidFill>
                  <a:schemeClr val="tx2"/>
                </a:solidFill>
                <a:latin typeface="Glegoo"/>
                <a:cs typeface="Glegoo"/>
              </a:rPr>
              <a:t>you</a:t>
            </a:r>
            <a:r>
              <a:rPr lang="nl-NL" sz="4000">
                <a:solidFill>
                  <a:schemeClr val="tx2"/>
                </a:solidFill>
                <a:latin typeface="Glegoo"/>
                <a:cs typeface="Glegoo"/>
              </a:rPr>
              <a:t>!</a:t>
            </a:r>
            <a:endParaRPr lang="en-US">
              <a:solidFill>
                <a:schemeClr val="tx2"/>
              </a:solidFill>
              <a:ea typeface="Calibri"/>
              <a:cs typeface="Calibri"/>
            </a:endParaRPr>
          </a:p>
          <a:p>
            <a:pPr algn="ctr"/>
            <a:endParaRPr lang="nl-NL" sz="4000">
              <a:solidFill>
                <a:schemeClr val="tx2"/>
              </a:solidFill>
              <a:latin typeface="Glegoo"/>
              <a:cs typeface="Glegoo"/>
            </a:endParaRPr>
          </a:p>
          <a:p>
            <a:pPr algn="ctr"/>
            <a:r>
              <a:rPr lang="nl-NL" sz="4000">
                <a:solidFill>
                  <a:schemeClr val="tx2"/>
                </a:solidFill>
                <a:latin typeface="Glegoo"/>
                <a:cs typeface="Glegoo"/>
              </a:rPr>
              <a:t>More information</a:t>
            </a:r>
            <a:endParaRPr lang="nl-NL">
              <a:solidFill>
                <a:schemeClr val="tx2"/>
              </a:solidFill>
              <a:ea typeface="Calibri"/>
              <a:cs typeface="Calibri"/>
            </a:endParaRPr>
          </a:p>
        </p:txBody>
      </p:sp>
      <p:sp>
        <p:nvSpPr>
          <p:cNvPr id="3" name="Tekstvak 2">
            <a:extLst>
              <a:ext uri="{FF2B5EF4-FFF2-40B4-BE49-F238E27FC236}">
                <a16:creationId xmlns:a16="http://schemas.microsoft.com/office/drawing/2014/main" id="{CF95DEB8-6A9F-D6B9-37DB-E2F88C377031}"/>
              </a:ext>
            </a:extLst>
          </p:cNvPr>
          <p:cNvSpPr txBox="1"/>
          <p:nvPr/>
        </p:nvSpPr>
        <p:spPr>
          <a:xfrm>
            <a:off x="4488781" y="3108386"/>
            <a:ext cx="4630615" cy="400110"/>
          </a:xfrm>
          <a:prstGeom prst="rect">
            <a:avLst/>
          </a:prstGeom>
          <a:noFill/>
        </p:spPr>
        <p:txBody>
          <a:bodyPr wrap="square" rtlCol="0">
            <a:spAutoFit/>
          </a:bodyPr>
          <a:lstStyle/>
          <a:p>
            <a:pPr algn="ctr"/>
            <a:r>
              <a:rPr lang="nl-NL" sz="2000" err="1">
                <a:solidFill>
                  <a:schemeClr val="tx1"/>
                </a:solidFill>
                <a:latin typeface="Open Sans" panose="020B0606030504020204" pitchFamily="34" charset="0"/>
                <a:ea typeface="Open Sans" panose="020B0606030504020204" pitchFamily="34" charset="0"/>
                <a:cs typeface="Open Sans" panose="020B0606030504020204" pitchFamily="34" charset="0"/>
              </a:rPr>
              <a:t>Visit</a:t>
            </a:r>
            <a:r>
              <a:rPr lang="nl-NL" sz="20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nl-NL" sz="2000" err="1">
                <a:solidFill>
                  <a:schemeClr val="tx1"/>
                </a:solidFill>
                <a:latin typeface="Open Sans" panose="020B0606030504020204" pitchFamily="34" charset="0"/>
                <a:ea typeface="Open Sans" panose="020B0606030504020204" pitchFamily="34" charset="0"/>
                <a:cs typeface="Open Sans" panose="020B0606030504020204" pitchFamily="34" charset="0"/>
              </a:rPr>
              <a:t>our</a:t>
            </a:r>
            <a:r>
              <a:rPr lang="nl-NL" sz="2000">
                <a:solidFill>
                  <a:schemeClr val="tx1"/>
                </a:solidFill>
                <a:latin typeface="Open Sans" panose="020B0606030504020204" pitchFamily="34" charset="0"/>
                <a:ea typeface="Open Sans" panose="020B0606030504020204" pitchFamily="34" charset="0"/>
                <a:cs typeface="Open Sans" panose="020B0606030504020204" pitchFamily="34" charset="0"/>
              </a:rPr>
              <a:t> website </a:t>
            </a:r>
            <a:r>
              <a:rPr lang="nl-NL" sz="2000" b="1" err="1">
                <a:solidFill>
                  <a:schemeClr val="tx1"/>
                </a:solidFill>
                <a:latin typeface="Open Sans" panose="020B0606030504020204" pitchFamily="34" charset="0"/>
                <a:ea typeface="Open Sans" panose="020B0606030504020204" pitchFamily="34" charset="0"/>
                <a:cs typeface="Open Sans" panose="020B0606030504020204" pitchFamily="34" charset="0"/>
              </a:rPr>
              <a:t>www.dans.knaw.nl</a:t>
            </a:r>
            <a:endParaRPr lang="nl-NL" sz="20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kstvak 3">
            <a:extLst>
              <a:ext uri="{FF2B5EF4-FFF2-40B4-BE49-F238E27FC236}">
                <a16:creationId xmlns:a16="http://schemas.microsoft.com/office/drawing/2014/main" id="{2C8DAF6B-319D-58D6-61B3-EE6AB483D59A}"/>
              </a:ext>
            </a:extLst>
          </p:cNvPr>
          <p:cNvSpPr txBox="1"/>
          <p:nvPr/>
        </p:nvSpPr>
        <p:spPr>
          <a:xfrm>
            <a:off x="4624642" y="3606764"/>
            <a:ext cx="2590800" cy="400110"/>
          </a:xfrm>
          <a:prstGeom prst="rect">
            <a:avLst/>
          </a:prstGeom>
          <a:noFill/>
        </p:spPr>
        <p:txBody>
          <a:bodyPr wrap="square" rtlCol="0">
            <a:spAutoFit/>
          </a:bodyPr>
          <a:lstStyle/>
          <a:p>
            <a:pPr algn="ctr"/>
            <a:r>
              <a:rPr lang="nl-NL" sz="2000" err="1">
                <a:solidFill>
                  <a:schemeClr val="tx1"/>
                </a:solidFill>
                <a:latin typeface="Open Sans" panose="020B0606030504020204" pitchFamily="34" charset="0"/>
                <a:ea typeface="Open Sans" panose="020B0606030504020204" pitchFamily="34" charset="0"/>
                <a:cs typeface="Open Sans" panose="020B0606030504020204" pitchFamily="34" charset="0"/>
              </a:rPr>
              <a:t>And</a:t>
            </a:r>
            <a:r>
              <a:rPr lang="nl-NL" sz="2000">
                <a:solidFill>
                  <a:schemeClr val="tx1"/>
                </a:solidFill>
                <a:latin typeface="Open Sans" panose="020B0606030504020204" pitchFamily="34" charset="0"/>
                <a:ea typeface="Open Sans" panose="020B0606030504020204" pitchFamily="34" charset="0"/>
                <a:cs typeface="Open Sans" panose="020B0606030504020204" pitchFamily="34" charset="0"/>
              </a:rPr>
              <a:t> follow </a:t>
            </a:r>
            <a:r>
              <a:rPr lang="nl-NL" sz="2000" err="1">
                <a:solidFill>
                  <a:schemeClr val="tx1"/>
                </a:solidFill>
                <a:latin typeface="Open Sans" panose="020B0606030504020204" pitchFamily="34" charset="0"/>
                <a:ea typeface="Open Sans" panose="020B0606030504020204" pitchFamily="34" charset="0"/>
                <a:cs typeface="Open Sans" panose="020B0606030504020204" pitchFamily="34" charset="0"/>
              </a:rPr>
              <a:t>us</a:t>
            </a:r>
            <a:r>
              <a:rPr lang="nl-NL" sz="2000">
                <a:solidFill>
                  <a:schemeClr val="tx1"/>
                </a:solidFill>
                <a:latin typeface="Open Sans" panose="020B0606030504020204" pitchFamily="34" charset="0"/>
                <a:ea typeface="Open Sans" panose="020B0606030504020204" pitchFamily="34" charset="0"/>
                <a:cs typeface="Open Sans" panose="020B0606030504020204" pitchFamily="34" charset="0"/>
              </a:rPr>
              <a:t> online</a:t>
            </a:r>
            <a:endParaRPr lang="nl-NL" sz="20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ep 5">
            <a:extLst>
              <a:ext uri="{FF2B5EF4-FFF2-40B4-BE49-F238E27FC236}">
                <a16:creationId xmlns:a16="http://schemas.microsoft.com/office/drawing/2014/main" id="{DCF3F6D1-D64B-E460-52B3-6778FFF39B89}"/>
              </a:ext>
            </a:extLst>
          </p:cNvPr>
          <p:cNvGrpSpPr/>
          <p:nvPr/>
        </p:nvGrpSpPr>
        <p:grpSpPr>
          <a:xfrm>
            <a:off x="4622116" y="4287410"/>
            <a:ext cx="2961074" cy="1753851"/>
            <a:chOff x="3789232" y="3224154"/>
            <a:chExt cx="2961074" cy="1753851"/>
          </a:xfrm>
        </p:grpSpPr>
        <p:sp>
          <p:nvSpPr>
            <p:cNvPr id="5" name="object 4">
              <a:extLst>
                <a:ext uri="{FF2B5EF4-FFF2-40B4-BE49-F238E27FC236}">
                  <a16:creationId xmlns:a16="http://schemas.microsoft.com/office/drawing/2014/main" id="{47A35F4F-49E3-A7CE-C359-440B684FA389}"/>
                </a:ext>
              </a:extLst>
            </p:cNvPr>
            <p:cNvSpPr txBox="1"/>
            <p:nvPr/>
          </p:nvSpPr>
          <p:spPr>
            <a:xfrm>
              <a:off x="4534147" y="3990506"/>
              <a:ext cx="2216159" cy="217366"/>
            </a:xfrm>
            <a:prstGeom prst="rect">
              <a:avLst/>
            </a:prstGeom>
          </p:spPr>
          <p:txBody>
            <a:bodyPr vert="horz" wrap="square" lIns="0" tIns="32384" rIns="0" bIns="0" rtlCol="0">
              <a:spAutoFit/>
            </a:bodyPr>
            <a:lstStyle/>
            <a:p>
              <a:pPr marL="12700">
                <a:lnSpc>
                  <a:spcPct val="100000"/>
                </a:lnSpc>
                <a:spcBef>
                  <a:spcPts val="254"/>
                </a:spcBef>
              </a:pPr>
              <a:r>
                <a:rPr sz="1200" b="0" i="0" spc="-10">
                  <a:solidFill>
                    <a:srgbClr val="033B4A"/>
                  </a:solidFill>
                  <a:latin typeface="Open Sans" panose="020B0606030504020204" pitchFamily="34" charset="0"/>
                  <a:ea typeface="Open Sans" panose="020B0606030504020204" pitchFamily="34" charset="0"/>
                  <a:cs typeface="Open Sans" panose="020B0606030504020204" pitchFamily="34" charset="0"/>
                </a:rPr>
                <a:t>Linked</a:t>
              </a:r>
              <a:r>
                <a:rPr lang="nl-NL" sz="1200" b="0" i="0" spc="-10">
                  <a:solidFill>
                    <a:srgbClr val="033B4A"/>
                  </a:solidFill>
                  <a:latin typeface="Open Sans" panose="020B0606030504020204" pitchFamily="34" charset="0"/>
                  <a:ea typeface="Open Sans" panose="020B0606030504020204" pitchFamily="34" charset="0"/>
                  <a:cs typeface="Open Sans" panose="020B0606030504020204" pitchFamily="34" charset="0"/>
                </a:rPr>
                <a:t>I</a:t>
              </a:r>
              <a:r>
                <a:rPr sz="1200" b="0" i="0" spc="-10">
                  <a:solidFill>
                    <a:srgbClr val="033B4A"/>
                  </a:solidFill>
                  <a:latin typeface="Open Sans" panose="020B0606030504020204" pitchFamily="34" charset="0"/>
                  <a:ea typeface="Open Sans" panose="020B0606030504020204" pitchFamily="34" charset="0"/>
                  <a:cs typeface="Open Sans" panose="020B0606030504020204" pitchFamily="34" charset="0"/>
                </a:rPr>
                <a:t>n</a:t>
              </a:r>
              <a:r>
                <a:rPr lang="nl-NL" sz="1200" b="0" i="0" spc="-10">
                  <a:solidFill>
                    <a:srgbClr val="033B4A"/>
                  </a:solidFill>
                  <a:latin typeface="Open Sans" panose="020B0606030504020204" pitchFamily="34" charset="0"/>
                  <a:ea typeface="Open Sans" panose="020B0606030504020204" pitchFamily="34" charset="0"/>
                  <a:cs typeface="Open Sans" panose="020B0606030504020204" pitchFamily="34" charset="0"/>
                </a:rPr>
                <a:t> </a:t>
              </a:r>
              <a:r>
                <a:rPr sz="1200" b="0" i="0" spc="-10">
                  <a:solidFill>
                    <a:srgbClr val="033B4A"/>
                  </a:solidFill>
                  <a:latin typeface="Open Sans" panose="020B0606030504020204" pitchFamily="34" charset="0"/>
                  <a:ea typeface="Open Sans" panose="020B0606030504020204" pitchFamily="34" charset="0"/>
                  <a:cs typeface="Open Sans" panose="020B0606030504020204" pitchFamily="34" charset="0"/>
                </a:rPr>
                <a:t>@DANS</a:t>
              </a:r>
              <a:endParaRPr sz="1200" b="0" i="0">
                <a:latin typeface="Open Sans" panose="020B0606030504020204" pitchFamily="34" charset="0"/>
                <a:ea typeface="Open Sans" panose="020B0606030504020204" pitchFamily="34" charset="0"/>
                <a:cs typeface="Open Sans" panose="020B0606030504020204" pitchFamily="34" charset="0"/>
              </a:endParaRPr>
            </a:p>
          </p:txBody>
        </p:sp>
        <p:sp>
          <p:nvSpPr>
            <p:cNvPr id="9" name="object 4">
              <a:extLst>
                <a:ext uri="{FF2B5EF4-FFF2-40B4-BE49-F238E27FC236}">
                  <a16:creationId xmlns:a16="http://schemas.microsoft.com/office/drawing/2014/main" id="{696C112A-7A98-9FBB-2D46-2569726610C9}"/>
                </a:ext>
                <a:ext uri="{C183D7F6-B498-43B3-948B-1728B52AA6E4}">
                  <adec:decorative xmlns:adec="http://schemas.microsoft.com/office/drawing/2017/decorative" val="0"/>
                </a:ext>
              </a:extLst>
            </p:cNvPr>
            <p:cNvSpPr txBox="1"/>
            <p:nvPr/>
          </p:nvSpPr>
          <p:spPr>
            <a:xfrm>
              <a:off x="4534146" y="3348833"/>
              <a:ext cx="2216160" cy="217366"/>
            </a:xfrm>
            <a:prstGeom prst="rect">
              <a:avLst/>
            </a:prstGeom>
          </p:spPr>
          <p:txBody>
            <a:bodyPr vert="horz" wrap="square" lIns="0" tIns="32384" rIns="0" bIns="0" rtlCol="0">
              <a:spAutoFit/>
            </a:bodyPr>
            <a:lstStyle/>
            <a:p>
              <a:pPr marL="12700">
                <a:lnSpc>
                  <a:spcPct val="100000"/>
                </a:lnSpc>
              </a:pPr>
              <a:r>
                <a:rPr lang="nl-NL" sz="1200" b="0" i="0" spc="-10">
                  <a:solidFill>
                    <a:srgbClr val="033B4A"/>
                  </a:solidFill>
                  <a:latin typeface="Open Sans" panose="020B0606030504020204" pitchFamily="34" charset="0"/>
                  <a:ea typeface="Open Sans" panose="020B0606030504020204" pitchFamily="34" charset="0"/>
                  <a:cs typeface="Open Sans" panose="020B0606030504020204" pitchFamily="34" charset="0"/>
                </a:rPr>
                <a:t>M</a:t>
              </a:r>
              <a:r>
                <a:rPr sz="1200" b="0" i="0" spc="-10" err="1">
                  <a:solidFill>
                    <a:srgbClr val="033B4A"/>
                  </a:solidFill>
                  <a:latin typeface="Open Sans" panose="020B0606030504020204" pitchFamily="34" charset="0"/>
                  <a:ea typeface="Open Sans" panose="020B0606030504020204" pitchFamily="34" charset="0"/>
                  <a:cs typeface="Open Sans" panose="020B0606030504020204" pitchFamily="34" charset="0"/>
                </a:rPr>
                <a:t>astodon</a:t>
              </a:r>
              <a:r>
                <a:rPr lang="nl-NL" sz="1200" b="0" i="0" spc="-10">
                  <a:solidFill>
                    <a:srgbClr val="033B4A"/>
                  </a:solidFill>
                  <a:latin typeface="Open Sans" panose="020B0606030504020204" pitchFamily="34" charset="0"/>
                  <a:ea typeface="Open Sans" panose="020B0606030504020204" pitchFamily="34" charset="0"/>
                  <a:cs typeface="Open Sans" panose="020B0606030504020204" pitchFamily="34" charset="0"/>
                </a:rPr>
                <a:t> </a:t>
              </a:r>
              <a:r>
                <a:rPr sz="1200" b="0" i="0" spc="-10">
                  <a:solidFill>
                    <a:srgbClr val="033B4A"/>
                  </a:solidFill>
                  <a:latin typeface="Open Sans" panose="020B0606030504020204" pitchFamily="34" charset="0"/>
                  <a:ea typeface="Open Sans" panose="020B0606030504020204" pitchFamily="34" charset="0"/>
                  <a:cs typeface="Open Sans" panose="020B0606030504020204" pitchFamily="34" charset="0"/>
                </a:rPr>
                <a:t>@DANS_knaw_nwo</a:t>
              </a:r>
              <a:endParaRPr sz="1200" b="0" i="0">
                <a:latin typeface="Open Sans" panose="020B0606030504020204" pitchFamily="34" charset="0"/>
                <a:ea typeface="Open Sans" panose="020B0606030504020204" pitchFamily="34" charset="0"/>
                <a:cs typeface="Open Sans" panose="020B0606030504020204" pitchFamily="34" charset="0"/>
              </a:endParaRPr>
            </a:p>
          </p:txBody>
        </p:sp>
        <p:sp>
          <p:nvSpPr>
            <p:cNvPr id="10" name="object 4">
              <a:extLst>
                <a:ext uri="{FF2B5EF4-FFF2-40B4-BE49-F238E27FC236}">
                  <a16:creationId xmlns:a16="http://schemas.microsoft.com/office/drawing/2014/main" id="{1E522C8C-C631-D133-A454-C854462171BD}"/>
                </a:ext>
              </a:extLst>
            </p:cNvPr>
            <p:cNvSpPr txBox="1"/>
            <p:nvPr/>
          </p:nvSpPr>
          <p:spPr>
            <a:xfrm>
              <a:off x="4534147" y="4636598"/>
              <a:ext cx="2216159" cy="217366"/>
            </a:xfrm>
            <a:prstGeom prst="rect">
              <a:avLst/>
            </a:prstGeom>
          </p:spPr>
          <p:txBody>
            <a:bodyPr vert="horz" wrap="square" lIns="0" tIns="32384" rIns="0" bIns="0" rtlCol="0">
              <a:spAutoFit/>
            </a:bodyPr>
            <a:lstStyle/>
            <a:p>
              <a:pPr marL="12700">
                <a:lnSpc>
                  <a:spcPct val="100000"/>
                </a:lnSpc>
                <a:spcBef>
                  <a:spcPts val="254"/>
                </a:spcBef>
              </a:pPr>
              <a:r>
                <a:rPr lang="nl-NL" sz="1200" b="0" i="0" spc="10">
                  <a:solidFill>
                    <a:srgbClr val="033B4A"/>
                  </a:solidFill>
                  <a:latin typeface="Open Sans" panose="020B0606030504020204" pitchFamily="34" charset="0"/>
                  <a:ea typeface="Open Sans" panose="020B0606030504020204" pitchFamily="34" charset="0"/>
                  <a:cs typeface="Open Sans" panose="020B0606030504020204" pitchFamily="34" charset="0"/>
                </a:rPr>
                <a:t>X </a:t>
              </a:r>
              <a:r>
                <a:rPr lang="nl-NL" sz="1200" b="0" i="0" spc="-10">
                  <a:solidFill>
                    <a:srgbClr val="033B4A"/>
                  </a:solidFill>
                  <a:latin typeface="Open Sans" panose="020B0606030504020204" pitchFamily="34" charset="0"/>
                  <a:ea typeface="Open Sans" panose="020B0606030504020204" pitchFamily="34" charset="0"/>
                  <a:cs typeface="Open Sans" panose="020B0606030504020204" pitchFamily="34" charset="0"/>
                </a:rPr>
                <a:t>@DANS_knaw_nwo</a:t>
              </a:r>
              <a:endParaRPr sz="1200" b="0" i="0">
                <a:latin typeface="Open Sans" panose="020B0606030504020204" pitchFamily="34" charset="0"/>
                <a:ea typeface="Open Sans" panose="020B0606030504020204" pitchFamily="34" charset="0"/>
                <a:cs typeface="Open Sans" panose="020B0606030504020204" pitchFamily="34" charset="0"/>
              </a:endParaRPr>
            </a:p>
          </p:txBody>
        </p:sp>
        <p:pic>
          <p:nvPicPr>
            <p:cNvPr id="11" name="Graphic 10">
              <a:extLst>
                <a:ext uri="{FF2B5EF4-FFF2-40B4-BE49-F238E27FC236}">
                  <a16:creationId xmlns:a16="http://schemas.microsoft.com/office/drawing/2014/main" id="{C80ED177-67D2-BEB0-FEBF-3B6E3FA2B6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89234" y="3224154"/>
              <a:ext cx="466725" cy="466725"/>
            </a:xfrm>
            <a:prstGeom prst="rect">
              <a:avLst/>
            </a:prstGeom>
          </p:spPr>
        </p:pic>
        <p:pic>
          <p:nvPicPr>
            <p:cNvPr id="12" name="Graphic 11">
              <a:extLst>
                <a:ext uri="{FF2B5EF4-FFF2-40B4-BE49-F238E27FC236}">
                  <a16:creationId xmlns:a16="http://schemas.microsoft.com/office/drawing/2014/main" id="{4CE5D0F4-B52D-6FAA-112C-A9F52D4C93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9233" y="3867717"/>
              <a:ext cx="466725" cy="466725"/>
            </a:xfrm>
            <a:prstGeom prst="rect">
              <a:avLst/>
            </a:prstGeom>
          </p:spPr>
        </p:pic>
        <p:pic>
          <p:nvPicPr>
            <p:cNvPr id="13" name="Graphic 12">
              <a:extLst>
                <a:ext uri="{FF2B5EF4-FFF2-40B4-BE49-F238E27FC236}">
                  <a16:creationId xmlns:a16="http://schemas.microsoft.com/office/drawing/2014/main" id="{E2231C52-25EF-F560-CAF0-DEC8E10D03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89232" y="4511280"/>
              <a:ext cx="466725" cy="466725"/>
            </a:xfrm>
            <a:prstGeom prst="rect">
              <a:avLst/>
            </a:prstGeom>
          </p:spPr>
        </p:pic>
      </p:grpSp>
    </p:spTree>
    <p:extLst>
      <p:ext uri="{BB962C8B-B14F-4D97-AF65-F5344CB8AC3E}">
        <p14:creationId xmlns:p14="http://schemas.microsoft.com/office/powerpoint/2010/main" val="2665886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3DF18-76DC-86C3-4CF4-5F57E39CE616}"/>
              </a:ext>
            </a:extLst>
          </p:cNvPr>
          <p:cNvSpPr>
            <a:spLocks noGrp="1"/>
          </p:cNvSpPr>
          <p:nvPr>
            <p:ph type="title"/>
          </p:nvPr>
        </p:nvSpPr>
        <p:spPr/>
        <p:txBody>
          <a:bodyPr/>
          <a:lstStyle/>
          <a:p>
            <a:r>
              <a:rPr lang="en-US"/>
              <a:t>Introduce yourselves</a:t>
            </a:r>
          </a:p>
        </p:txBody>
      </p:sp>
      <p:sp>
        <p:nvSpPr>
          <p:cNvPr id="4" name="TextBox 3">
            <a:extLst>
              <a:ext uri="{FF2B5EF4-FFF2-40B4-BE49-F238E27FC236}">
                <a16:creationId xmlns:a16="http://schemas.microsoft.com/office/drawing/2014/main" id="{FEEA2F75-36F7-0769-B3FC-0C7865A37214}"/>
              </a:ext>
            </a:extLst>
          </p:cNvPr>
          <p:cNvSpPr txBox="1"/>
          <p:nvPr/>
        </p:nvSpPr>
        <p:spPr>
          <a:xfrm>
            <a:off x="838200" y="2029135"/>
            <a:ext cx="6183086" cy="2862322"/>
          </a:xfrm>
          <a:prstGeom prst="rect">
            <a:avLst/>
          </a:prstGeom>
          <a:noFill/>
        </p:spPr>
        <p:txBody>
          <a:bodyPr wrap="square" lIns="91440" tIns="45720" rIns="91440" bIns="45720" rtlCol="0" anchor="t">
            <a:spAutoFit/>
          </a:bodyPr>
          <a:lstStyle/>
          <a:p>
            <a:pPr marL="571500" indent="-571500">
              <a:buFont typeface="Arial"/>
              <a:buChar char="•"/>
            </a:pPr>
            <a:r>
              <a:rPr lang="en-US" sz="3600"/>
              <a:t>Your </a:t>
            </a:r>
            <a:r>
              <a:rPr lang="en-US" sz="3600">
                <a:solidFill>
                  <a:schemeClr val="tx2"/>
                </a:solidFill>
              </a:rPr>
              <a:t>name</a:t>
            </a:r>
            <a:endParaRPr lang="en-US" sz="3600">
              <a:solidFill>
                <a:schemeClr val="tx2"/>
              </a:solidFill>
              <a:ea typeface="Calibri" panose="020F0502020204030204"/>
              <a:cs typeface="Calibri" panose="020F0502020204030204"/>
            </a:endParaRPr>
          </a:p>
          <a:p>
            <a:pPr marL="571500" indent="-571500">
              <a:buFont typeface="Arial"/>
              <a:buChar char="•"/>
            </a:pPr>
            <a:r>
              <a:rPr lang="en-US" sz="3600"/>
              <a:t>Your </a:t>
            </a:r>
            <a:r>
              <a:rPr lang="en-US" sz="3600">
                <a:solidFill>
                  <a:schemeClr val="tx2"/>
                </a:solidFill>
              </a:rPr>
              <a:t>role</a:t>
            </a:r>
            <a:endParaRPr lang="en-US" sz="3600">
              <a:solidFill>
                <a:schemeClr val="tx2"/>
              </a:solidFill>
              <a:ea typeface="Calibri" panose="020F0502020204030204"/>
              <a:cs typeface="Calibri" panose="020F0502020204030204"/>
            </a:endParaRPr>
          </a:p>
          <a:p>
            <a:pPr marL="571500" indent="-571500">
              <a:buFont typeface="Arial"/>
              <a:buChar char="•"/>
            </a:pPr>
            <a:r>
              <a:rPr lang="en-US" sz="3600"/>
              <a:t>What </a:t>
            </a:r>
            <a:r>
              <a:rPr lang="en-US" sz="3600">
                <a:solidFill>
                  <a:schemeClr val="tx2"/>
                </a:solidFill>
              </a:rPr>
              <a:t>types of data </a:t>
            </a:r>
            <a:r>
              <a:rPr lang="en-US" sz="3600"/>
              <a:t>do you collect / curate / advise / </a:t>
            </a:r>
            <a:r>
              <a:rPr lang="en-US" sz="3600" err="1"/>
              <a:t>specialise</a:t>
            </a:r>
            <a:r>
              <a:rPr lang="en-US" sz="3600"/>
              <a:t> in?</a:t>
            </a:r>
            <a:endParaRPr lang="en-US" sz="3600">
              <a:ea typeface="Calibri" panose="020F0502020204030204"/>
              <a:cs typeface="Calibri" panose="020F0502020204030204"/>
            </a:endParaRPr>
          </a:p>
        </p:txBody>
      </p:sp>
      <p:pic>
        <p:nvPicPr>
          <p:cNvPr id="1026" name="Picture 2" descr="brown and black short coated small dog with leash on road during daytime">
            <a:extLst>
              <a:ext uri="{FF2B5EF4-FFF2-40B4-BE49-F238E27FC236}">
                <a16:creationId xmlns:a16="http://schemas.microsoft.com/office/drawing/2014/main" id="{3CAF4534-7DBC-52F1-10BF-BA46DB38F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600" y="0"/>
            <a:ext cx="4851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1FE694-8F01-F0E8-4EBC-7ADA325E4871}"/>
              </a:ext>
            </a:extLst>
          </p:cNvPr>
          <p:cNvSpPr txBox="1"/>
          <p:nvPr/>
        </p:nvSpPr>
        <p:spPr>
          <a:xfrm>
            <a:off x="4851401" y="6540473"/>
            <a:ext cx="2993572" cy="276999"/>
          </a:xfrm>
          <a:prstGeom prst="rect">
            <a:avLst/>
          </a:prstGeom>
          <a:noFill/>
        </p:spPr>
        <p:txBody>
          <a:bodyPr wrap="square">
            <a:spAutoFit/>
          </a:bodyPr>
          <a:lstStyle/>
          <a:p>
            <a:r>
              <a:rPr lang="en-US" sz="1200">
                <a:latin typeface="+mj-lt"/>
              </a:rPr>
              <a:t>Photo by </a:t>
            </a:r>
            <a:r>
              <a:rPr lang="en-US" sz="1200">
                <a:latin typeface="+mj-lt"/>
                <a:hlinkClick r:id="rId3"/>
              </a:rPr>
              <a:t>Bundo Kim</a:t>
            </a:r>
            <a:r>
              <a:rPr lang="en-US" sz="1200">
                <a:latin typeface="+mj-lt"/>
              </a:rPr>
              <a:t> on </a:t>
            </a:r>
            <a:r>
              <a:rPr lang="en-US" sz="1200">
                <a:latin typeface="+mj-lt"/>
                <a:hlinkClick r:id="rId4"/>
              </a:rPr>
              <a:t>Unsplash</a:t>
            </a:r>
            <a:r>
              <a:rPr lang="en-US" sz="1200">
                <a:latin typeface="+mj-lt"/>
              </a:rPr>
              <a:t> </a:t>
            </a:r>
          </a:p>
        </p:txBody>
      </p:sp>
    </p:spTree>
    <p:extLst>
      <p:ext uri="{BB962C8B-B14F-4D97-AF65-F5344CB8AC3E}">
        <p14:creationId xmlns:p14="http://schemas.microsoft.com/office/powerpoint/2010/main" val="1274596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53F39-CDE9-6946-0203-FE419DD095E1}"/>
              </a:ext>
            </a:extLst>
          </p:cNvPr>
          <p:cNvSpPr>
            <a:spLocks noGrp="1"/>
          </p:cNvSpPr>
          <p:nvPr>
            <p:ph type="title"/>
          </p:nvPr>
        </p:nvSpPr>
        <p:spPr>
          <a:xfrm>
            <a:off x="6827504" y="1442719"/>
            <a:ext cx="5146040" cy="1325563"/>
          </a:xfrm>
        </p:spPr>
        <p:txBody>
          <a:bodyPr>
            <a:normAutofit fontScale="90000"/>
          </a:bodyPr>
          <a:lstStyle/>
          <a:p>
            <a:r>
              <a:rPr lang="nl-NL"/>
              <a:t>Do </a:t>
            </a:r>
            <a:r>
              <a:rPr lang="nl-NL" err="1"/>
              <a:t>you</a:t>
            </a:r>
            <a:r>
              <a:rPr lang="nl-NL"/>
              <a:t> / have </a:t>
            </a:r>
            <a:r>
              <a:rPr lang="nl-NL" err="1"/>
              <a:t>you</a:t>
            </a:r>
            <a:r>
              <a:rPr lang="nl-NL"/>
              <a:t> ever </a:t>
            </a:r>
            <a:r>
              <a:rPr lang="nl-NL" err="1"/>
              <a:t>collected</a:t>
            </a:r>
            <a:r>
              <a:rPr lang="nl-NL"/>
              <a:t> </a:t>
            </a:r>
            <a:r>
              <a:rPr lang="nl-NL" err="1"/>
              <a:t>something</a:t>
            </a:r>
            <a:r>
              <a:rPr lang="nl-NL"/>
              <a:t>?</a:t>
            </a:r>
          </a:p>
        </p:txBody>
      </p:sp>
      <p:sp>
        <p:nvSpPr>
          <p:cNvPr id="3" name="Tijdelijke aanduiding voor afbeelding 2">
            <a:extLst>
              <a:ext uri="{FF2B5EF4-FFF2-40B4-BE49-F238E27FC236}">
                <a16:creationId xmlns:a16="http://schemas.microsoft.com/office/drawing/2014/main" id="{9A1FAFC1-76AA-85C4-9607-234795B83D2A}"/>
              </a:ext>
            </a:extLst>
          </p:cNvPr>
          <p:cNvSpPr>
            <a:spLocks noGrp="1"/>
          </p:cNvSpPr>
          <p:nvPr>
            <p:ph type="pic" sz="quarter" idx="10"/>
          </p:nvPr>
        </p:nvSpPr>
        <p:spPr>
          <a:xfrm>
            <a:off x="6827504" y="3159495"/>
            <a:ext cx="5146040" cy="3862070"/>
          </a:xfrm>
        </p:spPr>
        <p:txBody>
          <a:bodyPr/>
          <a:lstStyle/>
          <a:p>
            <a:pPr marL="0" indent="0">
              <a:buNone/>
            </a:pPr>
            <a:r>
              <a:rPr lang="nl-NL" sz="3600"/>
              <a:t>How </a:t>
            </a:r>
            <a:r>
              <a:rPr lang="nl-NL" sz="3600" err="1"/>
              <a:t>did</a:t>
            </a:r>
            <a:r>
              <a:rPr lang="nl-NL" sz="3600"/>
              <a:t> </a:t>
            </a:r>
            <a:r>
              <a:rPr lang="nl-NL" sz="3600" err="1"/>
              <a:t>you</a:t>
            </a:r>
            <a:r>
              <a:rPr lang="nl-NL" sz="3600"/>
              <a:t> / do </a:t>
            </a:r>
            <a:r>
              <a:rPr lang="nl-NL" sz="3600" err="1"/>
              <a:t>you</a:t>
            </a:r>
            <a:r>
              <a:rPr lang="nl-NL" sz="3600"/>
              <a:t> </a:t>
            </a:r>
            <a:r>
              <a:rPr lang="nl-NL" sz="3600" err="1"/>
              <a:t>organise</a:t>
            </a:r>
            <a:r>
              <a:rPr lang="nl-NL" sz="3600"/>
              <a:t> </a:t>
            </a:r>
            <a:r>
              <a:rPr lang="nl-NL" sz="3600" err="1"/>
              <a:t>this</a:t>
            </a:r>
            <a:r>
              <a:rPr lang="nl-NL" sz="3600"/>
              <a:t> </a:t>
            </a:r>
            <a:r>
              <a:rPr lang="nl-NL" sz="3600" err="1"/>
              <a:t>collection</a:t>
            </a:r>
            <a:r>
              <a:rPr lang="nl-NL" sz="3600"/>
              <a:t>?</a:t>
            </a:r>
          </a:p>
          <a:p>
            <a:pPr marL="0" indent="0">
              <a:buNone/>
            </a:pPr>
            <a:endParaRPr lang="nl-NL" sz="3600"/>
          </a:p>
          <a:p>
            <a:pPr marL="0" indent="0">
              <a:buNone/>
            </a:pPr>
            <a:r>
              <a:rPr lang="nl-NL" err="1"/>
              <a:t>Any</a:t>
            </a:r>
            <a:r>
              <a:rPr lang="nl-NL"/>
              <a:t> </a:t>
            </a:r>
            <a:r>
              <a:rPr lang="nl-NL" err="1"/>
              <a:t>challenges</a:t>
            </a:r>
            <a:r>
              <a:rPr lang="nl-NL"/>
              <a:t> </a:t>
            </a:r>
            <a:r>
              <a:rPr lang="nl-NL" err="1"/>
              <a:t>with</a:t>
            </a:r>
            <a:r>
              <a:rPr lang="nl-NL"/>
              <a:t> </a:t>
            </a:r>
            <a:r>
              <a:rPr lang="nl-NL" err="1"/>
              <a:t>this</a:t>
            </a:r>
            <a:r>
              <a:rPr lang="nl-NL"/>
              <a:t>?</a:t>
            </a:r>
          </a:p>
        </p:txBody>
      </p:sp>
      <p:pic>
        <p:nvPicPr>
          <p:cNvPr id="1026" name="Picture 2" descr="brown and black ceramic jars">
            <a:extLst>
              <a:ext uri="{FF2B5EF4-FFF2-40B4-BE49-F238E27FC236}">
                <a16:creationId xmlns:a16="http://schemas.microsoft.com/office/drawing/2014/main" id="{6DB3ED68-112B-7170-9A5F-DC6FB55FC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69" y="1300479"/>
            <a:ext cx="6358231" cy="45212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990085-B370-EF99-D918-A43BA3AAA9D6}"/>
              </a:ext>
            </a:extLst>
          </p:cNvPr>
          <p:cNvSpPr txBox="1"/>
          <p:nvPr/>
        </p:nvSpPr>
        <p:spPr>
          <a:xfrm>
            <a:off x="10252404" y="6332974"/>
            <a:ext cx="1868476" cy="415498"/>
          </a:xfrm>
          <a:prstGeom prst="rect">
            <a:avLst/>
          </a:prstGeom>
          <a:noFill/>
        </p:spPr>
        <p:txBody>
          <a:bodyPr wrap="square" lIns="91440" tIns="45720" rIns="91440" bIns="45720" anchor="t">
            <a:spAutoFit/>
          </a:bodyPr>
          <a:lstStyle/>
          <a:p>
            <a:r>
              <a:rPr lang="en-US" sz="1050"/>
              <a:t>5 minutes </a:t>
            </a:r>
          </a:p>
          <a:p>
            <a:r>
              <a:rPr lang="en-US" sz="1050"/>
              <a:t>Photo by </a:t>
            </a:r>
            <a:r>
              <a:rPr lang="en-US" sz="1050">
                <a:hlinkClick r:id="rId3"/>
              </a:rPr>
              <a:t>Ning Shi</a:t>
            </a:r>
            <a:r>
              <a:rPr lang="en-US" sz="1050"/>
              <a:t> on </a:t>
            </a:r>
            <a:r>
              <a:rPr lang="en-US" sz="1050">
                <a:hlinkClick r:id="rId4"/>
              </a:rPr>
              <a:t>Unsplash</a:t>
            </a:r>
            <a:r>
              <a:rPr lang="en-US" sz="1050"/>
              <a:t> </a:t>
            </a:r>
            <a:endParaRPr lang="en-US" sz="1050">
              <a:ea typeface="Calibri"/>
              <a:cs typeface="Calibri"/>
            </a:endParaRPr>
          </a:p>
        </p:txBody>
      </p:sp>
    </p:spTree>
    <p:extLst>
      <p:ext uri="{BB962C8B-B14F-4D97-AF65-F5344CB8AC3E}">
        <p14:creationId xmlns:p14="http://schemas.microsoft.com/office/powerpoint/2010/main" val="3238768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9077" y="888946"/>
            <a:ext cx="5077305" cy="369332"/>
          </a:xfrm>
          <a:prstGeom prst="rect">
            <a:avLst/>
          </a:prstGeom>
          <a:solidFill>
            <a:schemeClr val="bg1"/>
          </a:solidFill>
          <a:ln>
            <a:solidFill>
              <a:schemeClr val="accent1"/>
            </a:solidFill>
          </a:ln>
        </p:spPr>
        <p:txBody>
          <a:bodyPr wrap="square" rtlCol="0">
            <a:spAutoFit/>
          </a:bodyPr>
          <a:lstStyle/>
          <a:p>
            <a:r>
              <a:rPr lang="nl-NL" b="1"/>
              <a:t>Personal data – pseudonymisation/anonymisation</a:t>
            </a:r>
            <a:endParaRPr lang="nl-NL"/>
          </a:p>
        </p:txBody>
      </p:sp>
      <p:sp>
        <p:nvSpPr>
          <p:cNvPr id="6" name="TextBox 5"/>
          <p:cNvSpPr txBox="1"/>
          <p:nvPr/>
        </p:nvSpPr>
        <p:spPr>
          <a:xfrm>
            <a:off x="2562175" y="1583208"/>
            <a:ext cx="3185482" cy="369332"/>
          </a:xfrm>
          <a:prstGeom prst="rect">
            <a:avLst/>
          </a:prstGeom>
          <a:solidFill>
            <a:schemeClr val="bg1"/>
          </a:solidFill>
          <a:ln>
            <a:solidFill>
              <a:schemeClr val="accent1"/>
            </a:solidFill>
          </a:ln>
        </p:spPr>
        <p:txBody>
          <a:bodyPr wrap="square" rtlCol="0">
            <a:spAutoFit/>
          </a:bodyPr>
          <a:lstStyle/>
          <a:p>
            <a:r>
              <a:rPr lang="nl-NL" b="1"/>
              <a:t>File names – anonymisation</a:t>
            </a:r>
            <a:endParaRPr lang="nl-NL"/>
          </a:p>
        </p:txBody>
      </p:sp>
      <p:sp>
        <p:nvSpPr>
          <p:cNvPr id="7" name="TextBox 6"/>
          <p:cNvSpPr txBox="1"/>
          <p:nvPr/>
        </p:nvSpPr>
        <p:spPr>
          <a:xfrm>
            <a:off x="3246567" y="2202707"/>
            <a:ext cx="2208631" cy="369332"/>
          </a:xfrm>
          <a:prstGeom prst="rect">
            <a:avLst/>
          </a:prstGeom>
          <a:solidFill>
            <a:schemeClr val="bg1"/>
          </a:solidFill>
          <a:ln>
            <a:solidFill>
              <a:schemeClr val="accent1"/>
            </a:solidFill>
          </a:ln>
        </p:spPr>
        <p:txBody>
          <a:bodyPr wrap="square" rtlCol="0">
            <a:spAutoFit/>
          </a:bodyPr>
          <a:lstStyle/>
          <a:p>
            <a:r>
              <a:rPr lang="nl-NL" b="1"/>
              <a:t>Restricting file access</a:t>
            </a:r>
            <a:endParaRPr lang="nl-NL"/>
          </a:p>
        </p:txBody>
      </p:sp>
      <p:sp>
        <p:nvSpPr>
          <p:cNvPr id="8" name="TextBox 7"/>
          <p:cNvSpPr txBox="1"/>
          <p:nvPr/>
        </p:nvSpPr>
        <p:spPr>
          <a:xfrm>
            <a:off x="2316847" y="2829890"/>
            <a:ext cx="2963756" cy="369332"/>
          </a:xfrm>
          <a:prstGeom prst="rect">
            <a:avLst/>
          </a:prstGeom>
          <a:solidFill>
            <a:schemeClr val="bg1"/>
          </a:solidFill>
          <a:ln>
            <a:solidFill>
              <a:schemeClr val="accent1"/>
            </a:solidFill>
          </a:ln>
        </p:spPr>
        <p:txBody>
          <a:bodyPr wrap="square" rtlCol="0">
            <a:spAutoFit/>
          </a:bodyPr>
          <a:lstStyle/>
          <a:p>
            <a:r>
              <a:rPr lang="nl-NL" b="1"/>
              <a:t>Choosing a licence for reuse</a:t>
            </a:r>
            <a:endParaRPr lang="nl-NL"/>
          </a:p>
        </p:txBody>
      </p:sp>
      <p:sp>
        <p:nvSpPr>
          <p:cNvPr id="9" name="TextBox 8"/>
          <p:cNvSpPr txBox="1"/>
          <p:nvPr/>
        </p:nvSpPr>
        <p:spPr>
          <a:xfrm>
            <a:off x="2589171" y="4206938"/>
            <a:ext cx="3004439" cy="369332"/>
          </a:xfrm>
          <a:prstGeom prst="rect">
            <a:avLst/>
          </a:prstGeom>
          <a:solidFill>
            <a:schemeClr val="bg1"/>
          </a:solidFill>
          <a:ln>
            <a:solidFill>
              <a:schemeClr val="accent1"/>
            </a:solidFill>
          </a:ln>
        </p:spPr>
        <p:txBody>
          <a:bodyPr wrap="square" rtlCol="0">
            <a:spAutoFit/>
          </a:bodyPr>
          <a:lstStyle/>
          <a:p>
            <a:r>
              <a:rPr lang="nl-NL" b="1"/>
              <a:t>Selection of relevant datasets</a:t>
            </a:r>
            <a:endParaRPr lang="nl-NL"/>
          </a:p>
        </p:txBody>
      </p:sp>
      <p:sp>
        <p:nvSpPr>
          <p:cNvPr id="10" name="TextBox 9"/>
          <p:cNvSpPr txBox="1"/>
          <p:nvPr/>
        </p:nvSpPr>
        <p:spPr>
          <a:xfrm>
            <a:off x="2618627" y="4850065"/>
            <a:ext cx="2687602" cy="369332"/>
          </a:xfrm>
          <a:prstGeom prst="rect">
            <a:avLst/>
          </a:prstGeom>
          <a:solidFill>
            <a:schemeClr val="bg1"/>
          </a:solidFill>
          <a:ln>
            <a:solidFill>
              <a:schemeClr val="accent1"/>
            </a:solidFill>
          </a:ln>
        </p:spPr>
        <p:txBody>
          <a:bodyPr wrap="square" rtlCol="0">
            <a:spAutoFit/>
          </a:bodyPr>
          <a:lstStyle/>
          <a:p>
            <a:r>
              <a:rPr lang="nl-NL" b="1"/>
              <a:t>Organising data in folders</a:t>
            </a:r>
            <a:endParaRPr lang="nl-NL"/>
          </a:p>
        </p:txBody>
      </p:sp>
      <p:sp>
        <p:nvSpPr>
          <p:cNvPr id="11" name="TextBox 10"/>
          <p:cNvSpPr txBox="1"/>
          <p:nvPr/>
        </p:nvSpPr>
        <p:spPr>
          <a:xfrm>
            <a:off x="2238492" y="5453620"/>
            <a:ext cx="4368014" cy="369332"/>
          </a:xfrm>
          <a:prstGeom prst="rect">
            <a:avLst/>
          </a:prstGeom>
          <a:solidFill>
            <a:schemeClr val="bg1"/>
          </a:solidFill>
          <a:ln>
            <a:solidFill>
              <a:schemeClr val="accent1"/>
            </a:solidFill>
          </a:ln>
        </p:spPr>
        <p:txBody>
          <a:bodyPr wrap="square" rtlCol="0">
            <a:spAutoFit/>
          </a:bodyPr>
          <a:lstStyle/>
          <a:p>
            <a:r>
              <a:rPr lang="nl-NL" b="1"/>
              <a:t>Documenting data: codebooks/instructions</a:t>
            </a:r>
            <a:endParaRPr lang="nl-NL"/>
          </a:p>
        </p:txBody>
      </p:sp>
      <p:sp>
        <p:nvSpPr>
          <p:cNvPr id="13" name="TextBox 12"/>
          <p:cNvSpPr txBox="1"/>
          <p:nvPr/>
        </p:nvSpPr>
        <p:spPr>
          <a:xfrm>
            <a:off x="5997180" y="2345088"/>
            <a:ext cx="2895578" cy="369332"/>
          </a:xfrm>
          <a:prstGeom prst="rect">
            <a:avLst/>
          </a:prstGeom>
          <a:solidFill>
            <a:schemeClr val="bg1"/>
          </a:solidFill>
          <a:ln>
            <a:solidFill>
              <a:schemeClr val="accent1"/>
            </a:solidFill>
          </a:ln>
        </p:spPr>
        <p:txBody>
          <a:bodyPr wrap="square" rtlCol="0">
            <a:spAutoFit/>
          </a:bodyPr>
          <a:lstStyle/>
          <a:p>
            <a:r>
              <a:rPr lang="nl-NL" b="1"/>
              <a:t>Providing dataset metadata</a:t>
            </a:r>
            <a:endParaRPr lang="nl-NL"/>
          </a:p>
        </p:txBody>
      </p:sp>
      <p:sp>
        <p:nvSpPr>
          <p:cNvPr id="14" name="TextBox 13"/>
          <p:cNvSpPr txBox="1"/>
          <p:nvPr/>
        </p:nvSpPr>
        <p:spPr>
          <a:xfrm>
            <a:off x="6375315" y="4039084"/>
            <a:ext cx="2517443" cy="369332"/>
          </a:xfrm>
          <a:prstGeom prst="rect">
            <a:avLst/>
          </a:prstGeom>
          <a:solidFill>
            <a:schemeClr val="bg1"/>
          </a:solidFill>
          <a:ln>
            <a:solidFill>
              <a:schemeClr val="accent1"/>
            </a:solidFill>
          </a:ln>
        </p:spPr>
        <p:txBody>
          <a:bodyPr wrap="square" rtlCol="0">
            <a:spAutoFit/>
          </a:bodyPr>
          <a:lstStyle/>
          <a:p>
            <a:r>
              <a:rPr lang="nl-NL" b="1"/>
              <a:t>File format conversions</a:t>
            </a:r>
            <a:endParaRPr lang="nl-NL"/>
          </a:p>
        </p:txBody>
      </p:sp>
      <p:sp>
        <p:nvSpPr>
          <p:cNvPr id="15" name="TextBox 14"/>
          <p:cNvSpPr txBox="1"/>
          <p:nvPr/>
        </p:nvSpPr>
        <p:spPr>
          <a:xfrm>
            <a:off x="6067368" y="4731025"/>
            <a:ext cx="1863154" cy="369332"/>
          </a:xfrm>
          <a:prstGeom prst="rect">
            <a:avLst/>
          </a:prstGeom>
          <a:solidFill>
            <a:schemeClr val="bg1"/>
          </a:solidFill>
          <a:ln>
            <a:solidFill>
              <a:schemeClr val="accent1"/>
            </a:solidFill>
          </a:ln>
        </p:spPr>
        <p:txBody>
          <a:bodyPr wrap="square" rtlCol="0">
            <a:spAutoFit/>
          </a:bodyPr>
          <a:lstStyle/>
          <a:p>
            <a:r>
              <a:rPr lang="nl-NL" b="1"/>
              <a:t>Data authenticity</a:t>
            </a:r>
            <a:endParaRPr lang="nl-NL"/>
          </a:p>
        </p:txBody>
      </p:sp>
      <p:sp>
        <p:nvSpPr>
          <p:cNvPr id="16" name="TextBox 15"/>
          <p:cNvSpPr txBox="1"/>
          <p:nvPr/>
        </p:nvSpPr>
        <p:spPr>
          <a:xfrm>
            <a:off x="7143768" y="5367949"/>
            <a:ext cx="1825350" cy="369332"/>
          </a:xfrm>
          <a:prstGeom prst="rect">
            <a:avLst/>
          </a:prstGeom>
          <a:solidFill>
            <a:schemeClr val="bg1"/>
          </a:solidFill>
          <a:ln>
            <a:solidFill>
              <a:schemeClr val="accent1"/>
            </a:solidFill>
          </a:ln>
        </p:spPr>
        <p:txBody>
          <a:bodyPr wrap="square" rtlCol="0">
            <a:spAutoFit/>
          </a:bodyPr>
          <a:lstStyle/>
          <a:p>
            <a:r>
              <a:rPr lang="nl-NL" b="1"/>
              <a:t>Data provenance</a:t>
            </a:r>
            <a:endParaRPr lang="nl-NL"/>
          </a:p>
        </p:txBody>
      </p:sp>
      <p:sp>
        <p:nvSpPr>
          <p:cNvPr id="17" name="TextBox 16"/>
          <p:cNvSpPr txBox="1"/>
          <p:nvPr/>
        </p:nvSpPr>
        <p:spPr>
          <a:xfrm>
            <a:off x="8423263" y="4703516"/>
            <a:ext cx="1535470" cy="369332"/>
          </a:xfrm>
          <a:prstGeom prst="rect">
            <a:avLst/>
          </a:prstGeom>
          <a:solidFill>
            <a:schemeClr val="bg1"/>
          </a:solidFill>
          <a:ln>
            <a:solidFill>
              <a:schemeClr val="accent1"/>
            </a:solidFill>
          </a:ln>
        </p:spPr>
        <p:txBody>
          <a:bodyPr wrap="square" rtlCol="0">
            <a:spAutoFit/>
          </a:bodyPr>
          <a:lstStyle/>
          <a:p>
            <a:r>
              <a:rPr lang="nl-NL" b="1"/>
              <a:t>Data citation</a:t>
            </a:r>
            <a:endParaRPr lang="nl-NL"/>
          </a:p>
        </p:txBody>
      </p:sp>
      <p:sp>
        <p:nvSpPr>
          <p:cNvPr id="18" name="TextBox 17"/>
          <p:cNvSpPr txBox="1"/>
          <p:nvPr/>
        </p:nvSpPr>
        <p:spPr>
          <a:xfrm>
            <a:off x="6154472" y="3484343"/>
            <a:ext cx="2268791" cy="369332"/>
          </a:xfrm>
          <a:prstGeom prst="rect">
            <a:avLst/>
          </a:prstGeom>
          <a:solidFill>
            <a:schemeClr val="bg1"/>
          </a:solidFill>
          <a:ln>
            <a:solidFill>
              <a:schemeClr val="accent1"/>
            </a:solidFill>
          </a:ln>
        </p:spPr>
        <p:txBody>
          <a:bodyPr wrap="square" rtlCol="0">
            <a:spAutoFit/>
          </a:bodyPr>
          <a:lstStyle/>
          <a:p>
            <a:r>
              <a:rPr lang="nl-NL" b="1"/>
              <a:t>Choosing file formats</a:t>
            </a:r>
            <a:endParaRPr lang="nl-NL"/>
          </a:p>
        </p:txBody>
      </p:sp>
      <p:sp>
        <p:nvSpPr>
          <p:cNvPr id="19" name="TextBox 18"/>
          <p:cNvSpPr txBox="1"/>
          <p:nvPr/>
        </p:nvSpPr>
        <p:spPr>
          <a:xfrm>
            <a:off x="6675258" y="1378264"/>
            <a:ext cx="2379366" cy="369332"/>
          </a:xfrm>
          <a:prstGeom prst="rect">
            <a:avLst/>
          </a:prstGeom>
          <a:solidFill>
            <a:schemeClr val="bg1"/>
          </a:solidFill>
          <a:ln>
            <a:solidFill>
              <a:schemeClr val="accent1"/>
            </a:solidFill>
          </a:ln>
        </p:spPr>
        <p:txBody>
          <a:bodyPr wrap="square" rtlCol="0">
            <a:spAutoFit/>
          </a:bodyPr>
          <a:lstStyle/>
          <a:p>
            <a:r>
              <a:rPr lang="nl-NL" b="1"/>
              <a:t>Selecting a repository</a:t>
            </a:r>
            <a:endParaRPr lang="nl-NL"/>
          </a:p>
        </p:txBody>
      </p:sp>
      <p:sp>
        <p:nvSpPr>
          <p:cNvPr id="20" name="TextBox 19"/>
          <p:cNvSpPr txBox="1"/>
          <p:nvPr/>
        </p:nvSpPr>
        <p:spPr>
          <a:xfrm>
            <a:off x="3659059" y="241019"/>
            <a:ext cx="5147197" cy="369332"/>
          </a:xfrm>
          <a:prstGeom prst="rect">
            <a:avLst/>
          </a:prstGeom>
          <a:solidFill>
            <a:schemeClr val="bg1"/>
          </a:solidFill>
          <a:ln>
            <a:solidFill>
              <a:schemeClr val="accent1"/>
            </a:solidFill>
          </a:ln>
        </p:spPr>
        <p:txBody>
          <a:bodyPr wrap="square" rtlCol="0">
            <a:spAutoFit/>
          </a:bodyPr>
          <a:lstStyle/>
          <a:p>
            <a:r>
              <a:rPr lang="nl-NL" b="1"/>
              <a:t>Personal data – awareness of rules and regulations</a:t>
            </a:r>
            <a:endParaRPr lang="nl-NL"/>
          </a:p>
        </p:txBody>
      </p:sp>
      <p:sp>
        <p:nvSpPr>
          <p:cNvPr id="21" name="TextBox 20"/>
          <p:cNvSpPr txBox="1"/>
          <p:nvPr/>
        </p:nvSpPr>
        <p:spPr>
          <a:xfrm>
            <a:off x="2405204" y="3507957"/>
            <a:ext cx="3114448" cy="369332"/>
          </a:xfrm>
          <a:prstGeom prst="rect">
            <a:avLst/>
          </a:prstGeom>
          <a:solidFill>
            <a:schemeClr val="bg1"/>
          </a:solidFill>
          <a:ln>
            <a:solidFill>
              <a:schemeClr val="accent1"/>
            </a:solidFill>
          </a:ln>
        </p:spPr>
        <p:txBody>
          <a:bodyPr wrap="square" rtlCol="0">
            <a:spAutoFit/>
          </a:bodyPr>
          <a:lstStyle/>
          <a:p>
            <a:r>
              <a:rPr lang="nl-NL" b="1"/>
              <a:t>Selection of relevant data files</a:t>
            </a:r>
            <a:endParaRPr lang="nl-NL"/>
          </a:p>
        </p:txBody>
      </p:sp>
      <p:sp>
        <p:nvSpPr>
          <p:cNvPr id="22" name="TextBox 21"/>
          <p:cNvSpPr txBox="1"/>
          <p:nvPr/>
        </p:nvSpPr>
        <p:spPr>
          <a:xfrm>
            <a:off x="8056443" y="1874911"/>
            <a:ext cx="2550991" cy="369332"/>
          </a:xfrm>
          <a:prstGeom prst="rect">
            <a:avLst/>
          </a:prstGeom>
          <a:solidFill>
            <a:schemeClr val="bg1"/>
          </a:solidFill>
          <a:ln>
            <a:solidFill>
              <a:schemeClr val="accent1"/>
            </a:solidFill>
          </a:ln>
        </p:spPr>
        <p:txBody>
          <a:bodyPr wrap="square" rtlCol="0">
            <a:spAutoFit/>
          </a:bodyPr>
          <a:lstStyle/>
          <a:p>
            <a:r>
              <a:rPr lang="nl-NL" b="1"/>
              <a:t>Repository certification</a:t>
            </a:r>
            <a:endParaRPr lang="nl-NL"/>
          </a:p>
        </p:txBody>
      </p:sp>
      <p:sp>
        <p:nvSpPr>
          <p:cNvPr id="23" name="TextBox 22"/>
          <p:cNvSpPr txBox="1"/>
          <p:nvPr/>
        </p:nvSpPr>
        <p:spPr>
          <a:xfrm>
            <a:off x="8806256" y="3489756"/>
            <a:ext cx="1985784" cy="369332"/>
          </a:xfrm>
          <a:prstGeom prst="rect">
            <a:avLst/>
          </a:prstGeom>
          <a:solidFill>
            <a:schemeClr val="bg1"/>
          </a:solidFill>
          <a:ln>
            <a:solidFill>
              <a:schemeClr val="accent1"/>
            </a:solidFill>
          </a:ln>
        </p:spPr>
        <p:txBody>
          <a:bodyPr wrap="square" rtlCol="0">
            <a:spAutoFit/>
          </a:bodyPr>
          <a:lstStyle/>
          <a:p>
            <a:r>
              <a:rPr lang="nl-NL" b="1"/>
              <a:t>File formats policy</a:t>
            </a:r>
            <a:endParaRPr lang="nl-NL"/>
          </a:p>
        </p:txBody>
      </p:sp>
      <p:sp>
        <p:nvSpPr>
          <p:cNvPr id="24" name="TextBox 23"/>
          <p:cNvSpPr txBox="1"/>
          <p:nvPr/>
        </p:nvSpPr>
        <p:spPr>
          <a:xfrm>
            <a:off x="6811609" y="2860876"/>
            <a:ext cx="3377420" cy="369332"/>
          </a:xfrm>
          <a:prstGeom prst="rect">
            <a:avLst/>
          </a:prstGeom>
          <a:solidFill>
            <a:schemeClr val="bg1"/>
          </a:solidFill>
          <a:ln>
            <a:solidFill>
              <a:schemeClr val="accent1"/>
            </a:solidFill>
          </a:ln>
        </p:spPr>
        <p:txBody>
          <a:bodyPr wrap="square" rtlCol="0">
            <a:spAutoFit/>
          </a:bodyPr>
          <a:lstStyle/>
          <a:p>
            <a:r>
              <a:rPr lang="nl-NL" b="1"/>
              <a:t>Discipline-specific requirements</a:t>
            </a:r>
            <a:endParaRPr lang="nl-NL"/>
          </a:p>
        </p:txBody>
      </p:sp>
      <p:pic>
        <p:nvPicPr>
          <p:cNvPr id="25"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75" y="4423387"/>
            <a:ext cx="963613" cy="944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4672" y="5453620"/>
            <a:ext cx="927100" cy="1176338"/>
          </a:xfrm>
          <a:prstGeom prst="rect">
            <a:avLst/>
          </a:prstGeom>
          <a:noFill/>
          <a:ln w="1908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201" y="195269"/>
            <a:ext cx="920750" cy="963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15000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049" y="3011587"/>
            <a:ext cx="5546725" cy="2865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 name="Picture 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2328" y="1590869"/>
            <a:ext cx="2268248" cy="16350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2"/>
          <p:cNvSpPr>
            <a:spLocks noChangeArrowheads="1"/>
          </p:cNvSpPr>
          <p:nvPr/>
        </p:nvSpPr>
        <p:spPr bwMode="auto">
          <a:xfrm>
            <a:off x="3250287" y="3632300"/>
            <a:ext cx="390525" cy="27305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hangingPunct="1">
              <a:lnSpc>
                <a:spcPct val="100000"/>
              </a:lnSpc>
            </a:pPr>
            <a:r>
              <a:rPr lang="nl-NL" altLang="nl-NL" sz="1200" b="1">
                <a:solidFill>
                  <a:srgbClr val="000000"/>
                </a:solidFill>
                <a:latin typeface="Calibri" panose="020F0502020204030204" pitchFamily="34" charset="0"/>
              </a:rPr>
              <a:t>      </a:t>
            </a:r>
          </a:p>
        </p:txBody>
      </p:sp>
      <p:sp>
        <p:nvSpPr>
          <p:cNvPr id="8" name="Rectangle 3"/>
          <p:cNvSpPr>
            <a:spLocks noChangeArrowheads="1"/>
          </p:cNvSpPr>
          <p:nvPr/>
        </p:nvSpPr>
        <p:spPr bwMode="auto">
          <a:xfrm>
            <a:off x="8533487" y="3635475"/>
            <a:ext cx="390525" cy="27305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hangingPunct="1">
              <a:lnSpc>
                <a:spcPct val="100000"/>
              </a:lnSpc>
            </a:pPr>
            <a:r>
              <a:rPr lang="nl-NL" altLang="nl-NL" sz="1200" b="1">
                <a:solidFill>
                  <a:srgbClr val="000000"/>
                </a:solidFill>
                <a:latin typeface="Calibri" panose="020F0502020204030204" pitchFamily="34" charset="0"/>
              </a:rPr>
              <a:t>      </a:t>
            </a:r>
          </a:p>
        </p:txBody>
      </p:sp>
      <p:sp>
        <p:nvSpPr>
          <p:cNvPr id="9" name="Rectangle 8"/>
          <p:cNvSpPr>
            <a:spLocks noChangeArrowheads="1"/>
          </p:cNvSpPr>
          <p:nvPr/>
        </p:nvSpPr>
        <p:spPr bwMode="auto">
          <a:xfrm>
            <a:off x="3867824" y="6031012"/>
            <a:ext cx="4531218" cy="460211"/>
          </a:xfrm>
          <a:prstGeom prst="rect">
            <a:avLst/>
          </a:prstGeom>
          <a:solidFill>
            <a:srgbClr val="FFFFFF"/>
          </a:solidFill>
          <a:ln w="28440" cap="flat">
            <a:solidFill>
              <a:srgbClr val="00B0F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nl-NL" altLang="nl-NL" sz="2400">
                <a:solidFill>
                  <a:srgbClr val="00B0F0"/>
                </a:solidFill>
                <a:latin typeface="Verdana" panose="020B0604030504040204" pitchFamily="34" charset="0"/>
                <a:ea typeface="ＭＳ Ｐゴシック" panose="020B0600070205080204" pitchFamily="34" charset="-128"/>
              </a:rPr>
              <a:t>Persistent Identifier Citation</a:t>
            </a:r>
          </a:p>
        </p:txBody>
      </p:sp>
      <p:cxnSp>
        <p:nvCxnSpPr>
          <p:cNvPr id="10" name="AutoShape 6"/>
          <p:cNvCxnSpPr>
            <a:cxnSpLocks noChangeShapeType="1"/>
            <a:endCxn id="9" idx="3"/>
          </p:cNvCxnSpPr>
          <p:nvPr/>
        </p:nvCxnSpPr>
        <p:spPr bwMode="auto">
          <a:xfrm rot="10800000">
            <a:off x="8399043" y="6261118"/>
            <a:ext cx="1455251" cy="82"/>
          </a:xfrm>
          <a:prstGeom prst="bentConnector3">
            <a:avLst>
              <a:gd name="adj1" fmla="val 50000"/>
            </a:avLst>
          </a:prstGeom>
          <a:noFill/>
          <a:ln w="25560" cap="flat">
            <a:solidFill>
              <a:srgbClr val="00B0F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 name="Line 7"/>
          <p:cNvSpPr>
            <a:spLocks noChangeShapeType="1"/>
          </p:cNvSpPr>
          <p:nvPr/>
        </p:nvSpPr>
        <p:spPr bwMode="auto">
          <a:xfrm>
            <a:off x="1708824" y="6246912"/>
            <a:ext cx="2127249" cy="0"/>
          </a:xfrm>
          <a:prstGeom prst="line">
            <a:avLst/>
          </a:prstGeom>
          <a:noFill/>
          <a:ln w="25560" cap="flat">
            <a:solidFill>
              <a:srgbClr val="00B0F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nl-NL">
              <a:solidFill>
                <a:srgbClr val="00B0F0"/>
              </a:solidFill>
            </a:endParaRPr>
          </a:p>
        </p:txBody>
      </p:sp>
      <p:sp>
        <p:nvSpPr>
          <p:cNvPr id="12" name="Line 8"/>
          <p:cNvSpPr>
            <a:spLocks noChangeShapeType="1"/>
          </p:cNvSpPr>
          <p:nvPr/>
        </p:nvSpPr>
        <p:spPr bwMode="auto">
          <a:xfrm>
            <a:off x="9852699" y="5307112"/>
            <a:ext cx="1588" cy="954088"/>
          </a:xfrm>
          <a:prstGeom prst="line">
            <a:avLst/>
          </a:prstGeom>
          <a:noFill/>
          <a:ln w="25560" cap="flat">
            <a:solidFill>
              <a:srgbClr val="00B0F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nl-NL">
              <a:solidFill>
                <a:srgbClr val="00B0F0"/>
              </a:solidFill>
            </a:endParaRPr>
          </a:p>
        </p:txBody>
      </p:sp>
      <p:sp>
        <p:nvSpPr>
          <p:cNvPr id="13" name="Rectangle 12"/>
          <p:cNvSpPr>
            <a:spLocks noChangeArrowheads="1"/>
          </p:cNvSpPr>
          <p:nvPr/>
        </p:nvSpPr>
        <p:spPr bwMode="auto">
          <a:xfrm>
            <a:off x="2658149" y="1819375"/>
            <a:ext cx="2168525" cy="521766"/>
          </a:xfrm>
          <a:prstGeom prst="rect">
            <a:avLst/>
          </a:prstGeom>
          <a:noFill/>
          <a:ln w="25560" cap="flat">
            <a:solidFill>
              <a:srgbClr val="00B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nl-NL" altLang="nl-NL" sz="1400" b="1">
                <a:latin typeface="Calibri" panose="020F0502020204030204" pitchFamily="34" charset="0"/>
              </a:rPr>
              <a:t>Front-office</a:t>
            </a:r>
          </a:p>
          <a:p>
            <a:pPr algn="ctr" hangingPunct="1">
              <a:lnSpc>
                <a:spcPct val="100000"/>
              </a:lnSpc>
            </a:pPr>
            <a:r>
              <a:rPr lang="nl-NL" altLang="nl-NL" sz="1400" i="1">
                <a:latin typeface="Calibri" panose="020F0502020204030204" pitchFamily="34" charset="0"/>
              </a:rPr>
              <a:t>Machine to Machine</a:t>
            </a:r>
          </a:p>
        </p:txBody>
      </p:sp>
      <p:sp>
        <p:nvSpPr>
          <p:cNvPr id="14" name="Rectangle 11"/>
          <p:cNvSpPr>
            <a:spLocks noChangeArrowheads="1"/>
          </p:cNvSpPr>
          <p:nvPr/>
        </p:nvSpPr>
        <p:spPr bwMode="auto">
          <a:xfrm>
            <a:off x="3851850" y="2494459"/>
            <a:ext cx="730250" cy="29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5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nl-NL" altLang="nl-NL" sz="1400" b="1" i="1">
                <a:solidFill>
                  <a:srgbClr val="00B050"/>
                </a:solidFill>
                <a:latin typeface="Calibri" panose="020F0502020204030204" pitchFamily="34" charset="0"/>
              </a:rPr>
              <a:t>SWORD</a:t>
            </a:r>
          </a:p>
        </p:txBody>
      </p:sp>
      <p:pic>
        <p:nvPicPr>
          <p:cNvPr id="15"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499" y="1938437"/>
            <a:ext cx="927100" cy="1176338"/>
          </a:xfrm>
          <a:prstGeom prst="rect">
            <a:avLst/>
          </a:prstGeom>
          <a:noFill/>
          <a:ln w="1908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824" y="1938437"/>
            <a:ext cx="920750" cy="963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770" y="3842792"/>
            <a:ext cx="989129" cy="10351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2024" y="3721200"/>
            <a:ext cx="963613" cy="944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Rectangle 20"/>
          <p:cNvSpPr>
            <a:spLocks noChangeArrowheads="1"/>
          </p:cNvSpPr>
          <p:nvPr/>
        </p:nvSpPr>
        <p:spPr bwMode="auto">
          <a:xfrm>
            <a:off x="1507675" y="3437806"/>
            <a:ext cx="399959" cy="1836485"/>
          </a:xfrm>
          <a:prstGeom prst="rect">
            <a:avLst/>
          </a:prstGeom>
          <a:solidFill>
            <a:srgbClr val="FFFFFF"/>
          </a:solidFill>
          <a:ln>
            <a:noFill/>
          </a:ln>
          <a:effectLst/>
        </p:spPr>
        <p:txBody>
          <a:bodyPr vert="wordArtVert" wrap="none"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nl-NL" altLang="nl-NL" sz="1200" b="1">
                <a:solidFill>
                  <a:srgbClr val="FF0000"/>
                </a:solidFill>
                <a:latin typeface="Verdana" panose="020B0604030504040204" pitchFamily="34" charset="0"/>
                <a:ea typeface="Verdana" panose="020B0604030504040204" pitchFamily="34" charset="0"/>
              </a:rPr>
              <a:t>PRODUCER</a:t>
            </a:r>
          </a:p>
        </p:txBody>
      </p:sp>
      <p:sp>
        <p:nvSpPr>
          <p:cNvPr id="20" name="Rectangle 21"/>
          <p:cNvSpPr>
            <a:spLocks noChangeArrowheads="1"/>
          </p:cNvSpPr>
          <p:nvPr/>
        </p:nvSpPr>
        <p:spPr bwMode="auto">
          <a:xfrm>
            <a:off x="9612490" y="3395762"/>
            <a:ext cx="399959" cy="1836485"/>
          </a:xfrm>
          <a:prstGeom prst="rect">
            <a:avLst/>
          </a:prstGeom>
          <a:solidFill>
            <a:srgbClr val="FFFFFF"/>
          </a:solidFill>
          <a:ln>
            <a:noFill/>
          </a:ln>
          <a:effectLst/>
        </p:spPr>
        <p:txBody>
          <a:bodyPr vert="wordArtVert" wrap="none"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nl-NL" altLang="nl-NL" sz="1200" b="1">
                <a:solidFill>
                  <a:srgbClr val="FF0000"/>
                </a:solidFill>
                <a:latin typeface="Verdana" panose="020B0604030504040204" pitchFamily="34" charset="0"/>
                <a:ea typeface="Verdana" panose="020B0604030504040204" pitchFamily="34" charset="0"/>
              </a:rPr>
              <a:t>CONSUMER</a:t>
            </a:r>
          </a:p>
        </p:txBody>
      </p:sp>
      <p:pic>
        <p:nvPicPr>
          <p:cNvPr id="21"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4378" y="3845025"/>
            <a:ext cx="1038110" cy="1017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4849" y="3681823"/>
            <a:ext cx="395033" cy="2600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23" name="AutoShape 25"/>
          <p:cNvCxnSpPr>
            <a:cxnSpLocks noChangeShapeType="1"/>
          </p:cNvCxnSpPr>
          <p:nvPr/>
        </p:nvCxnSpPr>
        <p:spPr bwMode="auto">
          <a:xfrm rot="16200000" flipV="1">
            <a:off x="1667549" y="3292575"/>
            <a:ext cx="785813" cy="1587"/>
          </a:xfrm>
          <a:prstGeom prst="bentConnector2">
            <a:avLst/>
          </a:prstGeom>
          <a:noFill/>
          <a:ln w="25560" cap="flat">
            <a:solidFill>
              <a:srgbClr val="00B05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AutoShape 26"/>
          <p:cNvCxnSpPr>
            <a:cxnSpLocks noChangeShapeType="1"/>
          </p:cNvCxnSpPr>
          <p:nvPr/>
        </p:nvCxnSpPr>
        <p:spPr bwMode="auto">
          <a:xfrm>
            <a:off x="2859762" y="4318100"/>
            <a:ext cx="366712" cy="1587"/>
          </a:xfrm>
          <a:prstGeom prst="bentConnector2">
            <a:avLst/>
          </a:prstGeom>
          <a:noFill/>
          <a:ln w="25560" cap="flat">
            <a:solidFill>
              <a:srgbClr val="00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Straight Arrow Connector 24"/>
          <p:cNvCxnSpPr/>
          <p:nvPr/>
        </p:nvCxnSpPr>
        <p:spPr bwMode="auto">
          <a:xfrm flipH="1" flipV="1">
            <a:off x="2483698" y="3011587"/>
            <a:ext cx="864096" cy="1104901"/>
          </a:xfrm>
          <a:prstGeom prst="straightConnector1">
            <a:avLst/>
          </a:prstGeom>
          <a:ln w="19050" cap="flat" cmpd="sng" algn="ctr">
            <a:solidFill>
              <a:srgbClr val="00B05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p:cNvCxnSpPr/>
          <p:nvPr/>
        </p:nvCxnSpPr>
        <p:spPr bwMode="auto">
          <a:xfrm flipV="1">
            <a:off x="7308234" y="3024055"/>
            <a:ext cx="831462" cy="989818"/>
          </a:xfrm>
          <a:prstGeom prst="straightConnector1">
            <a:avLst/>
          </a:prstGeom>
          <a:solidFill>
            <a:srgbClr val="00B8FF"/>
          </a:solidFill>
          <a:ln w="22225"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p:cNvCxnSpPr/>
          <p:nvPr/>
        </p:nvCxnSpPr>
        <p:spPr bwMode="auto">
          <a:xfrm>
            <a:off x="3542309" y="2416152"/>
            <a:ext cx="2037733" cy="1894010"/>
          </a:xfrm>
          <a:prstGeom prst="straightConnector1">
            <a:avLst/>
          </a:prstGeom>
          <a:solidFill>
            <a:srgbClr val="00B8FF"/>
          </a:solidFill>
          <a:ln w="22225"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a:stCxn id="38" idx="2"/>
          </p:cNvCxnSpPr>
          <p:nvPr/>
        </p:nvCxnSpPr>
        <p:spPr bwMode="auto">
          <a:xfrm flipH="1">
            <a:off x="9195565" y="3225963"/>
            <a:ext cx="100887" cy="542862"/>
          </a:xfrm>
          <a:prstGeom prst="straightConnector1">
            <a:avLst/>
          </a:prstGeom>
          <a:solidFill>
            <a:srgbClr val="00B8FF"/>
          </a:solidFill>
          <a:ln w="22225"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tangle 12"/>
          <p:cNvSpPr>
            <a:spLocks noChangeArrowheads="1"/>
          </p:cNvSpPr>
          <p:nvPr/>
        </p:nvSpPr>
        <p:spPr bwMode="auto">
          <a:xfrm>
            <a:off x="7740282" y="3509814"/>
            <a:ext cx="288032" cy="306323"/>
          </a:xfrm>
          <a:prstGeom prst="rect">
            <a:avLst/>
          </a:prstGeom>
          <a:solidFill>
            <a:srgbClr val="FFFFFF"/>
          </a:solidFill>
          <a:ln w="44450" cap="flat">
            <a:solidFill>
              <a:schemeClr val="bg1"/>
            </a:solidFill>
            <a:round/>
            <a:headEnd/>
            <a:tailEnd/>
          </a:ln>
          <a:effectLst/>
        </p:spPr>
        <p:txBody>
          <a:bodyPr wrap="square"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nl-NL" altLang="nl-NL" sz="1400" b="1">
                <a:latin typeface="Calibri" panose="020F0502020204030204" pitchFamily="34" charset="0"/>
              </a:rPr>
              <a:t> </a:t>
            </a:r>
          </a:p>
        </p:txBody>
      </p:sp>
      <p:pic>
        <p:nvPicPr>
          <p:cNvPr id="3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81182" y="2165721"/>
            <a:ext cx="944566" cy="7615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 name="Rectangle 11"/>
          <p:cNvSpPr>
            <a:spLocks noChangeArrowheads="1"/>
          </p:cNvSpPr>
          <p:nvPr/>
        </p:nvSpPr>
        <p:spPr bwMode="auto">
          <a:xfrm>
            <a:off x="7322583" y="2781432"/>
            <a:ext cx="878232" cy="306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56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nl-NL" altLang="nl-NL" sz="1400" b="1" i="1">
                <a:solidFill>
                  <a:srgbClr val="7030A0"/>
                </a:solidFill>
                <a:latin typeface="Calibri" panose="020F0502020204030204" pitchFamily="34" charset="0"/>
              </a:rPr>
              <a:t>OAI-PMH</a:t>
            </a:r>
          </a:p>
        </p:txBody>
      </p:sp>
      <p:cxnSp>
        <p:nvCxnSpPr>
          <p:cNvPr id="32" name="AutoShape 25"/>
          <p:cNvCxnSpPr>
            <a:cxnSpLocks noChangeShapeType="1"/>
          </p:cNvCxnSpPr>
          <p:nvPr/>
        </p:nvCxnSpPr>
        <p:spPr bwMode="auto">
          <a:xfrm rot="16200000" flipV="1">
            <a:off x="1256815" y="5779799"/>
            <a:ext cx="934225" cy="1"/>
          </a:xfrm>
          <a:prstGeom prst="bentConnector3">
            <a:avLst>
              <a:gd name="adj1" fmla="val 50000"/>
            </a:avLst>
          </a:prstGeom>
          <a:noFill/>
          <a:ln w="25560" cap="flat">
            <a:solidFill>
              <a:srgbClr val="00B0F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3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1400" y="3585255"/>
            <a:ext cx="614466" cy="593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 name="Rectangle 2"/>
          <p:cNvSpPr>
            <a:spLocks noChangeArrowheads="1"/>
          </p:cNvSpPr>
          <p:nvPr/>
        </p:nvSpPr>
        <p:spPr bwMode="auto">
          <a:xfrm>
            <a:off x="7560688" y="1421108"/>
            <a:ext cx="3734077" cy="521766"/>
          </a:xfrm>
          <a:prstGeom prst="rect">
            <a:avLst/>
          </a:prstGeom>
          <a:solidFill>
            <a:srgbClr val="FFFFFF"/>
          </a:solidFill>
          <a:ln w="2844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nl-NL" altLang="nl-NL" sz="1400">
                <a:latin typeface="Verdana" panose="020B0604030504040204" pitchFamily="34" charset="0"/>
                <a:ea typeface="ＭＳ Ｐゴシック" panose="020B0600070205080204" pitchFamily="34" charset="-128"/>
              </a:rPr>
              <a:t>ARIADNE-portal:</a:t>
            </a:r>
          </a:p>
          <a:p>
            <a:pPr algn="ctr" hangingPunct="1">
              <a:lnSpc>
                <a:spcPct val="100000"/>
              </a:lnSpc>
            </a:pPr>
            <a:r>
              <a:rPr lang="nl-NL" altLang="nl-NL" sz="1400" u="sng">
                <a:solidFill>
                  <a:srgbClr val="0070C0"/>
                </a:solidFill>
                <a:latin typeface="Verdana" panose="020B0604030504040204" pitchFamily="34" charset="0"/>
                <a:ea typeface="ＭＳ Ｐゴシック" panose="020B0600070205080204" pitchFamily="34" charset="-128"/>
              </a:rPr>
              <a:t>http://portal.ariadne-infrastructure.eu/</a:t>
            </a:r>
            <a:endParaRPr lang="nl-NL" altLang="nl-NL" sz="1400" u="sng">
              <a:solidFill>
                <a:srgbClr val="0070C0"/>
              </a:solidFill>
              <a:latin typeface="Verdana" panose="020B0604030504040204" pitchFamily="34" charset="0"/>
              <a:ea typeface="ＭＳ Ｐゴシック" panose="020B0600070205080204" pitchFamily="34" charset="-128"/>
              <a:hlinkClick r:id="rId10"/>
            </a:endParaRPr>
          </a:p>
        </p:txBody>
      </p:sp>
      <p:sp>
        <p:nvSpPr>
          <p:cNvPr id="35" name="Title 34"/>
          <p:cNvSpPr>
            <a:spLocks noGrp="1"/>
          </p:cNvSpPr>
          <p:nvPr>
            <p:ph type="title"/>
          </p:nvPr>
        </p:nvSpPr>
        <p:spPr/>
        <p:txBody>
          <a:bodyPr/>
          <a:lstStyle/>
          <a:p>
            <a:r>
              <a:rPr lang="nl-NL"/>
              <a:t>The magic(?) box of the repository</a:t>
            </a:r>
          </a:p>
        </p:txBody>
      </p:sp>
    </p:spTree>
    <p:extLst>
      <p:ext uri="{BB962C8B-B14F-4D97-AF65-F5344CB8AC3E}">
        <p14:creationId xmlns:p14="http://schemas.microsoft.com/office/powerpoint/2010/main" val="2579040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65B22-23C0-AC66-6CAF-1D2BECB594F9}"/>
            </a:ext>
          </a:extLst>
        </p:cNvPr>
        <p:cNvGrpSpPr/>
        <p:nvPr/>
      </p:nvGrpSpPr>
      <p:grpSpPr>
        <a:xfrm>
          <a:off x="0" y="0"/>
          <a:ext cx="0" cy="0"/>
          <a:chOff x="0" y="0"/>
          <a:chExt cx="0" cy="0"/>
        </a:xfrm>
      </p:grpSpPr>
      <p:sp>
        <p:nvSpPr>
          <p:cNvPr id="3" name="Titel 1">
            <a:extLst>
              <a:ext uri="{FF2B5EF4-FFF2-40B4-BE49-F238E27FC236}">
                <a16:creationId xmlns:a16="http://schemas.microsoft.com/office/drawing/2014/main" id="{C51EE8AF-055C-A8B9-9F74-FB6561F5F6C7}"/>
              </a:ext>
            </a:extLst>
          </p:cNvPr>
          <p:cNvSpPr txBox="1">
            <a:spLocks/>
          </p:cNvSpPr>
          <p:nvPr/>
        </p:nvSpPr>
        <p:spPr>
          <a:xfrm>
            <a:off x="2748280" y="1127759"/>
            <a:ext cx="5146040" cy="1325563"/>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chemeClr val="tx2"/>
                </a:solidFill>
                <a:latin typeface="Glegoo" pitchFamily="2" charset="77"/>
                <a:ea typeface="+mj-ea"/>
                <a:cs typeface="Glegoo" pitchFamily="2" charset="77"/>
              </a:defRPr>
            </a:lvl1pPr>
          </a:lstStyle>
          <a:p>
            <a:r>
              <a:rPr lang="nl-NL" err="1"/>
              <a:t>Think</a:t>
            </a:r>
            <a:r>
              <a:rPr lang="nl-NL"/>
              <a:t>, Pair, Share!</a:t>
            </a:r>
          </a:p>
        </p:txBody>
      </p:sp>
      <p:sp>
        <p:nvSpPr>
          <p:cNvPr id="4" name="Tijdelijke aanduiding voor afbeelding 2">
            <a:extLst>
              <a:ext uri="{FF2B5EF4-FFF2-40B4-BE49-F238E27FC236}">
                <a16:creationId xmlns:a16="http://schemas.microsoft.com/office/drawing/2014/main" id="{471C5867-AE80-5902-0BD7-3CE03051F239}"/>
              </a:ext>
            </a:extLst>
          </p:cNvPr>
          <p:cNvSpPr>
            <a:spLocks noGrp="1"/>
          </p:cNvSpPr>
          <p:nvPr>
            <p:ph type="pic" sz="quarter" idx="10"/>
          </p:nvPr>
        </p:nvSpPr>
        <p:spPr>
          <a:xfrm>
            <a:off x="2748280" y="2102855"/>
            <a:ext cx="8458200" cy="3862070"/>
          </a:xfrm>
        </p:spPr>
        <p:txBody>
          <a:bodyPr>
            <a:normAutofit/>
          </a:bodyPr>
          <a:lstStyle/>
          <a:p>
            <a:pPr marL="0" indent="0">
              <a:buNone/>
            </a:pPr>
            <a:r>
              <a:rPr lang="nl-NL" sz="2800" b="1">
                <a:latin typeface=""/>
                <a:ea typeface="Open Sans"/>
                <a:cs typeface="Open Sans"/>
              </a:rPr>
              <a:t>We </a:t>
            </a:r>
            <a:r>
              <a:rPr lang="nl-NL" sz="2800" b="1" err="1">
                <a:latin typeface=""/>
                <a:ea typeface="Open Sans"/>
                <a:cs typeface="Open Sans"/>
              </a:rPr>
              <a:t>will</a:t>
            </a:r>
            <a:r>
              <a:rPr lang="nl-NL" sz="2800" b="1">
                <a:latin typeface=""/>
                <a:ea typeface="Open Sans"/>
                <a:cs typeface="Open Sans"/>
              </a:rPr>
              <a:t> </a:t>
            </a:r>
            <a:r>
              <a:rPr lang="nl-NL" sz="2800" b="1" err="1">
                <a:latin typeface=""/>
                <a:ea typeface="Open Sans"/>
                <a:cs typeface="Open Sans"/>
              </a:rPr>
              <a:t>give</a:t>
            </a:r>
            <a:r>
              <a:rPr lang="nl-NL" sz="2800" b="1">
                <a:latin typeface=""/>
                <a:ea typeface="Open Sans"/>
                <a:cs typeface="Open Sans"/>
              </a:rPr>
              <a:t> </a:t>
            </a:r>
            <a:r>
              <a:rPr lang="nl-NL" sz="2800" b="1" err="1">
                <a:latin typeface=""/>
                <a:ea typeface="Open Sans"/>
                <a:cs typeface="Open Sans"/>
              </a:rPr>
              <a:t>you</a:t>
            </a:r>
            <a:r>
              <a:rPr lang="nl-NL" sz="2800" b="1">
                <a:latin typeface=""/>
                <a:ea typeface="Open Sans"/>
                <a:cs typeface="Open Sans"/>
              </a:rPr>
              <a:t> a </a:t>
            </a:r>
            <a:r>
              <a:rPr lang="nl-NL" sz="2800" b="1" err="1">
                <a:latin typeface=""/>
                <a:ea typeface="Open Sans"/>
                <a:cs typeface="Open Sans"/>
              </a:rPr>
              <a:t>discussion</a:t>
            </a:r>
            <a:r>
              <a:rPr lang="nl-NL" sz="2800" b="1">
                <a:latin typeface=""/>
                <a:ea typeface="Open Sans"/>
                <a:cs typeface="Open Sans"/>
              </a:rPr>
              <a:t> topic. </a:t>
            </a:r>
            <a:r>
              <a:rPr lang="nl-NL" sz="2800" err="1">
                <a:latin typeface=""/>
                <a:ea typeface="Open Sans"/>
                <a:cs typeface="Open Sans"/>
              </a:rPr>
              <a:t>Think</a:t>
            </a:r>
            <a:r>
              <a:rPr lang="nl-NL" sz="2800">
                <a:latin typeface=""/>
                <a:ea typeface="Open Sans"/>
                <a:cs typeface="Open Sans"/>
              </a:rPr>
              <a:t> </a:t>
            </a:r>
            <a:r>
              <a:rPr lang="nl-NL" sz="2800" err="1">
                <a:latin typeface=""/>
                <a:ea typeface="Open Sans"/>
                <a:cs typeface="Open Sans"/>
              </a:rPr>
              <a:t>for</a:t>
            </a:r>
            <a:r>
              <a:rPr lang="nl-NL" sz="2800">
                <a:latin typeface=""/>
                <a:ea typeface="Open Sans"/>
                <a:cs typeface="Open Sans"/>
              </a:rPr>
              <a:t> 5 minutes </a:t>
            </a:r>
            <a:r>
              <a:rPr lang="nl-NL" sz="2800" err="1">
                <a:latin typeface=""/>
                <a:ea typeface="Open Sans"/>
                <a:cs typeface="Open Sans"/>
              </a:rPr>
              <a:t>about</a:t>
            </a:r>
            <a:r>
              <a:rPr lang="nl-NL" sz="2800">
                <a:latin typeface=""/>
                <a:ea typeface="Open Sans"/>
                <a:cs typeface="Open Sans"/>
              </a:rPr>
              <a:t> </a:t>
            </a:r>
            <a:r>
              <a:rPr lang="nl-NL" sz="2800" err="1">
                <a:latin typeface=""/>
                <a:ea typeface="Open Sans"/>
                <a:cs typeface="Open Sans"/>
              </a:rPr>
              <a:t>your</a:t>
            </a:r>
            <a:r>
              <a:rPr lang="nl-NL" sz="2800">
                <a:latin typeface=""/>
                <a:ea typeface="Open Sans"/>
                <a:cs typeface="Open Sans"/>
              </a:rPr>
              <a:t> </a:t>
            </a:r>
            <a:r>
              <a:rPr lang="nl-NL" sz="2800" err="1">
                <a:latin typeface=""/>
                <a:ea typeface="Open Sans"/>
                <a:cs typeface="Open Sans"/>
              </a:rPr>
              <a:t>answer</a:t>
            </a:r>
            <a:r>
              <a:rPr lang="nl-NL" sz="2800">
                <a:latin typeface=""/>
                <a:ea typeface="Open Sans"/>
                <a:cs typeface="Open Sans"/>
              </a:rPr>
              <a:t> </a:t>
            </a:r>
            <a:r>
              <a:rPr lang="nl-NL" sz="2800" err="1">
                <a:latin typeface=""/>
                <a:ea typeface="Open Sans"/>
                <a:cs typeface="Open Sans"/>
              </a:rPr>
              <a:t>to</a:t>
            </a:r>
            <a:r>
              <a:rPr lang="nl-NL" sz="2800">
                <a:latin typeface=""/>
                <a:ea typeface="Open Sans"/>
                <a:cs typeface="Open Sans"/>
              </a:rPr>
              <a:t> </a:t>
            </a:r>
            <a:r>
              <a:rPr lang="nl-NL" sz="2800" err="1">
                <a:latin typeface=""/>
                <a:ea typeface="Open Sans"/>
                <a:cs typeface="Open Sans"/>
              </a:rPr>
              <a:t>the</a:t>
            </a:r>
            <a:r>
              <a:rPr lang="nl-NL" sz="2800">
                <a:latin typeface=""/>
                <a:ea typeface="Open Sans"/>
                <a:cs typeface="Open Sans"/>
              </a:rPr>
              <a:t> question.</a:t>
            </a:r>
          </a:p>
          <a:p>
            <a:pPr marL="0" indent="0">
              <a:buNone/>
            </a:pPr>
            <a:endParaRPr lang="nl-NL" sz="2800">
              <a:latin typeface=""/>
            </a:endParaRPr>
          </a:p>
          <a:p>
            <a:pPr marL="0" indent="0">
              <a:buNone/>
            </a:pPr>
            <a:r>
              <a:rPr lang="nl-NL" sz="2800" b="1" err="1">
                <a:latin typeface=""/>
              </a:rPr>
              <a:t>Compare</a:t>
            </a:r>
            <a:r>
              <a:rPr lang="nl-NL" sz="2800" b="1">
                <a:latin typeface=""/>
              </a:rPr>
              <a:t> </a:t>
            </a:r>
            <a:r>
              <a:rPr lang="nl-NL" sz="2800" b="1" err="1">
                <a:latin typeface=""/>
              </a:rPr>
              <a:t>and</a:t>
            </a:r>
            <a:r>
              <a:rPr lang="nl-NL" sz="2800" b="1">
                <a:latin typeface=""/>
              </a:rPr>
              <a:t> combine </a:t>
            </a:r>
            <a:r>
              <a:rPr lang="nl-NL" sz="2800" b="1" err="1">
                <a:latin typeface=""/>
              </a:rPr>
              <a:t>your</a:t>
            </a:r>
            <a:r>
              <a:rPr lang="nl-NL" sz="2800" b="1">
                <a:latin typeface=""/>
              </a:rPr>
              <a:t> </a:t>
            </a:r>
            <a:r>
              <a:rPr lang="nl-NL" sz="2800" b="1" err="1">
                <a:latin typeface=""/>
              </a:rPr>
              <a:t>answer</a:t>
            </a:r>
            <a:r>
              <a:rPr lang="nl-NL" sz="2800" b="1">
                <a:latin typeface=""/>
              </a:rPr>
              <a:t> </a:t>
            </a:r>
            <a:r>
              <a:rPr lang="nl-NL" sz="2800" err="1">
                <a:latin typeface=""/>
              </a:rPr>
              <a:t>with</a:t>
            </a:r>
            <a:r>
              <a:rPr lang="nl-NL" sz="2800">
                <a:latin typeface=""/>
              </a:rPr>
              <a:t> </a:t>
            </a:r>
            <a:r>
              <a:rPr lang="nl-NL" sz="2800" err="1">
                <a:latin typeface=""/>
              </a:rPr>
              <a:t>the</a:t>
            </a:r>
            <a:r>
              <a:rPr lang="nl-NL" sz="2800">
                <a:latin typeface=""/>
              </a:rPr>
              <a:t> person next </a:t>
            </a:r>
            <a:r>
              <a:rPr lang="nl-NL" sz="2800" err="1">
                <a:latin typeface=""/>
              </a:rPr>
              <a:t>to</a:t>
            </a:r>
            <a:r>
              <a:rPr lang="nl-NL" sz="2800">
                <a:latin typeface=""/>
              </a:rPr>
              <a:t> </a:t>
            </a:r>
            <a:r>
              <a:rPr lang="nl-NL" sz="2800" err="1">
                <a:latin typeface=""/>
              </a:rPr>
              <a:t>you</a:t>
            </a:r>
            <a:r>
              <a:rPr lang="nl-NL" sz="2800">
                <a:latin typeface=""/>
              </a:rPr>
              <a:t> </a:t>
            </a:r>
            <a:r>
              <a:rPr lang="nl-NL" sz="2800" err="1">
                <a:latin typeface=""/>
              </a:rPr>
              <a:t>for</a:t>
            </a:r>
            <a:r>
              <a:rPr lang="nl-NL" sz="2800">
                <a:latin typeface=""/>
              </a:rPr>
              <a:t> 5 minutes</a:t>
            </a:r>
          </a:p>
          <a:p>
            <a:pPr marL="0" indent="0">
              <a:buNone/>
            </a:pPr>
            <a:endParaRPr lang="nl-NL" sz="2800">
              <a:latin typeface=""/>
            </a:endParaRPr>
          </a:p>
          <a:p>
            <a:pPr marL="0" indent="0">
              <a:buNone/>
            </a:pPr>
            <a:r>
              <a:rPr lang="nl-NL" sz="2800">
                <a:latin typeface=""/>
              </a:rPr>
              <a:t>We </a:t>
            </a:r>
            <a:r>
              <a:rPr lang="nl-NL" sz="2800" err="1">
                <a:latin typeface=""/>
              </a:rPr>
              <a:t>will</a:t>
            </a:r>
            <a:r>
              <a:rPr lang="nl-NL" sz="2800">
                <a:latin typeface=""/>
              </a:rPr>
              <a:t> </a:t>
            </a:r>
            <a:r>
              <a:rPr lang="nl-NL" sz="2800" b="1" err="1">
                <a:latin typeface=""/>
              </a:rPr>
              <a:t>discuss</a:t>
            </a:r>
            <a:r>
              <a:rPr lang="nl-NL" sz="2800" b="1">
                <a:latin typeface=""/>
              </a:rPr>
              <a:t> as a </a:t>
            </a:r>
            <a:r>
              <a:rPr lang="nl-NL" sz="2800" b="1" err="1">
                <a:latin typeface=""/>
              </a:rPr>
              <a:t>larger</a:t>
            </a:r>
            <a:r>
              <a:rPr lang="nl-NL" sz="2800" b="1">
                <a:latin typeface=""/>
              </a:rPr>
              <a:t> </a:t>
            </a:r>
            <a:r>
              <a:rPr lang="nl-NL" sz="2800" b="1" err="1">
                <a:latin typeface=""/>
              </a:rPr>
              <a:t>group</a:t>
            </a:r>
            <a:r>
              <a:rPr lang="nl-NL" sz="2800" b="1">
                <a:latin typeface=""/>
              </a:rPr>
              <a:t> </a:t>
            </a:r>
            <a:r>
              <a:rPr lang="nl-NL" sz="2800" err="1">
                <a:latin typeface=""/>
              </a:rPr>
              <a:t>for</a:t>
            </a:r>
            <a:r>
              <a:rPr lang="nl-NL" sz="2800">
                <a:latin typeface=""/>
              </a:rPr>
              <a:t> 5 minutes</a:t>
            </a:r>
          </a:p>
        </p:txBody>
      </p:sp>
    </p:spTree>
    <p:extLst>
      <p:ext uri="{BB962C8B-B14F-4D97-AF65-F5344CB8AC3E}">
        <p14:creationId xmlns:p14="http://schemas.microsoft.com/office/powerpoint/2010/main" val="106533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A16E3-9616-5162-5914-D4E96228B844}"/>
            </a:ext>
          </a:extLst>
        </p:cNvPr>
        <p:cNvGrpSpPr/>
        <p:nvPr/>
      </p:nvGrpSpPr>
      <p:grpSpPr>
        <a:xfrm>
          <a:off x="0" y="0"/>
          <a:ext cx="0" cy="0"/>
          <a:chOff x="0" y="0"/>
          <a:chExt cx="0" cy="0"/>
        </a:xfrm>
      </p:grpSpPr>
      <p:sp>
        <p:nvSpPr>
          <p:cNvPr id="8" name="Oval Callout 7">
            <a:extLst>
              <a:ext uri="{FF2B5EF4-FFF2-40B4-BE49-F238E27FC236}">
                <a16:creationId xmlns:a16="http://schemas.microsoft.com/office/drawing/2014/main" id="{7F03E738-CFAD-C940-64F5-873C5583F553}"/>
              </a:ext>
            </a:extLst>
          </p:cNvPr>
          <p:cNvSpPr/>
          <p:nvPr/>
        </p:nvSpPr>
        <p:spPr>
          <a:xfrm>
            <a:off x="2052320" y="1879599"/>
            <a:ext cx="8483600" cy="4245143"/>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1">
            <a:extLst>
              <a:ext uri="{FF2B5EF4-FFF2-40B4-BE49-F238E27FC236}">
                <a16:creationId xmlns:a16="http://schemas.microsoft.com/office/drawing/2014/main" id="{2ABF987D-0C5D-780D-E4C5-18F6CCDC4585}"/>
              </a:ext>
            </a:extLst>
          </p:cNvPr>
          <p:cNvSpPr txBox="1">
            <a:spLocks/>
          </p:cNvSpPr>
          <p:nvPr/>
        </p:nvSpPr>
        <p:spPr>
          <a:xfrm>
            <a:off x="2748280" y="1127759"/>
            <a:ext cx="5146040" cy="1325563"/>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chemeClr val="tx2"/>
                </a:solidFill>
                <a:latin typeface="Glegoo" pitchFamily="2" charset="77"/>
                <a:ea typeface="+mj-ea"/>
                <a:cs typeface="Glegoo" pitchFamily="2" charset="77"/>
              </a:defRPr>
            </a:lvl1pPr>
          </a:lstStyle>
          <a:p>
            <a:r>
              <a:rPr lang="nl-NL" err="1"/>
              <a:t>Think</a:t>
            </a:r>
            <a:r>
              <a:rPr lang="nl-NL"/>
              <a:t>, Pair, Share!</a:t>
            </a:r>
          </a:p>
        </p:txBody>
      </p:sp>
      <p:sp>
        <p:nvSpPr>
          <p:cNvPr id="7" name="TextBox 6">
            <a:extLst>
              <a:ext uri="{FF2B5EF4-FFF2-40B4-BE49-F238E27FC236}">
                <a16:creationId xmlns:a16="http://schemas.microsoft.com/office/drawing/2014/main" id="{69B61B80-F36F-8943-E474-37265E027D3D}"/>
              </a:ext>
            </a:extLst>
          </p:cNvPr>
          <p:cNvSpPr txBox="1"/>
          <p:nvPr/>
        </p:nvSpPr>
        <p:spPr>
          <a:xfrm>
            <a:off x="3254981" y="2737514"/>
            <a:ext cx="6377408" cy="2246769"/>
          </a:xfrm>
          <a:prstGeom prst="rect">
            <a:avLst/>
          </a:prstGeom>
          <a:noFill/>
        </p:spPr>
        <p:txBody>
          <a:bodyPr wrap="square" lIns="91440" tIns="45720" rIns="91440" bIns="45720" anchor="t">
            <a:spAutoFit/>
          </a:bodyPr>
          <a:lstStyle/>
          <a:p>
            <a:r>
              <a:rPr lang="en-US" sz="2800">
                <a:solidFill>
                  <a:schemeClr val="bg1"/>
                </a:solidFill>
                <a:latin typeface="Arial"/>
                <a:ea typeface="Calibri"/>
                <a:cs typeface="Arial"/>
              </a:rPr>
              <a:t>How do you handle personal data? </a:t>
            </a:r>
            <a:endParaRPr lang="en-US" sz="2800">
              <a:solidFill>
                <a:schemeClr val="bg1"/>
              </a:solidFill>
              <a:ea typeface="Calibri"/>
              <a:cs typeface="Calibri"/>
            </a:endParaRPr>
          </a:p>
          <a:p>
            <a:endParaRPr lang="en-US" sz="2800">
              <a:solidFill>
                <a:schemeClr val="bg1"/>
              </a:solidFill>
              <a:latin typeface="Arial"/>
              <a:ea typeface="Calibri"/>
              <a:cs typeface="Arial"/>
            </a:endParaRPr>
          </a:p>
          <a:p>
            <a:r>
              <a:rPr lang="en-US" sz="2800">
                <a:solidFill>
                  <a:schemeClr val="bg1"/>
                </a:solidFill>
                <a:effectLst/>
                <a:latin typeface="Arial"/>
                <a:ea typeface="Calibri"/>
                <a:cs typeface="Arial"/>
              </a:rPr>
              <a:t>What </a:t>
            </a:r>
            <a:r>
              <a:rPr lang="en-US" sz="2800">
                <a:solidFill>
                  <a:schemeClr val="bg1"/>
                </a:solidFill>
                <a:latin typeface="Arial"/>
                <a:ea typeface="Calibri"/>
                <a:cs typeface="Arial"/>
              </a:rPr>
              <a:t>can a </a:t>
            </a:r>
            <a:r>
              <a:rPr lang="en-US" sz="2800" b="1">
                <a:solidFill>
                  <a:schemeClr val="bg1"/>
                </a:solidFill>
                <a:latin typeface="Arial"/>
                <a:ea typeface="Calibri"/>
                <a:cs typeface="Arial"/>
              </a:rPr>
              <a:t>repository</a:t>
            </a:r>
            <a:r>
              <a:rPr lang="en-US" sz="2800">
                <a:solidFill>
                  <a:schemeClr val="bg1"/>
                </a:solidFill>
                <a:latin typeface="Arial"/>
                <a:ea typeface="Calibri"/>
                <a:cs typeface="Arial"/>
              </a:rPr>
              <a:t> do to support the archiving of this</a:t>
            </a:r>
            <a:r>
              <a:rPr lang="en-US" sz="2800">
                <a:solidFill>
                  <a:schemeClr val="bg1"/>
                </a:solidFill>
                <a:effectLst/>
                <a:latin typeface="Arial"/>
                <a:ea typeface="Calibri"/>
                <a:cs typeface="Arial"/>
              </a:rPr>
              <a:t>?</a:t>
            </a:r>
            <a:r>
              <a:rPr lang="en-US" sz="2800">
                <a:solidFill>
                  <a:schemeClr val="bg1"/>
                </a:solidFill>
                <a:effectLst/>
                <a:latin typeface="Arial"/>
                <a:cs typeface="Arial"/>
              </a:rPr>
              <a:t> </a:t>
            </a:r>
            <a:r>
              <a:rPr lang="en-US" sz="2800">
                <a:solidFill>
                  <a:schemeClr val="bg1"/>
                </a:solidFill>
                <a:latin typeface="Arial"/>
                <a:cs typeface="Arial"/>
              </a:rPr>
              <a:t>What does the </a:t>
            </a:r>
            <a:r>
              <a:rPr lang="en-US" sz="2800" b="1">
                <a:solidFill>
                  <a:schemeClr val="bg1"/>
                </a:solidFill>
                <a:latin typeface="Arial"/>
                <a:cs typeface="Arial"/>
              </a:rPr>
              <a:t>researcher</a:t>
            </a:r>
            <a:r>
              <a:rPr lang="en-US" sz="2800">
                <a:solidFill>
                  <a:schemeClr val="bg1"/>
                </a:solidFill>
                <a:latin typeface="Arial"/>
                <a:cs typeface="Arial"/>
              </a:rPr>
              <a:t> need to do / be aware of?</a:t>
            </a:r>
            <a:endParaRPr lang="en-US" sz="2800">
              <a:solidFill>
                <a:schemeClr val="bg1"/>
              </a:solidFill>
              <a:ea typeface="Calibri"/>
              <a:cs typeface="Calibri"/>
            </a:endParaRPr>
          </a:p>
        </p:txBody>
      </p:sp>
    </p:spTree>
    <p:extLst>
      <p:ext uri="{BB962C8B-B14F-4D97-AF65-F5344CB8AC3E}">
        <p14:creationId xmlns:p14="http://schemas.microsoft.com/office/powerpoint/2010/main" val="100169601"/>
      </p:ext>
    </p:extLst>
  </p:cSld>
  <p:clrMapOvr>
    <a:masterClrMapping/>
  </p:clrMapOvr>
</p:sld>
</file>

<file path=ppt/theme/theme1.xml><?xml version="1.0" encoding="utf-8"?>
<a:theme xmlns:a="http://schemas.openxmlformats.org/drawingml/2006/main" name="Kantoorthema">
  <a:themeElements>
    <a:clrScheme name="!!Dans - via Janno">
      <a:dk1>
        <a:srgbClr val="093B4B"/>
      </a:dk1>
      <a:lt1>
        <a:srgbClr val="FFFFFF"/>
      </a:lt1>
      <a:dk2>
        <a:srgbClr val="EB3229"/>
      </a:dk2>
      <a:lt2>
        <a:srgbClr val="E7E6E6"/>
      </a:lt2>
      <a:accent1>
        <a:srgbClr val="01A8D9"/>
      </a:accent1>
      <a:accent2>
        <a:srgbClr val="E6F4FA"/>
      </a:accent2>
      <a:accent3>
        <a:srgbClr val="0B3949"/>
      </a:accent3>
      <a:accent4>
        <a:srgbClr val="EB3229"/>
      </a:accent4>
      <a:accent5>
        <a:srgbClr val="05A9D9"/>
      </a:accent5>
      <a:accent6>
        <a:srgbClr val="E6F4FA"/>
      </a:accent6>
      <a:hlink>
        <a:srgbClr val="00A8D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0 - 10-01-2024 - Dans PP.potx" id="{E7652AFF-6859-4497-BF1B-460D2A89D65B}" vid="{D0546E03-6FA0-46ED-A8A6-271CF5671E9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FDD6DD5215294889AF5A1ACCA7E2B3" ma:contentTypeVersion="13" ma:contentTypeDescription="Een nieuw document maken." ma:contentTypeScope="" ma:versionID="443020e948490677e74315c8670b9828">
  <xsd:schema xmlns:xsd="http://www.w3.org/2001/XMLSchema" xmlns:xs="http://www.w3.org/2001/XMLSchema" xmlns:p="http://schemas.microsoft.com/office/2006/metadata/properties" xmlns:ns2="abe339dc-4cac-446e-aee9-dcf1d10c744b" xmlns:ns3="079c66c7-79d9-4941-9a7a-97915a0296e9" targetNamespace="http://schemas.microsoft.com/office/2006/metadata/properties" ma:root="true" ma:fieldsID="01e81f6ee9b65d5ea01f5693c6d84cb7" ns2:_="" ns3:_="">
    <xsd:import namespace="abe339dc-4cac-446e-aee9-dcf1d10c744b"/>
    <xsd:import namespace="079c66c7-79d9-4941-9a7a-97915a0296e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e339dc-4cac-446e-aee9-dcf1d10c74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875e0768-be4e-4add-baa2-61b1fff7b35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9c66c7-79d9-4941-9a7a-97915a0296e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96d293b-ad0e-483d-aa12-828dd410a601}" ma:internalName="TaxCatchAll" ma:showField="CatchAllData" ma:web="079c66c7-79d9-4941-9a7a-97915a0296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79c66c7-79d9-4941-9a7a-97915a0296e9" xsi:nil="true"/>
    <lcf76f155ced4ddcb4097134ff3c332f xmlns="abe339dc-4cac-446e-aee9-dcf1d10c744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E92A66B-3E55-434E-A230-C09EBE9167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e339dc-4cac-446e-aee9-dcf1d10c744b"/>
    <ds:schemaRef ds:uri="079c66c7-79d9-4941-9a7a-97915a0296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BEBBFD-5994-4CC1-859C-D0ABBE167D4C}">
  <ds:schemaRefs>
    <ds:schemaRef ds:uri="http://schemas.microsoft.com/sharepoint/v3/contenttype/forms"/>
  </ds:schemaRefs>
</ds:datastoreItem>
</file>

<file path=customXml/itemProps3.xml><?xml version="1.0" encoding="utf-8"?>
<ds:datastoreItem xmlns:ds="http://schemas.openxmlformats.org/officeDocument/2006/customXml" ds:itemID="{AC9BF642-885D-4D90-833B-6A8F19E94EBA}">
  <ds:schemaRefs>
    <ds:schemaRef ds:uri="079c66c7-79d9-4941-9a7a-97915a0296e9"/>
    <ds:schemaRef ds:uri="abe339dc-4cac-446e-aee9-dcf1d10c74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2024-11_DANS_Open_Day</Template>
  <TotalTime>0</TotalTime>
  <Words>2113</Words>
  <Application>Microsoft Macintosh PowerPoint</Application>
  <PresentationFormat>Widescreen</PresentationFormat>
  <Paragraphs>309</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Calibri</vt:lpstr>
      <vt:lpstr>Open Sans</vt:lpstr>
      <vt:lpstr>Glegoo</vt:lpstr>
      <vt:lpstr>Verdana</vt:lpstr>
      <vt:lpstr>Calibri Light</vt:lpstr>
      <vt:lpstr>Arial</vt:lpstr>
      <vt:lpstr>Open Sans Light</vt:lpstr>
      <vt:lpstr>Kantoorthema</vt:lpstr>
      <vt:lpstr>DCC Spring Training Days – Session 9</vt:lpstr>
      <vt:lpstr>PowerPoint Presentation</vt:lpstr>
      <vt:lpstr>DANS Data Stations</vt:lpstr>
      <vt:lpstr>Introduce yourselves</vt:lpstr>
      <vt:lpstr>Do you / have you ever collected something?</vt:lpstr>
      <vt:lpstr>PowerPoint Presentation</vt:lpstr>
      <vt:lpstr>The magic(?) box of the repository</vt:lpstr>
      <vt:lpstr>PowerPoint Presentation</vt:lpstr>
      <vt:lpstr>PowerPoint Presentation</vt:lpstr>
      <vt:lpstr>Licences and options</vt:lpstr>
      <vt:lpstr>Open Access licences</vt:lpstr>
      <vt:lpstr>Your ideas:   What metadata fields should be mandatory (most important for data reuasability)? </vt:lpstr>
      <vt:lpstr>Metadata</vt:lpstr>
      <vt:lpstr>Metadata</vt:lpstr>
      <vt:lpstr>Your ideas:   Do you think anything is missing?   Would there be any additional mandatory fields that you would include? </vt:lpstr>
      <vt:lpstr>PowerPoint Presentation</vt:lpstr>
      <vt:lpstr>PowerPoint Presentation</vt:lpstr>
      <vt:lpstr>PowerPoint Presentation</vt:lpstr>
      <vt:lpstr>Dataset curation</vt:lpstr>
      <vt:lpstr>Dataset curation</vt:lpstr>
      <vt:lpstr>File formats</vt:lpstr>
      <vt:lpstr>Preferred Formats</vt:lpstr>
      <vt:lpstr>Preferred Formats</vt:lpstr>
      <vt:lpstr>Valentijn’s manifesto/DANS’ positition</vt:lpstr>
      <vt:lpstr>Do you agree with Valentijn's manifesto?</vt:lpstr>
      <vt:lpstr>Tools and services</vt:lpstr>
      <vt:lpstr>Tools and services</vt:lpstr>
      <vt:lpstr>OpenRefine?</vt:lpstr>
      <vt:lpstr>Do you know of other tools and services to share with the group?</vt:lpstr>
      <vt:lpstr>Digital Heritage Network</vt:lpstr>
      <vt:lpstr>Wegwijzer Voorkeursformaten</vt:lpstr>
      <vt:lpstr>PowerPoint Presentation</vt:lpstr>
      <vt:lpstr>PowerPoint Presentation</vt:lpstr>
      <vt:lpstr>Quick-fire PostIt notes:  Take-home messages</vt:lpstr>
      <vt:lpstr>Quick-fire PostIt notes:  Take-home messages</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matter of formats</dc:title>
  <dc:creator>Valentijn Gilissen</dc:creator>
  <cp:lastModifiedBy>Deborah Thorpe</cp:lastModifiedBy>
  <cp:revision>39</cp:revision>
  <dcterms:created xsi:type="dcterms:W3CDTF">2024-11-08T15:36:25Z</dcterms:created>
  <dcterms:modified xsi:type="dcterms:W3CDTF">2025-07-15T14:38:49Z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0x01010086FDD6DD5215294889AF5A1ACCA7E2B3</vt:lpwstr>
  </property>
  <property fmtid="{D5CDD505-2E9C-101B-9397-08002B2CF9AE}" pid="3" name="MediaServiceImageTags">
    <vt:lpwstr/>
  </property>
</Properties>
</file>