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5"/>
  </p:sldMasterIdLst>
  <p:notesMasterIdLst>
    <p:notesMasterId r:id="rId96"/>
  </p:notesMasterIdLst>
  <p:handoutMasterIdLst>
    <p:handoutMasterId r:id="rId97"/>
  </p:handoutMasterIdLst>
  <p:sldIdLst>
    <p:sldId id="256" r:id="rId6"/>
    <p:sldId id="1845" r:id="rId7"/>
    <p:sldId id="1356" r:id="rId8"/>
    <p:sldId id="1846" r:id="rId9"/>
    <p:sldId id="1849" r:id="rId10"/>
    <p:sldId id="833" r:id="rId11"/>
    <p:sldId id="836" r:id="rId12"/>
    <p:sldId id="260" r:id="rId13"/>
    <p:sldId id="261" r:id="rId14"/>
    <p:sldId id="262" r:id="rId15"/>
    <p:sldId id="263" r:id="rId16"/>
    <p:sldId id="264" r:id="rId17"/>
    <p:sldId id="1842" r:id="rId18"/>
    <p:sldId id="265" r:id="rId19"/>
    <p:sldId id="266" r:id="rId20"/>
    <p:sldId id="267" r:id="rId21"/>
    <p:sldId id="1838" r:id="rId22"/>
    <p:sldId id="1839" r:id="rId23"/>
    <p:sldId id="1811" r:id="rId24"/>
    <p:sldId id="1841" r:id="rId25"/>
    <p:sldId id="1815" r:id="rId26"/>
    <p:sldId id="1813" r:id="rId27"/>
    <p:sldId id="1814" r:id="rId28"/>
    <p:sldId id="271" r:id="rId29"/>
    <p:sldId id="1847" r:id="rId30"/>
    <p:sldId id="1791" r:id="rId31"/>
    <p:sldId id="1751" r:id="rId32"/>
    <p:sldId id="1760" r:id="rId33"/>
    <p:sldId id="1783" r:id="rId34"/>
    <p:sldId id="1850" r:id="rId35"/>
    <p:sldId id="1778" r:id="rId36"/>
    <p:sldId id="1759" r:id="rId37"/>
    <p:sldId id="1779" r:id="rId38"/>
    <p:sldId id="1780" r:id="rId39"/>
    <p:sldId id="1848" r:id="rId40"/>
    <p:sldId id="1530" r:id="rId41"/>
    <p:sldId id="272" r:id="rId42"/>
    <p:sldId id="1589" r:id="rId43"/>
    <p:sldId id="1818" r:id="rId44"/>
    <p:sldId id="274" r:id="rId45"/>
    <p:sldId id="275" r:id="rId46"/>
    <p:sldId id="1527" r:id="rId47"/>
    <p:sldId id="277" r:id="rId48"/>
    <p:sldId id="1539" r:id="rId49"/>
    <p:sldId id="278" r:id="rId50"/>
    <p:sldId id="1528" r:id="rId51"/>
    <p:sldId id="1522" r:id="rId52"/>
    <p:sldId id="276" r:id="rId53"/>
    <p:sldId id="1844" r:id="rId54"/>
    <p:sldId id="1531" r:id="rId55"/>
    <p:sldId id="1526" r:id="rId56"/>
    <p:sldId id="282" r:id="rId57"/>
    <p:sldId id="1541" r:id="rId58"/>
    <p:sldId id="1843" r:id="rId59"/>
    <p:sldId id="1543" r:id="rId60"/>
    <p:sldId id="1542" r:id="rId61"/>
    <p:sldId id="1534" r:id="rId62"/>
    <p:sldId id="1540" r:id="rId63"/>
    <p:sldId id="281" r:id="rId64"/>
    <p:sldId id="1533" r:id="rId65"/>
    <p:sldId id="1535" r:id="rId66"/>
    <p:sldId id="1552" r:id="rId67"/>
    <p:sldId id="1537" r:id="rId68"/>
    <p:sldId id="1554" r:id="rId69"/>
    <p:sldId id="1536" r:id="rId70"/>
    <p:sldId id="1378" r:id="rId71"/>
    <p:sldId id="1381" r:id="rId72"/>
    <p:sldId id="1851" r:id="rId73"/>
    <p:sldId id="1853" r:id="rId74"/>
    <p:sldId id="1854" r:id="rId75"/>
    <p:sldId id="1855" r:id="rId76"/>
    <p:sldId id="1852" r:id="rId77"/>
    <p:sldId id="1380" r:id="rId78"/>
    <p:sldId id="1525" r:id="rId79"/>
    <p:sldId id="1523" r:id="rId80"/>
    <p:sldId id="1548" r:id="rId81"/>
    <p:sldId id="1551" r:id="rId82"/>
    <p:sldId id="1559" r:id="rId83"/>
    <p:sldId id="1524" r:id="rId84"/>
    <p:sldId id="1545" r:id="rId85"/>
    <p:sldId id="1549" r:id="rId86"/>
    <p:sldId id="1550" r:id="rId87"/>
    <p:sldId id="1856" r:id="rId88"/>
    <p:sldId id="1555" r:id="rId89"/>
    <p:sldId id="1556" r:id="rId90"/>
    <p:sldId id="1557" r:id="rId91"/>
    <p:sldId id="1558" r:id="rId92"/>
    <p:sldId id="284" r:id="rId93"/>
    <p:sldId id="1445" r:id="rId94"/>
    <p:sldId id="1547" r:id="rId9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B43D2CB-6D07-4AF6-8385-F02019C31457}">
          <p14:sldIdLst>
            <p14:sldId id="256"/>
            <p14:sldId id="1845"/>
            <p14:sldId id="1356"/>
            <p14:sldId id="1846"/>
            <p14:sldId id="1849"/>
            <p14:sldId id="833"/>
            <p14:sldId id="836"/>
            <p14:sldId id="260"/>
            <p14:sldId id="261"/>
            <p14:sldId id="262"/>
            <p14:sldId id="263"/>
            <p14:sldId id="264"/>
            <p14:sldId id="1842"/>
            <p14:sldId id="265"/>
            <p14:sldId id="266"/>
            <p14:sldId id="267"/>
            <p14:sldId id="1838"/>
            <p14:sldId id="1839"/>
            <p14:sldId id="1811"/>
            <p14:sldId id="1841"/>
            <p14:sldId id="1815"/>
            <p14:sldId id="1813"/>
            <p14:sldId id="1814"/>
            <p14:sldId id="271"/>
            <p14:sldId id="1847"/>
            <p14:sldId id="1791"/>
            <p14:sldId id="1751"/>
            <p14:sldId id="1760"/>
            <p14:sldId id="1783"/>
            <p14:sldId id="1850"/>
            <p14:sldId id="1778"/>
            <p14:sldId id="1759"/>
            <p14:sldId id="1779"/>
            <p14:sldId id="1780"/>
            <p14:sldId id="1848"/>
            <p14:sldId id="1530"/>
            <p14:sldId id="272"/>
            <p14:sldId id="1589"/>
            <p14:sldId id="1818"/>
            <p14:sldId id="274"/>
            <p14:sldId id="275"/>
            <p14:sldId id="1527"/>
            <p14:sldId id="277"/>
            <p14:sldId id="1539"/>
            <p14:sldId id="278"/>
            <p14:sldId id="1528"/>
            <p14:sldId id="1522"/>
            <p14:sldId id="276"/>
            <p14:sldId id="1844"/>
            <p14:sldId id="1531"/>
            <p14:sldId id="1526"/>
            <p14:sldId id="282"/>
            <p14:sldId id="1541"/>
            <p14:sldId id="1843"/>
            <p14:sldId id="1543"/>
            <p14:sldId id="1542"/>
            <p14:sldId id="1534"/>
            <p14:sldId id="1540"/>
            <p14:sldId id="281"/>
            <p14:sldId id="1533"/>
            <p14:sldId id="1535"/>
            <p14:sldId id="1552"/>
            <p14:sldId id="1537"/>
            <p14:sldId id="1554"/>
            <p14:sldId id="1536"/>
            <p14:sldId id="1378"/>
            <p14:sldId id="1381"/>
            <p14:sldId id="1851"/>
            <p14:sldId id="1853"/>
            <p14:sldId id="1854"/>
            <p14:sldId id="1855"/>
            <p14:sldId id="1852"/>
            <p14:sldId id="1380"/>
            <p14:sldId id="1525"/>
            <p14:sldId id="1523"/>
            <p14:sldId id="1548"/>
            <p14:sldId id="1551"/>
            <p14:sldId id="1559"/>
            <p14:sldId id="1524"/>
            <p14:sldId id="1545"/>
            <p14:sldId id="1549"/>
            <p14:sldId id="1550"/>
            <p14:sldId id="1856"/>
            <p14:sldId id="1555"/>
            <p14:sldId id="1556"/>
            <p14:sldId id="1557"/>
            <p14:sldId id="1558"/>
            <p14:sldId id="284"/>
            <p14:sldId id="1445"/>
            <p14:sldId id="1547"/>
          </p14:sldIdLst>
        </p14:section>
        <p14:section name="Vorlagedatei speichern" id="{AEBC5EF8-8830-4BD1-BC6A-5A08C5F265C4}">
          <p14:sldIdLst/>
        </p14:section>
        <p14:section name="Hinweise" id="{56D9347E-C790-4216-A93D-C117F720C0C3}">
          <p14:sldIdLst/>
        </p14:section>
        <p14:section name="Beispielseiten" id="{CA34319E-7765-4C8B-AD7F-242E6857A15E}">
          <p14:sldIdLst/>
        </p14:section>
        <p14:section name="More Examples" id="{60A2C5C4-FF54-4ACC-A17E-78E04B2675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B02F"/>
    <a:srgbClr val="EECF16"/>
    <a:srgbClr val="BCCF02"/>
    <a:srgbClr val="000000"/>
    <a:srgbClr val="7B007B"/>
    <a:srgbClr val="064569"/>
    <a:srgbClr val="009BA4"/>
    <a:srgbClr val="13A983"/>
    <a:srgbClr val="0074AC"/>
    <a:srgbClr val="93C3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954" autoAdjust="0"/>
  </p:normalViewPr>
  <p:slideViewPr>
    <p:cSldViewPr snapToGrid="0" snapToObjects="1">
      <p:cViewPr>
        <p:scale>
          <a:sx n="75" d="100"/>
          <a:sy n="75" d="100"/>
        </p:scale>
        <p:origin x="835" y="123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ableStyles" Target="tableStyles.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29.05.2025</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29.05.2025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39471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C2D46-AF06-695C-B838-D515CD89A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688DE-8468-6F84-2EE8-B01F40640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B480E-EB39-D9EA-C062-66887CCA590B}"/>
              </a:ext>
            </a:extLst>
          </p:cNvPr>
          <p:cNvSpPr>
            <a:spLocks noGrp="1"/>
          </p:cNvSpPr>
          <p:nvPr>
            <p:ph type="body" idx="1"/>
          </p:nvPr>
        </p:nvSpPr>
        <p:spPr/>
        <p:txBody>
          <a:bodyPr/>
          <a:lstStyle/>
          <a:p>
            <a:endParaRPr lang="LID4096" dirty="0"/>
          </a:p>
        </p:txBody>
      </p:sp>
      <p:sp>
        <p:nvSpPr>
          <p:cNvPr id="4" name="Slide Number Placeholder 3">
            <a:extLst>
              <a:ext uri="{FF2B5EF4-FFF2-40B4-BE49-F238E27FC236}">
                <a16:creationId xmlns:a16="http://schemas.microsoft.com/office/drawing/2014/main" id="{6C813BF7-7A5C-5E7E-A784-55084DEAAFC1}"/>
              </a:ext>
            </a:extLst>
          </p:cNvPr>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251819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39987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63BE3-A431-9470-BFFD-96936E74C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B7FBE-12D2-0494-3F63-556083E06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DCCFA-8B77-50EC-1C3F-17E82484621F}"/>
              </a:ext>
            </a:extLst>
          </p:cNvPr>
          <p:cNvSpPr>
            <a:spLocks noGrp="1"/>
          </p:cNvSpPr>
          <p:nvPr>
            <p:ph type="body" idx="1"/>
          </p:nvPr>
        </p:nvSpPr>
        <p:spPr/>
        <p:txBody>
          <a:bodyPr/>
          <a:lstStyle/>
          <a:p>
            <a:endParaRPr lang="LID4096" dirty="0"/>
          </a:p>
        </p:txBody>
      </p:sp>
      <p:sp>
        <p:nvSpPr>
          <p:cNvPr id="4" name="Slide Number Placeholder 3">
            <a:extLst>
              <a:ext uri="{FF2B5EF4-FFF2-40B4-BE49-F238E27FC236}">
                <a16:creationId xmlns:a16="http://schemas.microsoft.com/office/drawing/2014/main" id="{51B633D7-1578-8421-0D7F-EB7DC16A9F24}"/>
              </a:ext>
            </a:extLst>
          </p:cNvPr>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421309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362F2-F550-AB49-0D74-F3C77DD57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A72AE-B738-ADC9-2A02-AE16501D5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AE929F-FA3F-426A-0095-B63ACC097DC2}"/>
              </a:ext>
            </a:extLst>
          </p:cNvPr>
          <p:cNvSpPr>
            <a:spLocks noGrp="1"/>
          </p:cNvSpPr>
          <p:nvPr>
            <p:ph type="body" idx="1"/>
          </p:nvPr>
        </p:nvSpPr>
        <p:spPr/>
        <p:txBody>
          <a:bodyPr/>
          <a:lstStyle/>
          <a:p>
            <a:endParaRPr lang="LID4096" dirty="0"/>
          </a:p>
        </p:txBody>
      </p:sp>
      <p:sp>
        <p:nvSpPr>
          <p:cNvPr id="4" name="Slide Number Placeholder 3">
            <a:extLst>
              <a:ext uri="{FF2B5EF4-FFF2-40B4-BE49-F238E27FC236}">
                <a16:creationId xmlns:a16="http://schemas.microsoft.com/office/drawing/2014/main" id="{54BAD7FB-D758-9CB2-B0DE-E8F307B38E35}"/>
              </a:ext>
            </a:extLst>
          </p:cNvPr>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3003011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E8D42-244D-0BEC-3999-604146A47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ED5C7-1817-88A4-7B03-623A4872D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015A2-B271-7FE2-F722-003C62997306}"/>
              </a:ext>
            </a:extLst>
          </p:cNvPr>
          <p:cNvSpPr>
            <a:spLocks noGrp="1"/>
          </p:cNvSpPr>
          <p:nvPr>
            <p:ph type="body" idx="1"/>
          </p:nvPr>
        </p:nvSpPr>
        <p:spPr/>
        <p:txBody>
          <a:bodyPr/>
          <a:lstStyle/>
          <a:p>
            <a:endParaRPr lang="LID4096" dirty="0"/>
          </a:p>
        </p:txBody>
      </p:sp>
      <p:sp>
        <p:nvSpPr>
          <p:cNvPr id="4" name="Slide Number Placeholder 3">
            <a:extLst>
              <a:ext uri="{FF2B5EF4-FFF2-40B4-BE49-F238E27FC236}">
                <a16:creationId xmlns:a16="http://schemas.microsoft.com/office/drawing/2014/main" id="{BA2C9BC2-5D0F-31C2-8797-0ABE51CEC342}"/>
              </a:ext>
            </a:extLst>
          </p:cNvPr>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325155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_TUD">
    <p:bg>
      <p:bgPr>
        <a:solidFill>
          <a:schemeClr val="bg1">
            <a:alpha val="38428"/>
          </a:schemeClr>
        </a:solidFill>
        <a:effectLst/>
      </p:bgPr>
    </p:bg>
    <p:spTree>
      <p:nvGrpSpPr>
        <p:cNvPr id="1" name=""/>
        <p:cNvGrpSpPr/>
        <p:nvPr/>
      </p:nvGrpSpPr>
      <p:grpSpPr>
        <a:xfrm>
          <a:off x="0" y="0"/>
          <a:ext cx="0" cy="0"/>
          <a:chOff x="0" y="0"/>
          <a:chExt cx="0" cy="0"/>
        </a:xfrm>
      </p:grpSpPr>
      <p:sp>
        <p:nvSpPr>
          <p:cNvPr id="13" name="Rechteck 12"/>
          <p:cNvSpPr/>
          <p:nvPr/>
        </p:nvSpPr>
        <p:spPr>
          <a:xfrm>
            <a:off x="0" y="980790"/>
            <a:ext cx="12192000" cy="5877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604059490"/>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err="1"/>
              <a:t>Mastertitelformat</a:t>
            </a:r>
            <a:r>
              <a:rPr lang="en-US" noProof="0" dirty="0"/>
              <a:t> </a:t>
            </a:r>
            <a:r>
              <a:rPr lang="en-US" noProof="0" dirty="0" err="1"/>
              <a:t>bearbeiten</a:t>
            </a:r>
            <a:endParaRPr lang="en-US" noProof="0" dirty="0"/>
          </a:p>
        </p:txBody>
      </p:sp>
      <p:sp>
        <p:nvSpPr>
          <p:cNvPr id="7" name="Bildplatzhalter 6"/>
          <p:cNvSpPr>
            <a:spLocks noGrp="1"/>
          </p:cNvSpPr>
          <p:nvPr>
            <p:ph type="pic" sz="quarter" idx="10" hasCustomPrompt="1"/>
          </p:nvPr>
        </p:nvSpPr>
        <p:spPr>
          <a:xfrm>
            <a:off x="0" y="1016001"/>
            <a:ext cx="12192000" cy="5076825"/>
          </a:xfrm>
        </p:spPr>
        <p:txBody>
          <a:bodyPr/>
          <a:lstStyle/>
          <a:p>
            <a:r>
              <a:rPr lang="en-US" dirty="0"/>
              <a:t>Drag image to placeholder or add by clicking icon</a:t>
            </a:r>
            <a:endParaRPr lang="de-DE" dirty="0"/>
          </a:p>
        </p:txBody>
      </p:sp>
    </p:spTree>
    <p:extLst>
      <p:ext uri="{BB962C8B-B14F-4D97-AF65-F5344CB8AC3E}">
        <p14:creationId xmlns:p14="http://schemas.microsoft.com/office/powerpoint/2010/main" val="43329274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hasCustomPrompt="1"/>
          </p:nvPr>
        </p:nvSpPr>
        <p:spPr>
          <a:xfrm>
            <a:off x="0" y="1"/>
            <a:ext cx="12192000" cy="6092824"/>
          </a:xfrm>
        </p:spPr>
        <p:txBody>
          <a:bodyPr/>
          <a:lstStyle/>
          <a:p>
            <a:r>
              <a:rPr lang="en-US" dirty="0"/>
              <a:t>Drag image to placeholder or add by clicking icon</a:t>
            </a:r>
            <a:endParaRPr lang="de-DE" dirty="0"/>
          </a:p>
        </p:txBody>
      </p:sp>
    </p:spTree>
    <p:extLst>
      <p:ext uri="{BB962C8B-B14F-4D97-AF65-F5344CB8AC3E}">
        <p14:creationId xmlns:p14="http://schemas.microsoft.com/office/powerpoint/2010/main" val="218062967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enutzerdefiniertes Layout copy">
    <p:spTree>
      <p:nvGrpSpPr>
        <p:cNvPr id="1" name=""/>
        <p:cNvGrpSpPr/>
        <p:nvPr/>
      </p:nvGrpSpPr>
      <p:grpSpPr>
        <a:xfrm>
          <a:off x="0" y="0"/>
          <a:ext cx="0" cy="0"/>
          <a:chOff x="0" y="0"/>
          <a:chExt cx="0" cy="0"/>
        </a:xfrm>
      </p:grpSpPr>
      <p:sp>
        <p:nvSpPr>
          <p:cNvPr id="21" name="Rectangle"/>
          <p:cNvSpPr/>
          <p:nvPr/>
        </p:nvSpPr>
        <p:spPr>
          <a:xfrm>
            <a:off x="92482" y="99962"/>
            <a:ext cx="12007036" cy="929276"/>
          </a:xfrm>
          <a:prstGeom prst="rect">
            <a:avLst/>
          </a:prstGeom>
          <a:solidFill>
            <a:srgbClr val="EEEEEE"/>
          </a:solidFill>
          <a:ln w="12700">
            <a:miter lim="400000"/>
          </a:ln>
        </p:spPr>
        <p:txBody>
          <a:bodyPr tIns="45720" bIns="45720" anchor="ctr"/>
          <a:lstStyle/>
          <a:p>
            <a:pPr algn="l" defTabSz="822960">
              <a:defRPr b="0">
                <a:solidFill>
                  <a:srgbClr val="4C82A6"/>
                </a:solidFill>
                <a:latin typeface="Open Sans"/>
                <a:ea typeface="Open Sans"/>
                <a:cs typeface="Open Sans"/>
                <a:sym typeface="Open Sans"/>
              </a:defRPr>
            </a:pPr>
            <a:endParaRPr sz="900"/>
          </a:p>
        </p:txBody>
      </p:sp>
      <p:pic>
        <p:nvPicPr>
          <p:cNvPr id="23" name="Grafik 9" descr="Grafik 9"/>
          <p:cNvPicPr>
            <a:picLocks noChangeAspect="1"/>
          </p:cNvPicPr>
          <p:nvPr/>
        </p:nvPicPr>
        <p:blipFill>
          <a:blip r:embed="rId2"/>
          <a:srcRect/>
          <a:stretch>
            <a:fillRect/>
          </a:stretch>
        </p:blipFill>
        <p:spPr>
          <a:xfrm>
            <a:off x="9937324" y="6304294"/>
            <a:ext cx="1502084" cy="436808"/>
          </a:xfrm>
          <a:prstGeom prst="rect">
            <a:avLst/>
          </a:prstGeom>
          <a:ln w="12700" cap="flat">
            <a:noFill/>
            <a:miter lim="400000"/>
          </a:ln>
          <a:effectLst/>
        </p:spPr>
      </p:pic>
      <p:sp>
        <p:nvSpPr>
          <p:cNvPr id="25" name="Rectangle"/>
          <p:cNvSpPr/>
          <p:nvPr/>
        </p:nvSpPr>
        <p:spPr>
          <a:xfrm>
            <a:off x="-49651" y="6021857"/>
            <a:ext cx="12291301" cy="129294"/>
          </a:xfrm>
          <a:prstGeom prst="rect">
            <a:avLst/>
          </a:prstGeom>
          <a:gradFill>
            <a:gsLst>
              <a:gs pos="0">
                <a:srgbClr val="2E358C"/>
              </a:gs>
              <a:gs pos="50000">
                <a:srgbClr val="3D8AAC"/>
              </a:gs>
              <a:gs pos="100000">
                <a:srgbClr val="98C356"/>
              </a:gs>
            </a:gsLst>
          </a:gradFill>
          <a:ln w="12700">
            <a:miter lim="400000"/>
          </a:ln>
        </p:spPr>
        <p:txBody>
          <a:bodyPr tIns="45720" bIns="45720" anchor="ctr"/>
          <a:lstStyle/>
          <a:p>
            <a:pPr algn="l" defTabSz="822960">
              <a:defRPr b="0">
                <a:solidFill>
                  <a:srgbClr val="00305E"/>
                </a:solidFill>
                <a:latin typeface="Open Sans"/>
                <a:ea typeface="Open Sans"/>
                <a:cs typeface="Open Sans"/>
                <a:sym typeface="Open Sans"/>
              </a:defRPr>
            </a:pPr>
            <a:endParaRPr sz="900"/>
          </a:p>
        </p:txBody>
      </p:sp>
      <p:sp>
        <p:nvSpPr>
          <p:cNvPr id="26" name="Slide Number"/>
          <p:cNvSpPr txBox="1">
            <a:spLocks noGrp="1"/>
          </p:cNvSpPr>
          <p:nvPr>
            <p:ph type="sldNum" sz="quarter" idx="2"/>
          </p:nvPr>
        </p:nvSpPr>
        <p:spPr>
          <a:xfrm>
            <a:off x="11646179" y="6378083"/>
            <a:ext cx="300817" cy="246222"/>
          </a:xfrm>
          <a:prstGeom prst="rect">
            <a:avLst/>
          </a:prstGeom>
        </p:spPr>
        <p:txBody>
          <a:bodyPr wrap="square"/>
          <a:lstStyle>
            <a:lvl1pPr algn="ctr">
              <a:defRPr sz="1600"/>
            </a:lvl1pPr>
          </a:lstStyle>
          <a:p>
            <a:pPr algn="ctr"/>
            <a:fld id="{86CB4B4D-7CA3-9044-876B-883B54F8677D}" type="slidenum">
              <a:rPr lang="en-US" smtClean="0"/>
              <a:pPr algn="ctr"/>
              <a:t>‹#›</a:t>
            </a:fld>
            <a:endParaRPr lang="en-US" dirty="0"/>
          </a:p>
        </p:txBody>
      </p:sp>
      <p:pic>
        <p:nvPicPr>
          <p:cNvPr id="27" name="unknown.pdf" descr="unknown.pdf"/>
          <p:cNvPicPr>
            <a:picLocks noChangeAspect="1"/>
          </p:cNvPicPr>
          <p:nvPr/>
        </p:nvPicPr>
        <p:blipFill>
          <a:blip r:embed="rId3"/>
          <a:stretch>
            <a:fillRect/>
          </a:stretch>
        </p:blipFill>
        <p:spPr>
          <a:xfrm>
            <a:off x="10423282" y="254362"/>
            <a:ext cx="1644397" cy="620477"/>
          </a:xfrm>
          <a:prstGeom prst="rect">
            <a:avLst/>
          </a:prstGeom>
          <a:ln w="12700">
            <a:miter lim="400000"/>
          </a:ln>
        </p:spPr>
      </p:pic>
      <p:sp>
        <p:nvSpPr>
          <p:cNvPr id="9" name="Title 1">
            <a:extLst>
              <a:ext uri="{FF2B5EF4-FFF2-40B4-BE49-F238E27FC236}">
                <a16:creationId xmlns:a16="http://schemas.microsoft.com/office/drawing/2014/main" id="{F6348139-121F-4756-83C5-F3F13C838166}"/>
              </a:ext>
            </a:extLst>
          </p:cNvPr>
          <p:cNvSpPr>
            <a:spLocks noGrp="1"/>
          </p:cNvSpPr>
          <p:nvPr>
            <p:ph type="title"/>
          </p:nvPr>
        </p:nvSpPr>
        <p:spPr>
          <a:xfrm>
            <a:off x="213974" y="225577"/>
            <a:ext cx="10201531" cy="673325"/>
          </a:xfrm>
        </p:spPr>
        <p:txBody>
          <a:bodyPr>
            <a:normAutofit/>
          </a:bodyPr>
          <a:lstStyle>
            <a:lvl1pPr>
              <a:defRPr kumimoji="0" lang="en-US" sz="4300" b="0" i="0" u="none" strike="noStrike" cap="none" spc="0" normalizeH="0" baseline="0" dirty="0">
                <a:ln>
                  <a:noFill/>
                </a:ln>
                <a:solidFill>
                  <a:srgbClr val="0F305A"/>
                </a:solidFill>
                <a:effectLst/>
                <a:uFillTx/>
                <a:latin typeface="Open Sans" panose="020B0606030504020204" pitchFamily="34" charset="0"/>
                <a:ea typeface="Open Sans" panose="020B0606030504020204" pitchFamily="34" charset="0"/>
                <a:cs typeface="Open Sans" panose="020B0606030504020204" pitchFamily="34" charset="0"/>
                <a:sym typeface="Helvetica Neue Light"/>
              </a:defRPr>
            </a:lvl1pPr>
          </a:lstStyle>
          <a:p>
            <a:r>
              <a:rPr lang="en-US" dirty="0"/>
              <a:t>Click to edit Master title style</a:t>
            </a:r>
          </a:p>
        </p:txBody>
      </p:sp>
      <p:sp>
        <p:nvSpPr>
          <p:cNvPr id="5" name="Text Placeholder 4">
            <a:extLst>
              <a:ext uri="{FF2B5EF4-FFF2-40B4-BE49-F238E27FC236}">
                <a16:creationId xmlns:a16="http://schemas.microsoft.com/office/drawing/2014/main" id="{ED3BD2E0-2CCD-4C29-8B63-0ABD48CA426C}"/>
              </a:ext>
            </a:extLst>
          </p:cNvPr>
          <p:cNvSpPr>
            <a:spLocks noGrp="1"/>
          </p:cNvSpPr>
          <p:nvPr>
            <p:ph type="body" sz="quarter" idx="10"/>
          </p:nvPr>
        </p:nvSpPr>
        <p:spPr>
          <a:xfrm>
            <a:off x="214313" y="1171445"/>
            <a:ext cx="11885205" cy="4756114"/>
          </a:xfrm>
        </p:spPr>
        <p:txBody>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B5250686-1DA4-4721-B64D-08B5EE757AFE}"/>
              </a:ext>
            </a:extLst>
          </p:cNvPr>
          <p:cNvGrpSpPr>
            <a:grpSpLocks noChangeAspect="1"/>
          </p:cNvGrpSpPr>
          <p:nvPr userDrawn="1"/>
        </p:nvGrpSpPr>
        <p:grpSpPr>
          <a:xfrm>
            <a:off x="49322" y="6303986"/>
            <a:ext cx="2065229" cy="398733"/>
            <a:chOff x="8870141" y="6233027"/>
            <a:chExt cx="2706721" cy="522585"/>
          </a:xfrm>
        </p:grpSpPr>
        <p:pic>
          <p:nvPicPr>
            <p:cNvPr id="12" name="Picture 11">
              <a:extLst>
                <a:ext uri="{FF2B5EF4-FFF2-40B4-BE49-F238E27FC236}">
                  <a16:creationId xmlns:a16="http://schemas.microsoft.com/office/drawing/2014/main" id="{BC6909FD-FFD4-44EF-A057-7749A6D0D799}"/>
                </a:ext>
              </a:extLst>
            </p:cNvPr>
            <p:cNvPicPr>
              <a:picLocks noChangeAspect="1"/>
            </p:cNvPicPr>
            <p:nvPr/>
          </p:nvPicPr>
          <p:blipFill>
            <a:blip r:embed="rId4"/>
            <a:stretch>
              <a:fillRect/>
            </a:stretch>
          </p:blipFill>
          <p:spPr>
            <a:xfrm>
              <a:off x="8870141" y="6255003"/>
              <a:ext cx="543396" cy="500609"/>
            </a:xfrm>
            <a:prstGeom prst="rect">
              <a:avLst/>
            </a:prstGeom>
          </p:spPr>
        </p:pic>
        <p:sp>
          <p:nvSpPr>
            <p:cNvPr id="13" name="TextBox 12">
              <a:extLst>
                <a:ext uri="{FF2B5EF4-FFF2-40B4-BE49-F238E27FC236}">
                  <a16:creationId xmlns:a16="http://schemas.microsoft.com/office/drawing/2014/main" id="{6C97E7D3-C6FE-4949-BDCD-B3ECCFC83E82}"/>
                </a:ext>
              </a:extLst>
            </p:cNvPr>
            <p:cNvSpPr txBox="1"/>
            <p:nvPr/>
          </p:nvSpPr>
          <p:spPr>
            <a:xfrm>
              <a:off x="9326183" y="6233027"/>
              <a:ext cx="2250679" cy="363039"/>
            </a:xfrm>
            <a:prstGeom prst="rect">
              <a:avLst/>
            </a:prstGeom>
            <a:noFill/>
          </p:spPr>
          <p:txBody>
            <a:bodyPr wrap="square" rtlCol="0">
              <a:spAutoFit/>
            </a:bodyPr>
            <a:lstStyle/>
            <a:p>
              <a:pPr algn="l"/>
              <a:r>
                <a:rPr kumimoji="0" lang="en-GB" sz="1200" b="0" i="0" u="none" strike="noStrike" cap="none" spc="0" normalizeH="0" baseline="0" dirty="0">
                  <a:ln>
                    <a:noFill/>
                  </a:ln>
                  <a:solidFill>
                    <a:schemeClr val="tx1">
                      <a:lumMod val="65000"/>
                      <a:lumOff val="35000"/>
                    </a:schemeClr>
                  </a:solidFill>
                  <a:effectLst/>
                  <a:uFillTx/>
                  <a:latin typeface="Helvetica Neue"/>
                  <a:sym typeface="Helvetica Neue"/>
                </a:rPr>
                <a:t>@haesleinhuepf</a:t>
              </a:r>
            </a:p>
          </p:txBody>
        </p:sp>
      </p:grpSp>
    </p:spTree>
    <p:extLst>
      <p:ext uri="{BB962C8B-B14F-4D97-AF65-F5344CB8AC3E}">
        <p14:creationId xmlns:p14="http://schemas.microsoft.com/office/powerpoint/2010/main" val="16472929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44BB-E8B9-A954-0334-1624EC0ADDDB}"/>
              </a:ext>
            </a:extLst>
          </p:cNvPr>
          <p:cNvSpPr>
            <a:spLocks noGrp="1"/>
          </p:cNvSpPr>
          <p:nvPr>
            <p:ph type="title"/>
          </p:nvPr>
        </p:nvSpPr>
        <p:spPr>
          <a:xfrm>
            <a:off x="457200" y="365125"/>
            <a:ext cx="11455400" cy="739775"/>
          </a:xfrm>
        </p:spPr>
        <p:txBody>
          <a:bodyPr>
            <a:normAutofit/>
          </a:bodyPr>
          <a:lstStyle>
            <a:lvl1pPr>
              <a:defRPr sz="6600"/>
            </a:lvl1pPr>
          </a:lstStyle>
          <a:p>
            <a:r>
              <a:rPr lang="en-US" dirty="0"/>
              <a:t>Click to edit Master title style</a:t>
            </a:r>
          </a:p>
        </p:txBody>
      </p:sp>
      <p:sp>
        <p:nvSpPr>
          <p:cNvPr id="3" name="Content Placeholder 2">
            <a:extLst>
              <a:ext uri="{FF2B5EF4-FFF2-40B4-BE49-F238E27FC236}">
                <a16:creationId xmlns:a16="http://schemas.microsoft.com/office/drawing/2014/main" id="{E10F85B1-2C14-BF88-B6DA-2535F9321C22}"/>
              </a:ext>
            </a:extLst>
          </p:cNvPr>
          <p:cNvSpPr>
            <a:spLocks noGrp="1"/>
          </p:cNvSpPr>
          <p:nvPr>
            <p:ph idx="1"/>
          </p:nvPr>
        </p:nvSpPr>
        <p:spPr>
          <a:xfrm>
            <a:off x="457200" y="1282700"/>
            <a:ext cx="11455400" cy="4610101"/>
          </a:xfrm>
        </p:spPr>
        <p:txBody>
          <a:bodyPr>
            <a:normAutofit/>
          </a:bodyPr>
          <a:lstStyle>
            <a:lvl1pPr>
              <a:defRPr sz="4000">
                <a:solidFill>
                  <a:schemeClr val="tx1">
                    <a:lumMod val="65000"/>
                    <a:lumOff val="35000"/>
                  </a:schemeClr>
                </a:solidFill>
              </a:defRPr>
            </a:lvl1pPr>
            <a:lvl2pPr>
              <a:defRPr sz="4000">
                <a:solidFill>
                  <a:schemeClr val="tx1">
                    <a:lumMod val="65000"/>
                    <a:lumOff val="35000"/>
                  </a:schemeClr>
                </a:solidFill>
              </a:defRPr>
            </a:lvl2pPr>
            <a:lvl3pPr>
              <a:defRPr sz="4000">
                <a:solidFill>
                  <a:schemeClr val="tx1">
                    <a:lumMod val="65000"/>
                    <a:lumOff val="35000"/>
                  </a:schemeClr>
                </a:solidFill>
              </a:defRPr>
            </a:lvl3pPr>
            <a:lvl4pPr>
              <a:defRPr sz="4000">
                <a:solidFill>
                  <a:schemeClr val="tx1">
                    <a:lumMod val="65000"/>
                    <a:lumOff val="35000"/>
                  </a:schemeClr>
                </a:solidFill>
              </a:defRPr>
            </a:lvl4pPr>
            <a:lvl5pPr>
              <a:defRPr sz="4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2970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t>Footer</a:t>
            </a:r>
          </a:p>
        </p:txBody>
      </p:sp>
      <p:sp>
        <p:nvSpPr>
          <p:cNvPr id="3" name="PlaceHolder 2"/>
          <p:cNvSpPr>
            <a:spLocks noGrp="1"/>
          </p:cNvSpPr>
          <p:nvPr>
            <p:ph type="sldNum" idx="7"/>
          </p:nvPr>
        </p:nvSpPr>
        <p:spPr/>
        <p:txBody>
          <a:bodyPr/>
          <a:lstStyle/>
          <a:p>
            <a:fld id="{659308EE-8C9D-4429-80F7-BA5758310228}" type="slidenum">
              <a:t>‹#›</a:t>
            </a:fld>
            <a:endParaRPr/>
          </a:p>
        </p:txBody>
      </p:sp>
      <p:sp>
        <p:nvSpPr>
          <p:cNvPr id="4" name="PlaceHolder 3"/>
          <p:cNvSpPr>
            <a:spLocks noGrp="1"/>
          </p:cNvSpPr>
          <p:nvPr>
            <p:ph type="dt" idx="5"/>
          </p:nvPr>
        </p:nvSpPr>
        <p:spPr/>
        <p:txBody>
          <a:bodyPr/>
          <a:lstStyle/>
          <a:p>
            <a:endParaRPr/>
          </a:p>
        </p:txBody>
      </p:sp>
    </p:spTree>
    <p:extLst>
      <p:ext uri="{BB962C8B-B14F-4D97-AF65-F5344CB8AC3E}">
        <p14:creationId xmlns:p14="http://schemas.microsoft.com/office/powerpoint/2010/main" val="322382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215" y="1"/>
            <a:ext cx="9364600" cy="914399"/>
          </a:xfrm>
        </p:spPr>
        <p:txBody>
          <a:bodyPr>
            <a:normAutofit/>
          </a:bodyPr>
          <a:lstStyle>
            <a:lvl1pPr>
              <a:defRPr sz="43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296214" y="914401"/>
            <a:ext cx="11057586" cy="5076824"/>
          </a:xfrm>
        </p:spPr>
        <p:txBody>
          <a:bodyPr>
            <a:normAutofit/>
          </a:bodyPr>
          <a:lstStyle>
            <a:lvl1pPr>
              <a:defRPr sz="2000">
                <a:solidFill>
                  <a:schemeClr val="tx1">
                    <a:lumMod val="65000"/>
                    <a:lumOff val="35000"/>
                  </a:schemeClr>
                </a:solidFill>
              </a:defRPr>
            </a:lvl1pPr>
            <a:lvl2pPr>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589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2E874-400C-E24A-926D-CC99757EEE3E}"/>
              </a:ext>
            </a:extLst>
          </p:cNvPr>
          <p:cNvSpPr>
            <a:spLocks noGrp="1"/>
          </p:cNvSpPr>
          <p:nvPr>
            <p:ph type="title"/>
          </p:nvPr>
        </p:nvSpPr>
        <p:spPr/>
        <p:txBody>
          <a:bodyPr/>
          <a:lstStyle/>
          <a:p>
            <a:r>
              <a:rPr lang="en-US" noProof="0" dirty="0" err="1"/>
              <a:t>Mastertitelformat</a:t>
            </a:r>
            <a:r>
              <a:rPr lang="en-US" noProof="0" dirty="0"/>
              <a:t> </a:t>
            </a:r>
            <a:r>
              <a:rPr lang="en-US" noProof="0" dirty="0" err="1"/>
              <a:t>bearbeiten</a:t>
            </a:r>
            <a:endParaRPr lang="en-US" noProof="0" dirty="0"/>
          </a:p>
        </p:txBody>
      </p:sp>
    </p:spTree>
    <p:extLst>
      <p:ext uri="{BB962C8B-B14F-4D97-AF65-F5344CB8AC3E}">
        <p14:creationId xmlns:p14="http://schemas.microsoft.com/office/powerpoint/2010/main" val="3134657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a:xfrm>
            <a:off x="891302" y="371735"/>
            <a:ext cx="10267951" cy="812280"/>
          </a:xfrm>
        </p:spPr>
        <p:txBody>
          <a:bodyPr/>
          <a:lstStyle>
            <a:lvl1pPr>
              <a:defRPr/>
            </a:lvl1pPr>
          </a:lstStyle>
          <a:p>
            <a:r>
              <a:rPr lang="en-US" noProof="0" dirty="0" err="1"/>
              <a:t>Mastertitelformat</a:t>
            </a:r>
            <a:r>
              <a:rPr lang="en-US" noProof="0" dirty="0"/>
              <a:t> </a:t>
            </a:r>
            <a:r>
              <a:rPr lang="en-US" noProof="0" dirty="0" err="1"/>
              <a:t>bearbeiten</a:t>
            </a:r>
            <a:endParaRPr lang="en-US" noProof="0" dirty="0"/>
          </a:p>
        </p:txBody>
      </p:sp>
      <p:sp>
        <p:nvSpPr>
          <p:cNvPr id="6" name="Inhaltsplatzhalter 5"/>
          <p:cNvSpPr>
            <a:spLocks noGrp="1"/>
          </p:cNvSpPr>
          <p:nvPr>
            <p:ph sz="quarter" idx="10"/>
          </p:nvPr>
        </p:nvSpPr>
        <p:spPr>
          <a:xfrm>
            <a:off x="875566" y="1184015"/>
            <a:ext cx="10644901" cy="4550036"/>
          </a:xfrm>
        </p:spPr>
        <p:txBody>
          <a:bodyPr/>
          <a:lstStyle>
            <a:lvl1pPr>
              <a:spcBef>
                <a:spcPts val="1200"/>
              </a:spcBef>
              <a:defRPr/>
            </a:lvl1pPr>
            <a:lvl3pPr>
              <a:spcBef>
                <a:spcPts val="1200"/>
              </a:spcBef>
              <a:defRPr/>
            </a:lvl3pPr>
          </a:lstStyle>
          <a:p>
            <a:pPr lvl="0"/>
            <a:endParaRPr lang="en-US" noProof="0" dirty="0"/>
          </a:p>
        </p:txBody>
      </p:sp>
    </p:spTree>
    <p:extLst>
      <p:ext uri="{BB962C8B-B14F-4D97-AF65-F5344CB8AC3E}">
        <p14:creationId xmlns:p14="http://schemas.microsoft.com/office/powerpoint/2010/main" val="406585407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655734" y="1484314"/>
            <a:ext cx="6009217" cy="4249737"/>
          </a:xfrm>
        </p:spPr>
        <p:txBody>
          <a:bodyPr/>
          <a:lstStyle/>
          <a:p>
            <a:pPr lvl="0"/>
            <a:r>
              <a:rPr lang="en-US" noProof="0"/>
              <a:t>Mastertextformat bearbeiten</a:t>
            </a:r>
          </a:p>
        </p:txBody>
      </p:sp>
      <p:sp>
        <p:nvSpPr>
          <p:cNvPr id="9" name="Bildplatzhalter 7"/>
          <p:cNvSpPr>
            <a:spLocks noGrp="1"/>
          </p:cNvSpPr>
          <p:nvPr>
            <p:ph type="pic" sz="quarter" idx="13" hasCustomPrompt="1"/>
          </p:nvPr>
        </p:nvSpPr>
        <p:spPr>
          <a:xfrm>
            <a:off x="527049" y="1484313"/>
            <a:ext cx="4985567" cy="1332000"/>
          </a:xfrm>
        </p:spPr>
        <p:txBody>
          <a:bodyPr/>
          <a:lstStyle/>
          <a:p>
            <a:r>
              <a:rPr lang="en-US" noProof="0" dirty="0"/>
              <a:t>Bild auf </a:t>
            </a:r>
            <a:r>
              <a:rPr lang="en-US" noProof="0" dirty="0" err="1"/>
              <a:t>Platzhalter</a:t>
            </a:r>
            <a:r>
              <a:rPr lang="en-US" noProof="0" dirty="0"/>
              <a:t> </a:t>
            </a:r>
            <a:r>
              <a:rPr lang="en-US" noProof="0" dirty="0" err="1"/>
              <a:t>ziehen</a:t>
            </a:r>
            <a:r>
              <a:rPr lang="en-US" noProof="0" dirty="0"/>
              <a:t> </a:t>
            </a:r>
            <a:r>
              <a:rPr lang="en-US" noProof="0" dirty="0" err="1"/>
              <a:t>oder</a:t>
            </a:r>
            <a:r>
              <a:rPr lang="en-US" noProof="0" dirty="0"/>
              <a:t> </a:t>
            </a:r>
            <a:r>
              <a:rPr lang="en-US" noProof="0" dirty="0" err="1"/>
              <a:t>durch</a:t>
            </a:r>
            <a:r>
              <a:rPr lang="en-US" noProof="0" dirty="0"/>
              <a:t> </a:t>
            </a:r>
            <a:r>
              <a:rPr lang="en-US" noProof="0" dirty="0" err="1"/>
              <a:t>Klicken</a:t>
            </a:r>
            <a:r>
              <a:rPr lang="en-US" noProof="0" dirty="0"/>
              <a:t> auf Symbol </a:t>
            </a:r>
            <a:r>
              <a:rPr lang="en-US" noProof="0" dirty="0" err="1"/>
              <a:t>hinzufügen</a:t>
            </a:r>
            <a:endParaRPr lang="en-US" noProof="0" dirty="0"/>
          </a:p>
        </p:txBody>
      </p:sp>
      <p:sp>
        <p:nvSpPr>
          <p:cNvPr id="10" name="Bildplatzhalter 7"/>
          <p:cNvSpPr>
            <a:spLocks noGrp="1"/>
          </p:cNvSpPr>
          <p:nvPr>
            <p:ph type="pic" sz="quarter" idx="14" hasCustomPrompt="1"/>
          </p:nvPr>
        </p:nvSpPr>
        <p:spPr>
          <a:xfrm>
            <a:off x="534035" y="2943181"/>
            <a:ext cx="4977765" cy="1332000"/>
          </a:xfrm>
        </p:spPr>
        <p:txBody>
          <a:bodyPr/>
          <a:lstStyle/>
          <a:p>
            <a:r>
              <a:rPr lang="en-US" noProof="0" dirty="0"/>
              <a:t>Bild auf </a:t>
            </a:r>
            <a:r>
              <a:rPr lang="en-US" noProof="0" dirty="0" err="1"/>
              <a:t>Platzhalter</a:t>
            </a:r>
            <a:r>
              <a:rPr lang="en-US" noProof="0" dirty="0"/>
              <a:t> </a:t>
            </a:r>
            <a:r>
              <a:rPr lang="en-US" noProof="0" dirty="0" err="1"/>
              <a:t>ziehen</a:t>
            </a:r>
            <a:r>
              <a:rPr lang="en-US" noProof="0" dirty="0"/>
              <a:t> </a:t>
            </a:r>
            <a:r>
              <a:rPr lang="en-US" noProof="0" dirty="0" err="1"/>
              <a:t>oder</a:t>
            </a:r>
            <a:r>
              <a:rPr lang="en-US" noProof="0" dirty="0"/>
              <a:t> </a:t>
            </a:r>
            <a:r>
              <a:rPr lang="en-US" noProof="0" dirty="0" err="1"/>
              <a:t>durch</a:t>
            </a:r>
            <a:r>
              <a:rPr lang="en-US" noProof="0" dirty="0"/>
              <a:t> </a:t>
            </a:r>
            <a:r>
              <a:rPr lang="en-US" noProof="0" dirty="0" err="1"/>
              <a:t>Klicken</a:t>
            </a:r>
            <a:r>
              <a:rPr lang="en-US" noProof="0" dirty="0"/>
              <a:t> auf Symbol </a:t>
            </a:r>
            <a:r>
              <a:rPr lang="en-US" noProof="0" dirty="0" err="1"/>
              <a:t>hinzufügen</a:t>
            </a:r>
            <a:endParaRPr lang="en-US" noProof="0" dirty="0"/>
          </a:p>
        </p:txBody>
      </p:sp>
      <p:sp>
        <p:nvSpPr>
          <p:cNvPr id="11" name="Bildplatzhalter 7"/>
          <p:cNvSpPr>
            <a:spLocks noGrp="1"/>
          </p:cNvSpPr>
          <p:nvPr>
            <p:ph type="pic" sz="quarter" idx="15" hasCustomPrompt="1"/>
          </p:nvPr>
        </p:nvSpPr>
        <p:spPr>
          <a:xfrm>
            <a:off x="534035" y="4402050"/>
            <a:ext cx="4977767" cy="1332000"/>
          </a:xfrm>
        </p:spPr>
        <p:txBody>
          <a:bodyPr/>
          <a:lstStyle/>
          <a:p>
            <a:r>
              <a:rPr lang="en-US" noProof="0"/>
              <a:t>Bild auf Platzhalter ziehen oder durch Klicken auf Symbol hinzufügen</a:t>
            </a:r>
          </a:p>
        </p:txBody>
      </p:sp>
      <p:sp>
        <p:nvSpPr>
          <p:cNvPr id="4" name="Titel 3"/>
          <p:cNvSpPr>
            <a:spLocks noGrp="1"/>
          </p:cNvSpPr>
          <p:nvPr>
            <p:ph type="title" hasCustomPrompt="1"/>
          </p:nvPr>
        </p:nvSpPr>
        <p:spPr/>
        <p:txBody>
          <a:bodyPr/>
          <a:lstStyle/>
          <a:p>
            <a:r>
              <a:rPr lang="en-US" noProof="0"/>
              <a:t>Mastertitelformat bearbeiten</a:t>
            </a:r>
          </a:p>
        </p:txBody>
      </p:sp>
    </p:spTree>
    <p:extLst>
      <p:ext uri="{BB962C8B-B14F-4D97-AF65-F5344CB8AC3E}">
        <p14:creationId xmlns:p14="http://schemas.microsoft.com/office/powerpoint/2010/main" val="1726433105"/>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9" name="Bildplatzhalter 7"/>
          <p:cNvSpPr>
            <a:spLocks noGrp="1"/>
          </p:cNvSpPr>
          <p:nvPr>
            <p:ph type="pic" sz="quarter" idx="13" hasCustomPrompt="1"/>
          </p:nvPr>
        </p:nvSpPr>
        <p:spPr>
          <a:xfrm>
            <a:off x="6165852" y="1484313"/>
            <a:ext cx="5512769" cy="4249738"/>
          </a:xfrm>
          <a:ln w="6350">
            <a:solidFill>
              <a:schemeClr val="bg2"/>
            </a:solidFill>
          </a:ln>
        </p:spPr>
        <p:txBody>
          <a:bodyPr/>
          <a:lstStyle/>
          <a:p>
            <a:r>
              <a:rPr lang="en-US" noProof="0" dirty="0"/>
              <a:t>Drag image to placeholder or add by clicking icon</a:t>
            </a:r>
          </a:p>
        </p:txBody>
      </p:sp>
      <p:sp>
        <p:nvSpPr>
          <p:cNvPr id="7" name="Textplatzhalter 6"/>
          <p:cNvSpPr>
            <a:spLocks noGrp="1"/>
          </p:cNvSpPr>
          <p:nvPr>
            <p:ph type="body" sz="quarter" idx="14" hasCustomPrompt="1"/>
          </p:nvPr>
        </p:nvSpPr>
        <p:spPr>
          <a:xfrm>
            <a:off x="514352" y="1484314"/>
            <a:ext cx="5511800" cy="4249736"/>
          </a:xfrm>
        </p:spPr>
        <p:txBody>
          <a:bodyPr/>
          <a:lstStyle/>
          <a:p>
            <a:pPr lvl="0"/>
            <a:r>
              <a:rPr lang="en-US" noProof="0" dirty="0"/>
              <a:t>First text layer without bullets  (16pt)</a:t>
            </a:r>
          </a:p>
          <a:p>
            <a:pPr lvl="1"/>
            <a:r>
              <a:rPr lang="en-US" noProof="0" dirty="0"/>
              <a:t>Second text layer (16 </a:t>
            </a:r>
            <a:r>
              <a:rPr lang="en-US" noProof="0" dirty="0" err="1"/>
              <a:t>pt</a:t>
            </a:r>
            <a:r>
              <a:rPr lang="en-US" noProof="0" dirty="0"/>
              <a:t>), bluish bullet</a:t>
            </a:r>
          </a:p>
          <a:p>
            <a:pPr lvl="3"/>
            <a:r>
              <a:rPr lang="en-US" noProof="0" dirty="0"/>
              <a:t>Third text layer (14pt), green bullet</a:t>
            </a:r>
          </a:p>
          <a:p>
            <a:pPr lvl="4"/>
            <a:r>
              <a:rPr lang="en-US" noProof="0" dirty="0"/>
              <a:t>Fourth layer, try to avoid it</a:t>
            </a:r>
          </a:p>
          <a:p>
            <a:pPr lvl="7"/>
            <a:r>
              <a:rPr lang="en-US" noProof="0" dirty="0"/>
              <a:t>Fifth layer (really needed?)</a:t>
            </a:r>
          </a:p>
        </p:txBody>
      </p:sp>
    </p:spTree>
    <p:extLst>
      <p:ext uri="{BB962C8B-B14F-4D97-AF65-F5344CB8AC3E}">
        <p14:creationId xmlns:p14="http://schemas.microsoft.com/office/powerpoint/2010/main" val="1405770121"/>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noProof="0" dirty="0" err="1"/>
              <a:t>Mastertitelformat</a:t>
            </a:r>
            <a:r>
              <a:rPr lang="en-US" noProof="0" dirty="0"/>
              <a:t> </a:t>
            </a:r>
            <a:r>
              <a:rPr lang="en-US" noProof="0" dirty="0" err="1"/>
              <a:t>bearbeiten</a:t>
            </a:r>
            <a:endParaRPr lang="en-US" noProof="0" dirty="0"/>
          </a:p>
        </p:txBody>
      </p:sp>
      <p:sp>
        <p:nvSpPr>
          <p:cNvPr id="6" name="Textplatzhalter 5"/>
          <p:cNvSpPr>
            <a:spLocks noGrp="1"/>
          </p:cNvSpPr>
          <p:nvPr>
            <p:ph type="body" sz="quarter" idx="10" hasCustomPrompt="1"/>
          </p:nvPr>
        </p:nvSpPr>
        <p:spPr>
          <a:xfrm>
            <a:off x="514351" y="1484314"/>
            <a:ext cx="5511800" cy="4249736"/>
          </a:xfrm>
        </p:spPr>
        <p:txBody>
          <a:bodyPr/>
          <a:lstStyle/>
          <a:p>
            <a:pPr lvl="0"/>
            <a:r>
              <a:rPr lang="en-US" noProof="0" dirty="0"/>
              <a:t>First text layer without bullets  (16pt)</a:t>
            </a:r>
          </a:p>
          <a:p>
            <a:pPr lvl="1"/>
            <a:r>
              <a:rPr lang="en-US" noProof="0" dirty="0"/>
              <a:t>Second text layer (16 </a:t>
            </a:r>
            <a:r>
              <a:rPr lang="en-US" noProof="0" dirty="0" err="1"/>
              <a:t>pt</a:t>
            </a:r>
            <a:r>
              <a:rPr lang="en-US" noProof="0" dirty="0"/>
              <a:t>), bluish bullet</a:t>
            </a:r>
          </a:p>
          <a:p>
            <a:pPr lvl="3"/>
            <a:r>
              <a:rPr lang="en-US" noProof="0" dirty="0"/>
              <a:t>Third text layer (14pt), green bullet</a:t>
            </a:r>
          </a:p>
          <a:p>
            <a:pPr lvl="4"/>
            <a:r>
              <a:rPr lang="en-US" noProof="0" dirty="0"/>
              <a:t>Fourth layer, try to avoid it</a:t>
            </a:r>
          </a:p>
          <a:p>
            <a:pPr lvl="7"/>
            <a:r>
              <a:rPr lang="en-US" noProof="0" dirty="0"/>
              <a:t>Fifth layer (really needed?)</a:t>
            </a:r>
          </a:p>
        </p:txBody>
      </p:sp>
      <p:sp>
        <p:nvSpPr>
          <p:cNvPr id="8" name="Textplatzhalter 7"/>
          <p:cNvSpPr>
            <a:spLocks noGrp="1"/>
          </p:cNvSpPr>
          <p:nvPr>
            <p:ph type="body" sz="quarter" idx="11" hasCustomPrompt="1"/>
          </p:nvPr>
        </p:nvSpPr>
        <p:spPr>
          <a:xfrm>
            <a:off x="6165851" y="1484314"/>
            <a:ext cx="5511800" cy="4249736"/>
          </a:xfrm>
        </p:spPr>
        <p:txBody>
          <a:bodyPr/>
          <a:lstStyle/>
          <a:p>
            <a:pPr lvl="0"/>
            <a:r>
              <a:rPr lang="en-US" noProof="0" dirty="0"/>
              <a:t>First text layer without bullets  (16pt)</a:t>
            </a:r>
          </a:p>
          <a:p>
            <a:pPr lvl="1"/>
            <a:r>
              <a:rPr lang="en-US" noProof="0" dirty="0"/>
              <a:t>Second text layer (16 </a:t>
            </a:r>
            <a:r>
              <a:rPr lang="en-US" noProof="0" dirty="0" err="1"/>
              <a:t>pt</a:t>
            </a:r>
            <a:r>
              <a:rPr lang="en-US" noProof="0" dirty="0"/>
              <a:t>), bluish bullet</a:t>
            </a:r>
          </a:p>
          <a:p>
            <a:pPr lvl="3"/>
            <a:r>
              <a:rPr lang="en-US" noProof="0" dirty="0"/>
              <a:t>Third text layer (14pt), green bullet</a:t>
            </a:r>
          </a:p>
          <a:p>
            <a:pPr lvl="4"/>
            <a:r>
              <a:rPr lang="en-US" noProof="0" dirty="0"/>
              <a:t>Fourth layer, try to avoid it</a:t>
            </a:r>
          </a:p>
          <a:p>
            <a:pPr lvl="7"/>
            <a:r>
              <a:rPr lang="en-US" noProof="0" dirty="0"/>
              <a:t>Fifth layer (really needed?)</a:t>
            </a:r>
          </a:p>
        </p:txBody>
      </p:sp>
    </p:spTree>
    <p:extLst>
      <p:ext uri="{BB962C8B-B14F-4D97-AF65-F5344CB8AC3E}">
        <p14:creationId xmlns:p14="http://schemas.microsoft.com/office/powerpoint/2010/main" val="2884893349"/>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6" name="Textplatzhalter 5"/>
          <p:cNvSpPr>
            <a:spLocks noGrp="1"/>
          </p:cNvSpPr>
          <p:nvPr>
            <p:ph type="body" sz="quarter" idx="10" hasCustomPrompt="1"/>
          </p:nvPr>
        </p:nvSpPr>
        <p:spPr>
          <a:xfrm>
            <a:off x="514351" y="1484314"/>
            <a:ext cx="3454400" cy="4249736"/>
          </a:xfrm>
        </p:spPr>
        <p:txBody>
          <a:bodyPr/>
          <a:lstStyle/>
          <a:p>
            <a:pPr lvl="0"/>
            <a:r>
              <a:rPr lang="en-US" noProof="0" dirty="0"/>
              <a:t>First text layer without bullets  (16pt)</a:t>
            </a:r>
          </a:p>
          <a:p>
            <a:pPr lvl="1"/>
            <a:r>
              <a:rPr lang="en-US" noProof="0" dirty="0"/>
              <a:t>Second text layer (16 </a:t>
            </a:r>
            <a:r>
              <a:rPr lang="en-US" noProof="0" dirty="0" err="1"/>
              <a:t>pt</a:t>
            </a:r>
            <a:r>
              <a:rPr lang="en-US" noProof="0" dirty="0"/>
              <a:t>), bluish bullet</a:t>
            </a:r>
          </a:p>
          <a:p>
            <a:pPr lvl="3"/>
            <a:r>
              <a:rPr lang="en-US" noProof="0" dirty="0"/>
              <a:t>Third text layer (14pt), green bullet</a:t>
            </a:r>
          </a:p>
          <a:p>
            <a:pPr lvl="4"/>
            <a:r>
              <a:rPr lang="en-US" noProof="0" dirty="0"/>
              <a:t>Fourth layer, try to avoid it</a:t>
            </a:r>
          </a:p>
          <a:p>
            <a:pPr lvl="7"/>
            <a:r>
              <a:rPr lang="en-US" noProof="0" dirty="0"/>
              <a:t>Fifth layer (really needed?)</a:t>
            </a:r>
          </a:p>
        </p:txBody>
      </p:sp>
      <p:sp>
        <p:nvSpPr>
          <p:cNvPr id="7" name="Textplatzhalter 7"/>
          <p:cNvSpPr>
            <a:spLocks noGrp="1"/>
          </p:cNvSpPr>
          <p:nvPr>
            <p:ph type="body" sz="quarter" idx="11" hasCustomPrompt="1"/>
          </p:nvPr>
        </p:nvSpPr>
        <p:spPr>
          <a:xfrm>
            <a:off x="7725261" y="1484314"/>
            <a:ext cx="3450167" cy="4249736"/>
          </a:xfrm>
        </p:spPr>
        <p:txBody>
          <a:bodyPr/>
          <a:lstStyle/>
          <a:p>
            <a:pPr lvl="0"/>
            <a:r>
              <a:rPr lang="en-US" noProof="0" dirty="0"/>
              <a:t>First text layer without bullets  (16pt)</a:t>
            </a:r>
          </a:p>
          <a:p>
            <a:pPr lvl="1"/>
            <a:r>
              <a:rPr lang="en-US" noProof="0" dirty="0"/>
              <a:t>Second text layer (16 </a:t>
            </a:r>
            <a:r>
              <a:rPr lang="en-US" noProof="0" dirty="0" err="1"/>
              <a:t>pt</a:t>
            </a:r>
            <a:r>
              <a:rPr lang="en-US" noProof="0" dirty="0"/>
              <a:t>), bluish bullet</a:t>
            </a:r>
          </a:p>
          <a:p>
            <a:pPr lvl="3"/>
            <a:r>
              <a:rPr lang="en-US" noProof="0" dirty="0"/>
              <a:t>Third text layer (14pt), green bullet</a:t>
            </a:r>
          </a:p>
          <a:p>
            <a:pPr lvl="4"/>
            <a:r>
              <a:rPr lang="en-US" noProof="0" dirty="0"/>
              <a:t>Fourth layer, try to avoid it</a:t>
            </a:r>
          </a:p>
          <a:p>
            <a:pPr lvl="7"/>
            <a:r>
              <a:rPr lang="en-US" noProof="0" dirty="0"/>
              <a:t>Fifth layer (really needed?)</a:t>
            </a:r>
          </a:p>
        </p:txBody>
      </p:sp>
      <p:sp>
        <p:nvSpPr>
          <p:cNvPr id="9" name="Textplatzhalter 5"/>
          <p:cNvSpPr>
            <a:spLocks noGrp="1"/>
          </p:cNvSpPr>
          <p:nvPr>
            <p:ph type="body" sz="quarter" idx="12" hasCustomPrompt="1"/>
          </p:nvPr>
        </p:nvSpPr>
        <p:spPr>
          <a:xfrm>
            <a:off x="4112684" y="1484314"/>
            <a:ext cx="3454400" cy="4249736"/>
          </a:xfrm>
        </p:spPr>
        <p:txBody>
          <a:bodyPr/>
          <a:lstStyle/>
          <a:p>
            <a:pPr lvl="0"/>
            <a:r>
              <a:rPr lang="en-US" noProof="0" dirty="0"/>
              <a:t>First text layer without bullets  (16pt)</a:t>
            </a:r>
          </a:p>
          <a:p>
            <a:pPr lvl="1"/>
            <a:r>
              <a:rPr lang="en-US" noProof="0" dirty="0"/>
              <a:t>Second text layer (16 </a:t>
            </a:r>
            <a:r>
              <a:rPr lang="en-US" noProof="0" dirty="0" err="1"/>
              <a:t>pt</a:t>
            </a:r>
            <a:r>
              <a:rPr lang="en-US" noProof="0" dirty="0"/>
              <a:t>), bluish bullet</a:t>
            </a:r>
          </a:p>
          <a:p>
            <a:pPr lvl="3"/>
            <a:r>
              <a:rPr lang="en-US" noProof="0" dirty="0"/>
              <a:t>Third text layer (14pt), green bullet</a:t>
            </a:r>
          </a:p>
          <a:p>
            <a:pPr lvl="4"/>
            <a:r>
              <a:rPr lang="en-US" noProof="0" dirty="0"/>
              <a:t>Fourth layer, try to avoid it</a:t>
            </a:r>
          </a:p>
          <a:p>
            <a:pPr lvl="7"/>
            <a:r>
              <a:rPr lang="en-US" noProof="0" dirty="0"/>
              <a:t>Fifth layer (really needed?)</a:t>
            </a:r>
          </a:p>
        </p:txBody>
      </p:sp>
    </p:spTree>
    <p:extLst>
      <p:ext uri="{BB962C8B-B14F-4D97-AF65-F5344CB8AC3E}">
        <p14:creationId xmlns:p14="http://schemas.microsoft.com/office/powerpoint/2010/main" val="374197585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7" name="Titel 1"/>
          <p:cNvSpPr txBox="1">
            <a:spLocks/>
          </p:cNvSpPr>
          <p:nvPr/>
        </p:nvSpPr>
        <p:spPr>
          <a:xfrm>
            <a:off x="6165851" y="368300"/>
            <a:ext cx="5499101" cy="828675"/>
          </a:xfrm>
          <a:prstGeom prst="rect">
            <a:avLst/>
          </a:prstGeom>
          <a:ln>
            <a:noFill/>
          </a:ln>
        </p:spPr>
        <p:txBody>
          <a:bodyPr vert="horz" lIns="0" tIns="0" rIns="0" bIns="0" rtlCol="0" anchor="t" anchorCtr="0">
            <a:noAutofit/>
          </a:bodyPr>
          <a:lstStyle>
            <a:lvl1pPr algn="l" defTabSz="914400" rtl="0" eaLnBrk="1" latinLnBrk="0" hangingPunct="1">
              <a:spcBef>
                <a:spcPct val="0"/>
              </a:spcBef>
              <a:buNone/>
              <a:defRPr sz="2400" b="1" kern="1200" baseline="0">
                <a:solidFill>
                  <a:schemeClr val="tx2"/>
                </a:solidFill>
                <a:latin typeface="Open Sans ExtraBold" panose="020B0606030504020204" pitchFamily="34" charset="0"/>
                <a:ea typeface="+mj-ea"/>
                <a:cs typeface="+mj-cs"/>
              </a:defRPr>
            </a:lvl1pPr>
          </a:lstStyle>
          <a:p>
            <a:r>
              <a:rPr lang="de-DE" sz="2400" dirty="0"/>
              <a:t>Titelmasterformat durch Klicken bearbeiten</a:t>
            </a:r>
          </a:p>
        </p:txBody>
      </p:sp>
      <p:sp>
        <p:nvSpPr>
          <p:cNvPr id="8" name="Textplatzhalter 5"/>
          <p:cNvSpPr>
            <a:spLocks noGrp="1"/>
          </p:cNvSpPr>
          <p:nvPr>
            <p:ph type="body" sz="quarter" idx="10"/>
          </p:nvPr>
        </p:nvSpPr>
        <p:spPr>
          <a:xfrm>
            <a:off x="514351" y="1484314"/>
            <a:ext cx="5511800" cy="4249736"/>
          </a:xfrm>
        </p:spPr>
        <p:txBody>
          <a:bodyPr/>
          <a:lstStyle/>
          <a:p>
            <a:pPr lvl="0"/>
            <a:r>
              <a:rPr lang="de-DE" dirty="0"/>
              <a:t>Mastertextformat bearbeiten</a:t>
            </a:r>
          </a:p>
        </p:txBody>
      </p:sp>
      <p:sp>
        <p:nvSpPr>
          <p:cNvPr id="9" name="Textplatzhalter 7"/>
          <p:cNvSpPr>
            <a:spLocks noGrp="1"/>
          </p:cNvSpPr>
          <p:nvPr>
            <p:ph type="body" sz="quarter" idx="11"/>
          </p:nvPr>
        </p:nvSpPr>
        <p:spPr>
          <a:xfrm>
            <a:off x="6165851" y="1484314"/>
            <a:ext cx="5511800" cy="4249736"/>
          </a:xfrm>
        </p:spPr>
        <p:txBody>
          <a:bodyPr/>
          <a:lstStyle/>
          <a:p>
            <a:pPr lvl="0"/>
            <a:r>
              <a:rPr lang="de-DE"/>
              <a:t>Mastertextformat bearbeiten</a:t>
            </a:r>
          </a:p>
        </p:txBody>
      </p:sp>
      <p:sp>
        <p:nvSpPr>
          <p:cNvPr id="3" name="Titel 2"/>
          <p:cNvSpPr>
            <a:spLocks noGrp="1"/>
          </p:cNvSpPr>
          <p:nvPr>
            <p:ph type="title"/>
          </p:nvPr>
        </p:nvSpPr>
        <p:spPr>
          <a:xfrm>
            <a:off x="527051" y="367506"/>
            <a:ext cx="5499101" cy="829469"/>
          </a:xfrm>
        </p:spPr>
        <p:txBody>
          <a:bodyPr/>
          <a:lstStyle/>
          <a:p>
            <a:r>
              <a:rPr lang="de-DE"/>
              <a:t>Mastertitelformat bearbeiten</a:t>
            </a:r>
            <a:endParaRPr lang="de-DE" dirty="0"/>
          </a:p>
        </p:txBody>
      </p:sp>
    </p:spTree>
    <p:extLst>
      <p:ext uri="{BB962C8B-B14F-4D97-AF65-F5344CB8AC3E}">
        <p14:creationId xmlns:p14="http://schemas.microsoft.com/office/powerpoint/2010/main" val="82917631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err="1"/>
              <a:t>Mastertitelformat</a:t>
            </a:r>
            <a:r>
              <a:rPr lang="en-US" noProof="0" dirty="0"/>
              <a:t> </a:t>
            </a:r>
            <a:r>
              <a:rPr lang="en-US" noProof="0" dirty="0" err="1"/>
              <a:t>bearbeiten</a:t>
            </a:r>
            <a:endParaRPr lang="en-US" noProof="0" dirty="0"/>
          </a:p>
        </p:txBody>
      </p:sp>
    </p:spTree>
    <p:extLst>
      <p:ext uri="{BB962C8B-B14F-4D97-AF65-F5344CB8AC3E}">
        <p14:creationId xmlns:p14="http://schemas.microsoft.com/office/powerpoint/2010/main" val="26704817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95350" y="358562"/>
            <a:ext cx="10267951" cy="643131"/>
          </a:xfrm>
          <a:prstGeom prst="rect">
            <a:avLst/>
          </a:prstGeom>
          <a:ln>
            <a:noFill/>
          </a:ln>
        </p:spPr>
        <p:txBody>
          <a:bodyPr vert="horz" lIns="0" tIns="0" rIns="0" bIns="0" rtlCol="0" anchor="t" anchorCtr="0">
            <a:noAutofit/>
          </a:bodyPr>
          <a:lstStyle/>
          <a:p>
            <a:r>
              <a:rPr lang="en-US" noProof="0" dirty="0"/>
              <a:t>This is an title</a:t>
            </a:r>
          </a:p>
        </p:txBody>
      </p:sp>
      <p:sp>
        <p:nvSpPr>
          <p:cNvPr id="3" name="Textplatzhalter 2"/>
          <p:cNvSpPr>
            <a:spLocks noGrp="1"/>
          </p:cNvSpPr>
          <p:nvPr>
            <p:ph type="body" idx="1"/>
          </p:nvPr>
        </p:nvSpPr>
        <p:spPr>
          <a:xfrm>
            <a:off x="877619" y="1001693"/>
            <a:ext cx="10648949" cy="4732358"/>
          </a:xfrm>
          <a:prstGeom prst="rect">
            <a:avLst/>
          </a:prstGeom>
          <a:ln>
            <a:noFill/>
          </a:ln>
        </p:spPr>
        <p:txBody>
          <a:bodyPr vert="horz" lIns="0" tIns="0" rIns="0" bIns="0" rtlCol="0">
            <a:noAutofit/>
          </a:bodyPr>
          <a:lstStyle/>
          <a:p>
            <a:pPr lvl="0"/>
            <a:r>
              <a:rPr lang="en-US" noProof="0" dirty="0"/>
              <a:t>First text layer without bullets  (16pt)</a:t>
            </a:r>
          </a:p>
          <a:p>
            <a:pPr lvl="1"/>
            <a:r>
              <a:rPr lang="en-US" noProof="0" dirty="0"/>
              <a:t>Second text layer (16 </a:t>
            </a:r>
            <a:r>
              <a:rPr lang="en-US" noProof="0" dirty="0" err="1"/>
              <a:t>pt</a:t>
            </a:r>
            <a:r>
              <a:rPr lang="en-US" noProof="0" dirty="0"/>
              <a:t>), bluish bullet</a:t>
            </a:r>
          </a:p>
          <a:p>
            <a:pPr lvl="3"/>
            <a:r>
              <a:rPr lang="en-US" noProof="0" dirty="0"/>
              <a:t>Third text layer (14pt), green bullet</a:t>
            </a:r>
          </a:p>
          <a:p>
            <a:pPr lvl="4"/>
            <a:r>
              <a:rPr lang="en-US" noProof="0" dirty="0"/>
              <a:t>Fourth layer, try to avoid it</a:t>
            </a:r>
          </a:p>
          <a:p>
            <a:pPr lvl="7"/>
            <a:r>
              <a:rPr lang="en-US" noProof="0" dirty="0"/>
              <a:t>Fifth layer (really needed?)</a:t>
            </a:r>
          </a:p>
        </p:txBody>
      </p:sp>
      <p:cxnSp>
        <p:nvCxnSpPr>
          <p:cNvPr id="8" name="Gerade Verbindung 14"/>
          <p:cNvCxnSpPr/>
          <p:nvPr/>
        </p:nvCxnSpPr>
        <p:spPr>
          <a:xfrm>
            <a:off x="0" y="6063479"/>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699688" y="6221812"/>
            <a:ext cx="829808" cy="461665"/>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lang="de-DE" sz="1000" dirty="0">
                <a:solidFill>
                  <a:schemeClr val="bg2"/>
                </a:solidFill>
                <a:latin typeface="Open Sans" panose="020B0606030504020204" pitchFamily="34" charset="0"/>
                <a:ea typeface="Open Sans" panose="020B0606030504020204" pitchFamily="34" charset="0"/>
                <a:cs typeface="Open Sans" panose="020B0606030504020204" pitchFamily="34" charset="0"/>
              </a:rPr>
            </a:br>
            <a:r>
              <a:rPr lang="de-DE" sz="1000" dirty="0">
                <a:solidFill>
                  <a:schemeClr val="bg2"/>
                </a:solidFill>
                <a:latin typeface="Open Sans" panose="020B0606030504020204" pitchFamily="34" charset="0"/>
                <a:ea typeface="Open Sans" panose="020B0606030504020204" pitchFamily="34" charset="0"/>
                <a:cs typeface="Open Sans" panose="020B0606030504020204" pitchFamily="34" charset="0"/>
              </a:rPr>
              <a:t>Slide</a:t>
            </a:r>
            <a:r>
              <a:rPr lang="de-DE" sz="10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de-DE" sz="1000" baseline="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de-DE" sz="10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de-DE" sz="1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Grafik 10">
            <a:extLst>
              <a:ext uri="{FF2B5EF4-FFF2-40B4-BE49-F238E27FC236}">
                <a16:creationId xmlns:a16="http://schemas.microsoft.com/office/drawing/2014/main" id="{A8309DBD-9A40-2349-A663-52842E0881D2}"/>
              </a:ext>
            </a:extLst>
          </p:cNvPr>
          <p:cNvPicPr>
            <a:picLocks noChangeAspect="1"/>
          </p:cNvPicPr>
          <p:nvPr userDrawn="1"/>
        </p:nvPicPr>
        <p:blipFill>
          <a:blip r:embed="rId17">
            <a:alphaModFix amt="80000"/>
            <a:extLst>
              <a:ext uri="{28A0092B-C50C-407E-A947-70E740481C1C}">
                <a14:useLocalDpi xmlns:a14="http://schemas.microsoft.com/office/drawing/2010/main" val="0"/>
              </a:ext>
            </a:extLst>
          </a:blip>
          <a:stretch>
            <a:fillRect/>
          </a:stretch>
        </p:blipFill>
        <p:spPr>
          <a:xfrm rot="11023648">
            <a:off x="10518588" y="-1404142"/>
            <a:ext cx="4841067" cy="4560112"/>
          </a:xfrm>
          <a:prstGeom prst="rect">
            <a:avLst/>
          </a:prstGeom>
        </p:spPr>
      </p:pic>
      <p:pic>
        <p:nvPicPr>
          <p:cNvPr id="18" name="Grafik 17">
            <a:extLst>
              <a:ext uri="{FF2B5EF4-FFF2-40B4-BE49-F238E27FC236}">
                <a16:creationId xmlns:a16="http://schemas.microsoft.com/office/drawing/2014/main" id="{9AA7E9CC-0B56-D845-8F08-95D8DC7CD31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375481" y="6077578"/>
            <a:ext cx="1816520" cy="760027"/>
          </a:xfrm>
          <a:prstGeom prst="rect">
            <a:avLst/>
          </a:prstGeom>
        </p:spPr>
      </p:pic>
      <p:pic>
        <p:nvPicPr>
          <p:cNvPr id="20" name="Grafik 19">
            <a:extLst>
              <a:ext uri="{FF2B5EF4-FFF2-40B4-BE49-F238E27FC236}">
                <a16:creationId xmlns:a16="http://schemas.microsoft.com/office/drawing/2014/main" id="{CA20171B-332B-3046-B607-37D179DE6C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792322" y="6246727"/>
            <a:ext cx="1619251" cy="476250"/>
          </a:xfrm>
          <a:prstGeom prst="rect">
            <a:avLst/>
          </a:prstGeom>
        </p:spPr>
      </p:pic>
      <p:pic>
        <p:nvPicPr>
          <p:cNvPr id="22" name="Grafik 21">
            <a:extLst>
              <a:ext uri="{FF2B5EF4-FFF2-40B4-BE49-F238E27FC236}">
                <a16:creationId xmlns:a16="http://schemas.microsoft.com/office/drawing/2014/main" id="{C41FD19D-2546-974E-8FE0-F91C1D8B0F1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78085" y="6151073"/>
            <a:ext cx="1481211" cy="603145"/>
          </a:xfrm>
          <a:prstGeom prst="rect">
            <a:avLst/>
          </a:prstGeom>
        </p:spPr>
      </p:pic>
      <p:pic>
        <p:nvPicPr>
          <p:cNvPr id="5" name="Grafik 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59791" y="-197974"/>
            <a:ext cx="1207113" cy="1627773"/>
          </a:xfrm>
          <a:prstGeom prst="rect">
            <a:avLst/>
          </a:prstGeom>
        </p:spPr>
      </p:pic>
      <p:pic>
        <p:nvPicPr>
          <p:cNvPr id="6" name="Grafik 5"/>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804324" y="-268488"/>
            <a:ext cx="2712955" cy="2682472"/>
          </a:xfrm>
          <a:prstGeom prst="rect">
            <a:avLst/>
          </a:prstGeom>
        </p:spPr>
      </p:pic>
      <p:sp>
        <p:nvSpPr>
          <p:cNvPr id="7" name="Textfeld 3">
            <a:extLst>
              <a:ext uri="{FF2B5EF4-FFF2-40B4-BE49-F238E27FC236}">
                <a16:creationId xmlns:a16="http://schemas.microsoft.com/office/drawing/2014/main" id="{0E03CFA3-24D8-29FD-7F1C-AC6529F1357C}"/>
              </a:ext>
            </a:extLst>
          </p:cNvPr>
          <p:cNvSpPr/>
          <p:nvPr userDrawn="1"/>
        </p:nvSpPr>
        <p:spPr>
          <a:xfrm>
            <a:off x="1916640" y="6149185"/>
            <a:ext cx="1236240" cy="61555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de-DE" sz="1000" b="0" strike="noStrike" spc="-1" dirty="0">
                <a:solidFill>
                  <a:srgbClr val="727879"/>
                </a:solidFill>
                <a:latin typeface="Open Sans"/>
                <a:ea typeface="DejaVu Sans"/>
              </a:rPr>
              <a:t>Robert Haase</a:t>
            </a:r>
          </a:p>
          <a:p>
            <a:pPr>
              <a:lnSpc>
                <a:spcPct val="100000"/>
              </a:lnSpc>
              <a:buNone/>
              <a:tabLst>
                <a:tab pos="0" algn="l"/>
              </a:tabLst>
            </a:pPr>
            <a:r>
              <a:rPr lang="de-DE" sz="1000" b="0" strike="noStrike" spc="-1" dirty="0">
                <a:solidFill>
                  <a:srgbClr val="727879"/>
                </a:solidFill>
                <a:latin typeface="Open Sans"/>
              </a:rPr>
              <a:t>@haesleinhuepf</a:t>
            </a:r>
          </a:p>
          <a:p>
            <a:pPr>
              <a:lnSpc>
                <a:spcPct val="100000"/>
              </a:lnSpc>
              <a:buNone/>
              <a:tabLst>
                <a:tab pos="0" algn="l"/>
              </a:tabLst>
            </a:pPr>
            <a:r>
              <a:rPr lang="de-DE" sz="1000" b="0" strike="noStrike" spc="-1" dirty="0">
                <a:solidFill>
                  <a:srgbClr val="727879"/>
                </a:solidFill>
                <a:latin typeface="Open Sans"/>
              </a:rPr>
              <a:t>BIDS </a:t>
            </a:r>
            <a:r>
              <a:rPr lang="de-DE" sz="1000" b="0" strike="noStrike" spc="-1" dirty="0" err="1">
                <a:solidFill>
                  <a:srgbClr val="727879"/>
                </a:solidFill>
                <a:latin typeface="Open Sans"/>
              </a:rPr>
              <a:t>Lecture</a:t>
            </a:r>
            <a:r>
              <a:rPr lang="de-DE" sz="1000" b="0" strike="noStrike" spc="-1" dirty="0">
                <a:solidFill>
                  <a:srgbClr val="727879"/>
                </a:solidFill>
                <a:latin typeface="Open Sans"/>
              </a:rPr>
              <a:t> 7/12</a:t>
            </a:r>
          </a:p>
          <a:p>
            <a:pPr>
              <a:lnSpc>
                <a:spcPct val="100000"/>
              </a:lnSpc>
              <a:buNone/>
              <a:tabLst>
                <a:tab pos="0" algn="l"/>
              </a:tabLst>
            </a:pPr>
            <a:r>
              <a:rPr lang="de-DE" sz="1000" b="0" strike="noStrike" spc="-1" dirty="0">
                <a:solidFill>
                  <a:srgbClr val="727879"/>
                </a:solidFill>
                <a:latin typeface="Open Sans"/>
              </a:rPr>
              <a:t>May 30th 2025</a:t>
            </a:r>
            <a:endParaRPr lang="en-US" sz="1000" b="0" strike="noStrike" spc="-1" dirty="0">
              <a:solidFill>
                <a:srgbClr val="000000"/>
              </a:solidFill>
              <a:latin typeface="Calibri"/>
            </a:endParaRPr>
          </a:p>
        </p:txBody>
      </p:sp>
    </p:spTree>
    <p:extLst>
      <p:ext uri="{BB962C8B-B14F-4D97-AF65-F5344CB8AC3E}">
        <p14:creationId xmlns:p14="http://schemas.microsoft.com/office/powerpoint/2010/main" val="3716104474"/>
      </p:ext>
    </p:extLst>
  </p:cSld>
  <p:clrMap bg1="lt1" tx1="dk1" bg2="lt2" tx2="dk2" accent1="accent1" accent2="accent2" accent3="accent3" accent4="accent4" accent5="accent5" accent6="accent6" hlink="hlink" folHlink="folHlink"/>
  <p:sldLayoutIdLst>
    <p:sldLayoutId id="2147483866" r:id="rId1"/>
    <p:sldLayoutId id="2147483878" r:id="rId2"/>
    <p:sldLayoutId id="2147483868"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9" r:id="rId12"/>
    <p:sldLayoutId id="2147483883" r:id="rId13"/>
    <p:sldLayoutId id="2147483884" r:id="rId14"/>
    <p:sldLayoutId id="2147483885" r:id="rId15"/>
  </p:sldLayoutIdLst>
  <p:hf hdr="0"/>
  <p:txStyles>
    <p:titleStyle>
      <a:lvl1pPr algn="l" defTabSz="914400" rtl="0" eaLnBrk="1" latinLnBrk="0" hangingPunct="1">
        <a:spcBef>
          <a:spcPct val="0"/>
        </a:spcBef>
        <a:buNone/>
        <a:defRPr sz="3200" b="1" kern="1200" baseline="0">
          <a:solidFill>
            <a:schemeClr val="tx2"/>
          </a:solidFill>
          <a:latin typeface="Open Sans ExtraBold" panose="020B0606030504020204" pitchFamily="34" charset="0"/>
          <a:ea typeface="+mj-ea"/>
          <a:cs typeface="+mj-cs"/>
        </a:defRPr>
      </a:lvl1pPr>
    </p:titleStyle>
    <p:bodyStyle>
      <a:lvl1pPr marL="0" indent="0" algn="l" defTabSz="914400" rtl="0" eaLnBrk="1" latinLnBrk="0" hangingPunct="1">
        <a:spcBef>
          <a:spcPts val="600"/>
        </a:spcBef>
        <a:buFont typeface="Arial" panose="020B0604020202020204" pitchFamily="34" charset="0"/>
        <a:buNone/>
        <a:defRPr sz="2000" kern="1200" baseline="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Clr>
          <a:schemeClr val="accent1"/>
        </a:buClr>
        <a:buFont typeface="Arial" panose="020B0604020202020204" pitchFamily="34" charset="0"/>
        <a:buChar char="•"/>
        <a:defRPr sz="2000" kern="1200" baseline="0">
          <a:solidFill>
            <a:schemeClr val="tx2"/>
          </a:solidFill>
          <a:latin typeface="Open Sans" panose="020B0606030504020204" pitchFamily="34" charset="0"/>
          <a:ea typeface="+mn-ea"/>
          <a:cs typeface="+mn-cs"/>
        </a:defRPr>
      </a:lvl2pPr>
      <a:lvl3pPr marL="285750" indent="-285750" algn="l" defTabSz="914400" rtl="0" eaLnBrk="1" latinLnBrk="0" hangingPunct="1">
        <a:spcBef>
          <a:spcPts val="600"/>
        </a:spcBef>
        <a:buFont typeface="Arial" panose="020B0604020202020204" pitchFamily="34" charset="0"/>
        <a:buChar char="•"/>
        <a:defRPr sz="1400" kern="1200">
          <a:solidFill>
            <a:schemeClr val="tx2"/>
          </a:solidFill>
          <a:latin typeface="Open Sans" panose="020B0606030504020204" pitchFamily="34" charset="0"/>
          <a:ea typeface="+mn-ea"/>
          <a:cs typeface="+mn-cs"/>
        </a:defRPr>
      </a:lvl3pPr>
      <a:lvl4pPr marL="465750" indent="-285750" algn="l" defTabSz="914400" rtl="0" eaLnBrk="1" latinLnBrk="0" hangingPunct="1">
        <a:spcBef>
          <a:spcPts val="300"/>
        </a:spcBef>
        <a:buClr>
          <a:srgbClr val="51B02F"/>
        </a:buClr>
        <a:buFont typeface="Arial" panose="020B0604020202020204" pitchFamily="34" charset="0"/>
        <a:buChar char="•"/>
        <a:defRPr sz="1800" kern="1200">
          <a:solidFill>
            <a:schemeClr val="tx2"/>
          </a:solidFill>
          <a:latin typeface="Open Sans" panose="020B0606030504020204" pitchFamily="34" charset="0"/>
          <a:ea typeface="+mn-ea"/>
          <a:cs typeface="+mn-cs"/>
        </a:defRPr>
      </a:lvl4pPr>
      <a:lvl5pPr marL="682362" indent="-285750" algn="l" defTabSz="914400" rtl="0" eaLnBrk="1" latinLnBrk="0" hangingPunct="1">
        <a:spcBef>
          <a:spcPts val="300"/>
        </a:spcBef>
        <a:buClr>
          <a:schemeClr val="bg2"/>
        </a:buClr>
        <a:buFont typeface="Arial" panose="020B0604020202020204" pitchFamily="34" charset="0"/>
        <a:buChar char="•"/>
        <a:defRPr sz="18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rgbClr val="FF0000"/>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rgbClr val="FF0000"/>
          </a:solidFill>
          <a:latin typeface="+mn-lt"/>
          <a:ea typeface="+mn-ea"/>
          <a:cs typeface="+mn-cs"/>
        </a:defRPr>
      </a:lvl7pPr>
      <a:lvl8pPr marL="893763" indent="-228600" algn="l" defTabSz="914400" rtl="0" eaLnBrk="1" latinLnBrk="0" hangingPunct="1">
        <a:spcBef>
          <a:spcPct val="20000"/>
        </a:spcBef>
        <a:buClr>
          <a:schemeClr val="bg2"/>
        </a:buClr>
        <a:buSzPct val="100000"/>
        <a:buFont typeface="Wingdings" panose="05000000000000000000" pitchFamily="2" charset="2"/>
        <a:buChar char="§"/>
        <a:defRPr sz="1800" kern="1200" baseline="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31">
          <p15:clr>
            <a:srgbClr val="F26B43"/>
          </p15:clr>
        </p15:guide>
        <p15:guide id="3" pos="324">
          <p15:clr>
            <a:srgbClr val="F26B43"/>
          </p15:clr>
        </p15:guide>
        <p15:guide id="4" pos="880">
          <p15:clr>
            <a:srgbClr val="F26B43"/>
          </p15:clr>
        </p15:guide>
        <p15:guide id="5" pos="968">
          <p15:clr>
            <a:srgbClr val="F26B43"/>
          </p15:clr>
        </p15:guide>
        <p15:guide id="6" pos="1528">
          <p15:clr>
            <a:srgbClr val="F26B43"/>
          </p15:clr>
        </p15:guide>
        <p15:guide id="7" pos="1616">
          <p15:clr>
            <a:srgbClr val="F26B43"/>
          </p15:clr>
        </p15:guide>
        <p15:guide id="8" pos="2268">
          <p15:clr>
            <a:srgbClr val="F26B43"/>
          </p15:clr>
        </p15:guide>
        <p15:guide id="9" pos="2176">
          <p15:clr>
            <a:srgbClr val="F26B43"/>
          </p15:clr>
        </p15:guide>
        <p15:guide id="10" pos="2912">
          <p15:clr>
            <a:srgbClr val="F26B43"/>
          </p15:clr>
        </p15:guide>
        <p15:guide id="11" pos="2823">
          <p15:clr>
            <a:srgbClr val="F26B43"/>
          </p15:clr>
        </p15:guide>
        <p15:guide id="12" pos="3472">
          <p15:clr>
            <a:srgbClr val="F26B43"/>
          </p15:clr>
        </p15:guide>
        <p15:guide id="13" pos="3563">
          <p15:clr>
            <a:srgbClr val="F26B43"/>
          </p15:clr>
        </p15:guide>
        <p15:guide id="14" pos="4119">
          <p15:clr>
            <a:srgbClr val="F26B43"/>
          </p15:clr>
        </p15:guide>
        <p15:guide id="15" pos="4211">
          <p15:clr>
            <a:srgbClr val="F26B43"/>
          </p15:clr>
        </p15:guide>
        <p15:guide id="16" pos="4767">
          <p15:clr>
            <a:srgbClr val="F26B43"/>
          </p15:clr>
        </p15:guide>
        <p15:guide id="17" pos="4868">
          <p15:clr>
            <a:srgbClr val="F26B43"/>
          </p15:clr>
        </p15:guide>
        <p15:guide id="18" pos="5183">
          <p15:clr>
            <a:srgbClr val="F26B43"/>
          </p15:clr>
        </p15:guide>
        <p15:guide id="19" pos="5091">
          <p15:clr>
            <a:srgbClr val="F26B43"/>
          </p15:clr>
        </p15:guide>
        <p15:guide id="20" pos="5415">
          <p15:clr>
            <a:srgbClr val="F26B43"/>
          </p15:clr>
        </p15:guide>
        <p15:guide id="21" pos="5507">
          <p15:clr>
            <a:srgbClr val="F26B43"/>
          </p15:clr>
        </p15:guide>
        <p15:guide id="22" pos="6060">
          <p15:clr>
            <a:srgbClr val="F26B43"/>
          </p15:clr>
        </p15:guide>
        <p15:guide id="23" pos="6152">
          <p15:clr>
            <a:srgbClr val="F26B43"/>
          </p15:clr>
        </p15:guide>
        <p15:guide id="24" pos="6708">
          <p15:clr>
            <a:srgbClr val="F26B43"/>
          </p15:clr>
        </p15:guide>
        <p15:guide id="25" pos="6800">
          <p15:clr>
            <a:srgbClr val="F26B43"/>
          </p15:clr>
        </p15:guide>
        <p15:guide id="26" pos="7448">
          <p15:clr>
            <a:srgbClr val="F26B43"/>
          </p15:clr>
        </p15:guide>
        <p15:guide id="27" pos="7356">
          <p15:clr>
            <a:srgbClr val="F26B43"/>
          </p15:clr>
        </p15:guide>
        <p15:guide id="30" orient="horz" pos="727">
          <p15:clr>
            <a:srgbClr val="F26B43"/>
          </p15:clr>
        </p15:guide>
        <p15:guide id="31" pos="555">
          <p15:clr>
            <a:srgbClr val="F26B43"/>
          </p15:clr>
        </p15:guide>
        <p15:guide id="32" pos="644">
          <p15:clr>
            <a:srgbClr val="F26B43"/>
          </p15:clr>
        </p15:guide>
        <p15:guide id="33" pos="1204">
          <p15:clr>
            <a:srgbClr val="F26B43"/>
          </p15:clr>
        </p15:guide>
        <p15:guide id="34" pos="1300">
          <p15:clr>
            <a:srgbClr val="F26B43"/>
          </p15:clr>
        </p15:guide>
        <p15:guide id="35" pos="1852">
          <p15:clr>
            <a:srgbClr val="F26B43"/>
          </p15:clr>
        </p15:guide>
        <p15:guide id="36" pos="1943">
          <p15:clr>
            <a:srgbClr val="F26B43"/>
          </p15:clr>
        </p15:guide>
        <p15:guide id="37" pos="2500">
          <p15:clr>
            <a:srgbClr val="F26B43"/>
          </p15:clr>
        </p15:guide>
        <p15:guide id="38" pos="2588">
          <p15:clr>
            <a:srgbClr val="F26B43"/>
          </p15:clr>
        </p15:guide>
        <p15:guide id="39" pos="3144">
          <p15:clr>
            <a:srgbClr val="F26B43"/>
          </p15:clr>
        </p15:guide>
        <p15:guide id="40" pos="3239">
          <p15:clr>
            <a:srgbClr val="F26B43"/>
          </p15:clr>
        </p15:guide>
        <p15:guide id="41" pos="3796">
          <p15:clr>
            <a:srgbClr val="F26B43"/>
          </p15:clr>
        </p15:guide>
        <p15:guide id="42" pos="3884">
          <p15:clr>
            <a:srgbClr val="F26B43"/>
          </p15:clr>
        </p15:guide>
        <p15:guide id="43" pos="4440">
          <p15:clr>
            <a:srgbClr val="F26B43"/>
          </p15:clr>
        </p15:guide>
        <p15:guide id="44" pos="4536">
          <p15:clr>
            <a:srgbClr val="F26B43"/>
          </p15:clr>
        </p15:guide>
        <p15:guide id="45" pos="5736">
          <p15:clr>
            <a:srgbClr val="F26B43"/>
          </p15:clr>
        </p15:guide>
        <p15:guide id="46" pos="5831">
          <p15:clr>
            <a:srgbClr val="F26B43"/>
          </p15:clr>
        </p15:guide>
        <p15:guide id="47" pos="6411">
          <p15:clr>
            <a:srgbClr val="F26B43"/>
          </p15:clr>
        </p15:guide>
        <p15:guide id="48" pos="6479">
          <p15:clr>
            <a:srgbClr val="F26B43"/>
          </p15:clr>
        </p15:guide>
        <p15:guide id="49" pos="7032">
          <p15:clr>
            <a:srgbClr val="F26B43"/>
          </p15:clr>
        </p15:guide>
        <p15:guide id="50" pos="7127">
          <p15:clr>
            <a:srgbClr val="F26B43"/>
          </p15:clr>
        </p15:guide>
        <p15:guide id="51" orient="horz" pos="3612">
          <p15:clr>
            <a:srgbClr val="F26B43"/>
          </p15:clr>
        </p15:guide>
        <p15:guide id="52" orient="horz" pos="3838">
          <p15:clr>
            <a:srgbClr val="F26B43"/>
          </p15:clr>
        </p15:guide>
        <p15:guide id="53" orient="horz" pos="935">
          <p15:clr>
            <a:srgbClr val="F26B43"/>
          </p15:clr>
        </p15:guide>
        <p15:guide id="58" orient="horz" pos="221">
          <p15:clr>
            <a:srgbClr val="F26B43"/>
          </p15:clr>
        </p15:guide>
        <p15:guide id="59" orient="horz" pos="3962">
          <p15:clr>
            <a:srgbClr val="F26B43"/>
          </p15:clr>
        </p15:guide>
        <p15:guide id="60" orient="horz" pos="4167">
          <p15:clr>
            <a:srgbClr val="F26B43"/>
          </p15:clr>
        </p15:guide>
        <p15:guide id="61" orient="horz" pos="618">
          <p15:clr>
            <a:srgbClr val="F26B43"/>
          </p15:clr>
        </p15:guide>
        <p15:guide id="62" orient="horz" pos="490">
          <p15:clr>
            <a:srgbClr val="F26B43"/>
          </p15:clr>
        </p15:guide>
        <p15:guide id="63" orient="horz" pos="40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creativecommons.org/licenses/by/4.0/" TargetMode="External"/><Relationship Id="rId5" Type="http://schemas.openxmlformats.org/officeDocument/2006/relationships/image" Target="../media/image13.jpeg"/><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hyperlink" Target="https://commons.wikimedia.org/w/index.php?title=User:Laughsinthestocks&amp;action=edit&amp;redlink=1" TargetMode="External"/><Relationship Id="rId3" Type="http://schemas.openxmlformats.org/officeDocument/2006/relationships/image" Target="../media/image28.png"/><Relationship Id="rId7" Type="http://schemas.openxmlformats.org/officeDocument/2006/relationships/hyperlink" Target="https://creativecommons.org/licenses/by-sa/4.0" TargetMode="External"/><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hyperlink" Target="https://en.wikipedia.org/wiki/Activation_function"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s://towardsdatascience.com/how-to-split-data-into-three-sets-train-validation-and-test-and-why-e50d22d3e54c"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creativecommons.org/licenses/by/4.0/" TargetMode="External"/><Relationship Id="rId5" Type="http://schemas.openxmlformats.org/officeDocument/2006/relationships/image" Target="../media/image13.jpeg"/><Relationship Id="rId4" Type="http://schemas.openxmlformats.org/officeDocument/2006/relationships/image" Target="../media/image12.gif"/></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hyperlink" Target="https://commons.wikimedia.org/w/index.php?curid=15652763" TargetMode="External"/><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hyperlink" Target="https://haesleinhuepf.github.io/xai/60_grad-cam/classification_resnet.html" TargetMode="External"/><Relationship Id="rId5" Type="http://schemas.openxmlformats.org/officeDocument/2006/relationships/hyperlink" Target="https://haesleinhuepf.github.io/xai/30_shap/pixel_classifier.html" TargetMode="External"/><Relationship Id="rId4" Type="http://schemas.openxmlformats.org/officeDocument/2006/relationships/image" Target="../media/image36.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ndex.php?curid=15652763" TargetMode="External"/><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commons.wikimedia.org/w/index.php?curid=1565276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commons.wikimedia.org/w/index.php?curid=15652763"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commons.wikimedia.org/w/index.php?curid=15652763"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hyperlink" Target="https://commons.wikimedia.org/w/index.php?curid=15652763" TargetMode="Externa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hyperlink" Target="https://commons.wikimedia.org/w/index.php?curid=15652763"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creativecommons.org/licenses/by/4.0/" TargetMode="External"/><Relationship Id="rId5" Type="http://schemas.openxmlformats.org/officeDocument/2006/relationships/image" Target="../media/image13.jpeg"/><Relationship Id="rId4" Type="http://schemas.openxmlformats.org/officeDocument/2006/relationships/image" Target="../media/image12.gif"/></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HenriquesLab/ZeroCostDL4Mic/blob/master/Wiki_files/FigureS2.png" TargetMode="External"/><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https://github.com/HenriquesLab/ZeroCostDL4Mic/blob/master/Wiki_files/FigureS2.png" TargetMode="External"/><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pdf/1505.04597" TargetMode="External"/><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ithub.com/CSBDeep/CSBDeep/blob/main/examples/denoising2D/2_training.ipynb"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s://arxiv.org/abs/1803.04189" TargetMode="External"/><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hyperlink" Target="https://creativecommons.org/licenses/by-nc/4.0/legalcode" TargetMode="External"/><Relationship Id="rId4" Type="http://schemas.openxmlformats.org/officeDocument/2006/relationships/hyperlink" Target="https://github.com/NVlabs/noise2nois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rxiv.org/pdf/1803.04189.pdf"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arxiv.org/pdf/1811.10980" TargetMode="External"/><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abs/1901.11365" TargetMode="External"/><Relationship Id="rId2" Type="http://schemas.openxmlformats.org/officeDocument/2006/relationships/hyperlink" Target="https://arxiv.org/abs/1811.10980" TargetMode="Externa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hyperlink" Target="https://arxiv.org/pdf/1811.1098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juglab/napari-n2v" TargetMode="External"/><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creativecommons.org/licenses/by/4.0/" TargetMode="External"/><Relationship Id="rId5" Type="http://schemas.openxmlformats.org/officeDocument/2006/relationships/image" Target="../media/image13.jpeg"/><Relationship Id="rId4" Type="http://schemas.openxmlformats.org/officeDocument/2006/relationships/image" Target="../media/image12.gif"/></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HenriquesLab/ZeroCostDL4Mic/blob/master/Wiki_files/Stardist_nuclei_masks.png" TargetMode="External"/><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github.com/stardist/stardist" TargetMode="External"/><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hyperlink" Target="https://github.com/stardist/stardist" TargetMode="Externa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katana-labs.com/paikon-diagnostics/" TargetMode="Externa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hyperlink" Target="https://www.biorxiv.org/content/10.1101/2020.02.02.931238v2.full"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hyperlink" Target="https://www.biorxiv.org/content/10.1101/2020.02.02.931238v2.ful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biorxiv.org/content/10.1101/2020.02.02.931238v2.full" TargetMode="External"/><Relationship Id="rId2" Type="http://schemas.openxmlformats.org/officeDocument/2006/relationships/hyperlink" Target="http://creativecommons.org/licenses/by-nc/4.0/" TargetMode="External"/><Relationship Id="rId1" Type="http://schemas.openxmlformats.org/officeDocument/2006/relationships/slideLayout" Target="../slideLayouts/slideLayout14.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bbbc.broadinstitute.org/BBBC038" TargetMode="External"/><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hyperlink" Target="https://www.biorxiv.org/content/10.1101/2020.02.02.931238v2.ful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hyperlink" Target="https://www.biorxiv.org/content/10.1101/2020.02.02.931238v2.ful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www.biorxiv.org/content/10.1101/2024.02.10.579780v2.article-info" TargetMode="External"/><Relationship Id="rId2" Type="http://schemas.openxmlformats.org/officeDocument/2006/relationships/hyperlink" Target="http://creativecommons.org/licenses/by-nc/4.0/" TargetMode="Externa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hyperlink" Target="https://doi.org/10.1038/s41592-024-02233-6" TargetMode="External"/><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s://forum.image.sc/t/nuclei-segmentation-with-qupath-sam-plugin/93852/13" TargetMode="External"/><Relationship Id="rId2" Type="http://schemas.openxmlformats.org/officeDocument/2006/relationships/hyperlink" Target="https://github.com/FZJ-INM1-BDA/celldetection-napari" TargetMode="Externa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hyperlink" Target="https://forum.image.sc/t/thoughts-on-the-latest-sota-segmentation-algorithms/94106"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biorxiv.org/content/10.1101/2024.04.06.587952v1"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biorxiv.org/content/10.1101/2024.04.06.587952v1"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hyperlink" Target="https://bbbc.broadinstitute.org/BBBC038"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biorxiv.org/content/10.1101/2024.04.06.587952v1" TargetMode="Externa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biorxiv.org/content/10.1101/2024.04.06.587952v1"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biorxiv.org/content/10.1101/2024.04.06.587952v1"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github.com/Lee-Gihun/MEDIAR/issues/17" TargetMode="External"/><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github.com/facebookresearch/segment-anything"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github.com/facebookresearch/segment-anything"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arxiv.org/pdf/2304.02643"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arxiv.org/pdf/2304.02643" TargetMode="External"/><Relationship Id="rId2" Type="http://schemas.openxmlformats.org/officeDocument/2006/relationships/image" Target="../media/image101.png"/><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hyperlink" Target="https://bbbc.broadinstitute.org/BBBC038"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s://github.com/royerlab/napari-segment-anything" TargetMode="External"/><Relationship Id="rId7" Type="http://schemas.openxmlformats.org/officeDocument/2006/relationships/image" Target="../media/image104.png"/><Relationship Id="rId2" Type="http://schemas.openxmlformats.org/officeDocument/2006/relationships/hyperlink" Target="https://github.com/hiroalchem/napari-SAM4IS" TargetMode="Externa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hyperlink" Target="https://github.com/computational-cell-analytics/micro-sam" TargetMode="External"/><Relationship Id="rId4" Type="http://schemas.openxmlformats.org/officeDocument/2006/relationships/hyperlink" Target="https://github.com/MIC-DKFZ/napari-sam" TargetMode="External"/><Relationship Id="rId9"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Blausen_0657_MultipolarNeuron.png" TargetMode="External"/><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00.png"/><Relationship Id="rId5" Type="http://schemas.openxmlformats.org/officeDocument/2006/relationships/hyperlink" Target="https://commons.wikimedia.org/wiki/User:BruceBlaus" TargetMode="External"/><Relationship Id="rId4" Type="http://schemas.openxmlformats.org/officeDocument/2006/relationships/hyperlink" Target="https://creativecommons.org/licenses/by/3.0/deed.en"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image" Target="../media/image107.png"/><Relationship Id="rId1" Type="http://schemas.openxmlformats.org/officeDocument/2006/relationships/slideLayout" Target="../slideLayouts/slideLayout3.xml"/><Relationship Id="rId5" Type="http://schemas.openxmlformats.org/officeDocument/2006/relationships/hyperlink" Target="https://github.com/computational-cell-analytics/micro-sam" TargetMode="External"/><Relationship Id="rId4" Type="http://schemas.openxmlformats.org/officeDocument/2006/relationships/hyperlink" Target="https://www.biorxiv.org/content/10.1101/2023.08.21.554208v1.article-info"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zenodo.org/records/11265038" TargetMode="External"/><Relationship Id="rId2" Type="http://schemas.openxmlformats.org/officeDocument/2006/relationships/hyperlink" Target="https://creativecommons.org/licenses/by/4.0/deed.en" TargetMode="Externa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www.biorxiv.org/content/10.1101/2023.08.21.554208v1.article-info" TargetMode="External"/><Relationship Id="rId2" Type="http://schemas.openxmlformats.org/officeDocument/2006/relationships/hyperlink" Target="https://creativecommons.org/licenses/by/4.0/deed.en" TargetMode="Externa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hyperlink" Target="https://computational-cell-analytics.github.io/micro-sam/micro_sam.html#choosing-a-model" TargetMode="External"/><Relationship Id="rId5" Type="http://schemas.openxmlformats.org/officeDocument/2006/relationships/hyperlink" Target="https://github.com/ScaDS/BIDS-lecture-2025/blob/main/07b_dl_segmentation/micro-sam.ipynb" TargetMode="External"/><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hyperlink" Target="https://www.biorxiv.org/content/10.1101/2025.04.28.651001v1" TargetMode="External"/><Relationship Id="rId2" Type="http://schemas.openxmlformats.org/officeDocument/2006/relationships/hyperlink" Target="http://creativecommons.org/licenses/by-nc/4.0/" TargetMode="Externa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creativecommons.org/licenses/by/4.0/" TargetMode="External"/><Relationship Id="rId5" Type="http://schemas.openxmlformats.org/officeDocument/2006/relationships/image" Target="../media/image13.jpeg"/><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Multilayer_perceptron" TargetMode="Externa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BDB284B-876B-EF41-B780-30B88DFEE22A}"/>
              </a:ext>
            </a:extLst>
          </p:cNvPr>
          <p:cNvSpPr txBox="1"/>
          <p:nvPr/>
        </p:nvSpPr>
        <p:spPr>
          <a:xfrm>
            <a:off x="3453285" y="1225899"/>
            <a:ext cx="184731" cy="369332"/>
          </a:xfrm>
          <a:prstGeom prst="rect">
            <a:avLst/>
          </a:prstGeom>
          <a:noFill/>
        </p:spPr>
        <p:txBody>
          <a:bodyPr wrap="none" rtlCol="0">
            <a:spAutoFit/>
          </a:bodyPr>
          <a:lstStyle/>
          <a:p>
            <a:endParaRPr lang="en-US" dirty="0"/>
          </a:p>
        </p:txBody>
      </p:sp>
      <p:pic>
        <p:nvPicPr>
          <p:cNvPr id="5" name="Grafik 4">
            <a:extLst>
              <a:ext uri="{FF2B5EF4-FFF2-40B4-BE49-F238E27FC236}">
                <a16:creationId xmlns:a16="http://schemas.microsoft.com/office/drawing/2014/main" id="{771F6301-FF2F-1D49-8CFA-05396B073F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74" y="844514"/>
            <a:ext cx="3009900" cy="1225622"/>
          </a:xfrm>
          <a:prstGeom prst="rect">
            <a:avLst/>
          </a:prstGeom>
        </p:spPr>
      </p:pic>
      <p:pic>
        <p:nvPicPr>
          <p:cNvPr id="8" name="Grafik 7">
            <a:extLst>
              <a:ext uri="{FF2B5EF4-FFF2-40B4-BE49-F238E27FC236}">
                <a16:creationId xmlns:a16="http://schemas.microsoft.com/office/drawing/2014/main" id="{D07F4BE4-CBA1-C248-B08F-4CA8E5D3C20A}"/>
              </a:ext>
            </a:extLst>
          </p:cNvPr>
          <p:cNvPicPr>
            <a:picLocks noChangeAspect="1"/>
          </p:cNvPicPr>
          <p:nvPr/>
        </p:nvPicPr>
        <p:blipFill rotWithShape="1">
          <a:blip r:embed="rId3"/>
          <a:srcRect t="27427"/>
          <a:stretch/>
        </p:blipFill>
        <p:spPr>
          <a:xfrm>
            <a:off x="9646920" y="3251200"/>
            <a:ext cx="2545080" cy="1309041"/>
          </a:xfrm>
          <a:prstGeom prst="rect">
            <a:avLst/>
          </a:prstGeom>
        </p:spPr>
      </p:pic>
      <p:sp>
        <p:nvSpPr>
          <p:cNvPr id="9" name="Textplatzhalter 2">
            <a:extLst>
              <a:ext uri="{FF2B5EF4-FFF2-40B4-BE49-F238E27FC236}">
                <a16:creationId xmlns:a16="http://schemas.microsoft.com/office/drawing/2014/main" id="{31221FD6-08D6-3F40-ACE8-C0B9BADE7F5D}"/>
              </a:ext>
            </a:extLst>
          </p:cNvPr>
          <p:cNvSpPr txBox="1">
            <a:spLocks/>
          </p:cNvSpPr>
          <p:nvPr/>
        </p:nvSpPr>
        <p:spPr>
          <a:xfrm>
            <a:off x="694373" y="2179303"/>
            <a:ext cx="9435589" cy="3752369"/>
          </a:xfrm>
          <a:prstGeom prst="rect">
            <a:avLst/>
          </a:prstGeom>
          <a:solidFill>
            <a:schemeClr val="bg1"/>
          </a:solidFill>
          <a:ln>
            <a:noFill/>
          </a:ln>
        </p:spPr>
        <p:txBody>
          <a:bodyPr vert="horz" lIns="0" tIns="0" rIns="0" bIns="0" rtlCol="0" anchor="t">
            <a:noAutofit/>
          </a:bodyPr>
          <a:lstStyle>
            <a:lvl1pPr marL="0" indent="0" algn="l" defTabSz="914400"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400"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6000" indent="-216000" algn="l" defTabSz="914400"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6000" indent="-179388" algn="l" defTabSz="914400"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4406900" algn="l"/>
              </a:tabLst>
            </a:pPr>
            <a:r>
              <a:rPr lang="en-US" sz="1100" dirty="0">
                <a:solidFill>
                  <a:schemeClr val="bg2">
                    <a:lumMod val="75000"/>
                  </a:schemeClr>
                </a:solidFill>
                <a:ea typeface="Open Sans" panose="020B0606030504020204" pitchFamily="34" charset="0"/>
                <a:cs typeface="Open Sans" panose="020B0606030504020204" pitchFamily="34" charset="0"/>
              </a:rPr>
              <a:t>CENTER FOR SCALABLE DATA ANALYTICS AND </a:t>
            </a:r>
            <a:br>
              <a:rPr lang="en-US" sz="1100" dirty="0">
                <a:solidFill>
                  <a:schemeClr val="bg2">
                    <a:lumMod val="75000"/>
                  </a:schemeClr>
                </a:solidFill>
                <a:ea typeface="Open Sans" panose="020B0606030504020204" pitchFamily="34" charset="0"/>
                <a:cs typeface="Open Sans" panose="020B0606030504020204" pitchFamily="34" charset="0"/>
              </a:rPr>
            </a:br>
            <a:r>
              <a:rPr lang="en-US" sz="1100" dirty="0">
                <a:solidFill>
                  <a:schemeClr val="bg2">
                    <a:lumMod val="75000"/>
                  </a:schemeClr>
                </a:solidFill>
                <a:ea typeface="Open Sans" panose="020B0606030504020204" pitchFamily="34" charset="0"/>
                <a:cs typeface="Open Sans" panose="020B0606030504020204" pitchFamily="34" charset="0"/>
              </a:rPr>
              <a:t>ARTIFICIAL INTELLIGENCE</a:t>
            </a:r>
          </a:p>
          <a:p>
            <a:endParaRPr lang="en-US" sz="2400" dirty="0">
              <a:solidFill>
                <a:schemeClr val="bg2">
                  <a:lumMod val="75000"/>
                </a:schemeClr>
              </a:solidFill>
              <a:ea typeface="Open Sans" panose="020B0606030504020204" pitchFamily="34" charset="0"/>
              <a:cs typeface="Open Sans" panose="020B0606030504020204" pitchFamily="34" charset="0"/>
            </a:endParaRPr>
          </a:p>
          <a:p>
            <a:endParaRPr lang="en-US" sz="3600" dirty="0">
              <a:solidFill>
                <a:srgbClr val="064569"/>
              </a:solidFill>
              <a:ea typeface="Open Sans ExtraBold" panose="020B0606030504020204" pitchFamily="34" charset="0"/>
              <a:cs typeface="Open Sans ExtraBold" panose="020B0606030504020204" pitchFamily="34" charset="0"/>
            </a:endParaRPr>
          </a:p>
          <a:p>
            <a:r>
              <a:rPr lang="en-US" sz="3600" dirty="0">
                <a:solidFill>
                  <a:srgbClr val="064569"/>
                </a:solidFill>
                <a:ea typeface="Open Sans ExtraBold" panose="020B0606030504020204" pitchFamily="34" charset="0"/>
                <a:cs typeface="Open Sans ExtraBold" panose="020B0606030504020204" pitchFamily="34" charset="0"/>
              </a:rPr>
              <a:t>Deep Learning for Bio-image Analysis</a:t>
            </a:r>
            <a:endParaRPr lang="en-US" sz="4400" dirty="0">
              <a:solidFill>
                <a:srgbClr val="064569"/>
              </a:solidFill>
              <a:ea typeface="Open Sans ExtraBold" panose="020B0606030504020204" pitchFamily="34" charset="0"/>
              <a:cs typeface="Open Sans ExtraBold" panose="020B0606030504020204" pitchFamily="34" charset="0"/>
            </a:endParaRPr>
          </a:p>
          <a:p>
            <a:r>
              <a:rPr lang="en-US" sz="3200" dirty="0">
                <a:solidFill>
                  <a:srgbClr val="51B02F"/>
                </a:solidFill>
                <a:ea typeface="Open Sans ExtraBold" panose="020B0606030504020204" pitchFamily="34" charset="0"/>
                <a:cs typeface="Open Sans ExtraBold" panose="020B0606030504020204" pitchFamily="34" charset="0"/>
              </a:rPr>
              <a:t>Robert Haase</a:t>
            </a:r>
          </a:p>
          <a:p>
            <a:br>
              <a:rPr lang="en-US" sz="1800" dirty="0">
                <a:solidFill>
                  <a:srgbClr val="51B02F"/>
                </a:solidFill>
                <a:ea typeface="Open Sans ExtraBold" panose="020B0606030504020204" pitchFamily="34" charset="0"/>
                <a:cs typeface="Open Sans ExtraBold" panose="020B0606030504020204" pitchFamily="34" charset="0"/>
              </a:rPr>
            </a:br>
            <a:endParaRPr lang="en-US" sz="1800" dirty="0">
              <a:ea typeface="Open Sans ExtraBold" panose="020B0606030504020204" pitchFamily="34" charset="0"/>
              <a:cs typeface="Open Sans ExtraBold" panose="020B0606030504020204" pitchFamily="34" charset="0"/>
            </a:endParaRPr>
          </a:p>
        </p:txBody>
      </p:sp>
      <p:pic>
        <p:nvPicPr>
          <p:cNvPr id="6" name="Grafik 5">
            <a:extLst>
              <a:ext uri="{FF2B5EF4-FFF2-40B4-BE49-F238E27FC236}">
                <a16:creationId xmlns:a16="http://schemas.microsoft.com/office/drawing/2014/main" id="{76951598-1305-8841-8866-3EAAC7B214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7063" y="4268141"/>
            <a:ext cx="604100" cy="906150"/>
          </a:xfrm>
          <a:prstGeom prst="rect">
            <a:avLst/>
          </a:prstGeom>
        </p:spPr>
      </p:pic>
      <p:pic>
        <p:nvPicPr>
          <p:cNvPr id="11" name="Grafik 10">
            <a:extLst>
              <a:ext uri="{FF2B5EF4-FFF2-40B4-BE49-F238E27FC236}">
                <a16:creationId xmlns:a16="http://schemas.microsoft.com/office/drawing/2014/main" id="{93C7B70E-714F-E34A-B234-65D2E4D62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163" y="4509561"/>
            <a:ext cx="1642275" cy="423309"/>
          </a:xfrm>
          <a:prstGeom prst="rect">
            <a:avLst/>
          </a:prstGeom>
        </p:spPr>
      </p:pic>
      <p:sp>
        <p:nvSpPr>
          <p:cNvPr id="3" name="TextBox 2">
            <a:extLst>
              <a:ext uri="{FF2B5EF4-FFF2-40B4-BE49-F238E27FC236}">
                <a16:creationId xmlns:a16="http://schemas.microsoft.com/office/drawing/2014/main" id="{39187E3B-5C76-E856-BE2C-38A7BD406DE2}"/>
              </a:ext>
            </a:extLst>
          </p:cNvPr>
          <p:cNvSpPr txBox="1"/>
          <p:nvPr/>
        </p:nvSpPr>
        <p:spPr>
          <a:xfrm>
            <a:off x="9767063" y="2974201"/>
            <a:ext cx="1730563" cy="276999"/>
          </a:xfrm>
          <a:prstGeom prst="rect">
            <a:avLst/>
          </a:prstGeom>
          <a:noFill/>
        </p:spPr>
        <p:txBody>
          <a:bodyPr wrap="square" rtlCol="0">
            <a:spAutoFit/>
          </a:bodyPr>
          <a:lstStyle/>
          <a:p>
            <a:r>
              <a:rPr lang="en-US" sz="1200" dirty="0"/>
              <a:t>Funded by</a:t>
            </a:r>
          </a:p>
        </p:txBody>
      </p:sp>
      <p:sp>
        <p:nvSpPr>
          <p:cNvPr id="4" name="TextBox 3">
            <a:extLst>
              <a:ext uri="{FF2B5EF4-FFF2-40B4-BE49-F238E27FC236}">
                <a16:creationId xmlns:a16="http://schemas.microsoft.com/office/drawing/2014/main" id="{516F1B55-AA80-BF3B-5AD9-6022C89A47FC}"/>
              </a:ext>
            </a:extLst>
          </p:cNvPr>
          <p:cNvSpPr txBox="1"/>
          <p:nvPr/>
        </p:nvSpPr>
        <p:spPr>
          <a:xfrm>
            <a:off x="4198290" y="6253435"/>
            <a:ext cx="4474154" cy="430887"/>
          </a:xfrm>
          <a:prstGeom prst="rect">
            <a:avLst/>
          </a:prstGeom>
          <a:solidFill>
            <a:schemeClr val="bg1"/>
          </a:solidFill>
        </p:spPr>
        <p:txBody>
          <a:bodyPr wrap="square">
            <a:spAutoFit/>
          </a:bodyPr>
          <a:lstStyle/>
          <a:p>
            <a:pPr algn="ctr"/>
            <a:r>
              <a:rPr lang="en-US" sz="1100" dirty="0"/>
              <a:t>These slides and the related training materials can be reused under the terms of the </a:t>
            </a:r>
            <a:r>
              <a:rPr lang="en-US" sz="1100" dirty="0">
                <a:hlinkClick r:id="rId6"/>
              </a:rPr>
              <a:t>CC-BY 4.0</a:t>
            </a:r>
            <a:r>
              <a:rPr lang="en-US" sz="1100" dirty="0"/>
              <a:t> license.</a:t>
            </a:r>
          </a:p>
        </p:txBody>
      </p:sp>
    </p:spTree>
    <p:extLst>
      <p:ext uri="{BB962C8B-B14F-4D97-AF65-F5344CB8AC3E}">
        <p14:creationId xmlns:p14="http://schemas.microsoft.com/office/powerpoint/2010/main" val="86802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Convolutional neural networks</a:t>
            </a:r>
            <a:endParaRPr lang="en-US" sz="4300" b="0" strike="noStrike" spc="-1">
              <a:solidFill>
                <a:srgbClr val="000000"/>
              </a:solidFill>
              <a:latin typeface="Calibri"/>
            </a:endParaRPr>
          </a:p>
        </p:txBody>
      </p:sp>
      <p:sp>
        <p:nvSpPr>
          <p:cNvPr id="359" name="PlaceHolder 2"/>
          <p:cNvSpPr>
            <a:spLocks noGrp="1"/>
          </p:cNvSpPr>
          <p:nvPr>
            <p:ph/>
          </p:nvPr>
        </p:nvSpPr>
        <p:spPr>
          <a:xfrm>
            <a:off x="214200" y="1171440"/>
            <a:ext cx="11884680" cy="44856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Layer types</a:t>
            </a:r>
          </a:p>
        </p:txBody>
      </p:sp>
      <p:sp>
        <p:nvSpPr>
          <p:cNvPr id="360" name="Oval 47"/>
          <p:cNvSpPr/>
          <p:nvPr/>
        </p:nvSpPr>
        <p:spPr>
          <a:xfrm>
            <a:off x="147960" y="2113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1" name="Oval 51"/>
          <p:cNvSpPr/>
          <p:nvPr/>
        </p:nvSpPr>
        <p:spPr>
          <a:xfrm>
            <a:off x="147960" y="2647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2" name="Oval 52"/>
          <p:cNvSpPr/>
          <p:nvPr/>
        </p:nvSpPr>
        <p:spPr>
          <a:xfrm>
            <a:off x="147960" y="317160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3" name="Oval 53"/>
          <p:cNvSpPr/>
          <p:nvPr/>
        </p:nvSpPr>
        <p:spPr>
          <a:xfrm>
            <a:off x="147960" y="36961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4" name="Oval 54"/>
          <p:cNvSpPr/>
          <p:nvPr/>
        </p:nvSpPr>
        <p:spPr>
          <a:xfrm>
            <a:off x="1840680" y="2113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5" name="Oval 58"/>
          <p:cNvSpPr/>
          <p:nvPr/>
        </p:nvSpPr>
        <p:spPr>
          <a:xfrm>
            <a:off x="1840680" y="2647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6" name="Oval 59"/>
          <p:cNvSpPr/>
          <p:nvPr/>
        </p:nvSpPr>
        <p:spPr>
          <a:xfrm>
            <a:off x="1840680" y="317160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7" name="Oval 60"/>
          <p:cNvSpPr/>
          <p:nvPr/>
        </p:nvSpPr>
        <p:spPr>
          <a:xfrm>
            <a:off x="1840680" y="36961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8" name="Straight Connector 61"/>
          <p:cNvSpPr/>
          <p:nvPr/>
        </p:nvSpPr>
        <p:spPr>
          <a:xfrm>
            <a:off x="605160" y="234252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69" name="Straight Connector 62"/>
          <p:cNvSpPr/>
          <p:nvPr/>
        </p:nvSpPr>
        <p:spPr>
          <a:xfrm flipV="1">
            <a:off x="605160" y="234252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0" name="Straight Connector 63"/>
          <p:cNvSpPr/>
          <p:nvPr/>
        </p:nvSpPr>
        <p:spPr>
          <a:xfrm>
            <a:off x="605160" y="234252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1" name="Straight Connector 73"/>
          <p:cNvSpPr/>
          <p:nvPr/>
        </p:nvSpPr>
        <p:spPr>
          <a:xfrm>
            <a:off x="605160" y="290160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2" name="Straight Connector 74"/>
          <p:cNvSpPr/>
          <p:nvPr/>
        </p:nvSpPr>
        <p:spPr>
          <a:xfrm flipV="1">
            <a:off x="605160" y="290160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3" name="Straight Connector 75"/>
          <p:cNvSpPr/>
          <p:nvPr/>
        </p:nvSpPr>
        <p:spPr>
          <a:xfrm>
            <a:off x="605160" y="290160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4" name="Straight Connector 76"/>
          <p:cNvSpPr/>
          <p:nvPr/>
        </p:nvSpPr>
        <p:spPr>
          <a:xfrm>
            <a:off x="605160" y="343368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5" name="Straight Connector 77"/>
          <p:cNvSpPr/>
          <p:nvPr/>
        </p:nvSpPr>
        <p:spPr>
          <a:xfrm flipV="1">
            <a:off x="605160" y="343368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6" name="Straight Connector 78"/>
          <p:cNvSpPr/>
          <p:nvPr/>
        </p:nvSpPr>
        <p:spPr>
          <a:xfrm>
            <a:off x="605160" y="343368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7" name="Straight Connector 79"/>
          <p:cNvSpPr/>
          <p:nvPr/>
        </p:nvSpPr>
        <p:spPr>
          <a:xfrm>
            <a:off x="605160" y="395820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8" name="TextBox 80"/>
          <p:cNvSpPr/>
          <p:nvPr/>
        </p:nvSpPr>
        <p:spPr>
          <a:xfrm>
            <a:off x="-42120" y="1577520"/>
            <a:ext cx="3029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0" strike="noStrike" spc="-1">
                <a:solidFill>
                  <a:srgbClr val="000000"/>
                </a:solidFill>
                <a:latin typeface="Calibri"/>
              </a:rPr>
              <a:t>Fully connected layer</a:t>
            </a:r>
          </a:p>
        </p:txBody>
      </p:sp>
      <p:sp>
        <p:nvSpPr>
          <p:cNvPr id="379" name="Straight Connector 81"/>
          <p:cNvSpPr/>
          <p:nvPr/>
        </p:nvSpPr>
        <p:spPr>
          <a:xfrm>
            <a:off x="605160" y="2342520"/>
            <a:ext cx="1235520" cy="1057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80" name="Straight Connector 82"/>
          <p:cNvSpPr/>
          <p:nvPr/>
        </p:nvSpPr>
        <p:spPr>
          <a:xfrm>
            <a:off x="605160" y="2342520"/>
            <a:ext cx="1235520" cy="15822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81" name="Straight Connector 83"/>
          <p:cNvSpPr/>
          <p:nvPr/>
        </p:nvSpPr>
        <p:spPr>
          <a:xfrm flipV="1">
            <a:off x="605160" y="2875680"/>
            <a:ext cx="123552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82" name="Straight Connector 84"/>
          <p:cNvSpPr/>
          <p:nvPr/>
        </p:nvSpPr>
        <p:spPr>
          <a:xfrm flipV="1">
            <a:off x="605160" y="2342520"/>
            <a:ext cx="1235520" cy="15822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83" name="Straight Connector 85"/>
          <p:cNvSpPr/>
          <p:nvPr/>
        </p:nvSpPr>
        <p:spPr>
          <a:xfrm flipV="1">
            <a:off x="605160" y="2342520"/>
            <a:ext cx="1235520" cy="1057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84" name="Straight Connector 86"/>
          <p:cNvSpPr/>
          <p:nvPr/>
        </p:nvSpPr>
        <p:spPr>
          <a:xfrm>
            <a:off x="605160" y="2875680"/>
            <a:ext cx="123552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Convolutional neural networks</a:t>
            </a:r>
            <a:endParaRPr lang="en-US" sz="4300" b="0" strike="noStrike" spc="-1">
              <a:solidFill>
                <a:srgbClr val="000000"/>
              </a:solidFill>
              <a:latin typeface="Calibri"/>
            </a:endParaRPr>
          </a:p>
        </p:txBody>
      </p:sp>
      <p:sp>
        <p:nvSpPr>
          <p:cNvPr id="386" name="PlaceHolder 2"/>
          <p:cNvSpPr>
            <a:spLocks noGrp="1"/>
          </p:cNvSpPr>
          <p:nvPr>
            <p:ph/>
          </p:nvPr>
        </p:nvSpPr>
        <p:spPr>
          <a:xfrm>
            <a:off x="214200" y="1171440"/>
            <a:ext cx="11884680" cy="44856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Layer types</a:t>
            </a:r>
          </a:p>
        </p:txBody>
      </p:sp>
      <p:sp>
        <p:nvSpPr>
          <p:cNvPr id="387" name="Oval 4"/>
          <p:cNvSpPr/>
          <p:nvPr/>
        </p:nvSpPr>
        <p:spPr>
          <a:xfrm>
            <a:off x="3674160" y="2104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88" name="Oval 5"/>
          <p:cNvSpPr/>
          <p:nvPr/>
        </p:nvSpPr>
        <p:spPr>
          <a:xfrm>
            <a:off x="3674160" y="2629440"/>
            <a:ext cx="456840" cy="456840"/>
          </a:xfrm>
          <a:prstGeom prst="ellipse">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89" name="Oval 6"/>
          <p:cNvSpPr/>
          <p:nvPr/>
        </p:nvSpPr>
        <p:spPr>
          <a:xfrm>
            <a:off x="3674160" y="3153960"/>
            <a:ext cx="456840" cy="456840"/>
          </a:xfrm>
          <a:prstGeom prst="ellipse">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90" name="Oval 7"/>
          <p:cNvSpPr/>
          <p:nvPr/>
        </p:nvSpPr>
        <p:spPr>
          <a:xfrm>
            <a:off x="3674160" y="3678480"/>
            <a:ext cx="456840" cy="456840"/>
          </a:xfrm>
          <a:prstGeom prst="ellipse">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91" name="Oval 11"/>
          <p:cNvSpPr/>
          <p:nvPr/>
        </p:nvSpPr>
        <p:spPr>
          <a:xfrm>
            <a:off x="5367240" y="2104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92" name="Oval 12"/>
          <p:cNvSpPr/>
          <p:nvPr/>
        </p:nvSpPr>
        <p:spPr>
          <a:xfrm>
            <a:off x="5367240" y="2629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93" name="Oval 13"/>
          <p:cNvSpPr/>
          <p:nvPr/>
        </p:nvSpPr>
        <p:spPr>
          <a:xfrm>
            <a:off x="5367240" y="3153960"/>
            <a:ext cx="456840" cy="456840"/>
          </a:xfrm>
          <a:prstGeom prst="ellipse">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94" name="Oval 14"/>
          <p:cNvSpPr/>
          <p:nvPr/>
        </p:nvSpPr>
        <p:spPr>
          <a:xfrm>
            <a:off x="5367240" y="367848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95" name="Straight Connector 19"/>
          <p:cNvSpPr/>
          <p:nvPr/>
        </p:nvSpPr>
        <p:spPr>
          <a:xfrm>
            <a:off x="4131360" y="233352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6" name="Straight Connector 23"/>
          <p:cNvSpPr/>
          <p:nvPr/>
        </p:nvSpPr>
        <p:spPr>
          <a:xfrm flipV="1">
            <a:off x="4131360" y="233352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7" name="Straight Connector 26"/>
          <p:cNvSpPr/>
          <p:nvPr/>
        </p:nvSpPr>
        <p:spPr>
          <a:xfrm>
            <a:off x="4131360" y="233352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8" name="Straight Connector 29"/>
          <p:cNvSpPr/>
          <p:nvPr/>
        </p:nvSpPr>
        <p:spPr>
          <a:xfrm>
            <a:off x="4131360" y="285804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9" name="Straight Connector 30"/>
          <p:cNvSpPr/>
          <p:nvPr/>
        </p:nvSpPr>
        <p:spPr>
          <a:xfrm flipV="1">
            <a:off x="4131360" y="285804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0" name="Straight Connector 31"/>
          <p:cNvSpPr/>
          <p:nvPr/>
        </p:nvSpPr>
        <p:spPr>
          <a:xfrm>
            <a:off x="4131360" y="2858040"/>
            <a:ext cx="1235520" cy="524520"/>
          </a:xfrm>
          <a:prstGeom prst="line">
            <a:avLst/>
          </a:prstGeom>
          <a:ln>
            <a:solidFill>
              <a:srgbClr val="ED7D31"/>
            </a:solidFill>
          </a:ln>
        </p:spPr>
        <p:style>
          <a:lnRef idx="2">
            <a:schemeClr val="accent2"/>
          </a:lnRef>
          <a:fillRef idx="0">
            <a:schemeClr val="accent2"/>
          </a:fillRef>
          <a:effectRef idx="1">
            <a:schemeClr val="accent2"/>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1" name="Straight Connector 32"/>
          <p:cNvSpPr/>
          <p:nvPr/>
        </p:nvSpPr>
        <p:spPr>
          <a:xfrm>
            <a:off x="4131360" y="3393720"/>
            <a:ext cx="1235520" cy="360"/>
          </a:xfrm>
          <a:prstGeom prst="line">
            <a:avLst/>
          </a:prstGeom>
          <a:ln>
            <a:solidFill>
              <a:srgbClr val="ED7D31"/>
            </a:solidFill>
          </a:ln>
        </p:spPr>
        <p:style>
          <a:lnRef idx="2">
            <a:schemeClr val="accent2"/>
          </a:lnRef>
          <a:fillRef idx="0">
            <a:schemeClr val="accent2"/>
          </a:fillRef>
          <a:effectRef idx="1">
            <a:schemeClr val="accent2"/>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2" name="Straight Connector 33"/>
          <p:cNvSpPr/>
          <p:nvPr/>
        </p:nvSpPr>
        <p:spPr>
          <a:xfrm flipV="1">
            <a:off x="4131360" y="3393720"/>
            <a:ext cx="1235520" cy="524520"/>
          </a:xfrm>
          <a:prstGeom prst="line">
            <a:avLst/>
          </a:prstGeom>
          <a:ln>
            <a:solidFill>
              <a:srgbClr val="ED7D31"/>
            </a:solidFill>
          </a:ln>
        </p:spPr>
        <p:style>
          <a:lnRef idx="2">
            <a:schemeClr val="accent2"/>
          </a:lnRef>
          <a:fillRef idx="0">
            <a:schemeClr val="accent2"/>
          </a:fillRef>
          <a:effectRef idx="1">
            <a:schemeClr val="accent2"/>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3" name="Straight Connector 34"/>
          <p:cNvSpPr/>
          <p:nvPr/>
        </p:nvSpPr>
        <p:spPr>
          <a:xfrm>
            <a:off x="4131360" y="339372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4" name="Straight Connector 35"/>
          <p:cNvSpPr/>
          <p:nvPr/>
        </p:nvSpPr>
        <p:spPr>
          <a:xfrm>
            <a:off x="4131360" y="394056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5" name="TextBox 46"/>
          <p:cNvSpPr/>
          <p:nvPr/>
        </p:nvSpPr>
        <p:spPr>
          <a:xfrm>
            <a:off x="3216960" y="1568880"/>
            <a:ext cx="3029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0" strike="noStrike" spc="-1">
                <a:solidFill>
                  <a:srgbClr val="000000"/>
                </a:solidFill>
                <a:latin typeface="Calibri"/>
              </a:rPr>
              <a:t>Convolutional layer</a:t>
            </a:r>
          </a:p>
        </p:txBody>
      </p:sp>
      <p:sp>
        <p:nvSpPr>
          <p:cNvPr id="406" name="Oval 47"/>
          <p:cNvSpPr/>
          <p:nvPr/>
        </p:nvSpPr>
        <p:spPr>
          <a:xfrm>
            <a:off x="147960" y="2113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07" name="Oval 51"/>
          <p:cNvSpPr/>
          <p:nvPr/>
        </p:nvSpPr>
        <p:spPr>
          <a:xfrm>
            <a:off x="147960" y="2647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08" name="Oval 52"/>
          <p:cNvSpPr/>
          <p:nvPr/>
        </p:nvSpPr>
        <p:spPr>
          <a:xfrm>
            <a:off x="147960" y="317160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09" name="Oval 53"/>
          <p:cNvSpPr/>
          <p:nvPr/>
        </p:nvSpPr>
        <p:spPr>
          <a:xfrm>
            <a:off x="147960" y="36961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10" name="Oval 54"/>
          <p:cNvSpPr/>
          <p:nvPr/>
        </p:nvSpPr>
        <p:spPr>
          <a:xfrm>
            <a:off x="1840680" y="2113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11" name="Oval 58"/>
          <p:cNvSpPr/>
          <p:nvPr/>
        </p:nvSpPr>
        <p:spPr>
          <a:xfrm>
            <a:off x="1840680" y="2647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12" name="Oval 59"/>
          <p:cNvSpPr/>
          <p:nvPr/>
        </p:nvSpPr>
        <p:spPr>
          <a:xfrm>
            <a:off x="1840680" y="317160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13" name="Oval 60"/>
          <p:cNvSpPr/>
          <p:nvPr/>
        </p:nvSpPr>
        <p:spPr>
          <a:xfrm>
            <a:off x="1840680" y="36961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14" name="Straight Connector 61"/>
          <p:cNvSpPr/>
          <p:nvPr/>
        </p:nvSpPr>
        <p:spPr>
          <a:xfrm>
            <a:off x="605160" y="234252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5" name="Straight Connector 62"/>
          <p:cNvSpPr/>
          <p:nvPr/>
        </p:nvSpPr>
        <p:spPr>
          <a:xfrm flipV="1">
            <a:off x="605160" y="234252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6" name="Straight Connector 63"/>
          <p:cNvSpPr/>
          <p:nvPr/>
        </p:nvSpPr>
        <p:spPr>
          <a:xfrm>
            <a:off x="605160" y="234252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7" name="Straight Connector 73"/>
          <p:cNvSpPr/>
          <p:nvPr/>
        </p:nvSpPr>
        <p:spPr>
          <a:xfrm>
            <a:off x="605160" y="290160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8" name="Straight Connector 74"/>
          <p:cNvSpPr/>
          <p:nvPr/>
        </p:nvSpPr>
        <p:spPr>
          <a:xfrm flipV="1">
            <a:off x="605160" y="290160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9" name="Straight Connector 75"/>
          <p:cNvSpPr/>
          <p:nvPr/>
        </p:nvSpPr>
        <p:spPr>
          <a:xfrm>
            <a:off x="605160" y="290160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0" name="Straight Connector 76"/>
          <p:cNvSpPr/>
          <p:nvPr/>
        </p:nvSpPr>
        <p:spPr>
          <a:xfrm>
            <a:off x="605160" y="343368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1" name="Straight Connector 77"/>
          <p:cNvSpPr/>
          <p:nvPr/>
        </p:nvSpPr>
        <p:spPr>
          <a:xfrm flipV="1">
            <a:off x="605160" y="343368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2" name="Straight Connector 78"/>
          <p:cNvSpPr/>
          <p:nvPr/>
        </p:nvSpPr>
        <p:spPr>
          <a:xfrm>
            <a:off x="605160" y="343368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3" name="Straight Connector 79"/>
          <p:cNvSpPr/>
          <p:nvPr/>
        </p:nvSpPr>
        <p:spPr>
          <a:xfrm>
            <a:off x="605160" y="395820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4" name="TextBox 80"/>
          <p:cNvSpPr/>
          <p:nvPr/>
        </p:nvSpPr>
        <p:spPr>
          <a:xfrm>
            <a:off x="-42120" y="1577520"/>
            <a:ext cx="3029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0" strike="noStrike" spc="-1">
                <a:solidFill>
                  <a:srgbClr val="000000"/>
                </a:solidFill>
                <a:latin typeface="Calibri"/>
              </a:rPr>
              <a:t>Fully connected layer</a:t>
            </a:r>
          </a:p>
        </p:txBody>
      </p:sp>
      <p:sp>
        <p:nvSpPr>
          <p:cNvPr id="425" name="Straight Connector 81"/>
          <p:cNvSpPr/>
          <p:nvPr/>
        </p:nvSpPr>
        <p:spPr>
          <a:xfrm>
            <a:off x="605160" y="2342520"/>
            <a:ext cx="1235520" cy="1057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6" name="Straight Connector 82"/>
          <p:cNvSpPr/>
          <p:nvPr/>
        </p:nvSpPr>
        <p:spPr>
          <a:xfrm>
            <a:off x="605160" y="2342520"/>
            <a:ext cx="1235520" cy="15822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7" name="Straight Connector 83"/>
          <p:cNvSpPr/>
          <p:nvPr/>
        </p:nvSpPr>
        <p:spPr>
          <a:xfrm flipV="1">
            <a:off x="605160" y="2875680"/>
            <a:ext cx="123552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8" name="Straight Connector 84"/>
          <p:cNvSpPr/>
          <p:nvPr/>
        </p:nvSpPr>
        <p:spPr>
          <a:xfrm flipV="1">
            <a:off x="605160" y="2342520"/>
            <a:ext cx="1235520" cy="15822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9" name="Straight Connector 85"/>
          <p:cNvSpPr/>
          <p:nvPr/>
        </p:nvSpPr>
        <p:spPr>
          <a:xfrm flipV="1">
            <a:off x="605160" y="2342520"/>
            <a:ext cx="1235520" cy="1057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30" name="Straight Connector 86"/>
          <p:cNvSpPr/>
          <p:nvPr/>
        </p:nvSpPr>
        <p:spPr>
          <a:xfrm>
            <a:off x="605160" y="2875680"/>
            <a:ext cx="123552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pic>
        <p:nvPicPr>
          <p:cNvPr id="431" name="Picture 10"/>
          <p:cNvPicPr/>
          <p:nvPr/>
        </p:nvPicPr>
        <p:blipFill>
          <a:blip r:embed="rId2"/>
          <a:stretch/>
        </p:blipFill>
        <p:spPr>
          <a:xfrm>
            <a:off x="3262680" y="4460040"/>
            <a:ext cx="1305720" cy="1419480"/>
          </a:xfrm>
          <a:prstGeom prst="rect">
            <a:avLst/>
          </a:prstGeom>
          <a:ln w="0">
            <a:noFill/>
          </a:ln>
        </p:spPr>
      </p:pic>
      <p:pic>
        <p:nvPicPr>
          <p:cNvPr id="432" name="Picture 16"/>
          <p:cNvPicPr/>
          <p:nvPr/>
        </p:nvPicPr>
        <p:blipFill>
          <a:blip r:embed="rId3"/>
          <a:stretch/>
        </p:blipFill>
        <p:spPr>
          <a:xfrm>
            <a:off x="4948560" y="4442760"/>
            <a:ext cx="1305720" cy="1419480"/>
          </a:xfrm>
          <a:prstGeom prst="rect">
            <a:avLst/>
          </a:prstGeom>
          <a:ln w="0">
            <a:noFill/>
          </a:ln>
        </p:spPr>
      </p:pic>
      <p:sp>
        <p:nvSpPr>
          <p:cNvPr id="2" name="Left Brace 1">
            <a:extLst>
              <a:ext uri="{FF2B5EF4-FFF2-40B4-BE49-F238E27FC236}">
                <a16:creationId xmlns:a16="http://schemas.microsoft.com/office/drawing/2014/main" id="{BDB80DC2-9A65-6CF5-84E9-BF0AB531E441}"/>
              </a:ext>
            </a:extLst>
          </p:cNvPr>
          <p:cNvSpPr/>
          <p:nvPr/>
        </p:nvSpPr>
        <p:spPr>
          <a:xfrm>
            <a:off x="3301142" y="2629440"/>
            <a:ext cx="202540" cy="1533960"/>
          </a:xfrm>
          <a:prstGeom prst="leftBrace">
            <a:avLst/>
          </a:prstGeom>
          <a:ln w="28575">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A6A01D8A-4DE3-0306-2DD7-F564431A8B1D}"/>
              </a:ext>
            </a:extLst>
          </p:cNvPr>
          <p:cNvSpPr txBox="1"/>
          <p:nvPr/>
        </p:nvSpPr>
        <p:spPr>
          <a:xfrm>
            <a:off x="2579189" y="2920895"/>
            <a:ext cx="860156" cy="923330"/>
          </a:xfrm>
          <a:prstGeom prst="rect">
            <a:avLst/>
          </a:prstGeom>
          <a:noFill/>
        </p:spPr>
        <p:txBody>
          <a:bodyPr wrap="square" rtlCol="0">
            <a:spAutoFit/>
          </a:bodyPr>
          <a:lstStyle/>
          <a:p>
            <a:pPr algn="ctr"/>
            <a:r>
              <a:rPr lang="de-DE" dirty="0"/>
              <a:t>Field of </a:t>
            </a:r>
            <a:r>
              <a:rPr lang="de-DE" dirty="0" err="1"/>
              <a:t>view</a:t>
            </a:r>
            <a:endParaRPr lang="en-US"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Convolutional neural networks</a:t>
            </a:r>
            <a:endParaRPr lang="en-US" sz="4300" b="0" strike="noStrike" spc="-1">
              <a:solidFill>
                <a:srgbClr val="000000"/>
              </a:solidFill>
              <a:latin typeface="Calibri"/>
            </a:endParaRPr>
          </a:p>
        </p:txBody>
      </p:sp>
      <p:sp>
        <p:nvSpPr>
          <p:cNvPr id="434" name="PlaceHolder 2"/>
          <p:cNvSpPr>
            <a:spLocks noGrp="1"/>
          </p:cNvSpPr>
          <p:nvPr>
            <p:ph/>
          </p:nvPr>
        </p:nvSpPr>
        <p:spPr>
          <a:xfrm>
            <a:off x="214200" y="1171440"/>
            <a:ext cx="11884680" cy="44856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Layer types</a:t>
            </a:r>
          </a:p>
        </p:txBody>
      </p:sp>
      <p:sp>
        <p:nvSpPr>
          <p:cNvPr id="435" name="Oval 4"/>
          <p:cNvSpPr/>
          <p:nvPr/>
        </p:nvSpPr>
        <p:spPr>
          <a:xfrm>
            <a:off x="3674160" y="2104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36" name="Oval 5"/>
          <p:cNvSpPr/>
          <p:nvPr/>
        </p:nvSpPr>
        <p:spPr>
          <a:xfrm>
            <a:off x="3674160" y="2629440"/>
            <a:ext cx="456840" cy="456840"/>
          </a:xfrm>
          <a:prstGeom prst="ellipse">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37" name="Oval 6"/>
          <p:cNvSpPr/>
          <p:nvPr/>
        </p:nvSpPr>
        <p:spPr>
          <a:xfrm>
            <a:off x="3674160" y="3153960"/>
            <a:ext cx="456840" cy="456840"/>
          </a:xfrm>
          <a:prstGeom prst="ellipse">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38" name="Oval 7"/>
          <p:cNvSpPr/>
          <p:nvPr/>
        </p:nvSpPr>
        <p:spPr>
          <a:xfrm>
            <a:off x="3674160" y="3678480"/>
            <a:ext cx="456840" cy="456840"/>
          </a:xfrm>
          <a:prstGeom prst="ellipse">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39" name="Oval 11"/>
          <p:cNvSpPr/>
          <p:nvPr/>
        </p:nvSpPr>
        <p:spPr>
          <a:xfrm>
            <a:off x="5367240" y="2104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40" name="Oval 12"/>
          <p:cNvSpPr/>
          <p:nvPr/>
        </p:nvSpPr>
        <p:spPr>
          <a:xfrm>
            <a:off x="5367240" y="2629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41" name="Oval 13"/>
          <p:cNvSpPr/>
          <p:nvPr/>
        </p:nvSpPr>
        <p:spPr>
          <a:xfrm>
            <a:off x="5367240" y="3153960"/>
            <a:ext cx="456840" cy="456840"/>
          </a:xfrm>
          <a:prstGeom prst="ellipse">
            <a:avLst/>
          </a:prstGeom>
          <a:solidFill>
            <a:srgbClr val="ED7D31"/>
          </a:solidFill>
          <a:ln>
            <a:solidFill>
              <a:srgbClr val="AF5C24"/>
            </a:solid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42" name="Oval 14"/>
          <p:cNvSpPr/>
          <p:nvPr/>
        </p:nvSpPr>
        <p:spPr>
          <a:xfrm>
            <a:off x="5367240" y="367848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43" name="Straight Connector 19"/>
          <p:cNvSpPr/>
          <p:nvPr/>
        </p:nvSpPr>
        <p:spPr>
          <a:xfrm>
            <a:off x="4131360" y="233352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4" name="Straight Connector 23"/>
          <p:cNvSpPr/>
          <p:nvPr/>
        </p:nvSpPr>
        <p:spPr>
          <a:xfrm flipV="1">
            <a:off x="4131360" y="233352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5" name="Straight Connector 26"/>
          <p:cNvSpPr/>
          <p:nvPr/>
        </p:nvSpPr>
        <p:spPr>
          <a:xfrm>
            <a:off x="4131360" y="233352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6" name="Straight Connector 29"/>
          <p:cNvSpPr/>
          <p:nvPr/>
        </p:nvSpPr>
        <p:spPr>
          <a:xfrm>
            <a:off x="4131360" y="285804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7" name="Straight Connector 30"/>
          <p:cNvSpPr/>
          <p:nvPr/>
        </p:nvSpPr>
        <p:spPr>
          <a:xfrm flipV="1">
            <a:off x="4131360" y="285804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8" name="Straight Connector 31"/>
          <p:cNvSpPr/>
          <p:nvPr/>
        </p:nvSpPr>
        <p:spPr>
          <a:xfrm>
            <a:off x="4131360" y="2858040"/>
            <a:ext cx="1235520" cy="524520"/>
          </a:xfrm>
          <a:prstGeom prst="line">
            <a:avLst/>
          </a:prstGeom>
          <a:ln>
            <a:solidFill>
              <a:srgbClr val="ED7D31"/>
            </a:solidFill>
          </a:ln>
        </p:spPr>
        <p:style>
          <a:lnRef idx="2">
            <a:schemeClr val="accent2"/>
          </a:lnRef>
          <a:fillRef idx="0">
            <a:schemeClr val="accent2"/>
          </a:fillRef>
          <a:effectRef idx="1">
            <a:schemeClr val="accent2"/>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9" name="Straight Connector 32"/>
          <p:cNvSpPr/>
          <p:nvPr/>
        </p:nvSpPr>
        <p:spPr>
          <a:xfrm>
            <a:off x="4131360" y="3393720"/>
            <a:ext cx="1235520" cy="360"/>
          </a:xfrm>
          <a:prstGeom prst="line">
            <a:avLst/>
          </a:prstGeom>
          <a:ln>
            <a:solidFill>
              <a:srgbClr val="ED7D31"/>
            </a:solidFill>
          </a:ln>
        </p:spPr>
        <p:style>
          <a:lnRef idx="2">
            <a:schemeClr val="accent2"/>
          </a:lnRef>
          <a:fillRef idx="0">
            <a:schemeClr val="accent2"/>
          </a:fillRef>
          <a:effectRef idx="1">
            <a:schemeClr val="accent2"/>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0" name="Straight Connector 33"/>
          <p:cNvSpPr/>
          <p:nvPr/>
        </p:nvSpPr>
        <p:spPr>
          <a:xfrm flipV="1">
            <a:off x="4131360" y="3393720"/>
            <a:ext cx="1235520" cy="524520"/>
          </a:xfrm>
          <a:prstGeom prst="line">
            <a:avLst/>
          </a:prstGeom>
          <a:ln>
            <a:solidFill>
              <a:srgbClr val="ED7D31"/>
            </a:solidFill>
          </a:ln>
        </p:spPr>
        <p:style>
          <a:lnRef idx="2">
            <a:schemeClr val="accent2"/>
          </a:lnRef>
          <a:fillRef idx="0">
            <a:schemeClr val="accent2"/>
          </a:fillRef>
          <a:effectRef idx="1">
            <a:schemeClr val="accent2"/>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1" name="Straight Connector 34"/>
          <p:cNvSpPr/>
          <p:nvPr/>
        </p:nvSpPr>
        <p:spPr>
          <a:xfrm>
            <a:off x="4131360" y="339372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2" name="Straight Connector 35"/>
          <p:cNvSpPr/>
          <p:nvPr/>
        </p:nvSpPr>
        <p:spPr>
          <a:xfrm>
            <a:off x="4131360" y="394056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3" name="TextBox 46"/>
          <p:cNvSpPr/>
          <p:nvPr/>
        </p:nvSpPr>
        <p:spPr>
          <a:xfrm>
            <a:off x="3216960" y="1568880"/>
            <a:ext cx="3029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0" strike="noStrike" spc="-1">
                <a:solidFill>
                  <a:srgbClr val="000000"/>
                </a:solidFill>
                <a:latin typeface="Calibri"/>
              </a:rPr>
              <a:t>Convolutional layer</a:t>
            </a:r>
          </a:p>
        </p:txBody>
      </p:sp>
      <p:sp>
        <p:nvSpPr>
          <p:cNvPr id="454" name="Oval 47"/>
          <p:cNvSpPr/>
          <p:nvPr/>
        </p:nvSpPr>
        <p:spPr>
          <a:xfrm>
            <a:off x="147960" y="2113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55" name="Oval 51"/>
          <p:cNvSpPr/>
          <p:nvPr/>
        </p:nvSpPr>
        <p:spPr>
          <a:xfrm>
            <a:off x="147960" y="2647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56" name="Oval 52"/>
          <p:cNvSpPr/>
          <p:nvPr/>
        </p:nvSpPr>
        <p:spPr>
          <a:xfrm>
            <a:off x="147960" y="317160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57" name="Oval 53"/>
          <p:cNvSpPr/>
          <p:nvPr/>
        </p:nvSpPr>
        <p:spPr>
          <a:xfrm>
            <a:off x="147960" y="36961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58" name="Oval 54"/>
          <p:cNvSpPr/>
          <p:nvPr/>
        </p:nvSpPr>
        <p:spPr>
          <a:xfrm>
            <a:off x="1840680" y="2113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59" name="Oval 58"/>
          <p:cNvSpPr/>
          <p:nvPr/>
        </p:nvSpPr>
        <p:spPr>
          <a:xfrm>
            <a:off x="1840680" y="2647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60" name="Oval 59"/>
          <p:cNvSpPr/>
          <p:nvPr/>
        </p:nvSpPr>
        <p:spPr>
          <a:xfrm>
            <a:off x="1840680" y="317160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61" name="Oval 60"/>
          <p:cNvSpPr/>
          <p:nvPr/>
        </p:nvSpPr>
        <p:spPr>
          <a:xfrm>
            <a:off x="1840680" y="36961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62" name="Straight Connector 61"/>
          <p:cNvSpPr/>
          <p:nvPr/>
        </p:nvSpPr>
        <p:spPr>
          <a:xfrm>
            <a:off x="605160" y="234252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3" name="Straight Connector 62"/>
          <p:cNvSpPr/>
          <p:nvPr/>
        </p:nvSpPr>
        <p:spPr>
          <a:xfrm flipV="1">
            <a:off x="605160" y="234252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4" name="Straight Connector 63"/>
          <p:cNvSpPr/>
          <p:nvPr/>
        </p:nvSpPr>
        <p:spPr>
          <a:xfrm>
            <a:off x="605160" y="234252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5" name="Straight Connector 73"/>
          <p:cNvSpPr/>
          <p:nvPr/>
        </p:nvSpPr>
        <p:spPr>
          <a:xfrm>
            <a:off x="605160" y="290160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6" name="Straight Connector 74"/>
          <p:cNvSpPr/>
          <p:nvPr/>
        </p:nvSpPr>
        <p:spPr>
          <a:xfrm flipV="1">
            <a:off x="605160" y="290160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7" name="Straight Connector 75"/>
          <p:cNvSpPr/>
          <p:nvPr/>
        </p:nvSpPr>
        <p:spPr>
          <a:xfrm>
            <a:off x="605160" y="290160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8" name="Straight Connector 76"/>
          <p:cNvSpPr/>
          <p:nvPr/>
        </p:nvSpPr>
        <p:spPr>
          <a:xfrm>
            <a:off x="605160" y="343368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9" name="Straight Connector 77"/>
          <p:cNvSpPr/>
          <p:nvPr/>
        </p:nvSpPr>
        <p:spPr>
          <a:xfrm flipV="1">
            <a:off x="605160" y="343368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0" name="Straight Connector 78"/>
          <p:cNvSpPr/>
          <p:nvPr/>
        </p:nvSpPr>
        <p:spPr>
          <a:xfrm>
            <a:off x="605160" y="343368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1" name="Straight Connector 79"/>
          <p:cNvSpPr/>
          <p:nvPr/>
        </p:nvSpPr>
        <p:spPr>
          <a:xfrm>
            <a:off x="605160" y="395820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2" name="TextBox 80"/>
          <p:cNvSpPr/>
          <p:nvPr/>
        </p:nvSpPr>
        <p:spPr>
          <a:xfrm>
            <a:off x="-42120" y="1577520"/>
            <a:ext cx="3029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0" strike="noStrike" spc="-1">
                <a:solidFill>
                  <a:srgbClr val="000000"/>
                </a:solidFill>
                <a:latin typeface="Calibri"/>
              </a:rPr>
              <a:t>Fully connected layer</a:t>
            </a:r>
          </a:p>
        </p:txBody>
      </p:sp>
      <p:sp>
        <p:nvSpPr>
          <p:cNvPr id="473" name="Straight Connector 81"/>
          <p:cNvSpPr/>
          <p:nvPr/>
        </p:nvSpPr>
        <p:spPr>
          <a:xfrm>
            <a:off x="605160" y="2342520"/>
            <a:ext cx="1235520" cy="1057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4" name="Straight Connector 82"/>
          <p:cNvSpPr/>
          <p:nvPr/>
        </p:nvSpPr>
        <p:spPr>
          <a:xfrm>
            <a:off x="605160" y="2342520"/>
            <a:ext cx="1235520" cy="15822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5" name="Straight Connector 83"/>
          <p:cNvSpPr/>
          <p:nvPr/>
        </p:nvSpPr>
        <p:spPr>
          <a:xfrm flipV="1">
            <a:off x="605160" y="2875680"/>
            <a:ext cx="123552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6" name="Straight Connector 84"/>
          <p:cNvSpPr/>
          <p:nvPr/>
        </p:nvSpPr>
        <p:spPr>
          <a:xfrm flipV="1">
            <a:off x="605160" y="2342520"/>
            <a:ext cx="1235520" cy="15822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7" name="Straight Connector 85"/>
          <p:cNvSpPr/>
          <p:nvPr/>
        </p:nvSpPr>
        <p:spPr>
          <a:xfrm flipV="1">
            <a:off x="605160" y="2342520"/>
            <a:ext cx="1235520" cy="1057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8" name="Straight Connector 86"/>
          <p:cNvSpPr/>
          <p:nvPr/>
        </p:nvSpPr>
        <p:spPr>
          <a:xfrm>
            <a:off x="605160" y="2875680"/>
            <a:ext cx="123552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9" name="Oval 99"/>
          <p:cNvSpPr/>
          <p:nvPr/>
        </p:nvSpPr>
        <p:spPr>
          <a:xfrm>
            <a:off x="8249760" y="2104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80" name="Oval 100"/>
          <p:cNvSpPr/>
          <p:nvPr/>
        </p:nvSpPr>
        <p:spPr>
          <a:xfrm>
            <a:off x="8249760" y="2638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81" name="Oval 101"/>
          <p:cNvSpPr/>
          <p:nvPr/>
        </p:nvSpPr>
        <p:spPr>
          <a:xfrm>
            <a:off x="8249760" y="316296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82" name="Oval 102"/>
          <p:cNvSpPr/>
          <p:nvPr/>
        </p:nvSpPr>
        <p:spPr>
          <a:xfrm>
            <a:off x="8249760" y="36871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83" name="Oval 103"/>
          <p:cNvSpPr/>
          <p:nvPr/>
        </p:nvSpPr>
        <p:spPr>
          <a:xfrm>
            <a:off x="9942840" y="237456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84" name="Oval 105"/>
          <p:cNvSpPr/>
          <p:nvPr/>
        </p:nvSpPr>
        <p:spPr>
          <a:xfrm>
            <a:off x="9942840" y="343260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85" name="TextBox 117"/>
          <p:cNvSpPr/>
          <p:nvPr/>
        </p:nvSpPr>
        <p:spPr>
          <a:xfrm>
            <a:off x="5989680" y="1175760"/>
            <a:ext cx="669168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0" strike="noStrike" spc="-1">
                <a:solidFill>
                  <a:srgbClr val="000000"/>
                </a:solidFill>
                <a:latin typeface="Calibri"/>
              </a:rPr>
              <a:t>Pooling layer</a:t>
            </a:r>
          </a:p>
          <a:p>
            <a:pPr algn="ctr">
              <a:lnSpc>
                <a:spcPct val="100000"/>
              </a:lnSpc>
              <a:buNone/>
            </a:pPr>
            <a:r>
              <a:rPr lang="en-US" sz="2400" b="0" strike="noStrike" spc="-1">
                <a:solidFill>
                  <a:srgbClr val="000000"/>
                </a:solidFill>
                <a:latin typeface="Calibri"/>
              </a:rPr>
              <a:t>(“Max pool”, “Average pool”)</a:t>
            </a:r>
          </a:p>
        </p:txBody>
      </p:sp>
      <p:sp>
        <p:nvSpPr>
          <p:cNvPr id="486" name="Straight Connector 124"/>
          <p:cNvSpPr/>
          <p:nvPr/>
        </p:nvSpPr>
        <p:spPr>
          <a:xfrm>
            <a:off x="8706960" y="2333520"/>
            <a:ext cx="1235520" cy="2696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87" name="Straight Connector 127"/>
          <p:cNvSpPr/>
          <p:nvPr/>
        </p:nvSpPr>
        <p:spPr>
          <a:xfrm flipV="1">
            <a:off x="8706960" y="2603160"/>
            <a:ext cx="1235520" cy="263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88" name="Straight Connector 128"/>
          <p:cNvSpPr/>
          <p:nvPr/>
        </p:nvSpPr>
        <p:spPr>
          <a:xfrm>
            <a:off x="8706960" y="3391200"/>
            <a:ext cx="1235520" cy="2696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89" name="Straight Connector 129"/>
          <p:cNvSpPr/>
          <p:nvPr/>
        </p:nvSpPr>
        <p:spPr>
          <a:xfrm flipV="1">
            <a:off x="8706960" y="3660840"/>
            <a:ext cx="1235520" cy="2548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graphicFrame>
        <p:nvGraphicFramePr>
          <p:cNvPr id="490" name="Tabelle 18"/>
          <p:cNvGraphicFramePr/>
          <p:nvPr/>
        </p:nvGraphicFramePr>
        <p:xfrm>
          <a:off x="6635880" y="4325040"/>
          <a:ext cx="1948680" cy="1654200"/>
        </p:xfrm>
        <a:graphic>
          <a:graphicData uri="http://schemas.openxmlformats.org/drawingml/2006/table">
            <a:tbl>
              <a:tblPr/>
              <a:tblGrid>
                <a:gridCol w="465480">
                  <a:extLst>
                    <a:ext uri="{9D8B030D-6E8A-4147-A177-3AD203B41FA5}">
                      <a16:colId xmlns:a16="http://schemas.microsoft.com/office/drawing/2014/main" val="20000"/>
                    </a:ext>
                  </a:extLst>
                </a:gridCol>
                <a:gridCol w="515160">
                  <a:extLst>
                    <a:ext uri="{9D8B030D-6E8A-4147-A177-3AD203B41FA5}">
                      <a16:colId xmlns:a16="http://schemas.microsoft.com/office/drawing/2014/main" val="20001"/>
                    </a:ext>
                  </a:extLst>
                </a:gridCol>
                <a:gridCol w="416160">
                  <a:extLst>
                    <a:ext uri="{9D8B030D-6E8A-4147-A177-3AD203B41FA5}">
                      <a16:colId xmlns:a16="http://schemas.microsoft.com/office/drawing/2014/main" val="20002"/>
                    </a:ext>
                  </a:extLst>
                </a:gridCol>
                <a:gridCol w="551880">
                  <a:extLst>
                    <a:ext uri="{9D8B030D-6E8A-4147-A177-3AD203B41FA5}">
                      <a16:colId xmlns:a16="http://schemas.microsoft.com/office/drawing/2014/main" val="20003"/>
                    </a:ext>
                  </a:extLst>
                </a:gridCol>
              </a:tblGrid>
              <a:tr h="429480">
                <a:tc>
                  <a:txBody>
                    <a:bodyPr/>
                    <a:lstStyle/>
                    <a:p>
                      <a:pPr>
                        <a:lnSpc>
                          <a:spcPct val="100000"/>
                        </a:lnSpc>
                        <a:buNone/>
                      </a:pPr>
                      <a:r>
                        <a:rPr lang="en-US" sz="1800" b="0" strike="noStrike" spc="-1">
                          <a:solidFill>
                            <a:srgbClr val="000000"/>
                          </a:solidFill>
                          <a:latin typeface="Calibri"/>
                        </a:rPr>
                        <a:t>3</a:t>
                      </a:r>
                    </a:p>
                  </a:txBody>
                  <a:tcPr>
                    <a:lnL w="12240">
                      <a:solidFill>
                        <a:srgbClr val="000000"/>
                      </a:solidFill>
                    </a:lnL>
                    <a:lnR w="12240">
                      <a:solidFill>
                        <a:srgbClr val="000000"/>
                      </a:solidFill>
                    </a:lnR>
                    <a:lnT w="12240">
                      <a:solidFill>
                        <a:srgbClr val="000000"/>
                      </a:solidFill>
                    </a:lnT>
                    <a:lnB w="12240">
                      <a:solidFill>
                        <a:srgbClr val="000000"/>
                      </a:solidFill>
                    </a:lnB>
                    <a:solidFill>
                      <a:srgbClr val="ED7D31"/>
                    </a:solidFill>
                  </a:tcPr>
                </a:tc>
                <a:tc>
                  <a:txBody>
                    <a:bodyPr/>
                    <a:lstStyle/>
                    <a:p>
                      <a:pPr>
                        <a:lnSpc>
                          <a:spcPct val="100000"/>
                        </a:lnSpc>
                        <a:buNone/>
                      </a:pPr>
                      <a:r>
                        <a:rPr lang="en-US" sz="1800" b="0" strike="noStrike" spc="-1">
                          <a:solidFill>
                            <a:srgbClr val="000000"/>
                          </a:solidFill>
                          <a:latin typeface="Calibri"/>
                        </a:rPr>
                        <a:t>15</a:t>
                      </a:r>
                    </a:p>
                  </a:txBody>
                  <a:tcPr>
                    <a:lnL w="12240">
                      <a:solidFill>
                        <a:srgbClr val="000000"/>
                      </a:solidFill>
                    </a:lnL>
                    <a:lnR w="12240">
                      <a:solidFill>
                        <a:srgbClr val="000000"/>
                      </a:solidFill>
                    </a:lnR>
                    <a:lnT w="12240">
                      <a:solidFill>
                        <a:srgbClr val="000000"/>
                      </a:solidFill>
                    </a:lnT>
                    <a:lnB w="12240">
                      <a:solidFill>
                        <a:srgbClr val="000000"/>
                      </a:solidFill>
                    </a:lnB>
                    <a:solidFill>
                      <a:srgbClr val="ED7D31"/>
                    </a:solidFill>
                  </a:tcPr>
                </a:tc>
                <a:tc>
                  <a:txBody>
                    <a:bodyPr/>
                    <a:lstStyle/>
                    <a:p>
                      <a:pPr>
                        <a:lnSpc>
                          <a:spcPct val="100000"/>
                        </a:lnSpc>
                        <a:buNone/>
                      </a:pPr>
                      <a:r>
                        <a:rPr lang="en-US" sz="1800" b="0" strike="noStrike" spc="-1">
                          <a:solidFill>
                            <a:srgbClr val="000000"/>
                          </a:solidFill>
                          <a:latin typeface="Calibri"/>
                        </a:rPr>
                        <a:t>1</a:t>
                      </a: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6"/>
                    </a:solidFill>
                  </a:tcPr>
                </a:tc>
                <a:tc>
                  <a:txBody>
                    <a:bodyPr/>
                    <a:lstStyle/>
                    <a:p>
                      <a:pPr>
                        <a:lnSpc>
                          <a:spcPct val="100000"/>
                        </a:lnSpc>
                        <a:buNone/>
                      </a:pPr>
                      <a:r>
                        <a:rPr lang="en-US" sz="1800" b="0" strike="noStrike" spc="-1">
                          <a:solidFill>
                            <a:srgbClr val="000000"/>
                          </a:solidFill>
                          <a:latin typeface="Calibri"/>
                        </a:rPr>
                        <a:t>13</a:t>
                      </a: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6"/>
                    </a:solidFill>
                  </a:tcPr>
                </a:tc>
                <a:extLst>
                  <a:ext uri="{0D108BD9-81ED-4DB2-BD59-A6C34878D82A}">
                    <a16:rowId xmlns:a16="http://schemas.microsoft.com/office/drawing/2014/main" val="10000"/>
                  </a:ext>
                </a:extLst>
              </a:tr>
              <a:tr h="429480">
                <a:tc>
                  <a:txBody>
                    <a:bodyPr/>
                    <a:lstStyle/>
                    <a:p>
                      <a:pPr>
                        <a:lnSpc>
                          <a:spcPct val="100000"/>
                        </a:lnSpc>
                        <a:buNone/>
                      </a:pPr>
                      <a:r>
                        <a:rPr lang="en-US" sz="1800" b="0" strike="noStrike" spc="-1">
                          <a:solidFill>
                            <a:srgbClr val="000000"/>
                          </a:solidFill>
                          <a:latin typeface="Calibri"/>
                        </a:rPr>
                        <a:t>9</a:t>
                      </a:r>
                    </a:p>
                  </a:txBody>
                  <a:tcPr>
                    <a:lnL w="12240">
                      <a:solidFill>
                        <a:srgbClr val="000000"/>
                      </a:solidFill>
                    </a:lnL>
                    <a:lnR w="12240">
                      <a:solidFill>
                        <a:srgbClr val="000000"/>
                      </a:solidFill>
                    </a:lnR>
                    <a:lnT w="12240">
                      <a:solidFill>
                        <a:srgbClr val="000000"/>
                      </a:solidFill>
                    </a:lnT>
                    <a:lnB w="12240">
                      <a:solidFill>
                        <a:srgbClr val="000000"/>
                      </a:solidFill>
                    </a:lnB>
                    <a:solidFill>
                      <a:srgbClr val="ED7D31"/>
                    </a:solidFill>
                  </a:tcPr>
                </a:tc>
                <a:tc>
                  <a:txBody>
                    <a:bodyPr/>
                    <a:lstStyle/>
                    <a:p>
                      <a:pPr>
                        <a:lnSpc>
                          <a:spcPct val="100000"/>
                        </a:lnSpc>
                        <a:buNone/>
                      </a:pPr>
                      <a:r>
                        <a:rPr lang="en-US" sz="1800" b="0" strike="noStrike" spc="-1">
                          <a:solidFill>
                            <a:srgbClr val="000000"/>
                          </a:solidFill>
                          <a:latin typeface="Calibri"/>
                        </a:rPr>
                        <a:t>7</a:t>
                      </a:r>
                    </a:p>
                  </a:txBody>
                  <a:tcPr>
                    <a:lnL w="12240">
                      <a:solidFill>
                        <a:srgbClr val="000000"/>
                      </a:solidFill>
                    </a:lnL>
                    <a:lnR w="12240">
                      <a:solidFill>
                        <a:srgbClr val="000000"/>
                      </a:solidFill>
                    </a:lnR>
                    <a:lnT w="12240">
                      <a:solidFill>
                        <a:srgbClr val="000000"/>
                      </a:solidFill>
                    </a:lnT>
                    <a:lnB w="12240">
                      <a:solidFill>
                        <a:srgbClr val="000000"/>
                      </a:solidFill>
                    </a:lnB>
                    <a:solidFill>
                      <a:srgbClr val="ED7D31"/>
                    </a:solidFill>
                  </a:tcPr>
                </a:tc>
                <a:tc>
                  <a:txBody>
                    <a:bodyPr/>
                    <a:lstStyle/>
                    <a:p>
                      <a:pPr>
                        <a:lnSpc>
                          <a:spcPct val="100000"/>
                        </a:lnSpc>
                        <a:buNone/>
                      </a:pPr>
                      <a:r>
                        <a:rPr lang="en-US" sz="1800" b="0" strike="noStrike" spc="-1">
                          <a:solidFill>
                            <a:srgbClr val="000000"/>
                          </a:solidFill>
                          <a:latin typeface="Calibri"/>
                        </a:rPr>
                        <a:t>0</a:t>
                      </a: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6"/>
                    </a:solidFill>
                  </a:tcPr>
                </a:tc>
                <a:tc>
                  <a:txBody>
                    <a:bodyPr/>
                    <a:lstStyle/>
                    <a:p>
                      <a:pPr>
                        <a:lnSpc>
                          <a:spcPct val="100000"/>
                        </a:lnSpc>
                        <a:buNone/>
                      </a:pPr>
                      <a:r>
                        <a:rPr lang="en-US" sz="1800" b="0" strike="noStrike" spc="-1">
                          <a:solidFill>
                            <a:srgbClr val="000000"/>
                          </a:solidFill>
                          <a:latin typeface="Calibri"/>
                        </a:rPr>
                        <a:t>10</a:t>
                      </a:r>
                    </a:p>
                  </a:txBody>
                  <a:tcPr>
                    <a:lnL w="12240">
                      <a:solidFill>
                        <a:srgbClr val="000000"/>
                      </a:solidFill>
                    </a:lnL>
                    <a:lnR w="12240">
                      <a:solidFill>
                        <a:srgbClr val="000000"/>
                      </a:solidFill>
                    </a:lnR>
                    <a:lnT w="12240">
                      <a:solidFill>
                        <a:srgbClr val="000000"/>
                      </a:solidFill>
                    </a:lnT>
                    <a:lnB w="12240">
                      <a:solidFill>
                        <a:srgbClr val="000000"/>
                      </a:solidFill>
                    </a:lnB>
                    <a:solidFill>
                      <a:schemeClr val="accent6"/>
                    </a:solidFill>
                  </a:tcPr>
                </a:tc>
                <a:extLst>
                  <a:ext uri="{0D108BD9-81ED-4DB2-BD59-A6C34878D82A}">
                    <a16:rowId xmlns:a16="http://schemas.microsoft.com/office/drawing/2014/main" val="10001"/>
                  </a:ext>
                </a:extLst>
              </a:tr>
              <a:tr h="429480">
                <a:tc>
                  <a:txBody>
                    <a:bodyPr/>
                    <a:lstStyle/>
                    <a:p>
                      <a:pPr>
                        <a:lnSpc>
                          <a:spcPct val="100000"/>
                        </a:lnSpc>
                        <a:buNone/>
                      </a:pPr>
                      <a:r>
                        <a:rPr lang="en-US" sz="1800" b="0" strike="noStrike" spc="-1">
                          <a:solidFill>
                            <a:srgbClr val="000000"/>
                          </a:solidFill>
                          <a:latin typeface="Calibri"/>
                        </a:rPr>
                        <a:t>11</a:t>
                      </a:r>
                    </a:p>
                  </a:txBody>
                  <a:tcPr>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lstStyle/>
                    <a:p>
                      <a:pPr>
                        <a:lnSpc>
                          <a:spcPct val="100000"/>
                        </a:lnSpc>
                        <a:buNone/>
                      </a:pPr>
                      <a:r>
                        <a:rPr lang="en-US" sz="1800" b="0" strike="noStrike" spc="-1">
                          <a:solidFill>
                            <a:srgbClr val="000000"/>
                          </a:solidFill>
                          <a:latin typeface="Calibri"/>
                        </a:rPr>
                        <a:t>5</a:t>
                      </a:r>
                    </a:p>
                  </a:txBody>
                  <a:tcPr>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lstStyle/>
                    <a:p>
                      <a:pPr>
                        <a:lnSpc>
                          <a:spcPct val="100000"/>
                        </a:lnSpc>
                        <a:buNone/>
                      </a:pPr>
                      <a:r>
                        <a:rPr lang="en-US" sz="1800" b="0" strike="noStrike" spc="-1">
                          <a:solidFill>
                            <a:srgbClr val="000000"/>
                          </a:solidFill>
                          <a:latin typeface="Calibri"/>
                        </a:rPr>
                        <a:t>5</a:t>
                      </a:r>
                    </a:p>
                  </a:txBody>
                  <a:tcPr>
                    <a:lnL w="12240">
                      <a:solidFill>
                        <a:srgbClr val="000000"/>
                      </a:solidFill>
                    </a:lnL>
                    <a:lnR w="12240">
                      <a:solidFill>
                        <a:srgbClr val="000000"/>
                      </a:solidFill>
                    </a:lnR>
                    <a:lnT w="12240">
                      <a:solidFill>
                        <a:srgbClr val="000000"/>
                      </a:solidFill>
                    </a:lnT>
                    <a:lnB w="12240">
                      <a:solidFill>
                        <a:srgbClr val="000000"/>
                      </a:solidFill>
                    </a:lnB>
                    <a:solidFill>
                      <a:srgbClr val="FFD301"/>
                    </a:solidFill>
                  </a:tcPr>
                </a:tc>
                <a:tc>
                  <a:txBody>
                    <a:bodyPr/>
                    <a:lstStyle/>
                    <a:p>
                      <a:pPr>
                        <a:lnSpc>
                          <a:spcPct val="100000"/>
                        </a:lnSpc>
                        <a:buNone/>
                      </a:pPr>
                      <a:r>
                        <a:rPr lang="en-US" sz="1800" b="0" strike="noStrike" spc="-1">
                          <a:solidFill>
                            <a:srgbClr val="000000"/>
                          </a:solidFill>
                          <a:latin typeface="Calibri"/>
                        </a:rPr>
                        <a:t>3</a:t>
                      </a:r>
                    </a:p>
                  </a:txBody>
                  <a:tcPr>
                    <a:lnL w="12240">
                      <a:solidFill>
                        <a:srgbClr val="000000"/>
                      </a:solidFill>
                    </a:lnL>
                    <a:lnR w="12240">
                      <a:solidFill>
                        <a:srgbClr val="000000"/>
                      </a:solidFill>
                    </a:lnR>
                    <a:lnT w="12240">
                      <a:solidFill>
                        <a:srgbClr val="000000"/>
                      </a:solidFill>
                    </a:lnT>
                    <a:lnB w="12240">
                      <a:solidFill>
                        <a:srgbClr val="000000"/>
                      </a:solidFill>
                    </a:lnB>
                    <a:solidFill>
                      <a:srgbClr val="FFD301"/>
                    </a:solidFill>
                  </a:tcPr>
                </a:tc>
                <a:extLst>
                  <a:ext uri="{0D108BD9-81ED-4DB2-BD59-A6C34878D82A}">
                    <a16:rowId xmlns:a16="http://schemas.microsoft.com/office/drawing/2014/main" val="10002"/>
                  </a:ext>
                </a:extLst>
              </a:tr>
              <a:tr h="309240">
                <a:tc>
                  <a:txBody>
                    <a:bodyPr/>
                    <a:lstStyle/>
                    <a:p>
                      <a:pPr>
                        <a:lnSpc>
                          <a:spcPct val="100000"/>
                        </a:lnSpc>
                        <a:buNone/>
                      </a:pPr>
                      <a:r>
                        <a:rPr lang="en-US" sz="1800" b="0" strike="noStrike" spc="-1">
                          <a:solidFill>
                            <a:srgbClr val="000000"/>
                          </a:solidFill>
                          <a:latin typeface="Calibri"/>
                        </a:rPr>
                        <a:t>1</a:t>
                      </a:r>
                    </a:p>
                  </a:txBody>
                  <a:tcPr>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lstStyle/>
                    <a:p>
                      <a:pPr>
                        <a:lnSpc>
                          <a:spcPct val="100000"/>
                        </a:lnSpc>
                        <a:buNone/>
                      </a:pPr>
                      <a:r>
                        <a:rPr lang="en-US" sz="1800" b="0" strike="noStrike" spc="-1">
                          <a:solidFill>
                            <a:srgbClr val="000000"/>
                          </a:solidFill>
                          <a:latin typeface="Calibri"/>
                        </a:rPr>
                        <a:t>8</a:t>
                      </a:r>
                    </a:p>
                  </a:txBody>
                  <a:tcPr>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lstStyle/>
                    <a:p>
                      <a:pPr>
                        <a:lnSpc>
                          <a:spcPct val="100000"/>
                        </a:lnSpc>
                        <a:buNone/>
                      </a:pPr>
                      <a:r>
                        <a:rPr lang="en-US" sz="1800" b="0" strike="noStrike" spc="-1">
                          <a:solidFill>
                            <a:srgbClr val="000000"/>
                          </a:solidFill>
                          <a:latin typeface="Calibri"/>
                        </a:rPr>
                        <a:t>9</a:t>
                      </a:r>
                    </a:p>
                  </a:txBody>
                  <a:tcPr>
                    <a:lnL w="12240">
                      <a:solidFill>
                        <a:srgbClr val="000000"/>
                      </a:solidFill>
                    </a:lnL>
                    <a:lnR w="12240">
                      <a:solidFill>
                        <a:srgbClr val="000000"/>
                      </a:solidFill>
                    </a:lnR>
                    <a:lnT w="12240">
                      <a:solidFill>
                        <a:srgbClr val="000000"/>
                      </a:solidFill>
                    </a:lnT>
                    <a:lnB w="12240">
                      <a:solidFill>
                        <a:srgbClr val="000000"/>
                      </a:solidFill>
                    </a:lnB>
                    <a:solidFill>
                      <a:srgbClr val="FFD301"/>
                    </a:solidFill>
                  </a:tcPr>
                </a:tc>
                <a:tc>
                  <a:txBody>
                    <a:bodyPr/>
                    <a:lstStyle/>
                    <a:p>
                      <a:pPr>
                        <a:lnSpc>
                          <a:spcPct val="100000"/>
                        </a:lnSpc>
                        <a:buNone/>
                      </a:pPr>
                      <a:r>
                        <a:rPr lang="en-US" sz="1800" b="0" strike="noStrike" spc="-1">
                          <a:solidFill>
                            <a:srgbClr val="000000"/>
                          </a:solidFill>
                          <a:latin typeface="Calibri"/>
                        </a:rPr>
                        <a:t>6</a:t>
                      </a:r>
                    </a:p>
                  </a:txBody>
                  <a:tcPr>
                    <a:lnL w="12240">
                      <a:solidFill>
                        <a:srgbClr val="000000"/>
                      </a:solidFill>
                    </a:lnL>
                    <a:lnR w="12240">
                      <a:solidFill>
                        <a:srgbClr val="000000"/>
                      </a:solidFill>
                    </a:lnR>
                    <a:lnT w="12240">
                      <a:solidFill>
                        <a:srgbClr val="000000"/>
                      </a:solidFill>
                    </a:lnT>
                    <a:lnB w="12240">
                      <a:solidFill>
                        <a:srgbClr val="000000"/>
                      </a:solidFill>
                    </a:lnB>
                    <a:solidFill>
                      <a:srgbClr val="FFD301"/>
                    </a:solidFill>
                  </a:tcPr>
                </a:tc>
                <a:extLst>
                  <a:ext uri="{0D108BD9-81ED-4DB2-BD59-A6C34878D82A}">
                    <a16:rowId xmlns:a16="http://schemas.microsoft.com/office/drawing/2014/main" val="10003"/>
                  </a:ext>
                </a:extLst>
              </a:tr>
            </a:tbl>
          </a:graphicData>
        </a:graphic>
      </p:graphicFrame>
      <p:sp>
        <p:nvSpPr>
          <p:cNvPr id="491" name="Pfeil: nach rechts 18"/>
          <p:cNvSpPr/>
          <p:nvPr/>
        </p:nvSpPr>
        <p:spPr>
          <a:xfrm>
            <a:off x="8714520" y="4880520"/>
            <a:ext cx="1700640" cy="578160"/>
          </a:xfrm>
          <a:prstGeom prst="rightArrow">
            <a:avLst>
              <a:gd name="adj1" fmla="val 50000"/>
              <a:gd name="adj2" fmla="val 50000"/>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buNone/>
            </a:pPr>
            <a:r>
              <a:rPr lang="en-US" sz="1800" b="0" strike="noStrike" spc="-1">
                <a:solidFill>
                  <a:schemeClr val="lt1"/>
                </a:solidFill>
                <a:latin typeface="Calibri"/>
              </a:rPr>
              <a:t>Max pooling</a:t>
            </a:r>
            <a:endParaRPr lang="en-US" sz="1800" b="0" strike="noStrike" spc="-1">
              <a:solidFill>
                <a:srgbClr val="000000"/>
              </a:solidFill>
              <a:latin typeface="Calibri"/>
            </a:endParaRPr>
          </a:p>
        </p:txBody>
      </p:sp>
      <p:graphicFrame>
        <p:nvGraphicFramePr>
          <p:cNvPr id="492" name="Tabelle 21"/>
          <p:cNvGraphicFramePr/>
          <p:nvPr/>
        </p:nvGraphicFramePr>
        <p:xfrm>
          <a:off x="10626480" y="4755600"/>
          <a:ext cx="975600" cy="828720"/>
        </p:xfrm>
        <a:graphic>
          <a:graphicData uri="http://schemas.openxmlformats.org/drawingml/2006/table">
            <a:tbl>
              <a:tblPr/>
              <a:tblGrid>
                <a:gridCol w="487800">
                  <a:extLst>
                    <a:ext uri="{9D8B030D-6E8A-4147-A177-3AD203B41FA5}">
                      <a16:colId xmlns:a16="http://schemas.microsoft.com/office/drawing/2014/main" val="20000"/>
                    </a:ext>
                  </a:extLst>
                </a:gridCol>
                <a:gridCol w="487800">
                  <a:extLst>
                    <a:ext uri="{9D8B030D-6E8A-4147-A177-3AD203B41FA5}">
                      <a16:colId xmlns:a16="http://schemas.microsoft.com/office/drawing/2014/main" val="20001"/>
                    </a:ext>
                  </a:extLst>
                </a:gridCol>
              </a:tblGrid>
              <a:tr h="414360">
                <a:tc>
                  <a:txBody>
                    <a:bodyPr/>
                    <a:lstStyle/>
                    <a:p>
                      <a:pPr>
                        <a:lnSpc>
                          <a:spcPct val="100000"/>
                        </a:lnSpc>
                        <a:buNone/>
                      </a:pPr>
                      <a:r>
                        <a:rPr lang="en-US" sz="1800" b="0" strike="noStrike" spc="-1">
                          <a:solidFill>
                            <a:srgbClr val="000000"/>
                          </a:solidFill>
                          <a:latin typeface="Calibri"/>
                        </a:rPr>
                        <a:t>15</a:t>
                      </a:r>
                    </a:p>
                  </a:txBody>
                  <a:tcPr>
                    <a:lnL w="12240">
                      <a:solidFill>
                        <a:srgbClr val="000000"/>
                      </a:solidFill>
                    </a:lnL>
                    <a:lnR w="12240">
                      <a:solidFill>
                        <a:srgbClr val="000000"/>
                      </a:solidFill>
                    </a:lnR>
                    <a:lnT w="12240">
                      <a:solidFill>
                        <a:srgbClr val="000000"/>
                      </a:solidFill>
                    </a:lnT>
                    <a:lnB w="12240">
                      <a:solidFill>
                        <a:srgbClr val="000000"/>
                      </a:solidFill>
                    </a:lnB>
                    <a:solidFill>
                      <a:srgbClr val="ED7D31"/>
                    </a:solidFill>
                  </a:tcPr>
                </a:tc>
                <a:tc>
                  <a:txBody>
                    <a:bodyPr/>
                    <a:lstStyle/>
                    <a:p>
                      <a:pPr>
                        <a:lnSpc>
                          <a:spcPct val="100000"/>
                        </a:lnSpc>
                        <a:buNone/>
                      </a:pPr>
                      <a:r>
                        <a:rPr lang="en-US" sz="1800" b="0" strike="noStrike" spc="-1">
                          <a:solidFill>
                            <a:srgbClr val="000000"/>
                          </a:solidFill>
                          <a:latin typeface="Calibri"/>
                        </a:rPr>
                        <a:t>13</a:t>
                      </a:r>
                    </a:p>
                  </a:txBody>
                  <a:tcPr>
                    <a:lnL w="12240">
                      <a:solidFill>
                        <a:srgbClr val="000000"/>
                      </a:solidFill>
                    </a:lnL>
                    <a:lnR w="12240">
                      <a:solidFill>
                        <a:srgbClr val="000000"/>
                      </a:solidFill>
                    </a:lnR>
                    <a:lnT w="12240">
                      <a:solidFill>
                        <a:srgbClr val="000000"/>
                      </a:solidFill>
                    </a:lnT>
                    <a:lnB w="12240">
                      <a:solidFill>
                        <a:srgbClr val="000000"/>
                      </a:solidFill>
                    </a:lnB>
                    <a:solidFill>
                      <a:srgbClr val="70AD47"/>
                    </a:solidFill>
                  </a:tcPr>
                </a:tc>
                <a:extLst>
                  <a:ext uri="{0D108BD9-81ED-4DB2-BD59-A6C34878D82A}">
                    <a16:rowId xmlns:a16="http://schemas.microsoft.com/office/drawing/2014/main" val="10000"/>
                  </a:ext>
                </a:extLst>
              </a:tr>
              <a:tr h="414360">
                <a:tc>
                  <a:txBody>
                    <a:bodyPr/>
                    <a:lstStyle/>
                    <a:p>
                      <a:pPr>
                        <a:lnSpc>
                          <a:spcPct val="100000"/>
                        </a:lnSpc>
                        <a:buNone/>
                      </a:pPr>
                      <a:r>
                        <a:rPr lang="en-US" sz="1800" b="0" strike="noStrike" spc="-1">
                          <a:solidFill>
                            <a:srgbClr val="000000"/>
                          </a:solidFill>
                          <a:latin typeface="Calibri"/>
                        </a:rPr>
                        <a:t>11</a:t>
                      </a:r>
                    </a:p>
                  </a:txBody>
                  <a:tcPr>
                    <a:lnL w="12240">
                      <a:solidFill>
                        <a:srgbClr val="000000"/>
                      </a:solidFill>
                    </a:lnL>
                    <a:lnR w="12240">
                      <a:solidFill>
                        <a:srgbClr val="000000"/>
                      </a:solidFill>
                    </a:lnR>
                    <a:lnT w="12240">
                      <a:solidFill>
                        <a:srgbClr val="000000"/>
                      </a:solidFill>
                    </a:lnT>
                    <a:lnB w="12240">
                      <a:solidFill>
                        <a:srgbClr val="000000"/>
                      </a:solidFill>
                    </a:lnB>
                    <a:solidFill>
                      <a:srgbClr val="4472C4"/>
                    </a:solidFill>
                  </a:tcPr>
                </a:tc>
                <a:tc>
                  <a:txBody>
                    <a:bodyPr/>
                    <a:lstStyle/>
                    <a:p>
                      <a:pPr>
                        <a:lnSpc>
                          <a:spcPct val="100000"/>
                        </a:lnSpc>
                        <a:buNone/>
                      </a:pPr>
                      <a:r>
                        <a:rPr lang="en-US" sz="1800" b="0" strike="noStrike" spc="-1">
                          <a:solidFill>
                            <a:srgbClr val="000000"/>
                          </a:solidFill>
                          <a:latin typeface="Calibri"/>
                        </a:rPr>
                        <a:t>9</a:t>
                      </a:r>
                    </a:p>
                  </a:txBody>
                  <a:tcP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91"/>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E2C23-927F-0BB7-0DE6-CD4B6E927927}"/>
            </a:ext>
          </a:extLst>
        </p:cNvPr>
        <p:cNvGrpSpPr/>
        <p:nvPr/>
      </p:nvGrpSpPr>
      <p:grpSpPr>
        <a:xfrm>
          <a:off x="0" y="0"/>
          <a:ext cx="0" cy="0"/>
          <a:chOff x="0" y="0"/>
          <a:chExt cx="0" cy="0"/>
        </a:xfrm>
      </p:grpSpPr>
      <p:sp>
        <p:nvSpPr>
          <p:cNvPr id="536" name="PlaceHolder 1">
            <a:extLst>
              <a:ext uri="{FF2B5EF4-FFF2-40B4-BE49-F238E27FC236}">
                <a16:creationId xmlns:a16="http://schemas.microsoft.com/office/drawing/2014/main" id="{C1426732-F5B5-5E69-34A5-22E2557E0E5C}"/>
              </a:ext>
            </a:extLst>
          </p:cNvPr>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Activation functions</a:t>
            </a:r>
            <a:endParaRPr lang="en-US" sz="4300" b="0" strike="noStrike" spc="-1">
              <a:solidFill>
                <a:srgbClr val="000000"/>
              </a:solidFill>
              <a:latin typeface="Calibri"/>
            </a:endParaRPr>
          </a:p>
        </p:txBody>
      </p:sp>
      <p:sp>
        <p:nvSpPr>
          <p:cNvPr id="537" name="PlaceHolder 2">
            <a:extLst>
              <a:ext uri="{FF2B5EF4-FFF2-40B4-BE49-F238E27FC236}">
                <a16:creationId xmlns:a16="http://schemas.microsoft.com/office/drawing/2014/main" id="{97AB9319-443C-5B8E-6F86-82CDBA78AFFD}"/>
              </a:ext>
            </a:extLst>
          </p:cNvPr>
          <p:cNvSpPr>
            <a:spLocks noGrp="1"/>
          </p:cNvSpPr>
          <p:nvPr>
            <p:ph/>
          </p:nvPr>
        </p:nvSpPr>
        <p:spPr>
          <a:xfrm>
            <a:off x="214200" y="1171440"/>
            <a:ext cx="11884680" cy="51624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Introduction of </a:t>
            </a:r>
            <a:r>
              <a:rPr lang="en-US" sz="2200" b="0" i="1" strike="noStrike" spc="-1">
                <a:solidFill>
                  <a:srgbClr val="595959"/>
                </a:solidFill>
                <a:latin typeface="Calibri"/>
              </a:rPr>
              <a:t>non-linearity</a:t>
            </a:r>
            <a:r>
              <a:rPr lang="en-US" sz="2200" b="0" strike="noStrike" spc="-1">
                <a:solidFill>
                  <a:srgbClr val="595959"/>
                </a:solidFill>
                <a:latin typeface="Calibri"/>
              </a:rPr>
              <a:t> and </a:t>
            </a:r>
            <a:r>
              <a:rPr lang="en-US" sz="2200" b="0" i="1" strike="noStrike" spc="-1">
                <a:solidFill>
                  <a:srgbClr val="595959"/>
                </a:solidFill>
                <a:latin typeface="Calibri"/>
              </a:rPr>
              <a:t>activation functions</a:t>
            </a:r>
            <a:r>
              <a:rPr lang="en-US" sz="2200" b="0" strike="noStrike" spc="-1">
                <a:solidFill>
                  <a:srgbClr val="595959"/>
                </a:solidFill>
                <a:latin typeface="Calibri"/>
              </a:rPr>
              <a:t> enabled what we call </a:t>
            </a:r>
            <a:r>
              <a:rPr lang="en-US" sz="2200" b="0" i="1" strike="noStrike" spc="-1">
                <a:solidFill>
                  <a:srgbClr val="595959"/>
                </a:solidFill>
                <a:latin typeface="Calibri"/>
              </a:rPr>
              <a:t>deep-learning</a:t>
            </a:r>
            <a:r>
              <a:rPr lang="en-US" sz="2200" b="0" strike="noStrike" spc="-1">
                <a:solidFill>
                  <a:srgbClr val="595959"/>
                </a:solidFill>
                <a:latin typeface="Calibri"/>
              </a:rPr>
              <a:t> today.</a:t>
            </a:r>
          </a:p>
        </p:txBody>
      </p:sp>
      <p:grpSp>
        <p:nvGrpSpPr>
          <p:cNvPr id="538" name="Gruppieren 37">
            <a:extLst>
              <a:ext uri="{FF2B5EF4-FFF2-40B4-BE49-F238E27FC236}">
                <a16:creationId xmlns:a16="http://schemas.microsoft.com/office/drawing/2014/main" id="{32598F5A-8CC3-F9C9-AE16-6B856E97D114}"/>
              </a:ext>
            </a:extLst>
          </p:cNvPr>
          <p:cNvGrpSpPr/>
          <p:nvPr/>
        </p:nvGrpSpPr>
        <p:grpSpPr>
          <a:xfrm>
            <a:off x="691560" y="2004120"/>
            <a:ext cx="6644520" cy="2815200"/>
            <a:chOff x="691560" y="2004120"/>
            <a:chExt cx="6644520" cy="2815200"/>
          </a:xfrm>
        </p:grpSpPr>
        <p:sp>
          <p:nvSpPr>
            <p:cNvPr id="539" name="Textfeld 7">
              <a:extLst>
                <a:ext uri="{FF2B5EF4-FFF2-40B4-BE49-F238E27FC236}">
                  <a16:creationId xmlns:a16="http://schemas.microsoft.com/office/drawing/2014/main" id="{E3FA7CE5-467A-33D0-C65C-B23D7C1741C1}"/>
                </a:ext>
              </a:extLst>
            </p:cNvPr>
            <p:cNvSpPr/>
            <p:nvPr/>
          </p:nvSpPr>
          <p:spPr>
            <a:xfrm>
              <a:off x="1422000" y="26564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1</a:t>
              </a:r>
              <a:endParaRPr lang="en-US" sz="1800" b="0" strike="noStrike" spc="-1">
                <a:solidFill>
                  <a:srgbClr val="000000"/>
                </a:solidFill>
                <a:latin typeface="Calibri"/>
              </a:endParaRPr>
            </a:p>
          </p:txBody>
        </p:sp>
        <p:sp>
          <p:nvSpPr>
            <p:cNvPr id="540" name="Textfeld 8">
              <a:extLst>
                <a:ext uri="{FF2B5EF4-FFF2-40B4-BE49-F238E27FC236}">
                  <a16:creationId xmlns:a16="http://schemas.microsoft.com/office/drawing/2014/main" id="{331BCD96-3B80-0046-00E6-6B7C0EDAFB50}"/>
                </a:ext>
              </a:extLst>
            </p:cNvPr>
            <p:cNvSpPr/>
            <p:nvPr/>
          </p:nvSpPr>
          <p:spPr>
            <a:xfrm>
              <a:off x="1422000" y="33062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2</a:t>
              </a:r>
              <a:endParaRPr lang="en-US" sz="1800" b="0" strike="noStrike" spc="-1">
                <a:solidFill>
                  <a:srgbClr val="000000"/>
                </a:solidFill>
                <a:latin typeface="Calibri"/>
              </a:endParaRPr>
            </a:p>
          </p:txBody>
        </p:sp>
        <p:sp>
          <p:nvSpPr>
            <p:cNvPr id="541" name="Textfeld 9">
              <a:extLst>
                <a:ext uri="{FF2B5EF4-FFF2-40B4-BE49-F238E27FC236}">
                  <a16:creationId xmlns:a16="http://schemas.microsoft.com/office/drawing/2014/main" id="{8157E253-34C4-6DBD-D492-9835994743AC}"/>
                </a:ext>
              </a:extLst>
            </p:cNvPr>
            <p:cNvSpPr/>
            <p:nvPr/>
          </p:nvSpPr>
          <p:spPr>
            <a:xfrm>
              <a:off x="1422000" y="39560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3</a:t>
              </a:r>
              <a:endParaRPr lang="en-US" sz="1800" b="0" strike="noStrike" spc="-1">
                <a:solidFill>
                  <a:srgbClr val="000000"/>
                </a:solidFill>
                <a:latin typeface="Calibri"/>
              </a:endParaRPr>
            </a:p>
          </p:txBody>
        </p:sp>
        <p:sp>
          <p:nvSpPr>
            <p:cNvPr id="542" name="Gerade Verbindung mit Pfeil 11">
              <a:extLst>
                <a:ext uri="{FF2B5EF4-FFF2-40B4-BE49-F238E27FC236}">
                  <a16:creationId xmlns:a16="http://schemas.microsoft.com/office/drawing/2014/main" id="{94EC1001-7272-251B-3D4B-009FFA195CF7}"/>
                </a:ext>
              </a:extLst>
            </p:cNvPr>
            <p:cNvSpPr/>
            <p:nvPr/>
          </p:nvSpPr>
          <p:spPr>
            <a:xfrm>
              <a:off x="1872360" y="28962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43" name="Gerade Verbindung mit Pfeil 12">
              <a:extLst>
                <a:ext uri="{FF2B5EF4-FFF2-40B4-BE49-F238E27FC236}">
                  <a16:creationId xmlns:a16="http://schemas.microsoft.com/office/drawing/2014/main" id="{A6F4DDF5-4C49-C155-FC03-4A646834429A}"/>
                </a:ext>
              </a:extLst>
            </p:cNvPr>
            <p:cNvSpPr/>
            <p:nvPr/>
          </p:nvSpPr>
          <p:spPr>
            <a:xfrm>
              <a:off x="18723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44" name="Gerade Verbindung mit Pfeil 13">
              <a:extLst>
                <a:ext uri="{FF2B5EF4-FFF2-40B4-BE49-F238E27FC236}">
                  <a16:creationId xmlns:a16="http://schemas.microsoft.com/office/drawing/2014/main" id="{4AD7AC11-7386-C31F-5E03-FF3B7233A644}"/>
                </a:ext>
              </a:extLst>
            </p:cNvPr>
            <p:cNvSpPr/>
            <p:nvPr/>
          </p:nvSpPr>
          <p:spPr>
            <a:xfrm>
              <a:off x="1872360" y="420588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45" name="Textfeld 14">
              <a:extLst>
                <a:ext uri="{FF2B5EF4-FFF2-40B4-BE49-F238E27FC236}">
                  <a16:creationId xmlns:a16="http://schemas.microsoft.com/office/drawing/2014/main" id="{EDACC09E-CBB5-FF1D-B12C-ABF608120715}"/>
                </a:ext>
              </a:extLst>
            </p:cNvPr>
            <p:cNvSpPr/>
            <p:nvPr/>
          </p:nvSpPr>
          <p:spPr>
            <a:xfrm>
              <a:off x="2410200" y="267840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1</a:t>
              </a:r>
              <a:endParaRPr lang="en-US" sz="1800" b="0" strike="noStrike" spc="-1">
                <a:solidFill>
                  <a:srgbClr val="000000"/>
                </a:solidFill>
                <a:latin typeface="Calibri"/>
              </a:endParaRPr>
            </a:p>
          </p:txBody>
        </p:sp>
        <p:sp>
          <p:nvSpPr>
            <p:cNvPr id="546" name="Textfeld 15">
              <a:extLst>
                <a:ext uri="{FF2B5EF4-FFF2-40B4-BE49-F238E27FC236}">
                  <a16:creationId xmlns:a16="http://schemas.microsoft.com/office/drawing/2014/main" id="{3E154287-022E-74D2-24A5-2D8FA950615B}"/>
                </a:ext>
              </a:extLst>
            </p:cNvPr>
            <p:cNvSpPr/>
            <p:nvPr/>
          </p:nvSpPr>
          <p:spPr>
            <a:xfrm>
              <a:off x="2410200" y="330840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2</a:t>
              </a:r>
              <a:endParaRPr lang="en-US" sz="1800" b="0" strike="noStrike" spc="-1">
                <a:solidFill>
                  <a:srgbClr val="000000"/>
                </a:solidFill>
                <a:latin typeface="Calibri"/>
              </a:endParaRPr>
            </a:p>
          </p:txBody>
        </p:sp>
        <p:sp>
          <p:nvSpPr>
            <p:cNvPr id="547" name="Textfeld 16">
              <a:extLst>
                <a:ext uri="{FF2B5EF4-FFF2-40B4-BE49-F238E27FC236}">
                  <a16:creationId xmlns:a16="http://schemas.microsoft.com/office/drawing/2014/main" id="{DFD3E0F4-19D9-2165-F657-EA0A46D583D7}"/>
                </a:ext>
              </a:extLst>
            </p:cNvPr>
            <p:cNvSpPr/>
            <p:nvPr/>
          </p:nvSpPr>
          <p:spPr>
            <a:xfrm>
              <a:off x="2410200" y="395604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3</a:t>
              </a:r>
              <a:endParaRPr lang="en-US" sz="1800" b="0" strike="noStrike" spc="-1">
                <a:solidFill>
                  <a:srgbClr val="000000"/>
                </a:solidFill>
                <a:latin typeface="Calibri"/>
              </a:endParaRPr>
            </a:p>
          </p:txBody>
        </p:sp>
        <p:sp>
          <p:nvSpPr>
            <p:cNvPr id="548" name="Gerade Verbindung mit Pfeil 17">
              <a:extLst>
                <a:ext uri="{FF2B5EF4-FFF2-40B4-BE49-F238E27FC236}">
                  <a16:creationId xmlns:a16="http://schemas.microsoft.com/office/drawing/2014/main" id="{ACA1478A-49C5-CFCA-4E1D-58BFB4CA34B4}"/>
                </a:ext>
              </a:extLst>
            </p:cNvPr>
            <p:cNvSpPr/>
            <p:nvPr/>
          </p:nvSpPr>
          <p:spPr>
            <a:xfrm>
              <a:off x="29037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49" name="Gerade Verbindung mit Pfeil 18">
              <a:extLst>
                <a:ext uri="{FF2B5EF4-FFF2-40B4-BE49-F238E27FC236}">
                  <a16:creationId xmlns:a16="http://schemas.microsoft.com/office/drawing/2014/main" id="{C464E454-B36C-D2E4-CD3D-5438019A6828}"/>
                </a:ext>
              </a:extLst>
            </p:cNvPr>
            <p:cNvSpPr/>
            <p:nvPr/>
          </p:nvSpPr>
          <p:spPr>
            <a:xfrm flipV="1">
              <a:off x="2903760" y="3819600"/>
              <a:ext cx="470160" cy="385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550" name="Gerade Verbindung mit Pfeil 20">
              <a:extLst>
                <a:ext uri="{FF2B5EF4-FFF2-40B4-BE49-F238E27FC236}">
                  <a16:creationId xmlns:a16="http://schemas.microsoft.com/office/drawing/2014/main" id="{2055B4EC-89D6-E87A-630E-9B33CE37AC66}"/>
                </a:ext>
              </a:extLst>
            </p:cNvPr>
            <p:cNvSpPr/>
            <p:nvPr/>
          </p:nvSpPr>
          <p:spPr>
            <a:xfrm>
              <a:off x="2930400" y="2898720"/>
              <a:ext cx="470160" cy="385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Calibri"/>
              </a:endParaRPr>
            </a:p>
          </p:txBody>
        </p:sp>
        <p:grpSp>
          <p:nvGrpSpPr>
            <p:cNvPr id="551" name="Gruppieren 23">
              <a:extLst>
                <a:ext uri="{FF2B5EF4-FFF2-40B4-BE49-F238E27FC236}">
                  <a16:creationId xmlns:a16="http://schemas.microsoft.com/office/drawing/2014/main" id="{CF2BCCDE-B7F0-5E6D-173E-DE8B27504FC0}"/>
                </a:ext>
              </a:extLst>
            </p:cNvPr>
            <p:cNvGrpSpPr/>
            <p:nvPr/>
          </p:nvGrpSpPr>
          <p:grpSpPr>
            <a:xfrm>
              <a:off x="3404880" y="3316680"/>
              <a:ext cx="470160" cy="530640"/>
              <a:chOff x="3404880" y="3316680"/>
              <a:chExt cx="470160" cy="530640"/>
            </a:xfrm>
          </p:grpSpPr>
          <p:sp>
            <p:nvSpPr>
              <p:cNvPr id="552" name="Ellipse 22">
                <a:extLst>
                  <a:ext uri="{FF2B5EF4-FFF2-40B4-BE49-F238E27FC236}">
                    <a16:creationId xmlns:a16="http://schemas.microsoft.com/office/drawing/2014/main" id="{1DF6F1EB-0421-4BBB-5BFA-47EA5BD0C0EE}"/>
                  </a:ext>
                </a:extLst>
              </p:cNvPr>
              <p:cNvSpPr/>
              <p:nvPr/>
            </p:nvSpPr>
            <p:spPr>
              <a:xfrm>
                <a:off x="3404880" y="3316680"/>
                <a:ext cx="470160" cy="5306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mc:AlternateContent xmlns:mc="http://schemas.openxmlformats.org/markup-compatibility/2006" xmlns:a14="http://schemas.microsoft.com/office/drawing/2010/main">
            <mc:Choice Requires="a14">
              <p:sp>
                <p:nvSpPr>
                  <p:cNvPr id="553" name="Textfeld 21">
                    <a:extLst>
                      <a:ext uri="{FF2B5EF4-FFF2-40B4-BE49-F238E27FC236}">
                        <a16:creationId xmlns:a16="http://schemas.microsoft.com/office/drawing/2014/main" id="{69379F96-F41D-6017-B6A6-7BD6C2B4F1D3}"/>
                      </a:ext>
                    </a:extLst>
                  </p:cNvPr>
                  <p:cNvSpPr txBox="1"/>
                  <p:nvPr/>
                </p:nvSpPr>
                <p:spPr>
                  <a:xfrm>
                    <a:off x="3485160" y="3364200"/>
                    <a:ext cx="309600" cy="4352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𝛴</m:t>
                          </m:r>
                        </m:oMath>
                      </m:oMathPara>
                    </a14:m>
                    <a:endParaRPr/>
                  </a:p>
                </p:txBody>
              </p:sp>
            </mc:Choice>
            <mc:Fallback xmlns:p15="http://schemas.microsoft.com/office/powerpoint/2012/main" xmlns:p14="http://schemas.microsoft.com/office/powerpoint/2010/main" xmlns=""/>
          </mc:AlternateContent>
        </p:grpSp>
        <p:sp>
          <p:nvSpPr>
            <p:cNvPr id="554" name="Gerade Verbindung mit Pfeil 24">
              <a:extLst>
                <a:ext uri="{FF2B5EF4-FFF2-40B4-BE49-F238E27FC236}">
                  <a16:creationId xmlns:a16="http://schemas.microsoft.com/office/drawing/2014/main" id="{CECCD308-10EF-D325-BFEC-40057B176E97}"/>
                </a:ext>
              </a:extLst>
            </p:cNvPr>
            <p:cNvSpPr/>
            <p:nvPr/>
          </p:nvSpPr>
          <p:spPr>
            <a:xfrm>
              <a:off x="40341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55" name="Rechteck 25">
              <a:extLst>
                <a:ext uri="{FF2B5EF4-FFF2-40B4-BE49-F238E27FC236}">
                  <a16:creationId xmlns:a16="http://schemas.microsoft.com/office/drawing/2014/main" id="{97B53109-3FF0-647F-C98A-10505A7C67C0}"/>
                </a:ext>
              </a:extLst>
            </p:cNvPr>
            <p:cNvSpPr/>
            <p:nvPr/>
          </p:nvSpPr>
          <p:spPr>
            <a:xfrm>
              <a:off x="4870800" y="3316680"/>
              <a:ext cx="680040" cy="53064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chemeClr val="lt1"/>
                  </a:solidFill>
                  <a:latin typeface="Calibri"/>
                </a:rPr>
                <a:t>f</a:t>
              </a:r>
              <a:endParaRPr lang="en-US" sz="1800" b="0" strike="noStrike" spc="-1">
                <a:solidFill>
                  <a:srgbClr val="000000"/>
                </a:solidFill>
                <a:latin typeface="Calibri"/>
              </a:endParaRPr>
            </a:p>
          </p:txBody>
        </p:sp>
        <p:sp>
          <p:nvSpPr>
            <p:cNvPr id="556" name="Gerade Verbindung mit Pfeil 26">
              <a:extLst>
                <a:ext uri="{FF2B5EF4-FFF2-40B4-BE49-F238E27FC236}">
                  <a16:creationId xmlns:a16="http://schemas.microsoft.com/office/drawing/2014/main" id="{967C63D3-CBEE-F616-9F2E-4264FB6EF48F}"/>
                </a:ext>
              </a:extLst>
            </p:cNvPr>
            <p:cNvSpPr/>
            <p:nvPr/>
          </p:nvSpPr>
          <p:spPr>
            <a:xfrm>
              <a:off x="56739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57" name="Textfeld 28">
              <a:extLst>
                <a:ext uri="{FF2B5EF4-FFF2-40B4-BE49-F238E27FC236}">
                  <a16:creationId xmlns:a16="http://schemas.microsoft.com/office/drawing/2014/main" id="{E97CB797-8D70-17EC-FC91-D3A46E9D2EA9}"/>
                </a:ext>
              </a:extLst>
            </p:cNvPr>
            <p:cNvSpPr/>
            <p:nvPr/>
          </p:nvSpPr>
          <p:spPr>
            <a:xfrm>
              <a:off x="6132960" y="3383640"/>
              <a:ext cx="562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y</a:t>
              </a:r>
            </a:p>
          </p:txBody>
        </p:sp>
        <p:sp>
          <p:nvSpPr>
            <p:cNvPr id="558" name="Textfeld 29">
              <a:extLst>
                <a:ext uri="{FF2B5EF4-FFF2-40B4-BE49-F238E27FC236}">
                  <a16:creationId xmlns:a16="http://schemas.microsoft.com/office/drawing/2014/main" id="{39CC8712-B8F7-C0B1-43AB-EA16298DD69C}"/>
                </a:ext>
              </a:extLst>
            </p:cNvPr>
            <p:cNvSpPr/>
            <p:nvPr/>
          </p:nvSpPr>
          <p:spPr>
            <a:xfrm>
              <a:off x="5889240" y="295668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dirty="0">
                  <a:solidFill>
                    <a:srgbClr val="000000"/>
                  </a:solidFill>
                  <a:latin typeface="Calibri"/>
                </a:rPr>
                <a:t>Output</a:t>
              </a:r>
            </a:p>
          </p:txBody>
        </p:sp>
        <p:sp>
          <p:nvSpPr>
            <p:cNvPr id="559" name="Textfeld 30">
              <a:extLst>
                <a:ext uri="{FF2B5EF4-FFF2-40B4-BE49-F238E27FC236}">
                  <a16:creationId xmlns:a16="http://schemas.microsoft.com/office/drawing/2014/main" id="{4AD67CB4-4759-B9C9-3F03-97F75108B67F}"/>
                </a:ext>
              </a:extLst>
            </p:cNvPr>
            <p:cNvSpPr/>
            <p:nvPr/>
          </p:nvSpPr>
          <p:spPr>
            <a:xfrm>
              <a:off x="4462200" y="2423160"/>
              <a:ext cx="1446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Activation function</a:t>
              </a:r>
            </a:p>
          </p:txBody>
        </p:sp>
        <p:sp>
          <p:nvSpPr>
            <p:cNvPr id="560" name="Textfeld 31">
              <a:extLst>
                <a:ext uri="{FF2B5EF4-FFF2-40B4-BE49-F238E27FC236}">
                  <a16:creationId xmlns:a16="http://schemas.microsoft.com/office/drawing/2014/main" id="{4B6AB5E1-8DDF-D756-94D8-B77E24DFF3C6}"/>
                </a:ext>
              </a:extLst>
            </p:cNvPr>
            <p:cNvSpPr/>
            <p:nvPr/>
          </p:nvSpPr>
          <p:spPr>
            <a:xfrm>
              <a:off x="2903760" y="200412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Bias</a:t>
              </a:r>
            </a:p>
          </p:txBody>
        </p:sp>
        <p:sp>
          <p:nvSpPr>
            <p:cNvPr id="561" name="Gerade Verbindung mit Pfeil 32">
              <a:extLst>
                <a:ext uri="{FF2B5EF4-FFF2-40B4-BE49-F238E27FC236}">
                  <a16:creationId xmlns:a16="http://schemas.microsoft.com/office/drawing/2014/main" id="{94EEB407-F950-41AB-9B1E-2809951F2E02}"/>
                </a:ext>
              </a:extLst>
            </p:cNvPr>
            <p:cNvSpPr/>
            <p:nvPr/>
          </p:nvSpPr>
          <p:spPr>
            <a:xfrm rot="5400000">
              <a:off x="3346920" y="2941920"/>
              <a:ext cx="5133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62" name="Textfeld 33">
              <a:extLst>
                <a:ext uri="{FF2B5EF4-FFF2-40B4-BE49-F238E27FC236}">
                  <a16:creationId xmlns:a16="http://schemas.microsoft.com/office/drawing/2014/main" id="{8F97F633-A45A-16A9-A128-8BB984999160}"/>
                </a:ext>
              </a:extLst>
            </p:cNvPr>
            <p:cNvSpPr/>
            <p:nvPr/>
          </p:nvSpPr>
          <p:spPr>
            <a:xfrm>
              <a:off x="3436200" y="2290320"/>
              <a:ext cx="562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b</a:t>
              </a:r>
            </a:p>
          </p:txBody>
        </p:sp>
        <p:sp>
          <p:nvSpPr>
            <p:cNvPr id="563" name="Textfeld 34">
              <a:extLst>
                <a:ext uri="{FF2B5EF4-FFF2-40B4-BE49-F238E27FC236}">
                  <a16:creationId xmlns:a16="http://schemas.microsoft.com/office/drawing/2014/main" id="{E222EFCA-F300-6CE3-A354-07DCBA531BEE}"/>
                </a:ext>
              </a:extLst>
            </p:cNvPr>
            <p:cNvSpPr/>
            <p:nvPr/>
          </p:nvSpPr>
          <p:spPr>
            <a:xfrm>
              <a:off x="1915920" y="445536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Weights</a:t>
              </a:r>
            </a:p>
          </p:txBody>
        </p:sp>
        <p:sp>
          <p:nvSpPr>
            <p:cNvPr id="564" name="Geschweifte Klammer links 35">
              <a:extLst>
                <a:ext uri="{FF2B5EF4-FFF2-40B4-BE49-F238E27FC236}">
                  <a16:creationId xmlns:a16="http://schemas.microsoft.com/office/drawing/2014/main" id="{8EC5AC82-3158-EF70-40CA-1FEA4E4BA628}"/>
                </a:ext>
              </a:extLst>
            </p:cNvPr>
            <p:cNvSpPr/>
            <p:nvPr/>
          </p:nvSpPr>
          <p:spPr>
            <a:xfrm>
              <a:off x="1046520" y="2669400"/>
              <a:ext cx="423720" cy="1788480"/>
            </a:xfrm>
            <a:prstGeom prst="leftBrace">
              <a:avLst>
                <a:gd name="adj1" fmla="val 8333"/>
                <a:gd name="adj2" fmla="val 50000"/>
              </a:avLst>
            </a:prstGeom>
            <a:noFill/>
            <a:ln>
              <a:solidFill>
                <a:srgbClr val="000000"/>
              </a:solidFill>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p:sp>
          <p:nvSpPr>
            <p:cNvPr id="565" name="Textfeld 36">
              <a:extLst>
                <a:ext uri="{FF2B5EF4-FFF2-40B4-BE49-F238E27FC236}">
                  <a16:creationId xmlns:a16="http://schemas.microsoft.com/office/drawing/2014/main" id="{D0A2C576-2263-96B6-B5EA-F2B043B5114F}"/>
                </a:ext>
              </a:extLst>
            </p:cNvPr>
            <p:cNvSpPr/>
            <p:nvPr/>
          </p:nvSpPr>
          <p:spPr>
            <a:xfrm rot="16200000">
              <a:off x="83880" y="3412080"/>
              <a:ext cx="15789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dirty="0">
                  <a:solidFill>
                    <a:srgbClr val="000000"/>
                  </a:solidFill>
                  <a:latin typeface="Calibri"/>
                </a:rPr>
                <a:t>Inputs</a:t>
              </a:r>
            </a:p>
          </p:txBody>
        </p:sp>
      </p:grpSp>
      <mc:AlternateContent xmlns:mc="http://schemas.openxmlformats.org/markup-compatibility/2006" xmlns:a14="http://schemas.microsoft.com/office/drawing/2010/main">
        <mc:Choice Requires="a14">
          <p:sp>
            <p:nvSpPr>
              <p:cNvPr id="566" name="Textfeld 38">
                <a:extLst>
                  <a:ext uri="{FF2B5EF4-FFF2-40B4-BE49-F238E27FC236}">
                    <a16:creationId xmlns:a16="http://schemas.microsoft.com/office/drawing/2014/main" id="{21B5AD76-E589-FA25-E0DA-2BCDADAFBEC1}"/>
                  </a:ext>
                </a:extLst>
              </p:cNvPr>
              <p:cNvSpPr txBox="1"/>
              <p:nvPr/>
            </p:nvSpPr>
            <p:spPr>
              <a:xfrm>
                <a:off x="7477932" y="3364200"/>
                <a:ext cx="4355024" cy="276480"/>
              </a:xfrm>
              <a:prstGeom prst="rect">
                <a:avLst/>
              </a:prstGeom>
            </p:spPr>
            <p:txBody>
              <a:bodyPr/>
              <a:lstStyle/>
              <a:p>
                <a14:m>
                  <m:oMath xmlns:m="http://schemas.openxmlformats.org/officeDocument/2006/math">
                    <m:r>
                      <a:rPr lang="ar-AE" smtClean="0">
                        <a:latin typeface="Cambria Math" panose="02040503050406030204" pitchFamily="18" charset="0"/>
                      </a:rPr>
                      <m:t>𝑦</m:t>
                    </m:r>
                    <m:r>
                      <a:rPr lang="ar-AE" smtClean="0">
                        <a:latin typeface="Cambria Math" panose="02040503050406030204" pitchFamily="18" charset="0"/>
                      </a:rPr>
                      <m:t>=</m:t>
                    </m:r>
                  </m:oMath>
                </a14:m>
                <a:r>
                  <a:rPr lang="de-DE" dirty="0"/>
                  <a:t> </a:t>
                </a:r>
                <a14:m>
                  <m:oMath xmlns:m="http://schemas.openxmlformats.org/officeDocument/2006/math">
                    <m:sSub>
                      <m:sSubPr>
                        <m:ctrlPr>
                          <a:rPr lang="ar-AE" i="1">
                            <a:latin typeface="Cambria Math" panose="02040503050406030204" pitchFamily="18" charset="0"/>
                          </a:rPr>
                        </m:ctrlPr>
                      </m:sSubPr>
                      <m:e>
                        <m:sSub>
                          <m:sSubPr>
                            <m:ctrlPr>
                              <a:rPr lang="ar-AE" i="1" smtClean="0">
                                <a:latin typeface="Cambria Math" panose="02040503050406030204" pitchFamily="18" charset="0"/>
                              </a:rPr>
                            </m:ctrlPr>
                          </m:sSubPr>
                          <m:e>
                            <m:r>
                              <a:rPr lang="de-DE" b="0" i="1" smtClean="0">
                                <a:latin typeface="Cambria Math" panose="02040503050406030204" pitchFamily="18" charset="0"/>
                              </a:rPr>
                              <m:t>𝑓</m:t>
                            </m:r>
                            <m:r>
                              <a:rPr lang="de-DE" b="0" i="1" smtClean="0">
                                <a:latin typeface="Cambria Math" panose="02040503050406030204" pitchFamily="18" charset="0"/>
                              </a:rPr>
                              <m:t>(</m:t>
                            </m:r>
                            <m:r>
                              <a:rPr lang="ar-AE" b="0" i="1" smtClean="0">
                                <a:latin typeface="Cambria Math" panose="02040503050406030204" pitchFamily="18" charset="0"/>
                              </a:rPr>
                              <m:t>𝑤</m:t>
                            </m:r>
                          </m:e>
                          <m:sub>
                            <m:r>
                              <a:rPr lang="de-DE" b="0" i="1" smtClean="0">
                                <a:latin typeface="Cambria Math" panose="02040503050406030204" pitchFamily="18" charset="0"/>
                              </a:rPr>
                              <m:t>1</m:t>
                            </m:r>
                          </m:sub>
                        </m:sSub>
                        <m:r>
                          <a:rPr lang="ar-AE">
                            <a:latin typeface="Cambria Math" panose="02040503050406030204" pitchFamily="18" charset="0"/>
                          </a:rPr>
                          <m:t>𝑥</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𝑤</m:t>
                        </m:r>
                      </m:e>
                      <m:sub>
                        <m:r>
                          <a:rPr lang="ar-AE">
                            <a:latin typeface="Cambria Math" panose="02040503050406030204" pitchFamily="18" charset="0"/>
                          </a:rPr>
                          <m:t>2</m:t>
                        </m:r>
                      </m:sub>
                    </m:sSub>
                    <m:sSub>
                      <m:sSubPr>
                        <m:ctrlPr>
                          <a:rPr lang="ar-AE" i="1">
                            <a:latin typeface="Cambria Math" panose="02040503050406030204" pitchFamily="18" charset="0"/>
                          </a:rPr>
                        </m:ctrlPr>
                      </m:sSubPr>
                      <m:e>
                        <m:r>
                          <a:rPr lang="ar-AE">
                            <a:latin typeface="Cambria Math" panose="02040503050406030204" pitchFamily="18" charset="0"/>
                          </a:rPr>
                          <m:t>𝑥</m:t>
                        </m:r>
                      </m:e>
                      <m:sub>
                        <m:r>
                          <a:rPr lang="ar-AE">
                            <a:latin typeface="Cambria Math" panose="02040503050406030204" pitchFamily="18" charset="0"/>
                          </a:rPr>
                          <m:t>2</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𝑤</m:t>
                        </m:r>
                      </m:e>
                      <m:sub>
                        <m:r>
                          <a:rPr lang="ar-AE">
                            <a:latin typeface="Cambria Math" panose="02040503050406030204" pitchFamily="18" charset="0"/>
                          </a:rPr>
                          <m:t>3</m:t>
                        </m:r>
                      </m:sub>
                    </m:sSub>
                    <m:sSub>
                      <m:sSubPr>
                        <m:ctrlPr>
                          <a:rPr lang="ar-AE" i="1">
                            <a:latin typeface="Cambria Math" panose="02040503050406030204" pitchFamily="18" charset="0"/>
                          </a:rPr>
                        </m:ctrlPr>
                      </m:sSubPr>
                      <m:e>
                        <m:r>
                          <a:rPr lang="ar-AE">
                            <a:latin typeface="Cambria Math" panose="02040503050406030204" pitchFamily="18" charset="0"/>
                          </a:rPr>
                          <m:t>𝑥</m:t>
                        </m:r>
                      </m:e>
                      <m:sub>
                        <m:r>
                          <a:rPr lang="ar-AE">
                            <a:latin typeface="Cambria Math" panose="02040503050406030204" pitchFamily="18" charset="0"/>
                          </a:rPr>
                          <m:t>3</m:t>
                        </m:r>
                      </m:sub>
                    </m:sSub>
                    <m:r>
                      <a:rPr lang="ar-AE">
                        <a:latin typeface="Cambria Math" panose="02040503050406030204" pitchFamily="18" charset="0"/>
                      </a:rPr>
                      <m:t>+</m:t>
                    </m:r>
                    <m:r>
                      <m:rPr>
                        <m:sty m:val="p"/>
                      </m:rPr>
                      <a:rPr lang="de-DE" b="0" i="0" smtClean="0">
                        <a:latin typeface="Cambria Math" panose="02040503050406030204" pitchFamily="18" charset="0"/>
                      </a:rPr>
                      <m:t>b</m:t>
                    </m:r>
                    <m:r>
                      <a:rPr lang="de-DE" b="0" i="0" smtClean="0">
                        <a:latin typeface="Cambria Math" panose="02040503050406030204" pitchFamily="18" charset="0"/>
                      </a:rPr>
                      <m:t>)</m:t>
                    </m:r>
                  </m:oMath>
                </a14:m>
                <a:endParaRPr dirty="0"/>
              </a:p>
            </p:txBody>
          </p:sp>
        </mc:Choice>
        <mc:Fallback xmlns="">
          <p:sp>
            <p:nvSpPr>
              <p:cNvPr id="566" name="Textfeld 38"/>
              <p:cNvSpPr txBox="1">
                <a:spLocks noRot="1" noChangeAspect="1" noMove="1" noResize="1" noEditPoints="1" noAdjustHandles="1" noChangeArrowheads="1" noChangeShapeType="1" noTextEdit="1"/>
              </p:cNvSpPr>
              <p:nvPr/>
            </p:nvSpPr>
            <p:spPr>
              <a:xfrm>
                <a:off x="7477932" y="3364200"/>
                <a:ext cx="4355024" cy="276480"/>
              </a:xfrm>
              <a:prstGeom prst="rect">
                <a:avLst/>
              </a:prstGeom>
              <a:blipFill>
                <a:blip r:embed="rId2"/>
                <a:stretch>
                  <a:fillRect b="-51111"/>
                </a:stretch>
              </a:blipFill>
            </p:spPr>
            <p:txBody>
              <a:bodyPr/>
              <a:lstStyle/>
              <a:p>
                <a:r>
                  <a:rPr lang="en-US">
                    <a:noFill/>
                  </a:rPr>
                  <a:t> </a:t>
                </a:r>
              </a:p>
            </p:txBody>
          </p:sp>
        </mc:Fallback>
      </mc:AlternateContent>
      <p:sp>
        <p:nvSpPr>
          <p:cNvPr id="567" name="Rechteck 40">
            <a:extLst>
              <a:ext uri="{FF2B5EF4-FFF2-40B4-BE49-F238E27FC236}">
                <a16:creationId xmlns:a16="http://schemas.microsoft.com/office/drawing/2014/main" id="{7F74E0B4-5D9F-9DF9-B79C-9A35DD50123D}"/>
              </a:ext>
            </a:extLst>
          </p:cNvPr>
          <p:cNvSpPr/>
          <p:nvPr/>
        </p:nvSpPr>
        <p:spPr>
          <a:xfrm>
            <a:off x="556560" y="1948320"/>
            <a:ext cx="3670920" cy="317196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568" name="Textfeld 41">
            <a:extLst>
              <a:ext uri="{FF2B5EF4-FFF2-40B4-BE49-F238E27FC236}">
                <a16:creationId xmlns:a16="http://schemas.microsoft.com/office/drawing/2014/main" id="{7FAC4FCB-DE42-FBB9-EE6C-881B31C47138}"/>
              </a:ext>
            </a:extLst>
          </p:cNvPr>
          <p:cNvSpPr/>
          <p:nvPr/>
        </p:nvSpPr>
        <p:spPr>
          <a:xfrm>
            <a:off x="1706040" y="5068080"/>
            <a:ext cx="14594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FF0000"/>
                </a:solidFill>
                <a:latin typeface="Calibri"/>
              </a:rPr>
              <a:t>Linear</a:t>
            </a:r>
            <a:endParaRPr lang="en-US" sz="1800" b="0" strike="noStrike" spc="-1">
              <a:solidFill>
                <a:srgbClr val="000000"/>
              </a:solidFill>
              <a:latin typeface="Calibri"/>
            </a:endParaRPr>
          </a:p>
        </p:txBody>
      </p:sp>
      <p:sp>
        <p:nvSpPr>
          <p:cNvPr id="569" name="Rechteck 42">
            <a:extLst>
              <a:ext uri="{FF2B5EF4-FFF2-40B4-BE49-F238E27FC236}">
                <a16:creationId xmlns:a16="http://schemas.microsoft.com/office/drawing/2014/main" id="{7F113C3F-C9DE-E1BD-26B8-3B4BB23A2169}"/>
              </a:ext>
            </a:extLst>
          </p:cNvPr>
          <p:cNvSpPr/>
          <p:nvPr/>
        </p:nvSpPr>
        <p:spPr>
          <a:xfrm>
            <a:off x="4357800" y="1948320"/>
            <a:ext cx="1494360" cy="3171960"/>
          </a:xfrm>
          <a:prstGeom prst="rect">
            <a:avLst/>
          </a:prstGeom>
          <a:noFill/>
          <a:ln w="34925">
            <a:solidFill>
              <a:srgbClr val="5B9BD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570" name="Textfeld 44">
            <a:extLst>
              <a:ext uri="{FF2B5EF4-FFF2-40B4-BE49-F238E27FC236}">
                <a16:creationId xmlns:a16="http://schemas.microsoft.com/office/drawing/2014/main" id="{88ED301D-3158-860F-521E-28934BEFC16C}"/>
              </a:ext>
            </a:extLst>
          </p:cNvPr>
          <p:cNvSpPr/>
          <p:nvPr/>
        </p:nvSpPr>
        <p:spPr>
          <a:xfrm>
            <a:off x="4285080" y="5070240"/>
            <a:ext cx="14594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chemeClr val="accent1"/>
                </a:solidFill>
                <a:latin typeface="Calibri"/>
              </a:rPr>
              <a:t>Non-linear</a:t>
            </a:r>
            <a:endParaRPr lang="en-US" sz="1800" b="0" strike="noStrike" spc="-1">
              <a:solidFill>
                <a:srgbClr val="000000"/>
              </a:solidFill>
              <a:latin typeface="Calibri"/>
            </a:endParaRPr>
          </a:p>
        </p:txBody>
      </p:sp>
    </p:spTree>
    <p:extLst>
      <p:ext uri="{BB962C8B-B14F-4D97-AF65-F5344CB8AC3E}">
        <p14:creationId xmlns:p14="http://schemas.microsoft.com/office/powerpoint/2010/main" val="300448114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569"/>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Convolutional neural networks</a:t>
            </a:r>
            <a:endParaRPr lang="en-US" sz="4300" b="0" strike="noStrike" spc="-1">
              <a:solidFill>
                <a:srgbClr val="000000"/>
              </a:solidFill>
              <a:latin typeface="Calibri"/>
            </a:endParaRPr>
          </a:p>
        </p:txBody>
      </p:sp>
      <p:sp>
        <p:nvSpPr>
          <p:cNvPr id="494" name="PlaceHolder 2"/>
          <p:cNvSpPr>
            <a:spLocks noGrp="1"/>
          </p:cNvSpPr>
          <p:nvPr>
            <p:ph/>
          </p:nvPr>
        </p:nvSpPr>
        <p:spPr>
          <a:xfrm>
            <a:off x="214200" y="1171440"/>
            <a:ext cx="11884680" cy="475560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tabLst>
                <a:tab pos="3716338" algn="l"/>
              </a:tabLst>
            </a:pPr>
            <a:r>
              <a:rPr lang="en-US" b="0" strike="noStrike" spc="-1" dirty="0">
                <a:solidFill>
                  <a:srgbClr val="595959"/>
                </a:solidFill>
                <a:latin typeface="Calibri"/>
              </a:rPr>
              <a:t>Assuming we had </a:t>
            </a:r>
            <a:r>
              <a:rPr lang="en-US" b="0" strike="noStrike" spc="-1" dirty="0">
                <a:solidFill>
                  <a:srgbClr val="00B050"/>
                </a:solidFill>
                <a:latin typeface="Calibri"/>
              </a:rPr>
              <a:t>no activation functions </a:t>
            </a:r>
            <a:r>
              <a:rPr lang="en-US" b="0" strike="noStrike" spc="-1" dirty="0">
                <a:solidFill>
                  <a:srgbClr val="595959"/>
                </a:solidFill>
                <a:latin typeface="Calibri"/>
              </a:rPr>
              <a:t>in the network,</a:t>
            </a:r>
          </a:p>
        </p:txBody>
      </p:sp>
      <p:sp>
        <p:nvSpPr>
          <p:cNvPr id="495" name="Oval 4"/>
          <p:cNvSpPr/>
          <p:nvPr/>
        </p:nvSpPr>
        <p:spPr>
          <a:xfrm>
            <a:off x="2035440" y="185580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0" strike="noStrike" spc="-1">
                <a:solidFill>
                  <a:schemeClr val="lt1"/>
                </a:solidFill>
                <a:latin typeface="Calibri"/>
              </a:rPr>
              <a:t>x</a:t>
            </a:r>
            <a:r>
              <a:rPr lang="en-US" sz="1400" b="0" strike="noStrike" spc="-1" baseline="-25000">
                <a:solidFill>
                  <a:schemeClr val="lt1"/>
                </a:solidFill>
                <a:latin typeface="Calibri"/>
              </a:rPr>
              <a:t>3</a:t>
            </a:r>
            <a:endParaRPr lang="en-US" sz="1400" b="0" strike="noStrike" spc="-1">
              <a:solidFill>
                <a:srgbClr val="000000"/>
              </a:solidFill>
              <a:latin typeface="Calibri"/>
            </a:endParaRPr>
          </a:p>
        </p:txBody>
      </p:sp>
      <p:sp>
        <p:nvSpPr>
          <p:cNvPr id="496" name="Oval 5"/>
          <p:cNvSpPr/>
          <p:nvPr/>
        </p:nvSpPr>
        <p:spPr>
          <a:xfrm>
            <a:off x="1501920" y="1855800"/>
            <a:ext cx="456840" cy="456840"/>
          </a:xfrm>
          <a:prstGeom prst="ellipse">
            <a:avLst/>
          </a:prstGeom>
          <a:solidFill>
            <a:srgbClr val="C00000"/>
          </a:solidFill>
          <a:ln>
            <a:solidFill>
              <a:srgbClr val="ED7D31">
                <a:lumMod val="5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0" strike="noStrike" spc="-1">
                <a:solidFill>
                  <a:schemeClr val="lt1"/>
                </a:solidFill>
                <a:latin typeface="Calibri"/>
              </a:rPr>
              <a:t>x</a:t>
            </a:r>
            <a:r>
              <a:rPr lang="en-US" sz="1400" b="0" strike="noStrike" spc="-1" baseline="-25000">
                <a:solidFill>
                  <a:schemeClr val="lt1"/>
                </a:solidFill>
                <a:latin typeface="Calibri"/>
              </a:rPr>
              <a:t>2</a:t>
            </a:r>
            <a:endParaRPr lang="en-US" sz="1400" b="0" strike="noStrike" spc="-1">
              <a:solidFill>
                <a:srgbClr val="FFFFFF"/>
              </a:solidFill>
              <a:latin typeface="Calibri"/>
            </a:endParaRPr>
          </a:p>
        </p:txBody>
      </p:sp>
      <p:sp>
        <p:nvSpPr>
          <p:cNvPr id="497" name="Oval 6"/>
          <p:cNvSpPr/>
          <p:nvPr/>
        </p:nvSpPr>
        <p:spPr>
          <a:xfrm rot="5400000">
            <a:off x="1766160" y="35485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400" b="0" strike="noStrike" spc="-1">
              <a:solidFill>
                <a:schemeClr val="lt1"/>
              </a:solidFill>
              <a:latin typeface="Calibri"/>
            </a:endParaRPr>
          </a:p>
        </p:txBody>
      </p:sp>
      <p:sp>
        <p:nvSpPr>
          <p:cNvPr id="498" name="Straight Connector 7"/>
          <p:cNvSpPr/>
          <p:nvPr/>
        </p:nvSpPr>
        <p:spPr>
          <a:xfrm flipH="1">
            <a:off x="1994040" y="2312640"/>
            <a:ext cx="269640" cy="1235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99" name="Straight Connector 8"/>
          <p:cNvSpPr/>
          <p:nvPr/>
        </p:nvSpPr>
        <p:spPr>
          <a:xfrm>
            <a:off x="1730520" y="2312640"/>
            <a:ext cx="263520" cy="1235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00" name="Oval 10"/>
          <p:cNvSpPr/>
          <p:nvPr/>
        </p:nvSpPr>
        <p:spPr>
          <a:xfrm>
            <a:off x="977400" y="1855800"/>
            <a:ext cx="456840" cy="456840"/>
          </a:xfrm>
          <a:prstGeom prst="ellipse">
            <a:avLst/>
          </a:prstGeom>
          <a:solidFill>
            <a:srgbClr val="C00000"/>
          </a:solidFill>
          <a:ln>
            <a:solidFill>
              <a:srgbClr val="ED7D31">
                <a:lumMod val="5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0" strike="noStrike" spc="-1">
                <a:solidFill>
                  <a:schemeClr val="lt1"/>
                </a:solidFill>
                <a:latin typeface="Calibri"/>
              </a:rPr>
              <a:t>x</a:t>
            </a:r>
            <a:r>
              <a:rPr lang="en-US" sz="1400" b="0" strike="noStrike" spc="-1" baseline="-25000">
                <a:solidFill>
                  <a:schemeClr val="lt1"/>
                </a:solidFill>
                <a:latin typeface="Calibri"/>
              </a:rPr>
              <a:t>1</a:t>
            </a:r>
            <a:endParaRPr lang="en-US" sz="1400" b="0" strike="noStrike" spc="-1">
              <a:solidFill>
                <a:srgbClr val="FFFFFF"/>
              </a:solidFill>
              <a:latin typeface="Calibri"/>
            </a:endParaRPr>
          </a:p>
        </p:txBody>
      </p:sp>
      <p:sp>
        <p:nvSpPr>
          <p:cNvPr id="501" name="Oval 11"/>
          <p:cNvSpPr/>
          <p:nvPr/>
        </p:nvSpPr>
        <p:spPr>
          <a:xfrm rot="5400000">
            <a:off x="1241640" y="3548520"/>
            <a:ext cx="456840" cy="456840"/>
          </a:xfrm>
          <a:prstGeom prst="ellipse">
            <a:avLst/>
          </a:prstGeom>
          <a:solidFill>
            <a:srgbClr val="C00000"/>
          </a:solidFill>
          <a:ln>
            <a:solidFill>
              <a:srgbClr val="ED7D31">
                <a:lumMod val="50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400" b="0" strike="noStrike" spc="-1">
              <a:solidFill>
                <a:schemeClr val="lt1"/>
              </a:solidFill>
              <a:latin typeface="Calibri"/>
            </a:endParaRPr>
          </a:p>
        </p:txBody>
      </p:sp>
      <p:sp>
        <p:nvSpPr>
          <p:cNvPr id="502" name="Straight Connector 12"/>
          <p:cNvSpPr/>
          <p:nvPr/>
        </p:nvSpPr>
        <p:spPr>
          <a:xfrm>
            <a:off x="1206000" y="2312640"/>
            <a:ext cx="263520" cy="1235520"/>
          </a:xfrm>
          <a:prstGeom prst="line">
            <a:avLst/>
          </a:prstGeom>
          <a:ln w="28575">
            <a:solidFill>
              <a:srgbClr val="ED7D31">
                <a:lumMod val="50000"/>
              </a:srgbClr>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03" name="Straight Connector 13"/>
          <p:cNvSpPr/>
          <p:nvPr/>
        </p:nvSpPr>
        <p:spPr>
          <a:xfrm flipH="1">
            <a:off x="1469520" y="2312640"/>
            <a:ext cx="261000" cy="1235520"/>
          </a:xfrm>
          <a:prstGeom prst="line">
            <a:avLst/>
          </a:prstGeom>
          <a:ln w="28575">
            <a:solidFill>
              <a:srgbClr val="ED7D31">
                <a:lumMod val="50000"/>
              </a:srgbClr>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04" name="Oval 16"/>
          <p:cNvSpPr/>
          <p:nvPr/>
        </p:nvSpPr>
        <p:spPr>
          <a:xfrm>
            <a:off x="1470600" y="52412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0" strike="noStrike" spc="-1">
                <a:solidFill>
                  <a:schemeClr val="lt1"/>
                </a:solidFill>
                <a:latin typeface="Calibri"/>
              </a:rPr>
              <a:t>y</a:t>
            </a:r>
            <a:endParaRPr lang="en-US" sz="1400" b="0" strike="noStrike" spc="-1">
              <a:solidFill>
                <a:srgbClr val="000000"/>
              </a:solidFill>
              <a:latin typeface="Calibri"/>
            </a:endParaRPr>
          </a:p>
        </p:txBody>
      </p:sp>
      <p:sp>
        <p:nvSpPr>
          <p:cNvPr id="505" name="Straight Connector 17"/>
          <p:cNvSpPr/>
          <p:nvPr/>
        </p:nvSpPr>
        <p:spPr>
          <a:xfrm>
            <a:off x="1435320" y="4005360"/>
            <a:ext cx="263520" cy="1235880"/>
          </a:xfrm>
          <a:prstGeom prst="line">
            <a:avLst/>
          </a:prstGeom>
          <a:ln w="28575">
            <a:solidFill>
              <a:srgbClr val="ED7D31">
                <a:lumMod val="50000"/>
              </a:srgbClr>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06" name="Straight Connector 18"/>
          <p:cNvSpPr/>
          <p:nvPr/>
        </p:nvSpPr>
        <p:spPr>
          <a:xfrm flipH="1">
            <a:off x="1698840" y="4005360"/>
            <a:ext cx="260640" cy="12358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07" name="TextBox 35"/>
          <p:cNvSpPr/>
          <p:nvPr/>
        </p:nvSpPr>
        <p:spPr>
          <a:xfrm>
            <a:off x="844200" y="244152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w</a:t>
            </a:r>
            <a:r>
              <a:rPr lang="en-US" sz="1400" b="0" strike="noStrike" spc="-1" baseline="-25000">
                <a:solidFill>
                  <a:srgbClr val="000000"/>
                </a:solidFill>
                <a:latin typeface="Calibri"/>
              </a:rPr>
              <a:t>1</a:t>
            </a:r>
            <a:endParaRPr lang="en-US" sz="1400" b="0" strike="noStrike" spc="-1">
              <a:solidFill>
                <a:srgbClr val="000000"/>
              </a:solidFill>
              <a:latin typeface="Calibri"/>
            </a:endParaRPr>
          </a:p>
        </p:txBody>
      </p:sp>
      <p:sp>
        <p:nvSpPr>
          <p:cNvPr id="508" name="TextBox 36"/>
          <p:cNvSpPr/>
          <p:nvPr/>
        </p:nvSpPr>
        <p:spPr>
          <a:xfrm>
            <a:off x="1259280" y="244800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w</a:t>
            </a:r>
            <a:r>
              <a:rPr lang="en-US" sz="1400" b="0" strike="noStrike" spc="-1" baseline="-25000">
                <a:solidFill>
                  <a:srgbClr val="000000"/>
                </a:solidFill>
                <a:latin typeface="Calibri"/>
              </a:rPr>
              <a:t>2</a:t>
            </a:r>
            <a:endParaRPr lang="en-US" sz="1400" b="0" strike="noStrike" spc="-1">
              <a:solidFill>
                <a:srgbClr val="000000"/>
              </a:solidFill>
              <a:latin typeface="Calibri"/>
            </a:endParaRPr>
          </a:p>
        </p:txBody>
      </p:sp>
      <p:sp>
        <p:nvSpPr>
          <p:cNvPr id="509" name="TextBox 37"/>
          <p:cNvSpPr/>
          <p:nvPr/>
        </p:nvSpPr>
        <p:spPr>
          <a:xfrm>
            <a:off x="1479600" y="281448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w</a:t>
            </a:r>
            <a:r>
              <a:rPr lang="en-US" sz="1400" b="0" strike="noStrike" spc="-1" baseline="-25000">
                <a:solidFill>
                  <a:srgbClr val="000000"/>
                </a:solidFill>
                <a:latin typeface="Calibri"/>
              </a:rPr>
              <a:t>3</a:t>
            </a:r>
            <a:endParaRPr lang="en-US" sz="1400" b="0" strike="noStrike" spc="-1">
              <a:solidFill>
                <a:srgbClr val="000000"/>
              </a:solidFill>
              <a:latin typeface="Calibri"/>
            </a:endParaRPr>
          </a:p>
        </p:txBody>
      </p:sp>
      <p:sp>
        <p:nvSpPr>
          <p:cNvPr id="510" name="TextBox 38"/>
          <p:cNvSpPr/>
          <p:nvPr/>
        </p:nvSpPr>
        <p:spPr>
          <a:xfrm>
            <a:off x="1800720" y="243504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w</a:t>
            </a:r>
            <a:r>
              <a:rPr lang="en-US" sz="1400" b="0" strike="noStrike" spc="-1" baseline="-25000">
                <a:solidFill>
                  <a:srgbClr val="000000"/>
                </a:solidFill>
                <a:latin typeface="Calibri"/>
              </a:rPr>
              <a:t>4</a:t>
            </a:r>
            <a:endParaRPr lang="en-US" sz="1400" b="0" strike="noStrike" spc="-1">
              <a:solidFill>
                <a:srgbClr val="000000"/>
              </a:solidFill>
              <a:latin typeface="Calibri"/>
            </a:endParaRPr>
          </a:p>
        </p:txBody>
      </p:sp>
      <p:sp>
        <p:nvSpPr>
          <p:cNvPr id="511" name="TextBox 39"/>
          <p:cNvSpPr/>
          <p:nvPr/>
        </p:nvSpPr>
        <p:spPr>
          <a:xfrm>
            <a:off x="1178280" y="450720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w</a:t>
            </a:r>
            <a:r>
              <a:rPr lang="en-US" sz="1400" b="0" strike="noStrike" spc="-1" baseline="-25000">
                <a:solidFill>
                  <a:srgbClr val="000000"/>
                </a:solidFill>
                <a:latin typeface="Calibri"/>
              </a:rPr>
              <a:t>5</a:t>
            </a:r>
            <a:endParaRPr lang="en-US" sz="1400" b="0" strike="noStrike" spc="-1">
              <a:solidFill>
                <a:srgbClr val="000000"/>
              </a:solidFill>
              <a:latin typeface="Calibri"/>
            </a:endParaRPr>
          </a:p>
        </p:txBody>
      </p:sp>
      <p:sp>
        <p:nvSpPr>
          <p:cNvPr id="512" name="TextBox 40"/>
          <p:cNvSpPr/>
          <p:nvPr/>
        </p:nvSpPr>
        <p:spPr>
          <a:xfrm>
            <a:off x="1431000" y="436140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w</a:t>
            </a:r>
            <a:r>
              <a:rPr lang="en-US" sz="1400" b="0" strike="noStrike" spc="-1" baseline="-25000">
                <a:solidFill>
                  <a:srgbClr val="000000"/>
                </a:solidFill>
                <a:latin typeface="Calibri"/>
              </a:rPr>
              <a:t>6</a:t>
            </a:r>
            <a:endParaRPr lang="en-US" sz="1400" b="0" strike="noStrike" spc="-1">
              <a:solidFill>
                <a:srgbClr val="000000"/>
              </a:solidFill>
              <a:latin typeface="Calibri"/>
            </a:endParaRPr>
          </a:p>
        </p:txBody>
      </p:sp>
      <mc:AlternateContent xmlns:mc="http://schemas.openxmlformats.org/markup-compatibility/2006" xmlns:a14="http://schemas.microsoft.com/office/drawing/2010/main">
        <mc:Choice Requires="a14">
          <p:sp>
            <p:nvSpPr>
              <p:cNvPr id="513" name="TextBox 41"/>
              <p:cNvSpPr txBox="1"/>
              <p:nvPr/>
            </p:nvSpPr>
            <p:spPr>
              <a:xfrm>
                <a:off x="3464280" y="1757520"/>
                <a:ext cx="4484160" cy="36900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𝑦</m:t>
                      </m:r>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5</m:t>
                          </m:r>
                        </m:sub>
                      </m:sSub>
                      <m:d>
                        <m:dPr>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1</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1</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2</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2</m:t>
                              </m:r>
                            </m:sub>
                          </m:sSub>
                        </m:e>
                      </m:d>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6</m:t>
                          </m:r>
                        </m:sub>
                      </m:sSub>
                      <m:d>
                        <m:dPr>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3</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4</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3</m:t>
                              </m:r>
                            </m:sub>
                          </m:sSub>
                        </m:e>
                      </m:d>
                    </m:oMath>
                  </m:oMathPara>
                </a14:m>
                <a:endParaRPr/>
              </a:p>
            </p:txBody>
          </p:sp>
        </mc:Choice>
        <mc:Fallback xmlns:p15="http://schemas.microsoft.com/office/powerpoint/2012/main" xmlns:p14="http://schemas.microsoft.com/office/powerpoint/2010/main" xmlns=""/>
      </mc:AlternateContent>
      <mc:AlternateContent xmlns:mc="http://schemas.openxmlformats.org/markup-compatibility/2006" xmlns:a14="http://schemas.microsoft.com/office/drawing/2010/main">
        <mc:Choice Requires="a14">
          <p:sp>
            <p:nvSpPr>
              <p:cNvPr id="514" name="TextBox 57"/>
              <p:cNvSpPr txBox="1"/>
              <p:nvPr/>
            </p:nvSpPr>
            <p:spPr>
              <a:xfrm>
                <a:off x="3620160" y="2854080"/>
                <a:ext cx="4484160" cy="36900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𝑦</m:t>
                      </m:r>
                      <m:r>
                        <a:rPr>
                          <a:latin typeface="Cambria Math" panose="02040503050406030204" pitchFamily="18" charset="0"/>
                        </a:rPr>
                        <m:t>=</m:t>
                      </m:r>
                      <m:sSub>
                        <m:sSubPr>
                          <m:ctrlPr>
                            <a:rPr i="1">
                              <a:latin typeface="Cambria Math" panose="02040503050406030204" pitchFamily="18" charset="0"/>
                            </a:rPr>
                          </m:ctrlPr>
                        </m:sSubPr>
                        <m:e>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5</m:t>
                              </m:r>
                            </m:sub>
                          </m:sSub>
                          <m:r>
                            <a:rPr>
                              <a:latin typeface="Cambria Math" panose="02040503050406030204" pitchFamily="18" charset="0"/>
                            </a:rPr>
                            <m:t>𝑤</m:t>
                          </m:r>
                        </m:e>
                        <m:sub>
                          <m:r>
                            <a:rPr>
                              <a:latin typeface="Cambria Math" panose="02040503050406030204" pitchFamily="18" charset="0"/>
                            </a:rPr>
                            <m:t>1</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1</m:t>
                          </m:r>
                        </m:sub>
                      </m:sSub>
                      <m:r>
                        <a:rPr>
                          <a:latin typeface="Cambria Math" panose="02040503050406030204" pitchFamily="18" charset="0"/>
                        </a:rPr>
                        <m:t>+</m:t>
                      </m:r>
                      <m:sSub>
                        <m:sSubPr>
                          <m:ctrlPr>
                            <a:rPr i="1">
                              <a:latin typeface="Cambria Math" panose="02040503050406030204" pitchFamily="18" charset="0"/>
                            </a:rPr>
                          </m:ctrlPr>
                        </m:sSubPr>
                        <m:e>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5</m:t>
                              </m:r>
                            </m:sub>
                          </m:sSub>
                          <m:r>
                            <a:rPr>
                              <a:latin typeface="Cambria Math" panose="02040503050406030204" pitchFamily="18" charset="0"/>
                            </a:rPr>
                            <m:t>𝑤</m:t>
                          </m:r>
                        </m:e>
                        <m:sub>
                          <m:r>
                            <a:rPr>
                              <a:latin typeface="Cambria Math" panose="02040503050406030204" pitchFamily="18" charset="0"/>
                            </a:rPr>
                            <m:t>2</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6</m:t>
                          </m:r>
                        </m:sub>
                      </m:sSub>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3</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6</m:t>
                              </m:r>
                            </m:sub>
                          </m:sSub>
                          <m:r>
                            <a:rPr>
                              <a:latin typeface="Cambria Math" panose="02040503050406030204" pitchFamily="18" charset="0"/>
                            </a:rPr>
                            <m:t>𝑤</m:t>
                          </m:r>
                        </m:e>
                        <m:sub>
                          <m:r>
                            <a:rPr>
                              <a:latin typeface="Cambria Math" panose="02040503050406030204" pitchFamily="18" charset="0"/>
                            </a:rPr>
                            <m:t>4</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3</m:t>
                          </m:r>
                        </m:sub>
                      </m:sSub>
                    </m:oMath>
                  </m:oMathPara>
                </a14:m>
                <a:endParaRPr/>
              </a:p>
            </p:txBody>
          </p:sp>
        </mc:Choice>
        <mc:Fallback xmlns:p15="http://schemas.microsoft.com/office/powerpoint/2012/main" xmlns:p14="http://schemas.microsoft.com/office/powerpoint/2010/main" xmlns=""/>
      </mc:AlternateContent>
      <p:sp>
        <p:nvSpPr>
          <p:cNvPr id="515" name="Arrow: Chevron 58"/>
          <p:cNvSpPr/>
          <p:nvPr/>
        </p:nvSpPr>
        <p:spPr>
          <a:xfrm>
            <a:off x="2755080" y="1596600"/>
            <a:ext cx="620640" cy="974880"/>
          </a:xfrm>
          <a:prstGeom prst="chevron">
            <a:avLst>
              <a:gd name="adj" fmla="val 50000"/>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p:sp>
        <p:nvSpPr>
          <p:cNvPr id="516" name="Arrow: Chevron 59"/>
          <p:cNvSpPr/>
          <p:nvPr/>
        </p:nvSpPr>
        <p:spPr>
          <a:xfrm>
            <a:off x="8489880" y="4990320"/>
            <a:ext cx="332640" cy="591480"/>
          </a:xfrm>
          <a:prstGeom prst="chevron">
            <a:avLst>
              <a:gd name="adj" fmla="val 50000"/>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p:sp>
        <p:nvSpPr>
          <p:cNvPr id="517" name="Arrow: Chevron 60"/>
          <p:cNvSpPr/>
          <p:nvPr/>
        </p:nvSpPr>
        <p:spPr>
          <a:xfrm rot="5400000">
            <a:off x="5298120" y="2016360"/>
            <a:ext cx="620640" cy="974880"/>
          </a:xfrm>
          <a:prstGeom prst="chevron">
            <a:avLst>
              <a:gd name="adj" fmla="val 50000"/>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mc:AlternateContent xmlns:mc="http://schemas.openxmlformats.org/markup-compatibility/2006" xmlns:a14="http://schemas.microsoft.com/office/drawing/2010/main">
        <mc:Choice Requires="a14">
          <p:sp>
            <p:nvSpPr>
              <p:cNvPr id="518" name="TextBox 61"/>
              <p:cNvSpPr txBox="1"/>
              <p:nvPr/>
            </p:nvSpPr>
            <p:spPr>
              <a:xfrm>
                <a:off x="3620160" y="3957480"/>
                <a:ext cx="4484160" cy="36900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𝑦</m:t>
                      </m:r>
                      <m:r>
                        <a:rPr>
                          <a:latin typeface="Cambria Math" panose="02040503050406030204" pitchFamily="18" charset="0"/>
                        </a:rPr>
                        <m:t>=</m:t>
                      </m:r>
                      <m:sSub>
                        <m:sSubPr>
                          <m:ctrlPr>
                            <a:rPr i="1">
                              <a:latin typeface="Cambria Math" panose="02040503050406030204" pitchFamily="18" charset="0"/>
                            </a:rPr>
                          </m:ctrlPr>
                        </m:sSubPr>
                        <m:e>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5</m:t>
                              </m:r>
                            </m:sub>
                          </m:sSub>
                          <m:r>
                            <a:rPr>
                              <a:latin typeface="Cambria Math" panose="02040503050406030204" pitchFamily="18" charset="0"/>
                            </a:rPr>
                            <m:t>𝑤</m:t>
                          </m:r>
                        </m:e>
                        <m:sub>
                          <m:r>
                            <a:rPr>
                              <a:latin typeface="Cambria Math" panose="02040503050406030204" pitchFamily="18" charset="0"/>
                            </a:rPr>
                            <m:t>1</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1</m:t>
                          </m:r>
                        </m:sub>
                      </m:sSub>
                      <m:r>
                        <a:rPr>
                          <a:latin typeface="Cambria Math" panose="02040503050406030204" pitchFamily="18" charset="0"/>
                        </a:rPr>
                        <m:t>+</m:t>
                      </m:r>
                    </m:oMath>
                  </m:oMathPara>
                </a14:m>
                <a:endParaRPr/>
              </a:p>
            </p:txBody>
          </p:sp>
        </mc:Choice>
        <mc:Fallback xmlns:p15="http://schemas.microsoft.com/office/powerpoint/2012/main" xmlns:p14="http://schemas.microsoft.com/office/powerpoint/2010/main" xmlns=""/>
      </mc:AlternateContent>
      <p:sp>
        <p:nvSpPr>
          <p:cNvPr id="519" name="Arrow: Chevron 62"/>
          <p:cNvSpPr/>
          <p:nvPr/>
        </p:nvSpPr>
        <p:spPr>
          <a:xfrm rot="5400000">
            <a:off x="5298120" y="3144600"/>
            <a:ext cx="620640" cy="974880"/>
          </a:xfrm>
          <a:prstGeom prst="chevron">
            <a:avLst>
              <a:gd name="adj" fmla="val 50000"/>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mc:AlternateContent xmlns:mc="http://schemas.openxmlformats.org/markup-compatibility/2006" xmlns:a14="http://schemas.microsoft.com/office/drawing/2010/main">
        <mc:Choice Requires="a14">
          <p:sp>
            <p:nvSpPr>
              <p:cNvPr id="520" name="TextBox 63"/>
              <p:cNvSpPr txBox="1"/>
              <p:nvPr/>
            </p:nvSpPr>
            <p:spPr>
              <a:xfrm>
                <a:off x="3611880" y="5582520"/>
                <a:ext cx="4484160" cy="36900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𝑦</m:t>
                      </m:r>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1</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1</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2</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3</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3</m:t>
                          </m:r>
                        </m:sub>
                      </m:sSub>
                    </m:oMath>
                  </m:oMathPara>
                </a14:m>
                <a:endParaRPr/>
              </a:p>
            </p:txBody>
          </p:sp>
        </mc:Choice>
        <mc:Fallback xmlns:p15="http://schemas.microsoft.com/office/powerpoint/2012/main" xmlns:p14="http://schemas.microsoft.com/office/powerpoint/2010/main" xmlns=""/>
      </mc:AlternateContent>
      <mc:AlternateContent xmlns:mc="http://schemas.openxmlformats.org/markup-compatibility/2006" xmlns:a14="http://schemas.microsoft.com/office/drawing/2010/main">
        <mc:Choice Requires="a14">
          <p:sp>
            <p:nvSpPr>
              <p:cNvPr id="521" name="TextBox 64"/>
              <p:cNvSpPr txBox="1"/>
              <p:nvPr/>
            </p:nvSpPr>
            <p:spPr>
              <a:xfrm>
                <a:off x="5706360" y="4513320"/>
                <a:ext cx="1315800" cy="36900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1</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5</m:t>
                          </m:r>
                        </m:sub>
                      </m:sSub>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1</m:t>
                          </m:r>
                        </m:sub>
                      </m:sSub>
                    </m:oMath>
                  </m:oMathPara>
                </a14:m>
                <a:endParaRPr/>
              </a:p>
            </p:txBody>
          </p:sp>
        </mc:Choice>
        <mc:Fallback xmlns:p15="http://schemas.microsoft.com/office/powerpoint/2012/main" xmlns:p14="http://schemas.microsoft.com/office/powerpoint/2010/main" xmlns=""/>
      </mc:AlternateContent>
      <p:sp>
        <p:nvSpPr>
          <p:cNvPr id="522" name="Arrow: Chevron 65"/>
          <p:cNvSpPr/>
          <p:nvPr/>
        </p:nvSpPr>
        <p:spPr>
          <a:xfrm rot="5400000">
            <a:off x="4876560" y="4573440"/>
            <a:ext cx="620640" cy="974880"/>
          </a:xfrm>
          <a:prstGeom prst="chevron">
            <a:avLst>
              <a:gd name="adj" fmla="val 50000"/>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mc:AlternateContent xmlns:mc="http://schemas.openxmlformats.org/markup-compatibility/2006" xmlns:a14="http://schemas.microsoft.com/office/drawing/2010/main">
        <mc:Choice Requires="a14">
          <p:sp>
            <p:nvSpPr>
              <p:cNvPr id="523" name="TextBox 66"/>
              <p:cNvSpPr txBox="1"/>
              <p:nvPr/>
            </p:nvSpPr>
            <p:spPr>
              <a:xfrm>
                <a:off x="5693400" y="4813200"/>
                <a:ext cx="2117520" cy="36900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5</m:t>
                          </m:r>
                        </m:sub>
                      </m:sSub>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6</m:t>
                          </m:r>
                        </m:sub>
                      </m:sSub>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3</m:t>
                          </m:r>
                        </m:sub>
                      </m:sSub>
                    </m:oMath>
                  </m:oMathPara>
                </a14:m>
                <a:endParaRPr/>
              </a:p>
            </p:txBody>
          </p:sp>
        </mc:Choice>
        <mc:Fallback xmlns:p15="http://schemas.microsoft.com/office/powerpoint/2012/main" xmlns:p14="http://schemas.microsoft.com/office/powerpoint/2010/main" xmlns=""/>
      </mc:AlternateContent>
      <mc:AlternateContent xmlns:mc="http://schemas.openxmlformats.org/markup-compatibility/2006" xmlns:a14="http://schemas.microsoft.com/office/drawing/2010/main">
        <mc:Choice Requires="a14">
          <p:sp>
            <p:nvSpPr>
              <p:cNvPr id="524" name="TextBox 67"/>
              <p:cNvSpPr txBox="1"/>
              <p:nvPr/>
            </p:nvSpPr>
            <p:spPr>
              <a:xfrm>
                <a:off x="5690160" y="5140080"/>
                <a:ext cx="1315800" cy="36900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3</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6</m:t>
                          </m:r>
                        </m:sub>
                      </m:sSub>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4</m:t>
                          </m:r>
                        </m:sub>
                      </m:sSub>
                    </m:oMath>
                  </m:oMathPara>
                </a14:m>
                <a:endParaRPr/>
              </a:p>
            </p:txBody>
          </p:sp>
        </mc:Choice>
        <mc:Fallback xmlns:p15="http://schemas.microsoft.com/office/powerpoint/2012/main" xmlns:p14="http://schemas.microsoft.com/office/powerpoint/2010/main" xmlns=""/>
      </mc:AlternateContent>
      <p:sp>
        <p:nvSpPr>
          <p:cNvPr id="525" name="Oval 68"/>
          <p:cNvSpPr/>
          <p:nvPr/>
        </p:nvSpPr>
        <p:spPr>
          <a:xfrm>
            <a:off x="10533600" y="37256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0" strike="noStrike" spc="-1">
                <a:solidFill>
                  <a:schemeClr val="lt1"/>
                </a:solidFill>
                <a:latin typeface="Calibri"/>
              </a:rPr>
              <a:t>x</a:t>
            </a:r>
            <a:r>
              <a:rPr lang="en-US" sz="1400" b="0" strike="noStrike" spc="-1" baseline="-25000">
                <a:solidFill>
                  <a:schemeClr val="lt1"/>
                </a:solidFill>
                <a:latin typeface="Calibri"/>
              </a:rPr>
              <a:t>3</a:t>
            </a:r>
            <a:endParaRPr lang="en-US" sz="1400" b="0" strike="noStrike" spc="-1">
              <a:solidFill>
                <a:srgbClr val="000000"/>
              </a:solidFill>
              <a:latin typeface="Calibri"/>
            </a:endParaRPr>
          </a:p>
        </p:txBody>
      </p:sp>
      <p:sp>
        <p:nvSpPr>
          <p:cNvPr id="526" name="Oval 69"/>
          <p:cNvSpPr/>
          <p:nvPr/>
        </p:nvSpPr>
        <p:spPr>
          <a:xfrm>
            <a:off x="10000440" y="37256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0" strike="noStrike" spc="-1">
                <a:solidFill>
                  <a:schemeClr val="lt1"/>
                </a:solidFill>
                <a:latin typeface="Calibri"/>
              </a:rPr>
              <a:t>x</a:t>
            </a:r>
            <a:r>
              <a:rPr lang="en-US" sz="1400" b="0" strike="noStrike" spc="-1" baseline="-25000">
                <a:solidFill>
                  <a:schemeClr val="lt1"/>
                </a:solidFill>
                <a:latin typeface="Calibri"/>
              </a:rPr>
              <a:t>2</a:t>
            </a:r>
            <a:endParaRPr lang="en-US" sz="1400" b="0" strike="noStrike" spc="-1">
              <a:solidFill>
                <a:srgbClr val="000000"/>
              </a:solidFill>
              <a:latin typeface="Calibri"/>
            </a:endParaRPr>
          </a:p>
        </p:txBody>
      </p:sp>
      <p:sp>
        <p:nvSpPr>
          <p:cNvPr id="527" name="Oval 70"/>
          <p:cNvSpPr/>
          <p:nvPr/>
        </p:nvSpPr>
        <p:spPr>
          <a:xfrm rot="165600">
            <a:off x="10004400" y="545256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0" strike="noStrike" spc="-1">
                <a:solidFill>
                  <a:schemeClr val="lt1"/>
                </a:solidFill>
                <a:latin typeface="Calibri"/>
              </a:rPr>
              <a:t>y</a:t>
            </a:r>
            <a:endParaRPr lang="en-US" sz="1400" b="0" strike="noStrike" spc="-1">
              <a:solidFill>
                <a:srgbClr val="000000"/>
              </a:solidFill>
              <a:latin typeface="Calibri"/>
            </a:endParaRPr>
          </a:p>
        </p:txBody>
      </p:sp>
      <p:sp>
        <p:nvSpPr>
          <p:cNvPr id="528" name="Straight Connector 71"/>
          <p:cNvSpPr/>
          <p:nvPr/>
        </p:nvSpPr>
        <p:spPr>
          <a:xfrm flipH="1">
            <a:off x="10243800" y="4182480"/>
            <a:ext cx="518400" cy="12704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29" name="Straight Connector 72"/>
          <p:cNvSpPr/>
          <p:nvPr/>
        </p:nvSpPr>
        <p:spPr>
          <a:xfrm>
            <a:off x="10228680" y="4182480"/>
            <a:ext cx="15120" cy="12704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530" name="Oval 73"/>
          <p:cNvSpPr/>
          <p:nvPr/>
        </p:nvSpPr>
        <p:spPr>
          <a:xfrm>
            <a:off x="9475920" y="37256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0" strike="noStrike" spc="-1">
                <a:solidFill>
                  <a:schemeClr val="lt1"/>
                </a:solidFill>
                <a:latin typeface="Calibri"/>
              </a:rPr>
              <a:t>x</a:t>
            </a:r>
            <a:r>
              <a:rPr lang="en-US" sz="1400" b="0" strike="noStrike" spc="-1" baseline="-25000">
                <a:solidFill>
                  <a:schemeClr val="lt1"/>
                </a:solidFill>
                <a:latin typeface="Calibri"/>
              </a:rPr>
              <a:t>1</a:t>
            </a:r>
            <a:endParaRPr lang="en-US" sz="1400" b="0" strike="noStrike" spc="-1">
              <a:solidFill>
                <a:srgbClr val="000000"/>
              </a:solidFill>
              <a:latin typeface="Calibri"/>
            </a:endParaRPr>
          </a:p>
        </p:txBody>
      </p:sp>
      <p:sp>
        <p:nvSpPr>
          <p:cNvPr id="531" name="Straight Connector 75"/>
          <p:cNvSpPr/>
          <p:nvPr/>
        </p:nvSpPr>
        <p:spPr>
          <a:xfrm>
            <a:off x="9704160" y="4182480"/>
            <a:ext cx="539640" cy="12704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32" name="TextBox 77"/>
          <p:cNvSpPr/>
          <p:nvPr/>
        </p:nvSpPr>
        <p:spPr>
          <a:xfrm>
            <a:off x="9342360" y="431172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v</a:t>
            </a:r>
            <a:r>
              <a:rPr lang="en-US" sz="1400" b="0" strike="noStrike" spc="-1" baseline="-25000">
                <a:solidFill>
                  <a:srgbClr val="000000"/>
                </a:solidFill>
                <a:latin typeface="Calibri"/>
              </a:rPr>
              <a:t>1</a:t>
            </a:r>
            <a:endParaRPr lang="en-US" sz="1400" b="0" strike="noStrike" spc="-1">
              <a:solidFill>
                <a:srgbClr val="000000"/>
              </a:solidFill>
              <a:latin typeface="Calibri"/>
            </a:endParaRPr>
          </a:p>
        </p:txBody>
      </p:sp>
      <p:sp>
        <p:nvSpPr>
          <p:cNvPr id="533" name="TextBox 78"/>
          <p:cNvSpPr/>
          <p:nvPr/>
        </p:nvSpPr>
        <p:spPr>
          <a:xfrm>
            <a:off x="9757440" y="431820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v</a:t>
            </a:r>
            <a:r>
              <a:rPr lang="en-US" sz="1400" b="0" strike="noStrike" spc="-1" baseline="-25000">
                <a:solidFill>
                  <a:srgbClr val="000000"/>
                </a:solidFill>
                <a:latin typeface="Calibri"/>
              </a:rPr>
              <a:t>2</a:t>
            </a:r>
            <a:endParaRPr lang="en-US" sz="1400" b="0" strike="noStrike" spc="-1">
              <a:solidFill>
                <a:srgbClr val="000000"/>
              </a:solidFill>
              <a:latin typeface="Calibri"/>
            </a:endParaRPr>
          </a:p>
        </p:txBody>
      </p:sp>
      <p:sp>
        <p:nvSpPr>
          <p:cNvPr id="534" name="TextBox 80"/>
          <p:cNvSpPr/>
          <p:nvPr/>
        </p:nvSpPr>
        <p:spPr>
          <a:xfrm>
            <a:off x="10230840" y="4305240"/>
            <a:ext cx="456840" cy="33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400" b="0" strike="noStrike" spc="-1">
                <a:solidFill>
                  <a:srgbClr val="000000"/>
                </a:solidFill>
                <a:latin typeface="Calibri"/>
              </a:rPr>
              <a:t>v</a:t>
            </a:r>
            <a:r>
              <a:rPr lang="en-US" sz="1400" b="0" strike="noStrike" spc="-1" baseline="-25000">
                <a:solidFill>
                  <a:srgbClr val="000000"/>
                </a:solidFill>
                <a:latin typeface="Calibri"/>
              </a:rPr>
              <a:t>3</a:t>
            </a:r>
            <a:endParaRPr lang="en-US" sz="1400" b="0" strike="noStrike" spc="-1">
              <a:solidFill>
                <a:srgbClr val="000000"/>
              </a:solidFill>
              <a:latin typeface="Calibri"/>
            </a:endParaRPr>
          </a:p>
        </p:txBody>
      </p:sp>
      <p:sp>
        <p:nvSpPr>
          <p:cNvPr id="535" name="Content Placeholder 2"/>
          <p:cNvSpPr/>
          <p:nvPr/>
        </p:nvSpPr>
        <p:spPr>
          <a:xfrm>
            <a:off x="5228680" y="1171440"/>
            <a:ext cx="6052320" cy="45684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r">
              <a:lnSpc>
                <a:spcPct val="90000"/>
              </a:lnSpc>
              <a:spcBef>
                <a:spcPts val="1001"/>
              </a:spcBef>
              <a:buNone/>
              <a:tabLst>
                <a:tab pos="0" algn="l"/>
              </a:tabLst>
            </a:pPr>
            <a:r>
              <a:rPr lang="en-US" sz="2000" b="0" strike="noStrike" spc="-1" dirty="0">
                <a:solidFill>
                  <a:srgbClr val="595959"/>
                </a:solidFill>
                <a:latin typeface="Calibri"/>
              </a:rPr>
              <a:t>layers can be reduced by eliminating brackets!</a:t>
            </a:r>
            <a:endParaRPr lang="en-US" sz="2000" b="0" strike="noStrike" spc="-1" dirty="0">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5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5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5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21"/>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522"/>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523"/>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524"/>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5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51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525"/>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526"/>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527"/>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528"/>
                                        </p:tgtEl>
                                        <p:attrNameLst>
                                          <p:attrName>style.visibility</p:attrName>
                                        </p:attrNameLst>
                                      </p:cBhvr>
                                      <p:to>
                                        <p:strVal val="visible"/>
                                      </p:to>
                                    </p:set>
                                  </p:childTnLst>
                                </p:cTn>
                              </p:par>
                              <p:par>
                                <p:cTn id="43" presetID="1" presetClass="entr" fill="hold" nodeType="withEffect">
                                  <p:stCondLst>
                                    <p:cond delay="0"/>
                                  </p:stCondLst>
                                  <p:childTnLst>
                                    <p:set>
                                      <p:cBhvr>
                                        <p:cTn id="44" dur="1" fill="hold">
                                          <p:stCondLst>
                                            <p:cond delay="0"/>
                                          </p:stCondLst>
                                        </p:cTn>
                                        <p:tgtEl>
                                          <p:spTgt spid="529"/>
                                        </p:tgtEl>
                                        <p:attrNameLst>
                                          <p:attrName>style.visibility</p:attrName>
                                        </p:attrNameLst>
                                      </p:cBhvr>
                                      <p:to>
                                        <p:strVal val="visible"/>
                                      </p:to>
                                    </p:set>
                                  </p:childTnLst>
                                </p:cTn>
                              </p:par>
                              <p:par>
                                <p:cTn id="45" presetID="1" presetClass="entr"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childTnLst>
                                </p:cTn>
                              </p:par>
                              <p:par>
                                <p:cTn id="47" presetID="1" presetClass="entr" fill="hold" nodeType="withEffect">
                                  <p:stCondLst>
                                    <p:cond delay="0"/>
                                  </p:stCondLst>
                                  <p:childTnLst>
                                    <p:set>
                                      <p:cBhvr>
                                        <p:cTn id="48" dur="1" fill="hold">
                                          <p:stCondLst>
                                            <p:cond delay="0"/>
                                          </p:stCondLst>
                                        </p:cTn>
                                        <p:tgtEl>
                                          <p:spTgt spid="531"/>
                                        </p:tgtEl>
                                        <p:attrNameLst>
                                          <p:attrName>style.visibility</p:attrName>
                                        </p:attrNameLst>
                                      </p:cBhvr>
                                      <p:to>
                                        <p:strVal val="visible"/>
                                      </p:to>
                                    </p:set>
                                  </p:childTnLst>
                                </p:cTn>
                              </p:par>
                              <p:par>
                                <p:cTn id="49" presetID="1" presetClass="entr" fill="hold" nodeType="withEffect">
                                  <p:stCondLst>
                                    <p:cond delay="0"/>
                                  </p:stCondLst>
                                  <p:childTnLst>
                                    <p:set>
                                      <p:cBhvr>
                                        <p:cTn id="50" dur="1" fill="hold">
                                          <p:stCondLst>
                                            <p:cond delay="0"/>
                                          </p:stCondLst>
                                        </p:cTn>
                                        <p:tgtEl>
                                          <p:spTgt spid="532"/>
                                        </p:tgtEl>
                                        <p:attrNameLst>
                                          <p:attrName>style.visibility</p:attrName>
                                        </p:attrNameLst>
                                      </p:cBhvr>
                                      <p:to>
                                        <p:strVal val="visible"/>
                                      </p:to>
                                    </p:set>
                                  </p:childTnLst>
                                </p:cTn>
                              </p:par>
                              <p:par>
                                <p:cTn id="51" presetID="1" presetClass="entr" fill="hold" nodeType="withEffect">
                                  <p:stCondLst>
                                    <p:cond delay="0"/>
                                  </p:stCondLst>
                                  <p:childTnLst>
                                    <p:set>
                                      <p:cBhvr>
                                        <p:cTn id="52" dur="1" fill="hold">
                                          <p:stCondLst>
                                            <p:cond delay="0"/>
                                          </p:stCondLst>
                                        </p:cTn>
                                        <p:tgtEl>
                                          <p:spTgt spid="533"/>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5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Activation functions</a:t>
            </a:r>
            <a:endParaRPr lang="en-US" sz="4300" b="0" strike="noStrike" spc="-1">
              <a:solidFill>
                <a:srgbClr val="000000"/>
              </a:solidFill>
              <a:latin typeface="Calibri"/>
            </a:endParaRPr>
          </a:p>
        </p:txBody>
      </p:sp>
      <p:sp>
        <p:nvSpPr>
          <p:cNvPr id="537" name="PlaceHolder 2"/>
          <p:cNvSpPr>
            <a:spLocks noGrp="1"/>
          </p:cNvSpPr>
          <p:nvPr>
            <p:ph/>
          </p:nvPr>
        </p:nvSpPr>
        <p:spPr>
          <a:xfrm>
            <a:off x="214200" y="1171440"/>
            <a:ext cx="11884680" cy="51624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Introduction of </a:t>
            </a:r>
            <a:r>
              <a:rPr lang="en-US" sz="2200" b="0" i="1" strike="noStrike" spc="-1">
                <a:solidFill>
                  <a:srgbClr val="595959"/>
                </a:solidFill>
                <a:latin typeface="Calibri"/>
              </a:rPr>
              <a:t>non-linearity</a:t>
            </a:r>
            <a:r>
              <a:rPr lang="en-US" sz="2200" b="0" strike="noStrike" spc="-1">
                <a:solidFill>
                  <a:srgbClr val="595959"/>
                </a:solidFill>
                <a:latin typeface="Calibri"/>
              </a:rPr>
              <a:t> and </a:t>
            </a:r>
            <a:r>
              <a:rPr lang="en-US" sz="2200" b="0" i="1" strike="noStrike" spc="-1">
                <a:solidFill>
                  <a:srgbClr val="595959"/>
                </a:solidFill>
                <a:latin typeface="Calibri"/>
              </a:rPr>
              <a:t>activation functions</a:t>
            </a:r>
            <a:r>
              <a:rPr lang="en-US" sz="2200" b="0" strike="noStrike" spc="-1">
                <a:solidFill>
                  <a:srgbClr val="595959"/>
                </a:solidFill>
                <a:latin typeface="Calibri"/>
              </a:rPr>
              <a:t> enabled what we call </a:t>
            </a:r>
            <a:r>
              <a:rPr lang="en-US" sz="2200" b="0" i="1" strike="noStrike" spc="-1">
                <a:solidFill>
                  <a:srgbClr val="595959"/>
                </a:solidFill>
                <a:latin typeface="Calibri"/>
              </a:rPr>
              <a:t>deep-learning</a:t>
            </a:r>
            <a:r>
              <a:rPr lang="en-US" sz="2200" b="0" strike="noStrike" spc="-1">
                <a:solidFill>
                  <a:srgbClr val="595959"/>
                </a:solidFill>
                <a:latin typeface="Calibri"/>
              </a:rPr>
              <a:t> today.</a:t>
            </a:r>
          </a:p>
        </p:txBody>
      </p:sp>
      <p:grpSp>
        <p:nvGrpSpPr>
          <p:cNvPr id="538" name="Gruppieren 37"/>
          <p:cNvGrpSpPr/>
          <p:nvPr/>
        </p:nvGrpSpPr>
        <p:grpSpPr>
          <a:xfrm>
            <a:off x="691560" y="2004120"/>
            <a:ext cx="6644520" cy="2815200"/>
            <a:chOff x="691560" y="2004120"/>
            <a:chExt cx="6644520" cy="2815200"/>
          </a:xfrm>
        </p:grpSpPr>
        <p:sp>
          <p:nvSpPr>
            <p:cNvPr id="539" name="Textfeld 7"/>
            <p:cNvSpPr/>
            <p:nvPr/>
          </p:nvSpPr>
          <p:spPr>
            <a:xfrm>
              <a:off x="1422000" y="26564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1</a:t>
              </a:r>
              <a:endParaRPr lang="en-US" sz="1800" b="0" strike="noStrike" spc="-1">
                <a:solidFill>
                  <a:srgbClr val="000000"/>
                </a:solidFill>
                <a:latin typeface="Calibri"/>
              </a:endParaRPr>
            </a:p>
          </p:txBody>
        </p:sp>
        <p:sp>
          <p:nvSpPr>
            <p:cNvPr id="540" name="Textfeld 8"/>
            <p:cNvSpPr/>
            <p:nvPr/>
          </p:nvSpPr>
          <p:spPr>
            <a:xfrm>
              <a:off x="1422000" y="33062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2</a:t>
              </a:r>
              <a:endParaRPr lang="en-US" sz="1800" b="0" strike="noStrike" spc="-1">
                <a:solidFill>
                  <a:srgbClr val="000000"/>
                </a:solidFill>
                <a:latin typeface="Calibri"/>
              </a:endParaRPr>
            </a:p>
          </p:txBody>
        </p:sp>
        <p:sp>
          <p:nvSpPr>
            <p:cNvPr id="541" name="Textfeld 9"/>
            <p:cNvSpPr/>
            <p:nvPr/>
          </p:nvSpPr>
          <p:spPr>
            <a:xfrm>
              <a:off x="1422000" y="39560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3</a:t>
              </a:r>
              <a:endParaRPr lang="en-US" sz="1800" b="0" strike="noStrike" spc="-1">
                <a:solidFill>
                  <a:srgbClr val="000000"/>
                </a:solidFill>
                <a:latin typeface="Calibri"/>
              </a:endParaRPr>
            </a:p>
          </p:txBody>
        </p:sp>
        <p:sp>
          <p:nvSpPr>
            <p:cNvPr id="542" name="Gerade Verbindung mit Pfeil 11"/>
            <p:cNvSpPr/>
            <p:nvPr/>
          </p:nvSpPr>
          <p:spPr>
            <a:xfrm>
              <a:off x="1872360" y="28962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43" name="Gerade Verbindung mit Pfeil 12"/>
            <p:cNvSpPr/>
            <p:nvPr/>
          </p:nvSpPr>
          <p:spPr>
            <a:xfrm>
              <a:off x="18723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44" name="Gerade Verbindung mit Pfeil 13"/>
            <p:cNvSpPr/>
            <p:nvPr/>
          </p:nvSpPr>
          <p:spPr>
            <a:xfrm>
              <a:off x="1872360" y="420588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45" name="Textfeld 14"/>
            <p:cNvSpPr/>
            <p:nvPr/>
          </p:nvSpPr>
          <p:spPr>
            <a:xfrm>
              <a:off x="2410200" y="267840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1</a:t>
              </a:r>
              <a:endParaRPr lang="en-US" sz="1800" b="0" strike="noStrike" spc="-1">
                <a:solidFill>
                  <a:srgbClr val="000000"/>
                </a:solidFill>
                <a:latin typeface="Calibri"/>
              </a:endParaRPr>
            </a:p>
          </p:txBody>
        </p:sp>
        <p:sp>
          <p:nvSpPr>
            <p:cNvPr id="546" name="Textfeld 15"/>
            <p:cNvSpPr/>
            <p:nvPr/>
          </p:nvSpPr>
          <p:spPr>
            <a:xfrm>
              <a:off x="2410200" y="330840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2</a:t>
              </a:r>
              <a:endParaRPr lang="en-US" sz="1800" b="0" strike="noStrike" spc="-1">
                <a:solidFill>
                  <a:srgbClr val="000000"/>
                </a:solidFill>
                <a:latin typeface="Calibri"/>
              </a:endParaRPr>
            </a:p>
          </p:txBody>
        </p:sp>
        <p:sp>
          <p:nvSpPr>
            <p:cNvPr id="547" name="Textfeld 16"/>
            <p:cNvSpPr/>
            <p:nvPr/>
          </p:nvSpPr>
          <p:spPr>
            <a:xfrm>
              <a:off x="2410200" y="395604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3</a:t>
              </a:r>
              <a:endParaRPr lang="en-US" sz="1800" b="0" strike="noStrike" spc="-1">
                <a:solidFill>
                  <a:srgbClr val="000000"/>
                </a:solidFill>
                <a:latin typeface="Calibri"/>
              </a:endParaRPr>
            </a:p>
          </p:txBody>
        </p:sp>
        <p:sp>
          <p:nvSpPr>
            <p:cNvPr id="548" name="Gerade Verbindung mit Pfeil 17"/>
            <p:cNvSpPr/>
            <p:nvPr/>
          </p:nvSpPr>
          <p:spPr>
            <a:xfrm>
              <a:off x="29037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49" name="Gerade Verbindung mit Pfeil 18"/>
            <p:cNvSpPr/>
            <p:nvPr/>
          </p:nvSpPr>
          <p:spPr>
            <a:xfrm flipV="1">
              <a:off x="2903760" y="3819600"/>
              <a:ext cx="470160" cy="385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550" name="Gerade Verbindung mit Pfeil 20"/>
            <p:cNvSpPr/>
            <p:nvPr/>
          </p:nvSpPr>
          <p:spPr>
            <a:xfrm>
              <a:off x="2930400" y="2898720"/>
              <a:ext cx="470160" cy="385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Calibri"/>
              </a:endParaRPr>
            </a:p>
          </p:txBody>
        </p:sp>
        <p:grpSp>
          <p:nvGrpSpPr>
            <p:cNvPr id="551" name="Gruppieren 23"/>
            <p:cNvGrpSpPr/>
            <p:nvPr/>
          </p:nvGrpSpPr>
          <p:grpSpPr>
            <a:xfrm>
              <a:off x="3404880" y="3316680"/>
              <a:ext cx="470160" cy="530640"/>
              <a:chOff x="3404880" y="3316680"/>
              <a:chExt cx="470160" cy="530640"/>
            </a:xfrm>
          </p:grpSpPr>
          <p:sp>
            <p:nvSpPr>
              <p:cNvPr id="552" name="Ellipse 22"/>
              <p:cNvSpPr/>
              <p:nvPr/>
            </p:nvSpPr>
            <p:spPr>
              <a:xfrm>
                <a:off x="3404880" y="3316680"/>
                <a:ext cx="470160" cy="5306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mc:AlternateContent xmlns:mc="http://schemas.openxmlformats.org/markup-compatibility/2006" xmlns:a14="http://schemas.microsoft.com/office/drawing/2010/main">
            <mc:Choice Requires="a14">
              <p:sp>
                <p:nvSpPr>
                  <p:cNvPr id="553" name="Textfeld 21"/>
                  <p:cNvSpPr txBox="1"/>
                  <p:nvPr/>
                </p:nvSpPr>
                <p:spPr>
                  <a:xfrm>
                    <a:off x="3485160" y="3364200"/>
                    <a:ext cx="309600" cy="4352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𝛴</m:t>
                          </m:r>
                        </m:oMath>
                      </m:oMathPara>
                    </a14:m>
                    <a:endParaRPr/>
                  </a:p>
                </p:txBody>
              </p:sp>
            </mc:Choice>
            <mc:Fallback xmlns:p15="http://schemas.microsoft.com/office/powerpoint/2012/main" xmlns:p14="http://schemas.microsoft.com/office/powerpoint/2010/main" xmlns=""/>
          </mc:AlternateContent>
        </p:grpSp>
        <p:sp>
          <p:nvSpPr>
            <p:cNvPr id="554" name="Gerade Verbindung mit Pfeil 24"/>
            <p:cNvSpPr/>
            <p:nvPr/>
          </p:nvSpPr>
          <p:spPr>
            <a:xfrm>
              <a:off x="40341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55" name="Rechteck 25"/>
            <p:cNvSpPr/>
            <p:nvPr/>
          </p:nvSpPr>
          <p:spPr>
            <a:xfrm>
              <a:off x="4870800" y="3316680"/>
              <a:ext cx="680040" cy="53064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chemeClr val="lt1"/>
                  </a:solidFill>
                  <a:latin typeface="Calibri"/>
                </a:rPr>
                <a:t>f</a:t>
              </a:r>
              <a:endParaRPr lang="en-US" sz="1800" b="0" strike="noStrike" spc="-1">
                <a:solidFill>
                  <a:srgbClr val="000000"/>
                </a:solidFill>
                <a:latin typeface="Calibri"/>
              </a:endParaRPr>
            </a:p>
          </p:txBody>
        </p:sp>
        <p:sp>
          <p:nvSpPr>
            <p:cNvPr id="556" name="Gerade Verbindung mit Pfeil 26"/>
            <p:cNvSpPr/>
            <p:nvPr/>
          </p:nvSpPr>
          <p:spPr>
            <a:xfrm>
              <a:off x="56739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57" name="Textfeld 28"/>
            <p:cNvSpPr/>
            <p:nvPr/>
          </p:nvSpPr>
          <p:spPr>
            <a:xfrm>
              <a:off x="6132960" y="3383640"/>
              <a:ext cx="562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y</a:t>
              </a:r>
            </a:p>
          </p:txBody>
        </p:sp>
        <p:sp>
          <p:nvSpPr>
            <p:cNvPr id="558" name="Textfeld 29"/>
            <p:cNvSpPr/>
            <p:nvPr/>
          </p:nvSpPr>
          <p:spPr>
            <a:xfrm>
              <a:off x="5889240" y="295668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dirty="0">
                  <a:solidFill>
                    <a:srgbClr val="000000"/>
                  </a:solidFill>
                  <a:latin typeface="Calibri"/>
                </a:rPr>
                <a:t>Output</a:t>
              </a:r>
            </a:p>
          </p:txBody>
        </p:sp>
        <p:sp>
          <p:nvSpPr>
            <p:cNvPr id="559" name="Textfeld 30"/>
            <p:cNvSpPr/>
            <p:nvPr/>
          </p:nvSpPr>
          <p:spPr>
            <a:xfrm>
              <a:off x="4462200" y="2423160"/>
              <a:ext cx="1446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Activation function</a:t>
              </a:r>
            </a:p>
          </p:txBody>
        </p:sp>
        <p:sp>
          <p:nvSpPr>
            <p:cNvPr id="560" name="Textfeld 31"/>
            <p:cNvSpPr/>
            <p:nvPr/>
          </p:nvSpPr>
          <p:spPr>
            <a:xfrm>
              <a:off x="2903760" y="200412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Bias</a:t>
              </a:r>
            </a:p>
          </p:txBody>
        </p:sp>
        <p:sp>
          <p:nvSpPr>
            <p:cNvPr id="561" name="Gerade Verbindung mit Pfeil 32"/>
            <p:cNvSpPr/>
            <p:nvPr/>
          </p:nvSpPr>
          <p:spPr>
            <a:xfrm rot="5400000">
              <a:off x="3346920" y="2941920"/>
              <a:ext cx="5133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62" name="Textfeld 33"/>
            <p:cNvSpPr/>
            <p:nvPr/>
          </p:nvSpPr>
          <p:spPr>
            <a:xfrm>
              <a:off x="3436200" y="2290320"/>
              <a:ext cx="562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b</a:t>
              </a:r>
            </a:p>
          </p:txBody>
        </p:sp>
        <p:sp>
          <p:nvSpPr>
            <p:cNvPr id="563" name="Textfeld 34"/>
            <p:cNvSpPr/>
            <p:nvPr/>
          </p:nvSpPr>
          <p:spPr>
            <a:xfrm>
              <a:off x="1915920" y="445536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Weights</a:t>
              </a:r>
            </a:p>
          </p:txBody>
        </p:sp>
        <p:sp>
          <p:nvSpPr>
            <p:cNvPr id="564" name="Geschweifte Klammer links 35"/>
            <p:cNvSpPr/>
            <p:nvPr/>
          </p:nvSpPr>
          <p:spPr>
            <a:xfrm>
              <a:off x="1046520" y="2669400"/>
              <a:ext cx="423720" cy="1788480"/>
            </a:xfrm>
            <a:prstGeom prst="leftBrace">
              <a:avLst>
                <a:gd name="adj1" fmla="val 8333"/>
                <a:gd name="adj2" fmla="val 50000"/>
              </a:avLst>
            </a:prstGeom>
            <a:noFill/>
            <a:ln>
              <a:solidFill>
                <a:srgbClr val="000000"/>
              </a:solidFill>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p:sp>
          <p:nvSpPr>
            <p:cNvPr id="565" name="Textfeld 36"/>
            <p:cNvSpPr/>
            <p:nvPr/>
          </p:nvSpPr>
          <p:spPr>
            <a:xfrm rot="16200000">
              <a:off x="83880" y="3412080"/>
              <a:ext cx="15789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dirty="0">
                  <a:solidFill>
                    <a:srgbClr val="000000"/>
                  </a:solidFill>
                  <a:latin typeface="Calibri"/>
                </a:rPr>
                <a:t>Inputs</a:t>
              </a:r>
            </a:p>
          </p:txBody>
        </p:sp>
      </p:grpSp>
      <mc:AlternateContent xmlns:mc="http://schemas.openxmlformats.org/markup-compatibility/2006" xmlns:a14="http://schemas.microsoft.com/office/drawing/2010/main">
        <mc:Choice Requires="a14">
          <p:sp>
            <p:nvSpPr>
              <p:cNvPr id="566" name="Textfeld 38"/>
              <p:cNvSpPr txBox="1"/>
              <p:nvPr/>
            </p:nvSpPr>
            <p:spPr>
              <a:xfrm>
                <a:off x="7477932" y="3364200"/>
                <a:ext cx="4355024" cy="276480"/>
              </a:xfrm>
              <a:prstGeom prst="rect">
                <a:avLst/>
              </a:prstGeom>
            </p:spPr>
            <p:txBody>
              <a:bodyPr/>
              <a:lstStyle/>
              <a:p>
                <a14:m>
                  <m:oMath xmlns:m="http://schemas.openxmlformats.org/officeDocument/2006/math">
                    <m:r>
                      <a:rPr lang="ar-AE" smtClean="0">
                        <a:latin typeface="Cambria Math" panose="02040503050406030204" pitchFamily="18" charset="0"/>
                      </a:rPr>
                      <m:t>𝑦</m:t>
                    </m:r>
                    <m:r>
                      <a:rPr lang="ar-AE" smtClean="0">
                        <a:latin typeface="Cambria Math" panose="02040503050406030204" pitchFamily="18" charset="0"/>
                      </a:rPr>
                      <m:t>=</m:t>
                    </m:r>
                  </m:oMath>
                </a14:m>
                <a:r>
                  <a:rPr lang="de-DE" dirty="0"/>
                  <a:t> </a:t>
                </a:r>
                <a14:m>
                  <m:oMath xmlns:m="http://schemas.openxmlformats.org/officeDocument/2006/math">
                    <m:sSub>
                      <m:sSubPr>
                        <m:ctrlPr>
                          <a:rPr lang="ar-AE" i="1">
                            <a:latin typeface="Cambria Math" panose="02040503050406030204" pitchFamily="18" charset="0"/>
                          </a:rPr>
                        </m:ctrlPr>
                      </m:sSubPr>
                      <m:e>
                        <m:sSub>
                          <m:sSubPr>
                            <m:ctrlPr>
                              <a:rPr lang="ar-AE" i="1" smtClean="0">
                                <a:latin typeface="Cambria Math" panose="02040503050406030204" pitchFamily="18" charset="0"/>
                              </a:rPr>
                            </m:ctrlPr>
                          </m:sSubPr>
                          <m:e>
                            <m:r>
                              <a:rPr lang="de-DE" b="0" i="1" smtClean="0">
                                <a:latin typeface="Cambria Math" panose="02040503050406030204" pitchFamily="18" charset="0"/>
                              </a:rPr>
                              <m:t>𝑓</m:t>
                            </m:r>
                            <m:r>
                              <a:rPr lang="de-DE" b="0" i="1" smtClean="0">
                                <a:latin typeface="Cambria Math" panose="02040503050406030204" pitchFamily="18" charset="0"/>
                              </a:rPr>
                              <m:t>(</m:t>
                            </m:r>
                            <m:r>
                              <a:rPr lang="ar-AE" b="0" i="1" smtClean="0">
                                <a:latin typeface="Cambria Math" panose="02040503050406030204" pitchFamily="18" charset="0"/>
                              </a:rPr>
                              <m:t>𝑤</m:t>
                            </m:r>
                          </m:e>
                          <m:sub>
                            <m:r>
                              <a:rPr lang="de-DE" b="0" i="1" smtClean="0">
                                <a:latin typeface="Cambria Math" panose="02040503050406030204" pitchFamily="18" charset="0"/>
                              </a:rPr>
                              <m:t>1</m:t>
                            </m:r>
                          </m:sub>
                        </m:sSub>
                        <m:r>
                          <a:rPr lang="ar-AE">
                            <a:latin typeface="Cambria Math" panose="02040503050406030204" pitchFamily="18" charset="0"/>
                          </a:rPr>
                          <m:t>𝑥</m:t>
                        </m:r>
                      </m:e>
                      <m:sub>
                        <m:r>
                          <a:rPr lang="ar-AE">
                            <a:latin typeface="Cambria Math" panose="02040503050406030204" pitchFamily="18" charset="0"/>
                          </a:rPr>
                          <m:t>1</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𝑤</m:t>
                        </m:r>
                      </m:e>
                      <m:sub>
                        <m:r>
                          <a:rPr lang="ar-AE">
                            <a:latin typeface="Cambria Math" panose="02040503050406030204" pitchFamily="18" charset="0"/>
                          </a:rPr>
                          <m:t>2</m:t>
                        </m:r>
                      </m:sub>
                    </m:sSub>
                    <m:sSub>
                      <m:sSubPr>
                        <m:ctrlPr>
                          <a:rPr lang="ar-AE" i="1">
                            <a:latin typeface="Cambria Math" panose="02040503050406030204" pitchFamily="18" charset="0"/>
                          </a:rPr>
                        </m:ctrlPr>
                      </m:sSubPr>
                      <m:e>
                        <m:r>
                          <a:rPr lang="ar-AE">
                            <a:latin typeface="Cambria Math" panose="02040503050406030204" pitchFamily="18" charset="0"/>
                          </a:rPr>
                          <m:t>𝑥</m:t>
                        </m:r>
                      </m:e>
                      <m:sub>
                        <m:r>
                          <a:rPr lang="ar-AE">
                            <a:latin typeface="Cambria Math" panose="02040503050406030204" pitchFamily="18" charset="0"/>
                          </a:rPr>
                          <m:t>2</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𝑤</m:t>
                        </m:r>
                      </m:e>
                      <m:sub>
                        <m:r>
                          <a:rPr lang="ar-AE">
                            <a:latin typeface="Cambria Math" panose="02040503050406030204" pitchFamily="18" charset="0"/>
                          </a:rPr>
                          <m:t>3</m:t>
                        </m:r>
                      </m:sub>
                    </m:sSub>
                    <m:sSub>
                      <m:sSubPr>
                        <m:ctrlPr>
                          <a:rPr lang="ar-AE" i="1">
                            <a:latin typeface="Cambria Math" panose="02040503050406030204" pitchFamily="18" charset="0"/>
                          </a:rPr>
                        </m:ctrlPr>
                      </m:sSubPr>
                      <m:e>
                        <m:r>
                          <a:rPr lang="ar-AE">
                            <a:latin typeface="Cambria Math" panose="02040503050406030204" pitchFamily="18" charset="0"/>
                          </a:rPr>
                          <m:t>𝑥</m:t>
                        </m:r>
                      </m:e>
                      <m:sub>
                        <m:r>
                          <a:rPr lang="ar-AE">
                            <a:latin typeface="Cambria Math" panose="02040503050406030204" pitchFamily="18" charset="0"/>
                          </a:rPr>
                          <m:t>3</m:t>
                        </m:r>
                      </m:sub>
                    </m:sSub>
                    <m:r>
                      <a:rPr lang="ar-AE">
                        <a:latin typeface="Cambria Math" panose="02040503050406030204" pitchFamily="18" charset="0"/>
                      </a:rPr>
                      <m:t>+</m:t>
                    </m:r>
                    <m:r>
                      <m:rPr>
                        <m:sty m:val="p"/>
                      </m:rPr>
                      <a:rPr lang="de-DE" b="0" i="0" smtClean="0">
                        <a:latin typeface="Cambria Math" panose="02040503050406030204" pitchFamily="18" charset="0"/>
                      </a:rPr>
                      <m:t>b</m:t>
                    </m:r>
                    <m:r>
                      <a:rPr lang="de-DE" b="0" i="0" smtClean="0">
                        <a:latin typeface="Cambria Math" panose="02040503050406030204" pitchFamily="18" charset="0"/>
                      </a:rPr>
                      <m:t>)</m:t>
                    </m:r>
                  </m:oMath>
                </a14:m>
                <a:endParaRPr dirty="0"/>
              </a:p>
            </p:txBody>
          </p:sp>
        </mc:Choice>
        <mc:Fallback xmlns="">
          <p:sp>
            <p:nvSpPr>
              <p:cNvPr id="566" name="Textfeld 38"/>
              <p:cNvSpPr txBox="1">
                <a:spLocks noRot="1" noChangeAspect="1" noMove="1" noResize="1" noEditPoints="1" noAdjustHandles="1" noChangeArrowheads="1" noChangeShapeType="1" noTextEdit="1"/>
              </p:cNvSpPr>
              <p:nvPr/>
            </p:nvSpPr>
            <p:spPr>
              <a:xfrm>
                <a:off x="7477932" y="3364200"/>
                <a:ext cx="4355024" cy="276480"/>
              </a:xfrm>
              <a:prstGeom prst="rect">
                <a:avLst/>
              </a:prstGeom>
              <a:blipFill>
                <a:blip r:embed="rId2"/>
                <a:stretch>
                  <a:fillRect b="-51111"/>
                </a:stretch>
              </a:blipFill>
            </p:spPr>
            <p:txBody>
              <a:bodyPr/>
              <a:lstStyle/>
              <a:p>
                <a:r>
                  <a:rPr lang="en-US">
                    <a:noFill/>
                  </a:rPr>
                  <a:t> </a:t>
                </a:r>
              </a:p>
            </p:txBody>
          </p:sp>
        </mc:Fallback>
      </mc:AlternateContent>
      <p:sp>
        <p:nvSpPr>
          <p:cNvPr id="567" name="Rechteck 40"/>
          <p:cNvSpPr/>
          <p:nvPr/>
        </p:nvSpPr>
        <p:spPr>
          <a:xfrm>
            <a:off x="556560" y="1948320"/>
            <a:ext cx="3670920" cy="317196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568" name="Textfeld 41"/>
          <p:cNvSpPr/>
          <p:nvPr/>
        </p:nvSpPr>
        <p:spPr>
          <a:xfrm>
            <a:off x="1706040" y="5068080"/>
            <a:ext cx="14594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FF0000"/>
                </a:solidFill>
                <a:latin typeface="Calibri"/>
              </a:rPr>
              <a:t>Linear</a:t>
            </a:r>
            <a:endParaRPr lang="en-US" sz="1800" b="0" strike="noStrike" spc="-1">
              <a:solidFill>
                <a:srgbClr val="000000"/>
              </a:solidFill>
              <a:latin typeface="Calibri"/>
            </a:endParaRPr>
          </a:p>
        </p:txBody>
      </p:sp>
      <p:sp>
        <p:nvSpPr>
          <p:cNvPr id="569" name="Rechteck 42"/>
          <p:cNvSpPr/>
          <p:nvPr/>
        </p:nvSpPr>
        <p:spPr>
          <a:xfrm>
            <a:off x="4357800" y="1948320"/>
            <a:ext cx="1494360" cy="3171960"/>
          </a:xfrm>
          <a:prstGeom prst="rect">
            <a:avLst/>
          </a:prstGeom>
          <a:noFill/>
          <a:ln w="34925">
            <a:solidFill>
              <a:srgbClr val="5B9BD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570" name="Textfeld 44"/>
          <p:cNvSpPr/>
          <p:nvPr/>
        </p:nvSpPr>
        <p:spPr>
          <a:xfrm>
            <a:off x="4285080" y="5070240"/>
            <a:ext cx="14594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chemeClr val="accent1"/>
                </a:solidFill>
                <a:latin typeface="Calibri"/>
              </a:rPr>
              <a:t>Non-linear</a:t>
            </a:r>
            <a:endParaRPr lang="en-US" sz="1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569"/>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Activation functions</a:t>
            </a:r>
            <a:endParaRPr lang="en-US" sz="4300" b="0" strike="noStrike" spc="-1">
              <a:solidFill>
                <a:srgbClr val="000000"/>
              </a:solidFill>
              <a:latin typeface="Calibri"/>
            </a:endParaRPr>
          </a:p>
        </p:txBody>
      </p:sp>
      <p:sp>
        <p:nvSpPr>
          <p:cNvPr id="572" name="PlaceHolder 2"/>
          <p:cNvSpPr>
            <a:spLocks noGrp="1"/>
          </p:cNvSpPr>
          <p:nvPr>
            <p:ph/>
          </p:nvPr>
        </p:nvSpPr>
        <p:spPr>
          <a:xfrm>
            <a:off x="214200" y="1171440"/>
            <a:ext cx="11884680" cy="51624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Introduction of </a:t>
            </a:r>
            <a:r>
              <a:rPr lang="en-US" sz="2200" b="0" i="1" strike="noStrike" spc="-1">
                <a:solidFill>
                  <a:srgbClr val="595959"/>
                </a:solidFill>
                <a:latin typeface="Calibri"/>
              </a:rPr>
              <a:t>non-linearity</a:t>
            </a:r>
            <a:r>
              <a:rPr lang="en-US" sz="2200" b="0" strike="noStrike" spc="-1">
                <a:solidFill>
                  <a:srgbClr val="595959"/>
                </a:solidFill>
                <a:latin typeface="Calibri"/>
              </a:rPr>
              <a:t> and </a:t>
            </a:r>
            <a:r>
              <a:rPr lang="en-US" sz="2200" b="0" i="1" strike="noStrike" spc="-1">
                <a:solidFill>
                  <a:srgbClr val="595959"/>
                </a:solidFill>
                <a:latin typeface="Calibri"/>
              </a:rPr>
              <a:t>activation functions</a:t>
            </a:r>
            <a:r>
              <a:rPr lang="en-US" sz="2200" b="0" strike="noStrike" spc="-1">
                <a:solidFill>
                  <a:srgbClr val="595959"/>
                </a:solidFill>
                <a:latin typeface="Calibri"/>
              </a:rPr>
              <a:t> enabled what we call </a:t>
            </a:r>
            <a:r>
              <a:rPr lang="en-US" sz="2200" b="0" i="1" strike="noStrike" spc="-1">
                <a:solidFill>
                  <a:srgbClr val="595959"/>
                </a:solidFill>
                <a:latin typeface="Calibri"/>
              </a:rPr>
              <a:t>deep-learning</a:t>
            </a:r>
            <a:r>
              <a:rPr lang="en-US" sz="2200" b="0" strike="noStrike" spc="-1">
                <a:solidFill>
                  <a:srgbClr val="595959"/>
                </a:solidFill>
                <a:latin typeface="Calibri"/>
              </a:rPr>
              <a:t> today.</a:t>
            </a:r>
          </a:p>
        </p:txBody>
      </p:sp>
      <p:grpSp>
        <p:nvGrpSpPr>
          <p:cNvPr id="573" name="Gruppieren 37"/>
          <p:cNvGrpSpPr/>
          <p:nvPr/>
        </p:nvGrpSpPr>
        <p:grpSpPr>
          <a:xfrm>
            <a:off x="691560" y="2004120"/>
            <a:ext cx="6644520" cy="2815200"/>
            <a:chOff x="691560" y="2004120"/>
            <a:chExt cx="6644520" cy="2815200"/>
          </a:xfrm>
        </p:grpSpPr>
        <p:sp>
          <p:nvSpPr>
            <p:cNvPr id="574" name="Textfeld 7"/>
            <p:cNvSpPr/>
            <p:nvPr/>
          </p:nvSpPr>
          <p:spPr>
            <a:xfrm>
              <a:off x="1422000" y="26564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1</a:t>
              </a:r>
              <a:endParaRPr lang="en-US" sz="1800" b="0" strike="noStrike" spc="-1">
                <a:solidFill>
                  <a:srgbClr val="000000"/>
                </a:solidFill>
                <a:latin typeface="Calibri"/>
              </a:endParaRPr>
            </a:p>
          </p:txBody>
        </p:sp>
        <p:sp>
          <p:nvSpPr>
            <p:cNvPr id="575" name="Textfeld 8"/>
            <p:cNvSpPr/>
            <p:nvPr/>
          </p:nvSpPr>
          <p:spPr>
            <a:xfrm>
              <a:off x="1422000" y="33062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2</a:t>
              </a:r>
              <a:endParaRPr lang="en-US" sz="1800" b="0" strike="noStrike" spc="-1">
                <a:solidFill>
                  <a:srgbClr val="000000"/>
                </a:solidFill>
                <a:latin typeface="Calibri"/>
              </a:endParaRPr>
            </a:p>
          </p:txBody>
        </p:sp>
        <p:sp>
          <p:nvSpPr>
            <p:cNvPr id="576" name="Textfeld 9"/>
            <p:cNvSpPr/>
            <p:nvPr/>
          </p:nvSpPr>
          <p:spPr>
            <a:xfrm>
              <a:off x="1422000" y="39560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3</a:t>
              </a:r>
              <a:endParaRPr lang="en-US" sz="1800" b="0" strike="noStrike" spc="-1">
                <a:solidFill>
                  <a:srgbClr val="000000"/>
                </a:solidFill>
                <a:latin typeface="Calibri"/>
              </a:endParaRPr>
            </a:p>
          </p:txBody>
        </p:sp>
        <p:sp>
          <p:nvSpPr>
            <p:cNvPr id="577" name="Gerade Verbindung mit Pfeil 11"/>
            <p:cNvSpPr/>
            <p:nvPr/>
          </p:nvSpPr>
          <p:spPr>
            <a:xfrm>
              <a:off x="1872360" y="28962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78" name="Gerade Verbindung mit Pfeil 12"/>
            <p:cNvSpPr/>
            <p:nvPr/>
          </p:nvSpPr>
          <p:spPr>
            <a:xfrm>
              <a:off x="18723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79" name="Gerade Verbindung mit Pfeil 13"/>
            <p:cNvSpPr/>
            <p:nvPr/>
          </p:nvSpPr>
          <p:spPr>
            <a:xfrm>
              <a:off x="1872360" y="420588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80" name="Textfeld 14"/>
            <p:cNvSpPr/>
            <p:nvPr/>
          </p:nvSpPr>
          <p:spPr>
            <a:xfrm>
              <a:off x="2410200" y="267840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1</a:t>
              </a:r>
              <a:endParaRPr lang="en-US" sz="1800" b="0" strike="noStrike" spc="-1">
                <a:solidFill>
                  <a:srgbClr val="000000"/>
                </a:solidFill>
                <a:latin typeface="Calibri"/>
              </a:endParaRPr>
            </a:p>
          </p:txBody>
        </p:sp>
        <p:sp>
          <p:nvSpPr>
            <p:cNvPr id="581" name="Textfeld 15"/>
            <p:cNvSpPr/>
            <p:nvPr/>
          </p:nvSpPr>
          <p:spPr>
            <a:xfrm>
              <a:off x="2410200" y="330840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2</a:t>
              </a:r>
              <a:endParaRPr lang="en-US" sz="1800" b="0" strike="noStrike" spc="-1">
                <a:solidFill>
                  <a:srgbClr val="000000"/>
                </a:solidFill>
                <a:latin typeface="Calibri"/>
              </a:endParaRPr>
            </a:p>
          </p:txBody>
        </p:sp>
        <p:sp>
          <p:nvSpPr>
            <p:cNvPr id="582" name="Textfeld 16"/>
            <p:cNvSpPr/>
            <p:nvPr/>
          </p:nvSpPr>
          <p:spPr>
            <a:xfrm>
              <a:off x="2410200" y="395604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3</a:t>
              </a:r>
              <a:endParaRPr lang="en-US" sz="1800" b="0" strike="noStrike" spc="-1">
                <a:solidFill>
                  <a:srgbClr val="000000"/>
                </a:solidFill>
                <a:latin typeface="Calibri"/>
              </a:endParaRPr>
            </a:p>
          </p:txBody>
        </p:sp>
        <p:sp>
          <p:nvSpPr>
            <p:cNvPr id="583" name="Gerade Verbindung mit Pfeil 17"/>
            <p:cNvSpPr/>
            <p:nvPr/>
          </p:nvSpPr>
          <p:spPr>
            <a:xfrm>
              <a:off x="29037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84" name="Gerade Verbindung mit Pfeil 18"/>
            <p:cNvSpPr/>
            <p:nvPr/>
          </p:nvSpPr>
          <p:spPr>
            <a:xfrm flipV="1">
              <a:off x="2903760" y="3819600"/>
              <a:ext cx="470160" cy="385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585" name="Gerade Verbindung mit Pfeil 20"/>
            <p:cNvSpPr/>
            <p:nvPr/>
          </p:nvSpPr>
          <p:spPr>
            <a:xfrm>
              <a:off x="2930400" y="2898720"/>
              <a:ext cx="470160" cy="385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Calibri"/>
              </a:endParaRPr>
            </a:p>
          </p:txBody>
        </p:sp>
        <p:grpSp>
          <p:nvGrpSpPr>
            <p:cNvPr id="586" name="Gruppieren 23"/>
            <p:cNvGrpSpPr/>
            <p:nvPr/>
          </p:nvGrpSpPr>
          <p:grpSpPr>
            <a:xfrm>
              <a:off x="3404880" y="3316680"/>
              <a:ext cx="470160" cy="530640"/>
              <a:chOff x="3404880" y="3316680"/>
              <a:chExt cx="470160" cy="530640"/>
            </a:xfrm>
          </p:grpSpPr>
          <p:sp>
            <p:nvSpPr>
              <p:cNvPr id="587" name="Ellipse 22"/>
              <p:cNvSpPr/>
              <p:nvPr/>
            </p:nvSpPr>
            <p:spPr>
              <a:xfrm>
                <a:off x="3404880" y="3316680"/>
                <a:ext cx="470160" cy="5306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mc:AlternateContent xmlns:mc="http://schemas.openxmlformats.org/markup-compatibility/2006" xmlns:a14="http://schemas.microsoft.com/office/drawing/2010/main">
            <mc:Choice Requires="a14">
              <p:sp>
                <p:nvSpPr>
                  <p:cNvPr id="588" name="Textfeld 21"/>
                  <p:cNvSpPr txBox="1"/>
                  <p:nvPr/>
                </p:nvSpPr>
                <p:spPr>
                  <a:xfrm>
                    <a:off x="3485160" y="3364200"/>
                    <a:ext cx="309600" cy="4352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𝛴</m:t>
                          </m:r>
                        </m:oMath>
                      </m:oMathPara>
                    </a14:m>
                    <a:endParaRPr/>
                  </a:p>
                </p:txBody>
              </p:sp>
            </mc:Choice>
            <mc:Fallback xmlns:p15="http://schemas.microsoft.com/office/powerpoint/2012/main" xmlns:p14="http://schemas.microsoft.com/office/powerpoint/2010/main" xmlns=""/>
          </mc:AlternateContent>
        </p:grpSp>
        <p:sp>
          <p:nvSpPr>
            <p:cNvPr id="589" name="Gerade Verbindung mit Pfeil 24"/>
            <p:cNvSpPr/>
            <p:nvPr/>
          </p:nvSpPr>
          <p:spPr>
            <a:xfrm>
              <a:off x="40341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90" name="Rechteck 25"/>
            <p:cNvSpPr/>
            <p:nvPr/>
          </p:nvSpPr>
          <p:spPr>
            <a:xfrm>
              <a:off x="4870800" y="3316680"/>
              <a:ext cx="680040" cy="53064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chemeClr val="lt1"/>
                  </a:solidFill>
                  <a:latin typeface="Calibri"/>
                </a:rPr>
                <a:t>f</a:t>
              </a:r>
              <a:endParaRPr lang="en-US" sz="1800" b="0" strike="noStrike" spc="-1">
                <a:solidFill>
                  <a:srgbClr val="000000"/>
                </a:solidFill>
                <a:latin typeface="Calibri"/>
              </a:endParaRPr>
            </a:p>
          </p:txBody>
        </p:sp>
        <p:sp>
          <p:nvSpPr>
            <p:cNvPr id="591" name="Gerade Verbindung mit Pfeil 26"/>
            <p:cNvSpPr/>
            <p:nvPr/>
          </p:nvSpPr>
          <p:spPr>
            <a:xfrm>
              <a:off x="5673960" y="3582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92" name="Textfeld 28"/>
            <p:cNvSpPr/>
            <p:nvPr/>
          </p:nvSpPr>
          <p:spPr>
            <a:xfrm>
              <a:off x="6132960" y="3383640"/>
              <a:ext cx="562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y</a:t>
              </a:r>
            </a:p>
          </p:txBody>
        </p:sp>
        <p:sp>
          <p:nvSpPr>
            <p:cNvPr id="593" name="Textfeld 29"/>
            <p:cNvSpPr/>
            <p:nvPr/>
          </p:nvSpPr>
          <p:spPr>
            <a:xfrm>
              <a:off x="5889240" y="295668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Output</a:t>
              </a:r>
            </a:p>
          </p:txBody>
        </p:sp>
        <p:sp>
          <p:nvSpPr>
            <p:cNvPr id="594" name="Textfeld 30"/>
            <p:cNvSpPr/>
            <p:nvPr/>
          </p:nvSpPr>
          <p:spPr>
            <a:xfrm>
              <a:off x="4462200" y="2423160"/>
              <a:ext cx="1446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Activation function</a:t>
              </a:r>
            </a:p>
          </p:txBody>
        </p:sp>
        <p:sp>
          <p:nvSpPr>
            <p:cNvPr id="595" name="Textfeld 31"/>
            <p:cNvSpPr/>
            <p:nvPr/>
          </p:nvSpPr>
          <p:spPr>
            <a:xfrm>
              <a:off x="2903760" y="200412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Bias</a:t>
              </a:r>
            </a:p>
          </p:txBody>
        </p:sp>
        <p:sp>
          <p:nvSpPr>
            <p:cNvPr id="596" name="Gerade Verbindung mit Pfeil 32"/>
            <p:cNvSpPr/>
            <p:nvPr/>
          </p:nvSpPr>
          <p:spPr>
            <a:xfrm rot="5400000">
              <a:off x="3346920" y="2941920"/>
              <a:ext cx="5133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97" name="Textfeld 33"/>
            <p:cNvSpPr/>
            <p:nvPr/>
          </p:nvSpPr>
          <p:spPr>
            <a:xfrm>
              <a:off x="3436200" y="2290320"/>
              <a:ext cx="562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b</a:t>
              </a:r>
            </a:p>
          </p:txBody>
        </p:sp>
        <p:sp>
          <p:nvSpPr>
            <p:cNvPr id="598" name="Textfeld 34"/>
            <p:cNvSpPr/>
            <p:nvPr/>
          </p:nvSpPr>
          <p:spPr>
            <a:xfrm>
              <a:off x="1915920" y="445536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Weights</a:t>
              </a:r>
            </a:p>
          </p:txBody>
        </p:sp>
        <p:sp>
          <p:nvSpPr>
            <p:cNvPr id="599" name="Geschweifte Klammer links 35"/>
            <p:cNvSpPr/>
            <p:nvPr/>
          </p:nvSpPr>
          <p:spPr>
            <a:xfrm>
              <a:off x="1046520" y="2669400"/>
              <a:ext cx="423720" cy="1788480"/>
            </a:xfrm>
            <a:prstGeom prst="leftBrace">
              <a:avLst>
                <a:gd name="adj1" fmla="val 8333"/>
                <a:gd name="adj2" fmla="val 50000"/>
              </a:avLst>
            </a:prstGeom>
            <a:noFill/>
            <a:ln>
              <a:solidFill>
                <a:srgbClr val="000000"/>
              </a:solidFill>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p:sp>
          <p:nvSpPr>
            <p:cNvPr id="600" name="Textfeld 36"/>
            <p:cNvSpPr/>
            <p:nvPr/>
          </p:nvSpPr>
          <p:spPr>
            <a:xfrm rot="16200000">
              <a:off x="83880" y="3412080"/>
              <a:ext cx="15789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Inputs</a:t>
              </a:r>
            </a:p>
          </p:txBody>
        </p:sp>
      </p:grpSp>
      <p:sp>
        <p:nvSpPr>
          <p:cNvPr id="601" name="Rechteck 40"/>
          <p:cNvSpPr/>
          <p:nvPr/>
        </p:nvSpPr>
        <p:spPr>
          <a:xfrm>
            <a:off x="556560" y="1948320"/>
            <a:ext cx="3670920" cy="317196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02" name="Textfeld 41"/>
          <p:cNvSpPr/>
          <p:nvPr/>
        </p:nvSpPr>
        <p:spPr>
          <a:xfrm>
            <a:off x="1706040" y="5068080"/>
            <a:ext cx="14594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FF0000"/>
                </a:solidFill>
                <a:latin typeface="Calibri"/>
              </a:rPr>
              <a:t>Linear</a:t>
            </a:r>
            <a:endParaRPr lang="en-US" sz="1800" b="0" strike="noStrike" spc="-1">
              <a:solidFill>
                <a:srgbClr val="000000"/>
              </a:solidFill>
              <a:latin typeface="Calibri"/>
            </a:endParaRPr>
          </a:p>
        </p:txBody>
      </p:sp>
      <p:sp>
        <p:nvSpPr>
          <p:cNvPr id="603" name="Rechteck 42"/>
          <p:cNvSpPr/>
          <p:nvPr/>
        </p:nvSpPr>
        <p:spPr>
          <a:xfrm>
            <a:off x="4357800" y="1948320"/>
            <a:ext cx="1494360" cy="3171960"/>
          </a:xfrm>
          <a:prstGeom prst="rect">
            <a:avLst/>
          </a:prstGeom>
          <a:noFill/>
          <a:ln w="34925">
            <a:solidFill>
              <a:srgbClr val="5B9BD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04" name="Textfeld 44"/>
          <p:cNvSpPr/>
          <p:nvPr/>
        </p:nvSpPr>
        <p:spPr>
          <a:xfrm>
            <a:off x="4285080" y="5070240"/>
            <a:ext cx="14594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chemeClr val="accent1"/>
                </a:solidFill>
                <a:latin typeface="Calibri"/>
              </a:rPr>
              <a:t>Non-linear</a:t>
            </a:r>
            <a:endParaRPr lang="en-US" sz="1800" b="0" strike="noStrike" spc="-1">
              <a:solidFill>
                <a:srgbClr val="000000"/>
              </a:solidFill>
              <a:latin typeface="Calibri"/>
            </a:endParaRPr>
          </a:p>
        </p:txBody>
      </p:sp>
      <p:pic>
        <p:nvPicPr>
          <p:cNvPr id="605" name="Picture 36"/>
          <p:cNvPicPr/>
          <p:nvPr/>
        </p:nvPicPr>
        <p:blipFill>
          <a:blip r:embed="rId2"/>
          <a:stretch/>
        </p:blipFill>
        <p:spPr>
          <a:xfrm>
            <a:off x="6696720" y="1945440"/>
            <a:ext cx="5266440" cy="705600"/>
          </a:xfrm>
          <a:prstGeom prst="rect">
            <a:avLst/>
          </a:prstGeom>
          <a:ln w="0">
            <a:noFill/>
          </a:ln>
        </p:spPr>
      </p:pic>
      <p:pic>
        <p:nvPicPr>
          <p:cNvPr id="606" name="Picture 37"/>
          <p:cNvPicPr/>
          <p:nvPr/>
        </p:nvPicPr>
        <p:blipFill>
          <a:blip r:embed="rId3"/>
          <a:stretch/>
        </p:blipFill>
        <p:spPr>
          <a:xfrm>
            <a:off x="6687360" y="2773440"/>
            <a:ext cx="5271480" cy="720720"/>
          </a:xfrm>
          <a:prstGeom prst="rect">
            <a:avLst/>
          </a:prstGeom>
          <a:ln w="0">
            <a:noFill/>
          </a:ln>
        </p:spPr>
      </p:pic>
      <p:pic>
        <p:nvPicPr>
          <p:cNvPr id="607" name="Picture 38"/>
          <p:cNvPicPr/>
          <p:nvPr/>
        </p:nvPicPr>
        <p:blipFill>
          <a:blip r:embed="rId4"/>
          <a:stretch/>
        </p:blipFill>
        <p:spPr>
          <a:xfrm>
            <a:off x="6699240" y="3613680"/>
            <a:ext cx="5271480" cy="720720"/>
          </a:xfrm>
          <a:prstGeom prst="rect">
            <a:avLst/>
          </a:prstGeom>
          <a:ln w="0">
            <a:noFill/>
          </a:ln>
        </p:spPr>
      </p:pic>
      <p:pic>
        <p:nvPicPr>
          <p:cNvPr id="608" name="Picture 39"/>
          <p:cNvPicPr/>
          <p:nvPr/>
        </p:nvPicPr>
        <p:blipFill>
          <a:blip r:embed="rId5"/>
          <a:stretch/>
        </p:blipFill>
        <p:spPr>
          <a:xfrm>
            <a:off x="6699240" y="4453200"/>
            <a:ext cx="5256360" cy="776520"/>
          </a:xfrm>
          <a:prstGeom prst="rect">
            <a:avLst/>
          </a:prstGeom>
          <a:ln w="0">
            <a:noFill/>
          </a:ln>
        </p:spPr>
      </p:pic>
      <p:sp>
        <p:nvSpPr>
          <p:cNvPr id="609" name="TextBox 40"/>
          <p:cNvSpPr/>
          <p:nvPr/>
        </p:nvSpPr>
        <p:spPr>
          <a:xfrm>
            <a:off x="2684160" y="6160680"/>
            <a:ext cx="61470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Arial"/>
              </a:rPr>
              <a:t>Source: </a:t>
            </a:r>
            <a:r>
              <a:rPr lang="en-US" sz="1800" b="0" strike="noStrike" spc="-1">
                <a:solidFill>
                  <a:srgbClr val="0563C1"/>
                </a:solidFill>
                <a:latin typeface="Arial"/>
                <a:hlinkClick r:id="rId6"/>
              </a:rPr>
              <a:t>https://en.wikipedia.org/wiki/Activation_function</a:t>
            </a:r>
            <a:r>
              <a:rPr lang="en-US" sz="1800" b="0" strike="noStrike" spc="-1">
                <a:solidFill>
                  <a:srgbClr val="000000"/>
                </a:solidFill>
                <a:latin typeface="Arial"/>
              </a:rPr>
              <a:t>  Licensed </a:t>
            </a:r>
            <a:r>
              <a:rPr lang="en-US" sz="1800" b="0" strike="noStrike" spc="-1">
                <a:solidFill>
                  <a:srgbClr val="0563C1"/>
                </a:solidFill>
                <a:latin typeface="Arial"/>
                <a:hlinkClick r:id="rId7"/>
              </a:rPr>
              <a:t>CC-BY-SA 4.0</a:t>
            </a:r>
            <a:r>
              <a:rPr lang="en-US" sz="1800" b="0" strike="noStrike" spc="-1">
                <a:solidFill>
                  <a:srgbClr val="000000"/>
                </a:solidFill>
                <a:latin typeface="Arial"/>
              </a:rPr>
              <a:t> by </a:t>
            </a:r>
            <a:r>
              <a:rPr lang="en-US" sz="1800" b="0" strike="noStrike" spc="-1">
                <a:solidFill>
                  <a:srgbClr val="0563C1"/>
                </a:solidFill>
                <a:latin typeface="Arial"/>
                <a:hlinkClick r:id="rId8"/>
              </a:rPr>
              <a:t>Laughsinthestocks</a:t>
            </a:r>
            <a:r>
              <a:rPr lang="en-US" sz="1800" b="0" strike="noStrike" spc="-1">
                <a:solidFill>
                  <a:srgbClr val="54595D"/>
                </a:solidFill>
                <a:latin typeface="Arial"/>
              </a:rPr>
              <a:t> </a:t>
            </a:r>
            <a:endParaRPr lang="en-US" sz="1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60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6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6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6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41">
            <a:extLst>
              <a:ext uri="{FF2B5EF4-FFF2-40B4-BE49-F238E27FC236}">
                <a16:creationId xmlns:a16="http://schemas.microsoft.com/office/drawing/2014/main" id="{326E01EB-78CA-07D7-E7E1-DF6854644664}"/>
              </a:ext>
            </a:extLst>
          </p:cNvPr>
          <p:cNvSpPr/>
          <p:nvPr/>
        </p:nvSpPr>
        <p:spPr>
          <a:xfrm>
            <a:off x="8287260" y="4384800"/>
            <a:ext cx="379080" cy="379080"/>
          </a:xfrm>
          <a:prstGeom prst="ellipse">
            <a:avLst/>
          </a:prstGeom>
          <a:solidFill>
            <a:srgbClr val="FCBE4E"/>
          </a:solidFill>
          <a:ln w="28575">
            <a:noFill/>
          </a:ln>
        </p:spPr>
        <p:style>
          <a:lnRef idx="2">
            <a:schemeClr val="accent1">
              <a:shade val="50000"/>
            </a:schemeClr>
          </a:lnRef>
          <a:fillRef idx="1">
            <a:schemeClr val="accent1"/>
          </a:fillRef>
          <a:effectRef idx="0">
            <a:schemeClr val="accent1"/>
          </a:effectRef>
          <a:fontRef idx="minor"/>
        </p:style>
        <p:txBody>
          <a:bodyPr lIns="0" tIns="45000" rIns="0" bIns="45000" anchor="ctr">
            <a:noAutofit/>
          </a:bodyPr>
          <a:lstStyle/>
          <a:p>
            <a:pPr algn="ctr">
              <a:lnSpc>
                <a:spcPct val="100000"/>
              </a:lnSpc>
              <a:buNone/>
            </a:pPr>
            <a:endParaRPr lang="en-US" sz="1600" b="0" strike="noStrike" spc="-1" dirty="0">
              <a:solidFill>
                <a:schemeClr val="lt1"/>
              </a:solidFill>
              <a:latin typeface="Calibri"/>
            </a:endParaRPr>
          </a:p>
        </p:txBody>
      </p:sp>
      <p:sp>
        <p:nvSpPr>
          <p:cNvPr id="20" name="Oval 43">
            <a:extLst>
              <a:ext uri="{FF2B5EF4-FFF2-40B4-BE49-F238E27FC236}">
                <a16:creationId xmlns:a16="http://schemas.microsoft.com/office/drawing/2014/main" id="{FCC49693-72EC-A220-30B8-33A8823771AE}"/>
              </a:ext>
            </a:extLst>
          </p:cNvPr>
          <p:cNvSpPr/>
          <p:nvPr/>
        </p:nvSpPr>
        <p:spPr>
          <a:xfrm>
            <a:off x="9158100" y="4384800"/>
            <a:ext cx="379080" cy="379080"/>
          </a:xfrm>
          <a:prstGeom prst="ellipse">
            <a:avLst/>
          </a:prstGeom>
          <a:solidFill>
            <a:srgbClr val="C00000"/>
          </a:solidFill>
          <a:ln w="28575">
            <a:noFill/>
          </a:ln>
        </p:spPr>
        <p:style>
          <a:lnRef idx="2">
            <a:schemeClr val="accent1">
              <a:shade val="50000"/>
            </a:schemeClr>
          </a:lnRef>
          <a:fillRef idx="1">
            <a:schemeClr val="accent1"/>
          </a:fillRef>
          <a:effectRef idx="0">
            <a:schemeClr val="accent1"/>
          </a:effectRef>
          <a:fontRef idx="minor"/>
        </p:style>
        <p:txBody>
          <a:bodyPr lIns="0" tIns="45000" rIns="0" bIns="45000" anchor="ctr">
            <a:noAutofit/>
          </a:bodyPr>
          <a:lstStyle/>
          <a:p>
            <a:pPr algn="ctr">
              <a:lnSpc>
                <a:spcPct val="100000"/>
              </a:lnSpc>
              <a:buNone/>
            </a:pPr>
            <a:endParaRPr lang="en-US" sz="1600" b="0" strike="noStrike" spc="-1" dirty="0">
              <a:solidFill>
                <a:schemeClr val="lt1"/>
              </a:solidFill>
              <a:latin typeface="Calibri"/>
            </a:endParaRPr>
          </a:p>
        </p:txBody>
      </p:sp>
      <p:sp>
        <p:nvSpPr>
          <p:cNvPr id="21" name="Oval 55">
            <a:extLst>
              <a:ext uri="{FF2B5EF4-FFF2-40B4-BE49-F238E27FC236}">
                <a16:creationId xmlns:a16="http://schemas.microsoft.com/office/drawing/2014/main" id="{7AA16468-6315-6DA7-CEF6-55A23C9BE914}"/>
              </a:ext>
            </a:extLst>
          </p:cNvPr>
          <p:cNvSpPr/>
          <p:nvPr/>
        </p:nvSpPr>
        <p:spPr>
          <a:xfrm>
            <a:off x="7416780" y="4384800"/>
            <a:ext cx="379080" cy="379080"/>
          </a:xfrm>
          <a:prstGeom prst="ellipse">
            <a:avLst/>
          </a:prstGeom>
          <a:solidFill>
            <a:srgbClr val="51B02F"/>
          </a:solidFill>
          <a:ln w="28575">
            <a:noFill/>
          </a:ln>
        </p:spPr>
        <p:style>
          <a:lnRef idx="2">
            <a:schemeClr val="accent1">
              <a:shade val="50000"/>
            </a:schemeClr>
          </a:lnRef>
          <a:fillRef idx="1">
            <a:schemeClr val="accent1"/>
          </a:fillRef>
          <a:effectRef idx="0">
            <a:schemeClr val="accent1"/>
          </a:effectRef>
          <a:fontRef idx="minor"/>
        </p:style>
        <p:txBody>
          <a:bodyPr lIns="0" tIns="45000" rIns="0" bIns="45000" anchor="ctr">
            <a:noAutofit/>
          </a:bodyPr>
          <a:lstStyle/>
          <a:p>
            <a:pPr algn="ctr">
              <a:lnSpc>
                <a:spcPct val="100000"/>
              </a:lnSpc>
              <a:buNone/>
            </a:pPr>
            <a:endParaRPr lang="en-US" sz="1600" b="0" strike="noStrike" spc="-1" dirty="0">
              <a:solidFill>
                <a:schemeClr val="lt1"/>
              </a:solidFill>
              <a:latin typeface="Calibri"/>
            </a:endParaRPr>
          </a:p>
        </p:txBody>
      </p:sp>
      <p:sp>
        <p:nvSpPr>
          <p:cNvPr id="5" name="Title 4">
            <a:extLst>
              <a:ext uri="{FF2B5EF4-FFF2-40B4-BE49-F238E27FC236}">
                <a16:creationId xmlns:a16="http://schemas.microsoft.com/office/drawing/2014/main" id="{4EF20898-CA9C-7B4B-4D13-9149D7C2B337}"/>
              </a:ext>
            </a:extLst>
          </p:cNvPr>
          <p:cNvSpPr>
            <a:spLocks noGrp="1"/>
          </p:cNvSpPr>
          <p:nvPr>
            <p:ph type="title"/>
          </p:nvPr>
        </p:nvSpPr>
        <p:spPr/>
        <p:txBody>
          <a:bodyPr/>
          <a:lstStyle/>
          <a:p>
            <a:r>
              <a:rPr lang="en-US" dirty="0"/>
              <a:t>Learning: Back propagation</a:t>
            </a:r>
            <a:endParaRPr lang="LID4096" dirty="0"/>
          </a:p>
        </p:txBody>
      </p:sp>
      <p:sp>
        <p:nvSpPr>
          <p:cNvPr id="6" name="Content Placeholder 5">
            <a:extLst>
              <a:ext uri="{FF2B5EF4-FFF2-40B4-BE49-F238E27FC236}">
                <a16:creationId xmlns:a16="http://schemas.microsoft.com/office/drawing/2014/main" id="{218277C8-FCF3-D15E-BD64-94C88F11301A}"/>
              </a:ext>
            </a:extLst>
          </p:cNvPr>
          <p:cNvSpPr>
            <a:spLocks noGrp="1"/>
          </p:cNvSpPr>
          <p:nvPr>
            <p:ph sz="quarter" idx="10"/>
          </p:nvPr>
        </p:nvSpPr>
        <p:spPr>
          <a:xfrm>
            <a:off x="875567" y="1184015"/>
            <a:ext cx="5637531" cy="4550036"/>
          </a:xfrm>
        </p:spPr>
        <p:txBody>
          <a:bodyPr/>
          <a:lstStyle/>
          <a:p>
            <a:pPr marL="228600" indent="-228600">
              <a:lnSpc>
                <a:spcPct val="90000"/>
              </a:lnSpc>
              <a:spcBef>
                <a:spcPts val="700"/>
              </a:spcBef>
              <a:buClr>
                <a:srgbClr val="595959"/>
              </a:buClr>
              <a:buFont typeface="Arial"/>
              <a:buChar char="•"/>
            </a:pPr>
            <a:r>
              <a:rPr lang="en-US" sz="2400" b="0" strike="noStrike" spc="-1" dirty="0">
                <a:solidFill>
                  <a:srgbClr val="595959"/>
                </a:solidFill>
                <a:latin typeface="Calibri"/>
              </a:rPr>
              <a:t>Step 0: Initialize the network randomly (weights, bias)</a:t>
            </a:r>
          </a:p>
          <a:p>
            <a:pPr marL="228600" indent="-228600">
              <a:lnSpc>
                <a:spcPct val="90000"/>
              </a:lnSpc>
              <a:spcBef>
                <a:spcPts val="700"/>
              </a:spcBef>
              <a:buClr>
                <a:srgbClr val="595959"/>
              </a:buClr>
              <a:buFont typeface="Arial"/>
              <a:buChar char="•"/>
            </a:pPr>
            <a:r>
              <a:rPr lang="en-US" sz="2400" b="0" strike="noStrike" spc="-1" dirty="0">
                <a:solidFill>
                  <a:srgbClr val="595959"/>
                </a:solidFill>
                <a:latin typeface="Calibri"/>
              </a:rPr>
              <a:t>Step 1: </a:t>
            </a:r>
            <a:r>
              <a:rPr lang="en-US" sz="2400" b="0" strike="noStrike" spc="-1" dirty="0">
                <a:solidFill>
                  <a:srgbClr val="51B02F"/>
                </a:solidFill>
                <a:latin typeface="Calibri"/>
              </a:rPr>
              <a:t>Forward pass </a:t>
            </a:r>
            <a:r>
              <a:rPr lang="en-US" sz="2400" b="0" strike="noStrike" spc="-1" dirty="0">
                <a:solidFill>
                  <a:srgbClr val="595959"/>
                </a:solidFill>
                <a:latin typeface="Calibri"/>
              </a:rPr>
              <a:t>the input through the network, get an initial prediction</a:t>
            </a:r>
          </a:p>
          <a:p>
            <a:pPr marL="228600" indent="-228600">
              <a:lnSpc>
                <a:spcPct val="90000"/>
              </a:lnSpc>
              <a:spcBef>
                <a:spcPts val="700"/>
              </a:spcBef>
              <a:buClr>
                <a:srgbClr val="595959"/>
              </a:buClr>
              <a:buFont typeface="Arial"/>
              <a:buChar char="•"/>
            </a:pPr>
            <a:r>
              <a:rPr lang="en-US" sz="2400" b="0" strike="noStrike" spc="-1" dirty="0">
                <a:solidFill>
                  <a:srgbClr val="595959"/>
                </a:solidFill>
                <a:latin typeface="Calibri"/>
              </a:rPr>
              <a:t>Step 2: Compare the output with the ground truth, compute the error (loss function)</a:t>
            </a:r>
          </a:p>
          <a:p>
            <a:pPr marL="685800" lvl="1" indent="-228600">
              <a:lnSpc>
                <a:spcPct val="90000"/>
              </a:lnSpc>
              <a:spcBef>
                <a:spcPts val="499"/>
              </a:spcBef>
              <a:buClr>
                <a:srgbClr val="595959"/>
              </a:buClr>
              <a:buFont typeface="Arial"/>
              <a:buChar char="•"/>
            </a:pPr>
            <a:r>
              <a:rPr lang="en-US" sz="2400" b="0" strike="noStrike" spc="-1" dirty="0">
                <a:solidFill>
                  <a:srgbClr val="595959"/>
                </a:solidFill>
                <a:latin typeface="Calibri"/>
              </a:rPr>
              <a:t>The </a:t>
            </a:r>
            <a:r>
              <a:rPr lang="en-US" sz="2400" b="0" strike="noStrike" spc="-1" dirty="0">
                <a:solidFill>
                  <a:schemeClr val="accent5">
                    <a:lumMod val="60000"/>
                    <a:lumOff val="40000"/>
                  </a:schemeClr>
                </a:solidFill>
                <a:latin typeface="Calibri"/>
              </a:rPr>
              <a:t>loss</a:t>
            </a:r>
            <a:r>
              <a:rPr lang="en-US" sz="2400" b="0" strike="noStrike" spc="-1" dirty="0">
                <a:solidFill>
                  <a:srgbClr val="595959"/>
                </a:solidFill>
                <a:latin typeface="Calibri"/>
              </a:rPr>
              <a:t> function can be </a:t>
            </a:r>
            <a:r>
              <a:rPr lang="en-US" sz="2400" b="0" i="1" strike="noStrike" spc="-1" dirty="0">
                <a:solidFill>
                  <a:srgbClr val="595959"/>
                </a:solidFill>
                <a:latin typeface="Calibri"/>
              </a:rPr>
              <a:t>freely</a:t>
            </a:r>
            <a:r>
              <a:rPr lang="en-US" sz="2400" b="0" strike="noStrike" spc="-1" dirty="0">
                <a:solidFill>
                  <a:srgbClr val="595959"/>
                </a:solidFill>
                <a:latin typeface="Calibri"/>
              </a:rPr>
              <a:t> defined.</a:t>
            </a:r>
          </a:p>
          <a:p>
            <a:pPr marL="685800" lvl="1" indent="-228600">
              <a:lnSpc>
                <a:spcPct val="90000"/>
              </a:lnSpc>
              <a:spcBef>
                <a:spcPts val="499"/>
              </a:spcBef>
              <a:buClr>
                <a:srgbClr val="595959"/>
              </a:buClr>
              <a:buFont typeface="Arial"/>
              <a:buChar char="•"/>
            </a:pPr>
            <a:r>
              <a:rPr lang="en-US" sz="2400" b="0" strike="noStrike" spc="-1" dirty="0">
                <a:solidFill>
                  <a:srgbClr val="595959"/>
                </a:solidFill>
                <a:latin typeface="Calibri"/>
              </a:rPr>
              <a:t>Example: mean squared error</a:t>
            </a:r>
          </a:p>
          <a:p>
            <a:pPr marL="228600" indent="-228600">
              <a:lnSpc>
                <a:spcPct val="90000"/>
              </a:lnSpc>
              <a:spcBef>
                <a:spcPts val="1001"/>
              </a:spcBef>
              <a:buClr>
                <a:srgbClr val="595959"/>
              </a:buClr>
              <a:buFont typeface="Arial"/>
              <a:buChar char="•"/>
            </a:pPr>
            <a:r>
              <a:rPr lang="en-US" sz="2400" b="0" strike="noStrike" spc="-1" dirty="0">
                <a:solidFill>
                  <a:srgbClr val="595959"/>
                </a:solidFill>
                <a:latin typeface="Calibri"/>
              </a:rPr>
              <a:t>Step 3: Update weights</a:t>
            </a:r>
          </a:p>
          <a:p>
            <a:endParaRPr lang="LID4096" sz="2400" dirty="0"/>
          </a:p>
        </p:txBody>
      </p:sp>
      <p:sp>
        <p:nvSpPr>
          <p:cNvPr id="614" name="Oval 4"/>
          <p:cNvSpPr/>
          <p:nvPr/>
        </p:nvSpPr>
        <p:spPr>
          <a:xfrm rot="5400000">
            <a:off x="871560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15" name="Oval 5"/>
          <p:cNvSpPr/>
          <p:nvPr/>
        </p:nvSpPr>
        <p:spPr>
          <a:xfrm rot="5400000">
            <a:off x="828036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16" name="Oval 6"/>
          <p:cNvSpPr/>
          <p:nvPr/>
        </p:nvSpPr>
        <p:spPr>
          <a:xfrm rot="5400000">
            <a:off x="784476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17" name="Oval 7"/>
          <p:cNvSpPr/>
          <p:nvPr/>
        </p:nvSpPr>
        <p:spPr>
          <a:xfrm rot="5400000">
            <a:off x="740952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18" name="Oval 8"/>
          <p:cNvSpPr/>
          <p:nvPr/>
        </p:nvSpPr>
        <p:spPr>
          <a:xfrm rot="5400000">
            <a:off x="8715600" y="29793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19" name="Oval 9"/>
          <p:cNvSpPr/>
          <p:nvPr/>
        </p:nvSpPr>
        <p:spPr>
          <a:xfrm rot="5400000">
            <a:off x="8280360" y="29793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20" name="Oval 10"/>
          <p:cNvSpPr/>
          <p:nvPr/>
        </p:nvSpPr>
        <p:spPr>
          <a:xfrm rot="5400000">
            <a:off x="7844760" y="29793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21" name="Straight Connector 12"/>
          <p:cNvSpPr/>
          <p:nvPr/>
        </p:nvSpPr>
        <p:spPr>
          <a:xfrm>
            <a:off x="8904600" y="195372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622" name="Straight Connector 13"/>
          <p:cNvSpPr/>
          <p:nvPr/>
        </p:nvSpPr>
        <p:spPr>
          <a:xfrm>
            <a:off x="846936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23" name="Straight Connector 14"/>
          <p:cNvSpPr/>
          <p:nvPr/>
        </p:nvSpPr>
        <p:spPr>
          <a:xfrm flipH="1">
            <a:off x="846936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24" name="Straight Connector 15"/>
          <p:cNvSpPr/>
          <p:nvPr/>
        </p:nvSpPr>
        <p:spPr>
          <a:xfrm>
            <a:off x="8469360" y="195372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625" name="Straight Connector 16"/>
          <p:cNvSpPr/>
          <p:nvPr/>
        </p:nvSpPr>
        <p:spPr>
          <a:xfrm>
            <a:off x="803412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26" name="Straight Connector 17"/>
          <p:cNvSpPr/>
          <p:nvPr/>
        </p:nvSpPr>
        <p:spPr>
          <a:xfrm flipH="1">
            <a:off x="803412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27" name="Straight Connector 18"/>
          <p:cNvSpPr/>
          <p:nvPr/>
        </p:nvSpPr>
        <p:spPr>
          <a:xfrm>
            <a:off x="8024760" y="195372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628" name="Straight Connector 19"/>
          <p:cNvSpPr/>
          <p:nvPr/>
        </p:nvSpPr>
        <p:spPr>
          <a:xfrm>
            <a:off x="758952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29" name="Straight Connector 29"/>
          <p:cNvSpPr/>
          <p:nvPr/>
        </p:nvSpPr>
        <p:spPr>
          <a:xfrm>
            <a:off x="7598880" y="195372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30" name="Straight Connector 32"/>
          <p:cNvSpPr/>
          <p:nvPr/>
        </p:nvSpPr>
        <p:spPr>
          <a:xfrm>
            <a:off x="7598880" y="195372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31" name="Straight Connector 35"/>
          <p:cNvSpPr/>
          <p:nvPr/>
        </p:nvSpPr>
        <p:spPr>
          <a:xfrm flipV="1">
            <a:off x="8034120" y="195372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32" name="Oval 38"/>
          <p:cNvSpPr/>
          <p:nvPr/>
        </p:nvSpPr>
        <p:spPr>
          <a:xfrm rot="5400000">
            <a:off x="915084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33" name="Straight Connector 27"/>
          <p:cNvSpPr/>
          <p:nvPr/>
        </p:nvSpPr>
        <p:spPr>
          <a:xfrm flipH="1">
            <a:off x="8904600" y="195372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34" name="Straight Connector 30"/>
          <p:cNvSpPr/>
          <p:nvPr/>
        </p:nvSpPr>
        <p:spPr>
          <a:xfrm flipH="1">
            <a:off x="8469360" y="195372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35" name="Straight Connector 31"/>
          <p:cNvSpPr/>
          <p:nvPr/>
        </p:nvSpPr>
        <p:spPr>
          <a:xfrm flipH="1">
            <a:off x="8034120" y="195372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36" name="Straight Connector 33"/>
          <p:cNvSpPr/>
          <p:nvPr/>
        </p:nvSpPr>
        <p:spPr>
          <a:xfrm>
            <a:off x="8034120" y="195372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38" name="Oval 41"/>
          <p:cNvSpPr/>
          <p:nvPr/>
        </p:nvSpPr>
        <p:spPr>
          <a:xfrm>
            <a:off x="8279640" y="438480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640" name="Oval 43"/>
          <p:cNvSpPr/>
          <p:nvPr/>
        </p:nvSpPr>
        <p:spPr>
          <a:xfrm>
            <a:off x="9150480" y="438480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642" name="Straight Connector 45"/>
          <p:cNvSpPr/>
          <p:nvPr/>
        </p:nvSpPr>
        <p:spPr>
          <a:xfrm flipH="1" flipV="1">
            <a:off x="8034120" y="335880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44" name="Straight Connector 47"/>
          <p:cNvSpPr/>
          <p:nvPr/>
        </p:nvSpPr>
        <p:spPr>
          <a:xfrm flipV="1">
            <a:off x="8469360" y="335880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646" name="Straight Connector 49"/>
          <p:cNvSpPr/>
          <p:nvPr/>
        </p:nvSpPr>
        <p:spPr>
          <a:xfrm flipV="1">
            <a:off x="8469360" y="335880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48" name="Straight Connector 51"/>
          <p:cNvSpPr/>
          <p:nvPr/>
        </p:nvSpPr>
        <p:spPr>
          <a:xfrm flipH="1" flipV="1">
            <a:off x="8913960" y="335880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49" name="Straight Connector 52"/>
          <p:cNvSpPr/>
          <p:nvPr/>
        </p:nvSpPr>
        <p:spPr>
          <a:xfrm flipH="1" flipV="1">
            <a:off x="8469360" y="335880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50" name="Straight Connector 53"/>
          <p:cNvSpPr/>
          <p:nvPr/>
        </p:nvSpPr>
        <p:spPr>
          <a:xfrm flipH="1" flipV="1">
            <a:off x="8034120" y="335880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52" name="Oval 55"/>
          <p:cNvSpPr/>
          <p:nvPr/>
        </p:nvSpPr>
        <p:spPr>
          <a:xfrm>
            <a:off x="7409160" y="438480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653" name="Straight Connector 56"/>
          <p:cNvSpPr/>
          <p:nvPr/>
        </p:nvSpPr>
        <p:spPr>
          <a:xfrm flipV="1">
            <a:off x="7598880" y="335880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54" name="Straight Connector 57"/>
          <p:cNvSpPr/>
          <p:nvPr/>
        </p:nvSpPr>
        <p:spPr>
          <a:xfrm flipV="1">
            <a:off x="7598880" y="335880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55" name="Straight Connector 58"/>
          <p:cNvSpPr/>
          <p:nvPr/>
        </p:nvSpPr>
        <p:spPr>
          <a:xfrm flipV="1">
            <a:off x="7598880" y="335880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8" name="Arrow: Down 17">
            <a:extLst>
              <a:ext uri="{FF2B5EF4-FFF2-40B4-BE49-F238E27FC236}">
                <a16:creationId xmlns:a16="http://schemas.microsoft.com/office/drawing/2014/main" id="{FAE5803C-0E08-92A0-1FDD-B968C6AE7E80}"/>
              </a:ext>
            </a:extLst>
          </p:cNvPr>
          <p:cNvSpPr/>
          <p:nvPr/>
        </p:nvSpPr>
        <p:spPr>
          <a:xfrm>
            <a:off x="7025634" y="1574280"/>
            <a:ext cx="290352" cy="3189600"/>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ID4096"/>
          </a:p>
        </p:txBody>
      </p:sp>
      <p:pic>
        <p:nvPicPr>
          <p:cNvPr id="2" name="Picture 63">
            <a:extLst>
              <a:ext uri="{FF2B5EF4-FFF2-40B4-BE49-F238E27FC236}">
                <a16:creationId xmlns:a16="http://schemas.microsoft.com/office/drawing/2014/main" id="{4412DC25-B418-2D97-1121-4D44A5374847}"/>
              </a:ext>
            </a:extLst>
          </p:cNvPr>
          <p:cNvPicPr/>
          <p:nvPr/>
        </p:nvPicPr>
        <p:blipFill>
          <a:blip r:embed="rId2"/>
          <a:stretch/>
        </p:blipFill>
        <p:spPr>
          <a:xfrm>
            <a:off x="10270080" y="4885500"/>
            <a:ext cx="983880" cy="1040760"/>
          </a:xfrm>
          <a:prstGeom prst="rect">
            <a:avLst/>
          </a:prstGeom>
          <a:ln w="0">
            <a:solidFill>
              <a:srgbClr val="000000"/>
            </a:solidFill>
          </a:ln>
        </p:spPr>
      </p:pic>
      <p:pic>
        <p:nvPicPr>
          <p:cNvPr id="3" name="Picture 68">
            <a:extLst>
              <a:ext uri="{FF2B5EF4-FFF2-40B4-BE49-F238E27FC236}">
                <a16:creationId xmlns:a16="http://schemas.microsoft.com/office/drawing/2014/main" id="{88870C79-C031-465C-1332-7AB02BD36FA9}"/>
              </a:ext>
            </a:extLst>
          </p:cNvPr>
          <p:cNvPicPr/>
          <p:nvPr/>
        </p:nvPicPr>
        <p:blipFill>
          <a:blip r:embed="rId3"/>
          <a:stretch/>
        </p:blipFill>
        <p:spPr>
          <a:xfrm>
            <a:off x="8020080" y="375840"/>
            <a:ext cx="983880" cy="1040760"/>
          </a:xfrm>
          <a:prstGeom prst="rect">
            <a:avLst/>
          </a:prstGeom>
          <a:ln w="0">
            <a:solidFill>
              <a:srgbClr val="000000"/>
            </a:solidFill>
          </a:ln>
        </p:spPr>
      </p:pic>
      <p:pic>
        <p:nvPicPr>
          <p:cNvPr id="4" name="Picture 69">
            <a:extLst>
              <a:ext uri="{FF2B5EF4-FFF2-40B4-BE49-F238E27FC236}">
                <a16:creationId xmlns:a16="http://schemas.microsoft.com/office/drawing/2014/main" id="{5DDD79F4-C9BD-855E-15D1-276C6F39A391}"/>
              </a:ext>
            </a:extLst>
          </p:cNvPr>
          <p:cNvPicPr/>
          <p:nvPr/>
        </p:nvPicPr>
        <p:blipFill>
          <a:blip r:embed="rId4"/>
          <a:stretch/>
        </p:blipFill>
        <p:spPr>
          <a:xfrm>
            <a:off x="8020080" y="4885500"/>
            <a:ext cx="983880" cy="1040760"/>
          </a:xfrm>
          <a:prstGeom prst="rect">
            <a:avLst/>
          </a:prstGeom>
          <a:ln w="0">
            <a:solidFill>
              <a:srgbClr val="000000"/>
            </a:solidFill>
          </a:ln>
        </p:spPr>
      </p:pic>
      <p:sp>
        <p:nvSpPr>
          <p:cNvPr id="22" name="TextBox 70">
            <a:extLst>
              <a:ext uri="{FF2B5EF4-FFF2-40B4-BE49-F238E27FC236}">
                <a16:creationId xmlns:a16="http://schemas.microsoft.com/office/drawing/2014/main" id="{AB2B702A-0FD5-91D0-B301-EFCE595EC4A5}"/>
              </a:ext>
            </a:extLst>
          </p:cNvPr>
          <p:cNvSpPr/>
          <p:nvPr/>
        </p:nvSpPr>
        <p:spPr>
          <a:xfrm>
            <a:off x="6954120" y="664200"/>
            <a:ext cx="9838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Input x</a:t>
            </a:r>
          </a:p>
        </p:txBody>
      </p:sp>
      <p:sp>
        <p:nvSpPr>
          <p:cNvPr id="23" name="TextBox 71">
            <a:extLst>
              <a:ext uri="{FF2B5EF4-FFF2-40B4-BE49-F238E27FC236}">
                <a16:creationId xmlns:a16="http://schemas.microsoft.com/office/drawing/2014/main" id="{EE1166E9-CDBF-E1AE-C0D2-980634F38D32}"/>
              </a:ext>
            </a:extLst>
          </p:cNvPr>
          <p:cNvSpPr/>
          <p:nvPr/>
        </p:nvSpPr>
        <p:spPr>
          <a:xfrm>
            <a:off x="6337800" y="5216340"/>
            <a:ext cx="1478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800" b="0" strike="noStrike" spc="-1" dirty="0">
                <a:solidFill>
                  <a:srgbClr val="000000"/>
                </a:solidFill>
                <a:latin typeface="Calibri"/>
              </a:rPr>
              <a:t>Prediction  </a:t>
            </a:r>
          </a:p>
          <a:p>
            <a:pPr algn="r">
              <a:lnSpc>
                <a:spcPct val="100000"/>
              </a:lnSpc>
              <a:buNone/>
            </a:pPr>
            <a:endParaRPr lang="en-US" sz="1800" b="0" strike="noStrike" spc="-1" dirty="0">
              <a:solidFill>
                <a:srgbClr val="000000"/>
              </a:solidFill>
              <a:latin typeface="Calibri"/>
            </a:endParaRPr>
          </a:p>
        </p:txBody>
      </p:sp>
      <p:sp>
        <p:nvSpPr>
          <p:cNvPr id="24" name="TextBox 72">
            <a:extLst>
              <a:ext uri="{FF2B5EF4-FFF2-40B4-BE49-F238E27FC236}">
                <a16:creationId xmlns:a16="http://schemas.microsoft.com/office/drawing/2014/main" id="{70049CED-D8AE-C96D-65B8-262C4E48ED7E}"/>
              </a:ext>
            </a:extLst>
          </p:cNvPr>
          <p:cNvSpPr/>
          <p:nvPr/>
        </p:nvSpPr>
        <p:spPr>
          <a:xfrm>
            <a:off x="11288520" y="5065860"/>
            <a:ext cx="9838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Ground truth </a:t>
            </a:r>
          </a:p>
        </p:txBody>
      </p:sp>
      <p:sp>
        <p:nvSpPr>
          <p:cNvPr id="25" name="Straight Arrow Connector 76">
            <a:extLst>
              <a:ext uri="{FF2B5EF4-FFF2-40B4-BE49-F238E27FC236}">
                <a16:creationId xmlns:a16="http://schemas.microsoft.com/office/drawing/2014/main" id="{9C7C387A-92C3-6D06-F281-3F5D00AC0B5A}"/>
              </a:ext>
            </a:extLst>
          </p:cNvPr>
          <p:cNvSpPr/>
          <p:nvPr/>
        </p:nvSpPr>
        <p:spPr>
          <a:xfrm>
            <a:off x="9188640" y="5436240"/>
            <a:ext cx="896760" cy="360"/>
          </a:xfrm>
          <a:custGeom>
            <a:avLst/>
            <a:gdLst/>
            <a:ahLst/>
            <a:cxnLst/>
            <a:rect l="l" t="t" r="r" b="b"/>
            <a:pathLst>
              <a:path w="21600" h="21600">
                <a:moveTo>
                  <a:pt x="0" y="0"/>
                </a:moveTo>
                <a:lnTo>
                  <a:pt x="21600" y="21600"/>
                </a:lnTo>
              </a:path>
            </a:pathLst>
          </a:custGeom>
          <a:noFill/>
          <a:ln w="38100">
            <a:solidFill>
              <a:schemeClr val="accent5">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26" name="TextBox 25">
            <a:extLst>
              <a:ext uri="{FF2B5EF4-FFF2-40B4-BE49-F238E27FC236}">
                <a16:creationId xmlns:a16="http://schemas.microsoft.com/office/drawing/2014/main" id="{8CFD9764-256D-5279-4341-C1E3CC5BD0AB}"/>
              </a:ext>
            </a:extLst>
          </p:cNvPr>
          <p:cNvSpPr txBox="1"/>
          <p:nvPr/>
        </p:nvSpPr>
        <p:spPr>
          <a:xfrm>
            <a:off x="9254450" y="5420548"/>
            <a:ext cx="665567" cy="369332"/>
          </a:xfrm>
          <a:prstGeom prst="rect">
            <a:avLst/>
          </a:prstGeom>
          <a:noFill/>
        </p:spPr>
        <p:txBody>
          <a:bodyPr wrap="none" rtlCol="0">
            <a:spAutoFit/>
          </a:bodyPr>
          <a:lstStyle/>
          <a:p>
            <a:r>
              <a:rPr lang="en-GB" dirty="0">
                <a:solidFill>
                  <a:schemeClr val="accent5">
                    <a:lumMod val="60000"/>
                    <a:lumOff val="40000"/>
                  </a:schemeClr>
                </a:solidFill>
              </a:rPr>
              <a:t>Loss</a:t>
            </a:r>
            <a:endParaRPr lang="LID4096" dirty="0">
              <a:solidFill>
                <a:schemeClr val="accent5">
                  <a:lumMod val="60000"/>
                  <a:lumOff val="40000"/>
                </a:schemeClr>
              </a:solidFill>
            </a:endParaRPr>
          </a:p>
        </p:txBody>
      </p:sp>
      <p:sp>
        <p:nvSpPr>
          <p:cNvPr id="27" name="Oval 41">
            <a:extLst>
              <a:ext uri="{FF2B5EF4-FFF2-40B4-BE49-F238E27FC236}">
                <a16:creationId xmlns:a16="http://schemas.microsoft.com/office/drawing/2014/main" id="{294E9EF7-D0DA-2FBD-9242-F68E45391E69}"/>
              </a:ext>
            </a:extLst>
          </p:cNvPr>
          <p:cNvSpPr/>
          <p:nvPr/>
        </p:nvSpPr>
        <p:spPr>
          <a:xfrm>
            <a:off x="7844858" y="438480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28" name="Oval 41">
            <a:extLst>
              <a:ext uri="{FF2B5EF4-FFF2-40B4-BE49-F238E27FC236}">
                <a16:creationId xmlns:a16="http://schemas.microsoft.com/office/drawing/2014/main" id="{BF5252BF-E4C2-103D-325F-8B365B91E56E}"/>
              </a:ext>
            </a:extLst>
          </p:cNvPr>
          <p:cNvSpPr/>
          <p:nvPr/>
        </p:nvSpPr>
        <p:spPr>
          <a:xfrm>
            <a:off x="8714160" y="43844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29" name="Straight Connector 56">
            <a:extLst>
              <a:ext uri="{FF2B5EF4-FFF2-40B4-BE49-F238E27FC236}">
                <a16:creationId xmlns:a16="http://schemas.microsoft.com/office/drawing/2014/main" id="{266AE208-6514-F529-0672-D35A73196CDE}"/>
              </a:ext>
            </a:extLst>
          </p:cNvPr>
          <p:cNvSpPr/>
          <p:nvPr/>
        </p:nvSpPr>
        <p:spPr>
          <a:xfrm flipH="1" flipV="1">
            <a:off x="8040300" y="3358080"/>
            <a:ext cx="7778"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0" name="Straight Connector 56">
            <a:extLst>
              <a:ext uri="{FF2B5EF4-FFF2-40B4-BE49-F238E27FC236}">
                <a16:creationId xmlns:a16="http://schemas.microsoft.com/office/drawing/2014/main" id="{B78EC185-EFC8-2013-5C49-D4F7C86CE91A}"/>
              </a:ext>
            </a:extLst>
          </p:cNvPr>
          <p:cNvSpPr/>
          <p:nvPr/>
        </p:nvSpPr>
        <p:spPr>
          <a:xfrm flipV="1">
            <a:off x="8048078" y="335808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1" name="Straight Connector 56">
            <a:extLst>
              <a:ext uri="{FF2B5EF4-FFF2-40B4-BE49-F238E27FC236}">
                <a16:creationId xmlns:a16="http://schemas.microsoft.com/office/drawing/2014/main" id="{37DC3E5D-88D8-95A6-3165-3E15CC06A84C}"/>
              </a:ext>
            </a:extLst>
          </p:cNvPr>
          <p:cNvSpPr/>
          <p:nvPr/>
        </p:nvSpPr>
        <p:spPr>
          <a:xfrm flipV="1">
            <a:off x="8026500" y="3358800"/>
            <a:ext cx="863520" cy="102456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 name="Straight Connector 56">
            <a:extLst>
              <a:ext uri="{FF2B5EF4-FFF2-40B4-BE49-F238E27FC236}">
                <a16:creationId xmlns:a16="http://schemas.microsoft.com/office/drawing/2014/main" id="{8D6C9D4E-33CA-66FD-5E7A-FD419DF19C75}"/>
              </a:ext>
            </a:extLst>
          </p:cNvPr>
          <p:cNvSpPr/>
          <p:nvPr/>
        </p:nvSpPr>
        <p:spPr>
          <a:xfrm flipH="1" flipV="1">
            <a:off x="8903520" y="3357000"/>
            <a:ext cx="10440" cy="102456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 name="Straight Connector 56">
            <a:extLst>
              <a:ext uri="{FF2B5EF4-FFF2-40B4-BE49-F238E27FC236}">
                <a16:creationId xmlns:a16="http://schemas.microsoft.com/office/drawing/2014/main" id="{4CE266B2-3BC4-E067-DCF3-35EECBB4EC4E}"/>
              </a:ext>
            </a:extLst>
          </p:cNvPr>
          <p:cNvSpPr/>
          <p:nvPr/>
        </p:nvSpPr>
        <p:spPr>
          <a:xfrm flipH="1" flipV="1">
            <a:off x="8475540" y="3358800"/>
            <a:ext cx="434880" cy="102600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 name="Straight Connector 56">
            <a:extLst>
              <a:ext uri="{FF2B5EF4-FFF2-40B4-BE49-F238E27FC236}">
                <a16:creationId xmlns:a16="http://schemas.microsoft.com/office/drawing/2014/main" id="{5336C3E6-A818-0FC0-9F88-E8921BC93A88}"/>
              </a:ext>
            </a:extLst>
          </p:cNvPr>
          <p:cNvSpPr/>
          <p:nvPr/>
        </p:nvSpPr>
        <p:spPr>
          <a:xfrm flipH="1" flipV="1">
            <a:off x="8020080" y="3357000"/>
            <a:ext cx="890340" cy="102456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Tree>
    <p:extLst>
      <p:ext uri="{BB962C8B-B14F-4D97-AF65-F5344CB8AC3E}">
        <p14:creationId xmlns:p14="http://schemas.microsoft.com/office/powerpoint/2010/main" val="3353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0AB40-BB7D-A405-50A0-BF6407A67AE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A93D94-F07C-1532-B6E6-3F0B56991BF5}"/>
              </a:ext>
            </a:extLst>
          </p:cNvPr>
          <p:cNvSpPr>
            <a:spLocks noGrp="1"/>
          </p:cNvSpPr>
          <p:nvPr>
            <p:ph type="title"/>
          </p:nvPr>
        </p:nvSpPr>
        <p:spPr/>
        <p:txBody>
          <a:bodyPr/>
          <a:lstStyle/>
          <a:p>
            <a:r>
              <a:rPr lang="en-US" dirty="0"/>
              <a:t>Learning: Back propagation</a:t>
            </a:r>
            <a:endParaRPr lang="LID4096" dirty="0"/>
          </a:p>
        </p:txBody>
      </p:sp>
      <p:sp>
        <p:nvSpPr>
          <p:cNvPr id="6" name="Content Placeholder 5">
            <a:extLst>
              <a:ext uri="{FF2B5EF4-FFF2-40B4-BE49-F238E27FC236}">
                <a16:creationId xmlns:a16="http://schemas.microsoft.com/office/drawing/2014/main" id="{861B2781-CACA-111E-82CA-368B6603293E}"/>
              </a:ext>
            </a:extLst>
          </p:cNvPr>
          <p:cNvSpPr>
            <a:spLocks noGrp="1"/>
          </p:cNvSpPr>
          <p:nvPr>
            <p:ph sz="quarter" idx="10"/>
          </p:nvPr>
        </p:nvSpPr>
        <p:spPr>
          <a:xfrm>
            <a:off x="875567" y="1184015"/>
            <a:ext cx="5777085" cy="4550036"/>
          </a:xfrm>
        </p:spPr>
        <p:txBody>
          <a:bodyPr/>
          <a:lstStyle/>
          <a:p>
            <a:pPr marL="228600" indent="-228600">
              <a:lnSpc>
                <a:spcPct val="90000"/>
              </a:lnSpc>
              <a:spcBef>
                <a:spcPts val="700"/>
              </a:spcBef>
              <a:buClr>
                <a:srgbClr val="595959"/>
              </a:buClr>
              <a:buFont typeface="Arial"/>
              <a:buChar char="•"/>
            </a:pPr>
            <a:r>
              <a:rPr lang="en-US" sz="2400" spc="-1" dirty="0">
                <a:solidFill>
                  <a:srgbClr val="595959"/>
                </a:solidFill>
                <a:latin typeface="Calibri"/>
              </a:rPr>
              <a:t>Updating weights: </a:t>
            </a:r>
          </a:p>
          <a:p>
            <a:pPr marL="624600" lvl="1" indent="-228600">
              <a:lnSpc>
                <a:spcPct val="90000"/>
              </a:lnSpc>
              <a:spcBef>
                <a:spcPts val="700"/>
              </a:spcBef>
              <a:buClr>
                <a:srgbClr val="595959"/>
              </a:buClr>
              <a:buFont typeface="Arial"/>
              <a:buChar char="•"/>
            </a:pPr>
            <a:r>
              <a:rPr lang="en-US" sz="2800" b="0" strike="noStrike" spc="-1" dirty="0">
                <a:solidFill>
                  <a:srgbClr val="595959"/>
                </a:solidFill>
                <a:latin typeface="Calibri"/>
              </a:rPr>
              <a:t>Set output to the error (per-parameter gradient)</a:t>
            </a:r>
          </a:p>
          <a:p>
            <a:pPr marL="624600" lvl="1" indent="-228600">
              <a:lnSpc>
                <a:spcPct val="90000"/>
              </a:lnSpc>
              <a:spcBef>
                <a:spcPts val="700"/>
              </a:spcBef>
              <a:buClr>
                <a:srgbClr val="595959"/>
              </a:buClr>
              <a:buFont typeface="Arial"/>
              <a:buChar char="•"/>
            </a:pPr>
            <a:r>
              <a:rPr lang="en-US" sz="2800" spc="-1" dirty="0">
                <a:solidFill>
                  <a:srgbClr val="51B02F"/>
                </a:solidFill>
                <a:latin typeface="Calibri"/>
              </a:rPr>
              <a:t>Backward-pass</a:t>
            </a:r>
            <a:r>
              <a:rPr lang="en-US" sz="2800" spc="-1" dirty="0">
                <a:solidFill>
                  <a:srgbClr val="595959"/>
                </a:solidFill>
                <a:latin typeface="Calibri"/>
              </a:rPr>
              <a:t>: add/subtract gradients from weights, to push the network towards giving the right answer.</a:t>
            </a:r>
          </a:p>
          <a:p>
            <a:pPr marL="228600" indent="-228600">
              <a:lnSpc>
                <a:spcPct val="90000"/>
              </a:lnSpc>
              <a:spcBef>
                <a:spcPts val="700"/>
              </a:spcBef>
              <a:buClr>
                <a:srgbClr val="595959"/>
              </a:buClr>
              <a:buFont typeface="Arial"/>
              <a:buChar char="•"/>
            </a:pPr>
            <a:r>
              <a:rPr lang="en-US" sz="2800" spc="-1" dirty="0">
                <a:solidFill>
                  <a:srgbClr val="595959"/>
                </a:solidFill>
                <a:latin typeface="Calibri"/>
              </a:rPr>
              <a:t>Execute the same procedure for next sample</a:t>
            </a:r>
          </a:p>
          <a:p>
            <a:pPr marL="228600" indent="-228600">
              <a:lnSpc>
                <a:spcPct val="90000"/>
              </a:lnSpc>
              <a:spcBef>
                <a:spcPts val="700"/>
              </a:spcBef>
              <a:buClr>
                <a:srgbClr val="595959"/>
              </a:buClr>
              <a:buFont typeface="Arial"/>
              <a:buChar char="•"/>
            </a:pPr>
            <a:r>
              <a:rPr lang="en-US" sz="2800" b="0" strike="noStrike" spc="-1" dirty="0">
                <a:solidFill>
                  <a:srgbClr val="595959"/>
                </a:solidFill>
                <a:latin typeface="Calibri"/>
              </a:rPr>
              <a:t>Execute the same for multiple </a:t>
            </a:r>
            <a:r>
              <a:rPr lang="en-US" sz="2800" b="0" i="1" strike="noStrike" spc="-1" dirty="0">
                <a:solidFill>
                  <a:schemeClr val="tx1">
                    <a:lumMod val="50000"/>
                    <a:lumOff val="50000"/>
                  </a:schemeClr>
                </a:solidFill>
                <a:latin typeface="Calibri"/>
              </a:rPr>
              <a:t>epochs</a:t>
            </a:r>
          </a:p>
          <a:p>
            <a:endParaRPr lang="LID4096" sz="2800" dirty="0"/>
          </a:p>
        </p:txBody>
      </p:sp>
      <p:sp>
        <p:nvSpPr>
          <p:cNvPr id="2" name="Oval 41">
            <a:extLst>
              <a:ext uri="{FF2B5EF4-FFF2-40B4-BE49-F238E27FC236}">
                <a16:creationId xmlns:a16="http://schemas.microsoft.com/office/drawing/2014/main" id="{63767930-1441-A95A-9CEF-0D2BF002AB84}"/>
              </a:ext>
            </a:extLst>
          </p:cNvPr>
          <p:cNvSpPr/>
          <p:nvPr/>
        </p:nvSpPr>
        <p:spPr>
          <a:xfrm>
            <a:off x="8287260" y="4384800"/>
            <a:ext cx="379080" cy="379080"/>
          </a:xfrm>
          <a:prstGeom prst="ellipse">
            <a:avLst/>
          </a:prstGeom>
          <a:solidFill>
            <a:srgbClr val="FCBE4E"/>
          </a:solidFill>
          <a:ln w="28575">
            <a:noFill/>
          </a:ln>
        </p:spPr>
        <p:style>
          <a:lnRef idx="2">
            <a:schemeClr val="accent1">
              <a:shade val="50000"/>
            </a:schemeClr>
          </a:lnRef>
          <a:fillRef idx="1">
            <a:schemeClr val="accent1"/>
          </a:fillRef>
          <a:effectRef idx="0">
            <a:schemeClr val="accent1"/>
          </a:effectRef>
          <a:fontRef idx="minor"/>
        </p:style>
        <p:txBody>
          <a:bodyPr lIns="0" tIns="45000" rIns="0" bIns="45000" anchor="ctr">
            <a:noAutofit/>
          </a:bodyPr>
          <a:lstStyle/>
          <a:p>
            <a:pPr algn="ctr">
              <a:lnSpc>
                <a:spcPct val="100000"/>
              </a:lnSpc>
              <a:buNone/>
            </a:pPr>
            <a:endParaRPr lang="en-US" sz="1600" b="0" strike="noStrike" spc="-1" dirty="0">
              <a:solidFill>
                <a:schemeClr val="lt1"/>
              </a:solidFill>
              <a:latin typeface="Calibri"/>
            </a:endParaRPr>
          </a:p>
        </p:txBody>
      </p:sp>
      <p:sp>
        <p:nvSpPr>
          <p:cNvPr id="3" name="Oval 43">
            <a:extLst>
              <a:ext uri="{FF2B5EF4-FFF2-40B4-BE49-F238E27FC236}">
                <a16:creationId xmlns:a16="http://schemas.microsoft.com/office/drawing/2014/main" id="{C2A886F5-C056-5CF8-3B96-DDD328EA76EE}"/>
              </a:ext>
            </a:extLst>
          </p:cNvPr>
          <p:cNvSpPr/>
          <p:nvPr/>
        </p:nvSpPr>
        <p:spPr>
          <a:xfrm>
            <a:off x="9158100" y="4384800"/>
            <a:ext cx="379080" cy="379080"/>
          </a:xfrm>
          <a:prstGeom prst="ellipse">
            <a:avLst/>
          </a:prstGeom>
          <a:solidFill>
            <a:srgbClr val="C00000"/>
          </a:solidFill>
          <a:ln w="28575">
            <a:noFill/>
          </a:ln>
        </p:spPr>
        <p:style>
          <a:lnRef idx="2">
            <a:schemeClr val="accent1">
              <a:shade val="50000"/>
            </a:schemeClr>
          </a:lnRef>
          <a:fillRef idx="1">
            <a:schemeClr val="accent1"/>
          </a:fillRef>
          <a:effectRef idx="0">
            <a:schemeClr val="accent1"/>
          </a:effectRef>
          <a:fontRef idx="minor"/>
        </p:style>
        <p:txBody>
          <a:bodyPr lIns="0" tIns="45000" rIns="0" bIns="45000" anchor="ctr">
            <a:noAutofit/>
          </a:bodyPr>
          <a:lstStyle/>
          <a:p>
            <a:pPr algn="ctr">
              <a:lnSpc>
                <a:spcPct val="100000"/>
              </a:lnSpc>
              <a:buNone/>
            </a:pPr>
            <a:endParaRPr lang="en-US" sz="1600" b="0" strike="noStrike" spc="-1" dirty="0">
              <a:solidFill>
                <a:schemeClr val="lt1"/>
              </a:solidFill>
              <a:latin typeface="Calibri"/>
            </a:endParaRPr>
          </a:p>
        </p:txBody>
      </p:sp>
      <p:sp>
        <p:nvSpPr>
          <p:cNvPr id="4" name="Oval 55">
            <a:extLst>
              <a:ext uri="{FF2B5EF4-FFF2-40B4-BE49-F238E27FC236}">
                <a16:creationId xmlns:a16="http://schemas.microsoft.com/office/drawing/2014/main" id="{EBB1847A-B052-92E7-9959-A7E4529BBF9A}"/>
              </a:ext>
            </a:extLst>
          </p:cNvPr>
          <p:cNvSpPr/>
          <p:nvPr/>
        </p:nvSpPr>
        <p:spPr>
          <a:xfrm>
            <a:off x="7416780" y="4384800"/>
            <a:ext cx="379080" cy="379080"/>
          </a:xfrm>
          <a:prstGeom prst="ellipse">
            <a:avLst/>
          </a:prstGeom>
          <a:solidFill>
            <a:srgbClr val="51B02F"/>
          </a:solidFill>
          <a:ln w="28575">
            <a:noFill/>
          </a:ln>
        </p:spPr>
        <p:style>
          <a:lnRef idx="2">
            <a:schemeClr val="accent1">
              <a:shade val="50000"/>
            </a:schemeClr>
          </a:lnRef>
          <a:fillRef idx="1">
            <a:schemeClr val="accent1"/>
          </a:fillRef>
          <a:effectRef idx="0">
            <a:schemeClr val="accent1"/>
          </a:effectRef>
          <a:fontRef idx="minor"/>
        </p:style>
        <p:txBody>
          <a:bodyPr lIns="0" tIns="45000" rIns="0" bIns="45000" anchor="ctr">
            <a:noAutofit/>
          </a:bodyPr>
          <a:lstStyle/>
          <a:p>
            <a:pPr algn="ctr">
              <a:lnSpc>
                <a:spcPct val="100000"/>
              </a:lnSpc>
              <a:buNone/>
            </a:pPr>
            <a:endParaRPr lang="en-US" sz="1600" b="0" strike="noStrike" spc="-1" dirty="0">
              <a:solidFill>
                <a:schemeClr val="lt1"/>
              </a:solidFill>
              <a:latin typeface="Calibri"/>
            </a:endParaRPr>
          </a:p>
        </p:txBody>
      </p:sp>
      <p:sp>
        <p:nvSpPr>
          <p:cNvPr id="12" name="Oval 4">
            <a:extLst>
              <a:ext uri="{FF2B5EF4-FFF2-40B4-BE49-F238E27FC236}">
                <a16:creationId xmlns:a16="http://schemas.microsoft.com/office/drawing/2014/main" id="{4C8DE5E8-FE9E-4A0C-7B78-F136EC2C4F7F}"/>
              </a:ext>
            </a:extLst>
          </p:cNvPr>
          <p:cNvSpPr/>
          <p:nvPr/>
        </p:nvSpPr>
        <p:spPr>
          <a:xfrm rot="5400000">
            <a:off x="871560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3" name="Oval 5">
            <a:extLst>
              <a:ext uri="{FF2B5EF4-FFF2-40B4-BE49-F238E27FC236}">
                <a16:creationId xmlns:a16="http://schemas.microsoft.com/office/drawing/2014/main" id="{AEA40248-6C26-4689-09F4-1328F0EC6CE8}"/>
              </a:ext>
            </a:extLst>
          </p:cNvPr>
          <p:cNvSpPr/>
          <p:nvPr/>
        </p:nvSpPr>
        <p:spPr>
          <a:xfrm rot="5400000">
            <a:off x="828036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4" name="Oval 6">
            <a:extLst>
              <a:ext uri="{FF2B5EF4-FFF2-40B4-BE49-F238E27FC236}">
                <a16:creationId xmlns:a16="http://schemas.microsoft.com/office/drawing/2014/main" id="{1BBBC6DF-2F82-3BB2-C7D1-D3AF11E1190E}"/>
              </a:ext>
            </a:extLst>
          </p:cNvPr>
          <p:cNvSpPr/>
          <p:nvPr/>
        </p:nvSpPr>
        <p:spPr>
          <a:xfrm rot="5400000">
            <a:off x="784476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5" name="Oval 7">
            <a:extLst>
              <a:ext uri="{FF2B5EF4-FFF2-40B4-BE49-F238E27FC236}">
                <a16:creationId xmlns:a16="http://schemas.microsoft.com/office/drawing/2014/main" id="{20E45353-2366-6A3B-6ED5-6A0EC57F6F97}"/>
              </a:ext>
            </a:extLst>
          </p:cNvPr>
          <p:cNvSpPr/>
          <p:nvPr/>
        </p:nvSpPr>
        <p:spPr>
          <a:xfrm rot="5400000">
            <a:off x="740952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6" name="Oval 8">
            <a:extLst>
              <a:ext uri="{FF2B5EF4-FFF2-40B4-BE49-F238E27FC236}">
                <a16:creationId xmlns:a16="http://schemas.microsoft.com/office/drawing/2014/main" id="{2F020CE4-40B6-556B-314B-8A1771C0F8C6}"/>
              </a:ext>
            </a:extLst>
          </p:cNvPr>
          <p:cNvSpPr/>
          <p:nvPr/>
        </p:nvSpPr>
        <p:spPr>
          <a:xfrm rot="5400000">
            <a:off x="8715600" y="29793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7" name="Oval 9">
            <a:extLst>
              <a:ext uri="{FF2B5EF4-FFF2-40B4-BE49-F238E27FC236}">
                <a16:creationId xmlns:a16="http://schemas.microsoft.com/office/drawing/2014/main" id="{2E5327E6-9118-ECB7-DA0F-532178164891}"/>
              </a:ext>
            </a:extLst>
          </p:cNvPr>
          <p:cNvSpPr/>
          <p:nvPr/>
        </p:nvSpPr>
        <p:spPr>
          <a:xfrm rot="5400000">
            <a:off x="8280360" y="29793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2" name="Oval 10">
            <a:extLst>
              <a:ext uri="{FF2B5EF4-FFF2-40B4-BE49-F238E27FC236}">
                <a16:creationId xmlns:a16="http://schemas.microsoft.com/office/drawing/2014/main" id="{4C7B6055-6FBE-2AFC-4DA6-19703387C136}"/>
              </a:ext>
            </a:extLst>
          </p:cNvPr>
          <p:cNvSpPr/>
          <p:nvPr/>
        </p:nvSpPr>
        <p:spPr>
          <a:xfrm rot="5400000">
            <a:off x="7844760" y="29793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3" name="Straight Connector 12">
            <a:extLst>
              <a:ext uri="{FF2B5EF4-FFF2-40B4-BE49-F238E27FC236}">
                <a16:creationId xmlns:a16="http://schemas.microsoft.com/office/drawing/2014/main" id="{8D8DB2EA-AD2B-814F-8C77-B196E5C97B25}"/>
              </a:ext>
            </a:extLst>
          </p:cNvPr>
          <p:cNvSpPr/>
          <p:nvPr/>
        </p:nvSpPr>
        <p:spPr>
          <a:xfrm>
            <a:off x="8904600" y="195372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24" name="Straight Connector 13">
            <a:extLst>
              <a:ext uri="{FF2B5EF4-FFF2-40B4-BE49-F238E27FC236}">
                <a16:creationId xmlns:a16="http://schemas.microsoft.com/office/drawing/2014/main" id="{3A276B5E-4646-9451-13EF-3287F856E402}"/>
              </a:ext>
            </a:extLst>
          </p:cNvPr>
          <p:cNvSpPr/>
          <p:nvPr/>
        </p:nvSpPr>
        <p:spPr>
          <a:xfrm>
            <a:off x="846936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5" name="Straight Connector 14">
            <a:extLst>
              <a:ext uri="{FF2B5EF4-FFF2-40B4-BE49-F238E27FC236}">
                <a16:creationId xmlns:a16="http://schemas.microsoft.com/office/drawing/2014/main" id="{B6BE99F7-1BB3-3BBA-416D-2AC7577DA093}"/>
              </a:ext>
            </a:extLst>
          </p:cNvPr>
          <p:cNvSpPr/>
          <p:nvPr/>
        </p:nvSpPr>
        <p:spPr>
          <a:xfrm flipH="1">
            <a:off x="846936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6" name="Straight Connector 15">
            <a:extLst>
              <a:ext uri="{FF2B5EF4-FFF2-40B4-BE49-F238E27FC236}">
                <a16:creationId xmlns:a16="http://schemas.microsoft.com/office/drawing/2014/main" id="{035DBC3C-1B53-F83F-F9AA-637F6477DF5D}"/>
              </a:ext>
            </a:extLst>
          </p:cNvPr>
          <p:cNvSpPr/>
          <p:nvPr/>
        </p:nvSpPr>
        <p:spPr>
          <a:xfrm>
            <a:off x="8469360" y="195372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27" name="Straight Connector 16">
            <a:extLst>
              <a:ext uri="{FF2B5EF4-FFF2-40B4-BE49-F238E27FC236}">
                <a16:creationId xmlns:a16="http://schemas.microsoft.com/office/drawing/2014/main" id="{846C4B35-F081-D1AF-CC30-760092600525}"/>
              </a:ext>
            </a:extLst>
          </p:cNvPr>
          <p:cNvSpPr/>
          <p:nvPr/>
        </p:nvSpPr>
        <p:spPr>
          <a:xfrm>
            <a:off x="803412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8" name="Straight Connector 17">
            <a:extLst>
              <a:ext uri="{FF2B5EF4-FFF2-40B4-BE49-F238E27FC236}">
                <a16:creationId xmlns:a16="http://schemas.microsoft.com/office/drawing/2014/main" id="{F8996B6B-32EF-7F2B-374D-EC0993A02EDC}"/>
              </a:ext>
            </a:extLst>
          </p:cNvPr>
          <p:cNvSpPr/>
          <p:nvPr/>
        </p:nvSpPr>
        <p:spPr>
          <a:xfrm flipH="1">
            <a:off x="803412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9" name="Straight Connector 18">
            <a:extLst>
              <a:ext uri="{FF2B5EF4-FFF2-40B4-BE49-F238E27FC236}">
                <a16:creationId xmlns:a16="http://schemas.microsoft.com/office/drawing/2014/main" id="{BB67ABDE-4E33-61B8-0D29-A9FC5B5EF4C2}"/>
              </a:ext>
            </a:extLst>
          </p:cNvPr>
          <p:cNvSpPr/>
          <p:nvPr/>
        </p:nvSpPr>
        <p:spPr>
          <a:xfrm>
            <a:off x="8024760" y="195372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0" name="Straight Connector 19">
            <a:extLst>
              <a:ext uri="{FF2B5EF4-FFF2-40B4-BE49-F238E27FC236}">
                <a16:creationId xmlns:a16="http://schemas.microsoft.com/office/drawing/2014/main" id="{564372ED-16C4-B129-C5B2-5A5CB409BB1F}"/>
              </a:ext>
            </a:extLst>
          </p:cNvPr>
          <p:cNvSpPr/>
          <p:nvPr/>
        </p:nvSpPr>
        <p:spPr>
          <a:xfrm>
            <a:off x="7589520" y="19533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1" name="Straight Connector 29">
            <a:extLst>
              <a:ext uri="{FF2B5EF4-FFF2-40B4-BE49-F238E27FC236}">
                <a16:creationId xmlns:a16="http://schemas.microsoft.com/office/drawing/2014/main" id="{8243105F-BCD5-869B-DD4D-4AFB19C79480}"/>
              </a:ext>
            </a:extLst>
          </p:cNvPr>
          <p:cNvSpPr/>
          <p:nvPr/>
        </p:nvSpPr>
        <p:spPr>
          <a:xfrm>
            <a:off x="7598880" y="195372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 name="Straight Connector 32">
            <a:extLst>
              <a:ext uri="{FF2B5EF4-FFF2-40B4-BE49-F238E27FC236}">
                <a16:creationId xmlns:a16="http://schemas.microsoft.com/office/drawing/2014/main" id="{9DECDC50-7CC1-3842-8615-631D0FD4B79B}"/>
              </a:ext>
            </a:extLst>
          </p:cNvPr>
          <p:cNvSpPr/>
          <p:nvPr/>
        </p:nvSpPr>
        <p:spPr>
          <a:xfrm>
            <a:off x="7598880" y="195372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 name="Straight Connector 35">
            <a:extLst>
              <a:ext uri="{FF2B5EF4-FFF2-40B4-BE49-F238E27FC236}">
                <a16:creationId xmlns:a16="http://schemas.microsoft.com/office/drawing/2014/main" id="{795D2B93-40C7-158E-9ACD-BBD8C2782E25}"/>
              </a:ext>
            </a:extLst>
          </p:cNvPr>
          <p:cNvSpPr/>
          <p:nvPr/>
        </p:nvSpPr>
        <p:spPr>
          <a:xfrm flipV="1">
            <a:off x="8034120" y="195372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 name="Oval 38">
            <a:extLst>
              <a:ext uri="{FF2B5EF4-FFF2-40B4-BE49-F238E27FC236}">
                <a16:creationId xmlns:a16="http://schemas.microsoft.com/office/drawing/2014/main" id="{289B2B1C-0EF0-45A9-82C6-B666F37CB1E9}"/>
              </a:ext>
            </a:extLst>
          </p:cNvPr>
          <p:cNvSpPr/>
          <p:nvPr/>
        </p:nvSpPr>
        <p:spPr>
          <a:xfrm rot="5400000">
            <a:off x="9150840" y="157428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5" name="Straight Connector 27">
            <a:extLst>
              <a:ext uri="{FF2B5EF4-FFF2-40B4-BE49-F238E27FC236}">
                <a16:creationId xmlns:a16="http://schemas.microsoft.com/office/drawing/2014/main" id="{789AEAE5-904A-F466-07A9-33071DEDC8DC}"/>
              </a:ext>
            </a:extLst>
          </p:cNvPr>
          <p:cNvSpPr/>
          <p:nvPr/>
        </p:nvSpPr>
        <p:spPr>
          <a:xfrm flipH="1">
            <a:off x="8904600" y="195372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6" name="Straight Connector 30">
            <a:extLst>
              <a:ext uri="{FF2B5EF4-FFF2-40B4-BE49-F238E27FC236}">
                <a16:creationId xmlns:a16="http://schemas.microsoft.com/office/drawing/2014/main" id="{8A566DD2-2C6B-21DF-5BF3-B73D74BAF58E}"/>
              </a:ext>
            </a:extLst>
          </p:cNvPr>
          <p:cNvSpPr/>
          <p:nvPr/>
        </p:nvSpPr>
        <p:spPr>
          <a:xfrm flipH="1">
            <a:off x="8469360" y="195372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 name="Straight Connector 31">
            <a:extLst>
              <a:ext uri="{FF2B5EF4-FFF2-40B4-BE49-F238E27FC236}">
                <a16:creationId xmlns:a16="http://schemas.microsoft.com/office/drawing/2014/main" id="{353EB939-0C89-F478-D2D5-0F0523C5D8A7}"/>
              </a:ext>
            </a:extLst>
          </p:cNvPr>
          <p:cNvSpPr/>
          <p:nvPr/>
        </p:nvSpPr>
        <p:spPr>
          <a:xfrm flipH="1">
            <a:off x="8034120" y="195372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8" name="Straight Connector 33">
            <a:extLst>
              <a:ext uri="{FF2B5EF4-FFF2-40B4-BE49-F238E27FC236}">
                <a16:creationId xmlns:a16="http://schemas.microsoft.com/office/drawing/2014/main" id="{71BF6443-3310-3C57-A641-C3A805B21873}"/>
              </a:ext>
            </a:extLst>
          </p:cNvPr>
          <p:cNvSpPr/>
          <p:nvPr/>
        </p:nvSpPr>
        <p:spPr>
          <a:xfrm>
            <a:off x="8034120" y="195372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 name="Oval 41">
            <a:extLst>
              <a:ext uri="{FF2B5EF4-FFF2-40B4-BE49-F238E27FC236}">
                <a16:creationId xmlns:a16="http://schemas.microsoft.com/office/drawing/2014/main" id="{15E4DCB4-E437-A3AD-010A-1F9EF9E3BCDE}"/>
              </a:ext>
            </a:extLst>
          </p:cNvPr>
          <p:cNvSpPr/>
          <p:nvPr/>
        </p:nvSpPr>
        <p:spPr>
          <a:xfrm>
            <a:off x="8279640" y="438480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40" name="Oval 43">
            <a:extLst>
              <a:ext uri="{FF2B5EF4-FFF2-40B4-BE49-F238E27FC236}">
                <a16:creationId xmlns:a16="http://schemas.microsoft.com/office/drawing/2014/main" id="{6CAC0E52-7B18-1BBE-A32B-5926D0980FB0}"/>
              </a:ext>
            </a:extLst>
          </p:cNvPr>
          <p:cNvSpPr/>
          <p:nvPr/>
        </p:nvSpPr>
        <p:spPr>
          <a:xfrm>
            <a:off x="9150480" y="438480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41" name="Straight Connector 45">
            <a:extLst>
              <a:ext uri="{FF2B5EF4-FFF2-40B4-BE49-F238E27FC236}">
                <a16:creationId xmlns:a16="http://schemas.microsoft.com/office/drawing/2014/main" id="{11BBA56C-9333-D3E5-37C4-7FC850D69773}"/>
              </a:ext>
            </a:extLst>
          </p:cNvPr>
          <p:cNvSpPr/>
          <p:nvPr/>
        </p:nvSpPr>
        <p:spPr>
          <a:xfrm flipH="1" flipV="1">
            <a:off x="8034120" y="335880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 name="Straight Connector 47">
            <a:extLst>
              <a:ext uri="{FF2B5EF4-FFF2-40B4-BE49-F238E27FC236}">
                <a16:creationId xmlns:a16="http://schemas.microsoft.com/office/drawing/2014/main" id="{D27DB8FA-159D-9F7A-A45E-6835B68897D7}"/>
              </a:ext>
            </a:extLst>
          </p:cNvPr>
          <p:cNvSpPr/>
          <p:nvPr/>
        </p:nvSpPr>
        <p:spPr>
          <a:xfrm flipV="1">
            <a:off x="8469360" y="335880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43" name="Straight Connector 49">
            <a:extLst>
              <a:ext uri="{FF2B5EF4-FFF2-40B4-BE49-F238E27FC236}">
                <a16:creationId xmlns:a16="http://schemas.microsoft.com/office/drawing/2014/main" id="{580A0C0B-E5E1-3176-8B90-3B40AE6D5093}"/>
              </a:ext>
            </a:extLst>
          </p:cNvPr>
          <p:cNvSpPr/>
          <p:nvPr/>
        </p:nvSpPr>
        <p:spPr>
          <a:xfrm flipV="1">
            <a:off x="8469360" y="335880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 name="Straight Connector 51">
            <a:extLst>
              <a:ext uri="{FF2B5EF4-FFF2-40B4-BE49-F238E27FC236}">
                <a16:creationId xmlns:a16="http://schemas.microsoft.com/office/drawing/2014/main" id="{739C25BA-5366-33F0-1139-65E760AF6242}"/>
              </a:ext>
            </a:extLst>
          </p:cNvPr>
          <p:cNvSpPr/>
          <p:nvPr/>
        </p:nvSpPr>
        <p:spPr>
          <a:xfrm flipH="1" flipV="1">
            <a:off x="8913960" y="335880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 name="Straight Connector 52">
            <a:extLst>
              <a:ext uri="{FF2B5EF4-FFF2-40B4-BE49-F238E27FC236}">
                <a16:creationId xmlns:a16="http://schemas.microsoft.com/office/drawing/2014/main" id="{BFF4E405-1590-4A11-FBBB-669A7F7991D3}"/>
              </a:ext>
            </a:extLst>
          </p:cNvPr>
          <p:cNvSpPr/>
          <p:nvPr/>
        </p:nvSpPr>
        <p:spPr>
          <a:xfrm flipH="1" flipV="1">
            <a:off x="8469360" y="335880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 name="Straight Connector 53">
            <a:extLst>
              <a:ext uri="{FF2B5EF4-FFF2-40B4-BE49-F238E27FC236}">
                <a16:creationId xmlns:a16="http://schemas.microsoft.com/office/drawing/2014/main" id="{705E615A-D610-99B7-30A8-166AF878534C}"/>
              </a:ext>
            </a:extLst>
          </p:cNvPr>
          <p:cNvSpPr/>
          <p:nvPr/>
        </p:nvSpPr>
        <p:spPr>
          <a:xfrm flipH="1" flipV="1">
            <a:off x="8034120" y="335880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 name="Oval 55">
            <a:extLst>
              <a:ext uri="{FF2B5EF4-FFF2-40B4-BE49-F238E27FC236}">
                <a16:creationId xmlns:a16="http://schemas.microsoft.com/office/drawing/2014/main" id="{B7A6AA24-A63C-7092-E469-0E67B0B766D0}"/>
              </a:ext>
            </a:extLst>
          </p:cNvPr>
          <p:cNvSpPr/>
          <p:nvPr/>
        </p:nvSpPr>
        <p:spPr>
          <a:xfrm>
            <a:off x="7409160" y="438480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48" name="Straight Connector 56">
            <a:extLst>
              <a:ext uri="{FF2B5EF4-FFF2-40B4-BE49-F238E27FC236}">
                <a16:creationId xmlns:a16="http://schemas.microsoft.com/office/drawing/2014/main" id="{EE92E293-A36A-08DA-E54A-68061729FAA4}"/>
              </a:ext>
            </a:extLst>
          </p:cNvPr>
          <p:cNvSpPr/>
          <p:nvPr/>
        </p:nvSpPr>
        <p:spPr>
          <a:xfrm flipV="1">
            <a:off x="7598880" y="335880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9" name="Straight Connector 57">
            <a:extLst>
              <a:ext uri="{FF2B5EF4-FFF2-40B4-BE49-F238E27FC236}">
                <a16:creationId xmlns:a16="http://schemas.microsoft.com/office/drawing/2014/main" id="{01C68A04-30A1-8DDE-5288-A2DFDE66B55B}"/>
              </a:ext>
            </a:extLst>
          </p:cNvPr>
          <p:cNvSpPr/>
          <p:nvPr/>
        </p:nvSpPr>
        <p:spPr>
          <a:xfrm flipV="1">
            <a:off x="7598880" y="335880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0" name="Straight Connector 58">
            <a:extLst>
              <a:ext uri="{FF2B5EF4-FFF2-40B4-BE49-F238E27FC236}">
                <a16:creationId xmlns:a16="http://schemas.microsoft.com/office/drawing/2014/main" id="{71F92A77-BEAA-21AD-B28D-CFB69D04BD1F}"/>
              </a:ext>
            </a:extLst>
          </p:cNvPr>
          <p:cNvSpPr/>
          <p:nvPr/>
        </p:nvSpPr>
        <p:spPr>
          <a:xfrm flipV="1">
            <a:off x="7598880" y="335880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1" name="Arrow: Down 50">
            <a:extLst>
              <a:ext uri="{FF2B5EF4-FFF2-40B4-BE49-F238E27FC236}">
                <a16:creationId xmlns:a16="http://schemas.microsoft.com/office/drawing/2014/main" id="{EBDFDE26-2E31-207B-80A8-DF9753B4B7F0}"/>
              </a:ext>
            </a:extLst>
          </p:cNvPr>
          <p:cNvSpPr/>
          <p:nvPr/>
        </p:nvSpPr>
        <p:spPr>
          <a:xfrm rot="10800000">
            <a:off x="7025634" y="1574280"/>
            <a:ext cx="290352" cy="3189600"/>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ID4096"/>
          </a:p>
        </p:txBody>
      </p:sp>
      <p:pic>
        <p:nvPicPr>
          <p:cNvPr id="52" name="Picture 63">
            <a:extLst>
              <a:ext uri="{FF2B5EF4-FFF2-40B4-BE49-F238E27FC236}">
                <a16:creationId xmlns:a16="http://schemas.microsoft.com/office/drawing/2014/main" id="{268A084E-0F87-B020-5F96-A000222ACD7E}"/>
              </a:ext>
            </a:extLst>
          </p:cNvPr>
          <p:cNvPicPr/>
          <p:nvPr/>
        </p:nvPicPr>
        <p:blipFill>
          <a:blip r:embed="rId2"/>
          <a:stretch/>
        </p:blipFill>
        <p:spPr>
          <a:xfrm>
            <a:off x="10270080" y="4885500"/>
            <a:ext cx="983880" cy="1040760"/>
          </a:xfrm>
          <a:prstGeom prst="rect">
            <a:avLst/>
          </a:prstGeom>
          <a:ln w="0">
            <a:solidFill>
              <a:srgbClr val="000000"/>
            </a:solidFill>
          </a:ln>
        </p:spPr>
      </p:pic>
      <p:pic>
        <p:nvPicPr>
          <p:cNvPr id="53" name="Picture 68">
            <a:extLst>
              <a:ext uri="{FF2B5EF4-FFF2-40B4-BE49-F238E27FC236}">
                <a16:creationId xmlns:a16="http://schemas.microsoft.com/office/drawing/2014/main" id="{1FE70A6D-9E40-0294-5790-2E546087BFE7}"/>
              </a:ext>
            </a:extLst>
          </p:cNvPr>
          <p:cNvPicPr/>
          <p:nvPr/>
        </p:nvPicPr>
        <p:blipFill>
          <a:blip r:embed="rId3"/>
          <a:stretch/>
        </p:blipFill>
        <p:spPr>
          <a:xfrm>
            <a:off x="8020080" y="375840"/>
            <a:ext cx="983880" cy="1040760"/>
          </a:xfrm>
          <a:prstGeom prst="rect">
            <a:avLst/>
          </a:prstGeom>
          <a:ln w="0">
            <a:solidFill>
              <a:srgbClr val="000000"/>
            </a:solidFill>
          </a:ln>
        </p:spPr>
      </p:pic>
      <p:pic>
        <p:nvPicPr>
          <p:cNvPr id="54" name="Picture 69">
            <a:extLst>
              <a:ext uri="{FF2B5EF4-FFF2-40B4-BE49-F238E27FC236}">
                <a16:creationId xmlns:a16="http://schemas.microsoft.com/office/drawing/2014/main" id="{C0A5A7F9-D164-36F0-9EF2-A5A82FAD7751}"/>
              </a:ext>
            </a:extLst>
          </p:cNvPr>
          <p:cNvPicPr/>
          <p:nvPr/>
        </p:nvPicPr>
        <p:blipFill>
          <a:blip r:embed="rId4"/>
          <a:stretch/>
        </p:blipFill>
        <p:spPr>
          <a:xfrm>
            <a:off x="8020080" y="4885500"/>
            <a:ext cx="983880" cy="1040760"/>
          </a:xfrm>
          <a:prstGeom prst="rect">
            <a:avLst/>
          </a:prstGeom>
          <a:ln w="0">
            <a:solidFill>
              <a:srgbClr val="000000"/>
            </a:solidFill>
          </a:ln>
        </p:spPr>
      </p:pic>
      <p:sp>
        <p:nvSpPr>
          <p:cNvPr id="55" name="TextBox 70">
            <a:extLst>
              <a:ext uri="{FF2B5EF4-FFF2-40B4-BE49-F238E27FC236}">
                <a16:creationId xmlns:a16="http://schemas.microsoft.com/office/drawing/2014/main" id="{BB5BDED4-1592-32CB-C1AA-5677FA0972EC}"/>
              </a:ext>
            </a:extLst>
          </p:cNvPr>
          <p:cNvSpPr/>
          <p:nvPr/>
        </p:nvSpPr>
        <p:spPr>
          <a:xfrm>
            <a:off x="6954120" y="664200"/>
            <a:ext cx="9838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Input x</a:t>
            </a:r>
          </a:p>
        </p:txBody>
      </p:sp>
      <p:sp>
        <p:nvSpPr>
          <p:cNvPr id="56" name="TextBox 71">
            <a:extLst>
              <a:ext uri="{FF2B5EF4-FFF2-40B4-BE49-F238E27FC236}">
                <a16:creationId xmlns:a16="http://schemas.microsoft.com/office/drawing/2014/main" id="{AF66FB68-F725-17E0-3174-C627D0BA9279}"/>
              </a:ext>
            </a:extLst>
          </p:cNvPr>
          <p:cNvSpPr/>
          <p:nvPr/>
        </p:nvSpPr>
        <p:spPr>
          <a:xfrm>
            <a:off x="6337800" y="5216340"/>
            <a:ext cx="1478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800" b="0" strike="noStrike" spc="-1" dirty="0">
                <a:solidFill>
                  <a:srgbClr val="000000"/>
                </a:solidFill>
                <a:latin typeface="Calibri"/>
              </a:rPr>
              <a:t>Prediction  </a:t>
            </a:r>
          </a:p>
          <a:p>
            <a:pPr algn="r">
              <a:lnSpc>
                <a:spcPct val="100000"/>
              </a:lnSpc>
              <a:buNone/>
            </a:pPr>
            <a:endParaRPr lang="en-US" sz="1800" b="0" strike="noStrike" spc="-1" dirty="0">
              <a:solidFill>
                <a:srgbClr val="000000"/>
              </a:solidFill>
              <a:latin typeface="Calibri"/>
            </a:endParaRPr>
          </a:p>
        </p:txBody>
      </p:sp>
      <p:sp>
        <p:nvSpPr>
          <p:cNvPr id="57" name="TextBox 72">
            <a:extLst>
              <a:ext uri="{FF2B5EF4-FFF2-40B4-BE49-F238E27FC236}">
                <a16:creationId xmlns:a16="http://schemas.microsoft.com/office/drawing/2014/main" id="{6C2A8249-F991-F0A3-2DD0-F9F2B32B22B7}"/>
              </a:ext>
            </a:extLst>
          </p:cNvPr>
          <p:cNvSpPr/>
          <p:nvPr/>
        </p:nvSpPr>
        <p:spPr>
          <a:xfrm>
            <a:off x="11288520" y="5065860"/>
            <a:ext cx="9838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Ground truth </a:t>
            </a:r>
          </a:p>
        </p:txBody>
      </p:sp>
      <p:sp>
        <p:nvSpPr>
          <p:cNvPr id="58" name="Straight Arrow Connector 76">
            <a:extLst>
              <a:ext uri="{FF2B5EF4-FFF2-40B4-BE49-F238E27FC236}">
                <a16:creationId xmlns:a16="http://schemas.microsoft.com/office/drawing/2014/main" id="{93E4C2D5-3B08-327B-DDB3-1090D61AE283}"/>
              </a:ext>
            </a:extLst>
          </p:cNvPr>
          <p:cNvSpPr/>
          <p:nvPr/>
        </p:nvSpPr>
        <p:spPr>
          <a:xfrm>
            <a:off x="9188640" y="5436240"/>
            <a:ext cx="896760" cy="360"/>
          </a:xfrm>
          <a:custGeom>
            <a:avLst/>
            <a:gdLst/>
            <a:ahLst/>
            <a:cxnLst/>
            <a:rect l="l" t="t" r="r" b="b"/>
            <a:pathLst>
              <a:path w="21600" h="21600">
                <a:moveTo>
                  <a:pt x="0" y="0"/>
                </a:moveTo>
                <a:lnTo>
                  <a:pt x="21600" y="21600"/>
                </a:lnTo>
              </a:path>
            </a:pathLst>
          </a:custGeom>
          <a:noFill/>
          <a:ln w="38100">
            <a:solidFill>
              <a:schemeClr val="accent5">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59" name="TextBox 58">
            <a:extLst>
              <a:ext uri="{FF2B5EF4-FFF2-40B4-BE49-F238E27FC236}">
                <a16:creationId xmlns:a16="http://schemas.microsoft.com/office/drawing/2014/main" id="{BB1865B1-96E8-92AF-A318-B705C2E3440A}"/>
              </a:ext>
            </a:extLst>
          </p:cNvPr>
          <p:cNvSpPr txBox="1"/>
          <p:nvPr/>
        </p:nvSpPr>
        <p:spPr>
          <a:xfrm>
            <a:off x="9254450" y="5420548"/>
            <a:ext cx="665567" cy="369332"/>
          </a:xfrm>
          <a:prstGeom prst="rect">
            <a:avLst/>
          </a:prstGeom>
          <a:noFill/>
        </p:spPr>
        <p:txBody>
          <a:bodyPr wrap="none" rtlCol="0">
            <a:spAutoFit/>
          </a:bodyPr>
          <a:lstStyle/>
          <a:p>
            <a:r>
              <a:rPr lang="en-GB" dirty="0">
                <a:solidFill>
                  <a:schemeClr val="accent5">
                    <a:lumMod val="60000"/>
                    <a:lumOff val="40000"/>
                  </a:schemeClr>
                </a:solidFill>
              </a:rPr>
              <a:t>Loss</a:t>
            </a:r>
            <a:endParaRPr lang="LID4096" dirty="0">
              <a:solidFill>
                <a:schemeClr val="accent5">
                  <a:lumMod val="60000"/>
                  <a:lumOff val="40000"/>
                </a:schemeClr>
              </a:solidFill>
            </a:endParaRPr>
          </a:p>
        </p:txBody>
      </p:sp>
      <p:sp>
        <p:nvSpPr>
          <p:cNvPr id="60" name="Oval 41">
            <a:extLst>
              <a:ext uri="{FF2B5EF4-FFF2-40B4-BE49-F238E27FC236}">
                <a16:creationId xmlns:a16="http://schemas.microsoft.com/office/drawing/2014/main" id="{065CA3E4-56B2-7C33-7708-09C76B5FE9E5}"/>
              </a:ext>
            </a:extLst>
          </p:cNvPr>
          <p:cNvSpPr/>
          <p:nvPr/>
        </p:nvSpPr>
        <p:spPr>
          <a:xfrm>
            <a:off x="7844858" y="438480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61" name="Oval 41">
            <a:extLst>
              <a:ext uri="{FF2B5EF4-FFF2-40B4-BE49-F238E27FC236}">
                <a16:creationId xmlns:a16="http://schemas.microsoft.com/office/drawing/2014/main" id="{633D8249-BB3B-5F4E-4A9F-8B2382E3C432}"/>
              </a:ext>
            </a:extLst>
          </p:cNvPr>
          <p:cNvSpPr/>
          <p:nvPr/>
        </p:nvSpPr>
        <p:spPr>
          <a:xfrm>
            <a:off x="8714160" y="43844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endParaRPr lang="en-US" spc="-1" dirty="0">
              <a:solidFill>
                <a:schemeClr val="lt1"/>
              </a:solidFill>
              <a:latin typeface="Calibri"/>
            </a:endParaRPr>
          </a:p>
        </p:txBody>
      </p:sp>
      <p:sp>
        <p:nvSpPr>
          <p:cNvPr id="62" name="Straight Connector 56">
            <a:extLst>
              <a:ext uri="{FF2B5EF4-FFF2-40B4-BE49-F238E27FC236}">
                <a16:creationId xmlns:a16="http://schemas.microsoft.com/office/drawing/2014/main" id="{22058810-B84C-7593-62BB-90CAE85E988D}"/>
              </a:ext>
            </a:extLst>
          </p:cNvPr>
          <p:cNvSpPr/>
          <p:nvPr/>
        </p:nvSpPr>
        <p:spPr>
          <a:xfrm flipH="1" flipV="1">
            <a:off x="8040300" y="3358080"/>
            <a:ext cx="7778"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63" name="Straight Connector 56">
            <a:extLst>
              <a:ext uri="{FF2B5EF4-FFF2-40B4-BE49-F238E27FC236}">
                <a16:creationId xmlns:a16="http://schemas.microsoft.com/office/drawing/2014/main" id="{A20D7D5B-D6BF-8E66-2673-BABECD653089}"/>
              </a:ext>
            </a:extLst>
          </p:cNvPr>
          <p:cNvSpPr/>
          <p:nvPr/>
        </p:nvSpPr>
        <p:spPr>
          <a:xfrm flipV="1">
            <a:off x="8048078" y="335808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76" name="Straight Connector 56">
            <a:extLst>
              <a:ext uri="{FF2B5EF4-FFF2-40B4-BE49-F238E27FC236}">
                <a16:creationId xmlns:a16="http://schemas.microsoft.com/office/drawing/2014/main" id="{EC3E8F34-170E-8DEE-AF31-82E9B04C0F6F}"/>
              </a:ext>
            </a:extLst>
          </p:cNvPr>
          <p:cNvSpPr/>
          <p:nvPr/>
        </p:nvSpPr>
        <p:spPr>
          <a:xfrm flipV="1">
            <a:off x="8026500" y="3358800"/>
            <a:ext cx="863520" cy="102456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77" name="Straight Connector 56">
            <a:extLst>
              <a:ext uri="{FF2B5EF4-FFF2-40B4-BE49-F238E27FC236}">
                <a16:creationId xmlns:a16="http://schemas.microsoft.com/office/drawing/2014/main" id="{847CC309-0C7D-566C-4B24-01FFD3639E83}"/>
              </a:ext>
            </a:extLst>
          </p:cNvPr>
          <p:cNvSpPr/>
          <p:nvPr/>
        </p:nvSpPr>
        <p:spPr>
          <a:xfrm flipH="1" flipV="1">
            <a:off x="8903520" y="3357000"/>
            <a:ext cx="10440" cy="102456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78" name="Straight Connector 56">
            <a:extLst>
              <a:ext uri="{FF2B5EF4-FFF2-40B4-BE49-F238E27FC236}">
                <a16:creationId xmlns:a16="http://schemas.microsoft.com/office/drawing/2014/main" id="{AC06D7A0-F8AE-C8EA-F229-554823CFC68E}"/>
              </a:ext>
            </a:extLst>
          </p:cNvPr>
          <p:cNvSpPr/>
          <p:nvPr/>
        </p:nvSpPr>
        <p:spPr>
          <a:xfrm flipH="1" flipV="1">
            <a:off x="8475540" y="3358800"/>
            <a:ext cx="434880" cy="102600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79" name="Straight Connector 56">
            <a:extLst>
              <a:ext uri="{FF2B5EF4-FFF2-40B4-BE49-F238E27FC236}">
                <a16:creationId xmlns:a16="http://schemas.microsoft.com/office/drawing/2014/main" id="{D05984E0-C5E0-316A-51DF-F70BAF4A329A}"/>
              </a:ext>
            </a:extLst>
          </p:cNvPr>
          <p:cNvSpPr/>
          <p:nvPr/>
        </p:nvSpPr>
        <p:spPr>
          <a:xfrm flipH="1" flipV="1">
            <a:off x="8020080" y="3357000"/>
            <a:ext cx="890340" cy="102456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Tree>
    <p:extLst>
      <p:ext uri="{BB962C8B-B14F-4D97-AF65-F5344CB8AC3E}">
        <p14:creationId xmlns:p14="http://schemas.microsoft.com/office/powerpoint/2010/main" val="1356971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071F35-8D22-7FFA-E1A6-0E3FFEF2FC36}"/>
            </a:ext>
          </a:extLst>
        </p:cNvPr>
        <p:cNvGrpSpPr/>
        <p:nvPr/>
      </p:nvGrpSpPr>
      <p:grpSpPr>
        <a:xfrm>
          <a:off x="0" y="0"/>
          <a:ext cx="0" cy="0"/>
          <a:chOff x="0" y="0"/>
          <a:chExt cx="0" cy="0"/>
        </a:xfrm>
      </p:grpSpPr>
      <p:sp>
        <p:nvSpPr>
          <p:cNvPr id="733" name="PlaceHolder 2">
            <a:extLst>
              <a:ext uri="{FF2B5EF4-FFF2-40B4-BE49-F238E27FC236}">
                <a16:creationId xmlns:a16="http://schemas.microsoft.com/office/drawing/2014/main" id="{1DDD4D0C-7A52-904E-2BF4-EF3EF32E911F}"/>
              </a:ext>
            </a:extLst>
          </p:cNvPr>
          <p:cNvSpPr>
            <a:spLocks noGrp="1"/>
          </p:cNvSpPr>
          <p:nvPr>
            <p:ph sz="quarter" idx="10"/>
          </p:nvPr>
        </p:nvSpPr>
        <p:spPr>
          <a:xfrm>
            <a:off x="875566" y="1184015"/>
            <a:ext cx="4486754" cy="4550036"/>
          </a:xfrm>
          <a:prstGeom prst="rect">
            <a:avLst/>
          </a:prstGeom>
          <a:noFill/>
          <a:ln w="0">
            <a:noFill/>
          </a:ln>
        </p:spPr>
        <p:txBody>
          <a:bodyPr anchor="t">
            <a:normAutofit fontScale="99000"/>
          </a:bodyPr>
          <a:lstStyle/>
          <a:p>
            <a:pPr>
              <a:lnSpc>
                <a:spcPct val="90000"/>
              </a:lnSpc>
              <a:spcBef>
                <a:spcPts val="901"/>
              </a:spcBef>
              <a:buClr>
                <a:srgbClr val="595959"/>
              </a:buClr>
            </a:pPr>
            <a:r>
              <a:rPr lang="en-US" sz="2380" b="0" strike="noStrike" spc="-1" dirty="0">
                <a:solidFill>
                  <a:srgbClr val="595959"/>
                </a:solidFill>
                <a:latin typeface="Calibri"/>
              </a:rPr>
              <a:t>Problem:</a:t>
            </a:r>
          </a:p>
          <a:p>
            <a:pPr marL="238320" indent="-238320">
              <a:lnSpc>
                <a:spcPct val="90000"/>
              </a:lnSpc>
              <a:spcBef>
                <a:spcPts val="901"/>
              </a:spcBef>
              <a:buClr>
                <a:srgbClr val="595959"/>
              </a:buClr>
              <a:buFont typeface="Arial"/>
              <a:buChar char="•"/>
            </a:pPr>
            <a:r>
              <a:rPr lang="en-US" sz="2380" b="0" strike="noStrike" spc="-1" dirty="0">
                <a:solidFill>
                  <a:srgbClr val="595959"/>
                </a:solidFill>
                <a:latin typeface="Calibri"/>
              </a:rPr>
              <a:t>Assume you have 10</a:t>
            </a:r>
            <a:r>
              <a:rPr lang="en-US" sz="2380" b="0" strike="noStrike" spc="-1" baseline="30000" dirty="0">
                <a:solidFill>
                  <a:srgbClr val="595959"/>
                </a:solidFill>
                <a:latin typeface="Calibri"/>
              </a:rPr>
              <a:t>10</a:t>
            </a:r>
            <a:r>
              <a:rPr lang="en-US" sz="2380" b="0" strike="noStrike" spc="-1" dirty="0">
                <a:solidFill>
                  <a:srgbClr val="595959"/>
                </a:solidFill>
                <a:latin typeface="Calibri"/>
              </a:rPr>
              <a:t> samples and attempt to train for 1000 epochs</a:t>
            </a:r>
          </a:p>
          <a:p>
            <a:pPr>
              <a:lnSpc>
                <a:spcPct val="90000"/>
              </a:lnSpc>
              <a:spcBef>
                <a:spcPts val="901"/>
              </a:spcBef>
              <a:buClr>
                <a:srgbClr val="595959"/>
              </a:buClr>
            </a:pPr>
            <a:r>
              <a:rPr lang="en-US" sz="2380" spc="-1" dirty="0">
                <a:solidFill>
                  <a:srgbClr val="595959"/>
                </a:solidFill>
                <a:latin typeface="Calibri"/>
              </a:rPr>
              <a:t>-&gt; </a:t>
            </a:r>
            <a:r>
              <a:rPr lang="en-US" sz="2380" spc="-1" dirty="0">
                <a:solidFill>
                  <a:srgbClr val="C00000"/>
                </a:solidFill>
                <a:latin typeface="Calibri"/>
              </a:rPr>
              <a:t>10</a:t>
            </a:r>
            <a:r>
              <a:rPr lang="en-US" sz="2380" spc="-1" baseline="30000" dirty="0">
                <a:solidFill>
                  <a:srgbClr val="C00000"/>
                </a:solidFill>
                <a:latin typeface="Calibri"/>
              </a:rPr>
              <a:t>13</a:t>
            </a:r>
            <a:r>
              <a:rPr lang="en-US" sz="2380" spc="-1" baseline="30000" dirty="0">
                <a:solidFill>
                  <a:srgbClr val="595959"/>
                </a:solidFill>
                <a:latin typeface="Calibri"/>
              </a:rPr>
              <a:t> </a:t>
            </a:r>
            <a:r>
              <a:rPr lang="en-US" sz="2380" spc="-1" dirty="0">
                <a:solidFill>
                  <a:srgbClr val="595959"/>
                </a:solidFill>
                <a:latin typeface="Calibri"/>
              </a:rPr>
              <a:t>backprop steps required.</a:t>
            </a:r>
            <a:endParaRPr lang="en-US" sz="2380" b="0" strike="noStrike" spc="-1" dirty="0">
              <a:solidFill>
                <a:srgbClr val="595959"/>
              </a:solidFill>
              <a:latin typeface="Calibri"/>
            </a:endParaRPr>
          </a:p>
          <a:p>
            <a:pPr>
              <a:lnSpc>
                <a:spcPct val="90000"/>
              </a:lnSpc>
              <a:spcBef>
                <a:spcPts val="901"/>
              </a:spcBef>
              <a:buClr>
                <a:srgbClr val="595959"/>
              </a:buClr>
            </a:pPr>
            <a:endParaRPr lang="en-US" sz="2380" b="0" strike="noStrike" spc="-1" dirty="0">
              <a:solidFill>
                <a:srgbClr val="595959"/>
              </a:solidFill>
              <a:latin typeface="Calibri"/>
            </a:endParaRPr>
          </a:p>
        </p:txBody>
      </p:sp>
      <p:sp>
        <p:nvSpPr>
          <p:cNvPr id="734" name="PlaceHolder 3">
            <a:extLst>
              <a:ext uri="{FF2B5EF4-FFF2-40B4-BE49-F238E27FC236}">
                <a16:creationId xmlns:a16="http://schemas.microsoft.com/office/drawing/2014/main" id="{6D3D85C7-E6CD-625C-F9DE-B7A588EF432E}"/>
              </a:ext>
            </a:extLst>
          </p:cNvPr>
          <p:cNvSpPr>
            <a:spLocks noGrp="1"/>
          </p:cNvSpPr>
          <p:nvPr>
            <p:ph type="sldNum" idx="4294967295"/>
          </p:nvPr>
        </p:nvSpPr>
        <p:spPr>
          <a:xfrm>
            <a:off x="9448800" y="4503738"/>
            <a:ext cx="2743200" cy="4070350"/>
          </a:xfrm>
          <a:prstGeom prst="rect">
            <a:avLst/>
          </a:prstGeom>
          <a:noFill/>
          <a:ln w="12600">
            <a:noFill/>
          </a:ln>
        </p:spPr>
        <p:txBody>
          <a:bodyPr lIns="45720" rIns="45720" anchor="ctr">
            <a:noAutofit/>
          </a:bodyPr>
          <a:lstStyle>
            <a:lvl1pPr algn="r">
              <a:lnSpc>
                <a:spcPct val="100000"/>
              </a:lnSpc>
              <a:buNone/>
              <a:tabLst>
                <a:tab pos="0" algn="l"/>
              </a:tabLst>
              <a:defRPr lang="en-US" sz="1200" b="0" strike="noStrike" spc="-1">
                <a:solidFill>
                  <a:srgbClr val="B2B2B2"/>
                </a:solidFill>
                <a:latin typeface="Calibri Light"/>
              </a:defRPr>
            </a:lvl1pPr>
          </a:lstStyle>
          <a:p>
            <a:pPr algn="r">
              <a:lnSpc>
                <a:spcPct val="100000"/>
              </a:lnSpc>
              <a:buNone/>
              <a:tabLst>
                <a:tab pos="0" algn="l"/>
              </a:tabLst>
            </a:pPr>
            <a:fld id="{3F37007C-0785-498C-8460-653554342460}" type="slidenum">
              <a:rPr lang="en-US" sz="1200" b="0" strike="noStrike" spc="-1">
                <a:solidFill>
                  <a:srgbClr val="B2B2B2"/>
                </a:solidFill>
                <a:latin typeface="Calibri Light"/>
              </a:rPr>
              <a:t>19</a:t>
            </a:fld>
            <a:endParaRPr lang="en-US" sz="1200" b="0" strike="noStrike" spc="-1">
              <a:solidFill>
                <a:srgbClr val="000000"/>
              </a:solidFill>
              <a:latin typeface="Calibri"/>
            </a:endParaRPr>
          </a:p>
        </p:txBody>
      </p:sp>
      <p:sp>
        <p:nvSpPr>
          <p:cNvPr id="735" name="Text">
            <a:extLst>
              <a:ext uri="{FF2B5EF4-FFF2-40B4-BE49-F238E27FC236}">
                <a16:creationId xmlns:a16="http://schemas.microsoft.com/office/drawing/2014/main" id="{521B6BB8-5D4C-9F3F-1B40-B628CF105AE7}"/>
              </a:ext>
            </a:extLst>
          </p:cNvPr>
          <p:cNvSpPr/>
          <p:nvPr/>
        </p:nvSpPr>
        <p:spPr>
          <a:xfrm>
            <a:off x="1410120" y="-14076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6" name="Text">
            <a:extLst>
              <a:ext uri="{FF2B5EF4-FFF2-40B4-BE49-F238E27FC236}">
                <a16:creationId xmlns:a16="http://schemas.microsoft.com/office/drawing/2014/main" id="{B35DB6EE-4622-1744-A42F-A36A7374D498}"/>
              </a:ext>
            </a:extLst>
          </p:cNvPr>
          <p:cNvSpPr/>
          <p:nvPr/>
        </p:nvSpPr>
        <p:spPr>
          <a:xfrm>
            <a:off x="1980360" y="13208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7" name="Text">
            <a:extLst>
              <a:ext uri="{FF2B5EF4-FFF2-40B4-BE49-F238E27FC236}">
                <a16:creationId xmlns:a16="http://schemas.microsoft.com/office/drawing/2014/main" id="{2790F500-4098-AC4F-91E9-10FB98264781}"/>
              </a:ext>
            </a:extLst>
          </p:cNvPr>
          <p:cNvSpPr/>
          <p:nvPr/>
        </p:nvSpPr>
        <p:spPr>
          <a:xfrm>
            <a:off x="-4233240" y="969480"/>
            <a:ext cx="966240" cy="445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8" name="Text">
            <a:extLst>
              <a:ext uri="{FF2B5EF4-FFF2-40B4-BE49-F238E27FC236}">
                <a16:creationId xmlns:a16="http://schemas.microsoft.com/office/drawing/2014/main" id="{769A1813-85D0-027A-BC14-C9A538685437}"/>
              </a:ext>
            </a:extLst>
          </p:cNvPr>
          <p:cNvSpPr/>
          <p:nvPr/>
        </p:nvSpPr>
        <p:spPr>
          <a:xfrm>
            <a:off x="3726360" y="18032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9" name="Text">
            <a:extLst>
              <a:ext uri="{FF2B5EF4-FFF2-40B4-BE49-F238E27FC236}">
                <a16:creationId xmlns:a16="http://schemas.microsoft.com/office/drawing/2014/main" id="{67CBBE78-83BF-C8D8-8C2E-F74496261B81}"/>
              </a:ext>
            </a:extLst>
          </p:cNvPr>
          <p:cNvSpPr/>
          <p:nvPr/>
        </p:nvSpPr>
        <p:spPr>
          <a:xfrm>
            <a:off x="-2336400" y="37080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91" name="TextBox 61">
            <a:extLst>
              <a:ext uri="{FF2B5EF4-FFF2-40B4-BE49-F238E27FC236}">
                <a16:creationId xmlns:a16="http://schemas.microsoft.com/office/drawing/2014/main" id="{22D101F9-5820-ADEC-12DB-B8A59365AF7D}"/>
              </a:ext>
            </a:extLst>
          </p:cNvPr>
          <p:cNvSpPr/>
          <p:nvPr/>
        </p:nvSpPr>
        <p:spPr>
          <a:xfrm>
            <a:off x="9389880" y="5456880"/>
            <a:ext cx="87984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0" strike="noStrike" spc="-1">
                <a:solidFill>
                  <a:srgbClr val="000000"/>
                </a:solidFill>
                <a:latin typeface="Calibri"/>
              </a:rPr>
              <a:t> </a:t>
            </a:r>
          </a:p>
        </p:txBody>
      </p:sp>
      <p:sp>
        <p:nvSpPr>
          <p:cNvPr id="3" name="Title 2">
            <a:extLst>
              <a:ext uri="{FF2B5EF4-FFF2-40B4-BE49-F238E27FC236}">
                <a16:creationId xmlns:a16="http://schemas.microsoft.com/office/drawing/2014/main" id="{00E8AC17-E49B-8B5B-3173-0D60E4A5B9D3}"/>
              </a:ext>
            </a:extLst>
          </p:cNvPr>
          <p:cNvSpPr>
            <a:spLocks noGrp="1"/>
          </p:cNvSpPr>
          <p:nvPr>
            <p:ph type="title"/>
          </p:nvPr>
        </p:nvSpPr>
        <p:spPr/>
        <p:txBody>
          <a:bodyPr/>
          <a:lstStyle/>
          <a:p>
            <a:r>
              <a:rPr lang="en-GB" dirty="0"/>
              <a:t>Training NNs: Batch size &amp; epochs</a:t>
            </a:r>
            <a:endParaRPr lang="LID4096" dirty="0"/>
          </a:p>
        </p:txBody>
      </p:sp>
      <p:sp>
        <p:nvSpPr>
          <p:cNvPr id="4" name="Oval 11">
            <a:extLst>
              <a:ext uri="{FF2B5EF4-FFF2-40B4-BE49-F238E27FC236}">
                <a16:creationId xmlns:a16="http://schemas.microsoft.com/office/drawing/2014/main" id="{9792B7CD-2919-1189-F3BD-ED416339E850}"/>
              </a:ext>
            </a:extLst>
          </p:cNvPr>
          <p:cNvSpPr/>
          <p:nvPr/>
        </p:nvSpPr>
        <p:spPr>
          <a:xfrm rot="5400000">
            <a:off x="871560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5" name="Oval 12">
            <a:extLst>
              <a:ext uri="{FF2B5EF4-FFF2-40B4-BE49-F238E27FC236}">
                <a16:creationId xmlns:a16="http://schemas.microsoft.com/office/drawing/2014/main" id="{C65509EE-3FEF-F0A6-7D65-EBF8FD551ED0}"/>
              </a:ext>
            </a:extLst>
          </p:cNvPr>
          <p:cNvSpPr/>
          <p:nvPr/>
        </p:nvSpPr>
        <p:spPr>
          <a:xfrm rot="5400000">
            <a:off x="82803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 name="Oval 13">
            <a:extLst>
              <a:ext uri="{FF2B5EF4-FFF2-40B4-BE49-F238E27FC236}">
                <a16:creationId xmlns:a16="http://schemas.microsoft.com/office/drawing/2014/main" id="{F94EA6AB-E03A-45CE-5860-E437FECE62A9}"/>
              </a:ext>
            </a:extLst>
          </p:cNvPr>
          <p:cNvSpPr/>
          <p:nvPr/>
        </p:nvSpPr>
        <p:spPr>
          <a:xfrm rot="5400000">
            <a:off x="78447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 name="Oval 14">
            <a:extLst>
              <a:ext uri="{FF2B5EF4-FFF2-40B4-BE49-F238E27FC236}">
                <a16:creationId xmlns:a16="http://schemas.microsoft.com/office/drawing/2014/main" id="{6117C5DB-5116-977D-941E-49B06361A539}"/>
              </a:ext>
            </a:extLst>
          </p:cNvPr>
          <p:cNvSpPr/>
          <p:nvPr/>
        </p:nvSpPr>
        <p:spPr>
          <a:xfrm rot="5400000">
            <a:off x="740952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8" name="Oval 15">
            <a:extLst>
              <a:ext uri="{FF2B5EF4-FFF2-40B4-BE49-F238E27FC236}">
                <a16:creationId xmlns:a16="http://schemas.microsoft.com/office/drawing/2014/main" id="{10AA818D-063A-E8AA-EAA7-ADE8ED5B91E7}"/>
              </a:ext>
            </a:extLst>
          </p:cNvPr>
          <p:cNvSpPr/>
          <p:nvPr/>
        </p:nvSpPr>
        <p:spPr>
          <a:xfrm rot="5400000">
            <a:off x="871560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9" name="Oval 16">
            <a:extLst>
              <a:ext uri="{FF2B5EF4-FFF2-40B4-BE49-F238E27FC236}">
                <a16:creationId xmlns:a16="http://schemas.microsoft.com/office/drawing/2014/main" id="{C2281C77-6359-A244-7987-A635EEC98E4D}"/>
              </a:ext>
            </a:extLst>
          </p:cNvPr>
          <p:cNvSpPr/>
          <p:nvPr/>
        </p:nvSpPr>
        <p:spPr>
          <a:xfrm rot="5400000">
            <a:off x="828036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0" name="Oval 17">
            <a:extLst>
              <a:ext uri="{FF2B5EF4-FFF2-40B4-BE49-F238E27FC236}">
                <a16:creationId xmlns:a16="http://schemas.microsoft.com/office/drawing/2014/main" id="{92A4EA37-45C2-7585-AFE0-95EFB5CAFB2F}"/>
              </a:ext>
            </a:extLst>
          </p:cNvPr>
          <p:cNvSpPr/>
          <p:nvPr/>
        </p:nvSpPr>
        <p:spPr>
          <a:xfrm rot="5400000">
            <a:off x="784476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1" name="Straight Connector 18">
            <a:extLst>
              <a:ext uri="{FF2B5EF4-FFF2-40B4-BE49-F238E27FC236}">
                <a16:creationId xmlns:a16="http://schemas.microsoft.com/office/drawing/2014/main" id="{67E82168-976E-047B-594C-8F2401C0AA5C}"/>
              </a:ext>
            </a:extLst>
          </p:cNvPr>
          <p:cNvSpPr/>
          <p:nvPr/>
        </p:nvSpPr>
        <p:spPr>
          <a:xfrm>
            <a:off x="890460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2" name="Straight Connector 19">
            <a:extLst>
              <a:ext uri="{FF2B5EF4-FFF2-40B4-BE49-F238E27FC236}">
                <a16:creationId xmlns:a16="http://schemas.microsoft.com/office/drawing/2014/main" id="{AF240296-FEB6-33EE-1638-62F9E86F122D}"/>
              </a:ext>
            </a:extLst>
          </p:cNvPr>
          <p:cNvSpPr/>
          <p:nvPr/>
        </p:nvSpPr>
        <p:spPr>
          <a:xfrm>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3" name="Straight Connector 20">
            <a:extLst>
              <a:ext uri="{FF2B5EF4-FFF2-40B4-BE49-F238E27FC236}">
                <a16:creationId xmlns:a16="http://schemas.microsoft.com/office/drawing/2014/main" id="{D7084E4A-6419-99EC-FC5F-C8D687F897D6}"/>
              </a:ext>
            </a:extLst>
          </p:cNvPr>
          <p:cNvSpPr/>
          <p:nvPr/>
        </p:nvSpPr>
        <p:spPr>
          <a:xfrm flipH="1">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4" name="Straight Connector 21">
            <a:extLst>
              <a:ext uri="{FF2B5EF4-FFF2-40B4-BE49-F238E27FC236}">
                <a16:creationId xmlns:a16="http://schemas.microsoft.com/office/drawing/2014/main" id="{6BE6C454-DE56-6D1D-413F-92566BA3335B}"/>
              </a:ext>
            </a:extLst>
          </p:cNvPr>
          <p:cNvSpPr/>
          <p:nvPr/>
        </p:nvSpPr>
        <p:spPr>
          <a:xfrm>
            <a:off x="846936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5" name="Straight Connector 22">
            <a:extLst>
              <a:ext uri="{FF2B5EF4-FFF2-40B4-BE49-F238E27FC236}">
                <a16:creationId xmlns:a16="http://schemas.microsoft.com/office/drawing/2014/main" id="{50B68119-975B-74AF-A4B3-EB629C375E6A}"/>
              </a:ext>
            </a:extLst>
          </p:cNvPr>
          <p:cNvSpPr/>
          <p:nvPr/>
        </p:nvSpPr>
        <p:spPr>
          <a:xfrm>
            <a:off x="80341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6" name="Straight Connector 23">
            <a:extLst>
              <a:ext uri="{FF2B5EF4-FFF2-40B4-BE49-F238E27FC236}">
                <a16:creationId xmlns:a16="http://schemas.microsoft.com/office/drawing/2014/main" id="{2D738D19-4E4E-F568-00CD-2CB12A9A2442}"/>
              </a:ext>
            </a:extLst>
          </p:cNvPr>
          <p:cNvSpPr/>
          <p:nvPr/>
        </p:nvSpPr>
        <p:spPr>
          <a:xfrm flipH="1">
            <a:off x="80341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7" name="Straight Connector 24">
            <a:extLst>
              <a:ext uri="{FF2B5EF4-FFF2-40B4-BE49-F238E27FC236}">
                <a16:creationId xmlns:a16="http://schemas.microsoft.com/office/drawing/2014/main" id="{57DFF7B6-5957-4BB0-F661-C3EAC538C609}"/>
              </a:ext>
            </a:extLst>
          </p:cNvPr>
          <p:cNvSpPr/>
          <p:nvPr/>
        </p:nvSpPr>
        <p:spPr>
          <a:xfrm>
            <a:off x="802476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8" name="Straight Connector 25">
            <a:extLst>
              <a:ext uri="{FF2B5EF4-FFF2-40B4-BE49-F238E27FC236}">
                <a16:creationId xmlns:a16="http://schemas.microsoft.com/office/drawing/2014/main" id="{DD25B98C-D52B-FAA4-5B20-E959836E9D83}"/>
              </a:ext>
            </a:extLst>
          </p:cNvPr>
          <p:cNvSpPr/>
          <p:nvPr/>
        </p:nvSpPr>
        <p:spPr>
          <a:xfrm>
            <a:off x="75895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9" name="Straight Connector 26">
            <a:extLst>
              <a:ext uri="{FF2B5EF4-FFF2-40B4-BE49-F238E27FC236}">
                <a16:creationId xmlns:a16="http://schemas.microsoft.com/office/drawing/2014/main" id="{071C4654-CBAF-6FA1-BEDD-ECF132031A66}"/>
              </a:ext>
            </a:extLst>
          </p:cNvPr>
          <p:cNvSpPr/>
          <p:nvPr/>
        </p:nvSpPr>
        <p:spPr>
          <a:xfrm>
            <a:off x="759888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0" name="Straight Connector 27">
            <a:extLst>
              <a:ext uri="{FF2B5EF4-FFF2-40B4-BE49-F238E27FC236}">
                <a16:creationId xmlns:a16="http://schemas.microsoft.com/office/drawing/2014/main" id="{824F4EE4-901A-6675-DCA1-C3F6F6442933}"/>
              </a:ext>
            </a:extLst>
          </p:cNvPr>
          <p:cNvSpPr/>
          <p:nvPr/>
        </p:nvSpPr>
        <p:spPr>
          <a:xfrm>
            <a:off x="759888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1" name="Straight Connector 28">
            <a:extLst>
              <a:ext uri="{FF2B5EF4-FFF2-40B4-BE49-F238E27FC236}">
                <a16:creationId xmlns:a16="http://schemas.microsoft.com/office/drawing/2014/main" id="{01F88537-4057-4F1A-20C9-F37991DB8840}"/>
              </a:ext>
            </a:extLst>
          </p:cNvPr>
          <p:cNvSpPr/>
          <p:nvPr/>
        </p:nvSpPr>
        <p:spPr>
          <a:xfrm flipV="1">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2" name="Oval 29">
            <a:extLst>
              <a:ext uri="{FF2B5EF4-FFF2-40B4-BE49-F238E27FC236}">
                <a16:creationId xmlns:a16="http://schemas.microsoft.com/office/drawing/2014/main" id="{FE95AE91-911F-2CB4-26CA-D49380E03DCC}"/>
              </a:ext>
            </a:extLst>
          </p:cNvPr>
          <p:cNvSpPr/>
          <p:nvPr/>
        </p:nvSpPr>
        <p:spPr>
          <a:xfrm rot="5400000">
            <a:off x="915084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3" name="Straight Connector 30">
            <a:extLst>
              <a:ext uri="{FF2B5EF4-FFF2-40B4-BE49-F238E27FC236}">
                <a16:creationId xmlns:a16="http://schemas.microsoft.com/office/drawing/2014/main" id="{FE4B255C-33F4-F23D-14B6-B42F9F9AD0F0}"/>
              </a:ext>
            </a:extLst>
          </p:cNvPr>
          <p:cNvSpPr/>
          <p:nvPr/>
        </p:nvSpPr>
        <p:spPr>
          <a:xfrm flipH="1">
            <a:off x="8904600" y="231948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4" name="Straight Connector 31">
            <a:extLst>
              <a:ext uri="{FF2B5EF4-FFF2-40B4-BE49-F238E27FC236}">
                <a16:creationId xmlns:a16="http://schemas.microsoft.com/office/drawing/2014/main" id="{C370A395-85D6-DF44-D94A-4438DD9571F7}"/>
              </a:ext>
            </a:extLst>
          </p:cNvPr>
          <p:cNvSpPr/>
          <p:nvPr/>
        </p:nvSpPr>
        <p:spPr>
          <a:xfrm flipH="1">
            <a:off x="846936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5" name="Straight Connector 32">
            <a:extLst>
              <a:ext uri="{FF2B5EF4-FFF2-40B4-BE49-F238E27FC236}">
                <a16:creationId xmlns:a16="http://schemas.microsoft.com/office/drawing/2014/main" id="{D1EF941E-54A7-E847-FBBB-C80D61F73B2C}"/>
              </a:ext>
            </a:extLst>
          </p:cNvPr>
          <p:cNvSpPr/>
          <p:nvPr/>
        </p:nvSpPr>
        <p:spPr>
          <a:xfrm flipH="1">
            <a:off x="803412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6" name="Straight Connector 33">
            <a:extLst>
              <a:ext uri="{FF2B5EF4-FFF2-40B4-BE49-F238E27FC236}">
                <a16:creationId xmlns:a16="http://schemas.microsoft.com/office/drawing/2014/main" id="{10972332-5B87-05E2-41F6-8B7E0D26FAE9}"/>
              </a:ext>
            </a:extLst>
          </p:cNvPr>
          <p:cNvSpPr/>
          <p:nvPr/>
        </p:nvSpPr>
        <p:spPr>
          <a:xfrm>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7" name="Oval 34">
            <a:extLst>
              <a:ext uri="{FF2B5EF4-FFF2-40B4-BE49-F238E27FC236}">
                <a16:creationId xmlns:a16="http://schemas.microsoft.com/office/drawing/2014/main" id="{25655409-6590-9FAE-92DA-5EAA024736C3}"/>
              </a:ext>
            </a:extLst>
          </p:cNvPr>
          <p:cNvSpPr/>
          <p:nvPr/>
        </p:nvSpPr>
        <p:spPr>
          <a:xfrm rot="16200000">
            <a:off x="784440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8" name="Oval 35">
            <a:extLst>
              <a:ext uri="{FF2B5EF4-FFF2-40B4-BE49-F238E27FC236}">
                <a16:creationId xmlns:a16="http://schemas.microsoft.com/office/drawing/2014/main" id="{077B4917-05ED-3C11-46BD-9429439EDA38}"/>
              </a:ext>
            </a:extLst>
          </p:cNvPr>
          <p:cNvSpPr/>
          <p:nvPr/>
        </p:nvSpPr>
        <p:spPr>
          <a:xfrm rot="16200000">
            <a:off x="82796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9" name="Oval 36">
            <a:extLst>
              <a:ext uri="{FF2B5EF4-FFF2-40B4-BE49-F238E27FC236}">
                <a16:creationId xmlns:a16="http://schemas.microsoft.com/office/drawing/2014/main" id="{63670775-7EB6-1DC1-0EAE-710A29DA90B6}"/>
              </a:ext>
            </a:extLst>
          </p:cNvPr>
          <p:cNvSpPr/>
          <p:nvPr/>
        </p:nvSpPr>
        <p:spPr>
          <a:xfrm rot="16200000">
            <a:off x="87152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0" name="Oval 37">
            <a:extLst>
              <a:ext uri="{FF2B5EF4-FFF2-40B4-BE49-F238E27FC236}">
                <a16:creationId xmlns:a16="http://schemas.microsoft.com/office/drawing/2014/main" id="{F11ABEA5-BC77-9DF2-0DAE-112E3849D56B}"/>
              </a:ext>
            </a:extLst>
          </p:cNvPr>
          <p:cNvSpPr/>
          <p:nvPr/>
        </p:nvSpPr>
        <p:spPr>
          <a:xfrm rot="16200000">
            <a:off x="915048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 name="Straight Connector 38">
            <a:extLst>
              <a:ext uri="{FF2B5EF4-FFF2-40B4-BE49-F238E27FC236}">
                <a16:creationId xmlns:a16="http://schemas.microsoft.com/office/drawing/2014/main" id="{E917B9E9-5B19-8E91-3F82-4A1545F62938}"/>
              </a:ext>
            </a:extLst>
          </p:cNvPr>
          <p:cNvSpPr/>
          <p:nvPr/>
        </p:nvSpPr>
        <p:spPr>
          <a:xfrm flipV="1">
            <a:off x="803412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2" name="Straight Connector 39">
            <a:extLst>
              <a:ext uri="{FF2B5EF4-FFF2-40B4-BE49-F238E27FC236}">
                <a16:creationId xmlns:a16="http://schemas.microsoft.com/office/drawing/2014/main" id="{E63AB3EC-6382-326F-8BCB-5197A342E9D8}"/>
              </a:ext>
            </a:extLst>
          </p:cNvPr>
          <p:cNvSpPr/>
          <p:nvPr/>
        </p:nvSpPr>
        <p:spPr>
          <a:xfrm flipH="1" flipV="1">
            <a:off x="803412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pc="-1">
              <a:solidFill>
                <a:srgbClr val="000000"/>
              </a:solidFill>
              <a:latin typeface="Calibri"/>
            </a:endParaRPr>
          </a:p>
        </p:txBody>
      </p:sp>
      <p:sp>
        <p:nvSpPr>
          <p:cNvPr id="33" name="Straight Connector 40">
            <a:extLst>
              <a:ext uri="{FF2B5EF4-FFF2-40B4-BE49-F238E27FC236}">
                <a16:creationId xmlns:a16="http://schemas.microsoft.com/office/drawing/2014/main" id="{45BB46DD-C3FE-72BA-9381-EFD9BD7FADF6}"/>
              </a:ext>
            </a:extLst>
          </p:cNvPr>
          <p:cNvSpPr/>
          <p:nvPr/>
        </p:nvSpPr>
        <p:spPr>
          <a:xfrm flipV="1">
            <a:off x="803412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 name="Straight Connector 41">
            <a:extLst>
              <a:ext uri="{FF2B5EF4-FFF2-40B4-BE49-F238E27FC236}">
                <a16:creationId xmlns:a16="http://schemas.microsoft.com/office/drawing/2014/main" id="{957F67E0-18E5-EE59-0171-F65305269581}"/>
              </a:ext>
            </a:extLst>
          </p:cNvPr>
          <p:cNvSpPr/>
          <p:nvPr/>
        </p:nvSpPr>
        <p:spPr>
          <a:xfrm flipV="1">
            <a:off x="84693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5" name="Straight Connector 42">
            <a:extLst>
              <a:ext uri="{FF2B5EF4-FFF2-40B4-BE49-F238E27FC236}">
                <a16:creationId xmlns:a16="http://schemas.microsoft.com/office/drawing/2014/main" id="{4F416CAC-F3DA-1BB9-C52C-4CEA32F55F49}"/>
              </a:ext>
            </a:extLst>
          </p:cNvPr>
          <p:cNvSpPr/>
          <p:nvPr/>
        </p:nvSpPr>
        <p:spPr>
          <a:xfrm flipH="1"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6" name="Straight Connector 43">
            <a:extLst>
              <a:ext uri="{FF2B5EF4-FFF2-40B4-BE49-F238E27FC236}">
                <a16:creationId xmlns:a16="http://schemas.microsoft.com/office/drawing/2014/main" id="{0C64D664-8721-FACA-3A7E-13DB23B2A04F}"/>
              </a:ext>
            </a:extLst>
          </p:cNvPr>
          <p:cNvSpPr/>
          <p:nvPr/>
        </p:nvSpPr>
        <p:spPr>
          <a:xfrm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 name="Straight Connector 44">
            <a:extLst>
              <a:ext uri="{FF2B5EF4-FFF2-40B4-BE49-F238E27FC236}">
                <a16:creationId xmlns:a16="http://schemas.microsoft.com/office/drawing/2014/main" id="{04D7DB06-93A3-6910-E27B-0F0A4F35BEFA}"/>
              </a:ext>
            </a:extLst>
          </p:cNvPr>
          <p:cNvSpPr/>
          <p:nvPr/>
        </p:nvSpPr>
        <p:spPr>
          <a:xfrm flipV="1">
            <a:off x="89139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8" name="Straight Connector 45">
            <a:extLst>
              <a:ext uri="{FF2B5EF4-FFF2-40B4-BE49-F238E27FC236}">
                <a16:creationId xmlns:a16="http://schemas.microsoft.com/office/drawing/2014/main" id="{B5CA7284-BCB1-95E7-ADC8-D69B05D41E58}"/>
              </a:ext>
            </a:extLst>
          </p:cNvPr>
          <p:cNvSpPr/>
          <p:nvPr/>
        </p:nvSpPr>
        <p:spPr>
          <a:xfrm flipH="1" flipV="1">
            <a:off x="89139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 name="Straight Connector 46">
            <a:extLst>
              <a:ext uri="{FF2B5EF4-FFF2-40B4-BE49-F238E27FC236}">
                <a16:creationId xmlns:a16="http://schemas.microsoft.com/office/drawing/2014/main" id="{859EBC35-92B3-5193-5FF3-5F2F93F093B3}"/>
              </a:ext>
            </a:extLst>
          </p:cNvPr>
          <p:cNvSpPr/>
          <p:nvPr/>
        </p:nvSpPr>
        <p:spPr>
          <a:xfrm flipH="1" flipV="1">
            <a:off x="846936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 name="Straight Connector 47">
            <a:extLst>
              <a:ext uri="{FF2B5EF4-FFF2-40B4-BE49-F238E27FC236}">
                <a16:creationId xmlns:a16="http://schemas.microsoft.com/office/drawing/2014/main" id="{448FD92A-EEBC-4117-FD95-641505EE1B4D}"/>
              </a:ext>
            </a:extLst>
          </p:cNvPr>
          <p:cNvSpPr/>
          <p:nvPr/>
        </p:nvSpPr>
        <p:spPr>
          <a:xfrm flipH="1" flipV="1">
            <a:off x="803412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 name="Straight Connector 48">
            <a:extLst>
              <a:ext uri="{FF2B5EF4-FFF2-40B4-BE49-F238E27FC236}">
                <a16:creationId xmlns:a16="http://schemas.microsoft.com/office/drawing/2014/main" id="{7D5A1486-9FBF-725C-0E79-98F3D420B290}"/>
              </a:ext>
            </a:extLst>
          </p:cNvPr>
          <p:cNvSpPr/>
          <p:nvPr/>
        </p:nvSpPr>
        <p:spPr>
          <a:xfrm flipH="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 name="Oval 49">
            <a:extLst>
              <a:ext uri="{FF2B5EF4-FFF2-40B4-BE49-F238E27FC236}">
                <a16:creationId xmlns:a16="http://schemas.microsoft.com/office/drawing/2014/main" id="{21BDD5ED-9BEA-4FDA-5DFF-AAC7317059D8}"/>
              </a:ext>
            </a:extLst>
          </p:cNvPr>
          <p:cNvSpPr/>
          <p:nvPr/>
        </p:nvSpPr>
        <p:spPr>
          <a:xfrm rot="16200000">
            <a:off x="740916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3" name="Straight Connector 50">
            <a:extLst>
              <a:ext uri="{FF2B5EF4-FFF2-40B4-BE49-F238E27FC236}">
                <a16:creationId xmlns:a16="http://schemas.microsoft.com/office/drawing/2014/main" id="{A1E001DE-226B-110F-2900-0FAEF9F8A660}"/>
              </a:ext>
            </a:extLst>
          </p:cNvPr>
          <p:cNvSpPr/>
          <p:nvPr/>
        </p:nvSpPr>
        <p:spPr>
          <a:xfrm flipV="1">
            <a:off x="759888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 name="Straight Connector 51">
            <a:extLst>
              <a:ext uri="{FF2B5EF4-FFF2-40B4-BE49-F238E27FC236}">
                <a16:creationId xmlns:a16="http://schemas.microsoft.com/office/drawing/2014/main" id="{8DF818D2-463D-CA88-D127-F9207725AC39}"/>
              </a:ext>
            </a:extLst>
          </p:cNvPr>
          <p:cNvSpPr/>
          <p:nvPr/>
        </p:nvSpPr>
        <p:spPr>
          <a:xfrm flipV="1">
            <a:off x="759888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 name="Straight Connector 52">
            <a:extLst>
              <a:ext uri="{FF2B5EF4-FFF2-40B4-BE49-F238E27FC236}">
                <a16:creationId xmlns:a16="http://schemas.microsoft.com/office/drawing/2014/main" id="{F51D6A84-CC5C-0A95-5896-0E8B99933767}"/>
              </a:ext>
            </a:extLst>
          </p:cNvPr>
          <p:cNvSpPr/>
          <p:nvPr/>
        </p:nvSpPr>
        <p:spPr>
          <a:xfrm flipV="1">
            <a:off x="759888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 name="Straight Connector 53">
            <a:extLst>
              <a:ext uri="{FF2B5EF4-FFF2-40B4-BE49-F238E27FC236}">
                <a16:creationId xmlns:a16="http://schemas.microsoft.com/office/drawing/2014/main" id="{A0D2E845-2666-0891-C23A-EF5E054740D3}"/>
              </a:ext>
            </a:extLst>
          </p:cNvPr>
          <p:cNvSpPr/>
          <p:nvPr/>
        </p:nvSpPr>
        <p:spPr>
          <a:xfrm flipH="1" flipV="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cxnSp>
        <p:nvCxnSpPr>
          <p:cNvPr id="51" name="Connector: Elbow 50">
            <a:extLst>
              <a:ext uri="{FF2B5EF4-FFF2-40B4-BE49-F238E27FC236}">
                <a16:creationId xmlns:a16="http://schemas.microsoft.com/office/drawing/2014/main" id="{988B3326-7E25-FE19-07E2-A7E77860BDA9}"/>
              </a:ext>
            </a:extLst>
          </p:cNvPr>
          <p:cNvCxnSpPr>
            <a:cxnSpLocks/>
            <a:stCxn id="52" idx="4"/>
            <a:endCxn id="5" idx="2"/>
          </p:cNvCxnSpPr>
          <p:nvPr/>
        </p:nvCxnSpPr>
        <p:spPr>
          <a:xfrm>
            <a:off x="6325080" y="1414800"/>
            <a:ext cx="2144820" cy="52524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Cylinder 51">
            <a:extLst>
              <a:ext uri="{FF2B5EF4-FFF2-40B4-BE49-F238E27FC236}">
                <a16:creationId xmlns:a16="http://schemas.microsoft.com/office/drawing/2014/main" id="{B35C1EEB-C137-D59B-C5B4-885F569BED0A}"/>
              </a:ext>
            </a:extLst>
          </p:cNvPr>
          <p:cNvSpPr/>
          <p:nvPr/>
        </p:nvSpPr>
        <p:spPr>
          <a:xfrm>
            <a:off x="5440260" y="997920"/>
            <a:ext cx="884820" cy="83376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sp>
        <p:nvSpPr>
          <p:cNvPr id="56" name="TextBox 55">
            <a:extLst>
              <a:ext uri="{FF2B5EF4-FFF2-40B4-BE49-F238E27FC236}">
                <a16:creationId xmlns:a16="http://schemas.microsoft.com/office/drawing/2014/main" id="{66C1066D-5D5E-21F1-070A-5D0AD84D18B4}"/>
              </a:ext>
            </a:extLst>
          </p:cNvPr>
          <p:cNvSpPr txBox="1"/>
          <p:nvPr/>
        </p:nvSpPr>
        <p:spPr>
          <a:xfrm>
            <a:off x="7338060" y="5326380"/>
            <a:ext cx="2255520" cy="376962"/>
          </a:xfrm>
          <a:prstGeom prst="rect">
            <a:avLst/>
          </a:prstGeom>
          <a:noFill/>
        </p:spPr>
        <p:txBody>
          <a:bodyPr wrap="square" rtlCol="0">
            <a:spAutoFit/>
          </a:bodyPr>
          <a:lstStyle/>
          <a:p>
            <a:pPr algn="ctr"/>
            <a:r>
              <a:rPr lang="en-GB" dirty="0"/>
              <a:t>epoch 1</a:t>
            </a:r>
            <a:endParaRPr lang="LID4096" dirty="0"/>
          </a:p>
        </p:txBody>
      </p:sp>
    </p:spTree>
    <p:extLst>
      <p:ext uri="{BB962C8B-B14F-4D97-AF65-F5344CB8AC3E}">
        <p14:creationId xmlns:p14="http://schemas.microsoft.com/office/powerpoint/2010/main" val="3317223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3FC089-3B50-0A56-A645-362DA8D56E97}"/>
              </a:ext>
            </a:extLst>
          </p:cNvPr>
          <p:cNvSpPr>
            <a:spLocks noGrp="1"/>
          </p:cNvSpPr>
          <p:nvPr>
            <p:ph type="title"/>
          </p:nvPr>
        </p:nvSpPr>
        <p:spPr/>
        <p:txBody>
          <a:bodyPr/>
          <a:lstStyle/>
          <a:p>
            <a:r>
              <a:rPr lang="en-GB" dirty="0"/>
              <a:t>Exam Bio-image Data Science</a:t>
            </a:r>
            <a:endParaRPr lang="LID4096" dirty="0"/>
          </a:p>
        </p:txBody>
      </p:sp>
      <p:sp>
        <p:nvSpPr>
          <p:cNvPr id="4" name="Content Placeholder 3">
            <a:extLst>
              <a:ext uri="{FF2B5EF4-FFF2-40B4-BE49-F238E27FC236}">
                <a16:creationId xmlns:a16="http://schemas.microsoft.com/office/drawing/2014/main" id="{52EBF8EC-7EC4-49A6-7766-6E73754EACD5}"/>
              </a:ext>
            </a:extLst>
          </p:cNvPr>
          <p:cNvSpPr>
            <a:spLocks noGrp="1"/>
          </p:cNvSpPr>
          <p:nvPr>
            <p:ph sz="quarter" idx="10"/>
          </p:nvPr>
        </p:nvSpPr>
        <p:spPr/>
        <p:txBody>
          <a:bodyPr/>
          <a:lstStyle/>
          <a:p>
            <a:r>
              <a:rPr lang="en-GB" sz="4800" dirty="0"/>
              <a:t>Day: July 15</a:t>
            </a:r>
            <a:r>
              <a:rPr lang="en-GB" sz="4800" baseline="30000" dirty="0"/>
              <a:t>th</a:t>
            </a:r>
            <a:r>
              <a:rPr lang="en-GB" sz="4800" dirty="0"/>
              <a:t> 2025 </a:t>
            </a:r>
          </a:p>
          <a:p>
            <a:r>
              <a:rPr lang="en-GB" sz="4800" dirty="0"/>
              <a:t>Time: 9:15 </a:t>
            </a:r>
          </a:p>
          <a:p>
            <a:r>
              <a:rPr lang="en-US" sz="4800" dirty="0"/>
              <a:t>Room: S 202</a:t>
            </a:r>
          </a:p>
          <a:p>
            <a:r>
              <a:rPr lang="en-US" sz="4000" dirty="0" err="1"/>
              <a:t>Schillerstraße</a:t>
            </a:r>
            <a:r>
              <a:rPr lang="en-US" sz="4000" dirty="0"/>
              <a:t> 6</a:t>
            </a:r>
            <a:br>
              <a:rPr lang="en-US" sz="8000" dirty="0"/>
            </a:br>
            <a:r>
              <a:rPr lang="en-US" sz="4000" dirty="0"/>
              <a:t>04109 Leipzig</a:t>
            </a:r>
            <a:endParaRPr lang="en-GB" sz="8000" dirty="0"/>
          </a:p>
          <a:p>
            <a:endParaRPr lang="LID4096" dirty="0"/>
          </a:p>
        </p:txBody>
      </p:sp>
    </p:spTree>
    <p:extLst>
      <p:ext uri="{BB962C8B-B14F-4D97-AF65-F5344CB8AC3E}">
        <p14:creationId xmlns:p14="http://schemas.microsoft.com/office/powerpoint/2010/main" val="53881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7B9D4A-4190-0502-CEF3-3F7F9603B652}"/>
            </a:ext>
          </a:extLst>
        </p:cNvPr>
        <p:cNvGrpSpPr/>
        <p:nvPr/>
      </p:nvGrpSpPr>
      <p:grpSpPr>
        <a:xfrm>
          <a:off x="0" y="0"/>
          <a:ext cx="0" cy="0"/>
          <a:chOff x="0" y="0"/>
          <a:chExt cx="0" cy="0"/>
        </a:xfrm>
      </p:grpSpPr>
      <p:sp>
        <p:nvSpPr>
          <p:cNvPr id="733" name="PlaceHolder 2">
            <a:extLst>
              <a:ext uri="{FF2B5EF4-FFF2-40B4-BE49-F238E27FC236}">
                <a16:creationId xmlns:a16="http://schemas.microsoft.com/office/drawing/2014/main" id="{EE2EF57A-3409-D348-39D3-D1491FEF6F13}"/>
              </a:ext>
            </a:extLst>
          </p:cNvPr>
          <p:cNvSpPr>
            <a:spLocks noGrp="1"/>
          </p:cNvSpPr>
          <p:nvPr>
            <p:ph sz="quarter" idx="10"/>
          </p:nvPr>
        </p:nvSpPr>
        <p:spPr>
          <a:xfrm>
            <a:off x="875566" y="1184015"/>
            <a:ext cx="4486754" cy="4550036"/>
          </a:xfrm>
          <a:prstGeom prst="rect">
            <a:avLst/>
          </a:prstGeom>
          <a:noFill/>
          <a:ln w="0">
            <a:noFill/>
          </a:ln>
        </p:spPr>
        <p:txBody>
          <a:bodyPr anchor="t">
            <a:normAutofit fontScale="99000"/>
          </a:bodyPr>
          <a:lstStyle/>
          <a:p>
            <a:pPr>
              <a:lnSpc>
                <a:spcPct val="90000"/>
              </a:lnSpc>
              <a:spcBef>
                <a:spcPts val="901"/>
              </a:spcBef>
              <a:buClr>
                <a:srgbClr val="595959"/>
              </a:buClr>
            </a:pPr>
            <a:r>
              <a:rPr lang="en-US" sz="2380" b="0" strike="noStrike" spc="-1" dirty="0">
                <a:solidFill>
                  <a:srgbClr val="595959"/>
                </a:solidFill>
                <a:latin typeface="Calibri"/>
              </a:rPr>
              <a:t>Problem:</a:t>
            </a:r>
          </a:p>
          <a:p>
            <a:pPr marL="238320" indent="-238320">
              <a:lnSpc>
                <a:spcPct val="90000"/>
              </a:lnSpc>
              <a:spcBef>
                <a:spcPts val="901"/>
              </a:spcBef>
              <a:buClr>
                <a:srgbClr val="595959"/>
              </a:buClr>
              <a:buFont typeface="Arial"/>
              <a:buChar char="•"/>
            </a:pPr>
            <a:r>
              <a:rPr lang="en-US" sz="2380" b="0" strike="noStrike" spc="-1" dirty="0">
                <a:solidFill>
                  <a:srgbClr val="595959"/>
                </a:solidFill>
                <a:latin typeface="Calibri"/>
              </a:rPr>
              <a:t>Assume you have 10</a:t>
            </a:r>
            <a:r>
              <a:rPr lang="en-US" sz="2380" b="0" strike="noStrike" spc="-1" baseline="30000" dirty="0">
                <a:solidFill>
                  <a:srgbClr val="595959"/>
                </a:solidFill>
                <a:latin typeface="Calibri"/>
              </a:rPr>
              <a:t>10</a:t>
            </a:r>
            <a:r>
              <a:rPr lang="en-US" sz="2380" b="0" strike="noStrike" spc="-1" dirty="0">
                <a:solidFill>
                  <a:srgbClr val="595959"/>
                </a:solidFill>
                <a:latin typeface="Calibri"/>
              </a:rPr>
              <a:t> samples and attempt to train for 1000 epochs</a:t>
            </a:r>
          </a:p>
          <a:p>
            <a:pPr>
              <a:lnSpc>
                <a:spcPct val="90000"/>
              </a:lnSpc>
              <a:spcBef>
                <a:spcPts val="901"/>
              </a:spcBef>
              <a:buClr>
                <a:srgbClr val="595959"/>
              </a:buClr>
            </a:pPr>
            <a:r>
              <a:rPr lang="en-US" sz="2380" spc="-1" dirty="0">
                <a:solidFill>
                  <a:srgbClr val="595959"/>
                </a:solidFill>
                <a:latin typeface="Calibri"/>
              </a:rPr>
              <a:t>-&gt; </a:t>
            </a:r>
            <a:r>
              <a:rPr lang="en-US" sz="2380" spc="-1" dirty="0">
                <a:solidFill>
                  <a:srgbClr val="C00000"/>
                </a:solidFill>
                <a:latin typeface="Calibri"/>
              </a:rPr>
              <a:t>10</a:t>
            </a:r>
            <a:r>
              <a:rPr lang="en-US" sz="2380" spc="-1" baseline="30000" dirty="0">
                <a:solidFill>
                  <a:srgbClr val="C00000"/>
                </a:solidFill>
                <a:latin typeface="Calibri"/>
              </a:rPr>
              <a:t>13</a:t>
            </a:r>
            <a:r>
              <a:rPr lang="en-US" sz="2380" spc="-1" baseline="30000" dirty="0">
                <a:solidFill>
                  <a:srgbClr val="595959"/>
                </a:solidFill>
                <a:latin typeface="Calibri"/>
              </a:rPr>
              <a:t> </a:t>
            </a:r>
            <a:r>
              <a:rPr lang="en-US" sz="2380" spc="-1" dirty="0">
                <a:solidFill>
                  <a:srgbClr val="595959"/>
                </a:solidFill>
                <a:latin typeface="Calibri"/>
              </a:rPr>
              <a:t>backprop. steps required.</a:t>
            </a:r>
            <a:endParaRPr lang="en-US" sz="2380" b="0" strike="noStrike" spc="-1" dirty="0">
              <a:solidFill>
                <a:srgbClr val="595959"/>
              </a:solidFill>
              <a:latin typeface="Calibri"/>
            </a:endParaRPr>
          </a:p>
          <a:p>
            <a:pPr>
              <a:lnSpc>
                <a:spcPct val="90000"/>
              </a:lnSpc>
              <a:spcBef>
                <a:spcPts val="901"/>
              </a:spcBef>
              <a:buClr>
                <a:srgbClr val="595959"/>
              </a:buClr>
            </a:pPr>
            <a:r>
              <a:rPr lang="en-US" sz="2380" b="0" strike="noStrike" spc="-1" dirty="0">
                <a:solidFill>
                  <a:srgbClr val="595959"/>
                </a:solidFill>
                <a:latin typeface="Calibri"/>
              </a:rPr>
              <a:t>Solution:</a:t>
            </a:r>
          </a:p>
          <a:p>
            <a:pPr marL="238320" indent="-238320">
              <a:lnSpc>
                <a:spcPct val="90000"/>
              </a:lnSpc>
              <a:spcBef>
                <a:spcPts val="901"/>
              </a:spcBef>
              <a:buClr>
                <a:srgbClr val="595959"/>
              </a:buClr>
              <a:buFont typeface="Arial"/>
              <a:buChar char="•"/>
            </a:pPr>
            <a:r>
              <a:rPr lang="en-US" sz="2380" b="0" strike="noStrike" spc="-1" dirty="0">
                <a:solidFill>
                  <a:srgbClr val="595959"/>
                </a:solidFill>
                <a:latin typeface="Calibri"/>
              </a:rPr>
              <a:t>Draw n=1000 random samples from the training data to train for one epoch.</a:t>
            </a:r>
          </a:p>
          <a:p>
            <a:pPr marL="238320" indent="-238320">
              <a:lnSpc>
                <a:spcPct val="90000"/>
              </a:lnSpc>
              <a:spcBef>
                <a:spcPts val="901"/>
              </a:spcBef>
              <a:buClr>
                <a:srgbClr val="595959"/>
              </a:buClr>
              <a:buFont typeface="Arial"/>
              <a:buChar char="•"/>
            </a:pPr>
            <a:r>
              <a:rPr lang="en-US" sz="2380" spc="-1" dirty="0">
                <a:solidFill>
                  <a:srgbClr val="595959"/>
                </a:solidFill>
                <a:latin typeface="Calibri"/>
              </a:rPr>
              <a:t>Next epoch: different n samples.</a:t>
            </a:r>
          </a:p>
          <a:p>
            <a:pPr>
              <a:lnSpc>
                <a:spcPct val="90000"/>
              </a:lnSpc>
              <a:spcBef>
                <a:spcPts val="901"/>
              </a:spcBef>
              <a:buClr>
                <a:srgbClr val="595959"/>
              </a:buClr>
            </a:pPr>
            <a:r>
              <a:rPr lang="en-US" sz="2380" b="0" strike="noStrike" spc="-1" dirty="0">
                <a:solidFill>
                  <a:srgbClr val="595959"/>
                </a:solidFill>
                <a:latin typeface="Calibri"/>
              </a:rPr>
              <a:t>-&gt; </a:t>
            </a:r>
            <a:r>
              <a:rPr lang="en-US" sz="2380" b="0" strike="noStrike" spc="-1" dirty="0">
                <a:solidFill>
                  <a:srgbClr val="51B02F"/>
                </a:solidFill>
                <a:latin typeface="Calibri"/>
              </a:rPr>
              <a:t>10</a:t>
            </a:r>
            <a:r>
              <a:rPr lang="en-US" sz="2380" b="0" strike="noStrike" spc="-1" baseline="30000" dirty="0">
                <a:solidFill>
                  <a:srgbClr val="51B02F"/>
                </a:solidFill>
                <a:latin typeface="Calibri"/>
              </a:rPr>
              <a:t>6</a:t>
            </a:r>
            <a:r>
              <a:rPr lang="en-US" sz="2380" b="0" strike="noStrike" spc="-1" baseline="30000" dirty="0">
                <a:solidFill>
                  <a:srgbClr val="595959"/>
                </a:solidFill>
                <a:latin typeface="Calibri"/>
              </a:rPr>
              <a:t> </a:t>
            </a:r>
            <a:r>
              <a:rPr lang="en-US" sz="2380" b="0" strike="noStrike" spc="-1" dirty="0">
                <a:solidFill>
                  <a:srgbClr val="595959"/>
                </a:solidFill>
                <a:latin typeface="Calibri"/>
              </a:rPr>
              <a:t>backprop. steps required.</a:t>
            </a:r>
          </a:p>
          <a:p>
            <a:pPr>
              <a:lnSpc>
                <a:spcPct val="90000"/>
              </a:lnSpc>
              <a:spcBef>
                <a:spcPts val="901"/>
              </a:spcBef>
              <a:buClr>
                <a:srgbClr val="595959"/>
              </a:buClr>
            </a:pPr>
            <a:endParaRPr lang="en-US" sz="2380" b="0" strike="noStrike" spc="-1" dirty="0">
              <a:solidFill>
                <a:srgbClr val="595959"/>
              </a:solidFill>
              <a:latin typeface="Calibri"/>
            </a:endParaRPr>
          </a:p>
        </p:txBody>
      </p:sp>
      <p:sp>
        <p:nvSpPr>
          <p:cNvPr id="734" name="PlaceHolder 3">
            <a:extLst>
              <a:ext uri="{FF2B5EF4-FFF2-40B4-BE49-F238E27FC236}">
                <a16:creationId xmlns:a16="http://schemas.microsoft.com/office/drawing/2014/main" id="{317339B8-C539-84B9-670D-C377E382008C}"/>
              </a:ext>
            </a:extLst>
          </p:cNvPr>
          <p:cNvSpPr>
            <a:spLocks noGrp="1"/>
          </p:cNvSpPr>
          <p:nvPr>
            <p:ph type="sldNum" idx="4294967295"/>
          </p:nvPr>
        </p:nvSpPr>
        <p:spPr>
          <a:xfrm>
            <a:off x="9448800" y="4503738"/>
            <a:ext cx="2743200" cy="4070350"/>
          </a:xfrm>
          <a:prstGeom prst="rect">
            <a:avLst/>
          </a:prstGeom>
          <a:noFill/>
          <a:ln w="12600">
            <a:noFill/>
          </a:ln>
        </p:spPr>
        <p:txBody>
          <a:bodyPr lIns="45720" rIns="45720" anchor="ctr">
            <a:noAutofit/>
          </a:bodyPr>
          <a:lstStyle>
            <a:lvl1pPr algn="r">
              <a:lnSpc>
                <a:spcPct val="100000"/>
              </a:lnSpc>
              <a:buNone/>
              <a:tabLst>
                <a:tab pos="0" algn="l"/>
              </a:tabLst>
              <a:defRPr lang="en-US" sz="1200" b="0" strike="noStrike" spc="-1">
                <a:solidFill>
                  <a:srgbClr val="B2B2B2"/>
                </a:solidFill>
                <a:latin typeface="Calibri Light"/>
              </a:defRPr>
            </a:lvl1pPr>
          </a:lstStyle>
          <a:p>
            <a:pPr algn="r">
              <a:lnSpc>
                <a:spcPct val="100000"/>
              </a:lnSpc>
              <a:buNone/>
              <a:tabLst>
                <a:tab pos="0" algn="l"/>
              </a:tabLst>
            </a:pPr>
            <a:fld id="{3F37007C-0785-498C-8460-653554342460}" type="slidenum">
              <a:rPr lang="en-US" sz="1200" b="0" strike="noStrike" spc="-1">
                <a:solidFill>
                  <a:srgbClr val="B2B2B2"/>
                </a:solidFill>
                <a:latin typeface="Calibri Light"/>
              </a:rPr>
              <a:t>20</a:t>
            </a:fld>
            <a:endParaRPr lang="en-US" sz="1200" b="0" strike="noStrike" spc="-1">
              <a:solidFill>
                <a:srgbClr val="000000"/>
              </a:solidFill>
              <a:latin typeface="Calibri"/>
            </a:endParaRPr>
          </a:p>
        </p:txBody>
      </p:sp>
      <p:sp>
        <p:nvSpPr>
          <p:cNvPr id="735" name="Text">
            <a:extLst>
              <a:ext uri="{FF2B5EF4-FFF2-40B4-BE49-F238E27FC236}">
                <a16:creationId xmlns:a16="http://schemas.microsoft.com/office/drawing/2014/main" id="{FC29DE40-8C73-C35B-8D14-4BB783029E55}"/>
              </a:ext>
            </a:extLst>
          </p:cNvPr>
          <p:cNvSpPr/>
          <p:nvPr/>
        </p:nvSpPr>
        <p:spPr>
          <a:xfrm>
            <a:off x="1410120" y="-14076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6" name="Text">
            <a:extLst>
              <a:ext uri="{FF2B5EF4-FFF2-40B4-BE49-F238E27FC236}">
                <a16:creationId xmlns:a16="http://schemas.microsoft.com/office/drawing/2014/main" id="{D86A7754-1441-BF68-3C5C-E5F5F2AA321B}"/>
              </a:ext>
            </a:extLst>
          </p:cNvPr>
          <p:cNvSpPr/>
          <p:nvPr/>
        </p:nvSpPr>
        <p:spPr>
          <a:xfrm>
            <a:off x="1980360" y="13208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7" name="Text">
            <a:extLst>
              <a:ext uri="{FF2B5EF4-FFF2-40B4-BE49-F238E27FC236}">
                <a16:creationId xmlns:a16="http://schemas.microsoft.com/office/drawing/2014/main" id="{95CDC443-964A-59AE-D6B9-602EC2BAED42}"/>
              </a:ext>
            </a:extLst>
          </p:cNvPr>
          <p:cNvSpPr/>
          <p:nvPr/>
        </p:nvSpPr>
        <p:spPr>
          <a:xfrm>
            <a:off x="-4233240" y="969480"/>
            <a:ext cx="966240" cy="445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8" name="Text">
            <a:extLst>
              <a:ext uri="{FF2B5EF4-FFF2-40B4-BE49-F238E27FC236}">
                <a16:creationId xmlns:a16="http://schemas.microsoft.com/office/drawing/2014/main" id="{C0BC693A-AA81-E130-664F-888DD22C346C}"/>
              </a:ext>
            </a:extLst>
          </p:cNvPr>
          <p:cNvSpPr/>
          <p:nvPr/>
        </p:nvSpPr>
        <p:spPr>
          <a:xfrm>
            <a:off x="3726360" y="18032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9" name="Text">
            <a:extLst>
              <a:ext uri="{FF2B5EF4-FFF2-40B4-BE49-F238E27FC236}">
                <a16:creationId xmlns:a16="http://schemas.microsoft.com/office/drawing/2014/main" id="{CA27AF0B-57CE-0A07-2972-AE637F1BD355}"/>
              </a:ext>
            </a:extLst>
          </p:cNvPr>
          <p:cNvSpPr/>
          <p:nvPr/>
        </p:nvSpPr>
        <p:spPr>
          <a:xfrm>
            <a:off x="-2336400" y="37080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91" name="TextBox 61">
            <a:extLst>
              <a:ext uri="{FF2B5EF4-FFF2-40B4-BE49-F238E27FC236}">
                <a16:creationId xmlns:a16="http://schemas.microsoft.com/office/drawing/2014/main" id="{F66431B0-D11B-9D9B-244C-92D401925E59}"/>
              </a:ext>
            </a:extLst>
          </p:cNvPr>
          <p:cNvSpPr/>
          <p:nvPr/>
        </p:nvSpPr>
        <p:spPr>
          <a:xfrm>
            <a:off x="9389880" y="5456880"/>
            <a:ext cx="87984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0" strike="noStrike" spc="-1">
                <a:solidFill>
                  <a:srgbClr val="000000"/>
                </a:solidFill>
                <a:latin typeface="Calibri"/>
              </a:rPr>
              <a:t> </a:t>
            </a:r>
          </a:p>
        </p:txBody>
      </p:sp>
      <p:sp>
        <p:nvSpPr>
          <p:cNvPr id="3" name="Title 2">
            <a:extLst>
              <a:ext uri="{FF2B5EF4-FFF2-40B4-BE49-F238E27FC236}">
                <a16:creationId xmlns:a16="http://schemas.microsoft.com/office/drawing/2014/main" id="{1F37D55E-C91D-06F8-8E4E-8B6BA7123551}"/>
              </a:ext>
            </a:extLst>
          </p:cNvPr>
          <p:cNvSpPr>
            <a:spLocks noGrp="1"/>
          </p:cNvSpPr>
          <p:nvPr>
            <p:ph type="title"/>
          </p:nvPr>
        </p:nvSpPr>
        <p:spPr/>
        <p:txBody>
          <a:bodyPr/>
          <a:lstStyle/>
          <a:p>
            <a:r>
              <a:rPr lang="en-GB" dirty="0"/>
              <a:t>Training NNs: Batch size &amp; epochs</a:t>
            </a:r>
            <a:endParaRPr lang="LID4096" dirty="0"/>
          </a:p>
        </p:txBody>
      </p:sp>
      <p:sp>
        <p:nvSpPr>
          <p:cNvPr id="4" name="Oval 11">
            <a:extLst>
              <a:ext uri="{FF2B5EF4-FFF2-40B4-BE49-F238E27FC236}">
                <a16:creationId xmlns:a16="http://schemas.microsoft.com/office/drawing/2014/main" id="{FA175861-ECB9-5FCE-1977-73F056DD9106}"/>
              </a:ext>
            </a:extLst>
          </p:cNvPr>
          <p:cNvSpPr/>
          <p:nvPr/>
        </p:nvSpPr>
        <p:spPr>
          <a:xfrm rot="5400000">
            <a:off x="871560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5" name="Oval 12">
            <a:extLst>
              <a:ext uri="{FF2B5EF4-FFF2-40B4-BE49-F238E27FC236}">
                <a16:creationId xmlns:a16="http://schemas.microsoft.com/office/drawing/2014/main" id="{269BB1AC-F85E-0BEE-1D13-304520A60C45}"/>
              </a:ext>
            </a:extLst>
          </p:cNvPr>
          <p:cNvSpPr/>
          <p:nvPr/>
        </p:nvSpPr>
        <p:spPr>
          <a:xfrm rot="5400000">
            <a:off x="82803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 name="Oval 13">
            <a:extLst>
              <a:ext uri="{FF2B5EF4-FFF2-40B4-BE49-F238E27FC236}">
                <a16:creationId xmlns:a16="http://schemas.microsoft.com/office/drawing/2014/main" id="{FCC54407-A301-ACC1-7E5F-9A3C648AD7AA}"/>
              </a:ext>
            </a:extLst>
          </p:cNvPr>
          <p:cNvSpPr/>
          <p:nvPr/>
        </p:nvSpPr>
        <p:spPr>
          <a:xfrm rot="5400000">
            <a:off x="78447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 name="Oval 14">
            <a:extLst>
              <a:ext uri="{FF2B5EF4-FFF2-40B4-BE49-F238E27FC236}">
                <a16:creationId xmlns:a16="http://schemas.microsoft.com/office/drawing/2014/main" id="{8F54C39D-4293-AA0B-0B12-F7CC49FF8596}"/>
              </a:ext>
            </a:extLst>
          </p:cNvPr>
          <p:cNvSpPr/>
          <p:nvPr/>
        </p:nvSpPr>
        <p:spPr>
          <a:xfrm rot="5400000">
            <a:off x="740952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8" name="Oval 15">
            <a:extLst>
              <a:ext uri="{FF2B5EF4-FFF2-40B4-BE49-F238E27FC236}">
                <a16:creationId xmlns:a16="http://schemas.microsoft.com/office/drawing/2014/main" id="{7C5A7F98-C49D-F308-2110-6D0487D2656D}"/>
              </a:ext>
            </a:extLst>
          </p:cNvPr>
          <p:cNvSpPr/>
          <p:nvPr/>
        </p:nvSpPr>
        <p:spPr>
          <a:xfrm rot="5400000">
            <a:off x="871560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9" name="Oval 16">
            <a:extLst>
              <a:ext uri="{FF2B5EF4-FFF2-40B4-BE49-F238E27FC236}">
                <a16:creationId xmlns:a16="http://schemas.microsoft.com/office/drawing/2014/main" id="{8EBDFF06-815E-B7F4-2569-54BCF2DFC5D0}"/>
              </a:ext>
            </a:extLst>
          </p:cNvPr>
          <p:cNvSpPr/>
          <p:nvPr/>
        </p:nvSpPr>
        <p:spPr>
          <a:xfrm rot="5400000">
            <a:off x="828036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0" name="Oval 17">
            <a:extLst>
              <a:ext uri="{FF2B5EF4-FFF2-40B4-BE49-F238E27FC236}">
                <a16:creationId xmlns:a16="http://schemas.microsoft.com/office/drawing/2014/main" id="{90F1BBF4-71A6-9368-4381-137F4821764B}"/>
              </a:ext>
            </a:extLst>
          </p:cNvPr>
          <p:cNvSpPr/>
          <p:nvPr/>
        </p:nvSpPr>
        <p:spPr>
          <a:xfrm rot="5400000">
            <a:off x="784476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1" name="Straight Connector 18">
            <a:extLst>
              <a:ext uri="{FF2B5EF4-FFF2-40B4-BE49-F238E27FC236}">
                <a16:creationId xmlns:a16="http://schemas.microsoft.com/office/drawing/2014/main" id="{4E16C183-85E4-58FD-196C-903D836CE7DB}"/>
              </a:ext>
            </a:extLst>
          </p:cNvPr>
          <p:cNvSpPr/>
          <p:nvPr/>
        </p:nvSpPr>
        <p:spPr>
          <a:xfrm>
            <a:off x="890460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2" name="Straight Connector 19">
            <a:extLst>
              <a:ext uri="{FF2B5EF4-FFF2-40B4-BE49-F238E27FC236}">
                <a16:creationId xmlns:a16="http://schemas.microsoft.com/office/drawing/2014/main" id="{BF742162-C7F9-CB0D-9222-B73926028624}"/>
              </a:ext>
            </a:extLst>
          </p:cNvPr>
          <p:cNvSpPr/>
          <p:nvPr/>
        </p:nvSpPr>
        <p:spPr>
          <a:xfrm>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3" name="Straight Connector 20">
            <a:extLst>
              <a:ext uri="{FF2B5EF4-FFF2-40B4-BE49-F238E27FC236}">
                <a16:creationId xmlns:a16="http://schemas.microsoft.com/office/drawing/2014/main" id="{68E8BB83-BE28-EE5E-9FD2-3C4EDE4724BB}"/>
              </a:ext>
            </a:extLst>
          </p:cNvPr>
          <p:cNvSpPr/>
          <p:nvPr/>
        </p:nvSpPr>
        <p:spPr>
          <a:xfrm flipH="1">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4" name="Straight Connector 21">
            <a:extLst>
              <a:ext uri="{FF2B5EF4-FFF2-40B4-BE49-F238E27FC236}">
                <a16:creationId xmlns:a16="http://schemas.microsoft.com/office/drawing/2014/main" id="{211845B1-F307-302D-E42F-BFC8219C5CD6}"/>
              </a:ext>
            </a:extLst>
          </p:cNvPr>
          <p:cNvSpPr/>
          <p:nvPr/>
        </p:nvSpPr>
        <p:spPr>
          <a:xfrm>
            <a:off x="846936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5" name="Straight Connector 22">
            <a:extLst>
              <a:ext uri="{FF2B5EF4-FFF2-40B4-BE49-F238E27FC236}">
                <a16:creationId xmlns:a16="http://schemas.microsoft.com/office/drawing/2014/main" id="{DE78DA1B-352C-A0D1-FEE2-178C22CA1405}"/>
              </a:ext>
            </a:extLst>
          </p:cNvPr>
          <p:cNvSpPr/>
          <p:nvPr/>
        </p:nvSpPr>
        <p:spPr>
          <a:xfrm>
            <a:off x="80341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6" name="Straight Connector 23">
            <a:extLst>
              <a:ext uri="{FF2B5EF4-FFF2-40B4-BE49-F238E27FC236}">
                <a16:creationId xmlns:a16="http://schemas.microsoft.com/office/drawing/2014/main" id="{DD53B8C2-AE8F-2ECA-3AB4-9073AD8B9A6D}"/>
              </a:ext>
            </a:extLst>
          </p:cNvPr>
          <p:cNvSpPr/>
          <p:nvPr/>
        </p:nvSpPr>
        <p:spPr>
          <a:xfrm flipH="1">
            <a:off x="80341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7" name="Straight Connector 24">
            <a:extLst>
              <a:ext uri="{FF2B5EF4-FFF2-40B4-BE49-F238E27FC236}">
                <a16:creationId xmlns:a16="http://schemas.microsoft.com/office/drawing/2014/main" id="{A0B32C0E-4237-2E40-67F3-14D67184B0B6}"/>
              </a:ext>
            </a:extLst>
          </p:cNvPr>
          <p:cNvSpPr/>
          <p:nvPr/>
        </p:nvSpPr>
        <p:spPr>
          <a:xfrm>
            <a:off x="802476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8" name="Straight Connector 25">
            <a:extLst>
              <a:ext uri="{FF2B5EF4-FFF2-40B4-BE49-F238E27FC236}">
                <a16:creationId xmlns:a16="http://schemas.microsoft.com/office/drawing/2014/main" id="{6E1B0298-9B39-5E5B-A740-401B6515B150}"/>
              </a:ext>
            </a:extLst>
          </p:cNvPr>
          <p:cNvSpPr/>
          <p:nvPr/>
        </p:nvSpPr>
        <p:spPr>
          <a:xfrm>
            <a:off x="75895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9" name="Straight Connector 26">
            <a:extLst>
              <a:ext uri="{FF2B5EF4-FFF2-40B4-BE49-F238E27FC236}">
                <a16:creationId xmlns:a16="http://schemas.microsoft.com/office/drawing/2014/main" id="{3F2A05F0-1D91-749A-A445-3E0FEBFCB99D}"/>
              </a:ext>
            </a:extLst>
          </p:cNvPr>
          <p:cNvSpPr/>
          <p:nvPr/>
        </p:nvSpPr>
        <p:spPr>
          <a:xfrm>
            <a:off x="759888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0" name="Straight Connector 27">
            <a:extLst>
              <a:ext uri="{FF2B5EF4-FFF2-40B4-BE49-F238E27FC236}">
                <a16:creationId xmlns:a16="http://schemas.microsoft.com/office/drawing/2014/main" id="{A861306D-3857-2E8B-CB16-EF8C961C5D3A}"/>
              </a:ext>
            </a:extLst>
          </p:cNvPr>
          <p:cNvSpPr/>
          <p:nvPr/>
        </p:nvSpPr>
        <p:spPr>
          <a:xfrm>
            <a:off x="759888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1" name="Straight Connector 28">
            <a:extLst>
              <a:ext uri="{FF2B5EF4-FFF2-40B4-BE49-F238E27FC236}">
                <a16:creationId xmlns:a16="http://schemas.microsoft.com/office/drawing/2014/main" id="{FB80876B-5374-07F1-26E9-30C6DBE4531B}"/>
              </a:ext>
            </a:extLst>
          </p:cNvPr>
          <p:cNvSpPr/>
          <p:nvPr/>
        </p:nvSpPr>
        <p:spPr>
          <a:xfrm flipV="1">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2" name="Oval 29">
            <a:extLst>
              <a:ext uri="{FF2B5EF4-FFF2-40B4-BE49-F238E27FC236}">
                <a16:creationId xmlns:a16="http://schemas.microsoft.com/office/drawing/2014/main" id="{11E16D80-DD5C-1AB0-AFF2-A13272EFE925}"/>
              </a:ext>
            </a:extLst>
          </p:cNvPr>
          <p:cNvSpPr/>
          <p:nvPr/>
        </p:nvSpPr>
        <p:spPr>
          <a:xfrm rot="5400000">
            <a:off x="915084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3" name="Straight Connector 30">
            <a:extLst>
              <a:ext uri="{FF2B5EF4-FFF2-40B4-BE49-F238E27FC236}">
                <a16:creationId xmlns:a16="http://schemas.microsoft.com/office/drawing/2014/main" id="{6DCC5C82-22D1-8AF9-3181-76F07DCB6F94}"/>
              </a:ext>
            </a:extLst>
          </p:cNvPr>
          <p:cNvSpPr/>
          <p:nvPr/>
        </p:nvSpPr>
        <p:spPr>
          <a:xfrm flipH="1">
            <a:off x="8904600" y="231948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4" name="Straight Connector 31">
            <a:extLst>
              <a:ext uri="{FF2B5EF4-FFF2-40B4-BE49-F238E27FC236}">
                <a16:creationId xmlns:a16="http://schemas.microsoft.com/office/drawing/2014/main" id="{BBDF5057-579A-87D1-109C-5A79D9C943C1}"/>
              </a:ext>
            </a:extLst>
          </p:cNvPr>
          <p:cNvSpPr/>
          <p:nvPr/>
        </p:nvSpPr>
        <p:spPr>
          <a:xfrm flipH="1">
            <a:off x="846936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5" name="Straight Connector 32">
            <a:extLst>
              <a:ext uri="{FF2B5EF4-FFF2-40B4-BE49-F238E27FC236}">
                <a16:creationId xmlns:a16="http://schemas.microsoft.com/office/drawing/2014/main" id="{5D7DA563-BA30-4C8C-BC97-596F994695C3}"/>
              </a:ext>
            </a:extLst>
          </p:cNvPr>
          <p:cNvSpPr/>
          <p:nvPr/>
        </p:nvSpPr>
        <p:spPr>
          <a:xfrm flipH="1">
            <a:off x="803412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6" name="Straight Connector 33">
            <a:extLst>
              <a:ext uri="{FF2B5EF4-FFF2-40B4-BE49-F238E27FC236}">
                <a16:creationId xmlns:a16="http://schemas.microsoft.com/office/drawing/2014/main" id="{B020915E-97A1-FABC-9B22-F6B6BCCA0879}"/>
              </a:ext>
            </a:extLst>
          </p:cNvPr>
          <p:cNvSpPr/>
          <p:nvPr/>
        </p:nvSpPr>
        <p:spPr>
          <a:xfrm>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7" name="Oval 34">
            <a:extLst>
              <a:ext uri="{FF2B5EF4-FFF2-40B4-BE49-F238E27FC236}">
                <a16:creationId xmlns:a16="http://schemas.microsoft.com/office/drawing/2014/main" id="{C0900A41-6945-4953-C040-31EF6B7C7B6C}"/>
              </a:ext>
            </a:extLst>
          </p:cNvPr>
          <p:cNvSpPr/>
          <p:nvPr/>
        </p:nvSpPr>
        <p:spPr>
          <a:xfrm rot="16200000">
            <a:off x="784440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8" name="Oval 35">
            <a:extLst>
              <a:ext uri="{FF2B5EF4-FFF2-40B4-BE49-F238E27FC236}">
                <a16:creationId xmlns:a16="http://schemas.microsoft.com/office/drawing/2014/main" id="{D36AC287-DD8C-B2E5-7FA4-681A7C3E63AC}"/>
              </a:ext>
            </a:extLst>
          </p:cNvPr>
          <p:cNvSpPr/>
          <p:nvPr/>
        </p:nvSpPr>
        <p:spPr>
          <a:xfrm rot="16200000">
            <a:off x="82796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9" name="Oval 36">
            <a:extLst>
              <a:ext uri="{FF2B5EF4-FFF2-40B4-BE49-F238E27FC236}">
                <a16:creationId xmlns:a16="http://schemas.microsoft.com/office/drawing/2014/main" id="{A5F7CAC8-1BBB-2412-2CD5-3867DC0C32C9}"/>
              </a:ext>
            </a:extLst>
          </p:cNvPr>
          <p:cNvSpPr/>
          <p:nvPr/>
        </p:nvSpPr>
        <p:spPr>
          <a:xfrm rot="16200000">
            <a:off x="87152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0" name="Oval 37">
            <a:extLst>
              <a:ext uri="{FF2B5EF4-FFF2-40B4-BE49-F238E27FC236}">
                <a16:creationId xmlns:a16="http://schemas.microsoft.com/office/drawing/2014/main" id="{9D93C81F-ADB4-A502-7B6F-B64FA7017267}"/>
              </a:ext>
            </a:extLst>
          </p:cNvPr>
          <p:cNvSpPr/>
          <p:nvPr/>
        </p:nvSpPr>
        <p:spPr>
          <a:xfrm rot="16200000">
            <a:off x="915048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 name="Straight Connector 38">
            <a:extLst>
              <a:ext uri="{FF2B5EF4-FFF2-40B4-BE49-F238E27FC236}">
                <a16:creationId xmlns:a16="http://schemas.microsoft.com/office/drawing/2014/main" id="{7743532A-8001-E6E4-7CE0-665A787D2291}"/>
              </a:ext>
            </a:extLst>
          </p:cNvPr>
          <p:cNvSpPr/>
          <p:nvPr/>
        </p:nvSpPr>
        <p:spPr>
          <a:xfrm flipV="1">
            <a:off x="803412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2" name="Straight Connector 39">
            <a:extLst>
              <a:ext uri="{FF2B5EF4-FFF2-40B4-BE49-F238E27FC236}">
                <a16:creationId xmlns:a16="http://schemas.microsoft.com/office/drawing/2014/main" id="{F2FF754E-3F93-C27B-8B8A-312140FA7F4F}"/>
              </a:ext>
            </a:extLst>
          </p:cNvPr>
          <p:cNvSpPr/>
          <p:nvPr/>
        </p:nvSpPr>
        <p:spPr>
          <a:xfrm flipH="1" flipV="1">
            <a:off x="803412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pc="-1">
              <a:solidFill>
                <a:srgbClr val="000000"/>
              </a:solidFill>
              <a:latin typeface="Calibri"/>
            </a:endParaRPr>
          </a:p>
        </p:txBody>
      </p:sp>
      <p:sp>
        <p:nvSpPr>
          <p:cNvPr id="33" name="Straight Connector 40">
            <a:extLst>
              <a:ext uri="{FF2B5EF4-FFF2-40B4-BE49-F238E27FC236}">
                <a16:creationId xmlns:a16="http://schemas.microsoft.com/office/drawing/2014/main" id="{7041A275-406D-9AF1-AA11-1A5B5BC6B850}"/>
              </a:ext>
            </a:extLst>
          </p:cNvPr>
          <p:cNvSpPr/>
          <p:nvPr/>
        </p:nvSpPr>
        <p:spPr>
          <a:xfrm flipV="1">
            <a:off x="803412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 name="Straight Connector 41">
            <a:extLst>
              <a:ext uri="{FF2B5EF4-FFF2-40B4-BE49-F238E27FC236}">
                <a16:creationId xmlns:a16="http://schemas.microsoft.com/office/drawing/2014/main" id="{AC5C7229-E06B-59AF-08FE-E3A330153651}"/>
              </a:ext>
            </a:extLst>
          </p:cNvPr>
          <p:cNvSpPr/>
          <p:nvPr/>
        </p:nvSpPr>
        <p:spPr>
          <a:xfrm flipV="1">
            <a:off x="84693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5" name="Straight Connector 42">
            <a:extLst>
              <a:ext uri="{FF2B5EF4-FFF2-40B4-BE49-F238E27FC236}">
                <a16:creationId xmlns:a16="http://schemas.microsoft.com/office/drawing/2014/main" id="{274FF07B-B010-E512-6431-467D77FD3B31}"/>
              </a:ext>
            </a:extLst>
          </p:cNvPr>
          <p:cNvSpPr/>
          <p:nvPr/>
        </p:nvSpPr>
        <p:spPr>
          <a:xfrm flipH="1"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6" name="Straight Connector 43">
            <a:extLst>
              <a:ext uri="{FF2B5EF4-FFF2-40B4-BE49-F238E27FC236}">
                <a16:creationId xmlns:a16="http://schemas.microsoft.com/office/drawing/2014/main" id="{A1CF3D08-EE6B-F436-2154-7773926EBCAA}"/>
              </a:ext>
            </a:extLst>
          </p:cNvPr>
          <p:cNvSpPr/>
          <p:nvPr/>
        </p:nvSpPr>
        <p:spPr>
          <a:xfrm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 name="Straight Connector 44">
            <a:extLst>
              <a:ext uri="{FF2B5EF4-FFF2-40B4-BE49-F238E27FC236}">
                <a16:creationId xmlns:a16="http://schemas.microsoft.com/office/drawing/2014/main" id="{F56891F5-06FD-67A5-8D90-6CC77EB5DA3F}"/>
              </a:ext>
            </a:extLst>
          </p:cNvPr>
          <p:cNvSpPr/>
          <p:nvPr/>
        </p:nvSpPr>
        <p:spPr>
          <a:xfrm flipV="1">
            <a:off x="89139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8" name="Straight Connector 45">
            <a:extLst>
              <a:ext uri="{FF2B5EF4-FFF2-40B4-BE49-F238E27FC236}">
                <a16:creationId xmlns:a16="http://schemas.microsoft.com/office/drawing/2014/main" id="{7BD4E3A7-56CA-82F3-945F-A89C806847EA}"/>
              </a:ext>
            </a:extLst>
          </p:cNvPr>
          <p:cNvSpPr/>
          <p:nvPr/>
        </p:nvSpPr>
        <p:spPr>
          <a:xfrm flipH="1" flipV="1">
            <a:off x="89139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 name="Straight Connector 46">
            <a:extLst>
              <a:ext uri="{FF2B5EF4-FFF2-40B4-BE49-F238E27FC236}">
                <a16:creationId xmlns:a16="http://schemas.microsoft.com/office/drawing/2014/main" id="{5763A4CB-4C2B-4ECD-0DB1-1D2EFDEF42A9}"/>
              </a:ext>
            </a:extLst>
          </p:cNvPr>
          <p:cNvSpPr/>
          <p:nvPr/>
        </p:nvSpPr>
        <p:spPr>
          <a:xfrm flipH="1" flipV="1">
            <a:off x="846936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 name="Straight Connector 47">
            <a:extLst>
              <a:ext uri="{FF2B5EF4-FFF2-40B4-BE49-F238E27FC236}">
                <a16:creationId xmlns:a16="http://schemas.microsoft.com/office/drawing/2014/main" id="{E0E1A0A9-0167-A5A3-3C6C-D15884305F50}"/>
              </a:ext>
            </a:extLst>
          </p:cNvPr>
          <p:cNvSpPr/>
          <p:nvPr/>
        </p:nvSpPr>
        <p:spPr>
          <a:xfrm flipH="1" flipV="1">
            <a:off x="803412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 name="Straight Connector 48">
            <a:extLst>
              <a:ext uri="{FF2B5EF4-FFF2-40B4-BE49-F238E27FC236}">
                <a16:creationId xmlns:a16="http://schemas.microsoft.com/office/drawing/2014/main" id="{51C36185-5857-3F05-CE0E-7BEF200660E4}"/>
              </a:ext>
            </a:extLst>
          </p:cNvPr>
          <p:cNvSpPr/>
          <p:nvPr/>
        </p:nvSpPr>
        <p:spPr>
          <a:xfrm flipH="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 name="Oval 49">
            <a:extLst>
              <a:ext uri="{FF2B5EF4-FFF2-40B4-BE49-F238E27FC236}">
                <a16:creationId xmlns:a16="http://schemas.microsoft.com/office/drawing/2014/main" id="{658AADDA-7C7D-F686-BB83-65E070F07338}"/>
              </a:ext>
            </a:extLst>
          </p:cNvPr>
          <p:cNvSpPr/>
          <p:nvPr/>
        </p:nvSpPr>
        <p:spPr>
          <a:xfrm rot="16200000">
            <a:off x="740916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3" name="Straight Connector 50">
            <a:extLst>
              <a:ext uri="{FF2B5EF4-FFF2-40B4-BE49-F238E27FC236}">
                <a16:creationId xmlns:a16="http://schemas.microsoft.com/office/drawing/2014/main" id="{680D7E54-1CEF-FBD6-6AF0-4B6C2910050A}"/>
              </a:ext>
            </a:extLst>
          </p:cNvPr>
          <p:cNvSpPr/>
          <p:nvPr/>
        </p:nvSpPr>
        <p:spPr>
          <a:xfrm flipV="1">
            <a:off x="759888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 name="Straight Connector 51">
            <a:extLst>
              <a:ext uri="{FF2B5EF4-FFF2-40B4-BE49-F238E27FC236}">
                <a16:creationId xmlns:a16="http://schemas.microsoft.com/office/drawing/2014/main" id="{4DE2A78E-9799-EED1-B467-24E4CC5800DF}"/>
              </a:ext>
            </a:extLst>
          </p:cNvPr>
          <p:cNvSpPr/>
          <p:nvPr/>
        </p:nvSpPr>
        <p:spPr>
          <a:xfrm flipV="1">
            <a:off x="759888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 name="Straight Connector 52">
            <a:extLst>
              <a:ext uri="{FF2B5EF4-FFF2-40B4-BE49-F238E27FC236}">
                <a16:creationId xmlns:a16="http://schemas.microsoft.com/office/drawing/2014/main" id="{5B5ED605-8400-E61C-63E8-D733F32A8B2E}"/>
              </a:ext>
            </a:extLst>
          </p:cNvPr>
          <p:cNvSpPr/>
          <p:nvPr/>
        </p:nvSpPr>
        <p:spPr>
          <a:xfrm flipV="1">
            <a:off x="759888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 name="Straight Connector 53">
            <a:extLst>
              <a:ext uri="{FF2B5EF4-FFF2-40B4-BE49-F238E27FC236}">
                <a16:creationId xmlns:a16="http://schemas.microsoft.com/office/drawing/2014/main" id="{4C7363A8-7858-F613-6693-8A1563978D38}"/>
              </a:ext>
            </a:extLst>
          </p:cNvPr>
          <p:cNvSpPr/>
          <p:nvPr/>
        </p:nvSpPr>
        <p:spPr>
          <a:xfrm flipH="1" flipV="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 name="Rectangle 1">
            <a:extLst>
              <a:ext uri="{FF2B5EF4-FFF2-40B4-BE49-F238E27FC236}">
                <a16:creationId xmlns:a16="http://schemas.microsoft.com/office/drawing/2014/main" id="{F777A870-489D-0DF1-E94C-C9D3B52ECA8E}"/>
              </a:ext>
            </a:extLst>
          </p:cNvPr>
          <p:cNvSpPr/>
          <p:nvPr/>
        </p:nvSpPr>
        <p:spPr>
          <a:xfrm>
            <a:off x="6728460" y="1089660"/>
            <a:ext cx="792480" cy="37908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sp>
        <p:nvSpPr>
          <p:cNvPr id="47" name="Rectangle 46">
            <a:extLst>
              <a:ext uri="{FF2B5EF4-FFF2-40B4-BE49-F238E27FC236}">
                <a16:creationId xmlns:a16="http://schemas.microsoft.com/office/drawing/2014/main" id="{5F112B43-F5C3-045E-3CF9-559CE025D157}"/>
              </a:ext>
            </a:extLst>
          </p:cNvPr>
          <p:cNvSpPr/>
          <p:nvPr/>
        </p:nvSpPr>
        <p:spPr>
          <a:xfrm>
            <a:off x="6806400" y="1165860"/>
            <a:ext cx="792480" cy="37908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sp>
        <p:nvSpPr>
          <p:cNvPr id="48" name="Rectangle 47">
            <a:extLst>
              <a:ext uri="{FF2B5EF4-FFF2-40B4-BE49-F238E27FC236}">
                <a16:creationId xmlns:a16="http://schemas.microsoft.com/office/drawing/2014/main" id="{F78ED260-CFDA-58BC-15E9-2C512E92E605}"/>
              </a:ext>
            </a:extLst>
          </p:cNvPr>
          <p:cNvSpPr/>
          <p:nvPr/>
        </p:nvSpPr>
        <p:spPr>
          <a:xfrm>
            <a:off x="6884340" y="1248720"/>
            <a:ext cx="792480" cy="379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sp>
        <p:nvSpPr>
          <p:cNvPr id="49" name="Rectangle 48">
            <a:extLst>
              <a:ext uri="{FF2B5EF4-FFF2-40B4-BE49-F238E27FC236}">
                <a16:creationId xmlns:a16="http://schemas.microsoft.com/office/drawing/2014/main" id="{E3B6F90D-96F4-1E10-D8D8-75E575756C87}"/>
              </a:ext>
            </a:extLst>
          </p:cNvPr>
          <p:cNvSpPr/>
          <p:nvPr/>
        </p:nvSpPr>
        <p:spPr>
          <a:xfrm>
            <a:off x="6962280" y="1322581"/>
            <a:ext cx="792480" cy="379080"/>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cxnSp>
        <p:nvCxnSpPr>
          <p:cNvPr id="51" name="Connector: Elbow 50">
            <a:extLst>
              <a:ext uri="{FF2B5EF4-FFF2-40B4-BE49-F238E27FC236}">
                <a16:creationId xmlns:a16="http://schemas.microsoft.com/office/drawing/2014/main" id="{78E732C4-EADF-128D-8DE5-309FFF7CA023}"/>
              </a:ext>
            </a:extLst>
          </p:cNvPr>
          <p:cNvCxnSpPr>
            <a:stCxn id="49" idx="3"/>
            <a:endCxn id="5" idx="2"/>
          </p:cNvCxnSpPr>
          <p:nvPr/>
        </p:nvCxnSpPr>
        <p:spPr>
          <a:xfrm>
            <a:off x="7754760" y="1512121"/>
            <a:ext cx="715140" cy="42791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Cylinder 51">
            <a:extLst>
              <a:ext uri="{FF2B5EF4-FFF2-40B4-BE49-F238E27FC236}">
                <a16:creationId xmlns:a16="http://schemas.microsoft.com/office/drawing/2014/main" id="{3810EF17-0F7C-AE94-96EB-70E33731510E}"/>
              </a:ext>
            </a:extLst>
          </p:cNvPr>
          <p:cNvSpPr/>
          <p:nvPr/>
        </p:nvSpPr>
        <p:spPr>
          <a:xfrm>
            <a:off x="5440260" y="997920"/>
            <a:ext cx="884820" cy="83376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cxnSp>
        <p:nvCxnSpPr>
          <p:cNvPr id="53" name="Connector: Elbow 52">
            <a:extLst>
              <a:ext uri="{FF2B5EF4-FFF2-40B4-BE49-F238E27FC236}">
                <a16:creationId xmlns:a16="http://schemas.microsoft.com/office/drawing/2014/main" id="{D2425FB9-322E-9535-233A-4A0897CC1F0B}"/>
              </a:ext>
            </a:extLst>
          </p:cNvPr>
          <p:cNvCxnSpPr>
            <a:cxnSpLocks/>
            <a:stCxn id="52" idx="4"/>
            <a:endCxn id="2" idx="1"/>
          </p:cNvCxnSpPr>
          <p:nvPr/>
        </p:nvCxnSpPr>
        <p:spPr>
          <a:xfrm flipV="1">
            <a:off x="6325080" y="1279200"/>
            <a:ext cx="403380" cy="13560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945AA94-FCB2-BD4E-5A45-C68B18270A29}"/>
              </a:ext>
            </a:extLst>
          </p:cNvPr>
          <p:cNvSpPr txBox="1"/>
          <p:nvPr/>
        </p:nvSpPr>
        <p:spPr>
          <a:xfrm>
            <a:off x="7338060" y="5326380"/>
            <a:ext cx="2255520" cy="376962"/>
          </a:xfrm>
          <a:prstGeom prst="rect">
            <a:avLst/>
          </a:prstGeom>
          <a:noFill/>
        </p:spPr>
        <p:txBody>
          <a:bodyPr wrap="square" rtlCol="0">
            <a:spAutoFit/>
          </a:bodyPr>
          <a:lstStyle/>
          <a:p>
            <a:pPr algn="ctr"/>
            <a:r>
              <a:rPr lang="en-GB" dirty="0"/>
              <a:t>epoch 1</a:t>
            </a:r>
            <a:endParaRPr lang="LID4096" dirty="0"/>
          </a:p>
        </p:txBody>
      </p:sp>
      <p:sp>
        <p:nvSpPr>
          <p:cNvPr id="57" name="Right Brace 56">
            <a:extLst>
              <a:ext uri="{FF2B5EF4-FFF2-40B4-BE49-F238E27FC236}">
                <a16:creationId xmlns:a16="http://schemas.microsoft.com/office/drawing/2014/main" id="{6CD14457-1792-F359-28CF-BCB6C5D6C598}"/>
              </a:ext>
            </a:extLst>
          </p:cNvPr>
          <p:cNvSpPr/>
          <p:nvPr/>
        </p:nvSpPr>
        <p:spPr>
          <a:xfrm rot="19327586">
            <a:off x="7679693" y="886858"/>
            <a:ext cx="181604" cy="505725"/>
          </a:xfrm>
          <a:prstGeom prst="rightBrace">
            <a:avLst/>
          </a:prstGeom>
          <a:ln w="19050">
            <a:solidFill>
              <a:srgbClr val="0645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58" name="TextBox 57">
            <a:extLst>
              <a:ext uri="{FF2B5EF4-FFF2-40B4-BE49-F238E27FC236}">
                <a16:creationId xmlns:a16="http://schemas.microsoft.com/office/drawing/2014/main" id="{28BA574D-E836-8F3A-878F-60C0B9810157}"/>
              </a:ext>
            </a:extLst>
          </p:cNvPr>
          <p:cNvSpPr txBox="1"/>
          <p:nvPr/>
        </p:nvSpPr>
        <p:spPr>
          <a:xfrm>
            <a:off x="7816500" y="916345"/>
            <a:ext cx="2566959" cy="379080"/>
          </a:xfrm>
          <a:prstGeom prst="rect">
            <a:avLst/>
          </a:prstGeom>
          <a:noFill/>
        </p:spPr>
        <p:txBody>
          <a:bodyPr wrap="square" rtlCol="0">
            <a:spAutoFit/>
          </a:bodyPr>
          <a:lstStyle/>
          <a:p>
            <a:r>
              <a:rPr lang="en-GB" dirty="0"/>
              <a:t>Batch size</a:t>
            </a:r>
            <a:endParaRPr lang="LID4096" dirty="0"/>
          </a:p>
        </p:txBody>
      </p:sp>
    </p:spTree>
    <p:extLst>
      <p:ext uri="{BB962C8B-B14F-4D97-AF65-F5344CB8AC3E}">
        <p14:creationId xmlns:p14="http://schemas.microsoft.com/office/powerpoint/2010/main" val="3516417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D1CD64-C0B0-1741-C328-032B9B32913E}"/>
            </a:ext>
          </a:extLst>
        </p:cNvPr>
        <p:cNvGrpSpPr/>
        <p:nvPr/>
      </p:nvGrpSpPr>
      <p:grpSpPr>
        <a:xfrm>
          <a:off x="0" y="0"/>
          <a:ext cx="0" cy="0"/>
          <a:chOff x="0" y="0"/>
          <a:chExt cx="0" cy="0"/>
        </a:xfrm>
      </p:grpSpPr>
      <p:sp>
        <p:nvSpPr>
          <p:cNvPr id="733" name="PlaceHolder 2">
            <a:extLst>
              <a:ext uri="{FF2B5EF4-FFF2-40B4-BE49-F238E27FC236}">
                <a16:creationId xmlns:a16="http://schemas.microsoft.com/office/drawing/2014/main" id="{D94B8605-C2E6-4EAE-BECF-DC3D50EBE15B}"/>
              </a:ext>
            </a:extLst>
          </p:cNvPr>
          <p:cNvSpPr>
            <a:spLocks noGrp="1"/>
          </p:cNvSpPr>
          <p:nvPr>
            <p:ph sz="quarter" idx="10"/>
          </p:nvPr>
        </p:nvSpPr>
        <p:spPr>
          <a:xfrm>
            <a:off x="875566" y="1184015"/>
            <a:ext cx="4486754" cy="4550036"/>
          </a:xfrm>
          <a:prstGeom prst="rect">
            <a:avLst/>
          </a:prstGeom>
          <a:noFill/>
          <a:ln w="0">
            <a:noFill/>
          </a:ln>
        </p:spPr>
        <p:txBody>
          <a:bodyPr anchor="t">
            <a:normAutofit fontScale="99000"/>
          </a:bodyPr>
          <a:lstStyle/>
          <a:p>
            <a:pPr>
              <a:lnSpc>
                <a:spcPct val="90000"/>
              </a:lnSpc>
              <a:spcBef>
                <a:spcPts val="901"/>
              </a:spcBef>
              <a:buClr>
                <a:srgbClr val="595959"/>
              </a:buClr>
            </a:pPr>
            <a:r>
              <a:rPr lang="en-US" sz="2380" b="0" strike="noStrike" spc="-1" dirty="0">
                <a:solidFill>
                  <a:srgbClr val="595959"/>
                </a:solidFill>
                <a:latin typeface="Calibri"/>
              </a:rPr>
              <a:t>Problem:</a:t>
            </a:r>
          </a:p>
          <a:p>
            <a:pPr marL="238320" indent="-238320">
              <a:lnSpc>
                <a:spcPct val="90000"/>
              </a:lnSpc>
              <a:spcBef>
                <a:spcPts val="901"/>
              </a:spcBef>
              <a:buClr>
                <a:srgbClr val="595959"/>
              </a:buClr>
              <a:buFont typeface="Arial"/>
              <a:buChar char="•"/>
            </a:pPr>
            <a:r>
              <a:rPr lang="en-US" sz="2380" b="0" strike="noStrike" spc="-1" dirty="0">
                <a:solidFill>
                  <a:srgbClr val="595959"/>
                </a:solidFill>
                <a:latin typeface="Calibri"/>
              </a:rPr>
              <a:t>Assume you have 10</a:t>
            </a:r>
            <a:r>
              <a:rPr lang="en-US" sz="2380" b="0" strike="noStrike" spc="-1" baseline="30000" dirty="0">
                <a:solidFill>
                  <a:srgbClr val="595959"/>
                </a:solidFill>
                <a:latin typeface="Calibri"/>
              </a:rPr>
              <a:t>10</a:t>
            </a:r>
            <a:r>
              <a:rPr lang="en-US" sz="2380" b="0" strike="noStrike" spc="-1" dirty="0">
                <a:solidFill>
                  <a:srgbClr val="595959"/>
                </a:solidFill>
                <a:latin typeface="Calibri"/>
              </a:rPr>
              <a:t> samples and attempt to train for 1000 epochs</a:t>
            </a:r>
          </a:p>
          <a:p>
            <a:pPr>
              <a:lnSpc>
                <a:spcPct val="90000"/>
              </a:lnSpc>
              <a:spcBef>
                <a:spcPts val="901"/>
              </a:spcBef>
              <a:buClr>
                <a:srgbClr val="595959"/>
              </a:buClr>
            </a:pPr>
            <a:r>
              <a:rPr lang="en-US" sz="2380" spc="-1" dirty="0">
                <a:solidFill>
                  <a:srgbClr val="595959"/>
                </a:solidFill>
                <a:latin typeface="Calibri"/>
              </a:rPr>
              <a:t>-&gt; 10</a:t>
            </a:r>
            <a:r>
              <a:rPr lang="en-US" sz="2380" spc="-1" baseline="30000" dirty="0">
                <a:solidFill>
                  <a:srgbClr val="595959"/>
                </a:solidFill>
                <a:latin typeface="Calibri"/>
              </a:rPr>
              <a:t>13 </a:t>
            </a:r>
            <a:r>
              <a:rPr lang="en-US" sz="2380" spc="-1" dirty="0">
                <a:solidFill>
                  <a:srgbClr val="595959"/>
                </a:solidFill>
                <a:latin typeface="Calibri"/>
              </a:rPr>
              <a:t>backprop steps required.</a:t>
            </a:r>
            <a:endParaRPr lang="en-US" sz="2380" b="0" strike="noStrike" spc="-1" dirty="0">
              <a:solidFill>
                <a:srgbClr val="595959"/>
              </a:solidFill>
              <a:latin typeface="Calibri"/>
            </a:endParaRPr>
          </a:p>
          <a:p>
            <a:pPr>
              <a:lnSpc>
                <a:spcPct val="90000"/>
              </a:lnSpc>
              <a:spcBef>
                <a:spcPts val="901"/>
              </a:spcBef>
              <a:buClr>
                <a:srgbClr val="595959"/>
              </a:buClr>
            </a:pPr>
            <a:r>
              <a:rPr lang="en-US" sz="2380" b="0" strike="noStrike" spc="-1" dirty="0">
                <a:solidFill>
                  <a:srgbClr val="595959"/>
                </a:solidFill>
                <a:latin typeface="Calibri"/>
              </a:rPr>
              <a:t>Solution:</a:t>
            </a:r>
          </a:p>
          <a:p>
            <a:pPr marL="238320" indent="-238320">
              <a:lnSpc>
                <a:spcPct val="90000"/>
              </a:lnSpc>
              <a:spcBef>
                <a:spcPts val="901"/>
              </a:spcBef>
              <a:buClr>
                <a:srgbClr val="595959"/>
              </a:buClr>
              <a:buFont typeface="Arial"/>
              <a:buChar char="•"/>
            </a:pPr>
            <a:r>
              <a:rPr lang="en-US" sz="2380" b="0" strike="noStrike" spc="-1" dirty="0">
                <a:solidFill>
                  <a:srgbClr val="595959"/>
                </a:solidFill>
                <a:latin typeface="Calibri"/>
              </a:rPr>
              <a:t>Draw n=1000 random samples from the training data to train for one epoch.</a:t>
            </a:r>
          </a:p>
          <a:p>
            <a:pPr marL="238320" indent="-238320">
              <a:lnSpc>
                <a:spcPct val="90000"/>
              </a:lnSpc>
              <a:spcBef>
                <a:spcPts val="901"/>
              </a:spcBef>
              <a:buClr>
                <a:srgbClr val="595959"/>
              </a:buClr>
              <a:buFont typeface="Arial"/>
              <a:buChar char="•"/>
            </a:pPr>
            <a:r>
              <a:rPr lang="en-US" sz="2380" spc="-1" dirty="0">
                <a:solidFill>
                  <a:srgbClr val="595959"/>
                </a:solidFill>
                <a:latin typeface="Calibri"/>
              </a:rPr>
              <a:t>Next epoch: different n samples.</a:t>
            </a:r>
          </a:p>
          <a:p>
            <a:pPr>
              <a:lnSpc>
                <a:spcPct val="90000"/>
              </a:lnSpc>
              <a:spcBef>
                <a:spcPts val="901"/>
              </a:spcBef>
              <a:buClr>
                <a:srgbClr val="595959"/>
              </a:buClr>
            </a:pPr>
            <a:r>
              <a:rPr lang="en-US" sz="2380" b="0" strike="noStrike" spc="-1" dirty="0">
                <a:solidFill>
                  <a:srgbClr val="595959"/>
                </a:solidFill>
                <a:latin typeface="Calibri"/>
              </a:rPr>
              <a:t>-&gt; 10</a:t>
            </a:r>
            <a:r>
              <a:rPr lang="en-US" sz="2380" b="0" strike="noStrike" spc="-1" baseline="30000" dirty="0">
                <a:solidFill>
                  <a:srgbClr val="595959"/>
                </a:solidFill>
                <a:latin typeface="Calibri"/>
              </a:rPr>
              <a:t>6 </a:t>
            </a:r>
            <a:r>
              <a:rPr lang="en-US" sz="2380" b="0" strike="noStrike" spc="-1" dirty="0">
                <a:solidFill>
                  <a:srgbClr val="595959"/>
                </a:solidFill>
                <a:latin typeface="Calibri"/>
              </a:rPr>
              <a:t>backprop steps required.</a:t>
            </a:r>
          </a:p>
          <a:p>
            <a:pPr>
              <a:lnSpc>
                <a:spcPct val="90000"/>
              </a:lnSpc>
              <a:spcBef>
                <a:spcPts val="901"/>
              </a:spcBef>
              <a:buClr>
                <a:srgbClr val="595959"/>
              </a:buClr>
            </a:pPr>
            <a:endParaRPr lang="en-US" sz="2380" b="0" strike="noStrike" spc="-1" dirty="0">
              <a:solidFill>
                <a:srgbClr val="595959"/>
              </a:solidFill>
              <a:latin typeface="Calibri"/>
            </a:endParaRPr>
          </a:p>
        </p:txBody>
      </p:sp>
      <p:sp>
        <p:nvSpPr>
          <p:cNvPr id="734" name="PlaceHolder 3">
            <a:extLst>
              <a:ext uri="{FF2B5EF4-FFF2-40B4-BE49-F238E27FC236}">
                <a16:creationId xmlns:a16="http://schemas.microsoft.com/office/drawing/2014/main" id="{3EC23E3D-02AF-0440-DF31-C3B5E6E60EA1}"/>
              </a:ext>
            </a:extLst>
          </p:cNvPr>
          <p:cNvSpPr>
            <a:spLocks noGrp="1"/>
          </p:cNvSpPr>
          <p:nvPr>
            <p:ph type="sldNum" idx="4294967295"/>
          </p:nvPr>
        </p:nvSpPr>
        <p:spPr>
          <a:xfrm>
            <a:off x="9448800" y="4503738"/>
            <a:ext cx="2743200" cy="4070350"/>
          </a:xfrm>
          <a:prstGeom prst="rect">
            <a:avLst/>
          </a:prstGeom>
          <a:noFill/>
          <a:ln w="12600">
            <a:noFill/>
          </a:ln>
        </p:spPr>
        <p:txBody>
          <a:bodyPr lIns="45720" rIns="45720" anchor="ctr">
            <a:noAutofit/>
          </a:bodyPr>
          <a:lstStyle>
            <a:lvl1pPr algn="r">
              <a:lnSpc>
                <a:spcPct val="100000"/>
              </a:lnSpc>
              <a:buNone/>
              <a:tabLst>
                <a:tab pos="0" algn="l"/>
              </a:tabLst>
              <a:defRPr lang="en-US" sz="1200" b="0" strike="noStrike" spc="-1">
                <a:solidFill>
                  <a:srgbClr val="B2B2B2"/>
                </a:solidFill>
                <a:latin typeface="Calibri Light"/>
              </a:defRPr>
            </a:lvl1pPr>
          </a:lstStyle>
          <a:p>
            <a:pPr algn="r">
              <a:lnSpc>
                <a:spcPct val="100000"/>
              </a:lnSpc>
              <a:buNone/>
              <a:tabLst>
                <a:tab pos="0" algn="l"/>
              </a:tabLst>
            </a:pPr>
            <a:fld id="{3F37007C-0785-498C-8460-653554342460}" type="slidenum">
              <a:rPr lang="en-US" sz="1200" b="0" strike="noStrike" spc="-1">
                <a:solidFill>
                  <a:srgbClr val="B2B2B2"/>
                </a:solidFill>
                <a:latin typeface="Calibri Light"/>
              </a:rPr>
              <a:t>21</a:t>
            </a:fld>
            <a:endParaRPr lang="en-US" sz="1200" b="0" strike="noStrike" spc="-1">
              <a:solidFill>
                <a:srgbClr val="000000"/>
              </a:solidFill>
              <a:latin typeface="Calibri"/>
            </a:endParaRPr>
          </a:p>
        </p:txBody>
      </p:sp>
      <p:sp>
        <p:nvSpPr>
          <p:cNvPr id="735" name="Text">
            <a:extLst>
              <a:ext uri="{FF2B5EF4-FFF2-40B4-BE49-F238E27FC236}">
                <a16:creationId xmlns:a16="http://schemas.microsoft.com/office/drawing/2014/main" id="{6454D35B-F9F3-75B6-F708-0D2EC101A3C6}"/>
              </a:ext>
            </a:extLst>
          </p:cNvPr>
          <p:cNvSpPr/>
          <p:nvPr/>
        </p:nvSpPr>
        <p:spPr>
          <a:xfrm>
            <a:off x="1410120" y="-14076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6" name="Text">
            <a:extLst>
              <a:ext uri="{FF2B5EF4-FFF2-40B4-BE49-F238E27FC236}">
                <a16:creationId xmlns:a16="http://schemas.microsoft.com/office/drawing/2014/main" id="{DD202A75-6D64-0E9D-3FDF-A7E27CBF456B}"/>
              </a:ext>
            </a:extLst>
          </p:cNvPr>
          <p:cNvSpPr/>
          <p:nvPr/>
        </p:nvSpPr>
        <p:spPr>
          <a:xfrm>
            <a:off x="1980360" y="13208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7" name="Text">
            <a:extLst>
              <a:ext uri="{FF2B5EF4-FFF2-40B4-BE49-F238E27FC236}">
                <a16:creationId xmlns:a16="http://schemas.microsoft.com/office/drawing/2014/main" id="{16888C10-EE3E-CAD2-6FCD-B35A7246C704}"/>
              </a:ext>
            </a:extLst>
          </p:cNvPr>
          <p:cNvSpPr/>
          <p:nvPr/>
        </p:nvSpPr>
        <p:spPr>
          <a:xfrm>
            <a:off x="-4233240" y="969480"/>
            <a:ext cx="966240" cy="445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8" name="Text">
            <a:extLst>
              <a:ext uri="{FF2B5EF4-FFF2-40B4-BE49-F238E27FC236}">
                <a16:creationId xmlns:a16="http://schemas.microsoft.com/office/drawing/2014/main" id="{4BBC931D-4DD7-6222-B0D3-108D5343B4C7}"/>
              </a:ext>
            </a:extLst>
          </p:cNvPr>
          <p:cNvSpPr/>
          <p:nvPr/>
        </p:nvSpPr>
        <p:spPr>
          <a:xfrm>
            <a:off x="3726360" y="18032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9" name="Text">
            <a:extLst>
              <a:ext uri="{FF2B5EF4-FFF2-40B4-BE49-F238E27FC236}">
                <a16:creationId xmlns:a16="http://schemas.microsoft.com/office/drawing/2014/main" id="{7920CDC3-0EAD-1227-C4F6-85ED316B285F}"/>
              </a:ext>
            </a:extLst>
          </p:cNvPr>
          <p:cNvSpPr/>
          <p:nvPr/>
        </p:nvSpPr>
        <p:spPr>
          <a:xfrm>
            <a:off x="-2336400" y="37080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91" name="TextBox 61">
            <a:extLst>
              <a:ext uri="{FF2B5EF4-FFF2-40B4-BE49-F238E27FC236}">
                <a16:creationId xmlns:a16="http://schemas.microsoft.com/office/drawing/2014/main" id="{C4208F8F-1ED7-6483-73E8-AA50719D5AFD}"/>
              </a:ext>
            </a:extLst>
          </p:cNvPr>
          <p:cNvSpPr/>
          <p:nvPr/>
        </p:nvSpPr>
        <p:spPr>
          <a:xfrm>
            <a:off x="9389880" y="5456880"/>
            <a:ext cx="87984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0" strike="noStrike" spc="-1">
                <a:solidFill>
                  <a:srgbClr val="000000"/>
                </a:solidFill>
                <a:latin typeface="Calibri"/>
              </a:rPr>
              <a:t> </a:t>
            </a:r>
          </a:p>
        </p:txBody>
      </p:sp>
      <p:sp>
        <p:nvSpPr>
          <p:cNvPr id="3" name="Title 2">
            <a:extLst>
              <a:ext uri="{FF2B5EF4-FFF2-40B4-BE49-F238E27FC236}">
                <a16:creationId xmlns:a16="http://schemas.microsoft.com/office/drawing/2014/main" id="{CE8F37E4-B422-A2BC-7446-4156AF0EF13D}"/>
              </a:ext>
            </a:extLst>
          </p:cNvPr>
          <p:cNvSpPr>
            <a:spLocks noGrp="1"/>
          </p:cNvSpPr>
          <p:nvPr>
            <p:ph type="title"/>
          </p:nvPr>
        </p:nvSpPr>
        <p:spPr/>
        <p:txBody>
          <a:bodyPr/>
          <a:lstStyle/>
          <a:p>
            <a:r>
              <a:rPr lang="en-GB" dirty="0"/>
              <a:t>Training NNs: Batch size &amp; epochs</a:t>
            </a:r>
            <a:endParaRPr lang="LID4096" dirty="0"/>
          </a:p>
        </p:txBody>
      </p:sp>
      <p:sp>
        <p:nvSpPr>
          <p:cNvPr id="4" name="Oval 11">
            <a:extLst>
              <a:ext uri="{FF2B5EF4-FFF2-40B4-BE49-F238E27FC236}">
                <a16:creationId xmlns:a16="http://schemas.microsoft.com/office/drawing/2014/main" id="{7E9D7CA9-2916-1B2D-9E29-008556FA68F1}"/>
              </a:ext>
            </a:extLst>
          </p:cNvPr>
          <p:cNvSpPr/>
          <p:nvPr/>
        </p:nvSpPr>
        <p:spPr>
          <a:xfrm rot="5400000">
            <a:off x="871560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5" name="Oval 12">
            <a:extLst>
              <a:ext uri="{FF2B5EF4-FFF2-40B4-BE49-F238E27FC236}">
                <a16:creationId xmlns:a16="http://schemas.microsoft.com/office/drawing/2014/main" id="{246F2955-9159-0627-F25E-566CC113810C}"/>
              </a:ext>
            </a:extLst>
          </p:cNvPr>
          <p:cNvSpPr/>
          <p:nvPr/>
        </p:nvSpPr>
        <p:spPr>
          <a:xfrm rot="5400000">
            <a:off x="82803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 name="Oval 13">
            <a:extLst>
              <a:ext uri="{FF2B5EF4-FFF2-40B4-BE49-F238E27FC236}">
                <a16:creationId xmlns:a16="http://schemas.microsoft.com/office/drawing/2014/main" id="{5372B5C9-F793-F7AA-2628-5A4B18EEF409}"/>
              </a:ext>
            </a:extLst>
          </p:cNvPr>
          <p:cNvSpPr/>
          <p:nvPr/>
        </p:nvSpPr>
        <p:spPr>
          <a:xfrm rot="5400000">
            <a:off x="78447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 name="Oval 14">
            <a:extLst>
              <a:ext uri="{FF2B5EF4-FFF2-40B4-BE49-F238E27FC236}">
                <a16:creationId xmlns:a16="http://schemas.microsoft.com/office/drawing/2014/main" id="{E877AA21-1EC9-C30F-9C93-2C955A5CFD56}"/>
              </a:ext>
            </a:extLst>
          </p:cNvPr>
          <p:cNvSpPr/>
          <p:nvPr/>
        </p:nvSpPr>
        <p:spPr>
          <a:xfrm rot="5400000">
            <a:off x="740952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8" name="Oval 15">
            <a:extLst>
              <a:ext uri="{FF2B5EF4-FFF2-40B4-BE49-F238E27FC236}">
                <a16:creationId xmlns:a16="http://schemas.microsoft.com/office/drawing/2014/main" id="{F69F45C4-4218-7549-47C3-8E26B74505DB}"/>
              </a:ext>
            </a:extLst>
          </p:cNvPr>
          <p:cNvSpPr/>
          <p:nvPr/>
        </p:nvSpPr>
        <p:spPr>
          <a:xfrm rot="5400000">
            <a:off x="871560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9" name="Oval 16">
            <a:extLst>
              <a:ext uri="{FF2B5EF4-FFF2-40B4-BE49-F238E27FC236}">
                <a16:creationId xmlns:a16="http://schemas.microsoft.com/office/drawing/2014/main" id="{5815F377-0C58-C2F4-0E74-1C57AF4C4E66}"/>
              </a:ext>
            </a:extLst>
          </p:cNvPr>
          <p:cNvSpPr/>
          <p:nvPr/>
        </p:nvSpPr>
        <p:spPr>
          <a:xfrm rot="5400000">
            <a:off x="828036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0" name="Oval 17">
            <a:extLst>
              <a:ext uri="{FF2B5EF4-FFF2-40B4-BE49-F238E27FC236}">
                <a16:creationId xmlns:a16="http://schemas.microsoft.com/office/drawing/2014/main" id="{61935511-2EA5-6388-3C60-7B513A51E3AA}"/>
              </a:ext>
            </a:extLst>
          </p:cNvPr>
          <p:cNvSpPr/>
          <p:nvPr/>
        </p:nvSpPr>
        <p:spPr>
          <a:xfrm rot="5400000">
            <a:off x="784476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1" name="Straight Connector 18">
            <a:extLst>
              <a:ext uri="{FF2B5EF4-FFF2-40B4-BE49-F238E27FC236}">
                <a16:creationId xmlns:a16="http://schemas.microsoft.com/office/drawing/2014/main" id="{33F0115B-D0DB-A361-CD2F-DD49AFEC3534}"/>
              </a:ext>
            </a:extLst>
          </p:cNvPr>
          <p:cNvSpPr/>
          <p:nvPr/>
        </p:nvSpPr>
        <p:spPr>
          <a:xfrm>
            <a:off x="890460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2" name="Straight Connector 19">
            <a:extLst>
              <a:ext uri="{FF2B5EF4-FFF2-40B4-BE49-F238E27FC236}">
                <a16:creationId xmlns:a16="http://schemas.microsoft.com/office/drawing/2014/main" id="{645AB72B-85DB-B33D-15CF-EAD162322596}"/>
              </a:ext>
            </a:extLst>
          </p:cNvPr>
          <p:cNvSpPr/>
          <p:nvPr/>
        </p:nvSpPr>
        <p:spPr>
          <a:xfrm>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3" name="Straight Connector 20">
            <a:extLst>
              <a:ext uri="{FF2B5EF4-FFF2-40B4-BE49-F238E27FC236}">
                <a16:creationId xmlns:a16="http://schemas.microsoft.com/office/drawing/2014/main" id="{19724B59-7865-7153-2DF9-E2FF18BDC1DE}"/>
              </a:ext>
            </a:extLst>
          </p:cNvPr>
          <p:cNvSpPr/>
          <p:nvPr/>
        </p:nvSpPr>
        <p:spPr>
          <a:xfrm flipH="1">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4" name="Straight Connector 21">
            <a:extLst>
              <a:ext uri="{FF2B5EF4-FFF2-40B4-BE49-F238E27FC236}">
                <a16:creationId xmlns:a16="http://schemas.microsoft.com/office/drawing/2014/main" id="{30BA5B1F-D602-A839-68F5-EC7ADFC14C8F}"/>
              </a:ext>
            </a:extLst>
          </p:cNvPr>
          <p:cNvSpPr/>
          <p:nvPr/>
        </p:nvSpPr>
        <p:spPr>
          <a:xfrm>
            <a:off x="846936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5" name="Straight Connector 22">
            <a:extLst>
              <a:ext uri="{FF2B5EF4-FFF2-40B4-BE49-F238E27FC236}">
                <a16:creationId xmlns:a16="http://schemas.microsoft.com/office/drawing/2014/main" id="{40964DAD-2C36-76B4-104A-B180A75887C0}"/>
              </a:ext>
            </a:extLst>
          </p:cNvPr>
          <p:cNvSpPr/>
          <p:nvPr/>
        </p:nvSpPr>
        <p:spPr>
          <a:xfrm>
            <a:off x="80341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6" name="Straight Connector 23">
            <a:extLst>
              <a:ext uri="{FF2B5EF4-FFF2-40B4-BE49-F238E27FC236}">
                <a16:creationId xmlns:a16="http://schemas.microsoft.com/office/drawing/2014/main" id="{E056D79A-5A59-8BBA-9714-1F710888C488}"/>
              </a:ext>
            </a:extLst>
          </p:cNvPr>
          <p:cNvSpPr/>
          <p:nvPr/>
        </p:nvSpPr>
        <p:spPr>
          <a:xfrm flipH="1">
            <a:off x="80341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7" name="Straight Connector 24">
            <a:extLst>
              <a:ext uri="{FF2B5EF4-FFF2-40B4-BE49-F238E27FC236}">
                <a16:creationId xmlns:a16="http://schemas.microsoft.com/office/drawing/2014/main" id="{8A490433-95DF-E621-286E-8C5E588DB048}"/>
              </a:ext>
            </a:extLst>
          </p:cNvPr>
          <p:cNvSpPr/>
          <p:nvPr/>
        </p:nvSpPr>
        <p:spPr>
          <a:xfrm>
            <a:off x="802476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8" name="Straight Connector 25">
            <a:extLst>
              <a:ext uri="{FF2B5EF4-FFF2-40B4-BE49-F238E27FC236}">
                <a16:creationId xmlns:a16="http://schemas.microsoft.com/office/drawing/2014/main" id="{2E268815-54BA-B7AB-AD41-43CC2DDC00AC}"/>
              </a:ext>
            </a:extLst>
          </p:cNvPr>
          <p:cNvSpPr/>
          <p:nvPr/>
        </p:nvSpPr>
        <p:spPr>
          <a:xfrm>
            <a:off x="75895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9" name="Straight Connector 26">
            <a:extLst>
              <a:ext uri="{FF2B5EF4-FFF2-40B4-BE49-F238E27FC236}">
                <a16:creationId xmlns:a16="http://schemas.microsoft.com/office/drawing/2014/main" id="{85191D42-2047-E219-ED6F-3126B44EF394}"/>
              </a:ext>
            </a:extLst>
          </p:cNvPr>
          <p:cNvSpPr/>
          <p:nvPr/>
        </p:nvSpPr>
        <p:spPr>
          <a:xfrm>
            <a:off x="759888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0" name="Straight Connector 27">
            <a:extLst>
              <a:ext uri="{FF2B5EF4-FFF2-40B4-BE49-F238E27FC236}">
                <a16:creationId xmlns:a16="http://schemas.microsoft.com/office/drawing/2014/main" id="{5B410631-DC7F-418A-2032-95D80678F2E3}"/>
              </a:ext>
            </a:extLst>
          </p:cNvPr>
          <p:cNvSpPr/>
          <p:nvPr/>
        </p:nvSpPr>
        <p:spPr>
          <a:xfrm>
            <a:off x="759888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1" name="Straight Connector 28">
            <a:extLst>
              <a:ext uri="{FF2B5EF4-FFF2-40B4-BE49-F238E27FC236}">
                <a16:creationId xmlns:a16="http://schemas.microsoft.com/office/drawing/2014/main" id="{383BEE35-9889-35FE-DF60-14B3FA4628BF}"/>
              </a:ext>
            </a:extLst>
          </p:cNvPr>
          <p:cNvSpPr/>
          <p:nvPr/>
        </p:nvSpPr>
        <p:spPr>
          <a:xfrm flipV="1">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2" name="Oval 29">
            <a:extLst>
              <a:ext uri="{FF2B5EF4-FFF2-40B4-BE49-F238E27FC236}">
                <a16:creationId xmlns:a16="http://schemas.microsoft.com/office/drawing/2014/main" id="{79B597C1-7362-C882-C43B-CD79F9D441FE}"/>
              </a:ext>
            </a:extLst>
          </p:cNvPr>
          <p:cNvSpPr/>
          <p:nvPr/>
        </p:nvSpPr>
        <p:spPr>
          <a:xfrm rot="5400000">
            <a:off x="915084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3" name="Straight Connector 30">
            <a:extLst>
              <a:ext uri="{FF2B5EF4-FFF2-40B4-BE49-F238E27FC236}">
                <a16:creationId xmlns:a16="http://schemas.microsoft.com/office/drawing/2014/main" id="{C86D9662-7CC4-4F3B-08D5-32EDA8A50453}"/>
              </a:ext>
            </a:extLst>
          </p:cNvPr>
          <p:cNvSpPr/>
          <p:nvPr/>
        </p:nvSpPr>
        <p:spPr>
          <a:xfrm flipH="1">
            <a:off x="8904600" y="231948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4" name="Straight Connector 31">
            <a:extLst>
              <a:ext uri="{FF2B5EF4-FFF2-40B4-BE49-F238E27FC236}">
                <a16:creationId xmlns:a16="http://schemas.microsoft.com/office/drawing/2014/main" id="{29E5E52E-D08B-3D35-416D-16B860F76C80}"/>
              </a:ext>
            </a:extLst>
          </p:cNvPr>
          <p:cNvSpPr/>
          <p:nvPr/>
        </p:nvSpPr>
        <p:spPr>
          <a:xfrm flipH="1">
            <a:off x="846936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5" name="Straight Connector 32">
            <a:extLst>
              <a:ext uri="{FF2B5EF4-FFF2-40B4-BE49-F238E27FC236}">
                <a16:creationId xmlns:a16="http://schemas.microsoft.com/office/drawing/2014/main" id="{5BE6605B-CE51-E37C-2273-75100F079DD3}"/>
              </a:ext>
            </a:extLst>
          </p:cNvPr>
          <p:cNvSpPr/>
          <p:nvPr/>
        </p:nvSpPr>
        <p:spPr>
          <a:xfrm flipH="1">
            <a:off x="803412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6" name="Straight Connector 33">
            <a:extLst>
              <a:ext uri="{FF2B5EF4-FFF2-40B4-BE49-F238E27FC236}">
                <a16:creationId xmlns:a16="http://schemas.microsoft.com/office/drawing/2014/main" id="{CBC1D28A-CD9F-CF17-C766-733B93C0BE97}"/>
              </a:ext>
            </a:extLst>
          </p:cNvPr>
          <p:cNvSpPr/>
          <p:nvPr/>
        </p:nvSpPr>
        <p:spPr>
          <a:xfrm>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7" name="Oval 34">
            <a:extLst>
              <a:ext uri="{FF2B5EF4-FFF2-40B4-BE49-F238E27FC236}">
                <a16:creationId xmlns:a16="http://schemas.microsoft.com/office/drawing/2014/main" id="{A120B29E-E8BD-F241-7A60-AEC8E5EA1A05}"/>
              </a:ext>
            </a:extLst>
          </p:cNvPr>
          <p:cNvSpPr/>
          <p:nvPr/>
        </p:nvSpPr>
        <p:spPr>
          <a:xfrm rot="16200000">
            <a:off x="784440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8" name="Oval 35">
            <a:extLst>
              <a:ext uri="{FF2B5EF4-FFF2-40B4-BE49-F238E27FC236}">
                <a16:creationId xmlns:a16="http://schemas.microsoft.com/office/drawing/2014/main" id="{E5963062-523A-8EE4-6977-31044D7A5D47}"/>
              </a:ext>
            </a:extLst>
          </p:cNvPr>
          <p:cNvSpPr/>
          <p:nvPr/>
        </p:nvSpPr>
        <p:spPr>
          <a:xfrm rot="16200000">
            <a:off x="82796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9" name="Oval 36">
            <a:extLst>
              <a:ext uri="{FF2B5EF4-FFF2-40B4-BE49-F238E27FC236}">
                <a16:creationId xmlns:a16="http://schemas.microsoft.com/office/drawing/2014/main" id="{2AD4B6AF-1B3E-20C1-CAEC-01B6C3107555}"/>
              </a:ext>
            </a:extLst>
          </p:cNvPr>
          <p:cNvSpPr/>
          <p:nvPr/>
        </p:nvSpPr>
        <p:spPr>
          <a:xfrm rot="16200000">
            <a:off x="87152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0" name="Oval 37">
            <a:extLst>
              <a:ext uri="{FF2B5EF4-FFF2-40B4-BE49-F238E27FC236}">
                <a16:creationId xmlns:a16="http://schemas.microsoft.com/office/drawing/2014/main" id="{002D3FD6-F504-BD1D-7D42-203D8FB4D534}"/>
              </a:ext>
            </a:extLst>
          </p:cNvPr>
          <p:cNvSpPr/>
          <p:nvPr/>
        </p:nvSpPr>
        <p:spPr>
          <a:xfrm rot="16200000">
            <a:off x="915048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 name="Straight Connector 38">
            <a:extLst>
              <a:ext uri="{FF2B5EF4-FFF2-40B4-BE49-F238E27FC236}">
                <a16:creationId xmlns:a16="http://schemas.microsoft.com/office/drawing/2014/main" id="{D647E576-5850-CEFE-A2BD-90C69C03C8E3}"/>
              </a:ext>
            </a:extLst>
          </p:cNvPr>
          <p:cNvSpPr/>
          <p:nvPr/>
        </p:nvSpPr>
        <p:spPr>
          <a:xfrm flipV="1">
            <a:off x="803412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2" name="Straight Connector 39">
            <a:extLst>
              <a:ext uri="{FF2B5EF4-FFF2-40B4-BE49-F238E27FC236}">
                <a16:creationId xmlns:a16="http://schemas.microsoft.com/office/drawing/2014/main" id="{C8FDCDD2-D5E6-F41C-B710-F2C32BF92AB4}"/>
              </a:ext>
            </a:extLst>
          </p:cNvPr>
          <p:cNvSpPr/>
          <p:nvPr/>
        </p:nvSpPr>
        <p:spPr>
          <a:xfrm flipH="1" flipV="1">
            <a:off x="803412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pc="-1">
              <a:solidFill>
                <a:srgbClr val="000000"/>
              </a:solidFill>
              <a:latin typeface="Calibri"/>
            </a:endParaRPr>
          </a:p>
        </p:txBody>
      </p:sp>
      <p:sp>
        <p:nvSpPr>
          <p:cNvPr id="33" name="Straight Connector 40">
            <a:extLst>
              <a:ext uri="{FF2B5EF4-FFF2-40B4-BE49-F238E27FC236}">
                <a16:creationId xmlns:a16="http://schemas.microsoft.com/office/drawing/2014/main" id="{430742E1-EF59-F421-5020-C0DBC4E467B5}"/>
              </a:ext>
            </a:extLst>
          </p:cNvPr>
          <p:cNvSpPr/>
          <p:nvPr/>
        </p:nvSpPr>
        <p:spPr>
          <a:xfrm flipV="1">
            <a:off x="803412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 name="Straight Connector 41">
            <a:extLst>
              <a:ext uri="{FF2B5EF4-FFF2-40B4-BE49-F238E27FC236}">
                <a16:creationId xmlns:a16="http://schemas.microsoft.com/office/drawing/2014/main" id="{54FF7FED-9A5B-3323-A461-BE2689EBC611}"/>
              </a:ext>
            </a:extLst>
          </p:cNvPr>
          <p:cNvSpPr/>
          <p:nvPr/>
        </p:nvSpPr>
        <p:spPr>
          <a:xfrm flipV="1">
            <a:off x="84693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5" name="Straight Connector 42">
            <a:extLst>
              <a:ext uri="{FF2B5EF4-FFF2-40B4-BE49-F238E27FC236}">
                <a16:creationId xmlns:a16="http://schemas.microsoft.com/office/drawing/2014/main" id="{CF14D838-E36C-658F-C96D-3C9EBF011978}"/>
              </a:ext>
            </a:extLst>
          </p:cNvPr>
          <p:cNvSpPr/>
          <p:nvPr/>
        </p:nvSpPr>
        <p:spPr>
          <a:xfrm flipH="1"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6" name="Straight Connector 43">
            <a:extLst>
              <a:ext uri="{FF2B5EF4-FFF2-40B4-BE49-F238E27FC236}">
                <a16:creationId xmlns:a16="http://schemas.microsoft.com/office/drawing/2014/main" id="{6B4EB106-77BD-4FE7-B2E5-DD433A0AD9A6}"/>
              </a:ext>
            </a:extLst>
          </p:cNvPr>
          <p:cNvSpPr/>
          <p:nvPr/>
        </p:nvSpPr>
        <p:spPr>
          <a:xfrm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7" name="Straight Connector 44">
            <a:extLst>
              <a:ext uri="{FF2B5EF4-FFF2-40B4-BE49-F238E27FC236}">
                <a16:creationId xmlns:a16="http://schemas.microsoft.com/office/drawing/2014/main" id="{3381764A-4A14-0478-DCCE-27CD6BF60E93}"/>
              </a:ext>
            </a:extLst>
          </p:cNvPr>
          <p:cNvSpPr/>
          <p:nvPr/>
        </p:nvSpPr>
        <p:spPr>
          <a:xfrm flipV="1">
            <a:off x="89139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8" name="Straight Connector 45">
            <a:extLst>
              <a:ext uri="{FF2B5EF4-FFF2-40B4-BE49-F238E27FC236}">
                <a16:creationId xmlns:a16="http://schemas.microsoft.com/office/drawing/2014/main" id="{35F52473-78F0-A4D6-9CBA-341D5C926BD3}"/>
              </a:ext>
            </a:extLst>
          </p:cNvPr>
          <p:cNvSpPr/>
          <p:nvPr/>
        </p:nvSpPr>
        <p:spPr>
          <a:xfrm flipH="1" flipV="1">
            <a:off x="89139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 name="Straight Connector 46">
            <a:extLst>
              <a:ext uri="{FF2B5EF4-FFF2-40B4-BE49-F238E27FC236}">
                <a16:creationId xmlns:a16="http://schemas.microsoft.com/office/drawing/2014/main" id="{E0F9330E-A739-6EBC-3766-383C0FD856DC}"/>
              </a:ext>
            </a:extLst>
          </p:cNvPr>
          <p:cNvSpPr/>
          <p:nvPr/>
        </p:nvSpPr>
        <p:spPr>
          <a:xfrm flipH="1" flipV="1">
            <a:off x="846936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 name="Straight Connector 47">
            <a:extLst>
              <a:ext uri="{FF2B5EF4-FFF2-40B4-BE49-F238E27FC236}">
                <a16:creationId xmlns:a16="http://schemas.microsoft.com/office/drawing/2014/main" id="{A8FB2AAD-FC1D-85D6-4ACE-39DBFB802558}"/>
              </a:ext>
            </a:extLst>
          </p:cNvPr>
          <p:cNvSpPr/>
          <p:nvPr/>
        </p:nvSpPr>
        <p:spPr>
          <a:xfrm flipH="1" flipV="1">
            <a:off x="803412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 name="Straight Connector 48">
            <a:extLst>
              <a:ext uri="{FF2B5EF4-FFF2-40B4-BE49-F238E27FC236}">
                <a16:creationId xmlns:a16="http://schemas.microsoft.com/office/drawing/2014/main" id="{0C136FF6-43C0-7883-1B2C-B68F1F2C60F7}"/>
              </a:ext>
            </a:extLst>
          </p:cNvPr>
          <p:cNvSpPr/>
          <p:nvPr/>
        </p:nvSpPr>
        <p:spPr>
          <a:xfrm flipH="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 name="Oval 49">
            <a:extLst>
              <a:ext uri="{FF2B5EF4-FFF2-40B4-BE49-F238E27FC236}">
                <a16:creationId xmlns:a16="http://schemas.microsoft.com/office/drawing/2014/main" id="{BB2D3146-ADC7-5E4A-CBEC-7E06FC58F1A2}"/>
              </a:ext>
            </a:extLst>
          </p:cNvPr>
          <p:cNvSpPr/>
          <p:nvPr/>
        </p:nvSpPr>
        <p:spPr>
          <a:xfrm rot="16200000">
            <a:off x="740916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3" name="Straight Connector 50">
            <a:extLst>
              <a:ext uri="{FF2B5EF4-FFF2-40B4-BE49-F238E27FC236}">
                <a16:creationId xmlns:a16="http://schemas.microsoft.com/office/drawing/2014/main" id="{33FCED3C-7110-5DEF-5733-5A9C7C850EB3}"/>
              </a:ext>
            </a:extLst>
          </p:cNvPr>
          <p:cNvSpPr/>
          <p:nvPr/>
        </p:nvSpPr>
        <p:spPr>
          <a:xfrm flipV="1">
            <a:off x="759888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 name="Straight Connector 51">
            <a:extLst>
              <a:ext uri="{FF2B5EF4-FFF2-40B4-BE49-F238E27FC236}">
                <a16:creationId xmlns:a16="http://schemas.microsoft.com/office/drawing/2014/main" id="{93032118-7E36-664A-2FB8-3E244BE06CFF}"/>
              </a:ext>
            </a:extLst>
          </p:cNvPr>
          <p:cNvSpPr/>
          <p:nvPr/>
        </p:nvSpPr>
        <p:spPr>
          <a:xfrm flipV="1">
            <a:off x="759888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 name="Straight Connector 52">
            <a:extLst>
              <a:ext uri="{FF2B5EF4-FFF2-40B4-BE49-F238E27FC236}">
                <a16:creationId xmlns:a16="http://schemas.microsoft.com/office/drawing/2014/main" id="{53B462AD-79AB-13B1-1EA4-26CDD6D2F11F}"/>
              </a:ext>
            </a:extLst>
          </p:cNvPr>
          <p:cNvSpPr/>
          <p:nvPr/>
        </p:nvSpPr>
        <p:spPr>
          <a:xfrm flipV="1">
            <a:off x="759888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 name="Straight Connector 53">
            <a:extLst>
              <a:ext uri="{FF2B5EF4-FFF2-40B4-BE49-F238E27FC236}">
                <a16:creationId xmlns:a16="http://schemas.microsoft.com/office/drawing/2014/main" id="{5BE3834A-D754-580C-EA73-9291C7EFAE3B}"/>
              </a:ext>
            </a:extLst>
          </p:cNvPr>
          <p:cNvSpPr/>
          <p:nvPr/>
        </p:nvSpPr>
        <p:spPr>
          <a:xfrm flipH="1" flipV="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 name="Rectangle 1">
            <a:extLst>
              <a:ext uri="{FF2B5EF4-FFF2-40B4-BE49-F238E27FC236}">
                <a16:creationId xmlns:a16="http://schemas.microsoft.com/office/drawing/2014/main" id="{F8685A8D-90BE-8729-B5F0-690F986FE8D3}"/>
              </a:ext>
            </a:extLst>
          </p:cNvPr>
          <p:cNvSpPr/>
          <p:nvPr/>
        </p:nvSpPr>
        <p:spPr>
          <a:xfrm>
            <a:off x="6728460" y="1089660"/>
            <a:ext cx="792480" cy="379080"/>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sp>
        <p:nvSpPr>
          <p:cNvPr id="47" name="Rectangle 46">
            <a:extLst>
              <a:ext uri="{FF2B5EF4-FFF2-40B4-BE49-F238E27FC236}">
                <a16:creationId xmlns:a16="http://schemas.microsoft.com/office/drawing/2014/main" id="{C1D9C22F-4DC4-5732-2754-1C22C9A97AD5}"/>
              </a:ext>
            </a:extLst>
          </p:cNvPr>
          <p:cNvSpPr/>
          <p:nvPr/>
        </p:nvSpPr>
        <p:spPr>
          <a:xfrm>
            <a:off x="6806400" y="1165860"/>
            <a:ext cx="792480" cy="379080"/>
          </a:xfrm>
          <a:prstGeom prst="rect">
            <a:avLst/>
          </a:prstGeom>
          <a:solidFill>
            <a:srgbClr val="EECF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sp>
        <p:nvSpPr>
          <p:cNvPr id="48" name="Rectangle 47">
            <a:extLst>
              <a:ext uri="{FF2B5EF4-FFF2-40B4-BE49-F238E27FC236}">
                <a16:creationId xmlns:a16="http://schemas.microsoft.com/office/drawing/2014/main" id="{BE5CC433-F9D0-0490-3282-E2654BA289E7}"/>
              </a:ext>
            </a:extLst>
          </p:cNvPr>
          <p:cNvSpPr/>
          <p:nvPr/>
        </p:nvSpPr>
        <p:spPr>
          <a:xfrm>
            <a:off x="6884340" y="1248720"/>
            <a:ext cx="792480" cy="37908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sp>
        <p:nvSpPr>
          <p:cNvPr id="49" name="Rectangle 48">
            <a:extLst>
              <a:ext uri="{FF2B5EF4-FFF2-40B4-BE49-F238E27FC236}">
                <a16:creationId xmlns:a16="http://schemas.microsoft.com/office/drawing/2014/main" id="{EB863E1D-C035-3553-6CCF-AFCC0012BA41}"/>
              </a:ext>
            </a:extLst>
          </p:cNvPr>
          <p:cNvSpPr/>
          <p:nvPr/>
        </p:nvSpPr>
        <p:spPr>
          <a:xfrm>
            <a:off x="6962280" y="1322581"/>
            <a:ext cx="792480" cy="37908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cxnSp>
        <p:nvCxnSpPr>
          <p:cNvPr id="51" name="Connector: Elbow 50">
            <a:extLst>
              <a:ext uri="{FF2B5EF4-FFF2-40B4-BE49-F238E27FC236}">
                <a16:creationId xmlns:a16="http://schemas.microsoft.com/office/drawing/2014/main" id="{C29A0C45-0A7F-E86D-D223-F444E140D20A}"/>
              </a:ext>
            </a:extLst>
          </p:cNvPr>
          <p:cNvCxnSpPr>
            <a:stCxn id="49" idx="3"/>
            <a:endCxn id="5" idx="2"/>
          </p:cNvCxnSpPr>
          <p:nvPr/>
        </p:nvCxnSpPr>
        <p:spPr>
          <a:xfrm>
            <a:off x="7754760" y="1512121"/>
            <a:ext cx="715140" cy="42791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Cylinder 51">
            <a:extLst>
              <a:ext uri="{FF2B5EF4-FFF2-40B4-BE49-F238E27FC236}">
                <a16:creationId xmlns:a16="http://schemas.microsoft.com/office/drawing/2014/main" id="{368AE08C-BB9F-CDB6-93FE-BFA909D6BB11}"/>
              </a:ext>
            </a:extLst>
          </p:cNvPr>
          <p:cNvSpPr/>
          <p:nvPr/>
        </p:nvSpPr>
        <p:spPr>
          <a:xfrm>
            <a:off x="5440260" y="997920"/>
            <a:ext cx="884820" cy="83376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Data</a:t>
            </a:r>
            <a:endParaRPr lang="LID4096" dirty="0"/>
          </a:p>
        </p:txBody>
      </p:sp>
      <p:cxnSp>
        <p:nvCxnSpPr>
          <p:cNvPr id="53" name="Connector: Elbow 52">
            <a:extLst>
              <a:ext uri="{FF2B5EF4-FFF2-40B4-BE49-F238E27FC236}">
                <a16:creationId xmlns:a16="http://schemas.microsoft.com/office/drawing/2014/main" id="{EB94718F-02AF-1788-B60C-996F62AFF39F}"/>
              </a:ext>
            </a:extLst>
          </p:cNvPr>
          <p:cNvCxnSpPr>
            <a:cxnSpLocks/>
            <a:stCxn id="52" idx="4"/>
            <a:endCxn id="2" idx="1"/>
          </p:cNvCxnSpPr>
          <p:nvPr/>
        </p:nvCxnSpPr>
        <p:spPr>
          <a:xfrm flipV="1">
            <a:off x="6325080" y="1279200"/>
            <a:ext cx="403380" cy="13560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29362CC-8EB1-AADD-1FB4-4242B1BD1A23}"/>
              </a:ext>
            </a:extLst>
          </p:cNvPr>
          <p:cNvSpPr txBox="1"/>
          <p:nvPr/>
        </p:nvSpPr>
        <p:spPr>
          <a:xfrm>
            <a:off x="7338060" y="5326380"/>
            <a:ext cx="2255520" cy="376962"/>
          </a:xfrm>
          <a:prstGeom prst="rect">
            <a:avLst/>
          </a:prstGeom>
          <a:noFill/>
        </p:spPr>
        <p:txBody>
          <a:bodyPr wrap="square" rtlCol="0">
            <a:spAutoFit/>
          </a:bodyPr>
          <a:lstStyle/>
          <a:p>
            <a:pPr algn="ctr"/>
            <a:r>
              <a:rPr lang="en-GB" dirty="0"/>
              <a:t>epoch 2</a:t>
            </a:r>
            <a:endParaRPr lang="LID4096" dirty="0"/>
          </a:p>
        </p:txBody>
      </p:sp>
      <p:sp>
        <p:nvSpPr>
          <p:cNvPr id="50" name="Right Brace 49">
            <a:extLst>
              <a:ext uri="{FF2B5EF4-FFF2-40B4-BE49-F238E27FC236}">
                <a16:creationId xmlns:a16="http://schemas.microsoft.com/office/drawing/2014/main" id="{F4D751C0-4FE7-311D-363F-B3D8D30908CE}"/>
              </a:ext>
            </a:extLst>
          </p:cNvPr>
          <p:cNvSpPr/>
          <p:nvPr/>
        </p:nvSpPr>
        <p:spPr>
          <a:xfrm rot="19327586">
            <a:off x="7679693" y="886858"/>
            <a:ext cx="181604" cy="505725"/>
          </a:xfrm>
          <a:prstGeom prst="rightBrace">
            <a:avLst/>
          </a:prstGeom>
          <a:ln w="19050">
            <a:solidFill>
              <a:srgbClr val="0645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54" name="TextBox 53">
            <a:extLst>
              <a:ext uri="{FF2B5EF4-FFF2-40B4-BE49-F238E27FC236}">
                <a16:creationId xmlns:a16="http://schemas.microsoft.com/office/drawing/2014/main" id="{C5F295E6-9D1A-4915-4BE1-3CF077B6627C}"/>
              </a:ext>
            </a:extLst>
          </p:cNvPr>
          <p:cNvSpPr txBox="1"/>
          <p:nvPr/>
        </p:nvSpPr>
        <p:spPr>
          <a:xfrm>
            <a:off x="7816500" y="916345"/>
            <a:ext cx="2566959" cy="379080"/>
          </a:xfrm>
          <a:prstGeom prst="rect">
            <a:avLst/>
          </a:prstGeom>
          <a:noFill/>
        </p:spPr>
        <p:txBody>
          <a:bodyPr wrap="square" rtlCol="0">
            <a:spAutoFit/>
          </a:bodyPr>
          <a:lstStyle/>
          <a:p>
            <a:r>
              <a:rPr lang="en-GB" dirty="0"/>
              <a:t>Batch size</a:t>
            </a:r>
            <a:endParaRPr lang="LID4096" dirty="0"/>
          </a:p>
        </p:txBody>
      </p:sp>
    </p:spTree>
    <p:extLst>
      <p:ext uri="{BB962C8B-B14F-4D97-AF65-F5344CB8AC3E}">
        <p14:creationId xmlns:p14="http://schemas.microsoft.com/office/powerpoint/2010/main" val="1282388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B8D215-7ACB-131F-9E57-AE6C549430B7}"/>
            </a:ext>
          </a:extLst>
        </p:cNvPr>
        <p:cNvGrpSpPr/>
        <p:nvPr/>
      </p:nvGrpSpPr>
      <p:grpSpPr>
        <a:xfrm>
          <a:off x="0" y="0"/>
          <a:ext cx="0" cy="0"/>
          <a:chOff x="0" y="0"/>
          <a:chExt cx="0" cy="0"/>
        </a:xfrm>
      </p:grpSpPr>
      <p:sp>
        <p:nvSpPr>
          <p:cNvPr id="733" name="PlaceHolder 2">
            <a:extLst>
              <a:ext uri="{FF2B5EF4-FFF2-40B4-BE49-F238E27FC236}">
                <a16:creationId xmlns:a16="http://schemas.microsoft.com/office/drawing/2014/main" id="{02D6B244-441D-0106-52EE-BA82A080716B}"/>
              </a:ext>
            </a:extLst>
          </p:cNvPr>
          <p:cNvSpPr>
            <a:spLocks noGrp="1"/>
          </p:cNvSpPr>
          <p:nvPr>
            <p:ph sz="quarter" idx="10"/>
          </p:nvPr>
        </p:nvSpPr>
        <p:spPr>
          <a:xfrm>
            <a:off x="875566" y="1184015"/>
            <a:ext cx="5834474" cy="4550036"/>
          </a:xfrm>
          <a:prstGeom prst="rect">
            <a:avLst/>
          </a:prstGeom>
          <a:noFill/>
          <a:ln w="0">
            <a:noFill/>
          </a:ln>
        </p:spPr>
        <p:txBody>
          <a:bodyPr anchor="t">
            <a:normAutofit fontScale="99000"/>
          </a:bodyPr>
          <a:lstStyle/>
          <a:p>
            <a:pPr marL="238320" indent="-238320">
              <a:lnSpc>
                <a:spcPct val="90000"/>
              </a:lnSpc>
              <a:spcBef>
                <a:spcPts val="901"/>
              </a:spcBef>
              <a:buClr>
                <a:srgbClr val="595959"/>
              </a:buClr>
              <a:buFont typeface="Arial"/>
              <a:buChar char="•"/>
            </a:pPr>
            <a:r>
              <a:rPr lang="en-US" sz="2800" b="0" strike="noStrike" spc="-1" dirty="0">
                <a:solidFill>
                  <a:srgbClr val="595959"/>
                </a:solidFill>
                <a:latin typeface="Calibri"/>
              </a:rPr>
              <a:t>Drop-out: deactivating individual neurons during training</a:t>
            </a:r>
          </a:p>
          <a:p>
            <a:pPr marL="238320" indent="-238320">
              <a:lnSpc>
                <a:spcPct val="90000"/>
              </a:lnSpc>
              <a:spcBef>
                <a:spcPts val="901"/>
              </a:spcBef>
              <a:buClr>
                <a:srgbClr val="595959"/>
              </a:buClr>
              <a:buFont typeface="Arial"/>
              <a:buChar char="•"/>
            </a:pPr>
            <a:r>
              <a:rPr lang="en-US" sz="2800" spc="-1" dirty="0">
                <a:solidFill>
                  <a:srgbClr val="595959"/>
                </a:solidFill>
                <a:latin typeface="Calibri"/>
              </a:rPr>
              <a:t>Helps with over-fitting, because the network cannot rely on individual neurons by chance being well trained, while others remain randomly initialized</a:t>
            </a:r>
          </a:p>
          <a:p>
            <a:pPr marL="238320" indent="-238320">
              <a:lnSpc>
                <a:spcPct val="90000"/>
              </a:lnSpc>
              <a:spcBef>
                <a:spcPts val="901"/>
              </a:spcBef>
              <a:buClr>
                <a:srgbClr val="595959"/>
              </a:buClr>
              <a:buFont typeface="Arial"/>
              <a:buChar char="•"/>
            </a:pPr>
            <a:r>
              <a:rPr lang="en-US" sz="2800" b="0" strike="noStrike" spc="-1" dirty="0">
                <a:solidFill>
                  <a:srgbClr val="595959"/>
                </a:solidFill>
                <a:latin typeface="Calibri"/>
              </a:rPr>
              <a:t>Example: </a:t>
            </a:r>
            <a:r>
              <a:rPr lang="en-US" sz="2800" spc="-1" dirty="0">
                <a:solidFill>
                  <a:srgbClr val="595959"/>
                </a:solidFill>
                <a:latin typeface="Calibri"/>
              </a:rPr>
              <a:t>drop-out-rate: 30%</a:t>
            </a:r>
            <a:endParaRPr lang="en-US" sz="2800" b="0" strike="noStrike" spc="-1" dirty="0">
              <a:solidFill>
                <a:srgbClr val="595959"/>
              </a:solidFill>
              <a:latin typeface="Calibri"/>
            </a:endParaRPr>
          </a:p>
        </p:txBody>
      </p:sp>
      <p:sp>
        <p:nvSpPr>
          <p:cNvPr id="734" name="PlaceHolder 3">
            <a:extLst>
              <a:ext uri="{FF2B5EF4-FFF2-40B4-BE49-F238E27FC236}">
                <a16:creationId xmlns:a16="http://schemas.microsoft.com/office/drawing/2014/main" id="{BB52CB77-F2FB-1766-0699-A38C67E2BD30}"/>
              </a:ext>
            </a:extLst>
          </p:cNvPr>
          <p:cNvSpPr>
            <a:spLocks noGrp="1"/>
          </p:cNvSpPr>
          <p:nvPr>
            <p:ph type="sldNum" idx="4294967295"/>
          </p:nvPr>
        </p:nvSpPr>
        <p:spPr>
          <a:xfrm>
            <a:off x="9448800" y="4503738"/>
            <a:ext cx="2743200" cy="4070350"/>
          </a:xfrm>
          <a:prstGeom prst="rect">
            <a:avLst/>
          </a:prstGeom>
          <a:noFill/>
          <a:ln w="12600">
            <a:noFill/>
          </a:ln>
        </p:spPr>
        <p:txBody>
          <a:bodyPr lIns="45720" rIns="45720" anchor="ctr">
            <a:noAutofit/>
          </a:bodyPr>
          <a:lstStyle>
            <a:lvl1pPr algn="r">
              <a:lnSpc>
                <a:spcPct val="100000"/>
              </a:lnSpc>
              <a:buNone/>
              <a:tabLst>
                <a:tab pos="0" algn="l"/>
              </a:tabLst>
              <a:defRPr lang="en-US" sz="1200" b="0" strike="noStrike" spc="-1">
                <a:solidFill>
                  <a:srgbClr val="B2B2B2"/>
                </a:solidFill>
                <a:latin typeface="Calibri Light"/>
              </a:defRPr>
            </a:lvl1pPr>
          </a:lstStyle>
          <a:p>
            <a:pPr algn="r">
              <a:lnSpc>
                <a:spcPct val="100000"/>
              </a:lnSpc>
              <a:buNone/>
              <a:tabLst>
                <a:tab pos="0" algn="l"/>
              </a:tabLst>
            </a:pPr>
            <a:fld id="{3F37007C-0785-498C-8460-653554342460}" type="slidenum">
              <a:rPr lang="en-US" sz="1200" b="0" strike="noStrike" spc="-1">
                <a:solidFill>
                  <a:srgbClr val="B2B2B2"/>
                </a:solidFill>
                <a:latin typeface="Calibri Light"/>
              </a:rPr>
              <a:t>22</a:t>
            </a:fld>
            <a:endParaRPr lang="en-US" sz="1200" b="0" strike="noStrike" spc="-1">
              <a:solidFill>
                <a:srgbClr val="000000"/>
              </a:solidFill>
              <a:latin typeface="Calibri"/>
            </a:endParaRPr>
          </a:p>
        </p:txBody>
      </p:sp>
      <p:sp>
        <p:nvSpPr>
          <p:cNvPr id="735" name="Text">
            <a:extLst>
              <a:ext uri="{FF2B5EF4-FFF2-40B4-BE49-F238E27FC236}">
                <a16:creationId xmlns:a16="http://schemas.microsoft.com/office/drawing/2014/main" id="{F601ED6C-ADB7-4C4A-365B-9C19D67F819E}"/>
              </a:ext>
            </a:extLst>
          </p:cNvPr>
          <p:cNvSpPr/>
          <p:nvPr/>
        </p:nvSpPr>
        <p:spPr>
          <a:xfrm>
            <a:off x="1410120" y="-14076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6" name="Text">
            <a:extLst>
              <a:ext uri="{FF2B5EF4-FFF2-40B4-BE49-F238E27FC236}">
                <a16:creationId xmlns:a16="http://schemas.microsoft.com/office/drawing/2014/main" id="{835BE2EB-8AB5-9B52-02AA-32EDFA4D51B2}"/>
              </a:ext>
            </a:extLst>
          </p:cNvPr>
          <p:cNvSpPr/>
          <p:nvPr/>
        </p:nvSpPr>
        <p:spPr>
          <a:xfrm>
            <a:off x="1980360" y="13208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7" name="Text">
            <a:extLst>
              <a:ext uri="{FF2B5EF4-FFF2-40B4-BE49-F238E27FC236}">
                <a16:creationId xmlns:a16="http://schemas.microsoft.com/office/drawing/2014/main" id="{433C03C6-34F8-332C-54AE-AD382971227B}"/>
              </a:ext>
            </a:extLst>
          </p:cNvPr>
          <p:cNvSpPr/>
          <p:nvPr/>
        </p:nvSpPr>
        <p:spPr>
          <a:xfrm>
            <a:off x="-4233240" y="969480"/>
            <a:ext cx="966240" cy="445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8" name="Text">
            <a:extLst>
              <a:ext uri="{FF2B5EF4-FFF2-40B4-BE49-F238E27FC236}">
                <a16:creationId xmlns:a16="http://schemas.microsoft.com/office/drawing/2014/main" id="{5EF96C6D-B2FC-93AA-A54C-0545FA85AEFE}"/>
              </a:ext>
            </a:extLst>
          </p:cNvPr>
          <p:cNvSpPr/>
          <p:nvPr/>
        </p:nvSpPr>
        <p:spPr>
          <a:xfrm>
            <a:off x="3726360" y="18032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9" name="Text">
            <a:extLst>
              <a:ext uri="{FF2B5EF4-FFF2-40B4-BE49-F238E27FC236}">
                <a16:creationId xmlns:a16="http://schemas.microsoft.com/office/drawing/2014/main" id="{00F32C72-1F25-CC90-49D1-D33C8852458E}"/>
              </a:ext>
            </a:extLst>
          </p:cNvPr>
          <p:cNvSpPr/>
          <p:nvPr/>
        </p:nvSpPr>
        <p:spPr>
          <a:xfrm>
            <a:off x="-2336400" y="37080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41" name="Oval 11">
            <a:extLst>
              <a:ext uri="{FF2B5EF4-FFF2-40B4-BE49-F238E27FC236}">
                <a16:creationId xmlns:a16="http://schemas.microsoft.com/office/drawing/2014/main" id="{61C569F6-A289-8EE9-CE95-71BE593C75AF}"/>
              </a:ext>
            </a:extLst>
          </p:cNvPr>
          <p:cNvSpPr/>
          <p:nvPr/>
        </p:nvSpPr>
        <p:spPr>
          <a:xfrm rot="5400000">
            <a:off x="871560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42" name="Oval 12">
            <a:extLst>
              <a:ext uri="{FF2B5EF4-FFF2-40B4-BE49-F238E27FC236}">
                <a16:creationId xmlns:a16="http://schemas.microsoft.com/office/drawing/2014/main" id="{B20D09AC-1C0F-EAAB-9A2B-5F76970CD5BA}"/>
              </a:ext>
            </a:extLst>
          </p:cNvPr>
          <p:cNvSpPr/>
          <p:nvPr/>
        </p:nvSpPr>
        <p:spPr>
          <a:xfrm rot="5400000">
            <a:off x="82803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43" name="Oval 13">
            <a:extLst>
              <a:ext uri="{FF2B5EF4-FFF2-40B4-BE49-F238E27FC236}">
                <a16:creationId xmlns:a16="http://schemas.microsoft.com/office/drawing/2014/main" id="{44028CDA-61C5-6113-81DD-0B26E3380739}"/>
              </a:ext>
            </a:extLst>
          </p:cNvPr>
          <p:cNvSpPr/>
          <p:nvPr/>
        </p:nvSpPr>
        <p:spPr>
          <a:xfrm rot="5400000">
            <a:off x="78447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44" name="Oval 14">
            <a:extLst>
              <a:ext uri="{FF2B5EF4-FFF2-40B4-BE49-F238E27FC236}">
                <a16:creationId xmlns:a16="http://schemas.microsoft.com/office/drawing/2014/main" id="{759F65E5-514F-A1F9-9028-97F255CBDC84}"/>
              </a:ext>
            </a:extLst>
          </p:cNvPr>
          <p:cNvSpPr/>
          <p:nvPr/>
        </p:nvSpPr>
        <p:spPr>
          <a:xfrm rot="5400000">
            <a:off x="740952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45" name="Oval 15">
            <a:extLst>
              <a:ext uri="{FF2B5EF4-FFF2-40B4-BE49-F238E27FC236}">
                <a16:creationId xmlns:a16="http://schemas.microsoft.com/office/drawing/2014/main" id="{60496A15-2BE8-D5BF-8D24-5B9BD467052A}"/>
              </a:ext>
            </a:extLst>
          </p:cNvPr>
          <p:cNvSpPr/>
          <p:nvPr/>
        </p:nvSpPr>
        <p:spPr>
          <a:xfrm rot="5400000">
            <a:off x="871560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46" name="Oval 16">
            <a:extLst>
              <a:ext uri="{FF2B5EF4-FFF2-40B4-BE49-F238E27FC236}">
                <a16:creationId xmlns:a16="http://schemas.microsoft.com/office/drawing/2014/main" id="{BF8AC495-2783-BC06-3A18-F721F6772930}"/>
              </a:ext>
            </a:extLst>
          </p:cNvPr>
          <p:cNvSpPr/>
          <p:nvPr/>
        </p:nvSpPr>
        <p:spPr>
          <a:xfrm rot="5400000">
            <a:off x="828036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47" name="Oval 17">
            <a:extLst>
              <a:ext uri="{FF2B5EF4-FFF2-40B4-BE49-F238E27FC236}">
                <a16:creationId xmlns:a16="http://schemas.microsoft.com/office/drawing/2014/main" id="{DE81DF30-CC5A-542D-8488-6B5D94E87C44}"/>
              </a:ext>
            </a:extLst>
          </p:cNvPr>
          <p:cNvSpPr/>
          <p:nvPr/>
        </p:nvSpPr>
        <p:spPr>
          <a:xfrm rot="5400000">
            <a:off x="7844760" y="3345120"/>
            <a:ext cx="379080" cy="379080"/>
          </a:xfrm>
          <a:prstGeom prst="ellipse">
            <a:avLst/>
          </a:prstGeom>
          <a:solidFill>
            <a:schemeClr val="bg1">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48" name="Straight Connector 18">
            <a:extLst>
              <a:ext uri="{FF2B5EF4-FFF2-40B4-BE49-F238E27FC236}">
                <a16:creationId xmlns:a16="http://schemas.microsoft.com/office/drawing/2014/main" id="{BC85EB18-300C-EB19-25C2-44F603BC4249}"/>
              </a:ext>
            </a:extLst>
          </p:cNvPr>
          <p:cNvSpPr/>
          <p:nvPr/>
        </p:nvSpPr>
        <p:spPr>
          <a:xfrm>
            <a:off x="890460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749" name="Straight Connector 19">
            <a:extLst>
              <a:ext uri="{FF2B5EF4-FFF2-40B4-BE49-F238E27FC236}">
                <a16:creationId xmlns:a16="http://schemas.microsoft.com/office/drawing/2014/main" id="{8FFA7A0C-6542-5AD4-4E3E-1D969ED856BE}"/>
              </a:ext>
            </a:extLst>
          </p:cNvPr>
          <p:cNvSpPr/>
          <p:nvPr/>
        </p:nvSpPr>
        <p:spPr>
          <a:xfrm>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50" name="Straight Connector 20">
            <a:extLst>
              <a:ext uri="{FF2B5EF4-FFF2-40B4-BE49-F238E27FC236}">
                <a16:creationId xmlns:a16="http://schemas.microsoft.com/office/drawing/2014/main" id="{28105029-EC8C-65E7-C620-609B28289334}"/>
              </a:ext>
            </a:extLst>
          </p:cNvPr>
          <p:cNvSpPr/>
          <p:nvPr/>
        </p:nvSpPr>
        <p:spPr>
          <a:xfrm flipH="1">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51" name="Straight Connector 21">
            <a:extLst>
              <a:ext uri="{FF2B5EF4-FFF2-40B4-BE49-F238E27FC236}">
                <a16:creationId xmlns:a16="http://schemas.microsoft.com/office/drawing/2014/main" id="{ADEDCC1F-0A6B-69F4-411D-62953A20EDE9}"/>
              </a:ext>
            </a:extLst>
          </p:cNvPr>
          <p:cNvSpPr/>
          <p:nvPr/>
        </p:nvSpPr>
        <p:spPr>
          <a:xfrm>
            <a:off x="846936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752" name="Straight Connector 22">
            <a:extLst>
              <a:ext uri="{FF2B5EF4-FFF2-40B4-BE49-F238E27FC236}">
                <a16:creationId xmlns:a16="http://schemas.microsoft.com/office/drawing/2014/main" id="{CC22E5FF-C978-7AFB-ECFD-7C037A266D9E}"/>
              </a:ext>
            </a:extLst>
          </p:cNvPr>
          <p:cNvSpPr/>
          <p:nvPr/>
        </p:nvSpPr>
        <p:spPr>
          <a:xfrm>
            <a:off x="80341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53" name="Straight Connector 23">
            <a:extLst>
              <a:ext uri="{FF2B5EF4-FFF2-40B4-BE49-F238E27FC236}">
                <a16:creationId xmlns:a16="http://schemas.microsoft.com/office/drawing/2014/main" id="{8C61FA7F-A2E9-F554-4323-A16BFC5F6C24}"/>
              </a:ext>
            </a:extLst>
          </p:cNvPr>
          <p:cNvSpPr/>
          <p:nvPr/>
        </p:nvSpPr>
        <p:spPr>
          <a:xfrm flipH="1">
            <a:off x="8034120" y="2319120"/>
            <a:ext cx="43524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54" name="Straight Connector 24">
            <a:extLst>
              <a:ext uri="{FF2B5EF4-FFF2-40B4-BE49-F238E27FC236}">
                <a16:creationId xmlns:a16="http://schemas.microsoft.com/office/drawing/2014/main" id="{9329FCC1-212A-821A-6A2D-249040A01A9A}"/>
              </a:ext>
            </a:extLst>
          </p:cNvPr>
          <p:cNvSpPr/>
          <p:nvPr/>
        </p:nvSpPr>
        <p:spPr>
          <a:xfrm>
            <a:off x="8024760" y="2319480"/>
            <a:ext cx="360" cy="102528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755" name="Straight Connector 25">
            <a:extLst>
              <a:ext uri="{FF2B5EF4-FFF2-40B4-BE49-F238E27FC236}">
                <a16:creationId xmlns:a16="http://schemas.microsoft.com/office/drawing/2014/main" id="{341304BF-B87B-A589-EA12-7D4FB8DE729B}"/>
              </a:ext>
            </a:extLst>
          </p:cNvPr>
          <p:cNvSpPr/>
          <p:nvPr/>
        </p:nvSpPr>
        <p:spPr>
          <a:xfrm>
            <a:off x="7589520" y="2319120"/>
            <a:ext cx="43524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56" name="Straight Connector 26">
            <a:extLst>
              <a:ext uri="{FF2B5EF4-FFF2-40B4-BE49-F238E27FC236}">
                <a16:creationId xmlns:a16="http://schemas.microsoft.com/office/drawing/2014/main" id="{BF2CCDA6-CE56-A055-0EEC-D4B6688F7B0F}"/>
              </a:ext>
            </a:extLst>
          </p:cNvPr>
          <p:cNvSpPr/>
          <p:nvPr/>
        </p:nvSpPr>
        <p:spPr>
          <a:xfrm>
            <a:off x="759888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57" name="Straight Connector 27">
            <a:extLst>
              <a:ext uri="{FF2B5EF4-FFF2-40B4-BE49-F238E27FC236}">
                <a16:creationId xmlns:a16="http://schemas.microsoft.com/office/drawing/2014/main" id="{0EBD1C10-018F-EA56-3EE3-DC28C3D7D274}"/>
              </a:ext>
            </a:extLst>
          </p:cNvPr>
          <p:cNvSpPr/>
          <p:nvPr/>
        </p:nvSpPr>
        <p:spPr>
          <a:xfrm>
            <a:off x="759888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58" name="Straight Connector 28">
            <a:extLst>
              <a:ext uri="{FF2B5EF4-FFF2-40B4-BE49-F238E27FC236}">
                <a16:creationId xmlns:a16="http://schemas.microsoft.com/office/drawing/2014/main" id="{2BF041D3-CAE7-B603-AED4-FACAF0D80A9F}"/>
              </a:ext>
            </a:extLst>
          </p:cNvPr>
          <p:cNvSpPr/>
          <p:nvPr/>
        </p:nvSpPr>
        <p:spPr>
          <a:xfrm flipV="1">
            <a:off x="8034120" y="2319480"/>
            <a:ext cx="870480" cy="102528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59" name="Oval 29">
            <a:extLst>
              <a:ext uri="{FF2B5EF4-FFF2-40B4-BE49-F238E27FC236}">
                <a16:creationId xmlns:a16="http://schemas.microsoft.com/office/drawing/2014/main" id="{747F03D7-1519-C677-F47C-24B48AB661E3}"/>
              </a:ext>
            </a:extLst>
          </p:cNvPr>
          <p:cNvSpPr/>
          <p:nvPr/>
        </p:nvSpPr>
        <p:spPr>
          <a:xfrm rot="5400000">
            <a:off x="915084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60" name="Straight Connector 30">
            <a:extLst>
              <a:ext uri="{FF2B5EF4-FFF2-40B4-BE49-F238E27FC236}">
                <a16:creationId xmlns:a16="http://schemas.microsoft.com/office/drawing/2014/main" id="{DFC544BA-D20A-D3BE-8101-FDBE8A2842E9}"/>
              </a:ext>
            </a:extLst>
          </p:cNvPr>
          <p:cNvSpPr/>
          <p:nvPr/>
        </p:nvSpPr>
        <p:spPr>
          <a:xfrm flipH="1">
            <a:off x="8904600" y="231948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61" name="Straight Connector 31">
            <a:extLst>
              <a:ext uri="{FF2B5EF4-FFF2-40B4-BE49-F238E27FC236}">
                <a16:creationId xmlns:a16="http://schemas.microsoft.com/office/drawing/2014/main" id="{1A06C87B-80AB-8E3B-CE1D-4CBF1CAD46D8}"/>
              </a:ext>
            </a:extLst>
          </p:cNvPr>
          <p:cNvSpPr/>
          <p:nvPr/>
        </p:nvSpPr>
        <p:spPr>
          <a:xfrm flipH="1">
            <a:off x="846936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62" name="Straight Connector 32">
            <a:extLst>
              <a:ext uri="{FF2B5EF4-FFF2-40B4-BE49-F238E27FC236}">
                <a16:creationId xmlns:a16="http://schemas.microsoft.com/office/drawing/2014/main" id="{0E52F113-AC97-9E10-DB64-2FB6116E1084}"/>
              </a:ext>
            </a:extLst>
          </p:cNvPr>
          <p:cNvSpPr/>
          <p:nvPr/>
        </p:nvSpPr>
        <p:spPr>
          <a:xfrm flipH="1">
            <a:off x="8034120" y="2319480"/>
            <a:ext cx="1305720" cy="102528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63" name="Straight Connector 33">
            <a:extLst>
              <a:ext uri="{FF2B5EF4-FFF2-40B4-BE49-F238E27FC236}">
                <a16:creationId xmlns:a16="http://schemas.microsoft.com/office/drawing/2014/main" id="{E1D733AC-7C83-ACAB-E630-F9C4624E75A1}"/>
              </a:ext>
            </a:extLst>
          </p:cNvPr>
          <p:cNvSpPr/>
          <p:nvPr/>
        </p:nvSpPr>
        <p:spPr>
          <a:xfrm>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64" name="Oval 34">
            <a:extLst>
              <a:ext uri="{FF2B5EF4-FFF2-40B4-BE49-F238E27FC236}">
                <a16:creationId xmlns:a16="http://schemas.microsoft.com/office/drawing/2014/main" id="{F4E497A4-0765-EABF-9C80-3FE96FB8FD6A}"/>
              </a:ext>
            </a:extLst>
          </p:cNvPr>
          <p:cNvSpPr/>
          <p:nvPr/>
        </p:nvSpPr>
        <p:spPr>
          <a:xfrm rot="16200000">
            <a:off x="784440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65" name="Oval 35">
            <a:extLst>
              <a:ext uri="{FF2B5EF4-FFF2-40B4-BE49-F238E27FC236}">
                <a16:creationId xmlns:a16="http://schemas.microsoft.com/office/drawing/2014/main" id="{35AAEF7F-55C1-D777-FD77-4D54B036C74B}"/>
              </a:ext>
            </a:extLst>
          </p:cNvPr>
          <p:cNvSpPr/>
          <p:nvPr/>
        </p:nvSpPr>
        <p:spPr>
          <a:xfrm rot="16200000">
            <a:off x="82796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66" name="Oval 36">
            <a:extLst>
              <a:ext uri="{FF2B5EF4-FFF2-40B4-BE49-F238E27FC236}">
                <a16:creationId xmlns:a16="http://schemas.microsoft.com/office/drawing/2014/main" id="{F441BA68-3705-D745-5BE0-6E3A8C34E976}"/>
              </a:ext>
            </a:extLst>
          </p:cNvPr>
          <p:cNvSpPr/>
          <p:nvPr/>
        </p:nvSpPr>
        <p:spPr>
          <a:xfrm rot="16200000">
            <a:off x="87152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67" name="Oval 37">
            <a:extLst>
              <a:ext uri="{FF2B5EF4-FFF2-40B4-BE49-F238E27FC236}">
                <a16:creationId xmlns:a16="http://schemas.microsoft.com/office/drawing/2014/main" id="{32EB9DF4-6E90-D122-E32A-4E900C56A93D}"/>
              </a:ext>
            </a:extLst>
          </p:cNvPr>
          <p:cNvSpPr/>
          <p:nvPr/>
        </p:nvSpPr>
        <p:spPr>
          <a:xfrm rot="16200000">
            <a:off x="915048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68" name="Straight Connector 38">
            <a:extLst>
              <a:ext uri="{FF2B5EF4-FFF2-40B4-BE49-F238E27FC236}">
                <a16:creationId xmlns:a16="http://schemas.microsoft.com/office/drawing/2014/main" id="{ED4BAC20-8723-3917-2E3E-FAA8A285A5DF}"/>
              </a:ext>
            </a:extLst>
          </p:cNvPr>
          <p:cNvSpPr/>
          <p:nvPr/>
        </p:nvSpPr>
        <p:spPr>
          <a:xfrm flipV="1">
            <a:off x="8034120" y="3724560"/>
            <a:ext cx="36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769" name="Straight Connector 39">
            <a:extLst>
              <a:ext uri="{FF2B5EF4-FFF2-40B4-BE49-F238E27FC236}">
                <a16:creationId xmlns:a16="http://schemas.microsoft.com/office/drawing/2014/main" id="{A4232BF3-86BF-5E6B-D14E-6BC89FF78EC3}"/>
              </a:ext>
            </a:extLst>
          </p:cNvPr>
          <p:cNvSpPr/>
          <p:nvPr/>
        </p:nvSpPr>
        <p:spPr>
          <a:xfrm flipH="1" flipV="1">
            <a:off x="8034120" y="3724560"/>
            <a:ext cx="43524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70" name="Straight Connector 40">
            <a:extLst>
              <a:ext uri="{FF2B5EF4-FFF2-40B4-BE49-F238E27FC236}">
                <a16:creationId xmlns:a16="http://schemas.microsoft.com/office/drawing/2014/main" id="{AE62C121-A66F-238F-1902-33CC9DBBF01D}"/>
              </a:ext>
            </a:extLst>
          </p:cNvPr>
          <p:cNvSpPr/>
          <p:nvPr/>
        </p:nvSpPr>
        <p:spPr>
          <a:xfrm flipV="1">
            <a:off x="803412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71" name="Straight Connector 41">
            <a:extLst>
              <a:ext uri="{FF2B5EF4-FFF2-40B4-BE49-F238E27FC236}">
                <a16:creationId xmlns:a16="http://schemas.microsoft.com/office/drawing/2014/main" id="{92ED8616-BA85-6D71-DFC4-54D53EAB20F5}"/>
              </a:ext>
            </a:extLst>
          </p:cNvPr>
          <p:cNvSpPr/>
          <p:nvPr/>
        </p:nvSpPr>
        <p:spPr>
          <a:xfrm flipV="1">
            <a:off x="84693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772" name="Straight Connector 42">
            <a:extLst>
              <a:ext uri="{FF2B5EF4-FFF2-40B4-BE49-F238E27FC236}">
                <a16:creationId xmlns:a16="http://schemas.microsoft.com/office/drawing/2014/main" id="{1F636C20-20A3-AC4C-27B1-7FFE5BAA8171}"/>
              </a:ext>
            </a:extLst>
          </p:cNvPr>
          <p:cNvSpPr/>
          <p:nvPr/>
        </p:nvSpPr>
        <p:spPr>
          <a:xfrm flipH="1"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73" name="Straight Connector 43">
            <a:extLst>
              <a:ext uri="{FF2B5EF4-FFF2-40B4-BE49-F238E27FC236}">
                <a16:creationId xmlns:a16="http://schemas.microsoft.com/office/drawing/2014/main" id="{AF0F0F1F-D033-E6D3-A720-71F7A64619FC}"/>
              </a:ext>
            </a:extLst>
          </p:cNvPr>
          <p:cNvSpPr/>
          <p:nvPr/>
        </p:nvSpPr>
        <p:spPr>
          <a:xfrm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74" name="Straight Connector 44">
            <a:extLst>
              <a:ext uri="{FF2B5EF4-FFF2-40B4-BE49-F238E27FC236}">
                <a16:creationId xmlns:a16="http://schemas.microsoft.com/office/drawing/2014/main" id="{F3FB6E60-3407-2604-D748-07A20D9DB930}"/>
              </a:ext>
            </a:extLst>
          </p:cNvPr>
          <p:cNvSpPr/>
          <p:nvPr/>
        </p:nvSpPr>
        <p:spPr>
          <a:xfrm flipV="1">
            <a:off x="89139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775" name="Straight Connector 45">
            <a:extLst>
              <a:ext uri="{FF2B5EF4-FFF2-40B4-BE49-F238E27FC236}">
                <a16:creationId xmlns:a16="http://schemas.microsoft.com/office/drawing/2014/main" id="{D1F3BF5E-F093-8811-426C-E7DCBD7CA557}"/>
              </a:ext>
            </a:extLst>
          </p:cNvPr>
          <p:cNvSpPr/>
          <p:nvPr/>
        </p:nvSpPr>
        <p:spPr>
          <a:xfrm flipH="1" flipV="1">
            <a:off x="89139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76" name="Straight Connector 46">
            <a:extLst>
              <a:ext uri="{FF2B5EF4-FFF2-40B4-BE49-F238E27FC236}">
                <a16:creationId xmlns:a16="http://schemas.microsoft.com/office/drawing/2014/main" id="{0F9CAE1F-7ACA-5CAC-7DB9-A2F5AD027BB2}"/>
              </a:ext>
            </a:extLst>
          </p:cNvPr>
          <p:cNvSpPr/>
          <p:nvPr/>
        </p:nvSpPr>
        <p:spPr>
          <a:xfrm flipH="1" flipV="1">
            <a:off x="846936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77" name="Straight Connector 47">
            <a:extLst>
              <a:ext uri="{FF2B5EF4-FFF2-40B4-BE49-F238E27FC236}">
                <a16:creationId xmlns:a16="http://schemas.microsoft.com/office/drawing/2014/main" id="{01CF0742-2391-32CE-E30F-D07190126DE3}"/>
              </a:ext>
            </a:extLst>
          </p:cNvPr>
          <p:cNvSpPr/>
          <p:nvPr/>
        </p:nvSpPr>
        <p:spPr>
          <a:xfrm flipH="1" flipV="1">
            <a:off x="8034120" y="3724560"/>
            <a:ext cx="130572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78" name="Straight Connector 48">
            <a:extLst>
              <a:ext uri="{FF2B5EF4-FFF2-40B4-BE49-F238E27FC236}">
                <a16:creationId xmlns:a16="http://schemas.microsoft.com/office/drawing/2014/main" id="{A2A35611-83DA-A06A-2BBF-86600B0A92B1}"/>
              </a:ext>
            </a:extLst>
          </p:cNvPr>
          <p:cNvSpPr/>
          <p:nvPr/>
        </p:nvSpPr>
        <p:spPr>
          <a:xfrm flipH="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79" name="Oval 49">
            <a:extLst>
              <a:ext uri="{FF2B5EF4-FFF2-40B4-BE49-F238E27FC236}">
                <a16:creationId xmlns:a16="http://schemas.microsoft.com/office/drawing/2014/main" id="{B8CD9217-04AC-2FF1-F584-FADBE3108DFC}"/>
              </a:ext>
            </a:extLst>
          </p:cNvPr>
          <p:cNvSpPr/>
          <p:nvPr/>
        </p:nvSpPr>
        <p:spPr>
          <a:xfrm rot="16200000">
            <a:off x="740916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80" name="Straight Connector 50">
            <a:extLst>
              <a:ext uri="{FF2B5EF4-FFF2-40B4-BE49-F238E27FC236}">
                <a16:creationId xmlns:a16="http://schemas.microsoft.com/office/drawing/2014/main" id="{72602434-9C4C-D2A9-2EBC-D3805B484171}"/>
              </a:ext>
            </a:extLst>
          </p:cNvPr>
          <p:cNvSpPr/>
          <p:nvPr/>
        </p:nvSpPr>
        <p:spPr>
          <a:xfrm flipV="1">
            <a:off x="7598880" y="3724560"/>
            <a:ext cx="43524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81" name="Straight Connector 51">
            <a:extLst>
              <a:ext uri="{FF2B5EF4-FFF2-40B4-BE49-F238E27FC236}">
                <a16:creationId xmlns:a16="http://schemas.microsoft.com/office/drawing/2014/main" id="{2E51D2C2-4F2E-B59F-6B6C-D1F47410189B}"/>
              </a:ext>
            </a:extLst>
          </p:cNvPr>
          <p:cNvSpPr/>
          <p:nvPr/>
        </p:nvSpPr>
        <p:spPr>
          <a:xfrm flipV="1">
            <a:off x="759888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82" name="Straight Connector 52">
            <a:extLst>
              <a:ext uri="{FF2B5EF4-FFF2-40B4-BE49-F238E27FC236}">
                <a16:creationId xmlns:a16="http://schemas.microsoft.com/office/drawing/2014/main" id="{903E350F-556A-A6E5-9F6A-6817F7A38D98}"/>
              </a:ext>
            </a:extLst>
          </p:cNvPr>
          <p:cNvSpPr/>
          <p:nvPr/>
        </p:nvSpPr>
        <p:spPr>
          <a:xfrm flipV="1">
            <a:off x="759888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83" name="Straight Connector 53">
            <a:extLst>
              <a:ext uri="{FF2B5EF4-FFF2-40B4-BE49-F238E27FC236}">
                <a16:creationId xmlns:a16="http://schemas.microsoft.com/office/drawing/2014/main" id="{4AE6DF4F-1C50-8D7C-181F-6A68BC735A1D}"/>
              </a:ext>
            </a:extLst>
          </p:cNvPr>
          <p:cNvSpPr/>
          <p:nvPr/>
        </p:nvSpPr>
        <p:spPr>
          <a:xfrm flipH="1" flipV="1">
            <a:off x="8034120" y="3724560"/>
            <a:ext cx="87048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91" name="TextBox 61">
            <a:extLst>
              <a:ext uri="{FF2B5EF4-FFF2-40B4-BE49-F238E27FC236}">
                <a16:creationId xmlns:a16="http://schemas.microsoft.com/office/drawing/2014/main" id="{969C5E60-07BD-BF55-B193-00CBEB0AA7A3}"/>
              </a:ext>
            </a:extLst>
          </p:cNvPr>
          <p:cNvSpPr/>
          <p:nvPr/>
        </p:nvSpPr>
        <p:spPr>
          <a:xfrm>
            <a:off x="9389880" y="5456880"/>
            <a:ext cx="87984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0" strike="noStrike" spc="-1">
                <a:solidFill>
                  <a:srgbClr val="000000"/>
                </a:solidFill>
                <a:latin typeface="Calibri"/>
              </a:rPr>
              <a:t> </a:t>
            </a:r>
          </a:p>
        </p:txBody>
      </p:sp>
      <p:sp>
        <p:nvSpPr>
          <p:cNvPr id="3" name="Title 2">
            <a:extLst>
              <a:ext uri="{FF2B5EF4-FFF2-40B4-BE49-F238E27FC236}">
                <a16:creationId xmlns:a16="http://schemas.microsoft.com/office/drawing/2014/main" id="{EE195131-DE8F-7FEA-C16C-A115A64F955A}"/>
              </a:ext>
            </a:extLst>
          </p:cNvPr>
          <p:cNvSpPr>
            <a:spLocks noGrp="1"/>
          </p:cNvSpPr>
          <p:nvPr>
            <p:ph type="title"/>
          </p:nvPr>
        </p:nvSpPr>
        <p:spPr/>
        <p:txBody>
          <a:bodyPr/>
          <a:lstStyle/>
          <a:p>
            <a:r>
              <a:rPr lang="en-GB" dirty="0"/>
              <a:t>Training NNs: Drop-out</a:t>
            </a:r>
            <a:endParaRPr lang="LID4096" dirty="0"/>
          </a:p>
        </p:txBody>
      </p:sp>
      <p:sp>
        <p:nvSpPr>
          <p:cNvPr id="2" name="TextBox 1">
            <a:extLst>
              <a:ext uri="{FF2B5EF4-FFF2-40B4-BE49-F238E27FC236}">
                <a16:creationId xmlns:a16="http://schemas.microsoft.com/office/drawing/2014/main" id="{31AC4F4B-89C7-8A81-082A-646FDAB8E42D}"/>
              </a:ext>
            </a:extLst>
          </p:cNvPr>
          <p:cNvSpPr txBox="1"/>
          <p:nvPr/>
        </p:nvSpPr>
        <p:spPr>
          <a:xfrm>
            <a:off x="7338060" y="5326380"/>
            <a:ext cx="2255520" cy="376962"/>
          </a:xfrm>
          <a:prstGeom prst="rect">
            <a:avLst/>
          </a:prstGeom>
          <a:noFill/>
        </p:spPr>
        <p:txBody>
          <a:bodyPr wrap="square" rtlCol="0">
            <a:spAutoFit/>
          </a:bodyPr>
          <a:lstStyle/>
          <a:p>
            <a:pPr algn="ctr"/>
            <a:r>
              <a:rPr lang="en-GB" dirty="0"/>
              <a:t>epoch 1</a:t>
            </a:r>
            <a:endParaRPr lang="LID4096" dirty="0"/>
          </a:p>
        </p:txBody>
      </p:sp>
    </p:spTree>
    <p:extLst>
      <p:ext uri="{BB962C8B-B14F-4D97-AF65-F5344CB8AC3E}">
        <p14:creationId xmlns:p14="http://schemas.microsoft.com/office/powerpoint/2010/main" val="4275999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E4468E-3677-29E1-669E-99B5AACAB98E}"/>
            </a:ext>
          </a:extLst>
        </p:cNvPr>
        <p:cNvGrpSpPr/>
        <p:nvPr/>
      </p:nvGrpSpPr>
      <p:grpSpPr>
        <a:xfrm>
          <a:off x="0" y="0"/>
          <a:ext cx="0" cy="0"/>
          <a:chOff x="0" y="0"/>
          <a:chExt cx="0" cy="0"/>
        </a:xfrm>
      </p:grpSpPr>
      <p:sp>
        <p:nvSpPr>
          <p:cNvPr id="734" name="PlaceHolder 3">
            <a:extLst>
              <a:ext uri="{FF2B5EF4-FFF2-40B4-BE49-F238E27FC236}">
                <a16:creationId xmlns:a16="http://schemas.microsoft.com/office/drawing/2014/main" id="{FE825F70-C993-6082-09E9-66448F7D0686}"/>
              </a:ext>
            </a:extLst>
          </p:cNvPr>
          <p:cNvSpPr>
            <a:spLocks noGrp="1"/>
          </p:cNvSpPr>
          <p:nvPr>
            <p:ph type="sldNum" idx="4294967295"/>
          </p:nvPr>
        </p:nvSpPr>
        <p:spPr>
          <a:xfrm>
            <a:off x="9448800" y="4503738"/>
            <a:ext cx="2743200" cy="4070350"/>
          </a:xfrm>
          <a:prstGeom prst="rect">
            <a:avLst/>
          </a:prstGeom>
          <a:noFill/>
          <a:ln w="12600">
            <a:noFill/>
          </a:ln>
        </p:spPr>
        <p:txBody>
          <a:bodyPr lIns="45720" rIns="45720" anchor="ctr">
            <a:noAutofit/>
          </a:bodyPr>
          <a:lstStyle>
            <a:lvl1pPr algn="r">
              <a:lnSpc>
                <a:spcPct val="100000"/>
              </a:lnSpc>
              <a:buNone/>
              <a:tabLst>
                <a:tab pos="0" algn="l"/>
              </a:tabLst>
              <a:defRPr lang="en-US" sz="1200" b="0" strike="noStrike" spc="-1">
                <a:solidFill>
                  <a:srgbClr val="B2B2B2"/>
                </a:solidFill>
                <a:latin typeface="Calibri Light"/>
              </a:defRPr>
            </a:lvl1pPr>
          </a:lstStyle>
          <a:p>
            <a:pPr algn="r">
              <a:lnSpc>
                <a:spcPct val="100000"/>
              </a:lnSpc>
              <a:buNone/>
              <a:tabLst>
                <a:tab pos="0" algn="l"/>
              </a:tabLst>
            </a:pPr>
            <a:fld id="{3F37007C-0785-498C-8460-653554342460}" type="slidenum">
              <a:rPr lang="en-US" sz="1200" b="0" strike="noStrike" spc="-1">
                <a:solidFill>
                  <a:srgbClr val="B2B2B2"/>
                </a:solidFill>
                <a:latin typeface="Calibri Light"/>
              </a:rPr>
              <a:t>23</a:t>
            </a:fld>
            <a:endParaRPr lang="en-US" sz="1200" b="0" strike="noStrike" spc="-1" dirty="0">
              <a:solidFill>
                <a:srgbClr val="000000"/>
              </a:solidFill>
              <a:latin typeface="Calibri"/>
            </a:endParaRPr>
          </a:p>
        </p:txBody>
      </p:sp>
      <p:sp>
        <p:nvSpPr>
          <p:cNvPr id="735" name="Text">
            <a:extLst>
              <a:ext uri="{FF2B5EF4-FFF2-40B4-BE49-F238E27FC236}">
                <a16:creationId xmlns:a16="http://schemas.microsoft.com/office/drawing/2014/main" id="{45BAD64B-B2B0-77A4-6152-91E3BD253837}"/>
              </a:ext>
            </a:extLst>
          </p:cNvPr>
          <p:cNvSpPr/>
          <p:nvPr/>
        </p:nvSpPr>
        <p:spPr>
          <a:xfrm>
            <a:off x="1410120" y="-14076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6" name="Text">
            <a:extLst>
              <a:ext uri="{FF2B5EF4-FFF2-40B4-BE49-F238E27FC236}">
                <a16:creationId xmlns:a16="http://schemas.microsoft.com/office/drawing/2014/main" id="{51D08CED-F73A-EC71-2BE7-96A69D83D0C6}"/>
              </a:ext>
            </a:extLst>
          </p:cNvPr>
          <p:cNvSpPr/>
          <p:nvPr/>
        </p:nvSpPr>
        <p:spPr>
          <a:xfrm>
            <a:off x="1980360" y="13208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7" name="Text">
            <a:extLst>
              <a:ext uri="{FF2B5EF4-FFF2-40B4-BE49-F238E27FC236}">
                <a16:creationId xmlns:a16="http://schemas.microsoft.com/office/drawing/2014/main" id="{CCE21A2D-692A-D347-88BC-4E6B82F2BA49}"/>
              </a:ext>
            </a:extLst>
          </p:cNvPr>
          <p:cNvSpPr/>
          <p:nvPr/>
        </p:nvSpPr>
        <p:spPr>
          <a:xfrm>
            <a:off x="-4233240" y="969480"/>
            <a:ext cx="966240" cy="4453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8" name="Text">
            <a:extLst>
              <a:ext uri="{FF2B5EF4-FFF2-40B4-BE49-F238E27FC236}">
                <a16:creationId xmlns:a16="http://schemas.microsoft.com/office/drawing/2014/main" id="{F2604268-491E-CA2E-3766-A1E4FA4B0229}"/>
              </a:ext>
            </a:extLst>
          </p:cNvPr>
          <p:cNvSpPr/>
          <p:nvPr/>
        </p:nvSpPr>
        <p:spPr>
          <a:xfrm>
            <a:off x="3726360" y="180324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39" name="Text">
            <a:extLst>
              <a:ext uri="{FF2B5EF4-FFF2-40B4-BE49-F238E27FC236}">
                <a16:creationId xmlns:a16="http://schemas.microsoft.com/office/drawing/2014/main" id="{5F6F9468-0905-B7B8-F916-A7EF45036B5B}"/>
              </a:ext>
            </a:extLst>
          </p:cNvPr>
          <p:cNvSpPr/>
          <p:nvPr/>
        </p:nvSpPr>
        <p:spPr>
          <a:xfrm>
            <a:off x="-2336400" y="370800"/>
            <a:ext cx="130680" cy="44532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nSpc>
                <a:spcPts val="2801"/>
              </a:lnSpc>
              <a:buNone/>
            </a:pPr>
            <a:r>
              <a:rPr lang="en-US" sz="1200" b="0" strike="noStrike" spc="-1">
                <a:solidFill>
                  <a:srgbClr val="000000"/>
                </a:solidFill>
                <a:latin typeface="Times New Roman"/>
                <a:ea typeface="Times New Roman"/>
              </a:rPr>
              <a:t> </a:t>
            </a:r>
            <a:endParaRPr lang="en-US" sz="1200" b="0" strike="noStrike" spc="-1">
              <a:solidFill>
                <a:srgbClr val="000000"/>
              </a:solidFill>
              <a:latin typeface="Calibri"/>
            </a:endParaRPr>
          </a:p>
        </p:txBody>
      </p:sp>
      <p:sp>
        <p:nvSpPr>
          <p:cNvPr id="791" name="TextBox 61">
            <a:extLst>
              <a:ext uri="{FF2B5EF4-FFF2-40B4-BE49-F238E27FC236}">
                <a16:creationId xmlns:a16="http://schemas.microsoft.com/office/drawing/2014/main" id="{A0D8C2BE-A7F1-7403-6813-DC3C4FC84844}"/>
              </a:ext>
            </a:extLst>
          </p:cNvPr>
          <p:cNvSpPr/>
          <p:nvPr/>
        </p:nvSpPr>
        <p:spPr>
          <a:xfrm>
            <a:off x="9389880" y="5456880"/>
            <a:ext cx="87984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0" strike="noStrike" spc="-1">
                <a:solidFill>
                  <a:srgbClr val="000000"/>
                </a:solidFill>
                <a:latin typeface="Calibri"/>
              </a:rPr>
              <a:t> </a:t>
            </a:r>
          </a:p>
        </p:txBody>
      </p:sp>
      <p:sp>
        <p:nvSpPr>
          <p:cNvPr id="3" name="Title 2">
            <a:extLst>
              <a:ext uri="{FF2B5EF4-FFF2-40B4-BE49-F238E27FC236}">
                <a16:creationId xmlns:a16="http://schemas.microsoft.com/office/drawing/2014/main" id="{E70EB762-0A69-D767-DFA2-0FA8FF71C162}"/>
              </a:ext>
            </a:extLst>
          </p:cNvPr>
          <p:cNvSpPr>
            <a:spLocks noGrp="1"/>
          </p:cNvSpPr>
          <p:nvPr>
            <p:ph type="title"/>
          </p:nvPr>
        </p:nvSpPr>
        <p:spPr/>
        <p:txBody>
          <a:bodyPr/>
          <a:lstStyle/>
          <a:p>
            <a:r>
              <a:rPr lang="en-GB" dirty="0"/>
              <a:t>Training NNs: Drop-out</a:t>
            </a:r>
            <a:endParaRPr lang="LID4096" dirty="0"/>
          </a:p>
        </p:txBody>
      </p:sp>
      <p:sp>
        <p:nvSpPr>
          <p:cNvPr id="2" name="Oval 11">
            <a:extLst>
              <a:ext uri="{FF2B5EF4-FFF2-40B4-BE49-F238E27FC236}">
                <a16:creationId xmlns:a16="http://schemas.microsoft.com/office/drawing/2014/main" id="{9523058E-9F96-E4AF-AE31-C9F02341710B}"/>
              </a:ext>
            </a:extLst>
          </p:cNvPr>
          <p:cNvSpPr/>
          <p:nvPr/>
        </p:nvSpPr>
        <p:spPr>
          <a:xfrm rot="5400000">
            <a:off x="871560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 name="Oval 12">
            <a:extLst>
              <a:ext uri="{FF2B5EF4-FFF2-40B4-BE49-F238E27FC236}">
                <a16:creationId xmlns:a16="http://schemas.microsoft.com/office/drawing/2014/main" id="{45BA4829-62A5-DAEA-A7F3-7B48C1DCACDE}"/>
              </a:ext>
            </a:extLst>
          </p:cNvPr>
          <p:cNvSpPr/>
          <p:nvPr/>
        </p:nvSpPr>
        <p:spPr>
          <a:xfrm rot="5400000">
            <a:off x="82803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5" name="Oval 13">
            <a:extLst>
              <a:ext uri="{FF2B5EF4-FFF2-40B4-BE49-F238E27FC236}">
                <a16:creationId xmlns:a16="http://schemas.microsoft.com/office/drawing/2014/main" id="{F1190066-0C16-4591-BC14-38555B1D1262}"/>
              </a:ext>
            </a:extLst>
          </p:cNvPr>
          <p:cNvSpPr/>
          <p:nvPr/>
        </p:nvSpPr>
        <p:spPr>
          <a:xfrm rot="5400000">
            <a:off x="784476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6" name="Oval 14">
            <a:extLst>
              <a:ext uri="{FF2B5EF4-FFF2-40B4-BE49-F238E27FC236}">
                <a16:creationId xmlns:a16="http://schemas.microsoft.com/office/drawing/2014/main" id="{FB1CB31E-B99D-B86F-64A4-5ED1519CB84C}"/>
              </a:ext>
            </a:extLst>
          </p:cNvPr>
          <p:cNvSpPr/>
          <p:nvPr/>
        </p:nvSpPr>
        <p:spPr>
          <a:xfrm rot="5400000">
            <a:off x="740952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7" name="Oval 15">
            <a:extLst>
              <a:ext uri="{FF2B5EF4-FFF2-40B4-BE49-F238E27FC236}">
                <a16:creationId xmlns:a16="http://schemas.microsoft.com/office/drawing/2014/main" id="{60014B44-3CBE-D0DB-0CBE-895C5413922F}"/>
              </a:ext>
            </a:extLst>
          </p:cNvPr>
          <p:cNvSpPr/>
          <p:nvPr/>
        </p:nvSpPr>
        <p:spPr>
          <a:xfrm rot="5400000">
            <a:off x="871560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8" name="Oval 16">
            <a:extLst>
              <a:ext uri="{FF2B5EF4-FFF2-40B4-BE49-F238E27FC236}">
                <a16:creationId xmlns:a16="http://schemas.microsoft.com/office/drawing/2014/main" id="{DE899523-E697-3FFC-BEEA-DD715DBEEF97}"/>
              </a:ext>
            </a:extLst>
          </p:cNvPr>
          <p:cNvSpPr/>
          <p:nvPr/>
        </p:nvSpPr>
        <p:spPr>
          <a:xfrm rot="5400000">
            <a:off x="8280360" y="3345120"/>
            <a:ext cx="379080" cy="379080"/>
          </a:xfrm>
          <a:prstGeom prst="ellipse">
            <a:avLst/>
          </a:prstGeom>
          <a:solidFill>
            <a:schemeClr val="bg1">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9" name="Oval 17">
            <a:extLst>
              <a:ext uri="{FF2B5EF4-FFF2-40B4-BE49-F238E27FC236}">
                <a16:creationId xmlns:a16="http://schemas.microsoft.com/office/drawing/2014/main" id="{EB94FB6D-99AC-513A-2F1B-023ADB707D6D}"/>
              </a:ext>
            </a:extLst>
          </p:cNvPr>
          <p:cNvSpPr/>
          <p:nvPr/>
        </p:nvSpPr>
        <p:spPr>
          <a:xfrm rot="5400000">
            <a:off x="7844760" y="334512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0" name="Straight Connector 18">
            <a:extLst>
              <a:ext uri="{FF2B5EF4-FFF2-40B4-BE49-F238E27FC236}">
                <a16:creationId xmlns:a16="http://schemas.microsoft.com/office/drawing/2014/main" id="{7F8190AB-EC12-F866-2D8D-00263F7D7FB2}"/>
              </a:ext>
            </a:extLst>
          </p:cNvPr>
          <p:cNvSpPr/>
          <p:nvPr/>
        </p:nvSpPr>
        <p:spPr>
          <a:xfrm>
            <a:off x="890460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1" name="Straight Connector 19">
            <a:extLst>
              <a:ext uri="{FF2B5EF4-FFF2-40B4-BE49-F238E27FC236}">
                <a16:creationId xmlns:a16="http://schemas.microsoft.com/office/drawing/2014/main" id="{7B896341-D1CB-DBDA-550B-389C9A88F224}"/>
              </a:ext>
            </a:extLst>
          </p:cNvPr>
          <p:cNvSpPr/>
          <p:nvPr/>
        </p:nvSpPr>
        <p:spPr>
          <a:xfrm>
            <a:off x="846936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2" name="Straight Connector 20">
            <a:extLst>
              <a:ext uri="{FF2B5EF4-FFF2-40B4-BE49-F238E27FC236}">
                <a16:creationId xmlns:a16="http://schemas.microsoft.com/office/drawing/2014/main" id="{A0107A92-F2C6-6FA7-BF42-A8E02ED3C14E}"/>
              </a:ext>
            </a:extLst>
          </p:cNvPr>
          <p:cNvSpPr/>
          <p:nvPr/>
        </p:nvSpPr>
        <p:spPr>
          <a:xfrm flipH="1">
            <a:off x="8469360" y="2319120"/>
            <a:ext cx="43524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3" name="Straight Connector 21">
            <a:extLst>
              <a:ext uri="{FF2B5EF4-FFF2-40B4-BE49-F238E27FC236}">
                <a16:creationId xmlns:a16="http://schemas.microsoft.com/office/drawing/2014/main" id="{1F24B59D-E12A-8EB8-FDA9-2C49641B89B0}"/>
              </a:ext>
            </a:extLst>
          </p:cNvPr>
          <p:cNvSpPr/>
          <p:nvPr/>
        </p:nvSpPr>
        <p:spPr>
          <a:xfrm>
            <a:off x="8469360" y="2319480"/>
            <a:ext cx="360" cy="102528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4" name="Straight Connector 22">
            <a:extLst>
              <a:ext uri="{FF2B5EF4-FFF2-40B4-BE49-F238E27FC236}">
                <a16:creationId xmlns:a16="http://schemas.microsoft.com/office/drawing/2014/main" id="{C5175207-D840-EDB8-1AC0-A26CE0CFAA5F}"/>
              </a:ext>
            </a:extLst>
          </p:cNvPr>
          <p:cNvSpPr/>
          <p:nvPr/>
        </p:nvSpPr>
        <p:spPr>
          <a:xfrm>
            <a:off x="8034120" y="2319120"/>
            <a:ext cx="43524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5" name="Straight Connector 23">
            <a:extLst>
              <a:ext uri="{FF2B5EF4-FFF2-40B4-BE49-F238E27FC236}">
                <a16:creationId xmlns:a16="http://schemas.microsoft.com/office/drawing/2014/main" id="{FD75FB9F-F457-BFEC-2388-18036C29C67D}"/>
              </a:ext>
            </a:extLst>
          </p:cNvPr>
          <p:cNvSpPr/>
          <p:nvPr/>
        </p:nvSpPr>
        <p:spPr>
          <a:xfrm flipH="1">
            <a:off x="80341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6" name="Straight Connector 24">
            <a:extLst>
              <a:ext uri="{FF2B5EF4-FFF2-40B4-BE49-F238E27FC236}">
                <a16:creationId xmlns:a16="http://schemas.microsoft.com/office/drawing/2014/main" id="{2087CD8A-9558-8D98-2E2C-7D76A89CF439}"/>
              </a:ext>
            </a:extLst>
          </p:cNvPr>
          <p:cNvSpPr/>
          <p:nvPr/>
        </p:nvSpPr>
        <p:spPr>
          <a:xfrm>
            <a:off x="8024760" y="2319480"/>
            <a:ext cx="36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7" name="Straight Connector 25">
            <a:extLst>
              <a:ext uri="{FF2B5EF4-FFF2-40B4-BE49-F238E27FC236}">
                <a16:creationId xmlns:a16="http://schemas.microsoft.com/office/drawing/2014/main" id="{73134CC5-A734-9A05-E104-1F1E983C38B3}"/>
              </a:ext>
            </a:extLst>
          </p:cNvPr>
          <p:cNvSpPr/>
          <p:nvPr/>
        </p:nvSpPr>
        <p:spPr>
          <a:xfrm>
            <a:off x="7589520" y="231912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8" name="Straight Connector 26">
            <a:extLst>
              <a:ext uri="{FF2B5EF4-FFF2-40B4-BE49-F238E27FC236}">
                <a16:creationId xmlns:a16="http://schemas.microsoft.com/office/drawing/2014/main" id="{EBDC3076-25C6-D44F-67F0-C783EBA8D292}"/>
              </a:ext>
            </a:extLst>
          </p:cNvPr>
          <p:cNvSpPr/>
          <p:nvPr/>
        </p:nvSpPr>
        <p:spPr>
          <a:xfrm>
            <a:off x="7598880" y="2319480"/>
            <a:ext cx="870480" cy="102528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9" name="Straight Connector 27">
            <a:extLst>
              <a:ext uri="{FF2B5EF4-FFF2-40B4-BE49-F238E27FC236}">
                <a16:creationId xmlns:a16="http://schemas.microsoft.com/office/drawing/2014/main" id="{E4115508-406F-CC03-825B-CEF9ACB91DFF}"/>
              </a:ext>
            </a:extLst>
          </p:cNvPr>
          <p:cNvSpPr/>
          <p:nvPr/>
        </p:nvSpPr>
        <p:spPr>
          <a:xfrm>
            <a:off x="759888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0" name="Straight Connector 28">
            <a:extLst>
              <a:ext uri="{FF2B5EF4-FFF2-40B4-BE49-F238E27FC236}">
                <a16:creationId xmlns:a16="http://schemas.microsoft.com/office/drawing/2014/main" id="{D7ED5FC6-CC4E-E95F-EC96-83FF3E771CB6}"/>
              </a:ext>
            </a:extLst>
          </p:cNvPr>
          <p:cNvSpPr/>
          <p:nvPr/>
        </p:nvSpPr>
        <p:spPr>
          <a:xfrm flipV="1">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1" name="Oval 29">
            <a:extLst>
              <a:ext uri="{FF2B5EF4-FFF2-40B4-BE49-F238E27FC236}">
                <a16:creationId xmlns:a16="http://schemas.microsoft.com/office/drawing/2014/main" id="{84B20793-AC6D-F557-66E0-D4E5406F3370}"/>
              </a:ext>
            </a:extLst>
          </p:cNvPr>
          <p:cNvSpPr/>
          <p:nvPr/>
        </p:nvSpPr>
        <p:spPr>
          <a:xfrm rot="5400000">
            <a:off x="9150840" y="194004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2" name="Straight Connector 30">
            <a:extLst>
              <a:ext uri="{FF2B5EF4-FFF2-40B4-BE49-F238E27FC236}">
                <a16:creationId xmlns:a16="http://schemas.microsoft.com/office/drawing/2014/main" id="{63451A28-1CB5-EC5E-41A4-9895B9EAB2AB}"/>
              </a:ext>
            </a:extLst>
          </p:cNvPr>
          <p:cNvSpPr/>
          <p:nvPr/>
        </p:nvSpPr>
        <p:spPr>
          <a:xfrm flipH="1">
            <a:off x="8904600" y="2319480"/>
            <a:ext cx="43524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3" name="Straight Connector 31">
            <a:extLst>
              <a:ext uri="{FF2B5EF4-FFF2-40B4-BE49-F238E27FC236}">
                <a16:creationId xmlns:a16="http://schemas.microsoft.com/office/drawing/2014/main" id="{4F917D68-BA4B-FE8A-545D-6531F6937965}"/>
              </a:ext>
            </a:extLst>
          </p:cNvPr>
          <p:cNvSpPr/>
          <p:nvPr/>
        </p:nvSpPr>
        <p:spPr>
          <a:xfrm flipH="1">
            <a:off x="8469360" y="2319480"/>
            <a:ext cx="870480" cy="102528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4" name="Straight Connector 32">
            <a:extLst>
              <a:ext uri="{FF2B5EF4-FFF2-40B4-BE49-F238E27FC236}">
                <a16:creationId xmlns:a16="http://schemas.microsoft.com/office/drawing/2014/main" id="{DF362CE8-7AC9-6B3A-6B20-8F2B30C333DC}"/>
              </a:ext>
            </a:extLst>
          </p:cNvPr>
          <p:cNvSpPr/>
          <p:nvPr/>
        </p:nvSpPr>
        <p:spPr>
          <a:xfrm flipH="1">
            <a:off x="8034120" y="2319480"/>
            <a:ext cx="130572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5" name="Straight Connector 33">
            <a:extLst>
              <a:ext uri="{FF2B5EF4-FFF2-40B4-BE49-F238E27FC236}">
                <a16:creationId xmlns:a16="http://schemas.microsoft.com/office/drawing/2014/main" id="{C9AC62E5-CC8C-D316-0630-30FD924595FF}"/>
              </a:ext>
            </a:extLst>
          </p:cNvPr>
          <p:cNvSpPr/>
          <p:nvPr/>
        </p:nvSpPr>
        <p:spPr>
          <a:xfrm>
            <a:off x="8034120" y="2319480"/>
            <a:ext cx="870480" cy="102528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6" name="Oval 34">
            <a:extLst>
              <a:ext uri="{FF2B5EF4-FFF2-40B4-BE49-F238E27FC236}">
                <a16:creationId xmlns:a16="http://schemas.microsoft.com/office/drawing/2014/main" id="{B30AF468-64D9-71E6-6C42-7ACB5E38C55C}"/>
              </a:ext>
            </a:extLst>
          </p:cNvPr>
          <p:cNvSpPr/>
          <p:nvPr/>
        </p:nvSpPr>
        <p:spPr>
          <a:xfrm rot="16200000">
            <a:off x="784440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7" name="Oval 35">
            <a:extLst>
              <a:ext uri="{FF2B5EF4-FFF2-40B4-BE49-F238E27FC236}">
                <a16:creationId xmlns:a16="http://schemas.microsoft.com/office/drawing/2014/main" id="{7EFB6AE5-90E4-B5D7-AB29-05237EE709CD}"/>
              </a:ext>
            </a:extLst>
          </p:cNvPr>
          <p:cNvSpPr/>
          <p:nvPr/>
        </p:nvSpPr>
        <p:spPr>
          <a:xfrm rot="16200000">
            <a:off x="82796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8" name="Oval 36">
            <a:extLst>
              <a:ext uri="{FF2B5EF4-FFF2-40B4-BE49-F238E27FC236}">
                <a16:creationId xmlns:a16="http://schemas.microsoft.com/office/drawing/2014/main" id="{7B3794F0-E851-5EF6-4CBC-5D6181809B85}"/>
              </a:ext>
            </a:extLst>
          </p:cNvPr>
          <p:cNvSpPr/>
          <p:nvPr/>
        </p:nvSpPr>
        <p:spPr>
          <a:xfrm rot="16200000">
            <a:off x="871524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9" name="Oval 37">
            <a:extLst>
              <a:ext uri="{FF2B5EF4-FFF2-40B4-BE49-F238E27FC236}">
                <a16:creationId xmlns:a16="http://schemas.microsoft.com/office/drawing/2014/main" id="{0D2F94FE-357A-67EB-540E-A8E4974E2EE4}"/>
              </a:ext>
            </a:extLst>
          </p:cNvPr>
          <p:cNvSpPr/>
          <p:nvPr/>
        </p:nvSpPr>
        <p:spPr>
          <a:xfrm rot="16200000">
            <a:off x="915048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0" name="Straight Connector 38">
            <a:extLst>
              <a:ext uri="{FF2B5EF4-FFF2-40B4-BE49-F238E27FC236}">
                <a16:creationId xmlns:a16="http://schemas.microsoft.com/office/drawing/2014/main" id="{8A62FCA5-A1B3-DDCE-9408-37C91D9B8E98}"/>
              </a:ext>
            </a:extLst>
          </p:cNvPr>
          <p:cNvSpPr/>
          <p:nvPr/>
        </p:nvSpPr>
        <p:spPr>
          <a:xfrm flipV="1">
            <a:off x="803412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1" name="Straight Connector 39">
            <a:extLst>
              <a:ext uri="{FF2B5EF4-FFF2-40B4-BE49-F238E27FC236}">
                <a16:creationId xmlns:a16="http://schemas.microsoft.com/office/drawing/2014/main" id="{46B4122F-5695-95BD-FCCD-23438974BA7A}"/>
              </a:ext>
            </a:extLst>
          </p:cNvPr>
          <p:cNvSpPr/>
          <p:nvPr/>
        </p:nvSpPr>
        <p:spPr>
          <a:xfrm flipH="1" flipV="1">
            <a:off x="803412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pc="-1">
              <a:solidFill>
                <a:srgbClr val="000000"/>
              </a:solidFill>
              <a:latin typeface="Calibri"/>
            </a:endParaRPr>
          </a:p>
        </p:txBody>
      </p:sp>
      <p:sp>
        <p:nvSpPr>
          <p:cNvPr id="32" name="Straight Connector 40">
            <a:extLst>
              <a:ext uri="{FF2B5EF4-FFF2-40B4-BE49-F238E27FC236}">
                <a16:creationId xmlns:a16="http://schemas.microsoft.com/office/drawing/2014/main" id="{E7AD32BA-0935-E698-3846-1852B5C0109A}"/>
              </a:ext>
            </a:extLst>
          </p:cNvPr>
          <p:cNvSpPr/>
          <p:nvPr/>
        </p:nvSpPr>
        <p:spPr>
          <a:xfrm flipV="1">
            <a:off x="8034120" y="3724560"/>
            <a:ext cx="43524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 name="Straight Connector 41">
            <a:extLst>
              <a:ext uri="{FF2B5EF4-FFF2-40B4-BE49-F238E27FC236}">
                <a16:creationId xmlns:a16="http://schemas.microsoft.com/office/drawing/2014/main" id="{D7CC1021-8FA8-5EF6-0A5B-F1EF9C6FC213}"/>
              </a:ext>
            </a:extLst>
          </p:cNvPr>
          <p:cNvSpPr/>
          <p:nvPr/>
        </p:nvSpPr>
        <p:spPr>
          <a:xfrm flipV="1">
            <a:off x="8469360" y="3724560"/>
            <a:ext cx="36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4" name="Straight Connector 42">
            <a:extLst>
              <a:ext uri="{FF2B5EF4-FFF2-40B4-BE49-F238E27FC236}">
                <a16:creationId xmlns:a16="http://schemas.microsoft.com/office/drawing/2014/main" id="{2F62286D-B096-CB05-4BF9-E8C5D1F6E8DC}"/>
              </a:ext>
            </a:extLst>
          </p:cNvPr>
          <p:cNvSpPr/>
          <p:nvPr/>
        </p:nvSpPr>
        <p:spPr>
          <a:xfrm flipH="1" flipV="1">
            <a:off x="8469360" y="3724560"/>
            <a:ext cx="43524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5" name="Straight Connector 43">
            <a:extLst>
              <a:ext uri="{FF2B5EF4-FFF2-40B4-BE49-F238E27FC236}">
                <a16:creationId xmlns:a16="http://schemas.microsoft.com/office/drawing/2014/main" id="{80BDDBB6-4F71-59B9-81D2-B33DB5BF43E8}"/>
              </a:ext>
            </a:extLst>
          </p:cNvPr>
          <p:cNvSpPr/>
          <p:nvPr/>
        </p:nvSpPr>
        <p:spPr>
          <a:xfrm flipV="1">
            <a:off x="84693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6" name="Straight Connector 44">
            <a:extLst>
              <a:ext uri="{FF2B5EF4-FFF2-40B4-BE49-F238E27FC236}">
                <a16:creationId xmlns:a16="http://schemas.microsoft.com/office/drawing/2014/main" id="{3FDA98C8-4E3B-7499-C84F-AB26A11F86AA}"/>
              </a:ext>
            </a:extLst>
          </p:cNvPr>
          <p:cNvSpPr/>
          <p:nvPr/>
        </p:nvSpPr>
        <p:spPr>
          <a:xfrm flipV="1">
            <a:off x="8913960" y="3724560"/>
            <a:ext cx="36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7" name="Straight Connector 45">
            <a:extLst>
              <a:ext uri="{FF2B5EF4-FFF2-40B4-BE49-F238E27FC236}">
                <a16:creationId xmlns:a16="http://schemas.microsoft.com/office/drawing/2014/main" id="{4DE1282D-01CD-59A4-73F2-D2F2AF02AF52}"/>
              </a:ext>
            </a:extLst>
          </p:cNvPr>
          <p:cNvSpPr/>
          <p:nvPr/>
        </p:nvSpPr>
        <p:spPr>
          <a:xfrm flipH="1" flipV="1">
            <a:off x="891396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8" name="Straight Connector 46">
            <a:extLst>
              <a:ext uri="{FF2B5EF4-FFF2-40B4-BE49-F238E27FC236}">
                <a16:creationId xmlns:a16="http://schemas.microsoft.com/office/drawing/2014/main" id="{492E49E7-ADFE-ADAB-DB0B-C459E85047DC}"/>
              </a:ext>
            </a:extLst>
          </p:cNvPr>
          <p:cNvSpPr/>
          <p:nvPr/>
        </p:nvSpPr>
        <p:spPr>
          <a:xfrm flipH="1" flipV="1">
            <a:off x="8469360" y="3724560"/>
            <a:ext cx="87048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 name="Straight Connector 47">
            <a:extLst>
              <a:ext uri="{FF2B5EF4-FFF2-40B4-BE49-F238E27FC236}">
                <a16:creationId xmlns:a16="http://schemas.microsoft.com/office/drawing/2014/main" id="{4AAB8689-99FF-160B-C27E-68215E6C0472}"/>
              </a:ext>
            </a:extLst>
          </p:cNvPr>
          <p:cNvSpPr/>
          <p:nvPr/>
        </p:nvSpPr>
        <p:spPr>
          <a:xfrm flipH="1" flipV="1">
            <a:off x="803412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0" name="Straight Connector 48">
            <a:extLst>
              <a:ext uri="{FF2B5EF4-FFF2-40B4-BE49-F238E27FC236}">
                <a16:creationId xmlns:a16="http://schemas.microsoft.com/office/drawing/2014/main" id="{3C4E32DE-00A6-6F95-77BC-EE4D89276B2D}"/>
              </a:ext>
            </a:extLst>
          </p:cNvPr>
          <p:cNvSpPr/>
          <p:nvPr/>
        </p:nvSpPr>
        <p:spPr>
          <a:xfrm flipH="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 name="Oval 49">
            <a:extLst>
              <a:ext uri="{FF2B5EF4-FFF2-40B4-BE49-F238E27FC236}">
                <a16:creationId xmlns:a16="http://schemas.microsoft.com/office/drawing/2014/main" id="{781163B1-5933-F841-3578-DF4E1FB32C79}"/>
              </a:ext>
            </a:extLst>
          </p:cNvPr>
          <p:cNvSpPr/>
          <p:nvPr/>
        </p:nvSpPr>
        <p:spPr>
          <a:xfrm rot="16200000">
            <a:off x="7409160" y="4750560"/>
            <a:ext cx="379080" cy="379080"/>
          </a:xfrm>
          <a:prstGeom prst="ellipse">
            <a:avLst/>
          </a:prstGeom>
          <a:solidFill>
            <a:srgbClr val="5B9BD5"/>
          </a:solidFill>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2" name="Straight Connector 50">
            <a:extLst>
              <a:ext uri="{FF2B5EF4-FFF2-40B4-BE49-F238E27FC236}">
                <a16:creationId xmlns:a16="http://schemas.microsoft.com/office/drawing/2014/main" id="{69134833-AA71-BC57-DB1C-99C28FEC5DD2}"/>
              </a:ext>
            </a:extLst>
          </p:cNvPr>
          <p:cNvSpPr/>
          <p:nvPr/>
        </p:nvSpPr>
        <p:spPr>
          <a:xfrm flipV="1">
            <a:off x="7598880" y="3724560"/>
            <a:ext cx="43524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3" name="Straight Connector 51">
            <a:extLst>
              <a:ext uri="{FF2B5EF4-FFF2-40B4-BE49-F238E27FC236}">
                <a16:creationId xmlns:a16="http://schemas.microsoft.com/office/drawing/2014/main" id="{F85ADBD5-A98E-1E0D-3A4D-6533E58313E4}"/>
              </a:ext>
            </a:extLst>
          </p:cNvPr>
          <p:cNvSpPr/>
          <p:nvPr/>
        </p:nvSpPr>
        <p:spPr>
          <a:xfrm flipV="1">
            <a:off x="7598880" y="3724560"/>
            <a:ext cx="870480" cy="1025640"/>
          </a:xfrm>
          <a:prstGeom prst="line">
            <a:avLst/>
          </a:prstGeom>
          <a:ln w="28575">
            <a:solidFill>
              <a:schemeClr val="bg1">
                <a:lumMod val="75000"/>
              </a:scheme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 name="Straight Connector 52">
            <a:extLst>
              <a:ext uri="{FF2B5EF4-FFF2-40B4-BE49-F238E27FC236}">
                <a16:creationId xmlns:a16="http://schemas.microsoft.com/office/drawing/2014/main" id="{06FC57AE-C206-13DB-02D9-CE6ADFAB0E1D}"/>
              </a:ext>
            </a:extLst>
          </p:cNvPr>
          <p:cNvSpPr/>
          <p:nvPr/>
        </p:nvSpPr>
        <p:spPr>
          <a:xfrm flipV="1">
            <a:off x="7598880" y="3724560"/>
            <a:ext cx="130572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 name="Straight Connector 53">
            <a:extLst>
              <a:ext uri="{FF2B5EF4-FFF2-40B4-BE49-F238E27FC236}">
                <a16:creationId xmlns:a16="http://schemas.microsoft.com/office/drawing/2014/main" id="{B6E7E93B-958C-707B-E5D8-D1D2AA8A3AC1}"/>
              </a:ext>
            </a:extLst>
          </p:cNvPr>
          <p:cNvSpPr/>
          <p:nvPr/>
        </p:nvSpPr>
        <p:spPr>
          <a:xfrm flipH="1" flipV="1">
            <a:off x="8034120" y="3724560"/>
            <a:ext cx="870480" cy="1025640"/>
          </a:xfrm>
          <a:prstGeom prst="line">
            <a:avLst/>
          </a:prstGeom>
          <a:ln w="28575">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 name="TextBox 45">
            <a:extLst>
              <a:ext uri="{FF2B5EF4-FFF2-40B4-BE49-F238E27FC236}">
                <a16:creationId xmlns:a16="http://schemas.microsoft.com/office/drawing/2014/main" id="{D90DEB9B-A2DF-5673-49E5-41B5BB0FFCB8}"/>
              </a:ext>
            </a:extLst>
          </p:cNvPr>
          <p:cNvSpPr txBox="1"/>
          <p:nvPr/>
        </p:nvSpPr>
        <p:spPr>
          <a:xfrm>
            <a:off x="7338060" y="5326380"/>
            <a:ext cx="2255520" cy="376962"/>
          </a:xfrm>
          <a:prstGeom prst="rect">
            <a:avLst/>
          </a:prstGeom>
          <a:noFill/>
        </p:spPr>
        <p:txBody>
          <a:bodyPr wrap="square" rtlCol="0">
            <a:spAutoFit/>
          </a:bodyPr>
          <a:lstStyle/>
          <a:p>
            <a:pPr algn="ctr"/>
            <a:r>
              <a:rPr lang="en-GB" dirty="0"/>
              <a:t>epoch 2</a:t>
            </a:r>
            <a:endParaRPr lang="LID4096" dirty="0"/>
          </a:p>
        </p:txBody>
      </p:sp>
      <p:sp>
        <p:nvSpPr>
          <p:cNvPr id="49" name="PlaceHolder 2">
            <a:extLst>
              <a:ext uri="{FF2B5EF4-FFF2-40B4-BE49-F238E27FC236}">
                <a16:creationId xmlns:a16="http://schemas.microsoft.com/office/drawing/2014/main" id="{5538271A-B9B4-516D-F84E-27395B0940E1}"/>
              </a:ext>
            </a:extLst>
          </p:cNvPr>
          <p:cNvSpPr>
            <a:spLocks noGrp="1"/>
          </p:cNvSpPr>
          <p:nvPr>
            <p:ph sz="quarter" idx="10"/>
          </p:nvPr>
        </p:nvSpPr>
        <p:spPr>
          <a:xfrm>
            <a:off x="875566" y="1184015"/>
            <a:ext cx="5834474" cy="4550036"/>
          </a:xfrm>
          <a:prstGeom prst="rect">
            <a:avLst/>
          </a:prstGeom>
          <a:noFill/>
          <a:ln w="0">
            <a:noFill/>
          </a:ln>
        </p:spPr>
        <p:txBody>
          <a:bodyPr anchor="t">
            <a:normAutofit fontScale="99000"/>
          </a:bodyPr>
          <a:lstStyle/>
          <a:p>
            <a:pPr marL="238320" indent="-238320">
              <a:lnSpc>
                <a:spcPct val="90000"/>
              </a:lnSpc>
              <a:spcBef>
                <a:spcPts val="901"/>
              </a:spcBef>
              <a:buClr>
                <a:srgbClr val="595959"/>
              </a:buClr>
              <a:buFont typeface="Arial"/>
              <a:buChar char="•"/>
            </a:pPr>
            <a:r>
              <a:rPr lang="en-US" sz="2800" b="0" strike="noStrike" spc="-1" dirty="0">
                <a:solidFill>
                  <a:srgbClr val="595959"/>
                </a:solidFill>
                <a:latin typeface="Calibri"/>
              </a:rPr>
              <a:t>Drop-out: deactivating individual neurons during training</a:t>
            </a:r>
          </a:p>
          <a:p>
            <a:pPr marL="238320" indent="-238320">
              <a:lnSpc>
                <a:spcPct val="90000"/>
              </a:lnSpc>
              <a:spcBef>
                <a:spcPts val="901"/>
              </a:spcBef>
              <a:buClr>
                <a:srgbClr val="595959"/>
              </a:buClr>
              <a:buFont typeface="Arial"/>
              <a:buChar char="•"/>
            </a:pPr>
            <a:r>
              <a:rPr lang="en-US" sz="2800" spc="-1" dirty="0">
                <a:solidFill>
                  <a:srgbClr val="595959"/>
                </a:solidFill>
                <a:latin typeface="Calibri"/>
              </a:rPr>
              <a:t>Helps with over-fitting, because the network cannot rely on individual neurons by chance being well trained, while others remain randomly initialized</a:t>
            </a:r>
          </a:p>
          <a:p>
            <a:pPr marL="238320" indent="-238320">
              <a:lnSpc>
                <a:spcPct val="90000"/>
              </a:lnSpc>
              <a:spcBef>
                <a:spcPts val="901"/>
              </a:spcBef>
              <a:buClr>
                <a:srgbClr val="595959"/>
              </a:buClr>
              <a:buFont typeface="Arial"/>
              <a:buChar char="•"/>
            </a:pPr>
            <a:r>
              <a:rPr lang="en-US" sz="2800" b="0" strike="noStrike" spc="-1" dirty="0">
                <a:solidFill>
                  <a:srgbClr val="595959"/>
                </a:solidFill>
                <a:latin typeface="Calibri"/>
              </a:rPr>
              <a:t>Example: </a:t>
            </a:r>
            <a:r>
              <a:rPr lang="en-US" sz="2800" spc="-1" dirty="0">
                <a:solidFill>
                  <a:srgbClr val="595959"/>
                </a:solidFill>
                <a:latin typeface="Calibri"/>
              </a:rPr>
              <a:t>drop-out-rate: 30%</a:t>
            </a:r>
            <a:endParaRPr lang="en-US" sz="2800" b="0" strike="noStrike" spc="-1" dirty="0">
              <a:solidFill>
                <a:srgbClr val="595959"/>
              </a:solidFill>
              <a:latin typeface="Calibri"/>
            </a:endParaRPr>
          </a:p>
        </p:txBody>
      </p:sp>
    </p:spTree>
    <p:extLst>
      <p:ext uri="{BB962C8B-B14F-4D97-AF65-F5344CB8AC3E}">
        <p14:creationId xmlns:p14="http://schemas.microsoft.com/office/powerpoint/2010/main" val="1044966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PlaceHolder 1"/>
          <p:cNvSpPr>
            <a:spLocks noGrp="1"/>
          </p:cNvSpPr>
          <p:nvPr>
            <p:ph type="title"/>
          </p:nvPr>
        </p:nvSpPr>
        <p:spPr>
          <a:xfrm>
            <a:off x="296280" y="0"/>
            <a:ext cx="9271440" cy="618120"/>
          </a:xfrm>
          <a:prstGeom prst="rect">
            <a:avLst/>
          </a:prstGeom>
          <a:noFill/>
          <a:ln w="0">
            <a:noFill/>
          </a:ln>
        </p:spPr>
        <p:txBody>
          <a:bodyPr anchor="ctr">
            <a:noAutofit/>
          </a:bodyPr>
          <a:lstStyle/>
          <a:p>
            <a:pPr>
              <a:lnSpc>
                <a:spcPct val="90000"/>
              </a:lnSpc>
              <a:buNone/>
            </a:pPr>
            <a:r>
              <a:rPr lang="en-US" sz="3200" b="0" strike="noStrike" spc="-1">
                <a:solidFill>
                  <a:schemeClr val="accent1">
                    <a:lumMod val="75000"/>
                  </a:schemeClr>
                </a:solidFill>
                <a:latin typeface="Calibri Light"/>
              </a:rPr>
              <a:t>Model validation</a:t>
            </a:r>
            <a:endParaRPr lang="en-US" sz="3200" b="0" strike="noStrike" spc="-1">
              <a:solidFill>
                <a:srgbClr val="000000"/>
              </a:solidFill>
              <a:latin typeface="Calibri"/>
            </a:endParaRPr>
          </a:p>
        </p:txBody>
      </p:sp>
      <p:sp>
        <p:nvSpPr>
          <p:cNvPr id="795" name="PlaceHolder 2"/>
          <p:cNvSpPr>
            <a:spLocks noGrp="1"/>
          </p:cNvSpPr>
          <p:nvPr>
            <p:ph/>
          </p:nvPr>
        </p:nvSpPr>
        <p:spPr>
          <a:xfrm>
            <a:off x="296280" y="914400"/>
            <a:ext cx="5799600" cy="5199840"/>
          </a:xfrm>
          <a:prstGeom prst="rect">
            <a:avLst/>
          </a:prstGeom>
          <a:noFill/>
          <a:ln w="0">
            <a:noFill/>
          </a:ln>
        </p:spPr>
        <p:txBody>
          <a:bodyPr anchor="t">
            <a:normAutofit fontScale="87000" lnSpcReduction="10000"/>
          </a:bodyPr>
          <a:lstStyle/>
          <a:p>
            <a:pPr>
              <a:lnSpc>
                <a:spcPct val="90000"/>
              </a:lnSpc>
              <a:spcBef>
                <a:spcPts val="1001"/>
              </a:spcBef>
              <a:buNone/>
              <a:tabLst>
                <a:tab pos="0" algn="l"/>
              </a:tabLst>
            </a:pPr>
            <a:r>
              <a:rPr lang="en-GB" sz="2000" b="0" strike="noStrike" spc="-1" dirty="0">
                <a:solidFill>
                  <a:schemeClr val="accent1">
                    <a:lumMod val="75000"/>
                  </a:schemeClr>
                </a:solidFill>
                <a:latin typeface="Calibri"/>
              </a:rPr>
              <a:t>Train dataset (e.g. 80% of the data)</a:t>
            </a:r>
            <a:endParaRPr lang="en-US" sz="2000" b="0" strike="noStrike" spc="-1" dirty="0">
              <a:solidFill>
                <a:srgbClr val="595959"/>
              </a:solidFill>
              <a:latin typeface="Calibri"/>
            </a:endParaRPr>
          </a:p>
          <a:p>
            <a:pPr marL="228600" indent="-228600">
              <a:lnSpc>
                <a:spcPct val="90000"/>
              </a:lnSpc>
              <a:spcBef>
                <a:spcPts val="1001"/>
              </a:spcBef>
              <a:buClr>
                <a:srgbClr val="595959"/>
              </a:buClr>
              <a:buFont typeface="Arial"/>
              <a:buChar char="•"/>
              <a:tabLst>
                <a:tab pos="0" algn="l"/>
              </a:tabLst>
            </a:pPr>
            <a:r>
              <a:rPr lang="en-GB" sz="2000" b="0" strike="noStrike" spc="-1" dirty="0">
                <a:solidFill>
                  <a:srgbClr val="595959"/>
                </a:solidFill>
                <a:latin typeface="Calibri"/>
              </a:rPr>
              <a:t>Used for training directly</a:t>
            </a:r>
            <a:endParaRPr lang="en-US" sz="2000" b="0" strike="noStrike" spc="-1" dirty="0">
              <a:solidFill>
                <a:srgbClr val="595959"/>
              </a:solidFill>
              <a:latin typeface="Calibri"/>
            </a:endParaRPr>
          </a:p>
          <a:p>
            <a:pPr>
              <a:lnSpc>
                <a:spcPct val="90000"/>
              </a:lnSpc>
              <a:spcBef>
                <a:spcPts val="1001"/>
              </a:spcBef>
              <a:buNone/>
              <a:tabLst>
                <a:tab pos="0" algn="l"/>
              </a:tabLst>
            </a:pPr>
            <a:endParaRPr lang="en-US" sz="2000" b="0" strike="noStrike" spc="-1" dirty="0">
              <a:solidFill>
                <a:srgbClr val="595959"/>
              </a:solidFill>
              <a:latin typeface="Calibri"/>
            </a:endParaRPr>
          </a:p>
          <a:p>
            <a:pPr>
              <a:lnSpc>
                <a:spcPct val="90000"/>
              </a:lnSpc>
              <a:spcBef>
                <a:spcPts val="1001"/>
              </a:spcBef>
              <a:buNone/>
              <a:tabLst>
                <a:tab pos="0" algn="l"/>
              </a:tabLst>
            </a:pPr>
            <a:r>
              <a:rPr lang="en-GB" sz="2000" b="0" strike="noStrike" spc="-1" dirty="0">
                <a:solidFill>
                  <a:schemeClr val="accent2">
                    <a:lumMod val="75000"/>
                  </a:schemeClr>
                </a:solidFill>
                <a:latin typeface="Calibri"/>
              </a:rPr>
              <a:t>Validation dataset (10% of the data)</a:t>
            </a:r>
            <a:endParaRPr lang="en-US" sz="2000" b="0" strike="noStrike" spc="-1" dirty="0">
              <a:solidFill>
                <a:srgbClr val="595959"/>
              </a:solidFill>
              <a:latin typeface="Calibri"/>
            </a:endParaRPr>
          </a:p>
          <a:p>
            <a:pPr marL="228600" indent="-228600">
              <a:lnSpc>
                <a:spcPct val="90000"/>
              </a:lnSpc>
              <a:spcBef>
                <a:spcPts val="1001"/>
              </a:spcBef>
              <a:buClr>
                <a:srgbClr val="595959"/>
              </a:buClr>
              <a:buFont typeface="Arial"/>
              <a:buChar char="•"/>
              <a:tabLst>
                <a:tab pos="0" algn="l"/>
              </a:tabLst>
            </a:pPr>
            <a:r>
              <a:rPr lang="en-GB" sz="2000" b="0" strike="noStrike" spc="-1" dirty="0">
                <a:solidFill>
                  <a:srgbClr val="595959"/>
                </a:solidFill>
                <a:latin typeface="Calibri"/>
              </a:rPr>
              <a:t>After every epoch, determine if model </a:t>
            </a:r>
            <a:r>
              <a:rPr lang="en-GB" sz="2000" b="0" i="1" strike="noStrike" spc="-1" dirty="0">
                <a:solidFill>
                  <a:srgbClr val="595959"/>
                </a:solidFill>
                <a:latin typeface="Calibri"/>
              </a:rPr>
              <a:t>still generalizes</a:t>
            </a:r>
            <a:endParaRPr lang="en-US" sz="2000" b="0" i="1" strike="noStrike" spc="-1" dirty="0">
              <a:solidFill>
                <a:srgbClr val="595959"/>
              </a:solidFill>
              <a:latin typeface="Calibri"/>
            </a:endParaRPr>
          </a:p>
          <a:p>
            <a:pPr>
              <a:lnSpc>
                <a:spcPct val="90000"/>
              </a:lnSpc>
              <a:spcBef>
                <a:spcPts val="1001"/>
              </a:spcBef>
              <a:buNone/>
              <a:tabLst>
                <a:tab pos="0" algn="l"/>
              </a:tabLst>
            </a:pPr>
            <a:endParaRPr lang="en-US" sz="2000" b="0" strike="noStrike" spc="-1" dirty="0">
              <a:solidFill>
                <a:srgbClr val="595959"/>
              </a:solidFill>
              <a:latin typeface="Calibri"/>
            </a:endParaRPr>
          </a:p>
          <a:p>
            <a:pPr>
              <a:lnSpc>
                <a:spcPct val="90000"/>
              </a:lnSpc>
              <a:spcBef>
                <a:spcPts val="1001"/>
              </a:spcBef>
              <a:buNone/>
              <a:tabLst>
                <a:tab pos="0" algn="l"/>
              </a:tabLst>
            </a:pPr>
            <a:r>
              <a:rPr lang="en-GB" sz="2000" b="0" strike="noStrike" spc="-1" dirty="0">
                <a:solidFill>
                  <a:srgbClr val="595959"/>
                </a:solidFill>
                <a:latin typeface="Calibri"/>
              </a:rPr>
              <a:t>Test dataset (10% of the data)</a:t>
            </a:r>
            <a:endParaRPr lang="en-US" sz="2000" b="0" strike="noStrike" spc="-1" dirty="0">
              <a:solidFill>
                <a:srgbClr val="595959"/>
              </a:solidFill>
              <a:latin typeface="Calibri"/>
            </a:endParaRPr>
          </a:p>
          <a:p>
            <a:pPr marL="228600" indent="-228600">
              <a:lnSpc>
                <a:spcPct val="90000"/>
              </a:lnSpc>
              <a:spcBef>
                <a:spcPts val="1001"/>
              </a:spcBef>
              <a:buClr>
                <a:srgbClr val="595959"/>
              </a:buClr>
              <a:buFont typeface="Arial"/>
              <a:buChar char="•"/>
              <a:tabLst>
                <a:tab pos="0" algn="l"/>
              </a:tabLst>
            </a:pPr>
            <a:r>
              <a:rPr lang="en-GB" sz="2000" b="0" strike="noStrike" spc="-1" dirty="0">
                <a:solidFill>
                  <a:srgbClr val="595959"/>
                </a:solidFill>
                <a:latin typeface="Calibri"/>
              </a:rPr>
              <a:t>Final evaluation after training is finished (once)</a:t>
            </a:r>
            <a:endParaRPr lang="en-US" sz="2000" b="0" strike="noStrike" spc="-1" dirty="0">
              <a:solidFill>
                <a:srgbClr val="595959"/>
              </a:solidFill>
              <a:latin typeface="Calibri"/>
            </a:endParaRPr>
          </a:p>
          <a:p>
            <a:pPr>
              <a:lnSpc>
                <a:spcPct val="90000"/>
              </a:lnSpc>
              <a:spcBef>
                <a:spcPts val="1001"/>
              </a:spcBef>
              <a:buNone/>
              <a:tabLst>
                <a:tab pos="0" algn="l"/>
              </a:tabLst>
            </a:pPr>
            <a:endParaRPr lang="en-US" sz="2000" b="0" strike="noStrike" spc="-1" dirty="0">
              <a:solidFill>
                <a:srgbClr val="595959"/>
              </a:solidFill>
              <a:latin typeface="Calibri"/>
            </a:endParaRPr>
          </a:p>
          <a:p>
            <a:pPr>
              <a:lnSpc>
                <a:spcPct val="90000"/>
              </a:lnSpc>
              <a:spcBef>
                <a:spcPts val="1001"/>
              </a:spcBef>
              <a:buNone/>
              <a:tabLst>
                <a:tab pos="0" algn="l"/>
              </a:tabLst>
            </a:pPr>
            <a:r>
              <a:rPr lang="en-US" sz="2000" b="0" strike="noStrike" spc="-1" dirty="0">
                <a:solidFill>
                  <a:srgbClr val="595959"/>
                </a:solidFill>
                <a:latin typeface="Calibri"/>
              </a:rPr>
              <a:t>Underfitting</a:t>
            </a:r>
          </a:p>
          <a:p>
            <a:pPr marL="228600" indent="-228600">
              <a:lnSpc>
                <a:spcPct val="90000"/>
              </a:lnSpc>
              <a:spcBef>
                <a:spcPts val="1001"/>
              </a:spcBef>
              <a:buClr>
                <a:srgbClr val="595959"/>
              </a:buClr>
              <a:buFont typeface="Arial"/>
              <a:buChar char="•"/>
              <a:tabLst>
                <a:tab pos="0" algn="l"/>
              </a:tabLst>
            </a:pPr>
            <a:r>
              <a:rPr lang="en-US" sz="2000" b="0" strike="noStrike" spc="-1" dirty="0">
                <a:solidFill>
                  <a:srgbClr val="595959"/>
                </a:solidFill>
                <a:latin typeface="Calibri"/>
              </a:rPr>
              <a:t>A trained model that is not even able to properly process the data it was trained on</a:t>
            </a:r>
          </a:p>
          <a:p>
            <a:pPr>
              <a:lnSpc>
                <a:spcPct val="90000"/>
              </a:lnSpc>
              <a:spcBef>
                <a:spcPts val="1001"/>
              </a:spcBef>
              <a:buNone/>
              <a:tabLst>
                <a:tab pos="0" algn="l"/>
              </a:tabLst>
            </a:pPr>
            <a:r>
              <a:rPr lang="en-US" sz="2000" b="0" strike="noStrike" spc="-1" dirty="0">
                <a:solidFill>
                  <a:srgbClr val="595959"/>
                </a:solidFill>
                <a:latin typeface="Calibri"/>
              </a:rPr>
              <a:t>Overfitting</a:t>
            </a:r>
          </a:p>
          <a:p>
            <a:pPr marL="228600" indent="-228600">
              <a:lnSpc>
                <a:spcPct val="90000"/>
              </a:lnSpc>
              <a:spcBef>
                <a:spcPts val="1001"/>
              </a:spcBef>
              <a:buClr>
                <a:srgbClr val="595959"/>
              </a:buClr>
              <a:buFont typeface="Arial"/>
              <a:buChar char="•"/>
              <a:tabLst>
                <a:tab pos="0" algn="l"/>
              </a:tabLst>
            </a:pPr>
            <a:r>
              <a:rPr lang="en-US" sz="2000" b="0" strike="noStrike" spc="-1" dirty="0">
                <a:solidFill>
                  <a:srgbClr val="595959"/>
                </a:solidFill>
                <a:latin typeface="Calibri"/>
              </a:rPr>
              <a:t>A model that is able to process data it was trained on well</a:t>
            </a:r>
          </a:p>
          <a:p>
            <a:pPr marL="228600" indent="-228600">
              <a:lnSpc>
                <a:spcPct val="90000"/>
              </a:lnSpc>
              <a:spcBef>
                <a:spcPts val="1001"/>
              </a:spcBef>
              <a:buClr>
                <a:srgbClr val="595959"/>
              </a:buClr>
              <a:buFont typeface="Arial"/>
              <a:buChar char="•"/>
              <a:tabLst>
                <a:tab pos="0" algn="l"/>
              </a:tabLst>
            </a:pPr>
            <a:r>
              <a:rPr lang="en-US" sz="2000" b="0" strike="noStrike" spc="-1" dirty="0">
                <a:solidFill>
                  <a:srgbClr val="595959"/>
                </a:solidFill>
                <a:latin typeface="Calibri"/>
              </a:rPr>
              <a:t>It processes other data poorly</a:t>
            </a:r>
          </a:p>
        </p:txBody>
      </p:sp>
      <p:sp>
        <p:nvSpPr>
          <p:cNvPr id="796" name="TextBox 4"/>
          <p:cNvSpPr/>
          <p:nvPr/>
        </p:nvSpPr>
        <p:spPr>
          <a:xfrm>
            <a:off x="3092272" y="6068106"/>
            <a:ext cx="4827362"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sz="1600" b="0" u="sng" strike="noStrike" spc="-1" dirty="0">
                <a:solidFill>
                  <a:srgbClr val="0563C1"/>
                </a:solidFill>
                <a:uFillTx/>
                <a:latin typeface="Calibri"/>
                <a:hlinkClick r:id="rId2"/>
              </a:rPr>
              <a:t>https://towardsdatascience.com/how-to-split-data-into-three-sets-train-validation-and-test-and-why-e50d22d3e54c</a:t>
            </a:r>
            <a:r>
              <a:rPr lang="en-US" sz="1600" b="0" strike="noStrike" spc="-1" dirty="0">
                <a:solidFill>
                  <a:srgbClr val="000000"/>
                </a:solidFill>
                <a:latin typeface="Calibri"/>
              </a:rPr>
              <a:t> </a:t>
            </a:r>
          </a:p>
        </p:txBody>
      </p:sp>
      <p:sp>
        <p:nvSpPr>
          <p:cNvPr id="797" name="Straight Connector 6"/>
          <p:cNvSpPr/>
          <p:nvPr/>
        </p:nvSpPr>
        <p:spPr>
          <a:xfrm>
            <a:off x="7136280" y="2271960"/>
            <a:ext cx="360" cy="3015720"/>
          </a:xfrm>
          <a:prstGeom prst="line">
            <a:avLst/>
          </a:prstGeom>
          <a:ln>
            <a:solidFill>
              <a:srgbClr val="5B9BD5"/>
            </a:solidFill>
          </a:ln>
        </p:spPr>
        <p:style>
          <a:lnRef idx="1">
            <a:schemeClr val="accent1"/>
          </a:lnRef>
          <a:fillRef idx="0">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798" name="Straight Connector 7"/>
          <p:cNvSpPr/>
          <p:nvPr/>
        </p:nvSpPr>
        <p:spPr>
          <a:xfrm flipH="1">
            <a:off x="7136280" y="5303880"/>
            <a:ext cx="4763160" cy="360"/>
          </a:xfrm>
          <a:prstGeom prst="line">
            <a:avLst/>
          </a:prstGeom>
          <a:ln>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799" name="TextBox 9"/>
          <p:cNvSpPr/>
          <p:nvPr/>
        </p:nvSpPr>
        <p:spPr>
          <a:xfrm>
            <a:off x="7287840" y="5449320"/>
            <a:ext cx="434916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0" strike="noStrike" spc="-1">
                <a:solidFill>
                  <a:srgbClr val="000000"/>
                </a:solidFill>
                <a:latin typeface="Calibri"/>
              </a:rPr>
              <a:t>Training duration (epochs)</a:t>
            </a:r>
          </a:p>
        </p:txBody>
      </p:sp>
      <p:sp>
        <p:nvSpPr>
          <p:cNvPr id="800" name="TextBox 10"/>
          <p:cNvSpPr/>
          <p:nvPr/>
        </p:nvSpPr>
        <p:spPr>
          <a:xfrm rot="16200000">
            <a:off x="4761720" y="3546720"/>
            <a:ext cx="395784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0" strike="noStrike" spc="-1">
                <a:solidFill>
                  <a:srgbClr val="000000"/>
                </a:solidFill>
                <a:latin typeface="Calibri"/>
              </a:rPr>
              <a:t>Loss (lower is better)</a:t>
            </a:r>
          </a:p>
        </p:txBody>
      </p:sp>
      <p:sp>
        <p:nvSpPr>
          <p:cNvPr id="801" name="Freeform: Shape 12"/>
          <p:cNvSpPr/>
          <p:nvPr/>
        </p:nvSpPr>
        <p:spPr>
          <a:xfrm>
            <a:off x="7349400" y="2304720"/>
            <a:ext cx="4366800" cy="2896920"/>
          </a:xfrm>
          <a:custGeom>
            <a:avLst/>
            <a:gdLst/>
            <a:ahLst/>
            <a:cxnLst/>
            <a:rect l="l" t="t" r="r" b="b"/>
            <a:pathLst>
              <a:path w="3039763" h="2215979">
                <a:moveTo>
                  <a:pt x="0" y="0"/>
                </a:moveTo>
                <a:cubicBezTo>
                  <a:pt x="255373" y="542324"/>
                  <a:pt x="510746" y="1084649"/>
                  <a:pt x="724930" y="1400433"/>
                </a:cubicBezTo>
                <a:cubicBezTo>
                  <a:pt x="939114" y="1716217"/>
                  <a:pt x="899298" y="1758779"/>
                  <a:pt x="1285103" y="1894703"/>
                </a:cubicBezTo>
                <a:cubicBezTo>
                  <a:pt x="1670908" y="2030627"/>
                  <a:pt x="3039763" y="2215979"/>
                  <a:pt x="3039763" y="2215979"/>
                </a:cubicBezTo>
                <a:lnTo>
                  <a:pt x="3039763" y="2215979"/>
                </a:lnTo>
              </a:path>
            </a:pathLst>
          </a:custGeom>
          <a:noFill/>
          <a:ln>
            <a:solidFill>
              <a:srgbClr val="5B9BD5">
                <a:lumMod val="7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sz="2800" b="0" strike="noStrike" spc="-1">
              <a:solidFill>
                <a:schemeClr val="lt1"/>
              </a:solidFill>
              <a:latin typeface="Calibri"/>
            </a:endParaRPr>
          </a:p>
        </p:txBody>
      </p:sp>
      <p:sp>
        <p:nvSpPr>
          <p:cNvPr id="802" name="Freeform: Shape 14"/>
          <p:cNvSpPr/>
          <p:nvPr/>
        </p:nvSpPr>
        <p:spPr>
          <a:xfrm>
            <a:off x="7467840" y="2272320"/>
            <a:ext cx="4260240" cy="2471760"/>
          </a:xfrm>
          <a:custGeom>
            <a:avLst/>
            <a:gdLst/>
            <a:ahLst/>
            <a:cxnLst/>
            <a:rect l="l" t="t" r="r" b="b"/>
            <a:pathLst>
              <a:path w="2965621" h="1890875">
                <a:moveTo>
                  <a:pt x="0" y="0"/>
                </a:moveTo>
                <a:cubicBezTo>
                  <a:pt x="361778" y="563605"/>
                  <a:pt x="723557" y="1127210"/>
                  <a:pt x="980303" y="1441621"/>
                </a:cubicBezTo>
                <a:cubicBezTo>
                  <a:pt x="1237049" y="1756032"/>
                  <a:pt x="1209590" y="1854887"/>
                  <a:pt x="1540476" y="1886465"/>
                </a:cubicBezTo>
                <a:cubicBezTo>
                  <a:pt x="1871362" y="1918043"/>
                  <a:pt x="2418491" y="1774567"/>
                  <a:pt x="2965621" y="1631092"/>
                </a:cubicBezTo>
              </a:path>
            </a:pathLst>
          </a:custGeom>
          <a:noFill/>
          <a:ln>
            <a:solidFill>
              <a:srgbClr val="ED7D31">
                <a:lumMod val="7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sz="2800" b="0" strike="noStrike" spc="-1">
              <a:solidFill>
                <a:schemeClr val="lt1"/>
              </a:solidFill>
              <a:latin typeface="Calibri"/>
            </a:endParaRPr>
          </a:p>
        </p:txBody>
      </p:sp>
      <p:sp>
        <p:nvSpPr>
          <p:cNvPr id="803" name="Left Brace 16"/>
          <p:cNvSpPr/>
          <p:nvPr/>
        </p:nvSpPr>
        <p:spPr>
          <a:xfrm rot="5400000">
            <a:off x="10583640" y="3048840"/>
            <a:ext cx="549360" cy="1739520"/>
          </a:xfrm>
          <a:prstGeom prst="leftBrace">
            <a:avLst>
              <a:gd name="adj1" fmla="val 8333"/>
              <a:gd name="adj2" fmla="val 50000"/>
            </a:avLst>
          </a:prstGeom>
          <a:noFill/>
          <a:ln>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buNone/>
            </a:pPr>
            <a:endParaRPr sz="2800" b="0" strike="noStrike" spc="-1">
              <a:solidFill>
                <a:srgbClr val="000000"/>
              </a:solidFill>
              <a:latin typeface="Calibri"/>
            </a:endParaRPr>
          </a:p>
        </p:txBody>
      </p:sp>
      <p:sp>
        <p:nvSpPr>
          <p:cNvPr id="804" name="Left Brace 17"/>
          <p:cNvSpPr/>
          <p:nvPr/>
        </p:nvSpPr>
        <p:spPr>
          <a:xfrm rot="5400000">
            <a:off x="7554240" y="1377360"/>
            <a:ext cx="549360" cy="958320"/>
          </a:xfrm>
          <a:prstGeom prst="leftBrace">
            <a:avLst>
              <a:gd name="adj1" fmla="val 8333"/>
              <a:gd name="adj2" fmla="val 50000"/>
            </a:avLst>
          </a:prstGeom>
          <a:noFill/>
          <a:ln>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buNone/>
            </a:pPr>
            <a:endParaRPr sz="2800" b="0" strike="noStrike" spc="-1">
              <a:solidFill>
                <a:srgbClr val="000000"/>
              </a:solidFill>
              <a:latin typeface="Calibri"/>
            </a:endParaRPr>
          </a:p>
        </p:txBody>
      </p:sp>
      <p:sp>
        <p:nvSpPr>
          <p:cNvPr id="805" name="TextBox 18"/>
          <p:cNvSpPr/>
          <p:nvPr/>
        </p:nvSpPr>
        <p:spPr>
          <a:xfrm>
            <a:off x="6852240" y="1137960"/>
            <a:ext cx="241380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0" strike="noStrike" spc="-1">
                <a:solidFill>
                  <a:srgbClr val="000000"/>
                </a:solidFill>
                <a:latin typeface="Calibri"/>
              </a:rPr>
              <a:t>Underfitting</a:t>
            </a:r>
          </a:p>
        </p:txBody>
      </p:sp>
      <p:sp>
        <p:nvSpPr>
          <p:cNvPr id="806" name="TextBox 19"/>
          <p:cNvSpPr/>
          <p:nvPr/>
        </p:nvSpPr>
        <p:spPr>
          <a:xfrm>
            <a:off x="9988560" y="3109680"/>
            <a:ext cx="228960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0" strike="noStrike" spc="-1">
                <a:solidFill>
                  <a:srgbClr val="000000"/>
                </a:solidFill>
                <a:latin typeface="Calibri"/>
              </a:rPr>
              <a:t>Overfitting</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80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805"/>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804"/>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795">
                                            <p:txEl>
                                              <p:pRg st="9" end="9"/>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795">
                                            <p:txEl>
                                              <p:pRg st="10" end="10"/>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95">
                                            <p:txEl>
                                              <p:pRg st="11" end="11"/>
                                            </p:txEl>
                                          </p:spTgt>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795">
                                            <p:txEl>
                                              <p:pRg st="12" end="12"/>
                                            </p:txEl>
                                          </p:spTgt>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79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E6658-F9B2-D17B-7C4A-259BF4F2EF8D}"/>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5F3C603-4A15-098F-112B-392F45F84CEB}"/>
              </a:ext>
            </a:extLst>
          </p:cNvPr>
          <p:cNvSpPr txBox="1"/>
          <p:nvPr/>
        </p:nvSpPr>
        <p:spPr>
          <a:xfrm>
            <a:off x="3453285" y="1225899"/>
            <a:ext cx="184731" cy="369332"/>
          </a:xfrm>
          <a:prstGeom prst="rect">
            <a:avLst/>
          </a:prstGeom>
          <a:noFill/>
        </p:spPr>
        <p:txBody>
          <a:bodyPr wrap="none" rtlCol="0">
            <a:spAutoFit/>
          </a:bodyPr>
          <a:lstStyle/>
          <a:p>
            <a:endParaRPr lang="en-US" dirty="0"/>
          </a:p>
        </p:txBody>
      </p:sp>
      <p:pic>
        <p:nvPicPr>
          <p:cNvPr id="5" name="Grafik 4">
            <a:extLst>
              <a:ext uri="{FF2B5EF4-FFF2-40B4-BE49-F238E27FC236}">
                <a16:creationId xmlns:a16="http://schemas.microsoft.com/office/drawing/2014/main" id="{F1EDF94B-7667-C680-130E-9FEA5FF0C5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74" y="844514"/>
            <a:ext cx="3009900" cy="1225622"/>
          </a:xfrm>
          <a:prstGeom prst="rect">
            <a:avLst/>
          </a:prstGeom>
        </p:spPr>
      </p:pic>
      <p:pic>
        <p:nvPicPr>
          <p:cNvPr id="8" name="Grafik 7">
            <a:extLst>
              <a:ext uri="{FF2B5EF4-FFF2-40B4-BE49-F238E27FC236}">
                <a16:creationId xmlns:a16="http://schemas.microsoft.com/office/drawing/2014/main" id="{341096EB-33D1-C981-F09A-D121C2809693}"/>
              </a:ext>
            </a:extLst>
          </p:cNvPr>
          <p:cNvPicPr>
            <a:picLocks noChangeAspect="1"/>
          </p:cNvPicPr>
          <p:nvPr/>
        </p:nvPicPr>
        <p:blipFill rotWithShape="1">
          <a:blip r:embed="rId3"/>
          <a:srcRect t="27427"/>
          <a:stretch/>
        </p:blipFill>
        <p:spPr>
          <a:xfrm>
            <a:off x="9646920" y="3251200"/>
            <a:ext cx="2545080" cy="1309041"/>
          </a:xfrm>
          <a:prstGeom prst="rect">
            <a:avLst/>
          </a:prstGeom>
        </p:spPr>
      </p:pic>
      <p:sp>
        <p:nvSpPr>
          <p:cNvPr id="9" name="Textplatzhalter 2">
            <a:extLst>
              <a:ext uri="{FF2B5EF4-FFF2-40B4-BE49-F238E27FC236}">
                <a16:creationId xmlns:a16="http://schemas.microsoft.com/office/drawing/2014/main" id="{2FFBF0A1-D6CA-A11A-36F5-98809DB74C4D}"/>
              </a:ext>
            </a:extLst>
          </p:cNvPr>
          <p:cNvSpPr txBox="1">
            <a:spLocks/>
          </p:cNvSpPr>
          <p:nvPr/>
        </p:nvSpPr>
        <p:spPr>
          <a:xfrm>
            <a:off x="694373" y="2179303"/>
            <a:ext cx="9435589" cy="3752369"/>
          </a:xfrm>
          <a:prstGeom prst="rect">
            <a:avLst/>
          </a:prstGeom>
          <a:solidFill>
            <a:schemeClr val="bg1"/>
          </a:solidFill>
          <a:ln>
            <a:noFill/>
          </a:ln>
        </p:spPr>
        <p:txBody>
          <a:bodyPr vert="horz" lIns="0" tIns="0" rIns="0" bIns="0" rtlCol="0" anchor="t">
            <a:noAutofit/>
          </a:bodyPr>
          <a:lstStyle>
            <a:lvl1pPr marL="0" indent="0" algn="l" defTabSz="914400"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400"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6000" indent="-216000" algn="l" defTabSz="914400"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6000" indent="-179388" algn="l" defTabSz="914400"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4406900" algn="l"/>
              </a:tabLst>
            </a:pPr>
            <a:r>
              <a:rPr lang="en-US" sz="1100" dirty="0">
                <a:solidFill>
                  <a:schemeClr val="bg2">
                    <a:lumMod val="75000"/>
                  </a:schemeClr>
                </a:solidFill>
                <a:ea typeface="Open Sans" panose="020B0606030504020204" pitchFamily="34" charset="0"/>
                <a:cs typeface="Open Sans" panose="020B0606030504020204" pitchFamily="34" charset="0"/>
              </a:rPr>
              <a:t>CENTER FOR SCALABLE DATA ANALYTICS AND </a:t>
            </a:r>
            <a:br>
              <a:rPr lang="en-US" sz="1100" dirty="0">
                <a:solidFill>
                  <a:schemeClr val="bg2">
                    <a:lumMod val="75000"/>
                  </a:schemeClr>
                </a:solidFill>
                <a:ea typeface="Open Sans" panose="020B0606030504020204" pitchFamily="34" charset="0"/>
                <a:cs typeface="Open Sans" panose="020B0606030504020204" pitchFamily="34" charset="0"/>
              </a:rPr>
            </a:br>
            <a:r>
              <a:rPr lang="en-US" sz="1100" dirty="0">
                <a:solidFill>
                  <a:schemeClr val="bg2">
                    <a:lumMod val="75000"/>
                  </a:schemeClr>
                </a:solidFill>
                <a:ea typeface="Open Sans" panose="020B0606030504020204" pitchFamily="34" charset="0"/>
                <a:cs typeface="Open Sans" panose="020B0606030504020204" pitchFamily="34" charset="0"/>
              </a:rPr>
              <a:t>ARTIFICIAL INTELLIGENCE</a:t>
            </a:r>
          </a:p>
          <a:p>
            <a:endParaRPr lang="en-US" sz="2400" dirty="0">
              <a:solidFill>
                <a:schemeClr val="bg2">
                  <a:lumMod val="75000"/>
                </a:schemeClr>
              </a:solidFill>
              <a:ea typeface="Open Sans" panose="020B0606030504020204" pitchFamily="34" charset="0"/>
              <a:cs typeface="Open Sans" panose="020B0606030504020204" pitchFamily="34" charset="0"/>
            </a:endParaRPr>
          </a:p>
          <a:p>
            <a:endParaRPr lang="en-US" sz="3600" dirty="0">
              <a:solidFill>
                <a:srgbClr val="064569"/>
              </a:solidFill>
              <a:ea typeface="Open Sans ExtraBold" panose="020B0606030504020204" pitchFamily="34" charset="0"/>
              <a:cs typeface="Open Sans ExtraBold" panose="020B0606030504020204" pitchFamily="34" charset="0"/>
            </a:endParaRPr>
          </a:p>
          <a:p>
            <a:r>
              <a:rPr lang="en-US" sz="3600" dirty="0">
                <a:solidFill>
                  <a:srgbClr val="064569"/>
                </a:solidFill>
                <a:ea typeface="Open Sans ExtraBold" panose="020B0606030504020204" pitchFamily="34" charset="0"/>
                <a:cs typeface="Open Sans ExtraBold" panose="020B0606030504020204" pitchFamily="34" charset="0"/>
              </a:rPr>
              <a:t>Explainable Deep Learning</a:t>
            </a:r>
            <a:endParaRPr lang="en-US" sz="4400" dirty="0">
              <a:solidFill>
                <a:srgbClr val="064569"/>
              </a:solidFill>
              <a:ea typeface="Open Sans ExtraBold" panose="020B0606030504020204" pitchFamily="34" charset="0"/>
              <a:cs typeface="Open Sans ExtraBold" panose="020B0606030504020204" pitchFamily="34" charset="0"/>
            </a:endParaRPr>
          </a:p>
          <a:p>
            <a:r>
              <a:rPr lang="en-US" sz="3200" dirty="0">
                <a:solidFill>
                  <a:srgbClr val="51B02F"/>
                </a:solidFill>
                <a:ea typeface="Open Sans ExtraBold" panose="020B0606030504020204" pitchFamily="34" charset="0"/>
                <a:cs typeface="Open Sans ExtraBold" panose="020B0606030504020204" pitchFamily="34" charset="0"/>
              </a:rPr>
              <a:t>Robert Haase</a:t>
            </a:r>
          </a:p>
          <a:p>
            <a:br>
              <a:rPr lang="en-US" sz="1800" dirty="0">
                <a:solidFill>
                  <a:srgbClr val="51B02F"/>
                </a:solidFill>
                <a:ea typeface="Open Sans ExtraBold" panose="020B0606030504020204" pitchFamily="34" charset="0"/>
                <a:cs typeface="Open Sans ExtraBold" panose="020B0606030504020204" pitchFamily="34" charset="0"/>
              </a:rPr>
            </a:br>
            <a:endParaRPr lang="en-US" sz="1800" dirty="0">
              <a:ea typeface="Open Sans ExtraBold" panose="020B0606030504020204" pitchFamily="34" charset="0"/>
              <a:cs typeface="Open Sans ExtraBold" panose="020B0606030504020204" pitchFamily="34" charset="0"/>
            </a:endParaRPr>
          </a:p>
        </p:txBody>
      </p:sp>
      <p:pic>
        <p:nvPicPr>
          <p:cNvPr id="6" name="Grafik 5">
            <a:extLst>
              <a:ext uri="{FF2B5EF4-FFF2-40B4-BE49-F238E27FC236}">
                <a16:creationId xmlns:a16="http://schemas.microsoft.com/office/drawing/2014/main" id="{921B12CF-7A87-A168-5083-3E196672DD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7063" y="4268141"/>
            <a:ext cx="604100" cy="906150"/>
          </a:xfrm>
          <a:prstGeom prst="rect">
            <a:avLst/>
          </a:prstGeom>
        </p:spPr>
      </p:pic>
      <p:pic>
        <p:nvPicPr>
          <p:cNvPr id="11" name="Grafik 10">
            <a:extLst>
              <a:ext uri="{FF2B5EF4-FFF2-40B4-BE49-F238E27FC236}">
                <a16:creationId xmlns:a16="http://schemas.microsoft.com/office/drawing/2014/main" id="{8B451966-8992-A7C8-A5C2-D835546EF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163" y="4509561"/>
            <a:ext cx="1642275" cy="423309"/>
          </a:xfrm>
          <a:prstGeom prst="rect">
            <a:avLst/>
          </a:prstGeom>
        </p:spPr>
      </p:pic>
      <p:sp>
        <p:nvSpPr>
          <p:cNvPr id="3" name="TextBox 2">
            <a:extLst>
              <a:ext uri="{FF2B5EF4-FFF2-40B4-BE49-F238E27FC236}">
                <a16:creationId xmlns:a16="http://schemas.microsoft.com/office/drawing/2014/main" id="{B529BEC9-F8C4-E1A9-7277-4E53106B4623}"/>
              </a:ext>
            </a:extLst>
          </p:cNvPr>
          <p:cNvSpPr txBox="1"/>
          <p:nvPr/>
        </p:nvSpPr>
        <p:spPr>
          <a:xfrm>
            <a:off x="9767063" y="2974201"/>
            <a:ext cx="1730563" cy="276999"/>
          </a:xfrm>
          <a:prstGeom prst="rect">
            <a:avLst/>
          </a:prstGeom>
          <a:noFill/>
        </p:spPr>
        <p:txBody>
          <a:bodyPr wrap="square" rtlCol="0">
            <a:spAutoFit/>
          </a:bodyPr>
          <a:lstStyle/>
          <a:p>
            <a:r>
              <a:rPr lang="en-US" sz="1200" dirty="0"/>
              <a:t>Funded by</a:t>
            </a:r>
          </a:p>
        </p:txBody>
      </p:sp>
      <p:sp>
        <p:nvSpPr>
          <p:cNvPr id="4" name="TextBox 3">
            <a:extLst>
              <a:ext uri="{FF2B5EF4-FFF2-40B4-BE49-F238E27FC236}">
                <a16:creationId xmlns:a16="http://schemas.microsoft.com/office/drawing/2014/main" id="{4C6626C1-A76B-0333-5EA0-CCF649D59D65}"/>
              </a:ext>
            </a:extLst>
          </p:cNvPr>
          <p:cNvSpPr txBox="1"/>
          <p:nvPr/>
        </p:nvSpPr>
        <p:spPr>
          <a:xfrm>
            <a:off x="4198290" y="6253435"/>
            <a:ext cx="4474154" cy="430887"/>
          </a:xfrm>
          <a:prstGeom prst="rect">
            <a:avLst/>
          </a:prstGeom>
          <a:solidFill>
            <a:schemeClr val="bg1"/>
          </a:solidFill>
        </p:spPr>
        <p:txBody>
          <a:bodyPr wrap="square">
            <a:spAutoFit/>
          </a:bodyPr>
          <a:lstStyle/>
          <a:p>
            <a:pPr algn="ctr"/>
            <a:r>
              <a:rPr lang="en-US" sz="1100" dirty="0"/>
              <a:t>These slides and the related training materials can be reused under the terms of the </a:t>
            </a:r>
            <a:r>
              <a:rPr lang="en-US" sz="1100" dirty="0">
                <a:hlinkClick r:id="rId6"/>
              </a:rPr>
              <a:t>CC-BY 4.0</a:t>
            </a:r>
            <a:r>
              <a:rPr lang="en-US" sz="1100" dirty="0"/>
              <a:t> license.</a:t>
            </a:r>
          </a:p>
        </p:txBody>
      </p:sp>
    </p:spTree>
    <p:extLst>
      <p:ext uri="{BB962C8B-B14F-4D97-AF65-F5344CB8AC3E}">
        <p14:creationId xmlns:p14="http://schemas.microsoft.com/office/powerpoint/2010/main" val="400173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C1B76-9C09-2C04-9214-9D665563CB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C8D2B-92FC-56DF-16C9-B1F978104F29}"/>
              </a:ext>
            </a:extLst>
          </p:cNvPr>
          <p:cNvSpPr>
            <a:spLocks noGrp="1"/>
          </p:cNvSpPr>
          <p:nvPr>
            <p:ph type="title"/>
          </p:nvPr>
        </p:nvSpPr>
        <p:spPr/>
        <p:txBody>
          <a:bodyPr/>
          <a:lstStyle/>
          <a:p>
            <a:r>
              <a:rPr lang="en-GB" dirty="0"/>
              <a:t>Interpretability of Deep-Learning algorithms</a:t>
            </a:r>
            <a:endParaRPr lang="LID4096" dirty="0"/>
          </a:p>
        </p:txBody>
      </p:sp>
      <p:sp>
        <p:nvSpPr>
          <p:cNvPr id="3" name="Content Placeholder 2">
            <a:extLst>
              <a:ext uri="{FF2B5EF4-FFF2-40B4-BE49-F238E27FC236}">
                <a16:creationId xmlns:a16="http://schemas.microsoft.com/office/drawing/2014/main" id="{6598F4E2-7772-4BA0-584A-D0ADFC44B92D}"/>
              </a:ext>
            </a:extLst>
          </p:cNvPr>
          <p:cNvSpPr>
            <a:spLocks noGrp="1"/>
          </p:cNvSpPr>
          <p:nvPr>
            <p:ph sz="quarter" idx="10"/>
          </p:nvPr>
        </p:nvSpPr>
        <p:spPr>
          <a:xfrm>
            <a:off x="875566" y="1184015"/>
            <a:ext cx="10860714" cy="812280"/>
          </a:xfrm>
        </p:spPr>
        <p:txBody>
          <a:bodyPr/>
          <a:lstStyle/>
          <a:p>
            <a:r>
              <a:rPr lang="en-GB" dirty="0"/>
              <a:t>Visualization of intermediate results and their influence on results</a:t>
            </a:r>
            <a:endParaRPr lang="LID4096" dirty="0"/>
          </a:p>
        </p:txBody>
      </p:sp>
      <p:sp>
        <p:nvSpPr>
          <p:cNvPr id="5" name="TextBox 4">
            <a:extLst>
              <a:ext uri="{FF2B5EF4-FFF2-40B4-BE49-F238E27FC236}">
                <a16:creationId xmlns:a16="http://schemas.microsoft.com/office/drawing/2014/main" id="{A6559A54-4D07-3308-FDB1-3D73B2C6FB38}"/>
              </a:ext>
            </a:extLst>
          </p:cNvPr>
          <p:cNvSpPr txBox="1"/>
          <p:nvPr/>
        </p:nvSpPr>
        <p:spPr>
          <a:xfrm>
            <a:off x="156544" y="1672218"/>
            <a:ext cx="5365814" cy="646331"/>
          </a:xfrm>
          <a:prstGeom prst="rect">
            <a:avLst/>
          </a:prstGeom>
          <a:noFill/>
        </p:spPr>
        <p:txBody>
          <a:bodyPr wrap="square">
            <a:spAutoFit/>
          </a:bodyPr>
          <a:lstStyle/>
          <a:p>
            <a:r>
              <a:rPr lang="en-GB" b="1" dirty="0"/>
              <a:t>Model-agnostic methods</a:t>
            </a:r>
          </a:p>
          <a:p>
            <a:r>
              <a:rPr lang="en-GB" dirty="0"/>
              <a:t>Example: Shapley’s Additive </a:t>
            </a:r>
            <a:r>
              <a:rPr lang="en-GB" dirty="0" err="1"/>
              <a:t>exPlanations</a:t>
            </a:r>
            <a:r>
              <a:rPr lang="en-GB" dirty="0"/>
              <a:t> (SHAP)</a:t>
            </a:r>
            <a:endParaRPr lang="LID4096" dirty="0"/>
          </a:p>
        </p:txBody>
      </p:sp>
      <p:pic>
        <p:nvPicPr>
          <p:cNvPr id="6" name="Picture 5">
            <a:extLst>
              <a:ext uri="{FF2B5EF4-FFF2-40B4-BE49-F238E27FC236}">
                <a16:creationId xmlns:a16="http://schemas.microsoft.com/office/drawing/2014/main" id="{8AB48E20-E397-4833-4603-432233C0BACA}"/>
              </a:ext>
            </a:extLst>
          </p:cNvPr>
          <p:cNvPicPr>
            <a:picLocks noChangeAspect="1"/>
          </p:cNvPicPr>
          <p:nvPr/>
        </p:nvPicPr>
        <p:blipFill>
          <a:blip r:embed="rId2"/>
          <a:stretch>
            <a:fillRect/>
          </a:stretch>
        </p:blipFill>
        <p:spPr>
          <a:xfrm>
            <a:off x="156544" y="3596632"/>
            <a:ext cx="5729351" cy="2182417"/>
          </a:xfrm>
          <a:prstGeom prst="rect">
            <a:avLst/>
          </a:prstGeom>
        </p:spPr>
      </p:pic>
      <p:pic>
        <p:nvPicPr>
          <p:cNvPr id="7" name="Picture 6">
            <a:extLst>
              <a:ext uri="{FF2B5EF4-FFF2-40B4-BE49-F238E27FC236}">
                <a16:creationId xmlns:a16="http://schemas.microsoft.com/office/drawing/2014/main" id="{55BC00FB-243E-02B8-4B9B-198A9A56D31F}"/>
              </a:ext>
            </a:extLst>
          </p:cNvPr>
          <p:cNvPicPr>
            <a:picLocks noChangeAspect="1"/>
          </p:cNvPicPr>
          <p:nvPr/>
        </p:nvPicPr>
        <p:blipFill>
          <a:blip r:embed="rId3"/>
          <a:srcRect l="1" r="-105"/>
          <a:stretch/>
        </p:blipFill>
        <p:spPr>
          <a:xfrm>
            <a:off x="240063" y="2452098"/>
            <a:ext cx="3660866" cy="885738"/>
          </a:xfrm>
          <a:prstGeom prst="rect">
            <a:avLst/>
          </a:prstGeom>
        </p:spPr>
      </p:pic>
      <p:pic>
        <p:nvPicPr>
          <p:cNvPr id="8" name="Picture 7">
            <a:extLst>
              <a:ext uri="{FF2B5EF4-FFF2-40B4-BE49-F238E27FC236}">
                <a16:creationId xmlns:a16="http://schemas.microsoft.com/office/drawing/2014/main" id="{4558D557-85B6-DAFC-4EDD-BDED11D59365}"/>
              </a:ext>
            </a:extLst>
          </p:cNvPr>
          <p:cNvPicPr>
            <a:picLocks noChangeAspect="1"/>
          </p:cNvPicPr>
          <p:nvPr/>
        </p:nvPicPr>
        <p:blipFill>
          <a:blip r:embed="rId4"/>
          <a:stretch>
            <a:fillRect/>
          </a:stretch>
        </p:blipFill>
        <p:spPr>
          <a:xfrm>
            <a:off x="5295158" y="2536994"/>
            <a:ext cx="800842" cy="800842"/>
          </a:xfrm>
          <a:prstGeom prst="rect">
            <a:avLst/>
          </a:prstGeom>
        </p:spPr>
      </p:pic>
      <p:sp>
        <p:nvSpPr>
          <p:cNvPr id="9" name="Arrow: Right 8">
            <a:extLst>
              <a:ext uri="{FF2B5EF4-FFF2-40B4-BE49-F238E27FC236}">
                <a16:creationId xmlns:a16="http://schemas.microsoft.com/office/drawing/2014/main" id="{67736992-D715-9002-E2CE-C4C3D76CCD21}"/>
              </a:ext>
            </a:extLst>
          </p:cNvPr>
          <p:cNvSpPr/>
          <p:nvPr/>
        </p:nvSpPr>
        <p:spPr>
          <a:xfrm>
            <a:off x="4045277" y="2702099"/>
            <a:ext cx="1105532" cy="464903"/>
          </a:xfrm>
          <a:prstGeom prst="rightArrow">
            <a:avLst/>
          </a:prstGeom>
          <a:solidFill>
            <a:schemeClr val="bg1"/>
          </a:solidFill>
          <a:ln w="381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1" name="TextBox 10">
            <a:extLst>
              <a:ext uri="{FF2B5EF4-FFF2-40B4-BE49-F238E27FC236}">
                <a16:creationId xmlns:a16="http://schemas.microsoft.com/office/drawing/2014/main" id="{1A43CE14-4450-F1F8-CDF9-3973AF4FB57D}"/>
              </a:ext>
            </a:extLst>
          </p:cNvPr>
          <p:cNvSpPr txBox="1"/>
          <p:nvPr/>
        </p:nvSpPr>
        <p:spPr>
          <a:xfrm>
            <a:off x="2919619" y="6054493"/>
            <a:ext cx="7834542" cy="1015663"/>
          </a:xfrm>
          <a:prstGeom prst="rect">
            <a:avLst/>
          </a:prstGeom>
          <a:noFill/>
        </p:spPr>
        <p:txBody>
          <a:bodyPr wrap="square">
            <a:spAutoFit/>
          </a:bodyPr>
          <a:lstStyle/>
          <a:p>
            <a:r>
              <a:rPr lang="LID4096" sz="1200" dirty="0">
                <a:hlinkClick r:id="rId5"/>
              </a:rPr>
              <a:t>https://haesleinhuepf.github.io/xai/30_shap/pixel_classifier.html</a:t>
            </a:r>
            <a:r>
              <a:rPr lang="en-GB" sz="1200" dirty="0"/>
              <a:t>  </a:t>
            </a:r>
            <a:r>
              <a:rPr lang="en-GB" sz="1200" dirty="0">
                <a:hlinkClick r:id="rId6"/>
              </a:rPr>
              <a:t>https://haesleinhuepf.github.io/xai/60_grad-cam/classification_resnet.html</a:t>
            </a:r>
            <a:r>
              <a:rPr lang="en-GB" sz="1200" dirty="0"/>
              <a:t> </a:t>
            </a:r>
            <a:br>
              <a:rPr lang="en-GB" sz="1200" dirty="0"/>
            </a:br>
            <a:r>
              <a:rPr lang="en-GB" sz="1200" dirty="0"/>
              <a:t>Image source: Cropped from </a:t>
            </a:r>
            <a:r>
              <a:rPr lang="LID4096" sz="1200" dirty="0"/>
              <a:t>HTW Dresden (Fotograf: Peter Sebb)</a:t>
            </a:r>
            <a:r>
              <a:rPr lang="en-GB" sz="1200" dirty="0"/>
              <a:t> licensed</a:t>
            </a:r>
            <a:r>
              <a:rPr lang="LID4096" sz="1200" dirty="0"/>
              <a:t> CC BY-SA 3.0, </a:t>
            </a:r>
            <a:r>
              <a:rPr lang="LID4096" sz="1200" dirty="0">
                <a:hlinkClick r:id="rId7"/>
              </a:rPr>
              <a:t>https://commons.wikimedia.org/w/index.php?curid=15652763</a:t>
            </a:r>
            <a:r>
              <a:rPr lang="en-GB" sz="1200" dirty="0"/>
              <a:t> </a:t>
            </a:r>
            <a:endParaRPr lang="LID4096" sz="1200" dirty="0"/>
          </a:p>
          <a:p>
            <a:r>
              <a:rPr lang="en-GB" sz="1200" dirty="0"/>
              <a:t>  </a:t>
            </a:r>
            <a:endParaRPr lang="LID4096" sz="1200" dirty="0"/>
          </a:p>
        </p:txBody>
      </p:sp>
      <p:sp>
        <p:nvSpPr>
          <p:cNvPr id="4" name="TextBox 3">
            <a:extLst>
              <a:ext uri="{FF2B5EF4-FFF2-40B4-BE49-F238E27FC236}">
                <a16:creationId xmlns:a16="http://schemas.microsoft.com/office/drawing/2014/main" id="{8138770C-AD31-CD3A-AC06-5378D24A2E25}"/>
              </a:ext>
            </a:extLst>
          </p:cNvPr>
          <p:cNvSpPr txBox="1"/>
          <p:nvPr/>
        </p:nvSpPr>
        <p:spPr>
          <a:xfrm>
            <a:off x="6303146" y="1666171"/>
            <a:ext cx="6366374" cy="646331"/>
          </a:xfrm>
          <a:prstGeom prst="rect">
            <a:avLst/>
          </a:prstGeom>
          <a:noFill/>
        </p:spPr>
        <p:txBody>
          <a:bodyPr wrap="square">
            <a:spAutoFit/>
          </a:bodyPr>
          <a:lstStyle/>
          <a:p>
            <a:r>
              <a:rPr lang="en-GB" b="1" dirty="0"/>
              <a:t>Modell-specific Methods</a:t>
            </a:r>
          </a:p>
          <a:p>
            <a:r>
              <a:rPr lang="en-GB" dirty="0"/>
              <a:t>Example : Gradient Class Activation Maps (Grad-CAM)</a:t>
            </a:r>
            <a:endParaRPr lang="LID4096" dirty="0"/>
          </a:p>
        </p:txBody>
      </p:sp>
      <p:pic>
        <p:nvPicPr>
          <p:cNvPr id="10" name="Picture 9">
            <a:extLst>
              <a:ext uri="{FF2B5EF4-FFF2-40B4-BE49-F238E27FC236}">
                <a16:creationId xmlns:a16="http://schemas.microsoft.com/office/drawing/2014/main" id="{7D763A30-46D0-C908-4200-59D1ED9339F2}"/>
              </a:ext>
            </a:extLst>
          </p:cNvPr>
          <p:cNvPicPr>
            <a:picLocks noChangeAspect="1"/>
          </p:cNvPicPr>
          <p:nvPr/>
        </p:nvPicPr>
        <p:blipFill>
          <a:blip r:embed="rId8"/>
          <a:stretch>
            <a:fillRect/>
          </a:stretch>
        </p:blipFill>
        <p:spPr>
          <a:xfrm>
            <a:off x="8742144" y="4334141"/>
            <a:ext cx="1595179" cy="1601410"/>
          </a:xfrm>
          <a:prstGeom prst="rect">
            <a:avLst/>
          </a:prstGeom>
        </p:spPr>
      </p:pic>
      <p:pic>
        <p:nvPicPr>
          <p:cNvPr id="12" name="Picture 11">
            <a:extLst>
              <a:ext uri="{FF2B5EF4-FFF2-40B4-BE49-F238E27FC236}">
                <a16:creationId xmlns:a16="http://schemas.microsoft.com/office/drawing/2014/main" id="{5BF0ACFC-3019-7B6E-E530-C05C4B1CE830}"/>
              </a:ext>
            </a:extLst>
          </p:cNvPr>
          <p:cNvPicPr>
            <a:picLocks noChangeAspect="1"/>
          </p:cNvPicPr>
          <p:nvPr/>
        </p:nvPicPr>
        <p:blipFill>
          <a:blip r:embed="rId9"/>
          <a:stretch>
            <a:fillRect/>
          </a:stretch>
        </p:blipFill>
        <p:spPr>
          <a:xfrm>
            <a:off x="6410300" y="4340270"/>
            <a:ext cx="1601410" cy="1601410"/>
          </a:xfrm>
          <a:prstGeom prst="rect">
            <a:avLst/>
          </a:prstGeom>
        </p:spPr>
      </p:pic>
      <p:sp>
        <p:nvSpPr>
          <p:cNvPr id="14" name="Oval 13">
            <a:extLst>
              <a:ext uri="{FF2B5EF4-FFF2-40B4-BE49-F238E27FC236}">
                <a16:creationId xmlns:a16="http://schemas.microsoft.com/office/drawing/2014/main" id="{D16B625C-23BA-BAA4-19D9-5C9A8F2043EE}"/>
              </a:ext>
            </a:extLst>
          </p:cNvPr>
          <p:cNvSpPr/>
          <p:nvPr/>
        </p:nvSpPr>
        <p:spPr>
          <a:xfrm>
            <a:off x="8357016" y="2878342"/>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2DD8C2-D70E-C2BD-E246-AE2ACB162691}"/>
              </a:ext>
            </a:extLst>
          </p:cNvPr>
          <p:cNvSpPr/>
          <p:nvPr/>
        </p:nvSpPr>
        <p:spPr>
          <a:xfrm>
            <a:off x="8366872" y="3144790"/>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1B9801-8AE0-C0C8-AA93-EA3674B80A1B}"/>
              </a:ext>
            </a:extLst>
          </p:cNvPr>
          <p:cNvSpPr/>
          <p:nvPr/>
        </p:nvSpPr>
        <p:spPr>
          <a:xfrm>
            <a:off x="8366872" y="3411238"/>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CD01736-E01C-8271-E4FB-9E8969FF3062}"/>
              </a:ext>
            </a:extLst>
          </p:cNvPr>
          <p:cNvSpPr/>
          <p:nvPr/>
        </p:nvSpPr>
        <p:spPr>
          <a:xfrm>
            <a:off x="9226933" y="2737372"/>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93F0A0-697F-BC8F-CF85-A2A34705EE4E}"/>
              </a:ext>
            </a:extLst>
          </p:cNvPr>
          <p:cNvSpPr/>
          <p:nvPr/>
        </p:nvSpPr>
        <p:spPr>
          <a:xfrm>
            <a:off x="9226933" y="3003820"/>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79897C0-C8F9-A09F-CA32-3941871A7200}"/>
              </a:ext>
            </a:extLst>
          </p:cNvPr>
          <p:cNvSpPr/>
          <p:nvPr/>
        </p:nvSpPr>
        <p:spPr>
          <a:xfrm>
            <a:off x="9226933" y="3270268"/>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093835C-5B49-6E26-58C4-FF8D1FE874D1}"/>
              </a:ext>
            </a:extLst>
          </p:cNvPr>
          <p:cNvCxnSpPr>
            <a:stCxn id="14" idx="6"/>
            <a:endCxn id="18" idx="2"/>
          </p:cNvCxnSpPr>
          <p:nvPr/>
        </p:nvCxnSpPr>
        <p:spPr>
          <a:xfrm flipV="1">
            <a:off x="8589304" y="2853516"/>
            <a:ext cx="637629" cy="14097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724BF031-11DA-0715-35A7-E5A425C0B449}"/>
              </a:ext>
            </a:extLst>
          </p:cNvPr>
          <p:cNvCxnSpPr>
            <a:cxnSpLocks/>
            <a:stCxn id="15" idx="6"/>
            <a:endCxn id="18" idx="2"/>
          </p:cNvCxnSpPr>
          <p:nvPr/>
        </p:nvCxnSpPr>
        <p:spPr>
          <a:xfrm flipV="1">
            <a:off x="8599160" y="2853516"/>
            <a:ext cx="627773" cy="40741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76150229-5138-E57E-FB58-1E2B7C7EEC5A}"/>
              </a:ext>
            </a:extLst>
          </p:cNvPr>
          <p:cNvCxnSpPr>
            <a:cxnSpLocks/>
            <a:stCxn id="14" idx="6"/>
            <a:endCxn id="19" idx="2"/>
          </p:cNvCxnSpPr>
          <p:nvPr/>
        </p:nvCxnSpPr>
        <p:spPr>
          <a:xfrm>
            <a:off x="8589304" y="2994486"/>
            <a:ext cx="637629" cy="12547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55C99800-5B88-C600-943C-E36FD576AEF6}"/>
              </a:ext>
            </a:extLst>
          </p:cNvPr>
          <p:cNvCxnSpPr>
            <a:cxnSpLocks/>
            <a:stCxn id="15" idx="6"/>
            <a:endCxn id="19" idx="2"/>
          </p:cNvCxnSpPr>
          <p:nvPr/>
        </p:nvCxnSpPr>
        <p:spPr>
          <a:xfrm flipV="1">
            <a:off x="8599160" y="3119964"/>
            <a:ext cx="627773" cy="14097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E6E5E28D-8140-2C37-3EA4-68103F3B4755}"/>
              </a:ext>
            </a:extLst>
          </p:cNvPr>
          <p:cNvCxnSpPr>
            <a:cxnSpLocks/>
            <a:stCxn id="16" idx="6"/>
            <a:endCxn id="19" idx="2"/>
          </p:cNvCxnSpPr>
          <p:nvPr/>
        </p:nvCxnSpPr>
        <p:spPr>
          <a:xfrm flipV="1">
            <a:off x="8599160" y="3119964"/>
            <a:ext cx="627773" cy="40741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022A88-87C1-8345-9B4C-4F10D9D9C56B}"/>
              </a:ext>
            </a:extLst>
          </p:cNvPr>
          <p:cNvCxnSpPr>
            <a:cxnSpLocks/>
            <a:stCxn id="15" idx="6"/>
            <a:endCxn id="20" idx="2"/>
          </p:cNvCxnSpPr>
          <p:nvPr/>
        </p:nvCxnSpPr>
        <p:spPr>
          <a:xfrm>
            <a:off x="8599160" y="3260934"/>
            <a:ext cx="627773" cy="12547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AEA8B0C9-F506-86FD-C83E-F7417D887EE3}"/>
              </a:ext>
            </a:extLst>
          </p:cNvPr>
          <p:cNvCxnSpPr>
            <a:cxnSpLocks/>
            <a:stCxn id="16" idx="6"/>
            <a:endCxn id="20" idx="2"/>
          </p:cNvCxnSpPr>
          <p:nvPr/>
        </p:nvCxnSpPr>
        <p:spPr>
          <a:xfrm flipV="1">
            <a:off x="8599160" y="3386412"/>
            <a:ext cx="627773" cy="14097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4ACF77AD-F9F4-03F4-3090-8D1CD6CB7C6D}"/>
              </a:ext>
            </a:extLst>
          </p:cNvPr>
          <p:cNvCxnSpPr>
            <a:cxnSpLocks/>
            <a:stCxn id="20" idx="2"/>
            <a:endCxn id="14" idx="6"/>
          </p:cNvCxnSpPr>
          <p:nvPr/>
        </p:nvCxnSpPr>
        <p:spPr>
          <a:xfrm flipH="1" flipV="1">
            <a:off x="8589304" y="2994486"/>
            <a:ext cx="637629" cy="391926"/>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sp>
        <p:nvSpPr>
          <p:cNvPr id="32" name="Oval 31">
            <a:extLst>
              <a:ext uri="{FF2B5EF4-FFF2-40B4-BE49-F238E27FC236}">
                <a16:creationId xmlns:a16="http://schemas.microsoft.com/office/drawing/2014/main" id="{8737FA5E-DE86-C11E-127A-6E7CCA1CD256}"/>
              </a:ext>
            </a:extLst>
          </p:cNvPr>
          <p:cNvSpPr/>
          <p:nvPr/>
        </p:nvSpPr>
        <p:spPr>
          <a:xfrm>
            <a:off x="8366872" y="2611894"/>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B81960F5-5B73-2351-04F8-0A9EE90449E4}"/>
              </a:ext>
            </a:extLst>
          </p:cNvPr>
          <p:cNvCxnSpPr>
            <a:cxnSpLocks/>
            <a:stCxn id="32" idx="6"/>
            <a:endCxn id="18" idx="2"/>
          </p:cNvCxnSpPr>
          <p:nvPr/>
        </p:nvCxnSpPr>
        <p:spPr>
          <a:xfrm>
            <a:off x="8599160" y="2728038"/>
            <a:ext cx="627773" cy="12547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406B3882-778B-5514-1DB6-13CB9162F807}"/>
              </a:ext>
            </a:extLst>
          </p:cNvPr>
          <p:cNvCxnSpPr>
            <a:cxnSpLocks/>
            <a:stCxn id="32" idx="6"/>
            <a:endCxn id="19" idx="2"/>
          </p:cNvCxnSpPr>
          <p:nvPr/>
        </p:nvCxnSpPr>
        <p:spPr>
          <a:xfrm>
            <a:off x="8599160" y="2728038"/>
            <a:ext cx="627773" cy="391926"/>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a:extLst>
              <a:ext uri="{FF2B5EF4-FFF2-40B4-BE49-F238E27FC236}">
                <a16:creationId xmlns:a16="http://schemas.microsoft.com/office/drawing/2014/main" id="{E038AC38-AC1D-2001-04DE-86C4FE11971A}"/>
              </a:ext>
            </a:extLst>
          </p:cNvPr>
          <p:cNvCxnSpPr>
            <a:cxnSpLocks/>
            <a:stCxn id="32" idx="6"/>
            <a:endCxn id="20" idx="2"/>
          </p:cNvCxnSpPr>
          <p:nvPr/>
        </p:nvCxnSpPr>
        <p:spPr>
          <a:xfrm>
            <a:off x="8599160" y="2728038"/>
            <a:ext cx="627773" cy="658374"/>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a:extLst>
              <a:ext uri="{FF2B5EF4-FFF2-40B4-BE49-F238E27FC236}">
                <a16:creationId xmlns:a16="http://schemas.microsoft.com/office/drawing/2014/main" id="{4E2FC0CB-64BB-796A-6720-C6B4197618A1}"/>
              </a:ext>
            </a:extLst>
          </p:cNvPr>
          <p:cNvCxnSpPr>
            <a:cxnSpLocks/>
            <a:stCxn id="16" idx="6"/>
            <a:endCxn id="18" idx="2"/>
          </p:cNvCxnSpPr>
          <p:nvPr/>
        </p:nvCxnSpPr>
        <p:spPr>
          <a:xfrm flipV="1">
            <a:off x="8599160" y="2853516"/>
            <a:ext cx="627773" cy="673866"/>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sp>
        <p:nvSpPr>
          <p:cNvPr id="37" name="Oval 36">
            <a:extLst>
              <a:ext uri="{FF2B5EF4-FFF2-40B4-BE49-F238E27FC236}">
                <a16:creationId xmlns:a16="http://schemas.microsoft.com/office/drawing/2014/main" id="{C6A6831E-26EB-48B1-9063-D840A3FC3F24}"/>
              </a:ext>
            </a:extLst>
          </p:cNvPr>
          <p:cNvSpPr/>
          <p:nvPr/>
        </p:nvSpPr>
        <p:spPr>
          <a:xfrm rot="10800000">
            <a:off x="10086994" y="3270268"/>
            <a:ext cx="232288" cy="232288"/>
          </a:xfrm>
          <a:prstGeom prst="ellipse">
            <a:avLst/>
          </a:prstGeom>
          <a:solidFill>
            <a:schemeClr val="tx1">
              <a:lumMod val="10000"/>
              <a:lumOff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DDE1021-27C8-0858-4154-03A5FA22E2EC}"/>
              </a:ext>
            </a:extLst>
          </p:cNvPr>
          <p:cNvSpPr/>
          <p:nvPr/>
        </p:nvSpPr>
        <p:spPr>
          <a:xfrm rot="10800000">
            <a:off x="10086994" y="3003820"/>
            <a:ext cx="232288" cy="232288"/>
          </a:xfrm>
          <a:prstGeom prst="ellipse">
            <a:avLst/>
          </a:prstGeom>
          <a:solidFill>
            <a:schemeClr val="tx1">
              <a:lumMod val="10000"/>
              <a:lumOff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C142570-565C-21B9-FFE3-30D28999E7AF}"/>
              </a:ext>
            </a:extLst>
          </p:cNvPr>
          <p:cNvSpPr/>
          <p:nvPr/>
        </p:nvSpPr>
        <p:spPr>
          <a:xfrm rot="10800000">
            <a:off x="10086994" y="2737372"/>
            <a:ext cx="232288" cy="232288"/>
          </a:xfrm>
          <a:prstGeom prst="ellipse">
            <a:avLst/>
          </a:prstGeom>
          <a:solidFill>
            <a:schemeClr val="tx1">
              <a:lumMod val="90000"/>
              <a:lumOff val="10000"/>
            </a:schemeClr>
          </a:solidFill>
          <a:ln w="28575">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3D23F5F-178E-CA0D-75EE-6AFC5D9BEA8B}"/>
              </a:ext>
            </a:extLst>
          </p:cNvPr>
          <p:cNvSpPr/>
          <p:nvPr/>
        </p:nvSpPr>
        <p:spPr>
          <a:xfrm rot="10800000">
            <a:off x="10086994" y="2470925"/>
            <a:ext cx="232288" cy="232288"/>
          </a:xfrm>
          <a:prstGeom prst="ellipse">
            <a:avLst/>
          </a:prstGeom>
          <a:solidFill>
            <a:schemeClr val="tx1">
              <a:lumMod val="10000"/>
              <a:lumOff val="9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E1ECA83A-3D2D-9DF3-318B-F5D9497CBD06}"/>
              </a:ext>
            </a:extLst>
          </p:cNvPr>
          <p:cNvCxnSpPr>
            <a:stCxn id="37" idx="6"/>
          </p:cNvCxnSpPr>
          <p:nvPr/>
        </p:nvCxnSpPr>
        <p:spPr>
          <a:xfrm rot="10800000">
            <a:off x="9459221" y="3386412"/>
            <a:ext cx="627773"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A34CA531-F08F-98AC-74EB-44C194211306}"/>
              </a:ext>
            </a:extLst>
          </p:cNvPr>
          <p:cNvCxnSpPr>
            <a:cxnSpLocks/>
            <a:stCxn id="38" idx="6"/>
          </p:cNvCxnSpPr>
          <p:nvPr/>
        </p:nvCxnSpPr>
        <p:spPr>
          <a:xfrm rot="10800000" flipV="1">
            <a:off x="9459221" y="3119964"/>
            <a:ext cx="627773" cy="26644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2DDB022E-F0BF-F7C7-D225-65E0EEF5DA05}"/>
              </a:ext>
            </a:extLst>
          </p:cNvPr>
          <p:cNvCxnSpPr>
            <a:cxnSpLocks/>
            <a:stCxn id="37" idx="6"/>
          </p:cNvCxnSpPr>
          <p:nvPr/>
        </p:nvCxnSpPr>
        <p:spPr>
          <a:xfrm rot="10800000">
            <a:off x="9459221" y="3119964"/>
            <a:ext cx="627773" cy="26644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2C117072-B122-2A43-9626-A75FC7E4B432}"/>
              </a:ext>
            </a:extLst>
          </p:cNvPr>
          <p:cNvCxnSpPr/>
          <p:nvPr/>
        </p:nvCxnSpPr>
        <p:spPr>
          <a:xfrm rot="10800000">
            <a:off x="9459221" y="3119964"/>
            <a:ext cx="627773"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78F481E6-2D44-F7AD-7F58-C83E7B5FBD82}"/>
              </a:ext>
            </a:extLst>
          </p:cNvPr>
          <p:cNvCxnSpPr>
            <a:cxnSpLocks/>
          </p:cNvCxnSpPr>
          <p:nvPr/>
        </p:nvCxnSpPr>
        <p:spPr>
          <a:xfrm rot="10800000" flipV="1">
            <a:off x="9459221" y="2853516"/>
            <a:ext cx="627773" cy="26644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F26209DD-6F28-76B5-5BC9-6F41CA7B85FC}"/>
              </a:ext>
            </a:extLst>
          </p:cNvPr>
          <p:cNvCxnSpPr>
            <a:cxnSpLocks/>
          </p:cNvCxnSpPr>
          <p:nvPr/>
        </p:nvCxnSpPr>
        <p:spPr>
          <a:xfrm rot="10800000">
            <a:off x="9459221" y="2853516"/>
            <a:ext cx="627773" cy="26644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C0CC04D6-0398-3F32-CD87-E13F47C250C6}"/>
              </a:ext>
            </a:extLst>
          </p:cNvPr>
          <p:cNvCxnSpPr/>
          <p:nvPr/>
        </p:nvCxnSpPr>
        <p:spPr>
          <a:xfrm rot="10800000">
            <a:off x="9459221" y="2847788"/>
            <a:ext cx="627773"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47">
            <a:extLst>
              <a:ext uri="{FF2B5EF4-FFF2-40B4-BE49-F238E27FC236}">
                <a16:creationId xmlns:a16="http://schemas.microsoft.com/office/drawing/2014/main" id="{2B01704F-DF43-22DA-8F28-78DE5661E147}"/>
              </a:ext>
            </a:extLst>
          </p:cNvPr>
          <p:cNvCxnSpPr>
            <a:cxnSpLocks/>
          </p:cNvCxnSpPr>
          <p:nvPr/>
        </p:nvCxnSpPr>
        <p:spPr>
          <a:xfrm rot="10800000" flipV="1">
            <a:off x="9459221" y="2581340"/>
            <a:ext cx="627773" cy="26644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0016E70B-DCAD-6299-243E-807ED5AD4CD9}"/>
              </a:ext>
            </a:extLst>
          </p:cNvPr>
          <p:cNvCxnSpPr>
            <a:cxnSpLocks/>
            <a:stCxn id="40" idx="6"/>
          </p:cNvCxnSpPr>
          <p:nvPr/>
        </p:nvCxnSpPr>
        <p:spPr>
          <a:xfrm rot="5400000">
            <a:off x="9506660" y="2539630"/>
            <a:ext cx="532896" cy="6277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2D7BA5B9-4F9B-C604-E6B0-BBE4E6FF6692}"/>
              </a:ext>
            </a:extLst>
          </p:cNvPr>
          <p:cNvCxnSpPr>
            <a:cxnSpLocks/>
            <a:stCxn id="40" idx="6"/>
          </p:cNvCxnSpPr>
          <p:nvPr/>
        </p:nvCxnSpPr>
        <p:spPr>
          <a:xfrm rot="5400000">
            <a:off x="9373436" y="2672854"/>
            <a:ext cx="799344" cy="6277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4534889C-EFA7-1992-786C-861181B8E5DE}"/>
              </a:ext>
            </a:extLst>
          </p:cNvPr>
          <p:cNvCxnSpPr>
            <a:cxnSpLocks/>
            <a:endCxn id="37" idx="6"/>
          </p:cNvCxnSpPr>
          <p:nvPr/>
        </p:nvCxnSpPr>
        <p:spPr>
          <a:xfrm rot="5400000" flipV="1">
            <a:off x="9506660" y="2806078"/>
            <a:ext cx="532896" cy="6277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sp>
        <p:nvSpPr>
          <p:cNvPr id="52" name="Oval 51">
            <a:extLst>
              <a:ext uri="{FF2B5EF4-FFF2-40B4-BE49-F238E27FC236}">
                <a16:creationId xmlns:a16="http://schemas.microsoft.com/office/drawing/2014/main" id="{BEDE8F4F-4329-73EA-B105-1B12C0C8745B}"/>
              </a:ext>
            </a:extLst>
          </p:cNvPr>
          <p:cNvSpPr/>
          <p:nvPr/>
        </p:nvSpPr>
        <p:spPr>
          <a:xfrm rot="10800000">
            <a:off x="10086994" y="3536716"/>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D74C9ACB-FA17-B876-A759-C16B4604B5E2}"/>
              </a:ext>
            </a:extLst>
          </p:cNvPr>
          <p:cNvCxnSpPr>
            <a:cxnSpLocks/>
            <a:stCxn id="52" idx="6"/>
          </p:cNvCxnSpPr>
          <p:nvPr/>
        </p:nvCxnSpPr>
        <p:spPr>
          <a:xfrm rot="5400000" flipH="1">
            <a:off x="9639884" y="3205750"/>
            <a:ext cx="266448" cy="6277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0F4DB191-36EA-6742-ABEE-0CCF14843B3F}"/>
              </a:ext>
            </a:extLst>
          </p:cNvPr>
          <p:cNvCxnSpPr>
            <a:cxnSpLocks/>
            <a:stCxn id="52" idx="6"/>
          </p:cNvCxnSpPr>
          <p:nvPr/>
        </p:nvCxnSpPr>
        <p:spPr>
          <a:xfrm rot="5400000" flipH="1">
            <a:off x="9506660" y="3072526"/>
            <a:ext cx="532896" cy="6277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6062FB1E-ED61-3B42-561F-C1DDC8663100}"/>
              </a:ext>
            </a:extLst>
          </p:cNvPr>
          <p:cNvCxnSpPr>
            <a:cxnSpLocks/>
            <a:stCxn id="52" idx="6"/>
          </p:cNvCxnSpPr>
          <p:nvPr/>
        </p:nvCxnSpPr>
        <p:spPr>
          <a:xfrm rot="5400000" flipH="1">
            <a:off x="9373436" y="2939302"/>
            <a:ext cx="799344" cy="6277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a:extLst>
              <a:ext uri="{FF2B5EF4-FFF2-40B4-BE49-F238E27FC236}">
                <a16:creationId xmlns:a16="http://schemas.microsoft.com/office/drawing/2014/main" id="{1A889C22-877A-DF87-E7D0-02E03B94C7B5}"/>
              </a:ext>
            </a:extLst>
          </p:cNvPr>
          <p:cNvCxnSpPr>
            <a:cxnSpLocks/>
            <a:stCxn id="39" idx="6"/>
          </p:cNvCxnSpPr>
          <p:nvPr/>
        </p:nvCxnSpPr>
        <p:spPr>
          <a:xfrm rot="5400000">
            <a:off x="9506660" y="2806078"/>
            <a:ext cx="532896" cy="6277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sp>
        <p:nvSpPr>
          <p:cNvPr id="57" name="Oval 56">
            <a:extLst>
              <a:ext uri="{FF2B5EF4-FFF2-40B4-BE49-F238E27FC236}">
                <a16:creationId xmlns:a16="http://schemas.microsoft.com/office/drawing/2014/main" id="{44B68CC1-9287-9E79-889A-B44D04802FDA}"/>
              </a:ext>
            </a:extLst>
          </p:cNvPr>
          <p:cNvSpPr/>
          <p:nvPr/>
        </p:nvSpPr>
        <p:spPr>
          <a:xfrm>
            <a:off x="7496956" y="2739469"/>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70DA2C2-9267-CE9D-780C-C33DB1948CEF}"/>
              </a:ext>
            </a:extLst>
          </p:cNvPr>
          <p:cNvSpPr/>
          <p:nvPr/>
        </p:nvSpPr>
        <p:spPr>
          <a:xfrm>
            <a:off x="7496956" y="3005917"/>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BB55919-4FAB-00CB-9B5D-8580B55D09F6}"/>
              </a:ext>
            </a:extLst>
          </p:cNvPr>
          <p:cNvSpPr/>
          <p:nvPr/>
        </p:nvSpPr>
        <p:spPr>
          <a:xfrm>
            <a:off x="7496956" y="3272365"/>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9A8F6B7-76E2-EFA1-17C9-CF3BCB1AA9E0}"/>
              </a:ext>
            </a:extLst>
          </p:cNvPr>
          <p:cNvSpPr/>
          <p:nvPr/>
        </p:nvSpPr>
        <p:spPr>
          <a:xfrm>
            <a:off x="7496956" y="3538812"/>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E7B35165-0899-0DFE-F266-67D230611F73}"/>
              </a:ext>
            </a:extLst>
          </p:cNvPr>
          <p:cNvCxnSpPr>
            <a:cxnSpLocks/>
            <a:stCxn id="57" idx="6"/>
            <a:endCxn id="14" idx="2"/>
          </p:cNvCxnSpPr>
          <p:nvPr/>
        </p:nvCxnSpPr>
        <p:spPr>
          <a:xfrm>
            <a:off x="7729244" y="2855613"/>
            <a:ext cx="627772" cy="1388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2" name="Straight Connector 61">
            <a:extLst>
              <a:ext uri="{FF2B5EF4-FFF2-40B4-BE49-F238E27FC236}">
                <a16:creationId xmlns:a16="http://schemas.microsoft.com/office/drawing/2014/main" id="{6F71DB99-7D62-9E3F-A606-FD2F10E3D598}"/>
              </a:ext>
            </a:extLst>
          </p:cNvPr>
          <p:cNvCxnSpPr>
            <a:cxnSpLocks/>
            <a:stCxn id="58" idx="6"/>
            <a:endCxn id="14" idx="2"/>
          </p:cNvCxnSpPr>
          <p:nvPr/>
        </p:nvCxnSpPr>
        <p:spPr>
          <a:xfrm flipV="1">
            <a:off x="7729244" y="2994486"/>
            <a:ext cx="627772" cy="12757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E0E8E257-1F7C-1A88-67D3-F8C493435AC9}"/>
              </a:ext>
            </a:extLst>
          </p:cNvPr>
          <p:cNvCxnSpPr>
            <a:cxnSpLocks/>
            <a:stCxn id="57" idx="6"/>
            <a:endCxn id="15" idx="2"/>
          </p:cNvCxnSpPr>
          <p:nvPr/>
        </p:nvCxnSpPr>
        <p:spPr>
          <a:xfrm>
            <a:off x="7729244" y="2855613"/>
            <a:ext cx="637628" cy="405321"/>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F079531B-84CA-C79B-7E1C-1D705A41C473}"/>
              </a:ext>
            </a:extLst>
          </p:cNvPr>
          <p:cNvCxnSpPr>
            <a:cxnSpLocks/>
            <a:stCxn id="58" idx="6"/>
            <a:endCxn id="15" idx="2"/>
          </p:cNvCxnSpPr>
          <p:nvPr/>
        </p:nvCxnSpPr>
        <p:spPr>
          <a:xfrm>
            <a:off x="7729244" y="3122061"/>
            <a:ext cx="637628" cy="1388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5" name="Straight Connector 64">
            <a:extLst>
              <a:ext uri="{FF2B5EF4-FFF2-40B4-BE49-F238E27FC236}">
                <a16:creationId xmlns:a16="http://schemas.microsoft.com/office/drawing/2014/main" id="{D540827C-7415-3E1B-27A2-D497CFEAEBB9}"/>
              </a:ext>
            </a:extLst>
          </p:cNvPr>
          <p:cNvCxnSpPr>
            <a:cxnSpLocks/>
            <a:stCxn id="59" idx="6"/>
            <a:endCxn id="15" idx="2"/>
          </p:cNvCxnSpPr>
          <p:nvPr/>
        </p:nvCxnSpPr>
        <p:spPr>
          <a:xfrm flipV="1">
            <a:off x="7729244" y="3260934"/>
            <a:ext cx="637628" cy="12757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6" name="Straight Connector 65">
            <a:extLst>
              <a:ext uri="{FF2B5EF4-FFF2-40B4-BE49-F238E27FC236}">
                <a16:creationId xmlns:a16="http://schemas.microsoft.com/office/drawing/2014/main" id="{2291A63D-E784-1A93-9EBC-B87599565516}"/>
              </a:ext>
            </a:extLst>
          </p:cNvPr>
          <p:cNvCxnSpPr>
            <a:cxnSpLocks/>
            <a:stCxn id="58" idx="6"/>
            <a:endCxn id="16" idx="2"/>
          </p:cNvCxnSpPr>
          <p:nvPr/>
        </p:nvCxnSpPr>
        <p:spPr>
          <a:xfrm>
            <a:off x="7729244" y="3122061"/>
            <a:ext cx="637628" cy="405321"/>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C2A835FD-DCB7-8D36-4382-C40F997BC85B}"/>
              </a:ext>
            </a:extLst>
          </p:cNvPr>
          <p:cNvCxnSpPr>
            <a:cxnSpLocks/>
            <a:stCxn id="59" idx="6"/>
            <a:endCxn id="16" idx="2"/>
          </p:cNvCxnSpPr>
          <p:nvPr/>
        </p:nvCxnSpPr>
        <p:spPr>
          <a:xfrm>
            <a:off x="7729244" y="3388509"/>
            <a:ext cx="637628" cy="1388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8" name="Straight Connector 67">
            <a:extLst>
              <a:ext uri="{FF2B5EF4-FFF2-40B4-BE49-F238E27FC236}">
                <a16:creationId xmlns:a16="http://schemas.microsoft.com/office/drawing/2014/main" id="{B3022271-9D7D-8F02-662A-DCF1A5F036C6}"/>
              </a:ext>
            </a:extLst>
          </p:cNvPr>
          <p:cNvCxnSpPr>
            <a:cxnSpLocks/>
            <a:stCxn id="60" idx="6"/>
            <a:endCxn id="16" idx="2"/>
          </p:cNvCxnSpPr>
          <p:nvPr/>
        </p:nvCxnSpPr>
        <p:spPr>
          <a:xfrm flipV="1">
            <a:off x="7729244" y="3527382"/>
            <a:ext cx="637628" cy="127574"/>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F0085831-E9D3-C044-6340-6E18DA0FBEBF}"/>
              </a:ext>
            </a:extLst>
          </p:cNvPr>
          <p:cNvCxnSpPr>
            <a:cxnSpLocks/>
            <a:stCxn id="60" idx="6"/>
            <a:endCxn id="15" idx="2"/>
          </p:cNvCxnSpPr>
          <p:nvPr/>
        </p:nvCxnSpPr>
        <p:spPr>
          <a:xfrm flipV="1">
            <a:off x="7729244" y="3260934"/>
            <a:ext cx="637628" cy="39402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70" name="Straight Connector 69">
            <a:extLst>
              <a:ext uri="{FF2B5EF4-FFF2-40B4-BE49-F238E27FC236}">
                <a16:creationId xmlns:a16="http://schemas.microsoft.com/office/drawing/2014/main" id="{67125656-2569-2037-8944-2AFE265F6B62}"/>
              </a:ext>
            </a:extLst>
          </p:cNvPr>
          <p:cNvCxnSpPr>
            <a:cxnSpLocks/>
            <a:stCxn id="60" idx="6"/>
            <a:endCxn id="14" idx="2"/>
          </p:cNvCxnSpPr>
          <p:nvPr/>
        </p:nvCxnSpPr>
        <p:spPr>
          <a:xfrm flipV="1">
            <a:off x="7729244" y="2994486"/>
            <a:ext cx="627772" cy="66047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a:extLst>
              <a:ext uri="{FF2B5EF4-FFF2-40B4-BE49-F238E27FC236}">
                <a16:creationId xmlns:a16="http://schemas.microsoft.com/office/drawing/2014/main" id="{DA02448B-BEE2-FA86-78BB-7FD32C2492ED}"/>
              </a:ext>
            </a:extLst>
          </p:cNvPr>
          <p:cNvCxnSpPr>
            <a:cxnSpLocks/>
            <a:stCxn id="16" idx="2"/>
            <a:endCxn id="57" idx="6"/>
          </p:cNvCxnSpPr>
          <p:nvPr/>
        </p:nvCxnSpPr>
        <p:spPr>
          <a:xfrm flipH="1" flipV="1">
            <a:off x="7729244" y="2855613"/>
            <a:ext cx="637628" cy="671769"/>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sp>
        <p:nvSpPr>
          <p:cNvPr id="72" name="Oval 71">
            <a:extLst>
              <a:ext uri="{FF2B5EF4-FFF2-40B4-BE49-F238E27FC236}">
                <a16:creationId xmlns:a16="http://schemas.microsoft.com/office/drawing/2014/main" id="{5657698D-548E-824E-2AEA-5048968B5A65}"/>
              </a:ext>
            </a:extLst>
          </p:cNvPr>
          <p:cNvSpPr/>
          <p:nvPr/>
        </p:nvSpPr>
        <p:spPr>
          <a:xfrm>
            <a:off x="7496956" y="2473021"/>
            <a:ext cx="232288" cy="232288"/>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F1121CD2-6C4E-760D-400F-8B22C850B40B}"/>
              </a:ext>
            </a:extLst>
          </p:cNvPr>
          <p:cNvCxnSpPr>
            <a:cxnSpLocks/>
            <a:stCxn id="72" idx="6"/>
            <a:endCxn id="14" idx="2"/>
          </p:cNvCxnSpPr>
          <p:nvPr/>
        </p:nvCxnSpPr>
        <p:spPr>
          <a:xfrm>
            <a:off x="7729244" y="2589165"/>
            <a:ext cx="627772" cy="405321"/>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74" name="Straight Connector 73">
            <a:extLst>
              <a:ext uri="{FF2B5EF4-FFF2-40B4-BE49-F238E27FC236}">
                <a16:creationId xmlns:a16="http://schemas.microsoft.com/office/drawing/2014/main" id="{B434D82D-E113-10E7-E28C-9709C22A403D}"/>
              </a:ext>
            </a:extLst>
          </p:cNvPr>
          <p:cNvCxnSpPr>
            <a:cxnSpLocks/>
            <a:stCxn id="72" idx="6"/>
            <a:endCxn id="15" idx="2"/>
          </p:cNvCxnSpPr>
          <p:nvPr/>
        </p:nvCxnSpPr>
        <p:spPr>
          <a:xfrm>
            <a:off x="7729244" y="2589165"/>
            <a:ext cx="637628" cy="671769"/>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75" name="Straight Connector 74">
            <a:extLst>
              <a:ext uri="{FF2B5EF4-FFF2-40B4-BE49-F238E27FC236}">
                <a16:creationId xmlns:a16="http://schemas.microsoft.com/office/drawing/2014/main" id="{5724E81E-8874-5C0E-7175-BE7F3C2911D2}"/>
              </a:ext>
            </a:extLst>
          </p:cNvPr>
          <p:cNvCxnSpPr>
            <a:cxnSpLocks/>
            <a:stCxn id="72" idx="6"/>
            <a:endCxn id="16" idx="2"/>
          </p:cNvCxnSpPr>
          <p:nvPr/>
        </p:nvCxnSpPr>
        <p:spPr>
          <a:xfrm>
            <a:off x="7729244" y="2589165"/>
            <a:ext cx="637628" cy="938217"/>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a:extLst>
              <a:ext uri="{FF2B5EF4-FFF2-40B4-BE49-F238E27FC236}">
                <a16:creationId xmlns:a16="http://schemas.microsoft.com/office/drawing/2014/main" id="{E7F7CAF5-8533-B320-529D-E2215199EB2A}"/>
              </a:ext>
            </a:extLst>
          </p:cNvPr>
          <p:cNvCxnSpPr>
            <a:cxnSpLocks/>
            <a:stCxn id="59" idx="6"/>
            <a:endCxn id="14" idx="2"/>
          </p:cNvCxnSpPr>
          <p:nvPr/>
        </p:nvCxnSpPr>
        <p:spPr>
          <a:xfrm flipV="1">
            <a:off x="7729244" y="2994486"/>
            <a:ext cx="627772" cy="39402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82" name="Straight Connector 81">
            <a:extLst>
              <a:ext uri="{FF2B5EF4-FFF2-40B4-BE49-F238E27FC236}">
                <a16:creationId xmlns:a16="http://schemas.microsoft.com/office/drawing/2014/main" id="{8D128660-1D3A-03FF-D792-6110D4C7F502}"/>
              </a:ext>
            </a:extLst>
          </p:cNvPr>
          <p:cNvCxnSpPr>
            <a:cxnSpLocks/>
            <a:stCxn id="60" idx="6"/>
            <a:endCxn id="32" idx="2"/>
          </p:cNvCxnSpPr>
          <p:nvPr/>
        </p:nvCxnSpPr>
        <p:spPr>
          <a:xfrm flipV="1">
            <a:off x="7729244" y="2728038"/>
            <a:ext cx="637628" cy="92691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85" name="Straight Connector 84">
            <a:extLst>
              <a:ext uri="{FF2B5EF4-FFF2-40B4-BE49-F238E27FC236}">
                <a16:creationId xmlns:a16="http://schemas.microsoft.com/office/drawing/2014/main" id="{9746CF75-80C5-6DCC-3674-B480AD0A3B92}"/>
              </a:ext>
            </a:extLst>
          </p:cNvPr>
          <p:cNvCxnSpPr>
            <a:cxnSpLocks/>
            <a:stCxn id="72" idx="6"/>
            <a:endCxn id="32" idx="2"/>
          </p:cNvCxnSpPr>
          <p:nvPr/>
        </p:nvCxnSpPr>
        <p:spPr>
          <a:xfrm>
            <a:off x="7729244" y="2589165"/>
            <a:ext cx="637628" cy="1388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86" name="Straight Connector 85">
            <a:extLst>
              <a:ext uri="{FF2B5EF4-FFF2-40B4-BE49-F238E27FC236}">
                <a16:creationId xmlns:a16="http://schemas.microsoft.com/office/drawing/2014/main" id="{0AB73DBE-491D-12F9-E8EA-CD5E0DC50FB6}"/>
              </a:ext>
            </a:extLst>
          </p:cNvPr>
          <p:cNvCxnSpPr>
            <a:cxnSpLocks/>
            <a:stCxn id="57" idx="6"/>
            <a:endCxn id="32" idx="2"/>
          </p:cNvCxnSpPr>
          <p:nvPr/>
        </p:nvCxnSpPr>
        <p:spPr>
          <a:xfrm flipV="1">
            <a:off x="7729244" y="2728038"/>
            <a:ext cx="637628" cy="12757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87" name="Straight Connector 86">
            <a:extLst>
              <a:ext uri="{FF2B5EF4-FFF2-40B4-BE49-F238E27FC236}">
                <a16:creationId xmlns:a16="http://schemas.microsoft.com/office/drawing/2014/main" id="{B50C08F7-8180-B49C-22BB-B5663C19C4F9}"/>
              </a:ext>
            </a:extLst>
          </p:cNvPr>
          <p:cNvCxnSpPr>
            <a:cxnSpLocks/>
            <a:stCxn id="58" idx="6"/>
            <a:endCxn id="32" idx="2"/>
          </p:cNvCxnSpPr>
          <p:nvPr/>
        </p:nvCxnSpPr>
        <p:spPr>
          <a:xfrm flipV="1">
            <a:off x="7729244" y="2728038"/>
            <a:ext cx="637628" cy="39402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88" name="Straight Connector 87">
            <a:extLst>
              <a:ext uri="{FF2B5EF4-FFF2-40B4-BE49-F238E27FC236}">
                <a16:creationId xmlns:a16="http://schemas.microsoft.com/office/drawing/2014/main" id="{7A8F8F9D-267C-F0AA-5D5E-4C30E8CE18F9}"/>
              </a:ext>
            </a:extLst>
          </p:cNvPr>
          <p:cNvCxnSpPr>
            <a:cxnSpLocks/>
            <a:stCxn id="59" idx="6"/>
            <a:endCxn id="32" idx="2"/>
          </p:cNvCxnSpPr>
          <p:nvPr/>
        </p:nvCxnSpPr>
        <p:spPr>
          <a:xfrm flipV="1">
            <a:off x="7729244" y="2728038"/>
            <a:ext cx="637628" cy="660471"/>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129" name="Connector: Elbow 128">
            <a:extLst>
              <a:ext uri="{FF2B5EF4-FFF2-40B4-BE49-F238E27FC236}">
                <a16:creationId xmlns:a16="http://schemas.microsoft.com/office/drawing/2014/main" id="{B03999F4-B77D-41D2-C9DD-A0F1676EFC98}"/>
              </a:ext>
            </a:extLst>
          </p:cNvPr>
          <p:cNvCxnSpPr>
            <a:stCxn id="12" idx="0"/>
            <a:endCxn id="72" idx="2"/>
          </p:cNvCxnSpPr>
          <p:nvPr/>
        </p:nvCxnSpPr>
        <p:spPr>
          <a:xfrm rot="5400000" flipH="1" flipV="1">
            <a:off x="6478428" y="3321743"/>
            <a:ext cx="1751105" cy="285951"/>
          </a:xfrm>
          <a:prstGeom prst="bentConnector2">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03082E64-DEB9-FE20-9F4D-67C8C185AAC7}"/>
              </a:ext>
            </a:extLst>
          </p:cNvPr>
          <p:cNvCxnSpPr>
            <a:cxnSpLocks/>
            <a:stCxn id="12" idx="0"/>
            <a:endCxn id="57" idx="2"/>
          </p:cNvCxnSpPr>
          <p:nvPr/>
        </p:nvCxnSpPr>
        <p:spPr>
          <a:xfrm rot="5400000" flipH="1" flipV="1">
            <a:off x="6611652" y="3454967"/>
            <a:ext cx="1484657" cy="285951"/>
          </a:xfrm>
          <a:prstGeom prst="bentConnector2">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FC62C052-AC08-3652-96A3-DE066894951B}"/>
              </a:ext>
            </a:extLst>
          </p:cNvPr>
          <p:cNvCxnSpPr>
            <a:cxnSpLocks/>
            <a:stCxn id="12" idx="0"/>
            <a:endCxn id="58" idx="2"/>
          </p:cNvCxnSpPr>
          <p:nvPr/>
        </p:nvCxnSpPr>
        <p:spPr>
          <a:xfrm rot="5400000" flipH="1" flipV="1">
            <a:off x="6744876" y="3588191"/>
            <a:ext cx="1218209" cy="285951"/>
          </a:xfrm>
          <a:prstGeom prst="bentConnector2">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A01CC4DA-F4AD-95C4-F1ED-8F8A1BC0B21D}"/>
              </a:ext>
            </a:extLst>
          </p:cNvPr>
          <p:cNvCxnSpPr>
            <a:cxnSpLocks/>
            <a:stCxn id="12" idx="0"/>
            <a:endCxn id="59" idx="2"/>
          </p:cNvCxnSpPr>
          <p:nvPr/>
        </p:nvCxnSpPr>
        <p:spPr>
          <a:xfrm rot="5400000" flipH="1" flipV="1">
            <a:off x="6878100" y="3721415"/>
            <a:ext cx="951761" cy="285951"/>
          </a:xfrm>
          <a:prstGeom prst="bentConnector2">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onnector: Elbow 134">
            <a:extLst>
              <a:ext uri="{FF2B5EF4-FFF2-40B4-BE49-F238E27FC236}">
                <a16:creationId xmlns:a16="http://schemas.microsoft.com/office/drawing/2014/main" id="{8789196B-DB10-D036-D8F5-2D70D0F98941}"/>
              </a:ext>
            </a:extLst>
          </p:cNvPr>
          <p:cNvCxnSpPr>
            <a:cxnSpLocks/>
            <a:stCxn id="12" idx="0"/>
            <a:endCxn id="60" idx="2"/>
          </p:cNvCxnSpPr>
          <p:nvPr/>
        </p:nvCxnSpPr>
        <p:spPr>
          <a:xfrm rot="5400000" flipH="1" flipV="1">
            <a:off x="7011323" y="3854638"/>
            <a:ext cx="685314" cy="285951"/>
          </a:xfrm>
          <a:prstGeom prst="bentConnector2">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6651805F-331B-75B7-A1F4-4AE99ACC1CF6}"/>
              </a:ext>
            </a:extLst>
          </p:cNvPr>
          <p:cNvSpPr txBox="1"/>
          <p:nvPr/>
        </p:nvSpPr>
        <p:spPr>
          <a:xfrm>
            <a:off x="10450339" y="3027116"/>
            <a:ext cx="1887888" cy="369332"/>
          </a:xfrm>
          <a:prstGeom prst="rect">
            <a:avLst/>
          </a:prstGeom>
          <a:noFill/>
        </p:spPr>
        <p:txBody>
          <a:bodyPr wrap="square" rtlCol="0">
            <a:spAutoFit/>
          </a:bodyPr>
          <a:lstStyle/>
          <a:p>
            <a:r>
              <a:rPr lang="en-GB" dirty="0"/>
              <a:t>“beach wagon”</a:t>
            </a:r>
            <a:endParaRPr lang="LID4096" dirty="0"/>
          </a:p>
        </p:txBody>
      </p:sp>
      <p:cxnSp>
        <p:nvCxnSpPr>
          <p:cNvPr id="143" name="Connector: Elbow 142">
            <a:extLst>
              <a:ext uri="{FF2B5EF4-FFF2-40B4-BE49-F238E27FC236}">
                <a16:creationId xmlns:a16="http://schemas.microsoft.com/office/drawing/2014/main" id="{AA2F5E7E-3588-5C2D-A9E7-11EA6E99A55B}"/>
              </a:ext>
            </a:extLst>
          </p:cNvPr>
          <p:cNvCxnSpPr>
            <a:cxnSpLocks/>
            <a:stCxn id="39" idx="2"/>
            <a:endCxn id="142" idx="0"/>
          </p:cNvCxnSpPr>
          <p:nvPr/>
        </p:nvCxnSpPr>
        <p:spPr>
          <a:xfrm>
            <a:off x="10319282" y="2853516"/>
            <a:ext cx="1075001" cy="173600"/>
          </a:xfrm>
          <a:prstGeom prst="bentConnector2">
            <a:avLst/>
          </a:prstGeom>
          <a:ln w="38100">
            <a:solidFill>
              <a:schemeClr val="tx1">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6" name="Arrow: Down 145">
            <a:extLst>
              <a:ext uri="{FF2B5EF4-FFF2-40B4-BE49-F238E27FC236}">
                <a16:creationId xmlns:a16="http://schemas.microsoft.com/office/drawing/2014/main" id="{E0B40AAC-AE4B-DCBD-61A3-68DBE3A521E3}"/>
              </a:ext>
            </a:extLst>
          </p:cNvPr>
          <p:cNvSpPr/>
          <p:nvPr/>
        </p:nvSpPr>
        <p:spPr>
          <a:xfrm>
            <a:off x="9345426" y="3718738"/>
            <a:ext cx="285951" cy="724252"/>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LID4096"/>
          </a:p>
        </p:txBody>
      </p:sp>
      <p:sp>
        <p:nvSpPr>
          <p:cNvPr id="147" name="Rectangle 146">
            <a:extLst>
              <a:ext uri="{FF2B5EF4-FFF2-40B4-BE49-F238E27FC236}">
                <a16:creationId xmlns:a16="http://schemas.microsoft.com/office/drawing/2014/main" id="{6A58B4E2-7C13-7018-A3AC-4BF9DF6FD6FE}"/>
              </a:ext>
            </a:extLst>
          </p:cNvPr>
          <p:cNvSpPr/>
          <p:nvPr/>
        </p:nvSpPr>
        <p:spPr>
          <a:xfrm>
            <a:off x="9130200" y="2522879"/>
            <a:ext cx="716819" cy="1195859"/>
          </a:xfrm>
          <a:prstGeom prst="rect">
            <a:avLst/>
          </a:prstGeom>
          <a:noFill/>
          <a:ln w="57150">
            <a:solidFill>
              <a:srgbClr val="92D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Rectangle 12">
            <a:extLst>
              <a:ext uri="{FF2B5EF4-FFF2-40B4-BE49-F238E27FC236}">
                <a16:creationId xmlns:a16="http://schemas.microsoft.com/office/drawing/2014/main" id="{829E7C81-FD91-CAB9-DD1F-BA4EA90ACBC5}"/>
              </a:ext>
            </a:extLst>
          </p:cNvPr>
          <p:cNvSpPr/>
          <p:nvPr/>
        </p:nvSpPr>
        <p:spPr>
          <a:xfrm>
            <a:off x="48126" y="1672218"/>
            <a:ext cx="6139543" cy="4263333"/>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1076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14B288-8410-74B3-6745-BBF3C39562A9}"/>
              </a:ext>
            </a:extLst>
          </p:cNvPr>
          <p:cNvSpPr>
            <a:spLocks noGrp="1"/>
          </p:cNvSpPr>
          <p:nvPr>
            <p:ph type="title"/>
          </p:nvPr>
        </p:nvSpPr>
        <p:spPr/>
        <p:txBody>
          <a:bodyPr/>
          <a:lstStyle/>
          <a:p>
            <a:r>
              <a:rPr lang="en-GB" sz="3600" dirty="0"/>
              <a:t>Gradient Class-Activation Maps (Grad-CAM)</a:t>
            </a:r>
            <a:endParaRPr lang="LID4096" sz="3600" dirty="0"/>
          </a:p>
        </p:txBody>
      </p:sp>
      <p:sp>
        <p:nvSpPr>
          <p:cNvPr id="4" name="Content Placeholder 3">
            <a:extLst>
              <a:ext uri="{FF2B5EF4-FFF2-40B4-BE49-F238E27FC236}">
                <a16:creationId xmlns:a16="http://schemas.microsoft.com/office/drawing/2014/main" id="{78EAE775-3B4D-DBE7-1D67-848820FB70D1}"/>
              </a:ext>
            </a:extLst>
          </p:cNvPr>
          <p:cNvSpPr>
            <a:spLocks noGrp="1"/>
          </p:cNvSpPr>
          <p:nvPr>
            <p:ph sz="quarter" idx="10"/>
          </p:nvPr>
        </p:nvSpPr>
        <p:spPr/>
        <p:txBody>
          <a:bodyPr/>
          <a:lstStyle/>
          <a:p>
            <a:pPr marL="342900" indent="-342900">
              <a:buFont typeface="Arial" panose="020B0604020202020204" pitchFamily="34" charset="0"/>
              <a:buChar char="•"/>
            </a:pPr>
            <a:r>
              <a:rPr lang="en-GB" dirty="0"/>
              <a:t>Works only with NN algorithms that first process input data with convolutional layers. (</a:t>
            </a:r>
            <a:r>
              <a:rPr lang="en-GB" u="sng" dirty="0"/>
              <a:t>model-specific</a:t>
            </a:r>
            <a:r>
              <a:rPr lang="en-GB" dirty="0"/>
              <a:t>)
Independent of right half of the NN (</a:t>
            </a:r>
            <a:r>
              <a:rPr lang="en-GB" u="sng" dirty="0"/>
              <a:t>model-agnostic</a:t>
            </a:r>
            <a:r>
              <a:rPr lang="en-GB" dirty="0"/>
              <a:t>)
Visualizes intermediate results to make decision-making in the AI system interpretable</a:t>
            </a:r>
            <a:endParaRPr lang="LID4096" dirty="0"/>
          </a:p>
        </p:txBody>
      </p:sp>
      <p:sp>
        <p:nvSpPr>
          <p:cNvPr id="9" name="TextBox 8">
            <a:extLst>
              <a:ext uri="{FF2B5EF4-FFF2-40B4-BE49-F238E27FC236}">
                <a16:creationId xmlns:a16="http://schemas.microsoft.com/office/drawing/2014/main" id="{AD08B2D2-AF2E-7CB6-16AA-E8213727D3CB}"/>
              </a:ext>
            </a:extLst>
          </p:cNvPr>
          <p:cNvSpPr txBox="1"/>
          <p:nvPr/>
        </p:nvSpPr>
        <p:spPr>
          <a:xfrm>
            <a:off x="3494723" y="8712250"/>
            <a:ext cx="7835264" cy="646331"/>
          </a:xfrm>
          <a:prstGeom prst="rect">
            <a:avLst/>
          </a:prstGeom>
          <a:noFill/>
        </p:spPr>
        <p:txBody>
          <a:bodyPr wrap="square">
            <a:spAutoFit/>
          </a:bodyPr>
          <a:lstStyle/>
          <a:p>
            <a:r>
              <a:rPr lang="LID4096" dirty="0"/>
              <a:t>https://www.youtube.com/watch?app=desktop&amp;v=Y8mSngdQb9Q&amp;t=559s</a:t>
            </a:r>
          </a:p>
        </p:txBody>
      </p:sp>
      <p:sp>
        <p:nvSpPr>
          <p:cNvPr id="6" name="Rectangle 5">
            <a:extLst>
              <a:ext uri="{FF2B5EF4-FFF2-40B4-BE49-F238E27FC236}">
                <a16:creationId xmlns:a16="http://schemas.microsoft.com/office/drawing/2014/main" id="{59DC2095-0624-3578-F1A7-AD963A81D4CA}"/>
              </a:ext>
            </a:extLst>
          </p:cNvPr>
          <p:cNvSpPr/>
          <p:nvPr/>
        </p:nvSpPr>
        <p:spPr>
          <a:xfrm rot="16200000">
            <a:off x="1406232" y="4768365"/>
            <a:ext cx="2150746" cy="272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convolutional</a:t>
            </a:r>
            <a:endParaRPr lang="LID4096" dirty="0"/>
          </a:p>
        </p:txBody>
      </p:sp>
      <p:sp>
        <p:nvSpPr>
          <p:cNvPr id="8" name="Rectangle 7">
            <a:extLst>
              <a:ext uri="{FF2B5EF4-FFF2-40B4-BE49-F238E27FC236}">
                <a16:creationId xmlns:a16="http://schemas.microsoft.com/office/drawing/2014/main" id="{D18DF872-44F5-015C-FA0F-5CF8A5093CFF}"/>
              </a:ext>
            </a:extLst>
          </p:cNvPr>
          <p:cNvSpPr/>
          <p:nvPr/>
        </p:nvSpPr>
        <p:spPr>
          <a:xfrm rot="16200000">
            <a:off x="2210882" y="4660079"/>
            <a:ext cx="1800228" cy="4429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convolutional</a:t>
            </a:r>
            <a:endParaRPr lang="LID4096" dirty="0"/>
          </a:p>
        </p:txBody>
      </p:sp>
      <p:sp>
        <p:nvSpPr>
          <p:cNvPr id="10" name="Rectangle 9">
            <a:extLst>
              <a:ext uri="{FF2B5EF4-FFF2-40B4-BE49-F238E27FC236}">
                <a16:creationId xmlns:a16="http://schemas.microsoft.com/office/drawing/2014/main" id="{A253E519-F1B4-4ED5-B331-6E742B39724F}"/>
              </a:ext>
            </a:extLst>
          </p:cNvPr>
          <p:cNvSpPr/>
          <p:nvPr/>
        </p:nvSpPr>
        <p:spPr>
          <a:xfrm rot="16200000">
            <a:off x="3224774" y="4584729"/>
            <a:ext cx="1491544" cy="6136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a:t>
            </a:r>
            <a:endParaRPr lang="LID4096" dirty="0"/>
          </a:p>
        </p:txBody>
      </p:sp>
      <p:sp>
        <p:nvSpPr>
          <p:cNvPr id="11" name="Rectangle 10">
            <a:extLst>
              <a:ext uri="{FF2B5EF4-FFF2-40B4-BE49-F238E27FC236}">
                <a16:creationId xmlns:a16="http://schemas.microsoft.com/office/drawing/2014/main" id="{02AE9EB3-8096-4D77-416C-DCA3DAE7D924}"/>
              </a:ext>
            </a:extLst>
          </p:cNvPr>
          <p:cNvSpPr/>
          <p:nvPr/>
        </p:nvSpPr>
        <p:spPr>
          <a:xfrm rot="16200000">
            <a:off x="4638572" y="4293769"/>
            <a:ext cx="1139190" cy="1166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a:t>
            </a:r>
            <a:endParaRPr lang="LID4096" dirty="0"/>
          </a:p>
        </p:txBody>
      </p:sp>
      <p:pic>
        <p:nvPicPr>
          <p:cNvPr id="12" name="Picture 11">
            <a:extLst>
              <a:ext uri="{FF2B5EF4-FFF2-40B4-BE49-F238E27FC236}">
                <a16:creationId xmlns:a16="http://schemas.microsoft.com/office/drawing/2014/main" id="{AE76BDA8-0D36-95CA-99EB-A547B2B3EB7B}"/>
              </a:ext>
            </a:extLst>
          </p:cNvPr>
          <p:cNvPicPr>
            <a:picLocks noChangeAspect="1"/>
          </p:cNvPicPr>
          <p:nvPr/>
        </p:nvPicPr>
        <p:blipFill>
          <a:blip r:embed="rId2"/>
          <a:stretch>
            <a:fillRect/>
          </a:stretch>
        </p:blipFill>
        <p:spPr>
          <a:xfrm>
            <a:off x="73535" y="3829051"/>
            <a:ext cx="2150747" cy="2150747"/>
          </a:xfrm>
          <a:prstGeom prst="rect">
            <a:avLst/>
          </a:prstGeom>
        </p:spPr>
      </p:pic>
      <p:sp>
        <p:nvSpPr>
          <p:cNvPr id="13" name="TextBox 12">
            <a:extLst>
              <a:ext uri="{FF2B5EF4-FFF2-40B4-BE49-F238E27FC236}">
                <a16:creationId xmlns:a16="http://schemas.microsoft.com/office/drawing/2014/main" id="{0DC30781-BC5C-F652-5FBA-1B70D986FFFE}"/>
              </a:ext>
            </a:extLst>
          </p:cNvPr>
          <p:cNvSpPr txBox="1"/>
          <p:nvPr/>
        </p:nvSpPr>
        <p:spPr>
          <a:xfrm>
            <a:off x="5933440" y="4348025"/>
            <a:ext cx="659791" cy="769441"/>
          </a:xfrm>
          <a:prstGeom prst="rect">
            <a:avLst/>
          </a:prstGeom>
          <a:noFill/>
        </p:spPr>
        <p:txBody>
          <a:bodyPr wrap="square" rtlCol="0">
            <a:spAutoFit/>
          </a:bodyPr>
          <a:lstStyle/>
          <a:p>
            <a:r>
              <a:rPr lang="en-GB" sz="4400" dirty="0"/>
              <a:t>…</a:t>
            </a:r>
            <a:endParaRPr lang="LID4096" sz="4400" dirty="0"/>
          </a:p>
        </p:txBody>
      </p:sp>
      <p:sp>
        <p:nvSpPr>
          <p:cNvPr id="14" name="TextBox 13">
            <a:extLst>
              <a:ext uri="{FF2B5EF4-FFF2-40B4-BE49-F238E27FC236}">
                <a16:creationId xmlns:a16="http://schemas.microsoft.com/office/drawing/2014/main" id="{64C67F88-5E44-126D-C411-1565E26959D3}"/>
              </a:ext>
            </a:extLst>
          </p:cNvPr>
          <p:cNvSpPr txBox="1"/>
          <p:nvPr/>
        </p:nvSpPr>
        <p:spPr>
          <a:xfrm>
            <a:off x="7782560" y="3826857"/>
            <a:ext cx="2692400" cy="369332"/>
          </a:xfrm>
          <a:prstGeom prst="rect">
            <a:avLst/>
          </a:prstGeom>
          <a:noFill/>
        </p:spPr>
        <p:txBody>
          <a:bodyPr wrap="square" rtlCol="0">
            <a:spAutoFit/>
          </a:bodyPr>
          <a:lstStyle/>
          <a:p>
            <a:r>
              <a:rPr lang="en-GB" dirty="0"/>
              <a:t>Image-</a:t>
            </a:r>
            <a:r>
              <a:rPr lang="en-GB" dirty="0" err="1"/>
              <a:t>classification</a:t>
            </a:r>
            <a:endParaRPr lang="LID4096" dirty="0"/>
          </a:p>
        </p:txBody>
      </p:sp>
      <p:sp>
        <p:nvSpPr>
          <p:cNvPr id="15" name="TextBox 14">
            <a:extLst>
              <a:ext uri="{FF2B5EF4-FFF2-40B4-BE49-F238E27FC236}">
                <a16:creationId xmlns:a16="http://schemas.microsoft.com/office/drawing/2014/main" id="{AEBEBA7B-9891-BE64-7651-31A41DF094E0}"/>
              </a:ext>
            </a:extLst>
          </p:cNvPr>
          <p:cNvSpPr txBox="1"/>
          <p:nvPr/>
        </p:nvSpPr>
        <p:spPr>
          <a:xfrm>
            <a:off x="7782560" y="5289594"/>
            <a:ext cx="2692400" cy="369332"/>
          </a:xfrm>
          <a:prstGeom prst="rect">
            <a:avLst/>
          </a:prstGeom>
          <a:noFill/>
        </p:spPr>
        <p:txBody>
          <a:bodyPr wrap="square" rtlCol="0">
            <a:spAutoFit/>
          </a:bodyPr>
          <a:lstStyle/>
          <a:p>
            <a:r>
              <a:rPr lang="en-GB" dirty="0"/>
              <a:t>Image-</a:t>
            </a:r>
            <a:r>
              <a:rPr lang="en-GB" dirty="0" err="1"/>
              <a:t>segmentation</a:t>
            </a:r>
            <a:endParaRPr lang="LID4096" dirty="0"/>
          </a:p>
        </p:txBody>
      </p:sp>
      <p:sp>
        <p:nvSpPr>
          <p:cNvPr id="16" name="TextBox 15">
            <a:extLst>
              <a:ext uri="{FF2B5EF4-FFF2-40B4-BE49-F238E27FC236}">
                <a16:creationId xmlns:a16="http://schemas.microsoft.com/office/drawing/2014/main" id="{72A456DC-1919-8653-EFEE-4FB8C932A354}"/>
              </a:ext>
            </a:extLst>
          </p:cNvPr>
          <p:cNvSpPr txBox="1"/>
          <p:nvPr/>
        </p:nvSpPr>
        <p:spPr>
          <a:xfrm>
            <a:off x="7782560" y="4560657"/>
            <a:ext cx="2692400" cy="369332"/>
          </a:xfrm>
          <a:prstGeom prst="rect">
            <a:avLst/>
          </a:prstGeom>
          <a:noFill/>
        </p:spPr>
        <p:txBody>
          <a:bodyPr wrap="square" rtlCol="0">
            <a:spAutoFit/>
          </a:bodyPr>
          <a:lstStyle/>
          <a:p>
            <a:r>
              <a:rPr lang="en-GB" dirty="0"/>
              <a:t>Image-</a:t>
            </a:r>
            <a:r>
              <a:rPr lang="en-GB" dirty="0" err="1"/>
              <a:t>description</a:t>
            </a:r>
            <a:endParaRPr lang="LID4096" dirty="0"/>
          </a:p>
        </p:txBody>
      </p:sp>
      <p:cxnSp>
        <p:nvCxnSpPr>
          <p:cNvPr id="18" name="Straight Arrow Connector 17">
            <a:extLst>
              <a:ext uri="{FF2B5EF4-FFF2-40B4-BE49-F238E27FC236}">
                <a16:creationId xmlns:a16="http://schemas.microsoft.com/office/drawing/2014/main" id="{3ADBDCB6-09A9-7321-EB83-84FE4DE3FB18}"/>
              </a:ext>
            </a:extLst>
          </p:cNvPr>
          <p:cNvCxnSpPr>
            <a:cxnSpLocks/>
            <a:stCxn id="13" idx="3"/>
            <a:endCxn id="14" idx="1"/>
          </p:cNvCxnSpPr>
          <p:nvPr/>
        </p:nvCxnSpPr>
        <p:spPr>
          <a:xfrm flipV="1">
            <a:off x="6593231" y="4011523"/>
            <a:ext cx="1189329" cy="7212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777BB44-629A-0892-3C14-282BC16D82F3}"/>
              </a:ext>
            </a:extLst>
          </p:cNvPr>
          <p:cNvCxnSpPr>
            <a:cxnSpLocks/>
            <a:stCxn id="13" idx="3"/>
            <a:endCxn id="16" idx="1"/>
          </p:cNvCxnSpPr>
          <p:nvPr/>
        </p:nvCxnSpPr>
        <p:spPr>
          <a:xfrm>
            <a:off x="6593231" y="4732746"/>
            <a:ext cx="1189329" cy="125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4948D60-0A9B-59BF-D1C7-50F2CEC45F97}"/>
              </a:ext>
            </a:extLst>
          </p:cNvPr>
          <p:cNvCxnSpPr>
            <a:cxnSpLocks/>
            <a:stCxn id="13" idx="3"/>
            <a:endCxn id="15" idx="1"/>
          </p:cNvCxnSpPr>
          <p:nvPr/>
        </p:nvCxnSpPr>
        <p:spPr>
          <a:xfrm>
            <a:off x="6593231" y="4732746"/>
            <a:ext cx="1189329" cy="7415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9DE3330-AA64-0B8E-23B1-2F2E4F3394BE}"/>
              </a:ext>
            </a:extLst>
          </p:cNvPr>
          <p:cNvSpPr txBox="1"/>
          <p:nvPr/>
        </p:nvSpPr>
        <p:spPr>
          <a:xfrm>
            <a:off x="3110996" y="6155479"/>
            <a:ext cx="4844790" cy="646331"/>
          </a:xfrm>
          <a:prstGeom prst="rect">
            <a:avLst/>
          </a:prstGeom>
          <a:noFill/>
        </p:spPr>
        <p:txBody>
          <a:bodyPr wrap="square">
            <a:spAutoFit/>
          </a:bodyPr>
          <a:lstStyle/>
          <a:p>
            <a:r>
              <a:rPr lang="en-GB" sz="1200" dirty="0"/>
              <a:t>Image source: Cropped from </a:t>
            </a:r>
            <a:r>
              <a:rPr lang="LID4096" sz="1200" dirty="0"/>
              <a:t>HTW Dresden (Photographer: Peter Sebb)</a:t>
            </a:r>
            <a:r>
              <a:rPr lang="en-GB" sz="1200" dirty="0"/>
              <a:t> licensed</a:t>
            </a:r>
            <a:r>
              <a:rPr lang="LID4096" sz="1200" dirty="0"/>
              <a:t> CC BY-SA 3.0, </a:t>
            </a:r>
            <a:r>
              <a:rPr lang="LID4096" sz="1200" dirty="0">
                <a:hlinkClick r:id="rId3"/>
              </a:rPr>
              <a:t>https://commons.wikimedia.org/w/index.php?curid=15652763</a:t>
            </a:r>
            <a:r>
              <a:rPr lang="en-GB" sz="1200" dirty="0"/>
              <a:t> </a:t>
            </a:r>
            <a:endParaRPr lang="LID4096" sz="1200" dirty="0"/>
          </a:p>
        </p:txBody>
      </p:sp>
    </p:spTree>
    <p:extLst>
      <p:ext uri="{BB962C8B-B14F-4D97-AF65-F5344CB8AC3E}">
        <p14:creationId xmlns:p14="http://schemas.microsoft.com/office/powerpoint/2010/main" val="2112820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149D0-0568-7358-0047-5A8E621C9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657BF-B4A4-A9C1-6B7B-5D0E93E18478}"/>
              </a:ext>
            </a:extLst>
          </p:cNvPr>
          <p:cNvSpPr>
            <a:spLocks noGrp="1"/>
          </p:cNvSpPr>
          <p:nvPr>
            <p:ph type="title"/>
          </p:nvPr>
        </p:nvSpPr>
        <p:spPr/>
        <p:txBody>
          <a:bodyPr/>
          <a:lstStyle/>
          <a:p>
            <a:r>
              <a:rPr lang="en-GB" sz="3600" dirty="0"/>
              <a:t>Gradient Class-Activation Maps (Grad-CAM)</a:t>
            </a:r>
            <a:endParaRPr lang="LID4096" sz="3600" dirty="0"/>
          </a:p>
        </p:txBody>
      </p:sp>
      <p:sp>
        <p:nvSpPr>
          <p:cNvPr id="4" name="Rectangle 3">
            <a:extLst>
              <a:ext uri="{FF2B5EF4-FFF2-40B4-BE49-F238E27FC236}">
                <a16:creationId xmlns:a16="http://schemas.microsoft.com/office/drawing/2014/main" id="{EAD9BB2B-1513-AC74-7652-BC220B9795F0}"/>
              </a:ext>
            </a:extLst>
          </p:cNvPr>
          <p:cNvSpPr/>
          <p:nvPr/>
        </p:nvSpPr>
        <p:spPr>
          <a:xfrm rot="16200000">
            <a:off x="1406232" y="4768365"/>
            <a:ext cx="2150746" cy="272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convolutional</a:t>
            </a:r>
            <a:endParaRPr lang="LID4096" dirty="0"/>
          </a:p>
        </p:txBody>
      </p:sp>
      <p:sp>
        <p:nvSpPr>
          <p:cNvPr id="8" name="Oval 7">
            <a:extLst>
              <a:ext uri="{FF2B5EF4-FFF2-40B4-BE49-F238E27FC236}">
                <a16:creationId xmlns:a16="http://schemas.microsoft.com/office/drawing/2014/main" id="{A734C029-E081-4866-DD0A-554A8396D79B}"/>
              </a:ext>
            </a:extLst>
          </p:cNvPr>
          <p:cNvSpPr/>
          <p:nvPr/>
        </p:nvSpPr>
        <p:spPr>
          <a:xfrm>
            <a:off x="6103387" y="4307207"/>
            <a:ext cx="339088" cy="3009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100" dirty="0"/>
              <a:t>0.7</a:t>
            </a:r>
            <a:endParaRPr lang="LID4096" sz="1100" dirty="0"/>
          </a:p>
        </p:txBody>
      </p:sp>
      <p:sp>
        <p:nvSpPr>
          <p:cNvPr id="9" name="Oval 8">
            <a:extLst>
              <a:ext uri="{FF2B5EF4-FFF2-40B4-BE49-F238E27FC236}">
                <a16:creationId xmlns:a16="http://schemas.microsoft.com/office/drawing/2014/main" id="{DF3A95F0-60A7-A373-9F31-C6E547E2B1F8}"/>
              </a:ext>
            </a:extLst>
          </p:cNvPr>
          <p:cNvSpPr/>
          <p:nvPr/>
        </p:nvSpPr>
        <p:spPr>
          <a:xfrm>
            <a:off x="6086243" y="4726307"/>
            <a:ext cx="339088" cy="300990"/>
          </a:xfrm>
          <a:prstGeom prst="ellipse">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100" dirty="0"/>
              <a:t>0.1</a:t>
            </a:r>
            <a:endParaRPr lang="LID4096" sz="1100" dirty="0"/>
          </a:p>
        </p:txBody>
      </p:sp>
      <p:sp>
        <p:nvSpPr>
          <p:cNvPr id="10" name="Oval 9">
            <a:extLst>
              <a:ext uri="{FF2B5EF4-FFF2-40B4-BE49-F238E27FC236}">
                <a16:creationId xmlns:a16="http://schemas.microsoft.com/office/drawing/2014/main" id="{2B7F655D-CBCE-1730-B6BF-A31FE5D05A0E}"/>
              </a:ext>
            </a:extLst>
          </p:cNvPr>
          <p:cNvSpPr/>
          <p:nvPr/>
        </p:nvSpPr>
        <p:spPr>
          <a:xfrm>
            <a:off x="6086243" y="5145407"/>
            <a:ext cx="339088" cy="300990"/>
          </a:xfrm>
          <a:prstGeom prst="ellipse">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100" dirty="0"/>
              <a:t>0.1</a:t>
            </a:r>
            <a:endParaRPr lang="LID4096" sz="1100" dirty="0"/>
          </a:p>
        </p:txBody>
      </p:sp>
      <p:sp>
        <p:nvSpPr>
          <p:cNvPr id="11" name="Rectangle 10">
            <a:extLst>
              <a:ext uri="{FF2B5EF4-FFF2-40B4-BE49-F238E27FC236}">
                <a16:creationId xmlns:a16="http://schemas.microsoft.com/office/drawing/2014/main" id="{28F24AA3-B0CF-5C0C-BA77-3EEABD816935}"/>
              </a:ext>
            </a:extLst>
          </p:cNvPr>
          <p:cNvSpPr/>
          <p:nvPr/>
        </p:nvSpPr>
        <p:spPr>
          <a:xfrm rot="16200000">
            <a:off x="2210882" y="4660079"/>
            <a:ext cx="1800228" cy="4429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convolutional</a:t>
            </a:r>
            <a:endParaRPr lang="LID4096" dirty="0"/>
          </a:p>
        </p:txBody>
      </p:sp>
      <p:sp>
        <p:nvSpPr>
          <p:cNvPr id="12" name="Rectangle 11">
            <a:extLst>
              <a:ext uri="{FF2B5EF4-FFF2-40B4-BE49-F238E27FC236}">
                <a16:creationId xmlns:a16="http://schemas.microsoft.com/office/drawing/2014/main" id="{333E022B-AA59-DD60-7F5D-D4676F7E1AAA}"/>
              </a:ext>
            </a:extLst>
          </p:cNvPr>
          <p:cNvSpPr/>
          <p:nvPr/>
        </p:nvSpPr>
        <p:spPr>
          <a:xfrm rot="16200000">
            <a:off x="3224774" y="4584729"/>
            <a:ext cx="1491544" cy="6136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a:t>
            </a:r>
            <a:endParaRPr lang="LID4096" dirty="0"/>
          </a:p>
        </p:txBody>
      </p:sp>
      <p:sp>
        <p:nvSpPr>
          <p:cNvPr id="13" name="Rectangle 12">
            <a:extLst>
              <a:ext uri="{FF2B5EF4-FFF2-40B4-BE49-F238E27FC236}">
                <a16:creationId xmlns:a16="http://schemas.microsoft.com/office/drawing/2014/main" id="{1F37E3E8-8C2C-13D7-9111-218AAD9D54D8}"/>
              </a:ext>
            </a:extLst>
          </p:cNvPr>
          <p:cNvSpPr/>
          <p:nvPr/>
        </p:nvSpPr>
        <p:spPr>
          <a:xfrm rot="16200000">
            <a:off x="4638572" y="4293769"/>
            <a:ext cx="1139190" cy="1166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a:t>
            </a:r>
            <a:endParaRPr lang="LID4096" dirty="0"/>
          </a:p>
        </p:txBody>
      </p:sp>
      <p:pic>
        <p:nvPicPr>
          <p:cNvPr id="15" name="Picture 14">
            <a:extLst>
              <a:ext uri="{FF2B5EF4-FFF2-40B4-BE49-F238E27FC236}">
                <a16:creationId xmlns:a16="http://schemas.microsoft.com/office/drawing/2014/main" id="{6130E95B-F6B3-F007-F60E-DFB0DE78D285}"/>
              </a:ext>
            </a:extLst>
          </p:cNvPr>
          <p:cNvPicPr>
            <a:picLocks noChangeAspect="1"/>
          </p:cNvPicPr>
          <p:nvPr/>
        </p:nvPicPr>
        <p:blipFill>
          <a:blip r:embed="rId3"/>
          <a:stretch>
            <a:fillRect/>
          </a:stretch>
        </p:blipFill>
        <p:spPr>
          <a:xfrm>
            <a:off x="73535" y="3829051"/>
            <a:ext cx="2150747" cy="2150747"/>
          </a:xfrm>
          <a:prstGeom prst="rect">
            <a:avLst/>
          </a:prstGeom>
        </p:spPr>
      </p:pic>
      <p:sp>
        <p:nvSpPr>
          <p:cNvPr id="73" name="TextBox 72">
            <a:extLst>
              <a:ext uri="{FF2B5EF4-FFF2-40B4-BE49-F238E27FC236}">
                <a16:creationId xmlns:a16="http://schemas.microsoft.com/office/drawing/2014/main" id="{0C20842F-1084-ACAC-FEF4-048F6A9C4D27}"/>
              </a:ext>
            </a:extLst>
          </p:cNvPr>
          <p:cNvSpPr txBox="1"/>
          <p:nvPr/>
        </p:nvSpPr>
        <p:spPr>
          <a:xfrm>
            <a:off x="6421120" y="4215766"/>
            <a:ext cx="2641600" cy="1294585"/>
          </a:xfrm>
          <a:prstGeom prst="rect">
            <a:avLst/>
          </a:prstGeom>
          <a:noFill/>
        </p:spPr>
        <p:txBody>
          <a:bodyPr wrap="square" rtlCol="0">
            <a:spAutoFit/>
          </a:bodyPr>
          <a:lstStyle/>
          <a:p>
            <a:pPr>
              <a:lnSpc>
                <a:spcPct val="150000"/>
              </a:lnSpc>
            </a:pPr>
            <a:r>
              <a:rPr lang="en-GB" dirty="0"/>
              <a:t>Beach wagon</a:t>
            </a:r>
          </a:p>
          <a:p>
            <a:pPr>
              <a:lnSpc>
                <a:spcPct val="150000"/>
              </a:lnSpc>
            </a:pPr>
            <a:r>
              <a:rPr lang="en-GB" dirty="0"/>
              <a:t>goldfish</a:t>
            </a:r>
          </a:p>
          <a:p>
            <a:pPr>
              <a:lnSpc>
                <a:spcPct val="150000"/>
              </a:lnSpc>
            </a:pPr>
            <a:r>
              <a:rPr lang="en-GB" dirty="0"/>
              <a:t>palace</a:t>
            </a:r>
            <a:endParaRPr lang="LID4096" dirty="0"/>
          </a:p>
        </p:txBody>
      </p:sp>
      <p:sp>
        <p:nvSpPr>
          <p:cNvPr id="75" name="Left Brace 74">
            <a:extLst>
              <a:ext uri="{FF2B5EF4-FFF2-40B4-BE49-F238E27FC236}">
                <a16:creationId xmlns:a16="http://schemas.microsoft.com/office/drawing/2014/main" id="{670E5740-0D23-7381-DA26-A28BBEDD08A3}"/>
              </a:ext>
            </a:extLst>
          </p:cNvPr>
          <p:cNvSpPr/>
          <p:nvPr/>
        </p:nvSpPr>
        <p:spPr>
          <a:xfrm rot="5400000">
            <a:off x="3936366" y="1868661"/>
            <a:ext cx="264417" cy="34452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76" name="TextBox 75">
            <a:extLst>
              <a:ext uri="{FF2B5EF4-FFF2-40B4-BE49-F238E27FC236}">
                <a16:creationId xmlns:a16="http://schemas.microsoft.com/office/drawing/2014/main" id="{3E200CBB-91C5-D0F5-285D-7ED04E16F7F9}"/>
              </a:ext>
            </a:extLst>
          </p:cNvPr>
          <p:cNvSpPr txBox="1"/>
          <p:nvPr/>
        </p:nvSpPr>
        <p:spPr>
          <a:xfrm>
            <a:off x="2476499" y="2793871"/>
            <a:ext cx="3154681" cy="646331"/>
          </a:xfrm>
          <a:prstGeom prst="rect">
            <a:avLst/>
          </a:prstGeom>
          <a:noFill/>
        </p:spPr>
        <p:txBody>
          <a:bodyPr wrap="square" rtlCol="0">
            <a:spAutoFit/>
          </a:bodyPr>
          <a:lstStyle/>
          <a:p>
            <a:pPr algn="ctr"/>
            <a:r>
              <a:rPr lang="en-GB" dirty="0"/>
              <a:t>Convolutional layers of a DNN such as </a:t>
            </a:r>
            <a:r>
              <a:rPr lang="en-GB" dirty="0" err="1"/>
              <a:t>ResNet</a:t>
            </a:r>
            <a:endParaRPr lang="LID4096" dirty="0"/>
          </a:p>
        </p:txBody>
      </p:sp>
      <p:sp>
        <p:nvSpPr>
          <p:cNvPr id="77" name="Left Brace 76">
            <a:extLst>
              <a:ext uri="{FF2B5EF4-FFF2-40B4-BE49-F238E27FC236}">
                <a16:creationId xmlns:a16="http://schemas.microsoft.com/office/drawing/2014/main" id="{7123491C-26F6-0CE1-19E9-EEDAD0AAFA33}"/>
              </a:ext>
            </a:extLst>
          </p:cNvPr>
          <p:cNvSpPr/>
          <p:nvPr/>
        </p:nvSpPr>
        <p:spPr>
          <a:xfrm rot="5400000">
            <a:off x="1005049" y="2515913"/>
            <a:ext cx="264417" cy="21507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78" name="Left Brace 77">
            <a:extLst>
              <a:ext uri="{FF2B5EF4-FFF2-40B4-BE49-F238E27FC236}">
                <a16:creationId xmlns:a16="http://schemas.microsoft.com/office/drawing/2014/main" id="{39A73A2F-640F-E251-DCF5-963E968EF334}"/>
              </a:ext>
            </a:extLst>
          </p:cNvPr>
          <p:cNvSpPr/>
          <p:nvPr/>
        </p:nvSpPr>
        <p:spPr>
          <a:xfrm rot="5400000">
            <a:off x="6099031" y="3284568"/>
            <a:ext cx="264417" cy="6134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79" name="TextBox 78">
            <a:extLst>
              <a:ext uri="{FF2B5EF4-FFF2-40B4-BE49-F238E27FC236}">
                <a16:creationId xmlns:a16="http://schemas.microsoft.com/office/drawing/2014/main" id="{3147EA62-42F6-8EF9-F452-3164F4F2E9EC}"/>
              </a:ext>
            </a:extLst>
          </p:cNvPr>
          <p:cNvSpPr txBox="1"/>
          <p:nvPr/>
        </p:nvSpPr>
        <p:spPr>
          <a:xfrm>
            <a:off x="73535" y="2877955"/>
            <a:ext cx="2139096" cy="369332"/>
          </a:xfrm>
          <a:prstGeom prst="rect">
            <a:avLst/>
          </a:prstGeom>
          <a:noFill/>
        </p:spPr>
        <p:txBody>
          <a:bodyPr wrap="square" rtlCol="0">
            <a:spAutoFit/>
          </a:bodyPr>
          <a:lstStyle/>
          <a:p>
            <a:pPr algn="ctr"/>
            <a:r>
              <a:rPr lang="en-GB" dirty="0"/>
              <a:t>Input image</a:t>
            </a:r>
            <a:endParaRPr lang="LID4096" dirty="0"/>
          </a:p>
        </p:txBody>
      </p:sp>
      <p:sp>
        <p:nvSpPr>
          <p:cNvPr id="80" name="TextBox 79">
            <a:extLst>
              <a:ext uri="{FF2B5EF4-FFF2-40B4-BE49-F238E27FC236}">
                <a16:creationId xmlns:a16="http://schemas.microsoft.com/office/drawing/2014/main" id="{9CA26829-2EB2-D19A-3938-B32A7E8B0AA3}"/>
              </a:ext>
            </a:extLst>
          </p:cNvPr>
          <p:cNvSpPr txBox="1"/>
          <p:nvPr/>
        </p:nvSpPr>
        <p:spPr>
          <a:xfrm>
            <a:off x="5756880" y="2806777"/>
            <a:ext cx="1977420" cy="646331"/>
          </a:xfrm>
          <a:prstGeom prst="rect">
            <a:avLst/>
          </a:prstGeom>
          <a:noFill/>
        </p:spPr>
        <p:txBody>
          <a:bodyPr wrap="square" rtlCol="0">
            <a:spAutoFit/>
          </a:bodyPr>
          <a:lstStyle/>
          <a:p>
            <a:pPr algn="ctr"/>
            <a:r>
              <a:rPr lang="en-GB" dirty="0"/>
              <a:t>Output: a vector of probabilities.</a:t>
            </a:r>
            <a:endParaRPr lang="LID4096" dirty="0"/>
          </a:p>
        </p:txBody>
      </p:sp>
      <p:sp>
        <p:nvSpPr>
          <p:cNvPr id="82" name="TextBox 81">
            <a:extLst>
              <a:ext uri="{FF2B5EF4-FFF2-40B4-BE49-F238E27FC236}">
                <a16:creationId xmlns:a16="http://schemas.microsoft.com/office/drawing/2014/main" id="{9110D37D-B385-E0A2-15E5-349C1D5E7023}"/>
              </a:ext>
            </a:extLst>
          </p:cNvPr>
          <p:cNvSpPr txBox="1"/>
          <p:nvPr/>
        </p:nvSpPr>
        <p:spPr>
          <a:xfrm>
            <a:off x="3110996" y="6155479"/>
            <a:ext cx="4844790" cy="646331"/>
          </a:xfrm>
          <a:prstGeom prst="rect">
            <a:avLst/>
          </a:prstGeom>
          <a:noFill/>
        </p:spPr>
        <p:txBody>
          <a:bodyPr wrap="square">
            <a:spAutoFit/>
          </a:bodyPr>
          <a:lstStyle/>
          <a:p>
            <a:r>
              <a:rPr lang="en-GB" sz="1200" dirty="0"/>
              <a:t>Image source: Cropped from </a:t>
            </a:r>
            <a:r>
              <a:rPr lang="LID4096" sz="1200" dirty="0"/>
              <a:t>HTW Dresden (Fotograf: Peter Sebb)</a:t>
            </a:r>
            <a:r>
              <a:rPr lang="en-GB" sz="1200" dirty="0"/>
              <a:t> licensed</a:t>
            </a:r>
            <a:r>
              <a:rPr lang="LID4096" sz="1200" dirty="0"/>
              <a:t> CC BY-SA 3.0, </a:t>
            </a:r>
            <a:r>
              <a:rPr lang="LID4096" sz="1200" dirty="0">
                <a:hlinkClick r:id="rId4"/>
              </a:rPr>
              <a:t>https://commons.wikimedia.org/w/index.php?curid=15652763</a:t>
            </a:r>
            <a:r>
              <a:rPr lang="en-GB" sz="1200" dirty="0"/>
              <a:t> </a:t>
            </a:r>
            <a:endParaRPr lang="LID4096" sz="1200" dirty="0"/>
          </a:p>
        </p:txBody>
      </p:sp>
      <p:sp>
        <p:nvSpPr>
          <p:cNvPr id="6" name="Content Placeholder 5">
            <a:extLst>
              <a:ext uri="{FF2B5EF4-FFF2-40B4-BE49-F238E27FC236}">
                <a16:creationId xmlns:a16="http://schemas.microsoft.com/office/drawing/2014/main" id="{320E3761-7A1C-7A98-8EE8-7E9BB1C7D820}"/>
              </a:ext>
            </a:extLst>
          </p:cNvPr>
          <p:cNvSpPr>
            <a:spLocks noGrp="1"/>
          </p:cNvSpPr>
          <p:nvPr>
            <p:ph sz="quarter" idx="10"/>
          </p:nvPr>
        </p:nvSpPr>
        <p:spPr>
          <a:xfrm>
            <a:off x="875566" y="1184015"/>
            <a:ext cx="10644901" cy="1187580"/>
          </a:xfrm>
        </p:spPr>
        <p:txBody>
          <a:bodyPr/>
          <a:lstStyle/>
          <a:p>
            <a:r>
              <a:rPr lang="en-GB" dirty="0" err="1"/>
              <a:t>Is</a:t>
            </a:r>
            <a:r>
              <a:rPr lang="en-GB" dirty="0"/>
              <a:t> applied</a:t>
            </a:r>
            <a:r>
              <a:rPr lang="en-GB" dirty="0" err="1"/>
              <a:t> to </a:t>
            </a:r>
            <a:r>
              <a:rPr lang="en-GB" dirty="0"/>
              <a:t>existing</a:t>
            </a:r>
            <a:r>
              <a:rPr lang="en-GB" dirty="0" err="1"/>
              <a:t> </a:t>
            </a:r>
            <a:r>
              <a:rPr lang="en-GB" dirty="0"/>
              <a:t>network</a:t>
            </a:r>
            <a:r>
              <a:rPr lang="en-GB" dirty="0" err="1"/>
              <a:t> </a:t>
            </a:r>
            <a:r>
              <a:rPr lang="en-GB" dirty="0"/>
              <a:t>; </a:t>
            </a:r>
            <a:r>
              <a:rPr lang="en-GB" dirty="0" err="1"/>
              <a:t>no</a:t>
            </a:r>
            <a:r>
              <a:rPr lang="en-GB" dirty="0"/>
              <a:t> </a:t>
            </a:r>
            <a:r>
              <a:rPr lang="en-GB" dirty="0" err="1"/>
              <a:t>modification</a:t>
            </a:r>
            <a:r>
              <a:rPr lang="en-GB" dirty="0"/>
              <a:t> of the </a:t>
            </a:r>
            <a:r>
              <a:rPr lang="en-GB" dirty="0" err="1"/>
              <a:t>architecture</a:t>
            </a:r>
            <a:r>
              <a:rPr lang="en-GB" dirty="0"/>
              <a:t> </a:t>
            </a:r>
            <a:r>
              <a:rPr lang="en-GB" dirty="0" err="1"/>
              <a:t>necessary</a:t>
            </a:r>
            <a:r>
              <a:rPr lang="en-GB" dirty="0"/>
              <a:t> (post-hoc method).</a:t>
            </a:r>
            <a:endParaRPr lang="LID4096" dirty="0"/>
          </a:p>
        </p:txBody>
      </p:sp>
    </p:spTree>
    <p:extLst>
      <p:ext uri="{BB962C8B-B14F-4D97-AF65-F5344CB8AC3E}">
        <p14:creationId xmlns:p14="http://schemas.microsoft.com/office/powerpoint/2010/main" val="1182685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ED73D-80CC-96D2-B0F9-D14DE498D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2A5E9-062A-656F-EB97-3635B28ADAF7}"/>
              </a:ext>
            </a:extLst>
          </p:cNvPr>
          <p:cNvSpPr>
            <a:spLocks noGrp="1"/>
          </p:cNvSpPr>
          <p:nvPr>
            <p:ph type="title"/>
          </p:nvPr>
        </p:nvSpPr>
        <p:spPr/>
        <p:txBody>
          <a:bodyPr/>
          <a:lstStyle/>
          <a:p>
            <a:r>
              <a:rPr lang="en-GB" sz="3600" dirty="0"/>
              <a:t>Gradient Class-Activation Maps (Grad-CAM)</a:t>
            </a:r>
            <a:endParaRPr lang="LID4096" sz="3600" dirty="0"/>
          </a:p>
        </p:txBody>
      </p:sp>
      <p:sp>
        <p:nvSpPr>
          <p:cNvPr id="3" name="Content Placeholder 2">
            <a:extLst>
              <a:ext uri="{FF2B5EF4-FFF2-40B4-BE49-F238E27FC236}">
                <a16:creationId xmlns:a16="http://schemas.microsoft.com/office/drawing/2014/main" id="{912C6BFB-4705-7F43-8A87-782BA425375D}"/>
              </a:ext>
            </a:extLst>
          </p:cNvPr>
          <p:cNvSpPr>
            <a:spLocks noGrp="1"/>
          </p:cNvSpPr>
          <p:nvPr>
            <p:ph sz="quarter" idx="10"/>
          </p:nvPr>
        </p:nvSpPr>
        <p:spPr>
          <a:xfrm>
            <a:off x="875566" y="1184015"/>
            <a:ext cx="10644901" cy="686694"/>
          </a:xfrm>
        </p:spPr>
        <p:txBody>
          <a:bodyPr/>
          <a:lstStyle/>
          <a:p>
            <a:r>
              <a:rPr lang="en-GB" dirty="0"/>
              <a:t>Applied to existing network; no adaptation of the architecture necessary (post-hoc method).</a:t>
            </a:r>
            <a:endParaRPr lang="LID4096" dirty="0"/>
          </a:p>
        </p:txBody>
      </p:sp>
      <p:sp>
        <p:nvSpPr>
          <p:cNvPr id="4" name="Rectangle 3">
            <a:extLst>
              <a:ext uri="{FF2B5EF4-FFF2-40B4-BE49-F238E27FC236}">
                <a16:creationId xmlns:a16="http://schemas.microsoft.com/office/drawing/2014/main" id="{8B2E64AB-E5E3-11EE-AD1C-80104AA86512}"/>
              </a:ext>
            </a:extLst>
          </p:cNvPr>
          <p:cNvSpPr/>
          <p:nvPr/>
        </p:nvSpPr>
        <p:spPr>
          <a:xfrm rot="16200000">
            <a:off x="1406232" y="4768365"/>
            <a:ext cx="2150746" cy="272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convulutional</a:t>
            </a:r>
            <a:endParaRPr lang="LID4096" dirty="0"/>
          </a:p>
        </p:txBody>
      </p:sp>
      <p:sp>
        <p:nvSpPr>
          <p:cNvPr id="8" name="Oval 7">
            <a:extLst>
              <a:ext uri="{FF2B5EF4-FFF2-40B4-BE49-F238E27FC236}">
                <a16:creationId xmlns:a16="http://schemas.microsoft.com/office/drawing/2014/main" id="{CB5424AF-F45E-1578-1F3D-F6A32F37B39C}"/>
              </a:ext>
            </a:extLst>
          </p:cNvPr>
          <p:cNvSpPr/>
          <p:nvPr/>
        </p:nvSpPr>
        <p:spPr>
          <a:xfrm>
            <a:off x="6103387" y="4307207"/>
            <a:ext cx="339088" cy="3009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Oval 8">
            <a:extLst>
              <a:ext uri="{FF2B5EF4-FFF2-40B4-BE49-F238E27FC236}">
                <a16:creationId xmlns:a16="http://schemas.microsoft.com/office/drawing/2014/main" id="{AA572238-A8F2-1176-D5AC-B2506744040A}"/>
              </a:ext>
            </a:extLst>
          </p:cNvPr>
          <p:cNvSpPr/>
          <p:nvPr/>
        </p:nvSpPr>
        <p:spPr>
          <a:xfrm>
            <a:off x="6086243" y="4726307"/>
            <a:ext cx="339088" cy="300990"/>
          </a:xfrm>
          <a:prstGeom prst="ellipse">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Oval 9">
            <a:extLst>
              <a:ext uri="{FF2B5EF4-FFF2-40B4-BE49-F238E27FC236}">
                <a16:creationId xmlns:a16="http://schemas.microsoft.com/office/drawing/2014/main" id="{616EB55B-5D5B-CF9E-D87E-A203A3CD5713}"/>
              </a:ext>
            </a:extLst>
          </p:cNvPr>
          <p:cNvSpPr/>
          <p:nvPr/>
        </p:nvSpPr>
        <p:spPr>
          <a:xfrm>
            <a:off x="6086243" y="5145407"/>
            <a:ext cx="339088" cy="300990"/>
          </a:xfrm>
          <a:prstGeom prst="ellipse">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Rectangle 10">
            <a:extLst>
              <a:ext uri="{FF2B5EF4-FFF2-40B4-BE49-F238E27FC236}">
                <a16:creationId xmlns:a16="http://schemas.microsoft.com/office/drawing/2014/main" id="{D4D454FE-E7A5-B181-2DD1-60DA05BEA81F}"/>
              </a:ext>
            </a:extLst>
          </p:cNvPr>
          <p:cNvSpPr/>
          <p:nvPr/>
        </p:nvSpPr>
        <p:spPr>
          <a:xfrm rot="16200000">
            <a:off x="2210882" y="4660079"/>
            <a:ext cx="1800228" cy="4429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convulutional</a:t>
            </a:r>
            <a:endParaRPr lang="LID4096" dirty="0"/>
          </a:p>
        </p:txBody>
      </p:sp>
      <p:sp>
        <p:nvSpPr>
          <p:cNvPr id="12" name="Rectangle 11">
            <a:extLst>
              <a:ext uri="{FF2B5EF4-FFF2-40B4-BE49-F238E27FC236}">
                <a16:creationId xmlns:a16="http://schemas.microsoft.com/office/drawing/2014/main" id="{B07E8F47-1ABF-BD0C-54E0-BD9AAE6C6B4C}"/>
              </a:ext>
            </a:extLst>
          </p:cNvPr>
          <p:cNvSpPr/>
          <p:nvPr/>
        </p:nvSpPr>
        <p:spPr>
          <a:xfrm rot="16200000">
            <a:off x="3224774" y="4584729"/>
            <a:ext cx="1491544" cy="6136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a:t>
            </a:r>
            <a:endParaRPr lang="LID4096" dirty="0"/>
          </a:p>
        </p:txBody>
      </p:sp>
      <p:sp>
        <p:nvSpPr>
          <p:cNvPr id="13" name="Rectangle 12">
            <a:extLst>
              <a:ext uri="{FF2B5EF4-FFF2-40B4-BE49-F238E27FC236}">
                <a16:creationId xmlns:a16="http://schemas.microsoft.com/office/drawing/2014/main" id="{1F8ED17B-3746-E950-0EBA-B32EA697A287}"/>
              </a:ext>
            </a:extLst>
          </p:cNvPr>
          <p:cNvSpPr/>
          <p:nvPr/>
        </p:nvSpPr>
        <p:spPr>
          <a:xfrm rot="16200000">
            <a:off x="4638572" y="4293769"/>
            <a:ext cx="1139190" cy="1166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a:t>
            </a:r>
            <a:endParaRPr lang="LID4096" dirty="0"/>
          </a:p>
        </p:txBody>
      </p:sp>
      <p:pic>
        <p:nvPicPr>
          <p:cNvPr id="15" name="Picture 14">
            <a:extLst>
              <a:ext uri="{FF2B5EF4-FFF2-40B4-BE49-F238E27FC236}">
                <a16:creationId xmlns:a16="http://schemas.microsoft.com/office/drawing/2014/main" id="{88988F0D-59C0-1ED2-141E-BF208481B741}"/>
              </a:ext>
            </a:extLst>
          </p:cNvPr>
          <p:cNvPicPr>
            <a:picLocks noChangeAspect="1"/>
          </p:cNvPicPr>
          <p:nvPr/>
        </p:nvPicPr>
        <p:blipFill>
          <a:blip r:embed="rId3"/>
          <a:stretch>
            <a:fillRect/>
          </a:stretch>
        </p:blipFill>
        <p:spPr>
          <a:xfrm>
            <a:off x="73535" y="3829051"/>
            <a:ext cx="2150747" cy="2150747"/>
          </a:xfrm>
          <a:prstGeom prst="rect">
            <a:avLst/>
          </a:prstGeom>
        </p:spPr>
      </p:pic>
      <p:pic>
        <p:nvPicPr>
          <p:cNvPr id="18" name="Picture 17">
            <a:extLst>
              <a:ext uri="{FF2B5EF4-FFF2-40B4-BE49-F238E27FC236}">
                <a16:creationId xmlns:a16="http://schemas.microsoft.com/office/drawing/2014/main" id="{B70D2F0F-98A4-4838-4F58-BAACB15ECD69}"/>
              </a:ext>
            </a:extLst>
          </p:cNvPr>
          <p:cNvPicPr>
            <a:picLocks noChangeAspect="1"/>
          </p:cNvPicPr>
          <p:nvPr/>
        </p:nvPicPr>
        <p:blipFill>
          <a:blip r:embed="rId4"/>
          <a:stretch>
            <a:fillRect/>
          </a:stretch>
        </p:blipFill>
        <p:spPr>
          <a:xfrm>
            <a:off x="531978" y="2026189"/>
            <a:ext cx="2150747" cy="1205644"/>
          </a:xfrm>
          <a:prstGeom prst="rect">
            <a:avLst/>
          </a:prstGeom>
        </p:spPr>
      </p:pic>
      <p:cxnSp>
        <p:nvCxnSpPr>
          <p:cNvPr id="20" name="Straight Connector 19">
            <a:extLst>
              <a:ext uri="{FF2B5EF4-FFF2-40B4-BE49-F238E27FC236}">
                <a16:creationId xmlns:a16="http://schemas.microsoft.com/office/drawing/2014/main" id="{6C8B6FB8-F07C-A4B5-4F2B-5DD0FCB1C730}"/>
              </a:ext>
            </a:extLst>
          </p:cNvPr>
          <p:cNvCxnSpPr>
            <a:cxnSpLocks/>
          </p:cNvCxnSpPr>
          <p:nvPr/>
        </p:nvCxnSpPr>
        <p:spPr>
          <a:xfrm>
            <a:off x="1056640" y="3231833"/>
            <a:ext cx="1561025" cy="5972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EDED2B-114A-5488-305A-AE4FA3A20638}"/>
              </a:ext>
            </a:extLst>
          </p:cNvPr>
          <p:cNvCxnSpPr>
            <a:cxnSpLocks/>
          </p:cNvCxnSpPr>
          <p:nvPr/>
        </p:nvCxnSpPr>
        <p:spPr>
          <a:xfrm flipH="1" flipV="1">
            <a:off x="2198023" y="3231833"/>
            <a:ext cx="419641" cy="59721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7BC0D640-711D-9384-33A6-3B860C25B4A9}"/>
              </a:ext>
            </a:extLst>
          </p:cNvPr>
          <p:cNvPicPr>
            <a:picLocks noChangeAspect="1"/>
          </p:cNvPicPr>
          <p:nvPr/>
        </p:nvPicPr>
        <p:blipFill>
          <a:blip r:embed="rId5"/>
          <a:stretch>
            <a:fillRect/>
          </a:stretch>
        </p:blipFill>
        <p:spPr>
          <a:xfrm>
            <a:off x="2771821" y="2026189"/>
            <a:ext cx="2150746" cy="1205644"/>
          </a:xfrm>
          <a:prstGeom prst="rect">
            <a:avLst/>
          </a:prstGeom>
        </p:spPr>
      </p:pic>
      <p:pic>
        <p:nvPicPr>
          <p:cNvPr id="32" name="Picture 31">
            <a:extLst>
              <a:ext uri="{FF2B5EF4-FFF2-40B4-BE49-F238E27FC236}">
                <a16:creationId xmlns:a16="http://schemas.microsoft.com/office/drawing/2014/main" id="{6D9A1637-BCE4-5655-BCCF-EDC3B36ED7D4}"/>
              </a:ext>
            </a:extLst>
          </p:cNvPr>
          <p:cNvPicPr>
            <a:picLocks noChangeAspect="1"/>
          </p:cNvPicPr>
          <p:nvPr/>
        </p:nvPicPr>
        <p:blipFill>
          <a:blip r:embed="rId6"/>
          <a:stretch>
            <a:fillRect/>
          </a:stretch>
        </p:blipFill>
        <p:spPr>
          <a:xfrm>
            <a:off x="5024598" y="2026189"/>
            <a:ext cx="2142804" cy="1205644"/>
          </a:xfrm>
          <a:prstGeom prst="rect">
            <a:avLst/>
          </a:prstGeom>
        </p:spPr>
      </p:pic>
      <p:cxnSp>
        <p:nvCxnSpPr>
          <p:cNvPr id="34" name="Straight Connector 33">
            <a:extLst>
              <a:ext uri="{FF2B5EF4-FFF2-40B4-BE49-F238E27FC236}">
                <a16:creationId xmlns:a16="http://schemas.microsoft.com/office/drawing/2014/main" id="{54EC1D84-6CF5-19C7-CCCD-4ACF10130F96}"/>
              </a:ext>
            </a:extLst>
          </p:cNvPr>
          <p:cNvCxnSpPr>
            <a:cxnSpLocks/>
          </p:cNvCxnSpPr>
          <p:nvPr/>
        </p:nvCxnSpPr>
        <p:spPr>
          <a:xfrm>
            <a:off x="3302394" y="3231833"/>
            <a:ext cx="30089" cy="7496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6179A55-AE77-1DAE-B69D-466ED3E0BBA8}"/>
              </a:ext>
            </a:extLst>
          </p:cNvPr>
          <p:cNvCxnSpPr>
            <a:cxnSpLocks/>
          </p:cNvCxnSpPr>
          <p:nvPr/>
        </p:nvCxnSpPr>
        <p:spPr>
          <a:xfrm flipH="1">
            <a:off x="3332480" y="3231833"/>
            <a:ext cx="1158039" cy="7496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62F853-AF60-439E-6879-BFCDC11D39A9}"/>
              </a:ext>
            </a:extLst>
          </p:cNvPr>
          <p:cNvCxnSpPr>
            <a:cxnSpLocks/>
          </p:cNvCxnSpPr>
          <p:nvPr/>
        </p:nvCxnSpPr>
        <p:spPr>
          <a:xfrm>
            <a:off x="5537200" y="3231833"/>
            <a:ext cx="254000" cy="10753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6445EC2-E88E-544A-14D9-FD9492855334}"/>
              </a:ext>
            </a:extLst>
          </p:cNvPr>
          <p:cNvCxnSpPr>
            <a:cxnSpLocks/>
          </p:cNvCxnSpPr>
          <p:nvPr/>
        </p:nvCxnSpPr>
        <p:spPr>
          <a:xfrm flipH="1">
            <a:off x="5791200" y="3231833"/>
            <a:ext cx="894080" cy="10753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F2EC565-4361-B490-F681-BDE21CA62FB0}"/>
              </a:ext>
            </a:extLst>
          </p:cNvPr>
          <p:cNvSpPr txBox="1"/>
          <p:nvPr/>
        </p:nvSpPr>
        <p:spPr>
          <a:xfrm>
            <a:off x="6421120" y="4215766"/>
            <a:ext cx="2641600" cy="1294585"/>
          </a:xfrm>
          <a:prstGeom prst="rect">
            <a:avLst/>
          </a:prstGeom>
          <a:noFill/>
        </p:spPr>
        <p:txBody>
          <a:bodyPr wrap="square" rtlCol="0">
            <a:spAutoFit/>
          </a:bodyPr>
          <a:lstStyle/>
          <a:p>
            <a:pPr>
              <a:lnSpc>
                <a:spcPct val="150000"/>
              </a:lnSpc>
            </a:pPr>
            <a:r>
              <a:rPr lang="en-GB" dirty="0"/>
              <a:t>Beach wagon</a:t>
            </a:r>
          </a:p>
          <a:p>
            <a:pPr>
              <a:lnSpc>
                <a:spcPct val="150000"/>
              </a:lnSpc>
            </a:pPr>
            <a:r>
              <a:rPr lang="en-GB" dirty="0"/>
              <a:t>goldfish</a:t>
            </a:r>
          </a:p>
          <a:p>
            <a:pPr>
              <a:lnSpc>
                <a:spcPct val="150000"/>
              </a:lnSpc>
            </a:pPr>
            <a:r>
              <a:rPr lang="en-GB" dirty="0"/>
              <a:t>palace</a:t>
            </a:r>
            <a:endParaRPr lang="LID4096" dirty="0"/>
          </a:p>
        </p:txBody>
      </p:sp>
      <p:sp>
        <p:nvSpPr>
          <p:cNvPr id="6" name="TextBox 5">
            <a:extLst>
              <a:ext uri="{FF2B5EF4-FFF2-40B4-BE49-F238E27FC236}">
                <a16:creationId xmlns:a16="http://schemas.microsoft.com/office/drawing/2014/main" id="{1890EE57-F652-3337-36C8-F02CFE4D792A}"/>
              </a:ext>
            </a:extLst>
          </p:cNvPr>
          <p:cNvSpPr txBox="1"/>
          <p:nvPr/>
        </p:nvSpPr>
        <p:spPr>
          <a:xfrm>
            <a:off x="3110996" y="6155479"/>
            <a:ext cx="4844790" cy="646331"/>
          </a:xfrm>
          <a:prstGeom prst="rect">
            <a:avLst/>
          </a:prstGeom>
          <a:noFill/>
        </p:spPr>
        <p:txBody>
          <a:bodyPr wrap="square">
            <a:spAutoFit/>
          </a:bodyPr>
          <a:lstStyle/>
          <a:p>
            <a:r>
              <a:rPr lang="en-GB" sz="1200" dirty="0"/>
              <a:t>Image source: Cropped from </a:t>
            </a:r>
            <a:r>
              <a:rPr lang="LID4096" sz="1200" dirty="0"/>
              <a:t>HTW Dresden (Fotograf: Peter Sebb)</a:t>
            </a:r>
            <a:r>
              <a:rPr lang="en-GB" sz="1200" dirty="0"/>
              <a:t> licensed</a:t>
            </a:r>
            <a:r>
              <a:rPr lang="LID4096" sz="1200" dirty="0"/>
              <a:t> CC BY-SA 3.0, </a:t>
            </a:r>
            <a:r>
              <a:rPr lang="LID4096" sz="1200" dirty="0">
                <a:hlinkClick r:id="rId7"/>
              </a:rPr>
              <a:t>https://commons.wikimedia.org/w/index.php?curid=15652763</a:t>
            </a:r>
            <a:r>
              <a:rPr lang="en-GB" sz="1200" dirty="0"/>
              <a:t> </a:t>
            </a:r>
            <a:endParaRPr lang="LID4096" sz="1200" dirty="0"/>
          </a:p>
        </p:txBody>
      </p:sp>
      <p:sp>
        <p:nvSpPr>
          <p:cNvPr id="25" name="Speech Bubble: Rectangle 24">
            <a:extLst>
              <a:ext uri="{FF2B5EF4-FFF2-40B4-BE49-F238E27FC236}">
                <a16:creationId xmlns:a16="http://schemas.microsoft.com/office/drawing/2014/main" id="{D72CF542-8B82-C630-8D6A-4CA62D39586C}"/>
              </a:ext>
            </a:extLst>
          </p:cNvPr>
          <p:cNvSpPr/>
          <p:nvPr/>
        </p:nvSpPr>
        <p:spPr>
          <a:xfrm>
            <a:off x="7421401" y="2029486"/>
            <a:ext cx="3737851" cy="972702"/>
          </a:xfrm>
          <a:prstGeom prst="wedgeRectCallout">
            <a:avLst>
              <a:gd name="adj1" fmla="val -53700"/>
              <a:gd name="adj2" fmla="val 19337"/>
            </a:avLst>
          </a:prstGeom>
          <a:noFill/>
          <a:ln w="381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lumMod val="90000"/>
                    <a:lumOff val="10000"/>
                  </a:schemeClr>
                </a:solidFill>
              </a:rPr>
              <a:t>“2028 feature images </a:t>
            </a:r>
            <a:r>
              <a:rPr lang="en-GB" sz="2400" dirty="0" err="1">
                <a:solidFill>
                  <a:schemeClr val="tx1">
                    <a:lumMod val="90000"/>
                    <a:lumOff val="10000"/>
                  </a:schemeClr>
                </a:solidFill>
              </a:rPr>
              <a:t>with</a:t>
            </a:r>
            <a:r>
              <a:rPr lang="en-GB" sz="2400" dirty="0">
                <a:solidFill>
                  <a:schemeClr val="tx1">
                    <a:lumMod val="90000"/>
                    <a:lumOff val="10000"/>
                  </a:schemeClr>
                </a:solidFill>
              </a:rPr>
              <a:t> each 13x13 </a:t>
            </a:r>
            <a:r>
              <a:rPr lang="en-GB" sz="2400" dirty="0" err="1">
                <a:solidFill>
                  <a:schemeClr val="tx1">
                    <a:lumMod val="90000"/>
                    <a:lumOff val="10000"/>
                  </a:schemeClr>
                </a:solidFill>
              </a:rPr>
              <a:t>pixels</a:t>
            </a:r>
            <a:r>
              <a:rPr lang="en-GB" sz="2400" dirty="0">
                <a:solidFill>
                  <a:schemeClr val="tx1">
                    <a:lumMod val="90000"/>
                    <a:lumOff val="10000"/>
                  </a:schemeClr>
                </a:solidFill>
              </a:rPr>
              <a:t>”</a:t>
            </a:r>
            <a:endParaRPr lang="LID4096" sz="2400" dirty="0">
              <a:solidFill>
                <a:schemeClr val="tx1">
                  <a:lumMod val="90000"/>
                  <a:lumOff val="10000"/>
                </a:schemeClr>
              </a:solidFill>
            </a:endParaRPr>
          </a:p>
        </p:txBody>
      </p:sp>
      <p:sp>
        <p:nvSpPr>
          <p:cNvPr id="5" name="Rectangle 4">
            <a:extLst>
              <a:ext uri="{FF2B5EF4-FFF2-40B4-BE49-F238E27FC236}">
                <a16:creationId xmlns:a16="http://schemas.microsoft.com/office/drawing/2014/main" id="{524BD28E-17FD-7D74-9BC4-0D4F518080C0}"/>
              </a:ext>
            </a:extLst>
          </p:cNvPr>
          <p:cNvSpPr/>
          <p:nvPr/>
        </p:nvSpPr>
        <p:spPr>
          <a:xfrm>
            <a:off x="20195" y="3566160"/>
            <a:ext cx="1852643" cy="262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400x400</a:t>
            </a:r>
            <a:endParaRPr lang="LID4096" dirty="0">
              <a:solidFill>
                <a:schemeClr val="tx1"/>
              </a:solidFill>
            </a:endParaRPr>
          </a:p>
        </p:txBody>
      </p:sp>
      <p:sp>
        <p:nvSpPr>
          <p:cNvPr id="7" name="Speech Bubble: Rectangle 6">
            <a:extLst>
              <a:ext uri="{FF2B5EF4-FFF2-40B4-BE49-F238E27FC236}">
                <a16:creationId xmlns:a16="http://schemas.microsoft.com/office/drawing/2014/main" id="{0C2B96AF-8C81-4F76-BF71-86598C734D66}"/>
              </a:ext>
            </a:extLst>
          </p:cNvPr>
          <p:cNvSpPr/>
          <p:nvPr/>
        </p:nvSpPr>
        <p:spPr>
          <a:xfrm>
            <a:off x="9119572" y="3111113"/>
            <a:ext cx="2142805" cy="635773"/>
          </a:xfrm>
          <a:prstGeom prst="wedgeRectCallout">
            <a:avLst>
              <a:gd name="adj1" fmla="val -24577"/>
              <a:gd name="adj2" fmla="val -61240"/>
            </a:avLst>
          </a:prstGeom>
          <a:noFill/>
          <a:ln w="38100">
            <a:solidFill>
              <a:srgbClr val="51B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51B02F"/>
                </a:solidFill>
              </a:rPr>
              <a:t>“embedding”</a:t>
            </a:r>
            <a:endParaRPr lang="LID4096" sz="2400" dirty="0">
              <a:solidFill>
                <a:srgbClr val="51B02F"/>
              </a:solidFill>
            </a:endParaRPr>
          </a:p>
        </p:txBody>
      </p:sp>
    </p:spTree>
    <p:extLst>
      <p:ext uri="{BB962C8B-B14F-4D97-AF65-F5344CB8AC3E}">
        <p14:creationId xmlns:p14="http://schemas.microsoft.com/office/powerpoint/2010/main" val="497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A5CE0-0D11-DD89-386C-42802C1B4CB5}"/>
              </a:ext>
            </a:extLst>
          </p:cNvPr>
          <p:cNvSpPr>
            <a:spLocks noGrp="1"/>
          </p:cNvSpPr>
          <p:nvPr>
            <p:ph type="title"/>
          </p:nvPr>
        </p:nvSpPr>
        <p:spPr/>
        <p:txBody>
          <a:bodyPr/>
          <a:lstStyle/>
          <a:p>
            <a:r>
              <a:rPr lang="en-US" dirty="0"/>
              <a:t>Quiz</a:t>
            </a:r>
          </a:p>
        </p:txBody>
      </p:sp>
      <p:sp>
        <p:nvSpPr>
          <p:cNvPr id="24" name="Content Placeholder 23">
            <a:extLst>
              <a:ext uri="{FF2B5EF4-FFF2-40B4-BE49-F238E27FC236}">
                <a16:creationId xmlns:a16="http://schemas.microsoft.com/office/drawing/2014/main" id="{87E5F529-4064-C64E-02F8-A88B218FB10A}"/>
              </a:ext>
            </a:extLst>
          </p:cNvPr>
          <p:cNvSpPr>
            <a:spLocks noGrp="1"/>
          </p:cNvSpPr>
          <p:nvPr>
            <p:ph sz="quarter" idx="10"/>
          </p:nvPr>
        </p:nvSpPr>
        <p:spPr/>
        <p:txBody>
          <a:bodyPr/>
          <a:lstStyle/>
          <a:p>
            <a:r>
              <a:rPr lang="en-US" sz="3200" dirty="0"/>
              <a:t>Supervised machine learning requires…</a:t>
            </a:r>
          </a:p>
        </p:txBody>
      </p:sp>
      <p:pic>
        <p:nvPicPr>
          <p:cNvPr id="3" name="Imagem 27">
            <a:extLst>
              <a:ext uri="{FF2B5EF4-FFF2-40B4-BE49-F238E27FC236}">
                <a16:creationId xmlns:a16="http://schemas.microsoft.com/office/drawing/2014/main" id="{D3AF23B3-AEA9-6650-0AB4-832DC9958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514" y="4577669"/>
            <a:ext cx="1479108" cy="1479108"/>
          </a:xfrm>
          <a:prstGeom prst="rect">
            <a:avLst/>
          </a:prstGeom>
        </p:spPr>
      </p:pic>
      <p:pic>
        <p:nvPicPr>
          <p:cNvPr id="4" name="Imagem 28">
            <a:extLst>
              <a:ext uri="{FF2B5EF4-FFF2-40B4-BE49-F238E27FC236}">
                <a16:creationId xmlns:a16="http://schemas.microsoft.com/office/drawing/2014/main" id="{DB1DBE70-96BF-B1FD-AAAC-ADC7B2988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1320" y="4587052"/>
            <a:ext cx="1479108" cy="1479108"/>
          </a:xfrm>
          <a:prstGeom prst="rect">
            <a:avLst/>
          </a:prstGeom>
        </p:spPr>
      </p:pic>
      <p:pic>
        <p:nvPicPr>
          <p:cNvPr id="6" name="Imagem 30">
            <a:extLst>
              <a:ext uri="{FF2B5EF4-FFF2-40B4-BE49-F238E27FC236}">
                <a16:creationId xmlns:a16="http://schemas.microsoft.com/office/drawing/2014/main" id="{D16F44C8-E29B-23F4-9548-DB904FBD5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761" y="4580567"/>
            <a:ext cx="1479108" cy="1479108"/>
          </a:xfrm>
          <a:prstGeom prst="rect">
            <a:avLst/>
          </a:prstGeom>
        </p:spPr>
      </p:pic>
      <p:pic>
        <p:nvPicPr>
          <p:cNvPr id="7" name="Imagem 29">
            <a:extLst>
              <a:ext uri="{FF2B5EF4-FFF2-40B4-BE49-F238E27FC236}">
                <a16:creationId xmlns:a16="http://schemas.microsoft.com/office/drawing/2014/main" id="{4453E541-1B1D-B6F4-DD9C-E96BBE9962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084" y="4587052"/>
            <a:ext cx="1479108" cy="1479108"/>
          </a:xfrm>
          <a:prstGeom prst="rect">
            <a:avLst/>
          </a:prstGeom>
        </p:spPr>
      </p:pic>
      <p:sp>
        <p:nvSpPr>
          <p:cNvPr id="8" name="Rectangle 7">
            <a:extLst>
              <a:ext uri="{FF2B5EF4-FFF2-40B4-BE49-F238E27FC236}">
                <a16:creationId xmlns:a16="http://schemas.microsoft.com/office/drawing/2014/main" id="{4B32F7D6-91BA-0DD6-8D51-6895B16CE60D}"/>
              </a:ext>
            </a:extLst>
          </p:cNvPr>
          <p:cNvSpPr/>
          <p:nvPr/>
        </p:nvSpPr>
        <p:spPr>
          <a:xfrm>
            <a:off x="280424" y="3516774"/>
            <a:ext cx="2673820" cy="83835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3200" dirty="0">
                <a:solidFill>
                  <a:schemeClr val="tx1"/>
                </a:solidFill>
              </a:rPr>
              <a:t>A human supervisor</a:t>
            </a:r>
            <a:endParaRPr lang="LID4096" sz="3200" dirty="0">
              <a:solidFill>
                <a:schemeClr val="tx1"/>
              </a:solidFill>
            </a:endParaRPr>
          </a:p>
        </p:txBody>
      </p:sp>
      <p:sp>
        <p:nvSpPr>
          <p:cNvPr id="9" name="Rectangle 8">
            <a:extLst>
              <a:ext uri="{FF2B5EF4-FFF2-40B4-BE49-F238E27FC236}">
                <a16:creationId xmlns:a16="http://schemas.microsoft.com/office/drawing/2014/main" id="{AA933ABC-2451-C2C1-8B10-5AD8A1F54E10}"/>
              </a:ext>
            </a:extLst>
          </p:cNvPr>
          <p:cNvSpPr/>
          <p:nvPr/>
        </p:nvSpPr>
        <p:spPr>
          <a:xfrm>
            <a:off x="3240861" y="3521008"/>
            <a:ext cx="2466540" cy="82988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solidFill>
                  <a:schemeClr val="tx1"/>
                </a:solidFill>
              </a:rPr>
              <a:t>Labeled</a:t>
            </a:r>
          </a:p>
          <a:p>
            <a:pPr algn="ctr"/>
            <a:r>
              <a:rPr lang="en-US" sz="3200" dirty="0">
                <a:solidFill>
                  <a:schemeClr val="tx1"/>
                </a:solidFill>
              </a:rPr>
              <a:t>data</a:t>
            </a:r>
            <a:endParaRPr lang="LID4096" sz="3200" dirty="0">
              <a:solidFill>
                <a:schemeClr val="tx1"/>
              </a:solidFill>
            </a:endParaRPr>
          </a:p>
        </p:txBody>
      </p:sp>
      <p:sp>
        <p:nvSpPr>
          <p:cNvPr id="10" name="Rectangle 9">
            <a:extLst>
              <a:ext uri="{FF2B5EF4-FFF2-40B4-BE49-F238E27FC236}">
                <a16:creationId xmlns:a16="http://schemas.microsoft.com/office/drawing/2014/main" id="{17E177CF-0F8F-9B8B-D5E4-2661B848EDEF}"/>
              </a:ext>
            </a:extLst>
          </p:cNvPr>
          <p:cNvSpPr/>
          <p:nvPr/>
        </p:nvSpPr>
        <p:spPr>
          <a:xfrm>
            <a:off x="6019954" y="3507091"/>
            <a:ext cx="2466540" cy="82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 binary image</a:t>
            </a:r>
          </a:p>
        </p:txBody>
      </p:sp>
      <p:sp>
        <p:nvSpPr>
          <p:cNvPr id="11" name="Rectangle 10">
            <a:extLst>
              <a:ext uri="{FF2B5EF4-FFF2-40B4-BE49-F238E27FC236}">
                <a16:creationId xmlns:a16="http://schemas.microsoft.com/office/drawing/2014/main" id="{D8AF5600-B910-A71D-34F9-EE3ADC5F0F64}"/>
              </a:ext>
            </a:extLst>
          </p:cNvPr>
          <p:cNvSpPr/>
          <p:nvPr/>
        </p:nvSpPr>
        <p:spPr>
          <a:xfrm>
            <a:off x="8812288" y="3507091"/>
            <a:ext cx="3087885" cy="82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Dimensionality reduction</a:t>
            </a:r>
          </a:p>
        </p:txBody>
      </p:sp>
    </p:spTree>
    <p:extLst>
      <p:ext uri="{BB962C8B-B14F-4D97-AF65-F5344CB8AC3E}">
        <p14:creationId xmlns:p14="http://schemas.microsoft.com/office/powerpoint/2010/main" val="1582244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A601C-EC8C-EC06-E8CE-D019CB59C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CCE93-7064-39FB-0042-F7AFEEB1AE40}"/>
              </a:ext>
            </a:extLst>
          </p:cNvPr>
          <p:cNvSpPr>
            <a:spLocks noGrp="1"/>
          </p:cNvSpPr>
          <p:nvPr>
            <p:ph type="title"/>
          </p:nvPr>
        </p:nvSpPr>
        <p:spPr/>
        <p:txBody>
          <a:bodyPr/>
          <a:lstStyle/>
          <a:p>
            <a:r>
              <a:rPr lang="en-US" dirty="0"/>
              <a:t>Quiz</a:t>
            </a:r>
          </a:p>
        </p:txBody>
      </p:sp>
      <p:sp>
        <p:nvSpPr>
          <p:cNvPr id="24" name="Content Placeholder 23">
            <a:extLst>
              <a:ext uri="{FF2B5EF4-FFF2-40B4-BE49-F238E27FC236}">
                <a16:creationId xmlns:a16="http://schemas.microsoft.com/office/drawing/2014/main" id="{3CF2333C-1CCD-76CB-1C97-691E18ECC1DC}"/>
              </a:ext>
            </a:extLst>
          </p:cNvPr>
          <p:cNvSpPr>
            <a:spLocks noGrp="1"/>
          </p:cNvSpPr>
          <p:nvPr>
            <p:ph sz="quarter" idx="10"/>
          </p:nvPr>
        </p:nvSpPr>
        <p:spPr/>
        <p:txBody>
          <a:bodyPr/>
          <a:lstStyle/>
          <a:p>
            <a:r>
              <a:rPr lang="en-US" sz="3200" dirty="0"/>
              <a:t>“aspect ratio” is what kind of </a:t>
            </a:r>
            <a:r>
              <a:rPr lang="en-US" sz="3200" i="1" dirty="0"/>
              <a:t>feature</a:t>
            </a:r>
            <a:r>
              <a:rPr lang="en-US" sz="3200" dirty="0"/>
              <a:t>?</a:t>
            </a:r>
          </a:p>
        </p:txBody>
      </p:sp>
      <p:pic>
        <p:nvPicPr>
          <p:cNvPr id="3" name="Imagem 27">
            <a:extLst>
              <a:ext uri="{FF2B5EF4-FFF2-40B4-BE49-F238E27FC236}">
                <a16:creationId xmlns:a16="http://schemas.microsoft.com/office/drawing/2014/main" id="{0C728EE9-5270-6D9B-04A8-1EF639E79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514" y="4577669"/>
            <a:ext cx="1479108" cy="1479108"/>
          </a:xfrm>
          <a:prstGeom prst="rect">
            <a:avLst/>
          </a:prstGeom>
        </p:spPr>
      </p:pic>
      <p:pic>
        <p:nvPicPr>
          <p:cNvPr id="4" name="Imagem 28">
            <a:extLst>
              <a:ext uri="{FF2B5EF4-FFF2-40B4-BE49-F238E27FC236}">
                <a16:creationId xmlns:a16="http://schemas.microsoft.com/office/drawing/2014/main" id="{E2BA26BD-7625-0C07-7025-064C2C699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1320" y="4587052"/>
            <a:ext cx="1479108" cy="1479108"/>
          </a:xfrm>
          <a:prstGeom prst="rect">
            <a:avLst/>
          </a:prstGeom>
        </p:spPr>
      </p:pic>
      <p:pic>
        <p:nvPicPr>
          <p:cNvPr id="6" name="Imagem 30">
            <a:extLst>
              <a:ext uri="{FF2B5EF4-FFF2-40B4-BE49-F238E27FC236}">
                <a16:creationId xmlns:a16="http://schemas.microsoft.com/office/drawing/2014/main" id="{5B085B1B-93E0-B8EC-D130-76075BE737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761" y="4580567"/>
            <a:ext cx="1479108" cy="1479108"/>
          </a:xfrm>
          <a:prstGeom prst="rect">
            <a:avLst/>
          </a:prstGeom>
        </p:spPr>
      </p:pic>
      <p:pic>
        <p:nvPicPr>
          <p:cNvPr id="7" name="Imagem 29">
            <a:extLst>
              <a:ext uri="{FF2B5EF4-FFF2-40B4-BE49-F238E27FC236}">
                <a16:creationId xmlns:a16="http://schemas.microsoft.com/office/drawing/2014/main" id="{2B98C0A9-E23D-999C-C1EB-30BF090E7A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084" y="4587052"/>
            <a:ext cx="1479108" cy="1479108"/>
          </a:xfrm>
          <a:prstGeom prst="rect">
            <a:avLst/>
          </a:prstGeom>
        </p:spPr>
      </p:pic>
      <p:sp>
        <p:nvSpPr>
          <p:cNvPr id="8" name="Rectangle 7">
            <a:extLst>
              <a:ext uri="{FF2B5EF4-FFF2-40B4-BE49-F238E27FC236}">
                <a16:creationId xmlns:a16="http://schemas.microsoft.com/office/drawing/2014/main" id="{D8E5AB1F-1035-E77C-3D05-25CF3F94353D}"/>
              </a:ext>
            </a:extLst>
          </p:cNvPr>
          <p:cNvSpPr/>
          <p:nvPr/>
        </p:nvSpPr>
        <p:spPr>
          <a:xfrm>
            <a:off x="280424" y="3516774"/>
            <a:ext cx="2673820" cy="83835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3200" dirty="0">
                <a:solidFill>
                  <a:schemeClr val="tx1"/>
                </a:solidFill>
              </a:rPr>
              <a:t>Feature image</a:t>
            </a:r>
            <a:endParaRPr lang="LID4096" sz="3200" dirty="0">
              <a:solidFill>
                <a:schemeClr val="tx1"/>
              </a:solidFill>
            </a:endParaRPr>
          </a:p>
        </p:txBody>
      </p:sp>
      <p:sp>
        <p:nvSpPr>
          <p:cNvPr id="9" name="Rectangle 8">
            <a:extLst>
              <a:ext uri="{FF2B5EF4-FFF2-40B4-BE49-F238E27FC236}">
                <a16:creationId xmlns:a16="http://schemas.microsoft.com/office/drawing/2014/main" id="{F0C5B6F3-6CCD-C50E-F7EB-B6F8BC4655EB}"/>
              </a:ext>
            </a:extLst>
          </p:cNvPr>
          <p:cNvSpPr/>
          <p:nvPr/>
        </p:nvSpPr>
        <p:spPr>
          <a:xfrm>
            <a:off x="3240861" y="3521008"/>
            <a:ext cx="2466540" cy="829885"/>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solidFill>
                  <a:schemeClr val="tx1"/>
                </a:solidFill>
              </a:rPr>
              <a:t>Image feature</a:t>
            </a:r>
            <a:endParaRPr lang="LID4096" sz="3200" dirty="0">
              <a:solidFill>
                <a:schemeClr val="tx1"/>
              </a:solidFill>
            </a:endParaRPr>
          </a:p>
        </p:txBody>
      </p:sp>
      <p:sp>
        <p:nvSpPr>
          <p:cNvPr id="10" name="Rectangle 9">
            <a:extLst>
              <a:ext uri="{FF2B5EF4-FFF2-40B4-BE49-F238E27FC236}">
                <a16:creationId xmlns:a16="http://schemas.microsoft.com/office/drawing/2014/main" id="{46313836-E8D0-53D6-4752-99E13DE97C55}"/>
              </a:ext>
            </a:extLst>
          </p:cNvPr>
          <p:cNvSpPr/>
          <p:nvPr/>
        </p:nvSpPr>
        <p:spPr>
          <a:xfrm>
            <a:off x="6019954" y="3507091"/>
            <a:ext cx="2466540" cy="82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Object feature</a:t>
            </a:r>
          </a:p>
        </p:txBody>
      </p:sp>
      <p:sp>
        <p:nvSpPr>
          <p:cNvPr id="11" name="Rectangle 10">
            <a:extLst>
              <a:ext uri="{FF2B5EF4-FFF2-40B4-BE49-F238E27FC236}">
                <a16:creationId xmlns:a16="http://schemas.microsoft.com/office/drawing/2014/main" id="{B6A1B156-3AB3-0F3E-3E52-FC0BCE9FDCD5}"/>
              </a:ext>
            </a:extLst>
          </p:cNvPr>
          <p:cNvSpPr/>
          <p:nvPr/>
        </p:nvSpPr>
        <p:spPr>
          <a:xfrm>
            <a:off x="8812288" y="3507091"/>
            <a:ext cx="3087885" cy="82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Feature</a:t>
            </a:r>
          </a:p>
          <a:p>
            <a:pPr algn="ctr"/>
            <a:r>
              <a:rPr lang="en-US" sz="3200" dirty="0">
                <a:solidFill>
                  <a:schemeClr val="tx1"/>
                </a:solidFill>
              </a:rPr>
              <a:t>object</a:t>
            </a:r>
          </a:p>
        </p:txBody>
      </p:sp>
    </p:spTree>
    <p:extLst>
      <p:ext uri="{BB962C8B-B14F-4D97-AF65-F5344CB8AC3E}">
        <p14:creationId xmlns:p14="http://schemas.microsoft.com/office/powerpoint/2010/main" val="1730102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EE018-235A-FCE5-6E56-CE2C44461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238D4-E840-A50D-F49A-E9AE04D9063D}"/>
              </a:ext>
            </a:extLst>
          </p:cNvPr>
          <p:cNvSpPr>
            <a:spLocks noGrp="1"/>
          </p:cNvSpPr>
          <p:nvPr>
            <p:ph type="title"/>
          </p:nvPr>
        </p:nvSpPr>
        <p:spPr/>
        <p:txBody>
          <a:bodyPr/>
          <a:lstStyle/>
          <a:p>
            <a:pPr>
              <a:tabLst>
                <a:tab pos="2682875" algn="l"/>
              </a:tabLst>
            </a:pPr>
            <a:r>
              <a:rPr lang="en-GB" sz="3600" dirty="0"/>
              <a:t>Gradient Class-Activation Maps (Grad-CAM)</a:t>
            </a:r>
            <a:endParaRPr lang="LID4096" sz="3600" dirty="0"/>
          </a:p>
        </p:txBody>
      </p:sp>
      <p:sp>
        <p:nvSpPr>
          <p:cNvPr id="4" name="Rectangle 3">
            <a:extLst>
              <a:ext uri="{FF2B5EF4-FFF2-40B4-BE49-F238E27FC236}">
                <a16:creationId xmlns:a16="http://schemas.microsoft.com/office/drawing/2014/main" id="{6722468E-EE01-A121-CA14-F494D99782FC}"/>
              </a:ext>
            </a:extLst>
          </p:cNvPr>
          <p:cNvSpPr/>
          <p:nvPr/>
        </p:nvSpPr>
        <p:spPr>
          <a:xfrm rot="16200000">
            <a:off x="1406232" y="4768365"/>
            <a:ext cx="2150746" cy="2721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convolutional</a:t>
            </a:r>
            <a:endParaRPr lang="LID4096" dirty="0"/>
          </a:p>
        </p:txBody>
      </p:sp>
      <p:sp>
        <p:nvSpPr>
          <p:cNvPr id="8" name="Oval 7">
            <a:extLst>
              <a:ext uri="{FF2B5EF4-FFF2-40B4-BE49-F238E27FC236}">
                <a16:creationId xmlns:a16="http://schemas.microsoft.com/office/drawing/2014/main" id="{3B6F6325-D73A-0E5C-E582-E52F5195B95B}"/>
              </a:ext>
            </a:extLst>
          </p:cNvPr>
          <p:cNvSpPr/>
          <p:nvPr/>
        </p:nvSpPr>
        <p:spPr>
          <a:xfrm>
            <a:off x="6103387" y="4307207"/>
            <a:ext cx="339088" cy="3009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Oval 8">
            <a:extLst>
              <a:ext uri="{FF2B5EF4-FFF2-40B4-BE49-F238E27FC236}">
                <a16:creationId xmlns:a16="http://schemas.microsoft.com/office/drawing/2014/main" id="{66408418-A73A-18B6-DED7-2ED18E9604BE}"/>
              </a:ext>
            </a:extLst>
          </p:cNvPr>
          <p:cNvSpPr/>
          <p:nvPr/>
        </p:nvSpPr>
        <p:spPr>
          <a:xfrm>
            <a:off x="6086243" y="4726307"/>
            <a:ext cx="339088" cy="300990"/>
          </a:xfrm>
          <a:prstGeom prst="ellipse">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Oval 9">
            <a:extLst>
              <a:ext uri="{FF2B5EF4-FFF2-40B4-BE49-F238E27FC236}">
                <a16:creationId xmlns:a16="http://schemas.microsoft.com/office/drawing/2014/main" id="{021FC881-447C-9CA0-DC86-CD4B305B47F0}"/>
              </a:ext>
            </a:extLst>
          </p:cNvPr>
          <p:cNvSpPr/>
          <p:nvPr/>
        </p:nvSpPr>
        <p:spPr>
          <a:xfrm>
            <a:off x="6086243" y="5145407"/>
            <a:ext cx="339088" cy="300990"/>
          </a:xfrm>
          <a:prstGeom prst="ellipse">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Speech Bubble: Rectangle 47">
            <a:extLst>
              <a:ext uri="{FF2B5EF4-FFF2-40B4-BE49-F238E27FC236}">
                <a16:creationId xmlns:a16="http://schemas.microsoft.com/office/drawing/2014/main" id="{0588A07B-D3EC-1EC8-2BDD-17C2181F81D8}"/>
              </a:ext>
            </a:extLst>
          </p:cNvPr>
          <p:cNvSpPr/>
          <p:nvPr/>
        </p:nvSpPr>
        <p:spPr>
          <a:xfrm>
            <a:off x="7680004" y="2049683"/>
            <a:ext cx="3980018" cy="2257523"/>
          </a:xfrm>
          <a:prstGeom prst="wedgeRectCallout">
            <a:avLst>
              <a:gd name="adj1" fmla="val -55856"/>
              <a:gd name="adj2" fmla="val -29087"/>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lumMod val="90000"/>
                    <a:lumOff val="10000"/>
                  </a:schemeClr>
                </a:solidFill>
              </a:rPr>
              <a:t>None of these images directly says anything about image content. There is no feature image “Beach wagon”</a:t>
            </a:r>
            <a:endParaRPr lang="LID4096" sz="2800" dirty="0">
              <a:solidFill>
                <a:schemeClr val="tx1">
                  <a:lumMod val="90000"/>
                  <a:lumOff val="10000"/>
                </a:schemeClr>
              </a:solidFill>
            </a:endParaRPr>
          </a:p>
        </p:txBody>
      </p:sp>
      <p:sp>
        <p:nvSpPr>
          <p:cNvPr id="11" name="Rectangle 10">
            <a:extLst>
              <a:ext uri="{FF2B5EF4-FFF2-40B4-BE49-F238E27FC236}">
                <a16:creationId xmlns:a16="http://schemas.microsoft.com/office/drawing/2014/main" id="{9CA7666B-AC58-9F83-FD1B-39B1F9226CB1}"/>
              </a:ext>
            </a:extLst>
          </p:cNvPr>
          <p:cNvSpPr/>
          <p:nvPr/>
        </p:nvSpPr>
        <p:spPr>
          <a:xfrm rot="16200000">
            <a:off x="2210882" y="4660079"/>
            <a:ext cx="1800228" cy="4429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t>convolutional</a:t>
            </a:r>
            <a:endParaRPr lang="LID4096" dirty="0"/>
          </a:p>
        </p:txBody>
      </p:sp>
      <p:sp>
        <p:nvSpPr>
          <p:cNvPr id="12" name="Rectangle 11">
            <a:extLst>
              <a:ext uri="{FF2B5EF4-FFF2-40B4-BE49-F238E27FC236}">
                <a16:creationId xmlns:a16="http://schemas.microsoft.com/office/drawing/2014/main" id="{0EC134A9-89A2-D20D-D1E9-3AA9293B3578}"/>
              </a:ext>
            </a:extLst>
          </p:cNvPr>
          <p:cNvSpPr/>
          <p:nvPr/>
        </p:nvSpPr>
        <p:spPr>
          <a:xfrm rot="16200000">
            <a:off x="3224774" y="4584729"/>
            <a:ext cx="1491544" cy="6136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a:t>
            </a:r>
            <a:endParaRPr lang="LID4096" dirty="0"/>
          </a:p>
        </p:txBody>
      </p:sp>
      <p:sp>
        <p:nvSpPr>
          <p:cNvPr id="13" name="Rectangle 12">
            <a:extLst>
              <a:ext uri="{FF2B5EF4-FFF2-40B4-BE49-F238E27FC236}">
                <a16:creationId xmlns:a16="http://schemas.microsoft.com/office/drawing/2014/main" id="{7CC99C84-3A9E-C91E-2D47-B8C1D2888B39}"/>
              </a:ext>
            </a:extLst>
          </p:cNvPr>
          <p:cNvSpPr/>
          <p:nvPr/>
        </p:nvSpPr>
        <p:spPr>
          <a:xfrm rot="16200000">
            <a:off x="4638572" y="4293769"/>
            <a:ext cx="1139190" cy="1166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conv.</a:t>
            </a:r>
            <a:endParaRPr lang="LID4096" dirty="0"/>
          </a:p>
        </p:txBody>
      </p:sp>
      <p:pic>
        <p:nvPicPr>
          <p:cNvPr id="15" name="Picture 14">
            <a:extLst>
              <a:ext uri="{FF2B5EF4-FFF2-40B4-BE49-F238E27FC236}">
                <a16:creationId xmlns:a16="http://schemas.microsoft.com/office/drawing/2014/main" id="{A5081E55-86BA-12F0-1EC0-7ED2F2FB9693}"/>
              </a:ext>
            </a:extLst>
          </p:cNvPr>
          <p:cNvPicPr>
            <a:picLocks noChangeAspect="1"/>
          </p:cNvPicPr>
          <p:nvPr/>
        </p:nvPicPr>
        <p:blipFill>
          <a:blip r:embed="rId3"/>
          <a:stretch>
            <a:fillRect/>
          </a:stretch>
        </p:blipFill>
        <p:spPr>
          <a:xfrm>
            <a:off x="73535" y="3829051"/>
            <a:ext cx="2150747" cy="2150747"/>
          </a:xfrm>
          <a:prstGeom prst="rect">
            <a:avLst/>
          </a:prstGeom>
        </p:spPr>
      </p:pic>
      <p:pic>
        <p:nvPicPr>
          <p:cNvPr id="18" name="Picture 17">
            <a:extLst>
              <a:ext uri="{FF2B5EF4-FFF2-40B4-BE49-F238E27FC236}">
                <a16:creationId xmlns:a16="http://schemas.microsoft.com/office/drawing/2014/main" id="{75DD80F8-C99A-C744-7DD0-B3DB219BFB88}"/>
              </a:ext>
            </a:extLst>
          </p:cNvPr>
          <p:cNvPicPr>
            <a:picLocks noChangeAspect="1"/>
          </p:cNvPicPr>
          <p:nvPr/>
        </p:nvPicPr>
        <p:blipFill>
          <a:blip r:embed="rId4"/>
          <a:stretch>
            <a:fillRect/>
          </a:stretch>
        </p:blipFill>
        <p:spPr>
          <a:xfrm>
            <a:off x="531978" y="2026189"/>
            <a:ext cx="2150747" cy="1205644"/>
          </a:xfrm>
          <a:prstGeom prst="rect">
            <a:avLst/>
          </a:prstGeom>
        </p:spPr>
      </p:pic>
      <p:cxnSp>
        <p:nvCxnSpPr>
          <p:cNvPr id="20" name="Straight Connector 19">
            <a:extLst>
              <a:ext uri="{FF2B5EF4-FFF2-40B4-BE49-F238E27FC236}">
                <a16:creationId xmlns:a16="http://schemas.microsoft.com/office/drawing/2014/main" id="{ED4E0D9A-52FF-14D1-ECCA-20A93FBFE3C4}"/>
              </a:ext>
            </a:extLst>
          </p:cNvPr>
          <p:cNvCxnSpPr>
            <a:cxnSpLocks/>
          </p:cNvCxnSpPr>
          <p:nvPr/>
        </p:nvCxnSpPr>
        <p:spPr>
          <a:xfrm>
            <a:off x="1056640" y="3231833"/>
            <a:ext cx="1561025" cy="5972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205442-F8B4-2FDE-49EB-CDEB4730632B}"/>
              </a:ext>
            </a:extLst>
          </p:cNvPr>
          <p:cNvCxnSpPr>
            <a:cxnSpLocks/>
          </p:cNvCxnSpPr>
          <p:nvPr/>
        </p:nvCxnSpPr>
        <p:spPr>
          <a:xfrm flipH="1" flipV="1">
            <a:off x="2198023" y="3231833"/>
            <a:ext cx="419641" cy="59721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D46B6AE-F8C2-6EA3-45B1-3619868F1780}"/>
              </a:ext>
            </a:extLst>
          </p:cNvPr>
          <p:cNvPicPr>
            <a:picLocks noChangeAspect="1"/>
          </p:cNvPicPr>
          <p:nvPr/>
        </p:nvPicPr>
        <p:blipFill>
          <a:blip r:embed="rId5"/>
          <a:stretch>
            <a:fillRect/>
          </a:stretch>
        </p:blipFill>
        <p:spPr>
          <a:xfrm>
            <a:off x="2771821" y="2026189"/>
            <a:ext cx="2150746" cy="1205644"/>
          </a:xfrm>
          <a:prstGeom prst="rect">
            <a:avLst/>
          </a:prstGeom>
        </p:spPr>
      </p:pic>
      <p:pic>
        <p:nvPicPr>
          <p:cNvPr id="32" name="Picture 31">
            <a:extLst>
              <a:ext uri="{FF2B5EF4-FFF2-40B4-BE49-F238E27FC236}">
                <a16:creationId xmlns:a16="http://schemas.microsoft.com/office/drawing/2014/main" id="{928FA85C-D37C-D9FD-F13F-C1241ED70DD7}"/>
              </a:ext>
            </a:extLst>
          </p:cNvPr>
          <p:cNvPicPr>
            <a:picLocks noChangeAspect="1"/>
          </p:cNvPicPr>
          <p:nvPr/>
        </p:nvPicPr>
        <p:blipFill>
          <a:blip r:embed="rId6"/>
          <a:stretch>
            <a:fillRect/>
          </a:stretch>
        </p:blipFill>
        <p:spPr>
          <a:xfrm>
            <a:off x="5024598" y="2026189"/>
            <a:ext cx="2142804" cy="1205644"/>
          </a:xfrm>
          <a:prstGeom prst="rect">
            <a:avLst/>
          </a:prstGeom>
        </p:spPr>
      </p:pic>
      <p:cxnSp>
        <p:nvCxnSpPr>
          <p:cNvPr id="34" name="Straight Connector 33">
            <a:extLst>
              <a:ext uri="{FF2B5EF4-FFF2-40B4-BE49-F238E27FC236}">
                <a16:creationId xmlns:a16="http://schemas.microsoft.com/office/drawing/2014/main" id="{0CF7C4D3-53E7-DE45-C326-7BE8F1C8FFDF}"/>
              </a:ext>
            </a:extLst>
          </p:cNvPr>
          <p:cNvCxnSpPr>
            <a:cxnSpLocks/>
          </p:cNvCxnSpPr>
          <p:nvPr/>
        </p:nvCxnSpPr>
        <p:spPr>
          <a:xfrm>
            <a:off x="3302394" y="3231833"/>
            <a:ext cx="30089" cy="7496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F185E5-1665-C48B-43E5-C1939FD4E7E6}"/>
              </a:ext>
            </a:extLst>
          </p:cNvPr>
          <p:cNvCxnSpPr>
            <a:cxnSpLocks/>
          </p:cNvCxnSpPr>
          <p:nvPr/>
        </p:nvCxnSpPr>
        <p:spPr>
          <a:xfrm flipH="1">
            <a:off x="3332480" y="3231833"/>
            <a:ext cx="1158039" cy="7496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732DD4C-AA64-DF10-2993-A94E68240EE5}"/>
              </a:ext>
            </a:extLst>
          </p:cNvPr>
          <p:cNvCxnSpPr>
            <a:cxnSpLocks/>
          </p:cNvCxnSpPr>
          <p:nvPr/>
        </p:nvCxnSpPr>
        <p:spPr>
          <a:xfrm>
            <a:off x="5537200" y="3231833"/>
            <a:ext cx="254000" cy="10753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01EFA71-2F4B-CF2D-B43C-E6EADBE4E2DD}"/>
              </a:ext>
            </a:extLst>
          </p:cNvPr>
          <p:cNvCxnSpPr>
            <a:cxnSpLocks/>
          </p:cNvCxnSpPr>
          <p:nvPr/>
        </p:nvCxnSpPr>
        <p:spPr>
          <a:xfrm flipH="1">
            <a:off x="5791200" y="3231833"/>
            <a:ext cx="894080" cy="10753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F2A6563-E19A-521C-CEE2-D13156326B6E}"/>
              </a:ext>
            </a:extLst>
          </p:cNvPr>
          <p:cNvSpPr txBox="1"/>
          <p:nvPr/>
        </p:nvSpPr>
        <p:spPr>
          <a:xfrm>
            <a:off x="6421120" y="4215766"/>
            <a:ext cx="2641600" cy="1294585"/>
          </a:xfrm>
          <a:prstGeom prst="rect">
            <a:avLst/>
          </a:prstGeom>
          <a:noFill/>
        </p:spPr>
        <p:txBody>
          <a:bodyPr wrap="square" rtlCol="0">
            <a:spAutoFit/>
          </a:bodyPr>
          <a:lstStyle/>
          <a:p>
            <a:pPr>
              <a:lnSpc>
                <a:spcPct val="150000"/>
              </a:lnSpc>
            </a:pPr>
            <a:r>
              <a:rPr lang="en-GB" dirty="0"/>
              <a:t>Beach wagon</a:t>
            </a:r>
          </a:p>
          <a:p>
            <a:pPr>
              <a:lnSpc>
                <a:spcPct val="150000"/>
              </a:lnSpc>
            </a:pPr>
            <a:r>
              <a:rPr lang="en-GB" dirty="0"/>
              <a:t>goldfish</a:t>
            </a:r>
          </a:p>
          <a:p>
            <a:pPr>
              <a:lnSpc>
                <a:spcPct val="150000"/>
              </a:lnSpc>
            </a:pPr>
            <a:r>
              <a:rPr lang="en-GB" dirty="0"/>
              <a:t>palace</a:t>
            </a:r>
            <a:endParaRPr lang="LID4096" dirty="0"/>
          </a:p>
        </p:txBody>
      </p:sp>
      <p:sp>
        <p:nvSpPr>
          <p:cNvPr id="5" name="Rectangle 4">
            <a:extLst>
              <a:ext uri="{FF2B5EF4-FFF2-40B4-BE49-F238E27FC236}">
                <a16:creationId xmlns:a16="http://schemas.microsoft.com/office/drawing/2014/main" id="{0BDA0102-7A9D-3BE1-1E24-FF859AC84371}"/>
              </a:ext>
            </a:extLst>
          </p:cNvPr>
          <p:cNvSpPr/>
          <p:nvPr/>
        </p:nvSpPr>
        <p:spPr>
          <a:xfrm>
            <a:off x="5537199" y="4231006"/>
            <a:ext cx="716819" cy="1294585"/>
          </a:xfrm>
          <a:prstGeom prst="rect">
            <a:avLst/>
          </a:prstGeom>
          <a:noFill/>
          <a:ln w="57150">
            <a:solidFill>
              <a:srgbClr val="92D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4B403E61-9FEE-24A6-416B-48DCC749AEA4}"/>
              </a:ext>
            </a:extLst>
          </p:cNvPr>
          <p:cNvSpPr txBox="1"/>
          <p:nvPr/>
        </p:nvSpPr>
        <p:spPr>
          <a:xfrm>
            <a:off x="3110996" y="6155479"/>
            <a:ext cx="4844790" cy="646331"/>
          </a:xfrm>
          <a:prstGeom prst="rect">
            <a:avLst/>
          </a:prstGeom>
          <a:noFill/>
        </p:spPr>
        <p:txBody>
          <a:bodyPr wrap="square">
            <a:spAutoFit/>
          </a:bodyPr>
          <a:lstStyle/>
          <a:p>
            <a:r>
              <a:rPr lang="en-GB" sz="1200" dirty="0"/>
              <a:t>Image source: Cropped from </a:t>
            </a:r>
            <a:r>
              <a:rPr lang="LID4096" sz="1200" dirty="0"/>
              <a:t>HTW Dresden (Fotograf: Peter Sebb)</a:t>
            </a:r>
            <a:r>
              <a:rPr lang="en-GB" sz="1200" dirty="0"/>
              <a:t> licensed</a:t>
            </a:r>
            <a:r>
              <a:rPr lang="LID4096" sz="1200" dirty="0"/>
              <a:t> CC BY-SA 3.0, </a:t>
            </a:r>
            <a:r>
              <a:rPr lang="LID4096" sz="1200" dirty="0">
                <a:hlinkClick r:id="rId7"/>
              </a:rPr>
              <a:t>https://commons.wikimedia.org/w/index.php?curid=15652763</a:t>
            </a:r>
            <a:r>
              <a:rPr lang="en-GB" sz="1200" dirty="0"/>
              <a:t> </a:t>
            </a:r>
            <a:endParaRPr lang="LID4096" sz="1200" dirty="0"/>
          </a:p>
        </p:txBody>
      </p:sp>
      <p:sp>
        <p:nvSpPr>
          <p:cNvPr id="7" name="Rectangle 6">
            <a:extLst>
              <a:ext uri="{FF2B5EF4-FFF2-40B4-BE49-F238E27FC236}">
                <a16:creationId xmlns:a16="http://schemas.microsoft.com/office/drawing/2014/main" id="{611E4D28-EC90-7608-DFF6-65F4E50AD0A3}"/>
              </a:ext>
            </a:extLst>
          </p:cNvPr>
          <p:cNvSpPr/>
          <p:nvPr/>
        </p:nvSpPr>
        <p:spPr>
          <a:xfrm>
            <a:off x="20195" y="3566160"/>
            <a:ext cx="1852643" cy="262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400x400</a:t>
            </a:r>
            <a:endParaRPr lang="LID4096" dirty="0">
              <a:solidFill>
                <a:schemeClr val="tx1"/>
              </a:solidFill>
            </a:endParaRPr>
          </a:p>
        </p:txBody>
      </p:sp>
      <p:sp>
        <p:nvSpPr>
          <p:cNvPr id="16" name="TextBox 15">
            <a:extLst>
              <a:ext uri="{FF2B5EF4-FFF2-40B4-BE49-F238E27FC236}">
                <a16:creationId xmlns:a16="http://schemas.microsoft.com/office/drawing/2014/main" id="{9AF3E311-3E2B-1BEB-43FA-6899BE11716A}"/>
              </a:ext>
            </a:extLst>
          </p:cNvPr>
          <p:cNvSpPr txBox="1"/>
          <p:nvPr/>
        </p:nvSpPr>
        <p:spPr>
          <a:xfrm>
            <a:off x="5515616" y="5626560"/>
            <a:ext cx="2904484" cy="369332"/>
          </a:xfrm>
          <a:prstGeom prst="rect">
            <a:avLst/>
          </a:prstGeom>
          <a:noFill/>
        </p:spPr>
        <p:txBody>
          <a:bodyPr wrap="square" rtlCol="0">
            <a:spAutoFit/>
          </a:bodyPr>
          <a:lstStyle/>
          <a:p>
            <a:r>
              <a:rPr lang="en-GB" dirty="0">
                <a:solidFill>
                  <a:schemeClr val="accent3">
                    <a:lumMod val="75000"/>
                  </a:schemeClr>
                </a:solidFill>
              </a:rPr>
              <a:t>Grad-CAM </a:t>
            </a:r>
            <a:r>
              <a:rPr lang="en-GB" dirty="0" err="1">
                <a:solidFill>
                  <a:schemeClr val="accent3">
                    <a:lumMod val="75000"/>
                  </a:schemeClr>
                </a:solidFill>
              </a:rPr>
              <a:t>happens</a:t>
            </a:r>
            <a:r>
              <a:rPr lang="en-GB" dirty="0">
                <a:solidFill>
                  <a:schemeClr val="accent3">
                    <a:lumMod val="75000"/>
                  </a:schemeClr>
                </a:solidFill>
              </a:rPr>
              <a:t> </a:t>
            </a:r>
            <a:r>
              <a:rPr lang="en-GB" dirty="0" err="1">
                <a:solidFill>
                  <a:schemeClr val="accent3">
                    <a:lumMod val="75000"/>
                  </a:schemeClr>
                </a:solidFill>
              </a:rPr>
              <a:t>here</a:t>
            </a:r>
            <a:endParaRPr lang="LID4096" dirty="0">
              <a:solidFill>
                <a:schemeClr val="accent3">
                  <a:lumMod val="75000"/>
                </a:schemeClr>
              </a:solidFill>
            </a:endParaRPr>
          </a:p>
        </p:txBody>
      </p:sp>
      <p:sp>
        <p:nvSpPr>
          <p:cNvPr id="19" name="Content Placeholder 18">
            <a:extLst>
              <a:ext uri="{FF2B5EF4-FFF2-40B4-BE49-F238E27FC236}">
                <a16:creationId xmlns:a16="http://schemas.microsoft.com/office/drawing/2014/main" id="{169C17FD-E656-0997-D5E4-4B909C55A5F6}"/>
              </a:ext>
            </a:extLst>
          </p:cNvPr>
          <p:cNvSpPr>
            <a:spLocks noGrp="1"/>
          </p:cNvSpPr>
          <p:nvPr>
            <p:ph sz="quarter" idx="10"/>
          </p:nvPr>
        </p:nvSpPr>
        <p:spPr>
          <a:xfrm>
            <a:off x="875566" y="1184015"/>
            <a:ext cx="10644901" cy="597218"/>
          </a:xfrm>
        </p:spPr>
        <p:txBody>
          <a:bodyPr/>
          <a:lstStyle/>
          <a:p>
            <a:r>
              <a:rPr lang="en-GB" dirty="0"/>
              <a:t>Applied to existing network; no adaptation of the architecture necessary (post-hoc method).</a:t>
            </a:r>
            <a:endParaRPr lang="LID4096" dirty="0"/>
          </a:p>
          <a:p>
            <a:endParaRPr lang="LID4096" dirty="0"/>
          </a:p>
        </p:txBody>
      </p:sp>
    </p:spTree>
    <p:extLst>
      <p:ext uri="{BB962C8B-B14F-4D97-AF65-F5344CB8AC3E}">
        <p14:creationId xmlns:p14="http://schemas.microsoft.com/office/powerpoint/2010/main" val="10929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6B270-16AF-547E-53CC-C4EBFB5A4F25}"/>
              </a:ext>
            </a:extLst>
          </p:cNvPr>
          <p:cNvSpPr>
            <a:spLocks noGrp="1"/>
          </p:cNvSpPr>
          <p:nvPr>
            <p:ph type="title"/>
          </p:nvPr>
        </p:nvSpPr>
        <p:spPr/>
        <p:txBody>
          <a:bodyPr/>
          <a:lstStyle/>
          <a:p>
            <a:r>
              <a:rPr lang="en-GB" sz="3600" dirty="0"/>
              <a:t>Gradient Class-Activation Maps (Grad-CAM)</a:t>
            </a:r>
            <a:endParaRPr lang="LID4096" sz="2800" dirty="0"/>
          </a:p>
        </p:txBody>
      </p:sp>
      <p:sp>
        <p:nvSpPr>
          <p:cNvPr id="3" name="Content Placeholder 2">
            <a:extLst>
              <a:ext uri="{FF2B5EF4-FFF2-40B4-BE49-F238E27FC236}">
                <a16:creationId xmlns:a16="http://schemas.microsoft.com/office/drawing/2014/main" id="{8CBAB81B-F36B-A15C-0AAE-4C9D121E6CFE}"/>
              </a:ext>
            </a:extLst>
          </p:cNvPr>
          <p:cNvSpPr>
            <a:spLocks noGrp="1"/>
          </p:cNvSpPr>
          <p:nvPr>
            <p:ph sz="quarter" idx="10"/>
          </p:nvPr>
        </p:nvSpPr>
        <p:spPr>
          <a:xfrm>
            <a:off x="875566" y="1184015"/>
            <a:ext cx="10644901" cy="674369"/>
          </a:xfrm>
        </p:spPr>
        <p:txBody>
          <a:bodyPr/>
          <a:lstStyle/>
          <a:p>
            <a:r>
              <a:rPr lang="en-GB" dirty="0"/>
              <a:t>Back-propagation of a perfect classification (1,0,0) gives us gradients (weight changes) to improve the classification.</a:t>
            </a:r>
            <a:endParaRPr lang="LID4096" dirty="0"/>
          </a:p>
        </p:txBody>
      </p:sp>
      <p:sp>
        <p:nvSpPr>
          <p:cNvPr id="4" name="Rectangle 3">
            <a:extLst>
              <a:ext uri="{FF2B5EF4-FFF2-40B4-BE49-F238E27FC236}">
                <a16:creationId xmlns:a16="http://schemas.microsoft.com/office/drawing/2014/main" id="{1867F8CC-62D1-153E-B5A3-170E0D9F397E}"/>
              </a:ext>
            </a:extLst>
          </p:cNvPr>
          <p:cNvSpPr/>
          <p:nvPr/>
        </p:nvSpPr>
        <p:spPr>
          <a:xfrm>
            <a:off x="412292" y="3226925"/>
            <a:ext cx="1421133" cy="11391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0EA07C37-6FD5-D5A2-866A-96AFE09473D1}"/>
              </a:ext>
            </a:extLst>
          </p:cNvPr>
          <p:cNvSpPr/>
          <p:nvPr/>
        </p:nvSpPr>
        <p:spPr>
          <a:xfrm>
            <a:off x="4040271" y="3226925"/>
            <a:ext cx="339088" cy="300990"/>
          </a:xfrm>
          <a:prstGeom prst="ellipse">
            <a:avLst/>
          </a:prstGeom>
          <a:solidFill>
            <a:schemeClr val="tx1">
              <a:lumMod val="90000"/>
              <a:lumOff val="1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a:t>
            </a:r>
            <a:endParaRPr lang="LID4096" dirty="0"/>
          </a:p>
        </p:txBody>
      </p:sp>
      <p:sp>
        <p:nvSpPr>
          <p:cNvPr id="6" name="Oval 5">
            <a:extLst>
              <a:ext uri="{FF2B5EF4-FFF2-40B4-BE49-F238E27FC236}">
                <a16:creationId xmlns:a16="http://schemas.microsoft.com/office/drawing/2014/main" id="{B60DE683-F4C5-94AA-26AC-381A28CE6307}"/>
              </a:ext>
            </a:extLst>
          </p:cNvPr>
          <p:cNvSpPr/>
          <p:nvPr/>
        </p:nvSpPr>
        <p:spPr>
          <a:xfrm>
            <a:off x="4023127" y="3646025"/>
            <a:ext cx="339088" cy="30099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0</a:t>
            </a:r>
            <a:endParaRPr lang="LID4096" dirty="0">
              <a:solidFill>
                <a:schemeClr val="tx1"/>
              </a:solidFill>
            </a:endParaRPr>
          </a:p>
        </p:txBody>
      </p:sp>
      <p:sp>
        <p:nvSpPr>
          <p:cNvPr id="7" name="Oval 6">
            <a:extLst>
              <a:ext uri="{FF2B5EF4-FFF2-40B4-BE49-F238E27FC236}">
                <a16:creationId xmlns:a16="http://schemas.microsoft.com/office/drawing/2014/main" id="{BC5F80BF-EB2F-FFC5-BAE0-D2158D1C8681}"/>
              </a:ext>
            </a:extLst>
          </p:cNvPr>
          <p:cNvSpPr/>
          <p:nvPr/>
        </p:nvSpPr>
        <p:spPr>
          <a:xfrm>
            <a:off x="4023127" y="4065125"/>
            <a:ext cx="339088" cy="30099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0</a:t>
            </a:r>
            <a:endParaRPr lang="LID4096" dirty="0">
              <a:solidFill>
                <a:schemeClr val="tx1"/>
              </a:solidFill>
            </a:endParaRPr>
          </a:p>
        </p:txBody>
      </p:sp>
      <p:cxnSp>
        <p:nvCxnSpPr>
          <p:cNvPr id="9" name="Straight Arrow Connector 8">
            <a:extLst>
              <a:ext uri="{FF2B5EF4-FFF2-40B4-BE49-F238E27FC236}">
                <a16:creationId xmlns:a16="http://schemas.microsoft.com/office/drawing/2014/main" id="{ADFC634A-DCBC-6EDC-EDB8-21571D79FEBE}"/>
              </a:ext>
            </a:extLst>
          </p:cNvPr>
          <p:cNvCxnSpPr>
            <a:stCxn id="5" idx="2"/>
          </p:cNvCxnSpPr>
          <p:nvPr/>
        </p:nvCxnSpPr>
        <p:spPr>
          <a:xfrm flipH="1">
            <a:off x="1833425" y="3377420"/>
            <a:ext cx="220684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2B8AED-3F9D-F637-86EF-06CDDAB4DFAA}"/>
              </a:ext>
            </a:extLst>
          </p:cNvPr>
          <p:cNvCxnSpPr>
            <a:cxnSpLocks/>
          </p:cNvCxnSpPr>
          <p:nvPr/>
        </p:nvCxnSpPr>
        <p:spPr>
          <a:xfrm flipH="1">
            <a:off x="1833425" y="3377420"/>
            <a:ext cx="2189702" cy="2686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C115EFF-7CCE-19DA-C256-9DB3518AFAC3}"/>
              </a:ext>
            </a:extLst>
          </p:cNvPr>
          <p:cNvCxnSpPr>
            <a:cxnSpLocks/>
          </p:cNvCxnSpPr>
          <p:nvPr/>
        </p:nvCxnSpPr>
        <p:spPr>
          <a:xfrm flipH="1">
            <a:off x="1833425" y="3377420"/>
            <a:ext cx="2189702" cy="5695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26961C-E2CA-1650-1405-36C631C9ABC7}"/>
              </a:ext>
            </a:extLst>
          </p:cNvPr>
          <p:cNvCxnSpPr>
            <a:cxnSpLocks/>
            <a:stCxn id="5" idx="2"/>
          </p:cNvCxnSpPr>
          <p:nvPr/>
        </p:nvCxnSpPr>
        <p:spPr>
          <a:xfrm flipH="1">
            <a:off x="1833425" y="3377420"/>
            <a:ext cx="2206846" cy="8689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5F4AB42-9A57-25CA-52AC-0F7BF9C077AB}"/>
              </a:ext>
            </a:extLst>
          </p:cNvPr>
          <p:cNvSpPr txBox="1"/>
          <p:nvPr/>
        </p:nvSpPr>
        <p:spPr>
          <a:xfrm>
            <a:off x="1973579" y="2362724"/>
            <a:ext cx="1868627" cy="369332"/>
          </a:xfrm>
          <a:prstGeom prst="rect">
            <a:avLst/>
          </a:prstGeom>
          <a:noFill/>
        </p:spPr>
        <p:txBody>
          <a:bodyPr wrap="square" rtlCol="0">
            <a:spAutoFit/>
          </a:bodyPr>
          <a:lstStyle/>
          <a:p>
            <a:r>
              <a:rPr lang="en-GB" dirty="0" err="1"/>
              <a:t>gradients</a:t>
            </a:r>
            <a:endParaRPr lang="LID4096" dirty="0"/>
          </a:p>
        </p:txBody>
      </p:sp>
      <p:sp>
        <p:nvSpPr>
          <p:cNvPr id="21" name="TextBox 20">
            <a:extLst>
              <a:ext uri="{FF2B5EF4-FFF2-40B4-BE49-F238E27FC236}">
                <a16:creationId xmlns:a16="http://schemas.microsoft.com/office/drawing/2014/main" id="{CEED76AF-FCA2-A4A9-18A0-6035DDE3444E}"/>
              </a:ext>
            </a:extLst>
          </p:cNvPr>
          <p:cNvSpPr txBox="1"/>
          <p:nvPr/>
        </p:nvSpPr>
        <p:spPr>
          <a:xfrm>
            <a:off x="412291" y="2357988"/>
            <a:ext cx="1421133" cy="369332"/>
          </a:xfrm>
          <a:prstGeom prst="rect">
            <a:avLst/>
          </a:prstGeom>
          <a:noFill/>
        </p:spPr>
        <p:txBody>
          <a:bodyPr wrap="square" rtlCol="0">
            <a:spAutoFit/>
          </a:bodyPr>
          <a:lstStyle/>
          <a:p>
            <a:pPr algn="ctr"/>
            <a:r>
              <a:rPr lang="en-GB" dirty="0"/>
              <a:t>features</a:t>
            </a:r>
            <a:endParaRPr lang="LID4096" dirty="0"/>
          </a:p>
        </p:txBody>
      </p:sp>
      <p:sp>
        <p:nvSpPr>
          <p:cNvPr id="15" name="Left Brace 14">
            <a:extLst>
              <a:ext uri="{FF2B5EF4-FFF2-40B4-BE49-F238E27FC236}">
                <a16:creationId xmlns:a16="http://schemas.microsoft.com/office/drawing/2014/main" id="{B739E7FC-1161-A0A7-B707-834160AB545D}"/>
              </a:ext>
            </a:extLst>
          </p:cNvPr>
          <p:cNvSpPr/>
          <p:nvPr/>
        </p:nvSpPr>
        <p:spPr>
          <a:xfrm rot="5400000">
            <a:off x="4121611" y="2704864"/>
            <a:ext cx="264417" cy="6134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6" name="TextBox 15">
            <a:extLst>
              <a:ext uri="{FF2B5EF4-FFF2-40B4-BE49-F238E27FC236}">
                <a16:creationId xmlns:a16="http://schemas.microsoft.com/office/drawing/2014/main" id="{8CD4AD3D-E9E1-525F-C0C0-FC1D08A939A6}"/>
              </a:ext>
            </a:extLst>
          </p:cNvPr>
          <p:cNvSpPr txBox="1"/>
          <p:nvPr/>
        </p:nvSpPr>
        <p:spPr>
          <a:xfrm>
            <a:off x="3779460" y="2227073"/>
            <a:ext cx="2476560" cy="646331"/>
          </a:xfrm>
          <a:prstGeom prst="rect">
            <a:avLst/>
          </a:prstGeom>
          <a:noFill/>
        </p:spPr>
        <p:txBody>
          <a:bodyPr wrap="square" rtlCol="0">
            <a:spAutoFit/>
          </a:bodyPr>
          <a:lstStyle/>
          <a:p>
            <a:pPr algn="ctr"/>
            <a:r>
              <a:rPr lang="en-GB" dirty="0" err="1"/>
              <a:t>vector</a:t>
            </a:r>
            <a:r>
              <a:rPr lang="en-GB" dirty="0"/>
              <a:t> of </a:t>
            </a:r>
            <a:r>
              <a:rPr lang="en-GB" dirty="0" err="1"/>
              <a:t>probabilities</a:t>
            </a:r>
            <a:endParaRPr lang="LID4096" dirty="0"/>
          </a:p>
        </p:txBody>
      </p:sp>
      <p:sp>
        <p:nvSpPr>
          <p:cNvPr id="17" name="Left Brace 16">
            <a:extLst>
              <a:ext uri="{FF2B5EF4-FFF2-40B4-BE49-F238E27FC236}">
                <a16:creationId xmlns:a16="http://schemas.microsoft.com/office/drawing/2014/main" id="{7DD2A6B9-8BD3-6E5D-ADDA-0829423808C1}"/>
              </a:ext>
            </a:extLst>
          </p:cNvPr>
          <p:cNvSpPr/>
          <p:nvPr/>
        </p:nvSpPr>
        <p:spPr>
          <a:xfrm rot="5400000">
            <a:off x="2775684" y="2077274"/>
            <a:ext cx="264417" cy="18686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8" name="Left Brace 17">
            <a:extLst>
              <a:ext uri="{FF2B5EF4-FFF2-40B4-BE49-F238E27FC236}">
                <a16:creationId xmlns:a16="http://schemas.microsoft.com/office/drawing/2014/main" id="{400BA517-E212-4C7B-8CAA-7051EA18B701}"/>
              </a:ext>
            </a:extLst>
          </p:cNvPr>
          <p:cNvSpPr/>
          <p:nvPr/>
        </p:nvSpPr>
        <p:spPr>
          <a:xfrm rot="5400000">
            <a:off x="990650" y="2308902"/>
            <a:ext cx="264417" cy="14211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28" name="TextBox 27">
            <a:extLst>
              <a:ext uri="{FF2B5EF4-FFF2-40B4-BE49-F238E27FC236}">
                <a16:creationId xmlns:a16="http://schemas.microsoft.com/office/drawing/2014/main" id="{825A8DB9-8221-95FD-C623-690A1D857AC4}"/>
              </a:ext>
            </a:extLst>
          </p:cNvPr>
          <p:cNvSpPr txBox="1"/>
          <p:nvPr/>
        </p:nvSpPr>
        <p:spPr>
          <a:xfrm>
            <a:off x="2202119" y="3078019"/>
            <a:ext cx="548640" cy="338554"/>
          </a:xfrm>
          <a:prstGeom prst="rect">
            <a:avLst/>
          </a:prstGeom>
          <a:noFill/>
        </p:spPr>
        <p:txBody>
          <a:bodyPr wrap="square" rtlCol="0">
            <a:spAutoFit/>
          </a:bodyPr>
          <a:lstStyle/>
          <a:p>
            <a:r>
              <a:rPr lang="en-GB" sz="1600" dirty="0"/>
              <a:t>0.1</a:t>
            </a:r>
            <a:endParaRPr lang="LID4096" sz="1600" dirty="0"/>
          </a:p>
        </p:txBody>
      </p:sp>
      <p:cxnSp>
        <p:nvCxnSpPr>
          <p:cNvPr id="29" name="Straight Arrow Connector 28">
            <a:extLst>
              <a:ext uri="{FF2B5EF4-FFF2-40B4-BE49-F238E27FC236}">
                <a16:creationId xmlns:a16="http://schemas.microsoft.com/office/drawing/2014/main" id="{60C361FB-7697-8746-8AA6-F979F6BBD3D0}"/>
              </a:ext>
            </a:extLst>
          </p:cNvPr>
          <p:cNvCxnSpPr>
            <a:cxnSpLocks/>
            <a:stCxn id="7" idx="2"/>
          </p:cNvCxnSpPr>
          <p:nvPr/>
        </p:nvCxnSpPr>
        <p:spPr>
          <a:xfrm flipH="1">
            <a:off x="1833425" y="4215620"/>
            <a:ext cx="2189702" cy="30736"/>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53A5FD9-7930-08E8-BC1F-8F099EEAACCE}"/>
              </a:ext>
            </a:extLst>
          </p:cNvPr>
          <p:cNvCxnSpPr>
            <a:cxnSpLocks/>
            <a:stCxn id="6" idx="2"/>
          </p:cNvCxnSpPr>
          <p:nvPr/>
        </p:nvCxnSpPr>
        <p:spPr>
          <a:xfrm flipH="1">
            <a:off x="1833425" y="3796520"/>
            <a:ext cx="2189702" cy="449836"/>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808C5A6-8A36-9D04-54DD-87E7367F7203}"/>
              </a:ext>
            </a:extLst>
          </p:cNvPr>
          <p:cNvSpPr txBox="1"/>
          <p:nvPr/>
        </p:nvSpPr>
        <p:spPr>
          <a:xfrm>
            <a:off x="2210691" y="3323664"/>
            <a:ext cx="548640" cy="338554"/>
          </a:xfrm>
          <a:prstGeom prst="rect">
            <a:avLst/>
          </a:prstGeom>
          <a:noFill/>
        </p:spPr>
        <p:txBody>
          <a:bodyPr wrap="square" rtlCol="0">
            <a:spAutoFit/>
          </a:bodyPr>
          <a:lstStyle/>
          <a:p>
            <a:r>
              <a:rPr lang="en-GB" sz="1600" dirty="0"/>
              <a:t>0.2</a:t>
            </a:r>
            <a:endParaRPr lang="LID4096" sz="1600" dirty="0"/>
          </a:p>
        </p:txBody>
      </p:sp>
      <p:sp>
        <p:nvSpPr>
          <p:cNvPr id="36" name="TextBox 35">
            <a:extLst>
              <a:ext uri="{FF2B5EF4-FFF2-40B4-BE49-F238E27FC236}">
                <a16:creationId xmlns:a16="http://schemas.microsoft.com/office/drawing/2014/main" id="{6D33C7C3-DF2A-8D42-7088-BC4B095D1961}"/>
              </a:ext>
            </a:extLst>
          </p:cNvPr>
          <p:cNvSpPr txBox="1"/>
          <p:nvPr/>
        </p:nvSpPr>
        <p:spPr>
          <a:xfrm>
            <a:off x="2202119" y="3532750"/>
            <a:ext cx="548640" cy="338554"/>
          </a:xfrm>
          <a:prstGeom prst="rect">
            <a:avLst/>
          </a:prstGeom>
          <a:noFill/>
        </p:spPr>
        <p:txBody>
          <a:bodyPr wrap="square" rtlCol="0">
            <a:spAutoFit/>
          </a:bodyPr>
          <a:lstStyle/>
          <a:p>
            <a:r>
              <a:rPr lang="en-GB" sz="1600" dirty="0"/>
              <a:t>0.1</a:t>
            </a:r>
            <a:endParaRPr lang="LID4096" sz="1600" dirty="0"/>
          </a:p>
        </p:txBody>
      </p:sp>
      <p:sp>
        <p:nvSpPr>
          <p:cNvPr id="37" name="TextBox 36">
            <a:extLst>
              <a:ext uri="{FF2B5EF4-FFF2-40B4-BE49-F238E27FC236}">
                <a16:creationId xmlns:a16="http://schemas.microsoft.com/office/drawing/2014/main" id="{1F1D649F-A8A9-00E5-2C38-D4039EB8FF23}"/>
              </a:ext>
            </a:extLst>
          </p:cNvPr>
          <p:cNvSpPr txBox="1"/>
          <p:nvPr/>
        </p:nvSpPr>
        <p:spPr>
          <a:xfrm>
            <a:off x="2193547" y="3742764"/>
            <a:ext cx="548640" cy="338554"/>
          </a:xfrm>
          <a:prstGeom prst="rect">
            <a:avLst/>
          </a:prstGeom>
          <a:noFill/>
        </p:spPr>
        <p:txBody>
          <a:bodyPr wrap="square" rtlCol="0">
            <a:spAutoFit/>
          </a:bodyPr>
          <a:lstStyle/>
          <a:p>
            <a:r>
              <a:rPr lang="en-GB" sz="1600" dirty="0"/>
              <a:t>0.5</a:t>
            </a:r>
            <a:endParaRPr lang="LID4096" sz="1600" dirty="0"/>
          </a:p>
        </p:txBody>
      </p:sp>
      <p:sp>
        <p:nvSpPr>
          <p:cNvPr id="40" name="Speech Bubble: Rectangle 39">
            <a:extLst>
              <a:ext uri="{FF2B5EF4-FFF2-40B4-BE49-F238E27FC236}">
                <a16:creationId xmlns:a16="http://schemas.microsoft.com/office/drawing/2014/main" id="{A7F40F56-7237-A110-CB84-9706121F7D0D}"/>
              </a:ext>
            </a:extLst>
          </p:cNvPr>
          <p:cNvSpPr/>
          <p:nvPr/>
        </p:nvSpPr>
        <p:spPr>
          <a:xfrm>
            <a:off x="1080651" y="4714489"/>
            <a:ext cx="4719888" cy="1050223"/>
          </a:xfrm>
          <a:prstGeom prst="wedgeRectCallout">
            <a:avLst>
              <a:gd name="adj1" fmla="val -21893"/>
              <a:gd name="adj2" fmla="val -80732"/>
            </a:avLst>
          </a:prstGeom>
          <a:noFill/>
          <a:ln w="381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lumMod val="90000"/>
                    <a:lumOff val="10000"/>
                  </a:schemeClr>
                </a:solidFill>
              </a:rPr>
              <a:t>These</a:t>
            </a:r>
            <a:r>
              <a:rPr lang="en-GB" dirty="0">
                <a:solidFill>
                  <a:schemeClr val="tx1">
                    <a:lumMod val="90000"/>
                    <a:lumOff val="10000"/>
                  </a:schemeClr>
                </a:solidFill>
              </a:rPr>
              <a:t> </a:t>
            </a:r>
            <a:r>
              <a:rPr lang="en-GB" dirty="0" err="1">
                <a:solidFill>
                  <a:schemeClr val="tx1">
                    <a:lumMod val="90000"/>
                    <a:lumOff val="10000"/>
                  </a:schemeClr>
                </a:solidFill>
              </a:rPr>
              <a:t>gradients</a:t>
            </a:r>
            <a:r>
              <a:rPr lang="en-GB" dirty="0">
                <a:solidFill>
                  <a:schemeClr val="tx1">
                    <a:lumMod val="90000"/>
                    <a:lumOff val="10000"/>
                  </a:schemeClr>
                </a:solidFill>
              </a:rPr>
              <a:t> </a:t>
            </a:r>
            <a:r>
              <a:rPr lang="en-GB" dirty="0" err="1">
                <a:solidFill>
                  <a:schemeClr val="tx1">
                    <a:lumMod val="90000"/>
                    <a:lumOff val="10000"/>
                  </a:schemeClr>
                </a:solidFill>
              </a:rPr>
              <a:t>tell</a:t>
            </a:r>
            <a:r>
              <a:rPr lang="en-GB" dirty="0">
                <a:solidFill>
                  <a:schemeClr val="tx1">
                    <a:lumMod val="90000"/>
                    <a:lumOff val="10000"/>
                  </a:schemeClr>
                </a:solidFill>
              </a:rPr>
              <a:t> </a:t>
            </a:r>
            <a:r>
              <a:rPr lang="en-GB" dirty="0" err="1">
                <a:solidFill>
                  <a:schemeClr val="tx1">
                    <a:lumMod val="90000"/>
                    <a:lumOff val="10000"/>
                  </a:schemeClr>
                </a:solidFill>
              </a:rPr>
              <a:t>us</a:t>
            </a:r>
            <a:r>
              <a:rPr lang="en-GB" dirty="0">
                <a:solidFill>
                  <a:schemeClr val="tx1">
                    <a:lumMod val="90000"/>
                    <a:lumOff val="10000"/>
                  </a:schemeClr>
                </a:solidFill>
              </a:rPr>
              <a:t>, </a:t>
            </a:r>
            <a:r>
              <a:rPr lang="en-GB" dirty="0" err="1">
                <a:solidFill>
                  <a:schemeClr val="tx1">
                    <a:lumMod val="90000"/>
                    <a:lumOff val="10000"/>
                  </a:schemeClr>
                </a:solidFill>
              </a:rPr>
              <a:t>how</a:t>
            </a:r>
            <a:r>
              <a:rPr lang="en-GB" dirty="0">
                <a:solidFill>
                  <a:schemeClr val="tx1">
                    <a:lumMod val="90000"/>
                    <a:lumOff val="10000"/>
                  </a:schemeClr>
                </a:solidFill>
              </a:rPr>
              <a:t> </a:t>
            </a:r>
            <a:r>
              <a:rPr lang="en-GB" dirty="0" err="1">
                <a:solidFill>
                  <a:schemeClr val="tx1">
                    <a:lumMod val="90000"/>
                    <a:lumOff val="10000"/>
                  </a:schemeClr>
                </a:solidFill>
              </a:rPr>
              <a:t>weights</a:t>
            </a:r>
            <a:r>
              <a:rPr lang="en-GB" dirty="0">
                <a:solidFill>
                  <a:schemeClr val="tx1">
                    <a:lumMod val="90000"/>
                    <a:lumOff val="10000"/>
                  </a:schemeClr>
                </a:solidFill>
              </a:rPr>
              <a:t> </a:t>
            </a:r>
            <a:r>
              <a:rPr lang="en-GB" dirty="0" err="1">
                <a:solidFill>
                  <a:schemeClr val="tx1">
                    <a:lumMod val="90000"/>
                    <a:lumOff val="10000"/>
                  </a:schemeClr>
                </a:solidFill>
              </a:rPr>
              <a:t>would</a:t>
            </a:r>
            <a:r>
              <a:rPr lang="en-GB" dirty="0">
                <a:solidFill>
                  <a:schemeClr val="tx1">
                    <a:lumMod val="90000"/>
                    <a:lumOff val="10000"/>
                  </a:schemeClr>
                </a:solidFill>
              </a:rPr>
              <a:t> </a:t>
            </a:r>
            <a:r>
              <a:rPr lang="en-GB" dirty="0" err="1">
                <a:solidFill>
                  <a:schemeClr val="tx1">
                    <a:lumMod val="90000"/>
                    <a:lumOff val="10000"/>
                  </a:schemeClr>
                </a:solidFill>
              </a:rPr>
              <a:t>need</a:t>
            </a:r>
            <a:r>
              <a:rPr lang="en-GB" dirty="0">
                <a:solidFill>
                  <a:schemeClr val="tx1">
                    <a:lumMod val="90000"/>
                    <a:lumOff val="10000"/>
                  </a:schemeClr>
                </a:solidFill>
              </a:rPr>
              <a:t> </a:t>
            </a:r>
            <a:r>
              <a:rPr lang="en-GB" i="1" dirty="0" err="1">
                <a:solidFill>
                  <a:schemeClr val="tx1">
                    <a:lumMod val="90000"/>
                    <a:lumOff val="10000"/>
                  </a:schemeClr>
                </a:solidFill>
              </a:rPr>
              <a:t>to be adjusted</a:t>
            </a:r>
            <a:r>
              <a:rPr lang="en-GB" dirty="0">
                <a:solidFill>
                  <a:schemeClr val="tx1">
                    <a:lumMod val="90000"/>
                    <a:lumOff val="10000"/>
                  </a:schemeClr>
                </a:solidFill>
              </a:rPr>
              <a:t> to </a:t>
            </a:r>
            <a:r>
              <a:rPr lang="en-GB" dirty="0" err="1">
                <a:solidFill>
                  <a:schemeClr val="tx1">
                    <a:lumMod val="90000"/>
                    <a:lumOff val="10000"/>
                  </a:schemeClr>
                </a:solidFill>
              </a:rPr>
              <a:t>produce</a:t>
            </a:r>
            <a:r>
              <a:rPr lang="en-GB" dirty="0">
                <a:solidFill>
                  <a:schemeClr val="tx1">
                    <a:lumMod val="90000"/>
                    <a:lumOff val="10000"/>
                  </a:schemeClr>
                </a:solidFill>
              </a:rPr>
              <a:t> </a:t>
            </a:r>
            <a:r>
              <a:rPr lang="en-GB" dirty="0" err="1">
                <a:solidFill>
                  <a:schemeClr val="tx1">
                    <a:lumMod val="90000"/>
                    <a:lumOff val="10000"/>
                  </a:schemeClr>
                </a:solidFill>
              </a:rPr>
              <a:t>the</a:t>
            </a:r>
            <a:r>
              <a:rPr lang="en-GB" dirty="0">
                <a:solidFill>
                  <a:schemeClr val="tx1">
                    <a:lumMod val="90000"/>
                    <a:lumOff val="10000"/>
                  </a:schemeClr>
                </a:solidFill>
              </a:rPr>
              <a:t> </a:t>
            </a:r>
            <a:r>
              <a:rPr lang="en-GB" dirty="0" err="1">
                <a:solidFill>
                  <a:schemeClr val="tx1">
                    <a:lumMod val="90000"/>
                    <a:lumOff val="10000"/>
                  </a:schemeClr>
                </a:solidFill>
              </a:rPr>
              <a:t>desired</a:t>
            </a:r>
            <a:r>
              <a:rPr lang="en-GB" dirty="0">
                <a:solidFill>
                  <a:schemeClr val="tx1">
                    <a:lumMod val="90000"/>
                    <a:lumOff val="10000"/>
                  </a:schemeClr>
                </a:solidFill>
              </a:rPr>
              <a:t> </a:t>
            </a:r>
            <a:r>
              <a:rPr lang="en-GB" dirty="0" err="1">
                <a:solidFill>
                  <a:schemeClr val="tx1">
                    <a:lumMod val="90000"/>
                    <a:lumOff val="10000"/>
                  </a:schemeClr>
                </a:solidFill>
              </a:rPr>
              <a:t>classification</a:t>
            </a:r>
            <a:endParaRPr lang="LID4096" dirty="0">
              <a:solidFill>
                <a:schemeClr val="tx1">
                  <a:lumMod val="90000"/>
                  <a:lumOff val="10000"/>
                </a:schemeClr>
              </a:solidFill>
            </a:endParaRPr>
          </a:p>
        </p:txBody>
      </p:sp>
      <p:sp>
        <p:nvSpPr>
          <p:cNvPr id="8" name="Arrow: Right 7">
            <a:extLst>
              <a:ext uri="{FF2B5EF4-FFF2-40B4-BE49-F238E27FC236}">
                <a16:creationId xmlns:a16="http://schemas.microsoft.com/office/drawing/2014/main" id="{B5BD9750-7BF6-3552-C8C2-4909B70F1658}"/>
              </a:ext>
            </a:extLst>
          </p:cNvPr>
          <p:cNvSpPr/>
          <p:nvPr/>
        </p:nvSpPr>
        <p:spPr>
          <a:xfrm flipH="1">
            <a:off x="1714499" y="4383596"/>
            <a:ext cx="2455247" cy="6617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Back-propagation</a:t>
            </a:r>
            <a:endParaRPr lang="LID4096" dirty="0"/>
          </a:p>
        </p:txBody>
      </p:sp>
      <p:cxnSp>
        <p:nvCxnSpPr>
          <p:cNvPr id="13" name="Straight Arrow Connector 12">
            <a:extLst>
              <a:ext uri="{FF2B5EF4-FFF2-40B4-BE49-F238E27FC236}">
                <a16:creationId xmlns:a16="http://schemas.microsoft.com/office/drawing/2014/main" id="{B3B94D85-790B-767F-EC0E-FF3CE0BC16DB}"/>
              </a:ext>
            </a:extLst>
          </p:cNvPr>
          <p:cNvCxnSpPr>
            <a:cxnSpLocks/>
            <a:stCxn id="7" idx="2"/>
          </p:cNvCxnSpPr>
          <p:nvPr/>
        </p:nvCxnSpPr>
        <p:spPr>
          <a:xfrm flipH="1" flipV="1">
            <a:off x="1833425" y="3947015"/>
            <a:ext cx="2189702" cy="268605"/>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2EE6170-69CA-FFA9-5906-E02E66E67B50}"/>
              </a:ext>
            </a:extLst>
          </p:cNvPr>
          <p:cNvCxnSpPr>
            <a:cxnSpLocks/>
            <a:stCxn id="7" idx="2"/>
          </p:cNvCxnSpPr>
          <p:nvPr/>
        </p:nvCxnSpPr>
        <p:spPr>
          <a:xfrm flipH="1" flipV="1">
            <a:off x="1833425" y="3646024"/>
            <a:ext cx="2189702" cy="569596"/>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D0016E5-7263-8BC9-8BCC-AA22E686C6CD}"/>
              </a:ext>
            </a:extLst>
          </p:cNvPr>
          <p:cNvCxnSpPr>
            <a:cxnSpLocks/>
            <a:stCxn id="7" idx="2"/>
          </p:cNvCxnSpPr>
          <p:nvPr/>
        </p:nvCxnSpPr>
        <p:spPr>
          <a:xfrm flipH="1" flipV="1">
            <a:off x="1833424" y="3377420"/>
            <a:ext cx="2189703" cy="83820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4A37F71-38C8-B3F3-0B4A-CF040FD178F8}"/>
              </a:ext>
            </a:extLst>
          </p:cNvPr>
          <p:cNvCxnSpPr>
            <a:cxnSpLocks/>
            <a:stCxn id="6" idx="2"/>
          </p:cNvCxnSpPr>
          <p:nvPr/>
        </p:nvCxnSpPr>
        <p:spPr>
          <a:xfrm flipH="1">
            <a:off x="1833425" y="3796520"/>
            <a:ext cx="2189702" cy="150495"/>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E018F1D-67C3-DEBF-D03F-43B1F4C9811B}"/>
              </a:ext>
            </a:extLst>
          </p:cNvPr>
          <p:cNvCxnSpPr>
            <a:cxnSpLocks/>
            <a:stCxn id="6" idx="2"/>
          </p:cNvCxnSpPr>
          <p:nvPr/>
        </p:nvCxnSpPr>
        <p:spPr>
          <a:xfrm flipH="1" flipV="1">
            <a:off x="1833424" y="3646024"/>
            <a:ext cx="2189703" cy="150496"/>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212B84A-C493-9E8F-A518-E25EF49E904F}"/>
              </a:ext>
            </a:extLst>
          </p:cNvPr>
          <p:cNvCxnSpPr>
            <a:cxnSpLocks/>
            <a:stCxn id="6" idx="2"/>
          </p:cNvCxnSpPr>
          <p:nvPr/>
        </p:nvCxnSpPr>
        <p:spPr>
          <a:xfrm flipH="1" flipV="1">
            <a:off x="1833424" y="3377420"/>
            <a:ext cx="2189703" cy="41910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8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36" grpId="0"/>
      <p:bldP spid="37" grpId="0"/>
      <p:bldP spid="40"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696F8-8F8A-EF9C-903D-A8C1CFE2041D}"/>
            </a:ext>
          </a:extLst>
        </p:cNvPr>
        <p:cNvGrpSpPr/>
        <p:nvPr/>
      </p:nvGrpSpPr>
      <p:grpSpPr>
        <a:xfrm>
          <a:off x="0" y="0"/>
          <a:ext cx="0" cy="0"/>
          <a:chOff x="0" y="0"/>
          <a:chExt cx="0" cy="0"/>
        </a:xfrm>
      </p:grpSpPr>
      <p:sp>
        <p:nvSpPr>
          <p:cNvPr id="53" name="Arrow: Bent 52">
            <a:extLst>
              <a:ext uri="{FF2B5EF4-FFF2-40B4-BE49-F238E27FC236}">
                <a16:creationId xmlns:a16="http://schemas.microsoft.com/office/drawing/2014/main" id="{9957FD67-2A3F-F67A-697D-CB4BF5B0F8DE}"/>
              </a:ext>
            </a:extLst>
          </p:cNvPr>
          <p:cNvSpPr/>
          <p:nvPr/>
        </p:nvSpPr>
        <p:spPr>
          <a:xfrm>
            <a:off x="1554480" y="1940119"/>
            <a:ext cx="4643535" cy="1258795"/>
          </a:xfrm>
          <a:prstGeom prst="bentArrow">
            <a:avLst>
              <a:gd name="adj1" fmla="val 16727"/>
              <a:gd name="adj2" fmla="val 15629"/>
              <a:gd name="adj3" fmla="val 16670"/>
              <a:gd name="adj4" fmla="val 43750"/>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From </a:t>
            </a:r>
            <a:r>
              <a:rPr lang="en-GB" sz="1600" dirty="0" err="1"/>
              <a:t>Inference</a:t>
            </a:r>
            <a:endParaRPr lang="en-GB" sz="1600" dirty="0"/>
          </a:p>
          <a:p>
            <a:pPr algn="ctr"/>
            <a:endParaRPr lang="en-GB" sz="1100" dirty="0"/>
          </a:p>
          <a:p>
            <a:pPr algn="ctr"/>
            <a:endParaRPr lang="en-GB" sz="1400" dirty="0"/>
          </a:p>
          <a:p>
            <a:pPr algn="ctr"/>
            <a:endParaRPr lang="en-GB" sz="1600" dirty="0"/>
          </a:p>
          <a:p>
            <a:pPr algn="ctr"/>
            <a:endParaRPr lang="LID4096" sz="1600" dirty="0"/>
          </a:p>
        </p:txBody>
      </p:sp>
      <p:sp>
        <p:nvSpPr>
          <p:cNvPr id="30" name="Arrow: Right 29">
            <a:extLst>
              <a:ext uri="{FF2B5EF4-FFF2-40B4-BE49-F238E27FC236}">
                <a16:creationId xmlns:a16="http://schemas.microsoft.com/office/drawing/2014/main" id="{C72F4A6B-5729-6E9C-FDC5-E52E8AEA08E2}"/>
              </a:ext>
            </a:extLst>
          </p:cNvPr>
          <p:cNvSpPr/>
          <p:nvPr/>
        </p:nvSpPr>
        <p:spPr>
          <a:xfrm>
            <a:off x="2674620" y="3739031"/>
            <a:ext cx="3457233" cy="402370"/>
          </a:xfrm>
          <a:prstGeom prst="right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                              From Backprop.</a:t>
            </a:r>
            <a:endParaRPr lang="LID4096" sz="1600" dirty="0"/>
          </a:p>
        </p:txBody>
      </p:sp>
      <p:sp>
        <p:nvSpPr>
          <p:cNvPr id="2" name="Title 1">
            <a:extLst>
              <a:ext uri="{FF2B5EF4-FFF2-40B4-BE49-F238E27FC236}">
                <a16:creationId xmlns:a16="http://schemas.microsoft.com/office/drawing/2014/main" id="{6A4D9BB9-7AF4-BD9A-4A55-EAC63FD9680A}"/>
              </a:ext>
            </a:extLst>
          </p:cNvPr>
          <p:cNvSpPr>
            <a:spLocks noGrp="1"/>
          </p:cNvSpPr>
          <p:nvPr>
            <p:ph type="title"/>
          </p:nvPr>
        </p:nvSpPr>
        <p:spPr/>
        <p:txBody>
          <a:bodyPr/>
          <a:lstStyle/>
          <a:p>
            <a:r>
              <a:rPr lang="en-GB" sz="3600" dirty="0"/>
              <a:t>Gradient Class-Activation Maps (Grad-CAM)</a:t>
            </a:r>
            <a:endParaRPr lang="LID4096" sz="2800" dirty="0"/>
          </a:p>
        </p:txBody>
      </p:sp>
      <p:sp>
        <p:nvSpPr>
          <p:cNvPr id="3" name="Content Placeholder 2">
            <a:extLst>
              <a:ext uri="{FF2B5EF4-FFF2-40B4-BE49-F238E27FC236}">
                <a16:creationId xmlns:a16="http://schemas.microsoft.com/office/drawing/2014/main" id="{AEBAD726-3A0D-81B1-F304-64F9B5E8B1A8}"/>
              </a:ext>
            </a:extLst>
          </p:cNvPr>
          <p:cNvSpPr>
            <a:spLocks noGrp="1"/>
          </p:cNvSpPr>
          <p:nvPr>
            <p:ph sz="quarter" idx="10"/>
          </p:nvPr>
        </p:nvSpPr>
        <p:spPr>
          <a:xfrm>
            <a:off x="875566" y="1184015"/>
            <a:ext cx="10644901" cy="674369"/>
          </a:xfrm>
        </p:spPr>
        <p:txBody>
          <a:bodyPr/>
          <a:lstStyle/>
          <a:p>
            <a:r>
              <a:rPr lang="en-GB"/>
              <a:t>Back-propagation of a perfect classification (1,0,0) gives us gradients (weight changes) to improve the classification.</a:t>
            </a:r>
            <a:endParaRPr lang="LID4096" dirty="0"/>
          </a:p>
        </p:txBody>
      </p:sp>
      <p:sp>
        <p:nvSpPr>
          <p:cNvPr id="4" name="Rectangle 3">
            <a:extLst>
              <a:ext uri="{FF2B5EF4-FFF2-40B4-BE49-F238E27FC236}">
                <a16:creationId xmlns:a16="http://schemas.microsoft.com/office/drawing/2014/main" id="{9A92D5F5-961E-C920-C4B5-F94CD1B185FC}"/>
              </a:ext>
            </a:extLst>
          </p:cNvPr>
          <p:cNvSpPr/>
          <p:nvPr/>
        </p:nvSpPr>
        <p:spPr>
          <a:xfrm>
            <a:off x="412292" y="3226925"/>
            <a:ext cx="1421133" cy="11391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Oval 4">
            <a:extLst>
              <a:ext uri="{FF2B5EF4-FFF2-40B4-BE49-F238E27FC236}">
                <a16:creationId xmlns:a16="http://schemas.microsoft.com/office/drawing/2014/main" id="{AEB4E0F9-13BD-B87E-C6C9-F620F3F6891D}"/>
              </a:ext>
            </a:extLst>
          </p:cNvPr>
          <p:cNvSpPr/>
          <p:nvPr/>
        </p:nvSpPr>
        <p:spPr>
          <a:xfrm>
            <a:off x="4040271" y="3226925"/>
            <a:ext cx="339088" cy="300990"/>
          </a:xfrm>
          <a:prstGeom prst="ellipse">
            <a:avLst/>
          </a:prstGeom>
          <a:solidFill>
            <a:schemeClr val="tx1">
              <a:lumMod val="90000"/>
              <a:lumOff val="1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1</a:t>
            </a:r>
            <a:endParaRPr lang="LID4096" dirty="0"/>
          </a:p>
        </p:txBody>
      </p:sp>
      <p:sp>
        <p:nvSpPr>
          <p:cNvPr id="6" name="Oval 5">
            <a:extLst>
              <a:ext uri="{FF2B5EF4-FFF2-40B4-BE49-F238E27FC236}">
                <a16:creationId xmlns:a16="http://schemas.microsoft.com/office/drawing/2014/main" id="{C991B35C-1DC0-DC12-8245-7F93D865D779}"/>
              </a:ext>
            </a:extLst>
          </p:cNvPr>
          <p:cNvSpPr/>
          <p:nvPr/>
        </p:nvSpPr>
        <p:spPr>
          <a:xfrm>
            <a:off x="4023127" y="3646025"/>
            <a:ext cx="339088" cy="30099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0</a:t>
            </a:r>
            <a:endParaRPr lang="LID4096" dirty="0">
              <a:solidFill>
                <a:schemeClr val="tx1"/>
              </a:solidFill>
            </a:endParaRPr>
          </a:p>
        </p:txBody>
      </p:sp>
      <p:sp>
        <p:nvSpPr>
          <p:cNvPr id="7" name="Oval 6">
            <a:extLst>
              <a:ext uri="{FF2B5EF4-FFF2-40B4-BE49-F238E27FC236}">
                <a16:creationId xmlns:a16="http://schemas.microsoft.com/office/drawing/2014/main" id="{9B30259D-DE04-F7B1-8C3C-766DA36AA35C}"/>
              </a:ext>
            </a:extLst>
          </p:cNvPr>
          <p:cNvSpPr/>
          <p:nvPr/>
        </p:nvSpPr>
        <p:spPr>
          <a:xfrm>
            <a:off x="4023127" y="4065125"/>
            <a:ext cx="339088" cy="30099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0</a:t>
            </a:r>
            <a:endParaRPr lang="LID4096" dirty="0">
              <a:solidFill>
                <a:schemeClr val="tx1"/>
              </a:solidFill>
            </a:endParaRPr>
          </a:p>
        </p:txBody>
      </p:sp>
      <p:cxnSp>
        <p:nvCxnSpPr>
          <p:cNvPr id="9" name="Straight Arrow Connector 8">
            <a:extLst>
              <a:ext uri="{FF2B5EF4-FFF2-40B4-BE49-F238E27FC236}">
                <a16:creationId xmlns:a16="http://schemas.microsoft.com/office/drawing/2014/main" id="{B38FF75C-992D-775D-BEF3-0267706E474D}"/>
              </a:ext>
            </a:extLst>
          </p:cNvPr>
          <p:cNvCxnSpPr>
            <a:stCxn id="5" idx="2"/>
          </p:cNvCxnSpPr>
          <p:nvPr/>
        </p:nvCxnSpPr>
        <p:spPr>
          <a:xfrm flipH="1">
            <a:off x="1833425" y="3377420"/>
            <a:ext cx="220684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84E1299-B687-8533-4328-F8DD3ADF1F53}"/>
              </a:ext>
            </a:extLst>
          </p:cNvPr>
          <p:cNvCxnSpPr>
            <a:cxnSpLocks/>
          </p:cNvCxnSpPr>
          <p:nvPr/>
        </p:nvCxnSpPr>
        <p:spPr>
          <a:xfrm flipH="1">
            <a:off x="1833425" y="3377420"/>
            <a:ext cx="2189702" cy="2686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73990A0-E3CC-93BD-DD8C-9FA084A5EACC}"/>
              </a:ext>
            </a:extLst>
          </p:cNvPr>
          <p:cNvCxnSpPr>
            <a:cxnSpLocks/>
          </p:cNvCxnSpPr>
          <p:nvPr/>
        </p:nvCxnSpPr>
        <p:spPr>
          <a:xfrm flipH="1">
            <a:off x="1833425" y="3377420"/>
            <a:ext cx="2189702" cy="5695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760176-5A7B-320C-F9D5-1433ED4F45EC}"/>
              </a:ext>
            </a:extLst>
          </p:cNvPr>
          <p:cNvCxnSpPr>
            <a:cxnSpLocks/>
            <a:stCxn id="5" idx="2"/>
          </p:cNvCxnSpPr>
          <p:nvPr/>
        </p:nvCxnSpPr>
        <p:spPr>
          <a:xfrm flipH="1">
            <a:off x="1833425" y="3377420"/>
            <a:ext cx="2206846" cy="8689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A419A0-4629-9E01-7430-1467D8706B63}"/>
              </a:ext>
            </a:extLst>
          </p:cNvPr>
          <p:cNvSpPr txBox="1"/>
          <p:nvPr/>
        </p:nvSpPr>
        <p:spPr>
          <a:xfrm>
            <a:off x="1973579" y="2362724"/>
            <a:ext cx="1870415" cy="369332"/>
          </a:xfrm>
          <a:prstGeom prst="rect">
            <a:avLst/>
          </a:prstGeom>
          <a:noFill/>
        </p:spPr>
        <p:txBody>
          <a:bodyPr wrap="square" rtlCol="0">
            <a:spAutoFit/>
          </a:bodyPr>
          <a:lstStyle/>
          <a:p>
            <a:r>
              <a:rPr lang="en-GB" dirty="0" err="1"/>
              <a:t>Gradients</a:t>
            </a:r>
            <a:endParaRPr lang="LID4096" dirty="0"/>
          </a:p>
        </p:txBody>
      </p:sp>
      <p:sp>
        <p:nvSpPr>
          <p:cNvPr id="21" name="TextBox 20">
            <a:extLst>
              <a:ext uri="{FF2B5EF4-FFF2-40B4-BE49-F238E27FC236}">
                <a16:creationId xmlns:a16="http://schemas.microsoft.com/office/drawing/2014/main" id="{F1CF064D-A41B-F745-E581-17F3165E24A2}"/>
              </a:ext>
            </a:extLst>
          </p:cNvPr>
          <p:cNvSpPr txBox="1"/>
          <p:nvPr/>
        </p:nvSpPr>
        <p:spPr>
          <a:xfrm>
            <a:off x="412291" y="2357988"/>
            <a:ext cx="1421133" cy="369332"/>
          </a:xfrm>
          <a:prstGeom prst="rect">
            <a:avLst/>
          </a:prstGeom>
          <a:noFill/>
        </p:spPr>
        <p:txBody>
          <a:bodyPr wrap="square" rtlCol="0">
            <a:spAutoFit/>
          </a:bodyPr>
          <a:lstStyle/>
          <a:p>
            <a:pPr algn="ctr"/>
            <a:r>
              <a:rPr lang="en-GB" dirty="0"/>
              <a:t>Features</a:t>
            </a:r>
            <a:endParaRPr lang="LID4096" dirty="0"/>
          </a:p>
        </p:txBody>
      </p:sp>
      <p:sp>
        <p:nvSpPr>
          <p:cNvPr id="15" name="Left Brace 14">
            <a:extLst>
              <a:ext uri="{FF2B5EF4-FFF2-40B4-BE49-F238E27FC236}">
                <a16:creationId xmlns:a16="http://schemas.microsoft.com/office/drawing/2014/main" id="{42983238-6520-1E09-5192-2184D23C0B95}"/>
              </a:ext>
            </a:extLst>
          </p:cNvPr>
          <p:cNvSpPr/>
          <p:nvPr/>
        </p:nvSpPr>
        <p:spPr>
          <a:xfrm rot="5400000">
            <a:off x="4121611" y="2704864"/>
            <a:ext cx="264417" cy="6134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6" name="TextBox 15">
            <a:extLst>
              <a:ext uri="{FF2B5EF4-FFF2-40B4-BE49-F238E27FC236}">
                <a16:creationId xmlns:a16="http://schemas.microsoft.com/office/drawing/2014/main" id="{01998413-4758-A307-5780-04B8F29C5A58}"/>
              </a:ext>
            </a:extLst>
          </p:cNvPr>
          <p:cNvSpPr txBox="1"/>
          <p:nvPr/>
        </p:nvSpPr>
        <p:spPr>
          <a:xfrm>
            <a:off x="3779460" y="2227073"/>
            <a:ext cx="2461320" cy="646331"/>
          </a:xfrm>
          <a:prstGeom prst="rect">
            <a:avLst/>
          </a:prstGeom>
          <a:noFill/>
        </p:spPr>
        <p:txBody>
          <a:bodyPr wrap="square" rtlCol="0">
            <a:spAutoFit/>
          </a:bodyPr>
          <a:lstStyle/>
          <a:p>
            <a:pPr algn="ctr"/>
            <a:r>
              <a:rPr lang="en-GB" dirty="0" err="1"/>
              <a:t>Vector</a:t>
            </a:r>
            <a:r>
              <a:rPr lang="en-GB" dirty="0"/>
              <a:t> of </a:t>
            </a:r>
            <a:r>
              <a:rPr lang="en-GB" dirty="0" err="1"/>
              <a:t>probabilities</a:t>
            </a:r>
            <a:endParaRPr lang="LID4096" dirty="0"/>
          </a:p>
        </p:txBody>
      </p:sp>
      <p:sp>
        <p:nvSpPr>
          <p:cNvPr id="17" name="Left Brace 16">
            <a:extLst>
              <a:ext uri="{FF2B5EF4-FFF2-40B4-BE49-F238E27FC236}">
                <a16:creationId xmlns:a16="http://schemas.microsoft.com/office/drawing/2014/main" id="{2DDC7285-FC3A-293C-CE19-8FF8F33FCC80}"/>
              </a:ext>
            </a:extLst>
          </p:cNvPr>
          <p:cNvSpPr/>
          <p:nvPr/>
        </p:nvSpPr>
        <p:spPr>
          <a:xfrm rot="5400000">
            <a:off x="2775684" y="2077274"/>
            <a:ext cx="264417" cy="18686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8" name="Left Brace 17">
            <a:extLst>
              <a:ext uri="{FF2B5EF4-FFF2-40B4-BE49-F238E27FC236}">
                <a16:creationId xmlns:a16="http://schemas.microsoft.com/office/drawing/2014/main" id="{CE7DFC60-F7C6-A45B-6EC1-7D43FD731A69}"/>
              </a:ext>
            </a:extLst>
          </p:cNvPr>
          <p:cNvSpPr/>
          <p:nvPr/>
        </p:nvSpPr>
        <p:spPr>
          <a:xfrm rot="5400000">
            <a:off x="990650" y="2308902"/>
            <a:ext cx="264417" cy="14211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8" name="TextBox 7">
            <a:extLst>
              <a:ext uri="{FF2B5EF4-FFF2-40B4-BE49-F238E27FC236}">
                <a16:creationId xmlns:a16="http://schemas.microsoft.com/office/drawing/2014/main" id="{65A61403-16E4-32E8-61C3-0442FE1C8F76}"/>
              </a:ext>
            </a:extLst>
          </p:cNvPr>
          <p:cNvSpPr txBox="1"/>
          <p:nvPr/>
        </p:nvSpPr>
        <p:spPr>
          <a:xfrm>
            <a:off x="2202119" y="3078019"/>
            <a:ext cx="548640" cy="338554"/>
          </a:xfrm>
          <a:prstGeom prst="rect">
            <a:avLst/>
          </a:prstGeom>
          <a:noFill/>
        </p:spPr>
        <p:txBody>
          <a:bodyPr wrap="square" rtlCol="0">
            <a:spAutoFit/>
          </a:bodyPr>
          <a:lstStyle/>
          <a:p>
            <a:r>
              <a:rPr lang="en-GB" sz="1600" dirty="0"/>
              <a:t>0.1</a:t>
            </a:r>
            <a:endParaRPr lang="LID4096" sz="1600" dirty="0"/>
          </a:p>
        </p:txBody>
      </p:sp>
      <p:sp>
        <p:nvSpPr>
          <p:cNvPr id="13" name="TextBox 12">
            <a:extLst>
              <a:ext uri="{FF2B5EF4-FFF2-40B4-BE49-F238E27FC236}">
                <a16:creationId xmlns:a16="http://schemas.microsoft.com/office/drawing/2014/main" id="{0383C8BE-BA30-1199-F979-96B364E51A78}"/>
              </a:ext>
            </a:extLst>
          </p:cNvPr>
          <p:cNvSpPr txBox="1"/>
          <p:nvPr/>
        </p:nvSpPr>
        <p:spPr>
          <a:xfrm>
            <a:off x="2210691" y="3323664"/>
            <a:ext cx="548640" cy="338554"/>
          </a:xfrm>
          <a:prstGeom prst="rect">
            <a:avLst/>
          </a:prstGeom>
          <a:noFill/>
        </p:spPr>
        <p:txBody>
          <a:bodyPr wrap="square" rtlCol="0">
            <a:spAutoFit/>
          </a:bodyPr>
          <a:lstStyle/>
          <a:p>
            <a:r>
              <a:rPr lang="en-GB" sz="1600" dirty="0"/>
              <a:t>0.2</a:t>
            </a:r>
            <a:endParaRPr lang="LID4096" sz="1600" dirty="0"/>
          </a:p>
        </p:txBody>
      </p:sp>
      <p:sp>
        <p:nvSpPr>
          <p:cNvPr id="14" name="TextBox 13">
            <a:extLst>
              <a:ext uri="{FF2B5EF4-FFF2-40B4-BE49-F238E27FC236}">
                <a16:creationId xmlns:a16="http://schemas.microsoft.com/office/drawing/2014/main" id="{65C8411E-6F87-E8B6-74FE-8434044BAEC9}"/>
              </a:ext>
            </a:extLst>
          </p:cNvPr>
          <p:cNvSpPr txBox="1"/>
          <p:nvPr/>
        </p:nvSpPr>
        <p:spPr>
          <a:xfrm>
            <a:off x="2202119" y="3532750"/>
            <a:ext cx="548640" cy="338554"/>
          </a:xfrm>
          <a:prstGeom prst="rect">
            <a:avLst/>
          </a:prstGeom>
          <a:noFill/>
        </p:spPr>
        <p:txBody>
          <a:bodyPr wrap="square" rtlCol="0">
            <a:spAutoFit/>
          </a:bodyPr>
          <a:lstStyle/>
          <a:p>
            <a:r>
              <a:rPr lang="en-GB" sz="1600" dirty="0"/>
              <a:t>0.1</a:t>
            </a:r>
            <a:endParaRPr lang="LID4096" sz="1600" dirty="0"/>
          </a:p>
        </p:txBody>
      </p:sp>
      <p:sp>
        <p:nvSpPr>
          <p:cNvPr id="22" name="TextBox 21">
            <a:extLst>
              <a:ext uri="{FF2B5EF4-FFF2-40B4-BE49-F238E27FC236}">
                <a16:creationId xmlns:a16="http://schemas.microsoft.com/office/drawing/2014/main" id="{069DE8F4-1953-51E7-E228-710B4E2CED93}"/>
              </a:ext>
            </a:extLst>
          </p:cNvPr>
          <p:cNvSpPr txBox="1"/>
          <p:nvPr/>
        </p:nvSpPr>
        <p:spPr>
          <a:xfrm>
            <a:off x="2193547" y="3742764"/>
            <a:ext cx="548640" cy="338554"/>
          </a:xfrm>
          <a:prstGeom prst="rect">
            <a:avLst/>
          </a:prstGeom>
          <a:noFill/>
        </p:spPr>
        <p:txBody>
          <a:bodyPr wrap="square" rtlCol="0">
            <a:spAutoFit/>
          </a:bodyPr>
          <a:lstStyle/>
          <a:p>
            <a:r>
              <a:rPr lang="en-GB" sz="1600" dirty="0"/>
              <a:t>0.5</a:t>
            </a:r>
            <a:endParaRPr lang="LID4096" sz="1600" dirty="0"/>
          </a:p>
        </p:txBody>
      </p:sp>
      <p:pic>
        <p:nvPicPr>
          <p:cNvPr id="25" name="Picture 24">
            <a:extLst>
              <a:ext uri="{FF2B5EF4-FFF2-40B4-BE49-F238E27FC236}">
                <a16:creationId xmlns:a16="http://schemas.microsoft.com/office/drawing/2014/main" id="{A1CFD578-2E48-0697-C99D-F61F91828612}"/>
              </a:ext>
            </a:extLst>
          </p:cNvPr>
          <p:cNvPicPr>
            <a:picLocks noChangeAspect="1"/>
          </p:cNvPicPr>
          <p:nvPr/>
        </p:nvPicPr>
        <p:blipFill>
          <a:blip r:embed="rId2"/>
          <a:stretch>
            <a:fillRect/>
          </a:stretch>
        </p:blipFill>
        <p:spPr>
          <a:xfrm>
            <a:off x="6198016" y="1900031"/>
            <a:ext cx="4916916" cy="1200589"/>
          </a:xfrm>
          <a:prstGeom prst="rect">
            <a:avLst/>
          </a:prstGeom>
        </p:spPr>
      </p:pic>
      <p:sp>
        <p:nvSpPr>
          <p:cNvPr id="26" name="Arrow: Right 25">
            <a:extLst>
              <a:ext uri="{FF2B5EF4-FFF2-40B4-BE49-F238E27FC236}">
                <a16:creationId xmlns:a16="http://schemas.microsoft.com/office/drawing/2014/main" id="{29A0EBCC-3022-332F-B3E4-859BE42B54F7}"/>
              </a:ext>
            </a:extLst>
          </p:cNvPr>
          <p:cNvSpPr/>
          <p:nvPr/>
        </p:nvSpPr>
        <p:spPr>
          <a:xfrm rot="5400000">
            <a:off x="8389786" y="3066856"/>
            <a:ext cx="491562" cy="613442"/>
          </a:xfrm>
          <a:prstGeom prst="right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ctangle 26">
            <a:extLst>
              <a:ext uri="{FF2B5EF4-FFF2-40B4-BE49-F238E27FC236}">
                <a16:creationId xmlns:a16="http://schemas.microsoft.com/office/drawing/2014/main" id="{C3C42770-97FD-86E8-3268-B78F8C5D37B9}"/>
              </a:ext>
            </a:extLst>
          </p:cNvPr>
          <p:cNvSpPr/>
          <p:nvPr/>
        </p:nvSpPr>
        <p:spPr>
          <a:xfrm>
            <a:off x="6263640" y="3685150"/>
            <a:ext cx="4851292" cy="54856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Feature map * Gradient</a:t>
            </a:r>
            <a:endParaRPr lang="LID4096" dirty="0">
              <a:solidFill>
                <a:schemeClr val="tx1"/>
              </a:solidFill>
            </a:endParaRPr>
          </a:p>
        </p:txBody>
      </p:sp>
      <p:pic>
        <p:nvPicPr>
          <p:cNvPr id="31" name="Picture 30">
            <a:extLst>
              <a:ext uri="{FF2B5EF4-FFF2-40B4-BE49-F238E27FC236}">
                <a16:creationId xmlns:a16="http://schemas.microsoft.com/office/drawing/2014/main" id="{D0BD732C-A12C-B2F1-8E0D-0F2304AC247E}"/>
              </a:ext>
            </a:extLst>
          </p:cNvPr>
          <p:cNvPicPr>
            <a:picLocks noChangeAspect="1"/>
          </p:cNvPicPr>
          <p:nvPr/>
        </p:nvPicPr>
        <p:blipFill>
          <a:blip r:embed="rId2"/>
          <a:stretch>
            <a:fillRect/>
          </a:stretch>
        </p:blipFill>
        <p:spPr>
          <a:xfrm>
            <a:off x="6198016" y="4327471"/>
            <a:ext cx="4916916" cy="1200589"/>
          </a:xfrm>
          <a:prstGeom prst="rect">
            <a:avLst/>
          </a:prstGeom>
        </p:spPr>
      </p:pic>
      <p:sp>
        <p:nvSpPr>
          <p:cNvPr id="33" name="Rectangle 32">
            <a:extLst>
              <a:ext uri="{FF2B5EF4-FFF2-40B4-BE49-F238E27FC236}">
                <a16:creationId xmlns:a16="http://schemas.microsoft.com/office/drawing/2014/main" id="{2CCA7A5D-2DC0-3F64-E6A4-81C5F068FD51}"/>
              </a:ext>
            </a:extLst>
          </p:cNvPr>
          <p:cNvSpPr/>
          <p:nvPr/>
        </p:nvSpPr>
        <p:spPr>
          <a:xfrm>
            <a:off x="6217920" y="4465320"/>
            <a:ext cx="1055370" cy="1056209"/>
          </a:xfrm>
          <a:prstGeom prst="rect">
            <a:avLst/>
          </a:prstGeom>
          <a:solidFill>
            <a:srgbClr val="000000">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4" name="Rectangle 33">
            <a:extLst>
              <a:ext uri="{FF2B5EF4-FFF2-40B4-BE49-F238E27FC236}">
                <a16:creationId xmlns:a16="http://schemas.microsoft.com/office/drawing/2014/main" id="{1264C591-C036-0B15-D7DB-18471FA16BA4}"/>
              </a:ext>
            </a:extLst>
          </p:cNvPr>
          <p:cNvSpPr/>
          <p:nvPr/>
        </p:nvSpPr>
        <p:spPr>
          <a:xfrm>
            <a:off x="7480408" y="4460344"/>
            <a:ext cx="1076852" cy="1056209"/>
          </a:xfrm>
          <a:prstGeom prst="rect">
            <a:avLst/>
          </a:prstGeom>
          <a:solidFill>
            <a:srgbClr val="000000">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2" name="Rectangle 41">
            <a:extLst>
              <a:ext uri="{FF2B5EF4-FFF2-40B4-BE49-F238E27FC236}">
                <a16:creationId xmlns:a16="http://schemas.microsoft.com/office/drawing/2014/main" id="{55747A0A-ECB7-64F7-2560-8549A7CAC0B3}"/>
              </a:ext>
            </a:extLst>
          </p:cNvPr>
          <p:cNvSpPr/>
          <p:nvPr/>
        </p:nvSpPr>
        <p:spPr>
          <a:xfrm>
            <a:off x="8759244" y="4465320"/>
            <a:ext cx="1076852" cy="1056209"/>
          </a:xfrm>
          <a:prstGeom prst="rect">
            <a:avLst/>
          </a:prstGeom>
          <a:solidFill>
            <a:srgbClr val="000000">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3" name="Arrow: Right 42">
            <a:extLst>
              <a:ext uri="{FF2B5EF4-FFF2-40B4-BE49-F238E27FC236}">
                <a16:creationId xmlns:a16="http://schemas.microsoft.com/office/drawing/2014/main" id="{A746100B-11F9-B9DE-7246-CB622F4B8C4A}"/>
              </a:ext>
            </a:extLst>
          </p:cNvPr>
          <p:cNvSpPr/>
          <p:nvPr/>
        </p:nvSpPr>
        <p:spPr>
          <a:xfrm rot="10800000">
            <a:off x="5558172" y="4621045"/>
            <a:ext cx="536285" cy="613442"/>
          </a:xfrm>
          <a:prstGeom prst="right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4" name="Rectangle 43">
            <a:extLst>
              <a:ext uri="{FF2B5EF4-FFF2-40B4-BE49-F238E27FC236}">
                <a16:creationId xmlns:a16="http://schemas.microsoft.com/office/drawing/2014/main" id="{B642E495-C192-D475-8C32-E74C717B3979}"/>
              </a:ext>
            </a:extLst>
          </p:cNvPr>
          <p:cNvSpPr/>
          <p:nvPr/>
        </p:nvSpPr>
        <p:spPr>
          <a:xfrm>
            <a:off x="4057299" y="4495980"/>
            <a:ext cx="1424672" cy="86357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Maximum- </a:t>
            </a:r>
            <a:r>
              <a:rPr lang="en-GB" dirty="0" err="1">
                <a:solidFill>
                  <a:schemeClr val="tx1"/>
                </a:solidFill>
              </a:rPr>
              <a:t>projection</a:t>
            </a:r>
            <a:endParaRPr lang="LID4096" dirty="0">
              <a:solidFill>
                <a:schemeClr val="tx1"/>
              </a:solidFill>
            </a:endParaRPr>
          </a:p>
        </p:txBody>
      </p:sp>
      <p:sp>
        <p:nvSpPr>
          <p:cNvPr id="45" name="Arrow: Right 44">
            <a:extLst>
              <a:ext uri="{FF2B5EF4-FFF2-40B4-BE49-F238E27FC236}">
                <a16:creationId xmlns:a16="http://schemas.microsoft.com/office/drawing/2014/main" id="{8D6818CC-10C8-4581-D003-869DA981C76A}"/>
              </a:ext>
            </a:extLst>
          </p:cNvPr>
          <p:cNvSpPr/>
          <p:nvPr/>
        </p:nvSpPr>
        <p:spPr>
          <a:xfrm rot="10800000">
            <a:off x="3451976" y="4621044"/>
            <a:ext cx="536285" cy="613442"/>
          </a:xfrm>
          <a:prstGeom prst="right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47" name="Picture 46">
            <a:extLst>
              <a:ext uri="{FF2B5EF4-FFF2-40B4-BE49-F238E27FC236}">
                <a16:creationId xmlns:a16="http://schemas.microsoft.com/office/drawing/2014/main" id="{6F552933-2C3A-B80E-1A4C-2C55E0E03BA5}"/>
              </a:ext>
            </a:extLst>
          </p:cNvPr>
          <p:cNvPicPr>
            <a:picLocks noChangeAspect="1"/>
          </p:cNvPicPr>
          <p:nvPr/>
        </p:nvPicPr>
        <p:blipFill>
          <a:blip r:embed="rId3"/>
          <a:stretch>
            <a:fillRect/>
          </a:stretch>
        </p:blipFill>
        <p:spPr>
          <a:xfrm>
            <a:off x="2366001" y="4495980"/>
            <a:ext cx="1038163" cy="1032080"/>
          </a:xfrm>
          <a:prstGeom prst="rect">
            <a:avLst/>
          </a:prstGeom>
        </p:spPr>
      </p:pic>
      <p:pic>
        <p:nvPicPr>
          <p:cNvPr id="49" name="Picture 48">
            <a:extLst>
              <a:ext uri="{FF2B5EF4-FFF2-40B4-BE49-F238E27FC236}">
                <a16:creationId xmlns:a16="http://schemas.microsoft.com/office/drawing/2014/main" id="{7A75687B-FCF0-B334-8B41-6F88B5C3B2D0}"/>
              </a:ext>
            </a:extLst>
          </p:cNvPr>
          <p:cNvPicPr>
            <a:picLocks noChangeAspect="1"/>
          </p:cNvPicPr>
          <p:nvPr/>
        </p:nvPicPr>
        <p:blipFill>
          <a:blip r:embed="rId4"/>
          <a:stretch>
            <a:fillRect/>
          </a:stretch>
        </p:blipFill>
        <p:spPr>
          <a:xfrm>
            <a:off x="93712" y="4433609"/>
            <a:ext cx="1595179" cy="1601410"/>
          </a:xfrm>
          <a:prstGeom prst="rect">
            <a:avLst/>
          </a:prstGeom>
        </p:spPr>
      </p:pic>
      <p:sp>
        <p:nvSpPr>
          <p:cNvPr id="50" name="Arrow: Right 49">
            <a:extLst>
              <a:ext uri="{FF2B5EF4-FFF2-40B4-BE49-F238E27FC236}">
                <a16:creationId xmlns:a16="http://schemas.microsoft.com/office/drawing/2014/main" id="{E1AD5706-A49B-A071-B6E7-A8A262E9BBA9}"/>
              </a:ext>
            </a:extLst>
          </p:cNvPr>
          <p:cNvSpPr/>
          <p:nvPr/>
        </p:nvSpPr>
        <p:spPr>
          <a:xfrm rot="10800000">
            <a:off x="1723981" y="4621044"/>
            <a:ext cx="536285" cy="613442"/>
          </a:xfrm>
          <a:prstGeom prst="rightArrow">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5" name="TextBox 34">
            <a:extLst>
              <a:ext uri="{FF2B5EF4-FFF2-40B4-BE49-F238E27FC236}">
                <a16:creationId xmlns:a16="http://schemas.microsoft.com/office/drawing/2014/main" id="{38A89B18-3993-2636-3AB2-35883ABC0204}"/>
              </a:ext>
            </a:extLst>
          </p:cNvPr>
          <p:cNvSpPr txBox="1"/>
          <p:nvPr/>
        </p:nvSpPr>
        <p:spPr>
          <a:xfrm>
            <a:off x="3110996" y="6155479"/>
            <a:ext cx="4844790" cy="646331"/>
          </a:xfrm>
          <a:prstGeom prst="rect">
            <a:avLst/>
          </a:prstGeom>
          <a:noFill/>
        </p:spPr>
        <p:txBody>
          <a:bodyPr wrap="square">
            <a:spAutoFit/>
          </a:bodyPr>
          <a:lstStyle/>
          <a:p>
            <a:r>
              <a:rPr lang="en-GB" sz="1200" dirty="0"/>
              <a:t>Image source: Cropped from </a:t>
            </a:r>
            <a:r>
              <a:rPr lang="LID4096" sz="1200" dirty="0"/>
              <a:t>HTW Dresden (Photographer: Peter Sebb)</a:t>
            </a:r>
            <a:r>
              <a:rPr lang="en-GB" sz="1200" dirty="0"/>
              <a:t> licensed</a:t>
            </a:r>
            <a:r>
              <a:rPr lang="LID4096" sz="1200" dirty="0"/>
              <a:t> CC BY-SA 3.0, </a:t>
            </a:r>
            <a:r>
              <a:rPr lang="LID4096" sz="1200" dirty="0">
                <a:hlinkClick r:id="rId5"/>
              </a:rPr>
              <a:t>https://commons.wikimedia.org/w/index.php?curid=15652763</a:t>
            </a:r>
            <a:r>
              <a:rPr lang="en-GB" sz="1200" dirty="0"/>
              <a:t> </a:t>
            </a:r>
            <a:endParaRPr lang="LID4096" sz="1200" dirty="0"/>
          </a:p>
        </p:txBody>
      </p:sp>
    </p:spTree>
    <p:extLst>
      <p:ext uri="{BB962C8B-B14F-4D97-AF65-F5344CB8AC3E}">
        <p14:creationId xmlns:p14="http://schemas.microsoft.com/office/powerpoint/2010/main" val="41544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7" grpId="0" animBg="1"/>
      <p:bldP spid="33" grpId="0" animBg="1"/>
      <p:bldP spid="34" grpId="0" animBg="1"/>
      <p:bldP spid="42" grpId="0" animBg="1"/>
      <p:bldP spid="43" grpId="0" animBg="1"/>
      <p:bldP spid="44" grpId="0" animBg="1"/>
      <p:bldP spid="45" grpId="0" animBg="1"/>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609A1-D34B-C8C1-C010-D3DEE2409711}"/>
              </a:ext>
            </a:extLst>
          </p:cNvPr>
          <p:cNvSpPr>
            <a:spLocks noGrp="1"/>
          </p:cNvSpPr>
          <p:nvPr>
            <p:ph type="title"/>
          </p:nvPr>
        </p:nvSpPr>
        <p:spPr/>
        <p:txBody>
          <a:bodyPr/>
          <a:lstStyle/>
          <a:p>
            <a:r>
              <a:rPr lang="en-GB" sz="3600" dirty="0"/>
              <a:t>Gradient Class-Activation Maps (Grad-CAM)</a:t>
            </a:r>
            <a:endParaRPr lang="LID4096" sz="2800" dirty="0"/>
          </a:p>
        </p:txBody>
      </p:sp>
      <p:sp>
        <p:nvSpPr>
          <p:cNvPr id="3" name="Content Placeholder 2">
            <a:extLst>
              <a:ext uri="{FF2B5EF4-FFF2-40B4-BE49-F238E27FC236}">
                <a16:creationId xmlns:a16="http://schemas.microsoft.com/office/drawing/2014/main" id="{EE516579-04ED-502B-AE1A-5D7BE9C62F1D}"/>
              </a:ext>
            </a:extLst>
          </p:cNvPr>
          <p:cNvSpPr>
            <a:spLocks noGrp="1"/>
          </p:cNvSpPr>
          <p:nvPr>
            <p:ph sz="quarter" idx="10"/>
          </p:nvPr>
        </p:nvSpPr>
        <p:spPr/>
        <p:txBody>
          <a:bodyPr/>
          <a:lstStyle/>
          <a:p>
            <a:r>
              <a:rPr lang="en-GB" dirty="0"/>
              <a:t>Back-propagation of a perfect classification (1,0,0) gives us gradients (weight changes) to improve the classification.</a:t>
            </a:r>
            <a:endParaRPr lang="LID4096" dirty="0"/>
          </a:p>
          <a:p>
            <a:r>
              <a:rPr lang="en-GB" dirty="0"/>
              <a:t>This also works with other possible classifications, e.g. (0,1,0).</a:t>
            </a:r>
            <a:endParaRPr lang="LID4096" dirty="0"/>
          </a:p>
        </p:txBody>
      </p:sp>
      <p:pic>
        <p:nvPicPr>
          <p:cNvPr id="5" name="Picture 4">
            <a:extLst>
              <a:ext uri="{FF2B5EF4-FFF2-40B4-BE49-F238E27FC236}">
                <a16:creationId xmlns:a16="http://schemas.microsoft.com/office/drawing/2014/main" id="{BAFDE886-E087-2934-C036-F3826B9AC8E4}"/>
              </a:ext>
            </a:extLst>
          </p:cNvPr>
          <p:cNvPicPr>
            <a:picLocks noChangeAspect="1"/>
          </p:cNvPicPr>
          <p:nvPr/>
        </p:nvPicPr>
        <p:blipFill>
          <a:blip r:embed="rId2"/>
          <a:stretch>
            <a:fillRect/>
          </a:stretch>
        </p:blipFill>
        <p:spPr>
          <a:xfrm>
            <a:off x="3282830" y="3251680"/>
            <a:ext cx="2625390" cy="2635666"/>
          </a:xfrm>
          <a:prstGeom prst="rect">
            <a:avLst/>
          </a:prstGeom>
        </p:spPr>
      </p:pic>
      <p:pic>
        <p:nvPicPr>
          <p:cNvPr id="6" name="Picture 5">
            <a:extLst>
              <a:ext uri="{FF2B5EF4-FFF2-40B4-BE49-F238E27FC236}">
                <a16:creationId xmlns:a16="http://schemas.microsoft.com/office/drawing/2014/main" id="{674D846B-37FD-2A5A-AE0A-7CB2A854F9A3}"/>
              </a:ext>
            </a:extLst>
          </p:cNvPr>
          <p:cNvPicPr>
            <a:picLocks noChangeAspect="1"/>
          </p:cNvPicPr>
          <p:nvPr/>
        </p:nvPicPr>
        <p:blipFill>
          <a:blip r:embed="rId3"/>
          <a:stretch>
            <a:fillRect/>
          </a:stretch>
        </p:blipFill>
        <p:spPr>
          <a:xfrm>
            <a:off x="276770" y="3251680"/>
            <a:ext cx="2625411" cy="2635666"/>
          </a:xfrm>
          <a:prstGeom prst="rect">
            <a:avLst/>
          </a:prstGeom>
        </p:spPr>
      </p:pic>
      <p:pic>
        <p:nvPicPr>
          <p:cNvPr id="8" name="Picture 7">
            <a:extLst>
              <a:ext uri="{FF2B5EF4-FFF2-40B4-BE49-F238E27FC236}">
                <a16:creationId xmlns:a16="http://schemas.microsoft.com/office/drawing/2014/main" id="{9B86D0A0-247E-8012-81F3-D4A6F2B652DD}"/>
              </a:ext>
            </a:extLst>
          </p:cNvPr>
          <p:cNvPicPr>
            <a:picLocks noChangeAspect="1"/>
          </p:cNvPicPr>
          <p:nvPr/>
        </p:nvPicPr>
        <p:blipFill>
          <a:blip r:embed="rId4"/>
          <a:stretch>
            <a:fillRect/>
          </a:stretch>
        </p:blipFill>
        <p:spPr>
          <a:xfrm>
            <a:off x="6288869" y="3251680"/>
            <a:ext cx="2620282" cy="2635666"/>
          </a:xfrm>
          <a:prstGeom prst="rect">
            <a:avLst/>
          </a:prstGeom>
        </p:spPr>
      </p:pic>
      <p:pic>
        <p:nvPicPr>
          <p:cNvPr id="10" name="Picture 9">
            <a:extLst>
              <a:ext uri="{FF2B5EF4-FFF2-40B4-BE49-F238E27FC236}">
                <a16:creationId xmlns:a16="http://schemas.microsoft.com/office/drawing/2014/main" id="{F008951F-D5F6-6C4D-F160-A0187BACFA9D}"/>
              </a:ext>
            </a:extLst>
          </p:cNvPr>
          <p:cNvPicPr>
            <a:picLocks noChangeAspect="1"/>
          </p:cNvPicPr>
          <p:nvPr/>
        </p:nvPicPr>
        <p:blipFill>
          <a:blip r:embed="rId5"/>
          <a:stretch>
            <a:fillRect/>
          </a:stretch>
        </p:blipFill>
        <p:spPr>
          <a:xfrm>
            <a:off x="9289800" y="3251679"/>
            <a:ext cx="2625430" cy="2635666"/>
          </a:xfrm>
          <a:prstGeom prst="rect">
            <a:avLst/>
          </a:prstGeom>
        </p:spPr>
      </p:pic>
      <p:sp>
        <p:nvSpPr>
          <p:cNvPr id="11" name="TextBox 10">
            <a:extLst>
              <a:ext uri="{FF2B5EF4-FFF2-40B4-BE49-F238E27FC236}">
                <a16:creationId xmlns:a16="http://schemas.microsoft.com/office/drawing/2014/main" id="{49EF4573-CA45-B354-C12C-DEB360483A7A}"/>
              </a:ext>
            </a:extLst>
          </p:cNvPr>
          <p:cNvSpPr txBox="1"/>
          <p:nvPr/>
        </p:nvSpPr>
        <p:spPr>
          <a:xfrm>
            <a:off x="276771" y="2882348"/>
            <a:ext cx="2625410" cy="369332"/>
          </a:xfrm>
          <a:prstGeom prst="rect">
            <a:avLst/>
          </a:prstGeom>
          <a:noFill/>
        </p:spPr>
        <p:txBody>
          <a:bodyPr wrap="square" rtlCol="0">
            <a:spAutoFit/>
          </a:bodyPr>
          <a:lstStyle/>
          <a:p>
            <a:pPr algn="ctr"/>
            <a:r>
              <a:rPr lang="en-GB" dirty="0"/>
              <a:t>“beach waggon”</a:t>
            </a:r>
            <a:endParaRPr lang="LID4096" dirty="0"/>
          </a:p>
        </p:txBody>
      </p:sp>
      <p:sp>
        <p:nvSpPr>
          <p:cNvPr id="12" name="TextBox 11">
            <a:extLst>
              <a:ext uri="{FF2B5EF4-FFF2-40B4-BE49-F238E27FC236}">
                <a16:creationId xmlns:a16="http://schemas.microsoft.com/office/drawing/2014/main" id="{629F8258-9E15-6DFF-CCDC-F733509D17F3}"/>
              </a:ext>
            </a:extLst>
          </p:cNvPr>
          <p:cNvSpPr txBox="1"/>
          <p:nvPr/>
        </p:nvSpPr>
        <p:spPr>
          <a:xfrm>
            <a:off x="3273209" y="2882348"/>
            <a:ext cx="2625410" cy="369332"/>
          </a:xfrm>
          <a:prstGeom prst="rect">
            <a:avLst/>
          </a:prstGeom>
          <a:noFill/>
        </p:spPr>
        <p:txBody>
          <a:bodyPr wrap="square" rtlCol="0">
            <a:spAutoFit/>
          </a:bodyPr>
          <a:lstStyle/>
          <a:p>
            <a:pPr algn="ctr"/>
            <a:r>
              <a:rPr lang="en-GB" dirty="0"/>
              <a:t>“palace”</a:t>
            </a:r>
            <a:endParaRPr lang="LID4096" dirty="0"/>
          </a:p>
        </p:txBody>
      </p:sp>
      <p:sp>
        <p:nvSpPr>
          <p:cNvPr id="13" name="TextBox 12">
            <a:extLst>
              <a:ext uri="{FF2B5EF4-FFF2-40B4-BE49-F238E27FC236}">
                <a16:creationId xmlns:a16="http://schemas.microsoft.com/office/drawing/2014/main" id="{9F58EA4A-7E69-18AA-D3F0-E2394423FF71}"/>
              </a:ext>
            </a:extLst>
          </p:cNvPr>
          <p:cNvSpPr txBox="1"/>
          <p:nvPr/>
        </p:nvSpPr>
        <p:spPr>
          <a:xfrm>
            <a:off x="6288869" y="2882348"/>
            <a:ext cx="2625410" cy="369332"/>
          </a:xfrm>
          <a:prstGeom prst="rect">
            <a:avLst/>
          </a:prstGeom>
          <a:noFill/>
        </p:spPr>
        <p:txBody>
          <a:bodyPr wrap="square" rtlCol="0">
            <a:spAutoFit/>
          </a:bodyPr>
          <a:lstStyle/>
          <a:p>
            <a:pPr algn="ctr"/>
            <a:r>
              <a:rPr lang="en-GB" dirty="0"/>
              <a:t>“flagpole”</a:t>
            </a:r>
            <a:endParaRPr lang="LID4096" dirty="0"/>
          </a:p>
        </p:txBody>
      </p:sp>
      <p:sp>
        <p:nvSpPr>
          <p:cNvPr id="14" name="TextBox 13">
            <a:extLst>
              <a:ext uri="{FF2B5EF4-FFF2-40B4-BE49-F238E27FC236}">
                <a16:creationId xmlns:a16="http://schemas.microsoft.com/office/drawing/2014/main" id="{5E931091-4EAF-7DC0-8DCF-CF391A60DE22}"/>
              </a:ext>
            </a:extLst>
          </p:cNvPr>
          <p:cNvSpPr txBox="1"/>
          <p:nvPr/>
        </p:nvSpPr>
        <p:spPr>
          <a:xfrm>
            <a:off x="9285307" y="2882348"/>
            <a:ext cx="2625410" cy="369332"/>
          </a:xfrm>
          <a:prstGeom prst="rect">
            <a:avLst/>
          </a:prstGeom>
          <a:noFill/>
        </p:spPr>
        <p:txBody>
          <a:bodyPr wrap="square" rtlCol="0">
            <a:spAutoFit/>
          </a:bodyPr>
          <a:lstStyle/>
          <a:p>
            <a:pPr algn="ctr"/>
            <a:r>
              <a:rPr lang="en-GB" dirty="0"/>
              <a:t>“great white shark”</a:t>
            </a:r>
            <a:endParaRPr lang="LID4096" dirty="0"/>
          </a:p>
        </p:txBody>
      </p:sp>
      <p:sp>
        <p:nvSpPr>
          <p:cNvPr id="4" name="TextBox 3">
            <a:extLst>
              <a:ext uri="{FF2B5EF4-FFF2-40B4-BE49-F238E27FC236}">
                <a16:creationId xmlns:a16="http://schemas.microsoft.com/office/drawing/2014/main" id="{8694C0F2-0387-5A58-C74B-96CF43D050A1}"/>
              </a:ext>
            </a:extLst>
          </p:cNvPr>
          <p:cNvSpPr txBox="1"/>
          <p:nvPr/>
        </p:nvSpPr>
        <p:spPr>
          <a:xfrm>
            <a:off x="3110996" y="6155479"/>
            <a:ext cx="4844790" cy="646331"/>
          </a:xfrm>
          <a:prstGeom prst="rect">
            <a:avLst/>
          </a:prstGeom>
          <a:noFill/>
        </p:spPr>
        <p:txBody>
          <a:bodyPr wrap="square">
            <a:spAutoFit/>
          </a:bodyPr>
          <a:lstStyle/>
          <a:p>
            <a:r>
              <a:rPr lang="en-GB" sz="1200" dirty="0"/>
              <a:t>Image source: Cropped from </a:t>
            </a:r>
            <a:r>
              <a:rPr lang="LID4096" sz="1200" dirty="0"/>
              <a:t>HTW Dresden (Fotograf: Peter Sebb)</a:t>
            </a:r>
            <a:r>
              <a:rPr lang="en-GB" sz="1200" dirty="0"/>
              <a:t> licensed</a:t>
            </a:r>
            <a:r>
              <a:rPr lang="LID4096" sz="1200" dirty="0"/>
              <a:t> CC BY-SA 3.0, </a:t>
            </a:r>
            <a:r>
              <a:rPr lang="LID4096" sz="1200" dirty="0">
                <a:hlinkClick r:id="rId6"/>
              </a:rPr>
              <a:t>https://commons.wikimedia.org/w/index.php?curid=15652763</a:t>
            </a:r>
            <a:r>
              <a:rPr lang="en-GB" sz="1200" dirty="0"/>
              <a:t> </a:t>
            </a:r>
            <a:endParaRPr lang="LID4096" sz="1200" dirty="0"/>
          </a:p>
        </p:txBody>
      </p:sp>
    </p:spTree>
    <p:extLst>
      <p:ext uri="{BB962C8B-B14F-4D97-AF65-F5344CB8AC3E}">
        <p14:creationId xmlns:p14="http://schemas.microsoft.com/office/powerpoint/2010/main" val="80782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54C2E-7238-4AD2-1FCA-262791208072}"/>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9A07C663-E61E-B3D1-4CE4-30360048212C}"/>
              </a:ext>
            </a:extLst>
          </p:cNvPr>
          <p:cNvSpPr txBox="1"/>
          <p:nvPr/>
        </p:nvSpPr>
        <p:spPr>
          <a:xfrm>
            <a:off x="3453285" y="1225899"/>
            <a:ext cx="184731" cy="369332"/>
          </a:xfrm>
          <a:prstGeom prst="rect">
            <a:avLst/>
          </a:prstGeom>
          <a:noFill/>
        </p:spPr>
        <p:txBody>
          <a:bodyPr wrap="none" rtlCol="0">
            <a:spAutoFit/>
          </a:bodyPr>
          <a:lstStyle/>
          <a:p>
            <a:endParaRPr lang="en-US" dirty="0"/>
          </a:p>
        </p:txBody>
      </p:sp>
      <p:pic>
        <p:nvPicPr>
          <p:cNvPr id="5" name="Grafik 4">
            <a:extLst>
              <a:ext uri="{FF2B5EF4-FFF2-40B4-BE49-F238E27FC236}">
                <a16:creationId xmlns:a16="http://schemas.microsoft.com/office/drawing/2014/main" id="{844535E5-A9EC-9F30-D240-7B194CDB0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74" y="844514"/>
            <a:ext cx="3009900" cy="1225622"/>
          </a:xfrm>
          <a:prstGeom prst="rect">
            <a:avLst/>
          </a:prstGeom>
        </p:spPr>
      </p:pic>
      <p:pic>
        <p:nvPicPr>
          <p:cNvPr id="8" name="Grafik 7">
            <a:extLst>
              <a:ext uri="{FF2B5EF4-FFF2-40B4-BE49-F238E27FC236}">
                <a16:creationId xmlns:a16="http://schemas.microsoft.com/office/drawing/2014/main" id="{A185DC0E-CC2A-D224-E032-DA3278596948}"/>
              </a:ext>
            </a:extLst>
          </p:cNvPr>
          <p:cNvPicPr>
            <a:picLocks noChangeAspect="1"/>
          </p:cNvPicPr>
          <p:nvPr/>
        </p:nvPicPr>
        <p:blipFill rotWithShape="1">
          <a:blip r:embed="rId3"/>
          <a:srcRect t="27427"/>
          <a:stretch/>
        </p:blipFill>
        <p:spPr>
          <a:xfrm>
            <a:off x="9646920" y="3251200"/>
            <a:ext cx="2545080" cy="1309041"/>
          </a:xfrm>
          <a:prstGeom prst="rect">
            <a:avLst/>
          </a:prstGeom>
        </p:spPr>
      </p:pic>
      <p:sp>
        <p:nvSpPr>
          <p:cNvPr id="9" name="Textplatzhalter 2">
            <a:extLst>
              <a:ext uri="{FF2B5EF4-FFF2-40B4-BE49-F238E27FC236}">
                <a16:creationId xmlns:a16="http://schemas.microsoft.com/office/drawing/2014/main" id="{F437A3D1-5989-398B-8F9D-212DDCAF380C}"/>
              </a:ext>
            </a:extLst>
          </p:cNvPr>
          <p:cNvSpPr txBox="1">
            <a:spLocks/>
          </p:cNvSpPr>
          <p:nvPr/>
        </p:nvSpPr>
        <p:spPr>
          <a:xfrm>
            <a:off x="694373" y="2179303"/>
            <a:ext cx="9435589" cy="3752369"/>
          </a:xfrm>
          <a:prstGeom prst="rect">
            <a:avLst/>
          </a:prstGeom>
          <a:solidFill>
            <a:schemeClr val="bg1"/>
          </a:solidFill>
          <a:ln>
            <a:noFill/>
          </a:ln>
        </p:spPr>
        <p:txBody>
          <a:bodyPr vert="horz" lIns="0" tIns="0" rIns="0" bIns="0" rtlCol="0" anchor="t">
            <a:noAutofit/>
          </a:bodyPr>
          <a:lstStyle>
            <a:lvl1pPr marL="0" indent="0" algn="l" defTabSz="914400"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400"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6000" indent="-216000" algn="l" defTabSz="914400"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6000" indent="-179388" algn="l" defTabSz="914400"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4406900" algn="l"/>
              </a:tabLst>
            </a:pPr>
            <a:r>
              <a:rPr lang="en-US" sz="1100" dirty="0">
                <a:solidFill>
                  <a:schemeClr val="bg2">
                    <a:lumMod val="75000"/>
                  </a:schemeClr>
                </a:solidFill>
                <a:ea typeface="Open Sans" panose="020B0606030504020204" pitchFamily="34" charset="0"/>
                <a:cs typeface="Open Sans" panose="020B0606030504020204" pitchFamily="34" charset="0"/>
              </a:rPr>
              <a:t>CENTER FOR SCALABLE DATA ANALYTICS AND </a:t>
            </a:r>
            <a:br>
              <a:rPr lang="en-US" sz="1100" dirty="0">
                <a:solidFill>
                  <a:schemeClr val="bg2">
                    <a:lumMod val="75000"/>
                  </a:schemeClr>
                </a:solidFill>
                <a:ea typeface="Open Sans" panose="020B0606030504020204" pitchFamily="34" charset="0"/>
                <a:cs typeface="Open Sans" panose="020B0606030504020204" pitchFamily="34" charset="0"/>
              </a:rPr>
            </a:br>
            <a:r>
              <a:rPr lang="en-US" sz="1100" dirty="0">
                <a:solidFill>
                  <a:schemeClr val="bg2">
                    <a:lumMod val="75000"/>
                  </a:schemeClr>
                </a:solidFill>
                <a:ea typeface="Open Sans" panose="020B0606030504020204" pitchFamily="34" charset="0"/>
                <a:cs typeface="Open Sans" panose="020B0606030504020204" pitchFamily="34" charset="0"/>
              </a:rPr>
              <a:t>ARTIFICIAL INTELLIGENCE</a:t>
            </a:r>
          </a:p>
          <a:p>
            <a:endParaRPr lang="en-US" sz="2400" dirty="0">
              <a:solidFill>
                <a:schemeClr val="bg2">
                  <a:lumMod val="75000"/>
                </a:schemeClr>
              </a:solidFill>
              <a:ea typeface="Open Sans" panose="020B0606030504020204" pitchFamily="34" charset="0"/>
              <a:cs typeface="Open Sans" panose="020B0606030504020204" pitchFamily="34" charset="0"/>
            </a:endParaRPr>
          </a:p>
          <a:p>
            <a:r>
              <a:rPr lang="en-US" sz="3600" dirty="0">
                <a:solidFill>
                  <a:srgbClr val="064569"/>
                </a:solidFill>
                <a:ea typeface="Open Sans ExtraBold" panose="020B0606030504020204" pitchFamily="34" charset="0"/>
                <a:cs typeface="Open Sans ExtraBold" panose="020B0606030504020204" pitchFamily="34" charset="0"/>
              </a:rPr>
              <a:t>Deep Learning for Microscopy Image Processing</a:t>
            </a:r>
            <a:endParaRPr lang="en-US" sz="4400" dirty="0">
              <a:solidFill>
                <a:srgbClr val="064569"/>
              </a:solidFill>
              <a:ea typeface="Open Sans ExtraBold" panose="020B0606030504020204" pitchFamily="34" charset="0"/>
              <a:cs typeface="Open Sans ExtraBold" panose="020B0606030504020204" pitchFamily="34" charset="0"/>
            </a:endParaRPr>
          </a:p>
          <a:p>
            <a:r>
              <a:rPr lang="en-US" sz="3200" dirty="0">
                <a:solidFill>
                  <a:srgbClr val="51B02F"/>
                </a:solidFill>
                <a:ea typeface="Open Sans ExtraBold" panose="020B0606030504020204" pitchFamily="34" charset="0"/>
                <a:cs typeface="Open Sans ExtraBold" panose="020B0606030504020204" pitchFamily="34" charset="0"/>
              </a:rPr>
              <a:t>Robert Haase</a:t>
            </a:r>
          </a:p>
          <a:p>
            <a:br>
              <a:rPr lang="en-US" sz="1800" dirty="0">
                <a:solidFill>
                  <a:srgbClr val="51B02F"/>
                </a:solidFill>
                <a:ea typeface="Open Sans ExtraBold" panose="020B0606030504020204" pitchFamily="34" charset="0"/>
                <a:cs typeface="Open Sans ExtraBold" panose="020B0606030504020204" pitchFamily="34" charset="0"/>
              </a:rPr>
            </a:br>
            <a:endParaRPr lang="en-US" sz="1800" dirty="0">
              <a:ea typeface="Open Sans ExtraBold" panose="020B0606030504020204" pitchFamily="34" charset="0"/>
              <a:cs typeface="Open Sans ExtraBold" panose="020B0606030504020204" pitchFamily="34" charset="0"/>
            </a:endParaRPr>
          </a:p>
        </p:txBody>
      </p:sp>
      <p:pic>
        <p:nvPicPr>
          <p:cNvPr id="6" name="Grafik 5">
            <a:extLst>
              <a:ext uri="{FF2B5EF4-FFF2-40B4-BE49-F238E27FC236}">
                <a16:creationId xmlns:a16="http://schemas.microsoft.com/office/drawing/2014/main" id="{7B55C496-9276-B062-8F5A-1C6935B1A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7063" y="4268141"/>
            <a:ext cx="604100" cy="906150"/>
          </a:xfrm>
          <a:prstGeom prst="rect">
            <a:avLst/>
          </a:prstGeom>
        </p:spPr>
      </p:pic>
      <p:pic>
        <p:nvPicPr>
          <p:cNvPr id="11" name="Grafik 10">
            <a:extLst>
              <a:ext uri="{FF2B5EF4-FFF2-40B4-BE49-F238E27FC236}">
                <a16:creationId xmlns:a16="http://schemas.microsoft.com/office/drawing/2014/main" id="{098B1FEC-AE37-BBD9-9D8D-5CA09E624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163" y="4509561"/>
            <a:ext cx="1642275" cy="423309"/>
          </a:xfrm>
          <a:prstGeom prst="rect">
            <a:avLst/>
          </a:prstGeom>
        </p:spPr>
      </p:pic>
      <p:sp>
        <p:nvSpPr>
          <p:cNvPr id="3" name="TextBox 2">
            <a:extLst>
              <a:ext uri="{FF2B5EF4-FFF2-40B4-BE49-F238E27FC236}">
                <a16:creationId xmlns:a16="http://schemas.microsoft.com/office/drawing/2014/main" id="{32D9842D-C96A-B313-6FC8-CD1CF95AAB8D}"/>
              </a:ext>
            </a:extLst>
          </p:cNvPr>
          <p:cNvSpPr txBox="1"/>
          <p:nvPr/>
        </p:nvSpPr>
        <p:spPr>
          <a:xfrm>
            <a:off x="9767063" y="2974201"/>
            <a:ext cx="1730563" cy="276999"/>
          </a:xfrm>
          <a:prstGeom prst="rect">
            <a:avLst/>
          </a:prstGeom>
          <a:noFill/>
        </p:spPr>
        <p:txBody>
          <a:bodyPr wrap="square" rtlCol="0">
            <a:spAutoFit/>
          </a:bodyPr>
          <a:lstStyle/>
          <a:p>
            <a:r>
              <a:rPr lang="en-US" sz="1200" dirty="0"/>
              <a:t>Funded by</a:t>
            </a:r>
          </a:p>
        </p:txBody>
      </p:sp>
      <p:sp>
        <p:nvSpPr>
          <p:cNvPr id="4" name="TextBox 3">
            <a:extLst>
              <a:ext uri="{FF2B5EF4-FFF2-40B4-BE49-F238E27FC236}">
                <a16:creationId xmlns:a16="http://schemas.microsoft.com/office/drawing/2014/main" id="{47DA6D2F-E674-0547-C51D-95C9D524DE8E}"/>
              </a:ext>
            </a:extLst>
          </p:cNvPr>
          <p:cNvSpPr txBox="1"/>
          <p:nvPr/>
        </p:nvSpPr>
        <p:spPr>
          <a:xfrm>
            <a:off x="4198290" y="6253435"/>
            <a:ext cx="4474154" cy="430887"/>
          </a:xfrm>
          <a:prstGeom prst="rect">
            <a:avLst/>
          </a:prstGeom>
          <a:solidFill>
            <a:schemeClr val="bg1"/>
          </a:solidFill>
        </p:spPr>
        <p:txBody>
          <a:bodyPr wrap="square">
            <a:spAutoFit/>
          </a:bodyPr>
          <a:lstStyle/>
          <a:p>
            <a:pPr algn="ctr"/>
            <a:r>
              <a:rPr lang="en-US" sz="1100" dirty="0"/>
              <a:t>These slides and the related training materials can be reused under the terms of the </a:t>
            </a:r>
            <a:r>
              <a:rPr lang="en-US" sz="1100" dirty="0">
                <a:hlinkClick r:id="rId6"/>
              </a:rPr>
              <a:t>CC-BY 4.0</a:t>
            </a:r>
            <a:r>
              <a:rPr lang="en-US" sz="1100" dirty="0"/>
              <a:t> license.</a:t>
            </a:r>
          </a:p>
        </p:txBody>
      </p:sp>
    </p:spTree>
    <p:extLst>
      <p:ext uri="{BB962C8B-B14F-4D97-AF65-F5344CB8AC3E}">
        <p14:creationId xmlns:p14="http://schemas.microsoft.com/office/powerpoint/2010/main" val="3453905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6AEFA-F663-AFFC-D96C-DA51B81FF1E5}"/>
              </a:ext>
            </a:extLst>
          </p:cNvPr>
          <p:cNvSpPr>
            <a:spLocks noGrp="1"/>
          </p:cNvSpPr>
          <p:nvPr>
            <p:ph type="title"/>
          </p:nvPr>
        </p:nvSpPr>
        <p:spPr/>
        <p:txBody>
          <a:bodyPr/>
          <a:lstStyle/>
          <a:p>
            <a:r>
              <a:rPr lang="de-DE" dirty="0"/>
              <a:t>Deep Learning </a:t>
            </a:r>
            <a:r>
              <a:rPr lang="de-DE" dirty="0" err="1"/>
              <a:t>for</a:t>
            </a:r>
            <a:r>
              <a:rPr lang="de-DE" dirty="0"/>
              <a:t> Microscopy</a:t>
            </a:r>
            <a:endParaRPr lang="en-US" dirty="0"/>
          </a:p>
        </p:txBody>
      </p:sp>
      <p:sp>
        <p:nvSpPr>
          <p:cNvPr id="6" name="Content Placeholder 5">
            <a:extLst>
              <a:ext uri="{FF2B5EF4-FFF2-40B4-BE49-F238E27FC236}">
                <a16:creationId xmlns:a16="http://schemas.microsoft.com/office/drawing/2014/main" id="{6066D761-0D0F-C344-F78B-4C1780FD023D}"/>
              </a:ext>
            </a:extLst>
          </p:cNvPr>
          <p:cNvSpPr>
            <a:spLocks noGrp="1"/>
          </p:cNvSpPr>
          <p:nvPr>
            <p:ph sz="quarter" idx="10"/>
          </p:nvPr>
        </p:nvSpPr>
        <p:spPr/>
        <p:txBody>
          <a:bodyPr/>
          <a:lstStyle/>
          <a:p>
            <a:endParaRPr lang="en-US"/>
          </a:p>
        </p:txBody>
      </p:sp>
      <p:sp>
        <p:nvSpPr>
          <p:cNvPr id="9" name="TextBox 8">
            <a:extLst>
              <a:ext uri="{FF2B5EF4-FFF2-40B4-BE49-F238E27FC236}">
                <a16:creationId xmlns:a16="http://schemas.microsoft.com/office/drawing/2014/main" id="{E79BEFA5-2C99-3D3A-608A-D74C0C2A8ECC}"/>
              </a:ext>
            </a:extLst>
          </p:cNvPr>
          <p:cNvSpPr txBox="1"/>
          <p:nvPr/>
        </p:nvSpPr>
        <p:spPr>
          <a:xfrm>
            <a:off x="13608050" y="777875"/>
            <a:ext cx="7835900" cy="8679299"/>
          </a:xfrm>
          <a:prstGeom prst="rect">
            <a:avLst/>
          </a:prstGeom>
          <a:noFill/>
        </p:spPr>
        <p:txBody>
          <a:bodyPr wrap="square">
            <a:spAutoFit/>
          </a:bodyPr>
          <a:lstStyle/>
          <a:p>
            <a:r>
              <a:rPr lang="en-US" dirty="0"/>
              <a:t>MIT License</a:t>
            </a:r>
          </a:p>
          <a:p>
            <a:endParaRPr lang="en-US" dirty="0"/>
          </a:p>
          <a:p>
            <a:r>
              <a:rPr lang="en-US" dirty="0"/>
              <a:t>Copyright (c) 2020 Quantitative Imaging and </a:t>
            </a:r>
            <a:r>
              <a:rPr lang="en-US" dirty="0" err="1"/>
              <a:t>Nanobiophysics</a:t>
            </a:r>
            <a:r>
              <a:rPr lang="en-US" dirty="0"/>
              <a:t> Group</a:t>
            </a:r>
          </a:p>
          <a:p>
            <a:endParaRPr lang="en-US" dirty="0"/>
          </a:p>
          <a:p>
            <a:r>
              <a:rPr lang="en-US" dirty="0"/>
              <a:t>Permission is hereby granted, free of charge, to any person obtaining a copy</a:t>
            </a:r>
          </a:p>
          <a:p>
            <a:r>
              <a:rPr lang="en-US" dirty="0"/>
              <a:t>of this software and associated documentation files (the "Software"), to deal</a:t>
            </a:r>
          </a:p>
          <a:p>
            <a:r>
              <a:rPr lang="en-US" dirty="0"/>
              <a:t>in the Software without restriction, including without limitation the rights</a:t>
            </a:r>
          </a:p>
          <a:p>
            <a:r>
              <a:rPr lang="en-US" dirty="0"/>
              <a:t>to use, copy, modify, merge, publish, distribute, sublicense, and/or sell</a:t>
            </a:r>
          </a:p>
          <a:p>
            <a:r>
              <a:rPr lang="en-US" dirty="0"/>
              <a:t>copies of the Software, and to permit persons to whom the Software is</a:t>
            </a:r>
          </a:p>
          <a:p>
            <a:r>
              <a:rPr lang="en-US" dirty="0"/>
              <a:t>furnished to do so, subject to the following conditions:</a:t>
            </a:r>
          </a:p>
          <a:p>
            <a:endParaRPr lang="en-US" dirty="0"/>
          </a:p>
          <a:p>
            <a:r>
              <a:rPr lang="en-US" dirty="0"/>
              <a:t>The above copyright notice and this permission notice shall be included in all</a:t>
            </a:r>
          </a:p>
          <a:p>
            <a:r>
              <a:rPr lang="en-US" dirty="0"/>
              <a:t>copies or substantial portions of the Software.</a:t>
            </a:r>
          </a:p>
          <a:p>
            <a:endParaRPr lang="en-US" dirty="0"/>
          </a:p>
          <a:p>
            <a:r>
              <a:rPr lang="en-US" dirty="0"/>
              <a:t>THE SOFTWARE IS PROVIDED "AS IS", WITHOUT WARRANTY OF ANY KIND, EXPRESS OR</a:t>
            </a:r>
          </a:p>
          <a:p>
            <a:r>
              <a:rPr lang="en-US" dirty="0"/>
              <a:t>IMPLIED, INCLUDING BUT NOT LIMITED TO THE WARRANTIES OF MERCHANTABILITY,</a:t>
            </a:r>
          </a:p>
          <a:p>
            <a:r>
              <a:rPr lang="en-US" dirty="0"/>
              <a:t>FITNESS FOR A PARTICULAR PURPOSE AND NONINFRINGEMENT. IN NO EVENT SHALL THE</a:t>
            </a:r>
          </a:p>
          <a:p>
            <a:r>
              <a:rPr lang="en-US" dirty="0"/>
              <a:t>AUTHORS OR COPYRIGHT HOLDERS BE LIABLE FOR ANY CLAIM, DAMAGES OR OTHER</a:t>
            </a:r>
          </a:p>
          <a:p>
            <a:r>
              <a:rPr lang="en-US" dirty="0"/>
              <a:t>LIABILITY, WHETHER IN AN ACTION OF CONTRACT, TORT OR OTHERWISE, ARISING FROM,</a:t>
            </a:r>
          </a:p>
          <a:p>
            <a:r>
              <a:rPr lang="en-US" dirty="0"/>
              <a:t>OUT OF OR IN CONNECTION WITH THE SOFTWARE OR THE USE OR OTHER DEALINGS IN THE</a:t>
            </a:r>
          </a:p>
          <a:p>
            <a:r>
              <a:rPr lang="en-US" dirty="0"/>
              <a:t>SOFTWARE.</a:t>
            </a:r>
          </a:p>
        </p:txBody>
      </p:sp>
      <p:pic>
        <p:nvPicPr>
          <p:cNvPr id="2055" name="Picture 7">
            <a:extLst>
              <a:ext uri="{FF2B5EF4-FFF2-40B4-BE49-F238E27FC236}">
                <a16:creationId xmlns:a16="http://schemas.microsoft.com/office/drawing/2014/main" id="{FECC6B26-D365-E591-07F8-3D34E153A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220206"/>
            <a:ext cx="10998200" cy="45138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84AADA9-7689-1BD9-A01B-5EAA4F2A6E9C}"/>
              </a:ext>
            </a:extLst>
          </p:cNvPr>
          <p:cNvSpPr txBox="1"/>
          <p:nvPr/>
        </p:nvSpPr>
        <p:spPr>
          <a:xfrm>
            <a:off x="3238500" y="6108700"/>
            <a:ext cx="4584700" cy="646331"/>
          </a:xfrm>
          <a:prstGeom prst="rect">
            <a:avLst/>
          </a:prstGeom>
          <a:noFill/>
        </p:spPr>
        <p:txBody>
          <a:bodyPr wrap="square" rtlCol="0">
            <a:spAutoFit/>
          </a:bodyPr>
          <a:lstStyle/>
          <a:p>
            <a:r>
              <a:rPr lang="de-DE" sz="1200" dirty="0"/>
              <a:t>Source: Ricardo Henriques lab, </a:t>
            </a:r>
            <a:r>
              <a:rPr lang="de-DE" sz="1200" dirty="0">
                <a:hlinkClick r:id="rId3"/>
              </a:rPr>
              <a:t>https://github.com/HenriquesLab/ZeroCostDL4Mic/blob/master/Wiki_files/FigureS2.png</a:t>
            </a:r>
            <a:r>
              <a:rPr lang="de-DE" sz="1200" dirty="0"/>
              <a:t> </a:t>
            </a:r>
            <a:r>
              <a:rPr lang="de-DE" sz="1200" dirty="0" err="1"/>
              <a:t>license</a:t>
            </a:r>
            <a:r>
              <a:rPr lang="de-DE" sz="1200" dirty="0"/>
              <a:t>: MIT</a:t>
            </a:r>
            <a:endParaRPr lang="en-US" sz="1200" dirty="0"/>
          </a:p>
        </p:txBody>
      </p:sp>
    </p:spTree>
    <p:extLst>
      <p:ext uri="{BB962C8B-B14F-4D97-AF65-F5344CB8AC3E}">
        <p14:creationId xmlns:p14="http://schemas.microsoft.com/office/powerpoint/2010/main" val="3331801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 name="Picture 25"/>
          <p:cNvPicPr/>
          <p:nvPr/>
        </p:nvPicPr>
        <p:blipFill>
          <a:blip r:embed="rId2"/>
          <a:stretch/>
        </p:blipFill>
        <p:spPr>
          <a:xfrm>
            <a:off x="1309320" y="2072160"/>
            <a:ext cx="3600000" cy="3266640"/>
          </a:xfrm>
          <a:prstGeom prst="rect">
            <a:avLst/>
          </a:prstGeom>
          <a:ln w="0">
            <a:noFill/>
          </a:ln>
        </p:spPr>
      </p:pic>
      <p:sp>
        <p:nvSpPr>
          <p:cNvPr id="808"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00000"/>
                </a:solidFill>
                <a:latin typeface="Open Sans"/>
                <a:ea typeface="Open Sans"/>
              </a:rPr>
              <a:t>Trade-offs in live-cell imaging</a:t>
            </a:r>
            <a:endParaRPr lang="en-US" sz="4300" b="0" strike="noStrike" spc="-1">
              <a:solidFill>
                <a:srgbClr val="000000"/>
              </a:solidFill>
              <a:latin typeface="Calibri"/>
            </a:endParaRPr>
          </a:p>
        </p:txBody>
      </p:sp>
      <p:sp>
        <p:nvSpPr>
          <p:cNvPr id="809" name="PlaceHolder 2"/>
          <p:cNvSpPr>
            <a:spLocks noGrp="1"/>
          </p:cNvSpPr>
          <p:nvPr>
            <p:ph/>
          </p:nvPr>
        </p:nvSpPr>
        <p:spPr>
          <a:xfrm>
            <a:off x="214200" y="1171440"/>
            <a:ext cx="11220480" cy="481680"/>
          </a:xfrm>
          <a:prstGeom prst="rect">
            <a:avLst/>
          </a:prstGeom>
          <a:noFill/>
          <a:ln w="0">
            <a:noFill/>
          </a:ln>
        </p:spPr>
        <p:txBody>
          <a:bodyPr anchor="t">
            <a:noAutofit/>
          </a:bodyPr>
          <a:lstStyle/>
          <a:p>
            <a:pPr>
              <a:lnSpc>
                <a:spcPct val="90000"/>
              </a:lnSpc>
              <a:spcBef>
                <a:spcPts val="1417"/>
              </a:spcBef>
              <a:buNone/>
            </a:pPr>
            <a:endParaRPr lang="en-US" sz="2200" b="0" strike="noStrike" spc="-1">
              <a:solidFill>
                <a:srgbClr val="595959"/>
              </a:solidFill>
              <a:latin typeface="Calibri"/>
            </a:endParaRPr>
          </a:p>
        </p:txBody>
      </p:sp>
      <p:grpSp>
        <p:nvGrpSpPr>
          <p:cNvPr id="810" name="Group 150"/>
          <p:cNvGrpSpPr/>
          <p:nvPr/>
        </p:nvGrpSpPr>
        <p:grpSpPr>
          <a:xfrm>
            <a:off x="6287760" y="1362600"/>
            <a:ext cx="1430640" cy="4559400"/>
            <a:chOff x="6287760" y="1362600"/>
            <a:chExt cx="1430640" cy="4559400"/>
          </a:xfrm>
        </p:grpSpPr>
        <p:pic>
          <p:nvPicPr>
            <p:cNvPr id="811" name="planaria_crop_0_y.png"/>
            <p:cNvPicPr/>
            <p:nvPr/>
          </p:nvPicPr>
          <p:blipFill>
            <a:blip r:embed="rId3"/>
            <a:stretch/>
          </p:blipFill>
          <p:spPr>
            <a:xfrm>
              <a:off x="6287760" y="1362600"/>
              <a:ext cx="1430640" cy="1430640"/>
            </a:xfrm>
            <a:prstGeom prst="rect">
              <a:avLst/>
            </a:prstGeom>
            <a:ln w="12700">
              <a:solidFill>
                <a:srgbClr val="FFFFFF"/>
              </a:solidFill>
              <a:miter/>
            </a:ln>
          </p:spPr>
        </p:pic>
        <p:pic>
          <p:nvPicPr>
            <p:cNvPr id="812" name="tubu2_magma.png"/>
            <p:cNvPicPr/>
            <p:nvPr/>
          </p:nvPicPr>
          <p:blipFill>
            <a:blip r:embed="rId4"/>
            <a:stretch/>
          </p:blipFill>
          <p:spPr>
            <a:xfrm>
              <a:off x="6287760" y="4491360"/>
              <a:ext cx="1430640" cy="1430640"/>
            </a:xfrm>
            <a:prstGeom prst="rect">
              <a:avLst/>
            </a:prstGeom>
            <a:ln w="12700">
              <a:solidFill>
                <a:srgbClr val="FFFFFF"/>
              </a:solidFill>
              <a:miter/>
            </a:ln>
          </p:spPr>
        </p:pic>
        <p:pic>
          <p:nvPicPr>
            <p:cNvPr id="813" name="droso2_magma.png"/>
            <p:cNvPicPr/>
            <p:nvPr/>
          </p:nvPicPr>
          <p:blipFill>
            <a:blip r:embed="rId5"/>
            <a:stretch/>
          </p:blipFill>
          <p:spPr>
            <a:xfrm>
              <a:off x="6287760" y="2926800"/>
              <a:ext cx="1420560" cy="1420560"/>
            </a:xfrm>
            <a:prstGeom prst="rect">
              <a:avLst/>
            </a:prstGeom>
            <a:ln w="12700">
              <a:solidFill>
                <a:srgbClr val="FFFFFF"/>
              </a:solidFill>
              <a:miter/>
            </a:ln>
          </p:spPr>
        </p:pic>
      </p:grpSp>
      <p:grpSp>
        <p:nvGrpSpPr>
          <p:cNvPr id="814" name="Group 154"/>
          <p:cNvGrpSpPr/>
          <p:nvPr/>
        </p:nvGrpSpPr>
        <p:grpSpPr>
          <a:xfrm>
            <a:off x="9749880" y="1362600"/>
            <a:ext cx="1430640" cy="4559400"/>
            <a:chOff x="9749880" y="1362600"/>
            <a:chExt cx="1430640" cy="4559400"/>
          </a:xfrm>
        </p:grpSpPr>
        <p:pic>
          <p:nvPicPr>
            <p:cNvPr id="815" name="planaria_crop_0_y0.png"/>
            <p:cNvPicPr/>
            <p:nvPr/>
          </p:nvPicPr>
          <p:blipFill>
            <a:blip r:embed="rId6"/>
            <a:stretch/>
          </p:blipFill>
          <p:spPr>
            <a:xfrm>
              <a:off x="9749880" y="1362600"/>
              <a:ext cx="1430640" cy="1430640"/>
            </a:xfrm>
            <a:prstGeom prst="rect">
              <a:avLst/>
            </a:prstGeom>
            <a:ln w="12700">
              <a:solidFill>
                <a:srgbClr val="FFFFFF"/>
              </a:solidFill>
              <a:miter/>
            </a:ln>
          </p:spPr>
        </p:pic>
        <p:pic>
          <p:nvPicPr>
            <p:cNvPr id="816" name="tubu1_magma.png"/>
            <p:cNvPicPr/>
            <p:nvPr/>
          </p:nvPicPr>
          <p:blipFill>
            <a:blip r:embed="rId7"/>
            <a:stretch/>
          </p:blipFill>
          <p:spPr>
            <a:xfrm>
              <a:off x="9749880" y="4491360"/>
              <a:ext cx="1430640" cy="1430640"/>
            </a:xfrm>
            <a:prstGeom prst="rect">
              <a:avLst/>
            </a:prstGeom>
            <a:ln w="12700">
              <a:solidFill>
                <a:srgbClr val="FFFFFF"/>
              </a:solidFill>
              <a:miter/>
            </a:ln>
          </p:spPr>
        </p:pic>
        <p:pic>
          <p:nvPicPr>
            <p:cNvPr id="817" name="droso1_magma.png"/>
            <p:cNvPicPr/>
            <p:nvPr/>
          </p:nvPicPr>
          <p:blipFill>
            <a:blip r:embed="rId8"/>
            <a:stretch/>
          </p:blipFill>
          <p:spPr>
            <a:xfrm>
              <a:off x="9749880" y="2926800"/>
              <a:ext cx="1430640" cy="1430640"/>
            </a:xfrm>
            <a:prstGeom prst="rect">
              <a:avLst/>
            </a:prstGeom>
            <a:ln w="12700">
              <a:solidFill>
                <a:srgbClr val="FFFFFF"/>
              </a:solidFill>
              <a:miter/>
            </a:ln>
          </p:spPr>
        </p:pic>
      </p:grpSp>
      <p:grpSp>
        <p:nvGrpSpPr>
          <p:cNvPr id="818" name="Group 163"/>
          <p:cNvGrpSpPr/>
          <p:nvPr/>
        </p:nvGrpSpPr>
        <p:grpSpPr>
          <a:xfrm>
            <a:off x="368640" y="1555200"/>
            <a:ext cx="4989960" cy="4124880"/>
            <a:chOff x="368640" y="1555200"/>
            <a:chExt cx="4989960" cy="4124880"/>
          </a:xfrm>
        </p:grpSpPr>
        <p:sp>
          <p:nvSpPr>
            <p:cNvPr id="819" name="Shape 160"/>
            <p:cNvSpPr/>
            <p:nvPr/>
          </p:nvSpPr>
          <p:spPr>
            <a:xfrm>
              <a:off x="1603800" y="1555200"/>
              <a:ext cx="2150640" cy="477000"/>
            </a:xfrm>
            <a:prstGeom prst="rect">
              <a:avLst/>
            </a:prstGeom>
            <a:noFill/>
            <a:ln w="12700">
              <a:noFill/>
            </a:ln>
          </p:spPr>
          <p:style>
            <a:lnRef idx="0">
              <a:scrgbClr r="0" g="0" b="0"/>
            </a:lnRef>
            <a:fillRef idx="0">
              <a:scrgbClr r="0" g="0" b="0"/>
            </a:fillRef>
            <a:effectRef idx="0">
              <a:scrgbClr r="0" g="0" b="0"/>
            </a:effectRef>
            <a:fontRef idx="minor"/>
          </p:style>
          <p:txBody>
            <a:bodyPr wrap="none" lIns="25560" tIns="25560" rIns="25560" bIns="25560" numCol="1" spcCol="0" anchor="ctr">
              <a:spAutoFit/>
            </a:bodyPr>
            <a:lstStyle/>
            <a:p>
              <a:pPr algn="ctr">
                <a:lnSpc>
                  <a:spcPct val="100000"/>
                </a:lnSpc>
                <a:buNone/>
              </a:pPr>
              <a:r>
                <a:rPr lang="en-US" sz="2800" b="0" strike="noStrike" spc="-1">
                  <a:solidFill>
                    <a:srgbClr val="000000"/>
                  </a:solidFill>
                  <a:latin typeface="Calibri"/>
                </a:rPr>
                <a:t>Light exposure</a:t>
              </a:r>
            </a:p>
          </p:txBody>
        </p:sp>
        <p:sp>
          <p:nvSpPr>
            <p:cNvPr id="820" name="Shape 161"/>
            <p:cNvSpPr/>
            <p:nvPr/>
          </p:nvSpPr>
          <p:spPr>
            <a:xfrm>
              <a:off x="368640" y="5203080"/>
              <a:ext cx="2557800" cy="477000"/>
            </a:xfrm>
            <a:prstGeom prst="rect">
              <a:avLst/>
            </a:prstGeom>
            <a:noFill/>
            <a:ln w="12700">
              <a:noFill/>
            </a:ln>
          </p:spPr>
          <p:style>
            <a:lnRef idx="0">
              <a:scrgbClr r="0" g="0" b="0"/>
            </a:lnRef>
            <a:fillRef idx="0">
              <a:scrgbClr r="0" g="0" b="0"/>
            </a:fillRef>
            <a:effectRef idx="0">
              <a:scrgbClr r="0" g="0" b="0"/>
            </a:effectRef>
            <a:fontRef idx="minor"/>
          </p:style>
          <p:txBody>
            <a:bodyPr wrap="none" lIns="25560" tIns="25560" rIns="25560" bIns="25560" numCol="1" spcCol="0" anchor="ctr">
              <a:spAutoFit/>
            </a:bodyPr>
            <a:lstStyle/>
            <a:p>
              <a:pPr algn="ctr">
                <a:lnSpc>
                  <a:spcPct val="100000"/>
                </a:lnSpc>
                <a:buNone/>
              </a:pPr>
              <a:r>
                <a:rPr lang="en-US" sz="2800" b="0" strike="noStrike" spc="-1">
                  <a:solidFill>
                    <a:srgbClr val="000000"/>
                  </a:solidFill>
                  <a:latin typeface="Calibri"/>
                </a:rPr>
                <a:t>Spatial resolution</a:t>
              </a:r>
            </a:p>
          </p:txBody>
        </p:sp>
        <p:sp>
          <p:nvSpPr>
            <p:cNvPr id="821" name="Shape 162"/>
            <p:cNvSpPr/>
            <p:nvPr/>
          </p:nvSpPr>
          <p:spPr>
            <a:xfrm>
              <a:off x="4417920" y="4775040"/>
              <a:ext cx="940680" cy="477000"/>
            </a:xfrm>
            <a:prstGeom prst="rect">
              <a:avLst/>
            </a:prstGeom>
            <a:noFill/>
            <a:ln w="12700">
              <a:noFill/>
            </a:ln>
          </p:spPr>
          <p:style>
            <a:lnRef idx="0">
              <a:scrgbClr r="0" g="0" b="0"/>
            </a:lnRef>
            <a:fillRef idx="0">
              <a:scrgbClr r="0" g="0" b="0"/>
            </a:fillRef>
            <a:effectRef idx="0">
              <a:scrgbClr r="0" g="0" b="0"/>
            </a:effectRef>
            <a:fontRef idx="minor"/>
          </p:style>
          <p:txBody>
            <a:bodyPr wrap="none" lIns="25560" tIns="25560" rIns="25560" bIns="25560" numCol="1" spcCol="0" anchor="ctr">
              <a:spAutoFit/>
            </a:bodyPr>
            <a:lstStyle/>
            <a:p>
              <a:pPr algn="ctr">
                <a:lnSpc>
                  <a:spcPct val="100000"/>
                </a:lnSpc>
                <a:buNone/>
              </a:pPr>
              <a:r>
                <a:rPr lang="en-US" sz="2800" b="0" strike="noStrike" spc="-1">
                  <a:solidFill>
                    <a:srgbClr val="000000"/>
                  </a:solidFill>
                  <a:latin typeface="Calibri"/>
                </a:rPr>
                <a:t>Speed</a:t>
              </a:r>
            </a:p>
          </p:txBody>
        </p:sp>
      </p:grpSp>
      <p:sp>
        <p:nvSpPr>
          <p:cNvPr id="822" name="TextBox 22"/>
          <p:cNvSpPr/>
          <p:nvPr/>
        </p:nvSpPr>
        <p:spPr>
          <a:xfrm>
            <a:off x="3271440" y="6167281"/>
            <a:ext cx="56491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dirty="0">
                <a:solidFill>
                  <a:srgbClr val="000000"/>
                </a:solidFill>
                <a:latin typeface="Calibri"/>
              </a:rPr>
              <a:t>Slide adapted from / courtesy of </a:t>
            </a:r>
            <a:br>
              <a:rPr lang="en-US" sz="1800" b="0" strike="noStrike" spc="-1" dirty="0">
                <a:solidFill>
                  <a:srgbClr val="000000"/>
                </a:solidFill>
                <a:latin typeface="Calibri"/>
              </a:rPr>
            </a:br>
            <a:r>
              <a:rPr lang="en-US" sz="1800" b="0" strike="noStrike" spc="-1" dirty="0">
                <a:solidFill>
                  <a:srgbClr val="000000"/>
                </a:solidFill>
                <a:latin typeface="Calibri"/>
              </a:rPr>
              <a:t>Martin Weigert, TU Dresden</a:t>
            </a:r>
          </a:p>
        </p:txBody>
      </p:sp>
      <p:sp>
        <p:nvSpPr>
          <p:cNvPr id="823" name="Shape 155"/>
          <p:cNvSpPr/>
          <p:nvPr/>
        </p:nvSpPr>
        <p:spPr>
          <a:xfrm>
            <a:off x="7970760" y="1913040"/>
            <a:ext cx="1477080" cy="339840"/>
          </a:xfrm>
          <a:prstGeom prst="rect">
            <a:avLst/>
          </a:prstGeom>
          <a:noFill/>
          <a:ln w="12700">
            <a:noFill/>
          </a:ln>
        </p:spPr>
        <p:style>
          <a:lnRef idx="0">
            <a:scrgbClr r="0" g="0" b="0"/>
          </a:lnRef>
          <a:fillRef idx="0">
            <a:scrgbClr r="0" g="0" b="0"/>
          </a:fillRef>
          <a:effectRef idx="0">
            <a:scrgbClr r="0" g="0" b="0"/>
          </a:effectRef>
          <a:fontRef idx="minor"/>
        </p:style>
        <p:txBody>
          <a:bodyPr wrap="none" lIns="25560" tIns="25560" rIns="25560" bIns="25560" anchor="ctr">
            <a:spAutoFit/>
          </a:bodyPr>
          <a:lstStyle/>
          <a:p>
            <a:pPr algn="ctr">
              <a:lnSpc>
                <a:spcPct val="100000"/>
              </a:lnSpc>
              <a:buNone/>
            </a:pPr>
            <a:r>
              <a:rPr lang="en-US" sz="1900" b="0" strike="noStrike" spc="-1">
                <a:solidFill>
                  <a:srgbClr val="000000"/>
                </a:solidFill>
                <a:latin typeface="Calibri"/>
              </a:rPr>
              <a:t>Light Exposure</a:t>
            </a:r>
          </a:p>
        </p:txBody>
      </p:sp>
      <p:sp>
        <p:nvSpPr>
          <p:cNvPr id="824" name="Shape 156"/>
          <p:cNvSpPr/>
          <p:nvPr/>
        </p:nvSpPr>
        <p:spPr>
          <a:xfrm>
            <a:off x="8380800" y="3447000"/>
            <a:ext cx="657360" cy="339840"/>
          </a:xfrm>
          <a:prstGeom prst="rect">
            <a:avLst/>
          </a:prstGeom>
          <a:noFill/>
          <a:ln w="12700">
            <a:noFill/>
          </a:ln>
        </p:spPr>
        <p:style>
          <a:lnRef idx="0">
            <a:scrgbClr r="0" g="0" b="0"/>
          </a:lnRef>
          <a:fillRef idx="0">
            <a:scrgbClr r="0" g="0" b="0"/>
          </a:fillRef>
          <a:effectRef idx="0">
            <a:scrgbClr r="0" g="0" b="0"/>
          </a:effectRef>
          <a:fontRef idx="minor"/>
        </p:style>
        <p:txBody>
          <a:bodyPr wrap="none" lIns="25560" tIns="25560" rIns="25560" bIns="25560" anchor="ctr">
            <a:spAutoFit/>
          </a:bodyPr>
          <a:lstStyle/>
          <a:p>
            <a:pPr algn="ctr">
              <a:lnSpc>
                <a:spcPct val="100000"/>
              </a:lnSpc>
              <a:buNone/>
            </a:pPr>
            <a:r>
              <a:rPr lang="en-US" sz="1900" b="0" strike="noStrike" spc="-1">
                <a:solidFill>
                  <a:srgbClr val="000000"/>
                </a:solidFill>
                <a:latin typeface="Calibri"/>
              </a:rPr>
              <a:t>Speed</a:t>
            </a:r>
          </a:p>
        </p:txBody>
      </p:sp>
      <p:sp>
        <p:nvSpPr>
          <p:cNvPr id="825" name="Shape 158"/>
          <p:cNvSpPr/>
          <p:nvPr/>
        </p:nvSpPr>
        <p:spPr>
          <a:xfrm>
            <a:off x="7850520" y="5164200"/>
            <a:ext cx="1798560" cy="339840"/>
          </a:xfrm>
          <a:prstGeom prst="rect">
            <a:avLst/>
          </a:prstGeom>
          <a:noFill/>
          <a:ln w="12700">
            <a:noFill/>
          </a:ln>
        </p:spPr>
        <p:style>
          <a:lnRef idx="0">
            <a:scrgbClr r="0" g="0" b="0"/>
          </a:lnRef>
          <a:fillRef idx="0">
            <a:scrgbClr r="0" g="0" b="0"/>
          </a:fillRef>
          <a:effectRef idx="0">
            <a:scrgbClr r="0" g="0" b="0"/>
          </a:effectRef>
          <a:fontRef idx="minor"/>
        </p:style>
        <p:txBody>
          <a:bodyPr wrap="none" lIns="25560" tIns="25560" rIns="25560" bIns="25560" anchor="ctr">
            <a:spAutoFit/>
          </a:bodyPr>
          <a:lstStyle/>
          <a:p>
            <a:pPr algn="ctr">
              <a:lnSpc>
                <a:spcPct val="100000"/>
              </a:lnSpc>
              <a:buNone/>
            </a:pPr>
            <a:r>
              <a:rPr lang="en-US" sz="1900" b="0" strike="noStrike" spc="-1">
                <a:solidFill>
                  <a:srgbClr val="000000"/>
                </a:solidFill>
                <a:latin typeface="Calibri"/>
              </a:rPr>
              <a:t>Spatial Resolution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E4AE-E11D-A365-5F4A-A17F1ADC2A2F}"/>
              </a:ext>
            </a:extLst>
          </p:cNvPr>
          <p:cNvSpPr>
            <a:spLocks noGrp="1"/>
          </p:cNvSpPr>
          <p:nvPr>
            <p:ph type="title"/>
          </p:nvPr>
        </p:nvSpPr>
        <p:spPr/>
        <p:txBody>
          <a:bodyPr/>
          <a:lstStyle/>
          <a:p>
            <a:r>
              <a:rPr lang="de-DE" dirty="0"/>
              <a:t>Traditional </a:t>
            </a:r>
            <a:r>
              <a:rPr lang="de-DE" dirty="0" err="1"/>
              <a:t>architecture</a:t>
            </a:r>
            <a:r>
              <a:rPr lang="de-DE" dirty="0"/>
              <a:t>: Encoder-Decoder Networks</a:t>
            </a:r>
            <a:br>
              <a:rPr lang="de-DE" dirty="0"/>
            </a:br>
            <a:endParaRPr lang="en-US" dirty="0"/>
          </a:p>
        </p:txBody>
      </p:sp>
      <p:sp>
        <p:nvSpPr>
          <p:cNvPr id="3" name="Content Placeholder 2">
            <a:extLst>
              <a:ext uri="{FF2B5EF4-FFF2-40B4-BE49-F238E27FC236}">
                <a16:creationId xmlns:a16="http://schemas.microsoft.com/office/drawing/2014/main" id="{B80299E2-DB93-6BD5-940E-E6497B57DDB9}"/>
              </a:ext>
            </a:extLst>
          </p:cNvPr>
          <p:cNvSpPr>
            <a:spLocks noGrp="1"/>
          </p:cNvSpPr>
          <p:nvPr>
            <p:ph sz="quarter" idx="10"/>
          </p:nvPr>
        </p:nvSpPr>
        <p:spPr>
          <a:xfrm>
            <a:off x="891302" y="1641394"/>
            <a:ext cx="10644901" cy="580049"/>
          </a:xfrm>
        </p:spPr>
        <p:txBody>
          <a:bodyPr/>
          <a:lstStyle/>
          <a:p>
            <a:r>
              <a:rPr lang="de-DE" dirty="0"/>
              <a:t>„Auto-encoder“, „</a:t>
            </a:r>
            <a:r>
              <a:rPr lang="de-DE" dirty="0" err="1"/>
              <a:t>Variational</a:t>
            </a:r>
            <a:r>
              <a:rPr lang="de-DE" dirty="0"/>
              <a:t> Auto-Encoder“, „U-Net“</a:t>
            </a:r>
            <a:endParaRPr lang="en-US" dirty="0"/>
          </a:p>
        </p:txBody>
      </p:sp>
      <p:sp>
        <p:nvSpPr>
          <p:cNvPr id="49" name="Rectangle 48">
            <a:extLst>
              <a:ext uri="{FF2B5EF4-FFF2-40B4-BE49-F238E27FC236}">
                <a16:creationId xmlns:a16="http://schemas.microsoft.com/office/drawing/2014/main" id="{E6658E3C-91F3-001D-686D-0E9EAFC9E22A}"/>
              </a:ext>
            </a:extLst>
          </p:cNvPr>
          <p:cNvSpPr/>
          <p:nvPr/>
        </p:nvSpPr>
        <p:spPr>
          <a:xfrm>
            <a:off x="6937570" y="3873488"/>
            <a:ext cx="590878" cy="1122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44FBC2B-539C-EC52-6E4A-EAE06D5C6A1E}"/>
              </a:ext>
            </a:extLst>
          </p:cNvPr>
          <p:cNvSpPr/>
          <p:nvPr/>
        </p:nvSpPr>
        <p:spPr>
          <a:xfrm>
            <a:off x="4776015" y="3873488"/>
            <a:ext cx="590878" cy="1122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0F0E4EF-E0D9-9346-F34D-A00AF310C62F}"/>
              </a:ext>
            </a:extLst>
          </p:cNvPr>
          <p:cNvSpPr/>
          <p:nvPr/>
        </p:nvSpPr>
        <p:spPr>
          <a:xfrm>
            <a:off x="4133238" y="3538309"/>
            <a:ext cx="342696" cy="1755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80B2F7D-1E1C-5F02-4597-56C6A490CC97}"/>
              </a:ext>
            </a:extLst>
          </p:cNvPr>
          <p:cNvSpPr/>
          <p:nvPr/>
        </p:nvSpPr>
        <p:spPr>
          <a:xfrm>
            <a:off x="7763156" y="3540015"/>
            <a:ext cx="342696" cy="1755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Brace 52">
            <a:extLst>
              <a:ext uri="{FF2B5EF4-FFF2-40B4-BE49-F238E27FC236}">
                <a16:creationId xmlns:a16="http://schemas.microsoft.com/office/drawing/2014/main" id="{E677D549-9DD6-1E83-BA27-5EBB58ACDD8D}"/>
              </a:ext>
            </a:extLst>
          </p:cNvPr>
          <p:cNvSpPr/>
          <p:nvPr/>
        </p:nvSpPr>
        <p:spPr>
          <a:xfrm rot="16200000">
            <a:off x="4426066" y="1977652"/>
            <a:ext cx="342697" cy="2242121"/>
          </a:xfrm>
          <a:prstGeom prst="rightBrac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ight Brace 53">
            <a:extLst>
              <a:ext uri="{FF2B5EF4-FFF2-40B4-BE49-F238E27FC236}">
                <a16:creationId xmlns:a16="http://schemas.microsoft.com/office/drawing/2014/main" id="{8F2DB467-99C9-4F19-A2F4-868AF3F1CD90}"/>
              </a:ext>
            </a:extLst>
          </p:cNvPr>
          <p:cNvSpPr/>
          <p:nvPr/>
        </p:nvSpPr>
        <p:spPr>
          <a:xfrm rot="16200000">
            <a:off x="7501047" y="1984060"/>
            <a:ext cx="342697" cy="2206968"/>
          </a:xfrm>
          <a:prstGeom prst="rightBrac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3933270F-441F-863A-DE1D-28E8ED2D5A63}"/>
              </a:ext>
            </a:extLst>
          </p:cNvPr>
          <p:cNvSpPr txBox="1"/>
          <p:nvPr/>
        </p:nvSpPr>
        <p:spPr>
          <a:xfrm>
            <a:off x="3476352" y="2493932"/>
            <a:ext cx="2242123" cy="400110"/>
          </a:xfrm>
          <a:prstGeom prst="rect">
            <a:avLst/>
          </a:prstGeom>
          <a:noFill/>
        </p:spPr>
        <p:txBody>
          <a:bodyPr wrap="square" rtlCol="0">
            <a:spAutoFit/>
          </a:bodyPr>
          <a:lstStyle/>
          <a:p>
            <a:pPr algn="ctr"/>
            <a:r>
              <a:rPr lang="en-US" sz="2000" dirty="0">
                <a:solidFill>
                  <a:schemeClr val="tx2">
                    <a:lumMod val="50000"/>
                    <a:lumOff val="50000"/>
                  </a:schemeClr>
                </a:solidFill>
              </a:rPr>
              <a:t>Encoder</a:t>
            </a:r>
          </a:p>
        </p:txBody>
      </p:sp>
      <p:sp>
        <p:nvSpPr>
          <p:cNvPr id="56" name="TextBox 55">
            <a:extLst>
              <a:ext uri="{FF2B5EF4-FFF2-40B4-BE49-F238E27FC236}">
                <a16:creationId xmlns:a16="http://schemas.microsoft.com/office/drawing/2014/main" id="{11DC9AB4-A926-0B60-004F-8B04E130ADC6}"/>
              </a:ext>
            </a:extLst>
          </p:cNvPr>
          <p:cNvSpPr txBox="1"/>
          <p:nvPr/>
        </p:nvSpPr>
        <p:spPr>
          <a:xfrm>
            <a:off x="6568911" y="2495637"/>
            <a:ext cx="2206969" cy="400110"/>
          </a:xfrm>
          <a:prstGeom prst="rect">
            <a:avLst/>
          </a:prstGeom>
          <a:noFill/>
        </p:spPr>
        <p:txBody>
          <a:bodyPr wrap="square" rtlCol="0">
            <a:spAutoFit/>
          </a:bodyPr>
          <a:lstStyle/>
          <a:p>
            <a:pPr algn="ctr"/>
            <a:r>
              <a:rPr lang="en-US" sz="2000" dirty="0">
                <a:solidFill>
                  <a:schemeClr val="tx2">
                    <a:lumMod val="50000"/>
                    <a:lumOff val="50000"/>
                  </a:schemeClr>
                </a:solidFill>
              </a:rPr>
              <a:t>Decoder</a:t>
            </a:r>
          </a:p>
        </p:txBody>
      </p:sp>
      <p:sp>
        <p:nvSpPr>
          <p:cNvPr id="57" name="TextBox 56">
            <a:extLst>
              <a:ext uri="{FF2B5EF4-FFF2-40B4-BE49-F238E27FC236}">
                <a16:creationId xmlns:a16="http://schemas.microsoft.com/office/drawing/2014/main" id="{B0E98753-D630-8787-DBF9-584DA83FFC01}"/>
              </a:ext>
            </a:extLst>
          </p:cNvPr>
          <p:cNvSpPr txBox="1"/>
          <p:nvPr/>
        </p:nvSpPr>
        <p:spPr>
          <a:xfrm>
            <a:off x="4981873" y="5080321"/>
            <a:ext cx="2335385" cy="923330"/>
          </a:xfrm>
          <a:prstGeom prst="rect">
            <a:avLst/>
          </a:prstGeom>
          <a:noFill/>
        </p:spPr>
        <p:txBody>
          <a:bodyPr wrap="square" rtlCol="0">
            <a:spAutoFit/>
          </a:bodyPr>
          <a:lstStyle/>
          <a:p>
            <a:pPr algn="ctr"/>
            <a:r>
              <a:rPr lang="en-US" dirty="0">
                <a:solidFill>
                  <a:schemeClr val="accent4">
                    <a:lumMod val="75000"/>
                  </a:schemeClr>
                </a:solidFill>
              </a:rPr>
              <a:t>“Bottleneck”, “Embedding”, </a:t>
            </a:r>
          </a:p>
          <a:p>
            <a:pPr algn="ctr"/>
            <a:r>
              <a:rPr lang="en-US" dirty="0">
                <a:solidFill>
                  <a:schemeClr val="accent4">
                    <a:lumMod val="75000"/>
                  </a:schemeClr>
                </a:solidFill>
              </a:rPr>
              <a:t>“Latent space”</a:t>
            </a:r>
          </a:p>
        </p:txBody>
      </p:sp>
      <p:sp>
        <p:nvSpPr>
          <p:cNvPr id="58" name="Rectangle 57">
            <a:extLst>
              <a:ext uri="{FF2B5EF4-FFF2-40B4-BE49-F238E27FC236}">
                <a16:creationId xmlns:a16="http://schemas.microsoft.com/office/drawing/2014/main" id="{52114B41-2DD9-BCDD-C0A9-243C2D32B2D3}"/>
              </a:ext>
            </a:extLst>
          </p:cNvPr>
          <p:cNvSpPr/>
          <p:nvPr/>
        </p:nvSpPr>
        <p:spPr>
          <a:xfrm rot="16200000">
            <a:off x="8092675" y="4318903"/>
            <a:ext cx="2194866" cy="228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Output</a:t>
            </a:r>
          </a:p>
        </p:txBody>
      </p:sp>
      <p:sp>
        <p:nvSpPr>
          <p:cNvPr id="59" name="Rectangle 58">
            <a:extLst>
              <a:ext uri="{FF2B5EF4-FFF2-40B4-BE49-F238E27FC236}">
                <a16:creationId xmlns:a16="http://schemas.microsoft.com/office/drawing/2014/main" id="{04144513-2DB3-DABB-201D-F4ECEDB37F89}"/>
              </a:ext>
            </a:extLst>
          </p:cNvPr>
          <p:cNvSpPr/>
          <p:nvPr/>
        </p:nvSpPr>
        <p:spPr>
          <a:xfrm rot="16200000">
            <a:off x="1811063" y="4285868"/>
            <a:ext cx="2194866" cy="228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a:t>
            </a:r>
          </a:p>
        </p:txBody>
      </p:sp>
      <p:sp>
        <p:nvSpPr>
          <p:cNvPr id="62" name="Rectangle 61">
            <a:extLst>
              <a:ext uri="{FF2B5EF4-FFF2-40B4-BE49-F238E27FC236}">
                <a16:creationId xmlns:a16="http://schemas.microsoft.com/office/drawing/2014/main" id="{92BCF89E-ABE9-0AE0-8AC7-723D3BBE0ED9}"/>
              </a:ext>
            </a:extLst>
          </p:cNvPr>
          <p:cNvSpPr/>
          <p:nvPr/>
        </p:nvSpPr>
        <p:spPr>
          <a:xfrm rot="16200000">
            <a:off x="5803378" y="3857533"/>
            <a:ext cx="645476" cy="1116571"/>
          </a:xfrm>
          <a:prstGeom prst="rect">
            <a:avLst/>
          </a:prstGeom>
          <a:solidFill>
            <a:schemeClr val="accent3">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373A799F-79CC-6401-9B2B-58F023E1CAB1}"/>
              </a:ext>
            </a:extLst>
          </p:cNvPr>
          <p:cNvSpPr/>
          <p:nvPr/>
        </p:nvSpPr>
        <p:spPr>
          <a:xfrm>
            <a:off x="8564985" y="3333325"/>
            <a:ext cx="228298" cy="2194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DBEF8B0-31A4-D363-0F95-0B995AEE15FF}"/>
              </a:ext>
            </a:extLst>
          </p:cNvPr>
          <p:cNvSpPr/>
          <p:nvPr/>
        </p:nvSpPr>
        <p:spPr>
          <a:xfrm>
            <a:off x="3457524" y="3321414"/>
            <a:ext cx="228298" cy="21948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a:extLst>
              <a:ext uri="{FF2B5EF4-FFF2-40B4-BE49-F238E27FC236}">
                <a16:creationId xmlns:a16="http://schemas.microsoft.com/office/drawing/2014/main" id="{B1A459C3-82D2-D1FE-00C2-23DB1BFD18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47" t="56841" r="36878" b="-304"/>
          <a:stretch/>
        </p:blipFill>
        <p:spPr bwMode="auto">
          <a:xfrm>
            <a:off x="9870484" y="2970958"/>
            <a:ext cx="2009852" cy="19618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004FB0-7C58-8266-CC4E-5492A3DFFBD0}"/>
              </a:ext>
            </a:extLst>
          </p:cNvPr>
          <p:cNvSpPr txBox="1"/>
          <p:nvPr/>
        </p:nvSpPr>
        <p:spPr>
          <a:xfrm>
            <a:off x="3905666" y="6134858"/>
            <a:ext cx="4584700" cy="646331"/>
          </a:xfrm>
          <a:prstGeom prst="rect">
            <a:avLst/>
          </a:prstGeom>
          <a:noFill/>
        </p:spPr>
        <p:txBody>
          <a:bodyPr wrap="square" rtlCol="0">
            <a:spAutoFit/>
          </a:bodyPr>
          <a:lstStyle/>
          <a:p>
            <a:r>
              <a:rPr lang="de-DE" sz="1200" dirty="0"/>
              <a:t>Images </a:t>
            </a:r>
            <a:r>
              <a:rPr lang="de-DE" sz="1200" dirty="0" err="1"/>
              <a:t>demonstrating</a:t>
            </a:r>
            <a:r>
              <a:rPr lang="de-DE" sz="1200" dirty="0"/>
              <a:t> noise2void, </a:t>
            </a:r>
            <a:r>
              <a:rPr lang="de-DE" sz="1200" dirty="0" err="1"/>
              <a:t>cropped</a:t>
            </a:r>
            <a:r>
              <a:rPr lang="de-DE" sz="1200" dirty="0"/>
              <a:t> </a:t>
            </a:r>
            <a:r>
              <a:rPr lang="de-DE" sz="1200" dirty="0" err="1"/>
              <a:t>from</a:t>
            </a:r>
            <a:r>
              <a:rPr lang="de-DE" sz="1200" dirty="0"/>
              <a:t> </a:t>
            </a:r>
            <a:r>
              <a:rPr lang="de-DE" sz="1200" dirty="0">
                <a:hlinkClick r:id="rId3"/>
              </a:rPr>
              <a:t>https://github.com/HenriquesLab/ZeroCostDL4Mic/blob/master/Wiki_files/FigureS2.png</a:t>
            </a:r>
            <a:r>
              <a:rPr lang="de-DE" sz="1200" dirty="0"/>
              <a:t> </a:t>
            </a:r>
            <a:r>
              <a:rPr lang="de-DE" sz="1200" dirty="0" err="1"/>
              <a:t>license</a:t>
            </a:r>
            <a:r>
              <a:rPr lang="de-DE" sz="1200" dirty="0"/>
              <a:t>: MIT</a:t>
            </a:r>
            <a:endParaRPr lang="en-US" sz="1200" dirty="0"/>
          </a:p>
        </p:txBody>
      </p:sp>
      <p:pic>
        <p:nvPicPr>
          <p:cNvPr id="9" name="Picture 7">
            <a:extLst>
              <a:ext uri="{FF2B5EF4-FFF2-40B4-BE49-F238E27FC236}">
                <a16:creationId xmlns:a16="http://schemas.microsoft.com/office/drawing/2014/main" id="{15E2778E-1359-BA67-FDDF-61401CE8D2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20" t="12554" r="36405" b="43983"/>
          <a:stretch/>
        </p:blipFill>
        <p:spPr bwMode="auto">
          <a:xfrm>
            <a:off x="301408" y="2970958"/>
            <a:ext cx="2009852" cy="196184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7AA4C25-7FB9-CC7E-1225-559D3ADDF7F6}"/>
              </a:ext>
            </a:extLst>
          </p:cNvPr>
          <p:cNvGrpSpPr/>
          <p:nvPr/>
        </p:nvGrpSpPr>
        <p:grpSpPr>
          <a:xfrm>
            <a:off x="4442892" y="3335618"/>
            <a:ext cx="3331981" cy="616265"/>
            <a:chOff x="4442892" y="3335618"/>
            <a:chExt cx="3331981" cy="616265"/>
          </a:xfrm>
        </p:grpSpPr>
        <p:cxnSp>
          <p:nvCxnSpPr>
            <p:cNvPr id="10" name="Connector: Elbow 9">
              <a:extLst>
                <a:ext uri="{FF2B5EF4-FFF2-40B4-BE49-F238E27FC236}">
                  <a16:creationId xmlns:a16="http://schemas.microsoft.com/office/drawing/2014/main" id="{3A5F51BB-C7B7-655F-DE81-677E386B7D6D}"/>
                </a:ext>
              </a:extLst>
            </p:cNvPr>
            <p:cNvCxnSpPr>
              <a:cxnSpLocks/>
            </p:cNvCxnSpPr>
            <p:nvPr/>
          </p:nvCxnSpPr>
          <p:spPr>
            <a:xfrm flipV="1">
              <a:off x="5381353" y="3951881"/>
              <a:ext cx="1540736" cy="2"/>
            </a:xfrm>
            <a:prstGeom prst="bentConnector3">
              <a:avLst>
                <a:gd name="adj1" fmla="val 50000"/>
              </a:avLst>
            </a:prstGeom>
            <a:ln w="444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382E2F39-47A8-1727-785C-34DFEDE8DD5C}"/>
                </a:ext>
              </a:extLst>
            </p:cNvPr>
            <p:cNvCxnSpPr>
              <a:cxnSpLocks/>
            </p:cNvCxnSpPr>
            <p:nvPr/>
          </p:nvCxnSpPr>
          <p:spPr>
            <a:xfrm flipV="1">
              <a:off x="4442892" y="3726227"/>
              <a:ext cx="3331981" cy="2"/>
            </a:xfrm>
            <a:prstGeom prst="bentConnector3">
              <a:avLst>
                <a:gd name="adj1" fmla="val 50000"/>
              </a:avLst>
            </a:prstGeom>
            <a:ln w="444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0AD8208-D71E-D7B1-0DBF-53455B06BEE6}"/>
                </a:ext>
              </a:extLst>
            </p:cNvPr>
            <p:cNvSpPr txBox="1"/>
            <p:nvPr/>
          </p:nvSpPr>
          <p:spPr>
            <a:xfrm>
              <a:off x="4593324" y="3335618"/>
              <a:ext cx="3122744" cy="369332"/>
            </a:xfrm>
            <a:prstGeom prst="rect">
              <a:avLst/>
            </a:prstGeom>
            <a:noFill/>
          </p:spPr>
          <p:txBody>
            <a:bodyPr wrap="square" rtlCol="0">
              <a:spAutoFit/>
            </a:bodyPr>
            <a:lstStyle/>
            <a:p>
              <a:r>
                <a:rPr lang="de-DE" dirty="0"/>
                <a:t>Skip-connections (optional)</a:t>
              </a:r>
              <a:endParaRPr lang="en-US" dirty="0"/>
            </a:p>
          </p:txBody>
        </p:sp>
      </p:grpSp>
      <p:sp>
        <p:nvSpPr>
          <p:cNvPr id="16" name="TextBox 15">
            <a:extLst>
              <a:ext uri="{FF2B5EF4-FFF2-40B4-BE49-F238E27FC236}">
                <a16:creationId xmlns:a16="http://schemas.microsoft.com/office/drawing/2014/main" id="{8FA14DC5-5829-BF94-C40F-34B1DB8F4994}"/>
              </a:ext>
            </a:extLst>
          </p:cNvPr>
          <p:cNvSpPr txBox="1"/>
          <p:nvPr/>
        </p:nvSpPr>
        <p:spPr>
          <a:xfrm>
            <a:off x="301408" y="4995823"/>
            <a:ext cx="1817227" cy="646331"/>
          </a:xfrm>
          <a:prstGeom prst="rect">
            <a:avLst/>
          </a:prstGeom>
          <a:noFill/>
        </p:spPr>
        <p:txBody>
          <a:bodyPr wrap="square" rtlCol="0">
            <a:spAutoFit/>
          </a:bodyPr>
          <a:lstStyle/>
          <a:p>
            <a:pPr algn="ctr"/>
            <a:r>
              <a:rPr lang="de-DE" dirty="0"/>
              <a:t>Input: </a:t>
            </a:r>
            <a:br>
              <a:rPr lang="de-DE" dirty="0"/>
            </a:br>
            <a:r>
              <a:rPr lang="de-DE" dirty="0" err="1"/>
              <a:t>noisy</a:t>
            </a:r>
            <a:r>
              <a:rPr lang="de-DE" dirty="0"/>
              <a:t> </a:t>
            </a:r>
            <a:r>
              <a:rPr lang="de-DE" dirty="0" err="1"/>
              <a:t>image</a:t>
            </a:r>
            <a:endParaRPr lang="en-US" dirty="0"/>
          </a:p>
        </p:txBody>
      </p:sp>
      <p:sp>
        <p:nvSpPr>
          <p:cNvPr id="17" name="TextBox 16">
            <a:extLst>
              <a:ext uri="{FF2B5EF4-FFF2-40B4-BE49-F238E27FC236}">
                <a16:creationId xmlns:a16="http://schemas.microsoft.com/office/drawing/2014/main" id="{487C825F-D3D1-9512-E551-33417CD234F5}"/>
              </a:ext>
            </a:extLst>
          </p:cNvPr>
          <p:cNvSpPr txBox="1"/>
          <p:nvPr/>
        </p:nvSpPr>
        <p:spPr>
          <a:xfrm>
            <a:off x="9870484" y="4949341"/>
            <a:ext cx="1980251" cy="646331"/>
          </a:xfrm>
          <a:prstGeom prst="rect">
            <a:avLst/>
          </a:prstGeom>
          <a:noFill/>
        </p:spPr>
        <p:txBody>
          <a:bodyPr wrap="square" rtlCol="0">
            <a:spAutoFit/>
          </a:bodyPr>
          <a:lstStyle/>
          <a:p>
            <a:pPr algn="ctr"/>
            <a:r>
              <a:rPr lang="de-DE" dirty="0"/>
              <a:t>Input: </a:t>
            </a:r>
            <a:br>
              <a:rPr lang="de-DE" dirty="0"/>
            </a:br>
            <a:r>
              <a:rPr lang="de-DE" dirty="0" err="1"/>
              <a:t>denoised</a:t>
            </a:r>
            <a:r>
              <a:rPr lang="de-DE" dirty="0"/>
              <a:t> </a:t>
            </a:r>
            <a:r>
              <a:rPr lang="de-DE" dirty="0" err="1"/>
              <a:t>image</a:t>
            </a:r>
            <a:endParaRPr lang="en-US" dirty="0"/>
          </a:p>
        </p:txBody>
      </p:sp>
    </p:spTree>
    <p:extLst>
      <p:ext uri="{BB962C8B-B14F-4D97-AF65-F5344CB8AC3E}">
        <p14:creationId xmlns:p14="http://schemas.microsoft.com/office/powerpoint/2010/main" val="95466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BF2D-5C8A-6014-1F48-F7846C279AAB}"/>
              </a:ext>
            </a:extLst>
          </p:cNvPr>
          <p:cNvSpPr>
            <a:spLocks noGrp="1"/>
          </p:cNvSpPr>
          <p:nvPr>
            <p:ph type="title"/>
          </p:nvPr>
        </p:nvSpPr>
        <p:spPr/>
        <p:txBody>
          <a:bodyPr/>
          <a:lstStyle/>
          <a:p>
            <a:r>
              <a:rPr lang="de-DE" dirty="0"/>
              <a:t>Traditional </a:t>
            </a:r>
            <a:r>
              <a:rPr lang="de-DE" dirty="0" err="1"/>
              <a:t>architecture</a:t>
            </a:r>
            <a:r>
              <a:rPr lang="de-DE" dirty="0"/>
              <a:t>: Encoder-Decoder Networks</a:t>
            </a:r>
            <a:br>
              <a:rPr lang="de-DE" dirty="0"/>
            </a:br>
            <a:endParaRPr lang="LID4096" dirty="0"/>
          </a:p>
        </p:txBody>
      </p:sp>
      <p:sp>
        <p:nvSpPr>
          <p:cNvPr id="3" name="Content Placeholder 2">
            <a:extLst>
              <a:ext uri="{FF2B5EF4-FFF2-40B4-BE49-F238E27FC236}">
                <a16:creationId xmlns:a16="http://schemas.microsoft.com/office/drawing/2014/main" id="{FB4060E2-97C7-90B2-B93E-87333EA7C6D9}"/>
              </a:ext>
            </a:extLst>
          </p:cNvPr>
          <p:cNvSpPr>
            <a:spLocks noGrp="1"/>
          </p:cNvSpPr>
          <p:nvPr>
            <p:ph sz="quarter" idx="10"/>
          </p:nvPr>
        </p:nvSpPr>
        <p:spPr>
          <a:xfrm>
            <a:off x="875566" y="1533377"/>
            <a:ext cx="10644901" cy="4200673"/>
          </a:xfrm>
        </p:spPr>
        <p:txBody>
          <a:bodyPr/>
          <a:lstStyle/>
          <a:p>
            <a:r>
              <a:rPr lang="en-GB" dirty="0"/>
              <a:t>U-Net</a:t>
            </a:r>
            <a:endParaRPr lang="LID4096" dirty="0"/>
          </a:p>
        </p:txBody>
      </p:sp>
      <p:pic>
        <p:nvPicPr>
          <p:cNvPr id="6" name="Picture 5">
            <a:extLst>
              <a:ext uri="{FF2B5EF4-FFF2-40B4-BE49-F238E27FC236}">
                <a16:creationId xmlns:a16="http://schemas.microsoft.com/office/drawing/2014/main" id="{7B1009ED-276F-BFBB-1C46-5A1F78267E49}"/>
              </a:ext>
            </a:extLst>
          </p:cNvPr>
          <p:cNvPicPr>
            <a:picLocks noChangeAspect="1"/>
          </p:cNvPicPr>
          <p:nvPr/>
        </p:nvPicPr>
        <p:blipFill>
          <a:blip r:embed="rId2"/>
          <a:stretch>
            <a:fillRect/>
          </a:stretch>
        </p:blipFill>
        <p:spPr>
          <a:xfrm>
            <a:off x="2885806" y="1475915"/>
            <a:ext cx="6855881" cy="4550036"/>
          </a:xfrm>
          <a:prstGeom prst="rect">
            <a:avLst/>
          </a:prstGeom>
        </p:spPr>
      </p:pic>
      <p:sp>
        <p:nvSpPr>
          <p:cNvPr id="7" name="Speech Bubble: Rectangle 6">
            <a:extLst>
              <a:ext uri="{FF2B5EF4-FFF2-40B4-BE49-F238E27FC236}">
                <a16:creationId xmlns:a16="http://schemas.microsoft.com/office/drawing/2014/main" id="{835F3C4F-F455-2CB9-1EC9-EF70BC5A9423}"/>
              </a:ext>
            </a:extLst>
          </p:cNvPr>
          <p:cNvSpPr/>
          <p:nvPr/>
        </p:nvSpPr>
        <p:spPr>
          <a:xfrm>
            <a:off x="1677725" y="5152445"/>
            <a:ext cx="2138901" cy="675861"/>
          </a:xfrm>
          <a:prstGeom prst="wedgeRectCallout">
            <a:avLst>
              <a:gd name="adj1" fmla="val 112928"/>
              <a:gd name="adj2" fmla="val 51912"/>
            </a:avLst>
          </a:prstGeom>
          <a:solidFill>
            <a:schemeClr val="bg1"/>
          </a:solidFill>
          <a:ln w="38100">
            <a:solidFill>
              <a:srgbClr val="51B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51B02F"/>
                </a:solidFill>
              </a:rPr>
              <a:t>“Embedding”</a:t>
            </a:r>
            <a:endParaRPr lang="LID4096" sz="2400" dirty="0">
              <a:solidFill>
                <a:srgbClr val="51B02F"/>
              </a:solidFill>
            </a:endParaRPr>
          </a:p>
        </p:txBody>
      </p:sp>
      <p:sp>
        <p:nvSpPr>
          <p:cNvPr id="9" name="TextBox 8">
            <a:extLst>
              <a:ext uri="{FF2B5EF4-FFF2-40B4-BE49-F238E27FC236}">
                <a16:creationId xmlns:a16="http://schemas.microsoft.com/office/drawing/2014/main" id="{2AF09EF3-91FB-FF4F-C874-F7B5FEDFB3B2}"/>
              </a:ext>
            </a:extLst>
          </p:cNvPr>
          <p:cNvSpPr txBox="1"/>
          <p:nvPr/>
        </p:nvSpPr>
        <p:spPr>
          <a:xfrm>
            <a:off x="3407134" y="6147197"/>
            <a:ext cx="7832034" cy="646331"/>
          </a:xfrm>
          <a:prstGeom prst="rect">
            <a:avLst/>
          </a:prstGeom>
          <a:noFill/>
        </p:spPr>
        <p:txBody>
          <a:bodyPr wrap="square">
            <a:spAutoFit/>
          </a:bodyPr>
          <a:lstStyle/>
          <a:p>
            <a:r>
              <a:rPr lang="en-GB" dirty="0"/>
              <a:t>Figure source: </a:t>
            </a:r>
            <a:r>
              <a:rPr lang="en-GB" dirty="0" err="1"/>
              <a:t>Ronneberger</a:t>
            </a:r>
            <a:r>
              <a:rPr lang="en-GB" dirty="0"/>
              <a:t> et al 2015</a:t>
            </a:r>
          </a:p>
          <a:p>
            <a:r>
              <a:rPr lang="LID4096" dirty="0">
                <a:hlinkClick r:id="rId3"/>
              </a:rPr>
              <a:t>https://arxiv.org/pdf/1505.04597</a:t>
            </a:r>
            <a:r>
              <a:rPr lang="en-GB" dirty="0"/>
              <a:t> </a:t>
            </a:r>
            <a:endParaRPr lang="LID4096" dirty="0"/>
          </a:p>
        </p:txBody>
      </p:sp>
    </p:spTree>
    <p:extLst>
      <p:ext uri="{BB962C8B-B14F-4D97-AF65-F5344CB8AC3E}">
        <p14:creationId xmlns:p14="http://schemas.microsoft.com/office/powerpoint/2010/main" val="243189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94DEF-0880-23A0-FE70-CD03AB3EE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B7531-9719-E93E-9B1E-2A2250AC8BFF}"/>
              </a:ext>
            </a:extLst>
          </p:cNvPr>
          <p:cNvSpPr>
            <a:spLocks noGrp="1"/>
          </p:cNvSpPr>
          <p:nvPr>
            <p:ph type="title"/>
          </p:nvPr>
        </p:nvSpPr>
        <p:spPr/>
        <p:txBody>
          <a:bodyPr/>
          <a:lstStyle/>
          <a:p>
            <a:r>
              <a:rPr lang="en-US" dirty="0"/>
              <a:t>Quiz</a:t>
            </a:r>
          </a:p>
        </p:txBody>
      </p:sp>
      <p:sp>
        <p:nvSpPr>
          <p:cNvPr id="24" name="Content Placeholder 23">
            <a:extLst>
              <a:ext uri="{FF2B5EF4-FFF2-40B4-BE49-F238E27FC236}">
                <a16:creationId xmlns:a16="http://schemas.microsoft.com/office/drawing/2014/main" id="{8CD05387-B6A7-A830-4DC0-8896CA931E73}"/>
              </a:ext>
            </a:extLst>
          </p:cNvPr>
          <p:cNvSpPr>
            <a:spLocks noGrp="1"/>
          </p:cNvSpPr>
          <p:nvPr>
            <p:ph sz="quarter" idx="10"/>
          </p:nvPr>
        </p:nvSpPr>
        <p:spPr/>
        <p:txBody>
          <a:bodyPr/>
          <a:lstStyle/>
          <a:p>
            <a:r>
              <a:rPr lang="en-US" sz="3200" dirty="0"/>
              <a:t>An embedding is …</a:t>
            </a:r>
          </a:p>
        </p:txBody>
      </p:sp>
      <p:pic>
        <p:nvPicPr>
          <p:cNvPr id="3" name="Imagem 27">
            <a:extLst>
              <a:ext uri="{FF2B5EF4-FFF2-40B4-BE49-F238E27FC236}">
                <a16:creationId xmlns:a16="http://schemas.microsoft.com/office/drawing/2014/main" id="{C9DABE6D-ADCB-6F3A-7205-84D79B46C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514" y="4577669"/>
            <a:ext cx="1479108" cy="1479108"/>
          </a:xfrm>
          <a:prstGeom prst="rect">
            <a:avLst/>
          </a:prstGeom>
        </p:spPr>
      </p:pic>
      <p:pic>
        <p:nvPicPr>
          <p:cNvPr id="4" name="Imagem 28">
            <a:extLst>
              <a:ext uri="{FF2B5EF4-FFF2-40B4-BE49-F238E27FC236}">
                <a16:creationId xmlns:a16="http://schemas.microsoft.com/office/drawing/2014/main" id="{EE92DB3E-D975-7A13-B248-B3BC882BB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1320" y="4587052"/>
            <a:ext cx="1479108" cy="1479108"/>
          </a:xfrm>
          <a:prstGeom prst="rect">
            <a:avLst/>
          </a:prstGeom>
        </p:spPr>
      </p:pic>
      <p:pic>
        <p:nvPicPr>
          <p:cNvPr id="6" name="Imagem 30">
            <a:extLst>
              <a:ext uri="{FF2B5EF4-FFF2-40B4-BE49-F238E27FC236}">
                <a16:creationId xmlns:a16="http://schemas.microsoft.com/office/drawing/2014/main" id="{9377B962-41AD-6C91-F357-EA4F6E505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761" y="4580567"/>
            <a:ext cx="1479108" cy="1479108"/>
          </a:xfrm>
          <a:prstGeom prst="rect">
            <a:avLst/>
          </a:prstGeom>
        </p:spPr>
      </p:pic>
      <p:pic>
        <p:nvPicPr>
          <p:cNvPr id="7" name="Imagem 29">
            <a:extLst>
              <a:ext uri="{FF2B5EF4-FFF2-40B4-BE49-F238E27FC236}">
                <a16:creationId xmlns:a16="http://schemas.microsoft.com/office/drawing/2014/main" id="{0317EA1E-0418-A73E-AD3D-B7F827426B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084" y="4587052"/>
            <a:ext cx="1479108" cy="1479108"/>
          </a:xfrm>
          <a:prstGeom prst="rect">
            <a:avLst/>
          </a:prstGeom>
        </p:spPr>
      </p:pic>
      <p:sp>
        <p:nvSpPr>
          <p:cNvPr id="8" name="Rectangle 7">
            <a:extLst>
              <a:ext uri="{FF2B5EF4-FFF2-40B4-BE49-F238E27FC236}">
                <a16:creationId xmlns:a16="http://schemas.microsoft.com/office/drawing/2014/main" id="{589BA8B4-D8EF-760E-81CF-452D906011AA}"/>
              </a:ext>
            </a:extLst>
          </p:cNvPr>
          <p:cNvSpPr/>
          <p:nvPr/>
        </p:nvSpPr>
        <p:spPr>
          <a:xfrm>
            <a:off x="280423" y="3516774"/>
            <a:ext cx="2960437" cy="83835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dirty="0">
                <a:solidFill>
                  <a:schemeClr val="tx1"/>
                </a:solidFill>
              </a:rPr>
              <a:t>N-dimensional space</a:t>
            </a:r>
            <a:endParaRPr lang="LID4096" sz="2800" dirty="0">
              <a:solidFill>
                <a:schemeClr val="tx1"/>
              </a:solidFill>
            </a:endParaRPr>
          </a:p>
        </p:txBody>
      </p:sp>
      <p:sp>
        <p:nvSpPr>
          <p:cNvPr id="9" name="Rectangle 8">
            <a:extLst>
              <a:ext uri="{FF2B5EF4-FFF2-40B4-BE49-F238E27FC236}">
                <a16:creationId xmlns:a16="http://schemas.microsoft.com/office/drawing/2014/main" id="{2C5171C0-566B-B514-3599-B3869811EF26}"/>
              </a:ext>
            </a:extLst>
          </p:cNvPr>
          <p:cNvSpPr/>
          <p:nvPr/>
        </p:nvSpPr>
        <p:spPr>
          <a:xfrm>
            <a:off x="3240861" y="3060970"/>
            <a:ext cx="2673556" cy="128992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solidFill>
                  <a:schemeClr val="tx1"/>
                </a:solidFill>
              </a:rPr>
              <a:t>Result of dimensionality reduction</a:t>
            </a:r>
            <a:endParaRPr lang="LID4096" sz="2800" dirty="0">
              <a:solidFill>
                <a:schemeClr val="tx1"/>
              </a:solidFill>
            </a:endParaRPr>
          </a:p>
        </p:txBody>
      </p:sp>
      <p:sp>
        <p:nvSpPr>
          <p:cNvPr id="10" name="Rectangle 9">
            <a:extLst>
              <a:ext uri="{FF2B5EF4-FFF2-40B4-BE49-F238E27FC236}">
                <a16:creationId xmlns:a16="http://schemas.microsoft.com/office/drawing/2014/main" id="{81785EAF-9CE6-B8F5-BE53-B9527DE4999B}"/>
              </a:ext>
            </a:extLst>
          </p:cNvPr>
          <p:cNvSpPr/>
          <p:nvPr/>
        </p:nvSpPr>
        <p:spPr>
          <a:xfrm>
            <a:off x="6019954" y="3507091"/>
            <a:ext cx="2466540" cy="82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Result of clustering</a:t>
            </a:r>
          </a:p>
        </p:txBody>
      </p:sp>
      <p:sp>
        <p:nvSpPr>
          <p:cNvPr id="11" name="Rectangle 10">
            <a:extLst>
              <a:ext uri="{FF2B5EF4-FFF2-40B4-BE49-F238E27FC236}">
                <a16:creationId xmlns:a16="http://schemas.microsoft.com/office/drawing/2014/main" id="{3A5C8180-AE67-1672-4973-7F596EC0AEE5}"/>
              </a:ext>
            </a:extLst>
          </p:cNvPr>
          <p:cNvSpPr/>
          <p:nvPr/>
        </p:nvSpPr>
        <p:spPr>
          <a:xfrm>
            <a:off x="8812288" y="3507091"/>
            <a:ext cx="3087885" cy="82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Result of model training</a:t>
            </a:r>
          </a:p>
        </p:txBody>
      </p:sp>
    </p:spTree>
    <p:extLst>
      <p:ext uri="{BB962C8B-B14F-4D97-AF65-F5344CB8AC3E}">
        <p14:creationId xmlns:p14="http://schemas.microsoft.com/office/powerpoint/2010/main" val="86450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p:cNvSpPr>
          <p:nvPr>
            <p:ph type="title"/>
          </p:nvPr>
        </p:nvSpPr>
        <p:spPr>
          <a:prstGeom prst="rect">
            <a:avLst/>
          </a:prstGeom>
          <a:noFill/>
          <a:ln w="0">
            <a:noFill/>
          </a:ln>
        </p:spPr>
        <p:txBody>
          <a:bodyPr anchor="ctr">
            <a:normAutofit fontScale="98000"/>
          </a:bodyPr>
          <a:lstStyle/>
          <a:p>
            <a:pPr>
              <a:lnSpc>
                <a:spcPct val="90000"/>
              </a:lnSpc>
              <a:buNone/>
            </a:pPr>
            <a:r>
              <a:rPr lang="en-US" sz="4300" b="0" strike="noStrike" spc="-1" dirty="0">
                <a:solidFill>
                  <a:srgbClr val="0F305A"/>
                </a:solidFill>
                <a:latin typeface="Open Sans"/>
                <a:ea typeface="Open Sans"/>
              </a:rPr>
              <a:t>Image denoising: CARE</a:t>
            </a:r>
            <a:endParaRPr lang="en-US" sz="4300" b="0" strike="noStrike" spc="-1" dirty="0">
              <a:solidFill>
                <a:srgbClr val="000000"/>
              </a:solidFill>
              <a:latin typeface="Calibri"/>
            </a:endParaRPr>
          </a:p>
        </p:txBody>
      </p:sp>
      <p:sp>
        <p:nvSpPr>
          <p:cNvPr id="832" name="PlaceHolder 2"/>
          <p:cNvSpPr>
            <a:spLocks noGrp="1"/>
          </p:cNvSpPr>
          <p:nvPr>
            <p:ph sz="quarter" idx="10"/>
          </p:nvPr>
        </p:nvSpPr>
        <p:spPr>
          <a:prstGeom prst="rect">
            <a:avLst/>
          </a:prstGeom>
          <a:noFill/>
          <a:ln w="0">
            <a:noFill/>
          </a:ln>
        </p:spPr>
        <p:txBody>
          <a:bodyPr anchor="t">
            <a:normAutofit/>
          </a:bodyPr>
          <a:lstStyle/>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Content aware image restoration (CARE)</a:t>
            </a:r>
          </a:p>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Image acquisition of pairs of images: A high-quality and a low-quality image.</a:t>
            </a:r>
          </a:p>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Problem: shot noise, biology moves!</a:t>
            </a:r>
          </a:p>
        </p:txBody>
      </p:sp>
      <p:sp>
        <p:nvSpPr>
          <p:cNvPr id="834" name="Shape 324"/>
          <p:cNvSpPr/>
          <p:nvPr/>
        </p:nvSpPr>
        <p:spPr>
          <a:xfrm>
            <a:off x="3149600" y="6063084"/>
            <a:ext cx="4775200" cy="744116"/>
          </a:xfrm>
          <a:prstGeom prst="rect">
            <a:avLst/>
          </a:prstGeom>
          <a:noFill/>
          <a:ln w="12700">
            <a:noFill/>
          </a:ln>
        </p:spPr>
        <p:style>
          <a:lnRef idx="0">
            <a:scrgbClr r="0" g="0" b="0"/>
          </a:lnRef>
          <a:fillRef idx="0">
            <a:scrgbClr r="0" g="0" b="0"/>
          </a:fillRef>
          <a:effectRef idx="0">
            <a:scrgbClr r="0" g="0" b="0"/>
          </a:effectRef>
          <a:fontRef idx="minor"/>
        </p:style>
        <p:txBody>
          <a:bodyPr wrap="square" lIns="25560" tIns="25560" rIns="25560" bIns="25560" anchor="ctr">
            <a:spAutoFit/>
          </a:bodyPr>
          <a:lstStyle/>
          <a:p>
            <a:pPr algn="ctr">
              <a:lnSpc>
                <a:spcPct val="100000"/>
              </a:lnSpc>
              <a:buNone/>
            </a:pPr>
            <a:r>
              <a:rPr lang="en-US" sz="1500" b="0" strike="noStrike" spc="-1" dirty="0">
                <a:solidFill>
                  <a:srgbClr val="000000"/>
                </a:solidFill>
                <a:latin typeface="Calibri"/>
              </a:rPr>
              <a:t>Source: </a:t>
            </a:r>
            <a:r>
              <a:rPr lang="en-US" sz="1500" b="0" strike="noStrike" spc="-1" dirty="0">
                <a:solidFill>
                  <a:srgbClr val="000000"/>
                </a:solidFill>
                <a:latin typeface="Calibri"/>
                <a:hlinkClick r:id="rId2"/>
              </a:rPr>
              <a:t>https://github.com/CSBDeep/CSBDeep/blob/main/examples/denoising2D/2_training.ipynb</a:t>
            </a:r>
            <a:r>
              <a:rPr lang="en-US" sz="1500" spc="-1" dirty="0">
                <a:solidFill>
                  <a:srgbClr val="000000"/>
                </a:solidFill>
                <a:latin typeface="Calibri"/>
              </a:rPr>
              <a:t>, License: BSD3</a:t>
            </a:r>
            <a:endParaRPr lang="en-US" sz="1500" b="0" strike="noStrike" spc="-1" dirty="0">
              <a:solidFill>
                <a:srgbClr val="000000"/>
              </a:solidFill>
              <a:latin typeface="Calibri"/>
            </a:endParaRPr>
          </a:p>
        </p:txBody>
      </p:sp>
      <p:pic>
        <p:nvPicPr>
          <p:cNvPr id="1026" name="Picture 2">
            <a:extLst>
              <a:ext uri="{FF2B5EF4-FFF2-40B4-BE49-F238E27FC236}">
                <a16:creationId xmlns:a16="http://schemas.microsoft.com/office/drawing/2014/main" id="{8E76895C-4ECD-B495-2DD5-8B5E0786B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67" y="2657542"/>
            <a:ext cx="10814345" cy="30290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4E6147-1687-732F-E9DE-2162A4F90725}"/>
              </a:ext>
            </a:extLst>
          </p:cNvPr>
          <p:cNvSpPr txBox="1"/>
          <p:nvPr/>
        </p:nvSpPr>
        <p:spPr>
          <a:xfrm>
            <a:off x="12457000" y="7498"/>
            <a:ext cx="6391440" cy="5001369"/>
          </a:xfrm>
          <a:prstGeom prst="rect">
            <a:avLst/>
          </a:prstGeom>
          <a:noFill/>
        </p:spPr>
        <p:txBody>
          <a:bodyPr wrap="square" rtlCol="0">
            <a:spAutoFit/>
          </a:bodyPr>
          <a:lstStyle/>
          <a:p>
            <a:r>
              <a:rPr lang="en-US" sz="1100"/>
              <a:t>BSD 3-Clause License</a:t>
            </a:r>
          </a:p>
          <a:p>
            <a:endParaRPr lang="en-US" sz="1100"/>
          </a:p>
          <a:p>
            <a:r>
              <a:rPr lang="en-US" sz="1100"/>
              <a:t>Copyright (c) 2018-2024, Uwe Schmidt, Martin Weigert</a:t>
            </a:r>
          </a:p>
          <a:p>
            <a:r>
              <a:rPr lang="en-US" sz="1100"/>
              <a:t>All rights reserved.</a:t>
            </a:r>
          </a:p>
          <a:p>
            <a:endParaRPr lang="en-US" sz="1100"/>
          </a:p>
          <a:p>
            <a:r>
              <a:rPr lang="en-US" sz="1100"/>
              <a:t>Redistribution and use in source and binary forms, with or without</a:t>
            </a:r>
          </a:p>
          <a:p>
            <a:r>
              <a:rPr lang="en-US" sz="1100"/>
              <a:t>modification, are permitted provided that the following conditions are met:</a:t>
            </a:r>
          </a:p>
          <a:p>
            <a:endParaRPr lang="en-US" sz="1100"/>
          </a:p>
          <a:p>
            <a:r>
              <a:rPr lang="en-US" sz="1100"/>
              <a:t>* Redistributions of source code must retain the above copyright notice, this</a:t>
            </a:r>
          </a:p>
          <a:p>
            <a:r>
              <a:rPr lang="en-US" sz="1100"/>
              <a:t>  list of conditions and the following disclaimer.</a:t>
            </a:r>
          </a:p>
          <a:p>
            <a:endParaRPr lang="en-US" sz="1100"/>
          </a:p>
          <a:p>
            <a:r>
              <a:rPr lang="en-US" sz="1100"/>
              <a:t>* Redistributions in binary form must reproduce the above copyright notice,</a:t>
            </a:r>
          </a:p>
          <a:p>
            <a:r>
              <a:rPr lang="en-US" sz="1100"/>
              <a:t>  this list of conditions and the following disclaimer in the documentation</a:t>
            </a:r>
          </a:p>
          <a:p>
            <a:r>
              <a:rPr lang="en-US" sz="1100"/>
              <a:t>  and/or other materials provided with the distribution.</a:t>
            </a:r>
          </a:p>
          <a:p>
            <a:endParaRPr lang="en-US" sz="1100"/>
          </a:p>
          <a:p>
            <a:r>
              <a:rPr lang="en-US" sz="1100"/>
              <a:t>* Neither the name of the copyright holder nor the names of its</a:t>
            </a:r>
          </a:p>
          <a:p>
            <a:r>
              <a:rPr lang="en-US" sz="1100"/>
              <a:t>  contributors may be used to endorse or promote products derived from</a:t>
            </a:r>
          </a:p>
          <a:p>
            <a:r>
              <a:rPr lang="en-US" sz="1100"/>
              <a:t>  this software without specific prior written permission.</a:t>
            </a:r>
          </a:p>
          <a:p>
            <a:endParaRPr lang="en-US" sz="1100"/>
          </a:p>
          <a:p>
            <a:r>
              <a:rPr lang="en-US" sz="1100"/>
              <a:t>THIS SOFTWARE IS PROVIDED BY THE COPYRIGHT HOLDERS AND CONTRIBUTORS "AS IS"</a:t>
            </a:r>
          </a:p>
          <a:p>
            <a:r>
              <a:rPr lang="en-US" sz="1100"/>
              <a:t>AND ANY EXPRESS OR IMPLIED WARRANTIES, INCLUDING, BUT NOT LIMITED TO, THE</a:t>
            </a:r>
          </a:p>
          <a:p>
            <a:r>
              <a:rPr lang="en-US" sz="1100"/>
              <a:t>IMPLIED WARRANTIES OF MERCHANTABILITY AND FITNESS FOR A PARTICULAR PURPOSE ARE</a:t>
            </a:r>
          </a:p>
          <a:p>
            <a:r>
              <a:rPr lang="en-US" sz="1100"/>
              <a:t>DISCLAIMED. IN NO EVENT SHALL THE COPYRIGHT HOLDER OR CONTRIBUTORS BE LIABLE</a:t>
            </a:r>
          </a:p>
          <a:p>
            <a:r>
              <a:rPr lang="en-US" sz="1100"/>
              <a:t>FOR ANY DIRECT, INDIRECT, INCIDENTAL, SPECIAL, EXEMPLARY, OR CONSEQUENTIAL</a:t>
            </a:r>
          </a:p>
          <a:p>
            <a:r>
              <a:rPr lang="en-US" sz="1100"/>
              <a:t>DAMAGES (INCLUDING, BUT NOT LIMITED TO, PROCUREMENT OF SUBSTITUTE GOODS OR</a:t>
            </a:r>
          </a:p>
          <a:p>
            <a:r>
              <a:rPr lang="en-US" sz="1100"/>
              <a:t>SERVICES; LOSS OF USE, DATA, OR PROFITS; OR BUSINESS INTERRUPTION) HOWEVER</a:t>
            </a:r>
          </a:p>
          <a:p>
            <a:r>
              <a:rPr lang="en-US" sz="1100"/>
              <a:t>CAUSED AND ON ANY THEORY OF LIABILITY, WHETHER IN CONTRACT, STRICT LIABILITY,</a:t>
            </a:r>
          </a:p>
          <a:p>
            <a:r>
              <a:rPr lang="en-US" sz="1100"/>
              <a:t>OR TORT (INCLUDING NEGLIGENCE OR OTHERWISE) ARISING IN ANY WAY OUT OF THE USE</a:t>
            </a:r>
          </a:p>
          <a:p>
            <a:r>
              <a:rPr lang="en-US" sz="1100"/>
              <a:t>OF THIS SOFTWARE, EVEN IF ADVISED OF THE POSSIBILITY OF SUCH DAMAGE.</a:t>
            </a:r>
            <a:endParaRPr lang="en-US" sz="1100" dirty="0"/>
          </a:p>
        </p:txBody>
      </p:sp>
      <p:sp>
        <p:nvSpPr>
          <p:cNvPr id="3" name="Speech Bubble: Rectangle 2">
            <a:extLst>
              <a:ext uri="{FF2B5EF4-FFF2-40B4-BE49-F238E27FC236}">
                <a16:creationId xmlns:a16="http://schemas.microsoft.com/office/drawing/2014/main" id="{21F0D1CA-A3B6-B3C2-83BB-8DBA9635EB20}"/>
              </a:ext>
            </a:extLst>
          </p:cNvPr>
          <p:cNvSpPr/>
          <p:nvPr/>
        </p:nvSpPr>
        <p:spPr>
          <a:xfrm>
            <a:off x="9898081" y="1492057"/>
            <a:ext cx="1418353" cy="857443"/>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Pair of </a:t>
            </a:r>
            <a:r>
              <a:rPr lang="de-DE" dirty="0" err="1"/>
              <a:t>images</a:t>
            </a:r>
            <a:r>
              <a:rPr lang="de-DE" dirty="0"/>
              <a:t> </a:t>
            </a:r>
            <a:r>
              <a:rPr lang="de-DE" dirty="0" err="1"/>
              <a:t>required</a:t>
            </a:r>
            <a:r>
              <a:rPr lang="de-DE" dirty="0"/>
              <a:t>!</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Image denoising: CARE</a:t>
            </a:r>
            <a:endParaRPr lang="en-US" sz="4300" b="0" strike="noStrike" spc="-1">
              <a:solidFill>
                <a:srgbClr val="000000"/>
              </a:solidFill>
              <a:latin typeface="Calibri"/>
            </a:endParaRPr>
          </a:p>
        </p:txBody>
      </p:sp>
      <p:sp>
        <p:nvSpPr>
          <p:cNvPr id="839" name="PlaceHolder 2"/>
          <p:cNvSpPr>
            <a:spLocks noGrp="1"/>
          </p:cNvSpPr>
          <p:nvPr>
            <p:ph/>
          </p:nvPr>
        </p:nvSpPr>
        <p:spPr>
          <a:xfrm>
            <a:off x="214200" y="1171440"/>
            <a:ext cx="10415700" cy="78156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400" b="0" strike="noStrike" spc="-1" dirty="0">
                <a:solidFill>
                  <a:srgbClr val="595959"/>
                </a:solidFill>
                <a:latin typeface="Calibri"/>
              </a:rPr>
              <a:t>Important to use on the same conditions/structures/staining that the networks were trained on!</a:t>
            </a:r>
          </a:p>
          <a:p>
            <a:pPr>
              <a:lnSpc>
                <a:spcPct val="90000"/>
              </a:lnSpc>
              <a:spcBef>
                <a:spcPts val="1001"/>
              </a:spcBef>
              <a:buNone/>
            </a:pPr>
            <a:endParaRPr lang="en-US" sz="2200" b="0" strike="noStrike" spc="-1" dirty="0">
              <a:solidFill>
                <a:srgbClr val="595959"/>
              </a:solidFill>
              <a:latin typeface="Calibri"/>
            </a:endParaRPr>
          </a:p>
        </p:txBody>
      </p:sp>
      <p:pic>
        <p:nvPicPr>
          <p:cNvPr id="840" name="Screen Shot 2018-03-27 at 10.03.27.png"/>
          <p:cNvPicPr/>
          <p:nvPr/>
        </p:nvPicPr>
        <p:blipFill>
          <a:blip r:embed="rId2"/>
          <a:srcRect r="67912"/>
          <a:stretch/>
        </p:blipFill>
        <p:spPr>
          <a:xfrm>
            <a:off x="4299480" y="1552320"/>
            <a:ext cx="3242880" cy="4448160"/>
          </a:xfrm>
          <a:prstGeom prst="rect">
            <a:avLst/>
          </a:prstGeom>
          <a:ln w="12700">
            <a:noFill/>
          </a:ln>
        </p:spPr>
      </p:pic>
      <p:pic>
        <p:nvPicPr>
          <p:cNvPr id="841" name="Screen Shot 2018-03-27 at 10.03.27.png"/>
          <p:cNvPicPr/>
          <p:nvPr/>
        </p:nvPicPr>
        <p:blipFill>
          <a:blip r:embed="rId2"/>
          <a:srcRect l="33603" t="503" r="34310" b="-503"/>
          <a:stretch/>
        </p:blipFill>
        <p:spPr>
          <a:xfrm>
            <a:off x="12934140" y="1527840"/>
            <a:ext cx="3242880" cy="4448160"/>
          </a:xfrm>
          <a:prstGeom prst="rect">
            <a:avLst/>
          </a:prstGeom>
          <a:ln w="12700">
            <a:noFill/>
          </a:ln>
        </p:spPr>
      </p:pic>
      <p:sp>
        <p:nvSpPr>
          <p:cNvPr id="842" name="TextBox 6"/>
          <p:cNvSpPr/>
          <p:nvPr/>
        </p:nvSpPr>
        <p:spPr>
          <a:xfrm>
            <a:off x="2895840" y="6458040"/>
            <a:ext cx="56491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Slide adapted from: Martin Weigert, EPFL Lausanne</a:t>
            </a:r>
          </a:p>
        </p:txBody>
      </p:sp>
      <p:sp>
        <p:nvSpPr>
          <p:cNvPr id="843" name="TextBox 13"/>
          <p:cNvSpPr/>
          <p:nvPr/>
        </p:nvSpPr>
        <p:spPr>
          <a:xfrm rot="16200000">
            <a:off x="3753360" y="5073120"/>
            <a:ext cx="93060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Ground truth</a:t>
            </a:r>
          </a:p>
        </p:txBody>
      </p:sp>
      <p:sp>
        <p:nvSpPr>
          <p:cNvPr id="844" name="TextBox 14"/>
          <p:cNvSpPr/>
          <p:nvPr/>
        </p:nvSpPr>
        <p:spPr>
          <a:xfrm rot="16200000">
            <a:off x="3751200" y="4214880"/>
            <a:ext cx="119196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Prediction</a:t>
            </a:r>
          </a:p>
        </p:txBody>
      </p:sp>
      <p:sp>
        <p:nvSpPr>
          <p:cNvPr id="845" name="TextBox 15"/>
          <p:cNvSpPr/>
          <p:nvPr/>
        </p:nvSpPr>
        <p:spPr>
          <a:xfrm rot="16200000">
            <a:off x="3765240" y="3296880"/>
            <a:ext cx="119196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Input</a:t>
            </a:r>
          </a:p>
        </p:txBody>
      </p:sp>
      <p:sp>
        <p:nvSpPr>
          <p:cNvPr id="846" name="TextBox 19"/>
          <p:cNvSpPr/>
          <p:nvPr/>
        </p:nvSpPr>
        <p:spPr>
          <a:xfrm rot="16200000">
            <a:off x="12394500" y="5048640"/>
            <a:ext cx="93060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Ground truth</a:t>
            </a:r>
          </a:p>
        </p:txBody>
      </p:sp>
      <p:sp>
        <p:nvSpPr>
          <p:cNvPr id="847" name="TextBox 20"/>
          <p:cNvSpPr/>
          <p:nvPr/>
        </p:nvSpPr>
        <p:spPr>
          <a:xfrm rot="16200000">
            <a:off x="12392340" y="4190400"/>
            <a:ext cx="119196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Prediction</a:t>
            </a:r>
          </a:p>
        </p:txBody>
      </p:sp>
      <p:sp>
        <p:nvSpPr>
          <p:cNvPr id="848" name="TextBox 21"/>
          <p:cNvSpPr/>
          <p:nvPr/>
        </p:nvSpPr>
        <p:spPr>
          <a:xfrm rot="16200000">
            <a:off x="12406380" y="3272400"/>
            <a:ext cx="119196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Input</a:t>
            </a:r>
          </a:p>
        </p:txBody>
      </p:sp>
      <p:sp>
        <p:nvSpPr>
          <p:cNvPr id="849" name="TextBox 24"/>
          <p:cNvSpPr/>
          <p:nvPr/>
        </p:nvSpPr>
        <p:spPr>
          <a:xfrm>
            <a:off x="12863580" y="1993680"/>
            <a:ext cx="129348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Trained on:</a:t>
            </a:r>
          </a:p>
          <a:p>
            <a:pPr algn="ctr">
              <a:lnSpc>
                <a:spcPct val="100000"/>
              </a:lnSpc>
              <a:buNone/>
            </a:pPr>
            <a:r>
              <a:rPr lang="en-US" sz="1800" b="0" strike="noStrike" spc="-1">
                <a:solidFill>
                  <a:srgbClr val="000000"/>
                </a:solidFill>
                <a:latin typeface="Calibri"/>
              </a:rPr>
              <a:t>Applied to:</a:t>
            </a:r>
          </a:p>
        </p:txBody>
      </p:sp>
      <p:sp>
        <p:nvSpPr>
          <p:cNvPr id="850" name="TextBox 25"/>
          <p:cNvSpPr/>
          <p:nvPr/>
        </p:nvSpPr>
        <p:spPr>
          <a:xfrm>
            <a:off x="4222440" y="2031120"/>
            <a:ext cx="129348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Trained on:</a:t>
            </a:r>
          </a:p>
          <a:p>
            <a:pPr algn="ctr">
              <a:lnSpc>
                <a:spcPct val="100000"/>
              </a:lnSpc>
              <a:buNone/>
            </a:pPr>
            <a:r>
              <a:rPr lang="en-US" sz="1800" b="0" strike="noStrike" spc="-1">
                <a:solidFill>
                  <a:srgbClr val="000000"/>
                </a:solidFill>
                <a:latin typeface="Calibri"/>
              </a:rPr>
              <a:t>Applied to:</a:t>
            </a:r>
          </a:p>
        </p:txBody>
      </p:sp>
      <p:sp>
        <p:nvSpPr>
          <p:cNvPr id="851" name="Rectangle 26"/>
          <p:cNvSpPr/>
          <p:nvPr/>
        </p:nvSpPr>
        <p:spPr>
          <a:xfrm>
            <a:off x="4013200" y="1636378"/>
            <a:ext cx="4340600" cy="363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 name="Rectangle 26">
            <a:extLst>
              <a:ext uri="{FF2B5EF4-FFF2-40B4-BE49-F238E27FC236}">
                <a16:creationId xmlns:a16="http://schemas.microsoft.com/office/drawing/2014/main" id="{7A23A76C-A317-0065-7EBB-59B1B80EB142}"/>
              </a:ext>
            </a:extLst>
          </p:cNvPr>
          <p:cNvSpPr/>
          <p:nvPr/>
        </p:nvSpPr>
        <p:spPr>
          <a:xfrm>
            <a:off x="5499860" y="2594160"/>
            <a:ext cx="939040" cy="3406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 name="Rectangle 26">
            <a:extLst>
              <a:ext uri="{FF2B5EF4-FFF2-40B4-BE49-F238E27FC236}">
                <a16:creationId xmlns:a16="http://schemas.microsoft.com/office/drawing/2014/main" id="{2F530779-A3AC-6B79-E029-19BBB31D561D}"/>
              </a:ext>
            </a:extLst>
          </p:cNvPr>
          <p:cNvSpPr/>
          <p:nvPr/>
        </p:nvSpPr>
        <p:spPr>
          <a:xfrm>
            <a:off x="6521360" y="2589318"/>
            <a:ext cx="939040" cy="3406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4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849"/>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848"/>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84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8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05B60F-D497-E1CD-3FF4-CDE475BCCF0F}"/>
              </a:ext>
            </a:extLst>
          </p:cNvPr>
          <p:cNvSpPr>
            <a:spLocks noGrp="1"/>
          </p:cNvSpPr>
          <p:nvPr>
            <p:ph type="title"/>
          </p:nvPr>
        </p:nvSpPr>
        <p:spPr/>
        <p:txBody>
          <a:bodyPr/>
          <a:lstStyle/>
          <a:p>
            <a:r>
              <a:rPr lang="de-DE" dirty="0"/>
              <a:t>Noise2noise</a:t>
            </a:r>
            <a:endParaRPr lang="en-US" dirty="0"/>
          </a:p>
        </p:txBody>
      </p:sp>
      <p:sp>
        <p:nvSpPr>
          <p:cNvPr id="8" name="Content Placeholder 7">
            <a:extLst>
              <a:ext uri="{FF2B5EF4-FFF2-40B4-BE49-F238E27FC236}">
                <a16:creationId xmlns:a16="http://schemas.microsoft.com/office/drawing/2014/main" id="{F7D95FE4-A072-C5E0-EAEE-274FB540C6A4}"/>
              </a:ext>
            </a:extLst>
          </p:cNvPr>
          <p:cNvSpPr>
            <a:spLocks noGrp="1"/>
          </p:cNvSpPr>
          <p:nvPr>
            <p:ph sz="quarter" idx="10"/>
          </p:nvPr>
        </p:nvSpPr>
        <p:spPr/>
        <p:txBody>
          <a:bodyPr/>
          <a:lstStyle/>
          <a:p>
            <a:endParaRPr lang="en-US" dirty="0"/>
          </a:p>
        </p:txBody>
      </p:sp>
      <p:pic>
        <p:nvPicPr>
          <p:cNvPr id="2050" name="Picture 2" descr="alt text">
            <a:extLst>
              <a:ext uri="{FF2B5EF4-FFF2-40B4-BE49-F238E27FC236}">
                <a16:creationId xmlns:a16="http://schemas.microsoft.com/office/drawing/2014/main" id="{DF32969E-1BED-CD6A-B2D4-1969B840C3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21"/>
          <a:stretch>
            <a:fillRect/>
          </a:stretch>
        </p:blipFill>
        <p:spPr bwMode="auto">
          <a:xfrm>
            <a:off x="1795480" y="1128184"/>
            <a:ext cx="8220718" cy="4661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CAE1FF-2582-42DE-7799-F6EBB980781A}"/>
              </a:ext>
            </a:extLst>
          </p:cNvPr>
          <p:cNvSpPr txBox="1"/>
          <p:nvPr/>
        </p:nvSpPr>
        <p:spPr>
          <a:xfrm>
            <a:off x="2979550" y="5999382"/>
            <a:ext cx="4945250" cy="938719"/>
          </a:xfrm>
          <a:prstGeom prst="rect">
            <a:avLst/>
          </a:prstGeom>
          <a:noFill/>
        </p:spPr>
        <p:txBody>
          <a:bodyPr wrap="square">
            <a:spAutoFit/>
          </a:bodyPr>
          <a:lstStyle/>
          <a:p>
            <a:r>
              <a:rPr lang="en-US" sz="1100" dirty="0"/>
              <a:t>Source: Noise2Noise: Learning Image Restoration without Clean Data</a:t>
            </a:r>
          </a:p>
          <a:p>
            <a:r>
              <a:rPr lang="en-US" sz="1100" dirty="0"/>
              <a:t>Jaakko </a:t>
            </a:r>
            <a:r>
              <a:rPr lang="en-US" sz="1100" dirty="0" err="1"/>
              <a:t>Lehtinen</a:t>
            </a:r>
            <a:r>
              <a:rPr lang="en-US" sz="1100" dirty="0"/>
              <a:t>, Jacob </a:t>
            </a:r>
            <a:r>
              <a:rPr lang="en-US" sz="1100" dirty="0" err="1"/>
              <a:t>Munkberg</a:t>
            </a:r>
            <a:r>
              <a:rPr lang="en-US" sz="1100" dirty="0"/>
              <a:t>, Jon </a:t>
            </a:r>
            <a:r>
              <a:rPr lang="en-US" sz="1100" dirty="0" err="1"/>
              <a:t>Hasselgren</a:t>
            </a:r>
            <a:r>
              <a:rPr lang="en-US" sz="1100" dirty="0"/>
              <a:t>, </a:t>
            </a:r>
            <a:r>
              <a:rPr lang="en-US" sz="1100" dirty="0" err="1"/>
              <a:t>Samuli</a:t>
            </a:r>
            <a:r>
              <a:rPr lang="en-US" sz="1100" dirty="0"/>
              <a:t> Laine, </a:t>
            </a:r>
            <a:r>
              <a:rPr lang="en-US" sz="1100" dirty="0" err="1"/>
              <a:t>Tero</a:t>
            </a:r>
            <a:r>
              <a:rPr lang="en-US" sz="1100" dirty="0"/>
              <a:t> </a:t>
            </a:r>
            <a:r>
              <a:rPr lang="en-US" sz="1100" dirty="0" err="1"/>
              <a:t>Karras</a:t>
            </a:r>
            <a:r>
              <a:rPr lang="en-US" sz="1100" dirty="0"/>
              <a:t>, </a:t>
            </a:r>
            <a:r>
              <a:rPr lang="en-US" sz="1100" dirty="0" err="1"/>
              <a:t>Miika</a:t>
            </a:r>
            <a:r>
              <a:rPr lang="en-US" sz="1100" dirty="0"/>
              <a:t> </a:t>
            </a:r>
            <a:r>
              <a:rPr lang="en-US" sz="1100" dirty="0" err="1"/>
              <a:t>Aittala</a:t>
            </a:r>
            <a:r>
              <a:rPr lang="en-US" sz="1100" dirty="0"/>
              <a:t>, Timo Aila</a:t>
            </a:r>
          </a:p>
          <a:p>
            <a:r>
              <a:rPr lang="en-US" sz="1100" dirty="0">
                <a:hlinkClick r:id="rId3"/>
              </a:rPr>
              <a:t>https://arxiv.org/abs/1803.04189</a:t>
            </a:r>
            <a:endParaRPr lang="en-US" sz="1100" dirty="0"/>
          </a:p>
          <a:p>
            <a:r>
              <a:rPr lang="en-US" sz="1100" dirty="0">
                <a:hlinkClick r:id="rId4"/>
              </a:rPr>
              <a:t>https://github.com/NVlabs/noise2noise</a:t>
            </a:r>
            <a:r>
              <a:rPr lang="en-US" sz="1100" dirty="0"/>
              <a:t> License: </a:t>
            </a:r>
            <a:r>
              <a:rPr lang="en-US" sz="1100" dirty="0">
                <a:hlinkClick r:id="rId5"/>
              </a:rPr>
              <a:t>CC-BY-NC 4.0</a:t>
            </a:r>
            <a:endParaRPr lang="en-US" sz="1100" dirty="0"/>
          </a:p>
        </p:txBody>
      </p:sp>
      <p:sp>
        <p:nvSpPr>
          <p:cNvPr id="2" name="Speech Bubble: Rectangle 1">
            <a:extLst>
              <a:ext uri="{FF2B5EF4-FFF2-40B4-BE49-F238E27FC236}">
                <a16:creationId xmlns:a16="http://schemas.microsoft.com/office/drawing/2014/main" id="{37DDA0E4-4972-B7D8-5F1E-476EB279E134}"/>
              </a:ext>
            </a:extLst>
          </p:cNvPr>
          <p:cNvSpPr/>
          <p:nvPr/>
        </p:nvSpPr>
        <p:spPr>
          <a:xfrm>
            <a:off x="6513341" y="189914"/>
            <a:ext cx="2616591" cy="728770"/>
          </a:xfrm>
          <a:prstGeom prst="wedgeRectCallout">
            <a:avLst>
              <a:gd name="adj1" fmla="val -70119"/>
              <a:gd name="adj2" fmla="val 81508"/>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lumMod val="50000"/>
                  </a:schemeClr>
                </a:solidFill>
              </a:rPr>
              <a:t>Added noise with gaussian </a:t>
            </a:r>
            <a:r>
              <a:rPr lang="en-GB" dirty="0" err="1">
                <a:solidFill>
                  <a:schemeClr val="bg1">
                    <a:lumMod val="50000"/>
                  </a:schemeClr>
                </a:solidFill>
              </a:rPr>
              <a:t>distriibution</a:t>
            </a:r>
            <a:endParaRPr lang="LID4096" dirty="0">
              <a:solidFill>
                <a:schemeClr val="bg1">
                  <a:lumMod val="50000"/>
                </a:schemeClr>
              </a:solidFill>
            </a:endParaRPr>
          </a:p>
        </p:txBody>
      </p:sp>
      <p:sp>
        <p:nvSpPr>
          <p:cNvPr id="3" name="Speech Bubble: Rectangle 2">
            <a:extLst>
              <a:ext uri="{FF2B5EF4-FFF2-40B4-BE49-F238E27FC236}">
                <a16:creationId xmlns:a16="http://schemas.microsoft.com/office/drawing/2014/main" id="{0E63AB47-8BA1-384B-7AE2-325F23703720}"/>
              </a:ext>
            </a:extLst>
          </p:cNvPr>
          <p:cNvSpPr/>
          <p:nvPr/>
        </p:nvSpPr>
        <p:spPr>
          <a:xfrm>
            <a:off x="8958125" y="5682044"/>
            <a:ext cx="1086400" cy="368562"/>
          </a:xfrm>
          <a:prstGeom prst="wedgeRectCallout">
            <a:avLst>
              <a:gd name="adj1" fmla="val -22538"/>
              <a:gd name="adj2" fmla="val -63267"/>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lumMod val="50000"/>
                  </a:schemeClr>
                </a:solidFill>
              </a:rPr>
              <a:t>BM3D</a:t>
            </a:r>
            <a:endParaRPr lang="LID4096" dirty="0">
              <a:solidFill>
                <a:schemeClr val="bg1">
                  <a:lumMod val="50000"/>
                </a:schemeClr>
              </a:solidFill>
            </a:endParaRPr>
          </a:p>
        </p:txBody>
      </p:sp>
      <p:sp>
        <p:nvSpPr>
          <p:cNvPr id="4" name="Speech Bubble: Rectangle 3">
            <a:extLst>
              <a:ext uri="{FF2B5EF4-FFF2-40B4-BE49-F238E27FC236}">
                <a16:creationId xmlns:a16="http://schemas.microsoft.com/office/drawing/2014/main" id="{2E222D01-DC5B-4A48-7015-FCAC1A7D717D}"/>
              </a:ext>
            </a:extLst>
          </p:cNvPr>
          <p:cNvSpPr/>
          <p:nvPr/>
        </p:nvSpPr>
        <p:spPr>
          <a:xfrm>
            <a:off x="6365631" y="5682044"/>
            <a:ext cx="1525599" cy="368562"/>
          </a:xfrm>
          <a:prstGeom prst="wedgeRectCallout">
            <a:avLst>
              <a:gd name="adj1" fmla="val -22538"/>
              <a:gd name="adj2" fmla="val -63267"/>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lumMod val="50000"/>
                  </a:schemeClr>
                </a:solidFill>
              </a:rPr>
              <a:t>noise2noise</a:t>
            </a:r>
            <a:endParaRPr lang="LID4096" dirty="0">
              <a:solidFill>
                <a:schemeClr val="bg1">
                  <a:lumMod val="50000"/>
                </a:schemeClr>
              </a:solidFill>
            </a:endParaRPr>
          </a:p>
        </p:txBody>
      </p:sp>
    </p:spTree>
    <p:extLst>
      <p:ext uri="{BB962C8B-B14F-4D97-AF65-F5344CB8AC3E}">
        <p14:creationId xmlns:p14="http://schemas.microsoft.com/office/powerpoint/2010/main" val="2035390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2"/>
          <p:cNvSpPr>
            <a:spLocks noGrp="1"/>
          </p:cNvSpPr>
          <p:nvPr>
            <p:ph sz="quarter" idx="10"/>
          </p:nvPr>
        </p:nvSpPr>
        <p:spPr>
          <a:xfrm>
            <a:off x="875567" y="1184015"/>
            <a:ext cx="2362934" cy="4550036"/>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000" b="0" strike="noStrike" spc="-1" dirty="0">
                <a:solidFill>
                  <a:srgbClr val="595959"/>
                </a:solidFill>
                <a:latin typeface="Calibri"/>
              </a:rPr>
              <a:t>by Nvidia (</a:t>
            </a:r>
            <a:r>
              <a:rPr lang="en-US" sz="2000" b="0" strike="noStrike" spc="-1" dirty="0" err="1">
                <a:solidFill>
                  <a:srgbClr val="595959"/>
                </a:solidFill>
                <a:latin typeface="Calibri"/>
              </a:rPr>
              <a:t>Lehtinen</a:t>
            </a:r>
            <a:r>
              <a:rPr lang="en-US" sz="2000" b="0" strike="noStrike" spc="-1" dirty="0">
                <a:solidFill>
                  <a:srgbClr val="595959"/>
                </a:solidFill>
                <a:latin typeface="Calibri"/>
              </a:rPr>
              <a:t> 2018) </a:t>
            </a:r>
            <a:r>
              <a:rPr lang="en-US" sz="2000" b="0" u="sng" strike="noStrike" spc="-1" dirty="0">
                <a:solidFill>
                  <a:srgbClr val="399AFA"/>
                </a:solidFill>
                <a:uFillTx/>
                <a:latin typeface="Calibri"/>
                <a:hlinkClick r:id="rId2"/>
              </a:rPr>
              <a:t>https://arxiv.org/pdf/1803.04189.pdf</a:t>
            </a:r>
            <a:r>
              <a:rPr lang="en-US" sz="2000" b="0" strike="noStrike" spc="-1" dirty="0">
                <a:solidFill>
                  <a:srgbClr val="595959"/>
                </a:solidFill>
                <a:latin typeface="Calibri"/>
              </a:rPr>
              <a:t> </a:t>
            </a:r>
          </a:p>
        </p:txBody>
      </p:sp>
      <p:pic>
        <p:nvPicPr>
          <p:cNvPr id="859" name="Picture 3"/>
          <p:cNvPicPr/>
          <p:nvPr/>
        </p:nvPicPr>
        <p:blipFill>
          <a:blip r:embed="rId3"/>
          <a:stretch/>
        </p:blipFill>
        <p:spPr>
          <a:xfrm>
            <a:off x="3417148" y="914400"/>
            <a:ext cx="8478572" cy="5021480"/>
          </a:xfrm>
          <a:prstGeom prst="rect">
            <a:avLst/>
          </a:prstGeom>
          <a:ln w="0">
            <a:noFill/>
          </a:ln>
        </p:spPr>
      </p:pic>
      <p:sp>
        <p:nvSpPr>
          <p:cNvPr id="860" name="TextBox 6"/>
          <p:cNvSpPr/>
          <p:nvPr/>
        </p:nvSpPr>
        <p:spPr>
          <a:xfrm>
            <a:off x="3077280" y="6138426"/>
            <a:ext cx="456812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800" b="0" strike="noStrike" spc="-1" dirty="0">
                <a:solidFill>
                  <a:srgbClr val="000000"/>
                </a:solidFill>
                <a:latin typeface="Calibri"/>
              </a:rPr>
              <a:t>Slide adapted from Alexander Krull (MPI CBG, now at U. Birmingham)</a:t>
            </a:r>
          </a:p>
        </p:txBody>
      </p:sp>
      <p:sp>
        <p:nvSpPr>
          <p:cNvPr id="3" name="Title 2">
            <a:extLst>
              <a:ext uri="{FF2B5EF4-FFF2-40B4-BE49-F238E27FC236}">
                <a16:creationId xmlns:a16="http://schemas.microsoft.com/office/drawing/2014/main" id="{FB22344A-0DC0-2B44-C2E7-10144A669756}"/>
              </a:ext>
            </a:extLst>
          </p:cNvPr>
          <p:cNvSpPr>
            <a:spLocks noGrp="1"/>
          </p:cNvSpPr>
          <p:nvPr>
            <p:ph type="title"/>
          </p:nvPr>
        </p:nvSpPr>
        <p:spPr/>
        <p:txBody>
          <a:bodyPr/>
          <a:lstStyle/>
          <a:p>
            <a:r>
              <a:rPr lang="de-DE" dirty="0"/>
              <a:t>Noise2noise</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9CB013-5319-C694-E44C-574AA06C36F8}"/>
              </a:ext>
            </a:extLst>
          </p:cNvPr>
          <p:cNvSpPr>
            <a:spLocks noGrp="1"/>
          </p:cNvSpPr>
          <p:nvPr>
            <p:ph type="title"/>
          </p:nvPr>
        </p:nvSpPr>
        <p:spPr/>
        <p:txBody>
          <a:bodyPr/>
          <a:lstStyle/>
          <a:p>
            <a:r>
              <a:rPr lang="de-DE" dirty="0"/>
              <a:t>Noise2void</a:t>
            </a:r>
            <a:endParaRPr lang="en-US" dirty="0"/>
          </a:p>
        </p:txBody>
      </p:sp>
      <p:sp>
        <p:nvSpPr>
          <p:cNvPr id="6" name="Content Placeholder 5">
            <a:extLst>
              <a:ext uri="{FF2B5EF4-FFF2-40B4-BE49-F238E27FC236}">
                <a16:creationId xmlns:a16="http://schemas.microsoft.com/office/drawing/2014/main" id="{2080CFB0-40E5-E1AC-3685-786C4C42CCAA}"/>
              </a:ext>
            </a:extLst>
          </p:cNvPr>
          <p:cNvSpPr>
            <a:spLocks noGrp="1"/>
          </p:cNvSpPr>
          <p:nvPr>
            <p:ph sz="quarter" idx="10"/>
          </p:nvPr>
        </p:nvSpPr>
        <p:spPr/>
        <p:txBody>
          <a:bodyPr/>
          <a:lstStyle/>
          <a:p>
            <a:r>
              <a:rPr lang="de-DE" dirty="0"/>
              <a:t>Image </a:t>
            </a:r>
            <a:r>
              <a:rPr lang="de-DE" dirty="0" err="1"/>
              <a:t>denoising</a:t>
            </a:r>
            <a:r>
              <a:rPr lang="de-DE" dirty="0"/>
              <a:t> </a:t>
            </a:r>
            <a:r>
              <a:rPr lang="de-DE" dirty="0" err="1"/>
              <a:t>without</a:t>
            </a:r>
            <a:r>
              <a:rPr lang="de-DE" dirty="0"/>
              <a:t> </a:t>
            </a:r>
            <a:r>
              <a:rPr lang="de-DE" dirty="0" err="1"/>
              <a:t>image</a:t>
            </a:r>
            <a:r>
              <a:rPr lang="de-DE" dirty="0"/>
              <a:t> </a:t>
            </a:r>
            <a:r>
              <a:rPr lang="de-DE" dirty="0" err="1"/>
              <a:t>pairs</a:t>
            </a:r>
            <a:endParaRPr lang="en-US" dirty="0"/>
          </a:p>
        </p:txBody>
      </p:sp>
      <p:pic>
        <p:nvPicPr>
          <p:cNvPr id="12" name="Picture 11">
            <a:extLst>
              <a:ext uri="{FF2B5EF4-FFF2-40B4-BE49-F238E27FC236}">
                <a16:creationId xmlns:a16="http://schemas.microsoft.com/office/drawing/2014/main" id="{290E675F-E072-0A7C-9B8B-8E9B0C28BE76}"/>
              </a:ext>
            </a:extLst>
          </p:cNvPr>
          <p:cNvPicPr>
            <a:picLocks noChangeAspect="1"/>
          </p:cNvPicPr>
          <p:nvPr/>
        </p:nvPicPr>
        <p:blipFill>
          <a:blip r:embed="rId2"/>
          <a:stretch>
            <a:fillRect/>
          </a:stretch>
        </p:blipFill>
        <p:spPr>
          <a:xfrm>
            <a:off x="2794000" y="1523740"/>
            <a:ext cx="6820163" cy="4441631"/>
          </a:xfrm>
          <a:prstGeom prst="rect">
            <a:avLst/>
          </a:prstGeom>
        </p:spPr>
      </p:pic>
      <p:sp>
        <p:nvSpPr>
          <p:cNvPr id="7" name="TextBox 6">
            <a:extLst>
              <a:ext uri="{FF2B5EF4-FFF2-40B4-BE49-F238E27FC236}">
                <a16:creationId xmlns:a16="http://schemas.microsoft.com/office/drawing/2014/main" id="{E82D3A3B-57C9-02BE-6A77-C9FDE3968EE7}"/>
              </a:ext>
            </a:extLst>
          </p:cNvPr>
          <p:cNvSpPr txBox="1"/>
          <p:nvPr/>
        </p:nvSpPr>
        <p:spPr>
          <a:xfrm>
            <a:off x="3324861" y="6163099"/>
            <a:ext cx="7834392" cy="646331"/>
          </a:xfrm>
          <a:prstGeom prst="rect">
            <a:avLst/>
          </a:prstGeom>
          <a:noFill/>
        </p:spPr>
        <p:txBody>
          <a:bodyPr wrap="square">
            <a:spAutoFit/>
          </a:bodyPr>
          <a:lstStyle/>
          <a:p>
            <a:r>
              <a:rPr lang="en-US" dirty="0"/>
              <a:t>Source: </a:t>
            </a:r>
            <a:r>
              <a:rPr lang="en-US" dirty="0" err="1"/>
              <a:t>A.Krull</a:t>
            </a:r>
            <a:r>
              <a:rPr lang="en-US" dirty="0"/>
              <a:t> et al. </a:t>
            </a:r>
            <a:br>
              <a:rPr lang="en-US" dirty="0"/>
            </a:br>
            <a:r>
              <a:rPr lang="en-US" dirty="0">
                <a:hlinkClick r:id="rId3"/>
              </a:rPr>
              <a:t>https://arxiv.org/pdf/1811.10980</a:t>
            </a:r>
            <a:r>
              <a:rPr lang="en-US" dirty="0"/>
              <a:t> </a:t>
            </a:r>
          </a:p>
        </p:txBody>
      </p:sp>
    </p:spTree>
    <p:extLst>
      <p:ext uri="{BB962C8B-B14F-4D97-AF65-F5344CB8AC3E}">
        <p14:creationId xmlns:p14="http://schemas.microsoft.com/office/powerpoint/2010/main" val="2637746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E728-47E7-9915-DE5C-0B4E8F63A57F}"/>
              </a:ext>
            </a:extLst>
          </p:cNvPr>
          <p:cNvSpPr>
            <a:spLocks noGrp="1"/>
          </p:cNvSpPr>
          <p:nvPr>
            <p:ph type="title"/>
          </p:nvPr>
        </p:nvSpPr>
        <p:spPr/>
        <p:txBody>
          <a:bodyPr/>
          <a:lstStyle/>
          <a:p>
            <a:r>
              <a:rPr lang="de-DE" dirty="0"/>
              <a:t>Noise2void</a:t>
            </a:r>
            <a:endParaRPr lang="en-US" dirty="0"/>
          </a:p>
        </p:txBody>
      </p:sp>
      <p:sp>
        <p:nvSpPr>
          <p:cNvPr id="862" name="PlaceHolder 2"/>
          <p:cNvSpPr>
            <a:spLocks noGrp="1"/>
          </p:cNvSpPr>
          <p:nvPr>
            <p:ph sz="quarter" idx="10"/>
          </p:nvPr>
        </p:nvSpPr>
        <p:spPr>
          <a:xfrm>
            <a:off x="875567" y="1184015"/>
            <a:ext cx="2705834" cy="4550036"/>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000" b="0" strike="noStrike" spc="-1" dirty="0">
                <a:solidFill>
                  <a:srgbClr val="595959"/>
                </a:solidFill>
                <a:latin typeface="Calibri"/>
              </a:rPr>
              <a:t>Noise2void: Krull et al (2019)</a:t>
            </a:r>
            <a:br>
              <a:rPr sz="2000" dirty="0"/>
            </a:br>
            <a:r>
              <a:rPr lang="en-US" sz="2000" b="0" u="sng" strike="noStrike" spc="-1" dirty="0">
                <a:solidFill>
                  <a:srgbClr val="399AFA"/>
                </a:solidFill>
                <a:uFillTx/>
                <a:latin typeface="Calibri"/>
                <a:hlinkClick r:id="rId2"/>
              </a:rPr>
              <a:t>https://arxiv.org/abs/1811.10980</a:t>
            </a:r>
            <a:endParaRPr lang="en-US" sz="2000" b="0" strike="noStrike" spc="-1" dirty="0">
              <a:solidFill>
                <a:srgbClr val="595959"/>
              </a:solidFill>
              <a:latin typeface="Calibri"/>
            </a:endParaRPr>
          </a:p>
          <a:p>
            <a:pPr marL="228600" indent="-228600">
              <a:lnSpc>
                <a:spcPct val="90000"/>
              </a:lnSpc>
              <a:spcBef>
                <a:spcPts val="1001"/>
              </a:spcBef>
              <a:buClr>
                <a:srgbClr val="595959"/>
              </a:buClr>
              <a:buFont typeface="Arial"/>
              <a:buChar char="•"/>
            </a:pPr>
            <a:r>
              <a:rPr lang="en-US" sz="2000" b="0" strike="noStrike" spc="-1" dirty="0">
                <a:solidFill>
                  <a:srgbClr val="595959"/>
                </a:solidFill>
                <a:latin typeface="Calibri"/>
              </a:rPr>
              <a:t>Noise2self: Batson and Royer (2019)</a:t>
            </a:r>
            <a:br>
              <a:rPr sz="2000" dirty="0"/>
            </a:br>
            <a:r>
              <a:rPr lang="en-US" sz="2000" b="0" u="sng" strike="noStrike" spc="-1" dirty="0">
                <a:solidFill>
                  <a:srgbClr val="399AFA"/>
                </a:solidFill>
                <a:uFillTx/>
                <a:latin typeface="Calibri"/>
                <a:hlinkClick r:id="rId3"/>
              </a:rPr>
              <a:t>https://arxiv.org/abs/1901.11365</a:t>
            </a:r>
            <a:r>
              <a:rPr lang="en-US" sz="2000" b="0" strike="noStrike" spc="-1" dirty="0">
                <a:solidFill>
                  <a:srgbClr val="595959"/>
                </a:solidFill>
                <a:latin typeface="Calibri"/>
              </a:rPr>
              <a:t> </a:t>
            </a:r>
          </a:p>
        </p:txBody>
      </p:sp>
      <p:pic>
        <p:nvPicPr>
          <p:cNvPr id="863" name="Picture 3"/>
          <p:cNvPicPr/>
          <p:nvPr/>
        </p:nvPicPr>
        <p:blipFill>
          <a:blip r:embed="rId4"/>
          <a:srcRect l="6494" r="11482"/>
          <a:stretch/>
        </p:blipFill>
        <p:spPr>
          <a:xfrm>
            <a:off x="3803760" y="853920"/>
            <a:ext cx="7816740" cy="5153180"/>
          </a:xfrm>
          <a:prstGeom prst="rect">
            <a:avLst/>
          </a:prstGeom>
          <a:ln w="0">
            <a:noFill/>
          </a:ln>
        </p:spPr>
      </p:pic>
      <p:pic>
        <p:nvPicPr>
          <p:cNvPr id="864" name="Picture 4"/>
          <p:cNvPicPr/>
          <p:nvPr/>
        </p:nvPicPr>
        <p:blipFill>
          <a:blip r:embed="rId5"/>
          <a:srcRect l="6494" r="11482"/>
          <a:stretch/>
        </p:blipFill>
        <p:spPr>
          <a:xfrm>
            <a:off x="3803760" y="853920"/>
            <a:ext cx="7816740" cy="5153180"/>
          </a:xfrm>
          <a:prstGeom prst="rect">
            <a:avLst/>
          </a:prstGeom>
          <a:ln w="0">
            <a:noFill/>
          </a:ln>
        </p:spPr>
      </p:pic>
      <p:pic>
        <p:nvPicPr>
          <p:cNvPr id="865" name="Picture 5"/>
          <p:cNvPicPr/>
          <p:nvPr/>
        </p:nvPicPr>
        <p:blipFill>
          <a:blip r:embed="rId6"/>
          <a:srcRect l="6494" r="11482"/>
          <a:stretch/>
        </p:blipFill>
        <p:spPr>
          <a:xfrm>
            <a:off x="3803760" y="853920"/>
            <a:ext cx="7816740" cy="5153180"/>
          </a:xfrm>
          <a:prstGeom prst="rect">
            <a:avLst/>
          </a:prstGeom>
          <a:ln w="0">
            <a:noFill/>
          </a:ln>
        </p:spPr>
      </p:pic>
      <p:sp>
        <p:nvSpPr>
          <p:cNvPr id="866" name="TextBox 7"/>
          <p:cNvSpPr/>
          <p:nvPr/>
        </p:nvSpPr>
        <p:spPr>
          <a:xfrm>
            <a:off x="3071520" y="6167760"/>
            <a:ext cx="452308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800" b="0" strike="noStrike" spc="-1" dirty="0">
                <a:solidFill>
                  <a:srgbClr val="000000"/>
                </a:solidFill>
                <a:latin typeface="Calibri"/>
              </a:rPr>
              <a:t>Slide adapted from Alexander Krull (MPI CBG, now at U. Birmingham)</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08F206-B41C-524E-8A7D-BEFC7AAB45F4}"/>
              </a:ext>
            </a:extLst>
          </p:cNvPr>
          <p:cNvPicPr>
            <a:picLocks noChangeAspect="1"/>
          </p:cNvPicPr>
          <p:nvPr/>
        </p:nvPicPr>
        <p:blipFill>
          <a:blip r:embed="rId2"/>
          <a:stretch>
            <a:fillRect/>
          </a:stretch>
        </p:blipFill>
        <p:spPr>
          <a:xfrm>
            <a:off x="187552" y="2349017"/>
            <a:ext cx="5646296" cy="3280229"/>
          </a:xfrm>
          <a:prstGeom prst="rect">
            <a:avLst/>
          </a:prstGeom>
        </p:spPr>
      </p:pic>
      <p:pic>
        <p:nvPicPr>
          <p:cNvPr id="14" name="Picture 13">
            <a:extLst>
              <a:ext uri="{FF2B5EF4-FFF2-40B4-BE49-F238E27FC236}">
                <a16:creationId xmlns:a16="http://schemas.microsoft.com/office/drawing/2014/main" id="{EEF0DC70-4764-D5FC-B9FC-0908B3694343}"/>
              </a:ext>
            </a:extLst>
          </p:cNvPr>
          <p:cNvPicPr>
            <a:picLocks noChangeAspect="1"/>
          </p:cNvPicPr>
          <p:nvPr/>
        </p:nvPicPr>
        <p:blipFill rotWithShape="1">
          <a:blip r:embed="rId3"/>
          <a:srcRect l="33890"/>
          <a:stretch/>
        </p:blipFill>
        <p:spPr>
          <a:xfrm>
            <a:off x="6599704" y="2714172"/>
            <a:ext cx="4974442" cy="2447442"/>
          </a:xfrm>
          <a:prstGeom prst="rect">
            <a:avLst/>
          </a:prstGeom>
        </p:spPr>
      </p:pic>
      <p:sp>
        <p:nvSpPr>
          <p:cNvPr id="2" name="TextBox 1">
            <a:extLst>
              <a:ext uri="{FF2B5EF4-FFF2-40B4-BE49-F238E27FC236}">
                <a16:creationId xmlns:a16="http://schemas.microsoft.com/office/drawing/2014/main" id="{9B2B8F79-021A-9830-AB7B-C96FF5A5F821}"/>
              </a:ext>
            </a:extLst>
          </p:cNvPr>
          <p:cNvSpPr txBox="1"/>
          <p:nvPr/>
        </p:nvSpPr>
        <p:spPr>
          <a:xfrm>
            <a:off x="3324861" y="6163099"/>
            <a:ext cx="7834392" cy="646331"/>
          </a:xfrm>
          <a:prstGeom prst="rect">
            <a:avLst/>
          </a:prstGeom>
          <a:noFill/>
        </p:spPr>
        <p:txBody>
          <a:bodyPr wrap="square">
            <a:spAutoFit/>
          </a:bodyPr>
          <a:lstStyle/>
          <a:p>
            <a:r>
              <a:rPr lang="en-US" dirty="0"/>
              <a:t>Source: </a:t>
            </a:r>
            <a:r>
              <a:rPr lang="en-US" dirty="0" err="1"/>
              <a:t>A.Krull</a:t>
            </a:r>
            <a:r>
              <a:rPr lang="en-US" dirty="0"/>
              <a:t> et al. </a:t>
            </a:r>
            <a:br>
              <a:rPr lang="en-US" dirty="0"/>
            </a:br>
            <a:r>
              <a:rPr lang="en-US" dirty="0">
                <a:hlinkClick r:id="rId4"/>
              </a:rPr>
              <a:t>https://arxiv.org/pdf/1811.10980</a:t>
            </a:r>
            <a:r>
              <a:rPr lang="en-US" dirty="0"/>
              <a:t> </a:t>
            </a:r>
          </a:p>
        </p:txBody>
      </p:sp>
      <p:cxnSp>
        <p:nvCxnSpPr>
          <p:cNvPr id="4" name="Straight Connector 3">
            <a:extLst>
              <a:ext uri="{FF2B5EF4-FFF2-40B4-BE49-F238E27FC236}">
                <a16:creationId xmlns:a16="http://schemas.microsoft.com/office/drawing/2014/main" id="{57CF3AAC-4E94-A801-4F94-166A9B594903}"/>
              </a:ext>
            </a:extLst>
          </p:cNvPr>
          <p:cNvCxnSpPr/>
          <p:nvPr/>
        </p:nvCxnSpPr>
        <p:spPr>
          <a:xfrm>
            <a:off x="5950857" y="4847771"/>
            <a:ext cx="3207657" cy="1161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642D511-354D-2562-EBF6-7F647435C097}"/>
              </a:ext>
            </a:extLst>
          </p:cNvPr>
          <p:cNvCxnSpPr>
            <a:cxnSpLocks/>
          </p:cNvCxnSpPr>
          <p:nvPr/>
        </p:nvCxnSpPr>
        <p:spPr>
          <a:xfrm>
            <a:off x="5950857" y="3135086"/>
            <a:ext cx="1712686" cy="8028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8695D667-3804-0D6C-4F49-AA819298A94E}"/>
              </a:ext>
            </a:extLst>
          </p:cNvPr>
          <p:cNvSpPr>
            <a:spLocks noGrp="1"/>
          </p:cNvSpPr>
          <p:nvPr>
            <p:ph type="title"/>
          </p:nvPr>
        </p:nvSpPr>
        <p:spPr/>
        <p:txBody>
          <a:bodyPr/>
          <a:lstStyle/>
          <a:p>
            <a:r>
              <a:rPr lang="de-DE" sz="4400" dirty="0"/>
              <a:t>Noise2void</a:t>
            </a:r>
            <a:endParaRPr lang="en-US" sz="4400" dirty="0"/>
          </a:p>
        </p:txBody>
      </p:sp>
      <p:sp>
        <p:nvSpPr>
          <p:cNvPr id="11" name="Content Placeholder 10">
            <a:extLst>
              <a:ext uri="{FF2B5EF4-FFF2-40B4-BE49-F238E27FC236}">
                <a16:creationId xmlns:a16="http://schemas.microsoft.com/office/drawing/2014/main" id="{E5D3C535-B42E-4744-F86C-4ABA1F8D7DF4}"/>
              </a:ext>
            </a:extLst>
          </p:cNvPr>
          <p:cNvSpPr>
            <a:spLocks noGrp="1"/>
          </p:cNvSpPr>
          <p:nvPr>
            <p:ph sz="quarter" idx="10"/>
          </p:nvPr>
        </p:nvSpPr>
        <p:spPr/>
        <p:txBody>
          <a:bodyPr/>
          <a:lstStyle/>
          <a:p>
            <a:r>
              <a:rPr lang="de-DE" sz="3200" dirty="0"/>
              <a:t>„Blind-spot-network“</a:t>
            </a:r>
            <a:endParaRPr lang="en-US" sz="3200" dirty="0"/>
          </a:p>
        </p:txBody>
      </p:sp>
    </p:spTree>
    <p:extLst>
      <p:ext uri="{BB962C8B-B14F-4D97-AF65-F5344CB8AC3E}">
        <p14:creationId xmlns:p14="http://schemas.microsoft.com/office/powerpoint/2010/main" val="88076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A96A5B-7F9B-2771-D57F-3F6151BA095F}"/>
              </a:ext>
            </a:extLst>
          </p:cNvPr>
          <p:cNvSpPr>
            <a:spLocks noGrp="1"/>
          </p:cNvSpPr>
          <p:nvPr>
            <p:ph type="title"/>
          </p:nvPr>
        </p:nvSpPr>
        <p:spPr/>
        <p:txBody>
          <a:bodyPr/>
          <a:lstStyle/>
          <a:p>
            <a:r>
              <a:rPr lang="de-DE" dirty="0"/>
              <a:t>Noise2void</a:t>
            </a:r>
            <a:endParaRPr lang="en-US" dirty="0"/>
          </a:p>
        </p:txBody>
      </p:sp>
      <p:sp>
        <p:nvSpPr>
          <p:cNvPr id="6" name="Content Placeholder 5">
            <a:extLst>
              <a:ext uri="{FF2B5EF4-FFF2-40B4-BE49-F238E27FC236}">
                <a16:creationId xmlns:a16="http://schemas.microsoft.com/office/drawing/2014/main" id="{BE373E96-15F6-B48B-CE61-65CB99CA6A2B}"/>
              </a:ext>
            </a:extLst>
          </p:cNvPr>
          <p:cNvSpPr>
            <a:spLocks noGrp="1"/>
          </p:cNvSpPr>
          <p:nvPr>
            <p:ph sz="quarter" idx="10"/>
          </p:nvPr>
        </p:nvSpPr>
        <p:spPr/>
        <p:txBody>
          <a:bodyPr/>
          <a:lstStyle/>
          <a:p>
            <a:r>
              <a:rPr lang="de-DE" dirty="0" err="1"/>
              <a:t>Napari</a:t>
            </a:r>
            <a:r>
              <a:rPr lang="de-DE" dirty="0"/>
              <a:t>-plugin</a:t>
            </a:r>
            <a:endParaRPr lang="en-US" dirty="0"/>
          </a:p>
        </p:txBody>
      </p:sp>
      <p:pic>
        <p:nvPicPr>
          <p:cNvPr id="1026" name="Picture 2">
            <a:extLst>
              <a:ext uri="{FF2B5EF4-FFF2-40B4-BE49-F238E27FC236}">
                <a16:creationId xmlns:a16="http://schemas.microsoft.com/office/drawing/2014/main" id="{16E8FC94-28CB-4E17-F774-2E39068F7F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4911" y="1184015"/>
            <a:ext cx="6681787" cy="46966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E55A2-8DD7-22E2-131A-539442EAD917}"/>
              </a:ext>
            </a:extLst>
          </p:cNvPr>
          <p:cNvSpPr txBox="1"/>
          <p:nvPr/>
        </p:nvSpPr>
        <p:spPr>
          <a:xfrm>
            <a:off x="2975428" y="6139544"/>
            <a:ext cx="5196115" cy="646331"/>
          </a:xfrm>
          <a:prstGeom prst="rect">
            <a:avLst/>
          </a:prstGeom>
          <a:noFill/>
        </p:spPr>
        <p:txBody>
          <a:bodyPr wrap="square">
            <a:spAutoFit/>
          </a:bodyPr>
          <a:lstStyle/>
          <a:p>
            <a:r>
              <a:rPr lang="en-US" dirty="0"/>
              <a:t>Source: </a:t>
            </a:r>
            <a:r>
              <a:rPr lang="en-US" dirty="0">
                <a:hlinkClick r:id="rId3"/>
              </a:rPr>
              <a:t>https://github.com/juglab/napari-n2v</a:t>
            </a:r>
            <a:endParaRPr lang="en-US" dirty="0"/>
          </a:p>
          <a:p>
            <a:r>
              <a:rPr lang="en-US" dirty="0"/>
              <a:t>License: BSD-3</a:t>
            </a:r>
          </a:p>
        </p:txBody>
      </p:sp>
      <p:sp>
        <p:nvSpPr>
          <p:cNvPr id="11" name="TextBox 10">
            <a:extLst>
              <a:ext uri="{FF2B5EF4-FFF2-40B4-BE49-F238E27FC236}">
                <a16:creationId xmlns:a16="http://schemas.microsoft.com/office/drawing/2014/main" id="{38A09AE6-2E4D-4E3A-FA76-48DF08C85EAF}"/>
              </a:ext>
            </a:extLst>
          </p:cNvPr>
          <p:cNvSpPr txBox="1"/>
          <p:nvPr/>
        </p:nvSpPr>
        <p:spPr>
          <a:xfrm>
            <a:off x="12841287" y="3256150"/>
            <a:ext cx="9359900" cy="9233297"/>
          </a:xfrm>
          <a:prstGeom prst="rect">
            <a:avLst/>
          </a:prstGeom>
          <a:noFill/>
        </p:spPr>
        <p:txBody>
          <a:bodyPr wrap="square">
            <a:spAutoFit/>
          </a:bodyPr>
          <a:lstStyle/>
          <a:p>
            <a:r>
              <a:rPr lang="en-US" dirty="0"/>
              <a:t>Copyright (c) 2022, </a:t>
            </a:r>
            <a:r>
              <a:rPr lang="en-US" dirty="0" err="1"/>
              <a:t>Juglab</a:t>
            </a:r>
            <a:endParaRPr lang="en-US" dirty="0"/>
          </a:p>
          <a:p>
            <a:r>
              <a:rPr lang="en-US" dirty="0"/>
              <a:t>All rights reserved.</a:t>
            </a:r>
          </a:p>
          <a:p>
            <a:endParaRPr lang="en-US" dirty="0"/>
          </a:p>
          <a:p>
            <a:r>
              <a:rPr lang="en-US" dirty="0"/>
              <a:t>Redistribution and use in source and binary forms, with or without</a:t>
            </a:r>
          </a:p>
          <a:p>
            <a:r>
              <a:rPr lang="en-US" dirty="0"/>
              <a:t>modification, are permitted provided that the following conditions are met:</a:t>
            </a:r>
          </a:p>
          <a:p>
            <a:endParaRPr lang="en-US" dirty="0"/>
          </a:p>
          <a:p>
            <a:r>
              <a:rPr lang="en-US" dirty="0"/>
              <a:t>* Redistributions of source code must retain the above copyright notice, this</a:t>
            </a:r>
          </a:p>
          <a:p>
            <a:r>
              <a:rPr lang="en-US" dirty="0"/>
              <a:t>  list of conditions and the following disclaimer.</a:t>
            </a:r>
          </a:p>
          <a:p>
            <a:endParaRPr lang="en-US" dirty="0"/>
          </a:p>
          <a:p>
            <a:r>
              <a:rPr lang="en-US" dirty="0"/>
              <a:t>* Redistributions in binary form must reproduce the above copyright notice,</a:t>
            </a:r>
          </a:p>
          <a:p>
            <a:r>
              <a:rPr lang="en-US" dirty="0"/>
              <a:t>  this list of conditions and the following disclaimer in the documentation</a:t>
            </a:r>
          </a:p>
          <a:p>
            <a:r>
              <a:rPr lang="en-US" dirty="0"/>
              <a:t>  and/or other materials provided with the distribution.</a:t>
            </a:r>
          </a:p>
          <a:p>
            <a:endParaRPr lang="en-US" dirty="0"/>
          </a:p>
          <a:p>
            <a:r>
              <a:rPr lang="en-US" dirty="0"/>
              <a:t>* Neither the name of napari-n2v nor the names of its</a:t>
            </a:r>
          </a:p>
          <a:p>
            <a:r>
              <a:rPr lang="en-US" dirty="0"/>
              <a:t>  contributors may be used to endorse or promote products derived from</a:t>
            </a:r>
          </a:p>
          <a:p>
            <a:r>
              <a:rPr lang="en-US" dirty="0"/>
              <a:t>  this software without specific prior written permission.</a:t>
            </a:r>
          </a:p>
          <a:p>
            <a:endParaRPr lang="en-US" dirty="0"/>
          </a:p>
          <a:p>
            <a:r>
              <a:rPr lang="en-US" dirty="0"/>
              <a:t>THIS SOFTWARE IS PROVIDED BY THE COPYRIGHT HOLDERS AND CONTRIBUTORS "AS IS"</a:t>
            </a:r>
          </a:p>
          <a:p>
            <a:r>
              <a:rPr lang="en-US" dirty="0"/>
              <a:t>AND ANY EXPRESS OR IMPLIED WARRANTIES, INCLUDING, BUT NOT LIMITED TO, THE</a:t>
            </a:r>
          </a:p>
          <a:p>
            <a:r>
              <a:rPr lang="en-US" dirty="0"/>
              <a:t>IMPLIED WARRANTIES OF MERCHANTABILITY AND FITNESS FOR A PARTICULAR PURPOSE ARE</a:t>
            </a:r>
          </a:p>
          <a:p>
            <a:r>
              <a:rPr lang="en-US" dirty="0"/>
              <a:t>DISCLAIMED. IN NO EVENT SHALL THE COPYRIGHT HOLDER OR CONTRIBUTORS BE LIABLE</a:t>
            </a:r>
          </a:p>
          <a:p>
            <a:r>
              <a:rPr lang="en-US" dirty="0"/>
              <a:t>FOR ANY DIRECT, INDIRECT, INCIDENTAL, SPECIAL, EXEMPLARY, OR CONSEQUENTIAL</a:t>
            </a:r>
          </a:p>
          <a:p>
            <a:r>
              <a:rPr lang="en-US" dirty="0"/>
              <a:t>DAMAGES (INCLUDING, BUT NOT LIMITED TO, PROCUREMENT OF SUBSTITUTE GOODS OR</a:t>
            </a:r>
          </a:p>
          <a:p>
            <a:r>
              <a:rPr lang="en-US" dirty="0"/>
              <a:t>SERVICES; LOSS OF USE, DATA, OR PROFITS; OR BUSINESS INTERRUPTION) HOWEVER</a:t>
            </a:r>
          </a:p>
          <a:p>
            <a:r>
              <a:rPr lang="en-US" dirty="0"/>
              <a:t>CAUSED AND ON ANY THEORY OF LIABILITY, WHETHER IN CONTRACT, STRICT LIABILITY,</a:t>
            </a:r>
          </a:p>
          <a:p>
            <a:r>
              <a:rPr lang="en-US" dirty="0"/>
              <a:t>OR TORT (INCLUDING NEGLIGENCE OR OTHERWISE) ARISING IN ANY WAY OUT OF THE USE</a:t>
            </a:r>
          </a:p>
          <a:p>
            <a:r>
              <a:rPr lang="en-US" dirty="0"/>
              <a:t>OF THIS SOFTWARE, EVEN IF ADVISED OF THE POSSIBILITY OF SUCH DAMAGE.</a:t>
            </a:r>
          </a:p>
        </p:txBody>
      </p:sp>
    </p:spTree>
    <p:extLst>
      <p:ext uri="{BB962C8B-B14F-4D97-AF65-F5344CB8AC3E}">
        <p14:creationId xmlns:p14="http://schemas.microsoft.com/office/powerpoint/2010/main" val="1440225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Image denoising</a:t>
            </a:r>
            <a:endParaRPr lang="en-US" sz="4300" b="0" strike="noStrike" spc="-1">
              <a:solidFill>
                <a:srgbClr val="000000"/>
              </a:solidFill>
              <a:latin typeface="Calibri"/>
            </a:endParaRPr>
          </a:p>
        </p:txBody>
      </p:sp>
      <p:sp>
        <p:nvSpPr>
          <p:cNvPr id="853" name="PlaceHolder 2"/>
          <p:cNvSpPr>
            <a:spLocks noGrp="1"/>
          </p:cNvSpPr>
          <p:nvPr>
            <p:ph/>
          </p:nvPr>
        </p:nvSpPr>
        <p:spPr>
          <a:xfrm>
            <a:off x="214200" y="1171440"/>
            <a:ext cx="11884680" cy="475560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Noise2Void</a:t>
            </a:r>
          </a:p>
        </p:txBody>
      </p:sp>
      <p:sp>
        <p:nvSpPr>
          <p:cNvPr id="854" name="TextBox 6"/>
          <p:cNvSpPr/>
          <p:nvPr/>
        </p:nvSpPr>
        <p:spPr>
          <a:xfrm>
            <a:off x="3332160" y="6484320"/>
            <a:ext cx="56491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Slide adapted from: Alexander Krull, MPI CBG</a:t>
            </a:r>
          </a:p>
        </p:txBody>
      </p:sp>
      <p:pic>
        <p:nvPicPr>
          <p:cNvPr id="855" name="Picture 7"/>
          <p:cNvPicPr/>
          <p:nvPr/>
        </p:nvPicPr>
        <p:blipFill>
          <a:blip r:embed="rId2"/>
          <a:stretch/>
        </p:blipFill>
        <p:spPr>
          <a:xfrm>
            <a:off x="2471760" y="1790280"/>
            <a:ext cx="7657920" cy="3828600"/>
          </a:xfrm>
          <a:prstGeom prst="rect">
            <a:avLst/>
          </a:prstGeom>
          <a:ln w="12700">
            <a:solidFill>
              <a:srgbClr val="000000"/>
            </a:solidFill>
            <a:round/>
          </a:ln>
        </p:spPr>
      </p:pic>
      <p:sp>
        <p:nvSpPr>
          <p:cNvPr id="856" name="Rectangle 8"/>
          <p:cNvSpPr/>
          <p:nvPr/>
        </p:nvSpPr>
        <p:spPr>
          <a:xfrm>
            <a:off x="4486680" y="6135900"/>
            <a:ext cx="26956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GB" sz="1800" b="0" strike="noStrike" spc="-1" dirty="0">
                <a:solidFill>
                  <a:srgbClr val="000000"/>
                </a:solidFill>
                <a:latin typeface="Calibri"/>
              </a:rPr>
              <a:t>Data by Stephanie Heinrich</a:t>
            </a:r>
            <a:endParaRPr lang="en-US" sz="1800" b="0" strike="noStrike" spc="-1" dirty="0">
              <a:solidFill>
                <a:srgbClr val="000000"/>
              </a:solidFill>
              <a:latin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Arrow: Right 52">
            <a:extLst>
              <a:ext uri="{FF2B5EF4-FFF2-40B4-BE49-F238E27FC236}">
                <a16:creationId xmlns:a16="http://schemas.microsoft.com/office/drawing/2014/main" id="{040DE0D9-91BF-518D-2C0D-6CEEC73A7672}"/>
              </a:ext>
            </a:extLst>
          </p:cNvPr>
          <p:cNvSpPr/>
          <p:nvPr/>
        </p:nvSpPr>
        <p:spPr>
          <a:xfrm>
            <a:off x="4518660" y="2933700"/>
            <a:ext cx="2842260" cy="2164081"/>
          </a:xfrm>
          <a:prstGeom prst="rightArrow">
            <a:avLst>
              <a:gd name="adj1" fmla="val 4295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6600" dirty="0">
                <a:solidFill>
                  <a:schemeClr val="bg1"/>
                </a:solidFill>
              </a:rPr>
              <a:t>?</a:t>
            </a:r>
            <a:endParaRPr lang="LID4096" sz="6600" dirty="0">
              <a:solidFill>
                <a:schemeClr val="bg1"/>
              </a:solidFill>
            </a:endParaRPr>
          </a:p>
        </p:txBody>
      </p:sp>
      <p:sp>
        <p:nvSpPr>
          <p:cNvPr id="5" name="Title 4">
            <a:extLst>
              <a:ext uri="{FF2B5EF4-FFF2-40B4-BE49-F238E27FC236}">
                <a16:creationId xmlns:a16="http://schemas.microsoft.com/office/drawing/2014/main" id="{3F3C6E03-A381-BE60-590B-9225ED13B31D}"/>
              </a:ext>
            </a:extLst>
          </p:cNvPr>
          <p:cNvSpPr>
            <a:spLocks noGrp="1"/>
          </p:cNvSpPr>
          <p:nvPr>
            <p:ph type="title"/>
          </p:nvPr>
        </p:nvSpPr>
        <p:spPr/>
        <p:txBody>
          <a:bodyPr/>
          <a:lstStyle/>
          <a:p>
            <a:r>
              <a:rPr lang="en-GB" dirty="0"/>
              <a:t>DL-based image segmentation</a:t>
            </a:r>
            <a:endParaRPr lang="LID4096" dirty="0"/>
          </a:p>
        </p:txBody>
      </p:sp>
      <p:sp>
        <p:nvSpPr>
          <p:cNvPr id="6" name="Content Placeholder 5">
            <a:extLst>
              <a:ext uri="{FF2B5EF4-FFF2-40B4-BE49-F238E27FC236}">
                <a16:creationId xmlns:a16="http://schemas.microsoft.com/office/drawing/2014/main" id="{96A7A857-59A2-93A5-9BF3-A86FADA2D03D}"/>
              </a:ext>
            </a:extLst>
          </p:cNvPr>
          <p:cNvSpPr>
            <a:spLocks noGrp="1"/>
          </p:cNvSpPr>
          <p:nvPr>
            <p:ph sz="quarter" idx="10"/>
          </p:nvPr>
        </p:nvSpPr>
        <p:spPr>
          <a:xfrm>
            <a:off x="875566" y="1184015"/>
            <a:ext cx="10644901" cy="576205"/>
          </a:xfrm>
        </p:spPr>
        <p:txBody>
          <a:bodyPr/>
          <a:lstStyle/>
          <a:p>
            <a:r>
              <a:rPr lang="en-GB" sz="3200" dirty="0"/>
              <a:t>Quiz: Is it possible to train a neural network that performs this operation </a:t>
            </a:r>
            <a:r>
              <a:rPr lang="en-GB" sz="3200" i="1" dirty="0"/>
              <a:t>directly</a:t>
            </a:r>
            <a:r>
              <a:rPr lang="en-GB" sz="3200" dirty="0"/>
              <a:t>? Why yes? Why no?</a:t>
            </a:r>
            <a:endParaRPr lang="LID4096" sz="3200" dirty="0"/>
          </a:p>
        </p:txBody>
      </p:sp>
      <p:pic>
        <p:nvPicPr>
          <p:cNvPr id="7" name="Picture 6">
            <a:extLst>
              <a:ext uri="{FF2B5EF4-FFF2-40B4-BE49-F238E27FC236}">
                <a16:creationId xmlns:a16="http://schemas.microsoft.com/office/drawing/2014/main" id="{B7523003-1ED7-250E-3DE2-61B05CF92C01}"/>
              </a:ext>
            </a:extLst>
          </p:cNvPr>
          <p:cNvPicPr>
            <a:picLocks noChangeAspect="1"/>
          </p:cNvPicPr>
          <p:nvPr/>
        </p:nvPicPr>
        <p:blipFill>
          <a:blip r:embed="rId2"/>
          <a:stretch>
            <a:fillRect/>
          </a:stretch>
        </p:blipFill>
        <p:spPr>
          <a:xfrm>
            <a:off x="7517107" y="2277534"/>
            <a:ext cx="3508012" cy="3396451"/>
          </a:xfrm>
          <a:prstGeom prst="rect">
            <a:avLst/>
          </a:prstGeom>
        </p:spPr>
      </p:pic>
      <p:pic>
        <p:nvPicPr>
          <p:cNvPr id="8" name="Picture 7">
            <a:extLst>
              <a:ext uri="{FF2B5EF4-FFF2-40B4-BE49-F238E27FC236}">
                <a16:creationId xmlns:a16="http://schemas.microsoft.com/office/drawing/2014/main" id="{6B00C5E2-BEF3-ABCF-EB5D-A3F85835327E}"/>
              </a:ext>
            </a:extLst>
          </p:cNvPr>
          <p:cNvPicPr>
            <a:picLocks noChangeAspect="1"/>
          </p:cNvPicPr>
          <p:nvPr/>
        </p:nvPicPr>
        <p:blipFill>
          <a:blip r:embed="rId3"/>
          <a:stretch>
            <a:fillRect/>
          </a:stretch>
        </p:blipFill>
        <p:spPr>
          <a:xfrm>
            <a:off x="750654" y="2240270"/>
            <a:ext cx="3470826" cy="3371661"/>
          </a:xfrm>
          <a:prstGeom prst="rect">
            <a:avLst/>
          </a:prstGeom>
        </p:spPr>
      </p:pic>
      <p:grpSp>
        <p:nvGrpSpPr>
          <p:cNvPr id="52" name="Group 51">
            <a:extLst>
              <a:ext uri="{FF2B5EF4-FFF2-40B4-BE49-F238E27FC236}">
                <a16:creationId xmlns:a16="http://schemas.microsoft.com/office/drawing/2014/main" id="{060C5F20-77F7-B7D8-4FA0-A6FE02EA18C6}"/>
              </a:ext>
            </a:extLst>
          </p:cNvPr>
          <p:cNvGrpSpPr/>
          <p:nvPr/>
        </p:nvGrpSpPr>
        <p:grpSpPr>
          <a:xfrm rot="5400000">
            <a:off x="5268495" y="3431989"/>
            <a:ext cx="752708" cy="1149241"/>
            <a:chOff x="4682095" y="2671560"/>
            <a:chExt cx="2120760" cy="3189600"/>
          </a:xfrm>
          <a:solidFill>
            <a:schemeClr val="tx2">
              <a:lumMod val="25000"/>
              <a:lumOff val="75000"/>
            </a:schemeClr>
          </a:solidFill>
        </p:grpSpPr>
        <p:sp>
          <p:nvSpPr>
            <p:cNvPr id="9" name="Oval 11">
              <a:extLst>
                <a:ext uri="{FF2B5EF4-FFF2-40B4-BE49-F238E27FC236}">
                  <a16:creationId xmlns:a16="http://schemas.microsoft.com/office/drawing/2014/main" id="{BEA715D2-FF55-330F-6FD2-C1E7574EF151}"/>
                </a:ext>
              </a:extLst>
            </p:cNvPr>
            <p:cNvSpPr/>
            <p:nvPr/>
          </p:nvSpPr>
          <p:spPr>
            <a:xfrm rot="5400000">
              <a:off x="5988535" y="267156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0" name="Oval 12">
              <a:extLst>
                <a:ext uri="{FF2B5EF4-FFF2-40B4-BE49-F238E27FC236}">
                  <a16:creationId xmlns:a16="http://schemas.microsoft.com/office/drawing/2014/main" id="{EED9B10E-D277-29EB-144B-04D0A48614AF}"/>
                </a:ext>
              </a:extLst>
            </p:cNvPr>
            <p:cNvSpPr/>
            <p:nvPr/>
          </p:nvSpPr>
          <p:spPr>
            <a:xfrm rot="5400000">
              <a:off x="5553295" y="267156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1" name="Oval 13">
              <a:extLst>
                <a:ext uri="{FF2B5EF4-FFF2-40B4-BE49-F238E27FC236}">
                  <a16:creationId xmlns:a16="http://schemas.microsoft.com/office/drawing/2014/main" id="{D308E35B-ED32-C905-3241-836327ED7C74}"/>
                </a:ext>
              </a:extLst>
            </p:cNvPr>
            <p:cNvSpPr/>
            <p:nvPr/>
          </p:nvSpPr>
          <p:spPr>
            <a:xfrm rot="5400000">
              <a:off x="5117695" y="267156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2" name="Oval 14">
              <a:extLst>
                <a:ext uri="{FF2B5EF4-FFF2-40B4-BE49-F238E27FC236}">
                  <a16:creationId xmlns:a16="http://schemas.microsoft.com/office/drawing/2014/main" id="{1810E248-4F43-49C6-7E26-0683893B25E8}"/>
                </a:ext>
              </a:extLst>
            </p:cNvPr>
            <p:cNvSpPr/>
            <p:nvPr/>
          </p:nvSpPr>
          <p:spPr>
            <a:xfrm rot="5400000">
              <a:off x="4682455" y="267156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3" name="Oval 15">
              <a:extLst>
                <a:ext uri="{FF2B5EF4-FFF2-40B4-BE49-F238E27FC236}">
                  <a16:creationId xmlns:a16="http://schemas.microsoft.com/office/drawing/2014/main" id="{0298BE92-2F10-9AE4-35BD-2AD58B1134F4}"/>
                </a:ext>
              </a:extLst>
            </p:cNvPr>
            <p:cNvSpPr/>
            <p:nvPr/>
          </p:nvSpPr>
          <p:spPr>
            <a:xfrm rot="5400000">
              <a:off x="5988535" y="407664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4" name="Oval 16">
              <a:extLst>
                <a:ext uri="{FF2B5EF4-FFF2-40B4-BE49-F238E27FC236}">
                  <a16:creationId xmlns:a16="http://schemas.microsoft.com/office/drawing/2014/main" id="{BC9D5352-4BB8-93CA-69C3-5CCEEB862A2E}"/>
                </a:ext>
              </a:extLst>
            </p:cNvPr>
            <p:cNvSpPr/>
            <p:nvPr/>
          </p:nvSpPr>
          <p:spPr>
            <a:xfrm rot="5400000">
              <a:off x="5553295" y="407664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5" name="Oval 17">
              <a:extLst>
                <a:ext uri="{FF2B5EF4-FFF2-40B4-BE49-F238E27FC236}">
                  <a16:creationId xmlns:a16="http://schemas.microsoft.com/office/drawing/2014/main" id="{398ED03D-EE11-E1C4-84B2-CF709B5B7E67}"/>
                </a:ext>
              </a:extLst>
            </p:cNvPr>
            <p:cNvSpPr/>
            <p:nvPr/>
          </p:nvSpPr>
          <p:spPr>
            <a:xfrm rot="5400000">
              <a:off x="5117695" y="407664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16" name="Straight Connector 18">
              <a:extLst>
                <a:ext uri="{FF2B5EF4-FFF2-40B4-BE49-F238E27FC236}">
                  <a16:creationId xmlns:a16="http://schemas.microsoft.com/office/drawing/2014/main" id="{55517AE4-816E-FD78-6C51-8C34414F3BC7}"/>
                </a:ext>
              </a:extLst>
            </p:cNvPr>
            <p:cNvSpPr/>
            <p:nvPr/>
          </p:nvSpPr>
          <p:spPr>
            <a:xfrm>
              <a:off x="6177535" y="3051000"/>
              <a:ext cx="36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17" name="Straight Connector 19">
              <a:extLst>
                <a:ext uri="{FF2B5EF4-FFF2-40B4-BE49-F238E27FC236}">
                  <a16:creationId xmlns:a16="http://schemas.microsoft.com/office/drawing/2014/main" id="{46CFF4BF-0915-57FC-5645-4C76699F24AD}"/>
                </a:ext>
              </a:extLst>
            </p:cNvPr>
            <p:cNvSpPr/>
            <p:nvPr/>
          </p:nvSpPr>
          <p:spPr>
            <a:xfrm>
              <a:off x="5742295" y="305064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8" name="Straight Connector 20">
              <a:extLst>
                <a:ext uri="{FF2B5EF4-FFF2-40B4-BE49-F238E27FC236}">
                  <a16:creationId xmlns:a16="http://schemas.microsoft.com/office/drawing/2014/main" id="{E5F967D2-E229-1C46-E6D9-218B34F95C61}"/>
                </a:ext>
              </a:extLst>
            </p:cNvPr>
            <p:cNvSpPr/>
            <p:nvPr/>
          </p:nvSpPr>
          <p:spPr>
            <a:xfrm flipH="1">
              <a:off x="5742295" y="305064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19" name="Straight Connector 21">
              <a:extLst>
                <a:ext uri="{FF2B5EF4-FFF2-40B4-BE49-F238E27FC236}">
                  <a16:creationId xmlns:a16="http://schemas.microsoft.com/office/drawing/2014/main" id="{033EE892-7C32-CE4A-AA87-6303A91EFA72}"/>
                </a:ext>
              </a:extLst>
            </p:cNvPr>
            <p:cNvSpPr/>
            <p:nvPr/>
          </p:nvSpPr>
          <p:spPr>
            <a:xfrm>
              <a:off x="5742295" y="3051000"/>
              <a:ext cx="36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20" name="Straight Connector 22">
              <a:extLst>
                <a:ext uri="{FF2B5EF4-FFF2-40B4-BE49-F238E27FC236}">
                  <a16:creationId xmlns:a16="http://schemas.microsoft.com/office/drawing/2014/main" id="{B5A2BC38-CF42-BD5C-6EF5-0AA23015876B}"/>
                </a:ext>
              </a:extLst>
            </p:cNvPr>
            <p:cNvSpPr/>
            <p:nvPr/>
          </p:nvSpPr>
          <p:spPr>
            <a:xfrm>
              <a:off x="5307055" y="305064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1" name="Straight Connector 23">
              <a:extLst>
                <a:ext uri="{FF2B5EF4-FFF2-40B4-BE49-F238E27FC236}">
                  <a16:creationId xmlns:a16="http://schemas.microsoft.com/office/drawing/2014/main" id="{0F14405F-278F-8C07-A2BA-900AF8842023}"/>
                </a:ext>
              </a:extLst>
            </p:cNvPr>
            <p:cNvSpPr/>
            <p:nvPr/>
          </p:nvSpPr>
          <p:spPr>
            <a:xfrm flipH="1">
              <a:off x="5307055" y="305064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2" name="Straight Connector 24">
              <a:extLst>
                <a:ext uri="{FF2B5EF4-FFF2-40B4-BE49-F238E27FC236}">
                  <a16:creationId xmlns:a16="http://schemas.microsoft.com/office/drawing/2014/main" id="{A35688F9-B9FD-EC92-52AA-B54B03F71A7C}"/>
                </a:ext>
              </a:extLst>
            </p:cNvPr>
            <p:cNvSpPr/>
            <p:nvPr/>
          </p:nvSpPr>
          <p:spPr>
            <a:xfrm>
              <a:off x="5297695" y="3051000"/>
              <a:ext cx="36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23" name="Straight Connector 25">
              <a:extLst>
                <a:ext uri="{FF2B5EF4-FFF2-40B4-BE49-F238E27FC236}">
                  <a16:creationId xmlns:a16="http://schemas.microsoft.com/office/drawing/2014/main" id="{87283C93-5260-8CC9-2CAB-48FFE0A87687}"/>
                </a:ext>
              </a:extLst>
            </p:cNvPr>
            <p:cNvSpPr/>
            <p:nvPr/>
          </p:nvSpPr>
          <p:spPr>
            <a:xfrm>
              <a:off x="4862455" y="305064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4" name="Straight Connector 26">
              <a:extLst>
                <a:ext uri="{FF2B5EF4-FFF2-40B4-BE49-F238E27FC236}">
                  <a16:creationId xmlns:a16="http://schemas.microsoft.com/office/drawing/2014/main" id="{D004A7A5-8F1C-0577-6615-51980A02F114}"/>
                </a:ext>
              </a:extLst>
            </p:cNvPr>
            <p:cNvSpPr/>
            <p:nvPr/>
          </p:nvSpPr>
          <p:spPr>
            <a:xfrm>
              <a:off x="4871815" y="3051000"/>
              <a:ext cx="87048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5" name="Straight Connector 27">
              <a:extLst>
                <a:ext uri="{FF2B5EF4-FFF2-40B4-BE49-F238E27FC236}">
                  <a16:creationId xmlns:a16="http://schemas.microsoft.com/office/drawing/2014/main" id="{FF84A2BF-8F17-18B1-B47B-04F4426491CA}"/>
                </a:ext>
              </a:extLst>
            </p:cNvPr>
            <p:cNvSpPr/>
            <p:nvPr/>
          </p:nvSpPr>
          <p:spPr>
            <a:xfrm>
              <a:off x="4871815" y="3051000"/>
              <a:ext cx="130572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6" name="Straight Connector 28">
              <a:extLst>
                <a:ext uri="{FF2B5EF4-FFF2-40B4-BE49-F238E27FC236}">
                  <a16:creationId xmlns:a16="http://schemas.microsoft.com/office/drawing/2014/main" id="{5FB8CD5A-9CC2-801A-F5F0-8D8941E257E0}"/>
                </a:ext>
              </a:extLst>
            </p:cNvPr>
            <p:cNvSpPr/>
            <p:nvPr/>
          </p:nvSpPr>
          <p:spPr>
            <a:xfrm flipV="1">
              <a:off x="5307055" y="3051000"/>
              <a:ext cx="87048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7" name="Oval 29">
              <a:extLst>
                <a:ext uri="{FF2B5EF4-FFF2-40B4-BE49-F238E27FC236}">
                  <a16:creationId xmlns:a16="http://schemas.microsoft.com/office/drawing/2014/main" id="{39214F69-515A-A8F8-AF1C-49DE36F60A67}"/>
                </a:ext>
              </a:extLst>
            </p:cNvPr>
            <p:cNvSpPr/>
            <p:nvPr/>
          </p:nvSpPr>
          <p:spPr>
            <a:xfrm rot="5400000">
              <a:off x="6423775" y="267156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28" name="Straight Connector 30">
              <a:extLst>
                <a:ext uri="{FF2B5EF4-FFF2-40B4-BE49-F238E27FC236}">
                  <a16:creationId xmlns:a16="http://schemas.microsoft.com/office/drawing/2014/main" id="{D5EA4235-AB10-DB9C-351E-B53303BC284B}"/>
                </a:ext>
              </a:extLst>
            </p:cNvPr>
            <p:cNvSpPr/>
            <p:nvPr/>
          </p:nvSpPr>
          <p:spPr>
            <a:xfrm flipH="1">
              <a:off x="6177535" y="3051000"/>
              <a:ext cx="43524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29" name="Straight Connector 31">
              <a:extLst>
                <a:ext uri="{FF2B5EF4-FFF2-40B4-BE49-F238E27FC236}">
                  <a16:creationId xmlns:a16="http://schemas.microsoft.com/office/drawing/2014/main" id="{FF16AFAD-02B5-17DC-52C8-C300660BB4CA}"/>
                </a:ext>
              </a:extLst>
            </p:cNvPr>
            <p:cNvSpPr/>
            <p:nvPr/>
          </p:nvSpPr>
          <p:spPr>
            <a:xfrm flipH="1">
              <a:off x="5742295" y="3051000"/>
              <a:ext cx="87048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0" name="Straight Connector 32">
              <a:extLst>
                <a:ext uri="{FF2B5EF4-FFF2-40B4-BE49-F238E27FC236}">
                  <a16:creationId xmlns:a16="http://schemas.microsoft.com/office/drawing/2014/main" id="{71858041-198D-3B73-D15D-E7C9B30B9DF7}"/>
                </a:ext>
              </a:extLst>
            </p:cNvPr>
            <p:cNvSpPr/>
            <p:nvPr/>
          </p:nvSpPr>
          <p:spPr>
            <a:xfrm flipH="1">
              <a:off x="5307055" y="3051000"/>
              <a:ext cx="130572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1" name="Straight Connector 33">
              <a:extLst>
                <a:ext uri="{FF2B5EF4-FFF2-40B4-BE49-F238E27FC236}">
                  <a16:creationId xmlns:a16="http://schemas.microsoft.com/office/drawing/2014/main" id="{97137476-37CC-C37F-CE77-76B48EB22094}"/>
                </a:ext>
              </a:extLst>
            </p:cNvPr>
            <p:cNvSpPr/>
            <p:nvPr/>
          </p:nvSpPr>
          <p:spPr>
            <a:xfrm>
              <a:off x="5307055" y="3051000"/>
              <a:ext cx="870480" cy="102528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 name="Oval 34">
              <a:extLst>
                <a:ext uri="{FF2B5EF4-FFF2-40B4-BE49-F238E27FC236}">
                  <a16:creationId xmlns:a16="http://schemas.microsoft.com/office/drawing/2014/main" id="{6E0CBE62-AD8E-4D0A-DE67-813C91D9DF7B}"/>
                </a:ext>
              </a:extLst>
            </p:cNvPr>
            <p:cNvSpPr/>
            <p:nvPr/>
          </p:nvSpPr>
          <p:spPr>
            <a:xfrm rot="16200000">
              <a:off x="5117335" y="548208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3" name="Oval 35">
              <a:extLst>
                <a:ext uri="{FF2B5EF4-FFF2-40B4-BE49-F238E27FC236}">
                  <a16:creationId xmlns:a16="http://schemas.microsoft.com/office/drawing/2014/main" id="{C294DE94-6E28-A906-4100-76F8B8CA3AB5}"/>
                </a:ext>
              </a:extLst>
            </p:cNvPr>
            <p:cNvSpPr/>
            <p:nvPr/>
          </p:nvSpPr>
          <p:spPr>
            <a:xfrm rot="16200000">
              <a:off x="5552575" y="548208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4" name="Oval 36">
              <a:extLst>
                <a:ext uri="{FF2B5EF4-FFF2-40B4-BE49-F238E27FC236}">
                  <a16:creationId xmlns:a16="http://schemas.microsoft.com/office/drawing/2014/main" id="{BAE57B09-A978-7392-4B63-326412619910}"/>
                </a:ext>
              </a:extLst>
            </p:cNvPr>
            <p:cNvSpPr/>
            <p:nvPr/>
          </p:nvSpPr>
          <p:spPr>
            <a:xfrm rot="16200000">
              <a:off x="5988175" y="548208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5" name="Oval 37">
              <a:extLst>
                <a:ext uri="{FF2B5EF4-FFF2-40B4-BE49-F238E27FC236}">
                  <a16:creationId xmlns:a16="http://schemas.microsoft.com/office/drawing/2014/main" id="{F581E162-988E-8669-DD8C-81D60D9E033D}"/>
                </a:ext>
              </a:extLst>
            </p:cNvPr>
            <p:cNvSpPr/>
            <p:nvPr/>
          </p:nvSpPr>
          <p:spPr>
            <a:xfrm rot="16200000">
              <a:off x="6423415" y="548208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6" name="Straight Connector 38">
              <a:extLst>
                <a:ext uri="{FF2B5EF4-FFF2-40B4-BE49-F238E27FC236}">
                  <a16:creationId xmlns:a16="http://schemas.microsoft.com/office/drawing/2014/main" id="{91B665A9-C4C0-6413-A205-A5A9C6D81947}"/>
                </a:ext>
              </a:extLst>
            </p:cNvPr>
            <p:cNvSpPr/>
            <p:nvPr/>
          </p:nvSpPr>
          <p:spPr>
            <a:xfrm flipV="1">
              <a:off x="5307055" y="4456080"/>
              <a:ext cx="36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37" name="Straight Connector 39">
              <a:extLst>
                <a:ext uri="{FF2B5EF4-FFF2-40B4-BE49-F238E27FC236}">
                  <a16:creationId xmlns:a16="http://schemas.microsoft.com/office/drawing/2014/main" id="{5D1AF549-8661-66DD-217E-7A48CE5C973A}"/>
                </a:ext>
              </a:extLst>
            </p:cNvPr>
            <p:cNvSpPr/>
            <p:nvPr/>
          </p:nvSpPr>
          <p:spPr>
            <a:xfrm flipH="1" flipV="1">
              <a:off x="5307055" y="445608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pc="-1">
                <a:solidFill>
                  <a:srgbClr val="000000"/>
                </a:solidFill>
                <a:latin typeface="Calibri"/>
              </a:endParaRPr>
            </a:p>
          </p:txBody>
        </p:sp>
        <p:sp>
          <p:nvSpPr>
            <p:cNvPr id="38" name="Straight Connector 40">
              <a:extLst>
                <a:ext uri="{FF2B5EF4-FFF2-40B4-BE49-F238E27FC236}">
                  <a16:creationId xmlns:a16="http://schemas.microsoft.com/office/drawing/2014/main" id="{8A04C43A-FBC4-AA9F-EC31-75218345F1A7}"/>
                </a:ext>
              </a:extLst>
            </p:cNvPr>
            <p:cNvSpPr/>
            <p:nvPr/>
          </p:nvSpPr>
          <p:spPr>
            <a:xfrm flipV="1">
              <a:off x="5307055" y="445608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9" name="Straight Connector 41">
              <a:extLst>
                <a:ext uri="{FF2B5EF4-FFF2-40B4-BE49-F238E27FC236}">
                  <a16:creationId xmlns:a16="http://schemas.microsoft.com/office/drawing/2014/main" id="{3DA6ED5C-0FF7-B923-010C-6088668F28D3}"/>
                </a:ext>
              </a:extLst>
            </p:cNvPr>
            <p:cNvSpPr/>
            <p:nvPr/>
          </p:nvSpPr>
          <p:spPr>
            <a:xfrm flipV="1">
              <a:off x="5742295" y="4456080"/>
              <a:ext cx="36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40" name="Straight Connector 42">
              <a:extLst>
                <a:ext uri="{FF2B5EF4-FFF2-40B4-BE49-F238E27FC236}">
                  <a16:creationId xmlns:a16="http://schemas.microsoft.com/office/drawing/2014/main" id="{2D1CB76D-8DCC-CA37-B060-4F0FBDE3DA8C}"/>
                </a:ext>
              </a:extLst>
            </p:cNvPr>
            <p:cNvSpPr/>
            <p:nvPr/>
          </p:nvSpPr>
          <p:spPr>
            <a:xfrm flipH="1" flipV="1">
              <a:off x="5742295" y="445608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1" name="Straight Connector 43">
              <a:extLst>
                <a:ext uri="{FF2B5EF4-FFF2-40B4-BE49-F238E27FC236}">
                  <a16:creationId xmlns:a16="http://schemas.microsoft.com/office/drawing/2014/main" id="{0999C1A0-9944-534E-6136-E5A5EDC47E52}"/>
                </a:ext>
              </a:extLst>
            </p:cNvPr>
            <p:cNvSpPr/>
            <p:nvPr/>
          </p:nvSpPr>
          <p:spPr>
            <a:xfrm flipV="1">
              <a:off x="5742295" y="445608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2" name="Straight Connector 44">
              <a:extLst>
                <a:ext uri="{FF2B5EF4-FFF2-40B4-BE49-F238E27FC236}">
                  <a16:creationId xmlns:a16="http://schemas.microsoft.com/office/drawing/2014/main" id="{21260AB1-2FEB-6C6F-904D-A1AF3479EF6D}"/>
                </a:ext>
              </a:extLst>
            </p:cNvPr>
            <p:cNvSpPr/>
            <p:nvPr/>
          </p:nvSpPr>
          <p:spPr>
            <a:xfrm flipV="1">
              <a:off x="6186895" y="4456080"/>
              <a:ext cx="36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chorCtr="1">
              <a:noAutofit/>
            </a:bodyPr>
            <a:lstStyle/>
            <a:p>
              <a:endParaRPr lang="en-US" sz="1800" b="0" strike="noStrike" spc="-1">
                <a:solidFill>
                  <a:srgbClr val="000000"/>
                </a:solidFill>
                <a:latin typeface="Calibri"/>
              </a:endParaRPr>
            </a:p>
          </p:txBody>
        </p:sp>
        <p:sp>
          <p:nvSpPr>
            <p:cNvPr id="43" name="Straight Connector 45">
              <a:extLst>
                <a:ext uri="{FF2B5EF4-FFF2-40B4-BE49-F238E27FC236}">
                  <a16:creationId xmlns:a16="http://schemas.microsoft.com/office/drawing/2014/main" id="{7B26CD31-67D1-CB68-9DEA-971189E4B6A1}"/>
                </a:ext>
              </a:extLst>
            </p:cNvPr>
            <p:cNvSpPr/>
            <p:nvPr/>
          </p:nvSpPr>
          <p:spPr>
            <a:xfrm flipH="1" flipV="1">
              <a:off x="6186895" y="445608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4" name="Straight Connector 46">
              <a:extLst>
                <a:ext uri="{FF2B5EF4-FFF2-40B4-BE49-F238E27FC236}">
                  <a16:creationId xmlns:a16="http://schemas.microsoft.com/office/drawing/2014/main" id="{8414D9E1-3239-20E4-809B-3D551438672C}"/>
                </a:ext>
              </a:extLst>
            </p:cNvPr>
            <p:cNvSpPr/>
            <p:nvPr/>
          </p:nvSpPr>
          <p:spPr>
            <a:xfrm flipH="1" flipV="1">
              <a:off x="5742295" y="4456080"/>
              <a:ext cx="87048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5" name="Straight Connector 47">
              <a:extLst>
                <a:ext uri="{FF2B5EF4-FFF2-40B4-BE49-F238E27FC236}">
                  <a16:creationId xmlns:a16="http://schemas.microsoft.com/office/drawing/2014/main" id="{F8C173EF-0D7A-70D4-7CA3-0CDFC344A0FD}"/>
                </a:ext>
              </a:extLst>
            </p:cNvPr>
            <p:cNvSpPr/>
            <p:nvPr/>
          </p:nvSpPr>
          <p:spPr>
            <a:xfrm flipH="1" flipV="1">
              <a:off x="5307055" y="4456080"/>
              <a:ext cx="130572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6" name="Straight Connector 48">
              <a:extLst>
                <a:ext uri="{FF2B5EF4-FFF2-40B4-BE49-F238E27FC236}">
                  <a16:creationId xmlns:a16="http://schemas.microsoft.com/office/drawing/2014/main" id="{0C7A6B9B-7C7D-0CCA-99EF-A8E9989010A3}"/>
                </a:ext>
              </a:extLst>
            </p:cNvPr>
            <p:cNvSpPr/>
            <p:nvPr/>
          </p:nvSpPr>
          <p:spPr>
            <a:xfrm flipH="1">
              <a:off x="5307055" y="4456080"/>
              <a:ext cx="87048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7" name="Oval 49">
              <a:extLst>
                <a:ext uri="{FF2B5EF4-FFF2-40B4-BE49-F238E27FC236}">
                  <a16:creationId xmlns:a16="http://schemas.microsoft.com/office/drawing/2014/main" id="{1E2D3301-6472-BC82-2068-488161928388}"/>
                </a:ext>
              </a:extLst>
            </p:cNvPr>
            <p:cNvSpPr/>
            <p:nvPr/>
          </p:nvSpPr>
          <p:spPr>
            <a:xfrm rot="16200000">
              <a:off x="4682095" y="5482080"/>
              <a:ext cx="379080" cy="37908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48" name="Straight Connector 50">
              <a:extLst>
                <a:ext uri="{FF2B5EF4-FFF2-40B4-BE49-F238E27FC236}">
                  <a16:creationId xmlns:a16="http://schemas.microsoft.com/office/drawing/2014/main" id="{3E5E408D-7D43-C228-87D5-A3D614CB5326}"/>
                </a:ext>
              </a:extLst>
            </p:cNvPr>
            <p:cNvSpPr/>
            <p:nvPr/>
          </p:nvSpPr>
          <p:spPr>
            <a:xfrm flipV="1">
              <a:off x="4871815" y="4456080"/>
              <a:ext cx="43524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49" name="Straight Connector 51">
              <a:extLst>
                <a:ext uri="{FF2B5EF4-FFF2-40B4-BE49-F238E27FC236}">
                  <a16:creationId xmlns:a16="http://schemas.microsoft.com/office/drawing/2014/main" id="{A7600B0B-6E50-42FB-6E5E-E5D8F09574C0}"/>
                </a:ext>
              </a:extLst>
            </p:cNvPr>
            <p:cNvSpPr/>
            <p:nvPr/>
          </p:nvSpPr>
          <p:spPr>
            <a:xfrm flipV="1">
              <a:off x="4871815" y="4456080"/>
              <a:ext cx="87048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0" name="Straight Connector 52">
              <a:extLst>
                <a:ext uri="{FF2B5EF4-FFF2-40B4-BE49-F238E27FC236}">
                  <a16:creationId xmlns:a16="http://schemas.microsoft.com/office/drawing/2014/main" id="{D9B9A857-5ABF-009B-62D4-41B5022C29E4}"/>
                </a:ext>
              </a:extLst>
            </p:cNvPr>
            <p:cNvSpPr/>
            <p:nvPr/>
          </p:nvSpPr>
          <p:spPr>
            <a:xfrm flipV="1">
              <a:off x="4871815" y="4456080"/>
              <a:ext cx="130572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51" name="Straight Connector 53">
              <a:extLst>
                <a:ext uri="{FF2B5EF4-FFF2-40B4-BE49-F238E27FC236}">
                  <a16:creationId xmlns:a16="http://schemas.microsoft.com/office/drawing/2014/main" id="{FD530166-3C0C-96BD-E0B5-697B0C49A71C}"/>
                </a:ext>
              </a:extLst>
            </p:cNvPr>
            <p:cNvSpPr/>
            <p:nvPr/>
          </p:nvSpPr>
          <p:spPr>
            <a:xfrm flipH="1" flipV="1">
              <a:off x="5307055" y="4456080"/>
              <a:ext cx="870480" cy="1025640"/>
            </a:xfrm>
            <a:prstGeom prst="line">
              <a:avLst/>
            </a:prstGeom>
            <a:grpFill/>
            <a:ln w="19050">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grpSp>
      <p:sp>
        <p:nvSpPr>
          <p:cNvPr id="54" name="TextBox 53">
            <a:extLst>
              <a:ext uri="{FF2B5EF4-FFF2-40B4-BE49-F238E27FC236}">
                <a16:creationId xmlns:a16="http://schemas.microsoft.com/office/drawing/2014/main" id="{A6143AB5-F2ED-5327-BE3F-1B5B0DBD917D}"/>
              </a:ext>
            </a:extLst>
          </p:cNvPr>
          <p:cNvSpPr txBox="1"/>
          <p:nvPr/>
        </p:nvSpPr>
        <p:spPr>
          <a:xfrm>
            <a:off x="1173480" y="5611931"/>
            <a:ext cx="2987040" cy="369332"/>
          </a:xfrm>
          <a:prstGeom prst="rect">
            <a:avLst/>
          </a:prstGeom>
          <a:noFill/>
        </p:spPr>
        <p:txBody>
          <a:bodyPr wrap="square" rtlCol="0">
            <a:spAutoFit/>
          </a:bodyPr>
          <a:lstStyle/>
          <a:p>
            <a:pPr algn="ctr"/>
            <a:r>
              <a:rPr lang="en-GB" dirty="0"/>
              <a:t>Intensity image</a:t>
            </a:r>
            <a:endParaRPr lang="LID4096" dirty="0"/>
          </a:p>
        </p:txBody>
      </p:sp>
      <p:sp>
        <p:nvSpPr>
          <p:cNvPr id="55" name="TextBox 54">
            <a:extLst>
              <a:ext uri="{FF2B5EF4-FFF2-40B4-BE49-F238E27FC236}">
                <a16:creationId xmlns:a16="http://schemas.microsoft.com/office/drawing/2014/main" id="{DF01B0A5-FD95-0F61-CE90-59FC06C6A8D2}"/>
              </a:ext>
            </a:extLst>
          </p:cNvPr>
          <p:cNvSpPr txBox="1"/>
          <p:nvPr/>
        </p:nvSpPr>
        <p:spPr>
          <a:xfrm>
            <a:off x="7879080" y="5616636"/>
            <a:ext cx="2987040" cy="369332"/>
          </a:xfrm>
          <a:prstGeom prst="rect">
            <a:avLst/>
          </a:prstGeom>
          <a:noFill/>
        </p:spPr>
        <p:txBody>
          <a:bodyPr wrap="square" rtlCol="0">
            <a:spAutoFit/>
          </a:bodyPr>
          <a:lstStyle/>
          <a:p>
            <a:pPr algn="ctr"/>
            <a:r>
              <a:rPr lang="en-GB" dirty="0"/>
              <a:t>Label image</a:t>
            </a:r>
            <a:endParaRPr lang="LID4096" dirty="0"/>
          </a:p>
        </p:txBody>
      </p:sp>
    </p:spTree>
    <p:extLst>
      <p:ext uri="{BB962C8B-B14F-4D97-AF65-F5344CB8AC3E}">
        <p14:creationId xmlns:p14="http://schemas.microsoft.com/office/powerpoint/2010/main" val="277110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B9C22-E6FC-87D8-D825-98161DD25BBF}"/>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066696B7-F2BC-6B27-860D-2BC80EF95024}"/>
              </a:ext>
            </a:extLst>
          </p:cNvPr>
          <p:cNvSpPr txBox="1"/>
          <p:nvPr/>
        </p:nvSpPr>
        <p:spPr>
          <a:xfrm>
            <a:off x="3453285" y="1225899"/>
            <a:ext cx="184731" cy="369332"/>
          </a:xfrm>
          <a:prstGeom prst="rect">
            <a:avLst/>
          </a:prstGeom>
          <a:noFill/>
        </p:spPr>
        <p:txBody>
          <a:bodyPr wrap="none" rtlCol="0">
            <a:spAutoFit/>
          </a:bodyPr>
          <a:lstStyle/>
          <a:p>
            <a:endParaRPr lang="en-US" dirty="0"/>
          </a:p>
        </p:txBody>
      </p:sp>
      <p:pic>
        <p:nvPicPr>
          <p:cNvPr id="5" name="Grafik 4">
            <a:extLst>
              <a:ext uri="{FF2B5EF4-FFF2-40B4-BE49-F238E27FC236}">
                <a16:creationId xmlns:a16="http://schemas.microsoft.com/office/drawing/2014/main" id="{8C21CBFF-F2A6-8A29-73A4-05DA60AE07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74" y="844514"/>
            <a:ext cx="3009900" cy="1225622"/>
          </a:xfrm>
          <a:prstGeom prst="rect">
            <a:avLst/>
          </a:prstGeom>
        </p:spPr>
      </p:pic>
      <p:pic>
        <p:nvPicPr>
          <p:cNvPr id="8" name="Grafik 7">
            <a:extLst>
              <a:ext uri="{FF2B5EF4-FFF2-40B4-BE49-F238E27FC236}">
                <a16:creationId xmlns:a16="http://schemas.microsoft.com/office/drawing/2014/main" id="{668C94D1-9E1F-E1FA-AE3C-5DB672CA2C31}"/>
              </a:ext>
            </a:extLst>
          </p:cNvPr>
          <p:cNvPicPr>
            <a:picLocks noChangeAspect="1"/>
          </p:cNvPicPr>
          <p:nvPr/>
        </p:nvPicPr>
        <p:blipFill rotWithShape="1">
          <a:blip r:embed="rId3"/>
          <a:srcRect t="27427"/>
          <a:stretch/>
        </p:blipFill>
        <p:spPr>
          <a:xfrm>
            <a:off x="9646920" y="3251200"/>
            <a:ext cx="2545080" cy="1309041"/>
          </a:xfrm>
          <a:prstGeom prst="rect">
            <a:avLst/>
          </a:prstGeom>
        </p:spPr>
      </p:pic>
      <p:sp>
        <p:nvSpPr>
          <p:cNvPr id="9" name="Textplatzhalter 2">
            <a:extLst>
              <a:ext uri="{FF2B5EF4-FFF2-40B4-BE49-F238E27FC236}">
                <a16:creationId xmlns:a16="http://schemas.microsoft.com/office/drawing/2014/main" id="{52C4748D-F15F-B06B-89B1-209A17DDD8C2}"/>
              </a:ext>
            </a:extLst>
          </p:cNvPr>
          <p:cNvSpPr txBox="1">
            <a:spLocks/>
          </p:cNvSpPr>
          <p:nvPr/>
        </p:nvSpPr>
        <p:spPr>
          <a:xfrm>
            <a:off x="694373" y="2179303"/>
            <a:ext cx="9435589" cy="3752369"/>
          </a:xfrm>
          <a:prstGeom prst="rect">
            <a:avLst/>
          </a:prstGeom>
          <a:solidFill>
            <a:schemeClr val="bg1"/>
          </a:solidFill>
          <a:ln>
            <a:noFill/>
          </a:ln>
        </p:spPr>
        <p:txBody>
          <a:bodyPr vert="horz" lIns="0" tIns="0" rIns="0" bIns="0" rtlCol="0" anchor="t">
            <a:noAutofit/>
          </a:bodyPr>
          <a:lstStyle>
            <a:lvl1pPr marL="0" indent="0" algn="l" defTabSz="914400"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400"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6000" indent="-216000" algn="l" defTabSz="914400"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6000" indent="-179388" algn="l" defTabSz="914400"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4406900" algn="l"/>
              </a:tabLst>
            </a:pPr>
            <a:r>
              <a:rPr lang="en-US" sz="1100" dirty="0">
                <a:solidFill>
                  <a:schemeClr val="bg2">
                    <a:lumMod val="75000"/>
                  </a:schemeClr>
                </a:solidFill>
                <a:ea typeface="Open Sans" panose="020B0606030504020204" pitchFamily="34" charset="0"/>
                <a:cs typeface="Open Sans" panose="020B0606030504020204" pitchFamily="34" charset="0"/>
              </a:rPr>
              <a:t>CENTER FOR SCALABLE DATA ANALYTICS AND </a:t>
            </a:r>
            <a:br>
              <a:rPr lang="en-US" sz="1100" dirty="0">
                <a:solidFill>
                  <a:schemeClr val="bg2">
                    <a:lumMod val="75000"/>
                  </a:schemeClr>
                </a:solidFill>
                <a:ea typeface="Open Sans" panose="020B0606030504020204" pitchFamily="34" charset="0"/>
                <a:cs typeface="Open Sans" panose="020B0606030504020204" pitchFamily="34" charset="0"/>
              </a:rPr>
            </a:br>
            <a:r>
              <a:rPr lang="en-US" sz="1100" dirty="0">
                <a:solidFill>
                  <a:schemeClr val="bg2">
                    <a:lumMod val="75000"/>
                  </a:schemeClr>
                </a:solidFill>
                <a:ea typeface="Open Sans" panose="020B0606030504020204" pitchFamily="34" charset="0"/>
                <a:cs typeface="Open Sans" panose="020B0606030504020204" pitchFamily="34" charset="0"/>
              </a:rPr>
              <a:t>ARTIFICIAL INTELLIGENCE</a:t>
            </a:r>
          </a:p>
          <a:p>
            <a:endParaRPr lang="en-US" sz="2400" dirty="0">
              <a:solidFill>
                <a:schemeClr val="bg2">
                  <a:lumMod val="75000"/>
                </a:schemeClr>
              </a:solidFill>
              <a:ea typeface="Open Sans" panose="020B0606030504020204" pitchFamily="34" charset="0"/>
              <a:cs typeface="Open Sans" panose="020B0606030504020204" pitchFamily="34" charset="0"/>
            </a:endParaRPr>
          </a:p>
          <a:p>
            <a:endParaRPr lang="en-US" sz="3600" dirty="0">
              <a:solidFill>
                <a:srgbClr val="064569"/>
              </a:solidFill>
              <a:ea typeface="Open Sans ExtraBold" panose="020B0606030504020204" pitchFamily="34" charset="0"/>
              <a:cs typeface="Open Sans ExtraBold" panose="020B0606030504020204" pitchFamily="34" charset="0"/>
            </a:endParaRPr>
          </a:p>
          <a:p>
            <a:r>
              <a:rPr lang="en-US" sz="3600" dirty="0">
                <a:solidFill>
                  <a:srgbClr val="064569"/>
                </a:solidFill>
                <a:ea typeface="Open Sans ExtraBold" panose="020B0606030504020204" pitchFamily="34" charset="0"/>
                <a:cs typeface="Open Sans ExtraBold" panose="020B0606030504020204" pitchFamily="34" charset="0"/>
              </a:rPr>
              <a:t>Deep Learning Basics</a:t>
            </a:r>
            <a:endParaRPr lang="en-US" sz="4400" dirty="0">
              <a:solidFill>
                <a:srgbClr val="064569"/>
              </a:solidFill>
              <a:ea typeface="Open Sans ExtraBold" panose="020B0606030504020204" pitchFamily="34" charset="0"/>
              <a:cs typeface="Open Sans ExtraBold" panose="020B0606030504020204" pitchFamily="34" charset="0"/>
            </a:endParaRPr>
          </a:p>
          <a:p>
            <a:r>
              <a:rPr lang="en-US" sz="3200" dirty="0">
                <a:solidFill>
                  <a:srgbClr val="51B02F"/>
                </a:solidFill>
                <a:ea typeface="Open Sans ExtraBold" panose="020B0606030504020204" pitchFamily="34" charset="0"/>
                <a:cs typeface="Open Sans ExtraBold" panose="020B0606030504020204" pitchFamily="34" charset="0"/>
              </a:rPr>
              <a:t>Robert Haase</a:t>
            </a:r>
          </a:p>
          <a:p>
            <a:br>
              <a:rPr lang="en-US" sz="1800" dirty="0">
                <a:solidFill>
                  <a:srgbClr val="51B02F"/>
                </a:solidFill>
                <a:ea typeface="Open Sans ExtraBold" panose="020B0606030504020204" pitchFamily="34" charset="0"/>
                <a:cs typeface="Open Sans ExtraBold" panose="020B0606030504020204" pitchFamily="34" charset="0"/>
              </a:rPr>
            </a:br>
            <a:endParaRPr lang="en-US" sz="1800" dirty="0">
              <a:ea typeface="Open Sans ExtraBold" panose="020B0606030504020204" pitchFamily="34" charset="0"/>
              <a:cs typeface="Open Sans ExtraBold" panose="020B0606030504020204" pitchFamily="34" charset="0"/>
            </a:endParaRPr>
          </a:p>
        </p:txBody>
      </p:sp>
      <p:pic>
        <p:nvPicPr>
          <p:cNvPr id="6" name="Grafik 5">
            <a:extLst>
              <a:ext uri="{FF2B5EF4-FFF2-40B4-BE49-F238E27FC236}">
                <a16:creationId xmlns:a16="http://schemas.microsoft.com/office/drawing/2014/main" id="{5F28EED0-8AE8-889D-A4DB-272EE0CF5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7063" y="4268141"/>
            <a:ext cx="604100" cy="906150"/>
          </a:xfrm>
          <a:prstGeom prst="rect">
            <a:avLst/>
          </a:prstGeom>
        </p:spPr>
      </p:pic>
      <p:pic>
        <p:nvPicPr>
          <p:cNvPr id="11" name="Grafik 10">
            <a:extLst>
              <a:ext uri="{FF2B5EF4-FFF2-40B4-BE49-F238E27FC236}">
                <a16:creationId xmlns:a16="http://schemas.microsoft.com/office/drawing/2014/main" id="{FFE91F41-727A-B887-8EBA-64CCE66C52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163" y="4509561"/>
            <a:ext cx="1642275" cy="423309"/>
          </a:xfrm>
          <a:prstGeom prst="rect">
            <a:avLst/>
          </a:prstGeom>
        </p:spPr>
      </p:pic>
      <p:sp>
        <p:nvSpPr>
          <p:cNvPr id="3" name="TextBox 2">
            <a:extLst>
              <a:ext uri="{FF2B5EF4-FFF2-40B4-BE49-F238E27FC236}">
                <a16:creationId xmlns:a16="http://schemas.microsoft.com/office/drawing/2014/main" id="{F686D495-F860-1E43-8AA0-F7204695A702}"/>
              </a:ext>
            </a:extLst>
          </p:cNvPr>
          <p:cNvSpPr txBox="1"/>
          <p:nvPr/>
        </p:nvSpPr>
        <p:spPr>
          <a:xfrm>
            <a:off x="9767063" y="2974201"/>
            <a:ext cx="1730563" cy="276999"/>
          </a:xfrm>
          <a:prstGeom prst="rect">
            <a:avLst/>
          </a:prstGeom>
          <a:noFill/>
        </p:spPr>
        <p:txBody>
          <a:bodyPr wrap="square" rtlCol="0">
            <a:spAutoFit/>
          </a:bodyPr>
          <a:lstStyle/>
          <a:p>
            <a:r>
              <a:rPr lang="en-US" sz="1200" dirty="0"/>
              <a:t>Funded by</a:t>
            </a:r>
          </a:p>
        </p:txBody>
      </p:sp>
      <p:sp>
        <p:nvSpPr>
          <p:cNvPr id="4" name="TextBox 3">
            <a:extLst>
              <a:ext uri="{FF2B5EF4-FFF2-40B4-BE49-F238E27FC236}">
                <a16:creationId xmlns:a16="http://schemas.microsoft.com/office/drawing/2014/main" id="{67627AEA-E0BA-4172-7FE3-E742B7205BA7}"/>
              </a:ext>
            </a:extLst>
          </p:cNvPr>
          <p:cNvSpPr txBox="1"/>
          <p:nvPr/>
        </p:nvSpPr>
        <p:spPr>
          <a:xfrm>
            <a:off x="4198290" y="6253435"/>
            <a:ext cx="4474154" cy="430887"/>
          </a:xfrm>
          <a:prstGeom prst="rect">
            <a:avLst/>
          </a:prstGeom>
          <a:solidFill>
            <a:schemeClr val="bg1"/>
          </a:solidFill>
        </p:spPr>
        <p:txBody>
          <a:bodyPr wrap="square">
            <a:spAutoFit/>
          </a:bodyPr>
          <a:lstStyle/>
          <a:p>
            <a:pPr algn="ctr"/>
            <a:r>
              <a:rPr lang="en-US" sz="1100" dirty="0"/>
              <a:t>These slides and the related training materials can be reused under the terms of the </a:t>
            </a:r>
            <a:r>
              <a:rPr lang="en-US" sz="1100" dirty="0">
                <a:hlinkClick r:id="rId6"/>
              </a:rPr>
              <a:t>CC-BY 4.0</a:t>
            </a:r>
            <a:r>
              <a:rPr lang="en-US" sz="1100" dirty="0"/>
              <a:t> license.</a:t>
            </a:r>
          </a:p>
        </p:txBody>
      </p:sp>
    </p:spTree>
    <p:extLst>
      <p:ext uri="{BB962C8B-B14F-4D97-AF65-F5344CB8AC3E}">
        <p14:creationId xmlns:p14="http://schemas.microsoft.com/office/powerpoint/2010/main" val="2716765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276421-D85B-37E6-4EF1-EA94DB0358D6}"/>
              </a:ext>
            </a:extLst>
          </p:cNvPr>
          <p:cNvSpPr>
            <a:spLocks noGrp="1"/>
          </p:cNvSpPr>
          <p:nvPr>
            <p:ph type="title"/>
          </p:nvPr>
        </p:nvSpPr>
        <p:spPr/>
        <p:txBody>
          <a:bodyPr/>
          <a:lstStyle/>
          <a:p>
            <a:r>
              <a:rPr lang="de-DE" dirty="0" err="1"/>
              <a:t>StarDist</a:t>
            </a:r>
            <a:r>
              <a:rPr lang="de-DE" dirty="0"/>
              <a:t>: Nuclei </a:t>
            </a:r>
            <a:r>
              <a:rPr lang="de-DE" dirty="0" err="1"/>
              <a:t>segmentation</a:t>
            </a:r>
            <a:endParaRPr lang="en-US" dirty="0"/>
          </a:p>
        </p:txBody>
      </p:sp>
      <p:sp>
        <p:nvSpPr>
          <p:cNvPr id="6" name="Content Placeholder 5">
            <a:extLst>
              <a:ext uri="{FF2B5EF4-FFF2-40B4-BE49-F238E27FC236}">
                <a16:creationId xmlns:a16="http://schemas.microsoft.com/office/drawing/2014/main" id="{1255B3F4-1296-92D1-FB60-9DD50441B94B}"/>
              </a:ext>
            </a:extLst>
          </p:cNvPr>
          <p:cNvSpPr>
            <a:spLocks noGrp="1"/>
          </p:cNvSpPr>
          <p:nvPr>
            <p:ph sz="quarter" idx="10"/>
          </p:nvPr>
        </p:nvSpPr>
        <p:spPr>
          <a:xfrm>
            <a:off x="875566" y="1184015"/>
            <a:ext cx="10644901" cy="374649"/>
          </a:xfrm>
        </p:spPr>
        <p:txBody>
          <a:bodyPr/>
          <a:lstStyle/>
          <a:p>
            <a:r>
              <a:rPr lang="de-DE" sz="3200" dirty="0" err="1"/>
              <a:t>Advanced</a:t>
            </a:r>
            <a:r>
              <a:rPr lang="de-DE" sz="3200" dirty="0"/>
              <a:t> </a:t>
            </a:r>
            <a:r>
              <a:rPr lang="de-DE" sz="3200" dirty="0" err="1"/>
              <a:t>algorithms</a:t>
            </a:r>
            <a:r>
              <a:rPr lang="de-DE" sz="3200" dirty="0"/>
              <a:t> </a:t>
            </a:r>
            <a:r>
              <a:rPr lang="de-DE" sz="3200" dirty="0" err="1"/>
              <a:t>are</a:t>
            </a:r>
            <a:r>
              <a:rPr lang="de-DE" sz="3200" dirty="0"/>
              <a:t> </a:t>
            </a:r>
            <a:r>
              <a:rPr lang="de-DE" sz="3200" dirty="0" err="1"/>
              <a:t>necessary</a:t>
            </a:r>
            <a:r>
              <a:rPr lang="de-DE" sz="3200" dirty="0"/>
              <a:t> </a:t>
            </a:r>
            <a:r>
              <a:rPr lang="de-DE" sz="3200" dirty="0" err="1"/>
              <a:t>when</a:t>
            </a:r>
            <a:r>
              <a:rPr lang="de-DE" sz="3200" dirty="0"/>
              <a:t> </a:t>
            </a:r>
            <a:r>
              <a:rPr lang="de-DE" sz="3200" dirty="0" err="1"/>
              <a:t>nuclei</a:t>
            </a:r>
            <a:r>
              <a:rPr lang="de-DE" sz="3200" dirty="0"/>
              <a:t> </a:t>
            </a:r>
            <a:r>
              <a:rPr lang="de-DE" sz="3200" dirty="0" err="1"/>
              <a:t>become</a:t>
            </a:r>
            <a:r>
              <a:rPr lang="de-DE" sz="3200" dirty="0"/>
              <a:t> </a:t>
            </a:r>
            <a:r>
              <a:rPr lang="de-DE" sz="3200" dirty="0" err="1"/>
              <a:t>too</a:t>
            </a:r>
            <a:r>
              <a:rPr lang="de-DE" sz="3200" dirty="0"/>
              <a:t> </a:t>
            </a:r>
            <a:r>
              <a:rPr lang="de-DE" sz="3200" dirty="0" err="1"/>
              <a:t>dense</a:t>
            </a:r>
            <a:r>
              <a:rPr lang="de-DE" sz="3200" dirty="0"/>
              <a:t>.</a:t>
            </a:r>
            <a:endParaRPr lang="en-US" sz="3200" dirty="0"/>
          </a:p>
        </p:txBody>
      </p:sp>
      <p:pic>
        <p:nvPicPr>
          <p:cNvPr id="3074" name="Picture 2">
            <a:extLst>
              <a:ext uri="{FF2B5EF4-FFF2-40B4-BE49-F238E27FC236}">
                <a16:creationId xmlns:a16="http://schemas.microsoft.com/office/drawing/2014/main" id="{2164CA04-70FB-D1E1-D98D-68E69D57649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053" t="11114"/>
          <a:stretch>
            <a:fillRect/>
          </a:stretch>
        </p:blipFill>
        <p:spPr bwMode="auto">
          <a:xfrm>
            <a:off x="8339125" y="2257453"/>
            <a:ext cx="3158766" cy="30458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612618-62B8-50C5-F496-F208AD688BDB}"/>
              </a:ext>
            </a:extLst>
          </p:cNvPr>
          <p:cNvSpPr txBox="1"/>
          <p:nvPr/>
        </p:nvSpPr>
        <p:spPr>
          <a:xfrm>
            <a:off x="3238500" y="6108700"/>
            <a:ext cx="4584700" cy="646331"/>
          </a:xfrm>
          <a:prstGeom prst="rect">
            <a:avLst/>
          </a:prstGeom>
          <a:noFill/>
        </p:spPr>
        <p:txBody>
          <a:bodyPr wrap="square" rtlCol="0">
            <a:spAutoFit/>
          </a:bodyPr>
          <a:lstStyle/>
          <a:p>
            <a:r>
              <a:rPr lang="de-DE" sz="1200" dirty="0"/>
              <a:t>Source: </a:t>
            </a:r>
            <a:r>
              <a:rPr lang="de-DE" sz="1200" dirty="0" err="1"/>
              <a:t>Cropped</a:t>
            </a:r>
            <a:r>
              <a:rPr lang="de-DE" sz="1200" dirty="0"/>
              <a:t> </a:t>
            </a:r>
            <a:r>
              <a:rPr lang="de-DE" sz="1200" dirty="0" err="1"/>
              <a:t>from</a:t>
            </a:r>
            <a:r>
              <a:rPr lang="de-DE" sz="1200" dirty="0"/>
              <a:t> Ricardo Henriques lab, </a:t>
            </a:r>
            <a:r>
              <a:rPr lang="en-US" sz="1200" dirty="0">
                <a:hlinkClick r:id="rId3"/>
              </a:rPr>
              <a:t>https://github.com/HenriquesLab/ZeroCostDL4Mic/blob/master/Wiki_files/Stardist_nuclei_masks.png</a:t>
            </a:r>
            <a:r>
              <a:rPr lang="en-US" sz="1200" dirty="0"/>
              <a:t> </a:t>
            </a:r>
            <a:r>
              <a:rPr lang="de-DE" sz="1200" dirty="0" err="1"/>
              <a:t>license</a:t>
            </a:r>
            <a:r>
              <a:rPr lang="de-DE" sz="1200" dirty="0"/>
              <a:t>: MIT</a:t>
            </a:r>
            <a:endParaRPr lang="en-US" sz="1200" dirty="0"/>
          </a:p>
        </p:txBody>
      </p:sp>
      <p:pic>
        <p:nvPicPr>
          <p:cNvPr id="3" name="Picture 2">
            <a:extLst>
              <a:ext uri="{FF2B5EF4-FFF2-40B4-BE49-F238E27FC236}">
                <a16:creationId xmlns:a16="http://schemas.microsoft.com/office/drawing/2014/main" id="{34CB36C5-3913-1AAD-0AF1-FBC47B194484}"/>
              </a:ext>
            </a:extLst>
          </p:cNvPr>
          <p:cNvPicPr>
            <a:picLocks noChangeAspect="1"/>
          </p:cNvPicPr>
          <p:nvPr/>
        </p:nvPicPr>
        <p:blipFill>
          <a:blip r:embed="rId4"/>
          <a:stretch>
            <a:fillRect/>
          </a:stretch>
        </p:blipFill>
        <p:spPr>
          <a:xfrm>
            <a:off x="4509258" y="2257453"/>
            <a:ext cx="3173483" cy="3030855"/>
          </a:xfrm>
          <a:prstGeom prst="rect">
            <a:avLst/>
          </a:prstGeom>
        </p:spPr>
      </p:pic>
      <p:pic>
        <p:nvPicPr>
          <p:cNvPr id="4" name="Picture 2">
            <a:extLst>
              <a:ext uri="{FF2B5EF4-FFF2-40B4-BE49-F238E27FC236}">
                <a16:creationId xmlns:a16="http://schemas.microsoft.com/office/drawing/2014/main" id="{77925191-8073-CAED-DBD5-9802ADFBC86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14" r="51309"/>
          <a:stretch>
            <a:fillRect/>
          </a:stretch>
        </p:blipFill>
        <p:spPr bwMode="auto">
          <a:xfrm>
            <a:off x="694109" y="2249953"/>
            <a:ext cx="3142248" cy="30458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4812D2-BD4B-5B43-C253-BB804F559F51}"/>
              </a:ext>
            </a:extLst>
          </p:cNvPr>
          <p:cNvSpPr txBox="1"/>
          <p:nvPr/>
        </p:nvSpPr>
        <p:spPr>
          <a:xfrm>
            <a:off x="694109" y="5303306"/>
            <a:ext cx="3142248" cy="369332"/>
          </a:xfrm>
          <a:prstGeom prst="rect">
            <a:avLst/>
          </a:prstGeom>
          <a:noFill/>
        </p:spPr>
        <p:txBody>
          <a:bodyPr wrap="square" rtlCol="0">
            <a:spAutoFit/>
          </a:bodyPr>
          <a:lstStyle/>
          <a:p>
            <a:pPr algn="ctr"/>
            <a:r>
              <a:rPr lang="en-GB" dirty="0"/>
              <a:t>Input image</a:t>
            </a:r>
            <a:endParaRPr lang="LID4096" dirty="0"/>
          </a:p>
        </p:txBody>
      </p:sp>
      <p:sp>
        <p:nvSpPr>
          <p:cNvPr id="9" name="TextBox 8">
            <a:extLst>
              <a:ext uri="{FF2B5EF4-FFF2-40B4-BE49-F238E27FC236}">
                <a16:creationId xmlns:a16="http://schemas.microsoft.com/office/drawing/2014/main" id="{53D195C0-50F4-EDEB-497F-21A29204A364}"/>
              </a:ext>
            </a:extLst>
          </p:cNvPr>
          <p:cNvSpPr txBox="1"/>
          <p:nvPr/>
        </p:nvSpPr>
        <p:spPr>
          <a:xfrm>
            <a:off x="4540493" y="5303306"/>
            <a:ext cx="3142248" cy="369332"/>
          </a:xfrm>
          <a:prstGeom prst="rect">
            <a:avLst/>
          </a:prstGeom>
          <a:noFill/>
        </p:spPr>
        <p:txBody>
          <a:bodyPr wrap="square" rtlCol="0">
            <a:spAutoFit/>
          </a:bodyPr>
          <a:lstStyle/>
          <a:p>
            <a:pPr algn="ctr"/>
            <a:r>
              <a:rPr lang="en-GB" dirty="0"/>
              <a:t>Voronoi-Otsu-</a:t>
            </a:r>
            <a:r>
              <a:rPr lang="en-GB" dirty="0" err="1"/>
              <a:t>Labeling</a:t>
            </a:r>
            <a:endParaRPr lang="LID4096" dirty="0"/>
          </a:p>
        </p:txBody>
      </p:sp>
      <p:sp>
        <p:nvSpPr>
          <p:cNvPr id="10" name="TextBox 9">
            <a:extLst>
              <a:ext uri="{FF2B5EF4-FFF2-40B4-BE49-F238E27FC236}">
                <a16:creationId xmlns:a16="http://schemas.microsoft.com/office/drawing/2014/main" id="{F0965B0B-D87C-01FF-E506-799DA5FE5F7A}"/>
              </a:ext>
            </a:extLst>
          </p:cNvPr>
          <p:cNvSpPr txBox="1"/>
          <p:nvPr/>
        </p:nvSpPr>
        <p:spPr>
          <a:xfrm>
            <a:off x="8339125" y="5303306"/>
            <a:ext cx="3142248" cy="369332"/>
          </a:xfrm>
          <a:prstGeom prst="rect">
            <a:avLst/>
          </a:prstGeom>
          <a:noFill/>
        </p:spPr>
        <p:txBody>
          <a:bodyPr wrap="square" rtlCol="0">
            <a:spAutoFit/>
          </a:bodyPr>
          <a:lstStyle/>
          <a:p>
            <a:pPr algn="ctr"/>
            <a:r>
              <a:rPr lang="en-GB" dirty="0" err="1"/>
              <a:t>StarDist</a:t>
            </a:r>
            <a:r>
              <a:rPr lang="en-GB" dirty="0"/>
              <a:t> (DL-based)</a:t>
            </a:r>
            <a:endParaRPr lang="LID4096" dirty="0"/>
          </a:p>
        </p:txBody>
      </p:sp>
    </p:spTree>
    <p:extLst>
      <p:ext uri="{BB962C8B-B14F-4D97-AF65-F5344CB8AC3E}">
        <p14:creationId xmlns:p14="http://schemas.microsoft.com/office/powerpoint/2010/main" val="381619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 name="1_mrcnn_in.png"/>
          <p:cNvPicPr/>
          <p:nvPr/>
        </p:nvPicPr>
        <p:blipFill>
          <a:blip r:embed="rId2"/>
          <a:stretch/>
        </p:blipFill>
        <p:spPr>
          <a:xfrm>
            <a:off x="250560" y="2590200"/>
            <a:ext cx="1696680" cy="1505160"/>
          </a:xfrm>
          <a:prstGeom prst="rect">
            <a:avLst/>
          </a:prstGeom>
          <a:ln w="12700">
            <a:noFill/>
          </a:ln>
        </p:spPr>
      </p:pic>
      <p:sp>
        <p:nvSpPr>
          <p:cNvPr id="895" name="Shape 438"/>
          <p:cNvSpPr/>
          <p:nvPr/>
        </p:nvSpPr>
        <p:spPr>
          <a:xfrm>
            <a:off x="250560" y="1996920"/>
            <a:ext cx="1667880" cy="588960"/>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dirty="0">
                <a:solidFill>
                  <a:srgbClr val="000000"/>
                </a:solidFill>
                <a:latin typeface="Arial"/>
                <a:ea typeface="Arial"/>
              </a:rPr>
              <a:t>Input</a:t>
            </a:r>
            <a:endParaRPr lang="en-US" sz="1750" b="0" strike="noStrike" spc="-1" dirty="0">
              <a:solidFill>
                <a:srgbClr val="000000"/>
              </a:solidFill>
              <a:latin typeface="Calibri"/>
            </a:endParaRPr>
          </a:p>
        </p:txBody>
      </p:sp>
      <p:sp>
        <p:nvSpPr>
          <p:cNvPr id="896" name="PlaceHolder 1"/>
          <p:cNvSpPr>
            <a:spLocks noGrp="1"/>
          </p:cNvSpPr>
          <p:nvPr>
            <p:ph type="title"/>
          </p:nvPr>
        </p:nvSpPr>
        <p:spPr>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StarDist</a:t>
            </a:r>
            <a:endParaRPr lang="en-US" sz="4300" b="0" strike="noStrike" spc="-1">
              <a:solidFill>
                <a:srgbClr val="000000"/>
              </a:solidFill>
              <a:latin typeface="Calibri"/>
            </a:endParaRPr>
          </a:p>
        </p:txBody>
      </p:sp>
      <p:sp>
        <p:nvSpPr>
          <p:cNvPr id="897" name="PlaceHolder 2"/>
          <p:cNvSpPr>
            <a:spLocks noGrp="1"/>
          </p:cNvSpPr>
          <p:nvPr>
            <p:ph sz="quarter" idx="10"/>
          </p:nvPr>
        </p:nvSpPr>
        <p:spPr>
          <a:prstGeom prst="rect">
            <a:avLst/>
          </a:prstGeom>
          <a:noFill/>
          <a:ln w="0">
            <a:noFill/>
          </a:ln>
        </p:spPr>
        <p:txBody>
          <a:bodyPr anchor="t">
            <a:normAutofit/>
          </a:bodyPr>
          <a:lstStyle/>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Prediction of probable object centers + polygon outlines</a:t>
            </a:r>
          </a:p>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Non-maximum-suppression of less likely polygons</a:t>
            </a:r>
          </a:p>
        </p:txBody>
      </p:sp>
      <p:sp>
        <p:nvSpPr>
          <p:cNvPr id="898" name="TextBox 4"/>
          <p:cNvSpPr/>
          <p:nvPr/>
        </p:nvSpPr>
        <p:spPr>
          <a:xfrm>
            <a:off x="2895480" y="6154560"/>
            <a:ext cx="56491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Slide adapted from: Martin Weigert, EPFL Lausanne and from </a:t>
            </a:r>
            <a:r>
              <a:rPr lang="en-US" sz="1800" b="0" u="sng" strike="noStrike" spc="-1">
                <a:solidFill>
                  <a:srgbClr val="0563C1"/>
                </a:solidFill>
                <a:uFillTx/>
                <a:latin typeface="Calibri"/>
                <a:hlinkClick r:id="rId3"/>
              </a:rPr>
              <a:t>https://github.com/stardist/stardist</a:t>
            </a:r>
            <a:r>
              <a:rPr lang="en-US" sz="1800" b="0" strike="noStrike" spc="-1">
                <a:solidFill>
                  <a:srgbClr val="000000"/>
                </a:solidFill>
                <a:latin typeface="Calibri"/>
              </a:rPr>
              <a:t> (license: BSD3)</a:t>
            </a:r>
          </a:p>
        </p:txBody>
      </p:sp>
      <p:pic>
        <p:nvPicPr>
          <p:cNvPr id="899" name="2_stardist_dmap.png"/>
          <p:cNvPicPr/>
          <p:nvPr/>
        </p:nvPicPr>
        <p:blipFill>
          <a:blip r:embed="rId4"/>
          <a:stretch/>
        </p:blipFill>
        <p:spPr>
          <a:xfrm>
            <a:off x="5519880" y="2295592"/>
            <a:ext cx="1696680" cy="1505160"/>
          </a:xfrm>
          <a:prstGeom prst="rect">
            <a:avLst/>
          </a:prstGeom>
          <a:ln w="12700">
            <a:noFill/>
          </a:ln>
        </p:spPr>
      </p:pic>
      <p:sp>
        <p:nvSpPr>
          <p:cNvPr id="900" name="Shape 443"/>
          <p:cNvSpPr/>
          <p:nvPr/>
        </p:nvSpPr>
        <p:spPr>
          <a:xfrm>
            <a:off x="5267520" y="1773592"/>
            <a:ext cx="2201400" cy="588960"/>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dirty="0">
                <a:solidFill>
                  <a:srgbClr val="000000"/>
                </a:solidFill>
                <a:latin typeface="Arial"/>
                <a:ea typeface="Arial"/>
              </a:rPr>
              <a:t>Object probabilities</a:t>
            </a:r>
            <a:endParaRPr lang="en-US" sz="1750" b="0" strike="noStrike" spc="-1" dirty="0">
              <a:solidFill>
                <a:srgbClr val="000000"/>
              </a:solidFill>
              <a:latin typeface="Calibri"/>
            </a:endParaRPr>
          </a:p>
        </p:txBody>
      </p:sp>
      <p:pic>
        <p:nvPicPr>
          <p:cNvPr id="901" name="rad_08.png"/>
          <p:cNvPicPr/>
          <p:nvPr/>
        </p:nvPicPr>
        <p:blipFill>
          <a:blip r:embed="rId5"/>
          <a:stretch/>
        </p:blipFill>
        <p:spPr>
          <a:xfrm>
            <a:off x="8051056" y="2585880"/>
            <a:ext cx="1688760" cy="1494720"/>
          </a:xfrm>
          <a:prstGeom prst="rect">
            <a:avLst/>
          </a:prstGeom>
          <a:ln w="12700">
            <a:noFill/>
          </a:ln>
        </p:spPr>
      </p:pic>
      <p:pic>
        <p:nvPicPr>
          <p:cNvPr id="902" name="rad_20.png"/>
          <p:cNvPicPr/>
          <p:nvPr/>
        </p:nvPicPr>
        <p:blipFill>
          <a:blip r:embed="rId6"/>
          <a:stretch/>
        </p:blipFill>
        <p:spPr>
          <a:xfrm>
            <a:off x="9775834" y="2585880"/>
            <a:ext cx="1688760" cy="1494720"/>
          </a:xfrm>
          <a:prstGeom prst="rect">
            <a:avLst/>
          </a:prstGeom>
          <a:ln w="12700">
            <a:noFill/>
          </a:ln>
        </p:spPr>
      </p:pic>
      <p:sp>
        <p:nvSpPr>
          <p:cNvPr id="904" name="Shape 443"/>
          <p:cNvSpPr/>
          <p:nvPr/>
        </p:nvSpPr>
        <p:spPr>
          <a:xfrm>
            <a:off x="8007514" y="2110680"/>
            <a:ext cx="3457440" cy="588960"/>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dirty="0">
                <a:solidFill>
                  <a:srgbClr val="000000"/>
                </a:solidFill>
                <a:latin typeface="Arial"/>
                <a:ea typeface="Arial"/>
              </a:rPr>
              <a:t>Directional distance maps (32x)</a:t>
            </a:r>
            <a:endParaRPr lang="en-US" sz="1750" b="0" strike="noStrike" spc="-1" dirty="0">
              <a:solidFill>
                <a:srgbClr val="000000"/>
              </a:solidFill>
              <a:latin typeface="Calibri"/>
            </a:endParaRPr>
          </a:p>
        </p:txBody>
      </p:sp>
      <p:pic>
        <p:nvPicPr>
          <p:cNvPr id="908" name="Picture 4"/>
          <p:cNvPicPr/>
          <p:nvPr/>
        </p:nvPicPr>
        <p:blipFill>
          <a:blip r:embed="rId7"/>
          <a:srcRect l="59673" t="12715" r="14541"/>
          <a:stretch/>
        </p:blipFill>
        <p:spPr>
          <a:xfrm>
            <a:off x="2536650" y="4400280"/>
            <a:ext cx="2321280" cy="1486440"/>
          </a:xfrm>
          <a:prstGeom prst="rect">
            <a:avLst/>
          </a:prstGeom>
          <a:ln w="0">
            <a:noFill/>
          </a:ln>
        </p:spPr>
      </p:pic>
      <p:pic>
        <p:nvPicPr>
          <p:cNvPr id="2" name="Picture 2">
            <a:extLst>
              <a:ext uri="{FF2B5EF4-FFF2-40B4-BE49-F238E27FC236}">
                <a16:creationId xmlns:a16="http://schemas.microsoft.com/office/drawing/2014/main" id="{625576CC-DD32-8E4B-45DB-973F5CC594BA}"/>
              </a:ext>
            </a:extLst>
          </p:cNvPr>
          <p:cNvPicPr/>
          <p:nvPr/>
        </p:nvPicPr>
        <p:blipFill>
          <a:blip r:embed="rId8"/>
          <a:srcRect l="67372" t="50787" r="-7338"/>
          <a:stretch/>
        </p:blipFill>
        <p:spPr>
          <a:xfrm>
            <a:off x="2855953" y="2599189"/>
            <a:ext cx="2303280" cy="1518480"/>
          </a:xfrm>
          <a:prstGeom prst="rect">
            <a:avLst/>
          </a:prstGeom>
          <a:ln w="0">
            <a:noFill/>
          </a:ln>
        </p:spPr>
      </p:pic>
      <p:sp>
        <p:nvSpPr>
          <p:cNvPr id="3" name="Shape 438">
            <a:extLst>
              <a:ext uri="{FF2B5EF4-FFF2-40B4-BE49-F238E27FC236}">
                <a16:creationId xmlns:a16="http://schemas.microsoft.com/office/drawing/2014/main" id="{0C712FD9-1110-9E77-BB1D-71EB113FBFEA}"/>
              </a:ext>
            </a:extLst>
          </p:cNvPr>
          <p:cNvSpPr/>
          <p:nvPr/>
        </p:nvSpPr>
        <p:spPr>
          <a:xfrm>
            <a:off x="2886463" y="1996920"/>
            <a:ext cx="1667880" cy="588960"/>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dirty="0">
                <a:solidFill>
                  <a:srgbClr val="000000"/>
                </a:solidFill>
                <a:latin typeface="Arial"/>
                <a:ea typeface="Arial"/>
              </a:rPr>
              <a:t>Ground truth</a:t>
            </a:r>
            <a:endParaRPr lang="en-US" sz="1750" b="0" strike="noStrike" spc="-1" dirty="0">
              <a:solidFill>
                <a:srgbClr val="000000"/>
              </a:solidFill>
              <a:latin typeface="Calibri"/>
            </a:endParaRPr>
          </a:p>
        </p:txBody>
      </p:sp>
      <p:sp>
        <p:nvSpPr>
          <p:cNvPr id="4" name="Arrow: Right 3">
            <a:extLst>
              <a:ext uri="{FF2B5EF4-FFF2-40B4-BE49-F238E27FC236}">
                <a16:creationId xmlns:a16="http://schemas.microsoft.com/office/drawing/2014/main" id="{FCEF0188-7B7F-26EB-5B32-80B8914DC3B3}"/>
              </a:ext>
            </a:extLst>
          </p:cNvPr>
          <p:cNvSpPr/>
          <p:nvPr/>
        </p:nvSpPr>
        <p:spPr>
          <a:xfrm>
            <a:off x="4757954" y="3166909"/>
            <a:ext cx="711394" cy="4168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04B39D04-3C7D-AED9-18EB-2CF58D0FC4C9}"/>
              </a:ext>
            </a:extLst>
          </p:cNvPr>
          <p:cNvSpPr/>
          <p:nvPr/>
        </p:nvSpPr>
        <p:spPr>
          <a:xfrm>
            <a:off x="4757954" y="3778363"/>
            <a:ext cx="3249560" cy="4168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715B764D-8C78-A90D-7104-FE5592E624AF}"/>
              </a:ext>
            </a:extLst>
          </p:cNvPr>
          <p:cNvSpPr/>
          <p:nvPr/>
        </p:nvSpPr>
        <p:spPr>
          <a:xfrm>
            <a:off x="8051056" y="225720"/>
            <a:ext cx="2364104" cy="696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Class. Image </a:t>
            </a:r>
            <a:r>
              <a:rPr lang="de-DE" dirty="0" err="1">
                <a:solidFill>
                  <a:schemeClr val="bg1"/>
                </a:solidFill>
              </a:rPr>
              <a:t>proc</a:t>
            </a:r>
            <a:r>
              <a:rPr lang="de-DE" dirty="0">
                <a:solidFill>
                  <a:schemeClr val="bg1"/>
                </a:solidFill>
              </a:rPr>
              <a:t>.</a:t>
            </a:r>
            <a:endParaRPr lang="en-US" dirty="0">
              <a:solidFill>
                <a:schemeClr val="bg1"/>
              </a:solidFill>
            </a:endParaRPr>
          </a:p>
        </p:txBody>
      </p:sp>
      <p:sp>
        <p:nvSpPr>
          <p:cNvPr id="7" name="Arrow: Right 6">
            <a:extLst>
              <a:ext uri="{FF2B5EF4-FFF2-40B4-BE49-F238E27FC236}">
                <a16:creationId xmlns:a16="http://schemas.microsoft.com/office/drawing/2014/main" id="{AA54A86C-A3E3-7F9D-5298-8789D2C2E5A1}"/>
              </a:ext>
            </a:extLst>
          </p:cNvPr>
          <p:cNvSpPr/>
          <p:nvPr/>
        </p:nvSpPr>
        <p:spPr>
          <a:xfrm>
            <a:off x="8051056" y="981049"/>
            <a:ext cx="2364104" cy="696728"/>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Deep </a:t>
            </a:r>
            <a:r>
              <a:rPr lang="de-DE" dirty="0" err="1">
                <a:solidFill>
                  <a:schemeClr val="bg1"/>
                </a:solidFill>
              </a:rPr>
              <a:t>learning</a:t>
            </a:r>
            <a:endParaRPr lang="en-US" dirty="0">
              <a:solidFill>
                <a:schemeClr val="bg1"/>
              </a:solidFill>
            </a:endParaRPr>
          </a:p>
        </p:txBody>
      </p:sp>
      <p:sp>
        <p:nvSpPr>
          <p:cNvPr id="8" name="Arrow: Right 7">
            <a:extLst>
              <a:ext uri="{FF2B5EF4-FFF2-40B4-BE49-F238E27FC236}">
                <a16:creationId xmlns:a16="http://schemas.microsoft.com/office/drawing/2014/main" id="{30383330-ECB5-20FB-5894-48624E914939}"/>
              </a:ext>
            </a:extLst>
          </p:cNvPr>
          <p:cNvSpPr/>
          <p:nvPr/>
        </p:nvSpPr>
        <p:spPr>
          <a:xfrm rot="20495263">
            <a:off x="4857930" y="4901952"/>
            <a:ext cx="3249560" cy="416891"/>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FFE0562-B685-1375-2215-D21C8AE27894}"/>
              </a:ext>
            </a:extLst>
          </p:cNvPr>
          <p:cNvSpPr/>
          <p:nvPr/>
        </p:nvSpPr>
        <p:spPr>
          <a:xfrm rot="18415336">
            <a:off x="4576188" y="4385238"/>
            <a:ext cx="1906594" cy="416891"/>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6936414-6B58-7F7A-6940-91BC581E6E2A}"/>
              </a:ext>
            </a:extLst>
          </p:cNvPr>
          <p:cNvSpPr/>
          <p:nvPr/>
        </p:nvSpPr>
        <p:spPr>
          <a:xfrm rot="2507183">
            <a:off x="851142" y="4598048"/>
            <a:ext cx="1906594" cy="416891"/>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3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0"/>
      <p:bldP spid="904" grpId="0"/>
      <p:bldP spid="4" grpId="0" animBg="1"/>
      <p:bldP spid="5"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PlaceHolder 1"/>
          <p:cNvSpPr>
            <a:spLocks noGrp="1"/>
          </p:cNvSpPr>
          <p:nvPr>
            <p:ph type="title"/>
          </p:nvPr>
        </p:nvSpPr>
        <p:spPr>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StarDist</a:t>
            </a:r>
            <a:endParaRPr lang="en-US" sz="4300" b="0" strike="noStrike" spc="-1">
              <a:solidFill>
                <a:srgbClr val="000000"/>
              </a:solidFill>
              <a:latin typeface="Calibri"/>
            </a:endParaRPr>
          </a:p>
        </p:txBody>
      </p:sp>
      <p:sp>
        <p:nvSpPr>
          <p:cNvPr id="897" name="PlaceHolder 2"/>
          <p:cNvSpPr>
            <a:spLocks noGrp="1"/>
          </p:cNvSpPr>
          <p:nvPr>
            <p:ph sz="quarter" idx="10"/>
          </p:nvPr>
        </p:nvSpPr>
        <p:spPr>
          <a:prstGeom prst="rect">
            <a:avLst/>
          </a:prstGeom>
          <a:noFill/>
          <a:ln w="0">
            <a:noFill/>
          </a:ln>
        </p:spPr>
        <p:txBody>
          <a:bodyPr anchor="t">
            <a:normAutofit/>
          </a:bodyPr>
          <a:lstStyle/>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Prediction of probable object centers + polygon outlines</a:t>
            </a:r>
          </a:p>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Non-maximum-suppression of less likely polygons</a:t>
            </a:r>
          </a:p>
        </p:txBody>
      </p:sp>
      <p:sp>
        <p:nvSpPr>
          <p:cNvPr id="898" name="TextBox 4"/>
          <p:cNvSpPr/>
          <p:nvPr/>
        </p:nvSpPr>
        <p:spPr>
          <a:xfrm>
            <a:off x="2895480" y="6154560"/>
            <a:ext cx="56491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Slide adapted from: Martin Weigert, EPFL Lausanne and from </a:t>
            </a:r>
            <a:r>
              <a:rPr lang="en-US" sz="1800" b="0" u="sng" strike="noStrike" spc="-1">
                <a:solidFill>
                  <a:srgbClr val="0563C1"/>
                </a:solidFill>
                <a:uFillTx/>
                <a:latin typeface="Calibri"/>
                <a:hlinkClick r:id="rId2"/>
              </a:rPr>
              <a:t>https://github.com/stardist/stardist</a:t>
            </a:r>
            <a:r>
              <a:rPr lang="en-US" sz="1800" b="0" strike="noStrike" spc="-1">
                <a:solidFill>
                  <a:srgbClr val="000000"/>
                </a:solidFill>
                <a:latin typeface="Calibri"/>
              </a:rPr>
              <a:t> (license: BSD3)</a:t>
            </a:r>
          </a:p>
        </p:txBody>
      </p:sp>
      <p:pic>
        <p:nvPicPr>
          <p:cNvPr id="899" name="2_stardist_dmap.png"/>
          <p:cNvPicPr/>
          <p:nvPr/>
        </p:nvPicPr>
        <p:blipFill>
          <a:blip r:embed="rId3"/>
          <a:stretch/>
        </p:blipFill>
        <p:spPr>
          <a:xfrm>
            <a:off x="1266659" y="2361240"/>
            <a:ext cx="1696680" cy="1505160"/>
          </a:xfrm>
          <a:prstGeom prst="rect">
            <a:avLst/>
          </a:prstGeom>
          <a:ln w="12700">
            <a:noFill/>
          </a:ln>
        </p:spPr>
      </p:pic>
      <p:sp>
        <p:nvSpPr>
          <p:cNvPr id="900" name="Shape 443"/>
          <p:cNvSpPr/>
          <p:nvPr/>
        </p:nvSpPr>
        <p:spPr>
          <a:xfrm>
            <a:off x="1014299" y="1951170"/>
            <a:ext cx="2201400" cy="477029"/>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dirty="0">
                <a:solidFill>
                  <a:srgbClr val="000000"/>
                </a:solidFill>
                <a:latin typeface="Arial"/>
                <a:ea typeface="Arial"/>
              </a:rPr>
              <a:t>Object probabilities</a:t>
            </a:r>
            <a:endParaRPr lang="en-US" sz="1750" b="0" strike="noStrike" spc="-1" dirty="0">
              <a:solidFill>
                <a:srgbClr val="000000"/>
              </a:solidFill>
              <a:latin typeface="Calibri"/>
            </a:endParaRPr>
          </a:p>
        </p:txBody>
      </p:sp>
      <p:pic>
        <p:nvPicPr>
          <p:cNvPr id="901" name="rad_08.png"/>
          <p:cNvPicPr/>
          <p:nvPr/>
        </p:nvPicPr>
        <p:blipFill>
          <a:blip r:embed="rId4"/>
          <a:stretch/>
        </p:blipFill>
        <p:spPr>
          <a:xfrm>
            <a:off x="426239" y="4349099"/>
            <a:ext cx="1688760" cy="1494720"/>
          </a:xfrm>
          <a:prstGeom prst="rect">
            <a:avLst/>
          </a:prstGeom>
          <a:ln w="12700">
            <a:noFill/>
          </a:ln>
        </p:spPr>
      </p:pic>
      <p:pic>
        <p:nvPicPr>
          <p:cNvPr id="902" name="rad_20.png"/>
          <p:cNvPicPr/>
          <p:nvPr/>
        </p:nvPicPr>
        <p:blipFill>
          <a:blip r:embed="rId5"/>
          <a:stretch/>
        </p:blipFill>
        <p:spPr>
          <a:xfrm>
            <a:off x="2194559" y="4349099"/>
            <a:ext cx="1688760" cy="1494720"/>
          </a:xfrm>
          <a:prstGeom prst="rect">
            <a:avLst/>
          </a:prstGeom>
          <a:ln w="12700">
            <a:noFill/>
          </a:ln>
        </p:spPr>
      </p:pic>
      <p:pic>
        <p:nvPicPr>
          <p:cNvPr id="903" name="Picture 2"/>
          <p:cNvPicPr/>
          <p:nvPr/>
        </p:nvPicPr>
        <p:blipFill>
          <a:blip r:embed="rId6"/>
          <a:srcRect t="50787" r="67661"/>
          <a:stretch/>
        </p:blipFill>
        <p:spPr>
          <a:xfrm>
            <a:off x="6527400" y="3417480"/>
            <a:ext cx="1863720" cy="1518480"/>
          </a:xfrm>
          <a:prstGeom prst="rect">
            <a:avLst/>
          </a:prstGeom>
          <a:ln w="0">
            <a:noFill/>
          </a:ln>
        </p:spPr>
      </p:pic>
      <p:sp>
        <p:nvSpPr>
          <p:cNvPr id="904" name="Shape 443"/>
          <p:cNvSpPr/>
          <p:nvPr/>
        </p:nvSpPr>
        <p:spPr>
          <a:xfrm>
            <a:off x="426239" y="3873899"/>
            <a:ext cx="3457440" cy="588960"/>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dirty="0">
                <a:solidFill>
                  <a:srgbClr val="000000"/>
                </a:solidFill>
                <a:latin typeface="Arial"/>
                <a:ea typeface="Arial"/>
              </a:rPr>
              <a:t>Directional distance maps</a:t>
            </a:r>
            <a:endParaRPr lang="en-US" sz="1750" b="0" strike="noStrike" spc="-1" dirty="0">
              <a:solidFill>
                <a:srgbClr val="000000"/>
              </a:solidFill>
              <a:latin typeface="Calibri"/>
            </a:endParaRPr>
          </a:p>
        </p:txBody>
      </p:sp>
      <p:sp>
        <p:nvSpPr>
          <p:cNvPr id="905" name="Shape 443"/>
          <p:cNvSpPr/>
          <p:nvPr/>
        </p:nvSpPr>
        <p:spPr>
          <a:xfrm>
            <a:off x="6370080" y="2888280"/>
            <a:ext cx="2201400" cy="588960"/>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a:solidFill>
                  <a:srgbClr val="000000"/>
                </a:solidFill>
                <a:latin typeface="Arial"/>
                <a:ea typeface="Arial"/>
              </a:rPr>
              <a:t>Polygon candidates</a:t>
            </a:r>
            <a:endParaRPr lang="en-US" sz="1750" b="0" strike="noStrike" spc="-1">
              <a:solidFill>
                <a:srgbClr val="000000"/>
              </a:solidFill>
              <a:latin typeface="Calibri"/>
            </a:endParaRPr>
          </a:p>
        </p:txBody>
      </p:sp>
      <p:sp>
        <p:nvSpPr>
          <p:cNvPr id="906" name="Shape 443"/>
          <p:cNvSpPr/>
          <p:nvPr/>
        </p:nvSpPr>
        <p:spPr>
          <a:xfrm>
            <a:off x="9990960" y="1630680"/>
            <a:ext cx="2201400" cy="784200"/>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dirty="0">
                <a:solidFill>
                  <a:srgbClr val="000000"/>
                </a:solidFill>
                <a:latin typeface="Arial"/>
                <a:ea typeface="Arial"/>
              </a:rPr>
              <a:t>Final segmentation: polygons</a:t>
            </a:r>
            <a:endParaRPr lang="en-US" sz="1750" b="0" strike="noStrike" spc="-1" dirty="0">
              <a:solidFill>
                <a:srgbClr val="000000"/>
              </a:solidFill>
              <a:latin typeface="Calibri"/>
            </a:endParaRPr>
          </a:p>
        </p:txBody>
      </p:sp>
      <p:pic>
        <p:nvPicPr>
          <p:cNvPr id="907" name="Picture 2"/>
          <p:cNvPicPr/>
          <p:nvPr/>
        </p:nvPicPr>
        <p:blipFill>
          <a:blip r:embed="rId6"/>
          <a:srcRect l="67372" t="50787" r="-7338"/>
          <a:stretch/>
        </p:blipFill>
        <p:spPr>
          <a:xfrm>
            <a:off x="10133520" y="4176720"/>
            <a:ext cx="2303280" cy="1518480"/>
          </a:xfrm>
          <a:prstGeom prst="rect">
            <a:avLst/>
          </a:prstGeom>
          <a:ln w="0">
            <a:noFill/>
          </a:ln>
        </p:spPr>
      </p:pic>
      <p:pic>
        <p:nvPicPr>
          <p:cNvPr id="909" name="Picture 4"/>
          <p:cNvPicPr/>
          <p:nvPr/>
        </p:nvPicPr>
        <p:blipFill>
          <a:blip r:embed="rId7"/>
          <a:srcRect l="85486" t="12715"/>
          <a:stretch/>
        </p:blipFill>
        <p:spPr>
          <a:xfrm>
            <a:off x="8629785" y="3339900"/>
            <a:ext cx="1367656" cy="1575360"/>
          </a:xfrm>
          <a:prstGeom prst="rect">
            <a:avLst/>
          </a:prstGeom>
          <a:ln w="0">
            <a:noFill/>
          </a:ln>
        </p:spPr>
      </p:pic>
      <p:pic>
        <p:nvPicPr>
          <p:cNvPr id="910" name="Picture 2"/>
          <p:cNvPicPr/>
          <p:nvPr/>
        </p:nvPicPr>
        <p:blipFill>
          <a:blip r:embed="rId6"/>
          <a:srcRect l="34454" t="50839" r="33207" b="-52"/>
          <a:stretch/>
        </p:blipFill>
        <p:spPr>
          <a:xfrm>
            <a:off x="10159800" y="2347920"/>
            <a:ext cx="1863720" cy="1518480"/>
          </a:xfrm>
          <a:prstGeom prst="rect">
            <a:avLst/>
          </a:prstGeom>
          <a:ln w="0">
            <a:noFill/>
          </a:ln>
        </p:spPr>
      </p:pic>
      <p:sp>
        <p:nvSpPr>
          <p:cNvPr id="2" name="Shape 443">
            <a:extLst>
              <a:ext uri="{FF2B5EF4-FFF2-40B4-BE49-F238E27FC236}">
                <a16:creationId xmlns:a16="http://schemas.microsoft.com/office/drawing/2014/main" id="{8BCE9370-6D5A-91D5-2623-62CCDE91FF4A}"/>
              </a:ext>
            </a:extLst>
          </p:cNvPr>
          <p:cNvSpPr/>
          <p:nvPr/>
        </p:nvSpPr>
        <p:spPr>
          <a:xfrm>
            <a:off x="9960000" y="3756210"/>
            <a:ext cx="2201400" cy="592889"/>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numCol="1" spcCol="0" anchor="ctr">
            <a:noAutofit/>
          </a:bodyPr>
          <a:lstStyle/>
          <a:p>
            <a:pPr algn="ctr">
              <a:lnSpc>
                <a:spcPct val="100000"/>
              </a:lnSpc>
              <a:buNone/>
            </a:pPr>
            <a:r>
              <a:rPr lang="en-US" sz="1750" b="0" strike="noStrike" spc="-1" dirty="0">
                <a:solidFill>
                  <a:srgbClr val="000000"/>
                </a:solidFill>
                <a:latin typeface="Arial"/>
                <a:ea typeface="Arial"/>
              </a:rPr>
              <a:t>Label image</a:t>
            </a:r>
            <a:endParaRPr lang="en-US" sz="1750" b="0" strike="noStrike" spc="-1" dirty="0">
              <a:solidFill>
                <a:srgbClr val="000000"/>
              </a:solidFill>
              <a:latin typeface="Calibri"/>
            </a:endParaRPr>
          </a:p>
        </p:txBody>
      </p:sp>
      <p:sp>
        <p:nvSpPr>
          <p:cNvPr id="3" name="Arrow: Right 2">
            <a:extLst>
              <a:ext uri="{FF2B5EF4-FFF2-40B4-BE49-F238E27FC236}">
                <a16:creationId xmlns:a16="http://schemas.microsoft.com/office/drawing/2014/main" id="{447C9D84-E80B-93EA-5029-FBD224923D5B}"/>
              </a:ext>
            </a:extLst>
          </p:cNvPr>
          <p:cNvSpPr/>
          <p:nvPr/>
        </p:nvSpPr>
        <p:spPr>
          <a:xfrm>
            <a:off x="4063236" y="4462859"/>
            <a:ext cx="2328085" cy="2603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Arrow: Right 3">
            <a:extLst>
              <a:ext uri="{FF2B5EF4-FFF2-40B4-BE49-F238E27FC236}">
                <a16:creationId xmlns:a16="http://schemas.microsoft.com/office/drawing/2014/main" id="{29F8E8FF-8F6B-49A6-A55B-5818ACF156D5}"/>
              </a:ext>
            </a:extLst>
          </p:cNvPr>
          <p:cNvSpPr/>
          <p:nvPr/>
        </p:nvSpPr>
        <p:spPr>
          <a:xfrm>
            <a:off x="3038939" y="2959458"/>
            <a:ext cx="1416183" cy="2603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Rectangle 4">
            <a:extLst>
              <a:ext uri="{FF2B5EF4-FFF2-40B4-BE49-F238E27FC236}">
                <a16:creationId xmlns:a16="http://schemas.microsoft.com/office/drawing/2014/main" id="{464A43B9-462F-CC9E-0C9F-727481DCB7C2}"/>
              </a:ext>
            </a:extLst>
          </p:cNvPr>
          <p:cNvSpPr/>
          <p:nvPr/>
        </p:nvSpPr>
        <p:spPr>
          <a:xfrm>
            <a:off x="4569375" y="2718816"/>
            <a:ext cx="1376880" cy="7584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Local maxima</a:t>
            </a:r>
            <a:endParaRPr lang="LID4096" dirty="0"/>
          </a:p>
        </p:txBody>
      </p:sp>
      <p:sp>
        <p:nvSpPr>
          <p:cNvPr id="6" name="Arrow: Right 5">
            <a:extLst>
              <a:ext uri="{FF2B5EF4-FFF2-40B4-BE49-F238E27FC236}">
                <a16:creationId xmlns:a16="http://schemas.microsoft.com/office/drawing/2014/main" id="{2EC23078-92E0-FF70-38BC-AFC936065457}"/>
              </a:ext>
            </a:extLst>
          </p:cNvPr>
          <p:cNvSpPr/>
          <p:nvPr/>
        </p:nvSpPr>
        <p:spPr>
          <a:xfrm rot="5400000">
            <a:off x="4786273" y="3861121"/>
            <a:ext cx="943082" cy="2603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90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899"/>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902"/>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901"/>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9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05"/>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9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909"/>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910"/>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906"/>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907"/>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F8968A-DE35-B0BD-18B3-0151EDDAD008}"/>
              </a:ext>
            </a:extLst>
          </p:cNvPr>
          <p:cNvSpPr>
            <a:spLocks noGrp="1"/>
          </p:cNvSpPr>
          <p:nvPr>
            <p:ph type="title"/>
          </p:nvPr>
        </p:nvSpPr>
        <p:spPr/>
        <p:txBody>
          <a:bodyPr/>
          <a:lstStyle/>
          <a:p>
            <a:r>
              <a:rPr lang="de-DE" dirty="0" err="1"/>
              <a:t>StarDist</a:t>
            </a:r>
            <a:r>
              <a:rPr lang="de-DE" dirty="0"/>
              <a:t>: </a:t>
            </a:r>
            <a:r>
              <a:rPr lang="de-DE" dirty="0" err="1"/>
              <a:t>Limitations</a:t>
            </a:r>
            <a:endParaRPr lang="en-US" dirty="0"/>
          </a:p>
        </p:txBody>
      </p:sp>
      <p:sp>
        <p:nvSpPr>
          <p:cNvPr id="6" name="Content Placeholder 5">
            <a:extLst>
              <a:ext uri="{FF2B5EF4-FFF2-40B4-BE49-F238E27FC236}">
                <a16:creationId xmlns:a16="http://schemas.microsoft.com/office/drawing/2014/main" id="{D3FE277E-DC0E-A7D1-CDE9-BB23B5633767}"/>
              </a:ext>
            </a:extLst>
          </p:cNvPr>
          <p:cNvSpPr>
            <a:spLocks noGrp="1"/>
          </p:cNvSpPr>
          <p:nvPr>
            <p:ph sz="quarter" idx="10"/>
          </p:nvPr>
        </p:nvSpPr>
        <p:spPr>
          <a:xfrm>
            <a:off x="875566" y="1184014"/>
            <a:ext cx="10644901" cy="659299"/>
          </a:xfrm>
        </p:spPr>
        <p:txBody>
          <a:bodyPr/>
          <a:lstStyle/>
          <a:p>
            <a:r>
              <a:rPr lang="de-DE" sz="3200" dirty="0"/>
              <a:t>Star-</a:t>
            </a:r>
            <a:r>
              <a:rPr lang="de-DE" sz="3200" dirty="0" err="1"/>
              <a:t>convex</a:t>
            </a:r>
            <a:r>
              <a:rPr lang="de-DE" sz="3200" dirty="0"/>
              <a:t> </a:t>
            </a:r>
            <a:r>
              <a:rPr lang="de-DE" sz="3200" dirty="0" err="1"/>
              <a:t>shapes</a:t>
            </a:r>
            <a:r>
              <a:rPr lang="de-DE" sz="3200" dirty="0"/>
              <a:t>!</a:t>
            </a:r>
            <a:endParaRPr lang="en-US" sz="3200" dirty="0"/>
          </a:p>
        </p:txBody>
      </p:sp>
      <p:sp>
        <p:nvSpPr>
          <p:cNvPr id="7" name="Oval 6">
            <a:extLst>
              <a:ext uri="{FF2B5EF4-FFF2-40B4-BE49-F238E27FC236}">
                <a16:creationId xmlns:a16="http://schemas.microsoft.com/office/drawing/2014/main" id="{4E5D7DE1-F355-8EB2-3368-30577B3AAD2C}"/>
              </a:ext>
            </a:extLst>
          </p:cNvPr>
          <p:cNvSpPr/>
          <p:nvPr/>
        </p:nvSpPr>
        <p:spPr>
          <a:xfrm>
            <a:off x="895875" y="2257214"/>
            <a:ext cx="1814285" cy="1785257"/>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B38F608-6C0A-5116-2844-CDCB9FBF8891}"/>
              </a:ext>
            </a:extLst>
          </p:cNvPr>
          <p:cNvCxnSpPr>
            <a:stCxn id="7" idx="0"/>
          </p:cNvCxnSpPr>
          <p:nvPr/>
        </p:nvCxnSpPr>
        <p:spPr>
          <a:xfrm>
            <a:off x="1803018" y="2257214"/>
            <a:ext cx="14527" cy="93372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DBB2F5-33E0-5A0F-5BA0-2869124E22E1}"/>
              </a:ext>
            </a:extLst>
          </p:cNvPr>
          <p:cNvCxnSpPr>
            <a:cxnSpLocks/>
            <a:endCxn id="7" idx="5"/>
          </p:cNvCxnSpPr>
          <p:nvPr/>
        </p:nvCxnSpPr>
        <p:spPr>
          <a:xfrm>
            <a:off x="1832059" y="3190934"/>
            <a:ext cx="612405" cy="590092"/>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F23654-F795-3E2E-02BD-0657DD413924}"/>
              </a:ext>
            </a:extLst>
          </p:cNvPr>
          <p:cNvCxnSpPr>
            <a:cxnSpLocks/>
            <a:endCxn id="7" idx="7"/>
          </p:cNvCxnSpPr>
          <p:nvPr/>
        </p:nvCxnSpPr>
        <p:spPr>
          <a:xfrm flipV="1">
            <a:off x="1803018" y="2518659"/>
            <a:ext cx="641446" cy="631184"/>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A70852-39B2-344A-FEC5-077470CA0AF8}"/>
              </a:ext>
            </a:extLst>
          </p:cNvPr>
          <p:cNvCxnSpPr>
            <a:cxnSpLocks/>
            <a:endCxn id="7" idx="3"/>
          </p:cNvCxnSpPr>
          <p:nvPr/>
        </p:nvCxnSpPr>
        <p:spPr>
          <a:xfrm flipH="1">
            <a:off x="1161571" y="3190934"/>
            <a:ext cx="618261" cy="590092"/>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31C60B-C2AE-E962-0065-E7BB00EE092F}"/>
              </a:ext>
            </a:extLst>
          </p:cNvPr>
          <p:cNvCxnSpPr>
            <a:cxnSpLocks/>
            <a:endCxn id="7" idx="4"/>
          </p:cNvCxnSpPr>
          <p:nvPr/>
        </p:nvCxnSpPr>
        <p:spPr>
          <a:xfrm>
            <a:off x="1803018" y="3190934"/>
            <a:ext cx="0" cy="851537"/>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F0E315-B48F-F5DC-A5DA-13528ABC0C77}"/>
              </a:ext>
            </a:extLst>
          </p:cNvPr>
          <p:cNvCxnSpPr>
            <a:cxnSpLocks/>
            <a:endCxn id="7" idx="6"/>
          </p:cNvCxnSpPr>
          <p:nvPr/>
        </p:nvCxnSpPr>
        <p:spPr>
          <a:xfrm>
            <a:off x="1773984" y="3149843"/>
            <a:ext cx="936176" cy="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A6EDE23-1DBE-B86C-C1DF-A8ECB642FA32}"/>
              </a:ext>
            </a:extLst>
          </p:cNvPr>
          <p:cNvCxnSpPr>
            <a:cxnSpLocks/>
            <a:endCxn id="7" idx="2"/>
          </p:cNvCxnSpPr>
          <p:nvPr/>
        </p:nvCxnSpPr>
        <p:spPr>
          <a:xfrm flipH="1">
            <a:off x="895875" y="3149843"/>
            <a:ext cx="921670" cy="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053913B-9159-26B8-E884-32DFD2D5A809}"/>
              </a:ext>
            </a:extLst>
          </p:cNvPr>
          <p:cNvCxnSpPr>
            <a:cxnSpLocks/>
            <a:endCxn id="7" idx="1"/>
          </p:cNvCxnSpPr>
          <p:nvPr/>
        </p:nvCxnSpPr>
        <p:spPr>
          <a:xfrm flipH="1" flipV="1">
            <a:off x="1161571" y="2518659"/>
            <a:ext cx="641447" cy="631184"/>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6970AF05-17A5-15E5-39A4-4E3A0EFE0D98}"/>
              </a:ext>
            </a:extLst>
          </p:cNvPr>
          <p:cNvGrpSpPr/>
          <p:nvPr/>
        </p:nvGrpSpPr>
        <p:grpSpPr>
          <a:xfrm rot="19938110">
            <a:off x="3584572" y="2257214"/>
            <a:ext cx="936184" cy="1785257"/>
            <a:chOff x="3377352" y="2854509"/>
            <a:chExt cx="1814285" cy="1785257"/>
          </a:xfrm>
        </p:grpSpPr>
        <p:sp>
          <p:nvSpPr>
            <p:cNvPr id="40" name="Oval 39">
              <a:extLst>
                <a:ext uri="{FF2B5EF4-FFF2-40B4-BE49-F238E27FC236}">
                  <a16:creationId xmlns:a16="http://schemas.microsoft.com/office/drawing/2014/main" id="{CD00B287-AB3A-B1FF-1FBD-0A89012081F4}"/>
                </a:ext>
              </a:extLst>
            </p:cNvPr>
            <p:cNvSpPr/>
            <p:nvPr/>
          </p:nvSpPr>
          <p:spPr>
            <a:xfrm>
              <a:off x="3377352" y="2854509"/>
              <a:ext cx="1814285" cy="1785257"/>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F1778508-1EE4-E388-32C8-C07800CA1381}"/>
                </a:ext>
              </a:extLst>
            </p:cNvPr>
            <p:cNvCxnSpPr>
              <a:stCxn id="40" idx="0"/>
            </p:cNvCxnSpPr>
            <p:nvPr/>
          </p:nvCxnSpPr>
          <p:spPr>
            <a:xfrm>
              <a:off x="4284495" y="2854509"/>
              <a:ext cx="14527" cy="93372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EA31F70-7DF9-9D5E-7826-30E205CC4C0C}"/>
                </a:ext>
              </a:extLst>
            </p:cNvPr>
            <p:cNvCxnSpPr>
              <a:cxnSpLocks/>
              <a:endCxn id="40" idx="5"/>
            </p:cNvCxnSpPr>
            <p:nvPr/>
          </p:nvCxnSpPr>
          <p:spPr>
            <a:xfrm>
              <a:off x="4313536" y="3788229"/>
              <a:ext cx="612405" cy="590092"/>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F74A1CE-CE40-F4FD-DB92-F218CD345E50}"/>
                </a:ext>
              </a:extLst>
            </p:cNvPr>
            <p:cNvCxnSpPr>
              <a:cxnSpLocks/>
              <a:endCxn id="40" idx="7"/>
            </p:cNvCxnSpPr>
            <p:nvPr/>
          </p:nvCxnSpPr>
          <p:spPr>
            <a:xfrm flipV="1">
              <a:off x="4284495" y="3115954"/>
              <a:ext cx="641446" cy="631184"/>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5C70D00-D74E-523D-2039-C178B4398117}"/>
                </a:ext>
              </a:extLst>
            </p:cNvPr>
            <p:cNvCxnSpPr>
              <a:cxnSpLocks/>
              <a:endCxn id="40" idx="3"/>
            </p:cNvCxnSpPr>
            <p:nvPr/>
          </p:nvCxnSpPr>
          <p:spPr>
            <a:xfrm flipH="1">
              <a:off x="3643048" y="3788229"/>
              <a:ext cx="618261" cy="590092"/>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304488F-7108-D701-BB23-E556D3896BF6}"/>
                </a:ext>
              </a:extLst>
            </p:cNvPr>
            <p:cNvCxnSpPr>
              <a:cxnSpLocks/>
              <a:endCxn id="40" idx="4"/>
            </p:cNvCxnSpPr>
            <p:nvPr/>
          </p:nvCxnSpPr>
          <p:spPr>
            <a:xfrm>
              <a:off x="4284495" y="3788229"/>
              <a:ext cx="0" cy="851537"/>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DD31E19-573F-CF09-92F7-DF57B1269B1F}"/>
                </a:ext>
              </a:extLst>
            </p:cNvPr>
            <p:cNvCxnSpPr>
              <a:cxnSpLocks/>
              <a:endCxn id="40" idx="6"/>
            </p:cNvCxnSpPr>
            <p:nvPr/>
          </p:nvCxnSpPr>
          <p:spPr>
            <a:xfrm>
              <a:off x="4255461" y="3747138"/>
              <a:ext cx="936176" cy="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15A2EDE-5D55-31BD-ED98-B504B35612E9}"/>
                </a:ext>
              </a:extLst>
            </p:cNvPr>
            <p:cNvCxnSpPr>
              <a:cxnSpLocks/>
              <a:endCxn id="40" idx="2"/>
            </p:cNvCxnSpPr>
            <p:nvPr/>
          </p:nvCxnSpPr>
          <p:spPr>
            <a:xfrm flipH="1">
              <a:off x="3377352" y="3747138"/>
              <a:ext cx="921670" cy="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61B3950-4E94-A7A1-1560-551317B59ED5}"/>
                </a:ext>
              </a:extLst>
            </p:cNvPr>
            <p:cNvCxnSpPr>
              <a:cxnSpLocks/>
              <a:endCxn id="40" idx="1"/>
            </p:cNvCxnSpPr>
            <p:nvPr/>
          </p:nvCxnSpPr>
          <p:spPr>
            <a:xfrm flipH="1" flipV="1">
              <a:off x="3643048" y="3115954"/>
              <a:ext cx="641447" cy="631184"/>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AA992707-738A-35C1-FB95-554A81B4D869}"/>
              </a:ext>
            </a:extLst>
          </p:cNvPr>
          <p:cNvGrpSpPr/>
          <p:nvPr/>
        </p:nvGrpSpPr>
        <p:grpSpPr>
          <a:xfrm>
            <a:off x="5779932" y="2246328"/>
            <a:ext cx="1691001" cy="1920952"/>
            <a:chOff x="5779932" y="2246328"/>
            <a:chExt cx="1691001" cy="1920952"/>
          </a:xfrm>
        </p:grpSpPr>
        <p:sp>
          <p:nvSpPr>
            <p:cNvPr id="9" name="Oval 8">
              <a:extLst>
                <a:ext uri="{FF2B5EF4-FFF2-40B4-BE49-F238E27FC236}">
                  <a16:creationId xmlns:a16="http://schemas.microsoft.com/office/drawing/2014/main" id="{6EC5AD30-EEEE-4767-8E91-E622E2719618}"/>
                </a:ext>
              </a:extLst>
            </p:cNvPr>
            <p:cNvSpPr/>
            <p:nvPr/>
          </p:nvSpPr>
          <p:spPr>
            <a:xfrm>
              <a:off x="5779932" y="2246328"/>
              <a:ext cx="1052286" cy="1785257"/>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01FA2A8-33B3-3CEB-E7D8-13E6FA42A583}"/>
                </a:ext>
              </a:extLst>
            </p:cNvPr>
            <p:cNvSpPr/>
            <p:nvPr/>
          </p:nvSpPr>
          <p:spPr>
            <a:xfrm rot="4881710">
              <a:off x="6134204" y="2830551"/>
              <a:ext cx="1052286" cy="1621172"/>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E35D3F87-9B83-D663-48AF-652A900C21AA}"/>
                </a:ext>
              </a:extLst>
            </p:cNvPr>
            <p:cNvCxnSpPr>
              <a:cxnSpLocks/>
              <a:endCxn id="9" idx="0"/>
            </p:cNvCxnSpPr>
            <p:nvPr/>
          </p:nvCxnSpPr>
          <p:spPr>
            <a:xfrm flipH="1" flipV="1">
              <a:off x="6306075" y="2246328"/>
              <a:ext cx="193155" cy="128384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CA80D4D-C622-2A69-4920-C12C7CC255CD}"/>
                </a:ext>
              </a:extLst>
            </p:cNvPr>
            <p:cNvCxnSpPr>
              <a:cxnSpLocks/>
              <a:endCxn id="9" idx="7"/>
            </p:cNvCxnSpPr>
            <p:nvPr/>
          </p:nvCxnSpPr>
          <p:spPr>
            <a:xfrm flipV="1">
              <a:off x="6458475" y="2507773"/>
              <a:ext cx="219639" cy="1022395"/>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79DA456-7E1F-7BF9-5A40-34149C5C16B2}"/>
                </a:ext>
              </a:extLst>
            </p:cNvPr>
            <p:cNvCxnSpPr>
              <a:cxnSpLocks/>
            </p:cNvCxnSpPr>
            <p:nvPr/>
          </p:nvCxnSpPr>
          <p:spPr>
            <a:xfrm flipV="1">
              <a:off x="6499230" y="3146359"/>
              <a:ext cx="332988" cy="383809"/>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1309333-3604-F2F6-0AA9-F5AB84922D23}"/>
                </a:ext>
              </a:extLst>
            </p:cNvPr>
            <p:cNvCxnSpPr>
              <a:cxnSpLocks/>
              <a:endCxn id="10" idx="1"/>
            </p:cNvCxnSpPr>
            <p:nvPr/>
          </p:nvCxnSpPr>
          <p:spPr>
            <a:xfrm flipV="1">
              <a:off x="6499230" y="3187231"/>
              <a:ext cx="671908" cy="342937"/>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B58A6F9-D0EC-E64A-F632-3CE0A9568E7B}"/>
                </a:ext>
              </a:extLst>
            </p:cNvPr>
            <p:cNvCxnSpPr>
              <a:cxnSpLocks/>
              <a:endCxn id="10" idx="0"/>
            </p:cNvCxnSpPr>
            <p:nvPr/>
          </p:nvCxnSpPr>
          <p:spPr>
            <a:xfrm>
              <a:off x="6499230" y="3519392"/>
              <a:ext cx="962508" cy="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2A60E9-7AD0-A764-7DCF-B43C8E1409BA}"/>
                </a:ext>
              </a:extLst>
            </p:cNvPr>
            <p:cNvCxnSpPr>
              <a:cxnSpLocks/>
              <a:endCxn id="10" idx="7"/>
            </p:cNvCxnSpPr>
            <p:nvPr/>
          </p:nvCxnSpPr>
          <p:spPr>
            <a:xfrm>
              <a:off x="6458475" y="3508617"/>
              <a:ext cx="824419" cy="414252"/>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6A44172-7467-1A02-CD8C-0CD7DEA30938}"/>
                </a:ext>
              </a:extLst>
            </p:cNvPr>
            <p:cNvCxnSpPr>
              <a:cxnSpLocks/>
              <a:endCxn id="10" idx="6"/>
            </p:cNvCxnSpPr>
            <p:nvPr/>
          </p:nvCxnSpPr>
          <p:spPr>
            <a:xfrm>
              <a:off x="6499230" y="3540943"/>
              <a:ext cx="240140" cy="620369"/>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5947C29-B796-92E7-EE6C-DB11163C8190}"/>
                </a:ext>
              </a:extLst>
            </p:cNvPr>
            <p:cNvCxnSpPr>
              <a:cxnSpLocks/>
              <a:endCxn id="10" idx="5"/>
            </p:cNvCxnSpPr>
            <p:nvPr/>
          </p:nvCxnSpPr>
          <p:spPr>
            <a:xfrm flipH="1">
              <a:off x="6149556" y="3540943"/>
              <a:ext cx="308919" cy="55410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DF034F7-2429-4536-A3B6-75DE218DBCA6}"/>
                </a:ext>
              </a:extLst>
            </p:cNvPr>
            <p:cNvCxnSpPr>
              <a:cxnSpLocks/>
              <a:endCxn id="10" idx="4"/>
            </p:cNvCxnSpPr>
            <p:nvPr/>
          </p:nvCxnSpPr>
          <p:spPr>
            <a:xfrm flipH="1">
              <a:off x="5858956" y="3540943"/>
              <a:ext cx="599519" cy="221939"/>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B4C4642-52B5-69E4-7713-90C2FCC0E429}"/>
                </a:ext>
              </a:extLst>
            </p:cNvPr>
            <p:cNvCxnSpPr>
              <a:cxnSpLocks/>
              <a:endCxn id="9" idx="2"/>
            </p:cNvCxnSpPr>
            <p:nvPr/>
          </p:nvCxnSpPr>
          <p:spPr>
            <a:xfrm flipH="1" flipV="1">
              <a:off x="5779932" y="3138957"/>
              <a:ext cx="678543" cy="36966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F79EC3E-1D1E-C516-4280-5EB4BD4765EA}"/>
                </a:ext>
              </a:extLst>
            </p:cNvPr>
            <p:cNvCxnSpPr>
              <a:cxnSpLocks/>
              <a:endCxn id="9" idx="1"/>
            </p:cNvCxnSpPr>
            <p:nvPr/>
          </p:nvCxnSpPr>
          <p:spPr>
            <a:xfrm flipH="1" flipV="1">
              <a:off x="5934036" y="2507773"/>
              <a:ext cx="524439" cy="969712"/>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DBB1F672-3112-80F0-9A4D-0353DF8922AB}"/>
              </a:ext>
            </a:extLst>
          </p:cNvPr>
          <p:cNvGrpSpPr/>
          <p:nvPr/>
        </p:nvGrpSpPr>
        <p:grpSpPr>
          <a:xfrm>
            <a:off x="8990947" y="2088984"/>
            <a:ext cx="2416027" cy="1942600"/>
            <a:chOff x="8990947" y="2088984"/>
            <a:chExt cx="2416027" cy="1942600"/>
          </a:xfrm>
        </p:grpSpPr>
        <p:sp>
          <p:nvSpPr>
            <p:cNvPr id="11" name="Oval 10">
              <a:extLst>
                <a:ext uri="{FF2B5EF4-FFF2-40B4-BE49-F238E27FC236}">
                  <a16:creationId xmlns:a16="http://schemas.microsoft.com/office/drawing/2014/main" id="{8061AD5D-8D0A-0C5B-539A-728A1C965A49}"/>
                </a:ext>
              </a:extLst>
            </p:cNvPr>
            <p:cNvSpPr/>
            <p:nvPr/>
          </p:nvSpPr>
          <p:spPr>
            <a:xfrm rot="305039">
              <a:off x="8990947" y="2246327"/>
              <a:ext cx="998127" cy="1785257"/>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5065D9A-540A-D4C6-43A4-A7A6D1D0427D}"/>
                </a:ext>
              </a:extLst>
            </p:cNvPr>
            <p:cNvSpPr/>
            <p:nvPr/>
          </p:nvSpPr>
          <p:spPr>
            <a:xfrm rot="4881710">
              <a:off x="9754112" y="2515023"/>
              <a:ext cx="829450" cy="218909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0DCB42-9475-4BAF-76A4-34B90C50496F}"/>
                </a:ext>
              </a:extLst>
            </p:cNvPr>
            <p:cNvSpPr/>
            <p:nvPr/>
          </p:nvSpPr>
          <p:spPr>
            <a:xfrm rot="1244493">
              <a:off x="10299530" y="2088984"/>
              <a:ext cx="1052286" cy="18638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14A01BC9-4CE2-7890-9AF2-0A589B71A6A4}"/>
                </a:ext>
              </a:extLst>
            </p:cNvPr>
            <p:cNvCxnSpPr>
              <a:cxnSpLocks/>
              <a:endCxn id="11" idx="2"/>
            </p:cNvCxnSpPr>
            <p:nvPr/>
          </p:nvCxnSpPr>
          <p:spPr>
            <a:xfrm flipH="1" flipV="1">
              <a:off x="8992910" y="3094731"/>
              <a:ext cx="1189563" cy="446212"/>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AC72EED-72B7-B941-03A8-E5F2E67B208E}"/>
                </a:ext>
              </a:extLst>
            </p:cNvPr>
            <p:cNvCxnSpPr>
              <a:cxnSpLocks/>
              <a:endCxn id="12" idx="4"/>
            </p:cNvCxnSpPr>
            <p:nvPr/>
          </p:nvCxnSpPr>
          <p:spPr>
            <a:xfrm flipH="1">
              <a:off x="9086706" y="3540943"/>
              <a:ext cx="1095767" cy="233021"/>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A4EA829-5133-CE18-9EE0-80C17D572C66}"/>
                </a:ext>
              </a:extLst>
            </p:cNvPr>
            <p:cNvCxnSpPr>
              <a:cxnSpLocks/>
              <a:endCxn id="12" idx="6"/>
            </p:cNvCxnSpPr>
            <p:nvPr/>
          </p:nvCxnSpPr>
          <p:spPr>
            <a:xfrm>
              <a:off x="10182473" y="3508617"/>
              <a:ext cx="48653" cy="510974"/>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70F9D6F-C7F7-7E6D-F6A5-39E2BCF91576}"/>
                </a:ext>
              </a:extLst>
            </p:cNvPr>
            <p:cNvCxnSpPr>
              <a:cxnSpLocks/>
              <a:endCxn id="12" idx="5"/>
            </p:cNvCxnSpPr>
            <p:nvPr/>
          </p:nvCxnSpPr>
          <p:spPr>
            <a:xfrm flipH="1">
              <a:off x="9447700" y="3540943"/>
              <a:ext cx="744600" cy="47480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BFFE2B2-FEDA-8C1C-2BF8-B9294A93E1B2}"/>
                </a:ext>
              </a:extLst>
            </p:cNvPr>
            <p:cNvCxnSpPr>
              <a:cxnSpLocks/>
              <a:endCxn id="13" idx="5"/>
            </p:cNvCxnSpPr>
            <p:nvPr/>
          </p:nvCxnSpPr>
          <p:spPr>
            <a:xfrm>
              <a:off x="10192300" y="3540943"/>
              <a:ext cx="747925" cy="227973"/>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6D9F953-DB32-73D1-FC62-5B3ADBA7EBEA}"/>
                </a:ext>
              </a:extLst>
            </p:cNvPr>
            <p:cNvCxnSpPr>
              <a:cxnSpLocks/>
              <a:endCxn id="12" idx="0"/>
            </p:cNvCxnSpPr>
            <p:nvPr/>
          </p:nvCxnSpPr>
          <p:spPr>
            <a:xfrm flipV="1">
              <a:off x="10202127" y="3445176"/>
              <a:ext cx="1048841" cy="95767"/>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EB82697-1D93-7678-30E6-6C9C7F717955}"/>
                </a:ext>
              </a:extLst>
            </p:cNvPr>
            <p:cNvCxnSpPr>
              <a:cxnSpLocks/>
              <a:endCxn id="13" idx="7"/>
            </p:cNvCxnSpPr>
            <p:nvPr/>
          </p:nvCxnSpPr>
          <p:spPr>
            <a:xfrm flipV="1">
              <a:off x="10163259" y="2536404"/>
              <a:ext cx="1243715" cy="1004539"/>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A2177BF-E626-24C1-5ED5-69D132C7F10E}"/>
                </a:ext>
              </a:extLst>
            </p:cNvPr>
            <p:cNvCxnSpPr>
              <a:cxnSpLocks/>
              <a:endCxn id="13" idx="1"/>
            </p:cNvCxnSpPr>
            <p:nvPr/>
          </p:nvCxnSpPr>
          <p:spPr>
            <a:xfrm flipV="1">
              <a:off x="10163259" y="2272886"/>
              <a:ext cx="547862" cy="1268057"/>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753E2F3-8C53-1EED-9847-FD1A6527350B}"/>
                </a:ext>
              </a:extLst>
            </p:cNvPr>
            <p:cNvCxnSpPr>
              <a:cxnSpLocks/>
              <a:endCxn id="11" idx="1"/>
            </p:cNvCxnSpPr>
            <p:nvPr/>
          </p:nvCxnSpPr>
          <p:spPr>
            <a:xfrm flipH="1" flipV="1">
              <a:off x="9194440" y="2478983"/>
              <a:ext cx="935570" cy="1061960"/>
            </a:xfrm>
            <a:prstGeom prst="line">
              <a:avLst/>
            </a:prstGeom>
            <a:ln w="57150">
              <a:solidFill>
                <a:srgbClr val="EECF1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19ECF5E-ACDF-17D5-6A5B-C5921274C16E}"/>
                </a:ext>
              </a:extLst>
            </p:cNvPr>
            <p:cNvCxnSpPr>
              <a:cxnSpLocks/>
              <a:endCxn id="11" idx="0"/>
            </p:cNvCxnSpPr>
            <p:nvPr/>
          </p:nvCxnSpPr>
          <p:spPr>
            <a:xfrm flipH="1" flipV="1">
              <a:off x="9569112" y="2249839"/>
              <a:ext cx="611311" cy="1291104"/>
            </a:xfrm>
            <a:prstGeom prst="line">
              <a:avLst/>
            </a:prstGeom>
            <a:ln w="57150">
              <a:solidFill>
                <a:srgbClr val="EECF16"/>
              </a:solidFill>
              <a:prstDash val="sys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4B1E6B4-19E8-25F4-FB9F-F1C575886A24}"/>
                </a:ext>
              </a:extLst>
            </p:cNvPr>
            <p:cNvCxnSpPr>
              <a:cxnSpLocks/>
              <a:endCxn id="11" idx="7"/>
            </p:cNvCxnSpPr>
            <p:nvPr/>
          </p:nvCxnSpPr>
          <p:spPr>
            <a:xfrm flipH="1" flipV="1">
              <a:off x="9897447" y="2541527"/>
              <a:ext cx="251805" cy="1013935"/>
            </a:xfrm>
            <a:prstGeom prst="line">
              <a:avLst/>
            </a:prstGeom>
            <a:ln w="57150">
              <a:solidFill>
                <a:srgbClr val="EECF16"/>
              </a:solidFill>
              <a:prstDash val="sysDash"/>
            </a:ln>
          </p:spPr>
          <p:style>
            <a:lnRef idx="1">
              <a:schemeClr val="accent1"/>
            </a:lnRef>
            <a:fillRef idx="0">
              <a:schemeClr val="accent1"/>
            </a:fillRef>
            <a:effectRef idx="0">
              <a:schemeClr val="accent1"/>
            </a:effectRef>
            <a:fontRef idx="minor">
              <a:schemeClr val="tx1"/>
            </a:fontRef>
          </p:style>
        </p:cxnSp>
      </p:grpSp>
      <p:sp>
        <p:nvSpPr>
          <p:cNvPr id="128" name="Content Placeholder 5">
            <a:extLst>
              <a:ext uri="{FF2B5EF4-FFF2-40B4-BE49-F238E27FC236}">
                <a16:creationId xmlns:a16="http://schemas.microsoft.com/office/drawing/2014/main" id="{F5E33AA3-6C7D-8931-67D8-B3AFA8007AB3}"/>
              </a:ext>
            </a:extLst>
          </p:cNvPr>
          <p:cNvSpPr txBox="1">
            <a:spLocks/>
          </p:cNvSpPr>
          <p:nvPr/>
        </p:nvSpPr>
        <p:spPr>
          <a:xfrm>
            <a:off x="873804" y="4921128"/>
            <a:ext cx="10644901" cy="659299"/>
          </a:xfrm>
          <a:prstGeom prst="rect">
            <a:avLst/>
          </a:prstGeom>
          <a:ln>
            <a:noFill/>
          </a:ln>
        </p:spPr>
        <p:txBody>
          <a:bodyPr vert="horz" lIns="0" tIns="0" rIns="0" bIns="0" rtlCol="0">
            <a:noAutofit/>
          </a:bodyPr>
          <a:lstStyle>
            <a:lvl1pPr marL="0" indent="0" algn="l" defTabSz="914400" rtl="0" eaLnBrk="1" latinLnBrk="0" hangingPunct="1">
              <a:spcBef>
                <a:spcPts val="1200"/>
              </a:spcBef>
              <a:buFont typeface="Arial" panose="020B0604020202020204" pitchFamily="34" charset="0"/>
              <a:buNone/>
              <a:defRPr sz="2000" kern="1200" baseline="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Clr>
                <a:schemeClr val="accent1"/>
              </a:buClr>
              <a:buFont typeface="Arial" panose="020B0604020202020204" pitchFamily="34" charset="0"/>
              <a:buChar char="•"/>
              <a:defRPr sz="2000" kern="1200" baseline="0">
                <a:solidFill>
                  <a:schemeClr val="tx2"/>
                </a:solidFill>
                <a:latin typeface="Open Sans" panose="020B0606030504020204" pitchFamily="34" charset="0"/>
                <a:ea typeface="+mn-ea"/>
                <a:cs typeface="+mn-cs"/>
              </a:defRPr>
            </a:lvl2pPr>
            <a:lvl3pPr marL="285750" indent="-285750" algn="l" defTabSz="914400" rtl="0" eaLnBrk="1" latinLnBrk="0" hangingPunct="1">
              <a:spcBef>
                <a:spcPts val="1200"/>
              </a:spcBef>
              <a:buFont typeface="Arial" panose="020B0604020202020204" pitchFamily="34" charset="0"/>
              <a:buChar char="•"/>
              <a:defRPr sz="1400" kern="1200">
                <a:solidFill>
                  <a:schemeClr val="tx2"/>
                </a:solidFill>
                <a:latin typeface="Open Sans" panose="020B0606030504020204" pitchFamily="34" charset="0"/>
                <a:ea typeface="+mn-ea"/>
                <a:cs typeface="+mn-cs"/>
              </a:defRPr>
            </a:lvl3pPr>
            <a:lvl4pPr marL="465750" indent="-285750" algn="l" defTabSz="914400" rtl="0" eaLnBrk="1" latinLnBrk="0" hangingPunct="1">
              <a:spcBef>
                <a:spcPts val="300"/>
              </a:spcBef>
              <a:buClr>
                <a:srgbClr val="51B02F"/>
              </a:buClr>
              <a:buFont typeface="Arial" panose="020B0604020202020204" pitchFamily="34" charset="0"/>
              <a:buChar char="•"/>
              <a:defRPr sz="1800" kern="1200">
                <a:solidFill>
                  <a:schemeClr val="tx2"/>
                </a:solidFill>
                <a:latin typeface="Open Sans" panose="020B0606030504020204" pitchFamily="34" charset="0"/>
                <a:ea typeface="+mn-ea"/>
                <a:cs typeface="+mn-cs"/>
              </a:defRPr>
            </a:lvl4pPr>
            <a:lvl5pPr marL="682362" indent="-285750" algn="l" defTabSz="914400" rtl="0" eaLnBrk="1" latinLnBrk="0" hangingPunct="1">
              <a:spcBef>
                <a:spcPts val="300"/>
              </a:spcBef>
              <a:buClr>
                <a:schemeClr val="bg2"/>
              </a:buClr>
              <a:buFont typeface="Arial" panose="020B0604020202020204" pitchFamily="34" charset="0"/>
              <a:buChar char="•"/>
              <a:defRPr sz="18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rgbClr val="FF0000"/>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rgbClr val="FF0000"/>
                </a:solidFill>
                <a:latin typeface="+mn-lt"/>
                <a:ea typeface="+mn-ea"/>
                <a:cs typeface="+mn-cs"/>
              </a:defRPr>
            </a:lvl7pPr>
            <a:lvl8pPr marL="893763" indent="-228600" algn="l" defTabSz="914400" rtl="0" eaLnBrk="1" latinLnBrk="0" hangingPunct="1">
              <a:spcBef>
                <a:spcPct val="20000"/>
              </a:spcBef>
              <a:buClr>
                <a:schemeClr val="bg2"/>
              </a:buClr>
              <a:buSzPct val="100000"/>
              <a:buFont typeface="Wingdings" panose="05000000000000000000" pitchFamily="2" charset="2"/>
              <a:buChar char="§"/>
              <a:defRPr sz="1800" kern="1200" baseline="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3200" dirty="0" err="1"/>
              <a:t>Good</a:t>
            </a:r>
            <a:r>
              <a:rPr lang="de-DE" sz="3200" dirty="0"/>
              <a:t> </a:t>
            </a:r>
            <a:r>
              <a:rPr lang="de-DE" sz="3200" dirty="0" err="1"/>
              <a:t>for</a:t>
            </a:r>
            <a:r>
              <a:rPr lang="de-DE" sz="3200" dirty="0"/>
              <a:t> </a:t>
            </a:r>
            <a:r>
              <a:rPr lang="de-DE" sz="3200" dirty="0" err="1"/>
              <a:t>nuclei</a:t>
            </a:r>
            <a:r>
              <a:rPr lang="de-DE" sz="3200" dirty="0"/>
              <a:t>, </a:t>
            </a:r>
            <a:r>
              <a:rPr lang="de-DE" sz="3200" dirty="0" err="1"/>
              <a:t>bad</a:t>
            </a:r>
            <a:r>
              <a:rPr lang="de-DE" sz="3200" dirty="0"/>
              <a:t> </a:t>
            </a:r>
            <a:r>
              <a:rPr lang="de-DE" sz="3200" dirty="0" err="1"/>
              <a:t>for</a:t>
            </a:r>
            <a:r>
              <a:rPr lang="de-DE" sz="3200" dirty="0"/>
              <a:t> </a:t>
            </a:r>
            <a:r>
              <a:rPr lang="de-DE" sz="3200" dirty="0" err="1"/>
              <a:t>cells</a:t>
            </a:r>
            <a:r>
              <a:rPr lang="de-DE" sz="3200" dirty="0"/>
              <a:t>.</a:t>
            </a:r>
            <a:endParaRPr lang="en-US" sz="3200" dirty="0"/>
          </a:p>
        </p:txBody>
      </p:sp>
    </p:spTree>
    <p:extLst>
      <p:ext uri="{BB962C8B-B14F-4D97-AF65-F5344CB8AC3E}">
        <p14:creationId xmlns:p14="http://schemas.microsoft.com/office/powerpoint/2010/main" val="205189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D254-151A-32DD-EF03-A882DFFFD7C9}"/>
              </a:ext>
            </a:extLst>
          </p:cNvPr>
          <p:cNvSpPr>
            <a:spLocks noGrp="1"/>
          </p:cNvSpPr>
          <p:nvPr>
            <p:ph type="title"/>
          </p:nvPr>
        </p:nvSpPr>
        <p:spPr/>
        <p:txBody>
          <a:bodyPr/>
          <a:lstStyle/>
          <a:p>
            <a:r>
              <a:rPr lang="en-GB" dirty="0"/>
              <a:t>Quiz</a:t>
            </a:r>
            <a:endParaRPr lang="LID4096" dirty="0"/>
          </a:p>
        </p:txBody>
      </p:sp>
      <p:sp>
        <p:nvSpPr>
          <p:cNvPr id="3" name="Content Placeholder 2">
            <a:extLst>
              <a:ext uri="{FF2B5EF4-FFF2-40B4-BE49-F238E27FC236}">
                <a16:creationId xmlns:a16="http://schemas.microsoft.com/office/drawing/2014/main" id="{4618AE5A-F2E8-6D85-D75F-0C00F4554723}"/>
              </a:ext>
            </a:extLst>
          </p:cNvPr>
          <p:cNvSpPr>
            <a:spLocks noGrp="1"/>
          </p:cNvSpPr>
          <p:nvPr>
            <p:ph sz="quarter" idx="10"/>
          </p:nvPr>
        </p:nvSpPr>
        <p:spPr/>
        <p:txBody>
          <a:bodyPr/>
          <a:lstStyle/>
          <a:p>
            <a:r>
              <a:rPr lang="en-GB" sz="3200" dirty="0"/>
              <a:t>Which shape features may be compromised </a:t>
            </a:r>
            <a:br>
              <a:rPr lang="en-GB" sz="3200" dirty="0"/>
            </a:br>
            <a:r>
              <a:rPr lang="en-GB" sz="3200" dirty="0"/>
              <a:t>if we use </a:t>
            </a:r>
            <a:r>
              <a:rPr lang="en-GB" sz="3200" dirty="0" err="1"/>
              <a:t>StarDist</a:t>
            </a:r>
            <a:r>
              <a:rPr lang="en-GB" sz="3200" dirty="0"/>
              <a:t> for segmentation? Why?</a:t>
            </a:r>
            <a:endParaRPr lang="LID4096" sz="3200" dirty="0"/>
          </a:p>
        </p:txBody>
      </p:sp>
    </p:spTree>
    <p:extLst>
      <p:ext uri="{BB962C8B-B14F-4D97-AF65-F5344CB8AC3E}">
        <p14:creationId xmlns:p14="http://schemas.microsoft.com/office/powerpoint/2010/main" val="2967602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E611-61ED-B3FB-9D39-748C59B94FDF}"/>
              </a:ext>
            </a:extLst>
          </p:cNvPr>
          <p:cNvSpPr>
            <a:spLocks noGrp="1"/>
          </p:cNvSpPr>
          <p:nvPr>
            <p:ph type="title"/>
          </p:nvPr>
        </p:nvSpPr>
        <p:spPr/>
        <p:txBody>
          <a:bodyPr/>
          <a:lstStyle/>
          <a:p>
            <a:r>
              <a:rPr lang="de-DE" dirty="0" err="1"/>
              <a:t>StarDist</a:t>
            </a:r>
            <a:r>
              <a:rPr lang="de-DE" dirty="0"/>
              <a:t>: Python</a:t>
            </a:r>
            <a:endParaRPr lang="en-US" dirty="0"/>
          </a:p>
        </p:txBody>
      </p:sp>
      <p:sp>
        <p:nvSpPr>
          <p:cNvPr id="3" name="Content Placeholder 2">
            <a:extLst>
              <a:ext uri="{FF2B5EF4-FFF2-40B4-BE49-F238E27FC236}">
                <a16:creationId xmlns:a16="http://schemas.microsoft.com/office/drawing/2014/main" id="{6F123865-BFA1-CCD3-2228-041824060E06}"/>
              </a:ext>
            </a:extLst>
          </p:cNvPr>
          <p:cNvSpPr>
            <a:spLocks noGrp="1"/>
          </p:cNvSpPr>
          <p:nvPr>
            <p:ph sz="quarter" idx="10"/>
          </p:nvPr>
        </p:nvSpPr>
        <p:spPr>
          <a:xfrm>
            <a:off x="875566" y="1184015"/>
            <a:ext cx="10644901" cy="431930"/>
          </a:xfrm>
        </p:spPr>
        <p:txBody>
          <a:bodyPr/>
          <a:lstStyle/>
          <a:p>
            <a:r>
              <a:rPr lang="de-DE" dirty="0"/>
              <a:t>Initialize </a:t>
            </a:r>
            <a:r>
              <a:rPr lang="de-DE" dirty="0" err="1"/>
              <a:t>model</a:t>
            </a:r>
            <a:r>
              <a:rPr lang="de-DE" dirty="0"/>
              <a:t> / </a:t>
            </a:r>
            <a:r>
              <a:rPr lang="de-DE" dirty="0" err="1"/>
              <a:t>download</a:t>
            </a:r>
            <a:r>
              <a:rPr lang="de-DE" dirty="0"/>
              <a:t> </a:t>
            </a:r>
            <a:r>
              <a:rPr lang="de-DE" dirty="0" err="1"/>
              <a:t>pretrained</a:t>
            </a:r>
            <a:r>
              <a:rPr lang="de-DE" dirty="0"/>
              <a:t> </a:t>
            </a:r>
            <a:r>
              <a:rPr lang="de-DE" dirty="0" err="1"/>
              <a:t>model</a:t>
            </a:r>
            <a:endParaRPr lang="en-US" dirty="0"/>
          </a:p>
        </p:txBody>
      </p:sp>
      <p:pic>
        <p:nvPicPr>
          <p:cNvPr id="6" name="Picture 5">
            <a:extLst>
              <a:ext uri="{FF2B5EF4-FFF2-40B4-BE49-F238E27FC236}">
                <a16:creationId xmlns:a16="http://schemas.microsoft.com/office/drawing/2014/main" id="{7F482F79-4388-D2A3-1594-62829CC03D9D}"/>
              </a:ext>
            </a:extLst>
          </p:cNvPr>
          <p:cNvPicPr>
            <a:picLocks noChangeAspect="1"/>
          </p:cNvPicPr>
          <p:nvPr/>
        </p:nvPicPr>
        <p:blipFill>
          <a:blip r:embed="rId2"/>
          <a:stretch>
            <a:fillRect/>
          </a:stretch>
        </p:blipFill>
        <p:spPr>
          <a:xfrm>
            <a:off x="875566" y="1615945"/>
            <a:ext cx="5690334" cy="1551909"/>
          </a:xfrm>
          <a:prstGeom prst="rect">
            <a:avLst/>
          </a:prstGeom>
        </p:spPr>
      </p:pic>
      <p:pic>
        <p:nvPicPr>
          <p:cNvPr id="8" name="Picture 7">
            <a:extLst>
              <a:ext uri="{FF2B5EF4-FFF2-40B4-BE49-F238E27FC236}">
                <a16:creationId xmlns:a16="http://schemas.microsoft.com/office/drawing/2014/main" id="{A493FFAA-FAC5-B2FE-71A0-CEAD07EF011D}"/>
              </a:ext>
            </a:extLst>
          </p:cNvPr>
          <p:cNvPicPr>
            <a:picLocks noChangeAspect="1"/>
          </p:cNvPicPr>
          <p:nvPr/>
        </p:nvPicPr>
        <p:blipFill>
          <a:blip r:embed="rId3"/>
          <a:stretch>
            <a:fillRect/>
          </a:stretch>
        </p:blipFill>
        <p:spPr>
          <a:xfrm>
            <a:off x="891301" y="3599784"/>
            <a:ext cx="5129235" cy="730916"/>
          </a:xfrm>
          <a:prstGeom prst="rect">
            <a:avLst/>
          </a:prstGeom>
        </p:spPr>
      </p:pic>
      <p:sp>
        <p:nvSpPr>
          <p:cNvPr id="9" name="Content Placeholder 2">
            <a:extLst>
              <a:ext uri="{FF2B5EF4-FFF2-40B4-BE49-F238E27FC236}">
                <a16:creationId xmlns:a16="http://schemas.microsoft.com/office/drawing/2014/main" id="{05B49E65-1C41-8D26-79EE-6E4F72B73D14}"/>
              </a:ext>
            </a:extLst>
          </p:cNvPr>
          <p:cNvSpPr txBox="1">
            <a:spLocks/>
          </p:cNvSpPr>
          <p:nvPr/>
        </p:nvSpPr>
        <p:spPr>
          <a:xfrm>
            <a:off x="875566" y="3213035"/>
            <a:ext cx="10644901" cy="431930"/>
          </a:xfrm>
          <a:prstGeom prst="rect">
            <a:avLst/>
          </a:prstGeom>
          <a:ln>
            <a:noFill/>
          </a:ln>
        </p:spPr>
        <p:txBody>
          <a:bodyPr vert="horz" lIns="0" tIns="0" rIns="0" bIns="0" rtlCol="0">
            <a:noAutofit/>
          </a:bodyPr>
          <a:lstStyle>
            <a:lvl1pPr marL="0" indent="0" algn="l" defTabSz="914400" rtl="0" eaLnBrk="1" latinLnBrk="0" hangingPunct="1">
              <a:spcBef>
                <a:spcPts val="1200"/>
              </a:spcBef>
              <a:buFont typeface="Arial" panose="020B0604020202020204" pitchFamily="34" charset="0"/>
              <a:buNone/>
              <a:defRPr sz="2000" kern="1200" baseline="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Clr>
                <a:schemeClr val="accent1"/>
              </a:buClr>
              <a:buFont typeface="Arial" panose="020B0604020202020204" pitchFamily="34" charset="0"/>
              <a:buChar char="•"/>
              <a:defRPr sz="2000" kern="1200" baseline="0">
                <a:solidFill>
                  <a:schemeClr val="tx2"/>
                </a:solidFill>
                <a:latin typeface="Open Sans" panose="020B0606030504020204" pitchFamily="34" charset="0"/>
                <a:ea typeface="+mn-ea"/>
                <a:cs typeface="+mn-cs"/>
              </a:defRPr>
            </a:lvl2pPr>
            <a:lvl3pPr marL="285750" indent="-285750" algn="l" defTabSz="914400" rtl="0" eaLnBrk="1" latinLnBrk="0" hangingPunct="1">
              <a:spcBef>
                <a:spcPts val="1200"/>
              </a:spcBef>
              <a:buFont typeface="Arial" panose="020B0604020202020204" pitchFamily="34" charset="0"/>
              <a:buChar char="•"/>
              <a:defRPr sz="1400" kern="1200">
                <a:solidFill>
                  <a:schemeClr val="tx2"/>
                </a:solidFill>
                <a:latin typeface="Open Sans" panose="020B0606030504020204" pitchFamily="34" charset="0"/>
                <a:ea typeface="+mn-ea"/>
                <a:cs typeface="+mn-cs"/>
              </a:defRPr>
            </a:lvl3pPr>
            <a:lvl4pPr marL="465750" indent="-285750" algn="l" defTabSz="914400" rtl="0" eaLnBrk="1" latinLnBrk="0" hangingPunct="1">
              <a:spcBef>
                <a:spcPts val="300"/>
              </a:spcBef>
              <a:buClr>
                <a:srgbClr val="51B02F"/>
              </a:buClr>
              <a:buFont typeface="Arial" panose="020B0604020202020204" pitchFamily="34" charset="0"/>
              <a:buChar char="•"/>
              <a:defRPr sz="1800" kern="1200">
                <a:solidFill>
                  <a:schemeClr val="tx2"/>
                </a:solidFill>
                <a:latin typeface="Open Sans" panose="020B0606030504020204" pitchFamily="34" charset="0"/>
                <a:ea typeface="+mn-ea"/>
                <a:cs typeface="+mn-cs"/>
              </a:defRPr>
            </a:lvl4pPr>
            <a:lvl5pPr marL="682362" indent="-285750" algn="l" defTabSz="914400" rtl="0" eaLnBrk="1" latinLnBrk="0" hangingPunct="1">
              <a:spcBef>
                <a:spcPts val="300"/>
              </a:spcBef>
              <a:buClr>
                <a:schemeClr val="bg2"/>
              </a:buClr>
              <a:buFont typeface="Arial" panose="020B0604020202020204" pitchFamily="34" charset="0"/>
              <a:buChar char="•"/>
              <a:defRPr sz="18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rgbClr val="FF0000"/>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rgbClr val="FF0000"/>
                </a:solidFill>
                <a:latin typeface="+mn-lt"/>
                <a:ea typeface="+mn-ea"/>
                <a:cs typeface="+mn-cs"/>
              </a:defRPr>
            </a:lvl7pPr>
            <a:lvl8pPr marL="893763" indent="-228600" algn="l" defTabSz="914400" rtl="0" eaLnBrk="1" latinLnBrk="0" hangingPunct="1">
              <a:spcBef>
                <a:spcPct val="20000"/>
              </a:spcBef>
              <a:buClr>
                <a:schemeClr val="bg2"/>
              </a:buClr>
              <a:buSzPct val="100000"/>
              <a:buFont typeface="Wingdings" panose="05000000000000000000" pitchFamily="2" charset="2"/>
              <a:buChar char="§"/>
              <a:defRPr sz="1800" kern="1200" baseline="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err="1"/>
              <a:t>Normalize</a:t>
            </a:r>
            <a:r>
              <a:rPr lang="de-DE" dirty="0"/>
              <a:t> </a:t>
            </a:r>
            <a:r>
              <a:rPr lang="de-DE" dirty="0" err="1"/>
              <a:t>intensity</a:t>
            </a:r>
            <a:r>
              <a:rPr lang="de-DE" dirty="0"/>
              <a:t> </a:t>
            </a:r>
            <a:r>
              <a:rPr lang="de-DE" dirty="0" err="1"/>
              <a:t>to</a:t>
            </a:r>
            <a:r>
              <a:rPr lang="de-DE" dirty="0"/>
              <a:t> </a:t>
            </a:r>
            <a:r>
              <a:rPr lang="de-DE" dirty="0" err="1"/>
              <a:t>range</a:t>
            </a:r>
            <a:r>
              <a:rPr lang="de-DE" dirty="0"/>
              <a:t> [0, 1]</a:t>
            </a:r>
            <a:endParaRPr lang="en-US" dirty="0"/>
          </a:p>
        </p:txBody>
      </p:sp>
      <p:pic>
        <p:nvPicPr>
          <p:cNvPr id="12" name="Picture 11">
            <a:extLst>
              <a:ext uri="{FF2B5EF4-FFF2-40B4-BE49-F238E27FC236}">
                <a16:creationId xmlns:a16="http://schemas.microsoft.com/office/drawing/2014/main" id="{E02DD9C2-181A-659E-A4BD-A00A602A173F}"/>
              </a:ext>
            </a:extLst>
          </p:cNvPr>
          <p:cNvPicPr>
            <a:picLocks noChangeAspect="1"/>
          </p:cNvPicPr>
          <p:nvPr/>
        </p:nvPicPr>
        <p:blipFill rotWithShape="1">
          <a:blip r:embed="rId4"/>
          <a:srcRect b="2999"/>
          <a:stretch/>
        </p:blipFill>
        <p:spPr>
          <a:xfrm>
            <a:off x="6826891" y="1615945"/>
            <a:ext cx="4693575" cy="4340355"/>
          </a:xfrm>
          <a:prstGeom prst="rect">
            <a:avLst/>
          </a:prstGeom>
        </p:spPr>
      </p:pic>
      <p:sp>
        <p:nvSpPr>
          <p:cNvPr id="13" name="Content Placeholder 2">
            <a:extLst>
              <a:ext uri="{FF2B5EF4-FFF2-40B4-BE49-F238E27FC236}">
                <a16:creationId xmlns:a16="http://schemas.microsoft.com/office/drawing/2014/main" id="{7B5839FD-AF39-813F-4598-E5C13484147E}"/>
              </a:ext>
            </a:extLst>
          </p:cNvPr>
          <p:cNvSpPr txBox="1">
            <a:spLocks/>
          </p:cNvSpPr>
          <p:nvPr/>
        </p:nvSpPr>
        <p:spPr>
          <a:xfrm>
            <a:off x="7194774" y="1184015"/>
            <a:ext cx="10644901" cy="431930"/>
          </a:xfrm>
          <a:prstGeom prst="rect">
            <a:avLst/>
          </a:prstGeom>
          <a:ln>
            <a:noFill/>
          </a:ln>
        </p:spPr>
        <p:txBody>
          <a:bodyPr vert="horz" lIns="0" tIns="0" rIns="0" bIns="0" rtlCol="0">
            <a:noAutofit/>
          </a:bodyPr>
          <a:lstStyle>
            <a:lvl1pPr marL="0" indent="0" algn="l" defTabSz="914400" rtl="0" eaLnBrk="1" latinLnBrk="0" hangingPunct="1">
              <a:spcBef>
                <a:spcPts val="1200"/>
              </a:spcBef>
              <a:buFont typeface="Arial" panose="020B0604020202020204" pitchFamily="34" charset="0"/>
              <a:buNone/>
              <a:defRPr sz="2000" kern="1200" baseline="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Clr>
                <a:schemeClr val="accent1"/>
              </a:buClr>
              <a:buFont typeface="Arial" panose="020B0604020202020204" pitchFamily="34" charset="0"/>
              <a:buChar char="•"/>
              <a:defRPr sz="2000" kern="1200" baseline="0">
                <a:solidFill>
                  <a:schemeClr val="tx2"/>
                </a:solidFill>
                <a:latin typeface="Open Sans" panose="020B0606030504020204" pitchFamily="34" charset="0"/>
                <a:ea typeface="+mn-ea"/>
                <a:cs typeface="+mn-cs"/>
              </a:defRPr>
            </a:lvl2pPr>
            <a:lvl3pPr marL="285750" indent="-285750" algn="l" defTabSz="914400" rtl="0" eaLnBrk="1" latinLnBrk="0" hangingPunct="1">
              <a:spcBef>
                <a:spcPts val="1200"/>
              </a:spcBef>
              <a:buFont typeface="Arial" panose="020B0604020202020204" pitchFamily="34" charset="0"/>
              <a:buChar char="•"/>
              <a:defRPr sz="1400" kern="1200">
                <a:solidFill>
                  <a:schemeClr val="tx2"/>
                </a:solidFill>
                <a:latin typeface="Open Sans" panose="020B0606030504020204" pitchFamily="34" charset="0"/>
                <a:ea typeface="+mn-ea"/>
                <a:cs typeface="+mn-cs"/>
              </a:defRPr>
            </a:lvl3pPr>
            <a:lvl4pPr marL="465750" indent="-285750" algn="l" defTabSz="914400" rtl="0" eaLnBrk="1" latinLnBrk="0" hangingPunct="1">
              <a:spcBef>
                <a:spcPts val="300"/>
              </a:spcBef>
              <a:buClr>
                <a:srgbClr val="51B02F"/>
              </a:buClr>
              <a:buFont typeface="Arial" panose="020B0604020202020204" pitchFamily="34" charset="0"/>
              <a:buChar char="•"/>
              <a:defRPr sz="1800" kern="1200">
                <a:solidFill>
                  <a:schemeClr val="tx2"/>
                </a:solidFill>
                <a:latin typeface="Open Sans" panose="020B0606030504020204" pitchFamily="34" charset="0"/>
                <a:ea typeface="+mn-ea"/>
                <a:cs typeface="+mn-cs"/>
              </a:defRPr>
            </a:lvl4pPr>
            <a:lvl5pPr marL="682362" indent="-285750" algn="l" defTabSz="914400" rtl="0" eaLnBrk="1" latinLnBrk="0" hangingPunct="1">
              <a:spcBef>
                <a:spcPts val="300"/>
              </a:spcBef>
              <a:buClr>
                <a:schemeClr val="bg2"/>
              </a:buClr>
              <a:buFont typeface="Arial" panose="020B0604020202020204" pitchFamily="34" charset="0"/>
              <a:buChar char="•"/>
              <a:defRPr sz="18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rgbClr val="FF0000"/>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rgbClr val="FF0000"/>
                </a:solidFill>
                <a:latin typeface="+mn-lt"/>
                <a:ea typeface="+mn-ea"/>
                <a:cs typeface="+mn-cs"/>
              </a:defRPr>
            </a:lvl7pPr>
            <a:lvl8pPr marL="893763" indent="-228600" algn="l" defTabSz="914400" rtl="0" eaLnBrk="1" latinLnBrk="0" hangingPunct="1">
              <a:spcBef>
                <a:spcPct val="20000"/>
              </a:spcBef>
              <a:buClr>
                <a:schemeClr val="bg2"/>
              </a:buClr>
              <a:buSzPct val="100000"/>
              <a:buFont typeface="Wingdings" panose="05000000000000000000" pitchFamily="2" charset="2"/>
              <a:buChar char="§"/>
              <a:defRPr sz="1800" kern="1200" baseline="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err="1"/>
              <a:t>Apply</a:t>
            </a:r>
            <a:r>
              <a:rPr lang="de-DE" dirty="0"/>
              <a:t> </a:t>
            </a:r>
            <a:r>
              <a:rPr lang="de-DE" dirty="0" err="1"/>
              <a:t>model</a:t>
            </a:r>
            <a:endParaRPr lang="en-US" dirty="0"/>
          </a:p>
        </p:txBody>
      </p:sp>
      <p:sp>
        <p:nvSpPr>
          <p:cNvPr id="4" name="Speech Bubble: Rectangle 3">
            <a:extLst>
              <a:ext uri="{FF2B5EF4-FFF2-40B4-BE49-F238E27FC236}">
                <a16:creationId xmlns:a16="http://schemas.microsoft.com/office/drawing/2014/main" id="{FAF5DB8B-6704-BF86-876A-AA425EF51989}"/>
              </a:ext>
            </a:extLst>
          </p:cNvPr>
          <p:cNvSpPr/>
          <p:nvPr/>
        </p:nvSpPr>
        <p:spPr>
          <a:xfrm>
            <a:off x="507682" y="4435134"/>
            <a:ext cx="2928938" cy="1521166"/>
          </a:xfrm>
          <a:prstGeom prst="wedgeRectCallout">
            <a:avLst>
              <a:gd name="adj1" fmla="val 21259"/>
              <a:gd name="adj2" fmla="val -66668"/>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Quiz: Many DL-based segmentation algorithms perform a normalization before processing the image. Why?</a:t>
            </a:r>
            <a:endParaRPr lang="LID4096" dirty="0"/>
          </a:p>
        </p:txBody>
      </p:sp>
    </p:spTree>
    <p:extLst>
      <p:ext uri="{BB962C8B-B14F-4D97-AF65-F5344CB8AC3E}">
        <p14:creationId xmlns:p14="http://schemas.microsoft.com/office/powerpoint/2010/main" val="2731504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C505-2F0A-A5C6-3508-A4AD7CA06FC9}"/>
              </a:ext>
            </a:extLst>
          </p:cNvPr>
          <p:cNvSpPr>
            <a:spLocks noGrp="1"/>
          </p:cNvSpPr>
          <p:nvPr>
            <p:ph type="title"/>
          </p:nvPr>
        </p:nvSpPr>
        <p:spPr/>
        <p:txBody>
          <a:bodyPr/>
          <a:lstStyle/>
          <a:p>
            <a:r>
              <a:rPr lang="de-DE" dirty="0" err="1"/>
              <a:t>StarDist</a:t>
            </a:r>
            <a:r>
              <a:rPr lang="de-DE" dirty="0"/>
              <a:t>: Business </a:t>
            </a:r>
            <a:r>
              <a:rPr lang="de-DE" dirty="0" err="1"/>
              <a:t>model</a:t>
            </a:r>
            <a:endParaRPr lang="en-US" dirty="0"/>
          </a:p>
        </p:txBody>
      </p:sp>
      <p:sp>
        <p:nvSpPr>
          <p:cNvPr id="3" name="Content Placeholder 2">
            <a:extLst>
              <a:ext uri="{FF2B5EF4-FFF2-40B4-BE49-F238E27FC236}">
                <a16:creationId xmlns:a16="http://schemas.microsoft.com/office/drawing/2014/main" id="{021D5C8D-4579-6892-6F40-4C850176AB6F}"/>
              </a:ext>
            </a:extLst>
          </p:cNvPr>
          <p:cNvSpPr>
            <a:spLocks noGrp="1"/>
          </p:cNvSpPr>
          <p:nvPr>
            <p:ph sz="quarter" idx="10"/>
          </p:nvPr>
        </p:nvSpPr>
        <p:spPr/>
        <p:txBody>
          <a:bodyPr/>
          <a:lstStyle/>
          <a:p>
            <a:r>
              <a:rPr lang="de-DE" sz="2400" dirty="0" err="1"/>
              <a:t>Serving</a:t>
            </a:r>
            <a:r>
              <a:rPr lang="de-DE" sz="2400" dirty="0"/>
              <a:t> </a:t>
            </a:r>
            <a:r>
              <a:rPr lang="de-DE" sz="2400" dirty="0" err="1"/>
              <a:t>clinical</a:t>
            </a:r>
            <a:r>
              <a:rPr lang="de-DE" sz="2400" dirty="0"/>
              <a:t> </a:t>
            </a:r>
            <a:r>
              <a:rPr lang="de-DE" sz="2400" dirty="0" err="1"/>
              <a:t>sicentists</a:t>
            </a:r>
            <a:r>
              <a:rPr lang="de-DE" sz="2400" dirty="0"/>
              <a:t> </a:t>
            </a:r>
            <a:r>
              <a:rPr lang="de-DE" sz="2400" dirty="0" err="1"/>
              <a:t>using</a:t>
            </a:r>
            <a:r>
              <a:rPr lang="de-DE" sz="2400" dirty="0"/>
              <a:t> </a:t>
            </a:r>
            <a:r>
              <a:rPr lang="de-DE" sz="2400" dirty="0" err="1"/>
              <a:t>software</a:t>
            </a:r>
            <a:r>
              <a:rPr lang="de-DE" sz="2400" dirty="0"/>
              <a:t> </a:t>
            </a:r>
            <a:r>
              <a:rPr lang="de-DE" sz="2400" dirty="0" err="1"/>
              <a:t>based</a:t>
            </a:r>
            <a:r>
              <a:rPr lang="de-DE" sz="2400" dirty="0"/>
              <a:t> on open-source code</a:t>
            </a:r>
            <a:endParaRPr lang="en-US" sz="2400" dirty="0"/>
          </a:p>
        </p:txBody>
      </p:sp>
      <p:sp>
        <p:nvSpPr>
          <p:cNvPr id="5" name="TextBox 4">
            <a:extLst>
              <a:ext uri="{FF2B5EF4-FFF2-40B4-BE49-F238E27FC236}">
                <a16:creationId xmlns:a16="http://schemas.microsoft.com/office/drawing/2014/main" id="{507632C2-3F5E-FC4B-4645-44A5BB4C8EC4}"/>
              </a:ext>
            </a:extLst>
          </p:cNvPr>
          <p:cNvSpPr txBox="1"/>
          <p:nvPr/>
        </p:nvSpPr>
        <p:spPr>
          <a:xfrm>
            <a:off x="3033486" y="6218921"/>
            <a:ext cx="7837714" cy="369332"/>
          </a:xfrm>
          <a:prstGeom prst="rect">
            <a:avLst/>
          </a:prstGeom>
          <a:noFill/>
        </p:spPr>
        <p:txBody>
          <a:bodyPr wrap="square">
            <a:spAutoFit/>
          </a:bodyPr>
          <a:lstStyle/>
          <a:p>
            <a:r>
              <a:rPr lang="en-US" dirty="0">
                <a:hlinkClick r:id="rId2"/>
              </a:rPr>
              <a:t>https://katana-labs.com/paikon-diagnostics/</a:t>
            </a:r>
            <a:r>
              <a:rPr lang="en-US" dirty="0"/>
              <a:t> </a:t>
            </a:r>
          </a:p>
        </p:txBody>
      </p:sp>
      <p:pic>
        <p:nvPicPr>
          <p:cNvPr id="7" name="Picture 6">
            <a:extLst>
              <a:ext uri="{FF2B5EF4-FFF2-40B4-BE49-F238E27FC236}">
                <a16:creationId xmlns:a16="http://schemas.microsoft.com/office/drawing/2014/main" id="{30C8BC46-A043-0252-677D-654C469A2019}"/>
              </a:ext>
            </a:extLst>
          </p:cNvPr>
          <p:cNvPicPr>
            <a:picLocks noChangeAspect="1"/>
          </p:cNvPicPr>
          <p:nvPr/>
        </p:nvPicPr>
        <p:blipFill>
          <a:blip r:embed="rId3"/>
          <a:stretch>
            <a:fillRect/>
          </a:stretch>
        </p:blipFill>
        <p:spPr>
          <a:xfrm>
            <a:off x="767344" y="1996295"/>
            <a:ext cx="5865684" cy="3724004"/>
          </a:xfrm>
          <a:prstGeom prst="rect">
            <a:avLst/>
          </a:prstGeom>
        </p:spPr>
      </p:pic>
      <p:pic>
        <p:nvPicPr>
          <p:cNvPr id="9" name="Picture 8">
            <a:extLst>
              <a:ext uri="{FF2B5EF4-FFF2-40B4-BE49-F238E27FC236}">
                <a16:creationId xmlns:a16="http://schemas.microsoft.com/office/drawing/2014/main" id="{D08B8836-B7A2-0CB8-DA52-D81CB745BA06}"/>
              </a:ext>
            </a:extLst>
          </p:cNvPr>
          <p:cNvPicPr>
            <a:picLocks noChangeAspect="1"/>
          </p:cNvPicPr>
          <p:nvPr/>
        </p:nvPicPr>
        <p:blipFill>
          <a:blip r:embed="rId4"/>
          <a:stretch>
            <a:fillRect/>
          </a:stretch>
        </p:blipFill>
        <p:spPr>
          <a:xfrm>
            <a:off x="6095999" y="2129979"/>
            <a:ext cx="5956123" cy="3781421"/>
          </a:xfrm>
          <a:prstGeom prst="rect">
            <a:avLst/>
          </a:prstGeom>
        </p:spPr>
      </p:pic>
    </p:spTree>
    <p:extLst>
      <p:ext uri="{BB962C8B-B14F-4D97-AF65-F5344CB8AC3E}">
        <p14:creationId xmlns:p14="http://schemas.microsoft.com/office/powerpoint/2010/main" val="871634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4CA6-C295-4421-98EC-D9D5300E6B0E}"/>
              </a:ext>
            </a:extLst>
          </p:cNvPr>
          <p:cNvSpPr>
            <a:spLocks noGrp="1"/>
          </p:cNvSpPr>
          <p:nvPr>
            <p:ph type="title"/>
          </p:nvPr>
        </p:nvSpPr>
        <p:spPr/>
        <p:txBody>
          <a:bodyPr/>
          <a:lstStyle/>
          <a:p>
            <a:r>
              <a:rPr lang="de-DE" dirty="0" err="1"/>
              <a:t>CellPose</a:t>
            </a:r>
            <a:endParaRPr lang="en-US" dirty="0"/>
          </a:p>
        </p:txBody>
      </p:sp>
      <p:sp>
        <p:nvSpPr>
          <p:cNvPr id="3" name="Content Placeholder 2">
            <a:extLst>
              <a:ext uri="{FF2B5EF4-FFF2-40B4-BE49-F238E27FC236}">
                <a16:creationId xmlns:a16="http://schemas.microsoft.com/office/drawing/2014/main" id="{475E8C39-1131-437B-1446-35B928AD4617}"/>
              </a:ext>
            </a:extLst>
          </p:cNvPr>
          <p:cNvSpPr>
            <a:spLocks noGrp="1"/>
          </p:cNvSpPr>
          <p:nvPr>
            <p:ph sz="quarter" idx="10"/>
          </p:nvPr>
        </p:nvSpPr>
        <p:spPr>
          <a:xfrm>
            <a:off x="875567" y="1184015"/>
            <a:ext cx="4831024" cy="4550036"/>
          </a:xfrm>
        </p:spPr>
        <p:txBody>
          <a:bodyPr/>
          <a:lstStyle/>
          <a:p>
            <a:pPr marL="342900" indent="-342900">
              <a:buFont typeface="Arial" panose="020B0604020202020204" pitchFamily="34" charset="0"/>
              <a:buChar char="•"/>
            </a:pPr>
            <a:r>
              <a:rPr lang="de-DE" sz="2400" dirty="0"/>
              <a:t>Processing </a:t>
            </a:r>
            <a:r>
              <a:rPr lang="de-DE" sz="2400" dirty="0" err="1"/>
              <a:t>more</a:t>
            </a:r>
            <a:r>
              <a:rPr lang="de-DE" sz="2400" dirty="0"/>
              <a:t> diverse </a:t>
            </a:r>
            <a:r>
              <a:rPr lang="de-DE" sz="2400" dirty="0" err="1"/>
              <a:t>datasets</a:t>
            </a:r>
            <a:r>
              <a:rPr lang="de-DE" sz="2400" dirty="0"/>
              <a:t> and </a:t>
            </a:r>
            <a:r>
              <a:rPr lang="de-DE" sz="2400" dirty="0" err="1"/>
              <a:t>object</a:t>
            </a:r>
            <a:r>
              <a:rPr lang="de-DE" sz="2400" dirty="0"/>
              <a:t> </a:t>
            </a:r>
            <a:r>
              <a:rPr lang="de-DE" sz="2400" dirty="0" err="1"/>
              <a:t>shapes</a:t>
            </a:r>
            <a:endParaRPr lang="en-US" sz="2400" dirty="0"/>
          </a:p>
        </p:txBody>
      </p:sp>
      <p:pic>
        <p:nvPicPr>
          <p:cNvPr id="5" name="Picture 4">
            <a:extLst>
              <a:ext uri="{FF2B5EF4-FFF2-40B4-BE49-F238E27FC236}">
                <a16:creationId xmlns:a16="http://schemas.microsoft.com/office/drawing/2014/main" id="{1E7EEE04-76E3-A847-7514-60F4C8AB2332}"/>
              </a:ext>
            </a:extLst>
          </p:cNvPr>
          <p:cNvPicPr>
            <a:picLocks noChangeAspect="1"/>
          </p:cNvPicPr>
          <p:nvPr/>
        </p:nvPicPr>
        <p:blipFill>
          <a:blip r:embed="rId2"/>
          <a:stretch>
            <a:fillRect/>
          </a:stretch>
        </p:blipFill>
        <p:spPr>
          <a:xfrm>
            <a:off x="5863771" y="85757"/>
            <a:ext cx="5452663" cy="5804226"/>
          </a:xfrm>
          <a:prstGeom prst="rect">
            <a:avLst/>
          </a:prstGeom>
        </p:spPr>
      </p:pic>
      <p:sp>
        <p:nvSpPr>
          <p:cNvPr id="4" name="TextBox 7">
            <a:extLst>
              <a:ext uri="{FF2B5EF4-FFF2-40B4-BE49-F238E27FC236}">
                <a16:creationId xmlns:a16="http://schemas.microsoft.com/office/drawing/2014/main" id="{333867C6-90BD-DC7E-870B-A86058BE2DC5}"/>
              </a:ext>
            </a:extLst>
          </p:cNvPr>
          <p:cNvSpPr/>
          <p:nvPr/>
        </p:nvSpPr>
        <p:spPr>
          <a:xfrm>
            <a:off x="2931885" y="6196354"/>
            <a:ext cx="513805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1400" b="0" strike="noStrike" spc="-1" dirty="0">
                <a:solidFill>
                  <a:srgbClr val="000000"/>
                </a:solidFill>
                <a:latin typeface="Calibri"/>
              </a:rPr>
              <a:t>Source: Cropped from Stringer et al (2020) licensed </a:t>
            </a:r>
            <a:r>
              <a:rPr lang="en-US" sz="1400" b="0" u="sng" strike="noStrike" spc="-1" dirty="0">
                <a:solidFill>
                  <a:srgbClr val="0563C1"/>
                </a:solidFill>
                <a:uFillTx/>
                <a:latin typeface="Calibri"/>
                <a:hlinkClick r:id="rId3"/>
              </a:rPr>
              <a:t>CC-BY-NC 4.0</a:t>
            </a:r>
            <a:r>
              <a:rPr lang="en-US" sz="1400" b="0" u="sng" strike="noStrike" spc="-1" dirty="0">
                <a:solidFill>
                  <a:srgbClr val="0563C1"/>
                </a:solidFill>
                <a:uFillTx/>
                <a:latin typeface="Calibri"/>
              </a:rPr>
              <a:t> </a:t>
            </a:r>
            <a:r>
              <a:rPr lang="en-US" sz="1400" b="0" u="sng" strike="noStrike" spc="-1" dirty="0">
                <a:solidFill>
                  <a:srgbClr val="0563C1"/>
                </a:solidFill>
                <a:uFillTx/>
                <a:latin typeface="Calibri"/>
                <a:hlinkClick r:id="rId4"/>
              </a:rPr>
              <a:t>https://www.biorxiv.org/content/10.1101/2020.02.02.931238v2.full</a:t>
            </a:r>
            <a:r>
              <a:rPr lang="en-US" sz="1400" b="0" strike="noStrike" spc="-1" dirty="0">
                <a:solidFill>
                  <a:srgbClr val="000000"/>
                </a:solidFill>
                <a:latin typeface="Calibri"/>
              </a:rPr>
              <a:t> </a:t>
            </a:r>
          </a:p>
        </p:txBody>
      </p:sp>
    </p:spTree>
    <p:extLst>
      <p:ext uri="{BB962C8B-B14F-4D97-AF65-F5344CB8AC3E}">
        <p14:creationId xmlns:p14="http://schemas.microsoft.com/office/powerpoint/2010/main" val="2055081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FEB9-4673-ACBD-E578-4DC937D89690}"/>
              </a:ext>
            </a:extLst>
          </p:cNvPr>
          <p:cNvSpPr>
            <a:spLocks noGrp="1"/>
          </p:cNvSpPr>
          <p:nvPr>
            <p:ph type="title"/>
          </p:nvPr>
        </p:nvSpPr>
        <p:spPr/>
        <p:txBody>
          <a:bodyPr/>
          <a:lstStyle/>
          <a:p>
            <a:r>
              <a:rPr lang="de-DE" dirty="0" err="1"/>
              <a:t>CellPose</a:t>
            </a:r>
            <a:r>
              <a:rPr lang="de-DE" dirty="0"/>
              <a:t>: Training</a:t>
            </a:r>
            <a:endParaRPr lang="en-US" dirty="0"/>
          </a:p>
        </p:txBody>
      </p:sp>
      <p:sp>
        <p:nvSpPr>
          <p:cNvPr id="3" name="Content Placeholder 2">
            <a:extLst>
              <a:ext uri="{FF2B5EF4-FFF2-40B4-BE49-F238E27FC236}">
                <a16:creationId xmlns:a16="http://schemas.microsoft.com/office/drawing/2014/main" id="{0CB30B3A-5C1D-834A-61D0-926B7F1A99B0}"/>
              </a:ext>
            </a:extLst>
          </p:cNvPr>
          <p:cNvSpPr>
            <a:spLocks noGrp="1"/>
          </p:cNvSpPr>
          <p:nvPr>
            <p:ph sz="quarter" idx="10"/>
          </p:nvPr>
        </p:nvSpPr>
        <p:spPr>
          <a:xfrm>
            <a:off x="875566" y="1184015"/>
            <a:ext cx="10644901" cy="601242"/>
          </a:xfrm>
        </p:spPr>
        <p:txBody>
          <a:bodyPr/>
          <a:lstStyle/>
          <a:p>
            <a:r>
              <a:rPr lang="de-DE" dirty="0" err="1"/>
              <a:t>Compute</a:t>
            </a:r>
            <a:r>
              <a:rPr lang="de-DE" dirty="0"/>
              <a:t> „</a:t>
            </a:r>
            <a:r>
              <a:rPr lang="de-DE" dirty="0" err="1"/>
              <a:t>flow</a:t>
            </a:r>
            <a:r>
              <a:rPr lang="de-DE" dirty="0"/>
              <a:t> </a:t>
            </a:r>
            <a:r>
              <a:rPr lang="de-DE" dirty="0" err="1"/>
              <a:t>fields</a:t>
            </a:r>
            <a:r>
              <a:rPr lang="de-DE" dirty="0"/>
              <a:t>“ </a:t>
            </a:r>
            <a:r>
              <a:rPr lang="de-DE" dirty="0" err="1"/>
              <a:t>from</a:t>
            </a:r>
            <a:r>
              <a:rPr lang="de-DE" dirty="0"/>
              <a:t> </a:t>
            </a:r>
            <a:r>
              <a:rPr lang="de-DE" dirty="0" err="1"/>
              <a:t>images</a:t>
            </a:r>
            <a:endParaRPr lang="de-DE" dirty="0"/>
          </a:p>
          <a:p>
            <a:pPr marL="342900" indent="-342900">
              <a:buFont typeface="Arial" panose="020B0604020202020204" pitchFamily="34" charset="0"/>
              <a:buChar char="•"/>
            </a:pPr>
            <a:r>
              <a:rPr lang="de-DE" dirty="0" err="1"/>
              <a:t>using</a:t>
            </a:r>
            <a:r>
              <a:rPr lang="de-DE" dirty="0"/>
              <a:t> </a:t>
            </a:r>
            <a:r>
              <a:rPr lang="de-DE" dirty="0" err="1"/>
              <a:t>classical</a:t>
            </a:r>
            <a:r>
              <a:rPr lang="de-DE" dirty="0"/>
              <a:t> </a:t>
            </a:r>
            <a:r>
              <a:rPr lang="de-DE" dirty="0" err="1"/>
              <a:t>image</a:t>
            </a:r>
            <a:r>
              <a:rPr lang="de-DE" dirty="0"/>
              <a:t> </a:t>
            </a:r>
            <a:r>
              <a:rPr lang="de-DE" dirty="0" err="1"/>
              <a:t>processing</a:t>
            </a:r>
            <a:r>
              <a:rPr lang="de-DE" dirty="0"/>
              <a:t> </a:t>
            </a:r>
            <a:r>
              <a:rPr lang="de-DE" dirty="0" err="1"/>
              <a:t>during</a:t>
            </a:r>
            <a:r>
              <a:rPr lang="de-DE" dirty="0"/>
              <a:t> </a:t>
            </a:r>
            <a:r>
              <a:rPr lang="de-DE" dirty="0" err="1"/>
              <a:t>training</a:t>
            </a:r>
            <a:endParaRPr lang="de-DE" dirty="0"/>
          </a:p>
          <a:p>
            <a:pPr marL="342900" indent="-342900">
              <a:buFont typeface="Arial" panose="020B0604020202020204" pitchFamily="34" charset="0"/>
              <a:buChar char="•"/>
            </a:pPr>
            <a:r>
              <a:rPr lang="de-DE" dirty="0" err="1"/>
              <a:t>using</a:t>
            </a:r>
            <a:r>
              <a:rPr lang="de-DE" dirty="0"/>
              <a:t> </a:t>
            </a:r>
            <a:r>
              <a:rPr lang="de-DE" dirty="0" err="1"/>
              <a:t>neural</a:t>
            </a:r>
            <a:r>
              <a:rPr lang="de-DE" dirty="0"/>
              <a:t> </a:t>
            </a:r>
            <a:r>
              <a:rPr lang="de-DE" dirty="0" err="1"/>
              <a:t>networks</a:t>
            </a:r>
            <a:r>
              <a:rPr lang="de-DE" dirty="0"/>
              <a:t> </a:t>
            </a:r>
            <a:r>
              <a:rPr lang="de-DE" dirty="0" err="1"/>
              <a:t>during</a:t>
            </a:r>
            <a:r>
              <a:rPr lang="de-DE" dirty="0"/>
              <a:t> </a:t>
            </a:r>
            <a:r>
              <a:rPr lang="de-DE" dirty="0" err="1"/>
              <a:t>prediction</a:t>
            </a:r>
            <a:endParaRPr lang="en-US" dirty="0"/>
          </a:p>
        </p:txBody>
      </p:sp>
      <p:pic>
        <p:nvPicPr>
          <p:cNvPr id="4" name="Picture 3">
            <a:extLst>
              <a:ext uri="{FF2B5EF4-FFF2-40B4-BE49-F238E27FC236}">
                <a16:creationId xmlns:a16="http://schemas.microsoft.com/office/drawing/2014/main" id="{2145C672-7097-1981-EFEE-A9A5ABD6D564}"/>
              </a:ext>
            </a:extLst>
          </p:cNvPr>
          <p:cNvPicPr>
            <a:picLocks noChangeAspect="1"/>
          </p:cNvPicPr>
          <p:nvPr/>
        </p:nvPicPr>
        <p:blipFill rotWithShape="1">
          <a:blip r:embed="rId2"/>
          <a:srcRect r="76551" b="82735"/>
          <a:stretch/>
        </p:blipFill>
        <p:spPr>
          <a:xfrm>
            <a:off x="87087" y="2660844"/>
            <a:ext cx="2774233" cy="2096862"/>
          </a:xfrm>
          <a:prstGeom prst="rect">
            <a:avLst/>
          </a:prstGeom>
        </p:spPr>
      </p:pic>
      <p:pic>
        <p:nvPicPr>
          <p:cNvPr id="5" name="Picture 4">
            <a:extLst>
              <a:ext uri="{FF2B5EF4-FFF2-40B4-BE49-F238E27FC236}">
                <a16:creationId xmlns:a16="http://schemas.microsoft.com/office/drawing/2014/main" id="{F601461F-C5D6-40DD-AEA7-8B97A200B917}"/>
              </a:ext>
            </a:extLst>
          </p:cNvPr>
          <p:cNvPicPr>
            <a:picLocks noChangeAspect="1"/>
          </p:cNvPicPr>
          <p:nvPr/>
        </p:nvPicPr>
        <p:blipFill rotWithShape="1">
          <a:blip r:embed="rId2"/>
          <a:srcRect l="23449" r="54346" b="82735"/>
          <a:stretch/>
        </p:blipFill>
        <p:spPr>
          <a:xfrm>
            <a:off x="3006463" y="2660844"/>
            <a:ext cx="2627086" cy="2096862"/>
          </a:xfrm>
          <a:prstGeom prst="rect">
            <a:avLst/>
          </a:prstGeom>
        </p:spPr>
      </p:pic>
      <p:pic>
        <p:nvPicPr>
          <p:cNvPr id="6" name="Picture 5">
            <a:extLst>
              <a:ext uri="{FF2B5EF4-FFF2-40B4-BE49-F238E27FC236}">
                <a16:creationId xmlns:a16="http://schemas.microsoft.com/office/drawing/2014/main" id="{4E7050FF-4D0B-CC67-DB1A-68FA6680E825}"/>
              </a:ext>
            </a:extLst>
          </p:cNvPr>
          <p:cNvPicPr>
            <a:picLocks noChangeAspect="1"/>
          </p:cNvPicPr>
          <p:nvPr/>
        </p:nvPicPr>
        <p:blipFill rotWithShape="1">
          <a:blip r:embed="rId2"/>
          <a:srcRect l="45347" r="32448" b="82735"/>
          <a:stretch/>
        </p:blipFill>
        <p:spPr>
          <a:xfrm>
            <a:off x="5778692" y="2597537"/>
            <a:ext cx="2627087" cy="2096862"/>
          </a:xfrm>
          <a:prstGeom prst="rect">
            <a:avLst/>
          </a:prstGeom>
        </p:spPr>
      </p:pic>
      <p:pic>
        <p:nvPicPr>
          <p:cNvPr id="7" name="Picture 6">
            <a:extLst>
              <a:ext uri="{FF2B5EF4-FFF2-40B4-BE49-F238E27FC236}">
                <a16:creationId xmlns:a16="http://schemas.microsoft.com/office/drawing/2014/main" id="{FB0B5885-AE70-6301-D3F2-F6D1D22B19CF}"/>
              </a:ext>
            </a:extLst>
          </p:cNvPr>
          <p:cNvPicPr>
            <a:picLocks noChangeAspect="1"/>
          </p:cNvPicPr>
          <p:nvPr/>
        </p:nvPicPr>
        <p:blipFill rotWithShape="1">
          <a:blip r:embed="rId2"/>
          <a:srcRect l="67123" r="735" b="82735"/>
          <a:stretch/>
        </p:blipFill>
        <p:spPr>
          <a:xfrm>
            <a:off x="8318692" y="2597537"/>
            <a:ext cx="3802743" cy="2096862"/>
          </a:xfrm>
          <a:prstGeom prst="rect">
            <a:avLst/>
          </a:prstGeom>
        </p:spPr>
      </p:pic>
      <p:sp>
        <p:nvSpPr>
          <p:cNvPr id="8" name="TextBox 7">
            <a:extLst>
              <a:ext uri="{FF2B5EF4-FFF2-40B4-BE49-F238E27FC236}">
                <a16:creationId xmlns:a16="http://schemas.microsoft.com/office/drawing/2014/main" id="{42EC8772-1E17-4AD2-B715-D958B2C58701}"/>
              </a:ext>
            </a:extLst>
          </p:cNvPr>
          <p:cNvSpPr/>
          <p:nvPr/>
        </p:nvSpPr>
        <p:spPr>
          <a:xfrm>
            <a:off x="2931885" y="6196354"/>
            <a:ext cx="513805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1400" b="0" strike="noStrike" spc="-1" dirty="0">
                <a:solidFill>
                  <a:srgbClr val="000000"/>
                </a:solidFill>
                <a:latin typeface="Calibri"/>
              </a:rPr>
              <a:t>Source: Cropped from Stringer et al (2020) licensed </a:t>
            </a:r>
            <a:r>
              <a:rPr lang="en-US" sz="1400" b="0" u="sng" strike="noStrike" spc="-1" dirty="0">
                <a:solidFill>
                  <a:srgbClr val="0563C1"/>
                </a:solidFill>
                <a:uFillTx/>
                <a:latin typeface="Calibri"/>
                <a:hlinkClick r:id="rId3"/>
              </a:rPr>
              <a:t>CC-BY-NC 4.0</a:t>
            </a:r>
            <a:r>
              <a:rPr lang="en-US" sz="1400" b="0" u="sng" strike="noStrike" spc="-1" dirty="0">
                <a:solidFill>
                  <a:srgbClr val="0563C1"/>
                </a:solidFill>
                <a:uFillTx/>
                <a:latin typeface="Calibri"/>
              </a:rPr>
              <a:t> </a:t>
            </a:r>
            <a:r>
              <a:rPr lang="en-US" sz="1400" b="0" u="sng" strike="noStrike" spc="-1" dirty="0">
                <a:solidFill>
                  <a:srgbClr val="0563C1"/>
                </a:solidFill>
                <a:uFillTx/>
                <a:latin typeface="Calibri"/>
                <a:hlinkClick r:id="rId4"/>
              </a:rPr>
              <a:t>https://www.biorxiv.org/content/10.1101/2020.02.02.931238v2.full</a:t>
            </a:r>
            <a:r>
              <a:rPr lang="en-US" sz="1400" b="0" strike="noStrike" spc="-1" dirty="0">
                <a:solidFill>
                  <a:srgbClr val="000000"/>
                </a:solidFill>
                <a:latin typeface="Calibri"/>
              </a:rPr>
              <a:t> </a:t>
            </a:r>
          </a:p>
        </p:txBody>
      </p:sp>
      <p:sp>
        <p:nvSpPr>
          <p:cNvPr id="9" name="Arrow: Right 8">
            <a:extLst>
              <a:ext uri="{FF2B5EF4-FFF2-40B4-BE49-F238E27FC236}">
                <a16:creationId xmlns:a16="http://schemas.microsoft.com/office/drawing/2014/main" id="{A5577F46-C735-4855-9204-E7A346386850}"/>
              </a:ext>
            </a:extLst>
          </p:cNvPr>
          <p:cNvSpPr/>
          <p:nvPr/>
        </p:nvSpPr>
        <p:spPr>
          <a:xfrm>
            <a:off x="3108960" y="4897761"/>
            <a:ext cx="7741920" cy="696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bg1"/>
                </a:solidFill>
              </a:rPr>
              <a:t>Classical</a:t>
            </a:r>
            <a:r>
              <a:rPr lang="de-DE" dirty="0">
                <a:solidFill>
                  <a:schemeClr val="bg1"/>
                </a:solidFill>
              </a:rPr>
              <a:t> Image </a:t>
            </a:r>
            <a:r>
              <a:rPr lang="de-DE" dirty="0" err="1">
                <a:solidFill>
                  <a:schemeClr val="bg1"/>
                </a:solidFill>
              </a:rPr>
              <a:t>processing</a:t>
            </a:r>
            <a:endParaRPr lang="en-US" dirty="0">
              <a:solidFill>
                <a:schemeClr val="bg1"/>
              </a:solidFill>
            </a:endParaRPr>
          </a:p>
        </p:txBody>
      </p:sp>
    </p:spTree>
    <p:extLst>
      <p:ext uri="{BB962C8B-B14F-4D97-AF65-F5344CB8AC3E}">
        <p14:creationId xmlns:p14="http://schemas.microsoft.com/office/powerpoint/2010/main" val="1918413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dirty="0" err="1">
                <a:solidFill>
                  <a:srgbClr val="0F305A"/>
                </a:solidFill>
                <a:latin typeface="Open Sans"/>
                <a:ea typeface="Open Sans"/>
              </a:rPr>
              <a:t>CellPose</a:t>
            </a:r>
            <a:r>
              <a:rPr lang="en-US" sz="4300" b="0" strike="noStrike" spc="-1" dirty="0">
                <a:solidFill>
                  <a:srgbClr val="0F305A"/>
                </a:solidFill>
                <a:latin typeface="Open Sans"/>
                <a:ea typeface="Open Sans"/>
              </a:rPr>
              <a:t>: Prediction</a:t>
            </a:r>
            <a:endParaRPr lang="en-US" sz="4300" b="0" strike="noStrike" spc="-1" dirty="0">
              <a:solidFill>
                <a:srgbClr val="000000"/>
              </a:solidFill>
              <a:latin typeface="Calibri"/>
            </a:endParaRPr>
          </a:p>
        </p:txBody>
      </p:sp>
      <p:sp>
        <p:nvSpPr>
          <p:cNvPr id="888" name="PlaceHolder 2"/>
          <p:cNvSpPr>
            <a:spLocks noGrp="1"/>
          </p:cNvSpPr>
          <p:nvPr>
            <p:ph/>
          </p:nvPr>
        </p:nvSpPr>
        <p:spPr>
          <a:xfrm>
            <a:off x="214200" y="1171440"/>
            <a:ext cx="3473880" cy="475560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800" b="0" strike="noStrike" spc="-1" dirty="0">
                <a:solidFill>
                  <a:srgbClr val="595959"/>
                </a:solidFill>
                <a:latin typeface="Calibri"/>
              </a:rPr>
              <a:t>Cell/Nuclei –segmentation based on flow-fields </a:t>
            </a:r>
          </a:p>
          <a:p>
            <a:pPr>
              <a:lnSpc>
                <a:spcPct val="90000"/>
              </a:lnSpc>
              <a:spcBef>
                <a:spcPts val="1001"/>
              </a:spcBef>
              <a:buNone/>
            </a:pPr>
            <a:endParaRPr lang="en-US" sz="2800" b="0" strike="noStrike" spc="-1" dirty="0">
              <a:solidFill>
                <a:srgbClr val="595959"/>
              </a:solidFill>
              <a:latin typeface="Calibri"/>
            </a:endParaRPr>
          </a:p>
          <a:p>
            <a:pPr marL="228600" indent="-228600">
              <a:lnSpc>
                <a:spcPct val="90000"/>
              </a:lnSpc>
              <a:spcBef>
                <a:spcPts val="1001"/>
              </a:spcBef>
              <a:buClr>
                <a:srgbClr val="595959"/>
              </a:buClr>
              <a:buFont typeface="Arial"/>
              <a:buChar char="•"/>
            </a:pPr>
            <a:r>
              <a:rPr lang="en-US" sz="2800" b="0" strike="noStrike" spc="-1" dirty="0">
                <a:solidFill>
                  <a:srgbClr val="595959"/>
                </a:solidFill>
                <a:latin typeface="Calibri"/>
              </a:rPr>
              <a:t>Technically similar to Watershed, but with a deep-learning based </a:t>
            </a:r>
            <a:r>
              <a:rPr lang="en-US" sz="2800" spc="-1" dirty="0">
                <a:solidFill>
                  <a:srgbClr val="595959"/>
                </a:solidFill>
                <a:latin typeface="Calibri"/>
              </a:rPr>
              <a:t>“flow field” </a:t>
            </a:r>
            <a:r>
              <a:rPr lang="en-US" sz="2800" b="0" strike="noStrike" spc="-1" dirty="0">
                <a:solidFill>
                  <a:srgbClr val="595959"/>
                </a:solidFill>
                <a:latin typeface="Calibri"/>
              </a:rPr>
              <a:t>image</a:t>
            </a:r>
          </a:p>
        </p:txBody>
      </p:sp>
      <p:sp>
        <p:nvSpPr>
          <p:cNvPr id="890" name="TextBox 7"/>
          <p:cNvSpPr/>
          <p:nvPr/>
        </p:nvSpPr>
        <p:spPr>
          <a:xfrm>
            <a:off x="1986840" y="6166800"/>
            <a:ext cx="6957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dirty="0">
                <a:solidFill>
                  <a:srgbClr val="000000"/>
                </a:solidFill>
                <a:latin typeface="Calibri"/>
              </a:rPr>
              <a:t>Image source: Modified from Stringer et al (2020) licensed </a:t>
            </a:r>
            <a:r>
              <a:rPr lang="en-US" sz="1800" b="0" u="sng" strike="noStrike" spc="-1" dirty="0">
                <a:solidFill>
                  <a:srgbClr val="0563C1"/>
                </a:solidFill>
                <a:uFillTx/>
                <a:latin typeface="Calibri"/>
                <a:hlinkClick r:id="rId2"/>
              </a:rPr>
              <a:t>CC-BY-NC 4.0</a:t>
            </a:r>
            <a:endParaRPr lang="en-US" sz="1800" b="0" strike="noStrike" spc="-1" dirty="0">
              <a:solidFill>
                <a:srgbClr val="000000"/>
              </a:solidFill>
              <a:latin typeface="Calibri"/>
            </a:endParaRPr>
          </a:p>
          <a:p>
            <a:pPr algn="ctr">
              <a:lnSpc>
                <a:spcPct val="100000"/>
              </a:lnSpc>
              <a:buNone/>
            </a:pPr>
            <a:r>
              <a:rPr lang="en-US" sz="1800" b="0" u="sng" strike="noStrike" spc="-1" dirty="0">
                <a:solidFill>
                  <a:srgbClr val="0563C1"/>
                </a:solidFill>
                <a:uFillTx/>
                <a:latin typeface="Calibri"/>
                <a:hlinkClick r:id="rId3"/>
              </a:rPr>
              <a:t>https://www.biorxiv.org/content/10.1101/2020.02.02.931238v2.full</a:t>
            </a:r>
            <a:r>
              <a:rPr lang="en-US" sz="1800" b="0" strike="noStrike" spc="-1" dirty="0">
                <a:solidFill>
                  <a:srgbClr val="000000"/>
                </a:solidFill>
                <a:latin typeface="Calibri"/>
              </a:rPr>
              <a:t> </a:t>
            </a:r>
          </a:p>
        </p:txBody>
      </p:sp>
      <p:grpSp>
        <p:nvGrpSpPr>
          <p:cNvPr id="8" name="Group 7">
            <a:extLst>
              <a:ext uri="{FF2B5EF4-FFF2-40B4-BE49-F238E27FC236}">
                <a16:creationId xmlns:a16="http://schemas.microsoft.com/office/drawing/2014/main" id="{96CFB27B-52F7-5CB4-6CD4-F5B2478EACD8}"/>
              </a:ext>
            </a:extLst>
          </p:cNvPr>
          <p:cNvGrpSpPr>
            <a:grpSpLocks noChangeAspect="1"/>
          </p:cNvGrpSpPr>
          <p:nvPr/>
        </p:nvGrpSpPr>
        <p:grpSpPr>
          <a:xfrm>
            <a:off x="3846286" y="1529087"/>
            <a:ext cx="6361513" cy="4630873"/>
            <a:chOff x="3264480" y="1105560"/>
            <a:chExt cx="6943320" cy="5054400"/>
          </a:xfrm>
        </p:grpSpPr>
        <p:pic>
          <p:nvPicPr>
            <p:cNvPr id="889" name="Picture 2"/>
            <p:cNvPicPr/>
            <p:nvPr/>
          </p:nvPicPr>
          <p:blipFill>
            <a:blip r:embed="rId4"/>
            <a:srcRect t="32361" r="33257" b="37187"/>
            <a:stretch/>
          </p:blipFill>
          <p:spPr>
            <a:xfrm>
              <a:off x="3264480" y="1105560"/>
              <a:ext cx="4624200" cy="2170800"/>
            </a:xfrm>
            <a:prstGeom prst="rect">
              <a:avLst/>
            </a:prstGeom>
            <a:ln w="0">
              <a:noFill/>
            </a:ln>
          </p:spPr>
        </p:pic>
        <p:pic>
          <p:nvPicPr>
            <p:cNvPr id="891" name="Picture 2"/>
            <p:cNvPicPr/>
            <p:nvPr/>
          </p:nvPicPr>
          <p:blipFill>
            <a:blip r:embed="rId4"/>
            <a:srcRect t="62813" r="42182"/>
            <a:stretch/>
          </p:blipFill>
          <p:spPr>
            <a:xfrm>
              <a:off x="3264480" y="3276720"/>
              <a:ext cx="4006080" cy="2650680"/>
            </a:xfrm>
            <a:prstGeom prst="rect">
              <a:avLst/>
            </a:prstGeom>
            <a:ln w="0">
              <a:noFill/>
            </a:ln>
          </p:spPr>
        </p:pic>
        <p:pic>
          <p:nvPicPr>
            <p:cNvPr id="892" name="Picture 2"/>
            <p:cNvPicPr/>
            <p:nvPr/>
          </p:nvPicPr>
          <p:blipFill>
            <a:blip r:embed="rId4"/>
            <a:srcRect l="66743" t="32361" r="-209" b="37187"/>
            <a:stretch/>
          </p:blipFill>
          <p:spPr>
            <a:xfrm>
              <a:off x="7888680" y="1105560"/>
              <a:ext cx="2318760" cy="2170800"/>
            </a:xfrm>
            <a:prstGeom prst="rect">
              <a:avLst/>
            </a:prstGeom>
            <a:ln w="0">
              <a:noFill/>
            </a:ln>
          </p:spPr>
        </p:pic>
        <p:pic>
          <p:nvPicPr>
            <p:cNvPr id="893" name="Picture 2"/>
            <p:cNvPicPr/>
            <p:nvPr/>
          </p:nvPicPr>
          <p:blipFill>
            <a:blip r:embed="rId4"/>
            <a:srcRect l="61939" t="62813" r="-209"/>
            <a:stretch/>
          </p:blipFill>
          <p:spPr>
            <a:xfrm>
              <a:off x="7556400" y="3276720"/>
              <a:ext cx="2651400" cy="2650680"/>
            </a:xfrm>
            <a:prstGeom prst="rect">
              <a:avLst/>
            </a:prstGeom>
            <a:ln w="0">
              <a:noFill/>
            </a:ln>
          </p:spPr>
        </p:pic>
        <p:sp>
          <p:nvSpPr>
            <p:cNvPr id="2" name="Arrow: Right 1">
              <a:extLst>
                <a:ext uri="{FF2B5EF4-FFF2-40B4-BE49-F238E27FC236}">
                  <a16:creationId xmlns:a16="http://schemas.microsoft.com/office/drawing/2014/main" id="{CA32C462-5F9B-95E4-8A90-6777FF00D170}"/>
                </a:ext>
              </a:extLst>
            </p:cNvPr>
            <p:cNvSpPr/>
            <p:nvPr/>
          </p:nvSpPr>
          <p:spPr>
            <a:xfrm rot="18477711">
              <a:off x="4919158" y="5573923"/>
              <a:ext cx="696724" cy="475350"/>
            </a:xfrm>
            <a:prstGeom prst="rightArrow">
              <a:avLst/>
            </a:prstGeom>
            <a:solidFill>
              <a:srgbClr val="EECF16"/>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5" name="Arrow: Right 4">
            <a:extLst>
              <a:ext uri="{FF2B5EF4-FFF2-40B4-BE49-F238E27FC236}">
                <a16:creationId xmlns:a16="http://schemas.microsoft.com/office/drawing/2014/main" id="{E7F76951-70E0-6A33-03B7-C10BC8B568A4}"/>
              </a:ext>
            </a:extLst>
          </p:cNvPr>
          <p:cNvSpPr/>
          <p:nvPr/>
        </p:nvSpPr>
        <p:spPr>
          <a:xfrm>
            <a:off x="8083007" y="998603"/>
            <a:ext cx="2332153" cy="696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Class. Image </a:t>
            </a:r>
            <a:r>
              <a:rPr lang="de-DE" dirty="0" err="1">
                <a:solidFill>
                  <a:schemeClr val="bg1"/>
                </a:solidFill>
              </a:rPr>
              <a:t>proc</a:t>
            </a:r>
            <a:r>
              <a:rPr lang="de-DE" dirty="0">
                <a:solidFill>
                  <a:schemeClr val="bg1"/>
                </a:solidFill>
              </a:rPr>
              <a:t>.</a:t>
            </a:r>
            <a:endParaRPr lang="en-US" dirty="0">
              <a:solidFill>
                <a:schemeClr val="bg1"/>
              </a:solidFill>
            </a:endParaRPr>
          </a:p>
        </p:txBody>
      </p:sp>
      <p:sp>
        <p:nvSpPr>
          <p:cNvPr id="7" name="Arrow: Right 6">
            <a:extLst>
              <a:ext uri="{FF2B5EF4-FFF2-40B4-BE49-F238E27FC236}">
                <a16:creationId xmlns:a16="http://schemas.microsoft.com/office/drawing/2014/main" id="{33A3B8AF-9E70-1E89-28C8-88935B20FD2E}"/>
              </a:ext>
            </a:extLst>
          </p:cNvPr>
          <p:cNvSpPr/>
          <p:nvPr/>
        </p:nvSpPr>
        <p:spPr>
          <a:xfrm>
            <a:off x="3798555" y="998603"/>
            <a:ext cx="4284451" cy="696728"/>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Deep </a:t>
            </a:r>
            <a:r>
              <a:rPr lang="de-DE" dirty="0" err="1">
                <a:solidFill>
                  <a:schemeClr val="bg1"/>
                </a:solidFill>
              </a:rPr>
              <a:t>learning</a:t>
            </a:r>
            <a:endParaRPr lang="en-US"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C1E404E-E636-491B-9B35-7CEF26C0D309}"/>
              </a:ext>
            </a:extLst>
          </p:cNvPr>
          <p:cNvPicPr>
            <a:picLocks noChangeAspect="1"/>
          </p:cNvPicPr>
          <p:nvPr/>
        </p:nvPicPr>
        <p:blipFill>
          <a:blip r:embed="rId2"/>
          <a:stretch>
            <a:fillRect/>
          </a:stretch>
        </p:blipFill>
        <p:spPr>
          <a:xfrm>
            <a:off x="3729449" y="4343189"/>
            <a:ext cx="1430701" cy="1430701"/>
          </a:xfrm>
          <a:prstGeom prst="rect">
            <a:avLst/>
          </a:prstGeom>
        </p:spPr>
      </p:pic>
      <p:pic>
        <p:nvPicPr>
          <p:cNvPr id="26" name="Picture 25">
            <a:extLst>
              <a:ext uri="{FF2B5EF4-FFF2-40B4-BE49-F238E27FC236}">
                <a16:creationId xmlns:a16="http://schemas.microsoft.com/office/drawing/2014/main" id="{BFA5E4BA-A52A-4E40-9EE3-1B4B24BA0805}"/>
              </a:ext>
            </a:extLst>
          </p:cNvPr>
          <p:cNvPicPr>
            <a:picLocks noChangeAspect="1"/>
          </p:cNvPicPr>
          <p:nvPr/>
        </p:nvPicPr>
        <p:blipFill>
          <a:blip r:embed="rId3"/>
          <a:stretch>
            <a:fillRect/>
          </a:stretch>
        </p:blipFill>
        <p:spPr>
          <a:xfrm>
            <a:off x="3729449" y="1380024"/>
            <a:ext cx="1430701" cy="1430701"/>
          </a:xfrm>
          <a:prstGeom prst="rect">
            <a:avLst/>
          </a:prstGeom>
        </p:spPr>
      </p:pic>
      <p:pic>
        <p:nvPicPr>
          <p:cNvPr id="28" name="Picture 27">
            <a:extLst>
              <a:ext uri="{FF2B5EF4-FFF2-40B4-BE49-F238E27FC236}">
                <a16:creationId xmlns:a16="http://schemas.microsoft.com/office/drawing/2014/main" id="{1D841257-93F8-44B8-B2AF-0A3D10A10A9D}"/>
              </a:ext>
            </a:extLst>
          </p:cNvPr>
          <p:cNvPicPr>
            <a:picLocks noChangeAspect="1"/>
          </p:cNvPicPr>
          <p:nvPr/>
        </p:nvPicPr>
        <p:blipFill>
          <a:blip r:embed="rId4"/>
          <a:stretch>
            <a:fillRect/>
          </a:stretch>
        </p:blipFill>
        <p:spPr>
          <a:xfrm>
            <a:off x="3729449" y="2864491"/>
            <a:ext cx="1430701" cy="1430701"/>
          </a:xfrm>
          <a:prstGeom prst="rect">
            <a:avLst/>
          </a:prstGeom>
        </p:spPr>
      </p:pic>
      <p:pic>
        <p:nvPicPr>
          <p:cNvPr id="31" name="Picture 30">
            <a:extLst>
              <a:ext uri="{FF2B5EF4-FFF2-40B4-BE49-F238E27FC236}">
                <a16:creationId xmlns:a16="http://schemas.microsoft.com/office/drawing/2014/main" id="{2C40BBBE-6543-4AA2-AB85-BA495B947590}"/>
              </a:ext>
            </a:extLst>
          </p:cNvPr>
          <p:cNvPicPr>
            <a:picLocks noChangeAspect="1"/>
          </p:cNvPicPr>
          <p:nvPr/>
        </p:nvPicPr>
        <p:blipFill>
          <a:blip r:embed="rId5"/>
          <a:stretch>
            <a:fillRect/>
          </a:stretch>
        </p:blipFill>
        <p:spPr>
          <a:xfrm>
            <a:off x="9648299" y="3497697"/>
            <a:ext cx="1430701" cy="1430701"/>
          </a:xfrm>
          <a:prstGeom prst="rect">
            <a:avLst/>
          </a:prstGeom>
        </p:spPr>
      </p:pic>
      <p:pic>
        <p:nvPicPr>
          <p:cNvPr id="32" name="Picture 31">
            <a:extLst>
              <a:ext uri="{FF2B5EF4-FFF2-40B4-BE49-F238E27FC236}">
                <a16:creationId xmlns:a16="http://schemas.microsoft.com/office/drawing/2014/main" id="{949986AF-B49A-4E7E-BC90-7CF156D198F8}"/>
              </a:ext>
            </a:extLst>
          </p:cNvPr>
          <p:cNvPicPr>
            <a:picLocks noChangeAspect="1"/>
          </p:cNvPicPr>
          <p:nvPr/>
        </p:nvPicPr>
        <p:blipFill>
          <a:blip r:embed="rId5"/>
          <a:stretch>
            <a:fillRect/>
          </a:stretch>
        </p:blipFill>
        <p:spPr>
          <a:xfrm>
            <a:off x="6880340" y="1344607"/>
            <a:ext cx="1430701" cy="1430701"/>
          </a:xfrm>
          <a:prstGeom prst="rect">
            <a:avLst/>
          </a:prstGeom>
        </p:spPr>
      </p:pic>
      <p:pic>
        <p:nvPicPr>
          <p:cNvPr id="29" name="Picture 28">
            <a:extLst>
              <a:ext uri="{FF2B5EF4-FFF2-40B4-BE49-F238E27FC236}">
                <a16:creationId xmlns:a16="http://schemas.microsoft.com/office/drawing/2014/main" id="{7BAA4BC8-B04E-4C65-A306-9364E0A24EC1}"/>
              </a:ext>
            </a:extLst>
          </p:cNvPr>
          <p:cNvPicPr>
            <a:picLocks noChangeAspect="1"/>
          </p:cNvPicPr>
          <p:nvPr/>
        </p:nvPicPr>
        <p:blipFill>
          <a:blip r:embed="rId6"/>
          <a:stretch>
            <a:fillRect/>
          </a:stretch>
        </p:blipFill>
        <p:spPr>
          <a:xfrm>
            <a:off x="322565" y="3497697"/>
            <a:ext cx="1430701" cy="1430701"/>
          </a:xfrm>
          <a:prstGeom prst="rect">
            <a:avLst/>
          </a:prstGeom>
        </p:spPr>
      </p:pic>
      <p:sp>
        <p:nvSpPr>
          <p:cNvPr id="2" name="Title 1">
            <a:extLst>
              <a:ext uri="{FF2B5EF4-FFF2-40B4-BE49-F238E27FC236}">
                <a16:creationId xmlns:a16="http://schemas.microsoft.com/office/drawing/2014/main" id="{9383B0F0-4B89-475F-8CBA-7A430B5BCE1C}"/>
              </a:ext>
            </a:extLst>
          </p:cNvPr>
          <p:cNvSpPr>
            <a:spLocks noGrp="1"/>
          </p:cNvSpPr>
          <p:nvPr>
            <p:ph type="title"/>
          </p:nvPr>
        </p:nvSpPr>
        <p:spPr/>
        <p:txBody>
          <a:bodyPr>
            <a:normAutofit/>
          </a:bodyPr>
          <a:lstStyle/>
          <a:p>
            <a:r>
              <a:rPr lang="en-US" dirty="0"/>
              <a:t>Machine learning for image analysis</a:t>
            </a:r>
          </a:p>
        </p:txBody>
      </p:sp>
      <p:sp>
        <p:nvSpPr>
          <p:cNvPr id="3" name="Content Placeholder 2">
            <a:extLst>
              <a:ext uri="{FF2B5EF4-FFF2-40B4-BE49-F238E27FC236}">
                <a16:creationId xmlns:a16="http://schemas.microsoft.com/office/drawing/2014/main" id="{47A5D0B3-4A0E-4307-9C1D-EADF231BA3E8}"/>
              </a:ext>
            </a:extLst>
          </p:cNvPr>
          <p:cNvSpPr>
            <a:spLocks noGrp="1"/>
          </p:cNvSpPr>
          <p:nvPr>
            <p:ph sz="quarter" idx="10"/>
          </p:nvPr>
        </p:nvSpPr>
        <p:spPr>
          <a:xfrm>
            <a:off x="875566" y="971550"/>
            <a:ext cx="10644901" cy="4762501"/>
          </a:xfrm>
        </p:spPr>
        <p:txBody>
          <a:bodyPr/>
          <a:lstStyle/>
          <a:p>
            <a:r>
              <a:rPr lang="en-US" dirty="0"/>
              <a:t>In classical machine learning, we typically select features for training our classifier</a:t>
            </a:r>
          </a:p>
        </p:txBody>
      </p:sp>
      <p:cxnSp>
        <p:nvCxnSpPr>
          <p:cNvPr id="11" name="Connector: Elbow 10">
            <a:extLst>
              <a:ext uri="{FF2B5EF4-FFF2-40B4-BE49-F238E27FC236}">
                <a16:creationId xmlns:a16="http://schemas.microsoft.com/office/drawing/2014/main" id="{E93A93FA-C44B-4A3C-884A-4A4DDF694025}"/>
              </a:ext>
            </a:extLst>
          </p:cNvPr>
          <p:cNvCxnSpPr>
            <a:cxnSpLocks/>
          </p:cNvCxnSpPr>
          <p:nvPr/>
        </p:nvCxnSpPr>
        <p:spPr>
          <a:xfrm>
            <a:off x="1677805" y="4143660"/>
            <a:ext cx="2161174" cy="7847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42F3C106-AE0E-4AB2-B491-CE779B321FB2}"/>
              </a:ext>
            </a:extLst>
          </p:cNvPr>
          <p:cNvCxnSpPr>
            <a:cxnSpLocks/>
          </p:cNvCxnSpPr>
          <p:nvPr/>
        </p:nvCxnSpPr>
        <p:spPr>
          <a:xfrm flipV="1">
            <a:off x="1677805" y="2113003"/>
            <a:ext cx="2161174" cy="20306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7C044C0C-CFE3-4C77-9860-A9FFA61854F2}"/>
              </a:ext>
            </a:extLst>
          </p:cNvPr>
          <p:cNvCxnSpPr>
            <a:cxnSpLocks/>
          </p:cNvCxnSpPr>
          <p:nvPr/>
        </p:nvCxnSpPr>
        <p:spPr>
          <a:xfrm flipV="1">
            <a:off x="1677805" y="3534056"/>
            <a:ext cx="2161174" cy="60960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0116D0-506F-4A96-8431-72C74255BCE5}"/>
              </a:ext>
            </a:extLst>
          </p:cNvPr>
          <p:cNvSpPr/>
          <p:nvPr/>
        </p:nvSpPr>
        <p:spPr>
          <a:xfrm>
            <a:off x="6760518" y="3148208"/>
            <a:ext cx="1670347" cy="19999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t>?</a:t>
            </a:r>
          </a:p>
        </p:txBody>
      </p:sp>
      <p:cxnSp>
        <p:nvCxnSpPr>
          <p:cNvPr id="21" name="Straight Arrow Connector 20">
            <a:extLst>
              <a:ext uri="{FF2B5EF4-FFF2-40B4-BE49-F238E27FC236}">
                <a16:creationId xmlns:a16="http://schemas.microsoft.com/office/drawing/2014/main" id="{6622E417-CB7A-4819-A276-A03742E52A65}"/>
              </a:ext>
            </a:extLst>
          </p:cNvPr>
          <p:cNvCxnSpPr>
            <a:cxnSpLocks/>
            <a:endCxn id="19" idx="0"/>
          </p:cNvCxnSpPr>
          <p:nvPr/>
        </p:nvCxnSpPr>
        <p:spPr>
          <a:xfrm flipH="1">
            <a:off x="7595692" y="2717088"/>
            <a:ext cx="7840" cy="431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7F1C05AD-299D-43B1-AA23-6A0022AA41F9}"/>
              </a:ext>
            </a:extLst>
          </p:cNvPr>
          <p:cNvCxnSpPr>
            <a:cxnSpLocks/>
            <a:endCxn id="19" idx="1"/>
          </p:cNvCxnSpPr>
          <p:nvPr/>
        </p:nvCxnSpPr>
        <p:spPr>
          <a:xfrm>
            <a:off x="5118758" y="2113003"/>
            <a:ext cx="1641760" cy="2035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ABD2C8F7-27DE-4FB5-AAAF-DC4833A0B5C6}"/>
              </a:ext>
            </a:extLst>
          </p:cNvPr>
          <p:cNvCxnSpPr>
            <a:cxnSpLocks/>
            <a:endCxn id="19" idx="1"/>
          </p:cNvCxnSpPr>
          <p:nvPr/>
        </p:nvCxnSpPr>
        <p:spPr>
          <a:xfrm>
            <a:off x="5118758" y="3534056"/>
            <a:ext cx="1641760" cy="6141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5A6399A0-109E-4BAE-B4F3-E290D4AE48E1}"/>
              </a:ext>
            </a:extLst>
          </p:cNvPr>
          <p:cNvCxnSpPr>
            <a:cxnSpLocks/>
            <a:endCxn id="19" idx="1"/>
          </p:cNvCxnSpPr>
          <p:nvPr/>
        </p:nvCxnSpPr>
        <p:spPr>
          <a:xfrm flipV="1">
            <a:off x="5118758" y="4148203"/>
            <a:ext cx="1641760" cy="78019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7EF7FE6-A9B2-457A-B691-CDFF00650BE9}"/>
              </a:ext>
            </a:extLst>
          </p:cNvPr>
          <p:cNvCxnSpPr>
            <a:stCxn id="19" idx="3"/>
          </p:cNvCxnSpPr>
          <p:nvPr/>
        </p:nvCxnSpPr>
        <p:spPr>
          <a:xfrm flipV="1">
            <a:off x="8430865" y="4143660"/>
            <a:ext cx="1214176" cy="4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7A01283-0C27-4E8D-A112-D71427280145}"/>
              </a:ext>
            </a:extLst>
          </p:cNvPr>
          <p:cNvSpPr txBox="1"/>
          <p:nvPr/>
        </p:nvSpPr>
        <p:spPr>
          <a:xfrm>
            <a:off x="2939448" y="5786967"/>
            <a:ext cx="3083011" cy="369332"/>
          </a:xfrm>
          <a:prstGeom prst="rect">
            <a:avLst/>
          </a:prstGeom>
          <a:noFill/>
        </p:spPr>
        <p:txBody>
          <a:bodyPr wrap="square" rtlCol="0">
            <a:spAutoFit/>
          </a:bodyPr>
          <a:lstStyle/>
          <a:p>
            <a:pPr algn="ctr"/>
            <a:r>
              <a:rPr lang="en-US" dirty="0"/>
              <a:t>Convolutions</a:t>
            </a:r>
          </a:p>
        </p:txBody>
      </p:sp>
      <p:sp>
        <p:nvSpPr>
          <p:cNvPr id="33" name="Rectangle 32">
            <a:extLst>
              <a:ext uri="{FF2B5EF4-FFF2-40B4-BE49-F238E27FC236}">
                <a16:creationId xmlns:a16="http://schemas.microsoft.com/office/drawing/2014/main" id="{48DB9383-7150-42EB-80BD-5338FA6DAC29}"/>
              </a:ext>
            </a:extLst>
          </p:cNvPr>
          <p:cNvSpPr/>
          <p:nvPr/>
        </p:nvSpPr>
        <p:spPr>
          <a:xfrm rot="16200000">
            <a:off x="8352062" y="3035319"/>
            <a:ext cx="7494740" cy="230832"/>
          </a:xfrm>
          <a:prstGeom prst="rect">
            <a:avLst/>
          </a:prstGeom>
        </p:spPr>
        <p:txBody>
          <a:bodyPr wrap="square">
            <a:spAutoFit/>
          </a:bodyPr>
          <a:lstStyle/>
          <a:p>
            <a:r>
              <a:rPr lang="en-GB" sz="900" dirty="0"/>
              <a:t>Image data source: </a:t>
            </a:r>
            <a:r>
              <a:rPr lang="en-GB" sz="900" dirty="0">
                <a:hlinkClick r:id="rId7"/>
              </a:rPr>
              <a:t>BBBC038v1</a:t>
            </a:r>
            <a:r>
              <a:rPr lang="en-GB" sz="900" dirty="0"/>
              <a:t>, available from the Broad Bioimage Benchmark Collection (</a:t>
            </a:r>
            <a:r>
              <a:rPr lang="en-GB" sz="900" dirty="0" err="1"/>
              <a:t>Caicedo</a:t>
            </a:r>
            <a:r>
              <a:rPr lang="en-GB" sz="900" dirty="0"/>
              <a:t> et al., Nature Methods, 2019].</a:t>
            </a:r>
          </a:p>
        </p:txBody>
      </p:sp>
    </p:spTree>
    <p:extLst>
      <p:ext uri="{BB962C8B-B14F-4D97-AF65-F5344CB8AC3E}">
        <p14:creationId xmlns:p14="http://schemas.microsoft.com/office/powerpoint/2010/main" val="174091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BBF994-2BE3-1EDC-4331-33F4335C49F5}"/>
              </a:ext>
            </a:extLst>
          </p:cNvPr>
          <p:cNvSpPr>
            <a:spLocks noGrp="1"/>
          </p:cNvSpPr>
          <p:nvPr>
            <p:ph type="title"/>
          </p:nvPr>
        </p:nvSpPr>
        <p:spPr/>
        <p:txBody>
          <a:bodyPr/>
          <a:lstStyle/>
          <a:p>
            <a:r>
              <a:rPr lang="de-DE" dirty="0" err="1"/>
              <a:t>CellPose</a:t>
            </a:r>
            <a:endParaRPr lang="en-US" dirty="0"/>
          </a:p>
        </p:txBody>
      </p:sp>
      <p:sp>
        <p:nvSpPr>
          <p:cNvPr id="8" name="Content Placeholder 7">
            <a:extLst>
              <a:ext uri="{FF2B5EF4-FFF2-40B4-BE49-F238E27FC236}">
                <a16:creationId xmlns:a16="http://schemas.microsoft.com/office/drawing/2014/main" id="{2BFC7C18-92D8-9C60-F3AB-CBCC610B73F5}"/>
              </a:ext>
            </a:extLst>
          </p:cNvPr>
          <p:cNvSpPr>
            <a:spLocks noGrp="1"/>
          </p:cNvSpPr>
          <p:nvPr>
            <p:ph sz="quarter" idx="10"/>
          </p:nvPr>
        </p:nvSpPr>
        <p:spPr>
          <a:xfrm>
            <a:off x="457200" y="1184015"/>
            <a:ext cx="3998687" cy="4550036"/>
          </a:xfrm>
        </p:spPr>
        <p:txBody>
          <a:bodyPr/>
          <a:lstStyle/>
          <a:p>
            <a:pPr marL="457200" indent="-457200">
              <a:buFont typeface="Arial" panose="020B0604020202020204" pitchFamily="34" charset="0"/>
              <a:buChar char="•"/>
            </a:pPr>
            <a:r>
              <a:rPr lang="de-DE" sz="2800" dirty="0"/>
              <a:t>Image </a:t>
            </a:r>
            <a:r>
              <a:rPr lang="de-DE" sz="2800" i="1" dirty="0">
                <a:highlight>
                  <a:srgbClr val="EECF16"/>
                </a:highlight>
              </a:rPr>
              <a:t>style</a:t>
            </a:r>
            <a:r>
              <a:rPr lang="de-DE" sz="2800" dirty="0"/>
              <a:t> </a:t>
            </a:r>
            <a:r>
              <a:rPr lang="de-DE" sz="2800" dirty="0" err="1"/>
              <a:t>is</a:t>
            </a:r>
            <a:r>
              <a:rPr lang="de-DE" sz="2800" dirty="0"/>
              <a:t> a </a:t>
            </a:r>
            <a:r>
              <a:rPr lang="de-DE" sz="2800" dirty="0" err="1"/>
              <a:t>parameter</a:t>
            </a:r>
            <a:r>
              <a:rPr lang="de-DE" sz="2800" dirty="0"/>
              <a:t> </a:t>
            </a:r>
            <a:r>
              <a:rPr lang="de-DE" sz="2800" dirty="0" err="1"/>
              <a:t>determined</a:t>
            </a:r>
            <a:r>
              <a:rPr lang="de-DE" sz="2800" dirty="0"/>
              <a:t> </a:t>
            </a:r>
            <a:r>
              <a:rPr lang="de-DE" sz="2800" dirty="0" err="1"/>
              <a:t>before</a:t>
            </a:r>
            <a:r>
              <a:rPr lang="de-DE" sz="2800" dirty="0"/>
              <a:t> </a:t>
            </a:r>
            <a:r>
              <a:rPr lang="de-DE" sz="2800" dirty="0" err="1"/>
              <a:t>prediction</a:t>
            </a:r>
            <a:r>
              <a:rPr lang="de-DE" sz="2800" dirty="0"/>
              <a:t> </a:t>
            </a:r>
            <a:r>
              <a:rPr lang="de-DE" sz="2800" dirty="0" err="1"/>
              <a:t>to</a:t>
            </a:r>
            <a:r>
              <a:rPr lang="de-DE" sz="2800" dirty="0"/>
              <a:t> </a:t>
            </a:r>
            <a:r>
              <a:rPr lang="de-DE" sz="2800" dirty="0" err="1"/>
              <a:t>guide</a:t>
            </a:r>
            <a:r>
              <a:rPr lang="de-DE" sz="2800" dirty="0"/>
              <a:t> </a:t>
            </a:r>
            <a:r>
              <a:rPr lang="de-DE" sz="2800" dirty="0" err="1"/>
              <a:t>segmentation</a:t>
            </a:r>
            <a:r>
              <a:rPr lang="de-DE" sz="2800" dirty="0"/>
              <a:t>. </a:t>
            </a:r>
            <a:endParaRPr lang="en-US" sz="2800" dirty="0"/>
          </a:p>
        </p:txBody>
      </p:sp>
      <p:sp>
        <p:nvSpPr>
          <p:cNvPr id="2" name="Footer Placeholder 1">
            <a:extLst>
              <a:ext uri="{FF2B5EF4-FFF2-40B4-BE49-F238E27FC236}">
                <a16:creationId xmlns:a16="http://schemas.microsoft.com/office/drawing/2014/main" id="{2554F7E6-0CB7-6628-70CD-E4242BA9E788}"/>
              </a:ext>
            </a:extLst>
          </p:cNvPr>
          <p:cNvSpPr>
            <a:spLocks noGrp="1"/>
          </p:cNvSpPr>
          <p:nvPr>
            <p:ph type="ftr" idx="4294967295"/>
          </p:nvPr>
        </p:nvSpPr>
        <p:spPr>
          <a:xfrm>
            <a:off x="0" y="0"/>
            <a:ext cx="0" cy="0"/>
          </a:xfrm>
        </p:spPr>
        <p:txBody>
          <a:bodyPr/>
          <a:lstStyle/>
          <a:p>
            <a:r>
              <a:rPr lang="en-US"/>
              <a:t>Footer</a:t>
            </a:r>
          </a:p>
        </p:txBody>
      </p:sp>
      <p:sp>
        <p:nvSpPr>
          <p:cNvPr id="3" name="Slide Number Placeholder 2">
            <a:extLst>
              <a:ext uri="{FF2B5EF4-FFF2-40B4-BE49-F238E27FC236}">
                <a16:creationId xmlns:a16="http://schemas.microsoft.com/office/drawing/2014/main" id="{4DDF47FB-7CFF-CE7C-11EF-7E2BEE56F8D8}"/>
              </a:ext>
            </a:extLst>
          </p:cNvPr>
          <p:cNvSpPr>
            <a:spLocks noGrp="1"/>
          </p:cNvSpPr>
          <p:nvPr>
            <p:ph type="sldNum" idx="4294967295"/>
          </p:nvPr>
        </p:nvSpPr>
        <p:spPr>
          <a:xfrm>
            <a:off x="0" y="0"/>
            <a:ext cx="0" cy="0"/>
          </a:xfrm>
        </p:spPr>
        <p:txBody>
          <a:bodyPr/>
          <a:lstStyle/>
          <a:p>
            <a:fld id="{659308EE-8C9D-4429-80F7-BA5758310228}" type="slidenum">
              <a:rPr lang="en-US" smtClean="0"/>
              <a:t>60</a:t>
            </a:fld>
            <a:endParaRPr lang="en-US"/>
          </a:p>
        </p:txBody>
      </p:sp>
      <p:pic>
        <p:nvPicPr>
          <p:cNvPr id="6" name="Picture 5">
            <a:extLst>
              <a:ext uri="{FF2B5EF4-FFF2-40B4-BE49-F238E27FC236}">
                <a16:creationId xmlns:a16="http://schemas.microsoft.com/office/drawing/2014/main" id="{4209FCDD-BF3F-6F78-5F98-03EEA9B80129}"/>
              </a:ext>
            </a:extLst>
          </p:cNvPr>
          <p:cNvPicPr>
            <a:picLocks noChangeAspect="1"/>
          </p:cNvPicPr>
          <p:nvPr/>
        </p:nvPicPr>
        <p:blipFill>
          <a:blip r:embed="rId2"/>
          <a:stretch>
            <a:fillRect/>
          </a:stretch>
        </p:blipFill>
        <p:spPr>
          <a:xfrm>
            <a:off x="4714268" y="52920"/>
            <a:ext cx="5943876" cy="5937114"/>
          </a:xfrm>
          <a:prstGeom prst="rect">
            <a:avLst/>
          </a:prstGeom>
        </p:spPr>
      </p:pic>
      <p:sp>
        <p:nvSpPr>
          <p:cNvPr id="7" name="TextBox 7">
            <a:extLst>
              <a:ext uri="{FF2B5EF4-FFF2-40B4-BE49-F238E27FC236}">
                <a16:creationId xmlns:a16="http://schemas.microsoft.com/office/drawing/2014/main" id="{1A0FF676-EFE4-047B-6115-D58EC0638FA0}"/>
              </a:ext>
            </a:extLst>
          </p:cNvPr>
          <p:cNvSpPr/>
          <p:nvPr/>
        </p:nvSpPr>
        <p:spPr>
          <a:xfrm>
            <a:off x="3000324" y="6222737"/>
            <a:ext cx="522927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1400" b="0" strike="noStrike" spc="-1" dirty="0">
                <a:solidFill>
                  <a:srgbClr val="000000"/>
                </a:solidFill>
                <a:latin typeface="Calibri"/>
              </a:rPr>
              <a:t>Source: Modified from Stringer et al (2020) licensed </a:t>
            </a:r>
            <a:r>
              <a:rPr lang="en-US" sz="1400" b="0" u="sng" strike="noStrike" spc="-1" dirty="0">
                <a:solidFill>
                  <a:srgbClr val="0563C1"/>
                </a:solidFill>
                <a:uFillTx/>
                <a:latin typeface="Calibri"/>
                <a:hlinkClick r:id="rId3"/>
              </a:rPr>
              <a:t>CC-BY-NC 4.0</a:t>
            </a:r>
            <a:endParaRPr lang="en-US" sz="1400" b="0" strike="noStrike" spc="-1" dirty="0">
              <a:solidFill>
                <a:srgbClr val="000000"/>
              </a:solidFill>
              <a:latin typeface="Calibri"/>
            </a:endParaRPr>
          </a:p>
          <a:p>
            <a:pPr algn="ctr">
              <a:lnSpc>
                <a:spcPct val="100000"/>
              </a:lnSpc>
              <a:buNone/>
            </a:pPr>
            <a:r>
              <a:rPr lang="en-US" sz="1400" b="0" u="sng" strike="noStrike" spc="-1" dirty="0">
                <a:solidFill>
                  <a:srgbClr val="0563C1"/>
                </a:solidFill>
                <a:uFillTx/>
                <a:latin typeface="Calibri"/>
                <a:hlinkClick r:id="rId4"/>
              </a:rPr>
              <a:t>https://www.biorxiv.org/content/10.1101/2020.02.02.931238v2.full</a:t>
            </a:r>
            <a:r>
              <a:rPr lang="en-US" sz="1400" b="0" strike="noStrike" spc="-1" dirty="0">
                <a:solidFill>
                  <a:srgbClr val="000000"/>
                </a:solidFill>
                <a:latin typeface="Calibri"/>
              </a:rPr>
              <a:t> </a:t>
            </a:r>
          </a:p>
        </p:txBody>
      </p:sp>
    </p:spTree>
    <p:extLst>
      <p:ext uri="{BB962C8B-B14F-4D97-AF65-F5344CB8AC3E}">
        <p14:creationId xmlns:p14="http://schemas.microsoft.com/office/powerpoint/2010/main" val="4081171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2CFD2D-0C0C-D68C-373F-2B167EA5D28B}"/>
              </a:ext>
            </a:extLst>
          </p:cNvPr>
          <p:cNvSpPr>
            <a:spLocks noGrp="1"/>
          </p:cNvSpPr>
          <p:nvPr>
            <p:ph type="title"/>
          </p:nvPr>
        </p:nvSpPr>
        <p:spPr/>
        <p:txBody>
          <a:bodyPr/>
          <a:lstStyle/>
          <a:p>
            <a:r>
              <a:rPr lang="de-DE" dirty="0" err="1"/>
              <a:t>Cellpose</a:t>
            </a:r>
            <a:r>
              <a:rPr lang="de-DE" dirty="0"/>
              <a:t> 3D</a:t>
            </a:r>
            <a:endParaRPr lang="en-US" dirty="0"/>
          </a:p>
        </p:txBody>
      </p:sp>
      <p:sp>
        <p:nvSpPr>
          <p:cNvPr id="6" name="Content Placeholder 5">
            <a:extLst>
              <a:ext uri="{FF2B5EF4-FFF2-40B4-BE49-F238E27FC236}">
                <a16:creationId xmlns:a16="http://schemas.microsoft.com/office/drawing/2014/main" id="{1A29D9E5-AA29-DBDE-0425-FE20782DF4DB}"/>
              </a:ext>
            </a:extLst>
          </p:cNvPr>
          <p:cNvSpPr>
            <a:spLocks noGrp="1"/>
          </p:cNvSpPr>
          <p:nvPr>
            <p:ph sz="quarter" idx="10"/>
          </p:nvPr>
        </p:nvSpPr>
        <p:spPr/>
        <p:txBody>
          <a:bodyPr/>
          <a:lstStyle/>
          <a:p>
            <a:endParaRPr lang="en-US"/>
          </a:p>
        </p:txBody>
      </p:sp>
      <p:pic>
        <p:nvPicPr>
          <p:cNvPr id="8" name="Picture 7">
            <a:extLst>
              <a:ext uri="{FF2B5EF4-FFF2-40B4-BE49-F238E27FC236}">
                <a16:creationId xmlns:a16="http://schemas.microsoft.com/office/drawing/2014/main" id="{B04D7DB8-90A9-14B0-1A3E-73D82F0EA6CB}"/>
              </a:ext>
            </a:extLst>
          </p:cNvPr>
          <p:cNvPicPr>
            <a:picLocks noChangeAspect="1"/>
          </p:cNvPicPr>
          <p:nvPr/>
        </p:nvPicPr>
        <p:blipFill>
          <a:blip r:embed="rId2"/>
          <a:stretch>
            <a:fillRect/>
          </a:stretch>
        </p:blipFill>
        <p:spPr>
          <a:xfrm>
            <a:off x="2929773" y="1184015"/>
            <a:ext cx="7464269" cy="4821918"/>
          </a:xfrm>
          <a:prstGeom prst="rect">
            <a:avLst/>
          </a:prstGeom>
        </p:spPr>
      </p:pic>
      <p:sp>
        <p:nvSpPr>
          <p:cNvPr id="9" name="TextBox 7">
            <a:extLst>
              <a:ext uri="{FF2B5EF4-FFF2-40B4-BE49-F238E27FC236}">
                <a16:creationId xmlns:a16="http://schemas.microsoft.com/office/drawing/2014/main" id="{609801CD-FAED-39FC-8CD4-9077C79FEC21}"/>
              </a:ext>
            </a:extLst>
          </p:cNvPr>
          <p:cNvSpPr/>
          <p:nvPr/>
        </p:nvSpPr>
        <p:spPr>
          <a:xfrm>
            <a:off x="3000324" y="6222737"/>
            <a:ext cx="522927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1400" b="0" strike="noStrike" spc="-1" dirty="0">
                <a:solidFill>
                  <a:srgbClr val="000000"/>
                </a:solidFill>
                <a:latin typeface="Calibri"/>
              </a:rPr>
              <a:t>Source: Modified from Stringer et al (2020) licensed </a:t>
            </a:r>
            <a:r>
              <a:rPr lang="en-US" sz="1400" b="0" u="sng" strike="noStrike" spc="-1" dirty="0">
                <a:solidFill>
                  <a:srgbClr val="0563C1"/>
                </a:solidFill>
                <a:uFillTx/>
                <a:latin typeface="Calibri"/>
                <a:hlinkClick r:id="rId3"/>
              </a:rPr>
              <a:t>CC-BY-NC 4.0</a:t>
            </a:r>
            <a:endParaRPr lang="en-US" sz="1400" b="0" strike="noStrike" spc="-1" dirty="0">
              <a:solidFill>
                <a:srgbClr val="000000"/>
              </a:solidFill>
              <a:latin typeface="Calibri"/>
            </a:endParaRPr>
          </a:p>
          <a:p>
            <a:pPr algn="ctr">
              <a:lnSpc>
                <a:spcPct val="100000"/>
              </a:lnSpc>
              <a:buNone/>
            </a:pPr>
            <a:r>
              <a:rPr lang="en-US" sz="1400" b="0" u="sng" strike="noStrike" spc="-1" dirty="0">
                <a:solidFill>
                  <a:srgbClr val="0563C1"/>
                </a:solidFill>
                <a:uFillTx/>
                <a:latin typeface="Calibri"/>
                <a:hlinkClick r:id="rId4"/>
              </a:rPr>
              <a:t>https://www.biorxiv.org/content/10.1101/2020.02.02.931238v2.full</a:t>
            </a:r>
            <a:r>
              <a:rPr lang="en-US" sz="1400" b="0" strike="noStrike" spc="-1" dirty="0">
                <a:solidFill>
                  <a:srgbClr val="000000"/>
                </a:solidFill>
                <a:latin typeface="Calibri"/>
              </a:rPr>
              <a:t> </a:t>
            </a:r>
          </a:p>
        </p:txBody>
      </p:sp>
    </p:spTree>
    <p:extLst>
      <p:ext uri="{BB962C8B-B14F-4D97-AF65-F5344CB8AC3E}">
        <p14:creationId xmlns:p14="http://schemas.microsoft.com/office/powerpoint/2010/main" val="2923658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3A75-3C4E-FFEC-7460-12011A65CFE0}"/>
              </a:ext>
            </a:extLst>
          </p:cNvPr>
          <p:cNvSpPr>
            <a:spLocks noGrp="1"/>
          </p:cNvSpPr>
          <p:nvPr>
            <p:ph type="title"/>
          </p:nvPr>
        </p:nvSpPr>
        <p:spPr/>
        <p:txBody>
          <a:bodyPr/>
          <a:lstStyle/>
          <a:p>
            <a:r>
              <a:rPr lang="de-DE" dirty="0" err="1"/>
              <a:t>Cellpose</a:t>
            </a:r>
            <a:r>
              <a:rPr lang="de-DE" dirty="0"/>
              <a:t> in Python</a:t>
            </a:r>
            <a:endParaRPr lang="en-US" dirty="0"/>
          </a:p>
        </p:txBody>
      </p:sp>
      <p:sp>
        <p:nvSpPr>
          <p:cNvPr id="3" name="Content Placeholder 2">
            <a:extLst>
              <a:ext uri="{FF2B5EF4-FFF2-40B4-BE49-F238E27FC236}">
                <a16:creationId xmlns:a16="http://schemas.microsoft.com/office/drawing/2014/main" id="{FCD38450-A3DD-D695-36CD-3C4E8AC20E13}"/>
              </a:ext>
            </a:extLst>
          </p:cNvPr>
          <p:cNvSpPr>
            <a:spLocks noGrp="1"/>
          </p:cNvSpPr>
          <p:nvPr>
            <p:ph sz="quarter" idx="10"/>
          </p:nvPr>
        </p:nvSpPr>
        <p:spPr/>
        <p:txBody>
          <a:bodyPr/>
          <a:lstStyle/>
          <a:p>
            <a:r>
              <a:rPr lang="de-DE" dirty="0"/>
              <a:t>Initialize a </a:t>
            </a:r>
            <a:r>
              <a:rPr lang="de-DE" dirty="0" err="1"/>
              <a:t>pretrained</a:t>
            </a:r>
            <a:r>
              <a:rPr lang="de-DE" dirty="0"/>
              <a:t> </a:t>
            </a:r>
            <a:r>
              <a:rPr lang="de-DE" dirty="0" err="1"/>
              <a:t>model</a:t>
            </a:r>
            <a:endParaRPr lang="de-DE" dirty="0"/>
          </a:p>
          <a:p>
            <a:endParaRPr lang="de-DE" dirty="0"/>
          </a:p>
          <a:p>
            <a:endParaRPr lang="de-DE" dirty="0"/>
          </a:p>
          <a:p>
            <a:r>
              <a:rPr lang="de-DE" dirty="0"/>
              <a:t>List </a:t>
            </a:r>
            <a:r>
              <a:rPr lang="de-DE" dirty="0" err="1"/>
              <a:t>available</a:t>
            </a:r>
            <a:r>
              <a:rPr lang="de-DE" dirty="0"/>
              <a:t> </a:t>
            </a:r>
            <a:r>
              <a:rPr lang="de-DE" dirty="0" err="1"/>
              <a:t>models</a:t>
            </a:r>
            <a:endParaRPr lang="en-US" dirty="0"/>
          </a:p>
        </p:txBody>
      </p:sp>
      <p:pic>
        <p:nvPicPr>
          <p:cNvPr id="5" name="Picture 4">
            <a:extLst>
              <a:ext uri="{FF2B5EF4-FFF2-40B4-BE49-F238E27FC236}">
                <a16:creationId xmlns:a16="http://schemas.microsoft.com/office/drawing/2014/main" id="{A1EE1595-DE3C-9E33-CF8B-47154A857ECA}"/>
              </a:ext>
            </a:extLst>
          </p:cNvPr>
          <p:cNvPicPr>
            <a:picLocks noChangeAspect="1"/>
          </p:cNvPicPr>
          <p:nvPr/>
        </p:nvPicPr>
        <p:blipFill>
          <a:blip r:embed="rId2"/>
          <a:stretch>
            <a:fillRect/>
          </a:stretch>
        </p:blipFill>
        <p:spPr>
          <a:xfrm>
            <a:off x="875566" y="1605770"/>
            <a:ext cx="8382734" cy="675230"/>
          </a:xfrm>
          <a:prstGeom prst="rect">
            <a:avLst/>
          </a:prstGeom>
        </p:spPr>
      </p:pic>
      <p:pic>
        <p:nvPicPr>
          <p:cNvPr id="7" name="Picture 6">
            <a:extLst>
              <a:ext uri="{FF2B5EF4-FFF2-40B4-BE49-F238E27FC236}">
                <a16:creationId xmlns:a16="http://schemas.microsoft.com/office/drawing/2014/main" id="{588206FF-DB9B-3B64-B9A2-3222F2BD8D6C}"/>
              </a:ext>
            </a:extLst>
          </p:cNvPr>
          <p:cNvPicPr>
            <a:picLocks noChangeAspect="1"/>
          </p:cNvPicPr>
          <p:nvPr/>
        </p:nvPicPr>
        <p:blipFill>
          <a:blip r:embed="rId3"/>
          <a:stretch>
            <a:fillRect/>
          </a:stretch>
        </p:blipFill>
        <p:spPr>
          <a:xfrm>
            <a:off x="3725841" y="2476500"/>
            <a:ext cx="3686115" cy="4216399"/>
          </a:xfrm>
          <a:prstGeom prst="rect">
            <a:avLst/>
          </a:prstGeom>
        </p:spPr>
      </p:pic>
    </p:spTree>
    <p:extLst>
      <p:ext uri="{BB962C8B-B14F-4D97-AF65-F5344CB8AC3E}">
        <p14:creationId xmlns:p14="http://schemas.microsoft.com/office/powerpoint/2010/main" val="2392639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5307B3-4DA5-D153-575C-9989CECEDBC3}"/>
              </a:ext>
            </a:extLst>
          </p:cNvPr>
          <p:cNvSpPr>
            <a:spLocks noGrp="1"/>
          </p:cNvSpPr>
          <p:nvPr>
            <p:ph type="title"/>
          </p:nvPr>
        </p:nvSpPr>
        <p:spPr/>
        <p:txBody>
          <a:bodyPr/>
          <a:lstStyle/>
          <a:p>
            <a:r>
              <a:rPr lang="de-DE" dirty="0" err="1"/>
              <a:t>Cellpose</a:t>
            </a:r>
            <a:r>
              <a:rPr lang="de-DE" dirty="0"/>
              <a:t> in Python</a:t>
            </a:r>
            <a:endParaRPr lang="en-US" dirty="0"/>
          </a:p>
        </p:txBody>
      </p:sp>
      <p:sp>
        <p:nvSpPr>
          <p:cNvPr id="7" name="Content Placeholder 6">
            <a:extLst>
              <a:ext uri="{FF2B5EF4-FFF2-40B4-BE49-F238E27FC236}">
                <a16:creationId xmlns:a16="http://schemas.microsoft.com/office/drawing/2014/main" id="{07686F8D-7302-217C-AF9D-F7FB034F442B}"/>
              </a:ext>
            </a:extLst>
          </p:cNvPr>
          <p:cNvSpPr>
            <a:spLocks noGrp="1"/>
          </p:cNvSpPr>
          <p:nvPr>
            <p:ph sz="quarter" idx="10"/>
          </p:nvPr>
        </p:nvSpPr>
        <p:spPr/>
        <p:txBody>
          <a:bodyPr/>
          <a:lstStyle/>
          <a:p>
            <a:endParaRPr lang="en-US"/>
          </a:p>
        </p:txBody>
      </p:sp>
      <p:pic>
        <p:nvPicPr>
          <p:cNvPr id="14" name="Picture 13">
            <a:extLst>
              <a:ext uri="{FF2B5EF4-FFF2-40B4-BE49-F238E27FC236}">
                <a16:creationId xmlns:a16="http://schemas.microsoft.com/office/drawing/2014/main" id="{7413C07B-2455-7BE6-A95B-C24744E8AB0E}"/>
              </a:ext>
            </a:extLst>
          </p:cNvPr>
          <p:cNvPicPr>
            <a:picLocks noChangeAspect="1"/>
          </p:cNvPicPr>
          <p:nvPr/>
        </p:nvPicPr>
        <p:blipFill>
          <a:blip r:embed="rId2"/>
          <a:stretch>
            <a:fillRect/>
          </a:stretch>
        </p:blipFill>
        <p:spPr>
          <a:xfrm>
            <a:off x="161924" y="2317868"/>
            <a:ext cx="11941175" cy="3187583"/>
          </a:xfrm>
          <a:prstGeom prst="rect">
            <a:avLst/>
          </a:prstGeom>
        </p:spPr>
      </p:pic>
      <p:pic>
        <p:nvPicPr>
          <p:cNvPr id="4" name="Picture 3">
            <a:extLst>
              <a:ext uri="{FF2B5EF4-FFF2-40B4-BE49-F238E27FC236}">
                <a16:creationId xmlns:a16="http://schemas.microsoft.com/office/drawing/2014/main" id="{D0FB08F1-AE7E-1588-0ED6-D678CABD736B}"/>
              </a:ext>
            </a:extLst>
          </p:cNvPr>
          <p:cNvPicPr>
            <a:picLocks noChangeAspect="1"/>
          </p:cNvPicPr>
          <p:nvPr/>
        </p:nvPicPr>
        <p:blipFill>
          <a:blip r:embed="rId3"/>
          <a:stretch>
            <a:fillRect/>
          </a:stretch>
        </p:blipFill>
        <p:spPr>
          <a:xfrm>
            <a:off x="292934" y="944756"/>
            <a:ext cx="11708566" cy="1373112"/>
          </a:xfrm>
          <a:prstGeom prst="rect">
            <a:avLst/>
          </a:prstGeom>
        </p:spPr>
      </p:pic>
      <p:cxnSp>
        <p:nvCxnSpPr>
          <p:cNvPr id="10" name="Straight Connector 9">
            <a:extLst>
              <a:ext uri="{FF2B5EF4-FFF2-40B4-BE49-F238E27FC236}">
                <a16:creationId xmlns:a16="http://schemas.microsoft.com/office/drawing/2014/main" id="{506D7576-52C3-C759-B1F7-8B5214C1CA43}"/>
              </a:ext>
            </a:extLst>
          </p:cNvPr>
          <p:cNvCxnSpPr/>
          <p:nvPr/>
        </p:nvCxnSpPr>
        <p:spPr>
          <a:xfrm>
            <a:off x="2438400" y="2082800"/>
            <a:ext cx="70485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D76CEF-5617-846F-2896-6F458FE8C498}"/>
              </a:ext>
            </a:extLst>
          </p:cNvPr>
          <p:cNvCxnSpPr>
            <a:cxnSpLocks/>
          </p:cNvCxnSpPr>
          <p:nvPr/>
        </p:nvCxnSpPr>
        <p:spPr>
          <a:xfrm>
            <a:off x="1587500" y="2082800"/>
            <a:ext cx="4914900" cy="4701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346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F243-2A59-A01A-3544-EE7DEF478815}"/>
              </a:ext>
            </a:extLst>
          </p:cNvPr>
          <p:cNvSpPr>
            <a:spLocks noGrp="1"/>
          </p:cNvSpPr>
          <p:nvPr>
            <p:ph type="title"/>
          </p:nvPr>
        </p:nvSpPr>
        <p:spPr/>
        <p:txBody>
          <a:bodyPr/>
          <a:lstStyle/>
          <a:p>
            <a:r>
              <a:rPr lang="de-DE" dirty="0" err="1"/>
              <a:t>Cellpose</a:t>
            </a:r>
            <a:r>
              <a:rPr lang="de-DE" dirty="0"/>
              <a:t> 2</a:t>
            </a:r>
            <a:endParaRPr lang="en-US" dirty="0"/>
          </a:p>
        </p:txBody>
      </p:sp>
      <p:sp>
        <p:nvSpPr>
          <p:cNvPr id="3" name="Content Placeholder 2">
            <a:extLst>
              <a:ext uri="{FF2B5EF4-FFF2-40B4-BE49-F238E27FC236}">
                <a16:creationId xmlns:a16="http://schemas.microsoft.com/office/drawing/2014/main" id="{96FD4145-BAB6-0761-0D0D-7208011C5189}"/>
              </a:ext>
            </a:extLst>
          </p:cNvPr>
          <p:cNvSpPr>
            <a:spLocks noGrp="1"/>
          </p:cNvSpPr>
          <p:nvPr>
            <p:ph sz="quarter" idx="10"/>
          </p:nvPr>
        </p:nvSpPr>
        <p:spPr>
          <a:xfrm>
            <a:off x="875566" y="1184015"/>
            <a:ext cx="10644901" cy="428885"/>
          </a:xfrm>
        </p:spPr>
        <p:txBody>
          <a:bodyPr/>
          <a:lstStyle/>
          <a:p>
            <a:r>
              <a:rPr lang="de-DE" dirty="0"/>
              <a:t>Train </a:t>
            </a:r>
            <a:r>
              <a:rPr lang="de-DE" dirty="0" err="1"/>
              <a:t>your</a:t>
            </a:r>
            <a:r>
              <a:rPr lang="de-DE" dirty="0"/>
              <a:t> own </a:t>
            </a:r>
            <a:r>
              <a:rPr lang="de-DE" dirty="0" err="1"/>
              <a:t>model</a:t>
            </a:r>
            <a:endParaRPr lang="en-US" dirty="0"/>
          </a:p>
        </p:txBody>
      </p:sp>
      <p:pic>
        <p:nvPicPr>
          <p:cNvPr id="5" name="Picture 4">
            <a:extLst>
              <a:ext uri="{FF2B5EF4-FFF2-40B4-BE49-F238E27FC236}">
                <a16:creationId xmlns:a16="http://schemas.microsoft.com/office/drawing/2014/main" id="{1FD0352B-8343-B31D-242A-40C788F0898F}"/>
              </a:ext>
            </a:extLst>
          </p:cNvPr>
          <p:cNvPicPr>
            <a:picLocks noChangeAspect="1"/>
          </p:cNvPicPr>
          <p:nvPr/>
        </p:nvPicPr>
        <p:blipFill>
          <a:blip r:embed="rId2"/>
          <a:stretch>
            <a:fillRect/>
          </a:stretch>
        </p:blipFill>
        <p:spPr>
          <a:xfrm>
            <a:off x="3672602" y="520700"/>
            <a:ext cx="7428744" cy="5359401"/>
          </a:xfrm>
          <a:prstGeom prst="rect">
            <a:avLst/>
          </a:prstGeom>
        </p:spPr>
      </p:pic>
      <p:sp>
        <p:nvSpPr>
          <p:cNvPr id="7" name="TextBox 6">
            <a:extLst>
              <a:ext uri="{FF2B5EF4-FFF2-40B4-BE49-F238E27FC236}">
                <a16:creationId xmlns:a16="http://schemas.microsoft.com/office/drawing/2014/main" id="{4CDE6F4D-08DF-DC21-A465-6B017A02EF42}"/>
              </a:ext>
            </a:extLst>
          </p:cNvPr>
          <p:cNvSpPr txBox="1"/>
          <p:nvPr/>
        </p:nvSpPr>
        <p:spPr>
          <a:xfrm>
            <a:off x="3041650" y="6301599"/>
            <a:ext cx="7835900" cy="307777"/>
          </a:xfrm>
          <a:prstGeom prst="rect">
            <a:avLst/>
          </a:prstGeom>
          <a:noFill/>
        </p:spPr>
        <p:txBody>
          <a:bodyPr wrap="square">
            <a:spAutoFit/>
          </a:bodyPr>
          <a:lstStyle/>
          <a:p>
            <a:r>
              <a:rPr lang="en-US" sz="1400" dirty="0"/>
              <a:t>https://www.nature.com/articles/s41592-022-01663-4</a:t>
            </a:r>
          </a:p>
        </p:txBody>
      </p:sp>
    </p:spTree>
    <p:extLst>
      <p:ext uri="{BB962C8B-B14F-4D97-AF65-F5344CB8AC3E}">
        <p14:creationId xmlns:p14="http://schemas.microsoft.com/office/powerpoint/2010/main" val="1847147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A86107-C5A4-76B8-76DB-FC1A8EF45B50}"/>
              </a:ext>
            </a:extLst>
          </p:cNvPr>
          <p:cNvSpPr>
            <a:spLocks noGrp="1"/>
          </p:cNvSpPr>
          <p:nvPr>
            <p:ph type="title"/>
          </p:nvPr>
        </p:nvSpPr>
        <p:spPr/>
        <p:txBody>
          <a:bodyPr/>
          <a:lstStyle/>
          <a:p>
            <a:r>
              <a:rPr lang="de-DE" dirty="0" err="1"/>
              <a:t>Cellpose</a:t>
            </a:r>
            <a:r>
              <a:rPr lang="de-DE" dirty="0"/>
              <a:t> 3</a:t>
            </a:r>
            <a:endParaRPr lang="en-US" dirty="0"/>
          </a:p>
        </p:txBody>
      </p:sp>
      <p:sp>
        <p:nvSpPr>
          <p:cNvPr id="7" name="Content Placeholder 6">
            <a:extLst>
              <a:ext uri="{FF2B5EF4-FFF2-40B4-BE49-F238E27FC236}">
                <a16:creationId xmlns:a16="http://schemas.microsoft.com/office/drawing/2014/main" id="{57D86744-037F-9217-39CE-545978E222E4}"/>
              </a:ext>
            </a:extLst>
          </p:cNvPr>
          <p:cNvSpPr>
            <a:spLocks noGrp="1"/>
          </p:cNvSpPr>
          <p:nvPr>
            <p:ph sz="quarter" idx="10"/>
          </p:nvPr>
        </p:nvSpPr>
        <p:spPr>
          <a:xfrm>
            <a:off x="875567" y="1184015"/>
            <a:ext cx="3899634" cy="4550036"/>
          </a:xfrm>
        </p:spPr>
        <p:txBody>
          <a:bodyPr/>
          <a:lstStyle/>
          <a:p>
            <a:r>
              <a:rPr lang="de-DE" sz="3200" dirty="0" err="1"/>
              <a:t>Cellpose</a:t>
            </a:r>
            <a:r>
              <a:rPr lang="de-DE" sz="3200" dirty="0"/>
              <a:t> 3 </a:t>
            </a:r>
            <a:r>
              <a:rPr lang="de-DE" sz="3200" dirty="0" err="1"/>
              <a:t>includes</a:t>
            </a:r>
            <a:r>
              <a:rPr lang="de-DE" sz="3200" dirty="0"/>
              <a:t> </a:t>
            </a:r>
            <a:r>
              <a:rPr lang="de-DE" sz="3200" dirty="0" err="1"/>
              <a:t>denoising</a:t>
            </a:r>
            <a:r>
              <a:rPr lang="de-DE" sz="3200" dirty="0"/>
              <a:t> and </a:t>
            </a:r>
            <a:r>
              <a:rPr lang="de-DE" sz="3200" dirty="0" err="1"/>
              <a:t>deblurring</a:t>
            </a:r>
            <a:r>
              <a:rPr lang="de-DE" sz="3200" dirty="0"/>
              <a:t>, </a:t>
            </a:r>
            <a:r>
              <a:rPr lang="de-DE" sz="3200" dirty="0" err="1"/>
              <a:t>to</a:t>
            </a:r>
            <a:r>
              <a:rPr lang="de-DE" sz="3200" dirty="0"/>
              <a:t> </a:t>
            </a:r>
            <a:r>
              <a:rPr lang="de-DE" sz="3200" dirty="0" err="1"/>
              <a:t>improve</a:t>
            </a:r>
            <a:r>
              <a:rPr lang="de-DE" sz="3200" dirty="0"/>
              <a:t> </a:t>
            </a:r>
            <a:r>
              <a:rPr lang="de-DE" sz="3200" dirty="0" err="1"/>
              <a:t>image</a:t>
            </a:r>
            <a:r>
              <a:rPr lang="de-DE" sz="3200" dirty="0"/>
              <a:t> </a:t>
            </a:r>
            <a:r>
              <a:rPr lang="de-DE" sz="3200" dirty="0" err="1"/>
              <a:t>segmenation</a:t>
            </a:r>
            <a:r>
              <a:rPr lang="de-DE" sz="3200" dirty="0"/>
              <a:t> </a:t>
            </a:r>
            <a:r>
              <a:rPr lang="de-DE" sz="3200" dirty="0" err="1"/>
              <a:t>quality</a:t>
            </a:r>
            <a:endParaRPr lang="en-US" sz="3200" dirty="0"/>
          </a:p>
        </p:txBody>
      </p:sp>
      <p:sp>
        <p:nvSpPr>
          <p:cNvPr id="6" name="TextBox 5">
            <a:extLst>
              <a:ext uri="{FF2B5EF4-FFF2-40B4-BE49-F238E27FC236}">
                <a16:creationId xmlns:a16="http://schemas.microsoft.com/office/drawing/2014/main" id="{2BFE4C7A-2114-89AC-A485-2F4376D75B5F}"/>
              </a:ext>
            </a:extLst>
          </p:cNvPr>
          <p:cNvSpPr txBox="1"/>
          <p:nvPr/>
        </p:nvSpPr>
        <p:spPr>
          <a:xfrm>
            <a:off x="3003550" y="6235133"/>
            <a:ext cx="4993821" cy="430887"/>
          </a:xfrm>
          <a:prstGeom prst="rect">
            <a:avLst/>
          </a:prstGeom>
          <a:noFill/>
        </p:spPr>
        <p:txBody>
          <a:bodyPr wrap="square">
            <a:spAutoFit/>
          </a:bodyPr>
          <a:lstStyle/>
          <a:p>
            <a:r>
              <a:rPr lang="en-US" sz="1100" dirty="0"/>
              <a:t>Source: Modified from Stringer &amp; </a:t>
            </a:r>
            <a:r>
              <a:rPr lang="en-US" sz="1100" dirty="0" err="1"/>
              <a:t>Pachitariu</a:t>
            </a:r>
            <a:r>
              <a:rPr lang="en-US" sz="1100" dirty="0"/>
              <a:t> (2024) licensed </a:t>
            </a:r>
            <a:r>
              <a:rPr lang="en-US" sz="1100" b="0" u="sng" strike="noStrike" spc="-1" dirty="0">
                <a:solidFill>
                  <a:srgbClr val="0563C1"/>
                </a:solidFill>
                <a:uFillTx/>
                <a:latin typeface="Calibri"/>
                <a:hlinkClick r:id="rId2"/>
              </a:rPr>
              <a:t>CC-BY-NC 4.0</a:t>
            </a:r>
            <a:endParaRPr lang="en-US" sz="1100" b="0" strike="noStrike" spc="-1" dirty="0">
              <a:solidFill>
                <a:srgbClr val="000000"/>
              </a:solidFill>
              <a:latin typeface="Calibri"/>
            </a:endParaRPr>
          </a:p>
          <a:p>
            <a:r>
              <a:rPr lang="en-US" sz="1100" dirty="0">
                <a:hlinkClick r:id="rId3"/>
              </a:rPr>
              <a:t>https://www.biorxiv.org/content/10.1101/2024.02.10.579780v2.article-info</a:t>
            </a:r>
            <a:r>
              <a:rPr lang="en-US" sz="1100" dirty="0"/>
              <a:t> </a:t>
            </a:r>
          </a:p>
        </p:txBody>
      </p:sp>
      <p:pic>
        <p:nvPicPr>
          <p:cNvPr id="8" name="Picture 7">
            <a:extLst>
              <a:ext uri="{FF2B5EF4-FFF2-40B4-BE49-F238E27FC236}">
                <a16:creationId xmlns:a16="http://schemas.microsoft.com/office/drawing/2014/main" id="{2688B711-D405-460A-7454-CEFDAC9E1EC3}"/>
              </a:ext>
            </a:extLst>
          </p:cNvPr>
          <p:cNvPicPr>
            <a:picLocks noChangeAspect="1"/>
          </p:cNvPicPr>
          <p:nvPr/>
        </p:nvPicPr>
        <p:blipFill>
          <a:blip r:embed="rId4"/>
          <a:stretch>
            <a:fillRect/>
          </a:stretch>
        </p:blipFill>
        <p:spPr>
          <a:xfrm>
            <a:off x="4867630" y="973032"/>
            <a:ext cx="7150199" cy="4911935"/>
          </a:xfrm>
          <a:prstGeom prst="rect">
            <a:avLst/>
          </a:prstGeom>
        </p:spPr>
      </p:pic>
    </p:spTree>
    <p:extLst>
      <p:ext uri="{BB962C8B-B14F-4D97-AF65-F5344CB8AC3E}">
        <p14:creationId xmlns:p14="http://schemas.microsoft.com/office/powerpoint/2010/main" val="32896294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CB16-47B5-A974-37F3-9991FEE7C118}"/>
              </a:ext>
            </a:extLst>
          </p:cNvPr>
          <p:cNvSpPr>
            <a:spLocks noGrp="1"/>
          </p:cNvSpPr>
          <p:nvPr>
            <p:ph type="title"/>
          </p:nvPr>
        </p:nvSpPr>
        <p:spPr/>
        <p:txBody>
          <a:bodyPr>
            <a:normAutofit/>
          </a:bodyPr>
          <a:lstStyle/>
          <a:p>
            <a:r>
              <a:rPr lang="en-US" dirty="0"/>
              <a:t>A short excursion…</a:t>
            </a:r>
          </a:p>
        </p:txBody>
      </p:sp>
      <p:sp>
        <p:nvSpPr>
          <p:cNvPr id="3" name="Content Placeholder 2">
            <a:extLst>
              <a:ext uri="{FF2B5EF4-FFF2-40B4-BE49-F238E27FC236}">
                <a16:creationId xmlns:a16="http://schemas.microsoft.com/office/drawing/2014/main" id="{7D2EF11D-BD06-09A3-0EB5-650FFC27FA2F}"/>
              </a:ext>
            </a:extLst>
          </p:cNvPr>
          <p:cNvSpPr>
            <a:spLocks noGrp="1"/>
          </p:cNvSpPr>
          <p:nvPr>
            <p:ph sz="quarter" idx="10"/>
          </p:nvPr>
        </p:nvSpPr>
        <p:spPr/>
        <p:txBody>
          <a:bodyPr>
            <a:normAutofit lnSpcReduction="10000"/>
          </a:bodyPr>
          <a:lstStyle/>
          <a:p>
            <a:r>
              <a:rPr lang="en-US" sz="2800" dirty="0"/>
              <a:t>Published 1 year ago: </a:t>
            </a:r>
          </a:p>
          <a:p>
            <a:endParaRPr lang="en-US" sz="2800" dirty="0"/>
          </a:p>
          <a:p>
            <a:endParaRPr lang="en-US" sz="2800" dirty="0"/>
          </a:p>
          <a:p>
            <a:endParaRPr lang="en-US" sz="2800" dirty="0"/>
          </a:p>
          <a:p>
            <a:endParaRPr lang="en-US" sz="2800" dirty="0"/>
          </a:p>
          <a:p>
            <a:pPr marL="0" indent="0">
              <a:buNone/>
            </a:pPr>
            <a:r>
              <a:rPr lang="en-US" sz="2800" dirty="0"/>
              <a:t>“</a:t>
            </a:r>
            <a:r>
              <a:rPr lang="en-US" sz="2800" b="0" i="0" dirty="0">
                <a:solidFill>
                  <a:srgbClr val="222222"/>
                </a:solidFill>
                <a:effectLst/>
                <a:highlight>
                  <a:srgbClr val="FFFFFF"/>
                </a:highlight>
                <a:latin typeface="Harding"/>
              </a:rPr>
              <a:t>The T1 algorithms achieved a </a:t>
            </a:r>
            <a:r>
              <a:rPr lang="en-US" sz="2800" b="0" i="0" dirty="0">
                <a:solidFill>
                  <a:srgbClr val="222222"/>
                </a:solidFill>
                <a:effectLst/>
                <a:highlight>
                  <a:srgbClr val="FFFF00"/>
                </a:highlight>
                <a:latin typeface="Harding"/>
              </a:rPr>
              <a:t>median F1 score of 89.7% </a:t>
            </a:r>
            <a:r>
              <a:rPr lang="en-US" sz="2800" b="0" i="0" dirty="0">
                <a:solidFill>
                  <a:srgbClr val="222222"/>
                </a:solidFill>
                <a:effectLst/>
                <a:highlight>
                  <a:srgbClr val="FFFFFF"/>
                </a:highlight>
                <a:latin typeface="Harding"/>
              </a:rPr>
              <a:t>(IQR 36.7–82.4%), </a:t>
            </a:r>
            <a:r>
              <a:rPr lang="en-US" sz="2800" b="0" i="0" dirty="0">
                <a:solidFill>
                  <a:srgbClr val="222222"/>
                </a:solidFill>
                <a:effectLst/>
                <a:highlight>
                  <a:srgbClr val="FFFF00"/>
                </a:highlight>
                <a:latin typeface="Harding"/>
              </a:rPr>
              <a:t>surpassing </a:t>
            </a:r>
            <a:r>
              <a:rPr lang="en-US" sz="2800" b="0" i="0" dirty="0">
                <a:solidFill>
                  <a:srgbClr val="222222"/>
                </a:solidFill>
                <a:effectLst/>
                <a:highlight>
                  <a:srgbClr val="FFFFFF"/>
                </a:highlight>
                <a:latin typeface="Harding"/>
              </a:rPr>
              <a:t>the KIT-GE, </a:t>
            </a:r>
            <a:r>
              <a:rPr lang="en-US" sz="2800" b="0" i="0" dirty="0" err="1">
                <a:solidFill>
                  <a:srgbClr val="222222"/>
                </a:solidFill>
                <a:effectLst/>
                <a:highlight>
                  <a:srgbClr val="EECF16"/>
                </a:highlight>
                <a:latin typeface="Harding"/>
              </a:rPr>
              <a:t>Cellpose</a:t>
            </a:r>
            <a:r>
              <a:rPr lang="en-US" sz="2800" b="0" i="0" dirty="0">
                <a:solidFill>
                  <a:srgbClr val="222222"/>
                </a:solidFill>
                <a:effectLst/>
                <a:highlight>
                  <a:srgbClr val="EECF16"/>
                </a:highlight>
                <a:latin typeface="Harding"/>
              </a:rPr>
              <a:t>-pretrain</a:t>
            </a:r>
            <a:r>
              <a:rPr lang="en-US" sz="2800" b="0" i="0" dirty="0">
                <a:solidFill>
                  <a:srgbClr val="222222"/>
                </a:solidFill>
                <a:effectLst/>
                <a:highlight>
                  <a:srgbClr val="FFFFFF"/>
                </a:highlight>
                <a:latin typeface="Harding"/>
              </a:rPr>
              <a:t>, </a:t>
            </a:r>
            <a:r>
              <a:rPr lang="en-US" sz="2800" b="0" i="0" dirty="0" err="1">
                <a:solidFill>
                  <a:srgbClr val="222222"/>
                </a:solidFill>
                <a:effectLst/>
                <a:highlight>
                  <a:srgbClr val="BCCF02"/>
                </a:highlight>
                <a:latin typeface="Harding"/>
              </a:rPr>
              <a:t>Cellpose</a:t>
            </a:r>
            <a:r>
              <a:rPr lang="en-US" sz="2800" b="0" i="0" dirty="0">
                <a:solidFill>
                  <a:srgbClr val="222222"/>
                </a:solidFill>
                <a:effectLst/>
                <a:highlight>
                  <a:srgbClr val="BCCF02"/>
                </a:highlight>
                <a:latin typeface="Harding"/>
              </a:rPr>
              <a:t>-scratch</a:t>
            </a:r>
            <a:r>
              <a:rPr lang="en-US" sz="2800" b="0" i="0" dirty="0">
                <a:solidFill>
                  <a:srgbClr val="222222"/>
                </a:solidFill>
                <a:effectLst/>
                <a:highlight>
                  <a:srgbClr val="FFFFFF"/>
                </a:highlight>
                <a:latin typeface="Harding"/>
              </a:rPr>
              <a:t>, </a:t>
            </a:r>
            <a:r>
              <a:rPr lang="en-US" sz="2800" b="0" i="0" dirty="0" err="1">
                <a:solidFill>
                  <a:srgbClr val="222222"/>
                </a:solidFill>
                <a:effectLst/>
                <a:highlight>
                  <a:srgbClr val="FFFFFF"/>
                </a:highlight>
                <a:latin typeface="Harding"/>
              </a:rPr>
              <a:t>Omnipose</a:t>
            </a:r>
            <a:r>
              <a:rPr lang="en-US" sz="2800" b="0" i="0" dirty="0">
                <a:solidFill>
                  <a:srgbClr val="222222"/>
                </a:solidFill>
                <a:effectLst/>
                <a:highlight>
                  <a:srgbClr val="FFFFFF"/>
                </a:highlight>
                <a:latin typeface="Harding"/>
              </a:rPr>
              <a:t>-pretrain and </a:t>
            </a:r>
            <a:r>
              <a:rPr lang="en-US" sz="2800" b="0" i="0" dirty="0" err="1">
                <a:solidFill>
                  <a:srgbClr val="222222"/>
                </a:solidFill>
                <a:effectLst/>
                <a:highlight>
                  <a:srgbClr val="FFFFFF"/>
                </a:highlight>
                <a:latin typeface="Harding"/>
              </a:rPr>
              <a:t>Omnipose</a:t>
            </a:r>
            <a:r>
              <a:rPr lang="en-US" sz="2800" b="0" i="0" dirty="0">
                <a:solidFill>
                  <a:srgbClr val="222222"/>
                </a:solidFill>
                <a:effectLst/>
                <a:highlight>
                  <a:srgbClr val="FFFFFF"/>
                </a:highlight>
                <a:latin typeface="Harding"/>
              </a:rPr>
              <a:t>-scratch by 49.9%, </a:t>
            </a:r>
            <a:r>
              <a:rPr lang="en-US" sz="2800" b="0" i="0" dirty="0">
                <a:solidFill>
                  <a:srgbClr val="222222"/>
                </a:solidFill>
                <a:effectLst/>
                <a:highlight>
                  <a:srgbClr val="EECF16"/>
                </a:highlight>
                <a:latin typeface="Harding"/>
              </a:rPr>
              <a:t>24.4%, </a:t>
            </a:r>
            <a:r>
              <a:rPr lang="en-US" sz="2800" b="0" i="0" dirty="0">
                <a:solidFill>
                  <a:srgbClr val="222222"/>
                </a:solidFill>
                <a:effectLst/>
                <a:highlight>
                  <a:srgbClr val="BCCF02"/>
                </a:highlight>
                <a:latin typeface="Harding"/>
              </a:rPr>
              <a:t>35.4%, </a:t>
            </a:r>
            <a:r>
              <a:rPr lang="en-US" sz="2800" b="0" i="0" dirty="0">
                <a:solidFill>
                  <a:srgbClr val="222222"/>
                </a:solidFill>
                <a:effectLst/>
                <a:highlight>
                  <a:srgbClr val="FFFFFF"/>
                </a:highlight>
                <a:latin typeface="Harding"/>
              </a:rPr>
              <a:t>58.9% and 48.7%, respectively.”</a:t>
            </a:r>
            <a:endParaRPr lang="en-US" sz="2800" dirty="0"/>
          </a:p>
        </p:txBody>
      </p:sp>
      <p:pic>
        <p:nvPicPr>
          <p:cNvPr id="5" name="Picture 4">
            <a:extLst>
              <a:ext uri="{FF2B5EF4-FFF2-40B4-BE49-F238E27FC236}">
                <a16:creationId xmlns:a16="http://schemas.microsoft.com/office/drawing/2014/main" id="{5CE5D76D-B636-C634-4AD3-1B371369AB86}"/>
              </a:ext>
            </a:extLst>
          </p:cNvPr>
          <p:cNvPicPr>
            <a:picLocks noChangeAspect="1"/>
          </p:cNvPicPr>
          <p:nvPr/>
        </p:nvPicPr>
        <p:blipFill>
          <a:blip r:embed="rId2"/>
          <a:stretch>
            <a:fillRect/>
          </a:stretch>
        </p:blipFill>
        <p:spPr>
          <a:xfrm>
            <a:off x="5751095" y="1104900"/>
            <a:ext cx="5983705" cy="246946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864AD41-3AE5-1E27-5357-A6FEEC048E97}"/>
              </a:ext>
            </a:extLst>
          </p:cNvPr>
          <p:cNvSpPr txBox="1"/>
          <p:nvPr/>
        </p:nvSpPr>
        <p:spPr>
          <a:xfrm>
            <a:off x="3126178" y="6044104"/>
            <a:ext cx="5424055" cy="830997"/>
          </a:xfrm>
          <a:prstGeom prst="rect">
            <a:avLst/>
          </a:prstGeom>
          <a:noFill/>
        </p:spPr>
        <p:txBody>
          <a:bodyPr wrap="square">
            <a:spAutoFit/>
          </a:bodyPr>
          <a:lstStyle/>
          <a:p>
            <a:r>
              <a:rPr lang="en-US" sz="1600" b="0" i="0" dirty="0">
                <a:solidFill>
                  <a:srgbClr val="222222"/>
                </a:solidFill>
                <a:effectLst/>
                <a:highlight>
                  <a:srgbClr val="FFFFFF"/>
                </a:highlight>
                <a:latin typeface="-apple-system"/>
              </a:rPr>
              <a:t>Ma, J., Xie, R., </a:t>
            </a:r>
            <a:r>
              <a:rPr lang="en-US" sz="1600" b="0" i="0" dirty="0" err="1">
                <a:solidFill>
                  <a:srgbClr val="222222"/>
                </a:solidFill>
                <a:effectLst/>
                <a:highlight>
                  <a:srgbClr val="FFFFFF"/>
                </a:highlight>
                <a:latin typeface="-apple-system"/>
              </a:rPr>
              <a:t>Ayyadhury</a:t>
            </a:r>
            <a:r>
              <a:rPr lang="en-US" sz="1600" b="0" i="0" dirty="0">
                <a:solidFill>
                  <a:srgbClr val="222222"/>
                </a:solidFill>
                <a:effectLst/>
                <a:highlight>
                  <a:srgbClr val="FFFFFF"/>
                </a:highlight>
                <a:latin typeface="-apple-system"/>
              </a:rPr>
              <a:t>, S. </a:t>
            </a:r>
            <a:r>
              <a:rPr lang="en-US" sz="1600" b="0" i="1" dirty="0">
                <a:solidFill>
                  <a:srgbClr val="222222"/>
                </a:solidFill>
                <a:effectLst/>
                <a:highlight>
                  <a:srgbClr val="FFFFFF"/>
                </a:highlight>
                <a:latin typeface="-apple-system"/>
              </a:rPr>
              <a:t>et al.</a:t>
            </a:r>
            <a:r>
              <a:rPr lang="en-US" sz="1600" b="0" i="0" dirty="0">
                <a:solidFill>
                  <a:srgbClr val="222222"/>
                </a:solidFill>
                <a:effectLst/>
                <a:highlight>
                  <a:srgbClr val="FFFFFF"/>
                </a:highlight>
                <a:latin typeface="-apple-system"/>
              </a:rPr>
              <a:t> The multimodality cell segmentation challenge: toward universal solutions. </a:t>
            </a:r>
            <a:r>
              <a:rPr lang="en-US" sz="1600" b="0" i="1" dirty="0">
                <a:solidFill>
                  <a:srgbClr val="222222"/>
                </a:solidFill>
                <a:effectLst/>
                <a:highlight>
                  <a:srgbClr val="FFFFFF"/>
                </a:highlight>
                <a:latin typeface="-apple-system"/>
              </a:rPr>
              <a:t>Nat Methods</a:t>
            </a:r>
            <a:r>
              <a:rPr lang="en-US" sz="1600" b="0" i="0" dirty="0">
                <a:solidFill>
                  <a:srgbClr val="222222"/>
                </a:solidFill>
                <a:effectLst/>
                <a:highlight>
                  <a:srgbClr val="FFFFFF"/>
                </a:highlight>
                <a:latin typeface="-apple-system"/>
              </a:rPr>
              <a:t> (2024). </a:t>
            </a:r>
            <a:r>
              <a:rPr lang="en-US" sz="1600" b="0" i="0" dirty="0">
                <a:solidFill>
                  <a:srgbClr val="222222"/>
                </a:solidFill>
                <a:effectLst/>
                <a:highlight>
                  <a:srgbClr val="FFFFFF"/>
                </a:highlight>
                <a:latin typeface="-apple-system"/>
                <a:hlinkClick r:id="rId3"/>
              </a:rPr>
              <a:t>https://doi.org/10.1038/s41592-024-02233-6</a:t>
            </a:r>
            <a:r>
              <a:rPr lang="en-US" sz="1600" b="0" i="0" dirty="0">
                <a:solidFill>
                  <a:srgbClr val="222222"/>
                </a:solidFill>
                <a:effectLst/>
                <a:highlight>
                  <a:srgbClr val="FFFFFF"/>
                </a:highlight>
                <a:latin typeface="-apple-system"/>
              </a:rPr>
              <a:t> </a:t>
            </a:r>
            <a:endParaRPr lang="en-US" sz="1600" dirty="0"/>
          </a:p>
        </p:txBody>
      </p:sp>
      <p:sp>
        <p:nvSpPr>
          <p:cNvPr id="8" name="Speech Bubble: Rectangle 7">
            <a:extLst>
              <a:ext uri="{FF2B5EF4-FFF2-40B4-BE49-F238E27FC236}">
                <a16:creationId xmlns:a16="http://schemas.microsoft.com/office/drawing/2014/main" id="{811E21B8-880B-5224-70E4-E3D0408803DA}"/>
              </a:ext>
            </a:extLst>
          </p:cNvPr>
          <p:cNvSpPr/>
          <p:nvPr/>
        </p:nvSpPr>
        <p:spPr>
          <a:xfrm>
            <a:off x="2065681" y="2196827"/>
            <a:ext cx="3075709" cy="1377538"/>
          </a:xfrm>
          <a:prstGeom prst="wedgeRectCallout">
            <a:avLst>
              <a:gd name="adj1" fmla="val -22154"/>
              <a:gd name="adj2" fmla="val 623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Claim to outperform current state of the art.</a:t>
            </a:r>
          </a:p>
        </p:txBody>
      </p:sp>
    </p:spTree>
    <p:extLst>
      <p:ext uri="{BB962C8B-B14F-4D97-AF65-F5344CB8AC3E}">
        <p14:creationId xmlns:p14="http://schemas.microsoft.com/office/powerpoint/2010/main" val="1836365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ACD-7303-3AEE-E406-423AF7D651CB}"/>
              </a:ext>
            </a:extLst>
          </p:cNvPr>
          <p:cNvSpPr>
            <a:spLocks noGrp="1"/>
          </p:cNvSpPr>
          <p:nvPr>
            <p:ph type="title"/>
          </p:nvPr>
        </p:nvSpPr>
        <p:spPr/>
        <p:txBody>
          <a:bodyPr>
            <a:normAutofit/>
          </a:bodyPr>
          <a:lstStyle/>
          <a:p>
            <a:r>
              <a:rPr lang="en-US" dirty="0"/>
              <a:t>A short excursion…</a:t>
            </a:r>
          </a:p>
        </p:txBody>
      </p:sp>
      <p:sp>
        <p:nvSpPr>
          <p:cNvPr id="3" name="Content Placeholder 2">
            <a:extLst>
              <a:ext uri="{FF2B5EF4-FFF2-40B4-BE49-F238E27FC236}">
                <a16:creationId xmlns:a16="http://schemas.microsoft.com/office/drawing/2014/main" id="{99138F07-74EF-D7CB-0B64-F0360CDA9BD2}"/>
              </a:ext>
            </a:extLst>
          </p:cNvPr>
          <p:cNvSpPr>
            <a:spLocks noGrp="1"/>
          </p:cNvSpPr>
          <p:nvPr>
            <p:ph sz="quarter" idx="10"/>
          </p:nvPr>
        </p:nvSpPr>
        <p:spPr/>
        <p:txBody>
          <a:bodyPr>
            <a:normAutofit/>
          </a:bodyPr>
          <a:lstStyle/>
          <a:p>
            <a:r>
              <a:rPr lang="en-US" sz="2800" dirty="0"/>
              <a:t>“</a:t>
            </a:r>
            <a:r>
              <a:rPr lang="en-US" sz="2800" b="0" i="0" dirty="0">
                <a:solidFill>
                  <a:srgbClr val="222222"/>
                </a:solidFill>
                <a:effectLst/>
                <a:highlight>
                  <a:srgbClr val="FFFFFF"/>
                </a:highlight>
                <a:latin typeface="Arial" panose="020B0604020202020204" pitchFamily="34" charset="0"/>
              </a:rPr>
              <a:t>However my initial testing of the winning entry </a:t>
            </a:r>
            <a:r>
              <a:rPr lang="en-US" sz="2800" b="0" i="0" u="none" strike="noStrike" dirty="0" err="1">
                <a:effectLst/>
                <a:highlight>
                  <a:srgbClr val="FFFFFF"/>
                </a:highlight>
                <a:latin typeface="Arial" panose="020B0604020202020204" pitchFamily="34" charset="0"/>
                <a:hlinkClick r:id="rId2"/>
              </a:rPr>
              <a:t>mediar</a:t>
            </a:r>
            <a:r>
              <a:rPr lang="en-US" sz="2800" b="0" i="0" u="none" strike="noStrike" dirty="0">
                <a:effectLst/>
                <a:highlight>
                  <a:srgbClr val="FFFFFF"/>
                </a:highlight>
                <a:latin typeface="Arial" panose="020B0604020202020204" pitchFamily="34" charset="0"/>
                <a:hlinkClick r:id="rId2"/>
              </a:rPr>
              <a:t> 8</a:t>
            </a:r>
            <a:r>
              <a:rPr lang="en-US" sz="2800" b="0" i="0" dirty="0">
                <a:solidFill>
                  <a:srgbClr val="222222"/>
                </a:solidFill>
                <a:effectLst/>
                <a:highlight>
                  <a:srgbClr val="FFFFFF"/>
                </a:highlight>
                <a:latin typeface="Arial" panose="020B0604020202020204" pitchFamily="34" charset="0"/>
              </a:rPr>
              <a:t> reveals errors (which are typical without tuning) when applied to recent data posted </a:t>
            </a:r>
            <a:r>
              <a:rPr lang="en-US" sz="2800" b="0" i="0" u="none" strike="noStrike" dirty="0">
                <a:effectLst/>
                <a:highlight>
                  <a:srgbClr val="FFFFFF"/>
                </a:highlight>
                <a:latin typeface="Arial" panose="020B0604020202020204" pitchFamily="34" charset="0"/>
                <a:hlinkClick r:id="rId3"/>
              </a:rPr>
              <a:t>here 6</a:t>
            </a:r>
            <a:r>
              <a:rPr lang="en-US" sz="2800" b="0" i="0" dirty="0">
                <a:solidFill>
                  <a:srgbClr val="222222"/>
                </a:solidFill>
                <a:effectLst/>
                <a:highlight>
                  <a:srgbClr val="FFFFFF"/>
                </a:highlight>
                <a:latin typeface="Arial" panose="020B0604020202020204" pitchFamily="34" charset="0"/>
              </a:rPr>
              <a:t> for which </a:t>
            </a:r>
            <a:r>
              <a:rPr lang="en-US" sz="2800" b="0" i="0" dirty="0" err="1">
                <a:solidFill>
                  <a:srgbClr val="222222"/>
                </a:solidFill>
                <a:effectLst/>
                <a:highlight>
                  <a:srgbClr val="FFFFFF"/>
                </a:highlight>
                <a:latin typeface="Arial" panose="020B0604020202020204" pitchFamily="34" charset="0"/>
              </a:rPr>
              <a:t>cellpose</a:t>
            </a:r>
            <a:r>
              <a:rPr lang="en-US" sz="2800" b="0" i="0" dirty="0">
                <a:solidFill>
                  <a:srgbClr val="222222"/>
                </a:solidFill>
                <a:effectLst/>
                <a:highlight>
                  <a:srgbClr val="FFFFFF"/>
                </a:highlight>
                <a:latin typeface="Arial" panose="020B0604020202020204" pitchFamily="34" charset="0"/>
              </a:rPr>
              <a:t> produced a (subjectively) good result.”</a:t>
            </a:r>
            <a:endParaRPr lang="en-US" sz="2800" dirty="0"/>
          </a:p>
        </p:txBody>
      </p:sp>
      <p:sp>
        <p:nvSpPr>
          <p:cNvPr id="7" name="TextBox 6">
            <a:extLst>
              <a:ext uri="{FF2B5EF4-FFF2-40B4-BE49-F238E27FC236}">
                <a16:creationId xmlns:a16="http://schemas.microsoft.com/office/drawing/2014/main" id="{3D4B3029-0E0F-57A9-B9CA-58DB87606ED3}"/>
              </a:ext>
            </a:extLst>
          </p:cNvPr>
          <p:cNvSpPr txBox="1"/>
          <p:nvPr/>
        </p:nvSpPr>
        <p:spPr>
          <a:xfrm>
            <a:off x="3080085" y="6058569"/>
            <a:ext cx="5125452" cy="830997"/>
          </a:xfrm>
          <a:prstGeom prst="rect">
            <a:avLst/>
          </a:prstGeom>
          <a:noFill/>
        </p:spPr>
        <p:txBody>
          <a:bodyPr wrap="square">
            <a:spAutoFit/>
          </a:bodyPr>
          <a:lstStyle/>
          <a:p>
            <a:r>
              <a:rPr lang="en-US" sz="1600" dirty="0"/>
              <a:t>Brian Northan et al. </a:t>
            </a:r>
          </a:p>
          <a:p>
            <a:r>
              <a:rPr lang="en-US" sz="1600" dirty="0">
                <a:hlinkClick r:id="rId4"/>
              </a:rPr>
              <a:t>https://forum.image.sc/t/thoughts-on-the-latest-sota-segmentation-algorithms/94106</a:t>
            </a:r>
            <a:r>
              <a:rPr lang="en-US" sz="1600" dirty="0"/>
              <a:t> </a:t>
            </a:r>
          </a:p>
        </p:txBody>
      </p:sp>
      <p:pic>
        <p:nvPicPr>
          <p:cNvPr id="9" name="Picture 8">
            <a:extLst>
              <a:ext uri="{FF2B5EF4-FFF2-40B4-BE49-F238E27FC236}">
                <a16:creationId xmlns:a16="http://schemas.microsoft.com/office/drawing/2014/main" id="{20D41094-CCA1-0E12-E405-F11199313929}"/>
              </a:ext>
            </a:extLst>
          </p:cNvPr>
          <p:cNvPicPr>
            <a:picLocks noChangeAspect="1"/>
          </p:cNvPicPr>
          <p:nvPr/>
        </p:nvPicPr>
        <p:blipFill>
          <a:blip r:embed="rId5"/>
          <a:stretch>
            <a:fillRect/>
          </a:stretch>
        </p:blipFill>
        <p:spPr>
          <a:xfrm>
            <a:off x="3858702" y="2905893"/>
            <a:ext cx="8240275" cy="298174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19522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AB425-15D6-3C8F-16D6-3909D9F41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A8B0E-5F6F-49D6-085A-ADBFC9FE4625}"/>
              </a:ext>
            </a:extLst>
          </p:cNvPr>
          <p:cNvSpPr>
            <a:spLocks noGrp="1"/>
          </p:cNvSpPr>
          <p:nvPr>
            <p:ph type="title"/>
          </p:nvPr>
        </p:nvSpPr>
        <p:spPr/>
        <p:txBody>
          <a:bodyPr>
            <a:normAutofit/>
          </a:bodyPr>
          <a:lstStyle/>
          <a:p>
            <a:r>
              <a:rPr lang="en-US" dirty="0"/>
              <a:t>A short excursion…</a:t>
            </a:r>
          </a:p>
        </p:txBody>
      </p:sp>
      <p:sp>
        <p:nvSpPr>
          <p:cNvPr id="3" name="Content Placeholder 2">
            <a:extLst>
              <a:ext uri="{FF2B5EF4-FFF2-40B4-BE49-F238E27FC236}">
                <a16:creationId xmlns:a16="http://schemas.microsoft.com/office/drawing/2014/main" id="{3C73980B-F5B1-1181-A17C-E2219E85FAB5}"/>
              </a:ext>
            </a:extLst>
          </p:cNvPr>
          <p:cNvSpPr>
            <a:spLocks noGrp="1"/>
          </p:cNvSpPr>
          <p:nvPr>
            <p:ph sz="quarter" idx="10"/>
          </p:nvPr>
        </p:nvSpPr>
        <p:spPr>
          <a:xfrm>
            <a:off x="875567" y="1184015"/>
            <a:ext cx="5413474" cy="4550036"/>
          </a:xfrm>
        </p:spPr>
        <p:txBody>
          <a:bodyPr>
            <a:normAutofit/>
          </a:bodyPr>
          <a:lstStyle/>
          <a:p>
            <a:r>
              <a:rPr lang="en-US" sz="2800" dirty="0"/>
              <a:t>Published 11 days later: </a:t>
            </a:r>
            <a:br>
              <a:rPr lang="en-US" sz="2800" dirty="0"/>
            </a:br>
            <a:r>
              <a:rPr lang="en-US" sz="2800" dirty="0"/>
              <a:t>(by the </a:t>
            </a:r>
            <a:r>
              <a:rPr lang="en-US" sz="2800" dirty="0" err="1"/>
              <a:t>CellPose</a:t>
            </a:r>
            <a:r>
              <a:rPr lang="en-US" sz="2800" dirty="0"/>
              <a:t> authors)</a:t>
            </a:r>
          </a:p>
          <a:p>
            <a:endParaRPr lang="en-US" sz="2800" dirty="0"/>
          </a:p>
          <a:p>
            <a:r>
              <a:rPr lang="en-US" sz="2800" dirty="0"/>
              <a:t>“</a:t>
            </a:r>
            <a:r>
              <a:rPr lang="en-GB" sz="2800" dirty="0"/>
              <a:t>Impairment One. </a:t>
            </a:r>
            <a:r>
              <a:rPr lang="en-GB" sz="2800" dirty="0" err="1"/>
              <a:t>Cellpose</a:t>
            </a:r>
            <a:r>
              <a:rPr lang="en-GB" sz="2800" dirty="0"/>
              <a:t> was trained and tested on grayscale images while the other methods were trained on the full multi-channel data…</a:t>
            </a:r>
            <a:r>
              <a:rPr lang="en-US" sz="2800" dirty="0"/>
              <a:t>”</a:t>
            </a:r>
          </a:p>
        </p:txBody>
      </p:sp>
      <p:sp>
        <p:nvSpPr>
          <p:cNvPr id="7" name="TextBox 6">
            <a:extLst>
              <a:ext uri="{FF2B5EF4-FFF2-40B4-BE49-F238E27FC236}">
                <a16:creationId xmlns:a16="http://schemas.microsoft.com/office/drawing/2014/main" id="{BC82AC97-C77F-43F2-8695-C64C2666C878}"/>
              </a:ext>
            </a:extLst>
          </p:cNvPr>
          <p:cNvSpPr txBox="1"/>
          <p:nvPr/>
        </p:nvSpPr>
        <p:spPr>
          <a:xfrm>
            <a:off x="3036105" y="6046351"/>
            <a:ext cx="3449515" cy="954107"/>
          </a:xfrm>
          <a:prstGeom prst="rect">
            <a:avLst/>
          </a:prstGeom>
          <a:noFill/>
        </p:spPr>
        <p:txBody>
          <a:bodyPr wrap="square">
            <a:spAutoFit/>
          </a:bodyPr>
          <a:lstStyle/>
          <a:p>
            <a:r>
              <a:rPr lang="en-US" sz="1400" dirty="0"/>
              <a:t>Stringer &amp; </a:t>
            </a:r>
            <a:r>
              <a:rPr lang="en-US" sz="1400" dirty="0" err="1"/>
              <a:t>Pachitariu</a:t>
            </a:r>
            <a:r>
              <a:rPr lang="en-US" sz="1400" dirty="0"/>
              <a:t>, </a:t>
            </a:r>
            <a:r>
              <a:rPr lang="en-US" sz="1400" dirty="0" err="1"/>
              <a:t>bioRxiv</a:t>
            </a:r>
            <a:r>
              <a:rPr lang="en-US" sz="1400" dirty="0"/>
              <a:t>, 2024</a:t>
            </a:r>
          </a:p>
          <a:p>
            <a:r>
              <a:rPr lang="en-US" sz="1400" dirty="0">
                <a:hlinkClick r:id="rId2"/>
              </a:rPr>
              <a:t>https://www.biorxiv.org/content/10.1101/2024.04.06.587952v1</a:t>
            </a:r>
            <a:endParaRPr lang="en-US" sz="1400" dirty="0"/>
          </a:p>
          <a:p>
            <a:endParaRPr lang="en-US" sz="1400" dirty="0"/>
          </a:p>
        </p:txBody>
      </p:sp>
      <p:pic>
        <p:nvPicPr>
          <p:cNvPr id="6" name="Picture 5">
            <a:extLst>
              <a:ext uri="{FF2B5EF4-FFF2-40B4-BE49-F238E27FC236}">
                <a16:creationId xmlns:a16="http://schemas.microsoft.com/office/drawing/2014/main" id="{2DAD201C-7A48-2449-D4A4-74FD3B853691}"/>
              </a:ext>
            </a:extLst>
          </p:cNvPr>
          <p:cNvPicPr>
            <a:picLocks noChangeAspect="1"/>
          </p:cNvPicPr>
          <p:nvPr/>
        </p:nvPicPr>
        <p:blipFill>
          <a:blip r:embed="rId3"/>
          <a:stretch>
            <a:fillRect/>
          </a:stretch>
        </p:blipFill>
        <p:spPr>
          <a:xfrm>
            <a:off x="6572710" y="2090481"/>
            <a:ext cx="5413474" cy="379971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24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E7AC-4787-1BFD-46F9-EC21AFEEF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351C0-F639-11F9-81F6-199EBA9E14EA}"/>
              </a:ext>
            </a:extLst>
          </p:cNvPr>
          <p:cNvSpPr>
            <a:spLocks noGrp="1"/>
          </p:cNvSpPr>
          <p:nvPr>
            <p:ph type="title"/>
          </p:nvPr>
        </p:nvSpPr>
        <p:spPr/>
        <p:txBody>
          <a:bodyPr>
            <a:normAutofit/>
          </a:bodyPr>
          <a:lstStyle/>
          <a:p>
            <a:r>
              <a:rPr lang="en-US" dirty="0"/>
              <a:t>A short excursion…</a:t>
            </a:r>
          </a:p>
        </p:txBody>
      </p:sp>
      <p:sp>
        <p:nvSpPr>
          <p:cNvPr id="3" name="Content Placeholder 2">
            <a:extLst>
              <a:ext uri="{FF2B5EF4-FFF2-40B4-BE49-F238E27FC236}">
                <a16:creationId xmlns:a16="http://schemas.microsoft.com/office/drawing/2014/main" id="{3D324377-645F-796A-0060-55625EDFFB9C}"/>
              </a:ext>
            </a:extLst>
          </p:cNvPr>
          <p:cNvSpPr>
            <a:spLocks noGrp="1"/>
          </p:cNvSpPr>
          <p:nvPr>
            <p:ph sz="quarter" idx="10"/>
          </p:nvPr>
        </p:nvSpPr>
        <p:spPr>
          <a:xfrm>
            <a:off x="875567" y="1184015"/>
            <a:ext cx="5413474" cy="4550036"/>
          </a:xfrm>
        </p:spPr>
        <p:txBody>
          <a:bodyPr>
            <a:normAutofit lnSpcReduction="10000"/>
          </a:bodyPr>
          <a:lstStyle/>
          <a:p>
            <a:r>
              <a:rPr lang="en-US" sz="2800" dirty="0"/>
              <a:t>Published 11 days later: </a:t>
            </a:r>
            <a:br>
              <a:rPr lang="en-US" sz="2800" dirty="0"/>
            </a:br>
            <a:r>
              <a:rPr lang="en-US" sz="2800" dirty="0"/>
              <a:t>(by the </a:t>
            </a:r>
            <a:r>
              <a:rPr lang="en-US" sz="2800" dirty="0" err="1"/>
              <a:t>CellPose</a:t>
            </a:r>
            <a:r>
              <a:rPr lang="en-US" sz="2800" dirty="0"/>
              <a:t> authors)</a:t>
            </a:r>
          </a:p>
          <a:p>
            <a:endParaRPr lang="en-US" sz="2800" dirty="0"/>
          </a:p>
          <a:p>
            <a:r>
              <a:rPr lang="en-US" sz="2800" dirty="0"/>
              <a:t>“</a:t>
            </a:r>
            <a:r>
              <a:rPr lang="en-GB" sz="2800" dirty="0"/>
              <a:t>Impairment Two. </a:t>
            </a:r>
            <a:r>
              <a:rPr lang="en-GB" sz="2800" dirty="0" err="1"/>
              <a:t>Cellpose</a:t>
            </a:r>
            <a:r>
              <a:rPr lang="en-GB" sz="2800" dirty="0"/>
              <a:t> was trained with images rescaled so that cells have an average diameter of 30 pixels (which is the default), but tested with unresized images in which cells have diameters up to 400 pixels.</a:t>
            </a:r>
            <a:r>
              <a:rPr lang="en-US" sz="2800" dirty="0"/>
              <a:t>”</a:t>
            </a:r>
          </a:p>
        </p:txBody>
      </p:sp>
      <p:sp>
        <p:nvSpPr>
          <p:cNvPr id="7" name="TextBox 6">
            <a:extLst>
              <a:ext uri="{FF2B5EF4-FFF2-40B4-BE49-F238E27FC236}">
                <a16:creationId xmlns:a16="http://schemas.microsoft.com/office/drawing/2014/main" id="{036A0D99-8B48-F007-42BC-3D16B3AB574A}"/>
              </a:ext>
            </a:extLst>
          </p:cNvPr>
          <p:cNvSpPr txBox="1"/>
          <p:nvPr/>
        </p:nvSpPr>
        <p:spPr>
          <a:xfrm>
            <a:off x="3036105" y="6046351"/>
            <a:ext cx="3449515" cy="954107"/>
          </a:xfrm>
          <a:prstGeom prst="rect">
            <a:avLst/>
          </a:prstGeom>
          <a:noFill/>
        </p:spPr>
        <p:txBody>
          <a:bodyPr wrap="square">
            <a:spAutoFit/>
          </a:bodyPr>
          <a:lstStyle/>
          <a:p>
            <a:r>
              <a:rPr lang="en-US" sz="1400" dirty="0"/>
              <a:t>Stringer &amp; </a:t>
            </a:r>
            <a:r>
              <a:rPr lang="en-US" sz="1400" dirty="0" err="1"/>
              <a:t>Pachitariu</a:t>
            </a:r>
            <a:r>
              <a:rPr lang="en-US" sz="1400" dirty="0"/>
              <a:t>, </a:t>
            </a:r>
            <a:r>
              <a:rPr lang="en-US" sz="1400" dirty="0" err="1"/>
              <a:t>bioRxiv</a:t>
            </a:r>
            <a:r>
              <a:rPr lang="en-US" sz="1400" dirty="0"/>
              <a:t>, 2024</a:t>
            </a:r>
          </a:p>
          <a:p>
            <a:r>
              <a:rPr lang="en-US" sz="1400" dirty="0">
                <a:hlinkClick r:id="rId2"/>
              </a:rPr>
              <a:t>https://www.biorxiv.org/content/10.1101/2024.04.06.587952v1</a:t>
            </a:r>
            <a:endParaRPr lang="en-US" sz="1400" dirty="0"/>
          </a:p>
          <a:p>
            <a:endParaRPr lang="en-US" sz="1400" dirty="0"/>
          </a:p>
        </p:txBody>
      </p:sp>
      <p:pic>
        <p:nvPicPr>
          <p:cNvPr id="6" name="Picture 5">
            <a:extLst>
              <a:ext uri="{FF2B5EF4-FFF2-40B4-BE49-F238E27FC236}">
                <a16:creationId xmlns:a16="http://schemas.microsoft.com/office/drawing/2014/main" id="{C3EF27F5-C74A-D315-59F9-DED551BB8565}"/>
              </a:ext>
            </a:extLst>
          </p:cNvPr>
          <p:cNvPicPr>
            <a:picLocks noChangeAspect="1"/>
          </p:cNvPicPr>
          <p:nvPr/>
        </p:nvPicPr>
        <p:blipFill>
          <a:blip r:embed="rId3"/>
          <a:stretch>
            <a:fillRect/>
          </a:stretch>
        </p:blipFill>
        <p:spPr>
          <a:xfrm>
            <a:off x="6572710" y="2090481"/>
            <a:ext cx="5413474" cy="379971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7460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70C84DC9-B773-47A3-AC4F-37748198DCF6}"/>
              </a:ext>
            </a:extLst>
          </p:cNvPr>
          <p:cNvPicPr>
            <a:picLocks noChangeAspect="1"/>
          </p:cNvPicPr>
          <p:nvPr/>
        </p:nvPicPr>
        <p:blipFill>
          <a:blip r:embed="rId2"/>
          <a:stretch>
            <a:fillRect/>
          </a:stretch>
        </p:blipFill>
        <p:spPr>
          <a:xfrm>
            <a:off x="9648299" y="3497697"/>
            <a:ext cx="1430701" cy="1430701"/>
          </a:xfrm>
          <a:prstGeom prst="rect">
            <a:avLst/>
          </a:prstGeom>
        </p:spPr>
      </p:pic>
      <p:pic>
        <p:nvPicPr>
          <p:cNvPr id="75" name="Picture 74">
            <a:extLst>
              <a:ext uri="{FF2B5EF4-FFF2-40B4-BE49-F238E27FC236}">
                <a16:creationId xmlns:a16="http://schemas.microsoft.com/office/drawing/2014/main" id="{0DD5F6BE-0989-4229-B20B-C7419F15E7D7}"/>
              </a:ext>
            </a:extLst>
          </p:cNvPr>
          <p:cNvPicPr>
            <a:picLocks noChangeAspect="1"/>
          </p:cNvPicPr>
          <p:nvPr/>
        </p:nvPicPr>
        <p:blipFill>
          <a:blip r:embed="rId2"/>
          <a:stretch>
            <a:fillRect/>
          </a:stretch>
        </p:blipFill>
        <p:spPr>
          <a:xfrm>
            <a:off x="6880340" y="1344607"/>
            <a:ext cx="1430701" cy="1430701"/>
          </a:xfrm>
          <a:prstGeom prst="rect">
            <a:avLst/>
          </a:prstGeom>
        </p:spPr>
      </p:pic>
      <p:pic>
        <p:nvPicPr>
          <p:cNvPr id="76" name="Picture 75">
            <a:extLst>
              <a:ext uri="{FF2B5EF4-FFF2-40B4-BE49-F238E27FC236}">
                <a16:creationId xmlns:a16="http://schemas.microsoft.com/office/drawing/2014/main" id="{F26AEF79-0878-445C-9C17-FFBAE51515F5}"/>
              </a:ext>
            </a:extLst>
          </p:cNvPr>
          <p:cNvPicPr>
            <a:picLocks noChangeAspect="1"/>
          </p:cNvPicPr>
          <p:nvPr/>
        </p:nvPicPr>
        <p:blipFill>
          <a:blip r:embed="rId3"/>
          <a:stretch>
            <a:fillRect/>
          </a:stretch>
        </p:blipFill>
        <p:spPr>
          <a:xfrm>
            <a:off x="322565" y="3497697"/>
            <a:ext cx="1430701" cy="1430701"/>
          </a:xfrm>
          <a:prstGeom prst="rect">
            <a:avLst/>
          </a:prstGeom>
        </p:spPr>
      </p:pic>
      <p:sp>
        <p:nvSpPr>
          <p:cNvPr id="2" name="Title 1">
            <a:extLst>
              <a:ext uri="{FF2B5EF4-FFF2-40B4-BE49-F238E27FC236}">
                <a16:creationId xmlns:a16="http://schemas.microsoft.com/office/drawing/2014/main" id="{9383B0F0-4B89-475F-8CBA-7A430B5BCE1C}"/>
              </a:ext>
            </a:extLst>
          </p:cNvPr>
          <p:cNvSpPr>
            <a:spLocks noGrp="1"/>
          </p:cNvSpPr>
          <p:nvPr>
            <p:ph type="title"/>
          </p:nvPr>
        </p:nvSpPr>
        <p:spPr/>
        <p:txBody>
          <a:bodyPr>
            <a:normAutofit/>
          </a:bodyPr>
          <a:lstStyle/>
          <a:p>
            <a:r>
              <a:rPr lang="en-US" dirty="0"/>
              <a:t>Outlook: Deep learning for image analysis</a:t>
            </a:r>
          </a:p>
        </p:txBody>
      </p:sp>
      <p:sp>
        <p:nvSpPr>
          <p:cNvPr id="3" name="Content Placeholder 2">
            <a:extLst>
              <a:ext uri="{FF2B5EF4-FFF2-40B4-BE49-F238E27FC236}">
                <a16:creationId xmlns:a16="http://schemas.microsoft.com/office/drawing/2014/main" id="{47A5D0B3-4A0E-4307-9C1D-EADF231BA3E8}"/>
              </a:ext>
            </a:extLst>
          </p:cNvPr>
          <p:cNvSpPr>
            <a:spLocks noGrp="1"/>
          </p:cNvSpPr>
          <p:nvPr>
            <p:ph sz="quarter" idx="10"/>
          </p:nvPr>
        </p:nvSpPr>
        <p:spPr>
          <a:xfrm>
            <a:off x="875567" y="1184015"/>
            <a:ext cx="5477480" cy="4550036"/>
          </a:xfrm>
        </p:spPr>
        <p:txBody>
          <a:bodyPr/>
          <a:lstStyle/>
          <a:p>
            <a:r>
              <a:rPr lang="en-US" sz="2800" dirty="0"/>
              <a:t>In deep learning, this selection becomes part of the black box</a:t>
            </a:r>
          </a:p>
        </p:txBody>
      </p:sp>
      <p:cxnSp>
        <p:nvCxnSpPr>
          <p:cNvPr id="15" name="Connector: Elbow 14">
            <a:extLst>
              <a:ext uri="{FF2B5EF4-FFF2-40B4-BE49-F238E27FC236}">
                <a16:creationId xmlns:a16="http://schemas.microsoft.com/office/drawing/2014/main" id="{7C044C0C-CFE3-4C77-9860-A9FFA61854F2}"/>
              </a:ext>
            </a:extLst>
          </p:cNvPr>
          <p:cNvCxnSpPr>
            <a:cxnSpLocks/>
            <a:endCxn id="19" idx="1"/>
          </p:cNvCxnSpPr>
          <p:nvPr/>
        </p:nvCxnSpPr>
        <p:spPr>
          <a:xfrm>
            <a:off x="1677805" y="4143660"/>
            <a:ext cx="1236899" cy="45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0116D0-506F-4A96-8431-72C74255BCE5}"/>
              </a:ext>
            </a:extLst>
          </p:cNvPr>
          <p:cNvSpPr/>
          <p:nvPr/>
        </p:nvSpPr>
        <p:spPr>
          <a:xfrm>
            <a:off x="2914704" y="3148208"/>
            <a:ext cx="5516162" cy="19999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rPr>
              <a:t>_             </a:t>
            </a:r>
            <a:r>
              <a:rPr lang="en-US" sz="8000" dirty="0"/>
              <a:t>?        </a:t>
            </a:r>
            <a:endParaRPr lang="en-US" sz="8000" dirty="0">
              <a:solidFill>
                <a:schemeClr val="tx1"/>
              </a:solidFill>
            </a:endParaRPr>
          </a:p>
        </p:txBody>
      </p:sp>
      <p:cxnSp>
        <p:nvCxnSpPr>
          <p:cNvPr id="21" name="Straight Arrow Connector 20">
            <a:extLst>
              <a:ext uri="{FF2B5EF4-FFF2-40B4-BE49-F238E27FC236}">
                <a16:creationId xmlns:a16="http://schemas.microsoft.com/office/drawing/2014/main" id="{6622E417-CB7A-4819-A276-A03742E52A65}"/>
              </a:ext>
            </a:extLst>
          </p:cNvPr>
          <p:cNvCxnSpPr>
            <a:cxnSpLocks/>
          </p:cNvCxnSpPr>
          <p:nvPr/>
        </p:nvCxnSpPr>
        <p:spPr>
          <a:xfrm>
            <a:off x="7603532" y="2717088"/>
            <a:ext cx="0" cy="431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7EF7FE6-A9B2-457A-B691-CDFF00650BE9}"/>
              </a:ext>
            </a:extLst>
          </p:cNvPr>
          <p:cNvCxnSpPr>
            <a:cxnSpLocks/>
            <a:stCxn id="19" idx="3"/>
          </p:cNvCxnSpPr>
          <p:nvPr/>
        </p:nvCxnSpPr>
        <p:spPr>
          <a:xfrm flipV="1">
            <a:off x="8430866" y="4143661"/>
            <a:ext cx="1214175" cy="4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5101775-D27D-4F8E-BC2D-726947C4BDB0}"/>
              </a:ext>
            </a:extLst>
          </p:cNvPr>
          <p:cNvGrpSpPr>
            <a:grpSpLocks noChangeAspect="1"/>
          </p:cNvGrpSpPr>
          <p:nvPr/>
        </p:nvGrpSpPr>
        <p:grpSpPr>
          <a:xfrm rot="5400000">
            <a:off x="4040046" y="3131851"/>
            <a:ext cx="1373073" cy="2065205"/>
            <a:chOff x="7715165" y="1693760"/>
            <a:chExt cx="2554941" cy="3842824"/>
          </a:xfrm>
        </p:grpSpPr>
        <p:sp>
          <p:nvSpPr>
            <p:cNvPr id="28" name="Oval 27">
              <a:extLst>
                <a:ext uri="{FF2B5EF4-FFF2-40B4-BE49-F238E27FC236}">
                  <a16:creationId xmlns:a16="http://schemas.microsoft.com/office/drawing/2014/main" id="{3A80695F-80E7-4E18-B27E-2C2759B3DAB4}"/>
                </a:ext>
              </a:extLst>
            </p:cNvPr>
            <p:cNvSpPr/>
            <p:nvPr/>
          </p:nvSpPr>
          <p:spPr>
            <a:xfrm rot="5400000">
              <a:off x="9288471" y="1693760"/>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36711AF-9E6E-4430-8614-403746D59FAF}"/>
                </a:ext>
              </a:extLst>
            </p:cNvPr>
            <p:cNvSpPr/>
            <p:nvPr/>
          </p:nvSpPr>
          <p:spPr>
            <a:xfrm rot="5400000">
              <a:off x="8764036" y="1693760"/>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A94A132-38D4-405B-BCB4-E0C89982FF58}"/>
                </a:ext>
              </a:extLst>
            </p:cNvPr>
            <p:cNvSpPr/>
            <p:nvPr/>
          </p:nvSpPr>
          <p:spPr>
            <a:xfrm rot="5400000">
              <a:off x="8239601" y="1693760"/>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2A3CF37-CC95-4745-8CF8-0C4CD285B86F}"/>
                </a:ext>
              </a:extLst>
            </p:cNvPr>
            <p:cNvSpPr/>
            <p:nvPr/>
          </p:nvSpPr>
          <p:spPr>
            <a:xfrm rot="5400000">
              <a:off x="7715166" y="1693760"/>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98E868E-8C9F-49F3-8042-EAC1C035FA30}"/>
                </a:ext>
              </a:extLst>
            </p:cNvPr>
            <p:cNvSpPr/>
            <p:nvPr/>
          </p:nvSpPr>
          <p:spPr>
            <a:xfrm rot="5400000">
              <a:off x="9288471" y="3386572"/>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5F19B23-A014-4BF2-A621-3797C378B301}"/>
                </a:ext>
              </a:extLst>
            </p:cNvPr>
            <p:cNvSpPr/>
            <p:nvPr/>
          </p:nvSpPr>
          <p:spPr>
            <a:xfrm rot="5400000">
              <a:off x="8764036" y="3386572"/>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9925988-BECF-4B66-9C0C-58AC384BAEBD}"/>
                </a:ext>
              </a:extLst>
            </p:cNvPr>
            <p:cNvSpPr/>
            <p:nvPr/>
          </p:nvSpPr>
          <p:spPr>
            <a:xfrm rot="5400000">
              <a:off x="8239601" y="3386572"/>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EB968136-9C3F-424B-9BE8-EAEC274B92F3}"/>
                </a:ext>
              </a:extLst>
            </p:cNvPr>
            <p:cNvCxnSpPr>
              <a:stCxn id="28" idx="6"/>
              <a:endCxn id="32" idx="2"/>
            </p:cNvCxnSpPr>
            <p:nvPr/>
          </p:nvCxnSpPr>
          <p:spPr>
            <a:xfrm rot="5400000">
              <a:off x="8899265" y="2768766"/>
              <a:ext cx="1235612"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12E54224-10D1-4B87-8914-D1C7C38191FF}"/>
                </a:ext>
              </a:extLst>
            </p:cNvPr>
            <p:cNvCxnSpPr>
              <a:cxnSpLocks/>
              <a:stCxn id="29" idx="6"/>
              <a:endCxn id="32" idx="2"/>
            </p:cNvCxnSpPr>
            <p:nvPr/>
          </p:nvCxnSpPr>
          <p:spPr>
            <a:xfrm rot="5400000" flipV="1">
              <a:off x="8637047" y="2506548"/>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a:extLst>
                <a:ext uri="{FF2B5EF4-FFF2-40B4-BE49-F238E27FC236}">
                  <a16:creationId xmlns:a16="http://schemas.microsoft.com/office/drawing/2014/main" id="{92CDD6B4-C2DC-46D3-8868-8C3E05610AA7}"/>
                </a:ext>
              </a:extLst>
            </p:cNvPr>
            <p:cNvCxnSpPr>
              <a:cxnSpLocks/>
              <a:stCxn id="28" idx="6"/>
              <a:endCxn id="33" idx="2"/>
            </p:cNvCxnSpPr>
            <p:nvPr/>
          </p:nvCxnSpPr>
          <p:spPr>
            <a:xfrm rot="5400000">
              <a:off x="8637047" y="2506548"/>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410AE3B3-1C79-4EDA-A0D4-95D976FCCB4D}"/>
                </a:ext>
              </a:extLst>
            </p:cNvPr>
            <p:cNvCxnSpPr/>
            <p:nvPr/>
          </p:nvCxnSpPr>
          <p:spPr>
            <a:xfrm rot="5400000">
              <a:off x="8374830" y="2768766"/>
              <a:ext cx="1235612"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40">
              <a:extLst>
                <a:ext uri="{FF2B5EF4-FFF2-40B4-BE49-F238E27FC236}">
                  <a16:creationId xmlns:a16="http://schemas.microsoft.com/office/drawing/2014/main" id="{38E78AC3-9351-460E-BF32-EFC7035CCF73}"/>
                </a:ext>
              </a:extLst>
            </p:cNvPr>
            <p:cNvCxnSpPr>
              <a:cxnSpLocks/>
            </p:cNvCxnSpPr>
            <p:nvPr/>
          </p:nvCxnSpPr>
          <p:spPr>
            <a:xfrm rot="5400000" flipV="1">
              <a:off x="8112612" y="2506548"/>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9F4FFA89-C123-4657-A755-46AC15C73F03}"/>
                </a:ext>
              </a:extLst>
            </p:cNvPr>
            <p:cNvCxnSpPr>
              <a:cxnSpLocks/>
            </p:cNvCxnSpPr>
            <p:nvPr/>
          </p:nvCxnSpPr>
          <p:spPr>
            <a:xfrm rot="5400000">
              <a:off x="8112612" y="2506548"/>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6065E0A9-B798-4E67-AF6D-6E779691351D}"/>
                </a:ext>
              </a:extLst>
            </p:cNvPr>
            <p:cNvCxnSpPr/>
            <p:nvPr/>
          </p:nvCxnSpPr>
          <p:spPr>
            <a:xfrm rot="5400000">
              <a:off x="7839120" y="2768766"/>
              <a:ext cx="1235612"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A7677DD7-50AB-4ADB-AF88-D40F0BAE89F5}"/>
                </a:ext>
              </a:extLst>
            </p:cNvPr>
            <p:cNvCxnSpPr>
              <a:cxnSpLocks/>
            </p:cNvCxnSpPr>
            <p:nvPr/>
          </p:nvCxnSpPr>
          <p:spPr>
            <a:xfrm rot="5400000" flipV="1">
              <a:off x="7576902" y="2506548"/>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6758AB89-8EB8-438B-BFDD-869AC6FA5363}"/>
                </a:ext>
              </a:extLst>
            </p:cNvPr>
            <p:cNvCxnSpPr>
              <a:cxnSpLocks/>
              <a:stCxn id="31" idx="6"/>
              <a:endCxn id="33" idx="2"/>
            </p:cNvCxnSpPr>
            <p:nvPr/>
          </p:nvCxnSpPr>
          <p:spPr>
            <a:xfrm>
              <a:off x="7943766" y="2150960"/>
              <a:ext cx="1048870"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665C43AF-6DFA-432F-BD7A-94FD50A07CEF}"/>
                </a:ext>
              </a:extLst>
            </p:cNvPr>
            <p:cNvCxnSpPr>
              <a:cxnSpLocks/>
              <a:stCxn id="31" idx="6"/>
              <a:endCxn id="32" idx="2"/>
            </p:cNvCxnSpPr>
            <p:nvPr/>
          </p:nvCxnSpPr>
          <p:spPr>
            <a:xfrm>
              <a:off x="7943766" y="2150960"/>
              <a:ext cx="1573305"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EE0B633-077A-4926-8FD0-955AAC8DC567}"/>
                </a:ext>
              </a:extLst>
            </p:cNvPr>
            <p:cNvCxnSpPr>
              <a:cxnSpLocks/>
              <a:stCxn id="36" idx="2"/>
              <a:endCxn id="28" idx="6"/>
            </p:cNvCxnSpPr>
            <p:nvPr/>
          </p:nvCxnSpPr>
          <p:spPr>
            <a:xfrm flipV="1">
              <a:off x="8468201" y="2150960"/>
              <a:ext cx="1048870"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sp>
          <p:nvSpPr>
            <p:cNvPr id="48" name="Oval 47">
              <a:extLst>
                <a:ext uri="{FF2B5EF4-FFF2-40B4-BE49-F238E27FC236}">
                  <a16:creationId xmlns:a16="http://schemas.microsoft.com/office/drawing/2014/main" id="{B939CBD5-B52B-423F-959A-0AD0A8240EFF}"/>
                </a:ext>
              </a:extLst>
            </p:cNvPr>
            <p:cNvSpPr/>
            <p:nvPr/>
          </p:nvSpPr>
          <p:spPr>
            <a:xfrm rot="5400000">
              <a:off x="9812906" y="1693760"/>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0EE201F8-1762-41BD-8DF1-23D7339E8632}"/>
                </a:ext>
              </a:extLst>
            </p:cNvPr>
            <p:cNvCxnSpPr>
              <a:cxnSpLocks/>
              <a:stCxn id="48" idx="6"/>
              <a:endCxn id="32" idx="2"/>
            </p:cNvCxnSpPr>
            <p:nvPr/>
          </p:nvCxnSpPr>
          <p:spPr>
            <a:xfrm flipH="1">
              <a:off x="9517071" y="2150960"/>
              <a:ext cx="524435"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4FC2E1FF-E96E-4F98-940D-C16F6495EB6E}"/>
                </a:ext>
              </a:extLst>
            </p:cNvPr>
            <p:cNvCxnSpPr>
              <a:cxnSpLocks/>
              <a:stCxn id="48" idx="6"/>
              <a:endCxn id="33" idx="2"/>
            </p:cNvCxnSpPr>
            <p:nvPr/>
          </p:nvCxnSpPr>
          <p:spPr>
            <a:xfrm flipH="1">
              <a:off x="8992636" y="2150960"/>
              <a:ext cx="1048870"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E8D16E50-CD00-4680-A56E-96BB5CB6EC04}"/>
                </a:ext>
              </a:extLst>
            </p:cNvPr>
            <p:cNvCxnSpPr>
              <a:cxnSpLocks/>
              <a:stCxn id="48" idx="6"/>
              <a:endCxn id="36" idx="2"/>
            </p:cNvCxnSpPr>
            <p:nvPr/>
          </p:nvCxnSpPr>
          <p:spPr>
            <a:xfrm flipH="1">
              <a:off x="8468201" y="2150960"/>
              <a:ext cx="1573305"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A7F45DAF-3B10-4F5A-A8B8-625BE67FEAC6}"/>
                </a:ext>
              </a:extLst>
            </p:cNvPr>
            <p:cNvCxnSpPr>
              <a:cxnSpLocks/>
              <a:stCxn id="30" idx="6"/>
              <a:endCxn id="32" idx="2"/>
            </p:cNvCxnSpPr>
            <p:nvPr/>
          </p:nvCxnSpPr>
          <p:spPr>
            <a:xfrm>
              <a:off x="8468201" y="2150960"/>
              <a:ext cx="1048870"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sp>
          <p:nvSpPr>
            <p:cNvPr id="53" name="Oval 52">
              <a:extLst>
                <a:ext uri="{FF2B5EF4-FFF2-40B4-BE49-F238E27FC236}">
                  <a16:creationId xmlns:a16="http://schemas.microsoft.com/office/drawing/2014/main" id="{6C179E49-D2A6-4684-9972-16E82AFE5B9A}"/>
                </a:ext>
              </a:extLst>
            </p:cNvPr>
            <p:cNvSpPr/>
            <p:nvPr/>
          </p:nvSpPr>
          <p:spPr>
            <a:xfrm rot="16200000">
              <a:off x="8239600" y="5079384"/>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5062050-3765-478C-8ECA-624D5611DFCE}"/>
                </a:ext>
              </a:extLst>
            </p:cNvPr>
            <p:cNvSpPr/>
            <p:nvPr/>
          </p:nvSpPr>
          <p:spPr>
            <a:xfrm rot="16200000">
              <a:off x="8764035" y="5079384"/>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E684CB9-52AF-4515-A241-4883FFA4AE3A}"/>
                </a:ext>
              </a:extLst>
            </p:cNvPr>
            <p:cNvSpPr/>
            <p:nvPr/>
          </p:nvSpPr>
          <p:spPr>
            <a:xfrm rot="16200000">
              <a:off x="9288470" y="5079384"/>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58D4629-60C4-45F5-9C92-458ED695B5CC}"/>
                </a:ext>
              </a:extLst>
            </p:cNvPr>
            <p:cNvSpPr/>
            <p:nvPr/>
          </p:nvSpPr>
          <p:spPr>
            <a:xfrm rot="16200000">
              <a:off x="9812905" y="5079384"/>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D6CBFD0D-5997-40CE-8640-07E5A609D4BD}"/>
                </a:ext>
              </a:extLst>
            </p:cNvPr>
            <p:cNvCxnSpPr>
              <a:stCxn id="53" idx="6"/>
            </p:cNvCxnSpPr>
            <p:nvPr/>
          </p:nvCxnSpPr>
          <p:spPr>
            <a:xfrm rot="16200000">
              <a:off x="7850394" y="4461578"/>
              <a:ext cx="1235612"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597EC269-6463-4B38-B4DB-48CE07A92A7A}"/>
                </a:ext>
              </a:extLst>
            </p:cNvPr>
            <p:cNvCxnSpPr>
              <a:cxnSpLocks/>
              <a:stCxn id="54" idx="6"/>
            </p:cNvCxnSpPr>
            <p:nvPr/>
          </p:nvCxnSpPr>
          <p:spPr>
            <a:xfrm rot="16200000" flipV="1">
              <a:off x="8112612" y="4199361"/>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58">
              <a:extLst>
                <a:ext uri="{FF2B5EF4-FFF2-40B4-BE49-F238E27FC236}">
                  <a16:creationId xmlns:a16="http://schemas.microsoft.com/office/drawing/2014/main" id="{B480FA2F-621A-4DE2-B524-EEC45E3AE61C}"/>
                </a:ext>
              </a:extLst>
            </p:cNvPr>
            <p:cNvCxnSpPr>
              <a:cxnSpLocks/>
              <a:stCxn id="53" idx="6"/>
            </p:cNvCxnSpPr>
            <p:nvPr/>
          </p:nvCxnSpPr>
          <p:spPr>
            <a:xfrm rot="16200000">
              <a:off x="8112612" y="4199361"/>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59">
              <a:extLst>
                <a:ext uri="{FF2B5EF4-FFF2-40B4-BE49-F238E27FC236}">
                  <a16:creationId xmlns:a16="http://schemas.microsoft.com/office/drawing/2014/main" id="{C2B5D24F-6472-41A1-A01D-7C5F66F42936}"/>
                </a:ext>
              </a:extLst>
            </p:cNvPr>
            <p:cNvCxnSpPr/>
            <p:nvPr/>
          </p:nvCxnSpPr>
          <p:spPr>
            <a:xfrm rot="16200000">
              <a:off x="8374829" y="4461578"/>
              <a:ext cx="1235612"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5EE5002F-81DA-4409-9FE3-DC5DD06AE0CA}"/>
                </a:ext>
              </a:extLst>
            </p:cNvPr>
            <p:cNvCxnSpPr>
              <a:cxnSpLocks/>
            </p:cNvCxnSpPr>
            <p:nvPr/>
          </p:nvCxnSpPr>
          <p:spPr>
            <a:xfrm rot="16200000" flipV="1">
              <a:off x="8637047" y="4199361"/>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2" name="Straight Connector 61">
              <a:extLst>
                <a:ext uri="{FF2B5EF4-FFF2-40B4-BE49-F238E27FC236}">
                  <a16:creationId xmlns:a16="http://schemas.microsoft.com/office/drawing/2014/main" id="{57E2EF9B-B18F-4A9D-AC6F-6F56D3FC51BC}"/>
                </a:ext>
              </a:extLst>
            </p:cNvPr>
            <p:cNvCxnSpPr>
              <a:cxnSpLocks/>
            </p:cNvCxnSpPr>
            <p:nvPr/>
          </p:nvCxnSpPr>
          <p:spPr>
            <a:xfrm rot="16200000">
              <a:off x="8637047" y="4199361"/>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a:extLst>
                <a:ext uri="{FF2B5EF4-FFF2-40B4-BE49-F238E27FC236}">
                  <a16:creationId xmlns:a16="http://schemas.microsoft.com/office/drawing/2014/main" id="{6C74E955-B95E-45D1-B3C4-0C5DD84BCF28}"/>
                </a:ext>
              </a:extLst>
            </p:cNvPr>
            <p:cNvCxnSpPr/>
            <p:nvPr/>
          </p:nvCxnSpPr>
          <p:spPr>
            <a:xfrm rot="16200000">
              <a:off x="8910539" y="4461578"/>
              <a:ext cx="1235612" cy="0"/>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4" name="Straight Connector 63">
              <a:extLst>
                <a:ext uri="{FF2B5EF4-FFF2-40B4-BE49-F238E27FC236}">
                  <a16:creationId xmlns:a16="http://schemas.microsoft.com/office/drawing/2014/main" id="{78438A7F-B1A2-4C90-AD4E-B6C0ABCC7278}"/>
                </a:ext>
              </a:extLst>
            </p:cNvPr>
            <p:cNvCxnSpPr>
              <a:cxnSpLocks/>
            </p:cNvCxnSpPr>
            <p:nvPr/>
          </p:nvCxnSpPr>
          <p:spPr>
            <a:xfrm rot="16200000" flipV="1">
              <a:off x="9172757" y="4199361"/>
              <a:ext cx="1235612" cy="52443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5" name="Straight Connector 64">
              <a:extLst>
                <a:ext uri="{FF2B5EF4-FFF2-40B4-BE49-F238E27FC236}">
                  <a16:creationId xmlns:a16="http://schemas.microsoft.com/office/drawing/2014/main" id="{4B9E83A2-9687-4BFC-AE24-740740AF743D}"/>
                </a:ext>
              </a:extLst>
            </p:cNvPr>
            <p:cNvCxnSpPr>
              <a:cxnSpLocks/>
              <a:stCxn id="56" idx="6"/>
            </p:cNvCxnSpPr>
            <p:nvPr/>
          </p:nvCxnSpPr>
          <p:spPr>
            <a:xfrm rot="10800000">
              <a:off x="8992635" y="3843772"/>
              <a:ext cx="1048870"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6" name="Straight Connector 65">
              <a:extLst>
                <a:ext uri="{FF2B5EF4-FFF2-40B4-BE49-F238E27FC236}">
                  <a16:creationId xmlns:a16="http://schemas.microsoft.com/office/drawing/2014/main" id="{A93AB28B-854C-4A00-9008-B785D3EE7F0A}"/>
                </a:ext>
              </a:extLst>
            </p:cNvPr>
            <p:cNvCxnSpPr>
              <a:cxnSpLocks/>
              <a:stCxn id="56" idx="6"/>
            </p:cNvCxnSpPr>
            <p:nvPr/>
          </p:nvCxnSpPr>
          <p:spPr>
            <a:xfrm rot="10800000">
              <a:off x="8468200" y="3843772"/>
              <a:ext cx="1573305"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F8B75F79-29C8-4C62-A414-A9A00A0C0E6B}"/>
                </a:ext>
              </a:extLst>
            </p:cNvPr>
            <p:cNvCxnSpPr>
              <a:cxnSpLocks/>
              <a:endCxn id="53" idx="6"/>
            </p:cNvCxnSpPr>
            <p:nvPr/>
          </p:nvCxnSpPr>
          <p:spPr>
            <a:xfrm rot="10800000" flipV="1">
              <a:off x="8468200" y="3843772"/>
              <a:ext cx="1048870"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sp>
          <p:nvSpPr>
            <p:cNvPr id="68" name="Oval 67">
              <a:extLst>
                <a:ext uri="{FF2B5EF4-FFF2-40B4-BE49-F238E27FC236}">
                  <a16:creationId xmlns:a16="http://schemas.microsoft.com/office/drawing/2014/main" id="{6EB7FAA8-C38E-4BF2-A253-25DA0AF2F5B3}"/>
                </a:ext>
              </a:extLst>
            </p:cNvPr>
            <p:cNvSpPr/>
            <p:nvPr/>
          </p:nvSpPr>
          <p:spPr>
            <a:xfrm rot="16200000">
              <a:off x="7715165" y="5079384"/>
              <a:ext cx="457200" cy="457200"/>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AA25F9B9-3A7B-4165-AA08-9BA5533558E5}"/>
                </a:ext>
              </a:extLst>
            </p:cNvPr>
            <p:cNvCxnSpPr>
              <a:cxnSpLocks/>
              <a:stCxn id="68" idx="6"/>
            </p:cNvCxnSpPr>
            <p:nvPr/>
          </p:nvCxnSpPr>
          <p:spPr>
            <a:xfrm rot="10800000" flipH="1">
              <a:off x="7943765" y="3843772"/>
              <a:ext cx="524435"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70" name="Straight Connector 69">
              <a:extLst>
                <a:ext uri="{FF2B5EF4-FFF2-40B4-BE49-F238E27FC236}">
                  <a16:creationId xmlns:a16="http://schemas.microsoft.com/office/drawing/2014/main" id="{BD6B77B9-0B1E-444A-A949-59049C828CC3}"/>
                </a:ext>
              </a:extLst>
            </p:cNvPr>
            <p:cNvCxnSpPr>
              <a:cxnSpLocks/>
              <a:stCxn id="68" idx="6"/>
            </p:cNvCxnSpPr>
            <p:nvPr/>
          </p:nvCxnSpPr>
          <p:spPr>
            <a:xfrm rot="10800000" flipH="1">
              <a:off x="7943765" y="3843772"/>
              <a:ext cx="1048870"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a:extLst>
                <a:ext uri="{FF2B5EF4-FFF2-40B4-BE49-F238E27FC236}">
                  <a16:creationId xmlns:a16="http://schemas.microsoft.com/office/drawing/2014/main" id="{220F94E0-1728-4E8B-A3CE-398F67C6C5C2}"/>
                </a:ext>
              </a:extLst>
            </p:cNvPr>
            <p:cNvCxnSpPr>
              <a:cxnSpLocks/>
              <a:stCxn id="68" idx="6"/>
            </p:cNvCxnSpPr>
            <p:nvPr/>
          </p:nvCxnSpPr>
          <p:spPr>
            <a:xfrm rot="10800000" flipH="1">
              <a:off x="7943765" y="3843772"/>
              <a:ext cx="1573305"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72" name="Straight Connector 71">
              <a:extLst>
                <a:ext uri="{FF2B5EF4-FFF2-40B4-BE49-F238E27FC236}">
                  <a16:creationId xmlns:a16="http://schemas.microsoft.com/office/drawing/2014/main" id="{3A543D55-235C-4B5C-B1E2-AFC280C63B1D}"/>
                </a:ext>
              </a:extLst>
            </p:cNvPr>
            <p:cNvCxnSpPr>
              <a:cxnSpLocks/>
              <a:stCxn id="55" idx="6"/>
            </p:cNvCxnSpPr>
            <p:nvPr/>
          </p:nvCxnSpPr>
          <p:spPr>
            <a:xfrm rot="10800000">
              <a:off x="8468200" y="3843772"/>
              <a:ext cx="1048870" cy="123561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grpSp>
      <p:sp>
        <p:nvSpPr>
          <p:cNvPr id="18" name="TextBox 17">
            <a:extLst>
              <a:ext uri="{FF2B5EF4-FFF2-40B4-BE49-F238E27FC236}">
                <a16:creationId xmlns:a16="http://schemas.microsoft.com/office/drawing/2014/main" id="{15582D3E-AF82-4AA3-A61B-7B8E596F19ED}"/>
              </a:ext>
            </a:extLst>
          </p:cNvPr>
          <p:cNvSpPr txBox="1"/>
          <p:nvPr/>
        </p:nvSpPr>
        <p:spPr>
          <a:xfrm>
            <a:off x="3270035" y="5312500"/>
            <a:ext cx="3083011" cy="369332"/>
          </a:xfrm>
          <a:prstGeom prst="rect">
            <a:avLst/>
          </a:prstGeom>
          <a:noFill/>
        </p:spPr>
        <p:txBody>
          <a:bodyPr wrap="square" rtlCol="0">
            <a:spAutoFit/>
          </a:bodyPr>
          <a:lstStyle/>
          <a:p>
            <a:r>
              <a:rPr lang="en-US" dirty="0"/>
              <a:t>Convolutional neural networks</a:t>
            </a:r>
          </a:p>
        </p:txBody>
      </p:sp>
      <p:sp>
        <p:nvSpPr>
          <p:cNvPr id="77" name="Rectangle 76">
            <a:extLst>
              <a:ext uri="{FF2B5EF4-FFF2-40B4-BE49-F238E27FC236}">
                <a16:creationId xmlns:a16="http://schemas.microsoft.com/office/drawing/2014/main" id="{6EBDD7E4-66DA-4291-9D1C-E4F57BB22065}"/>
              </a:ext>
            </a:extLst>
          </p:cNvPr>
          <p:cNvSpPr/>
          <p:nvPr/>
        </p:nvSpPr>
        <p:spPr>
          <a:xfrm rot="16200000">
            <a:off x="8352062" y="3035319"/>
            <a:ext cx="7494740" cy="230832"/>
          </a:xfrm>
          <a:prstGeom prst="rect">
            <a:avLst/>
          </a:prstGeom>
        </p:spPr>
        <p:txBody>
          <a:bodyPr wrap="square">
            <a:spAutoFit/>
          </a:bodyPr>
          <a:lstStyle/>
          <a:p>
            <a:r>
              <a:rPr lang="en-GB" sz="900" dirty="0"/>
              <a:t>Image data source: </a:t>
            </a:r>
            <a:r>
              <a:rPr lang="en-GB" sz="900" dirty="0">
                <a:hlinkClick r:id="rId4"/>
              </a:rPr>
              <a:t>BBBC038v1</a:t>
            </a:r>
            <a:r>
              <a:rPr lang="en-GB" sz="900" dirty="0"/>
              <a:t>, available from the Broad Bioimage Benchmark Collection (</a:t>
            </a:r>
            <a:r>
              <a:rPr lang="en-GB" sz="900" dirty="0" err="1"/>
              <a:t>Caicedo</a:t>
            </a:r>
            <a:r>
              <a:rPr lang="en-GB" sz="900" dirty="0"/>
              <a:t> et al., Nature Methods, 2019].</a:t>
            </a:r>
          </a:p>
        </p:txBody>
      </p:sp>
    </p:spTree>
    <p:extLst>
      <p:ext uri="{BB962C8B-B14F-4D97-AF65-F5344CB8AC3E}">
        <p14:creationId xmlns:p14="http://schemas.microsoft.com/office/powerpoint/2010/main" val="23249538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453E9-642F-89F1-C0CB-8823E69D0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408E8-727C-40D5-4856-17BDD3D0375C}"/>
              </a:ext>
            </a:extLst>
          </p:cNvPr>
          <p:cNvSpPr>
            <a:spLocks noGrp="1"/>
          </p:cNvSpPr>
          <p:nvPr>
            <p:ph type="title"/>
          </p:nvPr>
        </p:nvSpPr>
        <p:spPr/>
        <p:txBody>
          <a:bodyPr>
            <a:normAutofit/>
          </a:bodyPr>
          <a:lstStyle/>
          <a:p>
            <a:r>
              <a:rPr lang="en-US" dirty="0"/>
              <a:t>A short excursion…</a:t>
            </a:r>
          </a:p>
        </p:txBody>
      </p:sp>
      <p:sp>
        <p:nvSpPr>
          <p:cNvPr id="3" name="Content Placeholder 2">
            <a:extLst>
              <a:ext uri="{FF2B5EF4-FFF2-40B4-BE49-F238E27FC236}">
                <a16:creationId xmlns:a16="http://schemas.microsoft.com/office/drawing/2014/main" id="{9C932E27-63D9-C12B-B4E1-85DCE3EC36C0}"/>
              </a:ext>
            </a:extLst>
          </p:cNvPr>
          <p:cNvSpPr>
            <a:spLocks noGrp="1"/>
          </p:cNvSpPr>
          <p:nvPr>
            <p:ph sz="quarter" idx="10"/>
          </p:nvPr>
        </p:nvSpPr>
        <p:spPr>
          <a:xfrm>
            <a:off x="875567" y="1184015"/>
            <a:ext cx="5413474" cy="4550036"/>
          </a:xfrm>
        </p:spPr>
        <p:txBody>
          <a:bodyPr>
            <a:normAutofit/>
          </a:bodyPr>
          <a:lstStyle/>
          <a:p>
            <a:r>
              <a:rPr lang="en-US" sz="2800" dirty="0"/>
              <a:t>Published 11 days later: </a:t>
            </a:r>
            <a:br>
              <a:rPr lang="en-US" sz="2800" dirty="0"/>
            </a:br>
            <a:r>
              <a:rPr lang="en-US" sz="2800" dirty="0"/>
              <a:t>(by the </a:t>
            </a:r>
            <a:r>
              <a:rPr lang="en-US" sz="2800" dirty="0" err="1"/>
              <a:t>CellPose</a:t>
            </a:r>
            <a:r>
              <a:rPr lang="en-US" sz="2800" dirty="0"/>
              <a:t> authors)</a:t>
            </a:r>
          </a:p>
          <a:p>
            <a:endParaRPr lang="en-US" sz="2800" dirty="0"/>
          </a:p>
          <a:p>
            <a:r>
              <a:rPr lang="en-US" sz="2800" dirty="0"/>
              <a:t>“</a:t>
            </a:r>
            <a:r>
              <a:rPr lang="en-GB" sz="2800" dirty="0"/>
              <a:t>Impairment Three. The training set for </a:t>
            </a:r>
            <a:r>
              <a:rPr lang="en-GB" sz="2800" dirty="0" err="1"/>
              <a:t>Cellpose</a:t>
            </a:r>
            <a:r>
              <a:rPr lang="en-GB" sz="2800" dirty="0"/>
              <a:t> included only the challenge images, while the top performing methods used additional datasets.</a:t>
            </a:r>
            <a:r>
              <a:rPr lang="en-US" sz="2800" dirty="0"/>
              <a:t>”</a:t>
            </a:r>
          </a:p>
        </p:txBody>
      </p:sp>
      <p:sp>
        <p:nvSpPr>
          <p:cNvPr id="7" name="TextBox 6">
            <a:extLst>
              <a:ext uri="{FF2B5EF4-FFF2-40B4-BE49-F238E27FC236}">
                <a16:creationId xmlns:a16="http://schemas.microsoft.com/office/drawing/2014/main" id="{8DE83D00-A5E9-519D-1A00-62663132E4EF}"/>
              </a:ext>
            </a:extLst>
          </p:cNvPr>
          <p:cNvSpPr txBox="1"/>
          <p:nvPr/>
        </p:nvSpPr>
        <p:spPr>
          <a:xfrm>
            <a:off x="3036105" y="6046351"/>
            <a:ext cx="3449515" cy="954107"/>
          </a:xfrm>
          <a:prstGeom prst="rect">
            <a:avLst/>
          </a:prstGeom>
          <a:noFill/>
        </p:spPr>
        <p:txBody>
          <a:bodyPr wrap="square">
            <a:spAutoFit/>
          </a:bodyPr>
          <a:lstStyle/>
          <a:p>
            <a:r>
              <a:rPr lang="en-US" sz="1400" dirty="0"/>
              <a:t>Stringer &amp; </a:t>
            </a:r>
            <a:r>
              <a:rPr lang="en-US" sz="1400" dirty="0" err="1"/>
              <a:t>Pachitariu</a:t>
            </a:r>
            <a:r>
              <a:rPr lang="en-US" sz="1400" dirty="0"/>
              <a:t>, </a:t>
            </a:r>
            <a:r>
              <a:rPr lang="en-US" sz="1400" dirty="0" err="1"/>
              <a:t>bioRxiv</a:t>
            </a:r>
            <a:r>
              <a:rPr lang="en-US" sz="1400" dirty="0"/>
              <a:t>, 2024</a:t>
            </a:r>
          </a:p>
          <a:p>
            <a:r>
              <a:rPr lang="en-US" sz="1400" dirty="0">
                <a:hlinkClick r:id="rId2"/>
              </a:rPr>
              <a:t>https://www.biorxiv.org/content/10.1101/2024.04.06.587952v1</a:t>
            </a:r>
            <a:endParaRPr lang="en-US" sz="1400" dirty="0"/>
          </a:p>
          <a:p>
            <a:endParaRPr lang="en-US" sz="1400" dirty="0"/>
          </a:p>
        </p:txBody>
      </p:sp>
      <p:pic>
        <p:nvPicPr>
          <p:cNvPr id="6" name="Picture 5">
            <a:extLst>
              <a:ext uri="{FF2B5EF4-FFF2-40B4-BE49-F238E27FC236}">
                <a16:creationId xmlns:a16="http://schemas.microsoft.com/office/drawing/2014/main" id="{8820801E-C598-0ABA-7DFB-265815ED0B2A}"/>
              </a:ext>
            </a:extLst>
          </p:cNvPr>
          <p:cNvPicPr>
            <a:picLocks noChangeAspect="1"/>
          </p:cNvPicPr>
          <p:nvPr/>
        </p:nvPicPr>
        <p:blipFill>
          <a:blip r:embed="rId3"/>
          <a:stretch>
            <a:fillRect/>
          </a:stretch>
        </p:blipFill>
        <p:spPr>
          <a:xfrm>
            <a:off x="6572710" y="2090481"/>
            <a:ext cx="5413474" cy="379971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71754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26C4-B183-EB17-04EE-E432186A9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69753-97CA-0AF5-465E-5545B1256480}"/>
              </a:ext>
            </a:extLst>
          </p:cNvPr>
          <p:cNvSpPr>
            <a:spLocks noGrp="1"/>
          </p:cNvSpPr>
          <p:nvPr>
            <p:ph type="title"/>
          </p:nvPr>
        </p:nvSpPr>
        <p:spPr/>
        <p:txBody>
          <a:bodyPr>
            <a:normAutofit/>
          </a:bodyPr>
          <a:lstStyle/>
          <a:p>
            <a:r>
              <a:rPr lang="en-US" dirty="0"/>
              <a:t>A short excursion…</a:t>
            </a:r>
          </a:p>
        </p:txBody>
      </p:sp>
      <p:sp>
        <p:nvSpPr>
          <p:cNvPr id="3" name="Content Placeholder 2">
            <a:extLst>
              <a:ext uri="{FF2B5EF4-FFF2-40B4-BE49-F238E27FC236}">
                <a16:creationId xmlns:a16="http://schemas.microsoft.com/office/drawing/2014/main" id="{A1F538CC-09D4-AA95-E2E8-6C8F0B2F8005}"/>
              </a:ext>
            </a:extLst>
          </p:cNvPr>
          <p:cNvSpPr>
            <a:spLocks noGrp="1"/>
          </p:cNvSpPr>
          <p:nvPr>
            <p:ph sz="quarter" idx="10"/>
          </p:nvPr>
        </p:nvSpPr>
        <p:spPr>
          <a:xfrm>
            <a:off x="875567" y="1184015"/>
            <a:ext cx="5413474" cy="4550036"/>
          </a:xfrm>
        </p:spPr>
        <p:txBody>
          <a:bodyPr>
            <a:normAutofit lnSpcReduction="10000"/>
          </a:bodyPr>
          <a:lstStyle/>
          <a:p>
            <a:r>
              <a:rPr lang="en-US" sz="2800" dirty="0"/>
              <a:t>Published 11 days later: </a:t>
            </a:r>
            <a:br>
              <a:rPr lang="en-US" sz="2800" dirty="0"/>
            </a:br>
            <a:r>
              <a:rPr lang="en-US" sz="2800" dirty="0"/>
              <a:t>(by the </a:t>
            </a:r>
            <a:r>
              <a:rPr lang="en-US" sz="2800" dirty="0" err="1"/>
              <a:t>CellPose</a:t>
            </a:r>
            <a:r>
              <a:rPr lang="en-US" sz="2800" dirty="0"/>
              <a:t> authors)</a:t>
            </a:r>
          </a:p>
          <a:p>
            <a:endParaRPr lang="en-US" sz="2800" dirty="0"/>
          </a:p>
          <a:p>
            <a:r>
              <a:rPr lang="en-US" sz="2800" dirty="0"/>
              <a:t>“</a:t>
            </a:r>
            <a:r>
              <a:rPr lang="en-GB" sz="2800" dirty="0"/>
              <a:t>Impairment Four. </a:t>
            </a:r>
            <a:r>
              <a:rPr lang="en-GB" sz="2800" dirty="0" err="1"/>
              <a:t>Cellpose</a:t>
            </a:r>
            <a:r>
              <a:rPr lang="en-GB" sz="2800" dirty="0"/>
              <a:t> was run without </a:t>
            </a:r>
            <a:r>
              <a:rPr lang="en-GB" sz="2800" dirty="0" err="1"/>
              <a:t>testtime</a:t>
            </a:r>
            <a:r>
              <a:rPr lang="en-GB" sz="2800" dirty="0"/>
              <a:t> augmentations (TTA). The </a:t>
            </a:r>
            <a:r>
              <a:rPr lang="en-GB" sz="2800" dirty="0" err="1"/>
              <a:t>Cellpose</a:t>
            </a:r>
            <a:r>
              <a:rPr lang="en-GB" sz="2800" dirty="0"/>
              <a:t> framework makes it easy to augment images at test time and we described this in the original study [3].</a:t>
            </a:r>
            <a:r>
              <a:rPr lang="en-US" sz="2800" dirty="0"/>
              <a:t>”</a:t>
            </a:r>
          </a:p>
        </p:txBody>
      </p:sp>
      <p:sp>
        <p:nvSpPr>
          <p:cNvPr id="7" name="TextBox 6">
            <a:extLst>
              <a:ext uri="{FF2B5EF4-FFF2-40B4-BE49-F238E27FC236}">
                <a16:creationId xmlns:a16="http://schemas.microsoft.com/office/drawing/2014/main" id="{92624895-21AF-98CE-E607-5B90CC798D08}"/>
              </a:ext>
            </a:extLst>
          </p:cNvPr>
          <p:cNvSpPr txBox="1"/>
          <p:nvPr/>
        </p:nvSpPr>
        <p:spPr>
          <a:xfrm>
            <a:off x="3036105" y="6046351"/>
            <a:ext cx="3449515" cy="954107"/>
          </a:xfrm>
          <a:prstGeom prst="rect">
            <a:avLst/>
          </a:prstGeom>
          <a:noFill/>
        </p:spPr>
        <p:txBody>
          <a:bodyPr wrap="square">
            <a:spAutoFit/>
          </a:bodyPr>
          <a:lstStyle/>
          <a:p>
            <a:r>
              <a:rPr lang="en-US" sz="1400" dirty="0"/>
              <a:t>Stringer &amp; </a:t>
            </a:r>
            <a:r>
              <a:rPr lang="en-US" sz="1400" dirty="0" err="1"/>
              <a:t>Pachitariu</a:t>
            </a:r>
            <a:r>
              <a:rPr lang="en-US" sz="1400" dirty="0"/>
              <a:t>, </a:t>
            </a:r>
            <a:r>
              <a:rPr lang="en-US" sz="1400" dirty="0" err="1"/>
              <a:t>bioRxiv</a:t>
            </a:r>
            <a:r>
              <a:rPr lang="en-US" sz="1400" dirty="0"/>
              <a:t>, 2024</a:t>
            </a:r>
          </a:p>
          <a:p>
            <a:r>
              <a:rPr lang="en-US" sz="1400" dirty="0">
                <a:hlinkClick r:id="rId2"/>
              </a:rPr>
              <a:t>https://www.biorxiv.org/content/10.1101/2024.04.06.587952v1</a:t>
            </a:r>
            <a:endParaRPr lang="en-US" sz="1400" dirty="0"/>
          </a:p>
          <a:p>
            <a:endParaRPr lang="en-US" sz="1400" dirty="0"/>
          </a:p>
        </p:txBody>
      </p:sp>
      <p:pic>
        <p:nvPicPr>
          <p:cNvPr id="6" name="Picture 5">
            <a:extLst>
              <a:ext uri="{FF2B5EF4-FFF2-40B4-BE49-F238E27FC236}">
                <a16:creationId xmlns:a16="http://schemas.microsoft.com/office/drawing/2014/main" id="{B31FF8F8-D649-7EE3-714F-4A58202F6CB0}"/>
              </a:ext>
            </a:extLst>
          </p:cNvPr>
          <p:cNvPicPr>
            <a:picLocks noChangeAspect="1"/>
          </p:cNvPicPr>
          <p:nvPr/>
        </p:nvPicPr>
        <p:blipFill>
          <a:blip r:embed="rId3"/>
          <a:stretch>
            <a:fillRect/>
          </a:stretch>
        </p:blipFill>
        <p:spPr>
          <a:xfrm>
            <a:off x="6572710" y="2090481"/>
            <a:ext cx="5413474" cy="379971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97420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E5615-3061-E3C7-1812-D0E4E3682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3A0F6-9DD6-B50B-B7E6-F8237080CC65}"/>
              </a:ext>
            </a:extLst>
          </p:cNvPr>
          <p:cNvSpPr>
            <a:spLocks noGrp="1"/>
          </p:cNvSpPr>
          <p:nvPr>
            <p:ph type="title"/>
          </p:nvPr>
        </p:nvSpPr>
        <p:spPr/>
        <p:txBody>
          <a:bodyPr>
            <a:normAutofit/>
          </a:bodyPr>
          <a:lstStyle/>
          <a:p>
            <a:r>
              <a:rPr lang="en-US" dirty="0"/>
              <a:t>A short excursion…</a:t>
            </a:r>
          </a:p>
        </p:txBody>
      </p:sp>
      <p:sp>
        <p:nvSpPr>
          <p:cNvPr id="3" name="Content Placeholder 2">
            <a:extLst>
              <a:ext uri="{FF2B5EF4-FFF2-40B4-BE49-F238E27FC236}">
                <a16:creationId xmlns:a16="http://schemas.microsoft.com/office/drawing/2014/main" id="{185BFDAF-2EC3-640F-F1E6-053734C3A8DC}"/>
              </a:ext>
            </a:extLst>
          </p:cNvPr>
          <p:cNvSpPr>
            <a:spLocks noGrp="1"/>
          </p:cNvSpPr>
          <p:nvPr>
            <p:ph sz="quarter" idx="10"/>
          </p:nvPr>
        </p:nvSpPr>
        <p:spPr>
          <a:xfrm>
            <a:off x="875567" y="1184014"/>
            <a:ext cx="5413474" cy="4706185"/>
          </a:xfrm>
        </p:spPr>
        <p:txBody>
          <a:bodyPr>
            <a:normAutofit fontScale="92500" lnSpcReduction="10000"/>
          </a:bodyPr>
          <a:lstStyle/>
          <a:p>
            <a:r>
              <a:rPr lang="en-US" sz="2800" dirty="0"/>
              <a:t>Published 11 days later: </a:t>
            </a:r>
            <a:br>
              <a:rPr lang="en-US" sz="2800" dirty="0"/>
            </a:br>
            <a:r>
              <a:rPr lang="en-US" sz="2800" dirty="0"/>
              <a:t>(by the </a:t>
            </a:r>
            <a:r>
              <a:rPr lang="en-US" sz="2800" dirty="0" err="1"/>
              <a:t>CellPose</a:t>
            </a:r>
            <a:r>
              <a:rPr lang="en-US" sz="2800" dirty="0"/>
              <a:t> authors)</a:t>
            </a:r>
          </a:p>
          <a:p>
            <a:endParaRPr lang="en-US" sz="2800" dirty="0"/>
          </a:p>
          <a:p>
            <a:r>
              <a:rPr lang="en-US" sz="2800" dirty="0"/>
              <a:t>“In fact, </a:t>
            </a:r>
            <a:r>
              <a:rPr lang="en-US" sz="2800" dirty="0" err="1"/>
              <a:t>Mediar</a:t>
            </a:r>
            <a:r>
              <a:rPr lang="en-US" sz="2800" dirty="0"/>
              <a:t> directly copied our codebase for implementing the </a:t>
            </a:r>
            <a:r>
              <a:rPr lang="en-US" sz="2800" dirty="0" err="1"/>
              <a:t>Cellpose</a:t>
            </a:r>
            <a:r>
              <a:rPr lang="en-US" sz="2800" dirty="0"/>
              <a:t> framework without modification[…] </a:t>
            </a:r>
            <a:r>
              <a:rPr lang="en-GB" sz="2800" dirty="0"/>
              <a:t>Ma et al [1] does not dwell on this similarity between </a:t>
            </a:r>
            <a:r>
              <a:rPr lang="en-GB" sz="2800" dirty="0" err="1"/>
              <a:t>Mediar</a:t>
            </a:r>
            <a:r>
              <a:rPr lang="en-GB" sz="2800" dirty="0"/>
              <a:t> and </a:t>
            </a:r>
            <a:r>
              <a:rPr lang="en-GB" sz="2800" dirty="0" err="1"/>
              <a:t>Cellpose</a:t>
            </a:r>
            <a:r>
              <a:rPr lang="en-GB" sz="2800" dirty="0"/>
              <a:t>. Instead, they emphasize the novelty of using a transformer architecture</a:t>
            </a:r>
            <a:r>
              <a:rPr lang="en-US" sz="2800" dirty="0"/>
              <a:t>”</a:t>
            </a:r>
          </a:p>
        </p:txBody>
      </p:sp>
      <p:sp>
        <p:nvSpPr>
          <p:cNvPr id="7" name="TextBox 6">
            <a:extLst>
              <a:ext uri="{FF2B5EF4-FFF2-40B4-BE49-F238E27FC236}">
                <a16:creationId xmlns:a16="http://schemas.microsoft.com/office/drawing/2014/main" id="{2DBE9039-5E97-9838-DD90-D814575A9355}"/>
              </a:ext>
            </a:extLst>
          </p:cNvPr>
          <p:cNvSpPr txBox="1"/>
          <p:nvPr/>
        </p:nvSpPr>
        <p:spPr>
          <a:xfrm>
            <a:off x="3036105" y="6046351"/>
            <a:ext cx="3449515" cy="954107"/>
          </a:xfrm>
          <a:prstGeom prst="rect">
            <a:avLst/>
          </a:prstGeom>
          <a:noFill/>
        </p:spPr>
        <p:txBody>
          <a:bodyPr wrap="square">
            <a:spAutoFit/>
          </a:bodyPr>
          <a:lstStyle/>
          <a:p>
            <a:r>
              <a:rPr lang="en-US" sz="1400" dirty="0"/>
              <a:t>Stringer &amp; </a:t>
            </a:r>
            <a:r>
              <a:rPr lang="en-US" sz="1400" dirty="0" err="1"/>
              <a:t>Pachitariu</a:t>
            </a:r>
            <a:r>
              <a:rPr lang="en-US" sz="1400" dirty="0"/>
              <a:t>, </a:t>
            </a:r>
            <a:r>
              <a:rPr lang="en-US" sz="1400" dirty="0" err="1"/>
              <a:t>bioRxiv</a:t>
            </a:r>
            <a:r>
              <a:rPr lang="en-US" sz="1400" dirty="0"/>
              <a:t>, 2024</a:t>
            </a:r>
          </a:p>
          <a:p>
            <a:r>
              <a:rPr lang="en-US" sz="1400" dirty="0">
                <a:hlinkClick r:id="rId2"/>
              </a:rPr>
              <a:t>https://www.biorxiv.org/content/10.1101/2024.04.06.587952v1</a:t>
            </a:r>
            <a:endParaRPr lang="en-US" sz="1400" dirty="0"/>
          </a:p>
          <a:p>
            <a:endParaRPr lang="en-US" sz="1400" dirty="0"/>
          </a:p>
        </p:txBody>
      </p:sp>
      <p:pic>
        <p:nvPicPr>
          <p:cNvPr id="6" name="Picture 5">
            <a:extLst>
              <a:ext uri="{FF2B5EF4-FFF2-40B4-BE49-F238E27FC236}">
                <a16:creationId xmlns:a16="http://schemas.microsoft.com/office/drawing/2014/main" id="{89A57AD7-5FC7-D232-2F48-114DE1B5A94B}"/>
              </a:ext>
            </a:extLst>
          </p:cNvPr>
          <p:cNvPicPr>
            <a:picLocks noChangeAspect="1"/>
          </p:cNvPicPr>
          <p:nvPr/>
        </p:nvPicPr>
        <p:blipFill>
          <a:blip r:embed="rId3"/>
          <a:stretch>
            <a:fillRect/>
          </a:stretch>
        </p:blipFill>
        <p:spPr>
          <a:xfrm>
            <a:off x="6572710" y="2090481"/>
            <a:ext cx="5413474" cy="379971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1256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0B703-216D-7863-A5B5-2B574250814F}"/>
              </a:ext>
            </a:extLst>
          </p:cNvPr>
          <p:cNvSpPr>
            <a:spLocks noGrp="1"/>
          </p:cNvSpPr>
          <p:nvPr>
            <p:ph type="title"/>
          </p:nvPr>
        </p:nvSpPr>
        <p:spPr/>
        <p:txBody>
          <a:bodyPr>
            <a:normAutofit/>
          </a:bodyPr>
          <a:lstStyle/>
          <a:p>
            <a:r>
              <a:rPr lang="en-US" dirty="0"/>
              <a:t>A short excursion…</a:t>
            </a:r>
          </a:p>
        </p:txBody>
      </p:sp>
      <p:sp>
        <p:nvSpPr>
          <p:cNvPr id="3" name="Content Placeholder 2">
            <a:extLst>
              <a:ext uri="{FF2B5EF4-FFF2-40B4-BE49-F238E27FC236}">
                <a16:creationId xmlns:a16="http://schemas.microsoft.com/office/drawing/2014/main" id="{34534820-429C-541F-CE81-D38F69B191FE}"/>
              </a:ext>
            </a:extLst>
          </p:cNvPr>
          <p:cNvSpPr>
            <a:spLocks noGrp="1"/>
          </p:cNvSpPr>
          <p:nvPr>
            <p:ph sz="quarter" idx="10"/>
          </p:nvPr>
        </p:nvSpPr>
        <p:spPr/>
        <p:txBody>
          <a:bodyPr/>
          <a:lstStyle/>
          <a:p>
            <a:r>
              <a:rPr lang="en-US" sz="2800" dirty="0"/>
              <a:t>Professional discussion about Copyright:</a:t>
            </a:r>
          </a:p>
        </p:txBody>
      </p:sp>
      <p:pic>
        <p:nvPicPr>
          <p:cNvPr id="5" name="Picture 4">
            <a:extLst>
              <a:ext uri="{FF2B5EF4-FFF2-40B4-BE49-F238E27FC236}">
                <a16:creationId xmlns:a16="http://schemas.microsoft.com/office/drawing/2014/main" id="{C623E890-F253-0BB9-C4E3-9232848280EA}"/>
              </a:ext>
            </a:extLst>
          </p:cNvPr>
          <p:cNvPicPr>
            <a:picLocks noChangeAspect="1"/>
          </p:cNvPicPr>
          <p:nvPr/>
        </p:nvPicPr>
        <p:blipFill>
          <a:blip r:embed="rId2"/>
          <a:stretch>
            <a:fillRect/>
          </a:stretch>
        </p:blipFill>
        <p:spPr>
          <a:xfrm>
            <a:off x="1961901" y="1858393"/>
            <a:ext cx="8051811" cy="4082536"/>
          </a:xfrm>
          <a:prstGeom prst="rect">
            <a:avLst/>
          </a:prstGeom>
        </p:spPr>
      </p:pic>
      <p:sp>
        <p:nvSpPr>
          <p:cNvPr id="7" name="TextBox 6">
            <a:extLst>
              <a:ext uri="{FF2B5EF4-FFF2-40B4-BE49-F238E27FC236}">
                <a16:creationId xmlns:a16="http://schemas.microsoft.com/office/drawing/2014/main" id="{0661517A-0FFD-202C-9779-E5FC34C50278}"/>
              </a:ext>
            </a:extLst>
          </p:cNvPr>
          <p:cNvSpPr txBox="1"/>
          <p:nvPr/>
        </p:nvSpPr>
        <p:spPr>
          <a:xfrm>
            <a:off x="2931004" y="6308209"/>
            <a:ext cx="7796784" cy="369332"/>
          </a:xfrm>
          <a:prstGeom prst="rect">
            <a:avLst/>
          </a:prstGeom>
          <a:noFill/>
        </p:spPr>
        <p:txBody>
          <a:bodyPr wrap="square">
            <a:spAutoFit/>
          </a:bodyPr>
          <a:lstStyle/>
          <a:p>
            <a:r>
              <a:rPr lang="en-US" dirty="0">
                <a:hlinkClick r:id="rId3"/>
              </a:rPr>
              <a:t>https://github.com/Lee-Gihun/MEDIAR/issues/17</a:t>
            </a:r>
            <a:r>
              <a:rPr lang="en-US" dirty="0"/>
              <a:t> </a:t>
            </a:r>
          </a:p>
        </p:txBody>
      </p:sp>
    </p:spTree>
    <p:extLst>
      <p:ext uri="{BB962C8B-B14F-4D97-AF65-F5344CB8AC3E}">
        <p14:creationId xmlns:p14="http://schemas.microsoft.com/office/powerpoint/2010/main" val="3165795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019C9B-EAD5-2E5B-F66E-0116D51FDCC3}"/>
              </a:ext>
            </a:extLst>
          </p:cNvPr>
          <p:cNvSpPr>
            <a:spLocks noGrp="1"/>
          </p:cNvSpPr>
          <p:nvPr>
            <p:ph type="title"/>
          </p:nvPr>
        </p:nvSpPr>
        <p:spPr/>
        <p:txBody>
          <a:bodyPr/>
          <a:lstStyle/>
          <a:p>
            <a:r>
              <a:rPr lang="de-DE" dirty="0"/>
              <a:t>Segment </a:t>
            </a:r>
            <a:r>
              <a:rPr lang="de-DE" dirty="0" err="1"/>
              <a:t>Anything</a:t>
            </a:r>
            <a:r>
              <a:rPr lang="de-DE" dirty="0"/>
              <a:t> Model</a:t>
            </a:r>
            <a:endParaRPr lang="en-US" dirty="0"/>
          </a:p>
        </p:txBody>
      </p:sp>
      <p:sp>
        <p:nvSpPr>
          <p:cNvPr id="6" name="Content Placeholder 5">
            <a:extLst>
              <a:ext uri="{FF2B5EF4-FFF2-40B4-BE49-F238E27FC236}">
                <a16:creationId xmlns:a16="http://schemas.microsoft.com/office/drawing/2014/main" id="{3D305E9A-05BB-6E37-ED1C-85D938EEDDC2}"/>
              </a:ext>
            </a:extLst>
          </p:cNvPr>
          <p:cNvSpPr>
            <a:spLocks noGrp="1"/>
          </p:cNvSpPr>
          <p:nvPr>
            <p:ph sz="quarter" idx="10"/>
          </p:nvPr>
        </p:nvSpPr>
        <p:spPr/>
        <p:txBody>
          <a:bodyPr/>
          <a:lstStyle/>
          <a:p>
            <a:r>
              <a:rPr lang="de-DE" dirty="0"/>
              <a:t>New </a:t>
            </a:r>
            <a:r>
              <a:rPr lang="de-DE" dirty="0" err="1"/>
              <a:t>approach</a:t>
            </a:r>
            <a:r>
              <a:rPr lang="de-DE" dirty="0"/>
              <a:t> </a:t>
            </a:r>
            <a:r>
              <a:rPr lang="de-DE" dirty="0" err="1"/>
              <a:t>to</a:t>
            </a:r>
            <a:r>
              <a:rPr lang="de-DE" dirty="0"/>
              <a:t> DL-</a:t>
            </a:r>
            <a:r>
              <a:rPr lang="de-DE" dirty="0" err="1"/>
              <a:t>based</a:t>
            </a:r>
            <a:r>
              <a:rPr lang="de-DE" dirty="0"/>
              <a:t> </a:t>
            </a:r>
            <a:r>
              <a:rPr lang="de-DE" dirty="0" err="1"/>
              <a:t>image</a:t>
            </a:r>
            <a:r>
              <a:rPr lang="de-DE" dirty="0"/>
              <a:t> </a:t>
            </a:r>
            <a:r>
              <a:rPr lang="de-DE" dirty="0" err="1"/>
              <a:t>segmentation</a:t>
            </a:r>
            <a:r>
              <a:rPr lang="de-DE" dirty="0"/>
              <a:t> </a:t>
            </a:r>
            <a:r>
              <a:rPr lang="de-DE" dirty="0" err="1"/>
              <a:t>involving</a:t>
            </a:r>
            <a:r>
              <a:rPr lang="de-DE" dirty="0"/>
              <a:t> </a:t>
            </a:r>
            <a:r>
              <a:rPr lang="de-DE" dirty="0" err="1"/>
              <a:t>prompts</a:t>
            </a:r>
            <a:endParaRPr lang="en-US" dirty="0"/>
          </a:p>
        </p:txBody>
      </p:sp>
      <p:sp>
        <p:nvSpPr>
          <p:cNvPr id="2" name="TextBox 1">
            <a:extLst>
              <a:ext uri="{FF2B5EF4-FFF2-40B4-BE49-F238E27FC236}">
                <a16:creationId xmlns:a16="http://schemas.microsoft.com/office/drawing/2014/main" id="{0A5F0475-4011-A46E-5B14-F98193BC8910}"/>
              </a:ext>
            </a:extLst>
          </p:cNvPr>
          <p:cNvSpPr txBox="1"/>
          <p:nvPr/>
        </p:nvSpPr>
        <p:spPr>
          <a:xfrm>
            <a:off x="2964052" y="6193811"/>
            <a:ext cx="7834392" cy="646331"/>
          </a:xfrm>
          <a:prstGeom prst="rect">
            <a:avLst/>
          </a:prstGeom>
          <a:noFill/>
        </p:spPr>
        <p:txBody>
          <a:bodyPr wrap="square">
            <a:spAutoFit/>
          </a:bodyPr>
          <a:lstStyle/>
          <a:p>
            <a:r>
              <a:rPr lang="en-US" dirty="0"/>
              <a:t>Source: </a:t>
            </a:r>
            <a:r>
              <a:rPr lang="en-US" dirty="0">
                <a:hlinkClick r:id="rId2"/>
              </a:rPr>
              <a:t>https://github.com/facebookresearch/segment-anything</a:t>
            </a:r>
            <a:r>
              <a:rPr lang="en-US" dirty="0"/>
              <a:t> License: Apache 2</a:t>
            </a:r>
          </a:p>
        </p:txBody>
      </p:sp>
      <p:pic>
        <p:nvPicPr>
          <p:cNvPr id="1028" name="Picture 4">
            <a:extLst>
              <a:ext uri="{FF2B5EF4-FFF2-40B4-BE49-F238E27FC236}">
                <a16:creationId xmlns:a16="http://schemas.microsoft.com/office/drawing/2014/main" id="{FF38AE80-F141-256D-DE1E-5996C25E1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351" y="1561195"/>
            <a:ext cx="6256324" cy="417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875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C66432-B314-DB6D-F192-A830A41F5E26}"/>
              </a:ext>
            </a:extLst>
          </p:cNvPr>
          <p:cNvSpPr>
            <a:spLocks noGrp="1"/>
          </p:cNvSpPr>
          <p:nvPr>
            <p:ph type="title"/>
          </p:nvPr>
        </p:nvSpPr>
        <p:spPr/>
        <p:txBody>
          <a:bodyPr/>
          <a:lstStyle/>
          <a:p>
            <a:r>
              <a:rPr lang="de-DE" dirty="0"/>
              <a:t>Segment </a:t>
            </a:r>
            <a:r>
              <a:rPr lang="de-DE" dirty="0" err="1"/>
              <a:t>Anything</a:t>
            </a:r>
            <a:r>
              <a:rPr lang="de-DE" dirty="0"/>
              <a:t> Model</a:t>
            </a:r>
            <a:endParaRPr lang="en-US" dirty="0"/>
          </a:p>
        </p:txBody>
      </p:sp>
      <p:sp>
        <p:nvSpPr>
          <p:cNvPr id="6" name="Content Placeholder 5">
            <a:extLst>
              <a:ext uri="{FF2B5EF4-FFF2-40B4-BE49-F238E27FC236}">
                <a16:creationId xmlns:a16="http://schemas.microsoft.com/office/drawing/2014/main" id="{0226FA84-28EE-B4C1-F88A-5049F702CA8C}"/>
              </a:ext>
            </a:extLst>
          </p:cNvPr>
          <p:cNvSpPr>
            <a:spLocks noGrp="1"/>
          </p:cNvSpPr>
          <p:nvPr>
            <p:ph sz="quarter" idx="10"/>
          </p:nvPr>
        </p:nvSpPr>
        <p:spPr>
          <a:xfrm>
            <a:off x="875566" y="1184015"/>
            <a:ext cx="10644901" cy="482053"/>
          </a:xfrm>
        </p:spPr>
        <p:txBody>
          <a:bodyPr/>
          <a:lstStyle/>
          <a:p>
            <a:r>
              <a:rPr lang="de-DE" dirty="0"/>
              <a:t>New </a:t>
            </a:r>
            <a:r>
              <a:rPr lang="de-DE" dirty="0" err="1"/>
              <a:t>approach</a:t>
            </a:r>
            <a:r>
              <a:rPr lang="de-DE" dirty="0"/>
              <a:t> </a:t>
            </a:r>
            <a:r>
              <a:rPr lang="de-DE" dirty="0" err="1"/>
              <a:t>to</a:t>
            </a:r>
            <a:r>
              <a:rPr lang="de-DE" dirty="0"/>
              <a:t> DL-</a:t>
            </a:r>
            <a:r>
              <a:rPr lang="de-DE" dirty="0" err="1"/>
              <a:t>based</a:t>
            </a:r>
            <a:r>
              <a:rPr lang="de-DE" dirty="0"/>
              <a:t> </a:t>
            </a:r>
            <a:r>
              <a:rPr lang="de-DE" dirty="0" err="1"/>
              <a:t>image</a:t>
            </a:r>
            <a:r>
              <a:rPr lang="de-DE" dirty="0"/>
              <a:t> </a:t>
            </a:r>
            <a:r>
              <a:rPr lang="de-DE" dirty="0" err="1"/>
              <a:t>segmentation</a:t>
            </a:r>
            <a:r>
              <a:rPr lang="de-DE" dirty="0"/>
              <a:t> </a:t>
            </a:r>
            <a:r>
              <a:rPr lang="de-DE" dirty="0" err="1"/>
              <a:t>involving</a:t>
            </a:r>
            <a:r>
              <a:rPr lang="de-DE" dirty="0"/>
              <a:t> </a:t>
            </a:r>
            <a:r>
              <a:rPr lang="de-DE" dirty="0" err="1"/>
              <a:t>prompts</a:t>
            </a:r>
            <a:endParaRPr lang="en-US" dirty="0"/>
          </a:p>
        </p:txBody>
      </p:sp>
      <p:sp>
        <p:nvSpPr>
          <p:cNvPr id="3" name="TextBox 2">
            <a:extLst>
              <a:ext uri="{FF2B5EF4-FFF2-40B4-BE49-F238E27FC236}">
                <a16:creationId xmlns:a16="http://schemas.microsoft.com/office/drawing/2014/main" id="{FF12B492-6115-6041-19EF-F594090BE800}"/>
              </a:ext>
            </a:extLst>
          </p:cNvPr>
          <p:cNvSpPr txBox="1"/>
          <p:nvPr/>
        </p:nvSpPr>
        <p:spPr>
          <a:xfrm>
            <a:off x="2964052" y="6122691"/>
            <a:ext cx="4940428" cy="523220"/>
          </a:xfrm>
          <a:prstGeom prst="rect">
            <a:avLst/>
          </a:prstGeom>
          <a:noFill/>
        </p:spPr>
        <p:txBody>
          <a:bodyPr wrap="square">
            <a:spAutoFit/>
          </a:bodyPr>
          <a:lstStyle/>
          <a:p>
            <a:r>
              <a:rPr lang="en-US" sz="1400" dirty="0"/>
              <a:t>Source: </a:t>
            </a:r>
            <a:r>
              <a:rPr lang="en-US" sz="1400" dirty="0">
                <a:hlinkClick r:id="rId2"/>
              </a:rPr>
              <a:t>https://github.com/facebookresearch/segment-anything</a:t>
            </a:r>
            <a:r>
              <a:rPr lang="en-US" sz="1400" dirty="0"/>
              <a:t> License: Apache 2</a:t>
            </a:r>
          </a:p>
        </p:txBody>
      </p:sp>
      <p:pic>
        <p:nvPicPr>
          <p:cNvPr id="1026" name="Picture 2">
            <a:extLst>
              <a:ext uri="{FF2B5EF4-FFF2-40B4-BE49-F238E27FC236}">
                <a16:creationId xmlns:a16="http://schemas.microsoft.com/office/drawing/2014/main" id="{53306D3E-E2B0-4CEF-59F8-2078D7978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8838"/>
            <a:ext cx="12192000" cy="259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83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B806-F62B-615F-80BB-C4DA014ECF6D}"/>
              </a:ext>
            </a:extLst>
          </p:cNvPr>
          <p:cNvSpPr>
            <a:spLocks noGrp="1"/>
          </p:cNvSpPr>
          <p:nvPr>
            <p:ph type="title"/>
          </p:nvPr>
        </p:nvSpPr>
        <p:spPr/>
        <p:txBody>
          <a:bodyPr/>
          <a:lstStyle/>
          <a:p>
            <a:r>
              <a:rPr lang="de-DE" dirty="0"/>
              <a:t>Segment </a:t>
            </a:r>
            <a:r>
              <a:rPr lang="de-DE" dirty="0" err="1"/>
              <a:t>Anything</a:t>
            </a:r>
            <a:r>
              <a:rPr lang="de-DE" dirty="0"/>
              <a:t> Model</a:t>
            </a:r>
            <a:endParaRPr lang="en-US" dirty="0"/>
          </a:p>
        </p:txBody>
      </p:sp>
      <p:sp>
        <p:nvSpPr>
          <p:cNvPr id="3" name="Content Placeholder 2">
            <a:extLst>
              <a:ext uri="{FF2B5EF4-FFF2-40B4-BE49-F238E27FC236}">
                <a16:creationId xmlns:a16="http://schemas.microsoft.com/office/drawing/2014/main" id="{4F6136C3-9598-91B1-FED4-E4C4E5093DF5}"/>
              </a:ext>
            </a:extLst>
          </p:cNvPr>
          <p:cNvSpPr>
            <a:spLocks noGrp="1"/>
          </p:cNvSpPr>
          <p:nvPr>
            <p:ph sz="quarter" idx="10"/>
          </p:nvPr>
        </p:nvSpPr>
        <p:spPr/>
        <p:txBody>
          <a:bodyPr/>
          <a:lstStyle/>
          <a:p>
            <a:r>
              <a:rPr lang="de-DE" dirty="0"/>
              <a:t>New </a:t>
            </a:r>
            <a:r>
              <a:rPr lang="de-DE" dirty="0" err="1"/>
              <a:t>approach</a:t>
            </a:r>
            <a:r>
              <a:rPr lang="de-DE" dirty="0"/>
              <a:t> </a:t>
            </a:r>
            <a:r>
              <a:rPr lang="de-DE" dirty="0" err="1"/>
              <a:t>to</a:t>
            </a:r>
            <a:r>
              <a:rPr lang="de-DE" dirty="0"/>
              <a:t> DL-</a:t>
            </a:r>
            <a:r>
              <a:rPr lang="de-DE" dirty="0" err="1"/>
              <a:t>based</a:t>
            </a:r>
            <a:r>
              <a:rPr lang="de-DE" dirty="0"/>
              <a:t> </a:t>
            </a:r>
            <a:r>
              <a:rPr lang="de-DE" dirty="0" err="1"/>
              <a:t>image</a:t>
            </a:r>
            <a:r>
              <a:rPr lang="de-DE" dirty="0"/>
              <a:t> </a:t>
            </a:r>
            <a:r>
              <a:rPr lang="de-DE" dirty="0" err="1"/>
              <a:t>segmentation</a:t>
            </a:r>
            <a:r>
              <a:rPr lang="de-DE" dirty="0"/>
              <a:t> </a:t>
            </a:r>
            <a:r>
              <a:rPr lang="de-DE" dirty="0" err="1"/>
              <a:t>involving</a:t>
            </a:r>
            <a:r>
              <a:rPr lang="de-DE" dirty="0"/>
              <a:t> </a:t>
            </a:r>
            <a:r>
              <a:rPr lang="de-DE" dirty="0" err="1"/>
              <a:t>prompts</a:t>
            </a:r>
            <a:endParaRPr lang="en-US" dirty="0"/>
          </a:p>
          <a:p>
            <a:endParaRPr lang="en-US" dirty="0"/>
          </a:p>
        </p:txBody>
      </p:sp>
      <p:sp>
        <p:nvSpPr>
          <p:cNvPr id="5" name="TextBox 4">
            <a:extLst>
              <a:ext uri="{FF2B5EF4-FFF2-40B4-BE49-F238E27FC236}">
                <a16:creationId xmlns:a16="http://schemas.microsoft.com/office/drawing/2014/main" id="{9014D9DF-A7A4-2D72-C8C8-E4F94451756A}"/>
              </a:ext>
            </a:extLst>
          </p:cNvPr>
          <p:cNvSpPr txBox="1"/>
          <p:nvPr/>
        </p:nvSpPr>
        <p:spPr>
          <a:xfrm>
            <a:off x="3511550" y="6227283"/>
            <a:ext cx="7835900" cy="369332"/>
          </a:xfrm>
          <a:prstGeom prst="rect">
            <a:avLst/>
          </a:prstGeom>
          <a:noFill/>
        </p:spPr>
        <p:txBody>
          <a:bodyPr wrap="square">
            <a:spAutoFit/>
          </a:bodyPr>
          <a:lstStyle/>
          <a:p>
            <a:r>
              <a:rPr lang="en-US" dirty="0"/>
              <a:t>Source: </a:t>
            </a:r>
            <a:r>
              <a:rPr lang="en-US" dirty="0">
                <a:hlinkClick r:id="rId2"/>
              </a:rPr>
              <a:t>https://arxiv.org/pdf/2304.02643</a:t>
            </a:r>
            <a:r>
              <a:rPr lang="en-US" dirty="0"/>
              <a:t> </a:t>
            </a:r>
          </a:p>
        </p:txBody>
      </p:sp>
      <p:pic>
        <p:nvPicPr>
          <p:cNvPr id="7" name="Picture 6">
            <a:extLst>
              <a:ext uri="{FF2B5EF4-FFF2-40B4-BE49-F238E27FC236}">
                <a16:creationId xmlns:a16="http://schemas.microsoft.com/office/drawing/2014/main" id="{B494EE2F-AC7E-8F30-6559-3C8B5913B8F6}"/>
              </a:ext>
            </a:extLst>
          </p:cNvPr>
          <p:cNvPicPr>
            <a:picLocks noChangeAspect="1"/>
          </p:cNvPicPr>
          <p:nvPr/>
        </p:nvPicPr>
        <p:blipFill rotWithShape="1">
          <a:blip r:embed="rId3"/>
          <a:srcRect t="38122" r="69308" b="19971"/>
          <a:stretch/>
        </p:blipFill>
        <p:spPr>
          <a:xfrm>
            <a:off x="294401" y="1839432"/>
            <a:ext cx="5332313" cy="3834553"/>
          </a:xfrm>
          <a:prstGeom prst="rect">
            <a:avLst/>
          </a:prstGeom>
        </p:spPr>
      </p:pic>
      <p:pic>
        <p:nvPicPr>
          <p:cNvPr id="8" name="Picture 7">
            <a:extLst>
              <a:ext uri="{FF2B5EF4-FFF2-40B4-BE49-F238E27FC236}">
                <a16:creationId xmlns:a16="http://schemas.microsoft.com/office/drawing/2014/main" id="{B9ADC46B-89AB-5C52-82EC-13DAD2BC9F40}"/>
              </a:ext>
            </a:extLst>
          </p:cNvPr>
          <p:cNvPicPr>
            <a:picLocks noChangeAspect="1"/>
          </p:cNvPicPr>
          <p:nvPr/>
        </p:nvPicPr>
        <p:blipFill rotWithShape="1">
          <a:blip r:embed="rId3"/>
          <a:srcRect l="32895" t="38399" r="36413" b="19694"/>
          <a:stretch/>
        </p:blipFill>
        <p:spPr>
          <a:xfrm>
            <a:off x="6198016" y="1677247"/>
            <a:ext cx="5332313" cy="3834553"/>
          </a:xfrm>
          <a:prstGeom prst="rect">
            <a:avLst/>
          </a:prstGeom>
        </p:spPr>
      </p:pic>
    </p:spTree>
    <p:extLst>
      <p:ext uri="{BB962C8B-B14F-4D97-AF65-F5344CB8AC3E}">
        <p14:creationId xmlns:p14="http://schemas.microsoft.com/office/powerpoint/2010/main" val="350805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FB8D-9D60-44F4-0698-3AFBAE357762}"/>
              </a:ext>
            </a:extLst>
          </p:cNvPr>
          <p:cNvSpPr>
            <a:spLocks noGrp="1"/>
          </p:cNvSpPr>
          <p:nvPr>
            <p:ph type="title"/>
          </p:nvPr>
        </p:nvSpPr>
        <p:spPr/>
        <p:txBody>
          <a:bodyPr/>
          <a:lstStyle/>
          <a:p>
            <a:r>
              <a:rPr lang="de-DE" dirty="0"/>
              <a:t>Segment </a:t>
            </a:r>
            <a:r>
              <a:rPr lang="de-DE" dirty="0" err="1"/>
              <a:t>Anything</a:t>
            </a:r>
            <a:r>
              <a:rPr lang="de-DE" dirty="0"/>
              <a:t> Model</a:t>
            </a:r>
            <a:endParaRPr lang="en-US" dirty="0"/>
          </a:p>
        </p:txBody>
      </p:sp>
      <p:sp>
        <p:nvSpPr>
          <p:cNvPr id="3" name="Content Placeholder 2">
            <a:extLst>
              <a:ext uri="{FF2B5EF4-FFF2-40B4-BE49-F238E27FC236}">
                <a16:creationId xmlns:a16="http://schemas.microsoft.com/office/drawing/2014/main" id="{51980C52-088C-224B-D41A-9445539599F4}"/>
              </a:ext>
            </a:extLst>
          </p:cNvPr>
          <p:cNvSpPr>
            <a:spLocks noGrp="1"/>
          </p:cNvSpPr>
          <p:nvPr>
            <p:ph sz="quarter" idx="10"/>
          </p:nvPr>
        </p:nvSpPr>
        <p:spPr/>
        <p:txBody>
          <a:bodyPr/>
          <a:lstStyle/>
          <a:p>
            <a:r>
              <a:rPr lang="de-DE" dirty="0" err="1"/>
              <a:t>Trained</a:t>
            </a:r>
            <a:r>
              <a:rPr lang="de-DE" dirty="0"/>
              <a:t> on </a:t>
            </a:r>
            <a:r>
              <a:rPr lang="de-DE" dirty="0" err="1"/>
              <a:t>mostly</a:t>
            </a:r>
            <a:r>
              <a:rPr lang="de-DE" dirty="0"/>
              <a:t> </a:t>
            </a:r>
            <a:r>
              <a:rPr lang="de-DE" dirty="0" err="1"/>
              <a:t>natural</a:t>
            </a:r>
            <a:r>
              <a:rPr lang="de-DE" dirty="0"/>
              <a:t> </a:t>
            </a:r>
            <a:r>
              <a:rPr lang="de-DE" dirty="0" err="1"/>
              <a:t>images</a:t>
            </a:r>
            <a:endParaRPr lang="en-US" dirty="0"/>
          </a:p>
        </p:txBody>
      </p:sp>
      <p:pic>
        <p:nvPicPr>
          <p:cNvPr id="5" name="Picture 4">
            <a:extLst>
              <a:ext uri="{FF2B5EF4-FFF2-40B4-BE49-F238E27FC236}">
                <a16:creationId xmlns:a16="http://schemas.microsoft.com/office/drawing/2014/main" id="{EC166B31-4717-B230-B134-72295AD8EFE8}"/>
              </a:ext>
            </a:extLst>
          </p:cNvPr>
          <p:cNvPicPr>
            <a:picLocks noChangeAspect="1"/>
          </p:cNvPicPr>
          <p:nvPr/>
        </p:nvPicPr>
        <p:blipFill>
          <a:blip r:embed="rId2"/>
          <a:stretch>
            <a:fillRect/>
          </a:stretch>
        </p:blipFill>
        <p:spPr>
          <a:xfrm>
            <a:off x="0" y="1739144"/>
            <a:ext cx="12192000" cy="4241523"/>
          </a:xfrm>
          <a:prstGeom prst="rect">
            <a:avLst/>
          </a:prstGeom>
        </p:spPr>
      </p:pic>
      <p:sp>
        <p:nvSpPr>
          <p:cNvPr id="6" name="TextBox 5">
            <a:extLst>
              <a:ext uri="{FF2B5EF4-FFF2-40B4-BE49-F238E27FC236}">
                <a16:creationId xmlns:a16="http://schemas.microsoft.com/office/drawing/2014/main" id="{DEFB2F2E-212C-1CAE-5DF2-B5249F2F704C}"/>
              </a:ext>
            </a:extLst>
          </p:cNvPr>
          <p:cNvSpPr txBox="1"/>
          <p:nvPr/>
        </p:nvSpPr>
        <p:spPr>
          <a:xfrm>
            <a:off x="3323353" y="6137699"/>
            <a:ext cx="7835900" cy="646331"/>
          </a:xfrm>
          <a:prstGeom prst="rect">
            <a:avLst/>
          </a:prstGeom>
          <a:noFill/>
        </p:spPr>
        <p:txBody>
          <a:bodyPr wrap="square">
            <a:spAutoFit/>
          </a:bodyPr>
          <a:lstStyle/>
          <a:p>
            <a:r>
              <a:rPr lang="en-US" dirty="0"/>
              <a:t>Source: </a:t>
            </a:r>
            <a:r>
              <a:rPr lang="en-US" dirty="0">
                <a:hlinkClick r:id="rId3"/>
              </a:rPr>
              <a:t>https://arxiv.org/pdf/2304.02643</a:t>
            </a:r>
            <a:r>
              <a:rPr lang="en-US" dirty="0"/>
              <a:t> </a:t>
            </a:r>
            <a:r>
              <a:rPr lang="en-US" dirty="0">
                <a:hlinkClick r:id="rId4"/>
              </a:rPr>
              <a:t>https://bbbc.broadinstitute.org/BBBC038</a:t>
            </a:r>
            <a:r>
              <a:rPr lang="en-US" dirty="0"/>
              <a:t> </a:t>
            </a:r>
          </a:p>
        </p:txBody>
      </p:sp>
      <p:sp>
        <p:nvSpPr>
          <p:cNvPr id="7" name="Rectangle 6">
            <a:extLst>
              <a:ext uri="{FF2B5EF4-FFF2-40B4-BE49-F238E27FC236}">
                <a16:creationId xmlns:a16="http://schemas.microsoft.com/office/drawing/2014/main" id="{4B2A6F47-1DF3-6301-CB57-5662110511D5}"/>
              </a:ext>
            </a:extLst>
          </p:cNvPr>
          <p:cNvSpPr/>
          <p:nvPr/>
        </p:nvSpPr>
        <p:spPr>
          <a:xfrm>
            <a:off x="1778000" y="1739144"/>
            <a:ext cx="1270000" cy="1219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01B7FC1-3B1B-101D-E200-E5B453D52194}"/>
              </a:ext>
            </a:extLst>
          </p:cNvPr>
          <p:cNvPicPr>
            <a:picLocks noChangeAspect="1"/>
          </p:cNvPicPr>
          <p:nvPr/>
        </p:nvPicPr>
        <p:blipFill>
          <a:blip r:embed="rId5"/>
          <a:stretch>
            <a:fillRect/>
          </a:stretch>
        </p:blipFill>
        <p:spPr>
          <a:xfrm>
            <a:off x="5386316" y="953533"/>
            <a:ext cx="5961134" cy="4333845"/>
          </a:xfrm>
          <a:prstGeom prst="rect">
            <a:avLst/>
          </a:prstGeom>
          <a:ln w="28575">
            <a:solidFill>
              <a:srgbClr val="FF0000"/>
            </a:solidFill>
          </a:ln>
        </p:spPr>
      </p:pic>
      <p:cxnSp>
        <p:nvCxnSpPr>
          <p:cNvPr id="11" name="Straight Connector 10">
            <a:extLst>
              <a:ext uri="{FF2B5EF4-FFF2-40B4-BE49-F238E27FC236}">
                <a16:creationId xmlns:a16="http://schemas.microsoft.com/office/drawing/2014/main" id="{37DFB187-E7FE-FCD2-9FAB-A18850C5619A}"/>
              </a:ext>
            </a:extLst>
          </p:cNvPr>
          <p:cNvCxnSpPr>
            <a:stCxn id="7" idx="3"/>
          </p:cNvCxnSpPr>
          <p:nvPr/>
        </p:nvCxnSpPr>
        <p:spPr>
          <a:xfrm>
            <a:off x="3048000" y="2349122"/>
            <a:ext cx="2338316" cy="724278"/>
          </a:xfrm>
          <a:prstGeom prst="lin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29036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D21A4-0FB5-8843-A7EC-D5385498EC48}"/>
              </a:ext>
            </a:extLst>
          </p:cNvPr>
          <p:cNvSpPr>
            <a:spLocks noGrp="1"/>
          </p:cNvSpPr>
          <p:nvPr>
            <p:ph type="title"/>
          </p:nvPr>
        </p:nvSpPr>
        <p:spPr/>
        <p:txBody>
          <a:bodyPr/>
          <a:lstStyle/>
          <a:p>
            <a:r>
              <a:rPr lang="en-GB" dirty="0"/>
              <a:t>Segment Anything Model</a:t>
            </a:r>
            <a:endParaRPr lang="LID4096" dirty="0"/>
          </a:p>
        </p:txBody>
      </p:sp>
      <p:sp>
        <p:nvSpPr>
          <p:cNvPr id="4" name="Content Placeholder 2">
            <a:extLst>
              <a:ext uri="{FF2B5EF4-FFF2-40B4-BE49-F238E27FC236}">
                <a16:creationId xmlns:a16="http://schemas.microsoft.com/office/drawing/2014/main" id="{EFEE6552-97A7-765B-5835-89AC104515FE}"/>
              </a:ext>
            </a:extLst>
          </p:cNvPr>
          <p:cNvSpPr>
            <a:spLocks noGrp="1"/>
          </p:cNvSpPr>
          <p:nvPr>
            <p:ph sz="quarter" idx="10"/>
          </p:nvPr>
        </p:nvSpPr>
        <p:spPr>
          <a:xfrm>
            <a:off x="876300" y="1184275"/>
            <a:ext cx="10644188" cy="4549775"/>
          </a:xfrm>
        </p:spPr>
        <p:txBody>
          <a:bodyPr/>
          <a:lstStyle/>
          <a:p>
            <a:r>
              <a:rPr lang="de-DE" sz="2800" dirty="0" err="1"/>
              <a:t>Downsides</a:t>
            </a:r>
            <a:r>
              <a:rPr lang="de-DE" sz="2800" dirty="0"/>
              <a:t>:</a:t>
            </a:r>
          </a:p>
          <a:p>
            <a:pPr marL="342900" indent="-342900">
              <a:buFont typeface="Arial" panose="020B0604020202020204" pitchFamily="34" charset="0"/>
              <a:buChar char="•"/>
            </a:pPr>
            <a:r>
              <a:rPr lang="de-DE" sz="2800" dirty="0"/>
              <a:t>Original code </a:t>
            </a:r>
            <a:r>
              <a:rPr lang="de-DE" sz="2800" dirty="0" err="1"/>
              <a:t>did</a:t>
            </a:r>
            <a:r>
              <a:rPr lang="de-DE" sz="2800" dirty="0"/>
              <a:t> not </a:t>
            </a:r>
            <a:r>
              <a:rPr lang="de-DE" sz="2800" dirty="0" err="1"/>
              <a:t>contain</a:t>
            </a:r>
            <a:r>
              <a:rPr lang="de-DE" sz="2800" dirty="0"/>
              <a:t> </a:t>
            </a:r>
            <a:r>
              <a:rPr lang="de-DE" sz="2800" dirty="0" err="1"/>
              <a:t>the</a:t>
            </a:r>
            <a:r>
              <a:rPr lang="de-DE" sz="2800" dirty="0"/>
              <a:t> </a:t>
            </a:r>
            <a:r>
              <a:rPr lang="de-DE" sz="2800" dirty="0" err="1"/>
              <a:t>procedure</a:t>
            </a:r>
            <a:r>
              <a:rPr lang="de-DE" sz="2800" dirty="0"/>
              <a:t> </a:t>
            </a:r>
            <a:r>
              <a:rPr lang="de-DE" sz="2800" dirty="0" err="1"/>
              <a:t>for</a:t>
            </a:r>
            <a:r>
              <a:rPr lang="de-DE" sz="2800" dirty="0"/>
              <a:t> iterative </a:t>
            </a:r>
            <a:r>
              <a:rPr lang="de-DE" sz="2800" dirty="0" err="1"/>
              <a:t>training</a:t>
            </a:r>
            <a:endParaRPr lang="de-DE" sz="2800" dirty="0"/>
          </a:p>
          <a:p>
            <a:pPr marL="342900" indent="-342900">
              <a:buFont typeface="Arial" panose="020B0604020202020204" pitchFamily="34" charset="0"/>
              <a:buChar char="•"/>
            </a:pPr>
            <a:r>
              <a:rPr lang="de-DE" sz="2800" dirty="0"/>
              <a:t>Instance </a:t>
            </a:r>
            <a:r>
              <a:rPr lang="de-DE" sz="2800" dirty="0" err="1"/>
              <a:t>segmentation</a:t>
            </a:r>
            <a:r>
              <a:rPr lang="de-DE" sz="2800" dirty="0"/>
              <a:t> not ideal (</a:t>
            </a:r>
            <a:r>
              <a:rPr lang="de-DE" sz="2800" dirty="0" err="1"/>
              <a:t>watershed-based</a:t>
            </a:r>
            <a:r>
              <a:rPr lang="de-DE" sz="2800" dirty="0"/>
              <a:t> </a:t>
            </a:r>
            <a:r>
              <a:rPr lang="de-DE" sz="2800" dirty="0" err="1"/>
              <a:t>implementation</a:t>
            </a:r>
            <a:r>
              <a:rPr lang="de-DE" sz="2800" dirty="0"/>
              <a:t> </a:t>
            </a:r>
            <a:r>
              <a:rPr lang="de-DE" sz="2800" dirty="0" err="1"/>
              <a:t>added</a:t>
            </a:r>
            <a:r>
              <a:rPr lang="de-DE" sz="2800" dirty="0"/>
              <a:t> in </a:t>
            </a:r>
            <a:r>
              <a:rPr lang="de-DE" sz="2800" dirty="0" err="1"/>
              <a:t>micro</a:t>
            </a:r>
            <a:r>
              <a:rPr lang="de-DE" sz="2800" dirty="0"/>
              <a:t>-sam)</a:t>
            </a:r>
          </a:p>
          <a:p>
            <a:pPr marL="342900" indent="-342900">
              <a:buFont typeface="Arial" panose="020B0604020202020204" pitchFamily="34" charset="0"/>
              <a:buChar char="•"/>
            </a:pPr>
            <a:r>
              <a:rPr lang="de-DE" sz="2800" dirty="0"/>
              <a:t>Fine-tuning </a:t>
            </a:r>
            <a:r>
              <a:rPr lang="de-DE" sz="2800" dirty="0" err="1"/>
              <a:t>for</a:t>
            </a:r>
            <a:r>
              <a:rPr lang="de-DE" sz="2800" dirty="0"/>
              <a:t> </a:t>
            </a:r>
            <a:r>
              <a:rPr lang="de-DE" sz="2800" dirty="0" err="1"/>
              <a:t>microscopy</a:t>
            </a:r>
            <a:r>
              <a:rPr lang="de-DE" sz="2800" dirty="0"/>
              <a:t> </a:t>
            </a:r>
            <a:r>
              <a:rPr lang="de-DE" sz="2800" dirty="0" err="1"/>
              <a:t>data</a:t>
            </a:r>
            <a:r>
              <a:rPr lang="de-DE" sz="2800" dirty="0"/>
              <a:t> </a:t>
            </a:r>
            <a:r>
              <a:rPr lang="de-DE" sz="2800" dirty="0" err="1"/>
              <a:t>seems</a:t>
            </a:r>
            <a:r>
              <a:rPr lang="de-DE" sz="2800" dirty="0"/>
              <a:t> </a:t>
            </a:r>
            <a:r>
              <a:rPr lang="de-DE" sz="2800" dirty="0" err="1"/>
              <a:t>necessary</a:t>
            </a:r>
            <a:endParaRPr lang="de-DE" sz="2800" dirty="0"/>
          </a:p>
          <a:p>
            <a:endParaRPr lang="en-US" sz="2800" dirty="0"/>
          </a:p>
        </p:txBody>
      </p:sp>
    </p:spTree>
    <p:extLst>
      <p:ext uri="{BB962C8B-B14F-4D97-AF65-F5344CB8AC3E}">
        <p14:creationId xmlns:p14="http://schemas.microsoft.com/office/powerpoint/2010/main" val="5153971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C360-BEA3-B681-D0F2-FEA5E36992FD}"/>
              </a:ext>
            </a:extLst>
          </p:cNvPr>
          <p:cNvSpPr>
            <a:spLocks noGrp="1"/>
          </p:cNvSpPr>
          <p:nvPr>
            <p:ph type="title"/>
          </p:nvPr>
        </p:nvSpPr>
        <p:spPr/>
        <p:txBody>
          <a:bodyPr/>
          <a:lstStyle/>
          <a:p>
            <a:r>
              <a:rPr lang="de-DE" dirty="0"/>
              <a:t>Segment </a:t>
            </a:r>
            <a:r>
              <a:rPr lang="de-DE" dirty="0" err="1"/>
              <a:t>Anything</a:t>
            </a:r>
            <a:r>
              <a:rPr lang="de-DE" dirty="0"/>
              <a:t> Model </a:t>
            </a:r>
            <a:r>
              <a:rPr lang="de-DE" dirty="0" err="1"/>
              <a:t>for</a:t>
            </a:r>
            <a:r>
              <a:rPr lang="de-DE" dirty="0"/>
              <a:t> Microscopy</a:t>
            </a:r>
            <a:endParaRPr lang="en-US" dirty="0"/>
          </a:p>
        </p:txBody>
      </p:sp>
      <p:sp>
        <p:nvSpPr>
          <p:cNvPr id="3" name="Content Placeholder 2">
            <a:extLst>
              <a:ext uri="{FF2B5EF4-FFF2-40B4-BE49-F238E27FC236}">
                <a16:creationId xmlns:a16="http://schemas.microsoft.com/office/drawing/2014/main" id="{CB90BEC9-0D4D-3D18-7DC0-32A3C5F353F6}"/>
              </a:ext>
            </a:extLst>
          </p:cNvPr>
          <p:cNvSpPr>
            <a:spLocks noGrp="1"/>
          </p:cNvSpPr>
          <p:nvPr>
            <p:ph sz="quarter" idx="10"/>
          </p:nvPr>
        </p:nvSpPr>
        <p:spPr>
          <a:xfrm>
            <a:off x="875566" y="1184015"/>
            <a:ext cx="10644901" cy="404561"/>
          </a:xfrm>
        </p:spPr>
        <p:txBody>
          <a:bodyPr/>
          <a:lstStyle/>
          <a:p>
            <a:r>
              <a:rPr lang="de-DE" dirty="0" err="1"/>
              <a:t>Popping</a:t>
            </a:r>
            <a:r>
              <a:rPr lang="de-DE" dirty="0"/>
              <a:t> </a:t>
            </a:r>
            <a:r>
              <a:rPr lang="de-DE" dirty="0" err="1"/>
              <a:t>up</a:t>
            </a:r>
            <a:r>
              <a:rPr lang="de-DE" dirty="0"/>
              <a:t> </a:t>
            </a:r>
            <a:r>
              <a:rPr lang="de-DE" dirty="0" err="1"/>
              <a:t>napari</a:t>
            </a:r>
            <a:r>
              <a:rPr lang="de-DE" dirty="0"/>
              <a:t> </a:t>
            </a:r>
            <a:r>
              <a:rPr lang="de-DE" dirty="0" err="1"/>
              <a:t>plugins</a:t>
            </a:r>
            <a:r>
              <a:rPr lang="de-DE" dirty="0"/>
              <a:t>, </a:t>
            </a:r>
            <a:r>
              <a:rPr lang="de-DE" dirty="0" err="1"/>
              <a:t>some</a:t>
            </a:r>
            <a:r>
              <a:rPr lang="de-DE" dirty="0"/>
              <a:t> </a:t>
            </a:r>
            <a:r>
              <a:rPr lang="de-DE" dirty="0" err="1"/>
              <a:t>within</a:t>
            </a:r>
            <a:r>
              <a:rPr lang="de-DE" dirty="0"/>
              <a:t> 24h after SAM was </a:t>
            </a:r>
            <a:r>
              <a:rPr lang="de-DE" dirty="0" err="1"/>
              <a:t>published</a:t>
            </a:r>
            <a:endParaRPr lang="en-US" dirty="0"/>
          </a:p>
        </p:txBody>
      </p:sp>
      <p:sp>
        <p:nvSpPr>
          <p:cNvPr id="5" name="TextBox 4">
            <a:extLst>
              <a:ext uri="{FF2B5EF4-FFF2-40B4-BE49-F238E27FC236}">
                <a16:creationId xmlns:a16="http://schemas.microsoft.com/office/drawing/2014/main" id="{839BF858-FFD7-A0C3-C2D8-956A727A61C7}"/>
              </a:ext>
            </a:extLst>
          </p:cNvPr>
          <p:cNvSpPr txBox="1"/>
          <p:nvPr/>
        </p:nvSpPr>
        <p:spPr>
          <a:xfrm>
            <a:off x="3134533" y="6056824"/>
            <a:ext cx="5616019" cy="830997"/>
          </a:xfrm>
          <a:prstGeom prst="rect">
            <a:avLst/>
          </a:prstGeom>
          <a:noFill/>
        </p:spPr>
        <p:txBody>
          <a:bodyPr wrap="square">
            <a:spAutoFit/>
          </a:bodyPr>
          <a:lstStyle/>
          <a:p>
            <a:r>
              <a:rPr lang="en-US" sz="1200" dirty="0">
                <a:hlinkClick r:id="rId2"/>
              </a:rPr>
              <a:t>https://github.com/hiroalchem/napari-SAM4IS</a:t>
            </a:r>
            <a:r>
              <a:rPr lang="en-US" sz="1200" dirty="0"/>
              <a:t> </a:t>
            </a:r>
            <a:r>
              <a:rPr lang="en-US" sz="1200" dirty="0">
                <a:hlinkClick r:id="rId3"/>
              </a:rPr>
              <a:t>https://github.com/royerlab/napari-segment-anything</a:t>
            </a:r>
            <a:r>
              <a:rPr lang="en-US" sz="1200" dirty="0"/>
              <a:t> </a:t>
            </a:r>
            <a:r>
              <a:rPr lang="en-US" sz="1200" dirty="0">
                <a:hlinkClick r:id="rId4"/>
              </a:rPr>
              <a:t>https://github.com/MIC-DKFZ/napari-sam</a:t>
            </a:r>
            <a:r>
              <a:rPr lang="en-US" sz="1200" dirty="0"/>
              <a:t>  </a:t>
            </a:r>
            <a:r>
              <a:rPr lang="en-US" sz="1200" dirty="0">
                <a:hlinkClick r:id="rId5"/>
              </a:rPr>
              <a:t>https://github.com/computational-cell-analytics/micro-sam</a:t>
            </a:r>
            <a:r>
              <a:rPr lang="en-US" sz="1200" dirty="0"/>
              <a:t> </a:t>
            </a:r>
          </a:p>
        </p:txBody>
      </p:sp>
      <p:pic>
        <p:nvPicPr>
          <p:cNvPr id="7" name="Picture 6">
            <a:extLst>
              <a:ext uri="{FF2B5EF4-FFF2-40B4-BE49-F238E27FC236}">
                <a16:creationId xmlns:a16="http://schemas.microsoft.com/office/drawing/2014/main" id="{DAD826BF-69FB-599C-4933-5D13143C58D3}"/>
              </a:ext>
            </a:extLst>
          </p:cNvPr>
          <p:cNvPicPr>
            <a:picLocks noChangeAspect="1"/>
          </p:cNvPicPr>
          <p:nvPr/>
        </p:nvPicPr>
        <p:blipFill>
          <a:blip r:embed="rId6"/>
          <a:stretch>
            <a:fillRect/>
          </a:stretch>
        </p:blipFill>
        <p:spPr>
          <a:xfrm>
            <a:off x="479981" y="1996295"/>
            <a:ext cx="5616019" cy="3900868"/>
          </a:xfrm>
          <a:prstGeom prst="rect">
            <a:avLst/>
          </a:prstGeom>
        </p:spPr>
      </p:pic>
      <p:pic>
        <p:nvPicPr>
          <p:cNvPr id="9" name="Picture 8">
            <a:extLst>
              <a:ext uri="{FF2B5EF4-FFF2-40B4-BE49-F238E27FC236}">
                <a16:creationId xmlns:a16="http://schemas.microsoft.com/office/drawing/2014/main" id="{17D11264-F704-6D2F-6E81-75D98A0897F8}"/>
              </a:ext>
            </a:extLst>
          </p:cNvPr>
          <p:cNvPicPr>
            <a:picLocks noChangeAspect="1"/>
          </p:cNvPicPr>
          <p:nvPr/>
        </p:nvPicPr>
        <p:blipFill>
          <a:blip r:embed="rId7"/>
          <a:stretch>
            <a:fillRect/>
          </a:stretch>
        </p:blipFill>
        <p:spPr>
          <a:xfrm>
            <a:off x="3217267" y="1996295"/>
            <a:ext cx="5616019" cy="3900868"/>
          </a:xfrm>
          <a:prstGeom prst="rect">
            <a:avLst/>
          </a:prstGeom>
        </p:spPr>
      </p:pic>
      <p:pic>
        <p:nvPicPr>
          <p:cNvPr id="11" name="Picture 10">
            <a:extLst>
              <a:ext uri="{FF2B5EF4-FFF2-40B4-BE49-F238E27FC236}">
                <a16:creationId xmlns:a16="http://schemas.microsoft.com/office/drawing/2014/main" id="{E5C4FA59-23B3-5925-F609-A0AF5F601195}"/>
              </a:ext>
            </a:extLst>
          </p:cNvPr>
          <p:cNvPicPr>
            <a:picLocks noChangeAspect="1"/>
          </p:cNvPicPr>
          <p:nvPr/>
        </p:nvPicPr>
        <p:blipFill>
          <a:blip r:embed="rId8"/>
          <a:stretch>
            <a:fillRect/>
          </a:stretch>
        </p:blipFill>
        <p:spPr>
          <a:xfrm>
            <a:off x="5491164" y="1996295"/>
            <a:ext cx="5616019" cy="3900868"/>
          </a:xfrm>
          <a:prstGeom prst="rect">
            <a:avLst/>
          </a:prstGeom>
        </p:spPr>
      </p:pic>
      <p:pic>
        <p:nvPicPr>
          <p:cNvPr id="13" name="Picture 12">
            <a:extLst>
              <a:ext uri="{FF2B5EF4-FFF2-40B4-BE49-F238E27FC236}">
                <a16:creationId xmlns:a16="http://schemas.microsoft.com/office/drawing/2014/main" id="{A706908D-2FC1-83C6-EB70-B2C99F785D10}"/>
              </a:ext>
            </a:extLst>
          </p:cNvPr>
          <p:cNvPicPr>
            <a:picLocks noChangeAspect="1"/>
          </p:cNvPicPr>
          <p:nvPr/>
        </p:nvPicPr>
        <p:blipFill>
          <a:blip r:embed="rId9"/>
          <a:stretch>
            <a:fillRect/>
          </a:stretch>
        </p:blipFill>
        <p:spPr>
          <a:xfrm>
            <a:off x="9082025" y="1996295"/>
            <a:ext cx="5616018" cy="3900868"/>
          </a:xfrm>
          <a:prstGeom prst="rect">
            <a:avLst/>
          </a:prstGeom>
        </p:spPr>
      </p:pic>
    </p:spTree>
    <p:extLst>
      <p:ext uri="{BB962C8B-B14F-4D97-AF65-F5344CB8AC3E}">
        <p14:creationId xmlns:p14="http://schemas.microsoft.com/office/powerpoint/2010/main" val="2611769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Neural networks</a:t>
            </a:r>
            <a:endParaRPr lang="en-US" sz="4300" b="0" strike="noStrike" spc="-1">
              <a:solidFill>
                <a:srgbClr val="000000"/>
              </a:solidFill>
              <a:latin typeface="Calibri"/>
            </a:endParaRPr>
          </a:p>
        </p:txBody>
      </p:sp>
      <p:sp>
        <p:nvSpPr>
          <p:cNvPr id="279" name="PlaceHolder 2"/>
          <p:cNvSpPr>
            <a:spLocks noGrp="1"/>
          </p:cNvSpPr>
          <p:nvPr>
            <p:ph/>
          </p:nvPr>
        </p:nvSpPr>
        <p:spPr>
          <a:xfrm>
            <a:off x="214200" y="1171440"/>
            <a:ext cx="11884680" cy="475560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How biologists see neurons</a:t>
            </a:r>
          </a:p>
        </p:txBody>
      </p:sp>
      <p:pic>
        <p:nvPicPr>
          <p:cNvPr id="280" name="Picture 2"/>
          <p:cNvPicPr/>
          <p:nvPr/>
        </p:nvPicPr>
        <p:blipFill>
          <a:blip r:embed="rId2"/>
          <a:stretch/>
        </p:blipFill>
        <p:spPr>
          <a:xfrm>
            <a:off x="296280" y="2461680"/>
            <a:ext cx="5156640" cy="3324600"/>
          </a:xfrm>
          <a:prstGeom prst="rect">
            <a:avLst/>
          </a:prstGeom>
          <a:ln w="0">
            <a:noFill/>
          </a:ln>
        </p:spPr>
      </p:pic>
      <p:sp>
        <p:nvSpPr>
          <p:cNvPr id="281" name="TextBox 4"/>
          <p:cNvSpPr/>
          <p:nvPr/>
        </p:nvSpPr>
        <p:spPr>
          <a:xfrm>
            <a:off x="3060915" y="6101055"/>
            <a:ext cx="4920712" cy="5987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100" b="0" strike="noStrike" spc="-1" dirty="0">
                <a:solidFill>
                  <a:srgbClr val="000000"/>
                </a:solidFill>
                <a:latin typeface="Calibri"/>
              </a:rPr>
              <a:t>Neuron image source: </a:t>
            </a:r>
            <a:r>
              <a:rPr lang="en-US" sz="1100" b="0" u="sng" strike="noStrike" spc="-1" dirty="0">
                <a:solidFill>
                  <a:srgbClr val="0563C1"/>
                </a:solidFill>
                <a:uFillTx/>
                <a:latin typeface="Calibri"/>
                <a:hlinkClick r:id="rId3"/>
              </a:rPr>
              <a:t>https://commons.wikimedia.org/wiki/File:Blausen_0657_MultipolarNeuron.png</a:t>
            </a:r>
            <a:endParaRPr lang="en-US" sz="1100" b="0" strike="noStrike" spc="-1" dirty="0">
              <a:solidFill>
                <a:srgbClr val="000000"/>
              </a:solidFill>
              <a:latin typeface="Calibri"/>
            </a:endParaRPr>
          </a:p>
          <a:p>
            <a:pPr>
              <a:lnSpc>
                <a:spcPct val="100000"/>
              </a:lnSpc>
              <a:buNone/>
            </a:pPr>
            <a:r>
              <a:rPr lang="en-US" sz="1100" b="0" strike="noStrike" spc="-1" dirty="0">
                <a:solidFill>
                  <a:srgbClr val="000000"/>
                </a:solidFill>
                <a:latin typeface="Calibri"/>
              </a:rPr>
              <a:t>Licensed </a:t>
            </a:r>
            <a:r>
              <a:rPr lang="en-US" sz="1100" b="0" u="sng" strike="noStrike" spc="-1" dirty="0">
                <a:solidFill>
                  <a:srgbClr val="0563C1"/>
                </a:solidFill>
                <a:uFillTx/>
                <a:latin typeface="Calibri"/>
                <a:hlinkClick r:id="rId4"/>
              </a:rPr>
              <a:t>CC-BY 3.0 </a:t>
            </a:r>
            <a:r>
              <a:rPr lang="en-US" sz="1100" b="0" strike="noStrike" spc="-1" dirty="0">
                <a:solidFill>
                  <a:srgbClr val="000000"/>
                </a:solidFill>
                <a:latin typeface="Calibri"/>
              </a:rPr>
              <a:t>by </a:t>
            </a:r>
            <a:r>
              <a:rPr lang="en-US" sz="1100" b="0" strike="noStrike" spc="-1" dirty="0" err="1">
                <a:solidFill>
                  <a:srgbClr val="0563C1"/>
                </a:solidFill>
                <a:latin typeface="Calibri"/>
                <a:hlinkClick r:id="rId5"/>
              </a:rPr>
              <a:t>BruceBlaus</a:t>
            </a:r>
            <a:endParaRPr lang="en-US" sz="1100" b="0" strike="noStrike" spc="-1" dirty="0">
              <a:solidFill>
                <a:srgbClr val="000000"/>
              </a:solidFill>
              <a:latin typeface="Calibri"/>
            </a:endParaRPr>
          </a:p>
        </p:txBody>
      </p:sp>
      <p:sp>
        <p:nvSpPr>
          <p:cNvPr id="282" name="Textfeld 7"/>
          <p:cNvSpPr/>
          <p:nvPr/>
        </p:nvSpPr>
        <p:spPr>
          <a:xfrm>
            <a:off x="6905880" y="29732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1</a:t>
            </a:r>
            <a:endParaRPr lang="en-US" sz="1800" b="0" strike="noStrike" spc="-1">
              <a:solidFill>
                <a:srgbClr val="000000"/>
              </a:solidFill>
              <a:latin typeface="Calibri"/>
            </a:endParaRPr>
          </a:p>
        </p:txBody>
      </p:sp>
      <p:sp>
        <p:nvSpPr>
          <p:cNvPr id="283" name="Textfeld 8"/>
          <p:cNvSpPr/>
          <p:nvPr/>
        </p:nvSpPr>
        <p:spPr>
          <a:xfrm>
            <a:off x="6905880" y="36230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2</a:t>
            </a:r>
            <a:endParaRPr lang="en-US" sz="1800" b="0" strike="noStrike" spc="-1">
              <a:solidFill>
                <a:srgbClr val="000000"/>
              </a:solidFill>
              <a:latin typeface="Calibri"/>
            </a:endParaRPr>
          </a:p>
        </p:txBody>
      </p:sp>
      <p:sp>
        <p:nvSpPr>
          <p:cNvPr id="284" name="Textfeld 9"/>
          <p:cNvSpPr/>
          <p:nvPr/>
        </p:nvSpPr>
        <p:spPr>
          <a:xfrm>
            <a:off x="6905880" y="4272840"/>
            <a:ext cx="98820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x</a:t>
            </a:r>
            <a:r>
              <a:rPr lang="en-US" sz="1800" b="0" strike="noStrike" spc="-1" baseline="-25000">
                <a:solidFill>
                  <a:srgbClr val="000000"/>
                </a:solidFill>
                <a:latin typeface="Calibri"/>
              </a:rPr>
              <a:t>3</a:t>
            </a:r>
            <a:endParaRPr lang="en-US" sz="1800" b="0" strike="noStrike" spc="-1">
              <a:solidFill>
                <a:srgbClr val="000000"/>
              </a:solidFill>
              <a:latin typeface="Calibri"/>
            </a:endParaRPr>
          </a:p>
        </p:txBody>
      </p:sp>
      <p:sp>
        <p:nvSpPr>
          <p:cNvPr id="285" name="Gerade Verbindung mit Pfeil 11"/>
          <p:cNvSpPr/>
          <p:nvPr/>
        </p:nvSpPr>
        <p:spPr>
          <a:xfrm>
            <a:off x="7356600" y="32130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286" name="Gerade Verbindung mit Pfeil 12"/>
          <p:cNvSpPr/>
          <p:nvPr/>
        </p:nvSpPr>
        <p:spPr>
          <a:xfrm>
            <a:off x="7356600" y="38988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287" name="Gerade Verbindung mit Pfeil 13"/>
          <p:cNvSpPr/>
          <p:nvPr/>
        </p:nvSpPr>
        <p:spPr>
          <a:xfrm>
            <a:off x="7356600" y="452268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288" name="Textfeld 14"/>
          <p:cNvSpPr/>
          <p:nvPr/>
        </p:nvSpPr>
        <p:spPr>
          <a:xfrm>
            <a:off x="7894440" y="299520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1</a:t>
            </a:r>
            <a:endParaRPr lang="en-US" sz="1800" b="0" strike="noStrike" spc="-1">
              <a:solidFill>
                <a:srgbClr val="000000"/>
              </a:solidFill>
              <a:latin typeface="Calibri"/>
            </a:endParaRPr>
          </a:p>
        </p:txBody>
      </p:sp>
      <p:sp>
        <p:nvSpPr>
          <p:cNvPr id="289" name="Textfeld 15"/>
          <p:cNvSpPr/>
          <p:nvPr/>
        </p:nvSpPr>
        <p:spPr>
          <a:xfrm>
            <a:off x="7894440" y="362520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2</a:t>
            </a:r>
            <a:endParaRPr lang="en-US" sz="1800" b="0" strike="noStrike" spc="-1">
              <a:solidFill>
                <a:srgbClr val="000000"/>
              </a:solidFill>
              <a:latin typeface="Calibri"/>
            </a:endParaRPr>
          </a:p>
        </p:txBody>
      </p:sp>
      <p:sp>
        <p:nvSpPr>
          <p:cNvPr id="290" name="Textfeld 16"/>
          <p:cNvSpPr/>
          <p:nvPr/>
        </p:nvSpPr>
        <p:spPr>
          <a:xfrm>
            <a:off x="7894440" y="4272840"/>
            <a:ext cx="5623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w</a:t>
            </a:r>
            <a:r>
              <a:rPr lang="en-US" sz="1800" b="0" strike="noStrike" spc="-1" baseline="-25000">
                <a:solidFill>
                  <a:srgbClr val="000000"/>
                </a:solidFill>
                <a:latin typeface="Calibri"/>
              </a:rPr>
              <a:t>3</a:t>
            </a:r>
            <a:endParaRPr lang="en-US" sz="1800" b="0" strike="noStrike" spc="-1">
              <a:solidFill>
                <a:srgbClr val="000000"/>
              </a:solidFill>
              <a:latin typeface="Calibri"/>
            </a:endParaRPr>
          </a:p>
        </p:txBody>
      </p:sp>
      <p:sp>
        <p:nvSpPr>
          <p:cNvPr id="291" name="Gerade Verbindung mit Pfeil 17"/>
          <p:cNvSpPr/>
          <p:nvPr/>
        </p:nvSpPr>
        <p:spPr>
          <a:xfrm>
            <a:off x="8388000" y="38988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292" name="Gerade Verbindung mit Pfeil 18"/>
          <p:cNvSpPr/>
          <p:nvPr/>
        </p:nvSpPr>
        <p:spPr>
          <a:xfrm flipV="1">
            <a:off x="8388000" y="4136040"/>
            <a:ext cx="470160" cy="385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Calibri"/>
            </a:endParaRPr>
          </a:p>
        </p:txBody>
      </p:sp>
      <p:sp>
        <p:nvSpPr>
          <p:cNvPr id="293" name="Gerade Verbindung mit Pfeil 20"/>
          <p:cNvSpPr/>
          <p:nvPr/>
        </p:nvSpPr>
        <p:spPr>
          <a:xfrm>
            <a:off x="8414640" y="3215520"/>
            <a:ext cx="470160" cy="3859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Calibri"/>
            </a:endParaRPr>
          </a:p>
        </p:txBody>
      </p:sp>
      <p:grpSp>
        <p:nvGrpSpPr>
          <p:cNvPr id="294" name="Gruppieren 23"/>
          <p:cNvGrpSpPr/>
          <p:nvPr/>
        </p:nvGrpSpPr>
        <p:grpSpPr>
          <a:xfrm>
            <a:off x="8889120" y="3633120"/>
            <a:ext cx="470160" cy="530640"/>
            <a:chOff x="8889120" y="3633120"/>
            <a:chExt cx="470160" cy="530640"/>
          </a:xfrm>
        </p:grpSpPr>
        <p:sp>
          <p:nvSpPr>
            <p:cNvPr id="295" name="Ellipse 22"/>
            <p:cNvSpPr/>
            <p:nvPr/>
          </p:nvSpPr>
          <p:spPr>
            <a:xfrm>
              <a:off x="8889120" y="3633120"/>
              <a:ext cx="470160" cy="5306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mc:AlternateContent xmlns:mc="http://schemas.openxmlformats.org/markup-compatibility/2006" xmlns:a14="http://schemas.microsoft.com/office/drawing/2010/main">
          <mc:Choice Requires="a14">
            <p:sp>
              <p:nvSpPr>
                <p:cNvPr id="296" name="Textfeld 21"/>
                <p:cNvSpPr txBox="1"/>
                <p:nvPr/>
              </p:nvSpPr>
              <p:spPr>
                <a:xfrm>
                  <a:off x="8969400" y="3681000"/>
                  <a:ext cx="309600" cy="4352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𝛴</m:t>
                        </m:r>
                      </m:oMath>
                    </m:oMathPara>
                  </a14:m>
                  <a:endParaRPr/>
                </a:p>
              </p:txBody>
            </p:sp>
          </mc:Choice>
          <mc:Fallback xmlns:p15="http://schemas.microsoft.com/office/powerpoint/2012/main" xmlns:p14="http://schemas.microsoft.com/office/powerpoint/2010/main" xmlns=""/>
        </mc:AlternateContent>
      </p:grpSp>
      <p:sp>
        <p:nvSpPr>
          <p:cNvPr id="297" name="Gerade Verbindung mit Pfeil 26"/>
          <p:cNvSpPr/>
          <p:nvPr/>
        </p:nvSpPr>
        <p:spPr>
          <a:xfrm>
            <a:off x="10978200" y="38844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298" name="Textfeld 28"/>
          <p:cNvSpPr/>
          <p:nvPr/>
        </p:nvSpPr>
        <p:spPr>
          <a:xfrm>
            <a:off x="11437200" y="3686040"/>
            <a:ext cx="562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y</a:t>
            </a:r>
          </a:p>
        </p:txBody>
      </p:sp>
      <p:sp>
        <p:nvSpPr>
          <p:cNvPr id="299" name="Textfeld 29"/>
          <p:cNvSpPr/>
          <p:nvPr/>
        </p:nvSpPr>
        <p:spPr>
          <a:xfrm rot="16200000">
            <a:off x="11240280" y="349920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Output</a:t>
            </a:r>
          </a:p>
        </p:txBody>
      </p:sp>
      <p:sp>
        <p:nvSpPr>
          <p:cNvPr id="300" name="Textfeld 31"/>
          <p:cNvSpPr/>
          <p:nvPr/>
        </p:nvSpPr>
        <p:spPr>
          <a:xfrm>
            <a:off x="8388000" y="232092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Bias</a:t>
            </a:r>
          </a:p>
        </p:txBody>
      </p:sp>
      <p:sp>
        <p:nvSpPr>
          <p:cNvPr id="301" name="Gerade Verbindung mit Pfeil 32"/>
          <p:cNvSpPr/>
          <p:nvPr/>
        </p:nvSpPr>
        <p:spPr>
          <a:xfrm rot="5400000">
            <a:off x="8831160" y="3258720"/>
            <a:ext cx="5133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302" name="Textfeld 33"/>
          <p:cNvSpPr/>
          <p:nvPr/>
        </p:nvSpPr>
        <p:spPr>
          <a:xfrm>
            <a:off x="8920440" y="2607120"/>
            <a:ext cx="5623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a:solidFill>
                  <a:srgbClr val="000000"/>
                </a:solidFill>
                <a:latin typeface="Calibri"/>
              </a:rPr>
              <a:t>b</a:t>
            </a:r>
          </a:p>
        </p:txBody>
      </p:sp>
      <p:sp>
        <p:nvSpPr>
          <p:cNvPr id="303" name="Textfeld 34"/>
          <p:cNvSpPr/>
          <p:nvPr/>
        </p:nvSpPr>
        <p:spPr>
          <a:xfrm>
            <a:off x="7400160" y="4772160"/>
            <a:ext cx="1446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Weights</a:t>
            </a:r>
          </a:p>
        </p:txBody>
      </p:sp>
      <p:sp>
        <p:nvSpPr>
          <p:cNvPr id="304" name="Geschweifte Klammer links 35"/>
          <p:cNvSpPr/>
          <p:nvPr/>
        </p:nvSpPr>
        <p:spPr>
          <a:xfrm>
            <a:off x="6530760" y="2986200"/>
            <a:ext cx="423720" cy="1788480"/>
          </a:xfrm>
          <a:prstGeom prst="leftBrace">
            <a:avLst>
              <a:gd name="adj1" fmla="val 8333"/>
              <a:gd name="adj2" fmla="val 50000"/>
            </a:avLst>
          </a:prstGeom>
          <a:noFill/>
          <a:ln>
            <a:solidFill>
              <a:srgbClr val="000000"/>
            </a:solidFill>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rgbClr val="000000"/>
              </a:solidFill>
              <a:latin typeface="Calibri"/>
            </a:endParaRPr>
          </a:p>
        </p:txBody>
      </p:sp>
      <p:sp>
        <p:nvSpPr>
          <p:cNvPr id="305" name="Textfeld 36"/>
          <p:cNvSpPr/>
          <p:nvPr/>
        </p:nvSpPr>
        <p:spPr>
          <a:xfrm rot="16200000">
            <a:off x="5568120" y="3728880"/>
            <a:ext cx="15789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Inputs</a:t>
            </a:r>
          </a:p>
        </p:txBody>
      </p:sp>
      <mc:AlternateContent xmlns:mc="http://schemas.openxmlformats.org/markup-compatibility/2006" xmlns:a14="http://schemas.microsoft.com/office/drawing/2010/main">
        <mc:Choice Requires="a14">
          <p:sp>
            <p:nvSpPr>
              <p:cNvPr id="306" name="Textfeld 38"/>
              <p:cNvSpPr txBox="1"/>
              <p:nvPr/>
            </p:nvSpPr>
            <p:spPr>
              <a:xfrm>
                <a:off x="7591680" y="5420160"/>
                <a:ext cx="3970400" cy="53478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𝑦</m:t>
                      </m:r>
                      <m:r>
                        <a:rPr>
                          <a:latin typeface="Cambria Math" panose="02040503050406030204" pitchFamily="18" charset="0"/>
                        </a:rPr>
                        <m:t>=</m:t>
                      </m:r>
                      <m:r>
                        <a:rPr>
                          <a:latin typeface="Cambria Math" panose="02040503050406030204" pitchFamily="18" charset="0"/>
                        </a:rPr>
                        <m:t>𝑓</m:t>
                      </m:r>
                      <m:d>
                        <m:dPr>
                          <m:ctrlPr>
                            <a:rPr i="1">
                              <a:latin typeface="Cambria Math" panose="02040503050406030204" pitchFamily="18" charset="0"/>
                            </a:rPr>
                          </m:ctrlPr>
                        </m:dPr>
                        <m:e>
                          <m:r>
                            <a:rPr>
                              <a:latin typeface="Cambria Math" panose="02040503050406030204" pitchFamily="18" charset="0"/>
                            </a:rPr>
                            <m:t>𝑤</m:t>
                          </m:r>
                        </m:e>
                        <m:e/>
                        <m:e>
                          <m:r>
                            <a:rPr>
                              <a:latin typeface="Cambria Math" panose="02040503050406030204" pitchFamily="18" charset="0"/>
                            </a:rPr>
                            <m:t>1</m:t>
                          </m:r>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1</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2</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2</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𝑤</m:t>
                              </m:r>
                            </m:e>
                            <m:sub>
                              <m:r>
                                <a:rPr>
                                  <a:latin typeface="Cambria Math" panose="02040503050406030204" pitchFamily="18" charset="0"/>
                                </a:rPr>
                                <m:t>3</m:t>
                              </m:r>
                            </m:sub>
                          </m:sSub>
                          <m:sSub>
                            <m:sSubPr>
                              <m:ctrlPr>
                                <a:rPr i="1">
                                  <a:latin typeface="Cambria Math" panose="02040503050406030204" pitchFamily="18" charset="0"/>
                                </a:rPr>
                              </m:ctrlPr>
                            </m:sSubPr>
                            <m:e>
                              <m:r>
                                <a:rPr>
                                  <a:latin typeface="Cambria Math" panose="02040503050406030204" pitchFamily="18" charset="0"/>
                                </a:rPr>
                                <m:t>𝑥</m:t>
                              </m:r>
                            </m:e>
                            <m:sub>
                              <m:r>
                                <a:rPr>
                                  <a:latin typeface="Cambria Math" panose="02040503050406030204" pitchFamily="18" charset="0"/>
                                </a:rPr>
                                <m:t>3</m:t>
                              </m:r>
                            </m:sub>
                          </m:sSub>
                          <m:r>
                            <a:rPr>
                              <a:latin typeface="Cambria Math" panose="02040503050406030204" pitchFamily="18" charset="0"/>
                            </a:rPr>
                            <m:t>+</m:t>
                          </m:r>
                          <m:r>
                            <a:rPr>
                              <a:latin typeface="Cambria Math" panose="02040503050406030204" pitchFamily="18" charset="0"/>
                            </a:rPr>
                            <m:t>𝑏</m:t>
                          </m:r>
                        </m:e>
                      </m:d>
                    </m:oMath>
                  </m:oMathPara>
                </a14:m>
                <a:endParaRPr dirty="0"/>
              </a:p>
            </p:txBody>
          </p:sp>
        </mc:Choice>
        <mc:Fallback xmlns="">
          <p:sp>
            <p:nvSpPr>
              <p:cNvPr id="306" name="Textfeld 38"/>
              <p:cNvSpPr txBox="1">
                <a:spLocks noRot="1" noChangeAspect="1" noMove="1" noResize="1" noEditPoints="1" noAdjustHandles="1" noChangeArrowheads="1" noChangeShapeType="1" noTextEdit="1"/>
              </p:cNvSpPr>
              <p:nvPr/>
            </p:nvSpPr>
            <p:spPr>
              <a:xfrm>
                <a:off x="7591680" y="5420160"/>
                <a:ext cx="3970400" cy="534780"/>
              </a:xfrm>
              <a:prstGeom prst="rect">
                <a:avLst/>
              </a:prstGeom>
              <a:blipFill>
                <a:blip r:embed="rId6"/>
                <a:stretch>
                  <a:fillRect/>
                </a:stretch>
              </a:blipFill>
            </p:spPr>
            <p:txBody>
              <a:bodyPr/>
              <a:lstStyle/>
              <a:p>
                <a:r>
                  <a:rPr lang="LID4096">
                    <a:noFill/>
                  </a:rPr>
                  <a:t> </a:t>
                </a:r>
              </a:p>
            </p:txBody>
          </p:sp>
        </mc:Fallback>
      </mc:AlternateContent>
      <p:sp>
        <p:nvSpPr>
          <p:cNvPr id="307" name="Content Placeholder 2"/>
          <p:cNvSpPr/>
          <p:nvPr/>
        </p:nvSpPr>
        <p:spPr>
          <a:xfrm>
            <a:off x="6175800" y="1191960"/>
            <a:ext cx="5659200" cy="96372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228600" indent="-228600">
              <a:lnSpc>
                <a:spcPct val="90000"/>
              </a:lnSpc>
              <a:spcBef>
                <a:spcPts val="1001"/>
              </a:spcBef>
              <a:buClr>
                <a:srgbClr val="595959"/>
              </a:buClr>
              <a:buFont typeface="Arial"/>
              <a:buChar char="•"/>
            </a:pPr>
            <a:r>
              <a:rPr lang="en-US" sz="2000" b="0" strike="noStrike" spc="-1">
                <a:solidFill>
                  <a:srgbClr val="595959"/>
                </a:solidFill>
                <a:latin typeface="Calibri"/>
              </a:rPr>
              <a:t>How computer scientists see neurons</a:t>
            </a:r>
            <a:endParaRPr lang="en-US" sz="2000" b="0" strike="noStrike" spc="-1">
              <a:solidFill>
                <a:srgbClr val="000000"/>
              </a:solidFill>
              <a:latin typeface="Calibri"/>
            </a:endParaRPr>
          </a:p>
          <a:p>
            <a:pPr algn="ctr">
              <a:lnSpc>
                <a:spcPct val="90000"/>
              </a:lnSpc>
              <a:spcBef>
                <a:spcPts val="1001"/>
              </a:spcBef>
              <a:buNone/>
              <a:tabLst>
                <a:tab pos="0" algn="l"/>
              </a:tabLst>
            </a:pPr>
            <a:r>
              <a:rPr lang="en-US" sz="2000" b="0" strike="noStrike" spc="-1">
                <a:solidFill>
                  <a:srgbClr val="595959"/>
                </a:solidFill>
                <a:latin typeface="Calibri"/>
              </a:rPr>
              <a:t>“perceptron”</a:t>
            </a:r>
            <a:endParaRPr lang="en-US" sz="2000" b="0" strike="noStrike" spc="-1">
              <a:solidFill>
                <a:srgbClr val="000000"/>
              </a:solidFill>
              <a:latin typeface="Calibri"/>
            </a:endParaRPr>
          </a:p>
        </p:txBody>
      </p:sp>
      <p:sp>
        <p:nvSpPr>
          <p:cNvPr id="308" name="Gerade Verbindung mit Pfeil 24"/>
          <p:cNvSpPr/>
          <p:nvPr/>
        </p:nvSpPr>
        <p:spPr>
          <a:xfrm>
            <a:off x="9504360" y="3898800"/>
            <a:ext cx="470160" cy="36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Calibri"/>
            </a:endParaRPr>
          </a:p>
        </p:txBody>
      </p:sp>
      <p:sp>
        <p:nvSpPr>
          <p:cNvPr id="309" name="Rechteck 25"/>
          <p:cNvSpPr/>
          <p:nvPr/>
        </p:nvSpPr>
        <p:spPr>
          <a:xfrm>
            <a:off x="10148760" y="3633120"/>
            <a:ext cx="680040" cy="530640"/>
          </a:xfrm>
          <a:prstGeom prst="rect">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chemeClr val="lt1"/>
                </a:solidFill>
                <a:latin typeface="Calibri"/>
              </a:rPr>
              <a:t>f</a:t>
            </a:r>
            <a:endParaRPr lang="en-US" sz="1800" b="0" strike="noStrike" spc="-1">
              <a:solidFill>
                <a:srgbClr val="000000"/>
              </a:solidFill>
              <a:latin typeface="Calibri"/>
            </a:endParaRPr>
          </a:p>
        </p:txBody>
      </p:sp>
      <p:sp>
        <p:nvSpPr>
          <p:cNvPr id="310" name="Textfeld 30"/>
          <p:cNvSpPr/>
          <p:nvPr/>
        </p:nvSpPr>
        <p:spPr>
          <a:xfrm>
            <a:off x="9739800" y="2739960"/>
            <a:ext cx="1446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000000"/>
                </a:solidFill>
                <a:latin typeface="Calibri"/>
              </a:rPr>
              <a:t>Activation function</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8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85"/>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87"/>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88"/>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89"/>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90"/>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291"/>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292"/>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93"/>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294"/>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298"/>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299"/>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300"/>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301"/>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302"/>
                                        </p:tgtEl>
                                        <p:attrNameLst>
                                          <p:attrName>style.visibility</p:attrName>
                                        </p:attrNameLst>
                                      </p:cBhvr>
                                      <p:to>
                                        <p:strVal val="visible"/>
                                      </p:to>
                                    </p:set>
                                  </p:childTnLst>
                                </p:cTn>
                              </p:par>
                              <p:par>
                                <p:cTn id="43" presetID="1" presetClass="entr" fill="hold" nodeType="withEffect">
                                  <p:stCondLst>
                                    <p:cond delay="0"/>
                                  </p:stCondLst>
                                  <p:childTnLst>
                                    <p:set>
                                      <p:cBhvr>
                                        <p:cTn id="44" dur="1" fill="hold">
                                          <p:stCondLst>
                                            <p:cond delay="0"/>
                                          </p:stCondLst>
                                        </p:cTn>
                                        <p:tgtEl>
                                          <p:spTgt spid="303"/>
                                        </p:tgtEl>
                                        <p:attrNameLst>
                                          <p:attrName>style.visibility</p:attrName>
                                        </p:attrNameLst>
                                      </p:cBhvr>
                                      <p:to>
                                        <p:strVal val="visible"/>
                                      </p:to>
                                    </p:set>
                                  </p:childTnLst>
                                </p:cTn>
                              </p:par>
                              <p:par>
                                <p:cTn id="45" presetID="1" presetClass="entr" fill="hold" nodeType="withEffect">
                                  <p:stCondLst>
                                    <p:cond delay="0"/>
                                  </p:stCondLst>
                                  <p:childTnLst>
                                    <p:set>
                                      <p:cBhvr>
                                        <p:cTn id="46" dur="1" fill="hold">
                                          <p:stCondLst>
                                            <p:cond delay="0"/>
                                          </p:stCondLst>
                                        </p:cTn>
                                        <p:tgtEl>
                                          <p:spTgt spid="304"/>
                                        </p:tgtEl>
                                        <p:attrNameLst>
                                          <p:attrName>style.visibility</p:attrName>
                                        </p:attrNameLst>
                                      </p:cBhvr>
                                      <p:to>
                                        <p:strVal val="visible"/>
                                      </p:to>
                                    </p:set>
                                  </p:childTnLst>
                                </p:cTn>
                              </p:par>
                              <p:par>
                                <p:cTn id="47" presetID="1" presetClass="entr" fill="hold" nodeType="withEffect">
                                  <p:stCondLst>
                                    <p:cond delay="0"/>
                                  </p:stCondLst>
                                  <p:childTnLst>
                                    <p:set>
                                      <p:cBhvr>
                                        <p:cTn id="48" dur="1" fill="hold">
                                          <p:stCondLst>
                                            <p:cond delay="0"/>
                                          </p:stCondLst>
                                        </p:cTn>
                                        <p:tgtEl>
                                          <p:spTgt spid="305"/>
                                        </p:tgtEl>
                                        <p:attrNameLst>
                                          <p:attrName>style.visibility</p:attrName>
                                        </p:attrNameLst>
                                      </p:cBhvr>
                                      <p:to>
                                        <p:strVal val="visible"/>
                                      </p:to>
                                    </p:set>
                                  </p:childTnLst>
                                </p:cTn>
                              </p:par>
                              <p:par>
                                <p:cTn id="49" presetID="1" presetClass="entr" fill="hold" nodeType="withEffect">
                                  <p:stCondLst>
                                    <p:cond delay="0"/>
                                  </p:stCondLst>
                                  <p:childTnLst>
                                    <p:set>
                                      <p:cBhvr>
                                        <p:cTn id="50" dur="1" fill="hold">
                                          <p:stCondLst>
                                            <p:cond delay="0"/>
                                          </p:stCondLst>
                                        </p:cTn>
                                        <p:tgtEl>
                                          <p:spTgt spid="306"/>
                                        </p:tgtEl>
                                        <p:attrNameLst>
                                          <p:attrName>style.visibility</p:attrName>
                                        </p:attrNameLst>
                                      </p:cBhvr>
                                      <p:to>
                                        <p:strVal val="visible"/>
                                      </p:to>
                                    </p:set>
                                  </p:childTnLst>
                                </p:cTn>
                              </p:par>
                              <p:par>
                                <p:cTn id="51" presetID="1" presetClass="entr" fill="hold" nodeType="withEffect">
                                  <p:stCondLst>
                                    <p:cond delay="0"/>
                                  </p:stCondLst>
                                  <p:childTnLst>
                                    <p:set>
                                      <p:cBhvr>
                                        <p:cTn id="52" dur="1" fill="hold">
                                          <p:stCondLst>
                                            <p:cond delay="0"/>
                                          </p:stCondLst>
                                        </p:cTn>
                                        <p:tgtEl>
                                          <p:spTgt spid="307"/>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308"/>
                                        </p:tgtEl>
                                        <p:attrNameLst>
                                          <p:attrName>style.visibility</p:attrName>
                                        </p:attrNameLst>
                                      </p:cBhvr>
                                      <p:to>
                                        <p:strVal val="visible"/>
                                      </p:to>
                                    </p:set>
                                  </p:childTnLst>
                                </p:cTn>
                              </p:par>
                              <p:par>
                                <p:cTn id="55" presetID="1" presetClass="entr" fill="hold" nodeType="withEffect">
                                  <p:stCondLst>
                                    <p:cond delay="0"/>
                                  </p:stCondLst>
                                  <p:childTnLst>
                                    <p:set>
                                      <p:cBhvr>
                                        <p:cTn id="56" dur="1" fill="hold">
                                          <p:stCondLst>
                                            <p:cond delay="0"/>
                                          </p:stCondLst>
                                        </p:cTn>
                                        <p:tgtEl>
                                          <p:spTgt spid="309"/>
                                        </p:tgtEl>
                                        <p:attrNameLst>
                                          <p:attrName>style.visibility</p:attrName>
                                        </p:attrNameLst>
                                      </p:cBhvr>
                                      <p:to>
                                        <p:strVal val="visible"/>
                                      </p:to>
                                    </p:set>
                                  </p:childTnLst>
                                </p:cTn>
                              </p:par>
                              <p:par>
                                <p:cTn id="57" presetID="1" presetClass="entr"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B2E3-2CF7-18A0-371B-0829882E22A4}"/>
              </a:ext>
            </a:extLst>
          </p:cNvPr>
          <p:cNvSpPr>
            <a:spLocks noGrp="1"/>
          </p:cNvSpPr>
          <p:nvPr>
            <p:ph type="title"/>
          </p:nvPr>
        </p:nvSpPr>
        <p:spPr/>
        <p:txBody>
          <a:bodyPr/>
          <a:lstStyle/>
          <a:p>
            <a:r>
              <a:rPr lang="de-DE" dirty="0"/>
              <a:t>Segment </a:t>
            </a:r>
            <a:r>
              <a:rPr lang="de-DE" dirty="0" err="1"/>
              <a:t>Anything</a:t>
            </a:r>
            <a:r>
              <a:rPr lang="de-DE" dirty="0"/>
              <a:t> Model </a:t>
            </a:r>
            <a:r>
              <a:rPr lang="de-DE" dirty="0" err="1"/>
              <a:t>for</a:t>
            </a:r>
            <a:r>
              <a:rPr lang="de-DE" dirty="0"/>
              <a:t> Microscopy</a:t>
            </a:r>
            <a:endParaRPr lang="en-US" dirty="0"/>
          </a:p>
        </p:txBody>
      </p:sp>
      <p:pic>
        <p:nvPicPr>
          <p:cNvPr id="11" name="Picture 10">
            <a:extLst>
              <a:ext uri="{FF2B5EF4-FFF2-40B4-BE49-F238E27FC236}">
                <a16:creationId xmlns:a16="http://schemas.microsoft.com/office/drawing/2014/main" id="{7F752BB6-F90C-33C4-2BEB-91045B568B7B}"/>
              </a:ext>
            </a:extLst>
          </p:cNvPr>
          <p:cNvPicPr>
            <a:picLocks noChangeAspect="1"/>
          </p:cNvPicPr>
          <p:nvPr/>
        </p:nvPicPr>
        <p:blipFill>
          <a:blip r:embed="rId2"/>
          <a:stretch>
            <a:fillRect/>
          </a:stretch>
        </p:blipFill>
        <p:spPr>
          <a:xfrm>
            <a:off x="2333130" y="1123949"/>
            <a:ext cx="7816710" cy="4910375"/>
          </a:xfrm>
          <a:prstGeom prst="rect">
            <a:avLst/>
          </a:prstGeom>
        </p:spPr>
      </p:pic>
      <p:sp>
        <p:nvSpPr>
          <p:cNvPr id="6" name="TextBox 5">
            <a:extLst>
              <a:ext uri="{FF2B5EF4-FFF2-40B4-BE49-F238E27FC236}">
                <a16:creationId xmlns:a16="http://schemas.microsoft.com/office/drawing/2014/main" id="{C73C19E0-EF91-14EF-7F91-EE97BAD65948}"/>
              </a:ext>
            </a:extLst>
          </p:cNvPr>
          <p:cNvSpPr txBox="1"/>
          <p:nvPr/>
        </p:nvSpPr>
        <p:spPr>
          <a:xfrm>
            <a:off x="2967938" y="6147824"/>
            <a:ext cx="5096561" cy="600164"/>
          </a:xfrm>
          <a:prstGeom prst="rect">
            <a:avLst/>
          </a:prstGeom>
          <a:noFill/>
        </p:spPr>
        <p:txBody>
          <a:bodyPr wrap="square">
            <a:spAutoFit/>
          </a:bodyPr>
          <a:lstStyle/>
          <a:p>
            <a:r>
              <a:rPr lang="en-US" sz="1100" b="0" i="0" dirty="0">
                <a:solidFill>
                  <a:srgbClr val="333333"/>
                </a:solidFill>
                <a:effectLst/>
                <a:highlight>
                  <a:srgbClr val="FFFFFF"/>
                </a:highlight>
                <a:latin typeface="GillSansRegular"/>
              </a:rPr>
              <a:t>Source: </a:t>
            </a:r>
            <a:r>
              <a:rPr lang="en-US" sz="1100" b="0" i="0" dirty="0" err="1">
                <a:solidFill>
                  <a:srgbClr val="333333"/>
                </a:solidFill>
                <a:effectLst/>
                <a:highlight>
                  <a:srgbClr val="FFFFFF"/>
                </a:highlight>
                <a:latin typeface="GillSansRegular"/>
              </a:rPr>
              <a:t>Archit</a:t>
            </a:r>
            <a:r>
              <a:rPr lang="en-US" sz="1100" b="0" i="0" dirty="0">
                <a:solidFill>
                  <a:srgbClr val="333333"/>
                </a:solidFill>
                <a:effectLst/>
                <a:highlight>
                  <a:srgbClr val="FFFFFF"/>
                </a:highlight>
                <a:latin typeface="GillSansRegular"/>
              </a:rPr>
              <a:t> et al (2023) licensed </a:t>
            </a:r>
            <a:r>
              <a:rPr lang="en-US" sz="1100" b="0" i="0" dirty="0">
                <a:solidFill>
                  <a:srgbClr val="333333"/>
                </a:solidFill>
                <a:effectLst/>
                <a:highlight>
                  <a:srgbClr val="FFFFFF"/>
                </a:highlight>
                <a:latin typeface="GillSansRegular"/>
                <a:hlinkClick r:id="rId3"/>
              </a:rPr>
              <a:t>CC-BY 4.0</a:t>
            </a:r>
            <a:endParaRPr lang="en-US" sz="1100" dirty="0">
              <a:hlinkClick r:id="rId4"/>
            </a:endParaRPr>
          </a:p>
          <a:p>
            <a:r>
              <a:rPr lang="en-US" sz="1100" dirty="0">
                <a:hlinkClick r:id="rId4"/>
              </a:rPr>
              <a:t>https://www.biorxiv.org/content/10.1101/2023.08.21.554208v1.article-info</a:t>
            </a:r>
            <a:r>
              <a:rPr lang="en-US" sz="1100" dirty="0"/>
              <a:t> </a:t>
            </a:r>
          </a:p>
          <a:p>
            <a:r>
              <a:rPr lang="en-US" sz="1100" dirty="0">
                <a:hlinkClick r:id="rId5"/>
              </a:rPr>
              <a:t>https://github.com/computational-cell-analytics/micro-sam</a:t>
            </a:r>
            <a:r>
              <a:rPr lang="en-US" sz="1100" dirty="0"/>
              <a:t> </a:t>
            </a:r>
          </a:p>
        </p:txBody>
      </p:sp>
      <p:sp>
        <p:nvSpPr>
          <p:cNvPr id="5" name="Content Placeholder 4">
            <a:extLst>
              <a:ext uri="{FF2B5EF4-FFF2-40B4-BE49-F238E27FC236}">
                <a16:creationId xmlns:a16="http://schemas.microsoft.com/office/drawing/2014/main" id="{0B7A0108-A8C4-5024-1925-0AEB8581B0E5}"/>
              </a:ext>
            </a:extLst>
          </p:cNvPr>
          <p:cNvSpPr>
            <a:spLocks noGrp="1"/>
          </p:cNvSpPr>
          <p:nvPr>
            <p:ph sz="quarter" idx="10"/>
          </p:nvPr>
        </p:nvSpPr>
        <p:spPr/>
        <p:txBody>
          <a:bodyPr/>
          <a:lstStyle/>
          <a:p>
            <a:r>
              <a:rPr lang="en-GB" dirty="0"/>
              <a:t>Micro-</a:t>
            </a:r>
            <a:r>
              <a:rPr lang="en-GB" dirty="0" err="1"/>
              <a:t>sam</a:t>
            </a:r>
            <a:endParaRPr lang="LID4096" dirty="0"/>
          </a:p>
        </p:txBody>
      </p:sp>
    </p:spTree>
    <p:extLst>
      <p:ext uri="{BB962C8B-B14F-4D97-AF65-F5344CB8AC3E}">
        <p14:creationId xmlns:p14="http://schemas.microsoft.com/office/powerpoint/2010/main" val="2917595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81FD-0544-E163-1D57-83D7D7E980AF}"/>
              </a:ext>
            </a:extLst>
          </p:cNvPr>
          <p:cNvSpPr>
            <a:spLocks noGrp="1"/>
          </p:cNvSpPr>
          <p:nvPr>
            <p:ph type="title"/>
          </p:nvPr>
        </p:nvSpPr>
        <p:spPr/>
        <p:txBody>
          <a:bodyPr/>
          <a:lstStyle/>
          <a:p>
            <a:r>
              <a:rPr lang="de-DE" dirty="0"/>
              <a:t>Segment </a:t>
            </a:r>
            <a:r>
              <a:rPr lang="de-DE" dirty="0" err="1"/>
              <a:t>Anything</a:t>
            </a:r>
            <a:r>
              <a:rPr lang="de-DE" dirty="0"/>
              <a:t> Model </a:t>
            </a:r>
            <a:r>
              <a:rPr lang="de-DE" dirty="0" err="1"/>
              <a:t>for</a:t>
            </a:r>
            <a:r>
              <a:rPr lang="de-DE" dirty="0"/>
              <a:t> Microscopy</a:t>
            </a:r>
            <a:endParaRPr lang="en-US" dirty="0"/>
          </a:p>
        </p:txBody>
      </p:sp>
      <p:sp>
        <p:nvSpPr>
          <p:cNvPr id="3" name="Content Placeholder 2">
            <a:extLst>
              <a:ext uri="{FF2B5EF4-FFF2-40B4-BE49-F238E27FC236}">
                <a16:creationId xmlns:a16="http://schemas.microsoft.com/office/drawing/2014/main" id="{C9C31CA5-E8AD-CFA2-F6BF-7EE0F7A7597F}"/>
              </a:ext>
            </a:extLst>
          </p:cNvPr>
          <p:cNvSpPr>
            <a:spLocks noGrp="1"/>
          </p:cNvSpPr>
          <p:nvPr>
            <p:ph sz="quarter" idx="10"/>
          </p:nvPr>
        </p:nvSpPr>
        <p:spPr>
          <a:xfrm>
            <a:off x="875567" y="1184015"/>
            <a:ext cx="8473668" cy="648891"/>
          </a:xfrm>
        </p:spPr>
        <p:txBody>
          <a:bodyPr/>
          <a:lstStyle/>
          <a:p>
            <a:r>
              <a:rPr lang="de-DE" dirty="0"/>
              <a:t>Real-</a:t>
            </a:r>
            <a:r>
              <a:rPr lang="de-DE" dirty="0" err="1"/>
              <a:t>world</a:t>
            </a:r>
            <a:r>
              <a:rPr lang="de-DE" dirty="0"/>
              <a:t> </a:t>
            </a:r>
            <a:r>
              <a:rPr lang="de-DE" dirty="0" err="1"/>
              <a:t>scenario</a:t>
            </a:r>
            <a:r>
              <a:rPr lang="de-DE" dirty="0"/>
              <a:t>: human-in-</a:t>
            </a:r>
            <a:r>
              <a:rPr lang="de-DE" dirty="0" err="1"/>
              <a:t>the</a:t>
            </a:r>
            <a:r>
              <a:rPr lang="de-DE" dirty="0"/>
              <a:t>-loop</a:t>
            </a:r>
            <a:endParaRPr lang="en-US" dirty="0"/>
          </a:p>
        </p:txBody>
      </p:sp>
      <p:sp>
        <p:nvSpPr>
          <p:cNvPr id="5" name="TextBox 4">
            <a:extLst>
              <a:ext uri="{FF2B5EF4-FFF2-40B4-BE49-F238E27FC236}">
                <a16:creationId xmlns:a16="http://schemas.microsoft.com/office/drawing/2014/main" id="{4AFA9119-069E-4C58-57D7-CE173FD9D196}"/>
              </a:ext>
            </a:extLst>
          </p:cNvPr>
          <p:cNvSpPr txBox="1"/>
          <p:nvPr/>
        </p:nvSpPr>
        <p:spPr>
          <a:xfrm>
            <a:off x="3092450" y="6061499"/>
            <a:ext cx="4514850" cy="830997"/>
          </a:xfrm>
          <a:prstGeom prst="rect">
            <a:avLst/>
          </a:prstGeom>
          <a:noFill/>
        </p:spPr>
        <p:txBody>
          <a:bodyPr wrap="square">
            <a:spAutoFit/>
          </a:bodyPr>
          <a:lstStyle/>
          <a:p>
            <a:r>
              <a:rPr lang="en-US" sz="1600" dirty="0"/>
              <a:t>Figures modified from slides by C. Pape, licensed </a:t>
            </a:r>
            <a:r>
              <a:rPr lang="en-US" sz="1600" dirty="0">
                <a:hlinkClick r:id="rId2"/>
              </a:rPr>
              <a:t>CC-BY 4.0 </a:t>
            </a:r>
            <a:endParaRPr lang="en-US" sz="1600" dirty="0"/>
          </a:p>
          <a:p>
            <a:r>
              <a:rPr lang="en-US" sz="1600" dirty="0">
                <a:hlinkClick r:id="rId3"/>
              </a:rPr>
              <a:t>https://zenodo.org/records/11265038</a:t>
            </a:r>
            <a:r>
              <a:rPr lang="en-US" sz="1600" dirty="0"/>
              <a:t> </a:t>
            </a:r>
          </a:p>
        </p:txBody>
      </p:sp>
      <p:sp>
        <p:nvSpPr>
          <p:cNvPr id="30" name="Flowchart: Document 29">
            <a:extLst>
              <a:ext uri="{FF2B5EF4-FFF2-40B4-BE49-F238E27FC236}">
                <a16:creationId xmlns:a16="http://schemas.microsoft.com/office/drawing/2014/main" id="{A0683879-4675-5643-98F5-EA398B85F541}"/>
              </a:ext>
            </a:extLst>
          </p:cNvPr>
          <p:cNvSpPr/>
          <p:nvPr/>
        </p:nvSpPr>
        <p:spPr>
          <a:xfrm>
            <a:off x="249426" y="3688443"/>
            <a:ext cx="2157901" cy="951294"/>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New </a:t>
            </a:r>
            <a:r>
              <a:rPr lang="de-DE" dirty="0" err="1"/>
              <a:t>microscopy</a:t>
            </a:r>
            <a:r>
              <a:rPr lang="de-DE" dirty="0"/>
              <a:t> </a:t>
            </a:r>
            <a:r>
              <a:rPr lang="de-DE" dirty="0" err="1"/>
              <a:t>data</a:t>
            </a:r>
            <a:endParaRPr lang="en-US" dirty="0"/>
          </a:p>
        </p:txBody>
      </p:sp>
      <p:sp>
        <p:nvSpPr>
          <p:cNvPr id="31" name="Flowchart: Document 30">
            <a:extLst>
              <a:ext uri="{FF2B5EF4-FFF2-40B4-BE49-F238E27FC236}">
                <a16:creationId xmlns:a16="http://schemas.microsoft.com/office/drawing/2014/main" id="{ACFC907D-28CD-B436-6920-097F7F6B293F}"/>
              </a:ext>
            </a:extLst>
          </p:cNvPr>
          <p:cNvSpPr/>
          <p:nvPr/>
        </p:nvSpPr>
        <p:spPr>
          <a:xfrm>
            <a:off x="1889238" y="2030855"/>
            <a:ext cx="2157901" cy="951294"/>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Pretrained</a:t>
            </a:r>
            <a:r>
              <a:rPr lang="de-DE" dirty="0"/>
              <a:t> Microscopy SAM</a:t>
            </a:r>
            <a:endParaRPr lang="en-US" dirty="0"/>
          </a:p>
        </p:txBody>
      </p:sp>
      <p:sp>
        <p:nvSpPr>
          <p:cNvPr id="32" name="Rectangle 31">
            <a:extLst>
              <a:ext uri="{FF2B5EF4-FFF2-40B4-BE49-F238E27FC236}">
                <a16:creationId xmlns:a16="http://schemas.microsoft.com/office/drawing/2014/main" id="{D53048C4-FC50-231D-5D13-94CAB47ECCB4}"/>
              </a:ext>
            </a:extLst>
          </p:cNvPr>
          <p:cNvSpPr/>
          <p:nvPr/>
        </p:nvSpPr>
        <p:spPr>
          <a:xfrm>
            <a:off x="3234805" y="3726543"/>
            <a:ext cx="1813200" cy="875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Automatic</a:t>
            </a:r>
            <a:r>
              <a:rPr lang="de-DE" dirty="0"/>
              <a:t> Segmentation</a:t>
            </a:r>
            <a:endParaRPr lang="en-US" dirty="0"/>
          </a:p>
        </p:txBody>
      </p:sp>
      <p:sp>
        <p:nvSpPr>
          <p:cNvPr id="33" name="Diamond 32">
            <a:extLst>
              <a:ext uri="{FF2B5EF4-FFF2-40B4-BE49-F238E27FC236}">
                <a16:creationId xmlns:a16="http://schemas.microsoft.com/office/drawing/2014/main" id="{6B04FA9A-5C71-B44E-5CD1-0E384E86D421}"/>
              </a:ext>
            </a:extLst>
          </p:cNvPr>
          <p:cNvSpPr/>
          <p:nvPr/>
        </p:nvSpPr>
        <p:spPr>
          <a:xfrm>
            <a:off x="5606052" y="3520004"/>
            <a:ext cx="1687966" cy="1290881"/>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Result</a:t>
            </a:r>
            <a:r>
              <a:rPr lang="de-DE" dirty="0"/>
              <a:t> </a:t>
            </a:r>
            <a:r>
              <a:rPr lang="de-DE" dirty="0" err="1"/>
              <a:t>good</a:t>
            </a:r>
            <a:r>
              <a:rPr lang="de-DE" dirty="0"/>
              <a:t>?</a:t>
            </a:r>
            <a:endParaRPr lang="en-US" dirty="0"/>
          </a:p>
        </p:txBody>
      </p:sp>
      <p:sp>
        <p:nvSpPr>
          <p:cNvPr id="35" name="Rectangle 34">
            <a:extLst>
              <a:ext uri="{FF2B5EF4-FFF2-40B4-BE49-F238E27FC236}">
                <a16:creationId xmlns:a16="http://schemas.microsoft.com/office/drawing/2014/main" id="{253331BA-C325-EF6A-616C-89F6CB947E63}"/>
              </a:ext>
            </a:extLst>
          </p:cNvPr>
          <p:cNvSpPr/>
          <p:nvPr/>
        </p:nvSpPr>
        <p:spPr>
          <a:xfrm>
            <a:off x="7737867" y="3726543"/>
            <a:ext cx="1813200" cy="875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Interactive </a:t>
            </a:r>
            <a:r>
              <a:rPr lang="de-DE" dirty="0" err="1"/>
              <a:t>correction</a:t>
            </a:r>
            <a:endParaRPr lang="en-US" dirty="0"/>
          </a:p>
        </p:txBody>
      </p:sp>
      <p:sp>
        <p:nvSpPr>
          <p:cNvPr id="36" name="Flowchart: Document 35">
            <a:extLst>
              <a:ext uri="{FF2B5EF4-FFF2-40B4-BE49-F238E27FC236}">
                <a16:creationId xmlns:a16="http://schemas.microsoft.com/office/drawing/2014/main" id="{1A6763CB-A197-7B52-7814-ADEACDA68071}"/>
              </a:ext>
            </a:extLst>
          </p:cNvPr>
          <p:cNvSpPr/>
          <p:nvPr/>
        </p:nvSpPr>
        <p:spPr>
          <a:xfrm>
            <a:off x="1879713" y="2043557"/>
            <a:ext cx="2157901" cy="951294"/>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t>
            </a:r>
            <a:r>
              <a:rPr lang="de-DE" dirty="0" err="1"/>
              <a:t>Personalized</a:t>
            </a:r>
            <a:r>
              <a:rPr lang="de-DE" dirty="0"/>
              <a:t>“ Microscopy SAM</a:t>
            </a:r>
            <a:endParaRPr lang="en-US" dirty="0"/>
          </a:p>
        </p:txBody>
      </p:sp>
      <p:sp>
        <p:nvSpPr>
          <p:cNvPr id="37" name="Diamond 36">
            <a:extLst>
              <a:ext uri="{FF2B5EF4-FFF2-40B4-BE49-F238E27FC236}">
                <a16:creationId xmlns:a16="http://schemas.microsoft.com/office/drawing/2014/main" id="{F08DB832-5A52-F60F-64A9-4FE0EA0CEF0A}"/>
              </a:ext>
            </a:extLst>
          </p:cNvPr>
          <p:cNvSpPr/>
          <p:nvPr/>
        </p:nvSpPr>
        <p:spPr>
          <a:xfrm>
            <a:off x="9859283" y="3429000"/>
            <a:ext cx="1687966" cy="1470787"/>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Big </a:t>
            </a:r>
            <a:r>
              <a:rPr lang="de-DE" dirty="0" err="1"/>
              <a:t>data</a:t>
            </a:r>
            <a:r>
              <a:rPr lang="de-DE" dirty="0"/>
              <a:t>?</a:t>
            </a:r>
            <a:endParaRPr lang="en-US" dirty="0"/>
          </a:p>
        </p:txBody>
      </p:sp>
      <p:sp>
        <p:nvSpPr>
          <p:cNvPr id="38" name="TextBox 37">
            <a:extLst>
              <a:ext uri="{FF2B5EF4-FFF2-40B4-BE49-F238E27FC236}">
                <a16:creationId xmlns:a16="http://schemas.microsoft.com/office/drawing/2014/main" id="{E37F19F2-A53C-2277-6B67-6B24368AD804}"/>
              </a:ext>
            </a:extLst>
          </p:cNvPr>
          <p:cNvSpPr txBox="1"/>
          <p:nvPr/>
        </p:nvSpPr>
        <p:spPr>
          <a:xfrm>
            <a:off x="9994917" y="5546732"/>
            <a:ext cx="1384284" cy="369332"/>
          </a:xfrm>
          <a:prstGeom prst="rect">
            <a:avLst/>
          </a:prstGeom>
          <a:noFill/>
        </p:spPr>
        <p:txBody>
          <a:bodyPr wrap="square" rtlCol="0">
            <a:spAutoFit/>
          </a:bodyPr>
          <a:lstStyle/>
          <a:p>
            <a:pPr algn="ctr"/>
            <a:r>
              <a:rPr lang="de-DE" dirty="0" err="1"/>
              <a:t>Done</a:t>
            </a:r>
            <a:r>
              <a:rPr lang="de-DE" dirty="0"/>
              <a:t>! 🎉</a:t>
            </a:r>
            <a:endParaRPr lang="en-US" dirty="0"/>
          </a:p>
        </p:txBody>
      </p:sp>
      <p:sp>
        <p:nvSpPr>
          <p:cNvPr id="39" name="Rectangle 38">
            <a:extLst>
              <a:ext uri="{FF2B5EF4-FFF2-40B4-BE49-F238E27FC236}">
                <a16:creationId xmlns:a16="http://schemas.microsoft.com/office/drawing/2014/main" id="{28E795D0-4195-63CA-ADFA-C26FB42859B5}"/>
              </a:ext>
            </a:extLst>
          </p:cNvPr>
          <p:cNvSpPr/>
          <p:nvPr/>
        </p:nvSpPr>
        <p:spPr>
          <a:xfrm>
            <a:off x="9846582" y="2077167"/>
            <a:ext cx="1687967" cy="875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Retraining</a:t>
            </a:r>
            <a:r>
              <a:rPr lang="de-DE" dirty="0"/>
              <a:t> / </a:t>
            </a:r>
            <a:r>
              <a:rPr lang="de-DE" dirty="0" err="1"/>
              <a:t>fine</a:t>
            </a:r>
            <a:r>
              <a:rPr lang="de-DE" dirty="0"/>
              <a:t>-tuning</a:t>
            </a:r>
            <a:endParaRPr lang="en-US" dirty="0"/>
          </a:p>
        </p:txBody>
      </p:sp>
      <p:cxnSp>
        <p:nvCxnSpPr>
          <p:cNvPr id="41" name="Connector: Elbow 40">
            <a:extLst>
              <a:ext uri="{FF2B5EF4-FFF2-40B4-BE49-F238E27FC236}">
                <a16:creationId xmlns:a16="http://schemas.microsoft.com/office/drawing/2014/main" id="{1B67D71E-DB72-A8B0-A4D6-3B1D872BF786}"/>
              </a:ext>
            </a:extLst>
          </p:cNvPr>
          <p:cNvCxnSpPr>
            <a:stCxn id="31" idx="2"/>
            <a:endCxn id="32" idx="1"/>
          </p:cNvCxnSpPr>
          <p:nvPr/>
        </p:nvCxnSpPr>
        <p:spPr>
          <a:xfrm rot="16200000" flipH="1">
            <a:off x="2478930" y="3408517"/>
            <a:ext cx="1245135" cy="266616"/>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9E69E671-4E58-E141-6A8A-8B0AE60D0D75}"/>
              </a:ext>
            </a:extLst>
          </p:cNvPr>
          <p:cNvCxnSpPr>
            <a:cxnSpLocks/>
            <a:stCxn id="30" idx="3"/>
            <a:endCxn id="32" idx="1"/>
          </p:cNvCxnSpPr>
          <p:nvPr/>
        </p:nvCxnSpPr>
        <p:spPr>
          <a:xfrm>
            <a:off x="2407327" y="4164090"/>
            <a:ext cx="827478" cy="303"/>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403CD5BD-585E-49BB-3096-B83DF36589B8}"/>
              </a:ext>
            </a:extLst>
          </p:cNvPr>
          <p:cNvCxnSpPr>
            <a:cxnSpLocks/>
            <a:stCxn id="32" idx="3"/>
            <a:endCxn id="33" idx="1"/>
          </p:cNvCxnSpPr>
          <p:nvPr/>
        </p:nvCxnSpPr>
        <p:spPr>
          <a:xfrm>
            <a:off x="5048005" y="4164393"/>
            <a:ext cx="558047" cy="1052"/>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F84271F2-DC93-AD6C-E22B-B961843E3C03}"/>
              </a:ext>
            </a:extLst>
          </p:cNvPr>
          <p:cNvCxnSpPr>
            <a:cxnSpLocks/>
            <a:stCxn id="33" idx="3"/>
            <a:endCxn id="35" idx="1"/>
          </p:cNvCxnSpPr>
          <p:nvPr/>
        </p:nvCxnSpPr>
        <p:spPr>
          <a:xfrm flipV="1">
            <a:off x="7294018" y="4164393"/>
            <a:ext cx="443849" cy="1052"/>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F97F96EC-710C-4412-9068-1D17DBDDB14C}"/>
              </a:ext>
            </a:extLst>
          </p:cNvPr>
          <p:cNvCxnSpPr>
            <a:cxnSpLocks/>
            <a:stCxn id="33" idx="2"/>
            <a:endCxn id="38" idx="1"/>
          </p:cNvCxnSpPr>
          <p:nvPr/>
        </p:nvCxnSpPr>
        <p:spPr>
          <a:xfrm rot="16200000" flipH="1">
            <a:off x="7762220" y="3498700"/>
            <a:ext cx="920513" cy="3544882"/>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6E0BC2A5-06CC-E9A5-8A46-3A5CDCE62DAE}"/>
              </a:ext>
            </a:extLst>
          </p:cNvPr>
          <p:cNvCxnSpPr>
            <a:cxnSpLocks/>
            <a:stCxn id="37" idx="2"/>
            <a:endCxn id="38" idx="0"/>
          </p:cNvCxnSpPr>
          <p:nvPr/>
        </p:nvCxnSpPr>
        <p:spPr>
          <a:xfrm rot="5400000">
            <a:off x="10371691" y="5215156"/>
            <a:ext cx="646945" cy="16207"/>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46D6D52E-0441-493A-861D-FDA9A9EB29BA}"/>
              </a:ext>
            </a:extLst>
          </p:cNvPr>
          <p:cNvCxnSpPr>
            <a:cxnSpLocks/>
            <a:stCxn id="35" idx="3"/>
            <a:endCxn id="37" idx="1"/>
          </p:cNvCxnSpPr>
          <p:nvPr/>
        </p:nvCxnSpPr>
        <p:spPr>
          <a:xfrm>
            <a:off x="9551067" y="4164393"/>
            <a:ext cx="308216" cy="1"/>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05A857E7-77B9-52F2-7045-5AADEE1BE561}"/>
              </a:ext>
            </a:extLst>
          </p:cNvPr>
          <p:cNvCxnSpPr>
            <a:cxnSpLocks/>
            <a:stCxn id="37" idx="0"/>
            <a:endCxn id="39" idx="2"/>
          </p:cNvCxnSpPr>
          <p:nvPr/>
        </p:nvCxnSpPr>
        <p:spPr>
          <a:xfrm rot="16200000" flipV="1">
            <a:off x="10458850" y="3184584"/>
            <a:ext cx="476133" cy="12700"/>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272BC45D-23F3-9F05-8A21-78A212571A41}"/>
              </a:ext>
            </a:extLst>
          </p:cNvPr>
          <p:cNvCxnSpPr>
            <a:cxnSpLocks/>
            <a:stCxn id="39" idx="1"/>
            <a:endCxn id="36" idx="3"/>
          </p:cNvCxnSpPr>
          <p:nvPr/>
        </p:nvCxnSpPr>
        <p:spPr>
          <a:xfrm rot="10800000" flipV="1">
            <a:off x="4037614" y="2515016"/>
            <a:ext cx="5808968" cy="4187"/>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527B864-B2A0-5A2F-DEE1-D8D305F64AE8}"/>
              </a:ext>
            </a:extLst>
          </p:cNvPr>
          <p:cNvSpPr txBox="1"/>
          <p:nvPr/>
        </p:nvSpPr>
        <p:spPr>
          <a:xfrm>
            <a:off x="6450035" y="4899787"/>
            <a:ext cx="712765" cy="369332"/>
          </a:xfrm>
          <a:prstGeom prst="rect">
            <a:avLst/>
          </a:prstGeom>
          <a:noFill/>
        </p:spPr>
        <p:txBody>
          <a:bodyPr wrap="square" rtlCol="0">
            <a:spAutoFit/>
          </a:bodyPr>
          <a:lstStyle/>
          <a:p>
            <a:r>
              <a:rPr lang="de-DE" dirty="0"/>
              <a:t>Yes</a:t>
            </a:r>
            <a:endParaRPr lang="en-US" dirty="0"/>
          </a:p>
        </p:txBody>
      </p:sp>
      <p:sp>
        <p:nvSpPr>
          <p:cNvPr id="89" name="TextBox 88">
            <a:extLst>
              <a:ext uri="{FF2B5EF4-FFF2-40B4-BE49-F238E27FC236}">
                <a16:creationId xmlns:a16="http://schemas.microsoft.com/office/drawing/2014/main" id="{8EEC464E-02AE-7F71-D478-19E3C9A51C57}"/>
              </a:ext>
            </a:extLst>
          </p:cNvPr>
          <p:cNvSpPr txBox="1"/>
          <p:nvPr/>
        </p:nvSpPr>
        <p:spPr>
          <a:xfrm>
            <a:off x="10794275" y="4897374"/>
            <a:ext cx="712765" cy="369332"/>
          </a:xfrm>
          <a:prstGeom prst="rect">
            <a:avLst/>
          </a:prstGeom>
          <a:noFill/>
        </p:spPr>
        <p:txBody>
          <a:bodyPr wrap="square" rtlCol="0">
            <a:spAutoFit/>
          </a:bodyPr>
          <a:lstStyle/>
          <a:p>
            <a:r>
              <a:rPr lang="de-DE" dirty="0" err="1"/>
              <a:t>No</a:t>
            </a:r>
            <a:endParaRPr lang="en-US" dirty="0"/>
          </a:p>
        </p:txBody>
      </p:sp>
      <p:sp>
        <p:nvSpPr>
          <p:cNvPr id="90" name="TextBox 89">
            <a:extLst>
              <a:ext uri="{FF2B5EF4-FFF2-40B4-BE49-F238E27FC236}">
                <a16:creationId xmlns:a16="http://schemas.microsoft.com/office/drawing/2014/main" id="{35F33C38-DD80-71BE-8BE8-A244FC321413}"/>
              </a:ext>
            </a:extLst>
          </p:cNvPr>
          <p:cNvSpPr txBox="1"/>
          <p:nvPr/>
        </p:nvSpPr>
        <p:spPr>
          <a:xfrm>
            <a:off x="7117897" y="3756486"/>
            <a:ext cx="712765" cy="369332"/>
          </a:xfrm>
          <a:prstGeom prst="rect">
            <a:avLst/>
          </a:prstGeom>
          <a:noFill/>
        </p:spPr>
        <p:txBody>
          <a:bodyPr wrap="square" rtlCol="0">
            <a:spAutoFit/>
          </a:bodyPr>
          <a:lstStyle/>
          <a:p>
            <a:r>
              <a:rPr lang="de-DE" dirty="0" err="1"/>
              <a:t>No</a:t>
            </a:r>
            <a:endParaRPr lang="en-US" dirty="0"/>
          </a:p>
        </p:txBody>
      </p:sp>
      <p:sp>
        <p:nvSpPr>
          <p:cNvPr id="91" name="TextBox 90">
            <a:extLst>
              <a:ext uri="{FF2B5EF4-FFF2-40B4-BE49-F238E27FC236}">
                <a16:creationId xmlns:a16="http://schemas.microsoft.com/office/drawing/2014/main" id="{26494058-3794-17B7-1DC0-58F8B40E0B46}"/>
              </a:ext>
            </a:extLst>
          </p:cNvPr>
          <p:cNvSpPr txBox="1"/>
          <p:nvPr/>
        </p:nvSpPr>
        <p:spPr>
          <a:xfrm>
            <a:off x="10762525" y="3097140"/>
            <a:ext cx="712765" cy="369332"/>
          </a:xfrm>
          <a:prstGeom prst="rect">
            <a:avLst/>
          </a:prstGeom>
          <a:noFill/>
        </p:spPr>
        <p:txBody>
          <a:bodyPr wrap="square" rtlCol="0">
            <a:spAutoFit/>
          </a:bodyPr>
          <a:lstStyle/>
          <a:p>
            <a:r>
              <a:rPr lang="de-DE" dirty="0"/>
              <a:t>Yes</a:t>
            </a:r>
            <a:endParaRPr lang="en-US" dirty="0"/>
          </a:p>
        </p:txBody>
      </p:sp>
    </p:spTree>
    <p:extLst>
      <p:ext uri="{BB962C8B-B14F-4D97-AF65-F5344CB8AC3E}">
        <p14:creationId xmlns:p14="http://schemas.microsoft.com/office/powerpoint/2010/main" val="34230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p:bldP spid="39" grpId="0" animBg="1"/>
      <p:bldP spid="88" grpId="0"/>
      <p:bldP spid="89" grpId="0"/>
      <p:bldP spid="90" grpId="0"/>
      <p:bldP spid="9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379B-C4DA-8BC9-FF7C-EF444CF3E1DC}"/>
              </a:ext>
            </a:extLst>
          </p:cNvPr>
          <p:cNvSpPr>
            <a:spLocks noGrp="1"/>
          </p:cNvSpPr>
          <p:nvPr>
            <p:ph type="title"/>
          </p:nvPr>
        </p:nvSpPr>
        <p:spPr/>
        <p:txBody>
          <a:bodyPr/>
          <a:lstStyle/>
          <a:p>
            <a:r>
              <a:rPr lang="de-DE" dirty="0"/>
              <a:t>Segment </a:t>
            </a:r>
            <a:r>
              <a:rPr lang="de-DE" dirty="0" err="1"/>
              <a:t>Anything</a:t>
            </a:r>
            <a:r>
              <a:rPr lang="de-DE" dirty="0"/>
              <a:t> Model </a:t>
            </a:r>
            <a:r>
              <a:rPr lang="de-DE" dirty="0" err="1"/>
              <a:t>for</a:t>
            </a:r>
            <a:r>
              <a:rPr lang="de-DE" dirty="0"/>
              <a:t> Microscopy</a:t>
            </a:r>
            <a:endParaRPr lang="en-US" dirty="0"/>
          </a:p>
        </p:txBody>
      </p:sp>
      <p:sp>
        <p:nvSpPr>
          <p:cNvPr id="3" name="Content Placeholder 2">
            <a:extLst>
              <a:ext uri="{FF2B5EF4-FFF2-40B4-BE49-F238E27FC236}">
                <a16:creationId xmlns:a16="http://schemas.microsoft.com/office/drawing/2014/main" id="{A251A910-340B-6D28-1473-C66F6A84DD4E}"/>
              </a:ext>
            </a:extLst>
          </p:cNvPr>
          <p:cNvSpPr>
            <a:spLocks noGrp="1"/>
          </p:cNvSpPr>
          <p:nvPr>
            <p:ph sz="quarter" idx="10"/>
          </p:nvPr>
        </p:nvSpPr>
        <p:spPr/>
        <p:txBody>
          <a:bodyPr/>
          <a:lstStyle/>
          <a:p>
            <a:endParaRPr lang="en-US"/>
          </a:p>
        </p:txBody>
      </p:sp>
      <p:sp>
        <p:nvSpPr>
          <p:cNvPr id="5" name="TextBox 4">
            <a:extLst>
              <a:ext uri="{FF2B5EF4-FFF2-40B4-BE49-F238E27FC236}">
                <a16:creationId xmlns:a16="http://schemas.microsoft.com/office/drawing/2014/main" id="{E73696F7-5CF2-F616-A82C-ACCDA2C78AA9}"/>
              </a:ext>
            </a:extLst>
          </p:cNvPr>
          <p:cNvSpPr txBox="1"/>
          <p:nvPr/>
        </p:nvSpPr>
        <p:spPr>
          <a:xfrm>
            <a:off x="3148914" y="6059266"/>
            <a:ext cx="4661586" cy="830997"/>
          </a:xfrm>
          <a:prstGeom prst="rect">
            <a:avLst/>
          </a:prstGeom>
          <a:noFill/>
        </p:spPr>
        <p:txBody>
          <a:bodyPr wrap="square">
            <a:spAutoFit/>
          </a:bodyPr>
          <a:lstStyle/>
          <a:p>
            <a:r>
              <a:rPr lang="en-US" sz="1600" b="0" i="0" dirty="0">
                <a:solidFill>
                  <a:srgbClr val="333333"/>
                </a:solidFill>
                <a:effectLst/>
                <a:highlight>
                  <a:srgbClr val="FFFFFF"/>
                </a:highlight>
                <a:latin typeface="GillSansRegular"/>
              </a:rPr>
              <a:t>Source: </a:t>
            </a:r>
            <a:r>
              <a:rPr lang="en-US" sz="1600" b="0" i="0" dirty="0" err="1">
                <a:solidFill>
                  <a:srgbClr val="333333"/>
                </a:solidFill>
                <a:effectLst/>
                <a:highlight>
                  <a:srgbClr val="FFFFFF"/>
                </a:highlight>
                <a:latin typeface="GillSansRegular"/>
              </a:rPr>
              <a:t>Archit</a:t>
            </a:r>
            <a:r>
              <a:rPr lang="en-US" sz="1600" b="0" i="0" dirty="0">
                <a:solidFill>
                  <a:srgbClr val="333333"/>
                </a:solidFill>
                <a:effectLst/>
                <a:highlight>
                  <a:srgbClr val="FFFFFF"/>
                </a:highlight>
                <a:latin typeface="GillSansRegular"/>
              </a:rPr>
              <a:t> et al (2023) licensed </a:t>
            </a:r>
            <a:r>
              <a:rPr lang="en-US" sz="1600" b="0" i="0" dirty="0">
                <a:solidFill>
                  <a:srgbClr val="333333"/>
                </a:solidFill>
                <a:effectLst/>
                <a:highlight>
                  <a:srgbClr val="FFFFFF"/>
                </a:highlight>
                <a:latin typeface="GillSansRegular"/>
                <a:hlinkClick r:id="rId2"/>
              </a:rPr>
              <a:t>CC-BY 4.0</a:t>
            </a:r>
            <a:endParaRPr lang="en-US" sz="1600" dirty="0">
              <a:hlinkClick r:id="rId3"/>
            </a:endParaRPr>
          </a:p>
          <a:p>
            <a:r>
              <a:rPr lang="en-US" sz="1600" dirty="0">
                <a:hlinkClick r:id="rId3"/>
              </a:rPr>
              <a:t>https://www.biorxiv.org/content/10.1101/2023.08.21.554208v1.article-info</a:t>
            </a:r>
            <a:r>
              <a:rPr lang="en-US" sz="1600" dirty="0"/>
              <a:t> </a:t>
            </a:r>
          </a:p>
        </p:txBody>
      </p:sp>
      <p:pic>
        <p:nvPicPr>
          <p:cNvPr id="7" name="Picture 6">
            <a:extLst>
              <a:ext uri="{FF2B5EF4-FFF2-40B4-BE49-F238E27FC236}">
                <a16:creationId xmlns:a16="http://schemas.microsoft.com/office/drawing/2014/main" id="{FE80B421-E4ED-1F89-1997-4D566D93469E}"/>
              </a:ext>
            </a:extLst>
          </p:cNvPr>
          <p:cNvPicPr>
            <a:picLocks noChangeAspect="1"/>
          </p:cNvPicPr>
          <p:nvPr/>
        </p:nvPicPr>
        <p:blipFill rotWithShape="1">
          <a:blip r:embed="rId4"/>
          <a:srcRect t="47221"/>
          <a:stretch/>
        </p:blipFill>
        <p:spPr>
          <a:xfrm>
            <a:off x="2397541" y="1209293"/>
            <a:ext cx="6263859" cy="4750265"/>
          </a:xfrm>
          <a:prstGeom prst="rect">
            <a:avLst/>
          </a:prstGeom>
        </p:spPr>
      </p:pic>
    </p:spTree>
    <p:extLst>
      <p:ext uri="{BB962C8B-B14F-4D97-AF65-F5344CB8AC3E}">
        <p14:creationId xmlns:p14="http://schemas.microsoft.com/office/powerpoint/2010/main" val="32072201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C09EEC-1825-4455-FE86-049F3E4E3D97}"/>
              </a:ext>
            </a:extLst>
          </p:cNvPr>
          <p:cNvPicPr>
            <a:picLocks noChangeAspect="1"/>
          </p:cNvPicPr>
          <p:nvPr/>
        </p:nvPicPr>
        <p:blipFill>
          <a:blip r:embed="rId2"/>
          <a:stretch>
            <a:fillRect/>
          </a:stretch>
        </p:blipFill>
        <p:spPr>
          <a:xfrm>
            <a:off x="138348" y="3291916"/>
            <a:ext cx="9169859" cy="2705024"/>
          </a:xfrm>
          <a:prstGeom prst="rect">
            <a:avLst/>
          </a:prstGeom>
        </p:spPr>
      </p:pic>
      <p:sp>
        <p:nvSpPr>
          <p:cNvPr id="2" name="Title 1">
            <a:extLst>
              <a:ext uri="{FF2B5EF4-FFF2-40B4-BE49-F238E27FC236}">
                <a16:creationId xmlns:a16="http://schemas.microsoft.com/office/drawing/2014/main" id="{DDF1883A-1681-2140-7071-6314623D6A4F}"/>
              </a:ext>
            </a:extLst>
          </p:cNvPr>
          <p:cNvSpPr>
            <a:spLocks noGrp="1"/>
          </p:cNvSpPr>
          <p:nvPr>
            <p:ph type="title"/>
          </p:nvPr>
        </p:nvSpPr>
        <p:spPr/>
        <p:txBody>
          <a:bodyPr/>
          <a:lstStyle/>
          <a:p>
            <a:r>
              <a:rPr lang="de-DE" dirty="0"/>
              <a:t>Segment </a:t>
            </a:r>
            <a:r>
              <a:rPr lang="de-DE" dirty="0" err="1"/>
              <a:t>Anything</a:t>
            </a:r>
            <a:r>
              <a:rPr lang="de-DE" dirty="0"/>
              <a:t> Model </a:t>
            </a:r>
            <a:r>
              <a:rPr lang="de-DE" dirty="0" err="1"/>
              <a:t>for</a:t>
            </a:r>
            <a:r>
              <a:rPr lang="de-DE" dirty="0"/>
              <a:t> Microscopy</a:t>
            </a:r>
            <a:endParaRPr lang="LID4096" dirty="0"/>
          </a:p>
        </p:txBody>
      </p:sp>
      <p:sp>
        <p:nvSpPr>
          <p:cNvPr id="3" name="Content Placeholder 2">
            <a:extLst>
              <a:ext uri="{FF2B5EF4-FFF2-40B4-BE49-F238E27FC236}">
                <a16:creationId xmlns:a16="http://schemas.microsoft.com/office/drawing/2014/main" id="{79C80D10-B919-6A53-CBBD-461B81EE128D}"/>
              </a:ext>
            </a:extLst>
          </p:cNvPr>
          <p:cNvSpPr>
            <a:spLocks noGrp="1"/>
          </p:cNvSpPr>
          <p:nvPr>
            <p:ph sz="quarter" idx="10"/>
          </p:nvPr>
        </p:nvSpPr>
        <p:spPr>
          <a:xfrm>
            <a:off x="875566" y="1184015"/>
            <a:ext cx="10644901" cy="451745"/>
          </a:xfrm>
        </p:spPr>
        <p:txBody>
          <a:bodyPr/>
          <a:lstStyle/>
          <a:p>
            <a:r>
              <a:rPr lang="en-GB" dirty="0"/>
              <a:t>In Python</a:t>
            </a:r>
            <a:endParaRPr lang="LID4096" dirty="0"/>
          </a:p>
        </p:txBody>
      </p:sp>
      <p:pic>
        <p:nvPicPr>
          <p:cNvPr id="7" name="Picture 6">
            <a:extLst>
              <a:ext uri="{FF2B5EF4-FFF2-40B4-BE49-F238E27FC236}">
                <a16:creationId xmlns:a16="http://schemas.microsoft.com/office/drawing/2014/main" id="{01EEB3CC-C824-E8C5-9CE1-A4D405E2E399}"/>
              </a:ext>
            </a:extLst>
          </p:cNvPr>
          <p:cNvPicPr>
            <a:picLocks noChangeAspect="1"/>
          </p:cNvPicPr>
          <p:nvPr/>
        </p:nvPicPr>
        <p:blipFill>
          <a:blip r:embed="rId3"/>
          <a:stretch>
            <a:fillRect/>
          </a:stretch>
        </p:blipFill>
        <p:spPr>
          <a:xfrm>
            <a:off x="9357360" y="3429000"/>
            <a:ext cx="2560382" cy="2555114"/>
          </a:xfrm>
          <a:prstGeom prst="rect">
            <a:avLst/>
          </a:prstGeom>
        </p:spPr>
      </p:pic>
      <p:pic>
        <p:nvPicPr>
          <p:cNvPr id="9" name="Picture 8">
            <a:extLst>
              <a:ext uri="{FF2B5EF4-FFF2-40B4-BE49-F238E27FC236}">
                <a16:creationId xmlns:a16="http://schemas.microsoft.com/office/drawing/2014/main" id="{3DD799B4-2BB3-0099-38A3-1A1B3E8E340F}"/>
              </a:ext>
            </a:extLst>
          </p:cNvPr>
          <p:cNvPicPr>
            <a:picLocks noChangeAspect="1"/>
          </p:cNvPicPr>
          <p:nvPr/>
        </p:nvPicPr>
        <p:blipFill>
          <a:blip r:embed="rId4"/>
          <a:stretch>
            <a:fillRect/>
          </a:stretch>
        </p:blipFill>
        <p:spPr>
          <a:xfrm>
            <a:off x="9357360" y="807608"/>
            <a:ext cx="2560383" cy="2583346"/>
          </a:xfrm>
          <a:prstGeom prst="rect">
            <a:avLst/>
          </a:prstGeom>
        </p:spPr>
      </p:pic>
      <p:cxnSp>
        <p:nvCxnSpPr>
          <p:cNvPr id="11" name="Connector: Elbow 10">
            <a:extLst>
              <a:ext uri="{FF2B5EF4-FFF2-40B4-BE49-F238E27FC236}">
                <a16:creationId xmlns:a16="http://schemas.microsoft.com/office/drawing/2014/main" id="{AA634331-FECC-C756-DEB8-1CD9C3B9E764}"/>
              </a:ext>
            </a:extLst>
          </p:cNvPr>
          <p:cNvCxnSpPr>
            <a:cxnSpLocks/>
            <a:endCxn id="7" idx="1"/>
          </p:cNvCxnSpPr>
          <p:nvPr/>
        </p:nvCxnSpPr>
        <p:spPr>
          <a:xfrm flipV="1">
            <a:off x="2783840" y="4706557"/>
            <a:ext cx="6573520" cy="21088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FE1ACE9C-EDC2-DDC8-1CAF-B2BDB15D6451}"/>
              </a:ext>
            </a:extLst>
          </p:cNvPr>
          <p:cNvCxnSpPr>
            <a:cxnSpLocks/>
            <a:stCxn id="9" idx="1"/>
          </p:cNvCxnSpPr>
          <p:nvPr/>
        </p:nvCxnSpPr>
        <p:spPr>
          <a:xfrm rot="10800000" flipV="1">
            <a:off x="8671560" y="2099280"/>
            <a:ext cx="685800" cy="210395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14539A6-687A-E731-4878-E5559E57F69A}"/>
              </a:ext>
            </a:extLst>
          </p:cNvPr>
          <p:cNvSpPr/>
          <p:nvPr/>
        </p:nvSpPr>
        <p:spPr>
          <a:xfrm>
            <a:off x="1348740" y="5105400"/>
            <a:ext cx="922020" cy="312420"/>
          </a:xfrm>
          <a:prstGeom prst="rect">
            <a:avLst/>
          </a:prstGeom>
          <a:noFill/>
          <a:ln w="57150">
            <a:solidFill>
              <a:srgbClr val="51B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9" name="TextBox 28">
            <a:extLst>
              <a:ext uri="{FF2B5EF4-FFF2-40B4-BE49-F238E27FC236}">
                <a16:creationId xmlns:a16="http://schemas.microsoft.com/office/drawing/2014/main" id="{DF34B8E6-60BE-DE44-982F-CF3AC913937B}"/>
              </a:ext>
            </a:extLst>
          </p:cNvPr>
          <p:cNvSpPr txBox="1"/>
          <p:nvPr/>
        </p:nvSpPr>
        <p:spPr>
          <a:xfrm>
            <a:off x="3022600" y="6038949"/>
            <a:ext cx="5958840" cy="830997"/>
          </a:xfrm>
          <a:prstGeom prst="rect">
            <a:avLst/>
          </a:prstGeom>
          <a:noFill/>
        </p:spPr>
        <p:txBody>
          <a:bodyPr wrap="square">
            <a:spAutoFit/>
          </a:bodyPr>
          <a:lstStyle/>
          <a:p>
            <a:r>
              <a:rPr lang="en-GB" sz="1200" dirty="0">
                <a:hlinkClick r:id="rId5"/>
              </a:rPr>
              <a:t>https://github.com/ScaDS/BIDS-lecture-2025/blob/main/07b_dl_segmentation/micro-sam.ipynb</a:t>
            </a:r>
            <a:r>
              <a:rPr lang="en-GB" sz="1200" dirty="0"/>
              <a:t> </a:t>
            </a:r>
          </a:p>
          <a:p>
            <a:r>
              <a:rPr lang="LID4096" sz="1200" dirty="0">
                <a:hlinkClick r:id="rId6"/>
              </a:rPr>
              <a:t>https://computational-cell-analytics.github.io/micro-sam/micro_sam.html#choosing-a-model</a:t>
            </a:r>
            <a:r>
              <a:rPr lang="en-GB" sz="1200" dirty="0"/>
              <a:t> </a:t>
            </a:r>
            <a:endParaRPr lang="LID4096" sz="1200" dirty="0"/>
          </a:p>
        </p:txBody>
      </p:sp>
      <p:pic>
        <p:nvPicPr>
          <p:cNvPr id="33" name="Picture 32">
            <a:extLst>
              <a:ext uri="{FF2B5EF4-FFF2-40B4-BE49-F238E27FC236}">
                <a16:creationId xmlns:a16="http://schemas.microsoft.com/office/drawing/2014/main" id="{59976ED0-92E2-6D1D-AE12-14125E0964E9}"/>
              </a:ext>
            </a:extLst>
          </p:cNvPr>
          <p:cNvPicPr>
            <a:picLocks noChangeAspect="1"/>
          </p:cNvPicPr>
          <p:nvPr/>
        </p:nvPicPr>
        <p:blipFill>
          <a:blip r:embed="rId7"/>
          <a:stretch>
            <a:fillRect/>
          </a:stretch>
        </p:blipFill>
        <p:spPr>
          <a:xfrm>
            <a:off x="3168701" y="944317"/>
            <a:ext cx="5159959" cy="2206939"/>
          </a:xfrm>
          <a:prstGeom prst="rect">
            <a:avLst/>
          </a:prstGeom>
          <a:ln>
            <a:solidFill>
              <a:schemeClr val="bg1">
                <a:lumMod val="50000"/>
              </a:schemeClr>
            </a:solidFill>
          </a:ln>
          <a:effectLst>
            <a:outerShdw blurRad="50800" dist="38100" dir="2700000" algn="tl" rotWithShape="0">
              <a:prstClr val="black">
                <a:alpha val="40000"/>
              </a:prstClr>
            </a:outerShdw>
          </a:effectLst>
        </p:spPr>
      </p:pic>
      <p:cxnSp>
        <p:nvCxnSpPr>
          <p:cNvPr id="34" name="Connector: Elbow 33">
            <a:extLst>
              <a:ext uri="{FF2B5EF4-FFF2-40B4-BE49-F238E27FC236}">
                <a16:creationId xmlns:a16="http://schemas.microsoft.com/office/drawing/2014/main" id="{76B9FB75-25E0-795C-AED3-9037551ED88C}"/>
              </a:ext>
            </a:extLst>
          </p:cNvPr>
          <p:cNvCxnSpPr>
            <a:cxnSpLocks/>
            <a:stCxn id="33" idx="2"/>
          </p:cNvCxnSpPr>
          <p:nvPr/>
        </p:nvCxnSpPr>
        <p:spPr>
          <a:xfrm rot="16200000" flipH="1">
            <a:off x="5568660" y="3331276"/>
            <a:ext cx="463520" cy="10347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44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4B102-70CE-475E-A9F4-F755EA0DDB43}"/>
              </a:ext>
            </a:extLst>
          </p:cNvPr>
          <p:cNvSpPr>
            <a:spLocks noGrp="1"/>
          </p:cNvSpPr>
          <p:nvPr>
            <p:ph type="title"/>
          </p:nvPr>
        </p:nvSpPr>
        <p:spPr/>
        <p:txBody>
          <a:bodyPr/>
          <a:lstStyle/>
          <a:p>
            <a:r>
              <a:rPr lang="en-GB" dirty="0" err="1"/>
              <a:t>CellPose</a:t>
            </a:r>
            <a:r>
              <a:rPr lang="en-GB" dirty="0"/>
              <a:t>-SAM</a:t>
            </a:r>
            <a:endParaRPr lang="LID4096" dirty="0"/>
          </a:p>
        </p:txBody>
      </p:sp>
      <p:sp>
        <p:nvSpPr>
          <p:cNvPr id="3" name="Content Placeholder 2">
            <a:extLst>
              <a:ext uri="{FF2B5EF4-FFF2-40B4-BE49-F238E27FC236}">
                <a16:creationId xmlns:a16="http://schemas.microsoft.com/office/drawing/2014/main" id="{B90B85D6-7552-B678-DCC3-E65E8F2E751B}"/>
              </a:ext>
            </a:extLst>
          </p:cNvPr>
          <p:cNvSpPr>
            <a:spLocks noGrp="1"/>
          </p:cNvSpPr>
          <p:nvPr>
            <p:ph sz="quarter" idx="10"/>
          </p:nvPr>
        </p:nvSpPr>
        <p:spPr/>
        <p:txBody>
          <a:bodyPr/>
          <a:lstStyle/>
          <a:p>
            <a:r>
              <a:rPr lang="en-GB" dirty="0"/>
              <a:t>Recent combination of </a:t>
            </a:r>
            <a:r>
              <a:rPr lang="en-GB" dirty="0" err="1"/>
              <a:t>CellPose</a:t>
            </a:r>
            <a:r>
              <a:rPr lang="en-GB" dirty="0"/>
              <a:t> + Segment </a:t>
            </a:r>
            <a:r>
              <a:rPr lang="en-GB" dirty="0" err="1"/>
              <a:t>Anyting</a:t>
            </a:r>
            <a:r>
              <a:rPr lang="en-GB" dirty="0"/>
              <a:t> Model (May 1</a:t>
            </a:r>
            <a:r>
              <a:rPr lang="en-GB" baseline="30000" dirty="0"/>
              <a:t>st</a:t>
            </a:r>
            <a:r>
              <a:rPr lang="en-GB" dirty="0"/>
              <a:t> 2025)</a:t>
            </a:r>
            <a:endParaRPr lang="LID4096" dirty="0"/>
          </a:p>
        </p:txBody>
      </p:sp>
      <p:sp>
        <p:nvSpPr>
          <p:cNvPr id="4" name="TextBox 3">
            <a:extLst>
              <a:ext uri="{FF2B5EF4-FFF2-40B4-BE49-F238E27FC236}">
                <a16:creationId xmlns:a16="http://schemas.microsoft.com/office/drawing/2014/main" id="{ABBDFBBA-F966-2C49-F44D-83B2CE7AC940}"/>
              </a:ext>
            </a:extLst>
          </p:cNvPr>
          <p:cNvSpPr txBox="1"/>
          <p:nvPr/>
        </p:nvSpPr>
        <p:spPr>
          <a:xfrm>
            <a:off x="3040566" y="6141396"/>
            <a:ext cx="5099823" cy="461665"/>
          </a:xfrm>
          <a:prstGeom prst="rect">
            <a:avLst/>
          </a:prstGeom>
          <a:noFill/>
        </p:spPr>
        <p:txBody>
          <a:bodyPr wrap="square" rtlCol="0">
            <a:spAutoFit/>
          </a:bodyPr>
          <a:lstStyle/>
          <a:p>
            <a:r>
              <a:rPr lang="en-GB" sz="1200" dirty="0"/>
              <a:t>Source: Modified from </a:t>
            </a:r>
            <a:r>
              <a:rPr lang="en-GB" sz="1200" dirty="0" err="1"/>
              <a:t>Pachitariu</a:t>
            </a:r>
            <a:r>
              <a:rPr lang="en-GB" sz="1200" dirty="0"/>
              <a:t> et al. (2025), licensed </a:t>
            </a:r>
            <a:r>
              <a:rPr lang="en-GB" sz="1200" dirty="0">
                <a:hlinkClick r:id="rId2"/>
              </a:rPr>
              <a:t>CC-BY-NC 4.0</a:t>
            </a:r>
            <a:endParaRPr lang="en-GB" sz="1200" dirty="0"/>
          </a:p>
          <a:p>
            <a:r>
              <a:rPr lang="en-US" sz="1200" dirty="0">
                <a:hlinkClick r:id="rId3"/>
              </a:rPr>
              <a:t>https://www.biorxiv.org/content/10.1101/2025.04.28.651001v1</a:t>
            </a:r>
            <a:r>
              <a:rPr lang="en-US" sz="1200" dirty="0"/>
              <a:t> </a:t>
            </a:r>
            <a:endParaRPr lang="LID4096" sz="1200" dirty="0"/>
          </a:p>
        </p:txBody>
      </p:sp>
      <p:pic>
        <p:nvPicPr>
          <p:cNvPr id="6" name="Picture 5">
            <a:extLst>
              <a:ext uri="{FF2B5EF4-FFF2-40B4-BE49-F238E27FC236}">
                <a16:creationId xmlns:a16="http://schemas.microsoft.com/office/drawing/2014/main" id="{7A7ECC08-2CFD-D4A8-B125-5A8362B66C63}"/>
              </a:ext>
            </a:extLst>
          </p:cNvPr>
          <p:cNvPicPr>
            <a:picLocks noChangeAspect="1"/>
          </p:cNvPicPr>
          <p:nvPr/>
        </p:nvPicPr>
        <p:blipFill>
          <a:blip r:embed="rId4"/>
          <a:stretch>
            <a:fillRect/>
          </a:stretch>
        </p:blipFill>
        <p:spPr>
          <a:xfrm>
            <a:off x="119998" y="1751990"/>
            <a:ext cx="4386866" cy="1762852"/>
          </a:xfrm>
          <a:prstGeom prst="rect">
            <a:avLst/>
          </a:prstGeom>
        </p:spPr>
      </p:pic>
      <p:pic>
        <p:nvPicPr>
          <p:cNvPr id="10" name="Picture 9">
            <a:extLst>
              <a:ext uri="{FF2B5EF4-FFF2-40B4-BE49-F238E27FC236}">
                <a16:creationId xmlns:a16="http://schemas.microsoft.com/office/drawing/2014/main" id="{F2DCF996-3AB2-2786-0BEA-EFFDA4B2D9E1}"/>
              </a:ext>
            </a:extLst>
          </p:cNvPr>
          <p:cNvPicPr>
            <a:picLocks noChangeAspect="1"/>
          </p:cNvPicPr>
          <p:nvPr/>
        </p:nvPicPr>
        <p:blipFill>
          <a:blip r:embed="rId5"/>
          <a:stretch>
            <a:fillRect/>
          </a:stretch>
        </p:blipFill>
        <p:spPr>
          <a:xfrm>
            <a:off x="173205" y="3878592"/>
            <a:ext cx="4317020" cy="2054545"/>
          </a:xfrm>
          <a:prstGeom prst="rect">
            <a:avLst/>
          </a:prstGeom>
        </p:spPr>
      </p:pic>
      <p:pic>
        <p:nvPicPr>
          <p:cNvPr id="12" name="Picture 11">
            <a:extLst>
              <a:ext uri="{FF2B5EF4-FFF2-40B4-BE49-F238E27FC236}">
                <a16:creationId xmlns:a16="http://schemas.microsoft.com/office/drawing/2014/main" id="{A3379BA2-EF32-93CD-575D-51AFF46BDD37}"/>
              </a:ext>
            </a:extLst>
          </p:cNvPr>
          <p:cNvPicPr>
            <a:picLocks noChangeAspect="1"/>
          </p:cNvPicPr>
          <p:nvPr/>
        </p:nvPicPr>
        <p:blipFill>
          <a:blip r:embed="rId6"/>
          <a:stretch>
            <a:fillRect/>
          </a:stretch>
        </p:blipFill>
        <p:spPr>
          <a:xfrm>
            <a:off x="5100477" y="2786295"/>
            <a:ext cx="6971525" cy="2342786"/>
          </a:xfrm>
          <a:prstGeom prst="rect">
            <a:avLst/>
          </a:prstGeom>
        </p:spPr>
      </p:pic>
      <p:sp>
        <p:nvSpPr>
          <p:cNvPr id="13" name="Right Brace 12">
            <a:extLst>
              <a:ext uri="{FF2B5EF4-FFF2-40B4-BE49-F238E27FC236}">
                <a16:creationId xmlns:a16="http://schemas.microsoft.com/office/drawing/2014/main" id="{D75EFD22-6DCD-1FF5-1C74-EFEC70820F78}"/>
              </a:ext>
            </a:extLst>
          </p:cNvPr>
          <p:cNvSpPr/>
          <p:nvPr/>
        </p:nvSpPr>
        <p:spPr>
          <a:xfrm>
            <a:off x="4631473" y="1947003"/>
            <a:ext cx="319668" cy="3880624"/>
          </a:xfrm>
          <a:prstGeom prst="rightBrace">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Tree>
    <p:extLst>
      <p:ext uri="{BB962C8B-B14F-4D97-AF65-F5344CB8AC3E}">
        <p14:creationId xmlns:p14="http://schemas.microsoft.com/office/powerpoint/2010/main" val="17880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B9D8-500E-26A9-9265-587BC6D2E2F5}"/>
              </a:ext>
            </a:extLst>
          </p:cNvPr>
          <p:cNvSpPr>
            <a:spLocks noGrp="1"/>
          </p:cNvSpPr>
          <p:nvPr>
            <p:ph type="title"/>
          </p:nvPr>
        </p:nvSpPr>
        <p:spPr/>
        <p:txBody>
          <a:bodyPr/>
          <a:lstStyle/>
          <a:p>
            <a:r>
              <a:rPr lang="en-GB" dirty="0" err="1"/>
              <a:t>CellPose</a:t>
            </a:r>
            <a:r>
              <a:rPr lang="en-GB" dirty="0"/>
              <a:t>-SAM: Model fine-tuning</a:t>
            </a:r>
            <a:endParaRPr lang="LID4096" dirty="0"/>
          </a:p>
        </p:txBody>
      </p:sp>
      <p:sp>
        <p:nvSpPr>
          <p:cNvPr id="3" name="Content Placeholder 2">
            <a:extLst>
              <a:ext uri="{FF2B5EF4-FFF2-40B4-BE49-F238E27FC236}">
                <a16:creationId xmlns:a16="http://schemas.microsoft.com/office/drawing/2014/main" id="{149EAFD4-FCB1-FB9F-F3B3-C4A506470F94}"/>
              </a:ext>
            </a:extLst>
          </p:cNvPr>
          <p:cNvSpPr>
            <a:spLocks noGrp="1"/>
          </p:cNvSpPr>
          <p:nvPr>
            <p:ph sz="quarter" idx="10"/>
          </p:nvPr>
        </p:nvSpPr>
        <p:spPr>
          <a:xfrm>
            <a:off x="708966" y="1184015"/>
            <a:ext cx="10811502" cy="528053"/>
          </a:xfrm>
        </p:spPr>
        <p:txBody>
          <a:bodyPr/>
          <a:lstStyle/>
          <a:p>
            <a:r>
              <a:rPr lang="en-GB" sz="2400" dirty="0"/>
              <a:t>Model fine-tuning to make it a microscopy-specific image processing model</a:t>
            </a:r>
            <a:endParaRPr lang="LID4096" sz="2400" dirty="0"/>
          </a:p>
        </p:txBody>
      </p:sp>
      <p:pic>
        <p:nvPicPr>
          <p:cNvPr id="5" name="Picture 4">
            <a:extLst>
              <a:ext uri="{FF2B5EF4-FFF2-40B4-BE49-F238E27FC236}">
                <a16:creationId xmlns:a16="http://schemas.microsoft.com/office/drawing/2014/main" id="{B7C313C1-8830-BF0A-A2EC-83D1E795F793}"/>
              </a:ext>
            </a:extLst>
          </p:cNvPr>
          <p:cNvPicPr>
            <a:picLocks noChangeAspect="1"/>
          </p:cNvPicPr>
          <p:nvPr/>
        </p:nvPicPr>
        <p:blipFill>
          <a:blip r:embed="rId2"/>
          <a:stretch>
            <a:fillRect/>
          </a:stretch>
        </p:blipFill>
        <p:spPr>
          <a:xfrm>
            <a:off x="708965" y="1970356"/>
            <a:ext cx="6027575" cy="2069866"/>
          </a:xfrm>
          <a:prstGeom prst="rect">
            <a:avLst/>
          </a:prstGeom>
        </p:spPr>
      </p:pic>
      <p:pic>
        <p:nvPicPr>
          <p:cNvPr id="7" name="Picture 6">
            <a:extLst>
              <a:ext uri="{FF2B5EF4-FFF2-40B4-BE49-F238E27FC236}">
                <a16:creationId xmlns:a16="http://schemas.microsoft.com/office/drawing/2014/main" id="{9CF3342B-0917-B472-3625-1A9722340D79}"/>
              </a:ext>
            </a:extLst>
          </p:cNvPr>
          <p:cNvPicPr>
            <a:picLocks noChangeAspect="1"/>
          </p:cNvPicPr>
          <p:nvPr/>
        </p:nvPicPr>
        <p:blipFill>
          <a:blip r:embed="rId3"/>
          <a:stretch>
            <a:fillRect/>
          </a:stretch>
        </p:blipFill>
        <p:spPr>
          <a:xfrm>
            <a:off x="7812684" y="1783404"/>
            <a:ext cx="3951252" cy="4278790"/>
          </a:xfrm>
          <a:prstGeom prst="rect">
            <a:avLst/>
          </a:prstGeom>
        </p:spPr>
      </p:pic>
      <p:sp>
        <p:nvSpPr>
          <p:cNvPr id="8" name="Speech Bubble: Rectangle 7">
            <a:extLst>
              <a:ext uri="{FF2B5EF4-FFF2-40B4-BE49-F238E27FC236}">
                <a16:creationId xmlns:a16="http://schemas.microsoft.com/office/drawing/2014/main" id="{59B0BB99-AFBC-732D-CF8D-FA3AF35E0078}"/>
              </a:ext>
            </a:extLst>
          </p:cNvPr>
          <p:cNvSpPr/>
          <p:nvPr/>
        </p:nvSpPr>
        <p:spPr>
          <a:xfrm>
            <a:off x="4937760" y="4663440"/>
            <a:ext cx="2682240" cy="1270000"/>
          </a:xfrm>
          <a:prstGeom prst="wedgeRectCallout">
            <a:avLst>
              <a:gd name="adj1" fmla="val 56573"/>
              <a:gd name="adj2" fmla="val -47601"/>
            </a:avLst>
          </a:prstGeom>
          <a:ln w="5715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GB" dirty="0"/>
              <a:t>Based on publicly available benchmark data (Grand Challenges etc.)</a:t>
            </a:r>
            <a:endParaRPr lang="LID4096" dirty="0"/>
          </a:p>
        </p:txBody>
      </p:sp>
    </p:spTree>
    <p:extLst>
      <p:ext uri="{BB962C8B-B14F-4D97-AF65-F5344CB8AC3E}">
        <p14:creationId xmlns:p14="http://schemas.microsoft.com/office/powerpoint/2010/main" val="14676261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FB3E2-7D44-05D7-CD79-DCC94B08568C}"/>
              </a:ext>
            </a:extLst>
          </p:cNvPr>
          <p:cNvSpPr>
            <a:spLocks noGrp="1"/>
          </p:cNvSpPr>
          <p:nvPr>
            <p:ph type="title"/>
          </p:nvPr>
        </p:nvSpPr>
        <p:spPr/>
        <p:txBody>
          <a:bodyPr/>
          <a:lstStyle/>
          <a:p>
            <a:r>
              <a:rPr lang="en-GB" dirty="0" err="1"/>
              <a:t>CellPose</a:t>
            </a:r>
            <a:r>
              <a:rPr lang="en-GB" dirty="0"/>
              <a:t> SAM in Python</a:t>
            </a:r>
            <a:endParaRPr lang="LID4096" dirty="0"/>
          </a:p>
        </p:txBody>
      </p:sp>
      <p:sp>
        <p:nvSpPr>
          <p:cNvPr id="3" name="Content Placeholder 2">
            <a:extLst>
              <a:ext uri="{FF2B5EF4-FFF2-40B4-BE49-F238E27FC236}">
                <a16:creationId xmlns:a16="http://schemas.microsoft.com/office/drawing/2014/main" id="{F2F5D1D7-FE5D-6771-2294-47C8D33D4983}"/>
              </a:ext>
            </a:extLst>
          </p:cNvPr>
          <p:cNvSpPr>
            <a:spLocks noGrp="1"/>
          </p:cNvSpPr>
          <p:nvPr>
            <p:ph sz="quarter" idx="10"/>
          </p:nvPr>
        </p:nvSpPr>
        <p:spPr>
          <a:xfrm>
            <a:off x="875566" y="1184015"/>
            <a:ext cx="10644901" cy="566964"/>
          </a:xfrm>
        </p:spPr>
        <p:txBody>
          <a:bodyPr/>
          <a:lstStyle/>
          <a:p>
            <a:endParaRPr lang="LID4096" dirty="0"/>
          </a:p>
        </p:txBody>
      </p:sp>
      <p:pic>
        <p:nvPicPr>
          <p:cNvPr id="5" name="Picture 4">
            <a:extLst>
              <a:ext uri="{FF2B5EF4-FFF2-40B4-BE49-F238E27FC236}">
                <a16:creationId xmlns:a16="http://schemas.microsoft.com/office/drawing/2014/main" id="{BE842320-0423-5125-4C04-D00A66EAC6D4}"/>
              </a:ext>
            </a:extLst>
          </p:cNvPr>
          <p:cNvPicPr>
            <a:picLocks noChangeAspect="1"/>
          </p:cNvPicPr>
          <p:nvPr/>
        </p:nvPicPr>
        <p:blipFill>
          <a:blip r:embed="rId2"/>
          <a:stretch>
            <a:fillRect/>
          </a:stretch>
        </p:blipFill>
        <p:spPr>
          <a:xfrm>
            <a:off x="3893875" y="1184015"/>
            <a:ext cx="1599327" cy="1602444"/>
          </a:xfrm>
          <a:prstGeom prst="rect">
            <a:avLst/>
          </a:prstGeom>
        </p:spPr>
      </p:pic>
      <p:pic>
        <p:nvPicPr>
          <p:cNvPr id="7" name="Picture 6">
            <a:extLst>
              <a:ext uri="{FF2B5EF4-FFF2-40B4-BE49-F238E27FC236}">
                <a16:creationId xmlns:a16="http://schemas.microsoft.com/office/drawing/2014/main" id="{A722E305-E7FC-3E54-F95C-E0542742510A}"/>
              </a:ext>
            </a:extLst>
          </p:cNvPr>
          <p:cNvPicPr>
            <a:picLocks noChangeAspect="1"/>
          </p:cNvPicPr>
          <p:nvPr/>
        </p:nvPicPr>
        <p:blipFill>
          <a:blip r:embed="rId3"/>
          <a:stretch>
            <a:fillRect/>
          </a:stretch>
        </p:blipFill>
        <p:spPr>
          <a:xfrm>
            <a:off x="3945625" y="4368222"/>
            <a:ext cx="1596210" cy="1602445"/>
          </a:xfrm>
          <a:prstGeom prst="rect">
            <a:avLst/>
          </a:prstGeom>
        </p:spPr>
      </p:pic>
      <p:pic>
        <p:nvPicPr>
          <p:cNvPr id="9" name="Picture 8">
            <a:extLst>
              <a:ext uri="{FF2B5EF4-FFF2-40B4-BE49-F238E27FC236}">
                <a16:creationId xmlns:a16="http://schemas.microsoft.com/office/drawing/2014/main" id="{4C49D782-15D7-706C-89A4-1D8DD3346970}"/>
              </a:ext>
            </a:extLst>
          </p:cNvPr>
          <p:cNvPicPr>
            <a:picLocks noChangeAspect="1"/>
          </p:cNvPicPr>
          <p:nvPr/>
        </p:nvPicPr>
        <p:blipFill>
          <a:blip r:embed="rId4"/>
          <a:stretch>
            <a:fillRect/>
          </a:stretch>
        </p:blipFill>
        <p:spPr>
          <a:xfrm>
            <a:off x="6076270" y="1353753"/>
            <a:ext cx="1862117" cy="1266239"/>
          </a:xfrm>
          <a:prstGeom prst="rect">
            <a:avLst/>
          </a:prstGeom>
        </p:spPr>
      </p:pic>
      <p:pic>
        <p:nvPicPr>
          <p:cNvPr id="11" name="Picture 10">
            <a:extLst>
              <a:ext uri="{FF2B5EF4-FFF2-40B4-BE49-F238E27FC236}">
                <a16:creationId xmlns:a16="http://schemas.microsoft.com/office/drawing/2014/main" id="{B680E721-E3FF-2FDE-6A8E-0104560E5704}"/>
              </a:ext>
            </a:extLst>
          </p:cNvPr>
          <p:cNvPicPr>
            <a:picLocks noChangeAspect="1"/>
          </p:cNvPicPr>
          <p:nvPr/>
        </p:nvPicPr>
        <p:blipFill>
          <a:blip r:embed="rId5"/>
          <a:stretch>
            <a:fillRect/>
          </a:stretch>
        </p:blipFill>
        <p:spPr>
          <a:xfrm>
            <a:off x="6128019" y="4567902"/>
            <a:ext cx="1862117" cy="1272220"/>
          </a:xfrm>
          <a:prstGeom prst="rect">
            <a:avLst/>
          </a:prstGeom>
        </p:spPr>
      </p:pic>
      <p:pic>
        <p:nvPicPr>
          <p:cNvPr id="13" name="Picture 12">
            <a:extLst>
              <a:ext uri="{FF2B5EF4-FFF2-40B4-BE49-F238E27FC236}">
                <a16:creationId xmlns:a16="http://schemas.microsoft.com/office/drawing/2014/main" id="{CDDCDE9B-B2C8-CE02-DA2D-8BE92D62B09B}"/>
              </a:ext>
            </a:extLst>
          </p:cNvPr>
          <p:cNvPicPr>
            <a:picLocks noChangeAspect="1"/>
          </p:cNvPicPr>
          <p:nvPr/>
        </p:nvPicPr>
        <p:blipFill>
          <a:blip r:embed="rId6"/>
          <a:stretch>
            <a:fillRect/>
          </a:stretch>
        </p:blipFill>
        <p:spPr>
          <a:xfrm>
            <a:off x="1684334" y="1184015"/>
            <a:ext cx="1621222" cy="1602444"/>
          </a:xfrm>
          <a:prstGeom prst="rect">
            <a:avLst/>
          </a:prstGeom>
        </p:spPr>
      </p:pic>
      <p:pic>
        <p:nvPicPr>
          <p:cNvPr id="15" name="Picture 14">
            <a:extLst>
              <a:ext uri="{FF2B5EF4-FFF2-40B4-BE49-F238E27FC236}">
                <a16:creationId xmlns:a16="http://schemas.microsoft.com/office/drawing/2014/main" id="{E5DC8F00-E5B4-BF0E-A8BE-C68376A59C3D}"/>
              </a:ext>
            </a:extLst>
          </p:cNvPr>
          <p:cNvPicPr>
            <a:picLocks noChangeAspect="1"/>
          </p:cNvPicPr>
          <p:nvPr/>
        </p:nvPicPr>
        <p:blipFill>
          <a:blip r:embed="rId7"/>
          <a:stretch>
            <a:fillRect/>
          </a:stretch>
        </p:blipFill>
        <p:spPr>
          <a:xfrm>
            <a:off x="1736084" y="4368223"/>
            <a:ext cx="1621223" cy="1605574"/>
          </a:xfrm>
          <a:prstGeom prst="rect">
            <a:avLst/>
          </a:prstGeom>
        </p:spPr>
      </p:pic>
      <p:pic>
        <p:nvPicPr>
          <p:cNvPr id="17" name="Picture 16">
            <a:extLst>
              <a:ext uri="{FF2B5EF4-FFF2-40B4-BE49-F238E27FC236}">
                <a16:creationId xmlns:a16="http://schemas.microsoft.com/office/drawing/2014/main" id="{22C54B6E-ADB8-9C32-DEEA-94A8264447A6}"/>
              </a:ext>
            </a:extLst>
          </p:cNvPr>
          <p:cNvPicPr>
            <a:picLocks noChangeAspect="1"/>
          </p:cNvPicPr>
          <p:nvPr/>
        </p:nvPicPr>
        <p:blipFill>
          <a:blip r:embed="rId8"/>
          <a:stretch>
            <a:fillRect/>
          </a:stretch>
        </p:blipFill>
        <p:spPr>
          <a:xfrm>
            <a:off x="8715991" y="1184015"/>
            <a:ext cx="1602444" cy="1602444"/>
          </a:xfrm>
          <a:prstGeom prst="rect">
            <a:avLst/>
          </a:prstGeom>
        </p:spPr>
      </p:pic>
      <p:pic>
        <p:nvPicPr>
          <p:cNvPr id="19" name="Picture 18">
            <a:extLst>
              <a:ext uri="{FF2B5EF4-FFF2-40B4-BE49-F238E27FC236}">
                <a16:creationId xmlns:a16="http://schemas.microsoft.com/office/drawing/2014/main" id="{16DE0BC5-BA56-819E-62E1-76EB391A4E05}"/>
              </a:ext>
            </a:extLst>
          </p:cNvPr>
          <p:cNvPicPr>
            <a:picLocks noChangeAspect="1"/>
          </p:cNvPicPr>
          <p:nvPr/>
        </p:nvPicPr>
        <p:blipFill>
          <a:blip r:embed="rId9"/>
          <a:stretch>
            <a:fillRect/>
          </a:stretch>
        </p:blipFill>
        <p:spPr>
          <a:xfrm>
            <a:off x="8767740" y="4368223"/>
            <a:ext cx="1596210" cy="1596210"/>
          </a:xfrm>
          <a:prstGeom prst="rect">
            <a:avLst/>
          </a:prstGeom>
        </p:spPr>
      </p:pic>
      <p:pic>
        <p:nvPicPr>
          <p:cNvPr id="21" name="Picture 20">
            <a:extLst>
              <a:ext uri="{FF2B5EF4-FFF2-40B4-BE49-F238E27FC236}">
                <a16:creationId xmlns:a16="http://schemas.microsoft.com/office/drawing/2014/main" id="{7861289C-2827-EE95-1C96-334D1B721773}"/>
              </a:ext>
            </a:extLst>
          </p:cNvPr>
          <p:cNvPicPr>
            <a:picLocks noChangeAspect="1"/>
          </p:cNvPicPr>
          <p:nvPr/>
        </p:nvPicPr>
        <p:blipFill>
          <a:blip r:embed="rId10"/>
          <a:stretch>
            <a:fillRect/>
          </a:stretch>
        </p:blipFill>
        <p:spPr>
          <a:xfrm>
            <a:off x="3185727" y="2841257"/>
            <a:ext cx="5679100" cy="1396752"/>
          </a:xfrm>
          <a:prstGeom prst="rect">
            <a:avLst/>
          </a:prstGeom>
        </p:spPr>
      </p:pic>
      <p:sp>
        <p:nvSpPr>
          <p:cNvPr id="22" name="Speech Bubble: Rectangle 21">
            <a:extLst>
              <a:ext uri="{FF2B5EF4-FFF2-40B4-BE49-F238E27FC236}">
                <a16:creationId xmlns:a16="http://schemas.microsoft.com/office/drawing/2014/main" id="{1D303C0B-62D2-E664-DE4D-E598A705FB1C}"/>
              </a:ext>
            </a:extLst>
          </p:cNvPr>
          <p:cNvSpPr/>
          <p:nvPr/>
        </p:nvSpPr>
        <p:spPr>
          <a:xfrm>
            <a:off x="9208534" y="2934468"/>
            <a:ext cx="2885440" cy="1210329"/>
          </a:xfrm>
          <a:prstGeom prst="wedgeRectCallout">
            <a:avLst>
              <a:gd name="adj1" fmla="val -56229"/>
              <a:gd name="adj2" fmla="val -23962"/>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lang="en-GB" sz="3600" dirty="0"/>
              <a:t>“Foundation model”</a:t>
            </a:r>
            <a:endParaRPr lang="LID4096" sz="3600" dirty="0"/>
          </a:p>
        </p:txBody>
      </p:sp>
      <p:sp>
        <p:nvSpPr>
          <p:cNvPr id="23" name="Arrow: Down 22">
            <a:extLst>
              <a:ext uri="{FF2B5EF4-FFF2-40B4-BE49-F238E27FC236}">
                <a16:creationId xmlns:a16="http://schemas.microsoft.com/office/drawing/2014/main" id="{7F1745B4-668F-D731-9C61-EE554FA84898}"/>
              </a:ext>
            </a:extLst>
          </p:cNvPr>
          <p:cNvSpPr/>
          <p:nvPr/>
        </p:nvSpPr>
        <p:spPr>
          <a:xfrm>
            <a:off x="2212100" y="2878965"/>
            <a:ext cx="629920" cy="1396752"/>
          </a:xfrm>
          <a:prstGeom prst="downArrow">
            <a:avLst/>
          </a:prstGeom>
          <a:solidFill>
            <a:schemeClr val="tx1">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1383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9BC4-5F4A-A85F-82F9-389A0DF34F3A}"/>
              </a:ext>
            </a:extLst>
          </p:cNvPr>
          <p:cNvSpPr>
            <a:spLocks noGrp="1"/>
          </p:cNvSpPr>
          <p:nvPr>
            <p:ph type="title"/>
          </p:nvPr>
        </p:nvSpPr>
        <p:spPr/>
        <p:txBody>
          <a:bodyPr/>
          <a:lstStyle/>
          <a:p>
            <a:r>
              <a:rPr lang="en-GB" dirty="0"/>
              <a:t>Quiz: What could we do to deal with such artifacts at the image border?</a:t>
            </a:r>
            <a:endParaRPr lang="LID4096" dirty="0"/>
          </a:p>
        </p:txBody>
      </p:sp>
      <p:sp>
        <p:nvSpPr>
          <p:cNvPr id="3" name="Content Placeholder 2">
            <a:extLst>
              <a:ext uri="{FF2B5EF4-FFF2-40B4-BE49-F238E27FC236}">
                <a16:creationId xmlns:a16="http://schemas.microsoft.com/office/drawing/2014/main" id="{47CF1616-8542-18EE-3F77-60836CB26404}"/>
              </a:ext>
            </a:extLst>
          </p:cNvPr>
          <p:cNvSpPr>
            <a:spLocks noGrp="1"/>
          </p:cNvSpPr>
          <p:nvPr>
            <p:ph sz="quarter" idx="10"/>
          </p:nvPr>
        </p:nvSpPr>
        <p:spPr/>
        <p:txBody>
          <a:bodyPr/>
          <a:lstStyle/>
          <a:p>
            <a:endParaRPr lang="LID4096"/>
          </a:p>
        </p:txBody>
      </p:sp>
      <p:pic>
        <p:nvPicPr>
          <p:cNvPr id="4" name="Picture 3">
            <a:extLst>
              <a:ext uri="{FF2B5EF4-FFF2-40B4-BE49-F238E27FC236}">
                <a16:creationId xmlns:a16="http://schemas.microsoft.com/office/drawing/2014/main" id="{FBF9F0B9-5CF1-065F-49E5-17803F7CF8A0}"/>
              </a:ext>
            </a:extLst>
          </p:cNvPr>
          <p:cNvPicPr>
            <a:picLocks noChangeAspect="1"/>
          </p:cNvPicPr>
          <p:nvPr/>
        </p:nvPicPr>
        <p:blipFill>
          <a:blip r:embed="rId2"/>
          <a:stretch>
            <a:fillRect/>
          </a:stretch>
        </p:blipFill>
        <p:spPr>
          <a:xfrm>
            <a:off x="4094480" y="1574563"/>
            <a:ext cx="4267950" cy="4267950"/>
          </a:xfrm>
          <a:prstGeom prst="rect">
            <a:avLst/>
          </a:prstGeom>
        </p:spPr>
      </p:pic>
      <p:sp>
        <p:nvSpPr>
          <p:cNvPr id="5" name="Arrow: Right 4">
            <a:extLst>
              <a:ext uri="{FF2B5EF4-FFF2-40B4-BE49-F238E27FC236}">
                <a16:creationId xmlns:a16="http://schemas.microsoft.com/office/drawing/2014/main" id="{5D556BAE-F755-C6A5-3789-B220DE94E4B7}"/>
              </a:ext>
            </a:extLst>
          </p:cNvPr>
          <p:cNvSpPr/>
          <p:nvPr/>
        </p:nvSpPr>
        <p:spPr>
          <a:xfrm>
            <a:off x="3241040" y="4460240"/>
            <a:ext cx="782320" cy="49784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Arrow: Right 5">
            <a:extLst>
              <a:ext uri="{FF2B5EF4-FFF2-40B4-BE49-F238E27FC236}">
                <a16:creationId xmlns:a16="http://schemas.microsoft.com/office/drawing/2014/main" id="{2A625139-E750-FC2E-C286-87D3D932BC2F}"/>
              </a:ext>
            </a:extLst>
          </p:cNvPr>
          <p:cNvSpPr/>
          <p:nvPr/>
        </p:nvSpPr>
        <p:spPr>
          <a:xfrm>
            <a:off x="3241040" y="5425065"/>
            <a:ext cx="782320" cy="49784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Arrow: Right 6">
            <a:extLst>
              <a:ext uri="{FF2B5EF4-FFF2-40B4-BE49-F238E27FC236}">
                <a16:creationId xmlns:a16="http://schemas.microsoft.com/office/drawing/2014/main" id="{5205A84D-C8C6-AA67-EDC0-AC19245FF25C}"/>
              </a:ext>
            </a:extLst>
          </p:cNvPr>
          <p:cNvSpPr/>
          <p:nvPr/>
        </p:nvSpPr>
        <p:spPr>
          <a:xfrm rot="16200000">
            <a:off x="5943975" y="6048490"/>
            <a:ext cx="782320" cy="49784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1634292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PlaceHolder 1"/>
          <p:cNvSpPr>
            <a:spLocks noGrp="1"/>
          </p:cNvSpPr>
          <p:nvPr>
            <p:ph type="title"/>
          </p:nvPr>
        </p:nvSpPr>
        <p:spPr>
          <a:xfrm>
            <a:off x="213840" y="225720"/>
            <a:ext cx="10201320" cy="672840"/>
          </a:xfrm>
          <a:prstGeom prst="rect">
            <a:avLst/>
          </a:prstGeom>
          <a:noFill/>
          <a:ln w="0">
            <a:noFill/>
          </a:ln>
        </p:spPr>
        <p:txBody>
          <a:bodyPr anchor="ctr">
            <a:noAutofit/>
          </a:bodyPr>
          <a:lstStyle/>
          <a:p>
            <a:pPr>
              <a:lnSpc>
                <a:spcPct val="90000"/>
              </a:lnSpc>
              <a:buNone/>
            </a:pPr>
            <a:r>
              <a:rPr lang="en-US" sz="3200" b="0" strike="noStrike" spc="-1">
                <a:solidFill>
                  <a:srgbClr val="0F305A"/>
                </a:solidFill>
                <a:latin typeface="Open Sans"/>
                <a:ea typeface="Open Sans"/>
              </a:rPr>
              <a:t>Summary: Deep Learning for Bio-image Analysis</a:t>
            </a:r>
            <a:endParaRPr lang="en-US" sz="3200" b="0" strike="noStrike" spc="-1">
              <a:solidFill>
                <a:srgbClr val="000000"/>
              </a:solidFill>
              <a:latin typeface="Calibri"/>
            </a:endParaRPr>
          </a:p>
        </p:txBody>
      </p:sp>
      <p:sp>
        <p:nvSpPr>
          <p:cNvPr id="916" name="PlaceHolder 2"/>
          <p:cNvSpPr>
            <a:spLocks noGrp="1"/>
          </p:cNvSpPr>
          <p:nvPr>
            <p:ph/>
          </p:nvPr>
        </p:nvSpPr>
        <p:spPr>
          <a:xfrm>
            <a:off x="214200" y="1171440"/>
            <a:ext cx="10979094" cy="475560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[Convolutional] Neural Networks is a decade old technology that enabled breakthroughs recently.</a:t>
            </a:r>
          </a:p>
          <a:p>
            <a:pPr marL="624600" lvl="1" indent="-228600">
              <a:lnSpc>
                <a:spcPct val="90000"/>
              </a:lnSpc>
              <a:spcBef>
                <a:spcPts val="1001"/>
              </a:spcBef>
              <a:buClr>
                <a:srgbClr val="595959"/>
              </a:buClr>
              <a:buFont typeface="Arial"/>
              <a:buChar char="•"/>
            </a:pPr>
            <a:r>
              <a:rPr lang="en-US" sz="2200" b="0" strike="noStrike" spc="-1" dirty="0">
                <a:solidFill>
                  <a:srgbClr val="595959"/>
                </a:solidFill>
                <a:latin typeface="Calibri"/>
              </a:rPr>
              <a:t>Image Denoising</a:t>
            </a:r>
          </a:p>
          <a:p>
            <a:pPr marL="685800" lvl="1" indent="-228600">
              <a:lnSpc>
                <a:spcPct val="90000"/>
              </a:lnSpc>
              <a:spcBef>
                <a:spcPts val="499"/>
              </a:spcBef>
              <a:buClr>
                <a:srgbClr val="595959"/>
              </a:buClr>
              <a:buFont typeface="Arial"/>
              <a:buChar char="•"/>
            </a:pPr>
            <a:r>
              <a:rPr lang="en-US" sz="2200" b="0" strike="noStrike" spc="-1" dirty="0">
                <a:solidFill>
                  <a:srgbClr val="595959"/>
                </a:solidFill>
                <a:latin typeface="Calibri"/>
              </a:rPr>
              <a:t>Image Segmentation</a:t>
            </a:r>
          </a:p>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Common scheme: Smart algorithms for processing input/output of neural networks + standard NN architectures</a:t>
            </a:r>
          </a:p>
          <a:p>
            <a:pPr marL="685800" lvl="1" indent="-228600">
              <a:lnSpc>
                <a:spcPct val="90000"/>
              </a:lnSpc>
              <a:spcBef>
                <a:spcPts val="499"/>
              </a:spcBef>
              <a:buClr>
                <a:srgbClr val="595959"/>
              </a:buClr>
              <a:buFont typeface="Arial"/>
              <a:buChar char="•"/>
            </a:pPr>
            <a:r>
              <a:rPr lang="en-US" sz="2200" b="0" strike="sngStrike" spc="-1" dirty="0">
                <a:solidFill>
                  <a:srgbClr val="595959"/>
                </a:solidFill>
                <a:latin typeface="Calibri"/>
              </a:rPr>
              <a:t>Image in, instance segmentation out</a:t>
            </a:r>
            <a:endParaRPr lang="en-US" sz="2200" b="0" strike="noStrike" spc="-1" dirty="0">
              <a:solidFill>
                <a:srgbClr val="595959"/>
              </a:solidFill>
              <a:latin typeface="Calibri"/>
            </a:endParaRPr>
          </a:p>
          <a:p>
            <a:pPr marL="228600" indent="-228600">
              <a:lnSpc>
                <a:spcPct val="90000"/>
              </a:lnSpc>
              <a:spcBef>
                <a:spcPts val="1001"/>
              </a:spcBef>
              <a:buClr>
                <a:srgbClr val="595959"/>
              </a:buClr>
              <a:buFont typeface="Arial"/>
              <a:buChar char="•"/>
            </a:pPr>
            <a:r>
              <a:rPr lang="en-US" sz="2200" b="0" strike="noStrike" spc="-1" dirty="0">
                <a:solidFill>
                  <a:srgbClr val="595959"/>
                </a:solidFill>
                <a:latin typeface="Calibri"/>
              </a:rPr>
              <a:t>Training these models is</a:t>
            </a:r>
          </a:p>
          <a:p>
            <a:pPr marL="685800" lvl="1" indent="-228600">
              <a:lnSpc>
                <a:spcPct val="90000"/>
              </a:lnSpc>
              <a:spcBef>
                <a:spcPts val="499"/>
              </a:spcBef>
              <a:buClr>
                <a:srgbClr val="595959"/>
              </a:buClr>
              <a:buFont typeface="Arial"/>
              <a:buChar char="•"/>
            </a:pPr>
            <a:r>
              <a:rPr lang="en-US" sz="2200" b="0" strike="noStrike" spc="-1" dirty="0">
                <a:solidFill>
                  <a:srgbClr val="595959"/>
                </a:solidFill>
                <a:latin typeface="Calibri"/>
              </a:rPr>
              <a:t>computationally expensive,</a:t>
            </a:r>
          </a:p>
          <a:p>
            <a:pPr marL="685800" lvl="1" indent="-228600">
              <a:lnSpc>
                <a:spcPct val="90000"/>
              </a:lnSpc>
              <a:spcBef>
                <a:spcPts val="499"/>
              </a:spcBef>
              <a:buClr>
                <a:srgbClr val="595959"/>
              </a:buClr>
              <a:buFont typeface="Arial"/>
              <a:buChar char="•"/>
            </a:pPr>
            <a:r>
              <a:rPr lang="en-US" sz="2200" b="0" strike="noStrike" spc="-1" dirty="0">
                <a:solidFill>
                  <a:srgbClr val="595959"/>
                </a:solidFill>
                <a:latin typeface="Calibri"/>
              </a:rPr>
              <a:t>needs large amounts of training data images / full annotations </a:t>
            </a:r>
            <a:br>
              <a:rPr lang="en-US" sz="2200" b="0" strike="noStrike" spc="-1" dirty="0">
                <a:solidFill>
                  <a:srgbClr val="595959"/>
                </a:solidFill>
                <a:latin typeface="Calibri"/>
              </a:rPr>
            </a:br>
            <a:r>
              <a:rPr lang="en-US" sz="2200" b="0" strike="noStrike" spc="-1" dirty="0">
                <a:solidFill>
                  <a:srgbClr val="595959"/>
                </a:solidFill>
                <a:latin typeface="Calibri"/>
              </a:rPr>
              <a:t>(</a:t>
            </a:r>
            <a:r>
              <a:rPr lang="en-US" sz="2200" b="0" strike="sngStrike" spc="-1" dirty="0">
                <a:solidFill>
                  <a:srgbClr val="595959"/>
                </a:solidFill>
                <a:latin typeface="Calibri"/>
              </a:rPr>
              <a:t>single images, sparse annotations</a:t>
            </a:r>
            <a:r>
              <a:rPr lang="en-US" sz="2200" b="0" strike="noStrike" spc="-1" dirty="0">
                <a:solidFill>
                  <a:srgbClr val="595959"/>
                </a:solidFill>
                <a:latin typeface="Calibri"/>
              </a:rPr>
              <a:t>),</a:t>
            </a:r>
          </a:p>
          <a:p>
            <a:pPr marL="685800" lvl="1" indent="-228600">
              <a:lnSpc>
                <a:spcPct val="90000"/>
              </a:lnSpc>
              <a:spcBef>
                <a:spcPts val="499"/>
              </a:spcBef>
              <a:buClr>
                <a:srgbClr val="595959"/>
              </a:buClr>
              <a:buFont typeface="Arial"/>
              <a:buChar char="•"/>
            </a:pPr>
            <a:r>
              <a:rPr lang="en-US" sz="2200" b="0" strike="noStrike" spc="-1" dirty="0">
                <a:solidFill>
                  <a:srgbClr val="595959"/>
                </a:solidFill>
                <a:latin typeface="Calibri"/>
              </a:rPr>
              <a:t>requires a certain level of [python] expertise</a:t>
            </a:r>
          </a:p>
          <a:p>
            <a:pPr marL="228600" indent="-228600">
              <a:lnSpc>
                <a:spcPct val="90000"/>
              </a:lnSpc>
              <a:spcBef>
                <a:spcPts val="1001"/>
              </a:spcBef>
              <a:buClr>
                <a:srgbClr val="595959"/>
              </a:buClr>
              <a:buFont typeface="Arial"/>
              <a:buChar char="•"/>
            </a:pPr>
            <a:r>
              <a:rPr lang="en-US" sz="2200" b="0" u="sng" strike="noStrike" spc="-1" dirty="0">
                <a:solidFill>
                  <a:srgbClr val="595959"/>
                </a:solidFill>
                <a:latin typeface="Calibri"/>
              </a:rPr>
              <a:t>If Voronoi-Otsu-Labeling does the job, don’t dive into deep learning!</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16">
                                            <p:txEl>
                                              <p:pRg st="3" end="3"/>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91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91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91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1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91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9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BDB284B-876B-EF41-B780-30B88DFEE22A}"/>
              </a:ext>
            </a:extLst>
          </p:cNvPr>
          <p:cNvSpPr txBox="1"/>
          <p:nvPr/>
        </p:nvSpPr>
        <p:spPr>
          <a:xfrm>
            <a:off x="3453285" y="1225899"/>
            <a:ext cx="184731" cy="369332"/>
          </a:xfrm>
          <a:prstGeom prst="rect">
            <a:avLst/>
          </a:prstGeom>
          <a:noFill/>
        </p:spPr>
        <p:txBody>
          <a:bodyPr wrap="none" rtlCol="0">
            <a:spAutoFit/>
          </a:bodyPr>
          <a:lstStyle/>
          <a:p>
            <a:endParaRPr lang="en-US" dirty="0"/>
          </a:p>
        </p:txBody>
      </p:sp>
      <p:pic>
        <p:nvPicPr>
          <p:cNvPr id="5" name="Grafik 4">
            <a:extLst>
              <a:ext uri="{FF2B5EF4-FFF2-40B4-BE49-F238E27FC236}">
                <a16:creationId xmlns:a16="http://schemas.microsoft.com/office/drawing/2014/main" id="{771F6301-FF2F-1D49-8CFA-05396B073F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74" y="844514"/>
            <a:ext cx="3009900" cy="1225622"/>
          </a:xfrm>
          <a:prstGeom prst="rect">
            <a:avLst/>
          </a:prstGeom>
        </p:spPr>
      </p:pic>
      <p:pic>
        <p:nvPicPr>
          <p:cNvPr id="8" name="Grafik 7">
            <a:extLst>
              <a:ext uri="{FF2B5EF4-FFF2-40B4-BE49-F238E27FC236}">
                <a16:creationId xmlns:a16="http://schemas.microsoft.com/office/drawing/2014/main" id="{D07F4BE4-CBA1-C248-B08F-4CA8E5D3C20A}"/>
              </a:ext>
            </a:extLst>
          </p:cNvPr>
          <p:cNvPicPr>
            <a:picLocks noChangeAspect="1"/>
          </p:cNvPicPr>
          <p:nvPr/>
        </p:nvPicPr>
        <p:blipFill rotWithShape="1">
          <a:blip r:embed="rId3"/>
          <a:srcRect t="27427"/>
          <a:stretch/>
        </p:blipFill>
        <p:spPr>
          <a:xfrm>
            <a:off x="9646920" y="3251200"/>
            <a:ext cx="2545080" cy="1309041"/>
          </a:xfrm>
          <a:prstGeom prst="rect">
            <a:avLst/>
          </a:prstGeom>
        </p:spPr>
      </p:pic>
      <p:sp>
        <p:nvSpPr>
          <p:cNvPr id="9" name="Textplatzhalter 2">
            <a:extLst>
              <a:ext uri="{FF2B5EF4-FFF2-40B4-BE49-F238E27FC236}">
                <a16:creationId xmlns:a16="http://schemas.microsoft.com/office/drawing/2014/main" id="{31221FD6-08D6-3F40-ACE8-C0B9BADE7F5D}"/>
              </a:ext>
            </a:extLst>
          </p:cNvPr>
          <p:cNvSpPr txBox="1">
            <a:spLocks/>
          </p:cNvSpPr>
          <p:nvPr/>
        </p:nvSpPr>
        <p:spPr>
          <a:xfrm>
            <a:off x="694374" y="2179304"/>
            <a:ext cx="8462326" cy="3020910"/>
          </a:xfrm>
          <a:prstGeom prst="rect">
            <a:avLst/>
          </a:prstGeom>
          <a:solidFill>
            <a:schemeClr val="bg1"/>
          </a:solidFill>
          <a:ln>
            <a:noFill/>
          </a:ln>
        </p:spPr>
        <p:txBody>
          <a:bodyPr vert="horz" lIns="0" tIns="0" rIns="0" bIns="0" rtlCol="0" anchor="t">
            <a:noAutofit/>
          </a:bodyPr>
          <a:lstStyle>
            <a:lvl1pPr marL="0" indent="0" algn="l" defTabSz="914400"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6000" indent="-324000" algn="l" defTabSz="914400"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400"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6000" indent="-216000" algn="l" defTabSz="914400"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6000" indent="-179388" algn="l" defTabSz="914400"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75" indent="0" algn="l" defTabSz="914400"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75" indent="0" algn="l" defTabSz="914400"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4406900" algn="l"/>
              </a:tabLst>
            </a:pPr>
            <a:r>
              <a:rPr lang="en-US" sz="1100" dirty="0">
                <a:solidFill>
                  <a:schemeClr val="bg2">
                    <a:lumMod val="75000"/>
                  </a:schemeClr>
                </a:solidFill>
                <a:ea typeface="Open Sans" panose="020B0606030504020204" pitchFamily="34" charset="0"/>
                <a:cs typeface="Open Sans" panose="020B0606030504020204" pitchFamily="34" charset="0"/>
              </a:rPr>
              <a:t>CENTER FOR SCALABLE DATA ANALYTICS AND </a:t>
            </a:r>
            <a:br>
              <a:rPr lang="en-US" sz="1100" dirty="0">
                <a:solidFill>
                  <a:schemeClr val="bg2">
                    <a:lumMod val="75000"/>
                  </a:schemeClr>
                </a:solidFill>
                <a:ea typeface="Open Sans" panose="020B0606030504020204" pitchFamily="34" charset="0"/>
                <a:cs typeface="Open Sans" panose="020B0606030504020204" pitchFamily="34" charset="0"/>
              </a:rPr>
            </a:br>
            <a:r>
              <a:rPr lang="en-US" sz="1100" dirty="0">
                <a:solidFill>
                  <a:schemeClr val="bg2">
                    <a:lumMod val="75000"/>
                  </a:schemeClr>
                </a:solidFill>
                <a:ea typeface="Open Sans" panose="020B0606030504020204" pitchFamily="34" charset="0"/>
                <a:cs typeface="Open Sans" panose="020B0606030504020204" pitchFamily="34" charset="0"/>
              </a:rPr>
              <a:t>ARTIFICIAL INTELLIGENCE</a:t>
            </a:r>
          </a:p>
          <a:p>
            <a:endParaRPr lang="en-US" sz="2400" dirty="0">
              <a:solidFill>
                <a:schemeClr val="bg2">
                  <a:lumMod val="75000"/>
                </a:schemeClr>
              </a:solidFill>
              <a:ea typeface="Open Sans" panose="020B0606030504020204" pitchFamily="34" charset="0"/>
              <a:cs typeface="Open Sans" panose="020B0606030504020204" pitchFamily="34" charset="0"/>
            </a:endParaRPr>
          </a:p>
          <a:p>
            <a:endParaRPr lang="en-US" sz="2800" dirty="0">
              <a:solidFill>
                <a:srgbClr val="064569"/>
              </a:solidFill>
              <a:ea typeface="Open Sans ExtraBold" panose="020B0606030504020204" pitchFamily="34" charset="0"/>
              <a:cs typeface="Open Sans ExtraBold" panose="020B0606030504020204" pitchFamily="34" charset="0"/>
            </a:endParaRPr>
          </a:p>
          <a:p>
            <a:r>
              <a:rPr lang="en-US" sz="3600" b="1" dirty="0">
                <a:solidFill>
                  <a:srgbClr val="064569"/>
                </a:solidFill>
                <a:ea typeface="Open Sans ExtraBold" panose="020B0606030504020204" pitchFamily="34" charset="0"/>
                <a:cs typeface="Open Sans ExtraBold" panose="020B0606030504020204" pitchFamily="34" charset="0"/>
              </a:rPr>
              <a:t>Exercises</a:t>
            </a:r>
          </a:p>
          <a:p>
            <a:r>
              <a:rPr lang="en-US" sz="3200" dirty="0">
                <a:solidFill>
                  <a:srgbClr val="51B02F"/>
                </a:solidFill>
                <a:ea typeface="Open Sans ExtraBold" panose="020B0606030504020204" pitchFamily="34" charset="0"/>
                <a:cs typeface="Open Sans ExtraBold" panose="020B0606030504020204" pitchFamily="34" charset="0"/>
              </a:rPr>
              <a:t>Robert Haase</a:t>
            </a:r>
            <a:endParaRPr lang="en-US" sz="3200" dirty="0">
              <a:solidFill>
                <a:srgbClr val="064569"/>
              </a:solidFill>
              <a:ea typeface="Open Sans ExtraBold" panose="020B0606030504020204" pitchFamily="34" charset="0"/>
              <a:cs typeface="Open Sans ExtraBold" panose="020B0606030504020204" pitchFamily="34" charset="0"/>
            </a:endParaRPr>
          </a:p>
        </p:txBody>
      </p:sp>
      <p:pic>
        <p:nvPicPr>
          <p:cNvPr id="6" name="Grafik 5">
            <a:extLst>
              <a:ext uri="{FF2B5EF4-FFF2-40B4-BE49-F238E27FC236}">
                <a16:creationId xmlns:a16="http://schemas.microsoft.com/office/drawing/2014/main" id="{76951598-1305-8841-8866-3EAAC7B214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7063" y="4268141"/>
            <a:ext cx="604100" cy="906150"/>
          </a:xfrm>
          <a:prstGeom prst="rect">
            <a:avLst/>
          </a:prstGeom>
        </p:spPr>
      </p:pic>
      <p:pic>
        <p:nvPicPr>
          <p:cNvPr id="11" name="Grafik 10">
            <a:extLst>
              <a:ext uri="{FF2B5EF4-FFF2-40B4-BE49-F238E27FC236}">
                <a16:creationId xmlns:a16="http://schemas.microsoft.com/office/drawing/2014/main" id="{93C7B70E-714F-E34A-B234-65D2E4D62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163" y="4509561"/>
            <a:ext cx="1642275" cy="423309"/>
          </a:xfrm>
          <a:prstGeom prst="rect">
            <a:avLst/>
          </a:prstGeom>
        </p:spPr>
      </p:pic>
      <p:sp>
        <p:nvSpPr>
          <p:cNvPr id="3" name="TextBox 2">
            <a:extLst>
              <a:ext uri="{FF2B5EF4-FFF2-40B4-BE49-F238E27FC236}">
                <a16:creationId xmlns:a16="http://schemas.microsoft.com/office/drawing/2014/main" id="{39187E3B-5C76-E856-BE2C-38A7BD406DE2}"/>
              </a:ext>
            </a:extLst>
          </p:cNvPr>
          <p:cNvSpPr txBox="1"/>
          <p:nvPr/>
        </p:nvSpPr>
        <p:spPr>
          <a:xfrm>
            <a:off x="9767063" y="2974201"/>
            <a:ext cx="1730563" cy="276999"/>
          </a:xfrm>
          <a:prstGeom prst="rect">
            <a:avLst/>
          </a:prstGeom>
          <a:noFill/>
        </p:spPr>
        <p:txBody>
          <a:bodyPr wrap="square" rtlCol="0">
            <a:spAutoFit/>
          </a:bodyPr>
          <a:lstStyle/>
          <a:p>
            <a:r>
              <a:rPr lang="en-US" sz="1200" dirty="0"/>
              <a:t>Funded by</a:t>
            </a:r>
          </a:p>
        </p:txBody>
      </p:sp>
      <p:sp>
        <p:nvSpPr>
          <p:cNvPr id="4" name="TextBox 3">
            <a:extLst>
              <a:ext uri="{FF2B5EF4-FFF2-40B4-BE49-F238E27FC236}">
                <a16:creationId xmlns:a16="http://schemas.microsoft.com/office/drawing/2014/main" id="{516F1B55-AA80-BF3B-5AD9-6022C89A47FC}"/>
              </a:ext>
            </a:extLst>
          </p:cNvPr>
          <p:cNvSpPr txBox="1"/>
          <p:nvPr/>
        </p:nvSpPr>
        <p:spPr>
          <a:xfrm>
            <a:off x="3858923" y="6198911"/>
            <a:ext cx="4474154" cy="430887"/>
          </a:xfrm>
          <a:prstGeom prst="rect">
            <a:avLst/>
          </a:prstGeom>
          <a:solidFill>
            <a:schemeClr val="bg1"/>
          </a:solidFill>
        </p:spPr>
        <p:txBody>
          <a:bodyPr wrap="square">
            <a:spAutoFit/>
          </a:bodyPr>
          <a:lstStyle/>
          <a:p>
            <a:pPr algn="ctr"/>
            <a:r>
              <a:rPr lang="en-US" sz="1100" dirty="0"/>
              <a:t>These slides and the related training materials can be reused under the terms of the </a:t>
            </a:r>
            <a:r>
              <a:rPr lang="en-US" sz="1100" dirty="0">
                <a:hlinkClick r:id="rId6"/>
              </a:rPr>
              <a:t>CC-BY 4.0</a:t>
            </a:r>
            <a:r>
              <a:rPr lang="en-US" sz="1100" dirty="0"/>
              <a:t> license.</a:t>
            </a:r>
          </a:p>
        </p:txBody>
      </p:sp>
    </p:spTree>
    <p:extLst>
      <p:ext uri="{BB962C8B-B14F-4D97-AF65-F5344CB8AC3E}">
        <p14:creationId xmlns:p14="http://schemas.microsoft.com/office/powerpoint/2010/main" val="986051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p:cNvSpPr>
          <p:nvPr>
            <p:ph type="title"/>
          </p:nvPr>
        </p:nvSpPr>
        <p:spPr>
          <a:xfrm>
            <a:off x="213840" y="225720"/>
            <a:ext cx="10201320" cy="672840"/>
          </a:xfrm>
          <a:prstGeom prst="rect">
            <a:avLst/>
          </a:prstGeom>
          <a:noFill/>
          <a:ln w="0">
            <a:noFill/>
          </a:ln>
        </p:spPr>
        <p:txBody>
          <a:bodyPr anchor="ctr">
            <a:normAutofit fontScale="98000"/>
          </a:bodyPr>
          <a:lstStyle/>
          <a:p>
            <a:pPr>
              <a:lnSpc>
                <a:spcPct val="90000"/>
              </a:lnSpc>
              <a:buNone/>
            </a:pPr>
            <a:r>
              <a:rPr lang="en-US" sz="4300" b="0" strike="noStrike" spc="-1">
                <a:solidFill>
                  <a:srgbClr val="0F305A"/>
                </a:solidFill>
                <a:latin typeface="Open Sans"/>
                <a:ea typeface="Open Sans"/>
              </a:rPr>
              <a:t>Neural Networks</a:t>
            </a:r>
            <a:endParaRPr lang="en-US" sz="4300" b="0" strike="noStrike" spc="-1">
              <a:solidFill>
                <a:srgbClr val="000000"/>
              </a:solidFill>
              <a:latin typeface="Calibri"/>
            </a:endParaRPr>
          </a:p>
        </p:txBody>
      </p:sp>
      <p:sp>
        <p:nvSpPr>
          <p:cNvPr id="312" name="PlaceHolder 2"/>
          <p:cNvSpPr>
            <a:spLocks noGrp="1"/>
          </p:cNvSpPr>
          <p:nvPr>
            <p:ph/>
          </p:nvPr>
        </p:nvSpPr>
        <p:spPr>
          <a:xfrm>
            <a:off x="214200" y="1171440"/>
            <a:ext cx="11884680" cy="1081440"/>
          </a:xfrm>
          <a:prstGeom prst="rect">
            <a:avLst/>
          </a:prstGeom>
          <a:noFill/>
          <a:ln w="0">
            <a:noFill/>
          </a:ln>
        </p:spPr>
        <p:txBody>
          <a:bodyPr anchor="t">
            <a:noAutofit/>
          </a:bodyPr>
          <a:lstStyle/>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Early form: “Multilayer Perceptron”</a:t>
            </a:r>
          </a:p>
          <a:p>
            <a:pPr marL="228600" indent="-228600">
              <a:lnSpc>
                <a:spcPct val="90000"/>
              </a:lnSpc>
              <a:spcBef>
                <a:spcPts val="1001"/>
              </a:spcBef>
              <a:buClr>
                <a:srgbClr val="595959"/>
              </a:buClr>
              <a:buFont typeface="Arial"/>
              <a:buChar char="•"/>
            </a:pPr>
            <a:r>
              <a:rPr lang="en-US" sz="2200" b="0" strike="noStrike" spc="-1">
                <a:solidFill>
                  <a:srgbClr val="595959"/>
                </a:solidFill>
                <a:latin typeface="Calibri"/>
              </a:rPr>
              <a:t>fully connected class of feedforward artificial neural network</a:t>
            </a:r>
          </a:p>
        </p:txBody>
      </p:sp>
      <p:sp>
        <p:nvSpPr>
          <p:cNvPr id="313" name="Oval 4"/>
          <p:cNvSpPr/>
          <p:nvPr/>
        </p:nvSpPr>
        <p:spPr>
          <a:xfrm>
            <a:off x="5015520" y="30002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4" name="Oval 5"/>
          <p:cNvSpPr/>
          <p:nvPr/>
        </p:nvSpPr>
        <p:spPr>
          <a:xfrm>
            <a:off x="5015520" y="353376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5" name="Oval 6"/>
          <p:cNvSpPr/>
          <p:nvPr/>
        </p:nvSpPr>
        <p:spPr>
          <a:xfrm>
            <a:off x="5015520" y="4057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6" name="Oval 7"/>
          <p:cNvSpPr/>
          <p:nvPr/>
        </p:nvSpPr>
        <p:spPr>
          <a:xfrm>
            <a:off x="5015520" y="4582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7" name="Oval 8"/>
          <p:cNvSpPr/>
          <p:nvPr/>
        </p:nvSpPr>
        <p:spPr>
          <a:xfrm>
            <a:off x="6708240" y="30002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8" name="Oval 9"/>
          <p:cNvSpPr/>
          <p:nvPr/>
        </p:nvSpPr>
        <p:spPr>
          <a:xfrm>
            <a:off x="6708240" y="353376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19" name="Oval 10"/>
          <p:cNvSpPr/>
          <p:nvPr/>
        </p:nvSpPr>
        <p:spPr>
          <a:xfrm>
            <a:off x="6708240" y="405792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20" name="Oval 11"/>
          <p:cNvSpPr/>
          <p:nvPr/>
        </p:nvSpPr>
        <p:spPr>
          <a:xfrm>
            <a:off x="6708240" y="45824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21" name="Straight Connector 12"/>
          <p:cNvSpPr/>
          <p:nvPr/>
        </p:nvSpPr>
        <p:spPr>
          <a:xfrm>
            <a:off x="5472360" y="322884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2" name="Straight Connector 13"/>
          <p:cNvSpPr/>
          <p:nvPr/>
        </p:nvSpPr>
        <p:spPr>
          <a:xfrm flipV="1">
            <a:off x="5472360" y="322884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3" name="Straight Connector 14"/>
          <p:cNvSpPr/>
          <p:nvPr/>
        </p:nvSpPr>
        <p:spPr>
          <a:xfrm>
            <a:off x="5472360" y="3228840"/>
            <a:ext cx="1235520" cy="524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4" name="Straight Connector 15"/>
          <p:cNvSpPr/>
          <p:nvPr/>
        </p:nvSpPr>
        <p:spPr>
          <a:xfrm>
            <a:off x="5472360" y="378756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5" name="Straight Connector 16"/>
          <p:cNvSpPr/>
          <p:nvPr/>
        </p:nvSpPr>
        <p:spPr>
          <a:xfrm flipV="1">
            <a:off x="5472360" y="378756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6" name="Straight Connector 17"/>
          <p:cNvSpPr/>
          <p:nvPr/>
        </p:nvSpPr>
        <p:spPr>
          <a:xfrm>
            <a:off x="5472360" y="378756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7" name="Straight Connector 18"/>
          <p:cNvSpPr/>
          <p:nvPr/>
        </p:nvSpPr>
        <p:spPr>
          <a:xfrm>
            <a:off x="5472360" y="432000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8" name="Straight Connector 19"/>
          <p:cNvSpPr/>
          <p:nvPr/>
        </p:nvSpPr>
        <p:spPr>
          <a:xfrm flipV="1">
            <a:off x="5472360" y="432000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29" name="Straight Connector 20"/>
          <p:cNvSpPr/>
          <p:nvPr/>
        </p:nvSpPr>
        <p:spPr>
          <a:xfrm>
            <a:off x="5472360" y="4320000"/>
            <a:ext cx="123552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0" name="Straight Connector 21"/>
          <p:cNvSpPr/>
          <p:nvPr/>
        </p:nvSpPr>
        <p:spPr>
          <a:xfrm>
            <a:off x="5472360" y="4844520"/>
            <a:ext cx="123552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1" name="Straight Connector 22"/>
          <p:cNvSpPr/>
          <p:nvPr/>
        </p:nvSpPr>
        <p:spPr>
          <a:xfrm>
            <a:off x="5472360" y="3228840"/>
            <a:ext cx="1235520" cy="1057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2" name="Straight Connector 23"/>
          <p:cNvSpPr/>
          <p:nvPr/>
        </p:nvSpPr>
        <p:spPr>
          <a:xfrm>
            <a:off x="5472360" y="3228840"/>
            <a:ext cx="1235520" cy="15822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3" name="Straight Connector 24"/>
          <p:cNvSpPr/>
          <p:nvPr/>
        </p:nvSpPr>
        <p:spPr>
          <a:xfrm flipV="1">
            <a:off x="5472360" y="3762000"/>
            <a:ext cx="123552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4" name="Straight Connector 25"/>
          <p:cNvSpPr/>
          <p:nvPr/>
        </p:nvSpPr>
        <p:spPr>
          <a:xfrm flipV="1">
            <a:off x="5472360" y="3228840"/>
            <a:ext cx="1235520" cy="15822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5" name="Straight Connector 26"/>
          <p:cNvSpPr/>
          <p:nvPr/>
        </p:nvSpPr>
        <p:spPr>
          <a:xfrm flipV="1">
            <a:off x="5472360" y="3228840"/>
            <a:ext cx="1235520" cy="1057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6" name="Straight Connector 27"/>
          <p:cNvSpPr/>
          <p:nvPr/>
        </p:nvSpPr>
        <p:spPr>
          <a:xfrm>
            <a:off x="5472360" y="3762000"/>
            <a:ext cx="123552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37" name="Oval 28"/>
          <p:cNvSpPr/>
          <p:nvPr/>
        </p:nvSpPr>
        <p:spPr>
          <a:xfrm>
            <a:off x="3212280" y="353376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38" name="Oval 29"/>
          <p:cNvSpPr/>
          <p:nvPr/>
        </p:nvSpPr>
        <p:spPr>
          <a:xfrm>
            <a:off x="3196080" y="406764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39" name="Straight Connector 30"/>
          <p:cNvSpPr/>
          <p:nvPr/>
        </p:nvSpPr>
        <p:spPr>
          <a:xfrm flipV="1">
            <a:off x="3669480" y="3228840"/>
            <a:ext cx="1345680" cy="533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0" name="Straight Connector 33"/>
          <p:cNvSpPr/>
          <p:nvPr/>
        </p:nvSpPr>
        <p:spPr>
          <a:xfrm>
            <a:off x="3669480" y="3762000"/>
            <a:ext cx="1345680" cy="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1" name="Straight Connector 36"/>
          <p:cNvSpPr/>
          <p:nvPr/>
        </p:nvSpPr>
        <p:spPr>
          <a:xfrm>
            <a:off x="3669480" y="3762000"/>
            <a:ext cx="1345680" cy="524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2" name="Straight Connector 39"/>
          <p:cNvSpPr/>
          <p:nvPr/>
        </p:nvSpPr>
        <p:spPr>
          <a:xfrm>
            <a:off x="3653280" y="4296240"/>
            <a:ext cx="1361880" cy="5148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3" name="Straight Connector 42"/>
          <p:cNvSpPr/>
          <p:nvPr/>
        </p:nvSpPr>
        <p:spPr>
          <a:xfrm>
            <a:off x="3669480" y="3762000"/>
            <a:ext cx="1345680" cy="10490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4" name="Straight Connector 45"/>
          <p:cNvSpPr/>
          <p:nvPr/>
        </p:nvSpPr>
        <p:spPr>
          <a:xfrm flipV="1">
            <a:off x="3653280" y="4286520"/>
            <a:ext cx="1361880" cy="97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5" name="Straight Connector 46"/>
          <p:cNvSpPr/>
          <p:nvPr/>
        </p:nvSpPr>
        <p:spPr>
          <a:xfrm flipV="1">
            <a:off x="3653280" y="3762000"/>
            <a:ext cx="1361880" cy="53424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6" name="Straight Connector 47"/>
          <p:cNvSpPr/>
          <p:nvPr/>
        </p:nvSpPr>
        <p:spPr>
          <a:xfrm flipV="1">
            <a:off x="3653280" y="3228840"/>
            <a:ext cx="1361880" cy="106740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7" name="Oval 55"/>
          <p:cNvSpPr/>
          <p:nvPr/>
        </p:nvSpPr>
        <p:spPr>
          <a:xfrm>
            <a:off x="8400960" y="3812760"/>
            <a:ext cx="456840" cy="456840"/>
          </a:xfrm>
          <a:prstGeom prst="ellipse">
            <a:avLst/>
          </a:prstGeom>
          <a:solidFill>
            <a:srgbClr val="5B9BD5"/>
          </a:solid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solidFill>
                <a:schemeClr val="lt1"/>
              </a:solidFill>
              <a:latin typeface="Calibri"/>
            </a:endParaRPr>
          </a:p>
        </p:txBody>
      </p:sp>
      <p:sp>
        <p:nvSpPr>
          <p:cNvPr id="348" name="Straight Connector 69"/>
          <p:cNvSpPr/>
          <p:nvPr/>
        </p:nvSpPr>
        <p:spPr>
          <a:xfrm flipH="1">
            <a:off x="7165080" y="4041360"/>
            <a:ext cx="1235880" cy="76968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49" name="Straight Connector 72"/>
          <p:cNvSpPr/>
          <p:nvPr/>
        </p:nvSpPr>
        <p:spPr>
          <a:xfrm flipH="1" flipV="1">
            <a:off x="7165080" y="3762000"/>
            <a:ext cx="1235880" cy="2793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50" name="Straight Connector 73"/>
          <p:cNvSpPr/>
          <p:nvPr/>
        </p:nvSpPr>
        <p:spPr>
          <a:xfrm flipH="1" flipV="1">
            <a:off x="7165080" y="3228840"/>
            <a:ext cx="1235880" cy="81252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51" name="Straight Connector 74"/>
          <p:cNvSpPr/>
          <p:nvPr/>
        </p:nvSpPr>
        <p:spPr>
          <a:xfrm flipH="1">
            <a:off x="7165080" y="4041360"/>
            <a:ext cx="1235880" cy="245160"/>
          </a:xfrm>
          <a:prstGeom prst="line">
            <a:avLst/>
          </a:prstGeom>
          <a:ln w="28575">
            <a:solidFill>
              <a:srgbClr val="5B9BD5"/>
            </a:solidFill>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US" sz="1800" b="0" strike="noStrike" spc="-1">
              <a:solidFill>
                <a:srgbClr val="000000"/>
              </a:solidFill>
              <a:latin typeface="Calibri"/>
            </a:endParaRPr>
          </a:p>
        </p:txBody>
      </p:sp>
      <p:sp>
        <p:nvSpPr>
          <p:cNvPr id="352" name="TextBox 83"/>
          <p:cNvSpPr/>
          <p:nvPr/>
        </p:nvSpPr>
        <p:spPr>
          <a:xfrm>
            <a:off x="3016440" y="6262920"/>
            <a:ext cx="6147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0563C1"/>
                </a:solidFill>
                <a:uFillTx/>
                <a:latin typeface="Calibri"/>
                <a:hlinkClick r:id="rId2"/>
              </a:rPr>
              <a:t>https://en.wikipedia.org/wiki/Multilayer_perceptron</a:t>
            </a:r>
            <a:r>
              <a:rPr lang="en-US" sz="1800" b="0" strike="noStrike" spc="-1">
                <a:solidFill>
                  <a:srgbClr val="000000"/>
                </a:solidFill>
                <a:latin typeface="Calibri"/>
              </a:rPr>
              <a:t> </a:t>
            </a:r>
          </a:p>
        </p:txBody>
      </p:sp>
      <p:sp>
        <p:nvSpPr>
          <p:cNvPr id="353" name="Arrow: Right 84"/>
          <p:cNvSpPr/>
          <p:nvPr/>
        </p:nvSpPr>
        <p:spPr>
          <a:xfrm>
            <a:off x="3625200" y="5106600"/>
            <a:ext cx="4927320" cy="706680"/>
          </a:xfrm>
          <a:prstGeom prst="rightArrow">
            <a:avLst>
              <a:gd name="adj1" fmla="val 50000"/>
              <a:gd name="adj2" fmla="val 50000"/>
            </a:avLst>
          </a:prstGeom>
          <a:solidFill>
            <a:srgbClr val="FFFFFF"/>
          </a:solidFill>
          <a:ln>
            <a:solidFill>
              <a:srgbClr val="5B9BD5"/>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a:lnSpc>
                <a:spcPct val="100000"/>
              </a:lnSpc>
              <a:buNone/>
            </a:pPr>
            <a:endParaRPr lang="en-US" sz="1800" b="0" strike="noStrike" spc="-1">
              <a:latin typeface="Calibri"/>
            </a:endParaRPr>
          </a:p>
        </p:txBody>
      </p:sp>
      <p:sp>
        <p:nvSpPr>
          <p:cNvPr id="354" name="TextBox 85"/>
          <p:cNvSpPr/>
          <p:nvPr/>
        </p:nvSpPr>
        <p:spPr>
          <a:xfrm>
            <a:off x="2668680" y="2458080"/>
            <a:ext cx="15116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0" strike="noStrike" spc="-1">
                <a:solidFill>
                  <a:srgbClr val="000000"/>
                </a:solidFill>
                <a:latin typeface="Calibri"/>
              </a:rPr>
              <a:t>Input layer</a:t>
            </a:r>
          </a:p>
        </p:txBody>
      </p:sp>
      <p:sp>
        <p:nvSpPr>
          <p:cNvPr id="355" name="TextBox 86"/>
          <p:cNvSpPr/>
          <p:nvPr/>
        </p:nvSpPr>
        <p:spPr>
          <a:xfrm>
            <a:off x="5104800" y="2443320"/>
            <a:ext cx="20509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0" strike="noStrike" spc="-1">
                <a:solidFill>
                  <a:srgbClr val="000000"/>
                </a:solidFill>
                <a:latin typeface="Calibri"/>
              </a:rPr>
              <a:t>Hidden layer(s)</a:t>
            </a:r>
          </a:p>
        </p:txBody>
      </p:sp>
      <p:sp>
        <p:nvSpPr>
          <p:cNvPr id="356" name="TextBox 87"/>
          <p:cNvSpPr/>
          <p:nvPr/>
        </p:nvSpPr>
        <p:spPr>
          <a:xfrm>
            <a:off x="7900920" y="2441880"/>
            <a:ext cx="17384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0" strike="noStrike" spc="-1">
                <a:solidFill>
                  <a:srgbClr val="000000"/>
                </a:solidFill>
                <a:latin typeface="Calibri"/>
              </a:rPr>
              <a:t>Output layer</a:t>
            </a:r>
          </a:p>
        </p:txBody>
      </p:sp>
      <p:sp>
        <p:nvSpPr>
          <p:cNvPr id="357" name="Speech Bubble: Rectangle 88"/>
          <p:cNvSpPr/>
          <p:nvPr/>
        </p:nvSpPr>
        <p:spPr>
          <a:xfrm>
            <a:off x="8130960" y="1171440"/>
            <a:ext cx="3846240" cy="1220400"/>
          </a:xfrm>
          <a:prstGeom prst="wedgeRectCallout">
            <a:avLst>
              <a:gd name="adj1" fmla="val -79714"/>
              <a:gd name="adj2" fmla="val 56739"/>
            </a:avLst>
          </a:prstGeom>
          <a:solidFill>
            <a:srgbClr val="FFFFFF"/>
          </a:solidFill>
          <a:ln>
            <a:solidFill>
              <a:srgbClr val="5B9BD5"/>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a:lnSpc>
                <a:spcPct val="100000"/>
              </a:lnSpc>
              <a:buNone/>
            </a:pPr>
            <a:r>
              <a:rPr lang="en-US" sz="2800" b="0" strike="noStrike" spc="-1">
                <a:solidFill>
                  <a:schemeClr val="dk1"/>
                </a:solidFill>
                <a:latin typeface="Calibri"/>
              </a:rPr>
              <a:t>If there are </a:t>
            </a:r>
            <a:r>
              <a:rPr lang="en-US" sz="2800" b="0" i="1" strike="noStrike" spc="-1">
                <a:solidFill>
                  <a:schemeClr val="dk1"/>
                </a:solidFill>
                <a:latin typeface="Calibri"/>
              </a:rPr>
              <a:t>many</a:t>
            </a:r>
            <a:r>
              <a:rPr lang="en-US" sz="2800" b="0" strike="noStrike" spc="-1">
                <a:solidFill>
                  <a:schemeClr val="dk1"/>
                </a:solidFill>
                <a:latin typeface="Calibri"/>
              </a:rPr>
              <a:t> hidden layers, we speak of a </a:t>
            </a:r>
            <a:r>
              <a:rPr lang="en-US" sz="2800" b="0" i="1" strike="noStrike" spc="-1">
                <a:solidFill>
                  <a:schemeClr val="dk1"/>
                </a:solidFill>
                <a:latin typeface="Calibri"/>
              </a:rPr>
              <a:t>deep</a:t>
            </a:r>
            <a:r>
              <a:rPr lang="en-US" sz="2800" b="0" strike="noStrike" spc="-1">
                <a:solidFill>
                  <a:schemeClr val="dk1"/>
                </a:solidFill>
                <a:latin typeface="Calibri"/>
              </a:rPr>
              <a:t> neural network</a:t>
            </a:r>
            <a:endParaRPr lang="en-US" sz="2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03033A-0F58-F2CB-048F-DE83ED1F00AA}"/>
              </a:ext>
            </a:extLst>
          </p:cNvPr>
          <p:cNvSpPr>
            <a:spLocks noGrp="1"/>
          </p:cNvSpPr>
          <p:nvPr>
            <p:ph type="title"/>
          </p:nvPr>
        </p:nvSpPr>
        <p:spPr/>
        <p:txBody>
          <a:bodyPr/>
          <a:lstStyle/>
          <a:p>
            <a:r>
              <a:rPr lang="de-DE" dirty="0" err="1"/>
              <a:t>Exercises</a:t>
            </a:r>
            <a:endParaRPr lang="en-US" dirty="0"/>
          </a:p>
        </p:txBody>
      </p:sp>
      <p:sp>
        <p:nvSpPr>
          <p:cNvPr id="4" name="Content Placeholder 3">
            <a:extLst>
              <a:ext uri="{FF2B5EF4-FFF2-40B4-BE49-F238E27FC236}">
                <a16:creationId xmlns:a16="http://schemas.microsoft.com/office/drawing/2014/main" id="{524BCAAB-FF14-49B8-A72B-730AAEFE60D0}"/>
              </a:ext>
            </a:extLst>
          </p:cNvPr>
          <p:cNvSpPr>
            <a:spLocks noGrp="1"/>
          </p:cNvSpPr>
          <p:nvPr>
            <p:ph sz="quarter" idx="10"/>
          </p:nvPr>
        </p:nvSpPr>
        <p:spPr/>
        <p:txBody>
          <a:bodyPr/>
          <a:lstStyle/>
          <a:p>
            <a:r>
              <a:rPr lang="de-DE" sz="2800" dirty="0" err="1"/>
              <a:t>Make</a:t>
            </a:r>
            <a:r>
              <a:rPr lang="de-DE" sz="2800" dirty="0"/>
              <a:t> noise2void, </a:t>
            </a:r>
            <a:r>
              <a:rPr lang="de-DE" sz="2800" dirty="0" err="1"/>
              <a:t>stardist</a:t>
            </a:r>
            <a:r>
              <a:rPr lang="de-DE" sz="2800" dirty="0"/>
              <a:t>, </a:t>
            </a:r>
            <a:r>
              <a:rPr lang="de-DE" sz="2800" dirty="0" err="1"/>
              <a:t>cellpose</a:t>
            </a:r>
            <a:r>
              <a:rPr lang="de-DE" sz="2800" dirty="0"/>
              <a:t>, </a:t>
            </a:r>
            <a:r>
              <a:rPr lang="de-DE" sz="2800" dirty="0" err="1"/>
              <a:t>micro</a:t>
            </a:r>
            <a:r>
              <a:rPr lang="de-DE" sz="2800" dirty="0"/>
              <a:t>-sam and </a:t>
            </a:r>
            <a:r>
              <a:rPr lang="de-DE" sz="2800" dirty="0" err="1"/>
              <a:t>cellpose</a:t>
            </a:r>
            <a:r>
              <a:rPr lang="de-DE" sz="2800" dirty="0"/>
              <a:t>-sam </a:t>
            </a:r>
            <a:r>
              <a:rPr lang="de-DE" sz="2800" dirty="0" err="1"/>
              <a:t>work</a:t>
            </a:r>
            <a:r>
              <a:rPr lang="de-DE" sz="2800" dirty="0"/>
              <a:t>. </a:t>
            </a:r>
            <a:br>
              <a:rPr lang="de-DE" sz="2800" dirty="0"/>
            </a:br>
            <a:r>
              <a:rPr lang="de-DE" sz="2800" dirty="0" err="1"/>
              <a:t>Hint</a:t>
            </a:r>
            <a:r>
              <a:rPr lang="de-DE" sz="2800" dirty="0"/>
              <a:t>: This </a:t>
            </a:r>
            <a:r>
              <a:rPr lang="de-DE" sz="2800" dirty="0" err="1"/>
              <a:t>may</a:t>
            </a:r>
            <a:r>
              <a:rPr lang="de-DE" sz="2800" dirty="0"/>
              <a:t> </a:t>
            </a:r>
            <a:r>
              <a:rPr lang="de-DE" sz="2800" dirty="0" err="1"/>
              <a:t>screw</a:t>
            </a:r>
            <a:r>
              <a:rPr lang="de-DE" sz="2800" dirty="0"/>
              <a:t> </a:t>
            </a:r>
            <a:r>
              <a:rPr lang="de-DE" sz="2800" dirty="0" err="1"/>
              <a:t>up</a:t>
            </a:r>
            <a:r>
              <a:rPr lang="de-DE" sz="2800" dirty="0"/>
              <a:t> </a:t>
            </a:r>
            <a:br>
              <a:rPr lang="de-DE" sz="2800" dirty="0"/>
            </a:br>
            <a:r>
              <a:rPr lang="de-DE" sz="2800" dirty="0" err="1"/>
              <a:t>your</a:t>
            </a:r>
            <a:r>
              <a:rPr lang="de-DE" sz="2800" dirty="0"/>
              <a:t> </a:t>
            </a:r>
            <a:r>
              <a:rPr lang="de-DE" sz="2800" dirty="0" err="1"/>
              <a:t>conda</a:t>
            </a:r>
            <a:r>
              <a:rPr lang="de-DE" sz="2800" dirty="0"/>
              <a:t> </a:t>
            </a:r>
            <a:r>
              <a:rPr lang="de-DE" sz="2800" dirty="0" err="1"/>
              <a:t>environment</a:t>
            </a:r>
            <a:r>
              <a:rPr lang="de-DE" sz="2800" dirty="0"/>
              <a:t>.</a:t>
            </a:r>
            <a:endParaRPr lang="de-DE" dirty="0"/>
          </a:p>
          <a:p>
            <a:r>
              <a:rPr lang="de-DE" dirty="0"/>
              <a:t>In </a:t>
            </a:r>
            <a:r>
              <a:rPr lang="de-DE" dirty="0" err="1"/>
              <a:t>case</a:t>
            </a:r>
            <a:r>
              <a:rPr lang="de-DE" dirty="0"/>
              <a:t> of </a:t>
            </a:r>
            <a:r>
              <a:rPr lang="de-DE" dirty="0" err="1"/>
              <a:t>weird</a:t>
            </a:r>
            <a:r>
              <a:rPr lang="de-DE" dirty="0"/>
              <a:t> </a:t>
            </a:r>
            <a:r>
              <a:rPr lang="de-DE" dirty="0" err="1"/>
              <a:t>errors</a:t>
            </a:r>
            <a:r>
              <a:rPr lang="de-DE" dirty="0"/>
              <a:t>:</a:t>
            </a:r>
          </a:p>
          <a:p>
            <a:pPr marL="457200" indent="-457200">
              <a:buAutoNum type="arabicPeriod"/>
            </a:pPr>
            <a:r>
              <a:rPr lang="de-DE" dirty="0" err="1"/>
              <a:t>Don‘t</a:t>
            </a:r>
            <a:r>
              <a:rPr lang="de-DE" dirty="0"/>
              <a:t> </a:t>
            </a:r>
            <a:r>
              <a:rPr lang="de-DE" dirty="0" err="1"/>
              <a:t>panic</a:t>
            </a:r>
            <a:endParaRPr lang="de-DE" dirty="0"/>
          </a:p>
          <a:p>
            <a:pPr marL="457200" indent="-457200">
              <a:buAutoNum type="arabicPeriod"/>
            </a:pPr>
            <a:r>
              <a:rPr lang="de-DE" dirty="0" err="1"/>
              <a:t>Recreate</a:t>
            </a:r>
            <a:r>
              <a:rPr lang="de-DE" dirty="0"/>
              <a:t> </a:t>
            </a:r>
            <a:r>
              <a:rPr lang="de-DE" dirty="0" err="1"/>
              <a:t>you</a:t>
            </a:r>
            <a:r>
              <a:rPr lang="de-DE" dirty="0"/>
              <a:t> </a:t>
            </a:r>
            <a:r>
              <a:rPr lang="de-DE" dirty="0" err="1"/>
              <a:t>environment</a:t>
            </a:r>
            <a:endParaRPr lang="de-DE" dirty="0"/>
          </a:p>
          <a:p>
            <a:pPr marL="457200" indent="-457200">
              <a:buAutoNum type="arabicPeriod"/>
            </a:pPr>
            <a:r>
              <a:rPr lang="de-DE" dirty="0" err="1"/>
              <a:t>Install</a:t>
            </a:r>
            <a:r>
              <a:rPr lang="de-DE" dirty="0"/>
              <a:t> </a:t>
            </a:r>
            <a:r>
              <a:rPr lang="de-DE" dirty="0" err="1"/>
              <a:t>the</a:t>
            </a:r>
            <a:r>
              <a:rPr lang="de-DE" dirty="0"/>
              <a:t> </a:t>
            </a:r>
            <a:r>
              <a:rPr lang="de-DE" dirty="0" err="1"/>
              <a:t>thing</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use</a:t>
            </a:r>
            <a:r>
              <a:rPr lang="de-DE" dirty="0"/>
              <a:t>, </a:t>
            </a:r>
            <a:br>
              <a:rPr lang="de-DE" dirty="0"/>
            </a:br>
            <a:r>
              <a:rPr lang="de-DE" dirty="0" err="1"/>
              <a:t>preferably</a:t>
            </a:r>
            <a:r>
              <a:rPr lang="de-DE" dirty="0"/>
              <a:t> </a:t>
            </a:r>
            <a:r>
              <a:rPr lang="de-DE" dirty="0" err="1"/>
              <a:t>using</a:t>
            </a:r>
            <a:r>
              <a:rPr lang="de-DE" dirty="0"/>
              <a:t> </a:t>
            </a:r>
            <a:r>
              <a:rPr lang="de-DE" dirty="0" err="1"/>
              <a:t>conda</a:t>
            </a:r>
            <a:r>
              <a:rPr lang="de-DE" dirty="0"/>
              <a:t>.</a:t>
            </a:r>
            <a:endParaRPr lang="en-US" dirty="0"/>
          </a:p>
        </p:txBody>
      </p:sp>
      <p:pic>
        <p:nvPicPr>
          <p:cNvPr id="6" name="Picture 5">
            <a:extLst>
              <a:ext uri="{FF2B5EF4-FFF2-40B4-BE49-F238E27FC236}">
                <a16:creationId xmlns:a16="http://schemas.microsoft.com/office/drawing/2014/main" id="{5D61E4AE-BFF4-EC21-0666-4598C824D1AB}"/>
              </a:ext>
            </a:extLst>
          </p:cNvPr>
          <p:cNvPicPr>
            <a:picLocks noChangeAspect="1"/>
          </p:cNvPicPr>
          <p:nvPr/>
        </p:nvPicPr>
        <p:blipFill rotWithShape="1">
          <a:blip r:embed="rId2"/>
          <a:srcRect r="48557"/>
          <a:stretch/>
        </p:blipFill>
        <p:spPr>
          <a:xfrm>
            <a:off x="5456864" y="1721168"/>
            <a:ext cx="2426747" cy="2712793"/>
          </a:xfrm>
          <a:prstGeom prst="rect">
            <a:avLst/>
          </a:prstGeom>
        </p:spPr>
      </p:pic>
      <p:sp>
        <p:nvSpPr>
          <p:cNvPr id="7" name="Speech Bubble: Rectangle 6">
            <a:extLst>
              <a:ext uri="{FF2B5EF4-FFF2-40B4-BE49-F238E27FC236}">
                <a16:creationId xmlns:a16="http://schemas.microsoft.com/office/drawing/2014/main" id="{DCBB8698-57BA-1F24-B9A8-743AA1A980B0}"/>
              </a:ext>
            </a:extLst>
          </p:cNvPr>
          <p:cNvSpPr/>
          <p:nvPr/>
        </p:nvSpPr>
        <p:spPr>
          <a:xfrm>
            <a:off x="1911178" y="5266032"/>
            <a:ext cx="3997121" cy="1070919"/>
          </a:xfrm>
          <a:prstGeom prst="wedgeRectCallout">
            <a:avLst>
              <a:gd name="adj1" fmla="val -22673"/>
              <a:gd name="adj2" fmla="val -650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err="1"/>
              <a:t>Creating</a:t>
            </a:r>
            <a:r>
              <a:rPr lang="de-DE" sz="2000" dirty="0"/>
              <a:t> </a:t>
            </a:r>
            <a:r>
              <a:rPr lang="de-DE" sz="2000" dirty="0" err="1"/>
              <a:t>conda</a:t>
            </a:r>
            <a:r>
              <a:rPr lang="de-DE" sz="2000" dirty="0"/>
              <a:t> </a:t>
            </a:r>
            <a:r>
              <a:rPr lang="de-DE" sz="2000" dirty="0" err="1"/>
              <a:t>environments</a:t>
            </a:r>
            <a:r>
              <a:rPr lang="de-DE" sz="2000" dirty="0"/>
              <a:t> </a:t>
            </a:r>
            <a:r>
              <a:rPr lang="de-DE" sz="2000" dirty="0" err="1"/>
              <a:t>is</a:t>
            </a:r>
            <a:r>
              <a:rPr lang="de-DE" sz="2000" dirty="0"/>
              <a:t> not a </a:t>
            </a:r>
            <a:r>
              <a:rPr lang="de-DE" sz="2000" dirty="0" err="1"/>
              <a:t>big</a:t>
            </a:r>
            <a:r>
              <a:rPr lang="de-DE" sz="2000" dirty="0"/>
              <a:t> deal, just like </a:t>
            </a:r>
            <a:r>
              <a:rPr lang="de-DE" sz="2000" dirty="0" err="1"/>
              <a:t>grabbing</a:t>
            </a:r>
            <a:r>
              <a:rPr lang="de-DE" sz="2000" dirty="0"/>
              <a:t> a </a:t>
            </a:r>
            <a:r>
              <a:rPr lang="de-DE" sz="2000" dirty="0" err="1"/>
              <a:t>spoon</a:t>
            </a:r>
            <a:r>
              <a:rPr lang="de-DE" sz="2000" dirty="0"/>
              <a:t> </a:t>
            </a:r>
            <a:r>
              <a:rPr lang="de-DE" sz="2000" dirty="0" err="1"/>
              <a:t>before</a:t>
            </a:r>
            <a:r>
              <a:rPr lang="de-DE" sz="2000" dirty="0"/>
              <a:t> </a:t>
            </a:r>
            <a:r>
              <a:rPr lang="de-DE" sz="2000" dirty="0" err="1"/>
              <a:t>eating</a:t>
            </a:r>
            <a:r>
              <a:rPr lang="de-DE" sz="2000" dirty="0"/>
              <a:t> </a:t>
            </a:r>
            <a:r>
              <a:rPr lang="de-DE" sz="2000" dirty="0" err="1"/>
              <a:t>soup</a:t>
            </a:r>
            <a:r>
              <a:rPr lang="de-DE" sz="2000" dirty="0"/>
              <a:t>.</a:t>
            </a:r>
            <a:endParaRPr lang="en-US" sz="2000" dirty="0"/>
          </a:p>
        </p:txBody>
      </p:sp>
      <p:pic>
        <p:nvPicPr>
          <p:cNvPr id="9" name="Picture 8">
            <a:extLst>
              <a:ext uri="{FF2B5EF4-FFF2-40B4-BE49-F238E27FC236}">
                <a16:creationId xmlns:a16="http://schemas.microsoft.com/office/drawing/2014/main" id="{EE094ABC-6342-3129-E4C6-0881CCC44FE0}"/>
              </a:ext>
            </a:extLst>
          </p:cNvPr>
          <p:cNvPicPr>
            <a:picLocks noChangeAspect="1"/>
          </p:cNvPicPr>
          <p:nvPr/>
        </p:nvPicPr>
        <p:blipFill>
          <a:blip r:embed="rId3"/>
          <a:stretch>
            <a:fillRect/>
          </a:stretch>
        </p:blipFill>
        <p:spPr>
          <a:xfrm>
            <a:off x="8114270" y="1721167"/>
            <a:ext cx="3717405" cy="2712793"/>
          </a:xfrm>
          <a:prstGeom prst="rect">
            <a:avLst/>
          </a:prstGeom>
        </p:spPr>
      </p:pic>
      <p:pic>
        <p:nvPicPr>
          <p:cNvPr id="11" name="Picture 10">
            <a:extLst>
              <a:ext uri="{FF2B5EF4-FFF2-40B4-BE49-F238E27FC236}">
                <a16:creationId xmlns:a16="http://schemas.microsoft.com/office/drawing/2014/main" id="{B544AD67-FF63-3E56-B999-0BD8EE8E6E24}"/>
              </a:ext>
            </a:extLst>
          </p:cNvPr>
          <p:cNvPicPr>
            <a:picLocks noChangeAspect="1"/>
          </p:cNvPicPr>
          <p:nvPr/>
        </p:nvPicPr>
        <p:blipFill>
          <a:blip r:embed="rId4"/>
          <a:stretch>
            <a:fillRect/>
          </a:stretch>
        </p:blipFill>
        <p:spPr>
          <a:xfrm>
            <a:off x="6071286" y="2988004"/>
            <a:ext cx="6028681" cy="297978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50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UD_2018">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5" id="{F5DABC0C-316B-434E-B9F8-D3370FD95A3E}" vid="{19CB8540-6DD6-924D-B8D0-2D0F9399859F}"/>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BEE476C9DF2F248B265B4A3C7AC3448" ma:contentTypeVersion="11" ma:contentTypeDescription="Ein neues Dokument erstellen." ma:contentTypeScope="" ma:versionID="0793756170811d0eb752a3111ee68051">
  <xsd:schema xmlns:xsd="http://www.w3.org/2001/XMLSchema" xmlns:xs="http://www.w3.org/2001/XMLSchema" xmlns:p="http://schemas.microsoft.com/office/2006/metadata/properties" xmlns:ns2="a086261e-0429-4196-aa9d-895edc846c16" targetNamespace="http://schemas.microsoft.com/office/2006/metadata/properties" ma:root="true" ma:fieldsID="dda6790b4f1926a9a2f1b57ce85fcf7a" ns2:_="">
    <xsd:import namespace="a086261e-0429-4196-aa9d-895edc846c1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86261e-0429-4196-aa9d-895edc846c16"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Beständige ID" ma:description="ID beim Hinzufügen beibehalten."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a086261e-0429-4196-aa9d-895edc846c16">ZIHTEAMSITE-196109956-1493</_dlc_DocId>
    <_dlc_DocIdUrl xmlns="a086261e-0429-4196-aa9d-895edc846c16">
      <Url>https://sharepoint.tu-dresden.de/sites/zih/projekte/scads/_layouts/15/DocIdRedir.aspx?ID=ZIHTEAMSITE-196109956-1493</Url>
      <Description>ZIHTEAMSITE-196109956-1493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41C5575-D805-4D41-AA18-4E77B970908E}">
  <ds:schemaRefs>
    <ds:schemaRef ds:uri="http://schemas.microsoft.com/sharepoint/v3/contenttype/forms"/>
  </ds:schemaRefs>
</ds:datastoreItem>
</file>

<file path=customXml/itemProps2.xml><?xml version="1.0" encoding="utf-8"?>
<ds:datastoreItem xmlns:ds="http://schemas.openxmlformats.org/officeDocument/2006/customXml" ds:itemID="{3F7354A6-EABF-4029-B3F4-181CA108D2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86261e-0429-4196-aa9d-895edc846c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8F8D1C-8693-43B4-9141-AEF95057B684}">
  <ds:schemaRefs>
    <ds:schemaRef ds:uri="http://schemas.openxmlformats.org/package/2006/metadata/core-properties"/>
    <ds:schemaRef ds:uri="http://purl.org/dc/terms/"/>
    <ds:schemaRef ds:uri="http://schemas.microsoft.com/office/2006/documentManagement/types"/>
    <ds:schemaRef ds:uri="http://purl.org/dc/dcmitype/"/>
    <ds:schemaRef ds:uri="http://schemas.microsoft.com/office/2006/metadata/properties"/>
    <ds:schemaRef ds:uri="http://www.w3.org/XML/1998/namespace"/>
    <ds:schemaRef ds:uri="http://schemas.microsoft.com/office/infopath/2007/PartnerControls"/>
    <ds:schemaRef ds:uri="a086261e-0429-4196-aa9d-895edc846c16"/>
    <ds:schemaRef ds:uri="http://purl.org/dc/elements/1.1/"/>
  </ds:schemaRefs>
</ds:datastoreItem>
</file>

<file path=customXml/itemProps4.xml><?xml version="1.0" encoding="utf-8"?>
<ds:datastoreItem xmlns:ds="http://schemas.openxmlformats.org/officeDocument/2006/customXml" ds:itemID="{76DC3C5C-13A8-4AE9-9F1D-E2AC52CBD04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3035</TotalTime>
  <Words>4954</Words>
  <Application>Microsoft Office PowerPoint</Application>
  <PresentationFormat>Widescreen</PresentationFormat>
  <Paragraphs>813</Paragraphs>
  <Slides>90</Slides>
  <Notes>6</Notes>
  <HiddenSlides>6</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90</vt:i4>
      </vt:variant>
    </vt:vector>
  </HeadingPairs>
  <TitlesOfParts>
    <vt:vector size="103" baseType="lpstr">
      <vt:lpstr>-apple-system</vt:lpstr>
      <vt:lpstr>Arial</vt:lpstr>
      <vt:lpstr>Calibri</vt:lpstr>
      <vt:lpstr>Calibri Light</vt:lpstr>
      <vt:lpstr>Cambria Math</vt:lpstr>
      <vt:lpstr>GillSansRegular</vt:lpstr>
      <vt:lpstr>Harding</vt:lpstr>
      <vt:lpstr>Helvetica Neue</vt:lpstr>
      <vt:lpstr>Open Sans</vt:lpstr>
      <vt:lpstr>Open Sans ExtraBold</vt:lpstr>
      <vt:lpstr>Times New Roman</vt:lpstr>
      <vt:lpstr>Wingdings</vt:lpstr>
      <vt:lpstr>TUD_2018</vt:lpstr>
      <vt:lpstr>PowerPoint Presentation</vt:lpstr>
      <vt:lpstr>Exam Bio-image Data Science</vt:lpstr>
      <vt:lpstr>Quiz</vt:lpstr>
      <vt:lpstr>Quiz</vt:lpstr>
      <vt:lpstr>PowerPoint Presentation</vt:lpstr>
      <vt:lpstr>Machine learning for image analysis</vt:lpstr>
      <vt:lpstr>Outlook: Deep learning for image analysis</vt:lpstr>
      <vt:lpstr>Neural networks</vt:lpstr>
      <vt:lpstr>Neural Networks</vt:lpstr>
      <vt:lpstr>Convolutional neural networks</vt:lpstr>
      <vt:lpstr>Convolutional neural networks</vt:lpstr>
      <vt:lpstr>Convolutional neural networks</vt:lpstr>
      <vt:lpstr>Activation functions</vt:lpstr>
      <vt:lpstr>Convolutional neural networks</vt:lpstr>
      <vt:lpstr>Activation functions</vt:lpstr>
      <vt:lpstr>Activation functions</vt:lpstr>
      <vt:lpstr>Learning: Back propagation</vt:lpstr>
      <vt:lpstr>Learning: Back propagation</vt:lpstr>
      <vt:lpstr>Training NNs: Batch size &amp; epochs</vt:lpstr>
      <vt:lpstr>Training NNs: Batch size &amp; epochs</vt:lpstr>
      <vt:lpstr>Training NNs: Batch size &amp; epochs</vt:lpstr>
      <vt:lpstr>Training NNs: Drop-out</vt:lpstr>
      <vt:lpstr>Training NNs: Drop-out</vt:lpstr>
      <vt:lpstr>Model validation</vt:lpstr>
      <vt:lpstr>PowerPoint Presentation</vt:lpstr>
      <vt:lpstr>Interpretability of Deep-Learning algorithms</vt:lpstr>
      <vt:lpstr>Gradient Class-Activation Maps (Grad-CAM)</vt:lpstr>
      <vt:lpstr>Gradient Class-Activation Maps (Grad-CAM)</vt:lpstr>
      <vt:lpstr>Gradient Class-Activation Maps (Grad-CAM)</vt:lpstr>
      <vt:lpstr>Quiz</vt:lpstr>
      <vt:lpstr>Gradient Class-Activation Maps (Grad-CAM)</vt:lpstr>
      <vt:lpstr>Gradient Class-Activation Maps (Grad-CAM)</vt:lpstr>
      <vt:lpstr>Gradient Class-Activation Maps (Grad-CAM)</vt:lpstr>
      <vt:lpstr>Gradient Class-Activation Maps (Grad-CAM)</vt:lpstr>
      <vt:lpstr>PowerPoint Presentation</vt:lpstr>
      <vt:lpstr>Deep Learning for Microscopy</vt:lpstr>
      <vt:lpstr>Trade-offs in live-cell imaging</vt:lpstr>
      <vt:lpstr>Traditional architecture: Encoder-Decoder Networks </vt:lpstr>
      <vt:lpstr>Traditional architecture: Encoder-Decoder Networks </vt:lpstr>
      <vt:lpstr>Image denoising: CARE</vt:lpstr>
      <vt:lpstr>Image denoising: CARE</vt:lpstr>
      <vt:lpstr>Noise2noise</vt:lpstr>
      <vt:lpstr>Noise2noise</vt:lpstr>
      <vt:lpstr>Noise2void</vt:lpstr>
      <vt:lpstr>Noise2void</vt:lpstr>
      <vt:lpstr>Noise2void</vt:lpstr>
      <vt:lpstr>Noise2void</vt:lpstr>
      <vt:lpstr>Image denoising</vt:lpstr>
      <vt:lpstr>DL-based image segmentation</vt:lpstr>
      <vt:lpstr>StarDist: Nuclei segmentation</vt:lpstr>
      <vt:lpstr>StarDist</vt:lpstr>
      <vt:lpstr>StarDist</vt:lpstr>
      <vt:lpstr>StarDist: Limitations</vt:lpstr>
      <vt:lpstr>Quiz</vt:lpstr>
      <vt:lpstr>StarDist: Python</vt:lpstr>
      <vt:lpstr>StarDist: Business model</vt:lpstr>
      <vt:lpstr>CellPose</vt:lpstr>
      <vt:lpstr>CellPose: Training</vt:lpstr>
      <vt:lpstr>CellPose: Prediction</vt:lpstr>
      <vt:lpstr>CellPose</vt:lpstr>
      <vt:lpstr>Cellpose 3D</vt:lpstr>
      <vt:lpstr>Cellpose in Python</vt:lpstr>
      <vt:lpstr>Cellpose in Python</vt:lpstr>
      <vt:lpstr>Cellpose 2</vt:lpstr>
      <vt:lpstr>Cellpose 3</vt:lpstr>
      <vt:lpstr>A short excursion…</vt:lpstr>
      <vt:lpstr>A short excursion…</vt:lpstr>
      <vt:lpstr>A short excursion…</vt:lpstr>
      <vt:lpstr>A short excursion…</vt:lpstr>
      <vt:lpstr>A short excursion…</vt:lpstr>
      <vt:lpstr>A short excursion…</vt:lpstr>
      <vt:lpstr>A short excursion…</vt:lpstr>
      <vt:lpstr>A short excursion…</vt:lpstr>
      <vt:lpstr>Segment Anything Model</vt:lpstr>
      <vt:lpstr>Segment Anything Model</vt:lpstr>
      <vt:lpstr>Segment Anything Model</vt:lpstr>
      <vt:lpstr>Segment Anything Model</vt:lpstr>
      <vt:lpstr>Segment Anything Model</vt:lpstr>
      <vt:lpstr>Segment Anything Model for Microscopy</vt:lpstr>
      <vt:lpstr>Segment Anything Model for Microscopy</vt:lpstr>
      <vt:lpstr>Segment Anything Model for Microscopy</vt:lpstr>
      <vt:lpstr>Segment Anything Model for Microscopy</vt:lpstr>
      <vt:lpstr>Segment Anything Model for Microscopy</vt:lpstr>
      <vt:lpstr>CellPose-SAM</vt:lpstr>
      <vt:lpstr>CellPose-SAM: Model fine-tuning</vt:lpstr>
      <vt:lpstr>CellPose SAM in Python</vt:lpstr>
      <vt:lpstr>Quiz: What could we do to deal with such artifacts at the image border?</vt:lpstr>
      <vt:lpstr>Summary: Deep Learning for Bio-image Analysis</vt:lpstr>
      <vt:lpstr>PowerPoint Presentation</vt:lpstr>
      <vt:lpstr>Exercises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Thomas Burghardt</dc:creator>
  <cp:lastModifiedBy>Robert Haase</cp:lastModifiedBy>
  <cp:revision>118</cp:revision>
  <dcterms:modified xsi:type="dcterms:W3CDTF">2025-05-29T14:37:14Z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0x0101003BEE476C9DF2F248B265B4A3C7AC3448</vt:lpwstr>
  </property>
  <property fmtid="{D5CDD505-2E9C-101B-9397-08002B2CF9AE}" pid="3" name="_dlc_DocIdItemGuid">
    <vt:lpwstr>72f4eced-47dd-49c0-bdfa-f3d2425fc663</vt:lpwstr>
  </property>
</Properties>
</file>