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69"/>
  </p:notesMasterIdLst>
  <p:sldIdLst>
    <p:sldId id="1336" r:id="rId2"/>
    <p:sldId id="1366" r:id="rId3"/>
    <p:sldId id="1421" r:id="rId4"/>
    <p:sldId id="1275" r:id="rId5"/>
    <p:sldId id="929" r:id="rId6"/>
    <p:sldId id="490" r:id="rId7"/>
    <p:sldId id="442" r:id="rId8"/>
    <p:sldId id="492" r:id="rId9"/>
    <p:sldId id="1313" r:id="rId10"/>
    <p:sldId id="441" r:id="rId11"/>
    <p:sldId id="1320" r:id="rId12"/>
    <p:sldId id="586" r:id="rId13"/>
    <p:sldId id="1426" r:id="rId14"/>
    <p:sldId id="1326" r:id="rId15"/>
    <p:sldId id="1327" r:id="rId16"/>
    <p:sldId id="293" r:id="rId17"/>
    <p:sldId id="1330" r:id="rId18"/>
    <p:sldId id="1331" r:id="rId19"/>
    <p:sldId id="262" r:id="rId20"/>
    <p:sldId id="587" r:id="rId21"/>
    <p:sldId id="300" r:id="rId22"/>
    <p:sldId id="964" r:id="rId23"/>
    <p:sldId id="742" r:id="rId24"/>
    <p:sldId id="747" r:id="rId25"/>
    <p:sldId id="743" r:id="rId26"/>
    <p:sldId id="772" r:id="rId27"/>
    <p:sldId id="877" r:id="rId28"/>
    <p:sldId id="1401" r:id="rId29"/>
    <p:sldId id="1332" r:id="rId30"/>
    <p:sldId id="327" r:id="rId31"/>
    <p:sldId id="1333" r:id="rId32"/>
    <p:sldId id="1316" r:id="rId33"/>
    <p:sldId id="550" r:id="rId34"/>
    <p:sldId id="945" r:id="rId35"/>
    <p:sldId id="575" r:id="rId36"/>
    <p:sldId id="947" r:id="rId37"/>
    <p:sldId id="1432" r:id="rId38"/>
    <p:sldId id="1427" r:id="rId39"/>
    <p:sldId id="948" r:id="rId40"/>
    <p:sldId id="958" r:id="rId41"/>
    <p:sldId id="320" r:id="rId42"/>
    <p:sldId id="913" r:id="rId43"/>
    <p:sldId id="1321" r:id="rId44"/>
    <p:sldId id="1418" r:id="rId45"/>
    <p:sldId id="1423" r:id="rId46"/>
    <p:sldId id="1422" r:id="rId47"/>
    <p:sldId id="940" r:id="rId48"/>
    <p:sldId id="1420" r:id="rId49"/>
    <p:sldId id="1428" r:id="rId50"/>
    <p:sldId id="1424" r:id="rId51"/>
    <p:sldId id="1425" r:id="rId52"/>
    <p:sldId id="916" r:id="rId53"/>
    <p:sldId id="1329" r:id="rId54"/>
    <p:sldId id="1328" r:id="rId55"/>
    <p:sldId id="1318" r:id="rId56"/>
    <p:sldId id="1335" r:id="rId57"/>
    <p:sldId id="1334" r:id="rId58"/>
    <p:sldId id="1323" r:id="rId59"/>
    <p:sldId id="1324" r:id="rId60"/>
    <p:sldId id="1325" r:id="rId61"/>
    <p:sldId id="1430" r:id="rId62"/>
    <p:sldId id="1431" r:id="rId63"/>
    <p:sldId id="921" r:id="rId64"/>
    <p:sldId id="1429" r:id="rId65"/>
    <p:sldId id="1414" r:id="rId66"/>
    <p:sldId id="1390" r:id="rId67"/>
    <p:sldId id="1433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AB28"/>
    <a:srgbClr val="FFC000"/>
    <a:srgbClr val="ED7D31"/>
    <a:srgbClr val="4BAC29"/>
    <a:srgbClr val="7BC262"/>
    <a:srgbClr val="70AD47"/>
    <a:srgbClr val="4472C4"/>
    <a:srgbClr val="FFD301"/>
    <a:srgbClr val="FFD401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0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6" y="102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82AD3-BC3D-4F70-960E-460BD144392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61E45-18C9-450B-BF5F-1F3C96E28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8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5f7bdb00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5f7bdb00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676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67d48fb1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67d48fb1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000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7">
            <a:extLst>
              <a:ext uri="{FF2B5EF4-FFF2-40B4-BE49-F238E27FC236}">
                <a16:creationId xmlns:a16="http://schemas.microsoft.com/office/drawing/2014/main" id="{FD9CF266-3BBE-C8E9-4B25-2E2B8A4C3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10019933" y="3688772"/>
            <a:ext cx="2172067" cy="1538650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FABC6E-8946-93B1-DA7F-D642A2FD0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48" y="2638991"/>
            <a:ext cx="9127958" cy="1923484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69D34-58C5-177A-5800-433B02088A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3348" y="4589464"/>
            <a:ext cx="8097386" cy="958408"/>
          </a:xfrm>
        </p:spPr>
        <p:txBody>
          <a:bodyPr/>
          <a:lstStyle>
            <a:lvl1pPr marL="0" indent="0">
              <a:buNone/>
              <a:defRPr sz="2400">
                <a:solidFill>
                  <a:srgbClr val="0030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Speaker(s)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65BEC-60E4-73E1-F5D5-F1AAB9D37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7360" y="7670780"/>
            <a:ext cx="2743200" cy="365125"/>
          </a:xfrm>
          <a:prstGeom prst="rect">
            <a:avLst/>
          </a:prstGeom>
        </p:spPr>
        <p:txBody>
          <a:bodyPr/>
          <a:lstStyle/>
          <a:p>
            <a:fld id="{3203B15E-653A-4B2F-9F5F-14E85920A6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9F11A-566E-F623-8262-9C4F0D43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80" y="7471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ABEA5-E68D-9FBD-6AF9-CA6F31BA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5720" y="7974133"/>
            <a:ext cx="2743200" cy="365125"/>
          </a:xfrm>
          <a:prstGeom prst="rect">
            <a:avLst/>
          </a:prstGeom>
        </p:spPr>
        <p:txBody>
          <a:bodyPr/>
          <a:lstStyle/>
          <a:p>
            <a:fld id="{1E909D46-20F9-4BDB-ADE5-B8144AAAE8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792E141C-97FE-646E-E102-48746DE74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>
          <a:xfrm>
            <a:off x="694440" y="708136"/>
            <a:ext cx="3343140" cy="1360064"/>
          </a:xfrm>
          <a:prstGeom prst="rect">
            <a:avLst/>
          </a:prstGeom>
          <a:ln w="0">
            <a:noFill/>
          </a:ln>
        </p:spPr>
      </p:pic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1E7EEBE-9EEC-0F1C-3A9A-CA0C93DF1943}"/>
              </a:ext>
            </a:extLst>
          </p:cNvPr>
          <p:cNvSpPr/>
          <p:nvPr userDrawn="1"/>
        </p:nvSpPr>
        <p:spPr>
          <a:xfrm>
            <a:off x="713295" y="2113451"/>
            <a:ext cx="3556284" cy="525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555A5B"/>
                </a:solidFill>
                <a:latin typeface="Open Sans"/>
                <a:ea typeface="DejaVu Sans"/>
              </a:rPr>
              <a:t>CENTER FOR SCALABLE DATA ANALYTICS AND ARTIFICIAL INTELLIGENCE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Grafik 5">
            <a:extLst>
              <a:ext uri="{FF2B5EF4-FFF2-40B4-BE49-F238E27FC236}">
                <a16:creationId xmlns:a16="http://schemas.microsoft.com/office/drawing/2014/main" id="{57855262-7238-6861-51B6-049E4DF9D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>
          <a:xfrm>
            <a:off x="8791335" y="5091480"/>
            <a:ext cx="563086" cy="845640"/>
          </a:xfrm>
          <a:prstGeom prst="rect">
            <a:avLst/>
          </a:prstGeom>
          <a:ln w="0"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D40EA62-6DAA-CE7A-0D41-F2DEA51BC9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/>
        </p:blipFill>
        <p:spPr>
          <a:xfrm>
            <a:off x="9455284" y="5179296"/>
            <a:ext cx="2556115" cy="657383"/>
          </a:xfrm>
          <a:prstGeom prst="rect">
            <a:avLst/>
          </a:prstGeom>
          <a:ln w="0">
            <a:noFill/>
          </a:ln>
        </p:spPr>
      </p:pic>
      <p:pic>
        <p:nvPicPr>
          <p:cNvPr id="12" name="Grafik 10">
            <a:extLst>
              <a:ext uri="{FF2B5EF4-FFF2-40B4-BE49-F238E27FC236}">
                <a16:creationId xmlns:a16="http://schemas.microsoft.com/office/drawing/2014/main" id="{E0AA2536-531F-A89D-06F3-CB8E81844CD9}"/>
              </a:ext>
            </a:extLst>
          </p:cNvPr>
          <p:cNvPicPr/>
          <p:nvPr userDrawn="1"/>
        </p:nvPicPr>
        <p:blipFill>
          <a:blip r:embed="rId6">
            <a:alphaModFix amt="80000"/>
          </a:blip>
          <a:stretch/>
        </p:blipFill>
        <p:spPr>
          <a:xfrm rot="11023800">
            <a:off x="9282600" y="-1099080"/>
            <a:ext cx="4838760" cy="4557960"/>
          </a:xfrm>
          <a:prstGeom prst="rect">
            <a:avLst/>
          </a:prstGeom>
          <a:ln w="0">
            <a:noFill/>
          </a:ln>
        </p:spPr>
      </p:pic>
      <p:pic>
        <p:nvPicPr>
          <p:cNvPr id="13" name="Grafik 5">
            <a:extLst>
              <a:ext uri="{FF2B5EF4-FFF2-40B4-BE49-F238E27FC236}">
                <a16:creationId xmlns:a16="http://schemas.microsoft.com/office/drawing/2014/main" id="{A417ED83-98C0-CA67-7E11-7853627505B1}"/>
              </a:ext>
            </a:extLst>
          </p:cNvPr>
          <p:cNvPicPr/>
          <p:nvPr userDrawn="1"/>
        </p:nvPicPr>
        <p:blipFill>
          <a:blip r:embed="rId7"/>
          <a:stretch/>
        </p:blipFill>
        <p:spPr>
          <a:xfrm>
            <a:off x="9565920" y="32040"/>
            <a:ext cx="2710800" cy="2680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896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44BB-E8B9-A954-0334-1624EC0AD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455400" cy="739775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85B1-2C14-BF88-B6DA-2535F932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0"/>
            <a:ext cx="11455400" cy="46101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377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enutzerdefiniertes Layou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"/>
          <p:cNvSpPr/>
          <p:nvPr/>
        </p:nvSpPr>
        <p:spPr>
          <a:xfrm>
            <a:off x="92482" y="99962"/>
            <a:ext cx="12007036" cy="929276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tIns="45720" bIns="45720" anchor="ctr"/>
          <a:lstStyle/>
          <a:p>
            <a:pPr algn="l" defTabSz="822960">
              <a:defRPr b="0">
                <a:solidFill>
                  <a:srgbClr val="4C82A6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900"/>
          </a:p>
        </p:txBody>
      </p:sp>
      <p:grpSp>
        <p:nvGrpSpPr>
          <p:cNvPr id="24" name="Group"/>
          <p:cNvGrpSpPr/>
          <p:nvPr/>
        </p:nvGrpSpPr>
        <p:grpSpPr>
          <a:xfrm>
            <a:off x="9241288" y="6245450"/>
            <a:ext cx="2815325" cy="532579"/>
            <a:chOff x="18211800" y="0"/>
            <a:chExt cx="5630647" cy="1065157"/>
          </a:xfrm>
        </p:grpSpPr>
        <p:pic>
          <p:nvPicPr>
            <p:cNvPr id="22" name="Grafik 8" descr="Grafik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02099" y="0"/>
              <a:ext cx="2340348" cy="1065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Grafik 9" descr="Grafik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8211800" y="95817"/>
              <a:ext cx="3004167" cy="873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" name="Rectangle"/>
          <p:cNvSpPr/>
          <p:nvPr/>
        </p:nvSpPr>
        <p:spPr>
          <a:xfrm>
            <a:off x="-49651" y="6021857"/>
            <a:ext cx="12291301" cy="129294"/>
          </a:xfrm>
          <a:prstGeom prst="rect">
            <a:avLst/>
          </a:prstGeom>
          <a:gradFill>
            <a:gsLst>
              <a:gs pos="0">
                <a:srgbClr val="2E358C"/>
              </a:gs>
              <a:gs pos="50000">
                <a:srgbClr val="3D8AAC"/>
              </a:gs>
              <a:gs pos="100000">
                <a:srgbClr val="98C356"/>
              </a:gs>
            </a:gsLst>
          </a:gradFill>
          <a:ln w="12700">
            <a:miter lim="400000"/>
          </a:ln>
        </p:spPr>
        <p:txBody>
          <a:bodyPr tIns="45720" bIns="45720" anchor="ctr"/>
          <a:lstStyle/>
          <a:p>
            <a:pPr algn="l" defTabSz="822960">
              <a:defRPr b="0">
                <a:solidFill>
                  <a:srgbClr val="00305E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90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46179" y="6378083"/>
            <a:ext cx="300817" cy="246222"/>
          </a:xfrm>
          <a:prstGeom prst="rect">
            <a:avLst/>
          </a:prstGeom>
        </p:spPr>
        <p:txBody>
          <a:bodyPr wrap="square"/>
          <a:lstStyle>
            <a:lvl1pPr algn="ctr">
              <a:defRPr sz="1600"/>
            </a:lvl1pPr>
          </a:lstStyle>
          <a:p>
            <a:pPr algn="ctr"/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7" name="unknown.pdf" descr="unknow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282" y="254362"/>
            <a:ext cx="1644397" cy="6204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348139-121F-4756-83C5-F3F13C83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74" y="225577"/>
            <a:ext cx="10201531" cy="673325"/>
          </a:xfrm>
        </p:spPr>
        <p:txBody>
          <a:bodyPr>
            <a:normAutofit/>
          </a:bodyPr>
          <a:lstStyle>
            <a:lvl1pPr>
              <a:defRPr kumimoji="0" lang="en-US" sz="4300" b="0" i="0" u="none" strike="noStrike" cap="none" spc="0" normalizeH="0" baseline="0" dirty="0">
                <a:ln>
                  <a:noFill/>
                </a:ln>
                <a:solidFill>
                  <a:srgbClr val="0F305A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BD2E0-2CCD-4C29-8B63-0ABD48CA4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313" y="1171445"/>
            <a:ext cx="11885205" cy="4756114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250686-1DA4-4721-B64D-08B5EE757AF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322" y="6301066"/>
            <a:ext cx="2065229" cy="461665"/>
            <a:chOff x="8870141" y="6229208"/>
            <a:chExt cx="2706721" cy="6050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6909FD-FFD4-44EF-A057-7749A6D0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75591" y1="30769" x2="75591" y2="30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70141" y="6255003"/>
              <a:ext cx="543396" cy="5006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97E7D3-C6FE-4949-BDCD-B3ECCFC83E82}"/>
                </a:ext>
              </a:extLst>
            </p:cNvPr>
            <p:cNvSpPr txBox="1"/>
            <p:nvPr/>
          </p:nvSpPr>
          <p:spPr>
            <a:xfrm>
              <a:off x="9326183" y="6229208"/>
              <a:ext cx="2250679" cy="605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@haesleinhuepf</a:t>
              </a:r>
            </a:p>
            <a:p>
              <a:pPr algn="l"/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FillTx/>
                  <a:latin typeface="Helvetica Neue"/>
                  <a:sym typeface="Helvetica Neue"/>
                </a:rPr>
                <a:t>@PoLDresden</a:t>
              </a:r>
              <a:endParaRPr kumimoji="0" lang="en-GB" sz="12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25184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15" y="2"/>
            <a:ext cx="9465624" cy="61856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14" y="914400"/>
            <a:ext cx="11057586" cy="5262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1D98-8263-4A8B-B23A-4648B9081DA5}" type="datetimeFigureOut">
              <a:rPr lang="en-US" smtClean="0"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88E5-41F1-480D-AD24-CE7CCBC4089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409575" y="618566"/>
            <a:ext cx="935226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outerShdw dist="38100" dir="2700000" algn="ctr" rotWithShape="0">
              <a:srgbClr val="00206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csbdresden.de/fileadmin/Resources/IMG/csbd-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082" y="96289"/>
            <a:ext cx="672385" cy="7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6560372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April 2023</a:t>
            </a:r>
          </a:p>
        </p:txBody>
      </p:sp>
      <p:pic>
        <p:nvPicPr>
          <p:cNvPr id="13" name="unknown.pdf" descr="unknown.pdf">
            <a:extLst>
              <a:ext uri="{FF2B5EF4-FFF2-40B4-BE49-F238E27FC236}">
                <a16:creationId xmlns:a16="http://schemas.microsoft.com/office/drawing/2014/main" id="{03FA7B30-DB02-4602-9369-AAA619F6EA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1044" y="112916"/>
            <a:ext cx="1692756" cy="6387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164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81D98-8263-4A8B-B23A-4648B9081DA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88E5-41F1-480D-AD24-CE7CCBC408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3550" y="136525"/>
            <a:ext cx="2628900" cy="828675"/>
          </a:xfrm>
          <a:prstGeom prst="rect">
            <a:avLst/>
          </a:prstGeom>
        </p:spPr>
      </p:pic>
      <p:pic>
        <p:nvPicPr>
          <p:cNvPr id="12" name="unknown.pdf" descr="unknown.pdf">
            <a:extLst>
              <a:ext uri="{FF2B5EF4-FFF2-40B4-BE49-F238E27FC236}">
                <a16:creationId xmlns:a16="http://schemas.microsoft.com/office/drawing/2014/main" id="{61D0BAFA-3F4D-4971-978A-AE944F7891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8500" y="197739"/>
            <a:ext cx="1899306" cy="7166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446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fik 17">
            <a:extLst>
              <a:ext uri="{FF2B5EF4-FFF2-40B4-BE49-F238E27FC236}">
                <a16:creationId xmlns:a16="http://schemas.microsoft.com/office/drawing/2014/main" id="{33886E7A-D0CA-9B98-EF32-E21297EBBDC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/>
        </p:blipFill>
        <p:spPr>
          <a:xfrm>
            <a:off x="10375560" y="6077520"/>
            <a:ext cx="1814400" cy="757800"/>
          </a:xfrm>
          <a:prstGeom prst="rect">
            <a:avLst/>
          </a:prstGeom>
          <a:ln w="0">
            <a:noFill/>
          </a:ln>
        </p:spPr>
      </p:pic>
      <p:sp>
        <p:nvSpPr>
          <p:cNvPr id="11" name="Textfeld 3">
            <a:extLst>
              <a:ext uri="{FF2B5EF4-FFF2-40B4-BE49-F238E27FC236}">
                <a16:creationId xmlns:a16="http://schemas.microsoft.com/office/drawing/2014/main" id="{7B68CF11-B71C-A4B1-9FE7-60441E34623E}"/>
              </a:ext>
            </a:extLst>
          </p:cNvPr>
          <p:cNvSpPr/>
          <p:nvPr userDrawn="1"/>
        </p:nvSpPr>
        <p:spPr>
          <a:xfrm>
            <a:off x="1916640" y="6149185"/>
            <a:ext cx="1236240" cy="6155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727879"/>
                </a:solidFill>
                <a:latin typeface="Open Sans"/>
                <a:ea typeface="DejaVu Sans"/>
              </a:rPr>
              <a:t>Robert Haase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727879"/>
                </a:solidFill>
                <a:latin typeface="Open Sans"/>
              </a:rPr>
              <a:t>@haesleinhuepf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727879"/>
                </a:solidFill>
                <a:latin typeface="Open Sans"/>
              </a:rPr>
              <a:t>BIDS </a:t>
            </a:r>
            <a:r>
              <a:rPr lang="de-DE" sz="1000" b="0" strike="noStrike" spc="-1" dirty="0" err="1">
                <a:solidFill>
                  <a:srgbClr val="727879"/>
                </a:solidFill>
                <a:latin typeface="Open Sans"/>
              </a:rPr>
              <a:t>Lecture</a:t>
            </a:r>
            <a:r>
              <a:rPr lang="de-DE" sz="1000" b="0" strike="noStrike" spc="-1" dirty="0">
                <a:solidFill>
                  <a:srgbClr val="727879"/>
                </a:solidFill>
                <a:latin typeface="Open Sans"/>
              </a:rPr>
              <a:t> 2/12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727879"/>
                </a:solidFill>
                <a:latin typeface="Open Sans"/>
              </a:rPr>
              <a:t>April 25th 2025</a:t>
            </a:r>
            <a:endParaRPr lang="en-US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Gerade Verbindung 14">
            <a:extLst>
              <a:ext uri="{FF2B5EF4-FFF2-40B4-BE49-F238E27FC236}">
                <a16:creationId xmlns:a16="http://schemas.microsoft.com/office/drawing/2014/main" id="{44781EB8-A6A5-E1C6-78BB-4697618F31CC}"/>
              </a:ext>
            </a:extLst>
          </p:cNvPr>
          <p:cNvSpPr/>
          <p:nvPr userDrawn="1"/>
        </p:nvSpPr>
        <p:spPr>
          <a:xfrm>
            <a:off x="0" y="6063120"/>
            <a:ext cx="12191760" cy="360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0" rIns="90000" bIns="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3" name="Textfeld 8">
            <a:extLst>
              <a:ext uri="{FF2B5EF4-FFF2-40B4-BE49-F238E27FC236}">
                <a16:creationId xmlns:a16="http://schemas.microsoft.com/office/drawing/2014/main" id="{3F52940B-0B13-454D-36A7-79EC4B51682D}"/>
              </a:ext>
            </a:extLst>
          </p:cNvPr>
          <p:cNvSpPr/>
          <p:nvPr userDrawn="1"/>
        </p:nvSpPr>
        <p:spPr>
          <a:xfrm>
            <a:off x="7834590" y="6221880"/>
            <a:ext cx="827640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br>
              <a:rPr sz="1000" dirty="0"/>
            </a:br>
            <a:fld id="{99E337C0-7447-4D1C-BF36-95B1EF0F9DAB}" type="slidenum">
              <a:rPr lang="de-DE" sz="1000" b="0" strike="noStrike" spc="-1" smtClean="0">
                <a:solidFill>
                  <a:srgbClr val="727879"/>
                </a:solidFill>
                <a:latin typeface="Open Sans"/>
                <a:ea typeface="Open Sans"/>
              </a:rPr>
              <a:t>‹#›</a:t>
            </a:fld>
            <a:endParaRPr lang="en-US" sz="1000" b="0" strike="noStrike" spc="-1" dirty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endParaRPr lang="en-US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Grafik 19">
            <a:extLst>
              <a:ext uri="{FF2B5EF4-FFF2-40B4-BE49-F238E27FC236}">
                <a16:creationId xmlns:a16="http://schemas.microsoft.com/office/drawing/2014/main" id="{C055A98F-6690-DAED-F82D-3D83C282972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/>
        </p:blipFill>
        <p:spPr>
          <a:xfrm>
            <a:off x="8895977" y="6218439"/>
            <a:ext cx="1617120" cy="474120"/>
          </a:xfrm>
          <a:prstGeom prst="rect">
            <a:avLst/>
          </a:prstGeom>
          <a:ln w="0">
            <a:noFill/>
          </a:ln>
        </p:spPr>
      </p:pic>
      <p:pic>
        <p:nvPicPr>
          <p:cNvPr id="15" name="Grafik 21">
            <a:extLst>
              <a:ext uri="{FF2B5EF4-FFF2-40B4-BE49-F238E27FC236}">
                <a16:creationId xmlns:a16="http://schemas.microsoft.com/office/drawing/2014/main" id="{ADDBE1EA-70DC-06F2-6556-A2BCCCC5C62C}"/>
              </a:ext>
            </a:extLst>
          </p:cNvPr>
          <p:cNvPicPr/>
          <p:nvPr userDrawn="1"/>
        </p:nvPicPr>
        <p:blipFill>
          <a:blip r:embed="rId9"/>
          <a:stretch/>
        </p:blipFill>
        <p:spPr>
          <a:xfrm>
            <a:off x="277920" y="6150960"/>
            <a:ext cx="1478880" cy="600840"/>
          </a:xfrm>
          <a:prstGeom prst="rect">
            <a:avLst/>
          </a:prstGeom>
          <a:ln w="0">
            <a:noFill/>
          </a:ln>
        </p:spPr>
      </p:pic>
      <p:pic>
        <p:nvPicPr>
          <p:cNvPr id="17" name="Grafik 4">
            <a:extLst>
              <a:ext uri="{FF2B5EF4-FFF2-40B4-BE49-F238E27FC236}">
                <a16:creationId xmlns:a16="http://schemas.microsoft.com/office/drawing/2014/main" id="{B5F8879B-84AC-E972-8892-5D3D338B4333}"/>
              </a:ext>
            </a:extLst>
          </p:cNvPr>
          <p:cNvPicPr/>
          <p:nvPr userDrawn="1"/>
        </p:nvPicPr>
        <p:blipFill>
          <a:blip r:embed="rId10"/>
          <a:stretch/>
        </p:blipFill>
        <p:spPr>
          <a:xfrm>
            <a:off x="-159840" y="-198000"/>
            <a:ext cx="1204920" cy="1625760"/>
          </a:xfrm>
          <a:prstGeom prst="rect">
            <a:avLst/>
          </a:prstGeom>
          <a:ln w="0">
            <a:noFill/>
          </a:ln>
        </p:spPr>
      </p:pic>
      <p:pic>
        <p:nvPicPr>
          <p:cNvPr id="18" name="Grafik 10">
            <a:extLst>
              <a:ext uri="{FF2B5EF4-FFF2-40B4-BE49-F238E27FC236}">
                <a16:creationId xmlns:a16="http://schemas.microsoft.com/office/drawing/2014/main" id="{39C7E364-E83F-0993-339F-64D3537053A5}"/>
              </a:ext>
            </a:extLst>
          </p:cNvPr>
          <p:cNvPicPr/>
          <p:nvPr userDrawn="1"/>
        </p:nvPicPr>
        <p:blipFill>
          <a:blip r:embed="rId11">
            <a:alphaModFix amt="80000"/>
          </a:blip>
          <a:stretch/>
        </p:blipFill>
        <p:spPr>
          <a:xfrm rot="11023800">
            <a:off x="10451000" y="-1213380"/>
            <a:ext cx="4838760" cy="4557960"/>
          </a:xfrm>
          <a:prstGeom prst="rect">
            <a:avLst/>
          </a:prstGeom>
          <a:ln w="0">
            <a:noFill/>
          </a:ln>
        </p:spPr>
      </p:pic>
      <p:pic>
        <p:nvPicPr>
          <p:cNvPr id="19" name="Grafik 5">
            <a:extLst>
              <a:ext uri="{FF2B5EF4-FFF2-40B4-BE49-F238E27FC236}">
                <a16:creationId xmlns:a16="http://schemas.microsoft.com/office/drawing/2014/main" id="{E1157613-2A40-F827-1985-103C9AEDF877}"/>
              </a:ext>
            </a:extLst>
          </p:cNvPr>
          <p:cNvPicPr/>
          <p:nvPr userDrawn="1"/>
        </p:nvPicPr>
        <p:blipFill>
          <a:blip r:embed="rId12"/>
          <a:stretch/>
        </p:blipFill>
        <p:spPr>
          <a:xfrm>
            <a:off x="10734320" y="-82260"/>
            <a:ext cx="2710800" cy="2680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54290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.m.wikipedia.org/wiki/Datei:Histo_Lungenpest.jpg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napari.org/" TargetMode="External"/><Relationship Id="rId4" Type="http://schemas.openxmlformats.org/officeDocument/2006/relationships/hyperlink" Target="https://github.com/haesleinhuepf/stackvie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BiAPoL/Bio-image_Analysis_with_Python/blob/49a787514a367829c3e0e1832f6cc533e96d549f/03_image_processing/simulated_dataset.ipynb" TargetMode="Externa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hyperlink" Target="https://github.com/BiAPoL/Bio-image_Analysis_with_Python/blob/49a787514a367829c3e0e1832f6cc533e96d549f/03_image_processing/simulated_dataset.ipynb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hyperlink" Target="https://github.com/BiAPoL/Bio-image_Analysis_with_Python/blob/49a787514a367829c3e0e1832f6cc533e96d549f/03_image_processing/simulated_dataset.ipynb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dwaithe/generalMacros/tree/master/convolution_an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1.png"/><Relationship Id="rId7" Type="http://schemas.openxmlformats.org/officeDocument/2006/relationships/image" Target="../media/image9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hyperlink" Target="https://creativecommons.org/licenses/by-nc/4.0/" TargetMode="External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ikit-image.org/docs/0.23.x/api/skimage.io.html#skimage.io.imrea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CellModeling/aicsimageio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hyperlink" Target="https://bioio-devs.github.io/bioio/bioio.BioImage.htm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matplotlib.org/stable/api/_as_gen/matplotlib.pyplot.imshow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caDS/BIDS-lecture-2025/blob/main/02a_image_processing/02_opening_visualizing_images.ipynb" TargetMode="External"/><Relationship Id="rId2" Type="http://schemas.openxmlformats.org/officeDocument/2006/relationships/hyperlink" Target="https://github.com/haesleinhuepf/stackvie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hyperlink" Target="https://github.com/haesleinhuepf/stackvie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aesleinhuepf/stackview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29.png"/><Relationship Id="rId4" Type="http://schemas.openxmlformats.org/officeDocument/2006/relationships/image" Target="../media/image13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ScaDS/BIDS-lecture-2025/blob/main/02a_image_processing/06_inspecting_3d_images.ipynb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ScaDS/BIDS-lecture-2025/blob/main/02a_image_processing/06_inspecting_3d_images.ipynb" TargetMode="External"/><Relationship Id="rId4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caDS/BIDS-lecture-2025/blob/main/02a_image_processing/05_Cropping_images.ipynb" TargetMode="Externa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caDS/BIDS-lecture-2025/blob/main/02a_image_processing/05_Cropping_images.ipynb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ScaDS/BIDS-lecture-2025/blob/main/02a_image_processing/04_Brightness_and_Contrast.ipynb" TargetMode="External"/><Relationship Id="rId4" Type="http://schemas.openxmlformats.org/officeDocument/2006/relationships/image" Target="../media/image1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ikit-image.org/" TargetMode="External"/><Relationship Id="rId4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ScaDS/BIDS-lecture-2025/blob/main/02a_image_processing/07_Image_Filters.ipynb" TargetMode="External"/><Relationship Id="rId4" Type="http://schemas.openxmlformats.org/officeDocument/2006/relationships/image" Target="../media/image1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haesleinhuepf/stackview#interact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ScaDS/BIDS-lecture-2025/blob/main/02a_image_processing/07_Image_Filters.ipynb" TargetMode="External"/><Relationship Id="rId4" Type="http://schemas.openxmlformats.org/officeDocument/2006/relationships/image" Target="../media/image1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ScaDS/BIDS-lecture-2025/tree/main/02a_image_processing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ScaDS/BIDS-lecture-2025/blob/main/02b_dependency_management/breaking_backwards_compatibility.ipynb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s://github.com/ScaDS/BIDS-lecture-202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0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6.png"/><Relationship Id="rId7" Type="http://schemas.openxmlformats.org/officeDocument/2006/relationships/image" Target="../media/image9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50.png"/><Relationship Id="rId4" Type="http://schemas.openxmlformats.org/officeDocument/2006/relationships/image" Target="../media/image47.png"/><Relationship Id="rId9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655AFB-7868-09DD-EEFC-25305B68B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638991"/>
            <a:ext cx="9127958" cy="1259909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Microscopy Image Processing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1F4949-37BD-5262-C482-069889AFE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348" y="3898900"/>
            <a:ext cx="8097386" cy="2082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AAB28"/>
                </a:solidFill>
              </a:rPr>
              <a:t>Robert Haase</a:t>
            </a:r>
          </a:p>
          <a:p>
            <a:endParaRPr lang="en-US" dirty="0">
              <a:solidFill>
                <a:srgbClr val="4AAB28"/>
              </a:solidFill>
            </a:endParaRPr>
          </a:p>
          <a:p>
            <a:r>
              <a:rPr lang="en-US" sz="2200" dirty="0"/>
              <a:t>Reusing materials from </a:t>
            </a:r>
            <a:r>
              <a:rPr lang="pt-BR" sz="2200" dirty="0"/>
              <a:t>Mauricio Rocha Martins (Norden lab, MPI CBG); Dominic Waithe (Oxford University); </a:t>
            </a:r>
            <a:r>
              <a:rPr lang="en-US" sz="2200" dirty="0"/>
              <a:t>Alex Bird, Dan White (MPI CBG), Marcelo Leomil Zoccoler, TU Dresden</a:t>
            </a:r>
          </a:p>
        </p:txBody>
      </p:sp>
    </p:spTree>
    <p:extLst>
      <p:ext uri="{BB962C8B-B14F-4D97-AF65-F5344CB8AC3E}">
        <p14:creationId xmlns:p14="http://schemas.microsoft.com/office/powerpoint/2010/main" val="414647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Anisotropy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Voxel size has immediate impact on image quality and </a:t>
            </a:r>
            <a:br>
              <a:rPr lang="en-GB" sz="3200" dirty="0"/>
            </a:br>
            <a:r>
              <a:rPr lang="en-GB" sz="3200" dirty="0"/>
              <a:t>thus, on processing / analysis results.</a:t>
            </a:r>
          </a:p>
          <a:p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1" y="2506300"/>
            <a:ext cx="2358470" cy="2367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987" y="2497435"/>
            <a:ext cx="2345089" cy="2335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323" y="2502188"/>
            <a:ext cx="2358470" cy="2367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683" y="2502186"/>
            <a:ext cx="2340033" cy="2349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491" y="4869086"/>
            <a:ext cx="2315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1:1</a:t>
            </a:r>
          </a:p>
          <a:p>
            <a:pPr algn="ctr"/>
            <a:r>
              <a:rPr lang="en-GB" sz="3200" dirty="0"/>
              <a:t>250 x 250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5323" y="4864974"/>
            <a:ext cx="2315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1:2</a:t>
            </a:r>
          </a:p>
          <a:p>
            <a:pPr algn="ctr"/>
            <a:r>
              <a:rPr lang="en-GB" sz="3200" dirty="0"/>
              <a:t>250 x 125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1683" y="4864974"/>
            <a:ext cx="2315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1:5</a:t>
            </a:r>
          </a:p>
          <a:p>
            <a:pPr algn="ctr"/>
            <a:r>
              <a:rPr lang="en-GB" sz="3200" dirty="0"/>
              <a:t>250 x 50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25029" y="4851234"/>
            <a:ext cx="2315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1:10</a:t>
            </a:r>
          </a:p>
          <a:p>
            <a:pPr algn="ctr"/>
            <a:r>
              <a:rPr lang="en-GB" sz="3200" dirty="0"/>
              <a:t>250 x 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91EB4-8BCC-FD9A-3E17-99331E52BFB5}"/>
              </a:ext>
            </a:extLst>
          </p:cNvPr>
          <p:cNvSpPr txBox="1"/>
          <p:nvPr/>
        </p:nvSpPr>
        <p:spPr>
          <a:xfrm>
            <a:off x="3485323" y="617716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Image source: cropped from</a:t>
            </a:r>
          </a:p>
          <a:p>
            <a:r>
              <a:rPr lang="en-US" sz="1400" dirty="0">
                <a:hlinkClick r:id="rId6"/>
              </a:rPr>
              <a:t>https://de.m.wikipedia.org/wiki/Datei:Histo_Lungenpest.jpg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7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605B-B678-35BC-7647-5A2EB4C5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Image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B5723-8B74-ACCC-B2BC-EA39526FC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Interactive tools available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5041C2-A3BD-53F3-70C9-16873EB04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72" y="2949434"/>
            <a:ext cx="2974396" cy="297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1D9080-8890-5ED0-D6DC-673506884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40" y="1887494"/>
            <a:ext cx="5655229" cy="39863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B26DC9-39A6-27A5-912B-179E3EF42394}"/>
              </a:ext>
            </a:extLst>
          </p:cNvPr>
          <p:cNvSpPr txBox="1"/>
          <p:nvPr/>
        </p:nvSpPr>
        <p:spPr>
          <a:xfrm>
            <a:off x="3491996" y="6427642"/>
            <a:ext cx="4343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https://github.com/haesleinhuepf/stackview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5ED19-80C5-F8AB-D3A9-AA9A241CDE19}"/>
              </a:ext>
            </a:extLst>
          </p:cNvPr>
          <p:cNvSpPr txBox="1"/>
          <p:nvPr/>
        </p:nvSpPr>
        <p:spPr>
          <a:xfrm>
            <a:off x="4670478" y="6134101"/>
            <a:ext cx="2183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https://napari.org/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EAEAB-2CA1-19FC-BE57-7E4D6794A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176" y="1887494"/>
            <a:ext cx="2974396" cy="10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4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12DC-DB04-4A67-B6B1-5F76C95F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BC5B7-ED2A-489B-BAE5-84FA6582B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An image processing filter is an operation on an image.</a:t>
            </a:r>
          </a:p>
          <a:p>
            <a:r>
              <a:rPr lang="en-US" sz="2400" dirty="0"/>
              <a:t>It consumes an image and produces a new image out of it.</a:t>
            </a:r>
          </a:p>
          <a:p>
            <a:endParaRPr lang="en-US" sz="2400" dirty="0"/>
          </a:p>
          <a:p>
            <a:r>
              <a:rPr lang="en-US" sz="2400" dirty="0"/>
              <a:t>There is no “best” filter. Which filter fits your needs, depends on the context.</a:t>
            </a:r>
          </a:p>
          <a:p>
            <a:r>
              <a:rPr lang="en-US" sz="2400" dirty="0"/>
              <a:t>Filters do not do magic. They can not make things visible which are not in the image.</a:t>
            </a:r>
          </a:p>
          <a:p>
            <a:endParaRPr lang="en-US" sz="2400" dirty="0"/>
          </a:p>
          <a:p>
            <a:r>
              <a:rPr lang="en-US" sz="2400" dirty="0"/>
              <a:t>Application examples</a:t>
            </a:r>
          </a:p>
          <a:p>
            <a:pPr lvl="1"/>
            <a:r>
              <a:rPr lang="en-US" sz="2400" dirty="0"/>
              <a:t>Noise-reduction</a:t>
            </a:r>
          </a:p>
          <a:p>
            <a:pPr lvl="1"/>
            <a:r>
              <a:rPr lang="en-US" sz="2400" dirty="0"/>
              <a:t>Artefact-removal</a:t>
            </a:r>
          </a:p>
          <a:p>
            <a:pPr lvl="1"/>
            <a:r>
              <a:rPr lang="en-US" sz="2400" dirty="0"/>
              <a:t>Contrast enhancement</a:t>
            </a:r>
          </a:p>
          <a:p>
            <a:pPr lvl="1"/>
            <a:r>
              <a:rPr lang="en-US" sz="2400" dirty="0"/>
              <a:t>Correct uneven illumination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7D4D6-3DAC-4401-8D88-1116A4647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429" y="3743459"/>
            <a:ext cx="2136446" cy="2149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7F443C-4BAC-4CFE-B50A-8E84030C2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3400" y="3743459"/>
            <a:ext cx="2140762" cy="2149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6864C2-B32B-4FA5-93E4-3B8CEAA448B5}"/>
              </a:ext>
            </a:extLst>
          </p:cNvPr>
          <p:cNvSpPr txBox="1"/>
          <p:nvPr/>
        </p:nvSpPr>
        <p:spPr>
          <a:xfrm>
            <a:off x="3357262" y="6308209"/>
            <a:ext cx="458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Image source: Alex Bird / Dan White MPI CBG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CC4D1D5-6B67-4577-856E-EF3B1E7C00C9}"/>
              </a:ext>
            </a:extLst>
          </p:cNvPr>
          <p:cNvSpPr/>
          <p:nvPr/>
        </p:nvSpPr>
        <p:spPr>
          <a:xfrm>
            <a:off x="7472062" y="4375726"/>
            <a:ext cx="1523002" cy="95134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Filter</a:t>
            </a:r>
          </a:p>
        </p:txBody>
      </p:sp>
    </p:spTree>
    <p:extLst>
      <p:ext uri="{BB962C8B-B14F-4D97-AF65-F5344CB8AC3E}">
        <p14:creationId xmlns:p14="http://schemas.microsoft.com/office/powerpoint/2010/main" val="117780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3DE7-83A6-BDE1-A9ED-254FA396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Quiz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4E5DB-727B-DB02-C106-1A2FC1EA0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0"/>
            <a:ext cx="11455400" cy="739775"/>
          </a:xfrm>
        </p:spPr>
        <p:txBody>
          <a:bodyPr/>
          <a:lstStyle/>
          <a:p>
            <a:r>
              <a:rPr lang="en-GB" dirty="0"/>
              <a:t>What is noise?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3578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590F-34DE-9C02-D5FB-0321D03CB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Effects harming image quality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0734A-B1DE-01D2-6930-F8D81F576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3" y="1812325"/>
            <a:ext cx="2197774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454B3-E3F1-E833-5954-48B73344B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132" y="1807298"/>
            <a:ext cx="2283326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587BE-2436-C2C2-2EA3-2EA295610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775" y="1803179"/>
            <a:ext cx="2222047" cy="1920240"/>
          </a:xfrm>
          <a:prstGeom prst="rect">
            <a:avLst/>
          </a:prstGeom>
        </p:spPr>
      </p:pic>
      <p:sp>
        <p:nvSpPr>
          <p:cNvPr id="15" name="Cross 14">
            <a:extLst>
              <a:ext uri="{FF2B5EF4-FFF2-40B4-BE49-F238E27FC236}">
                <a16:creationId xmlns:a16="http://schemas.microsoft.com/office/drawing/2014/main" id="{F9811E39-2FA5-1FDA-62C6-D6DDB95D82E1}"/>
              </a:ext>
            </a:extLst>
          </p:cNvPr>
          <p:cNvSpPr/>
          <p:nvPr/>
        </p:nvSpPr>
        <p:spPr>
          <a:xfrm>
            <a:off x="2792627" y="2701103"/>
            <a:ext cx="386854" cy="388086"/>
          </a:xfrm>
          <a:prstGeom prst="plus">
            <a:avLst>
              <a:gd name="adj" fmla="val 37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6EE49392-AADA-5DEB-B113-F0163FDAE6C5}"/>
              </a:ext>
            </a:extLst>
          </p:cNvPr>
          <p:cNvSpPr/>
          <p:nvPr/>
        </p:nvSpPr>
        <p:spPr>
          <a:xfrm>
            <a:off x="5986340" y="2701103"/>
            <a:ext cx="386854" cy="388086"/>
          </a:xfrm>
          <a:prstGeom prst="plus">
            <a:avLst>
              <a:gd name="adj" fmla="val 37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58041E-BFF9-67E0-4FA7-921D59AAA93A}"/>
              </a:ext>
            </a:extLst>
          </p:cNvPr>
          <p:cNvSpPr txBox="1"/>
          <p:nvPr/>
        </p:nvSpPr>
        <p:spPr>
          <a:xfrm>
            <a:off x="41863" y="1329234"/>
            <a:ext cx="250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“nuclei”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0C9967-BA72-478E-1CA6-7BB5E89CD2E8}"/>
              </a:ext>
            </a:extLst>
          </p:cNvPr>
          <p:cNvSpPr txBox="1"/>
          <p:nvPr/>
        </p:nvSpPr>
        <p:spPr>
          <a:xfrm>
            <a:off x="3159618" y="1315993"/>
            <a:ext cx="250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“background”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FB78-2E84-9A09-5079-E66A0D874AFF}"/>
              </a:ext>
            </a:extLst>
          </p:cNvPr>
          <p:cNvSpPr txBox="1"/>
          <p:nvPr/>
        </p:nvSpPr>
        <p:spPr>
          <a:xfrm>
            <a:off x="6429774" y="1306847"/>
            <a:ext cx="250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“noise”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E6B63E-124A-9E0E-E7CE-3EDF92B74195}"/>
              </a:ext>
            </a:extLst>
          </p:cNvPr>
          <p:cNvSpPr txBox="1"/>
          <p:nvPr/>
        </p:nvSpPr>
        <p:spPr>
          <a:xfrm>
            <a:off x="148281" y="4085693"/>
            <a:ext cx="253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Aberrations, defocus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Motion blur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EED40C-F5E6-4591-B88B-24FA3302801A}"/>
              </a:ext>
            </a:extLst>
          </p:cNvPr>
          <p:cNvSpPr txBox="1"/>
          <p:nvPr/>
        </p:nvSpPr>
        <p:spPr>
          <a:xfrm>
            <a:off x="3092629" y="4085693"/>
            <a:ext cx="2637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from objects behind and in front of the scene (out-of-focus light)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Dirt on the object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Camera offset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A0F11B-0510-BF3A-2D4C-663A7D8CFC1C}"/>
              </a:ext>
            </a:extLst>
          </p:cNvPr>
          <p:cNvSpPr txBox="1"/>
          <p:nvPr/>
        </p:nvSpPr>
        <p:spPr>
          <a:xfrm>
            <a:off x="6461768" y="4071476"/>
            <a:ext cx="3451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Shot noise (arriving photons in the camera from the scene)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Dark noise (electrons made from photons)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Read-out-noise (electronics)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DDA06-5E89-58D3-0079-7B87A7BB7904}"/>
              </a:ext>
            </a:extLst>
          </p:cNvPr>
          <p:cNvSpPr txBox="1"/>
          <p:nvPr/>
        </p:nvSpPr>
        <p:spPr>
          <a:xfrm>
            <a:off x="4469370" y="6659828"/>
            <a:ext cx="81006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5"/>
              </a:rPr>
              <a:t>https://github.com/BiAPoL/Bio-image_Analysis_with_Python/blob/49a787514a367829c3e0e1832f6cc533e96d549f/03_image_processing/simulated_dataset.ipynb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13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/>
      <p:bldP spid="22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590F-34DE-9C02-D5FB-0321D03CB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Effects harming image quality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0734A-B1DE-01D2-6930-F8D81F576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3" y="1812325"/>
            <a:ext cx="2197774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454B3-E3F1-E833-5954-48B73344B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132" y="1807298"/>
            <a:ext cx="2283326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587BE-2436-C2C2-2EA3-2EA295610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775" y="1803179"/>
            <a:ext cx="2222047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55DF5F-13C4-CF83-1B11-5556303C6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636" y="4112878"/>
            <a:ext cx="2298985" cy="192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9EF7FB-AA4F-2E92-A462-2865330B0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0839" y="4112878"/>
            <a:ext cx="1939177" cy="192024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B81E9C9-C4CA-1529-B6B0-8B470D20B76E}"/>
              </a:ext>
            </a:extLst>
          </p:cNvPr>
          <p:cNvSpPr/>
          <p:nvPr/>
        </p:nvSpPr>
        <p:spPr>
          <a:xfrm>
            <a:off x="6211330" y="4792499"/>
            <a:ext cx="3188043" cy="836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Segmentation</a:t>
            </a: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F9811E39-2FA5-1FDA-62C6-D6DDB95D82E1}"/>
              </a:ext>
            </a:extLst>
          </p:cNvPr>
          <p:cNvSpPr/>
          <p:nvPr/>
        </p:nvSpPr>
        <p:spPr>
          <a:xfrm>
            <a:off x="2792627" y="2701103"/>
            <a:ext cx="386854" cy="388086"/>
          </a:xfrm>
          <a:prstGeom prst="plus">
            <a:avLst>
              <a:gd name="adj" fmla="val 37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6EE49392-AADA-5DEB-B113-F0163FDAE6C5}"/>
              </a:ext>
            </a:extLst>
          </p:cNvPr>
          <p:cNvSpPr/>
          <p:nvPr/>
        </p:nvSpPr>
        <p:spPr>
          <a:xfrm>
            <a:off x="5986340" y="2701103"/>
            <a:ext cx="386854" cy="388086"/>
          </a:xfrm>
          <a:prstGeom prst="plus">
            <a:avLst>
              <a:gd name="adj" fmla="val 37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AFFB4C-BFB5-B691-F774-630F5C9D9AE3}"/>
              </a:ext>
            </a:extLst>
          </p:cNvPr>
          <p:cNvSpPr/>
          <p:nvPr/>
        </p:nvSpPr>
        <p:spPr>
          <a:xfrm>
            <a:off x="123568" y="3866993"/>
            <a:ext cx="8957315" cy="76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2DC85E-B05C-0D2E-08A2-73322F6B3854}"/>
              </a:ext>
            </a:extLst>
          </p:cNvPr>
          <p:cNvSpPr/>
          <p:nvPr/>
        </p:nvSpPr>
        <p:spPr>
          <a:xfrm>
            <a:off x="2474960" y="5080857"/>
            <a:ext cx="511094" cy="76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2460F6-174D-3D0C-EB1D-729D6A29F047}"/>
              </a:ext>
            </a:extLst>
          </p:cNvPr>
          <p:cNvSpPr/>
          <p:nvPr/>
        </p:nvSpPr>
        <p:spPr>
          <a:xfrm>
            <a:off x="2470838" y="5274446"/>
            <a:ext cx="511094" cy="76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58041E-BFF9-67E0-4FA7-921D59AAA93A}"/>
              </a:ext>
            </a:extLst>
          </p:cNvPr>
          <p:cNvSpPr txBox="1"/>
          <p:nvPr/>
        </p:nvSpPr>
        <p:spPr>
          <a:xfrm>
            <a:off x="41863" y="1329234"/>
            <a:ext cx="250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“nuclei”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0C9967-BA72-478E-1CA6-7BB5E89CD2E8}"/>
              </a:ext>
            </a:extLst>
          </p:cNvPr>
          <p:cNvSpPr txBox="1"/>
          <p:nvPr/>
        </p:nvSpPr>
        <p:spPr>
          <a:xfrm>
            <a:off x="3159618" y="1315993"/>
            <a:ext cx="250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“background”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FB78-2E84-9A09-5079-E66A0D874AFF}"/>
              </a:ext>
            </a:extLst>
          </p:cNvPr>
          <p:cNvSpPr txBox="1"/>
          <p:nvPr/>
        </p:nvSpPr>
        <p:spPr>
          <a:xfrm>
            <a:off x="6429774" y="1306847"/>
            <a:ext cx="250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“noise”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4C701-D2F3-D1A9-9C5A-02A0D5520629}"/>
              </a:ext>
            </a:extLst>
          </p:cNvPr>
          <p:cNvSpPr txBox="1"/>
          <p:nvPr/>
        </p:nvSpPr>
        <p:spPr>
          <a:xfrm>
            <a:off x="2823107" y="6637076"/>
            <a:ext cx="81006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7"/>
              </a:rPr>
              <a:t>https://github.com/BiAPoL/Bio-image_Analysis_with_Python/blob/49a787514a367829c3e0e1832f6cc533e96d549f/03_image_processing/simulated_dataset.ipynb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427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filtering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11455400" cy="506570"/>
          </a:xfrm>
        </p:spPr>
        <p:txBody>
          <a:bodyPr>
            <a:normAutofit/>
          </a:bodyPr>
          <a:lstStyle/>
          <a:p>
            <a:r>
              <a:rPr lang="en-US" sz="2800" dirty="0"/>
              <a:t>We need to remove the noise to help the computer </a:t>
            </a:r>
            <a:r>
              <a:rPr lang="en-US" sz="2800" i="1" dirty="0"/>
              <a:t>interpreting</a:t>
            </a:r>
            <a:r>
              <a:rPr lang="en-US" sz="2800" dirty="0"/>
              <a:t> the image</a:t>
            </a:r>
            <a:endParaRPr lang="en-GB" sz="2800" dirty="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2271336" y="2662790"/>
            <a:ext cx="2352773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93391" y="2761611"/>
            <a:ext cx="1787032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Segmentation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222" y="2954702"/>
            <a:ext cx="2165127" cy="2062469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6733196" y="2216626"/>
            <a:ext cx="2735059" cy="871435"/>
          </a:xfrm>
          <a:prstGeom prst="wedgeRectCallout">
            <a:avLst>
              <a:gd name="adj1" fmla="val 55731"/>
              <a:gd name="adj2" fmla="val 90779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Oh no! I see thousands of tiny white objects!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2271336" y="4892642"/>
            <a:ext cx="2352774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74621" y="4991463"/>
            <a:ext cx="1705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Segmentation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1335777" y="3470729"/>
            <a:ext cx="0" cy="58057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62518" y="3540319"/>
            <a:ext cx="1624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Filtering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6698432" y="4458565"/>
            <a:ext cx="2769824" cy="871435"/>
          </a:xfrm>
          <a:prstGeom prst="wedgeRectCallout">
            <a:avLst>
              <a:gd name="adj1" fmla="val 55731"/>
              <a:gd name="adj2" fmla="val -142896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Ok, it’s just 9 objects.</a:t>
            </a:r>
          </a:p>
        </p:txBody>
      </p:sp>
      <p:pic>
        <p:nvPicPr>
          <p:cNvPr id="23" name="Picture 22" descr="computer-304585_64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222" y="2954702"/>
            <a:ext cx="2165127" cy="2067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7095B-699F-F971-731E-4B9C310A1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63" y="1685750"/>
            <a:ext cx="218951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6028D-6D04-E55E-4704-8DBB4F30B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987" y="1698070"/>
            <a:ext cx="1846836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3CC7A-086B-1AAF-2AF7-2A97CCF985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862"/>
          <a:stretch/>
        </p:blipFill>
        <p:spPr>
          <a:xfrm>
            <a:off x="4647341" y="4077063"/>
            <a:ext cx="1846833" cy="1828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84E5F1-7B7B-F461-4AD9-7B011F33F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63" y="4077497"/>
            <a:ext cx="2120242" cy="18288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12272CC-F357-33F5-76DC-A386C1AB1C99}"/>
              </a:ext>
            </a:extLst>
          </p:cNvPr>
          <p:cNvSpPr/>
          <p:nvPr/>
        </p:nvSpPr>
        <p:spPr>
          <a:xfrm>
            <a:off x="127863" y="1685750"/>
            <a:ext cx="2308791" cy="422011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5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  <p:bldP spid="15" grpId="0"/>
      <p:bldP spid="19" grpId="0"/>
      <p:bldP spid="24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D08D1-B9D9-F886-7C9D-1025228B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66E7-17AA-F58E-CFE6-D163B3414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Attempt to invert / “undo” processes disturbing image quality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D67E2-936A-41E5-31AD-C2E958D99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56" y="2859649"/>
            <a:ext cx="2209190" cy="18288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248EDDD-C280-0CF9-C155-73A04E6AC030}"/>
              </a:ext>
            </a:extLst>
          </p:cNvPr>
          <p:cNvSpPr/>
          <p:nvPr/>
        </p:nvSpPr>
        <p:spPr>
          <a:xfrm>
            <a:off x="3138609" y="3217052"/>
            <a:ext cx="6194854" cy="980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CC3B9F-8928-F8A3-C23A-95FAC8AE0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056" y="2859649"/>
            <a:ext cx="20931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13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D08D1-B9D9-F886-7C9D-1025228B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66E7-17AA-F58E-CFE6-D163B3414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Attempt to invert / “undo” processes disturbing image quality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4537B3-21B5-6D49-0487-76313C7C8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015" y="3809077"/>
            <a:ext cx="2182049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A4FCEA-CF56-A162-D6C0-B8B99980B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228" y="1897793"/>
            <a:ext cx="2206922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BACE2C-E40E-EE01-F5EF-4A0D0D81A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726" y="2859649"/>
            <a:ext cx="2120242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A7533D-7118-561E-C4A8-8FDF6129E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56" y="2859649"/>
            <a:ext cx="220919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94279-BE1E-944D-BD51-8524A122F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056" y="2859649"/>
            <a:ext cx="2093118" cy="182880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6D18A79-BDA7-A252-D7E0-1C627DA6268B}"/>
              </a:ext>
            </a:extLst>
          </p:cNvPr>
          <p:cNvSpPr/>
          <p:nvPr/>
        </p:nvSpPr>
        <p:spPr>
          <a:xfrm>
            <a:off x="2710587" y="3172391"/>
            <a:ext cx="1431235" cy="517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Denoise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2785838-65E0-C583-F64B-1AE819818CEB}"/>
              </a:ext>
            </a:extLst>
          </p:cNvPr>
          <p:cNvSpPr/>
          <p:nvPr/>
        </p:nvSpPr>
        <p:spPr>
          <a:xfrm>
            <a:off x="5638380" y="3888929"/>
            <a:ext cx="1431235" cy="517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Denoise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CE72614-6ACB-4DF6-C67D-57DF52C85948}"/>
              </a:ext>
            </a:extLst>
          </p:cNvPr>
          <p:cNvSpPr/>
          <p:nvPr/>
        </p:nvSpPr>
        <p:spPr>
          <a:xfrm>
            <a:off x="1934799" y="4605477"/>
            <a:ext cx="1545008" cy="960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Remove background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557A8-9674-7EA0-7709-842475616511}"/>
              </a:ext>
            </a:extLst>
          </p:cNvPr>
          <p:cNvSpPr txBox="1"/>
          <p:nvPr/>
        </p:nvSpPr>
        <p:spPr>
          <a:xfrm>
            <a:off x="9968546" y="3155093"/>
            <a:ext cx="4375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70C0"/>
                </a:solidFill>
              </a:rPr>
              <a:t>͌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62BEF2FB-0AAF-724D-731F-450A483DBC25}"/>
              </a:ext>
            </a:extLst>
          </p:cNvPr>
          <p:cNvSpPr/>
          <p:nvPr/>
        </p:nvSpPr>
        <p:spPr>
          <a:xfrm>
            <a:off x="6601096" y="1897793"/>
            <a:ext cx="2120242" cy="898356"/>
          </a:xfrm>
          <a:prstGeom prst="wedgeRectCallout">
            <a:avLst>
              <a:gd name="adj1" fmla="val -57841"/>
              <a:gd name="adj2" fmla="val 2012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Low-pass filter</a:t>
            </a:r>
            <a:r>
              <a:rPr lang="en-US" dirty="0"/>
              <a:t>: Allows low frequencies to pass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41D38F8F-960F-F1EC-66EF-C6F1E09D922A}"/>
              </a:ext>
            </a:extLst>
          </p:cNvPr>
          <p:cNvSpPr/>
          <p:nvPr/>
        </p:nvSpPr>
        <p:spPr>
          <a:xfrm>
            <a:off x="5735625" y="5093609"/>
            <a:ext cx="2274444" cy="849990"/>
          </a:xfrm>
          <a:prstGeom prst="wedgeRectCallout">
            <a:avLst>
              <a:gd name="adj1" fmla="val -60207"/>
              <a:gd name="adj2" fmla="val 1421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High-pass filter</a:t>
            </a:r>
            <a:r>
              <a:rPr lang="en-US" dirty="0"/>
              <a:t>: Allows high frequencies to pass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49B476BC-1CE9-B765-D43B-2EF3B482D7FC}"/>
              </a:ext>
            </a:extLst>
          </p:cNvPr>
          <p:cNvSpPr/>
          <p:nvPr/>
        </p:nvSpPr>
        <p:spPr>
          <a:xfrm>
            <a:off x="8267241" y="4948667"/>
            <a:ext cx="2274444" cy="994932"/>
          </a:xfrm>
          <a:prstGeom prst="wedgeRectCallout">
            <a:avLst>
              <a:gd name="adj1" fmla="val -30055"/>
              <a:gd name="adj2" fmla="val -6198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Band-pass filter</a:t>
            </a:r>
            <a:r>
              <a:rPr lang="en-US" dirty="0"/>
              <a:t>: Allows a specific range of frequencies to pass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3163A-7D45-DB75-DD34-39C3C9D73D64}"/>
              </a:ext>
            </a:extLst>
          </p:cNvPr>
          <p:cNvSpPr txBox="1"/>
          <p:nvPr/>
        </p:nvSpPr>
        <p:spPr>
          <a:xfrm>
            <a:off x="4469370" y="6659828"/>
            <a:ext cx="81006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7"/>
              </a:rPr>
              <a:t>https://github.com/BiAPoL/Bio-image_Analysis_with_Python/blob/49a787514a367829c3e0e1832f6cc533e96d549f/03_image_processing/simulated_dataset.ipynb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1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60C0F7-355F-44C0-B4C1-1B217FDC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filters</a:t>
            </a:r>
          </a:p>
        </p:txBody>
      </p:sp>
      <p:sp>
        <p:nvSpPr>
          <p:cNvPr id="190" name="Google Shape;190;p31"/>
          <p:cNvSpPr txBox="1">
            <a:spLocks noGrp="1"/>
          </p:cNvSpPr>
          <p:nvPr>
            <p:ph idx="1"/>
          </p:nvPr>
        </p:nvSpPr>
        <p:spPr>
          <a:xfrm>
            <a:off x="457199" y="1282700"/>
            <a:ext cx="5793037" cy="461010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40256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800" i="1" dirty="0"/>
              <a:t>Linear filters</a:t>
            </a:r>
            <a:r>
              <a:rPr lang="en-GB" sz="2800" dirty="0"/>
              <a:t> compute each pixel value with a weighted linear combination of surrounding pixels</a:t>
            </a:r>
          </a:p>
          <a:p>
            <a:pPr marL="609585" indent="-440256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800" dirty="0"/>
              <a:t>Filter </a:t>
            </a:r>
            <a:r>
              <a:rPr lang="en-GB" sz="2800" i="1" dirty="0"/>
              <a:t>kernels</a:t>
            </a:r>
            <a:r>
              <a:rPr lang="en-GB" sz="2800" dirty="0"/>
              <a:t> are matrices describing a linear filter </a:t>
            </a:r>
          </a:p>
          <a:p>
            <a:pPr marL="609585" indent="-440256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800" dirty="0"/>
              <a:t>This multiplication of surrounding pixels according to a matrix is called </a:t>
            </a:r>
            <a:r>
              <a:rPr lang="en-GB" sz="2800" i="1" dirty="0"/>
              <a:t>convolution</a:t>
            </a:r>
          </a:p>
          <a:p>
            <a:pPr marL="609585" indent="-440256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1600"/>
              <a:buFont typeface="Arial"/>
              <a:buChar char="•"/>
            </a:pPr>
            <a:endParaRPr lang="en-GB" sz="21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C6DED-040A-4E3A-B451-E482A057D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02" y="879793"/>
            <a:ext cx="5472798" cy="2462759"/>
          </a:xfrm>
          <a:prstGeom prst="rect">
            <a:avLst/>
          </a:prstGeom>
        </p:spPr>
      </p:pic>
      <p:sp>
        <p:nvSpPr>
          <p:cNvPr id="8" name="Google Shape;268;p36">
            <a:extLst>
              <a:ext uri="{FF2B5EF4-FFF2-40B4-BE49-F238E27FC236}">
                <a16:creationId xmlns:a16="http://schemas.microsoft.com/office/drawing/2014/main" id="{D970D9F9-891A-476E-81AA-D9FEAB9A5C39}"/>
              </a:ext>
            </a:extLst>
          </p:cNvPr>
          <p:cNvSpPr/>
          <p:nvPr/>
        </p:nvSpPr>
        <p:spPr>
          <a:xfrm>
            <a:off x="9463385" y="4140058"/>
            <a:ext cx="56400" cy="1168000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269;p36">
            <a:extLst>
              <a:ext uri="{FF2B5EF4-FFF2-40B4-BE49-F238E27FC236}">
                <a16:creationId xmlns:a16="http://schemas.microsoft.com/office/drawing/2014/main" id="{FE3A58E3-8365-4709-9C28-C090E59ADBF6}"/>
              </a:ext>
            </a:extLst>
          </p:cNvPr>
          <p:cNvSpPr/>
          <p:nvPr/>
        </p:nvSpPr>
        <p:spPr>
          <a:xfrm>
            <a:off x="10894167" y="4164443"/>
            <a:ext cx="56400" cy="1119200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10" name="Google Shape;270;p36">
            <a:extLst>
              <a:ext uri="{FF2B5EF4-FFF2-40B4-BE49-F238E27FC236}">
                <a16:creationId xmlns:a16="http://schemas.microsoft.com/office/drawing/2014/main" id="{8ECBA064-080D-42A6-B618-F6CA00608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477887"/>
              </p:ext>
            </p:extLst>
          </p:nvPr>
        </p:nvGraphicFramePr>
        <p:xfrm>
          <a:off x="9457085" y="4103577"/>
          <a:ext cx="1531401" cy="12343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3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/>
                        <a:t>1/9</a:t>
                      </a:r>
                      <a:endParaRPr sz="11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1/9</a:t>
                      </a:r>
                      <a:endParaRPr sz="11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/>
                        <a:t>1/9</a:t>
                      </a:r>
                      <a:endParaRPr sz="11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1/9</a:t>
                      </a:r>
                      <a:endParaRPr sz="11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1/9</a:t>
                      </a:r>
                      <a:endParaRPr sz="11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1/9</a:t>
                      </a:r>
                      <a:endParaRPr sz="11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/>
                        <a:t>1/9</a:t>
                      </a:r>
                      <a:endParaRPr sz="11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1/9</a:t>
                      </a:r>
                      <a:endParaRPr sz="11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/>
                        <a:t>1/9</a:t>
                      </a:r>
                      <a:endParaRPr sz="11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638430E-CF9E-4903-AC99-56D5DB3F82ED}"/>
              </a:ext>
            </a:extLst>
          </p:cNvPr>
          <p:cNvSpPr/>
          <p:nvPr/>
        </p:nvSpPr>
        <p:spPr>
          <a:xfrm>
            <a:off x="5972442" y="4442535"/>
            <a:ext cx="300476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440256">
              <a:lnSpc>
                <a:spcPct val="100000"/>
              </a:lnSpc>
              <a:spcBef>
                <a:spcPts val="640"/>
              </a:spcBef>
              <a:buSzPts val="1600"/>
            </a:pPr>
            <a:r>
              <a:rPr lang="en-US" sz="2133" dirty="0"/>
              <a:t>Mean filter, 3x3 kernel: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2633" y="6262042"/>
            <a:ext cx="4789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Animation source: Dominic Waithe, Oxford University</a:t>
            </a:r>
          </a:p>
          <a:p>
            <a:r>
              <a:rPr lang="en-GB" sz="1200" dirty="0">
                <a:hlinkClick r:id="rId4"/>
              </a:rPr>
              <a:t>https://github.com/dwaithe/generalMacros/tree/master/convolution_ani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905128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8D00-6F52-5129-E5F4-3D919506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6BA12-54D9-7B1F-ACEA-8509CE7B7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1"/>
            <a:ext cx="11455400" cy="1270000"/>
          </a:xfrm>
        </p:spPr>
        <p:txBody>
          <a:bodyPr>
            <a:normAutofit/>
          </a:bodyPr>
          <a:lstStyle/>
          <a:p>
            <a:r>
              <a:rPr lang="en-US" sz="3200" dirty="0"/>
              <a:t>We write good documentation to enable others </a:t>
            </a:r>
            <a:br>
              <a:rPr lang="en-US" sz="3200" dirty="0"/>
            </a:br>
            <a:r>
              <a:rPr lang="en-US" sz="3200" dirty="0"/>
              <a:t>to re-do our experiment. This is good for …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B5BD58-D819-B2DF-1424-85422EC72209}"/>
              </a:ext>
            </a:extLst>
          </p:cNvPr>
          <p:cNvSpPr/>
          <p:nvPr/>
        </p:nvSpPr>
        <p:spPr>
          <a:xfrm>
            <a:off x="94675" y="2771021"/>
            <a:ext cx="2671988" cy="838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Repeatability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123A3-D41D-387A-1F3F-6AF83F025C10}"/>
              </a:ext>
            </a:extLst>
          </p:cNvPr>
          <p:cNvSpPr/>
          <p:nvPr/>
        </p:nvSpPr>
        <p:spPr>
          <a:xfrm>
            <a:off x="3210669" y="2790018"/>
            <a:ext cx="3032929" cy="829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Reproducibility</a:t>
            </a:r>
            <a:endParaRPr lang="LID4096" sz="3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CCF830-3CAD-B716-007F-BB77F88450DF}"/>
              </a:ext>
            </a:extLst>
          </p:cNvPr>
          <p:cNvSpPr/>
          <p:nvPr/>
        </p:nvSpPr>
        <p:spPr>
          <a:xfrm>
            <a:off x="6654380" y="2790018"/>
            <a:ext cx="2466540" cy="829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Replicability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507B81-2C9B-B021-62F3-1271005BF740}"/>
              </a:ext>
            </a:extLst>
          </p:cNvPr>
          <p:cNvSpPr/>
          <p:nvPr/>
        </p:nvSpPr>
        <p:spPr>
          <a:xfrm>
            <a:off x="9562542" y="2771021"/>
            <a:ext cx="2466540" cy="829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Reliability</a:t>
            </a:r>
            <a:endParaRPr lang="LID4096" sz="3600" dirty="0">
              <a:solidFill>
                <a:schemeClr val="tx1"/>
              </a:solidFill>
            </a:endParaRPr>
          </a:p>
        </p:txBody>
      </p:sp>
      <p:pic>
        <p:nvPicPr>
          <p:cNvPr id="10" name="Imagem 27">
            <a:extLst>
              <a:ext uri="{FF2B5EF4-FFF2-40B4-BE49-F238E27FC236}">
                <a16:creationId xmlns:a16="http://schemas.microsoft.com/office/drawing/2014/main" id="{835BF6BA-4E28-EFA4-642F-DA15EEBDD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4" y="3651150"/>
            <a:ext cx="1479108" cy="1479108"/>
          </a:xfrm>
          <a:prstGeom prst="rect">
            <a:avLst/>
          </a:prstGeom>
        </p:spPr>
      </p:pic>
      <p:pic>
        <p:nvPicPr>
          <p:cNvPr id="11" name="Imagem 28">
            <a:extLst>
              <a:ext uri="{FF2B5EF4-FFF2-40B4-BE49-F238E27FC236}">
                <a16:creationId xmlns:a16="http://schemas.microsoft.com/office/drawing/2014/main" id="{F17D674A-A51F-6C39-6109-17B6469B2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25" y="3651150"/>
            <a:ext cx="1479108" cy="1479108"/>
          </a:xfrm>
          <a:prstGeom prst="rect">
            <a:avLst/>
          </a:prstGeom>
        </p:spPr>
      </p:pic>
      <p:pic>
        <p:nvPicPr>
          <p:cNvPr id="12" name="Imagem 30">
            <a:extLst>
              <a:ext uri="{FF2B5EF4-FFF2-40B4-BE49-F238E27FC236}">
                <a16:creationId xmlns:a16="http://schemas.microsoft.com/office/drawing/2014/main" id="{20499185-7FC6-D6EA-1CB5-EE578AA39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0" y="3632153"/>
            <a:ext cx="1479108" cy="1479108"/>
          </a:xfrm>
          <a:prstGeom prst="rect">
            <a:avLst/>
          </a:prstGeom>
        </p:spPr>
      </p:pic>
      <p:pic>
        <p:nvPicPr>
          <p:cNvPr id="13" name="Imagem 29">
            <a:extLst>
              <a:ext uri="{FF2B5EF4-FFF2-40B4-BE49-F238E27FC236}">
                <a16:creationId xmlns:a16="http://schemas.microsoft.com/office/drawing/2014/main" id="{6974DE34-9DBC-5546-64B2-F3400CFF4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304" y="3651150"/>
            <a:ext cx="1479108" cy="147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70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BF45-E316-4A79-9AA4-FD32DCCD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97C14-6BC2-489F-A7D1-D87CB20DE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Terminology:</a:t>
            </a:r>
          </a:p>
          <a:p>
            <a:pPr lvl="1"/>
            <a:r>
              <a:rPr lang="en-US" sz="2400" dirty="0"/>
              <a:t>“We convolve an image with a kernel.”</a:t>
            </a:r>
          </a:p>
          <a:p>
            <a:pPr lvl="1"/>
            <a:r>
              <a:rPr lang="en-US" sz="2400" dirty="0"/>
              <a:t>Convolution operator: *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761970" indent="-423323">
              <a:lnSpc>
                <a:spcPct val="100000"/>
              </a:lnSpc>
              <a:spcBef>
                <a:spcPts val="640"/>
              </a:spcBef>
              <a:buSzPts val="1400"/>
              <a:buChar char="–"/>
            </a:pPr>
            <a:r>
              <a:rPr lang="en-GB" sz="2400" dirty="0"/>
              <a:t>Examples</a:t>
            </a:r>
          </a:p>
          <a:p>
            <a:pPr marL="1219170" lvl="1" indent="-423323">
              <a:lnSpc>
                <a:spcPct val="100000"/>
              </a:lnSpc>
              <a:spcBef>
                <a:spcPts val="640"/>
              </a:spcBef>
              <a:buSzPts val="1400"/>
              <a:buChar char="–"/>
            </a:pPr>
            <a:r>
              <a:rPr lang="en-GB" sz="2400" dirty="0"/>
              <a:t>Mean</a:t>
            </a:r>
          </a:p>
          <a:p>
            <a:pPr marL="1219170" lvl="1" indent="-423323">
              <a:lnSpc>
                <a:spcPct val="100000"/>
              </a:lnSpc>
              <a:spcBef>
                <a:spcPts val="640"/>
              </a:spcBef>
              <a:buSzPts val="1400"/>
              <a:buChar char="–"/>
            </a:pPr>
            <a:r>
              <a:rPr lang="en-GB" sz="2400" dirty="0"/>
              <a:t>Gaussian blur</a:t>
            </a:r>
          </a:p>
          <a:p>
            <a:pPr marL="1219170" lvl="1" indent="-423323">
              <a:lnSpc>
                <a:spcPct val="100000"/>
              </a:lnSpc>
              <a:spcBef>
                <a:spcPts val="640"/>
              </a:spcBef>
              <a:buSzPts val="1400"/>
              <a:buChar char="–"/>
            </a:pPr>
            <a:r>
              <a:rPr lang="en-GB" sz="2400" dirty="0"/>
              <a:t>Sobel</a:t>
            </a:r>
          </a:p>
          <a:p>
            <a:pPr marL="1219170" lvl="1" indent="-423323">
              <a:lnSpc>
                <a:spcPct val="100000"/>
              </a:lnSpc>
              <a:spcBef>
                <a:spcPts val="640"/>
              </a:spcBef>
              <a:buSzPts val="1400"/>
              <a:buChar char="–"/>
            </a:pPr>
            <a:r>
              <a:rPr lang="en-GB" sz="2400" dirty="0"/>
              <a:t>Laplace</a:t>
            </a:r>
          </a:p>
          <a:p>
            <a:pPr lvl="1"/>
            <a:endParaRPr lang="en-US" sz="2400" dirty="0"/>
          </a:p>
        </p:txBody>
      </p:sp>
      <p:sp>
        <p:nvSpPr>
          <p:cNvPr id="4" name="Google Shape;268;p36">
            <a:extLst>
              <a:ext uri="{FF2B5EF4-FFF2-40B4-BE49-F238E27FC236}">
                <a16:creationId xmlns:a16="http://schemas.microsoft.com/office/drawing/2014/main" id="{AE8A8990-2449-47C1-9A78-44424E9A3C51}"/>
              </a:ext>
            </a:extLst>
          </p:cNvPr>
          <p:cNvSpPr/>
          <p:nvPr/>
        </p:nvSpPr>
        <p:spPr>
          <a:xfrm>
            <a:off x="7554983" y="2231211"/>
            <a:ext cx="71903" cy="1489061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Google Shape;269;p36">
            <a:extLst>
              <a:ext uri="{FF2B5EF4-FFF2-40B4-BE49-F238E27FC236}">
                <a16:creationId xmlns:a16="http://schemas.microsoft.com/office/drawing/2014/main" id="{ACD34528-3CF8-45CB-B5B5-8D8796657BB5}"/>
              </a:ext>
            </a:extLst>
          </p:cNvPr>
          <p:cNvSpPr/>
          <p:nvPr/>
        </p:nvSpPr>
        <p:spPr>
          <a:xfrm>
            <a:off x="9366361" y="2224199"/>
            <a:ext cx="71903" cy="1496072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6" name="Google Shape;270;p36">
            <a:extLst>
              <a:ext uri="{FF2B5EF4-FFF2-40B4-BE49-F238E27FC236}">
                <a16:creationId xmlns:a16="http://schemas.microsoft.com/office/drawing/2014/main" id="{7A6CAFD0-D765-455C-8073-0E8E9539E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686461"/>
              </p:ext>
            </p:extLst>
          </p:nvPr>
        </p:nvGraphicFramePr>
        <p:xfrm>
          <a:off x="7546951" y="2184700"/>
          <a:ext cx="1751817" cy="1645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3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8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8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8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8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Google Shape;268;p36">
            <a:extLst>
              <a:ext uri="{FF2B5EF4-FFF2-40B4-BE49-F238E27FC236}">
                <a16:creationId xmlns:a16="http://schemas.microsoft.com/office/drawing/2014/main" id="{D8788F6D-48A8-4A11-A9B1-63D8B22330D9}"/>
              </a:ext>
            </a:extLst>
          </p:cNvPr>
          <p:cNvSpPr/>
          <p:nvPr/>
        </p:nvSpPr>
        <p:spPr>
          <a:xfrm>
            <a:off x="7519033" y="4157680"/>
            <a:ext cx="71903" cy="1489061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269;p36">
            <a:extLst>
              <a:ext uri="{FF2B5EF4-FFF2-40B4-BE49-F238E27FC236}">
                <a16:creationId xmlns:a16="http://schemas.microsoft.com/office/drawing/2014/main" id="{790B52A3-F0AA-4022-BC33-242859CEE517}"/>
              </a:ext>
            </a:extLst>
          </p:cNvPr>
          <p:cNvSpPr/>
          <p:nvPr/>
        </p:nvSpPr>
        <p:spPr>
          <a:xfrm>
            <a:off x="9330409" y="4150669"/>
            <a:ext cx="71903" cy="1489062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9" name="Google Shape;270;p36">
            <a:extLst>
              <a:ext uri="{FF2B5EF4-FFF2-40B4-BE49-F238E27FC236}">
                <a16:creationId xmlns:a16="http://schemas.microsoft.com/office/drawing/2014/main" id="{48F2B308-1598-462B-80A7-73374CAD6D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318089"/>
              </p:ext>
            </p:extLst>
          </p:nvPr>
        </p:nvGraphicFramePr>
        <p:xfrm>
          <a:off x="7511001" y="4111170"/>
          <a:ext cx="1751817" cy="1645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3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3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-1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3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-1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4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-1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3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-1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962844E-A683-4CAB-8783-5EA227C6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200" y="2111018"/>
            <a:ext cx="1706465" cy="1775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1ABFF-C510-4A27-BA19-4B53983E5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991" y="2111018"/>
            <a:ext cx="1706465" cy="1775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3BF05-E72A-46B1-99F8-574AD8527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991" y="4070400"/>
            <a:ext cx="1706465" cy="1775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92A37-6FCD-468F-A6C0-5A407244C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200" y="4080116"/>
            <a:ext cx="1706465" cy="17751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B11B81-CFAD-4049-853A-A13871775FE2}"/>
              </a:ext>
            </a:extLst>
          </p:cNvPr>
          <p:cNvSpPr txBox="1"/>
          <p:nvPr/>
        </p:nvSpPr>
        <p:spPr>
          <a:xfrm>
            <a:off x="6730760" y="2328381"/>
            <a:ext cx="1239345" cy="200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*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E00488-6F42-40C9-B846-060D03BDFB77}"/>
              </a:ext>
            </a:extLst>
          </p:cNvPr>
          <p:cNvSpPr txBox="1"/>
          <p:nvPr/>
        </p:nvSpPr>
        <p:spPr>
          <a:xfrm>
            <a:off x="6730729" y="4266579"/>
            <a:ext cx="1905427" cy="200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*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6A3357-F845-40A7-9AEB-5C6996BE97FE}"/>
              </a:ext>
            </a:extLst>
          </p:cNvPr>
          <p:cNvSpPr txBox="1"/>
          <p:nvPr/>
        </p:nvSpPr>
        <p:spPr>
          <a:xfrm>
            <a:off x="9469924" y="2016812"/>
            <a:ext cx="1014047" cy="200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7B7EF1-C08E-491A-940D-61F20C705E3A}"/>
              </a:ext>
            </a:extLst>
          </p:cNvPr>
          <p:cNvSpPr txBox="1"/>
          <p:nvPr/>
        </p:nvSpPr>
        <p:spPr>
          <a:xfrm>
            <a:off x="9481444" y="4053448"/>
            <a:ext cx="1014047" cy="200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69100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B1B30B-1825-4E55-B1DA-507FA613B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Non-linear Filters</a:t>
            </a:r>
          </a:p>
        </p:txBody>
      </p:sp>
      <p:sp>
        <p:nvSpPr>
          <p:cNvPr id="302" name="Google Shape;302;p39"/>
          <p:cNvSpPr txBox="1">
            <a:spLocks noGrp="1"/>
          </p:cNvSpPr>
          <p:nvPr>
            <p:ph idx="1"/>
          </p:nvPr>
        </p:nvSpPr>
        <p:spPr>
          <a:xfrm>
            <a:off x="457200" y="1282700"/>
            <a:ext cx="6991299" cy="461010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40256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800" dirty="0"/>
              <a:t>Non-linear filters also replace pixel value inside as rolling window but using a non-linear function.</a:t>
            </a:r>
            <a:endParaRPr sz="2800" dirty="0"/>
          </a:p>
          <a:p>
            <a:pPr marL="609585" indent="-440256">
              <a:lnSpc>
                <a:spcPct val="100000"/>
              </a:lnSpc>
              <a:spcBef>
                <a:spcPts val="0"/>
              </a:spcBef>
              <a:buSzPts val="1600"/>
            </a:pPr>
            <a:endParaRPr lang="en-GB" sz="2800" dirty="0"/>
          </a:p>
          <a:p>
            <a:pPr marL="609585" indent="-440256">
              <a:lnSpc>
                <a:spcPct val="100000"/>
              </a:lnSpc>
              <a:spcBef>
                <a:spcPts val="0"/>
              </a:spcBef>
              <a:buSzPts val="1600"/>
            </a:pPr>
            <a:r>
              <a:rPr lang="en-GB" sz="2800" dirty="0"/>
              <a:t>Examples: descriptive statistics filters</a:t>
            </a:r>
            <a:endParaRPr sz="2800" dirty="0"/>
          </a:p>
          <a:p>
            <a:pPr marL="1219170" lvl="1" indent="-423323">
              <a:lnSpc>
                <a:spcPct val="100000"/>
              </a:lnSpc>
              <a:spcBef>
                <a:spcPts val="0"/>
              </a:spcBef>
              <a:buSzPts val="1400"/>
              <a:buChar char="–"/>
            </a:pPr>
            <a:r>
              <a:rPr lang="en-GB" sz="2400" dirty="0"/>
              <a:t>Minimum</a:t>
            </a:r>
            <a:endParaRPr sz="2400" dirty="0"/>
          </a:p>
          <a:p>
            <a:pPr marL="1219170" lvl="1" indent="-423323">
              <a:lnSpc>
                <a:spcPct val="100000"/>
              </a:lnSpc>
              <a:spcBef>
                <a:spcPts val="0"/>
              </a:spcBef>
              <a:buSzPts val="1400"/>
              <a:buChar char="–"/>
            </a:pPr>
            <a:r>
              <a:rPr lang="en-GB" sz="2400" dirty="0"/>
              <a:t>Median</a:t>
            </a:r>
          </a:p>
          <a:p>
            <a:pPr marL="1219170" lvl="1" indent="-423323">
              <a:lnSpc>
                <a:spcPct val="100000"/>
              </a:lnSpc>
              <a:spcBef>
                <a:spcPts val="0"/>
              </a:spcBef>
              <a:buSzPts val="1400"/>
              <a:buChar char="–"/>
            </a:pPr>
            <a:r>
              <a:rPr lang="en-GB" sz="2400" dirty="0"/>
              <a:t>Maximum</a:t>
            </a:r>
          </a:p>
          <a:p>
            <a:pPr marL="1219170" lvl="1" indent="-423323">
              <a:lnSpc>
                <a:spcPct val="100000"/>
              </a:lnSpc>
              <a:spcBef>
                <a:spcPts val="0"/>
              </a:spcBef>
              <a:buSzPts val="1400"/>
              <a:buChar char="–"/>
            </a:pPr>
            <a:r>
              <a:rPr lang="en-GB" sz="2400" dirty="0"/>
              <a:t>Variance</a:t>
            </a:r>
          </a:p>
          <a:p>
            <a:pPr marL="1219170" lvl="1" indent="-423323">
              <a:lnSpc>
                <a:spcPct val="100000"/>
              </a:lnSpc>
              <a:spcBef>
                <a:spcPts val="0"/>
              </a:spcBef>
              <a:buSzPts val="1400"/>
              <a:buChar char="–"/>
            </a:pPr>
            <a:r>
              <a:rPr lang="en-GB" sz="2400" dirty="0"/>
              <a:t>Standard deviation</a:t>
            </a:r>
            <a:endParaRPr sz="2400" dirty="0"/>
          </a:p>
        </p:txBody>
      </p:sp>
      <p:grpSp>
        <p:nvGrpSpPr>
          <p:cNvPr id="306" name="Google Shape;306;p39"/>
          <p:cNvGrpSpPr>
            <a:grpSpLocks noChangeAspect="1"/>
          </p:cNvGrpSpPr>
          <p:nvPr/>
        </p:nvGrpSpPr>
        <p:grpSpPr>
          <a:xfrm>
            <a:off x="7744612" y="1879861"/>
            <a:ext cx="2974621" cy="2776306"/>
            <a:chOff x="5660500" y="1271800"/>
            <a:chExt cx="2378925" cy="2220325"/>
          </a:xfrm>
        </p:grpSpPr>
        <p:pic>
          <p:nvPicPr>
            <p:cNvPr id="307" name="Google Shape;307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60500" y="1271800"/>
              <a:ext cx="2378925" cy="2220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39"/>
            <p:cNvSpPr/>
            <p:nvPr/>
          </p:nvSpPr>
          <p:spPr>
            <a:xfrm>
              <a:off x="6612148" y="2225800"/>
              <a:ext cx="150000" cy="156600"/>
            </a:xfrm>
            <a:prstGeom prst="rect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39"/>
            <p:cNvSpPr/>
            <p:nvPr/>
          </p:nvSpPr>
          <p:spPr>
            <a:xfrm>
              <a:off x="6764548" y="2225800"/>
              <a:ext cx="150000" cy="156600"/>
            </a:xfrm>
            <a:prstGeom prst="rect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10;p39"/>
            <p:cNvSpPr/>
            <p:nvPr/>
          </p:nvSpPr>
          <p:spPr>
            <a:xfrm>
              <a:off x="6916948" y="2225800"/>
              <a:ext cx="150000" cy="156600"/>
            </a:xfrm>
            <a:prstGeom prst="rect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11;p39"/>
            <p:cNvSpPr/>
            <p:nvPr/>
          </p:nvSpPr>
          <p:spPr>
            <a:xfrm>
              <a:off x="6916948" y="2378200"/>
              <a:ext cx="150000" cy="156600"/>
            </a:xfrm>
            <a:prstGeom prst="rect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39"/>
            <p:cNvSpPr/>
            <p:nvPr/>
          </p:nvSpPr>
          <p:spPr>
            <a:xfrm>
              <a:off x="6764548" y="2378200"/>
              <a:ext cx="150000" cy="156600"/>
            </a:xfrm>
            <a:prstGeom prst="rect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13;p39"/>
            <p:cNvSpPr/>
            <p:nvPr/>
          </p:nvSpPr>
          <p:spPr>
            <a:xfrm>
              <a:off x="6612148" y="2378200"/>
              <a:ext cx="150000" cy="156600"/>
            </a:xfrm>
            <a:prstGeom prst="rect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14;p39"/>
            <p:cNvSpPr/>
            <p:nvPr/>
          </p:nvSpPr>
          <p:spPr>
            <a:xfrm>
              <a:off x="6916948" y="2530600"/>
              <a:ext cx="150000" cy="156600"/>
            </a:xfrm>
            <a:prstGeom prst="rect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15;p39"/>
            <p:cNvSpPr/>
            <p:nvPr/>
          </p:nvSpPr>
          <p:spPr>
            <a:xfrm>
              <a:off x="6764548" y="2530600"/>
              <a:ext cx="150000" cy="156600"/>
            </a:xfrm>
            <a:prstGeom prst="rect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16;p39"/>
            <p:cNvSpPr/>
            <p:nvPr/>
          </p:nvSpPr>
          <p:spPr>
            <a:xfrm>
              <a:off x="6612148" y="2530600"/>
              <a:ext cx="150000" cy="156600"/>
            </a:xfrm>
            <a:prstGeom prst="rect">
              <a:avLst/>
            </a:pr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317" name="Google Shape;317;p39"/>
          <p:cNvCxnSpPr/>
          <p:nvPr/>
        </p:nvCxnSpPr>
        <p:spPr>
          <a:xfrm flipH="1">
            <a:off x="7140633" y="3582933"/>
            <a:ext cx="1597200" cy="9484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318" name="Google Shape;318;p39"/>
          <p:cNvGraphicFramePr/>
          <p:nvPr/>
        </p:nvGraphicFramePr>
        <p:xfrm>
          <a:off x="5470267" y="4580800"/>
          <a:ext cx="1531401" cy="12343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3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/>
                        <a:t>75</a:t>
                      </a:r>
                      <a:endParaRPr sz="11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/>
                        <a:t>85</a:t>
                      </a:r>
                      <a:endParaRPr sz="11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60</a:t>
                      </a:r>
                      <a:endParaRPr sz="11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67</a:t>
                      </a:r>
                      <a:endParaRPr sz="11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/>
                        <a:t>73</a:t>
                      </a:r>
                      <a:endParaRPr sz="11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/>
                        <a:t>91</a:t>
                      </a:r>
                      <a:endParaRPr sz="11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50</a:t>
                      </a:r>
                      <a:endParaRPr sz="11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88</a:t>
                      </a:r>
                      <a:endParaRPr sz="11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/>
                        <a:t>59</a:t>
                      </a:r>
                      <a:endParaRPr sz="11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9" name="Google Shape;319;p39"/>
          <p:cNvSpPr/>
          <p:nvPr/>
        </p:nvSpPr>
        <p:spPr>
          <a:xfrm>
            <a:off x="5476567" y="4617281"/>
            <a:ext cx="56400" cy="1168000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0" name="Google Shape;320;p39"/>
          <p:cNvSpPr/>
          <p:nvPr/>
        </p:nvSpPr>
        <p:spPr>
          <a:xfrm>
            <a:off x="6907351" y="4641667"/>
            <a:ext cx="56400" cy="1119200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321" name="Google Shape;321;p39"/>
          <p:cNvCxnSpPr/>
          <p:nvPr/>
        </p:nvCxnSpPr>
        <p:spPr>
          <a:xfrm rot="10800000" flipH="1">
            <a:off x="7140600" y="5181000"/>
            <a:ext cx="395600" cy="96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2" name="Google Shape;322;p39"/>
          <p:cNvSpPr txBox="1"/>
          <p:nvPr/>
        </p:nvSpPr>
        <p:spPr>
          <a:xfrm>
            <a:off x="7424867" y="4978139"/>
            <a:ext cx="2465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9900"/>
                </a:solidFill>
              </a:rPr>
              <a:t>[</a:t>
            </a:r>
            <a:r>
              <a:rPr lang="en-GB" sz="1067"/>
              <a:t> 50  59  60  67  73  75  85  88  91 </a:t>
            </a:r>
            <a:r>
              <a:rPr lang="en-GB" sz="2400">
                <a:solidFill>
                  <a:srgbClr val="FF9900"/>
                </a:solidFill>
              </a:rPr>
              <a:t>]</a:t>
            </a:r>
            <a:endParaRPr sz="2400">
              <a:solidFill>
                <a:srgbClr val="FF9900"/>
              </a:solidFill>
            </a:endParaRPr>
          </a:p>
        </p:txBody>
      </p:sp>
      <p:cxnSp>
        <p:nvCxnSpPr>
          <p:cNvPr id="323" name="Google Shape;323;p39"/>
          <p:cNvCxnSpPr/>
          <p:nvPr/>
        </p:nvCxnSpPr>
        <p:spPr>
          <a:xfrm rot="10800000">
            <a:off x="7761833" y="5376400"/>
            <a:ext cx="0" cy="2872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4" name="Google Shape;324;p39"/>
          <p:cNvCxnSpPr/>
          <p:nvPr/>
        </p:nvCxnSpPr>
        <p:spPr>
          <a:xfrm rot="10800000">
            <a:off x="8657667" y="5376400"/>
            <a:ext cx="0" cy="2872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5" name="Google Shape;325;p39"/>
          <p:cNvCxnSpPr/>
          <p:nvPr/>
        </p:nvCxnSpPr>
        <p:spPr>
          <a:xfrm rot="10800000">
            <a:off x="9553500" y="5362667"/>
            <a:ext cx="0" cy="2872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6" name="Google Shape;326;p39"/>
          <p:cNvSpPr txBox="1"/>
          <p:nvPr/>
        </p:nvSpPr>
        <p:spPr>
          <a:xfrm>
            <a:off x="7451500" y="5703033"/>
            <a:ext cx="5840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333">
                <a:solidFill>
                  <a:srgbClr val="FF9900"/>
                </a:solidFill>
              </a:rPr>
              <a:t>Min</a:t>
            </a:r>
            <a:endParaRPr sz="1333">
              <a:solidFill>
                <a:srgbClr val="FF9900"/>
              </a:solidFill>
            </a:endParaRPr>
          </a:p>
        </p:txBody>
      </p:sp>
      <p:sp>
        <p:nvSpPr>
          <p:cNvPr id="327" name="Google Shape;327;p39"/>
          <p:cNvSpPr txBox="1"/>
          <p:nvPr/>
        </p:nvSpPr>
        <p:spPr>
          <a:xfrm>
            <a:off x="8220100" y="5703033"/>
            <a:ext cx="8568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333">
                <a:solidFill>
                  <a:srgbClr val="FF9900"/>
                </a:solidFill>
              </a:rPr>
              <a:t>Median</a:t>
            </a:r>
            <a:endParaRPr sz="1333">
              <a:solidFill>
                <a:srgbClr val="FF9900"/>
              </a:solidFill>
            </a:endParaRPr>
          </a:p>
        </p:txBody>
      </p:sp>
      <p:sp>
        <p:nvSpPr>
          <p:cNvPr id="328" name="Google Shape;328;p39"/>
          <p:cNvSpPr txBox="1"/>
          <p:nvPr/>
        </p:nvSpPr>
        <p:spPr>
          <a:xfrm>
            <a:off x="9261500" y="5703033"/>
            <a:ext cx="5840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1333">
                <a:solidFill>
                  <a:srgbClr val="FF9900"/>
                </a:solidFill>
              </a:rPr>
              <a:t>Max</a:t>
            </a:r>
            <a:endParaRPr sz="1333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13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A3AD7-F508-8023-7F36-EA3B4CE5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21" y="2516781"/>
            <a:ext cx="9648958" cy="3440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Noise removal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475EE1-1CA5-5517-A7C2-1A0590465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2192"/>
            <a:ext cx="11455400" cy="4700609"/>
          </a:xfrm>
        </p:spPr>
        <p:txBody>
          <a:bodyPr>
            <a:normAutofit/>
          </a:bodyPr>
          <a:lstStyle/>
          <a:p>
            <a:r>
              <a:rPr lang="en-US" sz="2400" dirty="0"/>
              <a:t>Gaussian filter</a:t>
            </a:r>
          </a:p>
          <a:p>
            <a:r>
              <a:rPr lang="en-US" sz="2400" dirty="0"/>
              <a:t>Median filter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(computationally expensive)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Deep learning (even more expensive, but state-of-the-art)</a:t>
            </a:r>
          </a:p>
          <a:p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73114-D8ED-48EF-BD75-307839F7E261}"/>
              </a:ext>
            </a:extLst>
          </p:cNvPr>
          <p:cNvSpPr txBox="1"/>
          <p:nvPr/>
        </p:nvSpPr>
        <p:spPr>
          <a:xfrm>
            <a:off x="3818145" y="6364602"/>
            <a:ext cx="407275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Image source: Mauricio Rocha Martins (</a:t>
            </a:r>
            <a:r>
              <a:rPr lang="en-US" sz="1067" dirty="0" err="1"/>
              <a:t>Norden</a:t>
            </a:r>
            <a:r>
              <a:rPr lang="en-US" sz="1067" dirty="0"/>
              <a:t>/Myers lab, MPI CBG)</a:t>
            </a:r>
            <a:endParaRPr lang="en-GB" sz="1067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F0FD6-632E-99C6-6C56-96995021B996}"/>
              </a:ext>
            </a:extLst>
          </p:cNvPr>
          <p:cNvSpPr txBox="1"/>
          <p:nvPr/>
        </p:nvSpPr>
        <p:spPr>
          <a:xfrm>
            <a:off x="985321" y="7071934"/>
            <a:ext cx="10410958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b="0" dirty="0" err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skimage</a:t>
            </a:r>
            <a:r>
              <a:rPr lang="en-GB" b="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GB" b="0" dirty="0" err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filters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b="0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import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median, gaussian</a:t>
            </a:r>
          </a:p>
          <a:p>
            <a:r>
              <a:rPr lang="en-GB" b="0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b="0" dirty="0" err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skimage</a:t>
            </a:r>
            <a:r>
              <a:rPr lang="en-GB" b="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GB" b="0" dirty="0" err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morphology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b="0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import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disk</a:t>
            </a:r>
            <a:endParaRPr lang="en-GB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b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zfish_gaussian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gaussian(</a:t>
            </a: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cropped_zfish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sigma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preserve_range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True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zfish_median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median(</a:t>
            </a:r>
            <a:r>
              <a:rPr lang="en-GB" b="0" dirty="0" err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cropped_zfish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footprint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GB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disk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4</a:t>
            </a:r>
            <a:r>
              <a:rPr lang="en-GB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04841E9-215D-1675-E88B-8E5A51687420}"/>
              </a:ext>
            </a:extLst>
          </p:cNvPr>
          <p:cNvSpPr/>
          <p:nvPr/>
        </p:nvSpPr>
        <p:spPr>
          <a:xfrm>
            <a:off x="9701279" y="2109446"/>
            <a:ext cx="2438400" cy="498710"/>
          </a:xfrm>
          <a:prstGeom prst="wedgeRect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“Edge preserving”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1859319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119A-4BFE-4EEA-B8FA-B94DA1353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Difference-of-Gaussian (</a:t>
            </a:r>
            <a:r>
              <a:rPr lang="en-US" err="1"/>
              <a:t>DoG</a:t>
            </a:r>
            <a:r>
              <a:rPr lang="en-US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EF56A-0533-4D09-A33F-F74E61702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Improve image in order to detect bright objects.</a:t>
            </a:r>
          </a:p>
          <a:p>
            <a:r>
              <a:rPr lang="en-US" sz="2800" dirty="0"/>
              <a:t>Band-pass filter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3A8476-AD03-47DD-8357-5F0CDF05F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97" y="3165382"/>
            <a:ext cx="2476559" cy="1505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6F6376-A46D-4D00-91B2-BA346AC9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217" y="2222170"/>
            <a:ext cx="2476559" cy="1505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F7A3D-1E1B-4FA1-A224-7D88753EE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217" y="4113333"/>
            <a:ext cx="2476559" cy="1505635"/>
          </a:xfrm>
          <a:prstGeom prst="rect">
            <a:avLst/>
          </a:prstGeom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3A4AFC4-A9B3-40AB-80AC-9048AEEA1F0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2885256" y="2974988"/>
            <a:ext cx="2272961" cy="943212"/>
          </a:xfrm>
          <a:prstGeom prst="bentConnector3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B1DD46C-161E-43EF-B925-C1C509E8070B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2885256" y="3918200"/>
            <a:ext cx="2272961" cy="947951"/>
          </a:xfrm>
          <a:prstGeom prst="bentConnector3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5F8158B-AB7D-4AF9-A24A-56A9964BF1A5}"/>
              </a:ext>
            </a:extLst>
          </p:cNvPr>
          <p:cNvCxnSpPr>
            <a:cxnSpLocks/>
            <a:stCxn id="5" idx="3"/>
            <a:endCxn id="27" idx="1"/>
          </p:cNvCxnSpPr>
          <p:nvPr/>
        </p:nvCxnSpPr>
        <p:spPr>
          <a:xfrm>
            <a:off x="7634776" y="2974988"/>
            <a:ext cx="1884295" cy="942914"/>
          </a:xfrm>
          <a:prstGeom prst="bentConnector3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B97ADA15-D508-4A62-A628-44EA40EB4DCC}"/>
              </a:ext>
            </a:extLst>
          </p:cNvPr>
          <p:cNvCxnSpPr>
            <a:cxnSpLocks/>
            <a:stCxn id="7" idx="3"/>
            <a:endCxn id="27" idx="1"/>
          </p:cNvCxnSpPr>
          <p:nvPr/>
        </p:nvCxnSpPr>
        <p:spPr>
          <a:xfrm flipV="1">
            <a:off x="7634776" y="3917902"/>
            <a:ext cx="1884295" cy="948249"/>
          </a:xfrm>
          <a:prstGeom prst="bentConnector3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A24E74E-7F42-46B0-B614-F9DB4853208A}"/>
              </a:ext>
            </a:extLst>
          </p:cNvPr>
          <p:cNvSpPr txBox="1"/>
          <p:nvPr/>
        </p:nvSpPr>
        <p:spPr>
          <a:xfrm>
            <a:off x="2643617" y="261252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Gaussian blur (sigma = 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57CA67-ABB1-479A-969D-04BE223A1CCA}"/>
              </a:ext>
            </a:extLst>
          </p:cNvPr>
          <p:cNvSpPr txBox="1"/>
          <p:nvPr/>
        </p:nvSpPr>
        <p:spPr>
          <a:xfrm>
            <a:off x="2601168" y="487803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Gaussian blur (sigma = 6)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5717A2-5934-4B41-94A0-6A2EEAD93CC2}"/>
              </a:ext>
            </a:extLst>
          </p:cNvPr>
          <p:cNvSpPr txBox="1"/>
          <p:nvPr/>
        </p:nvSpPr>
        <p:spPr>
          <a:xfrm>
            <a:off x="5033034" y="371478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Noise reduced image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B3CB3C-0DCE-495F-9789-6779DBCD0044}"/>
              </a:ext>
            </a:extLst>
          </p:cNvPr>
          <p:cNvSpPr txBox="1"/>
          <p:nvPr/>
        </p:nvSpPr>
        <p:spPr>
          <a:xfrm>
            <a:off x="5125768" y="560816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 image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A6D12C-708C-4DFC-9665-2FB67382A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9071" y="3165929"/>
            <a:ext cx="2476558" cy="1503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95795A-8B5F-4607-B3A2-4D39F108A8EB}"/>
              </a:ext>
            </a:extLst>
          </p:cNvPr>
          <p:cNvSpPr txBox="1"/>
          <p:nvPr/>
        </p:nvSpPr>
        <p:spPr>
          <a:xfrm>
            <a:off x="8566484" y="3563231"/>
            <a:ext cx="109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subtract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50A785-2C22-4833-80A9-5EE4D87C91EA}"/>
              </a:ext>
            </a:extLst>
          </p:cNvPr>
          <p:cNvSpPr txBox="1"/>
          <p:nvPr/>
        </p:nvSpPr>
        <p:spPr>
          <a:xfrm>
            <a:off x="9661358" y="4717173"/>
            <a:ext cx="193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DoG</a:t>
            </a:r>
            <a:r>
              <a:rPr lang="en-US" dirty="0"/>
              <a:t>-Image </a:t>
            </a:r>
          </a:p>
          <a:p>
            <a:pPr algn="ctr"/>
            <a:r>
              <a:rPr lang="en-US" dirty="0"/>
              <a:t>“dog-2-6”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C215DD-51E6-440D-AFE1-1D36F88F48BC}"/>
              </a:ext>
            </a:extLst>
          </p:cNvPr>
          <p:cNvSpPr txBox="1"/>
          <p:nvPr/>
        </p:nvSpPr>
        <p:spPr>
          <a:xfrm>
            <a:off x="547399" y="4717173"/>
            <a:ext cx="198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Original image</a:t>
            </a:r>
          </a:p>
        </p:txBody>
      </p:sp>
    </p:spTree>
    <p:extLst>
      <p:ext uri="{BB962C8B-B14F-4D97-AF65-F5344CB8AC3E}">
        <p14:creationId xmlns:p14="http://schemas.microsoft.com/office/powerpoint/2010/main" val="112525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2B0C-2E71-44C1-974B-324119CBA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Difference-of-Gaussian (</a:t>
            </a:r>
            <a:r>
              <a:rPr lang="en-US" err="1"/>
              <a:t>DoG</a:t>
            </a:r>
            <a:r>
              <a:rPr lang="en-US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A4B5B-BBE5-4DF7-96A5-58D2722EB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0"/>
            <a:ext cx="3302000" cy="4610101"/>
          </a:xfrm>
        </p:spPr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DoG</a:t>
            </a:r>
            <a:r>
              <a:rPr lang="en-US" dirty="0"/>
              <a:t> images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FEF634-BF4C-4693-8594-AE0C8AADF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4" t="10560" r="14237" b="30293"/>
          <a:stretch/>
        </p:blipFill>
        <p:spPr>
          <a:xfrm>
            <a:off x="3759200" y="1282700"/>
            <a:ext cx="8153400" cy="4690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D58D9-D07D-1367-3107-F3F49A4C9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97" y="3165382"/>
            <a:ext cx="2476559" cy="1505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FC9F78-2355-3970-98B2-8072C3A7971B}"/>
              </a:ext>
            </a:extLst>
          </p:cNvPr>
          <p:cNvSpPr txBox="1"/>
          <p:nvPr/>
        </p:nvSpPr>
        <p:spPr>
          <a:xfrm>
            <a:off x="547399" y="4717173"/>
            <a:ext cx="198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Original image</a:t>
            </a:r>
          </a:p>
        </p:txBody>
      </p:sp>
    </p:spTree>
    <p:extLst>
      <p:ext uri="{BB962C8B-B14F-4D97-AF65-F5344CB8AC3E}">
        <p14:creationId xmlns:p14="http://schemas.microsoft.com/office/powerpoint/2010/main" val="1607744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DF7DD1-E290-4AC2-8B3F-860AF8181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479" y="3900058"/>
            <a:ext cx="1454548" cy="1771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C38DB3-82EC-48D9-8968-571ACE34E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023" y="3900057"/>
            <a:ext cx="1454548" cy="17717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66C9A9-06CF-4A48-91F0-1E4EA24C3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359" y="3900057"/>
            <a:ext cx="1454548" cy="17717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A68046-C3E2-4271-AB3A-E7B1A3D7F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1290" y="3900057"/>
            <a:ext cx="1454548" cy="1771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5119A-4BFE-4EEA-B8FA-B94DA1353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Laplace-filter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EF56A-0533-4D09-A33F-F74E61702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0"/>
            <a:ext cx="4428895" cy="4610101"/>
          </a:xfrm>
        </p:spPr>
        <p:txBody>
          <a:bodyPr>
            <a:normAutofit/>
          </a:bodyPr>
          <a:lstStyle/>
          <a:p>
            <a:r>
              <a:rPr lang="en-US" sz="3200" i="1" dirty="0"/>
              <a:t>Second derivative of a Gaussian filter</a:t>
            </a:r>
          </a:p>
          <a:p>
            <a:r>
              <a:rPr lang="en-US" sz="3200" dirty="0"/>
              <a:t>Used for edge-detection and edge enhancement</a:t>
            </a:r>
          </a:p>
          <a:p>
            <a:endParaRPr lang="en-US" sz="3200" dirty="0"/>
          </a:p>
          <a:p>
            <a:r>
              <a:rPr lang="en-US" sz="3200" dirty="0"/>
              <a:t>Also known as the </a:t>
            </a:r>
            <a:br>
              <a:rPr lang="en-US" sz="3200" dirty="0"/>
            </a:br>
            <a:r>
              <a:rPr lang="en-US" sz="3200" dirty="0"/>
              <a:t>“</a:t>
            </a:r>
            <a:r>
              <a:rPr lang="en-US" sz="3200" i="1" dirty="0"/>
              <a:t>Mexican-hat-filter”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F91DF6-1D24-4928-BBBA-0F6E5A019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839"/>
          <a:stretch/>
        </p:blipFill>
        <p:spPr>
          <a:xfrm>
            <a:off x="5131480" y="2836036"/>
            <a:ext cx="1454547" cy="1437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243C9F-B973-42DD-89BE-5425C1F02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023" y="2478782"/>
            <a:ext cx="1454548" cy="1771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600381-AB20-42D7-882A-C4553025A7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1359" y="2469257"/>
            <a:ext cx="1454548" cy="17717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124D9D-B065-4816-BEE1-0184F629F4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1291" y="2483559"/>
            <a:ext cx="1454548" cy="1771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1CEBF-D27E-4683-930A-AB2427563A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05" t="21691" r="64166" b="6349"/>
          <a:stretch/>
        </p:blipFill>
        <p:spPr>
          <a:xfrm>
            <a:off x="6731642" y="1143472"/>
            <a:ext cx="1568882" cy="1675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6F04C6-56D9-4AC7-83F4-CA093F009B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521" t="21692" r="37187" b="6348"/>
          <a:stretch/>
        </p:blipFill>
        <p:spPr>
          <a:xfrm>
            <a:off x="8347324" y="1143472"/>
            <a:ext cx="1614000" cy="1675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D0971C-E729-4E11-B709-D5D1A53C1D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779" t="21692" r="9929" b="6348"/>
          <a:stretch/>
        </p:blipFill>
        <p:spPr>
          <a:xfrm>
            <a:off x="10056381" y="1143473"/>
            <a:ext cx="1614000" cy="1675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8C8079-CF64-4CC4-AF60-35FBF339E457}"/>
              </a:ext>
            </a:extLst>
          </p:cNvPr>
          <p:cNvSpPr txBox="1"/>
          <p:nvPr/>
        </p:nvSpPr>
        <p:spPr>
          <a:xfrm>
            <a:off x="8210622" y="5671820"/>
            <a:ext cx="172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derivative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5039E1-2971-4C5D-934F-7A34674F05CB}"/>
              </a:ext>
            </a:extLst>
          </p:cNvPr>
          <p:cNvSpPr txBox="1"/>
          <p:nvPr/>
        </p:nvSpPr>
        <p:spPr>
          <a:xfrm>
            <a:off x="9942095" y="5671820"/>
            <a:ext cx="172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derivative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612C0-57A3-BF96-750C-93C0AC7F3DB0}"/>
              </a:ext>
            </a:extLst>
          </p:cNvPr>
          <p:cNvSpPr txBox="1"/>
          <p:nvPr/>
        </p:nvSpPr>
        <p:spPr>
          <a:xfrm>
            <a:off x="4936895" y="5671820"/>
            <a:ext cx="172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Ground truth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B2494-A2EC-EC68-7510-52BCC248DEFF}"/>
              </a:ext>
            </a:extLst>
          </p:cNvPr>
          <p:cNvSpPr txBox="1"/>
          <p:nvPr/>
        </p:nvSpPr>
        <p:spPr>
          <a:xfrm>
            <a:off x="6594225" y="5671820"/>
            <a:ext cx="172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F88E3-F443-9199-4C82-9EEF2F0B97A4}"/>
              </a:ext>
            </a:extLst>
          </p:cNvPr>
          <p:cNvSpPr txBox="1"/>
          <p:nvPr/>
        </p:nvSpPr>
        <p:spPr>
          <a:xfrm>
            <a:off x="4642578" y="3351935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1D</a:t>
            </a:r>
            <a:endParaRPr lang="LID409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A47918-6222-C828-C1A6-54DEE83CA4D7}"/>
              </a:ext>
            </a:extLst>
          </p:cNvPr>
          <p:cNvSpPr txBox="1"/>
          <p:nvPr/>
        </p:nvSpPr>
        <p:spPr>
          <a:xfrm>
            <a:off x="4688515" y="4749744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2D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4621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8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119A-4BFE-4EEA-B8FA-B94DA1353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Laplacian-of-Gaussian (</a:t>
            </a:r>
            <a:r>
              <a:rPr lang="en-US" err="1"/>
              <a:t>LoG</a:t>
            </a:r>
            <a:r>
              <a:rPr lang="en-US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0621E-5B48-EE55-27B1-8FCF1F023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576" y="8184608"/>
            <a:ext cx="11455400" cy="46101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1B49D-8017-4CFB-BC56-7BEDDCD8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59" y="1281045"/>
            <a:ext cx="2829707" cy="1720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D69D75-79AF-460E-8793-2A68D6064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491" y="1281044"/>
            <a:ext cx="2829707" cy="1720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9E555B-0CA3-4F52-A8D9-0B7F01D43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415" y="3976857"/>
            <a:ext cx="2841858" cy="1727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D0113-7FD9-4F13-8B3C-B25F7C199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59" y="3962504"/>
            <a:ext cx="2829709" cy="1720334"/>
          </a:xfrm>
          <a:prstGeom prst="rect">
            <a:avLst/>
          </a:prstGeom>
        </p:spPr>
      </p:pic>
      <p:sp>
        <p:nvSpPr>
          <p:cNvPr id="12" name="Google Shape;268;p36">
            <a:extLst>
              <a:ext uri="{FF2B5EF4-FFF2-40B4-BE49-F238E27FC236}">
                <a16:creationId xmlns:a16="http://schemas.microsoft.com/office/drawing/2014/main" id="{BBE6DE53-8492-4120-9B8B-EF74FA1756BB}"/>
              </a:ext>
            </a:extLst>
          </p:cNvPr>
          <p:cNvSpPr/>
          <p:nvPr/>
        </p:nvSpPr>
        <p:spPr>
          <a:xfrm>
            <a:off x="5222644" y="1388046"/>
            <a:ext cx="71903" cy="1489061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269;p36">
            <a:extLst>
              <a:ext uri="{FF2B5EF4-FFF2-40B4-BE49-F238E27FC236}">
                <a16:creationId xmlns:a16="http://schemas.microsoft.com/office/drawing/2014/main" id="{4E03A139-3422-4D03-8C76-665C18A1465B}"/>
              </a:ext>
            </a:extLst>
          </p:cNvPr>
          <p:cNvSpPr/>
          <p:nvPr/>
        </p:nvSpPr>
        <p:spPr>
          <a:xfrm>
            <a:off x="7034020" y="1381035"/>
            <a:ext cx="71903" cy="1489062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14" name="Google Shape;270;p36">
            <a:extLst>
              <a:ext uri="{FF2B5EF4-FFF2-40B4-BE49-F238E27FC236}">
                <a16:creationId xmlns:a16="http://schemas.microsoft.com/office/drawing/2014/main" id="{A66131AC-9E35-483C-A6A5-727C4ADBB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639700"/>
              </p:ext>
            </p:extLst>
          </p:nvPr>
        </p:nvGraphicFramePr>
        <p:xfrm>
          <a:off x="5214612" y="1341536"/>
          <a:ext cx="1751817" cy="1645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3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3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/>
                        <a:t>-1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3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-1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4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-1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3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-1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56BE523-43AE-44D8-8797-4159B63E9F9D}"/>
              </a:ext>
            </a:extLst>
          </p:cNvPr>
          <p:cNvSpPr txBox="1"/>
          <p:nvPr/>
        </p:nvSpPr>
        <p:spPr>
          <a:xfrm>
            <a:off x="4332740" y="1496945"/>
            <a:ext cx="1905427" cy="200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/>
              <a:t>*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21B3CD-D48B-445C-AC38-D0A7AFE42A2C}"/>
              </a:ext>
            </a:extLst>
          </p:cNvPr>
          <p:cNvSpPr txBox="1"/>
          <p:nvPr/>
        </p:nvSpPr>
        <p:spPr>
          <a:xfrm>
            <a:off x="7324755" y="1283814"/>
            <a:ext cx="1014047" cy="200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/>
              <a:t>=</a:t>
            </a:r>
          </a:p>
        </p:txBody>
      </p:sp>
      <p:sp>
        <p:nvSpPr>
          <p:cNvPr id="17" name="Google Shape;268;p36">
            <a:extLst>
              <a:ext uri="{FF2B5EF4-FFF2-40B4-BE49-F238E27FC236}">
                <a16:creationId xmlns:a16="http://schemas.microsoft.com/office/drawing/2014/main" id="{C5294A1C-64F1-45A5-AAF6-5446D968C2D2}"/>
              </a:ext>
            </a:extLst>
          </p:cNvPr>
          <p:cNvSpPr/>
          <p:nvPr/>
        </p:nvSpPr>
        <p:spPr>
          <a:xfrm>
            <a:off x="5240400" y="4066736"/>
            <a:ext cx="71903" cy="1489061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Google Shape;269;p36">
            <a:extLst>
              <a:ext uri="{FF2B5EF4-FFF2-40B4-BE49-F238E27FC236}">
                <a16:creationId xmlns:a16="http://schemas.microsoft.com/office/drawing/2014/main" id="{B6239A94-1B5D-417B-9C17-8C2DC4311093}"/>
              </a:ext>
            </a:extLst>
          </p:cNvPr>
          <p:cNvSpPr/>
          <p:nvPr/>
        </p:nvSpPr>
        <p:spPr>
          <a:xfrm>
            <a:off x="7051776" y="4059725"/>
            <a:ext cx="71903" cy="1489062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19" name="Google Shape;270;p36">
            <a:extLst>
              <a:ext uri="{FF2B5EF4-FFF2-40B4-BE49-F238E27FC236}">
                <a16:creationId xmlns:a16="http://schemas.microsoft.com/office/drawing/2014/main" id="{F40FD0E4-D751-438A-BE04-24C0E7D1E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660098"/>
              </p:ext>
            </p:extLst>
          </p:nvPr>
        </p:nvGraphicFramePr>
        <p:xfrm>
          <a:off x="5232368" y="4020226"/>
          <a:ext cx="1751817" cy="1645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3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3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/>
                        <a:t>-1</a:t>
                      </a:r>
                      <a:endParaRPr sz="20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3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-1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4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-1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3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-1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0</a:t>
                      </a:r>
                      <a:endParaRPr sz="2000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ACC0EA2-F8EB-4D27-8F32-90507F06BF69}"/>
              </a:ext>
            </a:extLst>
          </p:cNvPr>
          <p:cNvSpPr txBox="1"/>
          <p:nvPr/>
        </p:nvSpPr>
        <p:spPr>
          <a:xfrm>
            <a:off x="4350496" y="4416935"/>
            <a:ext cx="1905427" cy="200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/>
              <a:t>*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051653-13FF-42AE-B883-51F62751B134}"/>
              </a:ext>
            </a:extLst>
          </p:cNvPr>
          <p:cNvSpPr txBox="1"/>
          <p:nvPr/>
        </p:nvSpPr>
        <p:spPr>
          <a:xfrm>
            <a:off x="7342511" y="4203804"/>
            <a:ext cx="1014047" cy="200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/>
              <a:t>=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AA89E2F0-D48E-4A16-A8AD-F87963351D2E}"/>
              </a:ext>
            </a:extLst>
          </p:cNvPr>
          <p:cNvSpPr/>
          <p:nvPr/>
        </p:nvSpPr>
        <p:spPr>
          <a:xfrm rot="5400000">
            <a:off x="2041426" y="2114840"/>
            <a:ext cx="795789" cy="2729171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B82A22-B2A7-4394-A42F-9EC38B9CDE72}"/>
              </a:ext>
            </a:extLst>
          </p:cNvPr>
          <p:cNvSpPr txBox="1"/>
          <p:nvPr/>
        </p:nvSpPr>
        <p:spPr>
          <a:xfrm rot="16200000">
            <a:off x="-821398" y="1866631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Laplace filter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61049B-1081-454B-AE84-D6A6B553EF7D}"/>
              </a:ext>
            </a:extLst>
          </p:cNvPr>
          <p:cNvSpPr txBox="1"/>
          <p:nvPr/>
        </p:nvSpPr>
        <p:spPr>
          <a:xfrm rot="16200000">
            <a:off x="-337731" y="4445336"/>
            <a:ext cx="200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Laplacian of Gaussian filter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A3585D-F2DB-4A6B-9BC9-F57FE822AF1C}"/>
              </a:ext>
            </a:extLst>
          </p:cNvPr>
          <p:cNvSpPr txBox="1"/>
          <p:nvPr/>
        </p:nvSpPr>
        <p:spPr>
          <a:xfrm rot="970865">
            <a:off x="1076911" y="3304481"/>
            <a:ext cx="144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Gaussian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D8EC74-D3D0-46E2-BA4A-77B3D383EBAF}"/>
              </a:ext>
            </a:extLst>
          </p:cNvPr>
          <p:cNvSpPr txBox="1"/>
          <p:nvPr/>
        </p:nvSpPr>
        <p:spPr>
          <a:xfrm rot="20621083">
            <a:off x="2407986" y="3302165"/>
            <a:ext cx="144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E24993-1C2F-469E-A59E-5A182A742C23}"/>
              </a:ext>
            </a:extLst>
          </p:cNvPr>
          <p:cNvSpPr txBox="1"/>
          <p:nvPr/>
        </p:nvSpPr>
        <p:spPr>
          <a:xfrm>
            <a:off x="8411921" y="2997693"/>
            <a:ext cx="346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Laplace filtered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C13932-64FD-41CB-BFA6-B06C6BC0F55F}"/>
              </a:ext>
            </a:extLst>
          </p:cNvPr>
          <p:cNvSpPr txBox="1"/>
          <p:nvPr/>
        </p:nvSpPr>
        <p:spPr>
          <a:xfrm>
            <a:off x="8575390" y="5696406"/>
            <a:ext cx="346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LoG</a:t>
            </a:r>
            <a:r>
              <a:rPr lang="en-US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01081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23" grpId="0" animBg="1"/>
      <p:bldP spid="25" grpId="0"/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6F787D3E-EFA0-8D8D-A05A-299A14DF1A40}"/>
              </a:ext>
            </a:extLst>
          </p:cNvPr>
          <p:cNvSpPr/>
          <p:nvPr/>
        </p:nvSpPr>
        <p:spPr>
          <a:xfrm>
            <a:off x="2621315" y="2318143"/>
            <a:ext cx="6672032" cy="53865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342C3-5929-4E41-9BAC-ECADEE7C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Top-hat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9601E-B8C6-4273-869C-A441F2863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9501"/>
            <a:ext cx="11455400" cy="626036"/>
          </a:xfrm>
        </p:spPr>
        <p:txBody>
          <a:bodyPr>
            <a:normAutofit/>
          </a:bodyPr>
          <a:lstStyle/>
          <a:p>
            <a:r>
              <a:rPr lang="en-US" sz="2400" dirty="0"/>
              <a:t>Background subtraction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0D57EE-933D-4937-8F3C-5374D345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04" y="1706862"/>
            <a:ext cx="2012301" cy="2554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B1C659-E74F-48B5-B942-1783CA2D0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658" y="1706864"/>
            <a:ext cx="1978727" cy="2512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77784E-1820-4A44-B09F-128EE8EF9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781" y="1691709"/>
            <a:ext cx="1990994" cy="25850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23A8B9-130A-428E-9536-AF9560E26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922" y="1691709"/>
            <a:ext cx="1978728" cy="2512089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640BFE14-83EF-4A5A-8649-268E572BE593}"/>
              </a:ext>
            </a:extLst>
          </p:cNvPr>
          <p:cNvSpPr/>
          <p:nvPr/>
        </p:nvSpPr>
        <p:spPr>
          <a:xfrm>
            <a:off x="2621315" y="2857461"/>
            <a:ext cx="884980" cy="53865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Minimum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BECF438-A14C-449A-B427-DFF05CDED157}"/>
              </a:ext>
            </a:extLst>
          </p:cNvPr>
          <p:cNvSpPr/>
          <p:nvPr/>
        </p:nvSpPr>
        <p:spPr>
          <a:xfrm>
            <a:off x="5497288" y="2857460"/>
            <a:ext cx="884980" cy="53865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Maximum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2037A4D7-2865-4767-AAEA-0F46731CF11A}"/>
              </a:ext>
            </a:extLst>
          </p:cNvPr>
          <p:cNvSpPr/>
          <p:nvPr/>
        </p:nvSpPr>
        <p:spPr>
          <a:xfrm>
            <a:off x="8408367" y="2857459"/>
            <a:ext cx="884980" cy="53865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153362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AEE4A356-F6AC-8E34-0052-2BB0B5188079}"/>
              </a:ext>
            </a:extLst>
          </p:cNvPr>
          <p:cNvSpPr/>
          <p:nvPr/>
        </p:nvSpPr>
        <p:spPr>
          <a:xfrm>
            <a:off x="2621315" y="2318143"/>
            <a:ext cx="6672032" cy="53865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342C3-5929-4E41-9BAC-ECADEE7C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Top-hat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9601E-B8C6-4273-869C-A441F2863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9501"/>
            <a:ext cx="11455400" cy="6260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Background subtraction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1FE7B7-7355-40C5-82A7-4CD9B35E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0" y="4262899"/>
            <a:ext cx="2336442" cy="16299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1D0110-EC7A-4423-8F69-90086319A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706" y="4262899"/>
            <a:ext cx="2336442" cy="1629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38CCE4-42F4-4694-90C7-2E4F7AC78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532" y="4262899"/>
            <a:ext cx="2336442" cy="1629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51B129-8A5C-48B0-ABAA-CB78BF180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358" y="4262899"/>
            <a:ext cx="2336442" cy="1629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0D57EE-933D-4937-8F3C-5374D3456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04" y="1706862"/>
            <a:ext cx="2012301" cy="2554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B1C659-E74F-48B5-B942-1783CA2D0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5658" y="1706864"/>
            <a:ext cx="1978727" cy="2512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77784E-1820-4A44-B09F-128EE8EF9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8781" y="1691709"/>
            <a:ext cx="1990994" cy="25850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23A8B9-130A-428E-9536-AF9560E26C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6922" y="1691709"/>
            <a:ext cx="1978728" cy="2512089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640BFE14-83EF-4A5A-8649-268E572BE593}"/>
              </a:ext>
            </a:extLst>
          </p:cNvPr>
          <p:cNvSpPr/>
          <p:nvPr/>
        </p:nvSpPr>
        <p:spPr>
          <a:xfrm>
            <a:off x="2621315" y="2857461"/>
            <a:ext cx="884980" cy="53865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Minimum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BECF438-A14C-449A-B427-DFF05CDED157}"/>
              </a:ext>
            </a:extLst>
          </p:cNvPr>
          <p:cNvSpPr/>
          <p:nvPr/>
        </p:nvSpPr>
        <p:spPr>
          <a:xfrm>
            <a:off x="5497288" y="2857460"/>
            <a:ext cx="884980" cy="53865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Maximum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2037A4D7-2865-4767-AAEA-0F46731CF11A}"/>
              </a:ext>
            </a:extLst>
          </p:cNvPr>
          <p:cNvSpPr/>
          <p:nvPr/>
        </p:nvSpPr>
        <p:spPr>
          <a:xfrm>
            <a:off x="8408367" y="2857459"/>
            <a:ext cx="884980" cy="53865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2902015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57D9-2376-8F8C-840E-B420268B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Quiz: Noise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D0440-FE60-82E0-9EA6-25DC2C2AE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median filter is a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C7E47-4366-9B79-0800-560E0069A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6" r="66923"/>
          <a:stretch/>
        </p:blipFill>
        <p:spPr>
          <a:xfrm>
            <a:off x="129543" y="2771729"/>
            <a:ext cx="3138537" cy="3093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D8356-DBFA-24F5-2ED5-684597A45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44" t="8566" r="279"/>
          <a:stretch/>
        </p:blipFill>
        <p:spPr>
          <a:xfrm>
            <a:off x="4891440" y="2771727"/>
            <a:ext cx="3138537" cy="3093495"/>
          </a:xfrm>
          <a:prstGeom prst="rect">
            <a:avLst/>
          </a:prstGeom>
        </p:spPr>
      </p:pic>
      <p:sp>
        <p:nvSpPr>
          <p:cNvPr id="8" name="Arrow: Chevron 7">
            <a:extLst>
              <a:ext uri="{FF2B5EF4-FFF2-40B4-BE49-F238E27FC236}">
                <a16:creationId xmlns:a16="http://schemas.microsoft.com/office/drawing/2014/main" id="{89F3C99B-808D-ED11-9CD3-C65388EDF1FE}"/>
              </a:ext>
            </a:extLst>
          </p:cNvPr>
          <p:cNvSpPr/>
          <p:nvPr/>
        </p:nvSpPr>
        <p:spPr>
          <a:xfrm>
            <a:off x="3199287" y="3883948"/>
            <a:ext cx="1760947" cy="787400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Median</a:t>
            </a:r>
          </a:p>
        </p:txBody>
      </p:sp>
      <p:pic>
        <p:nvPicPr>
          <p:cNvPr id="9" name="Imagem 27">
            <a:extLst>
              <a:ext uri="{FF2B5EF4-FFF2-40B4-BE49-F238E27FC236}">
                <a16:creationId xmlns:a16="http://schemas.microsoft.com/office/drawing/2014/main" id="{836FE855-7EA5-D2D0-7FB1-E1B139C34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34" y="4260754"/>
            <a:ext cx="1479108" cy="1479108"/>
          </a:xfrm>
          <a:prstGeom prst="rect">
            <a:avLst/>
          </a:prstGeom>
        </p:spPr>
      </p:pic>
      <p:pic>
        <p:nvPicPr>
          <p:cNvPr id="11" name="Imagem 30">
            <a:extLst>
              <a:ext uri="{FF2B5EF4-FFF2-40B4-BE49-F238E27FC236}">
                <a16:creationId xmlns:a16="http://schemas.microsoft.com/office/drawing/2014/main" id="{B6E22AF3-F032-8499-2E5F-001CB0DB6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06" y="2032173"/>
            <a:ext cx="1479108" cy="14791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1B37B5-E18C-68D3-A433-C24DC88310CC}"/>
              </a:ext>
            </a:extLst>
          </p:cNvPr>
          <p:cNvSpPr txBox="1"/>
          <p:nvPr/>
        </p:nvSpPr>
        <p:spPr>
          <a:xfrm>
            <a:off x="9776414" y="2142850"/>
            <a:ext cx="2557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Linear </a:t>
            </a:r>
            <a:br>
              <a:rPr lang="en-GB" sz="3600" dirty="0"/>
            </a:br>
            <a:r>
              <a:rPr lang="en-GB" sz="3600" dirty="0"/>
              <a:t>filter</a:t>
            </a:r>
            <a:endParaRPr lang="LID4096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76E36-F1D8-DA26-C7DB-41056ADB2331}"/>
              </a:ext>
            </a:extLst>
          </p:cNvPr>
          <p:cNvSpPr txBox="1"/>
          <p:nvPr/>
        </p:nvSpPr>
        <p:spPr>
          <a:xfrm>
            <a:off x="9653337" y="4374971"/>
            <a:ext cx="2557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Non-linear </a:t>
            </a:r>
            <a:br>
              <a:rPr lang="en-GB" sz="3600" dirty="0"/>
            </a:br>
            <a:r>
              <a:rPr lang="en-GB" sz="3600" dirty="0"/>
              <a:t>filter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1458662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EE5A-047E-5DF1-2E42-16F1D18E7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6DA8-ACA4-C507-BD09-EA53CE321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2D7A8-50D7-7F4A-A65C-74E185F58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1"/>
            <a:ext cx="11455400" cy="1270000"/>
          </a:xfrm>
        </p:spPr>
        <p:txBody>
          <a:bodyPr>
            <a:normAutofit/>
          </a:bodyPr>
          <a:lstStyle/>
          <a:p>
            <a:r>
              <a:rPr lang="en-US" sz="4000" dirty="0"/>
              <a:t>This image is from a …</a:t>
            </a:r>
          </a:p>
        </p:txBody>
      </p:sp>
      <p:pic>
        <p:nvPicPr>
          <p:cNvPr id="11" name="Imagem 28">
            <a:extLst>
              <a:ext uri="{FF2B5EF4-FFF2-40B4-BE49-F238E27FC236}">
                <a16:creationId xmlns:a16="http://schemas.microsoft.com/office/drawing/2014/main" id="{41E13A51-E4A1-3339-DE3A-15DD1A5F6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25" y="4577033"/>
            <a:ext cx="1479108" cy="1479108"/>
          </a:xfrm>
          <a:prstGeom prst="rect">
            <a:avLst/>
          </a:prstGeom>
        </p:spPr>
      </p:pic>
      <p:pic>
        <p:nvPicPr>
          <p:cNvPr id="12" name="Imagem 30">
            <a:extLst>
              <a:ext uri="{FF2B5EF4-FFF2-40B4-BE49-F238E27FC236}">
                <a16:creationId xmlns:a16="http://schemas.microsoft.com/office/drawing/2014/main" id="{8D278D94-F1DB-CCFB-640F-A3EC96FEC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0" y="4577033"/>
            <a:ext cx="1479108" cy="1479108"/>
          </a:xfrm>
          <a:prstGeom prst="rect">
            <a:avLst/>
          </a:prstGeom>
        </p:spPr>
      </p:pic>
      <p:pic>
        <p:nvPicPr>
          <p:cNvPr id="13" name="Imagem 29">
            <a:extLst>
              <a:ext uri="{FF2B5EF4-FFF2-40B4-BE49-F238E27FC236}">
                <a16:creationId xmlns:a16="http://schemas.microsoft.com/office/drawing/2014/main" id="{7540C502-B958-DEFB-4D47-E477F9E4C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24" y="4588410"/>
            <a:ext cx="1479108" cy="1479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58CF51-ED83-FA77-2C40-985333E5E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818" y="522149"/>
            <a:ext cx="4138943" cy="2791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A9D2AD-256A-1DCA-6F3D-9C3F8215C8B3}"/>
              </a:ext>
            </a:extLst>
          </p:cNvPr>
          <p:cNvSpPr txBox="1"/>
          <p:nvPr/>
        </p:nvSpPr>
        <p:spPr>
          <a:xfrm>
            <a:off x="8929887" y="3863022"/>
            <a:ext cx="4221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Electron microscope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D01CB-5E91-19B3-A18D-ADEB54853CDA}"/>
              </a:ext>
            </a:extLst>
          </p:cNvPr>
          <p:cNvSpPr txBox="1"/>
          <p:nvPr/>
        </p:nvSpPr>
        <p:spPr>
          <a:xfrm>
            <a:off x="94732" y="3841831"/>
            <a:ext cx="459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Transmitted light microscope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7D8EE8-41B2-776C-0788-86D9ADFAC76A}"/>
              </a:ext>
            </a:extLst>
          </p:cNvPr>
          <p:cNvSpPr txBox="1"/>
          <p:nvPr/>
        </p:nvSpPr>
        <p:spPr>
          <a:xfrm>
            <a:off x="4701824" y="3841831"/>
            <a:ext cx="4221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Fluorescence microscope</a:t>
            </a:r>
          </a:p>
        </p:txBody>
      </p:sp>
      <p:pic>
        <p:nvPicPr>
          <p:cNvPr id="16" name="Imagem 27">
            <a:extLst>
              <a:ext uri="{FF2B5EF4-FFF2-40B4-BE49-F238E27FC236}">
                <a16:creationId xmlns:a16="http://schemas.microsoft.com/office/drawing/2014/main" id="{5B7BE991-4AB1-DCB5-B415-CE98889268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484" y="3097925"/>
            <a:ext cx="1479108" cy="147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73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removal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Removing background from an image is a … ?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BEDC7-9259-4AA0-9D62-30E4CDD6877E}"/>
              </a:ext>
            </a:extLst>
          </p:cNvPr>
          <p:cNvSpPr txBox="1"/>
          <p:nvPr/>
        </p:nvSpPr>
        <p:spPr>
          <a:xfrm>
            <a:off x="8179496" y="6601453"/>
            <a:ext cx="48768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Image source: Mauricio Rocha Martins (</a:t>
            </a:r>
            <a:r>
              <a:rPr lang="en-US" sz="1067" dirty="0" err="1"/>
              <a:t>Norden</a:t>
            </a:r>
            <a:r>
              <a:rPr lang="en-US" sz="1067" dirty="0"/>
              <a:t>/Myers lab, MPI CBG)</a:t>
            </a:r>
            <a:endParaRPr lang="en-GB" sz="1067" dirty="0"/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10999520-B7F6-48AD-B8EC-362B7CD651B6}"/>
              </a:ext>
            </a:extLst>
          </p:cNvPr>
          <p:cNvSpPr/>
          <p:nvPr/>
        </p:nvSpPr>
        <p:spPr>
          <a:xfrm>
            <a:off x="3518220" y="3207136"/>
            <a:ext cx="2138014" cy="787400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Top-hat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F1DC00-6422-0272-1A61-769F3BA91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38" y="1830221"/>
            <a:ext cx="2606944" cy="3309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A34189-FE6B-AD4A-2D90-2EE527511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478" y="1834459"/>
            <a:ext cx="2563450" cy="3254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20450-907F-DE35-775D-A65D234D76E1}"/>
              </a:ext>
            </a:extLst>
          </p:cNvPr>
          <p:cNvSpPr txBox="1"/>
          <p:nvPr/>
        </p:nvSpPr>
        <p:spPr>
          <a:xfrm>
            <a:off x="9776414" y="2142850"/>
            <a:ext cx="2557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Low-pass</a:t>
            </a:r>
            <a:br>
              <a:rPr lang="en-GB" sz="3600" dirty="0"/>
            </a:br>
            <a:r>
              <a:rPr lang="en-GB" sz="3600" dirty="0"/>
              <a:t>filter</a:t>
            </a:r>
            <a:endParaRPr lang="LID4096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B8DFF-2E8B-5002-2E33-7B67429A9DBA}"/>
              </a:ext>
            </a:extLst>
          </p:cNvPr>
          <p:cNvSpPr txBox="1"/>
          <p:nvPr/>
        </p:nvSpPr>
        <p:spPr>
          <a:xfrm>
            <a:off x="9653337" y="4374971"/>
            <a:ext cx="2557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High-pass </a:t>
            </a:r>
            <a:br>
              <a:rPr lang="en-GB" sz="3600" dirty="0"/>
            </a:br>
            <a:r>
              <a:rPr lang="en-GB" sz="3600" dirty="0"/>
              <a:t>filter</a:t>
            </a:r>
            <a:endParaRPr lang="LID4096" sz="3600" dirty="0"/>
          </a:p>
        </p:txBody>
      </p:sp>
      <p:pic>
        <p:nvPicPr>
          <p:cNvPr id="12" name="Imagem 28">
            <a:extLst>
              <a:ext uri="{FF2B5EF4-FFF2-40B4-BE49-F238E27FC236}">
                <a16:creationId xmlns:a16="http://schemas.microsoft.com/office/drawing/2014/main" id="{5055D669-4E52-A605-AAF0-1CEBB847F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83" y="2159943"/>
            <a:ext cx="1479108" cy="1479108"/>
          </a:xfrm>
          <a:prstGeom prst="rect">
            <a:avLst/>
          </a:prstGeom>
        </p:spPr>
      </p:pic>
      <p:pic>
        <p:nvPicPr>
          <p:cNvPr id="13" name="Imagem 29">
            <a:extLst>
              <a:ext uri="{FF2B5EF4-FFF2-40B4-BE49-F238E27FC236}">
                <a16:creationId xmlns:a16="http://schemas.microsoft.com/office/drawing/2014/main" id="{CDBFC2C8-F52F-234E-D41A-21FA788C3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83" y="4203329"/>
            <a:ext cx="1479108" cy="14791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2639CF-49F3-FD3B-EE9B-633E4C5ED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074" y="4374971"/>
            <a:ext cx="2336442" cy="1629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BA187F-816A-62DC-B8ED-C12C94202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4982" y="4374971"/>
            <a:ext cx="2336442" cy="16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38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Short detour: Image segmentation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Robert Haase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C652B-BD8D-4E2B-B975-032651DB4F4C}"/>
              </a:ext>
            </a:extLst>
          </p:cNvPr>
          <p:cNvGrpSpPr/>
          <p:nvPr/>
        </p:nvGrpSpPr>
        <p:grpSpPr>
          <a:xfrm>
            <a:off x="12801149" y="4123315"/>
            <a:ext cx="1646061" cy="1061155"/>
            <a:chOff x="9290756" y="4086578"/>
            <a:chExt cx="1646061" cy="1061155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2AE28225-A81F-4032-84C0-ABD9DF372493}"/>
                </a:ext>
              </a:extLst>
            </p:cNvPr>
            <p:cNvSpPr/>
            <p:nvPr/>
          </p:nvSpPr>
          <p:spPr>
            <a:xfrm>
              <a:off x="9290756" y="4086578"/>
              <a:ext cx="146755" cy="106115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oogle Shape;13;p1" descr="https://glip-vault-1.s3.amazonaws.com/web/customer_files/75320328204/modified.PNG?Expires=2075494478&amp;AWSAccessKeyId=AKIAJROPQDFTIHBTLJJQ&amp;Signature=8Paa93sLKYTHzQzyuKxaC3xBlOU%3D">
              <a:extLst>
                <a:ext uri="{FF2B5EF4-FFF2-40B4-BE49-F238E27FC236}">
                  <a16:creationId xmlns:a16="http://schemas.microsoft.com/office/drawing/2014/main" id="{2DA80D22-EB54-4EA8-9A69-D23EBFBB8CD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" r="2940" b="5606"/>
            <a:stretch>
              <a:fillRect/>
            </a:stretch>
          </p:blipFill>
          <p:spPr bwMode="auto">
            <a:xfrm>
              <a:off x="9536642" y="4288542"/>
              <a:ext cx="1400175" cy="65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9158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C152-9808-2923-C143-B44697131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Short detour: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89CDB-CBDE-E381-44F4-49629D97D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Binarization, e.g. via thresholding</a:t>
            </a:r>
          </a:p>
          <a:p>
            <a:r>
              <a:rPr lang="en-US" sz="2400" dirty="0"/>
              <a:t>Very basic and yet efficient segmentation technique</a:t>
            </a:r>
          </a:p>
          <a:p>
            <a:r>
              <a:rPr lang="en-US" sz="2400" dirty="0"/>
              <a:t>Histogram based, to determine an intensity threshold above which pixels become white</a:t>
            </a:r>
          </a:p>
          <a:p>
            <a:r>
              <a:rPr lang="en-US" sz="2400" dirty="0"/>
              <a:t>Not state-of-the-art in many fields anymore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FBBCA-66D8-311F-5D58-296E38F8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038" y="3798754"/>
            <a:ext cx="2521991" cy="2175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436811-8BE1-3685-AA01-F93372200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919" y="3798754"/>
            <a:ext cx="2197035" cy="217532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5741CF5-946C-9CA1-15C1-B1220176A133}"/>
              </a:ext>
            </a:extLst>
          </p:cNvPr>
          <p:cNvSpPr/>
          <p:nvPr/>
        </p:nvSpPr>
        <p:spPr>
          <a:xfrm>
            <a:off x="5587637" y="4343680"/>
            <a:ext cx="1609103" cy="8621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5F611-AEC1-213C-6374-2EB606F9D56F}"/>
              </a:ext>
            </a:extLst>
          </p:cNvPr>
          <p:cNvSpPr txBox="1"/>
          <p:nvPr/>
        </p:nvSpPr>
        <p:spPr>
          <a:xfrm>
            <a:off x="1444858" y="3229705"/>
            <a:ext cx="371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Intensity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3D4CC-35D7-2E01-D81A-996CCD747280}"/>
              </a:ext>
            </a:extLst>
          </p:cNvPr>
          <p:cNvSpPr txBox="1"/>
          <p:nvPr/>
        </p:nvSpPr>
        <p:spPr>
          <a:xfrm>
            <a:off x="7366224" y="3229705"/>
            <a:ext cx="371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Binary image</a:t>
            </a:r>
          </a:p>
        </p:txBody>
      </p:sp>
    </p:spTree>
    <p:extLst>
      <p:ext uri="{BB962C8B-B14F-4D97-AF65-F5344CB8AC3E}">
        <p14:creationId xmlns:p14="http://schemas.microsoft.com/office/powerpoint/2010/main" val="3596771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Image Processing: Morphological Operations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Robert Haase</a:t>
            </a:r>
          </a:p>
          <a:p>
            <a:endParaRPr lang="en-US" sz="2200" dirty="0"/>
          </a:p>
          <a:p>
            <a:r>
              <a:rPr lang="en-US" sz="1400" dirty="0"/>
              <a:t>With material from </a:t>
            </a:r>
          </a:p>
          <a:p>
            <a:pPr>
              <a:tabLst>
                <a:tab pos="3200400" algn="l"/>
              </a:tabLst>
            </a:pPr>
            <a:r>
              <a:rPr lang="en-US" sz="1400" dirty="0"/>
              <a:t>Marcelo Leomil Zoccoler, Physic of Life, TU Dresden</a:t>
            </a:r>
          </a:p>
        </p:txBody>
      </p:sp>
    </p:spTree>
    <p:extLst>
      <p:ext uri="{BB962C8B-B14F-4D97-AF65-F5344CB8AC3E}">
        <p14:creationId xmlns:p14="http://schemas.microsoft.com/office/powerpoint/2010/main" val="2749302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863E-1C48-406E-ACAC-C71DC145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Refining 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C6755-A642-4A6C-B076-E81873562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mask images may not be perfect immediately after thresholding.</a:t>
            </a:r>
          </a:p>
          <a:p>
            <a:r>
              <a:rPr lang="en-US" dirty="0"/>
              <a:t>There are ways of refining them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FF6E3-7BC8-4B4F-94E5-61BE0277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4" y="3908905"/>
            <a:ext cx="2231171" cy="2157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E712B-EF54-4ED3-AA3F-7B7706DE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327" y="3908905"/>
            <a:ext cx="2231171" cy="2157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AC132B-5B2F-4C03-ADCC-235D47B2A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440" y="3908905"/>
            <a:ext cx="2231172" cy="2157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4E46C-26DD-42A9-927A-3C8D35F7E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554" y="3908905"/>
            <a:ext cx="2231172" cy="2157414"/>
          </a:xfrm>
          <a:prstGeom prst="rect">
            <a:avLst/>
          </a:prstGeom>
        </p:spPr>
      </p:pic>
      <p:sp>
        <p:nvSpPr>
          <p:cNvPr id="10" name="Arrow: Chevron 9">
            <a:extLst>
              <a:ext uri="{FF2B5EF4-FFF2-40B4-BE49-F238E27FC236}">
                <a16:creationId xmlns:a16="http://schemas.microsoft.com/office/drawing/2014/main" id="{F97D65CD-C3FE-4FBD-A584-C0507486EA1D}"/>
              </a:ext>
            </a:extLst>
          </p:cNvPr>
          <p:cNvSpPr/>
          <p:nvPr/>
        </p:nvSpPr>
        <p:spPr>
          <a:xfrm>
            <a:off x="1411799" y="3078179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Thresholding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2C3C0365-1885-4CF5-A2A9-A674B65DDD03}"/>
              </a:ext>
            </a:extLst>
          </p:cNvPr>
          <p:cNvSpPr/>
          <p:nvPr/>
        </p:nvSpPr>
        <p:spPr>
          <a:xfrm>
            <a:off x="4467912" y="3078179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Closing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F5B1B0F8-4AE2-41E0-BB7D-846B0586FD61}"/>
              </a:ext>
            </a:extLst>
          </p:cNvPr>
          <p:cNvSpPr/>
          <p:nvPr/>
        </p:nvSpPr>
        <p:spPr>
          <a:xfrm>
            <a:off x="7524026" y="3078179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3251357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8B73-A851-4DAE-98A3-EB748E18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Erosion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3564-E60B-4560-9298-14AA72815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Erosion: Every pixel with at least one black neighbor becomes black.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0B58279-4482-4E96-9203-4BD789163FC3}"/>
              </a:ext>
            </a:extLst>
          </p:cNvPr>
          <p:cNvGrpSpPr/>
          <p:nvPr/>
        </p:nvGrpSpPr>
        <p:grpSpPr>
          <a:xfrm>
            <a:off x="1486730" y="2617243"/>
            <a:ext cx="2286000" cy="2286000"/>
            <a:chOff x="679010" y="2269489"/>
            <a:chExt cx="2286000" cy="228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F2BC98-C932-43BF-900C-FDC7F40A8E00}"/>
                </a:ext>
              </a:extLst>
            </p:cNvPr>
            <p:cNvSpPr/>
            <p:nvPr/>
          </p:nvSpPr>
          <p:spPr>
            <a:xfrm>
              <a:off x="679010" y="22694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4D16B1-D67B-4569-B247-5716C27DBB5D}"/>
                </a:ext>
              </a:extLst>
            </p:cNvPr>
            <p:cNvSpPr/>
            <p:nvPr/>
          </p:nvSpPr>
          <p:spPr>
            <a:xfrm>
              <a:off x="679010" y="27266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F45F3A-9CFE-44C9-9F6D-88313A34972C}"/>
                </a:ext>
              </a:extLst>
            </p:cNvPr>
            <p:cNvSpPr/>
            <p:nvPr/>
          </p:nvSpPr>
          <p:spPr>
            <a:xfrm>
              <a:off x="679010" y="31838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DA9042-BF60-4C46-AC63-336EFC20ACEC}"/>
                </a:ext>
              </a:extLst>
            </p:cNvPr>
            <p:cNvSpPr/>
            <p:nvPr/>
          </p:nvSpPr>
          <p:spPr>
            <a:xfrm>
              <a:off x="679010" y="36410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55AFF8-5F76-4E50-BD79-C278BD44E96C}"/>
                </a:ext>
              </a:extLst>
            </p:cNvPr>
            <p:cNvSpPr/>
            <p:nvPr/>
          </p:nvSpPr>
          <p:spPr>
            <a:xfrm>
              <a:off x="679010" y="40982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3C74D8-078F-4DAC-8B19-B401AFCE94D3}"/>
                </a:ext>
              </a:extLst>
            </p:cNvPr>
            <p:cNvSpPr/>
            <p:nvPr/>
          </p:nvSpPr>
          <p:spPr>
            <a:xfrm>
              <a:off x="1136210" y="22694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6FDE11-6441-47EC-9088-AFBBDA9DF2B6}"/>
                </a:ext>
              </a:extLst>
            </p:cNvPr>
            <p:cNvSpPr/>
            <p:nvPr/>
          </p:nvSpPr>
          <p:spPr>
            <a:xfrm>
              <a:off x="1136210" y="272668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6CBBFB-D823-464C-821F-638259FEA8E0}"/>
                </a:ext>
              </a:extLst>
            </p:cNvPr>
            <p:cNvSpPr/>
            <p:nvPr/>
          </p:nvSpPr>
          <p:spPr>
            <a:xfrm>
              <a:off x="1136210" y="318388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8CCC6B-9AA0-4864-8192-7CFDC7C1233A}"/>
                </a:ext>
              </a:extLst>
            </p:cNvPr>
            <p:cNvSpPr/>
            <p:nvPr/>
          </p:nvSpPr>
          <p:spPr>
            <a:xfrm>
              <a:off x="1136210" y="364108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6E75CB-7A44-4091-8CE5-B8C8EF91E98F}"/>
                </a:ext>
              </a:extLst>
            </p:cNvPr>
            <p:cNvSpPr/>
            <p:nvPr/>
          </p:nvSpPr>
          <p:spPr>
            <a:xfrm>
              <a:off x="1136210" y="40982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DB8C71-9F81-479B-9687-9FE3AB9B6D3F}"/>
                </a:ext>
              </a:extLst>
            </p:cNvPr>
            <p:cNvSpPr/>
            <p:nvPr/>
          </p:nvSpPr>
          <p:spPr>
            <a:xfrm>
              <a:off x="1593410" y="22694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B81BDD-BFD8-4ABA-9A7E-4E3AF3866D8A}"/>
                </a:ext>
              </a:extLst>
            </p:cNvPr>
            <p:cNvSpPr/>
            <p:nvPr/>
          </p:nvSpPr>
          <p:spPr>
            <a:xfrm>
              <a:off x="1593410" y="272668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3DD861-BE04-4B32-B8AF-233BAE1A80B1}"/>
                </a:ext>
              </a:extLst>
            </p:cNvPr>
            <p:cNvSpPr/>
            <p:nvPr/>
          </p:nvSpPr>
          <p:spPr>
            <a:xfrm>
              <a:off x="1593410" y="318388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35D2BD-A913-4BE6-98A7-AC5FAF353A3B}"/>
                </a:ext>
              </a:extLst>
            </p:cNvPr>
            <p:cNvSpPr/>
            <p:nvPr/>
          </p:nvSpPr>
          <p:spPr>
            <a:xfrm>
              <a:off x="1593410" y="364108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CEA751-5487-42E7-B531-9BBD5863F05C}"/>
                </a:ext>
              </a:extLst>
            </p:cNvPr>
            <p:cNvSpPr/>
            <p:nvPr/>
          </p:nvSpPr>
          <p:spPr>
            <a:xfrm>
              <a:off x="1593410" y="40982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0C093A-D84D-4C1A-B1B7-A85884BC7CE2}"/>
                </a:ext>
              </a:extLst>
            </p:cNvPr>
            <p:cNvSpPr/>
            <p:nvPr/>
          </p:nvSpPr>
          <p:spPr>
            <a:xfrm>
              <a:off x="2050610" y="22694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A7690E-2879-4180-8D7D-4AB505D94C78}"/>
                </a:ext>
              </a:extLst>
            </p:cNvPr>
            <p:cNvSpPr/>
            <p:nvPr/>
          </p:nvSpPr>
          <p:spPr>
            <a:xfrm>
              <a:off x="2050610" y="272668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181104-5D9C-454C-9B37-0E53AC212F26}"/>
                </a:ext>
              </a:extLst>
            </p:cNvPr>
            <p:cNvSpPr/>
            <p:nvPr/>
          </p:nvSpPr>
          <p:spPr>
            <a:xfrm>
              <a:off x="2050610" y="318388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F0C1FE-FFB2-4537-A0B2-3E9B88CE4DFA}"/>
                </a:ext>
              </a:extLst>
            </p:cNvPr>
            <p:cNvSpPr/>
            <p:nvPr/>
          </p:nvSpPr>
          <p:spPr>
            <a:xfrm>
              <a:off x="2050610" y="364108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7D2875-6BB2-4E9F-8AE6-4427595867B9}"/>
                </a:ext>
              </a:extLst>
            </p:cNvPr>
            <p:cNvSpPr/>
            <p:nvPr/>
          </p:nvSpPr>
          <p:spPr>
            <a:xfrm>
              <a:off x="2050610" y="40982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4ADCA4-3336-4B45-827C-F35421327BFD}"/>
                </a:ext>
              </a:extLst>
            </p:cNvPr>
            <p:cNvSpPr/>
            <p:nvPr/>
          </p:nvSpPr>
          <p:spPr>
            <a:xfrm>
              <a:off x="2507810" y="22694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4A57DBB-1F9F-4CF4-BE70-2F9BEB785F86}"/>
                </a:ext>
              </a:extLst>
            </p:cNvPr>
            <p:cNvSpPr/>
            <p:nvPr/>
          </p:nvSpPr>
          <p:spPr>
            <a:xfrm>
              <a:off x="2507810" y="27266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69ADCA-034A-4F49-A924-CA918DDE989D}"/>
                </a:ext>
              </a:extLst>
            </p:cNvPr>
            <p:cNvSpPr/>
            <p:nvPr/>
          </p:nvSpPr>
          <p:spPr>
            <a:xfrm>
              <a:off x="2507810" y="31838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0BA16B-F141-4E85-B2AF-E7C9DA24281B}"/>
                </a:ext>
              </a:extLst>
            </p:cNvPr>
            <p:cNvSpPr/>
            <p:nvPr/>
          </p:nvSpPr>
          <p:spPr>
            <a:xfrm>
              <a:off x="2507810" y="36410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7B92F2-6764-4B53-ACAC-A128A491CCB1}"/>
                </a:ext>
              </a:extLst>
            </p:cNvPr>
            <p:cNvSpPr/>
            <p:nvPr/>
          </p:nvSpPr>
          <p:spPr>
            <a:xfrm>
              <a:off x="2507810" y="4098289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BA2A67-9D07-4E54-A17B-69239DC74EB8}"/>
              </a:ext>
            </a:extLst>
          </p:cNvPr>
          <p:cNvGrpSpPr/>
          <p:nvPr/>
        </p:nvGrpSpPr>
        <p:grpSpPr>
          <a:xfrm>
            <a:off x="8522027" y="2617243"/>
            <a:ext cx="2286000" cy="2286000"/>
            <a:chOff x="1484768" y="3331675"/>
            <a:chExt cx="2286000" cy="2286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8B50818-8356-46B3-AF94-69A5825E0AA9}"/>
                </a:ext>
              </a:extLst>
            </p:cNvPr>
            <p:cNvSpPr/>
            <p:nvPr/>
          </p:nvSpPr>
          <p:spPr>
            <a:xfrm>
              <a:off x="1484768" y="33316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AB95AD1-D8FB-4B0B-B250-54353D1A20BD}"/>
                </a:ext>
              </a:extLst>
            </p:cNvPr>
            <p:cNvSpPr/>
            <p:nvPr/>
          </p:nvSpPr>
          <p:spPr>
            <a:xfrm>
              <a:off x="1484768" y="37888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21FD41E-73A1-40AA-8652-E5326095E364}"/>
                </a:ext>
              </a:extLst>
            </p:cNvPr>
            <p:cNvSpPr/>
            <p:nvPr/>
          </p:nvSpPr>
          <p:spPr>
            <a:xfrm>
              <a:off x="1484768" y="42460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83C740C-C4A8-4658-BA60-8B1ED1158818}"/>
                </a:ext>
              </a:extLst>
            </p:cNvPr>
            <p:cNvSpPr/>
            <p:nvPr/>
          </p:nvSpPr>
          <p:spPr>
            <a:xfrm>
              <a:off x="1484768" y="47032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1319583-06F6-4961-90A2-41E1F6C3353E}"/>
                </a:ext>
              </a:extLst>
            </p:cNvPr>
            <p:cNvSpPr/>
            <p:nvPr/>
          </p:nvSpPr>
          <p:spPr>
            <a:xfrm>
              <a:off x="1484768" y="51604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CFC99C9-C69C-4B55-BB87-41C3681CF90F}"/>
                </a:ext>
              </a:extLst>
            </p:cNvPr>
            <p:cNvSpPr/>
            <p:nvPr/>
          </p:nvSpPr>
          <p:spPr>
            <a:xfrm>
              <a:off x="1941968" y="33316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DFC0BC-0892-44AB-94ED-87ED13E71955}"/>
                </a:ext>
              </a:extLst>
            </p:cNvPr>
            <p:cNvSpPr/>
            <p:nvPr/>
          </p:nvSpPr>
          <p:spPr>
            <a:xfrm>
              <a:off x="1941968" y="37888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A1FACF-5EA8-4050-A4BE-E5AF549F0828}"/>
                </a:ext>
              </a:extLst>
            </p:cNvPr>
            <p:cNvSpPr/>
            <p:nvPr/>
          </p:nvSpPr>
          <p:spPr>
            <a:xfrm>
              <a:off x="1941968" y="42460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FE37B77-18E2-4E60-897B-C96679249C23}"/>
                </a:ext>
              </a:extLst>
            </p:cNvPr>
            <p:cNvSpPr/>
            <p:nvPr/>
          </p:nvSpPr>
          <p:spPr>
            <a:xfrm>
              <a:off x="1941968" y="47032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DA81372-0897-4185-AD69-F019105E291D}"/>
                </a:ext>
              </a:extLst>
            </p:cNvPr>
            <p:cNvSpPr/>
            <p:nvPr/>
          </p:nvSpPr>
          <p:spPr>
            <a:xfrm>
              <a:off x="1941968" y="51604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21DDFEC-1477-4BF9-B255-D90FE64EFB23}"/>
                </a:ext>
              </a:extLst>
            </p:cNvPr>
            <p:cNvSpPr/>
            <p:nvPr/>
          </p:nvSpPr>
          <p:spPr>
            <a:xfrm>
              <a:off x="2399168" y="33316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45764B6-3026-4675-A0A0-BBB9287A4B30}"/>
                </a:ext>
              </a:extLst>
            </p:cNvPr>
            <p:cNvSpPr/>
            <p:nvPr/>
          </p:nvSpPr>
          <p:spPr>
            <a:xfrm>
              <a:off x="2399168" y="37888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E45D64-B561-4843-AA13-1F9A9310BBD0}"/>
                </a:ext>
              </a:extLst>
            </p:cNvPr>
            <p:cNvSpPr/>
            <p:nvPr/>
          </p:nvSpPr>
          <p:spPr>
            <a:xfrm>
              <a:off x="2399168" y="4246075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E6FEC42-0A02-4D3D-9506-24CCDA2617D0}"/>
                </a:ext>
              </a:extLst>
            </p:cNvPr>
            <p:cNvSpPr/>
            <p:nvPr/>
          </p:nvSpPr>
          <p:spPr>
            <a:xfrm>
              <a:off x="2399168" y="47032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636506B-DD22-4E17-A825-4E5E535578FB}"/>
                </a:ext>
              </a:extLst>
            </p:cNvPr>
            <p:cNvSpPr/>
            <p:nvPr/>
          </p:nvSpPr>
          <p:spPr>
            <a:xfrm>
              <a:off x="2399168" y="51604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BE1D8D2-1B1D-4CF5-8341-E0208AC6A922}"/>
                </a:ext>
              </a:extLst>
            </p:cNvPr>
            <p:cNvSpPr/>
            <p:nvPr/>
          </p:nvSpPr>
          <p:spPr>
            <a:xfrm>
              <a:off x="2856368" y="33316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440D89B-C0F1-4900-AA07-28CC1C37F153}"/>
                </a:ext>
              </a:extLst>
            </p:cNvPr>
            <p:cNvSpPr/>
            <p:nvPr/>
          </p:nvSpPr>
          <p:spPr>
            <a:xfrm>
              <a:off x="2856368" y="37888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A33F26-7748-45B2-89C7-44E7019D7729}"/>
                </a:ext>
              </a:extLst>
            </p:cNvPr>
            <p:cNvSpPr/>
            <p:nvPr/>
          </p:nvSpPr>
          <p:spPr>
            <a:xfrm>
              <a:off x="2856368" y="42460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A2D7AE8-92BD-469C-897A-F6F6C8557941}"/>
                </a:ext>
              </a:extLst>
            </p:cNvPr>
            <p:cNvSpPr/>
            <p:nvPr/>
          </p:nvSpPr>
          <p:spPr>
            <a:xfrm>
              <a:off x="2856368" y="47032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BC2EB67-E7E5-4F9E-BB67-2EF3F09D9B59}"/>
                </a:ext>
              </a:extLst>
            </p:cNvPr>
            <p:cNvSpPr/>
            <p:nvPr/>
          </p:nvSpPr>
          <p:spPr>
            <a:xfrm>
              <a:off x="2856368" y="51604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FFC09DF-1EA3-48AF-B78D-3F77CC3808B8}"/>
                </a:ext>
              </a:extLst>
            </p:cNvPr>
            <p:cNvSpPr/>
            <p:nvPr/>
          </p:nvSpPr>
          <p:spPr>
            <a:xfrm>
              <a:off x="3313568" y="33316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2125C5D-8D75-4802-8CA6-5B1B098C3B50}"/>
                </a:ext>
              </a:extLst>
            </p:cNvPr>
            <p:cNvSpPr/>
            <p:nvPr/>
          </p:nvSpPr>
          <p:spPr>
            <a:xfrm>
              <a:off x="3313568" y="37888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4137897-983C-46F4-A9E2-CD5E935C2421}"/>
                </a:ext>
              </a:extLst>
            </p:cNvPr>
            <p:cNvSpPr/>
            <p:nvPr/>
          </p:nvSpPr>
          <p:spPr>
            <a:xfrm>
              <a:off x="3313568" y="42460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B2C3985-8593-4424-8068-B520AB8BE131}"/>
                </a:ext>
              </a:extLst>
            </p:cNvPr>
            <p:cNvSpPr/>
            <p:nvPr/>
          </p:nvSpPr>
          <p:spPr>
            <a:xfrm>
              <a:off x="3313568" y="47032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2B83865-43FA-4BDD-9AB8-4855AE91F3FA}"/>
                </a:ext>
              </a:extLst>
            </p:cNvPr>
            <p:cNvSpPr/>
            <p:nvPr/>
          </p:nvSpPr>
          <p:spPr>
            <a:xfrm>
              <a:off x="3313568" y="5160475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907C64BB-DE14-4DE8-B649-4A9BBC326EDA}"/>
              </a:ext>
            </a:extLst>
          </p:cNvPr>
          <p:cNvSpPr/>
          <p:nvPr/>
        </p:nvSpPr>
        <p:spPr>
          <a:xfrm>
            <a:off x="4757400" y="3464856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Erosion</a:t>
            </a:r>
          </a:p>
        </p:txBody>
      </p:sp>
    </p:spTree>
    <p:extLst>
      <p:ext uri="{BB962C8B-B14F-4D97-AF65-F5344CB8AC3E}">
        <p14:creationId xmlns:p14="http://schemas.microsoft.com/office/powerpoint/2010/main" val="406851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8B73-A851-4DAE-98A3-EB748E18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3564-E60B-4560-9298-14AA72815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Dilation: Every pixel with at least one white neighbor becomes white.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F2BC98-C932-43BF-900C-FDC7F40A8E00}"/>
              </a:ext>
            </a:extLst>
          </p:cNvPr>
          <p:cNvSpPr/>
          <p:nvPr/>
        </p:nvSpPr>
        <p:spPr>
          <a:xfrm>
            <a:off x="12772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4D16B1-D67B-4569-B247-5716C27DBB5D}"/>
              </a:ext>
            </a:extLst>
          </p:cNvPr>
          <p:cNvSpPr/>
          <p:nvPr/>
        </p:nvSpPr>
        <p:spPr>
          <a:xfrm>
            <a:off x="12772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45F3A-9CFE-44C9-9F6D-88313A34972C}"/>
              </a:ext>
            </a:extLst>
          </p:cNvPr>
          <p:cNvSpPr/>
          <p:nvPr/>
        </p:nvSpPr>
        <p:spPr>
          <a:xfrm>
            <a:off x="12772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A9042-BF60-4C46-AC63-336EFC20ACEC}"/>
              </a:ext>
            </a:extLst>
          </p:cNvPr>
          <p:cNvSpPr/>
          <p:nvPr/>
        </p:nvSpPr>
        <p:spPr>
          <a:xfrm>
            <a:off x="12772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55AFF8-5F76-4E50-BD79-C278BD44E96C}"/>
              </a:ext>
            </a:extLst>
          </p:cNvPr>
          <p:cNvSpPr/>
          <p:nvPr/>
        </p:nvSpPr>
        <p:spPr>
          <a:xfrm>
            <a:off x="12772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3C74D8-078F-4DAC-8B19-B401AFCE94D3}"/>
              </a:ext>
            </a:extLst>
          </p:cNvPr>
          <p:cNvSpPr/>
          <p:nvPr/>
        </p:nvSpPr>
        <p:spPr>
          <a:xfrm>
            <a:off x="17344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6FDE11-6441-47EC-9088-AFBBDA9DF2B6}"/>
              </a:ext>
            </a:extLst>
          </p:cNvPr>
          <p:cNvSpPr/>
          <p:nvPr/>
        </p:nvSpPr>
        <p:spPr>
          <a:xfrm>
            <a:off x="17344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6CBBFB-D823-464C-821F-638259FEA8E0}"/>
              </a:ext>
            </a:extLst>
          </p:cNvPr>
          <p:cNvSpPr/>
          <p:nvPr/>
        </p:nvSpPr>
        <p:spPr>
          <a:xfrm>
            <a:off x="17344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8CCC6B-9AA0-4864-8192-7CFDC7C1233A}"/>
              </a:ext>
            </a:extLst>
          </p:cNvPr>
          <p:cNvSpPr/>
          <p:nvPr/>
        </p:nvSpPr>
        <p:spPr>
          <a:xfrm>
            <a:off x="17344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E75CB-7A44-4091-8CE5-B8C8EF91E98F}"/>
              </a:ext>
            </a:extLst>
          </p:cNvPr>
          <p:cNvSpPr/>
          <p:nvPr/>
        </p:nvSpPr>
        <p:spPr>
          <a:xfrm>
            <a:off x="17344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DB8C71-9F81-479B-9687-9FE3AB9B6D3F}"/>
              </a:ext>
            </a:extLst>
          </p:cNvPr>
          <p:cNvSpPr/>
          <p:nvPr/>
        </p:nvSpPr>
        <p:spPr>
          <a:xfrm>
            <a:off x="21916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B81BDD-BFD8-4ABA-9A7E-4E3AF3866D8A}"/>
              </a:ext>
            </a:extLst>
          </p:cNvPr>
          <p:cNvSpPr/>
          <p:nvPr/>
        </p:nvSpPr>
        <p:spPr>
          <a:xfrm>
            <a:off x="21916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3DD861-BE04-4B32-B8AF-233BAE1A80B1}"/>
              </a:ext>
            </a:extLst>
          </p:cNvPr>
          <p:cNvSpPr/>
          <p:nvPr/>
        </p:nvSpPr>
        <p:spPr>
          <a:xfrm>
            <a:off x="2191693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35D2BD-A913-4BE6-98A7-AC5FAF353A3B}"/>
              </a:ext>
            </a:extLst>
          </p:cNvPr>
          <p:cNvSpPr/>
          <p:nvPr/>
        </p:nvSpPr>
        <p:spPr>
          <a:xfrm>
            <a:off x="21916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EA751-5487-42E7-B531-9BBD5863F05C}"/>
              </a:ext>
            </a:extLst>
          </p:cNvPr>
          <p:cNvSpPr/>
          <p:nvPr/>
        </p:nvSpPr>
        <p:spPr>
          <a:xfrm>
            <a:off x="21916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0C093A-D84D-4C1A-B1B7-A85884BC7CE2}"/>
              </a:ext>
            </a:extLst>
          </p:cNvPr>
          <p:cNvSpPr/>
          <p:nvPr/>
        </p:nvSpPr>
        <p:spPr>
          <a:xfrm>
            <a:off x="26488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A7690E-2879-4180-8D7D-4AB505D94C78}"/>
              </a:ext>
            </a:extLst>
          </p:cNvPr>
          <p:cNvSpPr/>
          <p:nvPr/>
        </p:nvSpPr>
        <p:spPr>
          <a:xfrm>
            <a:off x="26488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181104-5D9C-454C-9B37-0E53AC212F26}"/>
              </a:ext>
            </a:extLst>
          </p:cNvPr>
          <p:cNvSpPr/>
          <p:nvPr/>
        </p:nvSpPr>
        <p:spPr>
          <a:xfrm>
            <a:off x="26488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F0C1FE-FFB2-4537-A0B2-3E9B88CE4DFA}"/>
              </a:ext>
            </a:extLst>
          </p:cNvPr>
          <p:cNvSpPr/>
          <p:nvPr/>
        </p:nvSpPr>
        <p:spPr>
          <a:xfrm>
            <a:off x="26488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7D2875-6BB2-4E9F-8AE6-4427595867B9}"/>
              </a:ext>
            </a:extLst>
          </p:cNvPr>
          <p:cNvSpPr/>
          <p:nvPr/>
        </p:nvSpPr>
        <p:spPr>
          <a:xfrm>
            <a:off x="26488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4ADCA4-3336-4B45-827C-F35421327BFD}"/>
              </a:ext>
            </a:extLst>
          </p:cNvPr>
          <p:cNvSpPr/>
          <p:nvPr/>
        </p:nvSpPr>
        <p:spPr>
          <a:xfrm>
            <a:off x="31060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A57DBB-1F9F-4CF4-BE70-2F9BEB785F86}"/>
              </a:ext>
            </a:extLst>
          </p:cNvPr>
          <p:cNvSpPr/>
          <p:nvPr/>
        </p:nvSpPr>
        <p:spPr>
          <a:xfrm>
            <a:off x="31060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69ADCA-034A-4F49-A924-CA918DDE989D}"/>
              </a:ext>
            </a:extLst>
          </p:cNvPr>
          <p:cNvSpPr/>
          <p:nvPr/>
        </p:nvSpPr>
        <p:spPr>
          <a:xfrm>
            <a:off x="31060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BA16B-F141-4E85-B2AF-E7C9DA24281B}"/>
              </a:ext>
            </a:extLst>
          </p:cNvPr>
          <p:cNvSpPr/>
          <p:nvPr/>
        </p:nvSpPr>
        <p:spPr>
          <a:xfrm>
            <a:off x="31060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7B92F2-6764-4B53-ACAC-A128A491CCB1}"/>
              </a:ext>
            </a:extLst>
          </p:cNvPr>
          <p:cNvSpPr/>
          <p:nvPr/>
        </p:nvSpPr>
        <p:spPr>
          <a:xfrm>
            <a:off x="31060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B50818-8356-46B3-AF94-69A5825E0AA9}"/>
              </a:ext>
            </a:extLst>
          </p:cNvPr>
          <p:cNvSpPr/>
          <p:nvPr/>
        </p:nvSpPr>
        <p:spPr>
          <a:xfrm>
            <a:off x="83125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B95AD1-D8FB-4B0B-B250-54353D1A20BD}"/>
              </a:ext>
            </a:extLst>
          </p:cNvPr>
          <p:cNvSpPr/>
          <p:nvPr/>
        </p:nvSpPr>
        <p:spPr>
          <a:xfrm>
            <a:off x="8312590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21FD41E-73A1-40AA-8652-E5326095E364}"/>
              </a:ext>
            </a:extLst>
          </p:cNvPr>
          <p:cNvSpPr/>
          <p:nvPr/>
        </p:nvSpPr>
        <p:spPr>
          <a:xfrm>
            <a:off x="8312590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83C740C-C4A8-4658-BA60-8B1ED1158818}"/>
              </a:ext>
            </a:extLst>
          </p:cNvPr>
          <p:cNvSpPr/>
          <p:nvPr/>
        </p:nvSpPr>
        <p:spPr>
          <a:xfrm>
            <a:off x="8312590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319583-06F6-4961-90A2-41E1F6C3353E}"/>
              </a:ext>
            </a:extLst>
          </p:cNvPr>
          <p:cNvSpPr/>
          <p:nvPr/>
        </p:nvSpPr>
        <p:spPr>
          <a:xfrm>
            <a:off x="83125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FC99C9-C69C-4B55-BB87-41C3681CF90F}"/>
              </a:ext>
            </a:extLst>
          </p:cNvPr>
          <p:cNvSpPr/>
          <p:nvPr/>
        </p:nvSpPr>
        <p:spPr>
          <a:xfrm>
            <a:off x="87697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DFC0BC-0892-44AB-94ED-87ED13E71955}"/>
              </a:ext>
            </a:extLst>
          </p:cNvPr>
          <p:cNvSpPr/>
          <p:nvPr/>
        </p:nvSpPr>
        <p:spPr>
          <a:xfrm>
            <a:off x="8769790" y="30351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BA1FACF-5EA8-4050-A4BE-E5AF549F0828}"/>
              </a:ext>
            </a:extLst>
          </p:cNvPr>
          <p:cNvSpPr/>
          <p:nvPr/>
        </p:nvSpPr>
        <p:spPr>
          <a:xfrm>
            <a:off x="8769790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FE37B77-18E2-4E60-897B-C96679249C23}"/>
              </a:ext>
            </a:extLst>
          </p:cNvPr>
          <p:cNvSpPr/>
          <p:nvPr/>
        </p:nvSpPr>
        <p:spPr>
          <a:xfrm>
            <a:off x="8769790" y="39495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A81372-0897-4185-AD69-F019105E291D}"/>
              </a:ext>
            </a:extLst>
          </p:cNvPr>
          <p:cNvSpPr/>
          <p:nvPr/>
        </p:nvSpPr>
        <p:spPr>
          <a:xfrm>
            <a:off x="87697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1DDFEC-1477-4BF9-B255-D90FE64EFB23}"/>
              </a:ext>
            </a:extLst>
          </p:cNvPr>
          <p:cNvSpPr/>
          <p:nvPr/>
        </p:nvSpPr>
        <p:spPr>
          <a:xfrm>
            <a:off x="92269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45764B6-3026-4675-A0A0-BBB9287A4B30}"/>
              </a:ext>
            </a:extLst>
          </p:cNvPr>
          <p:cNvSpPr/>
          <p:nvPr/>
        </p:nvSpPr>
        <p:spPr>
          <a:xfrm>
            <a:off x="9226990" y="30351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E45D64-B561-4843-AA13-1F9A9310BBD0}"/>
              </a:ext>
            </a:extLst>
          </p:cNvPr>
          <p:cNvSpPr/>
          <p:nvPr/>
        </p:nvSpPr>
        <p:spPr>
          <a:xfrm>
            <a:off x="9226990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6FEC42-0A02-4D3D-9506-24CCDA2617D0}"/>
              </a:ext>
            </a:extLst>
          </p:cNvPr>
          <p:cNvSpPr/>
          <p:nvPr/>
        </p:nvSpPr>
        <p:spPr>
          <a:xfrm>
            <a:off x="9226990" y="39495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636506B-DD22-4E17-A825-4E5E535578FB}"/>
              </a:ext>
            </a:extLst>
          </p:cNvPr>
          <p:cNvSpPr/>
          <p:nvPr/>
        </p:nvSpPr>
        <p:spPr>
          <a:xfrm>
            <a:off x="92269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BE1D8D2-1B1D-4CF5-8341-E0208AC6A922}"/>
              </a:ext>
            </a:extLst>
          </p:cNvPr>
          <p:cNvSpPr/>
          <p:nvPr/>
        </p:nvSpPr>
        <p:spPr>
          <a:xfrm>
            <a:off x="96841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440D89B-C0F1-4900-AA07-28CC1C37F153}"/>
              </a:ext>
            </a:extLst>
          </p:cNvPr>
          <p:cNvSpPr/>
          <p:nvPr/>
        </p:nvSpPr>
        <p:spPr>
          <a:xfrm>
            <a:off x="9684190" y="30351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A33F26-7748-45B2-89C7-44E7019D7729}"/>
              </a:ext>
            </a:extLst>
          </p:cNvPr>
          <p:cNvSpPr/>
          <p:nvPr/>
        </p:nvSpPr>
        <p:spPr>
          <a:xfrm>
            <a:off x="9684190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A2D7AE8-92BD-469C-897A-F6F6C8557941}"/>
              </a:ext>
            </a:extLst>
          </p:cNvPr>
          <p:cNvSpPr/>
          <p:nvPr/>
        </p:nvSpPr>
        <p:spPr>
          <a:xfrm>
            <a:off x="9684190" y="39495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C2EB67-E7E5-4F9E-BB67-2EF3F09D9B59}"/>
              </a:ext>
            </a:extLst>
          </p:cNvPr>
          <p:cNvSpPr/>
          <p:nvPr/>
        </p:nvSpPr>
        <p:spPr>
          <a:xfrm>
            <a:off x="96841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FC09DF-1EA3-48AF-B78D-3F77CC3808B8}"/>
              </a:ext>
            </a:extLst>
          </p:cNvPr>
          <p:cNvSpPr/>
          <p:nvPr/>
        </p:nvSpPr>
        <p:spPr>
          <a:xfrm>
            <a:off x="101413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125C5D-8D75-4802-8CA6-5B1B098C3B50}"/>
              </a:ext>
            </a:extLst>
          </p:cNvPr>
          <p:cNvSpPr/>
          <p:nvPr/>
        </p:nvSpPr>
        <p:spPr>
          <a:xfrm>
            <a:off x="10141390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4137897-983C-46F4-A9E2-CD5E935C2421}"/>
              </a:ext>
            </a:extLst>
          </p:cNvPr>
          <p:cNvSpPr/>
          <p:nvPr/>
        </p:nvSpPr>
        <p:spPr>
          <a:xfrm>
            <a:off x="10141390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B2C3985-8593-4424-8068-B520AB8BE131}"/>
              </a:ext>
            </a:extLst>
          </p:cNvPr>
          <p:cNvSpPr/>
          <p:nvPr/>
        </p:nvSpPr>
        <p:spPr>
          <a:xfrm>
            <a:off x="10141390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2B83865-43FA-4BDD-9AB8-4855AE91F3FA}"/>
              </a:ext>
            </a:extLst>
          </p:cNvPr>
          <p:cNvSpPr/>
          <p:nvPr/>
        </p:nvSpPr>
        <p:spPr>
          <a:xfrm>
            <a:off x="101413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907C64BB-DE14-4DE8-B649-4A9BBC326EDA}"/>
              </a:ext>
            </a:extLst>
          </p:cNvPr>
          <p:cNvSpPr/>
          <p:nvPr/>
        </p:nvSpPr>
        <p:spPr>
          <a:xfrm>
            <a:off x="4547963" y="3425516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Dilation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C3E6855D-0D91-4CAF-B1B0-35ACE0AB0A75}"/>
              </a:ext>
            </a:extLst>
          </p:cNvPr>
          <p:cNvSpPr/>
          <p:nvPr/>
        </p:nvSpPr>
        <p:spPr>
          <a:xfrm>
            <a:off x="4626533" y="4153356"/>
            <a:ext cx="3060613" cy="923454"/>
          </a:xfrm>
          <a:prstGeom prst="wedgeRectCallout">
            <a:avLst>
              <a:gd name="adj1" fmla="val -20263"/>
              <a:gd name="adj2" fmla="val -639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8-connected neighborhood</a:t>
            </a:r>
          </a:p>
        </p:txBody>
      </p:sp>
    </p:spTree>
    <p:extLst>
      <p:ext uri="{BB962C8B-B14F-4D97-AF65-F5344CB8AC3E}">
        <p14:creationId xmlns:p14="http://schemas.microsoft.com/office/powerpoint/2010/main" val="373404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3750D-4DAD-70F9-C928-750613FE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2269-11B5-E2E9-6390-679874B72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9FB53-2191-A254-014A-3C9C71852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would be the equivalent image processing filter you learned before? Hint: assume black=0 and white=1.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A0DE03-5005-DEB1-5838-783B50233A57}"/>
              </a:ext>
            </a:extLst>
          </p:cNvPr>
          <p:cNvSpPr/>
          <p:nvPr/>
        </p:nvSpPr>
        <p:spPr>
          <a:xfrm>
            <a:off x="12772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3FE84-2C11-A965-5776-45159C70AEF7}"/>
              </a:ext>
            </a:extLst>
          </p:cNvPr>
          <p:cNvSpPr/>
          <p:nvPr/>
        </p:nvSpPr>
        <p:spPr>
          <a:xfrm>
            <a:off x="12772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535419-DE4D-391D-6084-47C54ACC6E1C}"/>
              </a:ext>
            </a:extLst>
          </p:cNvPr>
          <p:cNvSpPr/>
          <p:nvPr/>
        </p:nvSpPr>
        <p:spPr>
          <a:xfrm>
            <a:off x="12772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02604-297F-A8BF-7CCD-A06407E8FB94}"/>
              </a:ext>
            </a:extLst>
          </p:cNvPr>
          <p:cNvSpPr/>
          <p:nvPr/>
        </p:nvSpPr>
        <p:spPr>
          <a:xfrm>
            <a:off x="12772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78FF71-AB48-D658-2E7D-AD4514A8438F}"/>
              </a:ext>
            </a:extLst>
          </p:cNvPr>
          <p:cNvSpPr/>
          <p:nvPr/>
        </p:nvSpPr>
        <p:spPr>
          <a:xfrm>
            <a:off x="12772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5CFD8A-9A79-CF9D-0526-81AB1DFB138F}"/>
              </a:ext>
            </a:extLst>
          </p:cNvPr>
          <p:cNvSpPr/>
          <p:nvPr/>
        </p:nvSpPr>
        <p:spPr>
          <a:xfrm>
            <a:off x="17344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25B89F-9BE2-C96C-D4EA-59C946F3BCE1}"/>
              </a:ext>
            </a:extLst>
          </p:cNvPr>
          <p:cNvSpPr/>
          <p:nvPr/>
        </p:nvSpPr>
        <p:spPr>
          <a:xfrm>
            <a:off x="17344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C55F8-ADEA-DA6E-2675-2D23EE06ED25}"/>
              </a:ext>
            </a:extLst>
          </p:cNvPr>
          <p:cNvSpPr/>
          <p:nvPr/>
        </p:nvSpPr>
        <p:spPr>
          <a:xfrm>
            <a:off x="17344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CA2F85-B7B5-EAE0-0F90-00AD3B8F442A}"/>
              </a:ext>
            </a:extLst>
          </p:cNvPr>
          <p:cNvSpPr/>
          <p:nvPr/>
        </p:nvSpPr>
        <p:spPr>
          <a:xfrm>
            <a:off x="17344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61BACA-08A6-6737-AAF7-02A56CAF9594}"/>
              </a:ext>
            </a:extLst>
          </p:cNvPr>
          <p:cNvSpPr/>
          <p:nvPr/>
        </p:nvSpPr>
        <p:spPr>
          <a:xfrm>
            <a:off x="17344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24696B-B57C-D2D7-A161-B90E21D0505B}"/>
              </a:ext>
            </a:extLst>
          </p:cNvPr>
          <p:cNvSpPr/>
          <p:nvPr/>
        </p:nvSpPr>
        <p:spPr>
          <a:xfrm>
            <a:off x="21916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2EF73E-69F8-4D03-757C-C1C4DB780730}"/>
              </a:ext>
            </a:extLst>
          </p:cNvPr>
          <p:cNvSpPr/>
          <p:nvPr/>
        </p:nvSpPr>
        <p:spPr>
          <a:xfrm>
            <a:off x="21916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3E6511-DEB7-445E-27C1-EFF528BFE0D1}"/>
              </a:ext>
            </a:extLst>
          </p:cNvPr>
          <p:cNvSpPr/>
          <p:nvPr/>
        </p:nvSpPr>
        <p:spPr>
          <a:xfrm>
            <a:off x="2191693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0A89C4-B394-E4CC-DAFA-DA4693257DD6}"/>
              </a:ext>
            </a:extLst>
          </p:cNvPr>
          <p:cNvSpPr/>
          <p:nvPr/>
        </p:nvSpPr>
        <p:spPr>
          <a:xfrm>
            <a:off x="21916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A5C20B-1284-3C26-7E1C-B3131E33F756}"/>
              </a:ext>
            </a:extLst>
          </p:cNvPr>
          <p:cNvSpPr/>
          <p:nvPr/>
        </p:nvSpPr>
        <p:spPr>
          <a:xfrm>
            <a:off x="21916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D5BDC5-A7E4-B495-1A79-8604C9A5B479}"/>
              </a:ext>
            </a:extLst>
          </p:cNvPr>
          <p:cNvSpPr/>
          <p:nvPr/>
        </p:nvSpPr>
        <p:spPr>
          <a:xfrm>
            <a:off x="26488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B3D777-99F5-5B6C-A009-AFD83C39FBF1}"/>
              </a:ext>
            </a:extLst>
          </p:cNvPr>
          <p:cNvSpPr/>
          <p:nvPr/>
        </p:nvSpPr>
        <p:spPr>
          <a:xfrm>
            <a:off x="26488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95F4B4-9DD9-5D58-DF23-83AED754209C}"/>
              </a:ext>
            </a:extLst>
          </p:cNvPr>
          <p:cNvSpPr/>
          <p:nvPr/>
        </p:nvSpPr>
        <p:spPr>
          <a:xfrm>
            <a:off x="26488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B32D94-57F9-72F8-8B0D-7B2B2D5104F8}"/>
              </a:ext>
            </a:extLst>
          </p:cNvPr>
          <p:cNvSpPr/>
          <p:nvPr/>
        </p:nvSpPr>
        <p:spPr>
          <a:xfrm>
            <a:off x="26488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AFF19C-16B9-2008-6884-3E80A0B8F788}"/>
              </a:ext>
            </a:extLst>
          </p:cNvPr>
          <p:cNvSpPr/>
          <p:nvPr/>
        </p:nvSpPr>
        <p:spPr>
          <a:xfrm>
            <a:off x="26488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534952-86B0-9AEF-3D40-A20B60EF64F1}"/>
              </a:ext>
            </a:extLst>
          </p:cNvPr>
          <p:cNvSpPr/>
          <p:nvPr/>
        </p:nvSpPr>
        <p:spPr>
          <a:xfrm>
            <a:off x="31060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66B12E-68F0-8EEC-DAF0-0026B2FDDD30}"/>
              </a:ext>
            </a:extLst>
          </p:cNvPr>
          <p:cNvSpPr/>
          <p:nvPr/>
        </p:nvSpPr>
        <p:spPr>
          <a:xfrm>
            <a:off x="31060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63242F-4FA0-BFD1-35F4-B9E29D5FEFAF}"/>
              </a:ext>
            </a:extLst>
          </p:cNvPr>
          <p:cNvSpPr/>
          <p:nvPr/>
        </p:nvSpPr>
        <p:spPr>
          <a:xfrm>
            <a:off x="31060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A0043D-BE98-6760-529C-C77A7C4239C2}"/>
              </a:ext>
            </a:extLst>
          </p:cNvPr>
          <p:cNvSpPr/>
          <p:nvPr/>
        </p:nvSpPr>
        <p:spPr>
          <a:xfrm>
            <a:off x="31060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CEECCB-0D56-9C66-24CF-6245A2BC163A}"/>
              </a:ext>
            </a:extLst>
          </p:cNvPr>
          <p:cNvSpPr/>
          <p:nvPr/>
        </p:nvSpPr>
        <p:spPr>
          <a:xfrm>
            <a:off x="31060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640231-244D-1BCA-4D6C-80D2C5CE5EA9}"/>
              </a:ext>
            </a:extLst>
          </p:cNvPr>
          <p:cNvSpPr/>
          <p:nvPr/>
        </p:nvSpPr>
        <p:spPr>
          <a:xfrm>
            <a:off x="83125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877627-9F15-48F0-FA37-5AED5AC28210}"/>
              </a:ext>
            </a:extLst>
          </p:cNvPr>
          <p:cNvSpPr/>
          <p:nvPr/>
        </p:nvSpPr>
        <p:spPr>
          <a:xfrm>
            <a:off x="8312590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62086A-3184-129F-C89A-183F27209401}"/>
              </a:ext>
            </a:extLst>
          </p:cNvPr>
          <p:cNvSpPr/>
          <p:nvPr/>
        </p:nvSpPr>
        <p:spPr>
          <a:xfrm>
            <a:off x="8312590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009EBE0-419D-1CD1-6267-341BD4A04132}"/>
              </a:ext>
            </a:extLst>
          </p:cNvPr>
          <p:cNvSpPr/>
          <p:nvPr/>
        </p:nvSpPr>
        <p:spPr>
          <a:xfrm>
            <a:off x="8312590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F62F142-7B5D-AE49-A8E3-A9E0460D18B7}"/>
              </a:ext>
            </a:extLst>
          </p:cNvPr>
          <p:cNvSpPr/>
          <p:nvPr/>
        </p:nvSpPr>
        <p:spPr>
          <a:xfrm>
            <a:off x="83125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E7E8BB3-52E5-D0D1-9697-27007F49F96D}"/>
              </a:ext>
            </a:extLst>
          </p:cNvPr>
          <p:cNvSpPr/>
          <p:nvPr/>
        </p:nvSpPr>
        <p:spPr>
          <a:xfrm>
            <a:off x="87697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35601F9-8237-BE03-E487-8338DDC3DFD3}"/>
              </a:ext>
            </a:extLst>
          </p:cNvPr>
          <p:cNvSpPr/>
          <p:nvPr/>
        </p:nvSpPr>
        <p:spPr>
          <a:xfrm>
            <a:off x="8769790" y="30351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F900437-BF6A-2CD1-1318-35AB9CEAE4D6}"/>
              </a:ext>
            </a:extLst>
          </p:cNvPr>
          <p:cNvSpPr/>
          <p:nvPr/>
        </p:nvSpPr>
        <p:spPr>
          <a:xfrm>
            <a:off x="8769790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A191CD-B3F7-4997-21A2-586498D2B272}"/>
              </a:ext>
            </a:extLst>
          </p:cNvPr>
          <p:cNvSpPr/>
          <p:nvPr/>
        </p:nvSpPr>
        <p:spPr>
          <a:xfrm>
            <a:off x="8769790" y="39495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825629-83AA-6D33-71DF-494D3A6D2610}"/>
              </a:ext>
            </a:extLst>
          </p:cNvPr>
          <p:cNvSpPr/>
          <p:nvPr/>
        </p:nvSpPr>
        <p:spPr>
          <a:xfrm>
            <a:off x="87697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0F90B70-E524-4AE9-9085-0AAAF14894AC}"/>
              </a:ext>
            </a:extLst>
          </p:cNvPr>
          <p:cNvSpPr/>
          <p:nvPr/>
        </p:nvSpPr>
        <p:spPr>
          <a:xfrm>
            <a:off x="92269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7678BE-42D5-B39E-A114-68A46E455B40}"/>
              </a:ext>
            </a:extLst>
          </p:cNvPr>
          <p:cNvSpPr/>
          <p:nvPr/>
        </p:nvSpPr>
        <p:spPr>
          <a:xfrm>
            <a:off x="9226990" y="30351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029DED-6EC1-3584-5C57-91E9398C438E}"/>
              </a:ext>
            </a:extLst>
          </p:cNvPr>
          <p:cNvSpPr/>
          <p:nvPr/>
        </p:nvSpPr>
        <p:spPr>
          <a:xfrm>
            <a:off x="9226990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35DFDC-84E3-8F59-DDEF-BFE85BD60315}"/>
              </a:ext>
            </a:extLst>
          </p:cNvPr>
          <p:cNvSpPr/>
          <p:nvPr/>
        </p:nvSpPr>
        <p:spPr>
          <a:xfrm>
            <a:off x="9226990" y="39495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B23D706-6B42-7D21-A297-B043DC52DD34}"/>
              </a:ext>
            </a:extLst>
          </p:cNvPr>
          <p:cNvSpPr/>
          <p:nvPr/>
        </p:nvSpPr>
        <p:spPr>
          <a:xfrm>
            <a:off x="92269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97DBC79-3B69-C719-B863-E2E481591842}"/>
              </a:ext>
            </a:extLst>
          </p:cNvPr>
          <p:cNvSpPr/>
          <p:nvPr/>
        </p:nvSpPr>
        <p:spPr>
          <a:xfrm>
            <a:off x="96841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BEBB52-113D-F27A-E29C-7B786A157E18}"/>
              </a:ext>
            </a:extLst>
          </p:cNvPr>
          <p:cNvSpPr/>
          <p:nvPr/>
        </p:nvSpPr>
        <p:spPr>
          <a:xfrm>
            <a:off x="9684190" y="30351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2C8270D-A7AC-A8F6-BC1F-FAA7385A7477}"/>
              </a:ext>
            </a:extLst>
          </p:cNvPr>
          <p:cNvSpPr/>
          <p:nvPr/>
        </p:nvSpPr>
        <p:spPr>
          <a:xfrm>
            <a:off x="9684190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EA7B72E-3ADC-03B7-3119-378943CA96D6}"/>
              </a:ext>
            </a:extLst>
          </p:cNvPr>
          <p:cNvSpPr/>
          <p:nvPr/>
        </p:nvSpPr>
        <p:spPr>
          <a:xfrm>
            <a:off x="9684190" y="39495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485FB6-5CBC-74C7-5C6E-3229ED3AA877}"/>
              </a:ext>
            </a:extLst>
          </p:cNvPr>
          <p:cNvSpPr/>
          <p:nvPr/>
        </p:nvSpPr>
        <p:spPr>
          <a:xfrm>
            <a:off x="96841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E0B07D1-667C-444F-31F2-63E8204668C1}"/>
              </a:ext>
            </a:extLst>
          </p:cNvPr>
          <p:cNvSpPr/>
          <p:nvPr/>
        </p:nvSpPr>
        <p:spPr>
          <a:xfrm>
            <a:off x="101413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C0CA85A-8679-E75A-3650-8AC38C325BE8}"/>
              </a:ext>
            </a:extLst>
          </p:cNvPr>
          <p:cNvSpPr/>
          <p:nvPr/>
        </p:nvSpPr>
        <p:spPr>
          <a:xfrm>
            <a:off x="10141390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7CB887-A891-D592-B8D4-81A9E1A60CA7}"/>
              </a:ext>
            </a:extLst>
          </p:cNvPr>
          <p:cNvSpPr/>
          <p:nvPr/>
        </p:nvSpPr>
        <p:spPr>
          <a:xfrm>
            <a:off x="10141390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F1E9B0E-5436-E720-B36E-05A60EC682C4}"/>
              </a:ext>
            </a:extLst>
          </p:cNvPr>
          <p:cNvSpPr/>
          <p:nvPr/>
        </p:nvSpPr>
        <p:spPr>
          <a:xfrm>
            <a:off x="10141390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226D159-1891-1A9C-D565-38A4B7B5E860}"/>
              </a:ext>
            </a:extLst>
          </p:cNvPr>
          <p:cNvSpPr/>
          <p:nvPr/>
        </p:nvSpPr>
        <p:spPr>
          <a:xfrm>
            <a:off x="101413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252DEABF-07B8-AB3F-F019-E99DE98E1AD6}"/>
              </a:ext>
            </a:extLst>
          </p:cNvPr>
          <p:cNvSpPr/>
          <p:nvPr/>
        </p:nvSpPr>
        <p:spPr>
          <a:xfrm>
            <a:off x="4547963" y="3425516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3441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99E83-EBCE-EBA0-6193-38A798514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55EDD-8BB9-39AC-2ECB-2BCA14DFD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99D43-E762-59D5-5074-0C118292A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Dilation: Every pixel with at least one white neighbor becomes white.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243036-FE1C-7DEB-D7EC-50DBAD6A4B09}"/>
              </a:ext>
            </a:extLst>
          </p:cNvPr>
          <p:cNvSpPr/>
          <p:nvPr/>
        </p:nvSpPr>
        <p:spPr>
          <a:xfrm>
            <a:off x="12772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8A1F89-6DCE-70EF-C37C-302C9B723439}"/>
              </a:ext>
            </a:extLst>
          </p:cNvPr>
          <p:cNvSpPr/>
          <p:nvPr/>
        </p:nvSpPr>
        <p:spPr>
          <a:xfrm>
            <a:off x="12772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3B670-EDB2-D2DA-6BFE-5EED9F774EBE}"/>
              </a:ext>
            </a:extLst>
          </p:cNvPr>
          <p:cNvSpPr/>
          <p:nvPr/>
        </p:nvSpPr>
        <p:spPr>
          <a:xfrm>
            <a:off x="12772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A58F3-D980-BED8-7153-A60DBDA19883}"/>
              </a:ext>
            </a:extLst>
          </p:cNvPr>
          <p:cNvSpPr/>
          <p:nvPr/>
        </p:nvSpPr>
        <p:spPr>
          <a:xfrm>
            <a:off x="12772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F7526-9041-69BA-06C4-DFD3C30B3FC2}"/>
              </a:ext>
            </a:extLst>
          </p:cNvPr>
          <p:cNvSpPr/>
          <p:nvPr/>
        </p:nvSpPr>
        <p:spPr>
          <a:xfrm>
            <a:off x="12772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4E13C0-5415-E6E5-1482-A5077EFFB2D2}"/>
              </a:ext>
            </a:extLst>
          </p:cNvPr>
          <p:cNvSpPr/>
          <p:nvPr/>
        </p:nvSpPr>
        <p:spPr>
          <a:xfrm>
            <a:off x="17344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5AD3EA-AFD1-AA98-2472-349C35C61667}"/>
              </a:ext>
            </a:extLst>
          </p:cNvPr>
          <p:cNvSpPr/>
          <p:nvPr/>
        </p:nvSpPr>
        <p:spPr>
          <a:xfrm>
            <a:off x="17344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33C0E9-239F-DD3C-8388-EE1346BC19AA}"/>
              </a:ext>
            </a:extLst>
          </p:cNvPr>
          <p:cNvSpPr/>
          <p:nvPr/>
        </p:nvSpPr>
        <p:spPr>
          <a:xfrm>
            <a:off x="17344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5B09E4-2E38-3E1D-2E85-7FEA46AAEF9A}"/>
              </a:ext>
            </a:extLst>
          </p:cNvPr>
          <p:cNvSpPr/>
          <p:nvPr/>
        </p:nvSpPr>
        <p:spPr>
          <a:xfrm>
            <a:off x="17344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6F7EEE-4408-8652-86EA-6B434DDF768F}"/>
              </a:ext>
            </a:extLst>
          </p:cNvPr>
          <p:cNvSpPr/>
          <p:nvPr/>
        </p:nvSpPr>
        <p:spPr>
          <a:xfrm>
            <a:off x="17344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D7FC31-35AE-357B-A96A-152100987FF9}"/>
              </a:ext>
            </a:extLst>
          </p:cNvPr>
          <p:cNvSpPr/>
          <p:nvPr/>
        </p:nvSpPr>
        <p:spPr>
          <a:xfrm>
            <a:off x="21916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6C0AEC-CBBB-4A7E-6CB4-236A5E5B9DE2}"/>
              </a:ext>
            </a:extLst>
          </p:cNvPr>
          <p:cNvSpPr/>
          <p:nvPr/>
        </p:nvSpPr>
        <p:spPr>
          <a:xfrm>
            <a:off x="21916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772779-F6AF-8111-8FD3-9F02C846C74F}"/>
              </a:ext>
            </a:extLst>
          </p:cNvPr>
          <p:cNvSpPr/>
          <p:nvPr/>
        </p:nvSpPr>
        <p:spPr>
          <a:xfrm>
            <a:off x="2191693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4D96D0-73C6-E75A-B29D-DEFE8E02D2AA}"/>
              </a:ext>
            </a:extLst>
          </p:cNvPr>
          <p:cNvSpPr/>
          <p:nvPr/>
        </p:nvSpPr>
        <p:spPr>
          <a:xfrm>
            <a:off x="21916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B6C26A-BCCC-857E-FD53-BF2FB5834EF2}"/>
              </a:ext>
            </a:extLst>
          </p:cNvPr>
          <p:cNvSpPr/>
          <p:nvPr/>
        </p:nvSpPr>
        <p:spPr>
          <a:xfrm>
            <a:off x="21916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8C2A9-797B-23F4-BC0D-A9FAEADB6BB8}"/>
              </a:ext>
            </a:extLst>
          </p:cNvPr>
          <p:cNvSpPr/>
          <p:nvPr/>
        </p:nvSpPr>
        <p:spPr>
          <a:xfrm>
            <a:off x="26488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45DB9B-3BF0-CF53-27CC-58CFDCDA2B65}"/>
              </a:ext>
            </a:extLst>
          </p:cNvPr>
          <p:cNvSpPr/>
          <p:nvPr/>
        </p:nvSpPr>
        <p:spPr>
          <a:xfrm>
            <a:off x="26488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78AF60-2D8B-9324-3338-683C3C054A94}"/>
              </a:ext>
            </a:extLst>
          </p:cNvPr>
          <p:cNvSpPr/>
          <p:nvPr/>
        </p:nvSpPr>
        <p:spPr>
          <a:xfrm>
            <a:off x="26488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1D6EFA-6EE9-012D-2FA6-C311928164CA}"/>
              </a:ext>
            </a:extLst>
          </p:cNvPr>
          <p:cNvSpPr/>
          <p:nvPr/>
        </p:nvSpPr>
        <p:spPr>
          <a:xfrm>
            <a:off x="26488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EA9881-BAD8-0395-53CB-29A6234B241D}"/>
              </a:ext>
            </a:extLst>
          </p:cNvPr>
          <p:cNvSpPr/>
          <p:nvPr/>
        </p:nvSpPr>
        <p:spPr>
          <a:xfrm>
            <a:off x="26488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DE794A-5D19-095A-7ADC-AFAD34A0B44D}"/>
              </a:ext>
            </a:extLst>
          </p:cNvPr>
          <p:cNvSpPr/>
          <p:nvPr/>
        </p:nvSpPr>
        <p:spPr>
          <a:xfrm>
            <a:off x="3106093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F89F89-2183-91A4-4DF3-D7783768E66C}"/>
              </a:ext>
            </a:extLst>
          </p:cNvPr>
          <p:cNvSpPr/>
          <p:nvPr/>
        </p:nvSpPr>
        <p:spPr>
          <a:xfrm>
            <a:off x="3106093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E86918-7E87-DE21-FFC0-1843C4805C9C}"/>
              </a:ext>
            </a:extLst>
          </p:cNvPr>
          <p:cNvSpPr/>
          <p:nvPr/>
        </p:nvSpPr>
        <p:spPr>
          <a:xfrm>
            <a:off x="3106093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FA48FF-344F-C238-7AEC-A317C91CC275}"/>
              </a:ext>
            </a:extLst>
          </p:cNvPr>
          <p:cNvSpPr/>
          <p:nvPr/>
        </p:nvSpPr>
        <p:spPr>
          <a:xfrm>
            <a:off x="3106093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4FA209-CAA2-0AA3-1B9B-68EA55237652}"/>
              </a:ext>
            </a:extLst>
          </p:cNvPr>
          <p:cNvSpPr/>
          <p:nvPr/>
        </p:nvSpPr>
        <p:spPr>
          <a:xfrm>
            <a:off x="3106093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5846D95-23C4-7BB4-4B05-B4E8ACC507FA}"/>
              </a:ext>
            </a:extLst>
          </p:cNvPr>
          <p:cNvSpPr/>
          <p:nvPr/>
        </p:nvSpPr>
        <p:spPr>
          <a:xfrm>
            <a:off x="83125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7E1B16-AEEC-381E-718C-BEA2731ED4F7}"/>
              </a:ext>
            </a:extLst>
          </p:cNvPr>
          <p:cNvSpPr/>
          <p:nvPr/>
        </p:nvSpPr>
        <p:spPr>
          <a:xfrm>
            <a:off x="8312590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EDEAE9-AF2D-DAD9-6C06-520F457AE2EE}"/>
              </a:ext>
            </a:extLst>
          </p:cNvPr>
          <p:cNvSpPr/>
          <p:nvPr/>
        </p:nvSpPr>
        <p:spPr>
          <a:xfrm>
            <a:off x="8312590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06EEAB-48C0-B5C9-603A-46E6CA791477}"/>
              </a:ext>
            </a:extLst>
          </p:cNvPr>
          <p:cNvSpPr/>
          <p:nvPr/>
        </p:nvSpPr>
        <p:spPr>
          <a:xfrm>
            <a:off x="8312590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4CB272E-2AA1-C7D6-E06E-60165F5FFD34}"/>
              </a:ext>
            </a:extLst>
          </p:cNvPr>
          <p:cNvSpPr/>
          <p:nvPr/>
        </p:nvSpPr>
        <p:spPr>
          <a:xfrm>
            <a:off x="83125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51A426-B056-D249-99A0-75D684EB6B10}"/>
              </a:ext>
            </a:extLst>
          </p:cNvPr>
          <p:cNvSpPr/>
          <p:nvPr/>
        </p:nvSpPr>
        <p:spPr>
          <a:xfrm>
            <a:off x="87697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D3A6F24-6EBB-4963-DA61-5408A636C219}"/>
              </a:ext>
            </a:extLst>
          </p:cNvPr>
          <p:cNvSpPr/>
          <p:nvPr/>
        </p:nvSpPr>
        <p:spPr>
          <a:xfrm>
            <a:off x="8769790" y="30351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97C8DD-B509-250F-47F6-09FD74D4507C}"/>
              </a:ext>
            </a:extLst>
          </p:cNvPr>
          <p:cNvSpPr/>
          <p:nvPr/>
        </p:nvSpPr>
        <p:spPr>
          <a:xfrm>
            <a:off x="8769790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A64563-73D1-A1CD-F266-02BD013D33BC}"/>
              </a:ext>
            </a:extLst>
          </p:cNvPr>
          <p:cNvSpPr/>
          <p:nvPr/>
        </p:nvSpPr>
        <p:spPr>
          <a:xfrm>
            <a:off x="8769790" y="39495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650AB40-B073-A984-D0CE-ADB2A608A96F}"/>
              </a:ext>
            </a:extLst>
          </p:cNvPr>
          <p:cNvSpPr/>
          <p:nvPr/>
        </p:nvSpPr>
        <p:spPr>
          <a:xfrm>
            <a:off x="87697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F74E91-12A8-F00C-2965-0B169BD152CA}"/>
              </a:ext>
            </a:extLst>
          </p:cNvPr>
          <p:cNvSpPr/>
          <p:nvPr/>
        </p:nvSpPr>
        <p:spPr>
          <a:xfrm>
            <a:off x="92269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2724F64-8FEB-EFBC-F811-900F5C280FD4}"/>
              </a:ext>
            </a:extLst>
          </p:cNvPr>
          <p:cNvSpPr/>
          <p:nvPr/>
        </p:nvSpPr>
        <p:spPr>
          <a:xfrm>
            <a:off x="9226990" y="30351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4CE667A-6F27-A100-AD61-4AA995FC67A7}"/>
              </a:ext>
            </a:extLst>
          </p:cNvPr>
          <p:cNvSpPr/>
          <p:nvPr/>
        </p:nvSpPr>
        <p:spPr>
          <a:xfrm>
            <a:off x="9226990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349A2B-AEC5-A9FF-B29A-9DD1B3815945}"/>
              </a:ext>
            </a:extLst>
          </p:cNvPr>
          <p:cNvSpPr/>
          <p:nvPr/>
        </p:nvSpPr>
        <p:spPr>
          <a:xfrm>
            <a:off x="9226990" y="39495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893B8D-0BE1-1A54-3582-411289CBE8E5}"/>
              </a:ext>
            </a:extLst>
          </p:cNvPr>
          <p:cNvSpPr/>
          <p:nvPr/>
        </p:nvSpPr>
        <p:spPr>
          <a:xfrm>
            <a:off x="92269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027E8BB-9F6C-05D1-6852-49E742097555}"/>
              </a:ext>
            </a:extLst>
          </p:cNvPr>
          <p:cNvSpPr/>
          <p:nvPr/>
        </p:nvSpPr>
        <p:spPr>
          <a:xfrm>
            <a:off x="96841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3BA1AF8-29BD-79BD-C4EF-897B8AB0CAE5}"/>
              </a:ext>
            </a:extLst>
          </p:cNvPr>
          <p:cNvSpPr/>
          <p:nvPr/>
        </p:nvSpPr>
        <p:spPr>
          <a:xfrm>
            <a:off x="9684190" y="30351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0058EE-7CCF-8DF4-C68E-74FF7E4AF3EE}"/>
              </a:ext>
            </a:extLst>
          </p:cNvPr>
          <p:cNvSpPr/>
          <p:nvPr/>
        </p:nvSpPr>
        <p:spPr>
          <a:xfrm>
            <a:off x="9684190" y="34923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66287D2-D9B6-1B50-2890-0F4924AFD6A5}"/>
              </a:ext>
            </a:extLst>
          </p:cNvPr>
          <p:cNvSpPr/>
          <p:nvPr/>
        </p:nvSpPr>
        <p:spPr>
          <a:xfrm>
            <a:off x="9684190" y="3949503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F8AB97-2EBC-E041-EDC0-D704A706253F}"/>
              </a:ext>
            </a:extLst>
          </p:cNvPr>
          <p:cNvSpPr/>
          <p:nvPr/>
        </p:nvSpPr>
        <p:spPr>
          <a:xfrm>
            <a:off x="96841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F275F0A-FC0F-D07F-4189-31BF39393554}"/>
              </a:ext>
            </a:extLst>
          </p:cNvPr>
          <p:cNvSpPr/>
          <p:nvPr/>
        </p:nvSpPr>
        <p:spPr>
          <a:xfrm>
            <a:off x="10141390" y="25779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35E272A-FE75-AF16-4581-059AE0F49971}"/>
              </a:ext>
            </a:extLst>
          </p:cNvPr>
          <p:cNvSpPr/>
          <p:nvPr/>
        </p:nvSpPr>
        <p:spPr>
          <a:xfrm>
            <a:off x="10141390" y="30351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A33B1F4-BB25-724F-D43C-1631F4BB5D7E}"/>
              </a:ext>
            </a:extLst>
          </p:cNvPr>
          <p:cNvSpPr/>
          <p:nvPr/>
        </p:nvSpPr>
        <p:spPr>
          <a:xfrm>
            <a:off x="10141390" y="34923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A8C2EBF-9E78-1D16-A685-72AA9BF7EE22}"/>
              </a:ext>
            </a:extLst>
          </p:cNvPr>
          <p:cNvSpPr/>
          <p:nvPr/>
        </p:nvSpPr>
        <p:spPr>
          <a:xfrm>
            <a:off x="10141390" y="39495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3BB5A4-F80D-D1B3-39F2-26054B1F180E}"/>
              </a:ext>
            </a:extLst>
          </p:cNvPr>
          <p:cNvSpPr/>
          <p:nvPr/>
        </p:nvSpPr>
        <p:spPr>
          <a:xfrm>
            <a:off x="10141390" y="4406703"/>
            <a:ext cx="4572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216B2661-56E9-BA7C-7FC7-97452A75BEC7}"/>
              </a:ext>
            </a:extLst>
          </p:cNvPr>
          <p:cNvSpPr/>
          <p:nvPr/>
        </p:nvSpPr>
        <p:spPr>
          <a:xfrm>
            <a:off x="4547963" y="3425516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Dilation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CEFA63DA-7D16-82F8-B95D-D7DD6070A9DC}"/>
              </a:ext>
            </a:extLst>
          </p:cNvPr>
          <p:cNvSpPr/>
          <p:nvPr/>
        </p:nvSpPr>
        <p:spPr>
          <a:xfrm>
            <a:off x="4626533" y="4153356"/>
            <a:ext cx="3060613" cy="923454"/>
          </a:xfrm>
          <a:prstGeom prst="wedgeRectCallout">
            <a:avLst>
              <a:gd name="adj1" fmla="val -20263"/>
              <a:gd name="adj2" fmla="val -639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8-connected neighborhood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89836C6-CB9D-6B0D-88AF-C43AB42E59D0}"/>
              </a:ext>
            </a:extLst>
          </p:cNvPr>
          <p:cNvGrpSpPr/>
          <p:nvPr/>
        </p:nvGrpSpPr>
        <p:grpSpPr>
          <a:xfrm>
            <a:off x="1277293" y="2577903"/>
            <a:ext cx="9321297" cy="2286000"/>
            <a:chOff x="679010" y="3983043"/>
            <a:chExt cx="9321297" cy="228600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1A39D48-DE54-09DF-151B-A037856D29E1}"/>
                </a:ext>
              </a:extLst>
            </p:cNvPr>
            <p:cNvSpPr/>
            <p:nvPr/>
          </p:nvSpPr>
          <p:spPr>
            <a:xfrm>
              <a:off x="679010" y="39830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E97E3BE-52AC-05C6-4F53-51DABF520978}"/>
                </a:ext>
              </a:extLst>
            </p:cNvPr>
            <p:cNvSpPr/>
            <p:nvPr/>
          </p:nvSpPr>
          <p:spPr>
            <a:xfrm>
              <a:off x="679010" y="44402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7E54AAB-E893-B3C3-1E38-0D3B69F5AC70}"/>
                </a:ext>
              </a:extLst>
            </p:cNvPr>
            <p:cNvSpPr/>
            <p:nvPr/>
          </p:nvSpPr>
          <p:spPr>
            <a:xfrm>
              <a:off x="679010" y="48974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6B06985-B5BE-5306-5803-13F4A2B97393}"/>
                </a:ext>
              </a:extLst>
            </p:cNvPr>
            <p:cNvSpPr/>
            <p:nvPr/>
          </p:nvSpPr>
          <p:spPr>
            <a:xfrm>
              <a:off x="679010" y="53546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DA18F0C-D724-156E-D6D1-90DCB27D8393}"/>
                </a:ext>
              </a:extLst>
            </p:cNvPr>
            <p:cNvSpPr/>
            <p:nvPr/>
          </p:nvSpPr>
          <p:spPr>
            <a:xfrm>
              <a:off x="679010" y="58118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4564E2-1B4F-79AF-C208-BAFDCC882F5D}"/>
                </a:ext>
              </a:extLst>
            </p:cNvPr>
            <p:cNvSpPr/>
            <p:nvPr/>
          </p:nvSpPr>
          <p:spPr>
            <a:xfrm>
              <a:off x="1136210" y="39830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55C396F-A7A5-4118-5BF3-E408E4A61E8B}"/>
                </a:ext>
              </a:extLst>
            </p:cNvPr>
            <p:cNvSpPr/>
            <p:nvPr/>
          </p:nvSpPr>
          <p:spPr>
            <a:xfrm>
              <a:off x="1136210" y="44402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0E928EA-C3CD-D9D8-7E42-F5BD8EB2B912}"/>
                </a:ext>
              </a:extLst>
            </p:cNvPr>
            <p:cNvSpPr/>
            <p:nvPr/>
          </p:nvSpPr>
          <p:spPr>
            <a:xfrm>
              <a:off x="1136210" y="48974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320B09F-98CF-955D-2F67-CA8F94A87878}"/>
                </a:ext>
              </a:extLst>
            </p:cNvPr>
            <p:cNvSpPr/>
            <p:nvPr/>
          </p:nvSpPr>
          <p:spPr>
            <a:xfrm>
              <a:off x="1136210" y="53546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28D78DD-E01B-2691-5DB2-D14076350A96}"/>
                </a:ext>
              </a:extLst>
            </p:cNvPr>
            <p:cNvSpPr/>
            <p:nvPr/>
          </p:nvSpPr>
          <p:spPr>
            <a:xfrm>
              <a:off x="1136210" y="58118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9CD2037-DC7A-9C4B-B13C-09AC130A9217}"/>
                </a:ext>
              </a:extLst>
            </p:cNvPr>
            <p:cNvSpPr/>
            <p:nvPr/>
          </p:nvSpPr>
          <p:spPr>
            <a:xfrm>
              <a:off x="1593410" y="39830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056E78-A627-DD87-7D1F-6F8D83BA0548}"/>
                </a:ext>
              </a:extLst>
            </p:cNvPr>
            <p:cNvSpPr/>
            <p:nvPr/>
          </p:nvSpPr>
          <p:spPr>
            <a:xfrm>
              <a:off x="1593410" y="44402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C3270DF-56B5-3715-0848-A446F7324AA0}"/>
                </a:ext>
              </a:extLst>
            </p:cNvPr>
            <p:cNvSpPr/>
            <p:nvPr/>
          </p:nvSpPr>
          <p:spPr>
            <a:xfrm>
              <a:off x="1593410" y="489744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CFC2534-C8DE-D384-5C23-FB3276326FDE}"/>
                </a:ext>
              </a:extLst>
            </p:cNvPr>
            <p:cNvSpPr/>
            <p:nvPr/>
          </p:nvSpPr>
          <p:spPr>
            <a:xfrm>
              <a:off x="1593410" y="53546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D3174D2-76F0-C73D-BEA1-1F11D62D17DE}"/>
                </a:ext>
              </a:extLst>
            </p:cNvPr>
            <p:cNvSpPr/>
            <p:nvPr/>
          </p:nvSpPr>
          <p:spPr>
            <a:xfrm>
              <a:off x="1593410" y="58118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D1C8970-AA4D-6A50-0540-A0D62FEFBAEA}"/>
                </a:ext>
              </a:extLst>
            </p:cNvPr>
            <p:cNvSpPr/>
            <p:nvPr/>
          </p:nvSpPr>
          <p:spPr>
            <a:xfrm>
              <a:off x="2050610" y="39830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E128ED5-43FE-9902-4C64-7E5F0FB5CFB7}"/>
                </a:ext>
              </a:extLst>
            </p:cNvPr>
            <p:cNvSpPr/>
            <p:nvPr/>
          </p:nvSpPr>
          <p:spPr>
            <a:xfrm>
              <a:off x="2050610" y="44402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B2C7CB1-1E64-481B-497C-5AD29E8D1598}"/>
                </a:ext>
              </a:extLst>
            </p:cNvPr>
            <p:cNvSpPr/>
            <p:nvPr/>
          </p:nvSpPr>
          <p:spPr>
            <a:xfrm>
              <a:off x="2050610" y="48974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E94CD64-24E7-1861-8C61-56B64A628480}"/>
                </a:ext>
              </a:extLst>
            </p:cNvPr>
            <p:cNvSpPr/>
            <p:nvPr/>
          </p:nvSpPr>
          <p:spPr>
            <a:xfrm>
              <a:off x="2050610" y="53546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7CA2AD3-AC6F-A9E1-43D3-47BC05F66D23}"/>
                </a:ext>
              </a:extLst>
            </p:cNvPr>
            <p:cNvSpPr/>
            <p:nvPr/>
          </p:nvSpPr>
          <p:spPr>
            <a:xfrm>
              <a:off x="2050610" y="58118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7463E3C-BD62-E78F-5079-B926B037C0C7}"/>
                </a:ext>
              </a:extLst>
            </p:cNvPr>
            <p:cNvSpPr/>
            <p:nvPr/>
          </p:nvSpPr>
          <p:spPr>
            <a:xfrm>
              <a:off x="2507810" y="39830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9A9CAFF-70BD-29FD-ACEE-56330FFEA418}"/>
                </a:ext>
              </a:extLst>
            </p:cNvPr>
            <p:cNvSpPr/>
            <p:nvPr/>
          </p:nvSpPr>
          <p:spPr>
            <a:xfrm>
              <a:off x="2507810" y="44402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6DA9A97-197C-E611-A6B8-B746503C5459}"/>
                </a:ext>
              </a:extLst>
            </p:cNvPr>
            <p:cNvSpPr/>
            <p:nvPr/>
          </p:nvSpPr>
          <p:spPr>
            <a:xfrm>
              <a:off x="2507810" y="48974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8EDED8C-8875-406E-9A48-A43D36AD7CC0}"/>
                </a:ext>
              </a:extLst>
            </p:cNvPr>
            <p:cNvSpPr/>
            <p:nvPr/>
          </p:nvSpPr>
          <p:spPr>
            <a:xfrm>
              <a:off x="2507810" y="53546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3DCA5D-8EFE-7489-92B7-A023E95E525B}"/>
                </a:ext>
              </a:extLst>
            </p:cNvPr>
            <p:cNvSpPr/>
            <p:nvPr/>
          </p:nvSpPr>
          <p:spPr>
            <a:xfrm>
              <a:off x="2507810" y="58118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A629F04-CBBE-9725-33CA-7C552F8DADD7}"/>
                </a:ext>
              </a:extLst>
            </p:cNvPr>
            <p:cNvSpPr/>
            <p:nvPr/>
          </p:nvSpPr>
          <p:spPr>
            <a:xfrm>
              <a:off x="7714307" y="39830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6F2DF46-FA35-C16B-1055-92415E6D9ED1}"/>
                </a:ext>
              </a:extLst>
            </p:cNvPr>
            <p:cNvSpPr/>
            <p:nvPr/>
          </p:nvSpPr>
          <p:spPr>
            <a:xfrm>
              <a:off x="7714307" y="44402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FB76F7B-EC6E-FAFA-D7F8-494B025C128F}"/>
                </a:ext>
              </a:extLst>
            </p:cNvPr>
            <p:cNvSpPr/>
            <p:nvPr/>
          </p:nvSpPr>
          <p:spPr>
            <a:xfrm>
              <a:off x="7714307" y="48974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7CB0F2E-EC17-529A-4411-C5DFA21D3160}"/>
                </a:ext>
              </a:extLst>
            </p:cNvPr>
            <p:cNvSpPr/>
            <p:nvPr/>
          </p:nvSpPr>
          <p:spPr>
            <a:xfrm>
              <a:off x="7714307" y="53546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66CA2B0-F124-25B1-B210-23FBAF84F3A0}"/>
                </a:ext>
              </a:extLst>
            </p:cNvPr>
            <p:cNvSpPr/>
            <p:nvPr/>
          </p:nvSpPr>
          <p:spPr>
            <a:xfrm>
              <a:off x="7714307" y="58118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A1186B8-A624-E365-FBE1-31CC06BAF129}"/>
                </a:ext>
              </a:extLst>
            </p:cNvPr>
            <p:cNvSpPr/>
            <p:nvPr/>
          </p:nvSpPr>
          <p:spPr>
            <a:xfrm>
              <a:off x="8171507" y="39830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1AD065D-9AA4-9B57-A240-E1E45C3A73B8}"/>
                </a:ext>
              </a:extLst>
            </p:cNvPr>
            <p:cNvSpPr/>
            <p:nvPr/>
          </p:nvSpPr>
          <p:spPr>
            <a:xfrm>
              <a:off x="8171507" y="44402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5433877-5122-DB04-1252-8D17E9F5D7EA}"/>
                </a:ext>
              </a:extLst>
            </p:cNvPr>
            <p:cNvSpPr/>
            <p:nvPr/>
          </p:nvSpPr>
          <p:spPr>
            <a:xfrm>
              <a:off x="8171507" y="489744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3C2483E-2D58-C91D-8B47-6B4F9929989E}"/>
                </a:ext>
              </a:extLst>
            </p:cNvPr>
            <p:cNvSpPr/>
            <p:nvPr/>
          </p:nvSpPr>
          <p:spPr>
            <a:xfrm>
              <a:off x="8171507" y="53546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8C7CC26-3295-12B5-9495-55248AF0F42A}"/>
                </a:ext>
              </a:extLst>
            </p:cNvPr>
            <p:cNvSpPr/>
            <p:nvPr/>
          </p:nvSpPr>
          <p:spPr>
            <a:xfrm>
              <a:off x="8171507" y="58118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BA17D50-B66D-3CF3-E316-F4646C4355B4}"/>
                </a:ext>
              </a:extLst>
            </p:cNvPr>
            <p:cNvSpPr/>
            <p:nvPr/>
          </p:nvSpPr>
          <p:spPr>
            <a:xfrm>
              <a:off x="8628707" y="39830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A63782-28FE-4962-F8EB-7AF830C7F29B}"/>
                </a:ext>
              </a:extLst>
            </p:cNvPr>
            <p:cNvSpPr/>
            <p:nvPr/>
          </p:nvSpPr>
          <p:spPr>
            <a:xfrm>
              <a:off x="8628707" y="444024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5103853-9146-55F7-1028-007BD1538B80}"/>
                </a:ext>
              </a:extLst>
            </p:cNvPr>
            <p:cNvSpPr/>
            <p:nvPr/>
          </p:nvSpPr>
          <p:spPr>
            <a:xfrm>
              <a:off x="8628707" y="489744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EAF95F5-6066-3DBF-A9D3-982CC59273C0}"/>
                </a:ext>
              </a:extLst>
            </p:cNvPr>
            <p:cNvSpPr/>
            <p:nvPr/>
          </p:nvSpPr>
          <p:spPr>
            <a:xfrm>
              <a:off x="8628707" y="535464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1C9327E-3BFB-840E-AA76-C93EBBE2221F}"/>
                </a:ext>
              </a:extLst>
            </p:cNvPr>
            <p:cNvSpPr/>
            <p:nvPr/>
          </p:nvSpPr>
          <p:spPr>
            <a:xfrm>
              <a:off x="8628707" y="58118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F11B348-D72F-38A1-3F53-953FBC45B251}"/>
                </a:ext>
              </a:extLst>
            </p:cNvPr>
            <p:cNvSpPr/>
            <p:nvPr/>
          </p:nvSpPr>
          <p:spPr>
            <a:xfrm>
              <a:off x="9085907" y="39830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21BE31F-5EB8-8E49-8497-493C011BED8D}"/>
                </a:ext>
              </a:extLst>
            </p:cNvPr>
            <p:cNvSpPr/>
            <p:nvPr/>
          </p:nvSpPr>
          <p:spPr>
            <a:xfrm>
              <a:off x="9085907" y="44402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F358212-C7F7-8D4B-CC0C-FBC4D87CAB23}"/>
                </a:ext>
              </a:extLst>
            </p:cNvPr>
            <p:cNvSpPr/>
            <p:nvPr/>
          </p:nvSpPr>
          <p:spPr>
            <a:xfrm>
              <a:off x="9085907" y="489744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9CF4C75-7D4E-43DD-3DD3-EC66338B5144}"/>
                </a:ext>
              </a:extLst>
            </p:cNvPr>
            <p:cNvSpPr/>
            <p:nvPr/>
          </p:nvSpPr>
          <p:spPr>
            <a:xfrm>
              <a:off x="9085907" y="53546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98AB20E-F69C-10AF-5674-AFCAC897BD47}"/>
                </a:ext>
              </a:extLst>
            </p:cNvPr>
            <p:cNvSpPr/>
            <p:nvPr/>
          </p:nvSpPr>
          <p:spPr>
            <a:xfrm>
              <a:off x="9085907" y="58118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56D5F5C-7C0F-5790-5C48-CE7465A7DC20}"/>
                </a:ext>
              </a:extLst>
            </p:cNvPr>
            <p:cNvSpPr/>
            <p:nvPr/>
          </p:nvSpPr>
          <p:spPr>
            <a:xfrm>
              <a:off x="9543107" y="39830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60F1731-C36F-3881-E003-6589F44EAB71}"/>
                </a:ext>
              </a:extLst>
            </p:cNvPr>
            <p:cNvSpPr/>
            <p:nvPr/>
          </p:nvSpPr>
          <p:spPr>
            <a:xfrm>
              <a:off x="9543107" y="44402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D9BB7D1-555B-F2E3-C386-9A9CFDA4090B}"/>
                </a:ext>
              </a:extLst>
            </p:cNvPr>
            <p:cNvSpPr/>
            <p:nvPr/>
          </p:nvSpPr>
          <p:spPr>
            <a:xfrm>
              <a:off x="9543107" y="48974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EB4EA0C-B8F1-A726-6510-B08B7ED3D4D5}"/>
                </a:ext>
              </a:extLst>
            </p:cNvPr>
            <p:cNvSpPr/>
            <p:nvPr/>
          </p:nvSpPr>
          <p:spPr>
            <a:xfrm>
              <a:off x="9543107" y="53546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5620863-2C96-59C8-9A0C-867EBC8B6DE8}"/>
                </a:ext>
              </a:extLst>
            </p:cNvPr>
            <p:cNvSpPr/>
            <p:nvPr/>
          </p:nvSpPr>
          <p:spPr>
            <a:xfrm>
              <a:off x="9543107" y="581184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Arrow: Chevron 112">
              <a:extLst>
                <a:ext uri="{FF2B5EF4-FFF2-40B4-BE49-F238E27FC236}">
                  <a16:creationId xmlns:a16="http://schemas.microsoft.com/office/drawing/2014/main" id="{AB5A180C-9B78-21F0-24C9-D33CB9C8D3DB}"/>
                </a:ext>
              </a:extLst>
            </p:cNvPr>
            <p:cNvSpPr/>
            <p:nvPr/>
          </p:nvSpPr>
          <p:spPr>
            <a:xfrm>
              <a:off x="3949680" y="4830656"/>
              <a:ext cx="3060613" cy="590774"/>
            </a:xfrm>
            <a:prstGeom prst="chevro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Dilation</a:t>
              </a:r>
            </a:p>
          </p:txBody>
        </p:sp>
      </p:grpSp>
      <p:sp>
        <p:nvSpPr>
          <p:cNvPr id="114" name="Speech Bubble: Rectangle 113">
            <a:extLst>
              <a:ext uri="{FF2B5EF4-FFF2-40B4-BE49-F238E27FC236}">
                <a16:creationId xmlns:a16="http://schemas.microsoft.com/office/drawing/2014/main" id="{98924361-73E5-F943-845B-EFBB4EF5A24A}"/>
              </a:ext>
            </a:extLst>
          </p:cNvPr>
          <p:cNvSpPr/>
          <p:nvPr/>
        </p:nvSpPr>
        <p:spPr>
          <a:xfrm>
            <a:off x="4626533" y="4155990"/>
            <a:ext cx="3060613" cy="923454"/>
          </a:xfrm>
          <a:prstGeom prst="wedgeRectCallout">
            <a:avLst>
              <a:gd name="adj1" fmla="val -20263"/>
              <a:gd name="adj2" fmla="val -639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4-connected neighborhood</a:t>
            </a:r>
          </a:p>
        </p:txBody>
      </p:sp>
    </p:spTree>
    <p:extLst>
      <p:ext uri="{BB962C8B-B14F-4D97-AF65-F5344CB8AC3E}">
        <p14:creationId xmlns:p14="http://schemas.microsoft.com/office/powerpoint/2010/main" val="557201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8B73-A851-4DAE-98A3-EB748E18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3564-E60B-4560-9298-14AA72815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Erosion and dilation combined allow correcting outlines.</a:t>
            </a:r>
          </a:p>
          <a:p>
            <a:pPr marL="285750" indent="-285750"/>
            <a:r>
              <a:rPr lang="en-US" sz="2400" dirty="0"/>
              <a:t>Separates white structures</a:t>
            </a:r>
          </a:p>
          <a:p>
            <a:pPr marL="285750" indent="-285750"/>
            <a:r>
              <a:rPr lang="en-US" sz="2400" dirty="0"/>
              <a:t>Erases small white structures</a:t>
            </a:r>
          </a:p>
          <a:p>
            <a:endParaRPr lang="en-US" sz="2400" dirty="0"/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907C64BB-DE14-4DE8-B649-4A9BBC326EDA}"/>
              </a:ext>
            </a:extLst>
          </p:cNvPr>
          <p:cNvSpPr/>
          <p:nvPr/>
        </p:nvSpPr>
        <p:spPr>
          <a:xfrm>
            <a:off x="2700894" y="2906056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Erosion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4AFB79-4B49-4231-BC51-C04F584DE6CD}"/>
              </a:ext>
            </a:extLst>
          </p:cNvPr>
          <p:cNvGrpSpPr/>
          <p:nvPr/>
        </p:nvGrpSpPr>
        <p:grpSpPr>
          <a:xfrm>
            <a:off x="615510" y="3658643"/>
            <a:ext cx="3200400" cy="2286000"/>
            <a:chOff x="615510" y="3071903"/>
            <a:chExt cx="3200400" cy="228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F2BC98-C932-43BF-900C-FDC7F40A8E00}"/>
                </a:ext>
              </a:extLst>
            </p:cNvPr>
            <p:cNvSpPr/>
            <p:nvPr/>
          </p:nvSpPr>
          <p:spPr>
            <a:xfrm>
              <a:off x="6155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4D16B1-D67B-4569-B247-5716C27DBB5D}"/>
                </a:ext>
              </a:extLst>
            </p:cNvPr>
            <p:cNvSpPr/>
            <p:nvPr/>
          </p:nvSpPr>
          <p:spPr>
            <a:xfrm>
              <a:off x="61551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F45F3A-9CFE-44C9-9F6D-88313A34972C}"/>
                </a:ext>
              </a:extLst>
            </p:cNvPr>
            <p:cNvSpPr/>
            <p:nvPr/>
          </p:nvSpPr>
          <p:spPr>
            <a:xfrm>
              <a:off x="61551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DA9042-BF60-4C46-AC63-336EFC20ACEC}"/>
                </a:ext>
              </a:extLst>
            </p:cNvPr>
            <p:cNvSpPr/>
            <p:nvPr/>
          </p:nvSpPr>
          <p:spPr>
            <a:xfrm>
              <a:off x="61551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55AFF8-5F76-4E50-BD79-C278BD44E96C}"/>
                </a:ext>
              </a:extLst>
            </p:cNvPr>
            <p:cNvSpPr/>
            <p:nvPr/>
          </p:nvSpPr>
          <p:spPr>
            <a:xfrm>
              <a:off x="6155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3C74D8-078F-4DAC-8B19-B401AFCE94D3}"/>
                </a:ext>
              </a:extLst>
            </p:cNvPr>
            <p:cNvSpPr/>
            <p:nvPr/>
          </p:nvSpPr>
          <p:spPr>
            <a:xfrm>
              <a:off x="10727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6FDE11-6441-47EC-9088-AFBBDA9DF2B6}"/>
                </a:ext>
              </a:extLst>
            </p:cNvPr>
            <p:cNvSpPr/>
            <p:nvPr/>
          </p:nvSpPr>
          <p:spPr>
            <a:xfrm>
              <a:off x="107271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6CBBFB-D823-464C-821F-638259FEA8E0}"/>
                </a:ext>
              </a:extLst>
            </p:cNvPr>
            <p:cNvSpPr/>
            <p:nvPr/>
          </p:nvSpPr>
          <p:spPr>
            <a:xfrm>
              <a:off x="107271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8CCC6B-9AA0-4864-8192-7CFDC7C1233A}"/>
                </a:ext>
              </a:extLst>
            </p:cNvPr>
            <p:cNvSpPr/>
            <p:nvPr/>
          </p:nvSpPr>
          <p:spPr>
            <a:xfrm>
              <a:off x="107271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6E75CB-7A44-4091-8CE5-B8C8EF91E98F}"/>
                </a:ext>
              </a:extLst>
            </p:cNvPr>
            <p:cNvSpPr/>
            <p:nvPr/>
          </p:nvSpPr>
          <p:spPr>
            <a:xfrm>
              <a:off x="10727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DB8C71-9F81-479B-9687-9FE3AB9B6D3F}"/>
                </a:ext>
              </a:extLst>
            </p:cNvPr>
            <p:cNvSpPr/>
            <p:nvPr/>
          </p:nvSpPr>
          <p:spPr>
            <a:xfrm>
              <a:off x="15299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B81BDD-BFD8-4ABA-9A7E-4E3AF3866D8A}"/>
                </a:ext>
              </a:extLst>
            </p:cNvPr>
            <p:cNvSpPr/>
            <p:nvPr/>
          </p:nvSpPr>
          <p:spPr>
            <a:xfrm>
              <a:off x="152991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3DD861-BE04-4B32-B8AF-233BAE1A80B1}"/>
                </a:ext>
              </a:extLst>
            </p:cNvPr>
            <p:cNvSpPr/>
            <p:nvPr/>
          </p:nvSpPr>
          <p:spPr>
            <a:xfrm>
              <a:off x="152991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35D2BD-A913-4BE6-98A7-AC5FAF353A3B}"/>
                </a:ext>
              </a:extLst>
            </p:cNvPr>
            <p:cNvSpPr/>
            <p:nvPr/>
          </p:nvSpPr>
          <p:spPr>
            <a:xfrm>
              <a:off x="152991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CEA751-5487-42E7-B531-9BBD5863F05C}"/>
                </a:ext>
              </a:extLst>
            </p:cNvPr>
            <p:cNvSpPr/>
            <p:nvPr/>
          </p:nvSpPr>
          <p:spPr>
            <a:xfrm>
              <a:off x="15299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0C093A-D84D-4C1A-B1B7-A85884BC7CE2}"/>
                </a:ext>
              </a:extLst>
            </p:cNvPr>
            <p:cNvSpPr/>
            <p:nvPr/>
          </p:nvSpPr>
          <p:spPr>
            <a:xfrm>
              <a:off x="19871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A7690E-2879-4180-8D7D-4AB505D94C78}"/>
                </a:ext>
              </a:extLst>
            </p:cNvPr>
            <p:cNvSpPr/>
            <p:nvPr/>
          </p:nvSpPr>
          <p:spPr>
            <a:xfrm>
              <a:off x="198711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181104-5D9C-454C-9B37-0E53AC212F26}"/>
                </a:ext>
              </a:extLst>
            </p:cNvPr>
            <p:cNvSpPr/>
            <p:nvPr/>
          </p:nvSpPr>
          <p:spPr>
            <a:xfrm>
              <a:off x="198711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F0C1FE-FFB2-4537-A0B2-3E9B88CE4DFA}"/>
                </a:ext>
              </a:extLst>
            </p:cNvPr>
            <p:cNvSpPr/>
            <p:nvPr/>
          </p:nvSpPr>
          <p:spPr>
            <a:xfrm>
              <a:off x="198711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7D2875-6BB2-4E9F-8AE6-4427595867B9}"/>
                </a:ext>
              </a:extLst>
            </p:cNvPr>
            <p:cNvSpPr/>
            <p:nvPr/>
          </p:nvSpPr>
          <p:spPr>
            <a:xfrm>
              <a:off x="19871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4ADCA4-3336-4B45-827C-F35421327BFD}"/>
                </a:ext>
              </a:extLst>
            </p:cNvPr>
            <p:cNvSpPr/>
            <p:nvPr/>
          </p:nvSpPr>
          <p:spPr>
            <a:xfrm>
              <a:off x="24443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4A57DBB-1F9F-4CF4-BE70-2F9BEB785F86}"/>
                </a:ext>
              </a:extLst>
            </p:cNvPr>
            <p:cNvSpPr/>
            <p:nvPr/>
          </p:nvSpPr>
          <p:spPr>
            <a:xfrm>
              <a:off x="244431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69ADCA-034A-4F49-A924-CA918DDE989D}"/>
                </a:ext>
              </a:extLst>
            </p:cNvPr>
            <p:cNvSpPr/>
            <p:nvPr/>
          </p:nvSpPr>
          <p:spPr>
            <a:xfrm>
              <a:off x="244431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0BA16B-F141-4E85-B2AF-E7C9DA24281B}"/>
                </a:ext>
              </a:extLst>
            </p:cNvPr>
            <p:cNvSpPr/>
            <p:nvPr/>
          </p:nvSpPr>
          <p:spPr>
            <a:xfrm>
              <a:off x="244431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7B92F2-6764-4B53-ACAC-A128A491CCB1}"/>
                </a:ext>
              </a:extLst>
            </p:cNvPr>
            <p:cNvSpPr/>
            <p:nvPr/>
          </p:nvSpPr>
          <p:spPr>
            <a:xfrm>
              <a:off x="24443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F65FE3F-EC8D-495C-A696-49329AA4F762}"/>
                </a:ext>
              </a:extLst>
            </p:cNvPr>
            <p:cNvSpPr/>
            <p:nvPr/>
          </p:nvSpPr>
          <p:spPr>
            <a:xfrm>
              <a:off x="29015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89416EE-F6CB-4537-B7CA-6C9902A2B793}"/>
                </a:ext>
              </a:extLst>
            </p:cNvPr>
            <p:cNvSpPr/>
            <p:nvPr/>
          </p:nvSpPr>
          <p:spPr>
            <a:xfrm>
              <a:off x="290151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C19B748-3F0A-44E8-A04D-934200A67C8A}"/>
                </a:ext>
              </a:extLst>
            </p:cNvPr>
            <p:cNvSpPr/>
            <p:nvPr/>
          </p:nvSpPr>
          <p:spPr>
            <a:xfrm>
              <a:off x="290151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4EA966F-A53B-4989-86F0-4D83CD090BD3}"/>
                </a:ext>
              </a:extLst>
            </p:cNvPr>
            <p:cNvSpPr/>
            <p:nvPr/>
          </p:nvSpPr>
          <p:spPr>
            <a:xfrm>
              <a:off x="290151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4D3B953-BC14-41A8-B4ED-52B7A8084FA2}"/>
                </a:ext>
              </a:extLst>
            </p:cNvPr>
            <p:cNvSpPr/>
            <p:nvPr/>
          </p:nvSpPr>
          <p:spPr>
            <a:xfrm>
              <a:off x="29015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DD5BD0D-53BC-4381-B81B-1C26C96844AB}"/>
                </a:ext>
              </a:extLst>
            </p:cNvPr>
            <p:cNvSpPr/>
            <p:nvPr/>
          </p:nvSpPr>
          <p:spPr>
            <a:xfrm>
              <a:off x="33587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9533555-58F8-4FF8-B97A-0325A0B673BD}"/>
                </a:ext>
              </a:extLst>
            </p:cNvPr>
            <p:cNvSpPr/>
            <p:nvPr/>
          </p:nvSpPr>
          <p:spPr>
            <a:xfrm>
              <a:off x="335871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69448BB-5BE3-442D-84D8-16F5D66CCBEC}"/>
                </a:ext>
              </a:extLst>
            </p:cNvPr>
            <p:cNvSpPr/>
            <p:nvPr/>
          </p:nvSpPr>
          <p:spPr>
            <a:xfrm>
              <a:off x="335871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1EEA648-ACAF-4477-A549-0E4E603E1075}"/>
                </a:ext>
              </a:extLst>
            </p:cNvPr>
            <p:cNvSpPr/>
            <p:nvPr/>
          </p:nvSpPr>
          <p:spPr>
            <a:xfrm>
              <a:off x="335871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EC35E4-CE42-4CAB-ACD5-D724A7717A2C}"/>
                </a:ext>
              </a:extLst>
            </p:cNvPr>
            <p:cNvSpPr/>
            <p:nvPr/>
          </p:nvSpPr>
          <p:spPr>
            <a:xfrm>
              <a:off x="33587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A41E0B-01B3-43FF-8FAC-239A45041C4C}"/>
              </a:ext>
            </a:extLst>
          </p:cNvPr>
          <p:cNvGrpSpPr/>
          <p:nvPr/>
        </p:nvGrpSpPr>
        <p:grpSpPr>
          <a:xfrm>
            <a:off x="4660900" y="3658643"/>
            <a:ext cx="3200400" cy="2286000"/>
            <a:chOff x="4660900" y="3071903"/>
            <a:chExt cx="3200400" cy="2286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8B50818-8356-46B3-AF94-69A5825E0AA9}"/>
                </a:ext>
              </a:extLst>
            </p:cNvPr>
            <p:cNvSpPr/>
            <p:nvPr/>
          </p:nvSpPr>
          <p:spPr>
            <a:xfrm>
              <a:off x="46609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AB95AD1-D8FB-4B0B-B250-54353D1A20BD}"/>
                </a:ext>
              </a:extLst>
            </p:cNvPr>
            <p:cNvSpPr/>
            <p:nvPr/>
          </p:nvSpPr>
          <p:spPr>
            <a:xfrm>
              <a:off x="46609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21FD41E-73A1-40AA-8652-E5326095E364}"/>
                </a:ext>
              </a:extLst>
            </p:cNvPr>
            <p:cNvSpPr/>
            <p:nvPr/>
          </p:nvSpPr>
          <p:spPr>
            <a:xfrm>
              <a:off x="46609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83C740C-C4A8-4658-BA60-8B1ED1158818}"/>
                </a:ext>
              </a:extLst>
            </p:cNvPr>
            <p:cNvSpPr/>
            <p:nvPr/>
          </p:nvSpPr>
          <p:spPr>
            <a:xfrm>
              <a:off x="46609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1319583-06F6-4961-90A2-41E1F6C3353E}"/>
                </a:ext>
              </a:extLst>
            </p:cNvPr>
            <p:cNvSpPr/>
            <p:nvPr/>
          </p:nvSpPr>
          <p:spPr>
            <a:xfrm>
              <a:off x="46609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CFC99C9-C69C-4B55-BB87-41C3681CF90F}"/>
                </a:ext>
              </a:extLst>
            </p:cNvPr>
            <p:cNvSpPr/>
            <p:nvPr/>
          </p:nvSpPr>
          <p:spPr>
            <a:xfrm>
              <a:off x="51181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DFC0BC-0892-44AB-94ED-87ED13E71955}"/>
                </a:ext>
              </a:extLst>
            </p:cNvPr>
            <p:cNvSpPr/>
            <p:nvPr/>
          </p:nvSpPr>
          <p:spPr>
            <a:xfrm>
              <a:off x="51181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A1FACF-5EA8-4050-A4BE-E5AF549F0828}"/>
                </a:ext>
              </a:extLst>
            </p:cNvPr>
            <p:cNvSpPr/>
            <p:nvPr/>
          </p:nvSpPr>
          <p:spPr>
            <a:xfrm>
              <a:off x="51181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FE37B77-18E2-4E60-897B-C96679249C23}"/>
                </a:ext>
              </a:extLst>
            </p:cNvPr>
            <p:cNvSpPr/>
            <p:nvPr/>
          </p:nvSpPr>
          <p:spPr>
            <a:xfrm>
              <a:off x="51181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DA81372-0897-4185-AD69-F019105E291D}"/>
                </a:ext>
              </a:extLst>
            </p:cNvPr>
            <p:cNvSpPr/>
            <p:nvPr/>
          </p:nvSpPr>
          <p:spPr>
            <a:xfrm>
              <a:off x="51181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21DDFEC-1477-4BF9-B255-D90FE64EFB23}"/>
                </a:ext>
              </a:extLst>
            </p:cNvPr>
            <p:cNvSpPr/>
            <p:nvPr/>
          </p:nvSpPr>
          <p:spPr>
            <a:xfrm>
              <a:off x="55753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45764B6-3026-4675-A0A0-BBB9287A4B30}"/>
                </a:ext>
              </a:extLst>
            </p:cNvPr>
            <p:cNvSpPr/>
            <p:nvPr/>
          </p:nvSpPr>
          <p:spPr>
            <a:xfrm>
              <a:off x="55753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E45D64-B561-4843-AA13-1F9A9310BBD0}"/>
                </a:ext>
              </a:extLst>
            </p:cNvPr>
            <p:cNvSpPr/>
            <p:nvPr/>
          </p:nvSpPr>
          <p:spPr>
            <a:xfrm>
              <a:off x="557530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E6FEC42-0A02-4D3D-9506-24CCDA2617D0}"/>
                </a:ext>
              </a:extLst>
            </p:cNvPr>
            <p:cNvSpPr/>
            <p:nvPr/>
          </p:nvSpPr>
          <p:spPr>
            <a:xfrm>
              <a:off x="55753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636506B-DD22-4E17-A825-4E5E535578FB}"/>
                </a:ext>
              </a:extLst>
            </p:cNvPr>
            <p:cNvSpPr/>
            <p:nvPr/>
          </p:nvSpPr>
          <p:spPr>
            <a:xfrm>
              <a:off x="55753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BE1D8D2-1B1D-4CF5-8341-E0208AC6A922}"/>
                </a:ext>
              </a:extLst>
            </p:cNvPr>
            <p:cNvSpPr/>
            <p:nvPr/>
          </p:nvSpPr>
          <p:spPr>
            <a:xfrm>
              <a:off x="60325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440D89B-C0F1-4900-AA07-28CC1C37F153}"/>
                </a:ext>
              </a:extLst>
            </p:cNvPr>
            <p:cNvSpPr/>
            <p:nvPr/>
          </p:nvSpPr>
          <p:spPr>
            <a:xfrm>
              <a:off x="60325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A33F26-7748-45B2-89C7-44E7019D7729}"/>
                </a:ext>
              </a:extLst>
            </p:cNvPr>
            <p:cNvSpPr/>
            <p:nvPr/>
          </p:nvSpPr>
          <p:spPr>
            <a:xfrm>
              <a:off x="60325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A2D7AE8-92BD-469C-897A-F6F6C8557941}"/>
                </a:ext>
              </a:extLst>
            </p:cNvPr>
            <p:cNvSpPr/>
            <p:nvPr/>
          </p:nvSpPr>
          <p:spPr>
            <a:xfrm>
              <a:off x="60325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BC2EB67-E7E5-4F9E-BB67-2EF3F09D9B59}"/>
                </a:ext>
              </a:extLst>
            </p:cNvPr>
            <p:cNvSpPr/>
            <p:nvPr/>
          </p:nvSpPr>
          <p:spPr>
            <a:xfrm>
              <a:off x="60325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FFC09DF-1EA3-48AF-B78D-3F77CC3808B8}"/>
                </a:ext>
              </a:extLst>
            </p:cNvPr>
            <p:cNvSpPr/>
            <p:nvPr/>
          </p:nvSpPr>
          <p:spPr>
            <a:xfrm>
              <a:off x="64897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2125C5D-8D75-4802-8CA6-5B1B098C3B50}"/>
                </a:ext>
              </a:extLst>
            </p:cNvPr>
            <p:cNvSpPr/>
            <p:nvPr/>
          </p:nvSpPr>
          <p:spPr>
            <a:xfrm>
              <a:off x="64897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4137897-983C-46F4-A9E2-CD5E935C2421}"/>
                </a:ext>
              </a:extLst>
            </p:cNvPr>
            <p:cNvSpPr/>
            <p:nvPr/>
          </p:nvSpPr>
          <p:spPr>
            <a:xfrm>
              <a:off x="64897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B2C3985-8593-4424-8068-B520AB8BE131}"/>
                </a:ext>
              </a:extLst>
            </p:cNvPr>
            <p:cNvSpPr/>
            <p:nvPr/>
          </p:nvSpPr>
          <p:spPr>
            <a:xfrm>
              <a:off x="64897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2B83865-43FA-4BDD-9AB8-4855AE91F3FA}"/>
                </a:ext>
              </a:extLst>
            </p:cNvPr>
            <p:cNvSpPr/>
            <p:nvPr/>
          </p:nvSpPr>
          <p:spPr>
            <a:xfrm>
              <a:off x="64897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FBC61C6-4AE9-42AE-B5A8-3D3390B084A8}"/>
                </a:ext>
              </a:extLst>
            </p:cNvPr>
            <p:cNvSpPr/>
            <p:nvPr/>
          </p:nvSpPr>
          <p:spPr>
            <a:xfrm>
              <a:off x="69469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E967EB3-BFC6-4667-A53C-E21112B1F64D}"/>
                </a:ext>
              </a:extLst>
            </p:cNvPr>
            <p:cNvSpPr/>
            <p:nvPr/>
          </p:nvSpPr>
          <p:spPr>
            <a:xfrm>
              <a:off x="69469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3800837-2C02-47C5-838B-AB7844FD2ACB}"/>
                </a:ext>
              </a:extLst>
            </p:cNvPr>
            <p:cNvSpPr/>
            <p:nvPr/>
          </p:nvSpPr>
          <p:spPr>
            <a:xfrm>
              <a:off x="69469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3F809A6-CD8A-4617-98C9-9FDA1E493A69}"/>
                </a:ext>
              </a:extLst>
            </p:cNvPr>
            <p:cNvSpPr/>
            <p:nvPr/>
          </p:nvSpPr>
          <p:spPr>
            <a:xfrm>
              <a:off x="69469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BA0CC7C-1FEF-4360-BA83-8276FE6F5784}"/>
                </a:ext>
              </a:extLst>
            </p:cNvPr>
            <p:cNvSpPr/>
            <p:nvPr/>
          </p:nvSpPr>
          <p:spPr>
            <a:xfrm>
              <a:off x="69469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B122338-A7F2-45BA-B274-B336C874BA8B}"/>
                </a:ext>
              </a:extLst>
            </p:cNvPr>
            <p:cNvSpPr/>
            <p:nvPr/>
          </p:nvSpPr>
          <p:spPr>
            <a:xfrm>
              <a:off x="74041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16217E6-D2AC-44A4-A94B-48027F9CCA65}"/>
                </a:ext>
              </a:extLst>
            </p:cNvPr>
            <p:cNvSpPr/>
            <p:nvPr/>
          </p:nvSpPr>
          <p:spPr>
            <a:xfrm>
              <a:off x="74041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90E7C8A-3E2C-4160-9F42-29A02D3B68B2}"/>
                </a:ext>
              </a:extLst>
            </p:cNvPr>
            <p:cNvSpPr/>
            <p:nvPr/>
          </p:nvSpPr>
          <p:spPr>
            <a:xfrm>
              <a:off x="74041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1DED8BA-ED23-43D5-8DC1-4C0337345F39}"/>
                </a:ext>
              </a:extLst>
            </p:cNvPr>
            <p:cNvSpPr/>
            <p:nvPr/>
          </p:nvSpPr>
          <p:spPr>
            <a:xfrm>
              <a:off x="74041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2106518-9154-4959-8A4F-C64DE95D0865}"/>
                </a:ext>
              </a:extLst>
            </p:cNvPr>
            <p:cNvSpPr/>
            <p:nvPr/>
          </p:nvSpPr>
          <p:spPr>
            <a:xfrm>
              <a:off x="74041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B68459-EA2A-4AFB-9026-793F82DDAEA0}"/>
              </a:ext>
            </a:extLst>
          </p:cNvPr>
          <p:cNvGrpSpPr/>
          <p:nvPr/>
        </p:nvGrpSpPr>
        <p:grpSpPr>
          <a:xfrm>
            <a:off x="8477692" y="3658643"/>
            <a:ext cx="3200400" cy="2286000"/>
            <a:chOff x="8477692" y="3071903"/>
            <a:chExt cx="3200400" cy="2286000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B938A55-F3FF-4009-BBC9-CB0A32FEAC6B}"/>
                </a:ext>
              </a:extLst>
            </p:cNvPr>
            <p:cNvSpPr/>
            <p:nvPr/>
          </p:nvSpPr>
          <p:spPr>
            <a:xfrm>
              <a:off x="8477692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694ABDC-4030-4CCF-BFA8-0E3DA21896BF}"/>
                </a:ext>
              </a:extLst>
            </p:cNvPr>
            <p:cNvSpPr/>
            <p:nvPr/>
          </p:nvSpPr>
          <p:spPr>
            <a:xfrm>
              <a:off x="8477692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F951B65-7FBA-4FDB-A0BC-E1422A0947D9}"/>
                </a:ext>
              </a:extLst>
            </p:cNvPr>
            <p:cNvSpPr/>
            <p:nvPr/>
          </p:nvSpPr>
          <p:spPr>
            <a:xfrm>
              <a:off x="8477692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495F302-9F07-485F-838E-13B6067280A3}"/>
                </a:ext>
              </a:extLst>
            </p:cNvPr>
            <p:cNvSpPr/>
            <p:nvPr/>
          </p:nvSpPr>
          <p:spPr>
            <a:xfrm>
              <a:off x="8477692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AC75075-FEFF-4456-8FEB-E1F45682DC97}"/>
                </a:ext>
              </a:extLst>
            </p:cNvPr>
            <p:cNvSpPr/>
            <p:nvPr/>
          </p:nvSpPr>
          <p:spPr>
            <a:xfrm>
              <a:off x="8477692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FE72898-F17C-433B-9E0C-148BA97B9825}"/>
                </a:ext>
              </a:extLst>
            </p:cNvPr>
            <p:cNvSpPr/>
            <p:nvPr/>
          </p:nvSpPr>
          <p:spPr>
            <a:xfrm>
              <a:off x="8934892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4758263-8613-4B34-9728-4E0DC9354798}"/>
                </a:ext>
              </a:extLst>
            </p:cNvPr>
            <p:cNvSpPr/>
            <p:nvPr/>
          </p:nvSpPr>
          <p:spPr>
            <a:xfrm>
              <a:off x="8934892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AA37BD1-9133-4D21-A25F-CFBF2ECD024A}"/>
                </a:ext>
              </a:extLst>
            </p:cNvPr>
            <p:cNvSpPr/>
            <p:nvPr/>
          </p:nvSpPr>
          <p:spPr>
            <a:xfrm>
              <a:off x="8934892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F71D5CB-4BDF-4800-98D1-3774FB5CED20}"/>
                </a:ext>
              </a:extLst>
            </p:cNvPr>
            <p:cNvSpPr/>
            <p:nvPr/>
          </p:nvSpPr>
          <p:spPr>
            <a:xfrm>
              <a:off x="8934892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381C999-5F68-4C8F-9E08-BC7E8EF9087A}"/>
                </a:ext>
              </a:extLst>
            </p:cNvPr>
            <p:cNvSpPr/>
            <p:nvPr/>
          </p:nvSpPr>
          <p:spPr>
            <a:xfrm>
              <a:off x="8934892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2E77FD1-C431-4301-9177-FFA8047527B0}"/>
                </a:ext>
              </a:extLst>
            </p:cNvPr>
            <p:cNvSpPr/>
            <p:nvPr/>
          </p:nvSpPr>
          <p:spPr>
            <a:xfrm>
              <a:off x="9392092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D63E6C9-6123-471F-BFD2-D2E9F94F8E5B}"/>
                </a:ext>
              </a:extLst>
            </p:cNvPr>
            <p:cNvSpPr/>
            <p:nvPr/>
          </p:nvSpPr>
          <p:spPr>
            <a:xfrm>
              <a:off x="9392092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F2D8BBF-804B-4B2E-800F-CC57875F51D1}"/>
                </a:ext>
              </a:extLst>
            </p:cNvPr>
            <p:cNvSpPr/>
            <p:nvPr/>
          </p:nvSpPr>
          <p:spPr>
            <a:xfrm>
              <a:off x="9392092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2314479-2527-4029-BA24-B5BFAC5121EF}"/>
                </a:ext>
              </a:extLst>
            </p:cNvPr>
            <p:cNvSpPr/>
            <p:nvPr/>
          </p:nvSpPr>
          <p:spPr>
            <a:xfrm>
              <a:off x="9392092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A2511C0-F649-44FD-8BFA-5397CC5F848A}"/>
                </a:ext>
              </a:extLst>
            </p:cNvPr>
            <p:cNvSpPr/>
            <p:nvPr/>
          </p:nvSpPr>
          <p:spPr>
            <a:xfrm>
              <a:off x="9392092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C736AAC-71D0-4A0D-9C74-EB0F0C9815E5}"/>
                </a:ext>
              </a:extLst>
            </p:cNvPr>
            <p:cNvSpPr/>
            <p:nvPr/>
          </p:nvSpPr>
          <p:spPr>
            <a:xfrm>
              <a:off x="9849292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CB4E220-D5DC-4111-AE3C-41893BF6729C}"/>
                </a:ext>
              </a:extLst>
            </p:cNvPr>
            <p:cNvSpPr/>
            <p:nvPr/>
          </p:nvSpPr>
          <p:spPr>
            <a:xfrm>
              <a:off x="9849292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EF54EBB-383F-4733-A068-8CB0DCE723A9}"/>
                </a:ext>
              </a:extLst>
            </p:cNvPr>
            <p:cNvSpPr/>
            <p:nvPr/>
          </p:nvSpPr>
          <p:spPr>
            <a:xfrm>
              <a:off x="9849292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B4F1446-D53E-4FF0-B8DE-084ED0103E4D}"/>
                </a:ext>
              </a:extLst>
            </p:cNvPr>
            <p:cNvSpPr/>
            <p:nvPr/>
          </p:nvSpPr>
          <p:spPr>
            <a:xfrm>
              <a:off x="9849292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A5D53C7-2881-4533-857F-57866927CA95}"/>
                </a:ext>
              </a:extLst>
            </p:cNvPr>
            <p:cNvSpPr/>
            <p:nvPr/>
          </p:nvSpPr>
          <p:spPr>
            <a:xfrm>
              <a:off x="9849292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C8ED102-523A-482E-80A8-341A9F9A2073}"/>
                </a:ext>
              </a:extLst>
            </p:cNvPr>
            <p:cNvSpPr/>
            <p:nvPr/>
          </p:nvSpPr>
          <p:spPr>
            <a:xfrm>
              <a:off x="10306492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9842B1B-EA21-4CB2-AFE9-458FAAAA5577}"/>
                </a:ext>
              </a:extLst>
            </p:cNvPr>
            <p:cNvSpPr/>
            <p:nvPr/>
          </p:nvSpPr>
          <p:spPr>
            <a:xfrm>
              <a:off x="10306492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4150FFD-D98A-4432-9A20-D1117F30E1D1}"/>
                </a:ext>
              </a:extLst>
            </p:cNvPr>
            <p:cNvSpPr/>
            <p:nvPr/>
          </p:nvSpPr>
          <p:spPr>
            <a:xfrm>
              <a:off x="10306492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F10F5D2-B16F-441D-8B9C-3C9977937C93}"/>
                </a:ext>
              </a:extLst>
            </p:cNvPr>
            <p:cNvSpPr/>
            <p:nvPr/>
          </p:nvSpPr>
          <p:spPr>
            <a:xfrm>
              <a:off x="10306492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E681EE6-3F6C-43BB-8777-991D88D3FDC8}"/>
                </a:ext>
              </a:extLst>
            </p:cNvPr>
            <p:cNvSpPr/>
            <p:nvPr/>
          </p:nvSpPr>
          <p:spPr>
            <a:xfrm>
              <a:off x="10306492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2C8CDBF-7698-4E18-B32E-18E29EC393A1}"/>
                </a:ext>
              </a:extLst>
            </p:cNvPr>
            <p:cNvSpPr/>
            <p:nvPr/>
          </p:nvSpPr>
          <p:spPr>
            <a:xfrm>
              <a:off x="10763692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CB7876D-67CF-4C1C-B143-698AAEFB8604}"/>
                </a:ext>
              </a:extLst>
            </p:cNvPr>
            <p:cNvSpPr/>
            <p:nvPr/>
          </p:nvSpPr>
          <p:spPr>
            <a:xfrm>
              <a:off x="10763692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9F36847-88B6-4AC3-8DC6-6F1CAA702286}"/>
                </a:ext>
              </a:extLst>
            </p:cNvPr>
            <p:cNvSpPr/>
            <p:nvPr/>
          </p:nvSpPr>
          <p:spPr>
            <a:xfrm>
              <a:off x="10763692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A81BFD5-FE1D-42F6-AD22-BB20AF5C38E5}"/>
                </a:ext>
              </a:extLst>
            </p:cNvPr>
            <p:cNvSpPr/>
            <p:nvPr/>
          </p:nvSpPr>
          <p:spPr>
            <a:xfrm>
              <a:off x="10763692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832BCE4-03C2-4D9C-83E7-A0B1E0E1D0DA}"/>
                </a:ext>
              </a:extLst>
            </p:cNvPr>
            <p:cNvSpPr/>
            <p:nvPr/>
          </p:nvSpPr>
          <p:spPr>
            <a:xfrm>
              <a:off x="10763692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ABCA72D-1A08-436F-A5D0-5913FCB83B1C}"/>
                </a:ext>
              </a:extLst>
            </p:cNvPr>
            <p:cNvSpPr/>
            <p:nvPr/>
          </p:nvSpPr>
          <p:spPr>
            <a:xfrm>
              <a:off x="11220892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739828F-EB64-48BC-AC73-12B8806C92C6}"/>
                </a:ext>
              </a:extLst>
            </p:cNvPr>
            <p:cNvSpPr/>
            <p:nvPr/>
          </p:nvSpPr>
          <p:spPr>
            <a:xfrm>
              <a:off x="11220892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D0B749F-0F74-48A2-AD3A-C6525B5FC896}"/>
                </a:ext>
              </a:extLst>
            </p:cNvPr>
            <p:cNvSpPr/>
            <p:nvPr/>
          </p:nvSpPr>
          <p:spPr>
            <a:xfrm>
              <a:off x="11220892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DC86086-8D4D-4201-8134-BEF95847F2D1}"/>
                </a:ext>
              </a:extLst>
            </p:cNvPr>
            <p:cNvSpPr/>
            <p:nvPr/>
          </p:nvSpPr>
          <p:spPr>
            <a:xfrm>
              <a:off x="11220892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3287B52-A101-471D-B876-750730406794}"/>
                </a:ext>
              </a:extLst>
            </p:cNvPr>
            <p:cNvSpPr/>
            <p:nvPr/>
          </p:nvSpPr>
          <p:spPr>
            <a:xfrm>
              <a:off x="11220892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8" name="Arrow: Chevron 117">
            <a:extLst>
              <a:ext uri="{FF2B5EF4-FFF2-40B4-BE49-F238E27FC236}">
                <a16:creationId xmlns:a16="http://schemas.microsoft.com/office/drawing/2014/main" id="{032B412D-EAC7-4B1C-8D64-449B70E0592B}"/>
              </a:ext>
            </a:extLst>
          </p:cNvPr>
          <p:cNvSpPr/>
          <p:nvPr/>
        </p:nvSpPr>
        <p:spPr>
          <a:xfrm>
            <a:off x="6718300" y="2881629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Dilation</a:t>
            </a:r>
          </a:p>
        </p:txBody>
      </p:sp>
      <p:sp>
        <p:nvSpPr>
          <p:cNvPr id="32" name="Right Brace 31"/>
          <p:cNvSpPr/>
          <p:nvPr/>
        </p:nvSpPr>
        <p:spPr>
          <a:xfrm rot="16200000">
            <a:off x="5900213" y="-1476814"/>
            <a:ext cx="545019" cy="8371226"/>
          </a:xfrm>
          <a:prstGeom prst="rightBrace">
            <a:avLst>
              <a:gd name="adj1" fmla="val 8333"/>
              <a:gd name="adj2" fmla="val 48543"/>
            </a:avLst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row: Chevron 117">
            <a:extLst>
              <a:ext uri="{FF2B5EF4-FFF2-40B4-BE49-F238E27FC236}">
                <a16:creationId xmlns:a16="http://schemas.microsoft.com/office/drawing/2014/main" id="{032B412D-EAC7-4B1C-8D64-449B70E0592B}"/>
              </a:ext>
            </a:extLst>
          </p:cNvPr>
          <p:cNvSpPr/>
          <p:nvPr/>
        </p:nvSpPr>
        <p:spPr>
          <a:xfrm>
            <a:off x="4602480" y="1845515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71927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18" grpId="0" animBg="1"/>
      <p:bldP spid="32" grpId="0" animBg="1"/>
      <p:bldP spid="1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73D73-2C90-D302-893E-CF84F41CA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Lecture overview: Bio-image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A1D38-5739-CCFD-77DD-9B83265CD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 Data Analysis workflows</a:t>
            </a:r>
          </a:p>
          <a:p>
            <a:r>
              <a:rPr lang="en-US" dirty="0"/>
              <a:t>Goal: </a:t>
            </a:r>
            <a:r>
              <a:rPr lang="en-US" b="1" dirty="0"/>
              <a:t>Quantify observations, substantiate conclusions with numbers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6CE8C-7322-A8DF-3E68-FE16CC77F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8" y="3190124"/>
            <a:ext cx="1894292" cy="1861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24E94-3B1C-967E-BF23-82440EA01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704" y="3208857"/>
            <a:ext cx="1898447" cy="1823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1722FB-A9BA-D285-D282-1C18A5C9C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217" y="3185941"/>
            <a:ext cx="1919217" cy="1865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E6A34D-8028-9DC0-4A72-054ECE2C3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734" y="3220609"/>
            <a:ext cx="1864637" cy="1527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4A083D-85F3-9B3A-5411-1B4010C86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720" y="3761237"/>
            <a:ext cx="1864910" cy="1394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E3E30C-0ABC-7F12-7E98-A49297229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3934" y="3185941"/>
            <a:ext cx="1894293" cy="1823673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48281553-0E2B-2F99-F836-4CBA97B13468}"/>
              </a:ext>
            </a:extLst>
          </p:cNvPr>
          <p:cNvSpPr/>
          <p:nvPr/>
        </p:nvSpPr>
        <p:spPr>
          <a:xfrm>
            <a:off x="173641" y="5079009"/>
            <a:ext cx="2531741" cy="877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filtering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13223C3-BA04-DD19-A5A9-9D71CF70769A}"/>
              </a:ext>
            </a:extLst>
          </p:cNvPr>
          <p:cNvSpPr/>
          <p:nvPr/>
        </p:nvSpPr>
        <p:spPr>
          <a:xfrm>
            <a:off x="2728200" y="5079008"/>
            <a:ext cx="2531741" cy="877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segmentation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46C58F7-D9A4-54B6-29CB-2717692AA576}"/>
              </a:ext>
            </a:extLst>
          </p:cNvPr>
          <p:cNvSpPr/>
          <p:nvPr/>
        </p:nvSpPr>
        <p:spPr>
          <a:xfrm>
            <a:off x="5282759" y="5077007"/>
            <a:ext cx="2247045" cy="877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extraction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0979818-2F19-CDBD-E2EF-702280ECDB97}"/>
              </a:ext>
            </a:extLst>
          </p:cNvPr>
          <p:cNvSpPr/>
          <p:nvPr/>
        </p:nvSpPr>
        <p:spPr>
          <a:xfrm>
            <a:off x="7552622" y="5073869"/>
            <a:ext cx="3308211" cy="877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Object classification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115DBDF-888D-6F8C-DC8C-BC164AB5FC9C}"/>
              </a:ext>
            </a:extLst>
          </p:cNvPr>
          <p:cNvSpPr/>
          <p:nvPr/>
        </p:nvSpPr>
        <p:spPr>
          <a:xfrm>
            <a:off x="7303389" y="4488016"/>
            <a:ext cx="1061359" cy="563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Plotting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EBA68FE-160E-3FB8-B771-3E853346FEE7}"/>
              </a:ext>
            </a:extLst>
          </p:cNvPr>
          <p:cNvSpPr/>
          <p:nvPr/>
        </p:nvSpPr>
        <p:spPr>
          <a:xfrm rot="17962906">
            <a:off x="10597917" y="4874448"/>
            <a:ext cx="1577602" cy="563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Visualization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9435120-CAB1-F8CF-D5AB-C5E7601F5BFA}"/>
              </a:ext>
            </a:extLst>
          </p:cNvPr>
          <p:cNvSpPr/>
          <p:nvPr/>
        </p:nvSpPr>
        <p:spPr>
          <a:xfrm>
            <a:off x="175719" y="5083200"/>
            <a:ext cx="2531741" cy="87775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 filtering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BFD76-CA9D-510E-F9B4-737E545A1025}"/>
              </a:ext>
            </a:extLst>
          </p:cNvPr>
          <p:cNvSpPr/>
          <p:nvPr/>
        </p:nvSpPr>
        <p:spPr>
          <a:xfrm>
            <a:off x="2726122" y="5305115"/>
            <a:ext cx="185029" cy="4376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8B73-A851-4DAE-98A3-EB748E18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9BEE0-AD62-A18E-0CBD-FB5B9B346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0"/>
            <a:ext cx="11455400" cy="13081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Erosion and dilation combined allow correcting outlines.</a:t>
            </a:r>
          </a:p>
          <a:p>
            <a:pPr marL="285750" indent="-285750"/>
            <a:r>
              <a:rPr lang="en-US" sz="2400" dirty="0"/>
              <a:t>Connects white structures</a:t>
            </a:r>
          </a:p>
          <a:p>
            <a:pPr marL="285750" indent="-285750"/>
            <a:r>
              <a:rPr lang="en-US" sz="2400" dirty="0"/>
              <a:t>Closes small holes in white structures</a:t>
            </a:r>
          </a:p>
          <a:p>
            <a:endParaRPr lang="en-US" sz="2400" dirty="0"/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907C64BB-DE14-4DE8-B649-4A9BBC326EDA}"/>
              </a:ext>
            </a:extLst>
          </p:cNvPr>
          <p:cNvSpPr/>
          <p:nvPr/>
        </p:nvSpPr>
        <p:spPr>
          <a:xfrm>
            <a:off x="2700894" y="2959396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Dilation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4AFB79-4B49-4231-BC51-C04F584DE6CD}"/>
              </a:ext>
            </a:extLst>
          </p:cNvPr>
          <p:cNvGrpSpPr/>
          <p:nvPr/>
        </p:nvGrpSpPr>
        <p:grpSpPr>
          <a:xfrm>
            <a:off x="615510" y="3711983"/>
            <a:ext cx="3200400" cy="2286000"/>
            <a:chOff x="615510" y="3071903"/>
            <a:chExt cx="3200400" cy="228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F2BC98-C932-43BF-900C-FDC7F40A8E00}"/>
                </a:ext>
              </a:extLst>
            </p:cNvPr>
            <p:cNvSpPr/>
            <p:nvPr/>
          </p:nvSpPr>
          <p:spPr>
            <a:xfrm>
              <a:off x="6155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4D16B1-D67B-4569-B247-5716C27DBB5D}"/>
                </a:ext>
              </a:extLst>
            </p:cNvPr>
            <p:cNvSpPr/>
            <p:nvPr/>
          </p:nvSpPr>
          <p:spPr>
            <a:xfrm>
              <a:off x="61551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F45F3A-9CFE-44C9-9F6D-88313A34972C}"/>
                </a:ext>
              </a:extLst>
            </p:cNvPr>
            <p:cNvSpPr/>
            <p:nvPr/>
          </p:nvSpPr>
          <p:spPr>
            <a:xfrm>
              <a:off x="61551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DA9042-BF60-4C46-AC63-336EFC20ACEC}"/>
                </a:ext>
              </a:extLst>
            </p:cNvPr>
            <p:cNvSpPr/>
            <p:nvPr/>
          </p:nvSpPr>
          <p:spPr>
            <a:xfrm>
              <a:off x="61551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55AFF8-5F76-4E50-BD79-C278BD44E96C}"/>
                </a:ext>
              </a:extLst>
            </p:cNvPr>
            <p:cNvSpPr/>
            <p:nvPr/>
          </p:nvSpPr>
          <p:spPr>
            <a:xfrm>
              <a:off x="6155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3C74D8-078F-4DAC-8B19-B401AFCE94D3}"/>
                </a:ext>
              </a:extLst>
            </p:cNvPr>
            <p:cNvSpPr/>
            <p:nvPr/>
          </p:nvSpPr>
          <p:spPr>
            <a:xfrm>
              <a:off x="10727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6FDE11-6441-47EC-9088-AFBBDA9DF2B6}"/>
                </a:ext>
              </a:extLst>
            </p:cNvPr>
            <p:cNvSpPr/>
            <p:nvPr/>
          </p:nvSpPr>
          <p:spPr>
            <a:xfrm>
              <a:off x="107271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6CBBFB-D823-464C-821F-638259FEA8E0}"/>
                </a:ext>
              </a:extLst>
            </p:cNvPr>
            <p:cNvSpPr/>
            <p:nvPr/>
          </p:nvSpPr>
          <p:spPr>
            <a:xfrm>
              <a:off x="107271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8CCC6B-9AA0-4864-8192-7CFDC7C1233A}"/>
                </a:ext>
              </a:extLst>
            </p:cNvPr>
            <p:cNvSpPr/>
            <p:nvPr/>
          </p:nvSpPr>
          <p:spPr>
            <a:xfrm>
              <a:off x="107271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6E75CB-7A44-4091-8CE5-B8C8EF91E98F}"/>
                </a:ext>
              </a:extLst>
            </p:cNvPr>
            <p:cNvSpPr/>
            <p:nvPr/>
          </p:nvSpPr>
          <p:spPr>
            <a:xfrm>
              <a:off x="10727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DB8C71-9F81-479B-9687-9FE3AB9B6D3F}"/>
                </a:ext>
              </a:extLst>
            </p:cNvPr>
            <p:cNvSpPr/>
            <p:nvPr/>
          </p:nvSpPr>
          <p:spPr>
            <a:xfrm>
              <a:off x="15299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B81BDD-BFD8-4ABA-9A7E-4E3AF3866D8A}"/>
                </a:ext>
              </a:extLst>
            </p:cNvPr>
            <p:cNvSpPr/>
            <p:nvPr/>
          </p:nvSpPr>
          <p:spPr>
            <a:xfrm>
              <a:off x="152991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3DD861-BE04-4B32-B8AF-233BAE1A80B1}"/>
                </a:ext>
              </a:extLst>
            </p:cNvPr>
            <p:cNvSpPr/>
            <p:nvPr/>
          </p:nvSpPr>
          <p:spPr>
            <a:xfrm>
              <a:off x="152991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35D2BD-A913-4BE6-98A7-AC5FAF353A3B}"/>
                </a:ext>
              </a:extLst>
            </p:cNvPr>
            <p:cNvSpPr/>
            <p:nvPr/>
          </p:nvSpPr>
          <p:spPr>
            <a:xfrm>
              <a:off x="152991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CEA751-5487-42E7-B531-9BBD5863F05C}"/>
                </a:ext>
              </a:extLst>
            </p:cNvPr>
            <p:cNvSpPr/>
            <p:nvPr/>
          </p:nvSpPr>
          <p:spPr>
            <a:xfrm>
              <a:off x="15299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0C093A-D84D-4C1A-B1B7-A85884BC7CE2}"/>
                </a:ext>
              </a:extLst>
            </p:cNvPr>
            <p:cNvSpPr/>
            <p:nvPr/>
          </p:nvSpPr>
          <p:spPr>
            <a:xfrm>
              <a:off x="19871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A7690E-2879-4180-8D7D-4AB505D94C78}"/>
                </a:ext>
              </a:extLst>
            </p:cNvPr>
            <p:cNvSpPr/>
            <p:nvPr/>
          </p:nvSpPr>
          <p:spPr>
            <a:xfrm>
              <a:off x="198711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181104-5D9C-454C-9B37-0E53AC212F26}"/>
                </a:ext>
              </a:extLst>
            </p:cNvPr>
            <p:cNvSpPr/>
            <p:nvPr/>
          </p:nvSpPr>
          <p:spPr>
            <a:xfrm>
              <a:off x="198711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F0C1FE-FFB2-4537-A0B2-3E9B88CE4DFA}"/>
                </a:ext>
              </a:extLst>
            </p:cNvPr>
            <p:cNvSpPr/>
            <p:nvPr/>
          </p:nvSpPr>
          <p:spPr>
            <a:xfrm>
              <a:off x="198711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7D2875-6BB2-4E9F-8AE6-4427595867B9}"/>
                </a:ext>
              </a:extLst>
            </p:cNvPr>
            <p:cNvSpPr/>
            <p:nvPr/>
          </p:nvSpPr>
          <p:spPr>
            <a:xfrm>
              <a:off x="19871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4ADCA4-3336-4B45-827C-F35421327BFD}"/>
                </a:ext>
              </a:extLst>
            </p:cNvPr>
            <p:cNvSpPr/>
            <p:nvPr/>
          </p:nvSpPr>
          <p:spPr>
            <a:xfrm>
              <a:off x="24443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4A57DBB-1F9F-4CF4-BE70-2F9BEB785F86}"/>
                </a:ext>
              </a:extLst>
            </p:cNvPr>
            <p:cNvSpPr/>
            <p:nvPr/>
          </p:nvSpPr>
          <p:spPr>
            <a:xfrm>
              <a:off x="244431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69ADCA-034A-4F49-A924-CA918DDE989D}"/>
                </a:ext>
              </a:extLst>
            </p:cNvPr>
            <p:cNvSpPr/>
            <p:nvPr/>
          </p:nvSpPr>
          <p:spPr>
            <a:xfrm>
              <a:off x="244431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0BA16B-F141-4E85-B2AF-E7C9DA24281B}"/>
                </a:ext>
              </a:extLst>
            </p:cNvPr>
            <p:cNvSpPr/>
            <p:nvPr/>
          </p:nvSpPr>
          <p:spPr>
            <a:xfrm>
              <a:off x="244431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7B92F2-6764-4B53-ACAC-A128A491CCB1}"/>
                </a:ext>
              </a:extLst>
            </p:cNvPr>
            <p:cNvSpPr/>
            <p:nvPr/>
          </p:nvSpPr>
          <p:spPr>
            <a:xfrm>
              <a:off x="24443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F65FE3F-EC8D-495C-A696-49329AA4F762}"/>
                </a:ext>
              </a:extLst>
            </p:cNvPr>
            <p:cNvSpPr/>
            <p:nvPr/>
          </p:nvSpPr>
          <p:spPr>
            <a:xfrm>
              <a:off x="29015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89416EE-F6CB-4537-B7CA-6C9902A2B793}"/>
                </a:ext>
              </a:extLst>
            </p:cNvPr>
            <p:cNvSpPr/>
            <p:nvPr/>
          </p:nvSpPr>
          <p:spPr>
            <a:xfrm>
              <a:off x="290151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C19B748-3F0A-44E8-A04D-934200A67C8A}"/>
                </a:ext>
              </a:extLst>
            </p:cNvPr>
            <p:cNvSpPr/>
            <p:nvPr/>
          </p:nvSpPr>
          <p:spPr>
            <a:xfrm>
              <a:off x="290151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4EA966F-A53B-4989-86F0-4D83CD090BD3}"/>
                </a:ext>
              </a:extLst>
            </p:cNvPr>
            <p:cNvSpPr/>
            <p:nvPr/>
          </p:nvSpPr>
          <p:spPr>
            <a:xfrm>
              <a:off x="290151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4D3B953-BC14-41A8-B4ED-52B7A8084FA2}"/>
                </a:ext>
              </a:extLst>
            </p:cNvPr>
            <p:cNvSpPr/>
            <p:nvPr/>
          </p:nvSpPr>
          <p:spPr>
            <a:xfrm>
              <a:off x="29015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DD5BD0D-53BC-4381-B81B-1C26C96844AB}"/>
                </a:ext>
              </a:extLst>
            </p:cNvPr>
            <p:cNvSpPr/>
            <p:nvPr/>
          </p:nvSpPr>
          <p:spPr>
            <a:xfrm>
              <a:off x="335871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9533555-58F8-4FF8-B97A-0325A0B673BD}"/>
                </a:ext>
              </a:extLst>
            </p:cNvPr>
            <p:cNvSpPr/>
            <p:nvPr/>
          </p:nvSpPr>
          <p:spPr>
            <a:xfrm>
              <a:off x="335871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69448BB-5BE3-442D-84D8-16F5D66CCBEC}"/>
                </a:ext>
              </a:extLst>
            </p:cNvPr>
            <p:cNvSpPr/>
            <p:nvPr/>
          </p:nvSpPr>
          <p:spPr>
            <a:xfrm>
              <a:off x="335871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1EEA648-ACAF-4477-A549-0E4E603E1075}"/>
                </a:ext>
              </a:extLst>
            </p:cNvPr>
            <p:cNvSpPr/>
            <p:nvPr/>
          </p:nvSpPr>
          <p:spPr>
            <a:xfrm>
              <a:off x="335871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EC35E4-CE42-4CAB-ACD5-D724A7717A2C}"/>
                </a:ext>
              </a:extLst>
            </p:cNvPr>
            <p:cNvSpPr/>
            <p:nvPr/>
          </p:nvSpPr>
          <p:spPr>
            <a:xfrm>
              <a:off x="335871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A41E0B-01B3-43FF-8FAC-239A45041C4C}"/>
              </a:ext>
            </a:extLst>
          </p:cNvPr>
          <p:cNvGrpSpPr/>
          <p:nvPr/>
        </p:nvGrpSpPr>
        <p:grpSpPr>
          <a:xfrm>
            <a:off x="4660900" y="3711983"/>
            <a:ext cx="3200400" cy="2286000"/>
            <a:chOff x="4660900" y="3071903"/>
            <a:chExt cx="3200400" cy="2286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8B50818-8356-46B3-AF94-69A5825E0AA9}"/>
                </a:ext>
              </a:extLst>
            </p:cNvPr>
            <p:cNvSpPr/>
            <p:nvPr/>
          </p:nvSpPr>
          <p:spPr>
            <a:xfrm>
              <a:off x="46609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AB95AD1-D8FB-4B0B-B250-54353D1A20BD}"/>
                </a:ext>
              </a:extLst>
            </p:cNvPr>
            <p:cNvSpPr/>
            <p:nvPr/>
          </p:nvSpPr>
          <p:spPr>
            <a:xfrm>
              <a:off x="46609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21FD41E-73A1-40AA-8652-E5326095E364}"/>
                </a:ext>
              </a:extLst>
            </p:cNvPr>
            <p:cNvSpPr/>
            <p:nvPr/>
          </p:nvSpPr>
          <p:spPr>
            <a:xfrm>
              <a:off x="46609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83C740C-C4A8-4658-BA60-8B1ED1158818}"/>
                </a:ext>
              </a:extLst>
            </p:cNvPr>
            <p:cNvSpPr/>
            <p:nvPr/>
          </p:nvSpPr>
          <p:spPr>
            <a:xfrm>
              <a:off x="46609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1319583-06F6-4961-90A2-41E1F6C3353E}"/>
                </a:ext>
              </a:extLst>
            </p:cNvPr>
            <p:cNvSpPr/>
            <p:nvPr/>
          </p:nvSpPr>
          <p:spPr>
            <a:xfrm>
              <a:off x="46609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CFC99C9-C69C-4B55-BB87-41C3681CF90F}"/>
                </a:ext>
              </a:extLst>
            </p:cNvPr>
            <p:cNvSpPr/>
            <p:nvPr/>
          </p:nvSpPr>
          <p:spPr>
            <a:xfrm>
              <a:off x="51181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DFC0BC-0892-44AB-94ED-87ED13E71955}"/>
                </a:ext>
              </a:extLst>
            </p:cNvPr>
            <p:cNvSpPr/>
            <p:nvPr/>
          </p:nvSpPr>
          <p:spPr>
            <a:xfrm>
              <a:off x="511810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A1FACF-5EA8-4050-A4BE-E5AF549F0828}"/>
                </a:ext>
              </a:extLst>
            </p:cNvPr>
            <p:cNvSpPr/>
            <p:nvPr/>
          </p:nvSpPr>
          <p:spPr>
            <a:xfrm>
              <a:off x="511810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FE37B77-18E2-4E60-897B-C96679249C23}"/>
                </a:ext>
              </a:extLst>
            </p:cNvPr>
            <p:cNvSpPr/>
            <p:nvPr/>
          </p:nvSpPr>
          <p:spPr>
            <a:xfrm>
              <a:off x="511810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DA81372-0897-4185-AD69-F019105E291D}"/>
                </a:ext>
              </a:extLst>
            </p:cNvPr>
            <p:cNvSpPr/>
            <p:nvPr/>
          </p:nvSpPr>
          <p:spPr>
            <a:xfrm>
              <a:off x="5118100" y="49007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21DDFEC-1477-4BF9-B255-D90FE64EFB23}"/>
                </a:ext>
              </a:extLst>
            </p:cNvPr>
            <p:cNvSpPr/>
            <p:nvPr/>
          </p:nvSpPr>
          <p:spPr>
            <a:xfrm>
              <a:off x="55753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45764B6-3026-4675-A0A0-BBB9287A4B30}"/>
                </a:ext>
              </a:extLst>
            </p:cNvPr>
            <p:cNvSpPr/>
            <p:nvPr/>
          </p:nvSpPr>
          <p:spPr>
            <a:xfrm>
              <a:off x="557530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E45D64-B561-4843-AA13-1F9A9310BBD0}"/>
                </a:ext>
              </a:extLst>
            </p:cNvPr>
            <p:cNvSpPr/>
            <p:nvPr/>
          </p:nvSpPr>
          <p:spPr>
            <a:xfrm>
              <a:off x="557530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E6FEC42-0A02-4D3D-9506-24CCDA2617D0}"/>
                </a:ext>
              </a:extLst>
            </p:cNvPr>
            <p:cNvSpPr/>
            <p:nvPr/>
          </p:nvSpPr>
          <p:spPr>
            <a:xfrm>
              <a:off x="557530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636506B-DD22-4E17-A825-4E5E535578FB}"/>
                </a:ext>
              </a:extLst>
            </p:cNvPr>
            <p:cNvSpPr/>
            <p:nvPr/>
          </p:nvSpPr>
          <p:spPr>
            <a:xfrm>
              <a:off x="5575300" y="49007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BE1D8D2-1B1D-4CF5-8341-E0208AC6A922}"/>
                </a:ext>
              </a:extLst>
            </p:cNvPr>
            <p:cNvSpPr/>
            <p:nvPr/>
          </p:nvSpPr>
          <p:spPr>
            <a:xfrm>
              <a:off x="6032500" y="30719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440D89B-C0F1-4900-AA07-28CC1C37F153}"/>
                </a:ext>
              </a:extLst>
            </p:cNvPr>
            <p:cNvSpPr/>
            <p:nvPr/>
          </p:nvSpPr>
          <p:spPr>
            <a:xfrm>
              <a:off x="603250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A33F26-7748-45B2-89C7-44E7019D7729}"/>
                </a:ext>
              </a:extLst>
            </p:cNvPr>
            <p:cNvSpPr/>
            <p:nvPr/>
          </p:nvSpPr>
          <p:spPr>
            <a:xfrm>
              <a:off x="603250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A2D7AE8-92BD-469C-897A-F6F6C8557941}"/>
                </a:ext>
              </a:extLst>
            </p:cNvPr>
            <p:cNvSpPr/>
            <p:nvPr/>
          </p:nvSpPr>
          <p:spPr>
            <a:xfrm>
              <a:off x="603250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BC2EB67-E7E5-4F9E-BB67-2EF3F09D9B59}"/>
                </a:ext>
              </a:extLst>
            </p:cNvPr>
            <p:cNvSpPr/>
            <p:nvPr/>
          </p:nvSpPr>
          <p:spPr>
            <a:xfrm>
              <a:off x="6032500" y="49007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FFC09DF-1EA3-48AF-B78D-3F77CC3808B8}"/>
                </a:ext>
              </a:extLst>
            </p:cNvPr>
            <p:cNvSpPr/>
            <p:nvPr/>
          </p:nvSpPr>
          <p:spPr>
            <a:xfrm>
              <a:off x="6489700" y="30719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2125C5D-8D75-4802-8CA6-5B1B098C3B50}"/>
                </a:ext>
              </a:extLst>
            </p:cNvPr>
            <p:cNvSpPr/>
            <p:nvPr/>
          </p:nvSpPr>
          <p:spPr>
            <a:xfrm>
              <a:off x="648970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4137897-983C-46F4-A9E2-CD5E935C2421}"/>
                </a:ext>
              </a:extLst>
            </p:cNvPr>
            <p:cNvSpPr/>
            <p:nvPr/>
          </p:nvSpPr>
          <p:spPr>
            <a:xfrm>
              <a:off x="648970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B2C3985-8593-4424-8068-B520AB8BE131}"/>
                </a:ext>
              </a:extLst>
            </p:cNvPr>
            <p:cNvSpPr/>
            <p:nvPr/>
          </p:nvSpPr>
          <p:spPr>
            <a:xfrm>
              <a:off x="648970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2B83865-43FA-4BDD-9AB8-4855AE91F3FA}"/>
                </a:ext>
              </a:extLst>
            </p:cNvPr>
            <p:cNvSpPr/>
            <p:nvPr/>
          </p:nvSpPr>
          <p:spPr>
            <a:xfrm>
              <a:off x="6489700" y="49007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FBC61C6-4AE9-42AE-B5A8-3D3390B084A8}"/>
                </a:ext>
              </a:extLst>
            </p:cNvPr>
            <p:cNvSpPr/>
            <p:nvPr/>
          </p:nvSpPr>
          <p:spPr>
            <a:xfrm>
              <a:off x="6946900" y="30719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E967EB3-BFC6-4667-A53C-E21112B1F64D}"/>
                </a:ext>
              </a:extLst>
            </p:cNvPr>
            <p:cNvSpPr/>
            <p:nvPr/>
          </p:nvSpPr>
          <p:spPr>
            <a:xfrm>
              <a:off x="694690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3800837-2C02-47C5-838B-AB7844FD2ACB}"/>
                </a:ext>
              </a:extLst>
            </p:cNvPr>
            <p:cNvSpPr/>
            <p:nvPr/>
          </p:nvSpPr>
          <p:spPr>
            <a:xfrm>
              <a:off x="694690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3F809A6-CD8A-4617-98C9-9FDA1E493A69}"/>
                </a:ext>
              </a:extLst>
            </p:cNvPr>
            <p:cNvSpPr/>
            <p:nvPr/>
          </p:nvSpPr>
          <p:spPr>
            <a:xfrm>
              <a:off x="694690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BA0CC7C-1FEF-4360-BA83-8276FE6F5784}"/>
                </a:ext>
              </a:extLst>
            </p:cNvPr>
            <p:cNvSpPr/>
            <p:nvPr/>
          </p:nvSpPr>
          <p:spPr>
            <a:xfrm>
              <a:off x="6946900" y="49007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B122338-A7F2-45BA-B274-B336C874BA8B}"/>
                </a:ext>
              </a:extLst>
            </p:cNvPr>
            <p:cNvSpPr/>
            <p:nvPr/>
          </p:nvSpPr>
          <p:spPr>
            <a:xfrm>
              <a:off x="74041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16217E6-D2AC-44A4-A94B-48027F9CCA65}"/>
                </a:ext>
              </a:extLst>
            </p:cNvPr>
            <p:cNvSpPr/>
            <p:nvPr/>
          </p:nvSpPr>
          <p:spPr>
            <a:xfrm>
              <a:off x="74041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90E7C8A-3E2C-4160-9F42-29A02D3B68B2}"/>
                </a:ext>
              </a:extLst>
            </p:cNvPr>
            <p:cNvSpPr/>
            <p:nvPr/>
          </p:nvSpPr>
          <p:spPr>
            <a:xfrm>
              <a:off x="740410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1DED8BA-ED23-43D5-8DC1-4C0337345F39}"/>
                </a:ext>
              </a:extLst>
            </p:cNvPr>
            <p:cNvSpPr/>
            <p:nvPr/>
          </p:nvSpPr>
          <p:spPr>
            <a:xfrm>
              <a:off x="740410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2106518-9154-4959-8A4F-C64DE95D0865}"/>
                </a:ext>
              </a:extLst>
            </p:cNvPr>
            <p:cNvSpPr/>
            <p:nvPr/>
          </p:nvSpPr>
          <p:spPr>
            <a:xfrm>
              <a:off x="7404100" y="49007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8" name="Arrow: Chevron 117">
            <a:extLst>
              <a:ext uri="{FF2B5EF4-FFF2-40B4-BE49-F238E27FC236}">
                <a16:creationId xmlns:a16="http://schemas.microsoft.com/office/drawing/2014/main" id="{032B412D-EAC7-4B1C-8D64-449B70E0592B}"/>
              </a:ext>
            </a:extLst>
          </p:cNvPr>
          <p:cNvSpPr/>
          <p:nvPr/>
        </p:nvSpPr>
        <p:spPr>
          <a:xfrm>
            <a:off x="6718300" y="2934969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Erosion</a:t>
            </a:r>
          </a:p>
        </p:txBody>
      </p:sp>
      <p:sp>
        <p:nvSpPr>
          <p:cNvPr id="32" name="Right Brace 31"/>
          <p:cNvSpPr/>
          <p:nvPr/>
        </p:nvSpPr>
        <p:spPr>
          <a:xfrm rot="16200000">
            <a:off x="5900213" y="-1423474"/>
            <a:ext cx="545019" cy="8371226"/>
          </a:xfrm>
          <a:prstGeom prst="rightBrace">
            <a:avLst>
              <a:gd name="adj1" fmla="val 8333"/>
              <a:gd name="adj2" fmla="val 64837"/>
            </a:avLst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row: Chevron 117">
            <a:extLst>
              <a:ext uri="{FF2B5EF4-FFF2-40B4-BE49-F238E27FC236}">
                <a16:creationId xmlns:a16="http://schemas.microsoft.com/office/drawing/2014/main" id="{032B412D-EAC7-4B1C-8D64-449B70E0592B}"/>
              </a:ext>
            </a:extLst>
          </p:cNvPr>
          <p:cNvSpPr/>
          <p:nvPr/>
        </p:nvSpPr>
        <p:spPr>
          <a:xfrm>
            <a:off x="5849620" y="1940543"/>
            <a:ext cx="3060613" cy="590774"/>
          </a:xfrm>
          <a:prstGeom prst="chevr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Closing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21650" y="-1123836"/>
            <a:ext cx="10337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can connect white (high intensity) structures that are nearby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may close small holes inside structures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4A41E0B-01B3-43FF-8FAC-239A45041C4C}"/>
              </a:ext>
            </a:extLst>
          </p:cNvPr>
          <p:cNvGrpSpPr/>
          <p:nvPr/>
        </p:nvGrpSpPr>
        <p:grpSpPr>
          <a:xfrm>
            <a:off x="8399564" y="3711983"/>
            <a:ext cx="3200400" cy="2286000"/>
            <a:chOff x="4660900" y="3071903"/>
            <a:chExt cx="3200400" cy="2286000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8B50818-8356-46B3-AF94-69A5825E0AA9}"/>
                </a:ext>
              </a:extLst>
            </p:cNvPr>
            <p:cNvSpPr/>
            <p:nvPr/>
          </p:nvSpPr>
          <p:spPr>
            <a:xfrm>
              <a:off x="46609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AB95AD1-D8FB-4B0B-B250-54353D1A20BD}"/>
                </a:ext>
              </a:extLst>
            </p:cNvPr>
            <p:cNvSpPr/>
            <p:nvPr/>
          </p:nvSpPr>
          <p:spPr>
            <a:xfrm>
              <a:off x="46609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321FD41E-73A1-40AA-8652-E5326095E364}"/>
                </a:ext>
              </a:extLst>
            </p:cNvPr>
            <p:cNvSpPr/>
            <p:nvPr/>
          </p:nvSpPr>
          <p:spPr>
            <a:xfrm>
              <a:off x="46609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883C740C-C4A8-4658-BA60-8B1ED1158818}"/>
                </a:ext>
              </a:extLst>
            </p:cNvPr>
            <p:cNvSpPr/>
            <p:nvPr/>
          </p:nvSpPr>
          <p:spPr>
            <a:xfrm>
              <a:off x="46609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1319583-06F6-4961-90A2-41E1F6C3353E}"/>
                </a:ext>
              </a:extLst>
            </p:cNvPr>
            <p:cNvSpPr/>
            <p:nvPr/>
          </p:nvSpPr>
          <p:spPr>
            <a:xfrm>
              <a:off x="46609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CFC99C9-C69C-4B55-BB87-41C3681CF90F}"/>
                </a:ext>
              </a:extLst>
            </p:cNvPr>
            <p:cNvSpPr/>
            <p:nvPr/>
          </p:nvSpPr>
          <p:spPr>
            <a:xfrm>
              <a:off x="51181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5CDFC0BC-0892-44AB-94ED-87ED13E71955}"/>
                </a:ext>
              </a:extLst>
            </p:cNvPr>
            <p:cNvSpPr/>
            <p:nvPr/>
          </p:nvSpPr>
          <p:spPr>
            <a:xfrm>
              <a:off x="51181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6BA1FACF-5EA8-4050-A4BE-E5AF549F0828}"/>
                </a:ext>
              </a:extLst>
            </p:cNvPr>
            <p:cNvSpPr/>
            <p:nvPr/>
          </p:nvSpPr>
          <p:spPr>
            <a:xfrm>
              <a:off x="51181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FE37B77-18E2-4E60-897B-C96679249C23}"/>
                </a:ext>
              </a:extLst>
            </p:cNvPr>
            <p:cNvSpPr/>
            <p:nvPr/>
          </p:nvSpPr>
          <p:spPr>
            <a:xfrm>
              <a:off x="51181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3DA81372-0897-4185-AD69-F019105E291D}"/>
                </a:ext>
              </a:extLst>
            </p:cNvPr>
            <p:cNvSpPr/>
            <p:nvPr/>
          </p:nvSpPr>
          <p:spPr>
            <a:xfrm>
              <a:off x="51181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621DDFEC-1477-4BF9-B255-D90FE64EFB23}"/>
                </a:ext>
              </a:extLst>
            </p:cNvPr>
            <p:cNvSpPr/>
            <p:nvPr/>
          </p:nvSpPr>
          <p:spPr>
            <a:xfrm>
              <a:off x="55753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45764B6-3026-4675-A0A0-BBB9287A4B30}"/>
                </a:ext>
              </a:extLst>
            </p:cNvPr>
            <p:cNvSpPr/>
            <p:nvPr/>
          </p:nvSpPr>
          <p:spPr>
            <a:xfrm>
              <a:off x="55753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EE45D64-B561-4843-AA13-1F9A9310BBD0}"/>
                </a:ext>
              </a:extLst>
            </p:cNvPr>
            <p:cNvSpPr/>
            <p:nvPr/>
          </p:nvSpPr>
          <p:spPr>
            <a:xfrm>
              <a:off x="557530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E6FEC42-0A02-4D3D-9506-24CCDA2617D0}"/>
                </a:ext>
              </a:extLst>
            </p:cNvPr>
            <p:cNvSpPr/>
            <p:nvPr/>
          </p:nvSpPr>
          <p:spPr>
            <a:xfrm>
              <a:off x="557530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C636506B-DD22-4E17-A825-4E5E535578FB}"/>
                </a:ext>
              </a:extLst>
            </p:cNvPr>
            <p:cNvSpPr/>
            <p:nvPr/>
          </p:nvSpPr>
          <p:spPr>
            <a:xfrm>
              <a:off x="55753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BE1D8D2-1B1D-4CF5-8341-E0208AC6A922}"/>
                </a:ext>
              </a:extLst>
            </p:cNvPr>
            <p:cNvSpPr/>
            <p:nvPr/>
          </p:nvSpPr>
          <p:spPr>
            <a:xfrm>
              <a:off x="60325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440D89B-C0F1-4900-AA07-28CC1C37F153}"/>
                </a:ext>
              </a:extLst>
            </p:cNvPr>
            <p:cNvSpPr/>
            <p:nvPr/>
          </p:nvSpPr>
          <p:spPr>
            <a:xfrm>
              <a:off x="60325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DA33F26-7748-45B2-89C7-44E7019D7729}"/>
                </a:ext>
              </a:extLst>
            </p:cNvPr>
            <p:cNvSpPr/>
            <p:nvPr/>
          </p:nvSpPr>
          <p:spPr>
            <a:xfrm>
              <a:off x="603250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A2D7AE8-92BD-469C-897A-F6F6C8557941}"/>
                </a:ext>
              </a:extLst>
            </p:cNvPr>
            <p:cNvSpPr/>
            <p:nvPr/>
          </p:nvSpPr>
          <p:spPr>
            <a:xfrm>
              <a:off x="603250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BC2EB67-E7E5-4F9E-BB67-2EF3F09D9B59}"/>
                </a:ext>
              </a:extLst>
            </p:cNvPr>
            <p:cNvSpPr/>
            <p:nvPr/>
          </p:nvSpPr>
          <p:spPr>
            <a:xfrm>
              <a:off x="60325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6FFC09DF-1EA3-48AF-B78D-3F77CC3808B8}"/>
                </a:ext>
              </a:extLst>
            </p:cNvPr>
            <p:cNvSpPr/>
            <p:nvPr/>
          </p:nvSpPr>
          <p:spPr>
            <a:xfrm>
              <a:off x="64897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2125C5D-8D75-4802-8CA6-5B1B098C3B50}"/>
                </a:ext>
              </a:extLst>
            </p:cNvPr>
            <p:cNvSpPr/>
            <p:nvPr/>
          </p:nvSpPr>
          <p:spPr>
            <a:xfrm>
              <a:off x="6489700" y="35291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34137897-983C-46F4-A9E2-CD5E935C2421}"/>
                </a:ext>
              </a:extLst>
            </p:cNvPr>
            <p:cNvSpPr/>
            <p:nvPr/>
          </p:nvSpPr>
          <p:spPr>
            <a:xfrm>
              <a:off x="6489700" y="39863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0B2C3985-8593-4424-8068-B520AB8BE131}"/>
                </a:ext>
              </a:extLst>
            </p:cNvPr>
            <p:cNvSpPr/>
            <p:nvPr/>
          </p:nvSpPr>
          <p:spPr>
            <a:xfrm>
              <a:off x="648970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2B83865-43FA-4BDD-9AB8-4855AE91F3FA}"/>
                </a:ext>
              </a:extLst>
            </p:cNvPr>
            <p:cNvSpPr/>
            <p:nvPr/>
          </p:nvSpPr>
          <p:spPr>
            <a:xfrm>
              <a:off x="64897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FBC61C6-4AE9-42AE-B5A8-3D3390B084A8}"/>
                </a:ext>
              </a:extLst>
            </p:cNvPr>
            <p:cNvSpPr/>
            <p:nvPr/>
          </p:nvSpPr>
          <p:spPr>
            <a:xfrm>
              <a:off x="69469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E967EB3-BFC6-4667-A53C-E21112B1F64D}"/>
                </a:ext>
              </a:extLst>
            </p:cNvPr>
            <p:cNvSpPr/>
            <p:nvPr/>
          </p:nvSpPr>
          <p:spPr>
            <a:xfrm>
              <a:off x="69469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3800837-2C02-47C5-838B-AB7844FD2ACB}"/>
                </a:ext>
              </a:extLst>
            </p:cNvPr>
            <p:cNvSpPr/>
            <p:nvPr/>
          </p:nvSpPr>
          <p:spPr>
            <a:xfrm>
              <a:off x="69469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3F809A6-CD8A-4617-98C9-9FDA1E493A69}"/>
                </a:ext>
              </a:extLst>
            </p:cNvPr>
            <p:cNvSpPr/>
            <p:nvPr/>
          </p:nvSpPr>
          <p:spPr>
            <a:xfrm>
              <a:off x="6946900" y="444350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6BA0CC7C-1FEF-4360-BA83-8276FE6F5784}"/>
                </a:ext>
              </a:extLst>
            </p:cNvPr>
            <p:cNvSpPr/>
            <p:nvPr/>
          </p:nvSpPr>
          <p:spPr>
            <a:xfrm>
              <a:off x="69469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0B122338-A7F2-45BA-B274-B336C874BA8B}"/>
                </a:ext>
              </a:extLst>
            </p:cNvPr>
            <p:cNvSpPr/>
            <p:nvPr/>
          </p:nvSpPr>
          <p:spPr>
            <a:xfrm>
              <a:off x="7404100" y="30719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C16217E6-D2AC-44A4-A94B-48027F9CCA65}"/>
                </a:ext>
              </a:extLst>
            </p:cNvPr>
            <p:cNvSpPr/>
            <p:nvPr/>
          </p:nvSpPr>
          <p:spPr>
            <a:xfrm>
              <a:off x="7404100" y="35291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D90E7C8A-3E2C-4160-9F42-29A02D3B68B2}"/>
                </a:ext>
              </a:extLst>
            </p:cNvPr>
            <p:cNvSpPr/>
            <p:nvPr/>
          </p:nvSpPr>
          <p:spPr>
            <a:xfrm>
              <a:off x="7404100" y="39863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D1DED8BA-ED23-43D5-8DC1-4C0337345F39}"/>
                </a:ext>
              </a:extLst>
            </p:cNvPr>
            <p:cNvSpPr/>
            <p:nvPr/>
          </p:nvSpPr>
          <p:spPr>
            <a:xfrm>
              <a:off x="7404100" y="44435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E2106518-9154-4959-8A4F-C64DE95D0865}"/>
                </a:ext>
              </a:extLst>
            </p:cNvPr>
            <p:cNvSpPr/>
            <p:nvPr/>
          </p:nvSpPr>
          <p:spPr>
            <a:xfrm>
              <a:off x="7404100" y="4900703"/>
              <a:ext cx="45720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080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18" grpId="0" animBg="1"/>
      <p:bldP spid="32" grpId="0" animBg="1"/>
      <p:bldP spid="119" grpId="0" animBg="1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Chaining erosion and dilation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Erosion: Set all pixels to black which have at least one black neighbor.</a:t>
            </a:r>
          </a:p>
          <a:p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7" y="1685748"/>
            <a:ext cx="997899" cy="1017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69" y="1689848"/>
            <a:ext cx="997899" cy="1017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648" y="1685748"/>
            <a:ext cx="997899" cy="10174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977" y="1685748"/>
            <a:ext cx="997899" cy="101746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6" idx="3"/>
            <a:endCxn id="12" idx="1"/>
          </p:cNvCxnSpPr>
          <p:nvPr/>
        </p:nvCxnSpPr>
        <p:spPr>
          <a:xfrm>
            <a:off x="1881826" y="2194481"/>
            <a:ext cx="2066444" cy="4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80971" y="2172195"/>
            <a:ext cx="90698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Erosion</a:t>
            </a:r>
          </a:p>
        </p:txBody>
      </p:sp>
      <p:cxnSp>
        <p:nvCxnSpPr>
          <p:cNvPr id="17" name="Straight Arrow Connector 16"/>
          <p:cNvCxnSpPr>
            <a:stCxn id="12" idx="3"/>
            <a:endCxn id="13" idx="1"/>
          </p:cNvCxnSpPr>
          <p:nvPr/>
        </p:nvCxnSpPr>
        <p:spPr>
          <a:xfrm flipV="1">
            <a:off x="4946168" y="2194481"/>
            <a:ext cx="1815480" cy="4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22572" y="2191053"/>
            <a:ext cx="90698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Erosion</a:t>
            </a:r>
          </a:p>
        </p:txBody>
      </p:sp>
      <p:cxnSp>
        <p:nvCxnSpPr>
          <p:cNvPr id="19" name="Straight Arrow Connector 18"/>
          <p:cNvCxnSpPr>
            <a:stCxn id="13" idx="3"/>
            <a:endCxn id="14" idx="1"/>
          </p:cNvCxnSpPr>
          <p:nvPr/>
        </p:nvCxnSpPr>
        <p:spPr>
          <a:xfrm>
            <a:off x="7759547" y="2194480"/>
            <a:ext cx="17644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05463" y="2172195"/>
            <a:ext cx="90698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Erosion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43588" y="4082981"/>
            <a:ext cx="7456468" cy="1434757"/>
            <a:chOff x="549215" y="3489878"/>
            <a:chExt cx="5592351" cy="107606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3142" y="3799772"/>
              <a:ext cx="748424" cy="76309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3108" y="3802847"/>
              <a:ext cx="748424" cy="76309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4851" y="3799772"/>
              <a:ext cx="748424" cy="76309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134731" y="4210536"/>
              <a:ext cx="912594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Dilation</a:t>
              </a:r>
            </a:p>
          </p:txBody>
        </p:sp>
        <p:cxnSp>
          <p:nvCxnSpPr>
            <p:cNvPr id="26" name="Straight Arrow Connector 25"/>
            <p:cNvCxnSpPr>
              <a:stCxn id="24" idx="3"/>
              <a:endCxn id="23" idx="1"/>
            </p:cNvCxnSpPr>
            <p:nvPr/>
          </p:nvCxnSpPr>
          <p:spPr>
            <a:xfrm>
              <a:off x="1733275" y="4181322"/>
              <a:ext cx="1549833" cy="30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3" idx="3"/>
              <a:endCxn id="22" idx="1"/>
            </p:cNvCxnSpPr>
            <p:nvPr/>
          </p:nvCxnSpPr>
          <p:spPr>
            <a:xfrm flipV="1">
              <a:off x="4031532" y="4181322"/>
              <a:ext cx="1361610" cy="30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267315" y="4225601"/>
              <a:ext cx="719717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Erosion</a:t>
              </a: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549215" y="3489878"/>
              <a:ext cx="5211411" cy="381548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rgbClr val="17375E"/>
                  </a:solidFill>
                  <a:latin typeface="+mn-lt"/>
                  <a:ea typeface="+mn-ea"/>
                  <a:cs typeface="+mn-cs"/>
                </a:defRPr>
              </a:lvl1pPr>
              <a:lvl2pPr marL="914400" indent="-4572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rgbClr val="17375E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7375E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7375E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7375E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Closing: Dilation + Erosion </a:t>
              </a:r>
            </a:p>
            <a:p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02815" y="2700992"/>
            <a:ext cx="11557213" cy="1462704"/>
            <a:chOff x="699017" y="2246415"/>
            <a:chExt cx="8667910" cy="109702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3108" y="2580344"/>
              <a:ext cx="748424" cy="76309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4851" y="2577269"/>
              <a:ext cx="748424" cy="76309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3142" y="2577269"/>
              <a:ext cx="748424" cy="76309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088232" y="2976816"/>
              <a:ext cx="747464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Dilation</a:t>
              </a:r>
            </a:p>
          </p:txBody>
        </p:sp>
        <p:cxnSp>
          <p:nvCxnSpPr>
            <p:cNvPr id="35" name="Straight Arrow Connector 34"/>
            <p:cNvCxnSpPr>
              <a:stCxn id="32" idx="3"/>
              <a:endCxn id="31" idx="1"/>
            </p:cNvCxnSpPr>
            <p:nvPr/>
          </p:nvCxnSpPr>
          <p:spPr>
            <a:xfrm>
              <a:off x="1733275" y="2958819"/>
              <a:ext cx="1549833" cy="30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3"/>
              <a:endCxn id="33" idx="1"/>
            </p:cNvCxnSpPr>
            <p:nvPr/>
          </p:nvCxnSpPr>
          <p:spPr>
            <a:xfrm flipV="1">
              <a:off x="4031532" y="2958819"/>
              <a:ext cx="1361610" cy="30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3" idx="3"/>
              <a:endCxn id="41" idx="1"/>
            </p:cNvCxnSpPr>
            <p:nvPr/>
          </p:nvCxnSpPr>
          <p:spPr>
            <a:xfrm>
              <a:off x="6141566" y="2958819"/>
              <a:ext cx="13233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312805" y="2978724"/>
              <a:ext cx="747464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Dilation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73359" y="2972087"/>
              <a:ext cx="747464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Dilation</a:t>
              </a:r>
            </a:p>
          </p:txBody>
        </p:sp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699017" y="2246415"/>
              <a:ext cx="8667910" cy="503345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rgbClr val="17375E"/>
                  </a:solidFill>
                  <a:latin typeface="+mn-lt"/>
                  <a:ea typeface="+mn-ea"/>
                  <a:cs typeface="+mn-cs"/>
                </a:defRPr>
              </a:lvl1pPr>
              <a:lvl2pPr marL="914400" indent="-4572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rgbClr val="17375E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7375E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7375E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7375E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sym typeface="Helvetica Neue"/>
                </a:rPr>
                <a:t>Dilation: Set all pixels to white which have at least one white neighbor.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64889" y="2577269"/>
              <a:ext cx="748424" cy="763099"/>
            </a:xfrm>
            <a:prstGeom prst="rect">
              <a:avLst/>
            </a:prstGeom>
          </p:spPr>
        </p:pic>
      </p:grpSp>
      <p:sp>
        <p:nvSpPr>
          <p:cNvPr id="55" name="Content Placeholder 2"/>
          <p:cNvSpPr txBox="1">
            <a:spLocks/>
          </p:cNvSpPr>
          <p:nvPr/>
        </p:nvSpPr>
        <p:spPr>
          <a:xfrm>
            <a:off x="426242" y="5568577"/>
            <a:ext cx="4977611" cy="4496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Opening: Erosion + Dilation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58219" y="6622102"/>
            <a:ext cx="1219199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3" dirty="0"/>
              <a:t>Slide adapted from Haase, </a:t>
            </a:r>
            <a:r>
              <a:rPr lang="en-US" sz="933" dirty="0" err="1"/>
              <a:t>Lombardot</a:t>
            </a:r>
            <a:r>
              <a:rPr lang="en-US" sz="933" dirty="0"/>
              <a:t>, Scientific Computing Facility, MPI CBG, licensed </a:t>
            </a:r>
            <a:r>
              <a:rPr lang="en-US" sz="933" dirty="0">
                <a:hlinkClick r:id="rId10"/>
              </a:rPr>
              <a:t>CC BY-NC 4.0</a:t>
            </a:r>
            <a:endParaRPr lang="en-GB" sz="933" dirty="0"/>
          </a:p>
        </p:txBody>
      </p:sp>
    </p:spTree>
    <p:extLst>
      <p:ext uri="{BB962C8B-B14F-4D97-AF65-F5344CB8AC3E}">
        <p14:creationId xmlns:p14="http://schemas.microsoft.com/office/powerpoint/2010/main" val="407824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8" y="2638991"/>
            <a:ext cx="9770604" cy="1923484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latin typeface="+mn-lt"/>
              </a:rPr>
              <a:t>Microscopy Image Processing in Python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Robert Haase</a:t>
            </a:r>
          </a:p>
        </p:txBody>
      </p:sp>
    </p:spTree>
    <p:extLst>
      <p:ext uri="{BB962C8B-B14F-4D97-AF65-F5344CB8AC3E}">
        <p14:creationId xmlns:p14="http://schemas.microsoft.com/office/powerpoint/2010/main" val="1048143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8EDEA-0BEA-464C-90F1-070C6B7F7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Working with images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9BD2B-2D48-4827-B172-AFEB2A78B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Open images, e.g. using scikit-image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91CE2-2E24-4F5B-8446-4D5C44676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52112"/>
            <a:ext cx="4183047" cy="12601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83D53-3EE2-4D60-8833-E6A38AE09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62" y="3183033"/>
            <a:ext cx="6132561" cy="240574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B7F89E0D-FA01-4936-87E0-658CA07934DA}"/>
              </a:ext>
            </a:extLst>
          </p:cNvPr>
          <p:cNvSpPr/>
          <p:nvPr/>
        </p:nvSpPr>
        <p:spPr>
          <a:xfrm>
            <a:off x="6874436" y="3281258"/>
            <a:ext cx="2318659" cy="1240971"/>
          </a:xfrm>
          <a:prstGeom prst="wedgeRectCallout">
            <a:avLst>
              <a:gd name="adj1" fmla="val -56804"/>
              <a:gd name="adj2" fmla="val 1902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Images are </a:t>
            </a:r>
            <a:r>
              <a:rPr lang="en-US" i="1" dirty="0"/>
              <a:t>just</a:t>
            </a:r>
            <a:r>
              <a:rPr lang="en-US" dirty="0"/>
              <a:t> multi-dimensional arrays or “arrays of arrays”.</a:t>
            </a:r>
            <a:endParaRPr lang="LID4096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20379C-0782-45EA-8017-72C40DFB6AA8}"/>
              </a:ext>
            </a:extLst>
          </p:cNvPr>
          <p:cNvSpPr/>
          <p:nvPr/>
        </p:nvSpPr>
        <p:spPr>
          <a:xfrm>
            <a:off x="1353094" y="3770863"/>
            <a:ext cx="3624943" cy="247275"/>
          </a:xfrm>
          <a:prstGeom prst="rect">
            <a:avLst/>
          </a:prstGeom>
          <a:solidFill>
            <a:schemeClr val="accent6">
              <a:alpha val="56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8C2887-4A68-4C24-B25B-FBB39AEDF1C5}"/>
              </a:ext>
            </a:extLst>
          </p:cNvPr>
          <p:cNvSpPr/>
          <p:nvPr/>
        </p:nvSpPr>
        <p:spPr>
          <a:xfrm>
            <a:off x="1364816" y="4023746"/>
            <a:ext cx="3624943" cy="247275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133184-1AAC-4BC1-A7D2-68FDEA83EBAE}"/>
              </a:ext>
            </a:extLst>
          </p:cNvPr>
          <p:cNvSpPr/>
          <p:nvPr/>
        </p:nvSpPr>
        <p:spPr>
          <a:xfrm>
            <a:off x="1364818" y="4274954"/>
            <a:ext cx="3624943" cy="247275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3F72FB-7495-2544-81B7-55257ACD42CB}"/>
              </a:ext>
            </a:extLst>
          </p:cNvPr>
          <p:cNvSpPr txBox="1"/>
          <p:nvPr/>
        </p:nvSpPr>
        <p:spPr>
          <a:xfrm>
            <a:off x="3328035" y="6241409"/>
            <a:ext cx="7799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200" dirty="0">
                <a:hlinkClick r:id="rId4"/>
              </a:rPr>
              <a:t>https://scikit-image.org/docs/0.23.x/api/skimage.io.html#skimage.io.imread</a:t>
            </a:r>
            <a:r>
              <a:rPr lang="en-GB" sz="1200" dirty="0"/>
              <a:t> 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139076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EFCD-5A9D-0578-FF72-8CA92A8AF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Loading images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87574-639C-FF52-6E06-459F19CA6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1"/>
            <a:ext cx="11455400" cy="739776"/>
          </a:xfrm>
        </p:spPr>
        <p:txBody>
          <a:bodyPr>
            <a:normAutofit fontScale="92500"/>
          </a:bodyPr>
          <a:lstStyle/>
          <a:p>
            <a:r>
              <a:rPr lang="en-GB" dirty="0"/>
              <a:t>Proprietary file formats, e.g. using </a:t>
            </a:r>
            <a:r>
              <a:rPr lang="en-GB" i="1" dirty="0" err="1"/>
              <a:t>aicsimageio</a:t>
            </a:r>
            <a:r>
              <a:rPr lang="en-GB" dirty="0"/>
              <a:t> or </a:t>
            </a:r>
            <a:r>
              <a:rPr lang="en-GB" i="1" dirty="0" err="1"/>
              <a:t>bioio</a:t>
            </a:r>
            <a:endParaRPr lang="en-GB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62B6A5-E568-E6B7-EBAD-E031765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83" y="1917298"/>
            <a:ext cx="6310911" cy="10949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A1B41A-FB5A-AEFC-8F15-E20BC68EBF90}"/>
              </a:ext>
            </a:extLst>
          </p:cNvPr>
          <p:cNvSpPr txBox="1"/>
          <p:nvPr/>
        </p:nvSpPr>
        <p:spPr>
          <a:xfrm>
            <a:off x="3137535" y="6123543"/>
            <a:ext cx="7799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hlinkClick r:id="rId3"/>
              </a:rPr>
              <a:t>https://github.com/AllenCellModeling/aicsimageio</a:t>
            </a:r>
            <a:r>
              <a:rPr lang="en-GB" dirty="0"/>
              <a:t> </a:t>
            </a:r>
          </a:p>
          <a:p>
            <a:r>
              <a:rPr lang="en-US" dirty="0">
                <a:hlinkClick r:id="rId4"/>
              </a:rPr>
              <a:t>https://bioio-devs.github.io/bioio/bioio.BioImage.html</a:t>
            </a:r>
            <a:r>
              <a:rPr lang="en-GB" dirty="0"/>
              <a:t> </a:t>
            </a:r>
            <a:endParaRPr lang="LID4096" dirty="0"/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3DF81108-FE04-D290-8854-556DF035CF48}"/>
              </a:ext>
            </a:extLst>
          </p:cNvPr>
          <p:cNvSpPr/>
          <p:nvPr/>
        </p:nvSpPr>
        <p:spPr>
          <a:xfrm>
            <a:off x="9898380" y="1950102"/>
            <a:ext cx="2362200" cy="972183"/>
          </a:xfrm>
          <a:prstGeom prst="wedgeRectCallout">
            <a:avLst>
              <a:gd name="adj1" fmla="val -21801"/>
              <a:gd name="adj2" fmla="val -636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bioio</a:t>
            </a:r>
            <a:r>
              <a:rPr lang="en-GB" dirty="0"/>
              <a:t> is the successor of </a:t>
            </a:r>
            <a:r>
              <a:rPr lang="en-GB" dirty="0" err="1"/>
              <a:t>aicsimageio</a:t>
            </a:r>
            <a:r>
              <a:rPr lang="en-GB" dirty="0"/>
              <a:t>, but seems not to work yet</a:t>
            </a:r>
            <a:endParaRPr lang="LID4096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840CE5-B3A2-2EAB-4383-03D6B4BFD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83" y="3127142"/>
            <a:ext cx="5284957" cy="283646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C1507127-54DE-567F-EEB4-A0702B3F09A3}"/>
              </a:ext>
            </a:extLst>
          </p:cNvPr>
          <p:cNvSpPr/>
          <p:nvPr/>
        </p:nvSpPr>
        <p:spPr>
          <a:xfrm>
            <a:off x="6278879" y="3608721"/>
            <a:ext cx="3820463" cy="1699260"/>
          </a:xfrm>
          <a:prstGeom prst="wedgeRectCallout">
            <a:avLst>
              <a:gd name="adj1" fmla="val -55748"/>
              <a:gd name="adj2" fmla="val 20048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/>
              <a:t>X and Y: width / height</a:t>
            </a:r>
          </a:p>
          <a:p>
            <a:r>
              <a:rPr lang="en-GB" dirty="0"/>
              <a:t>Z: Number of images in 3D stack</a:t>
            </a:r>
          </a:p>
          <a:p>
            <a:r>
              <a:rPr lang="en-GB" dirty="0"/>
              <a:t>T: time-points</a:t>
            </a:r>
          </a:p>
          <a:p>
            <a:r>
              <a:rPr lang="en-GB" dirty="0"/>
              <a:t>C: channels</a:t>
            </a:r>
            <a:br>
              <a:rPr lang="en-GB" dirty="0"/>
            </a:br>
            <a:r>
              <a:rPr lang="en-GB" dirty="0"/>
              <a:t>S: scenes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70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C8EBD7-B42D-14F2-2C93-5958E5F2A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10"/>
          <a:stretch/>
        </p:blipFill>
        <p:spPr>
          <a:xfrm>
            <a:off x="636479" y="2072167"/>
            <a:ext cx="6099601" cy="3970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B4288D-4257-2747-282A-A4C80F0AF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Loading images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40CC4-4966-55EF-C858-3898EC6FE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1"/>
            <a:ext cx="11455400" cy="965200"/>
          </a:xfrm>
        </p:spPr>
        <p:txBody>
          <a:bodyPr>
            <a:normAutofit/>
          </a:bodyPr>
          <a:lstStyle/>
          <a:p>
            <a:r>
              <a:rPr lang="en-GB" sz="2400" dirty="0"/>
              <a:t>Before you can work with such images, </a:t>
            </a:r>
            <a:br>
              <a:rPr lang="en-GB" sz="2400" dirty="0"/>
            </a:br>
            <a:r>
              <a:rPr lang="en-GB" sz="2400" dirty="0"/>
              <a:t>you need to extract a </a:t>
            </a:r>
            <a:r>
              <a:rPr lang="en-GB" sz="2400" dirty="0" err="1"/>
              <a:t>numpy</a:t>
            </a:r>
            <a:r>
              <a:rPr lang="en-GB" sz="2400" dirty="0"/>
              <a:t>-array first</a:t>
            </a:r>
            <a:endParaRPr lang="LID4096" sz="24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4190B1-2393-1BDB-8677-A86DE4281D38}"/>
              </a:ext>
            </a:extLst>
          </p:cNvPr>
          <p:cNvCxnSpPr/>
          <p:nvPr/>
        </p:nvCxnSpPr>
        <p:spPr>
          <a:xfrm>
            <a:off x="1091594" y="2901969"/>
            <a:ext cx="9677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6788D1-1986-E61B-9266-B1F617C57614}"/>
              </a:ext>
            </a:extLst>
          </p:cNvPr>
          <p:cNvCxnSpPr>
            <a:cxnSpLocks/>
          </p:cNvCxnSpPr>
          <p:nvPr/>
        </p:nvCxnSpPr>
        <p:spPr>
          <a:xfrm>
            <a:off x="5634933" y="364236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3F132FD-C950-CDFF-322B-A667659F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081" y="2844649"/>
            <a:ext cx="4052164" cy="3167379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39AD0999-30EA-1CE3-C57C-A4151C07F76E}"/>
              </a:ext>
            </a:extLst>
          </p:cNvPr>
          <p:cNvSpPr/>
          <p:nvPr/>
        </p:nvSpPr>
        <p:spPr>
          <a:xfrm>
            <a:off x="9299163" y="2143137"/>
            <a:ext cx="2362200" cy="647700"/>
          </a:xfrm>
          <a:prstGeom prst="wedgeRectCallout">
            <a:avLst/>
          </a:prstGeom>
          <a:solidFill>
            <a:schemeClr val="bg1"/>
          </a:solidFill>
          <a:ln w="28575">
            <a:solidFill>
              <a:srgbClr val="4AAB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Select a 2D plane from a </a:t>
            </a:r>
            <a:r>
              <a:rPr lang="en-GB" dirty="0">
                <a:solidFill>
                  <a:srgbClr val="FF0000"/>
                </a:solidFill>
              </a:rPr>
              <a:t>3D</a:t>
            </a:r>
            <a:r>
              <a:rPr lang="en-GB" dirty="0">
                <a:solidFill>
                  <a:schemeClr val="tx1"/>
                </a:solidFill>
              </a:rPr>
              <a:t> image stack</a:t>
            </a:r>
            <a:endParaRPr lang="LID409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28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19FC-34CD-9C5C-2EB1-369EC9A4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Visualizing images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5806A6-5EFA-B709-09B4-24FA13FE7200}"/>
              </a:ext>
            </a:extLst>
          </p:cNvPr>
          <p:cNvSpPr txBox="1"/>
          <p:nvPr/>
        </p:nvSpPr>
        <p:spPr>
          <a:xfrm>
            <a:off x="3480435" y="6132314"/>
            <a:ext cx="4215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hlinkClick r:id="rId2"/>
              </a:rPr>
              <a:t>https://matplotlib.org/stable/api/_as_gen/matplotlib.pyplot.imshow.html</a:t>
            </a:r>
            <a:r>
              <a:rPr lang="en-GB" dirty="0"/>
              <a:t> 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4B8CBA-A140-EFFC-CDA9-30899D26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1204174"/>
            <a:ext cx="5234940" cy="2886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743A21-8E78-71D9-8D03-915C1CEBB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995" y="1228825"/>
            <a:ext cx="4549705" cy="4747796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572A1CD4-9A41-6720-FAEA-33B34E809E89}"/>
              </a:ext>
            </a:extLst>
          </p:cNvPr>
          <p:cNvSpPr/>
          <p:nvPr/>
        </p:nvSpPr>
        <p:spPr>
          <a:xfrm>
            <a:off x="891258" y="4373880"/>
            <a:ext cx="3268980" cy="708660"/>
          </a:xfrm>
          <a:prstGeom prst="wedgeRectCallout">
            <a:avLst>
              <a:gd name="adj1" fmla="val -19668"/>
              <a:gd name="adj2" fmla="val -69758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Suboptimal image display</a:t>
            </a:r>
            <a:endParaRPr lang="LID4096" dirty="0"/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FC053350-1709-0FAB-CB10-622D0479FF20}"/>
              </a:ext>
            </a:extLst>
          </p:cNvPr>
          <p:cNvSpPr/>
          <p:nvPr/>
        </p:nvSpPr>
        <p:spPr>
          <a:xfrm>
            <a:off x="3055338" y="5265755"/>
            <a:ext cx="3268980" cy="708660"/>
          </a:xfrm>
          <a:prstGeom prst="wedgeRectCallout">
            <a:avLst>
              <a:gd name="adj1" fmla="val 54691"/>
              <a:gd name="adj2" fmla="val -23521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default colormap has been criticized many times.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450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8EDEA-0BEA-464C-90F1-070C6B7F7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9BD2B-2D48-4827-B172-AFEB2A78B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Alternative: </a:t>
            </a:r>
            <a:r>
              <a:rPr lang="en-US" sz="3200" dirty="0" err="1"/>
              <a:t>stackview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82FDC1-043C-CA5F-EB00-67B62248383A}"/>
              </a:ext>
            </a:extLst>
          </p:cNvPr>
          <p:cNvSpPr txBox="1"/>
          <p:nvPr/>
        </p:nvSpPr>
        <p:spPr>
          <a:xfrm>
            <a:off x="3061335" y="6027003"/>
            <a:ext cx="7799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600" dirty="0">
                <a:hlinkClick r:id="rId2"/>
              </a:rPr>
              <a:t>https://github.com/haesleinhuepf/stackview</a:t>
            </a:r>
            <a:r>
              <a:rPr lang="en-GB" sz="1600" dirty="0"/>
              <a:t> </a:t>
            </a:r>
          </a:p>
          <a:p>
            <a:r>
              <a:rPr lang="en-GB" sz="1600" dirty="0">
                <a:hlinkClick r:id="rId3"/>
              </a:rPr>
              <a:t>https://github.com/ScaDS/BIDS-lecture-2025/blob/main/02a_image_processing/02_opening_visualizing_images.ipynb</a:t>
            </a:r>
            <a:r>
              <a:rPr lang="en-GB" sz="1600" dirty="0"/>
              <a:t>  </a:t>
            </a:r>
            <a:endParaRPr lang="LID4096" sz="1600" dirty="0"/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EB2668B6-582E-A753-338A-8D51AD00A9E3}"/>
              </a:ext>
            </a:extLst>
          </p:cNvPr>
          <p:cNvSpPr/>
          <p:nvPr/>
        </p:nvSpPr>
        <p:spPr>
          <a:xfrm>
            <a:off x="4648200" y="1132323"/>
            <a:ext cx="3406140" cy="607060"/>
          </a:xfrm>
          <a:prstGeom prst="wedgeRectCallout">
            <a:avLst>
              <a:gd name="adj1" fmla="val -53587"/>
              <a:gd name="adj2" fmla="val 19822"/>
            </a:avLst>
          </a:prstGeom>
          <a:solidFill>
            <a:schemeClr val="bg1"/>
          </a:solidFill>
          <a:ln>
            <a:solidFill>
              <a:srgbClr val="4AAB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Disclaimer: I maintain this</a:t>
            </a:r>
            <a:endParaRPr lang="LID4096" sz="2400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9113D4-4966-38F7-DDF0-FB42EC95F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9" y="1956719"/>
            <a:ext cx="4060222" cy="40864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7D7396-BFDB-C967-7C35-9DDEDAFF1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250" y="2144462"/>
            <a:ext cx="4033984" cy="39355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04955C-C1E0-3130-42CF-C4040FE41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511" y="2120562"/>
            <a:ext cx="4073340" cy="3922475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24C78CFF-12C9-FA4C-FD8D-DBAD37FA46AE}"/>
              </a:ext>
            </a:extLst>
          </p:cNvPr>
          <p:cNvSpPr/>
          <p:nvPr/>
        </p:nvSpPr>
        <p:spPr>
          <a:xfrm>
            <a:off x="9136380" y="5067300"/>
            <a:ext cx="2465803" cy="825501"/>
          </a:xfrm>
          <a:prstGeom prst="wedgeRectCallout">
            <a:avLst>
              <a:gd name="adj1" fmla="val -55444"/>
              <a:gd name="adj2" fmla="val -528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Reminder: This does not alter the image data.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312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36641-83E5-CFDF-858D-2E063BDC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images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826C-DC62-17C2-FC13-DC26E698A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Alternative: </a:t>
            </a:r>
            <a:r>
              <a:rPr lang="en-US" sz="3200" dirty="0" err="1"/>
              <a:t>stackview</a:t>
            </a:r>
            <a:endParaRPr lang="en-US" sz="3200" dirty="0"/>
          </a:p>
          <a:p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F53F0-8F75-CE0F-9630-4E11FFA6DB05}"/>
              </a:ext>
            </a:extLst>
          </p:cNvPr>
          <p:cNvSpPr txBox="1"/>
          <p:nvPr/>
        </p:nvSpPr>
        <p:spPr>
          <a:xfrm>
            <a:off x="3549015" y="6223754"/>
            <a:ext cx="7799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hlinkClick r:id="rId2"/>
              </a:rPr>
              <a:t>https://github.com/haesleinhuepf/stackview</a:t>
            </a:r>
            <a:r>
              <a:rPr lang="en-GB" dirty="0"/>
              <a:t> </a:t>
            </a:r>
            <a:endParaRPr lang="LID4096" dirty="0"/>
          </a:p>
        </p:txBody>
      </p:sp>
      <p:pic>
        <p:nvPicPr>
          <p:cNvPr id="8" name="Picture 7" descr="A close-up of a brain&#10;&#10;AI-generated content may be incorrect.">
            <a:extLst>
              <a:ext uri="{FF2B5EF4-FFF2-40B4-BE49-F238E27FC236}">
                <a16:creationId xmlns:a16="http://schemas.microsoft.com/office/drawing/2014/main" id="{EBBDCFCA-1A49-3688-B1C9-5FF8AD82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44750"/>
            <a:ext cx="3566160" cy="3566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64B4FA-FD42-0F9F-5346-ABC55421E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84" y="1928427"/>
            <a:ext cx="3439005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2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41687-1877-8860-897E-4A25F4D8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D4996-6BD6-4BC1-64E0-8743B28A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19" y="2444750"/>
            <a:ext cx="3306525" cy="3566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DB520E-9289-BA94-B7A2-9662A362F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images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F879E-F8E0-E8AA-E5F2-CC7F52F0B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B1960-6861-A729-B6CA-84DC9338377C}"/>
              </a:ext>
            </a:extLst>
          </p:cNvPr>
          <p:cNvSpPr txBox="1"/>
          <p:nvPr/>
        </p:nvSpPr>
        <p:spPr>
          <a:xfrm>
            <a:off x="3549015" y="6223754"/>
            <a:ext cx="7799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hlinkClick r:id="rId3"/>
              </a:rPr>
              <a:t>https://github.com/haesleinhuepf/stackview</a:t>
            </a:r>
            <a:r>
              <a:rPr lang="en-GB" dirty="0"/>
              <a:t> </a:t>
            </a:r>
            <a:endParaRPr lang="LID4096" dirty="0"/>
          </a:p>
        </p:txBody>
      </p:sp>
      <p:pic>
        <p:nvPicPr>
          <p:cNvPr id="14" name="Picture 1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DE4472EC-D4A8-CE86-0ADC-EDF6DB1FE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80" y="2444750"/>
            <a:ext cx="5318760" cy="3154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E54631-BEFC-9BED-2598-50B15C015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84" y="1928427"/>
            <a:ext cx="3439005" cy="485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CB391-9E83-C89C-8E77-104FF88C3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087" y="1917452"/>
            <a:ext cx="3410426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7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667DD-1A38-4840-9DFF-9F3100CB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Images and pixels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BE07A-1366-4C34-B768-8D11EE914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 image is just a matrix of numbers: pixels: “picture element”</a:t>
            </a:r>
          </a:p>
          <a:p>
            <a:r>
              <a:rPr lang="en-US" sz="3200" dirty="0"/>
              <a:t>The edges between pixels are an artefact of the imaging / digitization. They are not real!</a:t>
            </a:r>
          </a:p>
          <a:p>
            <a:endParaRPr lang="en-US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0992FD-24B8-43B4-AA2E-1561384A078E}"/>
              </a:ext>
            </a:extLst>
          </p:cNvPr>
          <p:cNvGrpSpPr/>
          <p:nvPr/>
        </p:nvGrpSpPr>
        <p:grpSpPr>
          <a:xfrm>
            <a:off x="4181031" y="5522536"/>
            <a:ext cx="2910885" cy="624329"/>
            <a:chOff x="5883361" y="5428348"/>
            <a:chExt cx="3571772" cy="86144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12E76D9D-6439-4D58-AA8E-A6D3C33192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417" b="5149"/>
            <a:stretch/>
          </p:blipFill>
          <p:spPr bwMode="auto">
            <a:xfrm>
              <a:off x="6039318" y="5428348"/>
              <a:ext cx="3109470" cy="3518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0643D8-B3C8-472E-85D4-03BCA8114BAD}"/>
                </a:ext>
              </a:extLst>
            </p:cNvPr>
            <p:cNvSpPr txBox="1"/>
            <p:nvPr/>
          </p:nvSpPr>
          <p:spPr>
            <a:xfrm>
              <a:off x="5883361" y="5738813"/>
              <a:ext cx="469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E1901F-787B-4C2D-BDF9-3DF62D3F5B4E}"/>
                </a:ext>
              </a:extLst>
            </p:cNvPr>
            <p:cNvSpPr txBox="1"/>
            <p:nvPr/>
          </p:nvSpPr>
          <p:spPr>
            <a:xfrm>
              <a:off x="8575939" y="5780192"/>
              <a:ext cx="879194" cy="50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255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50C27E3-B296-44BC-971E-C2917E3B8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1" y="3253174"/>
            <a:ext cx="2422333" cy="24034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8901422-FCD9-4E4B-B5BF-A51322D4E800}"/>
              </a:ext>
            </a:extLst>
          </p:cNvPr>
          <p:cNvSpPr/>
          <p:nvPr/>
        </p:nvSpPr>
        <p:spPr>
          <a:xfrm>
            <a:off x="1929242" y="3595511"/>
            <a:ext cx="146755" cy="1467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F49A35-D4C0-49C7-B1E0-AC4B591D4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620" y="3200743"/>
            <a:ext cx="2257319" cy="225731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4D9BCD-2E1A-4A4F-BD20-677334BD3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970" y="3174586"/>
            <a:ext cx="3523851" cy="227821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9F7730-CFAF-1171-4E8A-70B0EEF44E28}"/>
              </a:ext>
            </a:extLst>
          </p:cNvPr>
          <p:cNvCxnSpPr/>
          <p:nvPr/>
        </p:nvCxnSpPr>
        <p:spPr>
          <a:xfrm flipV="1">
            <a:off x="2075997" y="3174586"/>
            <a:ext cx="2296476" cy="4131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4C8111-8D75-BC61-FE03-29ED37F9C385}"/>
              </a:ext>
            </a:extLst>
          </p:cNvPr>
          <p:cNvCxnSpPr>
            <a:cxnSpLocks/>
          </p:cNvCxnSpPr>
          <p:nvPr/>
        </p:nvCxnSpPr>
        <p:spPr>
          <a:xfrm>
            <a:off x="2092136" y="3742267"/>
            <a:ext cx="2288567" cy="17105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2064D-BA35-F6F9-D321-E9CFDABD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Orthogonal planes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AE4C7-6283-FF19-E65B-800B969B9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10" name="Picture 9" descr="A close-up of a mri&#10;&#10;AI-generated content may be incorrect.">
            <a:extLst>
              <a:ext uri="{FF2B5EF4-FFF2-40B4-BE49-F238E27FC236}">
                <a16:creationId xmlns:a16="http://schemas.microsoft.com/office/drawing/2014/main" id="{E8A14120-F50A-A9FF-C98C-395CFA491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4290"/>
            <a:ext cx="11455400" cy="3231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31206-9BF9-20F2-77A4-842B5D483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1595"/>
            <a:ext cx="5915851" cy="504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CFFA68-0D7E-07D5-F694-359F2B580076}"/>
              </a:ext>
            </a:extLst>
          </p:cNvPr>
          <p:cNvSpPr txBox="1"/>
          <p:nvPr/>
        </p:nvSpPr>
        <p:spPr>
          <a:xfrm>
            <a:off x="3075940" y="6053605"/>
            <a:ext cx="5228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600" dirty="0">
                <a:hlinkClick r:id="rId4"/>
              </a:rPr>
              <a:t>https://github.com/ScaDS/BIDS-lecture-2025/blob/main/02a_image_processing/06_inspecting_3d_images.ipynb</a:t>
            </a:r>
            <a:r>
              <a:rPr lang="en-GB" sz="1600" dirty="0"/>
              <a:t> 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2218863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FF0C-30FD-FF16-32CB-D0F9C29B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Orthogonal planes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01486-99A8-0894-662C-5EAA3FB23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BE74DB-5E8C-17CD-6A56-5635F3F30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74000"/>
            <a:ext cx="3756869" cy="4176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FB5A69-9DFF-3AFD-8CE5-B68C5439C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928" y="1894319"/>
            <a:ext cx="3747944" cy="3390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17290B-1E8E-055A-721E-7615FFC47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171" y="1894319"/>
            <a:ext cx="3363130" cy="4176281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E6372EB6-4D46-CB5E-C40F-6079FE7C6DED}"/>
              </a:ext>
            </a:extLst>
          </p:cNvPr>
          <p:cNvSpPr/>
          <p:nvPr/>
        </p:nvSpPr>
        <p:spPr>
          <a:xfrm>
            <a:off x="8599990" y="365125"/>
            <a:ext cx="3592010" cy="1351394"/>
          </a:xfrm>
          <a:prstGeom prst="wedgeRectCallout">
            <a:avLst>
              <a:gd name="adj1" fmla="val 22024"/>
              <a:gd name="adj2" fmla="val 684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Quiz: What does this T stand for?</a:t>
            </a:r>
            <a:endParaRPr lang="LID4096" sz="36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6948E3-B3F9-4BEE-1BA7-8CB4D7915641}"/>
              </a:ext>
            </a:extLst>
          </p:cNvPr>
          <p:cNvSpPr/>
          <p:nvPr/>
        </p:nvSpPr>
        <p:spPr>
          <a:xfrm>
            <a:off x="5382228" y="3611303"/>
            <a:ext cx="358815" cy="370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B4BA1C-7EFB-3FBF-39FB-D8C1A5A5C5C4}"/>
              </a:ext>
            </a:extLst>
          </p:cNvPr>
          <p:cNvSpPr/>
          <p:nvPr/>
        </p:nvSpPr>
        <p:spPr>
          <a:xfrm>
            <a:off x="9696370" y="3058610"/>
            <a:ext cx="358815" cy="370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E02E1-EDF5-7219-AD8A-D77819AFFE08}"/>
              </a:ext>
            </a:extLst>
          </p:cNvPr>
          <p:cNvSpPr txBox="1"/>
          <p:nvPr/>
        </p:nvSpPr>
        <p:spPr>
          <a:xfrm>
            <a:off x="3075940" y="6053605"/>
            <a:ext cx="5228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600" dirty="0">
                <a:hlinkClick r:id="rId5"/>
              </a:rPr>
              <a:t>https://github.com/ScaDS/BIDS-lecture-2025/blob/main/02a_image_processing/06_inspecting_3d_images.ipynb</a:t>
            </a:r>
            <a:r>
              <a:rPr lang="en-GB" sz="1600" dirty="0"/>
              <a:t> 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387041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357D-3D20-4E04-B22E-751A63EB0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Cropping and resampling images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4DE2D-73C3-4E0F-83D6-91BC41E73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Indexing and cropping </a:t>
            </a:r>
            <a:r>
              <a:rPr lang="en-US" sz="2800" i="1" dirty="0" err="1"/>
              <a:t>numpy</a:t>
            </a:r>
            <a:r>
              <a:rPr lang="en-US" sz="2800" i="1" dirty="0"/>
              <a:t>-arrays</a:t>
            </a:r>
            <a:r>
              <a:rPr lang="en-US" sz="2800" dirty="0"/>
              <a:t> works like with python arrays.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B907BE-95DB-4843-AA02-2FB93EF72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70" y="1751017"/>
            <a:ext cx="2324424" cy="2781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FCFD92-5C3C-4F09-ADCB-0AD4A5277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007" y="1753656"/>
            <a:ext cx="2629267" cy="3181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3FBC1D-BD4A-449A-AB48-426C4C08E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497" y="2395674"/>
            <a:ext cx="2391109" cy="3115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09A628-EB46-46AA-8C20-8E7EC24B3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7864" y="2345377"/>
            <a:ext cx="2419688" cy="3153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664F7D-8611-4EC5-90A8-4D34FF2F7BC2}"/>
              </a:ext>
            </a:extLst>
          </p:cNvPr>
          <p:cNvSpPr txBox="1"/>
          <p:nvPr/>
        </p:nvSpPr>
        <p:spPr>
          <a:xfrm>
            <a:off x="402771" y="4615543"/>
            <a:ext cx="247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Original image</a:t>
            </a:r>
            <a:endParaRPr lang="LID4096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45B9F4-8AF1-4144-9D85-B31A10F2D845}"/>
              </a:ext>
            </a:extLst>
          </p:cNvPr>
          <p:cNvSpPr txBox="1"/>
          <p:nvPr/>
        </p:nvSpPr>
        <p:spPr>
          <a:xfrm>
            <a:off x="2591096" y="5510784"/>
            <a:ext cx="3233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Sub-sampled image</a:t>
            </a:r>
            <a:endParaRPr lang="LID4096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39D9EA-0E04-43E0-A201-46D1E7643E0A}"/>
              </a:ext>
            </a:extLst>
          </p:cNvPr>
          <p:cNvSpPr txBox="1"/>
          <p:nvPr/>
        </p:nvSpPr>
        <p:spPr>
          <a:xfrm>
            <a:off x="5921825" y="4938631"/>
            <a:ext cx="247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Cropped image</a:t>
            </a:r>
            <a:endParaRPr lang="LID4096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BFE34F-2EF2-4B9C-90C2-8E10ACEFC305}"/>
              </a:ext>
            </a:extLst>
          </p:cNvPr>
          <p:cNvSpPr txBox="1"/>
          <p:nvPr/>
        </p:nvSpPr>
        <p:spPr>
          <a:xfrm>
            <a:off x="8937171" y="5498592"/>
            <a:ext cx="247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Flipped image</a:t>
            </a:r>
            <a:endParaRPr lang="LID4096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FEF20-71F3-E6C7-2DA1-1951A9D52F28}"/>
              </a:ext>
            </a:extLst>
          </p:cNvPr>
          <p:cNvSpPr txBox="1"/>
          <p:nvPr/>
        </p:nvSpPr>
        <p:spPr>
          <a:xfrm>
            <a:off x="3106420" y="6319859"/>
            <a:ext cx="541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400" dirty="0">
                <a:hlinkClick r:id="rId6"/>
              </a:rPr>
              <a:t>https://github.com/ScaDS/BIDS-lecture-2025/blob/main/02a_image_processing/05_Cropping_images.ipynb</a:t>
            </a:r>
            <a:r>
              <a:rPr lang="en-GB" sz="1400" dirty="0"/>
              <a:t> </a:t>
            </a:r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39847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C88F-BBF4-1C40-1803-8BA0C3BA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Cropping and resampling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85174-CC97-59F2-A4CF-8401EBAE9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Crop out the region you’re interested in</a:t>
            </a:r>
            <a:endParaRPr lang="LID4096" sz="2800" dirty="0"/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A0E8C2-5A04-0AB4-DA70-1D212E700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904" y="1799506"/>
            <a:ext cx="4456329" cy="40035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412248-4CBC-3E23-CA3A-AE9998EF25B2}"/>
              </a:ext>
            </a:extLst>
          </p:cNvPr>
          <p:cNvSpPr/>
          <p:nvPr/>
        </p:nvSpPr>
        <p:spPr>
          <a:xfrm>
            <a:off x="3396171" y="3064163"/>
            <a:ext cx="1505014" cy="1331054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D9C935E-0BD6-63F8-F955-955E496435BD}"/>
              </a:ext>
            </a:extLst>
          </p:cNvPr>
          <p:cNvSpPr/>
          <p:nvPr/>
        </p:nvSpPr>
        <p:spPr>
          <a:xfrm>
            <a:off x="6664076" y="2075115"/>
            <a:ext cx="2071674" cy="1264079"/>
          </a:xfrm>
          <a:prstGeom prst="wedgeRectCallout">
            <a:avLst>
              <a:gd name="adj1" fmla="val -136394"/>
              <a:gd name="adj2" fmla="val 5708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Interesting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2AE793B4-E65D-1A59-F64C-22CBCE0A9DA3}"/>
              </a:ext>
            </a:extLst>
          </p:cNvPr>
          <p:cNvSpPr/>
          <p:nvPr/>
        </p:nvSpPr>
        <p:spPr>
          <a:xfrm>
            <a:off x="6664076" y="3589307"/>
            <a:ext cx="2071674" cy="1264079"/>
          </a:xfrm>
          <a:prstGeom prst="wedgeRectCallout">
            <a:avLst>
              <a:gd name="adj1" fmla="val -68603"/>
              <a:gd name="adj2" fmla="val -39424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Not interesting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E322D83-5D9D-1E6B-439F-92E47267C877}"/>
              </a:ext>
            </a:extLst>
          </p:cNvPr>
          <p:cNvSpPr/>
          <p:nvPr/>
        </p:nvSpPr>
        <p:spPr>
          <a:xfrm>
            <a:off x="9024665" y="4166886"/>
            <a:ext cx="2984240" cy="1732981"/>
          </a:xfrm>
          <a:prstGeom prst="wedgeRectCallout">
            <a:avLst>
              <a:gd name="adj1" fmla="val -54879"/>
              <a:gd name="adj2" fmla="val 2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 this case </a:t>
            </a:r>
            <a:br>
              <a:rPr lang="en-US" sz="2000" dirty="0"/>
            </a:br>
            <a:r>
              <a:rPr lang="en-US" sz="2000" dirty="0"/>
              <a:t>you can spare </a:t>
            </a:r>
            <a:br>
              <a:rPr lang="en-US" sz="2000" dirty="0"/>
            </a:br>
            <a:r>
              <a:rPr lang="en-US" sz="2000" dirty="0"/>
              <a:t>8/9 compute time and memory for subsequent processing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0E3130-FBEF-9C25-8944-42F79ECADC9F}"/>
              </a:ext>
            </a:extLst>
          </p:cNvPr>
          <p:cNvSpPr txBox="1"/>
          <p:nvPr/>
        </p:nvSpPr>
        <p:spPr>
          <a:xfrm>
            <a:off x="3309456" y="5858054"/>
            <a:ext cx="60975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1200" b="0" i="0" u="none" strike="noStrike" baseline="0" dirty="0">
                <a:latin typeface="Calibri" panose="020F0502020204030204" pitchFamily="34" charset="0"/>
              </a:rPr>
              <a:t>Image data source: Nasreddin Abolmaali, TU Dresden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B2FDC-7345-31E6-6C53-9F0DC292FA80}"/>
              </a:ext>
            </a:extLst>
          </p:cNvPr>
          <p:cNvSpPr txBox="1"/>
          <p:nvPr/>
        </p:nvSpPr>
        <p:spPr>
          <a:xfrm>
            <a:off x="3106420" y="6319859"/>
            <a:ext cx="541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400" dirty="0">
                <a:hlinkClick r:id="rId3"/>
              </a:rPr>
              <a:t>https://github.com/ScaDS/BIDS-lecture-2025/blob/main/02a_image_processing/05_Cropping_images.ipynb</a:t>
            </a:r>
            <a:r>
              <a:rPr lang="en-GB" sz="1400" dirty="0"/>
              <a:t> </a:t>
            </a:r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148098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7DDC6-1ED6-24BE-CC66-10748549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Brightness, contrast, display-range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6564-97C0-B7AF-0FB8-523F74C80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After loading data, make sure you can see the </a:t>
            </a:r>
            <a:br>
              <a:rPr lang="en-US" sz="2800" dirty="0"/>
            </a:br>
            <a:r>
              <a:rPr lang="en-US" sz="2800" dirty="0"/>
              <a:t>structure you’re interested 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EBEBC-D334-04E0-63A0-2E609162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7" y="2198375"/>
            <a:ext cx="3510999" cy="3500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B6B4C-1F21-76C5-07C3-DE22FB709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552" y="2222842"/>
            <a:ext cx="3489541" cy="3500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06D0D9-2959-7632-E22D-A5BF42F4A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720" y="1481561"/>
            <a:ext cx="3805694" cy="4241543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12631BC0-0821-A9A3-D283-630AAF32622D}"/>
              </a:ext>
            </a:extLst>
          </p:cNvPr>
          <p:cNvSpPr/>
          <p:nvPr/>
        </p:nvSpPr>
        <p:spPr>
          <a:xfrm>
            <a:off x="9433367" y="4872942"/>
            <a:ext cx="2620382" cy="1049023"/>
          </a:xfrm>
          <a:prstGeom prst="wedgeRectCallout">
            <a:avLst/>
          </a:prstGeom>
          <a:solidFill>
            <a:schemeClr val="bg1"/>
          </a:solidFill>
          <a:ln w="28575">
            <a:solidFill>
              <a:srgbClr val="4AAB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95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percentile works with all images. 10000 does not.</a:t>
            </a:r>
            <a:endParaRPr lang="LID4096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108C93-8595-5B71-20A6-92C178309909}"/>
              </a:ext>
            </a:extLst>
          </p:cNvPr>
          <p:cNvCxnSpPr/>
          <p:nvPr/>
        </p:nvCxnSpPr>
        <p:spPr>
          <a:xfrm>
            <a:off x="5822066" y="2511706"/>
            <a:ext cx="1597306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FF7FD-BE8C-5ED4-A838-06F03729A62C}"/>
              </a:ext>
            </a:extLst>
          </p:cNvPr>
          <p:cNvCxnSpPr>
            <a:cxnSpLocks/>
          </p:cNvCxnSpPr>
          <p:nvPr/>
        </p:nvCxnSpPr>
        <p:spPr>
          <a:xfrm>
            <a:off x="9608917" y="2500131"/>
            <a:ext cx="1896319" cy="0"/>
          </a:xfrm>
          <a:prstGeom prst="line">
            <a:avLst/>
          </a:prstGeom>
          <a:ln w="57150">
            <a:solidFill>
              <a:srgbClr val="4AAB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14D7EEC-F1A0-D7BE-CA68-34B9C86A7606}"/>
              </a:ext>
            </a:extLst>
          </p:cNvPr>
          <p:cNvSpPr txBox="1"/>
          <p:nvPr/>
        </p:nvSpPr>
        <p:spPr>
          <a:xfrm>
            <a:off x="3086100" y="6067643"/>
            <a:ext cx="5184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600" dirty="0">
                <a:hlinkClick r:id="rId5"/>
              </a:rPr>
              <a:t>https://github.com/ScaDS/BIDS-lecture-2025/blob/main/02a_image_processing/04_Brightness_and_Contrast.ipynb</a:t>
            </a:r>
            <a:r>
              <a:rPr lang="en-GB" sz="1600" dirty="0"/>
              <a:t> 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376903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7493CF6A-1C63-2F2E-6043-8D9B55C00AAF}"/>
              </a:ext>
            </a:extLst>
          </p:cNvPr>
          <p:cNvCxnSpPr>
            <a:cxnSpLocks/>
            <a:stCxn id="5" idx="0"/>
            <a:endCxn id="11" idx="0"/>
          </p:cNvCxnSpPr>
          <p:nvPr/>
        </p:nvCxnSpPr>
        <p:spPr>
          <a:xfrm rot="5400000" flipH="1" flipV="1">
            <a:off x="4630510" y="-338840"/>
            <a:ext cx="976507" cy="4416024"/>
          </a:xfrm>
          <a:prstGeom prst="bentConnector3">
            <a:avLst>
              <a:gd name="adj1" fmla="val 12341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E29497B-28F1-FDC4-AFFE-22E23ECB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8CF89-26F4-2A81-9000-28DB3AFF8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 are just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8E0F1-8E52-1BF4-E56C-B5ACD4A7B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07" y="2357425"/>
            <a:ext cx="3573087" cy="3535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CD73C7-5B95-C593-B19F-AC79F6C76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220" y="1459068"/>
            <a:ext cx="3620226" cy="4355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C8B18D-1D0C-112C-DBFD-83AB9C97F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72" y="3526145"/>
            <a:ext cx="3446154" cy="23275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290B42-F3A2-A774-4941-A314DD40F79B}"/>
              </a:ext>
            </a:extLst>
          </p:cNvPr>
          <p:cNvSpPr txBox="1"/>
          <p:nvPr/>
        </p:nvSpPr>
        <p:spPr>
          <a:xfrm>
            <a:off x="4580133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https://scikit-image.org/</a:t>
            </a:r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34ED2C-C5A0-FA46-C7E9-93C801FA0750}"/>
              </a:ext>
            </a:extLst>
          </p:cNvPr>
          <p:cNvSpPr/>
          <p:nvPr/>
        </p:nvSpPr>
        <p:spPr>
          <a:xfrm>
            <a:off x="7130005" y="1380918"/>
            <a:ext cx="393539" cy="7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8754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32D9-E291-DF62-D0C2-D32F0D3B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880AD-576E-6699-6E56-A050F3235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Use every opportunity and play with filter parameters to get an idea what they do.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C5BD7-F522-3CDE-2D30-50A071C1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34" y="2108250"/>
            <a:ext cx="3401923" cy="3918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9B377D-1AE2-CDE1-5F49-6A17CE506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571" y="1790828"/>
            <a:ext cx="3611273" cy="4206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A6D7E-6529-3391-E4A4-6F29BEE74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539" y="1795629"/>
            <a:ext cx="3650525" cy="416735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9C3F6E-3C81-6AD4-B839-37F5719779B8}"/>
              </a:ext>
            </a:extLst>
          </p:cNvPr>
          <p:cNvCxnSpPr/>
          <p:nvPr/>
        </p:nvCxnSpPr>
        <p:spPr>
          <a:xfrm>
            <a:off x="7458891" y="2063932"/>
            <a:ext cx="56170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AF3A2A-3F37-03BD-29C6-849C81A0A34E}"/>
              </a:ext>
            </a:extLst>
          </p:cNvPr>
          <p:cNvCxnSpPr/>
          <p:nvPr/>
        </p:nvCxnSpPr>
        <p:spPr>
          <a:xfrm>
            <a:off x="11530157" y="2059576"/>
            <a:ext cx="56170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284068-531E-35B0-9EF3-82AB7E09E2AC}"/>
              </a:ext>
            </a:extLst>
          </p:cNvPr>
          <p:cNvSpPr txBox="1"/>
          <p:nvPr/>
        </p:nvSpPr>
        <p:spPr>
          <a:xfrm>
            <a:off x="3195253" y="6027003"/>
            <a:ext cx="5044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600" dirty="0">
                <a:hlinkClick r:id="rId5"/>
              </a:rPr>
              <a:t>https://github.com/ScaDS/BIDS-lecture-2025/blob/main/02a_image_processing/07_Image_Filters.ipynb</a:t>
            </a:r>
            <a:r>
              <a:rPr lang="en-GB" sz="1600" dirty="0"/>
              <a:t> 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2866109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E8F5-D081-B1AF-BCF4-7B2D0CE1D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A516C-DA60-21D4-02E5-68227BC47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Use every opportunity and play with filter parameters to get an idea what they do.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0EEBA75-8FE5-FD74-B648-3814CDDE1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12" y="1995970"/>
            <a:ext cx="3947629" cy="3947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076674-7985-47F7-4343-C81ECF9F8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54350"/>
            <a:ext cx="6269459" cy="1430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8B01D7-9A00-E1D7-818F-2D3FC3292927}"/>
              </a:ext>
            </a:extLst>
          </p:cNvPr>
          <p:cNvSpPr txBox="1"/>
          <p:nvPr/>
        </p:nvSpPr>
        <p:spPr>
          <a:xfrm>
            <a:off x="3274933" y="6275440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https://github.com/haesleinhuepf/stackview#interact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68665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28926-C629-DBB4-B873-D22A3602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8D606-C643-1B32-5555-B79D3F7FF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... may be custom functions</a:t>
            </a:r>
          </a:p>
          <a:p>
            <a:pPr marL="0" indent="0">
              <a:buNone/>
            </a:pPr>
            <a:r>
              <a:rPr lang="en-US" sz="2800" dirty="0"/>
              <a:t>Recommendation: Apply custom filters to super simple images to see if they do the right thing.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DDF9C-901C-2B07-B6A6-8711DBEC7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253" y="2823458"/>
            <a:ext cx="5390972" cy="2259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1765E-EAF7-CE01-1035-7E73F754C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513" y="2636108"/>
            <a:ext cx="3192205" cy="3418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58BFB-FC95-8C30-1640-06146E9F6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" y="3443007"/>
            <a:ext cx="3100189" cy="261180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535ABC2-B7B9-AB20-5306-E9D3615D539A}"/>
              </a:ext>
            </a:extLst>
          </p:cNvPr>
          <p:cNvSpPr/>
          <p:nvPr/>
        </p:nvSpPr>
        <p:spPr>
          <a:xfrm>
            <a:off x="3109282" y="5090984"/>
            <a:ext cx="5706231" cy="255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30C65EAA-7565-8E1A-6734-891C7D2FEC81}"/>
              </a:ext>
            </a:extLst>
          </p:cNvPr>
          <p:cNvCxnSpPr/>
          <p:nvPr/>
        </p:nvCxnSpPr>
        <p:spPr>
          <a:xfrm>
            <a:off x="5346441" y="3163080"/>
            <a:ext cx="1222310" cy="839755"/>
          </a:xfrm>
          <a:prstGeom prst="bentConnector3">
            <a:avLst>
              <a:gd name="adj1" fmla="val 10114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E4C97B40-B4EF-1437-853E-CAECDAD3B99C}"/>
              </a:ext>
            </a:extLst>
          </p:cNvPr>
          <p:cNvCxnSpPr>
            <a:cxnSpLocks/>
          </p:cNvCxnSpPr>
          <p:nvPr/>
        </p:nvCxnSpPr>
        <p:spPr>
          <a:xfrm>
            <a:off x="4767943" y="4170784"/>
            <a:ext cx="1950098" cy="279918"/>
          </a:xfrm>
          <a:prstGeom prst="bentConnector3">
            <a:avLst>
              <a:gd name="adj1" fmla="val 9976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11177ED-0C55-740D-8D4B-2FF1E5683891}"/>
              </a:ext>
            </a:extLst>
          </p:cNvPr>
          <p:cNvCxnSpPr>
            <a:cxnSpLocks/>
          </p:cNvCxnSpPr>
          <p:nvPr/>
        </p:nvCxnSpPr>
        <p:spPr>
          <a:xfrm>
            <a:off x="3726025" y="4666988"/>
            <a:ext cx="575387" cy="166269"/>
          </a:xfrm>
          <a:prstGeom prst="bentConnector3">
            <a:avLst>
              <a:gd name="adj1" fmla="val 10189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2C7C503-1B9D-2535-C580-3FAA61F4438A}"/>
              </a:ext>
            </a:extLst>
          </p:cNvPr>
          <p:cNvSpPr txBox="1"/>
          <p:nvPr/>
        </p:nvSpPr>
        <p:spPr>
          <a:xfrm>
            <a:off x="3195253" y="6027003"/>
            <a:ext cx="5044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600" dirty="0">
                <a:hlinkClick r:id="rId5"/>
              </a:rPr>
              <a:t>https://github.com/ScaDS/BIDS-lecture-2025/blob/main/02a_image_processing/07_Image_Filters.ipynb</a:t>
            </a:r>
            <a:r>
              <a:rPr lang="en-GB" sz="1600" dirty="0"/>
              <a:t> 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16567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749A5-F92F-F245-B2FD-309A5459F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Binarization / Thresholding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FBE5F-9117-4AB5-DCDF-3AD709BE0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82700"/>
            <a:ext cx="3065374" cy="3726179"/>
          </a:xfrm>
        </p:spPr>
        <p:txBody>
          <a:bodyPr>
            <a:normAutofit/>
          </a:bodyPr>
          <a:lstStyle/>
          <a:p>
            <a:r>
              <a:rPr lang="en-US" sz="2400" dirty="0"/>
              <a:t>Turn images into binary images </a:t>
            </a:r>
            <a:br>
              <a:rPr lang="en-US" sz="2400" dirty="0"/>
            </a:br>
            <a:r>
              <a:rPr lang="en-US" sz="2400" dirty="0"/>
              <a:t>(most basic form of segmentation)</a:t>
            </a:r>
          </a:p>
          <a:p>
            <a:r>
              <a:rPr lang="en-US" sz="2400" dirty="0"/>
              <a:t>Basic </a:t>
            </a:r>
            <a:r>
              <a:rPr lang="en-US" sz="2400" dirty="0">
                <a:solidFill>
                  <a:srgbClr val="FF0000"/>
                </a:solidFill>
              </a:rPr>
              <a:t>math</a:t>
            </a:r>
            <a:r>
              <a:rPr lang="en-US" sz="2400" dirty="0"/>
              <a:t> operation thanks to </a:t>
            </a:r>
            <a:r>
              <a:rPr lang="en-US" sz="2400" dirty="0" err="1"/>
              <a:t>numpy</a:t>
            </a:r>
            <a:endParaRPr lang="en-US" sz="2400" dirty="0"/>
          </a:p>
          <a:p>
            <a:r>
              <a:rPr lang="en-US" sz="2400" dirty="0"/>
              <a:t>Applied to every pixel individually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B8FF65-5A11-A8EA-0C6D-EA27BEC7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20" y="1868697"/>
            <a:ext cx="3899337" cy="40532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C77C2E-1B6E-5859-6333-7C04FBDA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397" y="1616229"/>
            <a:ext cx="3993401" cy="441240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57D6F4-A00D-3748-E9D2-73C115D60737}"/>
              </a:ext>
            </a:extLst>
          </p:cNvPr>
          <p:cNvCxnSpPr/>
          <p:nvPr/>
        </p:nvCxnSpPr>
        <p:spPr>
          <a:xfrm>
            <a:off x="9738097" y="2042160"/>
            <a:ext cx="1163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298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75DD5-F9F3-41EA-8A5E-57A9588E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D2099-3114-4F19-B5C4-24B369E98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histogram shows the probability distribution of pixel intensities.</a:t>
            </a:r>
          </a:p>
          <a:p>
            <a:r>
              <a:rPr lang="en-US" sz="2400" dirty="0"/>
              <a:t>The probability of a pixel having a certain intensity can be measured by counting pixels and calculating the frequency of the given intensity.</a:t>
            </a:r>
          </a:p>
          <a:p>
            <a:r>
              <a:rPr lang="en-US" sz="2400" dirty="0"/>
              <a:t>Whenever you see a histogram, try to imagine the lookup-table on the X-axis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2D8FC-0213-488B-AD7C-31B6B9C6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66" y="3152632"/>
            <a:ext cx="2740169" cy="2740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CF85F5-C2EB-426E-BCA3-DA495F397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690" y="3152632"/>
            <a:ext cx="3253953" cy="2740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D48CB-EE2B-4FC3-A364-FAF556EF3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845" y="3152632"/>
            <a:ext cx="3253955" cy="27401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9E47C2-8892-4949-A1F1-B3A8D360D64D}"/>
              </a:ext>
            </a:extLst>
          </p:cNvPr>
          <p:cNvGrpSpPr/>
          <p:nvPr/>
        </p:nvGrpSpPr>
        <p:grpSpPr>
          <a:xfrm rot="10800000">
            <a:off x="4940491" y="5575300"/>
            <a:ext cx="6794309" cy="242050"/>
            <a:chOff x="4563421" y="5100915"/>
            <a:chExt cx="6794309" cy="2420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7F8004-BD5D-42BC-A3A2-24A01B6EA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563421" y="5100915"/>
              <a:ext cx="2556681" cy="2420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9F6E81-C2DD-4F47-A21A-55A098236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8969372" y="5100915"/>
              <a:ext cx="2388358" cy="24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486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65AC5-87A6-A94E-5FC2-F2AE2D51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Morphological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A2DEB-143A-683A-C0DD-0F00157BF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 </a:t>
            </a:r>
            <a:r>
              <a:rPr lang="en-US" sz="3200" i="1" dirty="0"/>
              <a:t>morph</a:t>
            </a:r>
            <a:r>
              <a:rPr lang="en-US" sz="3200" dirty="0"/>
              <a:t> objects in binary images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AE5CB-3A7B-2298-692A-A88B26830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67" y="2776405"/>
            <a:ext cx="3200475" cy="3182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8835B8-BF96-4F91-2B08-BAAF3D673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89" y="1869440"/>
            <a:ext cx="3349538" cy="4024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2856F9-A9CB-5560-827C-0220802F8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0" y="1866961"/>
            <a:ext cx="3323233" cy="4068550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3CA7DD7-E9DD-8974-92FF-89B2167448B3}"/>
              </a:ext>
            </a:extLst>
          </p:cNvPr>
          <p:cNvCxnSpPr>
            <a:cxnSpLocks/>
            <a:stCxn id="5" idx="0"/>
          </p:cNvCxnSpPr>
          <p:nvPr/>
        </p:nvCxnSpPr>
        <p:spPr>
          <a:xfrm rot="5400000" flipH="1" flipV="1">
            <a:off x="3859253" y="145513"/>
            <a:ext cx="909444" cy="4352340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965347E0-2C85-A1BD-FAD1-BB1067FB7953}"/>
              </a:ext>
            </a:extLst>
          </p:cNvPr>
          <p:cNvCxnSpPr>
            <a:cxnSpLocks/>
          </p:cNvCxnSpPr>
          <p:nvPr/>
        </p:nvCxnSpPr>
        <p:spPr>
          <a:xfrm flipV="1">
            <a:off x="5885072" y="1865616"/>
            <a:ext cx="5097888" cy="821740"/>
          </a:xfrm>
          <a:prstGeom prst="bentConnector3">
            <a:avLst>
              <a:gd name="adj1" fmla="val 4322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98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3375D-61B6-B17B-D9F0-E82C937C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Quiz: Image processing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757F0-2BEB-2062-3821-71A8D6E6D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0"/>
            <a:ext cx="3271520" cy="2974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Which kind of operation is applied here?</a:t>
            </a:r>
            <a:endParaRPr lang="LID4096" dirty="0"/>
          </a:p>
        </p:txBody>
      </p:sp>
      <p:pic>
        <p:nvPicPr>
          <p:cNvPr id="4" name="Imagem 27">
            <a:extLst>
              <a:ext uri="{FF2B5EF4-FFF2-40B4-BE49-F238E27FC236}">
                <a16:creationId xmlns:a16="http://schemas.microsoft.com/office/drawing/2014/main" id="{3667068E-3AF7-C332-68E9-8FB440298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95" y="4452691"/>
            <a:ext cx="1479108" cy="1479108"/>
          </a:xfrm>
          <a:prstGeom prst="rect">
            <a:avLst/>
          </a:prstGeom>
        </p:spPr>
      </p:pic>
      <p:pic>
        <p:nvPicPr>
          <p:cNvPr id="5" name="Imagem 28">
            <a:extLst>
              <a:ext uri="{FF2B5EF4-FFF2-40B4-BE49-F238E27FC236}">
                <a16:creationId xmlns:a16="http://schemas.microsoft.com/office/drawing/2014/main" id="{7202892D-9B05-1DB3-44E6-B769C02AA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03" y="4451125"/>
            <a:ext cx="1479108" cy="1479108"/>
          </a:xfrm>
          <a:prstGeom prst="rect">
            <a:avLst/>
          </a:prstGeom>
        </p:spPr>
      </p:pic>
      <p:pic>
        <p:nvPicPr>
          <p:cNvPr id="6" name="Imagem 30">
            <a:extLst>
              <a:ext uri="{FF2B5EF4-FFF2-40B4-BE49-F238E27FC236}">
                <a16:creationId xmlns:a16="http://schemas.microsoft.com/office/drawing/2014/main" id="{D9B5464A-FBCF-588B-C355-E67925F319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94" y="4475433"/>
            <a:ext cx="1479108" cy="1479108"/>
          </a:xfrm>
          <a:prstGeom prst="rect">
            <a:avLst/>
          </a:prstGeom>
        </p:spPr>
      </p:pic>
      <p:pic>
        <p:nvPicPr>
          <p:cNvPr id="7" name="Imagem 29">
            <a:extLst>
              <a:ext uri="{FF2B5EF4-FFF2-40B4-BE49-F238E27FC236}">
                <a16:creationId xmlns:a16="http://schemas.microsoft.com/office/drawing/2014/main" id="{F6F94928-F206-9C74-6429-078CC8907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384" y="4475433"/>
            <a:ext cx="1479108" cy="1479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8932E-F6D5-5B1B-C95A-D6F976EF6A1D}"/>
              </a:ext>
            </a:extLst>
          </p:cNvPr>
          <p:cNvSpPr txBox="1"/>
          <p:nvPr/>
        </p:nvSpPr>
        <p:spPr>
          <a:xfrm>
            <a:off x="6945674" y="4607553"/>
            <a:ext cx="205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Binarization</a:t>
            </a:r>
            <a:endParaRPr lang="LID4096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B3845-2280-A49E-A68B-751A93EE6EB6}"/>
              </a:ext>
            </a:extLst>
          </p:cNvPr>
          <p:cNvSpPr txBox="1"/>
          <p:nvPr/>
        </p:nvSpPr>
        <p:spPr>
          <a:xfrm>
            <a:off x="1019678" y="4650858"/>
            <a:ext cx="1672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Denoising</a:t>
            </a:r>
            <a:endParaRPr lang="LID4096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F760D-AE0B-E383-69C5-4B1977D55557}"/>
              </a:ext>
            </a:extLst>
          </p:cNvPr>
          <p:cNvSpPr txBox="1"/>
          <p:nvPr/>
        </p:nvSpPr>
        <p:spPr>
          <a:xfrm>
            <a:off x="3980766" y="4609119"/>
            <a:ext cx="1996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Background removal</a:t>
            </a:r>
            <a:endParaRPr lang="LID4096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2AC05A-4C06-A6E2-19AB-F1F140A443F0}"/>
              </a:ext>
            </a:extLst>
          </p:cNvPr>
          <p:cNvSpPr txBox="1"/>
          <p:nvPr/>
        </p:nvSpPr>
        <p:spPr>
          <a:xfrm>
            <a:off x="9811954" y="4549659"/>
            <a:ext cx="2471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Morphological operation</a:t>
            </a:r>
            <a:endParaRPr lang="LID4096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92B0E9-1E1D-1727-2E53-1C9DD379B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337" y="1282699"/>
            <a:ext cx="2957263" cy="2970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912CFF-EBC5-47B5-23AC-C29E7E4814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856" y="1261328"/>
            <a:ext cx="2977364" cy="2970643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E8BC1EFE-5208-7FFA-0C39-22E7B3BE57D1}"/>
              </a:ext>
            </a:extLst>
          </p:cNvPr>
          <p:cNvSpPr/>
          <p:nvPr/>
        </p:nvSpPr>
        <p:spPr>
          <a:xfrm>
            <a:off x="6705600" y="2216718"/>
            <a:ext cx="1230022" cy="10598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?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2677410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7217C-6BC2-E2E3-F190-5F2A8068F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2FF2-2D68-E6C3-0668-D1A11F3C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Quiz: Image processing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D81FF-5A10-7894-EBB2-295E6B807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0"/>
            <a:ext cx="3271520" cy="2974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Which kind of operation is applied here?</a:t>
            </a:r>
            <a:endParaRPr lang="LID4096" dirty="0"/>
          </a:p>
        </p:txBody>
      </p:sp>
      <p:pic>
        <p:nvPicPr>
          <p:cNvPr id="4" name="Imagem 27">
            <a:extLst>
              <a:ext uri="{FF2B5EF4-FFF2-40B4-BE49-F238E27FC236}">
                <a16:creationId xmlns:a16="http://schemas.microsoft.com/office/drawing/2014/main" id="{40C47613-79BD-7D25-B72B-423634ACA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95" y="4452691"/>
            <a:ext cx="1479108" cy="1479108"/>
          </a:xfrm>
          <a:prstGeom prst="rect">
            <a:avLst/>
          </a:prstGeom>
        </p:spPr>
      </p:pic>
      <p:pic>
        <p:nvPicPr>
          <p:cNvPr id="5" name="Imagem 28">
            <a:extLst>
              <a:ext uri="{FF2B5EF4-FFF2-40B4-BE49-F238E27FC236}">
                <a16:creationId xmlns:a16="http://schemas.microsoft.com/office/drawing/2014/main" id="{6D85D268-E84D-94C2-0A76-CD198DB73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03" y="4451125"/>
            <a:ext cx="1479108" cy="1479108"/>
          </a:xfrm>
          <a:prstGeom prst="rect">
            <a:avLst/>
          </a:prstGeom>
        </p:spPr>
      </p:pic>
      <p:pic>
        <p:nvPicPr>
          <p:cNvPr id="6" name="Imagem 30">
            <a:extLst>
              <a:ext uri="{FF2B5EF4-FFF2-40B4-BE49-F238E27FC236}">
                <a16:creationId xmlns:a16="http://schemas.microsoft.com/office/drawing/2014/main" id="{92BB3822-DAE6-E32E-A9B1-209DB3665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94" y="4475433"/>
            <a:ext cx="1479108" cy="1479108"/>
          </a:xfrm>
          <a:prstGeom prst="rect">
            <a:avLst/>
          </a:prstGeom>
        </p:spPr>
      </p:pic>
      <p:pic>
        <p:nvPicPr>
          <p:cNvPr id="7" name="Imagem 29">
            <a:extLst>
              <a:ext uri="{FF2B5EF4-FFF2-40B4-BE49-F238E27FC236}">
                <a16:creationId xmlns:a16="http://schemas.microsoft.com/office/drawing/2014/main" id="{A5DFB558-8BB5-DDB4-5A03-6AF090B01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384" y="4475433"/>
            <a:ext cx="1479108" cy="1479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7D084F-F9E4-8C55-2542-857171BBD9BA}"/>
              </a:ext>
            </a:extLst>
          </p:cNvPr>
          <p:cNvSpPr txBox="1"/>
          <p:nvPr/>
        </p:nvSpPr>
        <p:spPr>
          <a:xfrm>
            <a:off x="6945674" y="4607553"/>
            <a:ext cx="205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Binarization</a:t>
            </a:r>
            <a:endParaRPr lang="LID4096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734679-9D92-9677-65CE-E3A4CCB1887D}"/>
              </a:ext>
            </a:extLst>
          </p:cNvPr>
          <p:cNvSpPr txBox="1"/>
          <p:nvPr/>
        </p:nvSpPr>
        <p:spPr>
          <a:xfrm>
            <a:off x="1019678" y="4650858"/>
            <a:ext cx="1672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Denoising</a:t>
            </a:r>
            <a:endParaRPr lang="LID4096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5D9D1-0A86-CAA0-1CC4-618B0F92C8BC}"/>
              </a:ext>
            </a:extLst>
          </p:cNvPr>
          <p:cNvSpPr txBox="1"/>
          <p:nvPr/>
        </p:nvSpPr>
        <p:spPr>
          <a:xfrm>
            <a:off x="3980766" y="4609119"/>
            <a:ext cx="1996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Background removal</a:t>
            </a:r>
            <a:endParaRPr lang="LID4096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CF880C-DBE5-C146-6073-ABF3CFF0D72D}"/>
              </a:ext>
            </a:extLst>
          </p:cNvPr>
          <p:cNvSpPr txBox="1"/>
          <p:nvPr/>
        </p:nvSpPr>
        <p:spPr>
          <a:xfrm>
            <a:off x="9811954" y="4549659"/>
            <a:ext cx="2471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Morphological operation</a:t>
            </a:r>
            <a:endParaRPr lang="LID4096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F1CD0D-1E89-5AB4-4714-147D3F776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337" y="1282699"/>
            <a:ext cx="2957263" cy="2970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FD3331-32C9-1645-9F86-7E22BAB79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7330" y="1287065"/>
            <a:ext cx="2984509" cy="297434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DA9B65BD-CD4E-D949-2355-C142EF1995D7}"/>
              </a:ext>
            </a:extLst>
          </p:cNvPr>
          <p:cNvSpPr/>
          <p:nvPr/>
        </p:nvSpPr>
        <p:spPr>
          <a:xfrm>
            <a:off x="6705600" y="2216718"/>
            <a:ext cx="1230022" cy="10598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?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27341618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+mn-lt"/>
              </a:rPr>
              <a:t>Exercises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4AAB28"/>
                </a:solidFill>
              </a:rPr>
              <a:t>Robert Haase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71125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FA39-2BE6-38BA-5EE2-BCCB5F732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Hint: </a:t>
            </a:r>
            <a:r>
              <a:rPr lang="en-GB" dirty="0" err="1"/>
              <a:t>Jupyter</a:t>
            </a:r>
            <a:r>
              <a:rPr lang="en-GB" dirty="0"/>
              <a:t> code hints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8B3F5-CD41-3598-90D0-3FB4EAAD3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1"/>
            <a:ext cx="10769600" cy="1196340"/>
          </a:xfrm>
        </p:spPr>
        <p:txBody>
          <a:bodyPr>
            <a:normAutofit/>
          </a:bodyPr>
          <a:lstStyle/>
          <a:p>
            <a:r>
              <a:rPr lang="en-GB" sz="3200" dirty="0"/>
              <a:t>Press SHIFT-Tab within brackets behind a function to read its documentation.</a:t>
            </a:r>
            <a:endParaRPr lang="LID4096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3E08E-F7FA-109C-D8BD-B5B8DF46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1" y="1755559"/>
            <a:ext cx="8544560" cy="42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639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D66F5-6A74-7F7B-3D19-0CBC0581D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Exercise: image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0C170-3B91-38E4-FBD9-A26A50DDA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0"/>
            <a:ext cx="11455400" cy="8757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Get started with loading, viewing, cropping and processing images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079C7-C13C-5378-3A27-0E5A4DE50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2158487"/>
            <a:ext cx="5452899" cy="3785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FC898E-EDE5-9889-0CD2-BD8B5C63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158487"/>
            <a:ext cx="5452899" cy="3785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67F809-4E05-1448-3F33-10C968338B5C}"/>
              </a:ext>
            </a:extLst>
          </p:cNvPr>
          <p:cNvSpPr txBox="1"/>
          <p:nvPr/>
        </p:nvSpPr>
        <p:spPr>
          <a:xfrm>
            <a:off x="3380740" y="6123542"/>
            <a:ext cx="4351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hlinkClick r:id="rId4"/>
              </a:rPr>
              <a:t>https://github.com/ScaDS/BIDS-lecture-2025/tree/main/02a_image_processing</a:t>
            </a:r>
            <a:r>
              <a:rPr lang="en-GB" dirty="0"/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7200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1EDE-6A32-00DA-C4AD-F99BA179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Exercise: dependencies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22708-4B44-A2E1-1616-B050EF158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</a:t>
            </a:r>
            <a:r>
              <a:rPr lang="en-US" dirty="0" err="1"/>
              <a:t>Jupyter</a:t>
            </a:r>
            <a:r>
              <a:rPr lang="en-US" dirty="0"/>
              <a:t> Notebook which doesn’t work (anymore). Find out why.</a:t>
            </a:r>
          </a:p>
          <a:p>
            <a:r>
              <a:rPr lang="en-US" dirty="0"/>
              <a:t>Fix it in two ways:</a:t>
            </a:r>
          </a:p>
          <a:p>
            <a:pPr lvl="1"/>
            <a:r>
              <a:rPr lang="en-US" dirty="0"/>
              <a:t>A) by changing </a:t>
            </a:r>
            <a:br>
              <a:rPr lang="en-US" dirty="0"/>
            </a:br>
            <a:r>
              <a:rPr lang="en-US" dirty="0"/>
              <a:t>     the code</a:t>
            </a:r>
          </a:p>
          <a:p>
            <a:pPr lvl="1"/>
            <a:r>
              <a:rPr lang="en-US" dirty="0"/>
              <a:t>B) by </a:t>
            </a:r>
            <a:r>
              <a:rPr lang="en-US" i="1" dirty="0"/>
              <a:t>not</a:t>
            </a:r>
            <a:r>
              <a:rPr lang="en-US" dirty="0"/>
              <a:t> changing </a:t>
            </a:r>
            <a:br>
              <a:rPr lang="en-US" dirty="0"/>
            </a:br>
            <a:r>
              <a:rPr lang="en-US" dirty="0"/>
              <a:t>     the code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2E5C65-E566-8923-2EB7-90D328FC5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994" y="2529226"/>
            <a:ext cx="3487322" cy="3493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FCFDC2-EE8C-D744-ECBF-B22521796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316" y="2380528"/>
            <a:ext cx="3429393" cy="36900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5A37E8-D030-DFA6-6919-83E3D1F9196B}"/>
              </a:ext>
            </a:extLst>
          </p:cNvPr>
          <p:cNvSpPr txBox="1"/>
          <p:nvPr/>
        </p:nvSpPr>
        <p:spPr>
          <a:xfrm>
            <a:off x="3329940" y="6070601"/>
            <a:ext cx="4706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1600" dirty="0">
                <a:hlinkClick r:id="rId4"/>
              </a:rPr>
              <a:t>https://github.com/ScaDS/BIDS-lecture-2025/blob/main/02b_dependency_management/breaking_backwards_compatibility.ipynb</a:t>
            </a:r>
            <a:r>
              <a:rPr lang="en-GB" sz="1600" dirty="0"/>
              <a:t> 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10069612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5BBE-CA13-84C0-6307-DFCEA406B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Material repository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DC0A7-B410-E804-2371-75CABC806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E16C1-6D7D-661E-A2C0-74D540E679F2}"/>
              </a:ext>
            </a:extLst>
          </p:cNvPr>
          <p:cNvSpPr txBox="1"/>
          <p:nvPr/>
        </p:nvSpPr>
        <p:spPr>
          <a:xfrm>
            <a:off x="3420470" y="6250254"/>
            <a:ext cx="7796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hlinkClick r:id="rId2"/>
              </a:rPr>
              <a:t>https://github.com/ScaDS/BIDS-lecture-2025</a:t>
            </a:r>
            <a:r>
              <a:rPr lang="en-GB" dirty="0"/>
              <a:t> </a:t>
            </a:r>
            <a:endParaRPr lang="LID4096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3BC8A-B0BD-EAC2-58E7-2EACA6A23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43" y="1278552"/>
            <a:ext cx="6368381" cy="4143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003F3-AE2F-77DB-4E55-15C7E3391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544" y="1873535"/>
            <a:ext cx="5327056" cy="4143877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58E4B803-EDFF-E4F9-D0CC-EE2595547D66}"/>
              </a:ext>
            </a:extLst>
          </p:cNvPr>
          <p:cNvSpPr/>
          <p:nvPr/>
        </p:nvSpPr>
        <p:spPr>
          <a:xfrm>
            <a:off x="9249072" y="1337742"/>
            <a:ext cx="2877782" cy="1521725"/>
          </a:xfrm>
          <a:prstGeom prst="wedgeRect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Today: 9 notebooks. Invest your time wisely.</a:t>
            </a:r>
            <a:endParaRPr lang="LID4096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55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Histograms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00"/>
            <a:ext cx="4145280" cy="4610101"/>
          </a:xfrm>
        </p:spPr>
        <p:txBody>
          <a:bodyPr>
            <a:normAutofit/>
          </a:bodyPr>
          <a:lstStyle/>
          <a:p>
            <a:r>
              <a:rPr lang="en-US" sz="2800" dirty="0"/>
              <a:t>Histograms are summaries of images</a:t>
            </a:r>
          </a:p>
          <a:p>
            <a:r>
              <a:rPr lang="en-US" sz="2800" dirty="0"/>
              <a:t>Tell stories, e.g. about image quality</a:t>
            </a:r>
          </a:p>
          <a:p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14" t="14802" r="6057" b="10077"/>
          <a:stretch/>
        </p:blipFill>
        <p:spPr>
          <a:xfrm>
            <a:off x="4850412" y="914398"/>
            <a:ext cx="2741371" cy="2514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36" t="14326" r="4078" b="19598"/>
          <a:stretch/>
        </p:blipFill>
        <p:spPr>
          <a:xfrm>
            <a:off x="7676823" y="865633"/>
            <a:ext cx="3239414" cy="2514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241" t="14148" r="5132" b="10731"/>
          <a:stretch/>
        </p:blipFill>
        <p:spPr>
          <a:xfrm>
            <a:off x="4830714" y="3477705"/>
            <a:ext cx="2780765" cy="2514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439" t="15298" r="3875" b="18627"/>
          <a:stretch/>
        </p:blipFill>
        <p:spPr>
          <a:xfrm>
            <a:off x="7676823" y="3477704"/>
            <a:ext cx="3239414" cy="25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8">
            <a:extLst>
              <a:ext uri="{FF2B5EF4-FFF2-40B4-BE49-F238E27FC236}">
                <a16:creationId xmlns:a16="http://schemas.microsoft.com/office/drawing/2014/main" id="{A321539E-4206-FCED-4D49-487CFEB36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48" y="3914352"/>
            <a:ext cx="1479108" cy="1479108"/>
          </a:xfrm>
          <a:prstGeom prst="rect">
            <a:avLst/>
          </a:prstGeom>
        </p:spPr>
      </p:pic>
      <p:pic>
        <p:nvPicPr>
          <p:cNvPr id="6" name="Imagem 30">
            <a:extLst>
              <a:ext uri="{FF2B5EF4-FFF2-40B4-BE49-F238E27FC236}">
                <a16:creationId xmlns:a16="http://schemas.microsoft.com/office/drawing/2014/main" id="{8F342229-C05E-07F5-87F2-E78226EADA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70" y="3914352"/>
            <a:ext cx="1479108" cy="1479108"/>
          </a:xfrm>
          <a:prstGeom prst="rect">
            <a:avLst/>
          </a:prstGeom>
        </p:spPr>
      </p:pic>
      <p:pic>
        <p:nvPicPr>
          <p:cNvPr id="7" name="Imagem 29">
            <a:extLst>
              <a:ext uri="{FF2B5EF4-FFF2-40B4-BE49-F238E27FC236}">
                <a16:creationId xmlns:a16="http://schemas.microsoft.com/office/drawing/2014/main" id="{A46F9D19-EC4D-0F52-19C1-1108B9353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92" y="3914352"/>
            <a:ext cx="1479108" cy="1479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80093B-6676-49CA-A925-955253B1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12260-3D2A-491F-A168-D4A059285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48" y="1322770"/>
            <a:ext cx="4122420" cy="4610101"/>
          </a:xfrm>
        </p:spPr>
        <p:txBody>
          <a:bodyPr>
            <a:normAutofit/>
          </a:bodyPr>
          <a:lstStyle/>
          <a:p>
            <a:r>
              <a:rPr lang="en-US" sz="3600" dirty="0"/>
              <a:t>To which image does this histogram belong to?</a:t>
            </a:r>
          </a:p>
          <a:p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E2A5F2-744B-28C1-958E-DDB93275B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049" y="1464540"/>
            <a:ext cx="2236418" cy="22474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B2094F-4413-8719-8107-158B76CB0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1446996"/>
            <a:ext cx="2264979" cy="22649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DA1F4D-0F8B-7B1C-5F27-9CFB043B1F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0729"/>
          <a:stretch/>
        </p:blipFill>
        <p:spPr>
          <a:xfrm>
            <a:off x="9620630" y="4611764"/>
            <a:ext cx="2559316" cy="14537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348CCE-E807-312E-2F3F-C169D7D12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0211" y="1446996"/>
            <a:ext cx="2264980" cy="22649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204456-68A5-A5B6-62E9-77BA69112A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1" r="4234" b="30477"/>
          <a:stretch/>
        </p:blipFill>
        <p:spPr>
          <a:xfrm>
            <a:off x="7162319" y="4611763"/>
            <a:ext cx="2442114" cy="14537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320088-F189-CD65-63AC-BB999B8D284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31202"/>
          <a:stretch/>
        </p:blipFill>
        <p:spPr>
          <a:xfrm>
            <a:off x="957773" y="3627820"/>
            <a:ext cx="2857500" cy="1612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1FD9B0-C1F8-A389-ED12-4F1FEA8401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3919" b="30477"/>
          <a:stretch/>
        </p:blipFill>
        <p:spPr>
          <a:xfrm>
            <a:off x="4691701" y="4611763"/>
            <a:ext cx="2450144" cy="145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AD6EA-D944-F05B-3962-239AF6EDA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stacks and voxels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78E72-1AFC-0D82-2493-ED39A330E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2700"/>
            <a:ext cx="4229100" cy="4610101"/>
          </a:xfrm>
        </p:spPr>
        <p:txBody>
          <a:bodyPr>
            <a:noAutofit/>
          </a:bodyPr>
          <a:lstStyle/>
          <a:p>
            <a:r>
              <a:rPr lang="en-US" sz="2400" dirty="0"/>
              <a:t>3-dimensional images consisting of voxels</a:t>
            </a:r>
          </a:p>
          <a:p>
            <a:r>
              <a:rPr lang="en-US" sz="2400" dirty="0"/>
              <a:t>“Image stack”</a:t>
            </a:r>
          </a:p>
          <a:p>
            <a:r>
              <a:rPr lang="en-US" sz="2400" dirty="0"/>
              <a:t>Often </a:t>
            </a:r>
            <a:r>
              <a:rPr lang="en-US" sz="2400" i="1" dirty="0"/>
              <a:t>anisotropic</a:t>
            </a:r>
            <a:r>
              <a:rPr lang="en-US" sz="2400" dirty="0"/>
              <a:t> (not equally large in all directions)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4CE430-77B5-12DE-D125-02BA191853EF}"/>
              </a:ext>
            </a:extLst>
          </p:cNvPr>
          <p:cNvGrpSpPr>
            <a:grpSpLocks noChangeAspect="1"/>
          </p:cNvGrpSpPr>
          <p:nvPr/>
        </p:nvGrpSpPr>
        <p:grpSpPr>
          <a:xfrm>
            <a:off x="4864104" y="1542299"/>
            <a:ext cx="7058022" cy="4407088"/>
            <a:chOff x="3240920" y="897776"/>
            <a:chExt cx="8870204" cy="55386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A859A7-6FA4-E407-4095-EA0D11A87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0303513" y="914400"/>
              <a:ext cx="1786429" cy="1341588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5FAEDB-0485-7AA2-9E18-1A436BF7B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10317634" y="2324253"/>
              <a:ext cx="1772308" cy="1334526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857D74-E1ED-5D17-4BC3-E53E1E7CA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10317634" y="3716596"/>
              <a:ext cx="1786430" cy="1327466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F89F11-3E1B-5662-61D9-59C3E8776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10317634" y="5101879"/>
              <a:ext cx="1793490" cy="1334526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4C009B-B01E-3555-B2D1-B001AFAC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</a:blip>
            <a:stretch>
              <a:fillRect/>
            </a:stretch>
          </p:blipFill>
          <p:spPr>
            <a:xfrm>
              <a:off x="3240921" y="897776"/>
              <a:ext cx="5522005" cy="5522005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CF095DC-2C75-0C68-7DB7-7EC479D772D7}"/>
                </a:ext>
              </a:extLst>
            </p:cNvPr>
            <p:cNvCxnSpPr>
              <a:cxnSpLocks/>
            </p:cNvCxnSpPr>
            <p:nvPr/>
          </p:nvCxnSpPr>
          <p:spPr>
            <a:xfrm>
              <a:off x="3240920" y="4250724"/>
              <a:ext cx="5522005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B17B75E-6217-1173-3CAB-1773DA4033A9}"/>
                </a:ext>
              </a:extLst>
            </p:cNvPr>
            <p:cNvCxnSpPr>
              <a:cxnSpLocks/>
            </p:cNvCxnSpPr>
            <p:nvPr/>
          </p:nvCxnSpPr>
          <p:spPr>
            <a:xfrm>
              <a:off x="3240920" y="3441357"/>
              <a:ext cx="5522005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600976-AE03-1013-AAE1-26FE4EF4C103}"/>
                </a:ext>
              </a:extLst>
            </p:cNvPr>
            <p:cNvCxnSpPr>
              <a:cxnSpLocks/>
            </p:cNvCxnSpPr>
            <p:nvPr/>
          </p:nvCxnSpPr>
          <p:spPr>
            <a:xfrm>
              <a:off x="3240920" y="2629052"/>
              <a:ext cx="5522005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01235C-94E5-88F6-610A-1CB951C5767E}"/>
                </a:ext>
              </a:extLst>
            </p:cNvPr>
            <p:cNvCxnSpPr>
              <a:cxnSpLocks/>
            </p:cNvCxnSpPr>
            <p:nvPr/>
          </p:nvCxnSpPr>
          <p:spPr>
            <a:xfrm>
              <a:off x="3240920" y="1817625"/>
              <a:ext cx="5522005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B9DA1E-9679-80DD-F8AF-0C1884F1E9CC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8762925" y="1585194"/>
              <a:ext cx="1540588" cy="23155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90C8FDF-8E2C-8F7D-97D6-AC2268F00D06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8762924" y="2626114"/>
              <a:ext cx="1554710" cy="3654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8F831D9-77CB-EB86-ED0A-22EBDD02E8F1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8773642" y="3438419"/>
              <a:ext cx="1543992" cy="94191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0897910-16D1-2DDB-77E7-AEFBF038128F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8762925" y="4250724"/>
              <a:ext cx="1554709" cy="1518418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3FE198F-1455-EA97-1A30-877B2A2B1584}"/>
              </a:ext>
            </a:extLst>
          </p:cNvPr>
          <p:cNvCxnSpPr/>
          <p:nvPr/>
        </p:nvCxnSpPr>
        <p:spPr>
          <a:xfrm>
            <a:off x="1610189" y="3886205"/>
            <a:ext cx="0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BA6B51C-1DCB-EE69-BF6A-B841009BBE77}"/>
              </a:ext>
            </a:extLst>
          </p:cNvPr>
          <p:cNvCxnSpPr/>
          <p:nvPr/>
        </p:nvCxnSpPr>
        <p:spPr>
          <a:xfrm>
            <a:off x="1610189" y="5257805"/>
            <a:ext cx="685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6DC0CDA-0079-01E1-2E6D-A9BC60D7ADA3}"/>
              </a:ext>
            </a:extLst>
          </p:cNvPr>
          <p:cNvCxnSpPr/>
          <p:nvPr/>
        </p:nvCxnSpPr>
        <p:spPr>
          <a:xfrm>
            <a:off x="1610189" y="3886205"/>
            <a:ext cx="685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DC80AD-D932-8802-49FA-BB522FC2F53A}"/>
              </a:ext>
            </a:extLst>
          </p:cNvPr>
          <p:cNvCxnSpPr/>
          <p:nvPr/>
        </p:nvCxnSpPr>
        <p:spPr>
          <a:xfrm>
            <a:off x="2305514" y="3886205"/>
            <a:ext cx="0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B5823B0-6777-9E88-D7AF-D19EF8683E9E}"/>
              </a:ext>
            </a:extLst>
          </p:cNvPr>
          <p:cNvCxnSpPr/>
          <p:nvPr/>
        </p:nvCxnSpPr>
        <p:spPr>
          <a:xfrm flipV="1">
            <a:off x="1610190" y="3459810"/>
            <a:ext cx="428626" cy="4263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25B8093-C149-E6C6-2DE5-5A91561B4C3F}"/>
              </a:ext>
            </a:extLst>
          </p:cNvPr>
          <p:cNvCxnSpPr/>
          <p:nvPr/>
        </p:nvCxnSpPr>
        <p:spPr>
          <a:xfrm flipV="1">
            <a:off x="2295989" y="3459810"/>
            <a:ext cx="428625" cy="4263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6BE8076-B497-F2AE-FCD0-67087BACEDED}"/>
              </a:ext>
            </a:extLst>
          </p:cNvPr>
          <p:cNvCxnSpPr/>
          <p:nvPr/>
        </p:nvCxnSpPr>
        <p:spPr>
          <a:xfrm flipV="1">
            <a:off x="2305516" y="4841958"/>
            <a:ext cx="428626" cy="4263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E5060FB-C364-8B3E-84DB-71F9CACC80AA}"/>
              </a:ext>
            </a:extLst>
          </p:cNvPr>
          <p:cNvCxnSpPr/>
          <p:nvPr/>
        </p:nvCxnSpPr>
        <p:spPr>
          <a:xfrm>
            <a:off x="2029289" y="3472982"/>
            <a:ext cx="0" cy="13716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2CE3213-9431-11BF-326E-84811B298BDA}"/>
              </a:ext>
            </a:extLst>
          </p:cNvPr>
          <p:cNvCxnSpPr/>
          <p:nvPr/>
        </p:nvCxnSpPr>
        <p:spPr>
          <a:xfrm>
            <a:off x="2029289" y="4844582"/>
            <a:ext cx="6858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D96C679-55FB-72A4-927C-73B548035BED}"/>
              </a:ext>
            </a:extLst>
          </p:cNvPr>
          <p:cNvCxnSpPr/>
          <p:nvPr/>
        </p:nvCxnSpPr>
        <p:spPr>
          <a:xfrm>
            <a:off x="2029289" y="3463457"/>
            <a:ext cx="685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023C16E-6F08-FE54-6CF9-9EFBE9A0F3FF}"/>
              </a:ext>
            </a:extLst>
          </p:cNvPr>
          <p:cNvCxnSpPr/>
          <p:nvPr/>
        </p:nvCxnSpPr>
        <p:spPr>
          <a:xfrm>
            <a:off x="2724614" y="3472982"/>
            <a:ext cx="0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7921303-1B7D-5EC3-6F1F-3868C3776F65}"/>
              </a:ext>
            </a:extLst>
          </p:cNvPr>
          <p:cNvCxnSpPr/>
          <p:nvPr/>
        </p:nvCxnSpPr>
        <p:spPr>
          <a:xfrm flipV="1">
            <a:off x="1610190" y="4831409"/>
            <a:ext cx="428626" cy="42639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6CEE62-36A3-1FF9-079D-E85B753B4155}"/>
                  </a:ext>
                </a:extLst>
              </p:cNvPr>
              <p:cNvSpPr txBox="1"/>
              <p:nvPr/>
            </p:nvSpPr>
            <p:spPr>
              <a:xfrm>
                <a:off x="1840825" y="5452851"/>
                <a:ext cx="178895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350" i="1">
                              <a:latin typeface="Cambria Math" charset="0"/>
                            </a:rPr>
                            <m:t>𝑙</m:t>
                          </m:r>
                        </m:e>
                        <m:sub>
                          <m:r>
                            <a:rPr lang="en-GB" sz="135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35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6CEE62-36A3-1FF9-079D-E85B753B4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825" y="5452851"/>
                <a:ext cx="178895" cy="207749"/>
              </a:xfrm>
              <a:prstGeom prst="rect">
                <a:avLst/>
              </a:prstGeom>
              <a:blipFill>
                <a:blip r:embed="rId7"/>
                <a:stretch>
                  <a:fillRect l="-27586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58A5A32-8FCB-2785-CB63-62F6B4342ACC}"/>
                  </a:ext>
                </a:extLst>
              </p:cNvPr>
              <p:cNvSpPr txBox="1"/>
              <p:nvPr/>
            </p:nvSpPr>
            <p:spPr>
              <a:xfrm>
                <a:off x="2699007" y="5180004"/>
                <a:ext cx="183384" cy="224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350" i="1">
                              <a:latin typeface="Cambria Math" charset="0"/>
                            </a:rPr>
                            <m:t>𝑙</m:t>
                          </m:r>
                        </m:e>
                        <m:sub>
                          <m:r>
                            <a:rPr lang="en-GB" sz="1350" i="1">
                              <a:latin typeface="Cambria Math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135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58A5A32-8FCB-2785-CB63-62F6B4342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007" y="5180004"/>
                <a:ext cx="183384" cy="224100"/>
              </a:xfrm>
              <a:prstGeom prst="rect">
                <a:avLst/>
              </a:prstGeom>
              <a:blipFill>
                <a:blip r:embed="rId8"/>
                <a:stretch>
                  <a:fillRect l="-26667" r="-6667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5019503-600A-36F6-2847-73ACFD602ABC}"/>
                  </a:ext>
                </a:extLst>
              </p:cNvPr>
              <p:cNvSpPr txBox="1"/>
              <p:nvPr/>
            </p:nvSpPr>
            <p:spPr>
              <a:xfrm>
                <a:off x="2972266" y="4370925"/>
                <a:ext cx="17023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350" i="1">
                              <a:latin typeface="Cambria Math" charset="0"/>
                            </a:rPr>
                            <m:t>𝑙</m:t>
                          </m:r>
                        </m:e>
                        <m:sub>
                          <m:r>
                            <a:rPr lang="en-GB" sz="1350" i="1">
                              <a:latin typeface="Cambria Math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GB" sz="135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5019503-600A-36F6-2847-73ACFD602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266" y="4370925"/>
                <a:ext cx="170239" cy="207749"/>
              </a:xfrm>
              <a:prstGeom prst="rect">
                <a:avLst/>
              </a:prstGeom>
              <a:blipFill>
                <a:blip r:embed="rId9"/>
                <a:stretch>
                  <a:fillRect l="-28571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E94AA99-A7BE-1012-E84A-86F1393405CB}"/>
              </a:ext>
            </a:extLst>
          </p:cNvPr>
          <p:cNvCxnSpPr/>
          <p:nvPr/>
        </p:nvCxnSpPr>
        <p:spPr>
          <a:xfrm>
            <a:off x="2877014" y="3469336"/>
            <a:ext cx="9525" cy="137159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3253021-5F60-54B3-CFD1-B301C28EE518}"/>
              </a:ext>
            </a:extLst>
          </p:cNvPr>
          <p:cNvCxnSpPr/>
          <p:nvPr/>
        </p:nvCxnSpPr>
        <p:spPr>
          <a:xfrm>
            <a:off x="1610189" y="5407597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3F22193-58D0-0356-9AB1-4C74592CDB3F}"/>
              </a:ext>
            </a:extLst>
          </p:cNvPr>
          <p:cNvCxnSpPr/>
          <p:nvPr/>
        </p:nvCxnSpPr>
        <p:spPr>
          <a:xfrm flipV="1">
            <a:off x="2419816" y="4956258"/>
            <a:ext cx="428626" cy="426395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ECED5F1-59C0-4EBA-BFA4-7A4728A1B6F2}"/>
                  </a:ext>
                </a:extLst>
              </p:cNvPr>
              <p:cNvSpPr txBox="1"/>
              <p:nvPr/>
            </p:nvSpPr>
            <p:spPr>
              <a:xfrm>
                <a:off x="584845" y="6130883"/>
                <a:ext cx="1878722" cy="3486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00" i="1">
                              <a:latin typeface="Cambria Math" charset="0"/>
                            </a:rPr>
                            <m:t>𝑙</m:t>
                          </m:r>
                        </m:e>
                        <m:sub>
                          <m:r>
                            <a:rPr lang="en-GB" sz="21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GB" sz="21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GB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00" i="1">
                              <a:latin typeface="Cambria Math" charset="0"/>
                            </a:rPr>
                            <m:t>𝑙</m:t>
                          </m:r>
                        </m:e>
                        <m:sub>
                          <m:r>
                            <a:rPr lang="en-GB" sz="2100" i="1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GB" sz="21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GB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00" i="1">
                              <a:latin typeface="Cambria Math" charset="0"/>
                            </a:rPr>
                            <m:t>𝑙</m:t>
                          </m:r>
                        </m:e>
                        <m:sub>
                          <m:r>
                            <a:rPr lang="en-GB" sz="2100" i="1">
                              <a:latin typeface="Cambria Math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ECED5F1-59C0-4EBA-BFA4-7A4728A1B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45" y="6130883"/>
                <a:ext cx="1878722" cy="348622"/>
              </a:xfrm>
              <a:prstGeom prst="rect">
                <a:avLst/>
              </a:prstGeom>
              <a:blipFill>
                <a:blip r:embed="rId10"/>
                <a:stretch>
                  <a:fillRect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3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4224</TotalTime>
  <Words>2367</Words>
  <Application>Microsoft Office PowerPoint</Application>
  <PresentationFormat>Widescreen</PresentationFormat>
  <Paragraphs>502</Paragraphs>
  <Slides>67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Helvetica Neue</vt:lpstr>
      <vt:lpstr>Menlo</vt:lpstr>
      <vt:lpstr>Open Sans</vt:lpstr>
      <vt:lpstr>1_Office Theme</vt:lpstr>
      <vt:lpstr>Microscopy Image Processing</vt:lpstr>
      <vt:lpstr>Recap quiz</vt:lpstr>
      <vt:lpstr>Recap quiz</vt:lpstr>
      <vt:lpstr>Lecture overview: Bio-image Analysis</vt:lpstr>
      <vt:lpstr>Images and pixels</vt:lpstr>
      <vt:lpstr>Histograms</vt:lpstr>
      <vt:lpstr>Histograms</vt:lpstr>
      <vt:lpstr>Histograms</vt:lpstr>
      <vt:lpstr>Image stacks and voxels</vt:lpstr>
      <vt:lpstr>Anisotropy</vt:lpstr>
      <vt:lpstr>3D Image visualization</vt:lpstr>
      <vt:lpstr>Filters</vt:lpstr>
      <vt:lpstr>Quiz</vt:lpstr>
      <vt:lpstr>Effects harming image quality</vt:lpstr>
      <vt:lpstr>Effects harming image quality</vt:lpstr>
      <vt:lpstr>Image filtering</vt:lpstr>
      <vt:lpstr>Image filtering</vt:lpstr>
      <vt:lpstr>Image filtering</vt:lpstr>
      <vt:lpstr>Linear filters</vt:lpstr>
      <vt:lpstr>Linear filters</vt:lpstr>
      <vt:lpstr>Non-linear Filters</vt:lpstr>
      <vt:lpstr>Noise removal</vt:lpstr>
      <vt:lpstr>Difference-of-Gaussian (DoG)</vt:lpstr>
      <vt:lpstr>Difference-of-Gaussian (DoG)</vt:lpstr>
      <vt:lpstr>Laplace-filter</vt:lpstr>
      <vt:lpstr>Laplacian-of-Gaussian (LoG)</vt:lpstr>
      <vt:lpstr>Top-hat filter</vt:lpstr>
      <vt:lpstr>Top-hat filter</vt:lpstr>
      <vt:lpstr>Quiz: Noise removal</vt:lpstr>
      <vt:lpstr>Background removal</vt:lpstr>
      <vt:lpstr>Short detour: Image segmentation</vt:lpstr>
      <vt:lpstr>Short detour: Segmentation</vt:lpstr>
      <vt:lpstr>Image Processing: Morphological Operations</vt:lpstr>
      <vt:lpstr>Refining masks</vt:lpstr>
      <vt:lpstr>Erosion</vt:lpstr>
      <vt:lpstr>Dilation</vt:lpstr>
      <vt:lpstr>Quiz</vt:lpstr>
      <vt:lpstr>Dilation</vt:lpstr>
      <vt:lpstr>Opening</vt:lpstr>
      <vt:lpstr>Closing</vt:lpstr>
      <vt:lpstr>Chaining erosion and dilation</vt:lpstr>
      <vt:lpstr>Microscopy Image Processing in Python</vt:lpstr>
      <vt:lpstr>Working with images in python</vt:lpstr>
      <vt:lpstr>Loading images</vt:lpstr>
      <vt:lpstr>Loading images</vt:lpstr>
      <vt:lpstr>Visualizing images</vt:lpstr>
      <vt:lpstr>Visualizing images</vt:lpstr>
      <vt:lpstr>Visualizing images</vt:lpstr>
      <vt:lpstr>Visualizing images</vt:lpstr>
      <vt:lpstr>Orthogonal planes</vt:lpstr>
      <vt:lpstr>Orthogonal planes</vt:lpstr>
      <vt:lpstr>Cropping and resampling images</vt:lpstr>
      <vt:lpstr>Cropping and resampling images</vt:lpstr>
      <vt:lpstr>Brightness, contrast, display-range</vt:lpstr>
      <vt:lpstr>Filters</vt:lpstr>
      <vt:lpstr>Filters</vt:lpstr>
      <vt:lpstr>Filters</vt:lpstr>
      <vt:lpstr>Filters</vt:lpstr>
      <vt:lpstr>Binarization / Thresholding</vt:lpstr>
      <vt:lpstr>Morphological operations</vt:lpstr>
      <vt:lpstr>Quiz: Image processing</vt:lpstr>
      <vt:lpstr>Quiz: Image processing</vt:lpstr>
      <vt:lpstr>Exercises</vt:lpstr>
      <vt:lpstr>Hint: Jupyter code hints</vt:lpstr>
      <vt:lpstr>Exercise: image processing</vt:lpstr>
      <vt:lpstr>Exercise: dependencies</vt:lpstr>
      <vt:lpstr>Material repository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Haase</dc:creator>
  <cp:lastModifiedBy>Robert Haase</cp:lastModifiedBy>
  <cp:revision>604</cp:revision>
  <dcterms:created xsi:type="dcterms:W3CDTF">2017-11-02T09:03:29Z</dcterms:created>
  <dcterms:modified xsi:type="dcterms:W3CDTF">2025-04-24T14:57:40Z</dcterms:modified>
</cp:coreProperties>
</file>