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</p:sldIdLst>
  <p:sldSz cy="30495875" cx="21607450"/>
  <p:notesSz cx="21607450" cy="30495875"/>
  <p:embeddedFontLst>
    <p:embeddedFont>
      <p:font typeface="Corbel"/>
      <p:regular r:id="rId7"/>
      <p:bold r:id="rId8"/>
      <p:italic r:id="rId9"/>
      <p:boldItalic r:id="rId10"/>
    </p:embeddedFont>
    <p:embeddedFont>
      <p:font typeface="Open Sans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2557">
          <p15:clr>
            <a:srgbClr val="A4A3A4"/>
          </p15:clr>
        </p15:guide>
        <p15:guide id="2" pos="435">
          <p15:clr>
            <a:srgbClr val="747775"/>
          </p15:clr>
        </p15:guide>
        <p15:guide id="3" orient="horz" pos="8418">
          <p15:clr>
            <a:srgbClr val="747775"/>
          </p15:clr>
        </p15:guide>
        <p15:guide id="4" orient="horz" pos="8514">
          <p15:clr>
            <a:srgbClr val="747775"/>
          </p15:clr>
        </p15:guide>
      </p15:sldGuideLst>
    </p:ext>
    <p:ext uri="GoogleSlidesCustomDataVersion2">
      <go:slidesCustomData xmlns:go="http://customooxmlschemas.google.com/" r:id="rId15" roundtripDataSignature="AMtx7mi5JDH4lPlPSv5nvBdfkCfw46ZF9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2557" orient="horz"/>
        <p:guide pos="435"/>
        <p:guide pos="8418" orient="horz"/>
        <p:guide pos="8514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Corbel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Corbel-regular.fntdata"/><Relationship Id="rId8" Type="http://schemas.openxmlformats.org/officeDocument/2006/relationships/font" Target="fonts/Corbel-bold.fntdata"/><Relationship Id="rId11" Type="http://schemas.openxmlformats.org/officeDocument/2006/relationships/font" Target="fonts/OpenSans-regular.fntdata"/><Relationship Id="rId10" Type="http://schemas.openxmlformats.org/officeDocument/2006/relationships/font" Target="fonts/Corbel-boldItalic.fntdata"/><Relationship Id="rId13" Type="http://schemas.openxmlformats.org/officeDocument/2006/relationships/font" Target="fonts/OpenSans-italic.fntdata"/><Relationship Id="rId12" Type="http://schemas.openxmlformats.org/officeDocument/2006/relationships/font" Target="fonts/OpenSans-bold.fntdata"/><Relationship Id="rId15" Type="http://customschemas.google.com/relationships/presentationmetadata" Target="metadata"/><Relationship Id="rId14" Type="http://schemas.openxmlformats.org/officeDocument/2006/relationships/font" Target="fonts/OpenSans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9363075" cy="1528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5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5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5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5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5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5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5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5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12239625" y="0"/>
            <a:ext cx="9363075" cy="1528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5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5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5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5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5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5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5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5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7156450" y="3811588"/>
            <a:ext cx="7294563" cy="102933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2160588" y="14676438"/>
            <a:ext cx="17286287" cy="12007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28967113"/>
            <a:ext cx="9363075" cy="1528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5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5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5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5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5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5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5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5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12239625" y="28967113"/>
            <a:ext cx="9363075" cy="1528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GB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:notes"/>
          <p:cNvSpPr/>
          <p:nvPr>
            <p:ph idx="2" type="sldImg"/>
          </p:nvPr>
        </p:nvSpPr>
        <p:spPr>
          <a:xfrm>
            <a:off x="7156450" y="3811588"/>
            <a:ext cx="7294563" cy="102933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2" name="Google Shape;62;p1:notes"/>
          <p:cNvSpPr txBox="1"/>
          <p:nvPr>
            <p:ph idx="1" type="body"/>
          </p:nvPr>
        </p:nvSpPr>
        <p:spPr>
          <a:xfrm>
            <a:off x="2160588" y="14676438"/>
            <a:ext cx="17286287" cy="12007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3" name="Google Shape;63;p1:notes"/>
          <p:cNvSpPr txBox="1"/>
          <p:nvPr>
            <p:ph idx="12" type="sldNum"/>
          </p:nvPr>
        </p:nvSpPr>
        <p:spPr>
          <a:xfrm>
            <a:off x="12239625" y="28967113"/>
            <a:ext cx="9363075" cy="1528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g12f1f19f0b4_0_43"/>
          <p:cNvSpPr txBox="1"/>
          <p:nvPr>
            <p:ph idx="12" type="sldNum"/>
          </p:nvPr>
        </p:nvSpPr>
        <p:spPr>
          <a:xfrm>
            <a:off x="20020583" y="27648270"/>
            <a:ext cx="1296600" cy="233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24725" lIns="324725" spcFirstLastPara="1" rIns="324725" wrap="square" tIns="3247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g12f1f19f0b4_0_4"/>
          <p:cNvSpPr txBox="1"/>
          <p:nvPr>
            <p:ph type="ctrTitle"/>
          </p:nvPr>
        </p:nvSpPr>
        <p:spPr>
          <a:xfrm>
            <a:off x="736573" y="4414594"/>
            <a:ext cx="20134200" cy="12169800"/>
          </a:xfrm>
          <a:prstGeom prst="rect">
            <a:avLst/>
          </a:prstGeom>
          <a:noFill/>
          <a:ln>
            <a:noFill/>
          </a:ln>
        </p:spPr>
        <p:txBody>
          <a:bodyPr anchorCtr="0" anchor="b" bIns="324725" lIns="324725" spcFirstLastPara="1" rIns="324725" wrap="square" tIns="3247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00"/>
              <a:buNone/>
              <a:defRPr sz="18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00"/>
              <a:buNone/>
              <a:defRPr sz="18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00"/>
              <a:buNone/>
              <a:defRPr sz="18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00"/>
              <a:buNone/>
              <a:defRPr sz="18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00"/>
              <a:buNone/>
              <a:defRPr sz="18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00"/>
              <a:buNone/>
              <a:defRPr sz="18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00"/>
              <a:buNone/>
              <a:defRPr sz="18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00"/>
              <a:buNone/>
              <a:defRPr sz="18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00"/>
              <a:buNone/>
              <a:defRPr sz="18500"/>
            </a:lvl9pPr>
          </a:lstStyle>
          <a:p/>
        </p:txBody>
      </p:sp>
      <p:sp>
        <p:nvSpPr>
          <p:cNvPr id="17" name="Google Shape;17;g12f1f19f0b4_0_4"/>
          <p:cNvSpPr txBox="1"/>
          <p:nvPr>
            <p:ph idx="1" type="subTitle"/>
          </p:nvPr>
        </p:nvSpPr>
        <p:spPr>
          <a:xfrm>
            <a:off x="736553" y="16803562"/>
            <a:ext cx="20134200" cy="4699200"/>
          </a:xfrm>
          <a:prstGeom prst="rect">
            <a:avLst/>
          </a:prstGeom>
          <a:noFill/>
          <a:ln>
            <a:noFill/>
          </a:ln>
        </p:spPr>
        <p:txBody>
          <a:bodyPr anchorCtr="0" anchor="t" bIns="324725" lIns="324725" spcFirstLastPara="1" rIns="324725" wrap="square" tIns="3247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0"/>
              <a:buNone/>
              <a:defRPr sz="9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0"/>
              <a:buNone/>
              <a:defRPr sz="9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0"/>
              <a:buNone/>
              <a:defRPr sz="9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0"/>
              <a:buNone/>
              <a:defRPr sz="9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0"/>
              <a:buNone/>
              <a:defRPr sz="9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0"/>
              <a:buNone/>
              <a:defRPr sz="9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0"/>
              <a:buNone/>
              <a:defRPr sz="9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0"/>
              <a:buNone/>
              <a:defRPr sz="9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0"/>
              <a:buNone/>
              <a:defRPr sz="9900"/>
            </a:lvl9pPr>
          </a:lstStyle>
          <a:p/>
        </p:txBody>
      </p:sp>
      <p:sp>
        <p:nvSpPr>
          <p:cNvPr id="18" name="Google Shape;18;g12f1f19f0b4_0_4"/>
          <p:cNvSpPr txBox="1"/>
          <p:nvPr>
            <p:ph idx="12" type="sldNum"/>
          </p:nvPr>
        </p:nvSpPr>
        <p:spPr>
          <a:xfrm>
            <a:off x="20020583" y="27648270"/>
            <a:ext cx="1296600" cy="233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24725" lIns="324725" spcFirstLastPara="1" rIns="324725" wrap="square" tIns="3247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g12f1f19f0b4_0_8"/>
          <p:cNvSpPr txBox="1"/>
          <p:nvPr>
            <p:ph type="title"/>
          </p:nvPr>
        </p:nvSpPr>
        <p:spPr>
          <a:xfrm>
            <a:off x="736553" y="12752416"/>
            <a:ext cx="20134200" cy="499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24725" lIns="324725" spcFirstLastPara="1" rIns="324725" wrap="square" tIns="3247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9pPr>
          </a:lstStyle>
          <a:p/>
        </p:txBody>
      </p:sp>
      <p:sp>
        <p:nvSpPr>
          <p:cNvPr id="21" name="Google Shape;21;g12f1f19f0b4_0_8"/>
          <p:cNvSpPr txBox="1"/>
          <p:nvPr>
            <p:ph idx="12" type="sldNum"/>
          </p:nvPr>
        </p:nvSpPr>
        <p:spPr>
          <a:xfrm>
            <a:off x="20020583" y="27648270"/>
            <a:ext cx="1296600" cy="233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24725" lIns="324725" spcFirstLastPara="1" rIns="324725" wrap="square" tIns="3247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g12f1f19f0b4_0_11"/>
          <p:cNvSpPr txBox="1"/>
          <p:nvPr>
            <p:ph type="title"/>
          </p:nvPr>
        </p:nvSpPr>
        <p:spPr>
          <a:xfrm>
            <a:off x="736553" y="2638559"/>
            <a:ext cx="20134200" cy="33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324725" lIns="324725" spcFirstLastPara="1" rIns="324725" wrap="square" tIns="3247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0"/>
              <a:buNone/>
              <a:defRPr/>
            </a:lvl9pPr>
          </a:lstStyle>
          <a:p/>
        </p:txBody>
      </p:sp>
      <p:sp>
        <p:nvSpPr>
          <p:cNvPr id="24" name="Google Shape;24;g12f1f19f0b4_0_11"/>
          <p:cNvSpPr txBox="1"/>
          <p:nvPr>
            <p:ph idx="1" type="body"/>
          </p:nvPr>
        </p:nvSpPr>
        <p:spPr>
          <a:xfrm>
            <a:off x="736553" y="6833039"/>
            <a:ext cx="20134200" cy="202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324725" lIns="324725" spcFirstLastPara="1" rIns="324725" wrap="square" tIns="324725">
            <a:normAutofit/>
          </a:bodyPr>
          <a:lstStyle>
            <a:lvl1pPr indent="-635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400"/>
              <a:buChar char="●"/>
              <a:defRPr/>
            </a:lvl1pPr>
            <a:lvl2pPr indent="-5461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○"/>
              <a:defRPr/>
            </a:lvl2pPr>
            <a:lvl3pPr indent="-5461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■"/>
              <a:defRPr/>
            </a:lvl3pPr>
            <a:lvl4pPr indent="-5461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●"/>
              <a:defRPr/>
            </a:lvl4pPr>
            <a:lvl5pPr indent="-5461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○"/>
              <a:defRPr/>
            </a:lvl5pPr>
            <a:lvl6pPr indent="-5461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■"/>
              <a:defRPr/>
            </a:lvl6pPr>
            <a:lvl7pPr indent="-5461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●"/>
              <a:defRPr/>
            </a:lvl7pPr>
            <a:lvl8pPr indent="-5461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○"/>
              <a:defRPr/>
            </a:lvl8pPr>
            <a:lvl9pPr indent="-5461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■"/>
              <a:defRPr/>
            </a:lvl9pPr>
          </a:lstStyle>
          <a:p/>
        </p:txBody>
      </p:sp>
      <p:sp>
        <p:nvSpPr>
          <p:cNvPr id="25" name="Google Shape;25;g12f1f19f0b4_0_11"/>
          <p:cNvSpPr txBox="1"/>
          <p:nvPr>
            <p:ph idx="12" type="sldNum"/>
          </p:nvPr>
        </p:nvSpPr>
        <p:spPr>
          <a:xfrm>
            <a:off x="20020583" y="27648270"/>
            <a:ext cx="1296600" cy="233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24725" lIns="324725" spcFirstLastPara="1" rIns="324725" wrap="square" tIns="3247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g12f1f19f0b4_0_15"/>
          <p:cNvSpPr txBox="1"/>
          <p:nvPr>
            <p:ph type="title"/>
          </p:nvPr>
        </p:nvSpPr>
        <p:spPr>
          <a:xfrm>
            <a:off x="736553" y="2638559"/>
            <a:ext cx="20134200" cy="33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324725" lIns="324725" spcFirstLastPara="1" rIns="324725" wrap="square" tIns="3247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0"/>
              <a:buNone/>
              <a:defRPr/>
            </a:lvl9pPr>
          </a:lstStyle>
          <a:p/>
        </p:txBody>
      </p:sp>
      <p:sp>
        <p:nvSpPr>
          <p:cNvPr id="28" name="Google Shape;28;g12f1f19f0b4_0_15"/>
          <p:cNvSpPr txBox="1"/>
          <p:nvPr>
            <p:ph idx="1" type="body"/>
          </p:nvPr>
        </p:nvSpPr>
        <p:spPr>
          <a:xfrm>
            <a:off x="736553" y="6833039"/>
            <a:ext cx="9451800" cy="202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324725" lIns="324725" spcFirstLastPara="1" rIns="324725" wrap="square" tIns="324725">
            <a:normAutofit/>
          </a:bodyPr>
          <a:lstStyle>
            <a:lvl1pPr indent="-5461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●"/>
              <a:defRPr sz="5000"/>
            </a:lvl1pPr>
            <a:lvl2pPr indent="-5016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300"/>
              <a:buChar char="○"/>
              <a:defRPr sz="4300"/>
            </a:lvl2pPr>
            <a:lvl3pPr indent="-5016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300"/>
              <a:buChar char="■"/>
              <a:defRPr sz="4300"/>
            </a:lvl3pPr>
            <a:lvl4pPr indent="-5016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300"/>
              <a:buChar char="●"/>
              <a:defRPr sz="4300"/>
            </a:lvl4pPr>
            <a:lvl5pPr indent="-5016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300"/>
              <a:buChar char="○"/>
              <a:defRPr sz="4300"/>
            </a:lvl5pPr>
            <a:lvl6pPr indent="-5016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300"/>
              <a:buChar char="■"/>
              <a:defRPr sz="4300"/>
            </a:lvl6pPr>
            <a:lvl7pPr indent="-5016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300"/>
              <a:buChar char="●"/>
              <a:defRPr sz="4300"/>
            </a:lvl7pPr>
            <a:lvl8pPr indent="-5016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300"/>
              <a:buChar char="○"/>
              <a:defRPr sz="4300"/>
            </a:lvl8pPr>
            <a:lvl9pPr indent="-5016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300"/>
              <a:buChar char="■"/>
              <a:defRPr sz="4300"/>
            </a:lvl9pPr>
          </a:lstStyle>
          <a:p/>
        </p:txBody>
      </p:sp>
      <p:sp>
        <p:nvSpPr>
          <p:cNvPr id="29" name="Google Shape;29;g12f1f19f0b4_0_15"/>
          <p:cNvSpPr txBox="1"/>
          <p:nvPr>
            <p:ph idx="2" type="body"/>
          </p:nvPr>
        </p:nvSpPr>
        <p:spPr>
          <a:xfrm>
            <a:off x="11419055" y="6833039"/>
            <a:ext cx="9451800" cy="202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324725" lIns="324725" spcFirstLastPara="1" rIns="324725" wrap="square" tIns="324725">
            <a:normAutofit/>
          </a:bodyPr>
          <a:lstStyle>
            <a:lvl1pPr indent="-5461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●"/>
              <a:defRPr sz="5000"/>
            </a:lvl1pPr>
            <a:lvl2pPr indent="-5016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300"/>
              <a:buChar char="○"/>
              <a:defRPr sz="4300"/>
            </a:lvl2pPr>
            <a:lvl3pPr indent="-5016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300"/>
              <a:buChar char="■"/>
              <a:defRPr sz="4300"/>
            </a:lvl3pPr>
            <a:lvl4pPr indent="-5016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300"/>
              <a:buChar char="●"/>
              <a:defRPr sz="4300"/>
            </a:lvl4pPr>
            <a:lvl5pPr indent="-5016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300"/>
              <a:buChar char="○"/>
              <a:defRPr sz="4300"/>
            </a:lvl5pPr>
            <a:lvl6pPr indent="-5016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300"/>
              <a:buChar char="■"/>
              <a:defRPr sz="4300"/>
            </a:lvl6pPr>
            <a:lvl7pPr indent="-5016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300"/>
              <a:buChar char="●"/>
              <a:defRPr sz="4300"/>
            </a:lvl7pPr>
            <a:lvl8pPr indent="-5016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300"/>
              <a:buChar char="○"/>
              <a:defRPr sz="4300"/>
            </a:lvl8pPr>
            <a:lvl9pPr indent="-5016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300"/>
              <a:buChar char="■"/>
              <a:defRPr sz="4300"/>
            </a:lvl9pPr>
          </a:lstStyle>
          <a:p/>
        </p:txBody>
      </p:sp>
      <p:sp>
        <p:nvSpPr>
          <p:cNvPr id="30" name="Google Shape;30;g12f1f19f0b4_0_15"/>
          <p:cNvSpPr txBox="1"/>
          <p:nvPr>
            <p:ph idx="12" type="sldNum"/>
          </p:nvPr>
        </p:nvSpPr>
        <p:spPr>
          <a:xfrm>
            <a:off x="20020583" y="27648270"/>
            <a:ext cx="1296600" cy="233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24725" lIns="324725" spcFirstLastPara="1" rIns="324725" wrap="square" tIns="3247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g12f1f19f0b4_0_20"/>
          <p:cNvSpPr txBox="1"/>
          <p:nvPr>
            <p:ph type="title"/>
          </p:nvPr>
        </p:nvSpPr>
        <p:spPr>
          <a:xfrm>
            <a:off x="736553" y="2638559"/>
            <a:ext cx="20134200" cy="33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324725" lIns="324725" spcFirstLastPara="1" rIns="324725" wrap="square" tIns="3247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0"/>
              <a:buNone/>
              <a:defRPr/>
            </a:lvl9pPr>
          </a:lstStyle>
          <a:p/>
        </p:txBody>
      </p:sp>
      <p:sp>
        <p:nvSpPr>
          <p:cNvPr id="33" name="Google Shape;33;g12f1f19f0b4_0_20"/>
          <p:cNvSpPr txBox="1"/>
          <p:nvPr>
            <p:ph idx="12" type="sldNum"/>
          </p:nvPr>
        </p:nvSpPr>
        <p:spPr>
          <a:xfrm>
            <a:off x="20020583" y="27648270"/>
            <a:ext cx="1296600" cy="233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24725" lIns="324725" spcFirstLastPara="1" rIns="324725" wrap="square" tIns="3247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g12f1f19f0b4_0_23"/>
          <p:cNvSpPr txBox="1"/>
          <p:nvPr>
            <p:ph type="title"/>
          </p:nvPr>
        </p:nvSpPr>
        <p:spPr>
          <a:xfrm>
            <a:off x="736553" y="3294159"/>
            <a:ext cx="6635400" cy="4480500"/>
          </a:xfrm>
          <a:prstGeom prst="rect">
            <a:avLst/>
          </a:prstGeom>
          <a:noFill/>
          <a:ln>
            <a:noFill/>
          </a:ln>
        </p:spPr>
        <p:txBody>
          <a:bodyPr anchorCtr="0" anchor="b" bIns="324725" lIns="324725" spcFirstLastPara="1" rIns="324725" wrap="square" tIns="3247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9pPr>
          </a:lstStyle>
          <a:p/>
        </p:txBody>
      </p:sp>
      <p:sp>
        <p:nvSpPr>
          <p:cNvPr id="36" name="Google Shape;36;g12f1f19f0b4_0_23"/>
          <p:cNvSpPr txBox="1"/>
          <p:nvPr>
            <p:ph idx="1" type="body"/>
          </p:nvPr>
        </p:nvSpPr>
        <p:spPr>
          <a:xfrm>
            <a:off x="736553" y="8238956"/>
            <a:ext cx="6635400" cy="18850800"/>
          </a:xfrm>
          <a:prstGeom prst="rect">
            <a:avLst/>
          </a:prstGeom>
          <a:noFill/>
          <a:ln>
            <a:noFill/>
          </a:ln>
        </p:spPr>
        <p:txBody>
          <a:bodyPr anchorCtr="0" anchor="t" bIns="324725" lIns="324725" spcFirstLastPara="1" rIns="324725" wrap="square" tIns="324725">
            <a:normAutofit/>
          </a:bodyPr>
          <a:lstStyle>
            <a:lvl1pPr indent="-5016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300"/>
              <a:buChar char="●"/>
              <a:defRPr sz="4300"/>
            </a:lvl1pPr>
            <a:lvl2pPr indent="-5016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300"/>
              <a:buChar char="○"/>
              <a:defRPr sz="4300"/>
            </a:lvl2pPr>
            <a:lvl3pPr indent="-5016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300"/>
              <a:buChar char="■"/>
              <a:defRPr sz="4300"/>
            </a:lvl3pPr>
            <a:lvl4pPr indent="-5016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300"/>
              <a:buChar char="●"/>
              <a:defRPr sz="4300"/>
            </a:lvl4pPr>
            <a:lvl5pPr indent="-5016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300"/>
              <a:buChar char="○"/>
              <a:defRPr sz="4300"/>
            </a:lvl5pPr>
            <a:lvl6pPr indent="-5016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300"/>
              <a:buChar char="■"/>
              <a:defRPr sz="4300"/>
            </a:lvl6pPr>
            <a:lvl7pPr indent="-5016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300"/>
              <a:buChar char="●"/>
              <a:defRPr sz="4300"/>
            </a:lvl7pPr>
            <a:lvl8pPr indent="-5016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300"/>
              <a:buChar char="○"/>
              <a:defRPr sz="4300"/>
            </a:lvl8pPr>
            <a:lvl9pPr indent="-5016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300"/>
              <a:buChar char="■"/>
              <a:defRPr sz="4300"/>
            </a:lvl9pPr>
          </a:lstStyle>
          <a:p/>
        </p:txBody>
      </p:sp>
      <p:sp>
        <p:nvSpPr>
          <p:cNvPr id="37" name="Google Shape;37;g12f1f19f0b4_0_23"/>
          <p:cNvSpPr txBox="1"/>
          <p:nvPr>
            <p:ph idx="12" type="sldNum"/>
          </p:nvPr>
        </p:nvSpPr>
        <p:spPr>
          <a:xfrm>
            <a:off x="20020583" y="27648270"/>
            <a:ext cx="1296600" cy="233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24725" lIns="324725" spcFirstLastPara="1" rIns="324725" wrap="square" tIns="3247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g12f1f19f0b4_0_27"/>
          <p:cNvSpPr txBox="1"/>
          <p:nvPr>
            <p:ph type="title"/>
          </p:nvPr>
        </p:nvSpPr>
        <p:spPr>
          <a:xfrm>
            <a:off x="1158470" y="2668945"/>
            <a:ext cx="15047100" cy="2425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24725" lIns="324725" spcFirstLastPara="1" rIns="324725" wrap="square" tIns="3247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0"/>
              <a:buNone/>
              <a:defRPr sz="17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0"/>
              <a:buNone/>
              <a:defRPr sz="17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0"/>
              <a:buNone/>
              <a:defRPr sz="17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0"/>
              <a:buNone/>
              <a:defRPr sz="17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0"/>
              <a:buNone/>
              <a:defRPr sz="17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0"/>
              <a:buNone/>
              <a:defRPr sz="17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0"/>
              <a:buNone/>
              <a:defRPr sz="17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0"/>
              <a:buNone/>
              <a:defRPr sz="17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0"/>
              <a:buNone/>
              <a:defRPr sz="17000"/>
            </a:lvl9pPr>
          </a:lstStyle>
          <a:p/>
        </p:txBody>
      </p:sp>
      <p:sp>
        <p:nvSpPr>
          <p:cNvPr id="40" name="Google Shape;40;g12f1f19f0b4_0_27"/>
          <p:cNvSpPr txBox="1"/>
          <p:nvPr>
            <p:ph idx="12" type="sldNum"/>
          </p:nvPr>
        </p:nvSpPr>
        <p:spPr>
          <a:xfrm>
            <a:off x="20020583" y="27648270"/>
            <a:ext cx="1296600" cy="233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24725" lIns="324725" spcFirstLastPara="1" rIns="324725" wrap="square" tIns="3247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g12f1f19f0b4_0_30"/>
          <p:cNvSpPr/>
          <p:nvPr/>
        </p:nvSpPr>
        <p:spPr>
          <a:xfrm>
            <a:off x="10803725" y="-741"/>
            <a:ext cx="10803600" cy="30495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324725" lIns="324725" spcFirstLastPara="1" rIns="324725" wrap="square" tIns="3247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g12f1f19f0b4_0_30"/>
          <p:cNvSpPr txBox="1"/>
          <p:nvPr>
            <p:ph type="title"/>
          </p:nvPr>
        </p:nvSpPr>
        <p:spPr>
          <a:xfrm>
            <a:off x="627382" y="7311510"/>
            <a:ext cx="9558900" cy="8788500"/>
          </a:xfrm>
          <a:prstGeom prst="rect">
            <a:avLst/>
          </a:prstGeom>
          <a:noFill/>
          <a:ln>
            <a:noFill/>
          </a:ln>
        </p:spPr>
        <p:txBody>
          <a:bodyPr anchorCtr="0" anchor="b" bIns="324725" lIns="324725" spcFirstLastPara="1" rIns="324725" wrap="square" tIns="3247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900"/>
              <a:buNone/>
              <a:defRPr sz="14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900"/>
              <a:buNone/>
              <a:defRPr sz="14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900"/>
              <a:buNone/>
              <a:defRPr sz="14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900"/>
              <a:buNone/>
              <a:defRPr sz="14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900"/>
              <a:buNone/>
              <a:defRPr sz="14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900"/>
              <a:buNone/>
              <a:defRPr sz="14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900"/>
              <a:buNone/>
              <a:defRPr sz="14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900"/>
              <a:buNone/>
              <a:defRPr sz="14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900"/>
              <a:buNone/>
              <a:defRPr sz="14900"/>
            </a:lvl9pPr>
          </a:lstStyle>
          <a:p/>
        </p:txBody>
      </p:sp>
      <p:sp>
        <p:nvSpPr>
          <p:cNvPr id="44" name="Google Shape;44;g12f1f19f0b4_0_30"/>
          <p:cNvSpPr txBox="1"/>
          <p:nvPr>
            <p:ph idx="1" type="subTitle"/>
          </p:nvPr>
        </p:nvSpPr>
        <p:spPr>
          <a:xfrm>
            <a:off x="627382" y="16619466"/>
            <a:ext cx="9558900" cy="73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324725" lIns="324725" spcFirstLastPara="1" rIns="324725" wrap="square" tIns="3247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9pPr>
          </a:lstStyle>
          <a:p/>
        </p:txBody>
      </p:sp>
      <p:sp>
        <p:nvSpPr>
          <p:cNvPr id="45" name="Google Shape;45;g12f1f19f0b4_0_30"/>
          <p:cNvSpPr txBox="1"/>
          <p:nvPr>
            <p:ph idx="2" type="body"/>
          </p:nvPr>
        </p:nvSpPr>
        <p:spPr>
          <a:xfrm>
            <a:off x="11672135" y="4293050"/>
            <a:ext cx="9066900" cy="2190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24725" lIns="324725" spcFirstLastPara="1" rIns="324725" wrap="square" tIns="324725">
            <a:normAutofit/>
          </a:bodyPr>
          <a:lstStyle>
            <a:lvl1pPr indent="-635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400"/>
              <a:buChar char="●"/>
              <a:defRPr/>
            </a:lvl1pPr>
            <a:lvl2pPr indent="-5461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○"/>
              <a:defRPr/>
            </a:lvl2pPr>
            <a:lvl3pPr indent="-5461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■"/>
              <a:defRPr/>
            </a:lvl3pPr>
            <a:lvl4pPr indent="-5461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●"/>
              <a:defRPr/>
            </a:lvl4pPr>
            <a:lvl5pPr indent="-5461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○"/>
              <a:defRPr/>
            </a:lvl5pPr>
            <a:lvl6pPr indent="-5461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■"/>
              <a:defRPr/>
            </a:lvl6pPr>
            <a:lvl7pPr indent="-5461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●"/>
              <a:defRPr/>
            </a:lvl7pPr>
            <a:lvl8pPr indent="-5461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○"/>
              <a:defRPr/>
            </a:lvl8pPr>
            <a:lvl9pPr indent="-5461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■"/>
              <a:defRPr/>
            </a:lvl9pPr>
          </a:lstStyle>
          <a:p/>
        </p:txBody>
      </p:sp>
      <p:sp>
        <p:nvSpPr>
          <p:cNvPr id="46" name="Google Shape;46;g12f1f19f0b4_0_30"/>
          <p:cNvSpPr txBox="1"/>
          <p:nvPr>
            <p:ph idx="12" type="sldNum"/>
          </p:nvPr>
        </p:nvSpPr>
        <p:spPr>
          <a:xfrm>
            <a:off x="20020583" y="27648270"/>
            <a:ext cx="1296600" cy="233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24725" lIns="324725" spcFirstLastPara="1" rIns="324725" wrap="square" tIns="3247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g12f1f19f0b4_0_36"/>
          <p:cNvSpPr txBox="1"/>
          <p:nvPr>
            <p:ph idx="1" type="body"/>
          </p:nvPr>
        </p:nvSpPr>
        <p:spPr>
          <a:xfrm>
            <a:off x="736553" y="25083131"/>
            <a:ext cx="14175300" cy="358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24725" lIns="324725" spcFirstLastPara="1" rIns="324725" wrap="square" tIns="3247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/>
            </a:lvl1pPr>
          </a:lstStyle>
          <a:p/>
        </p:txBody>
      </p:sp>
      <p:sp>
        <p:nvSpPr>
          <p:cNvPr id="49" name="Google Shape;49;g12f1f19f0b4_0_36"/>
          <p:cNvSpPr txBox="1"/>
          <p:nvPr>
            <p:ph idx="12" type="sldNum"/>
          </p:nvPr>
        </p:nvSpPr>
        <p:spPr>
          <a:xfrm>
            <a:off x="20020583" y="27648270"/>
            <a:ext cx="1296600" cy="233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24725" lIns="324725" spcFirstLastPara="1" rIns="324725" wrap="square" tIns="3247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2f1f19f0b4_0_39"/>
          <p:cNvSpPr txBox="1"/>
          <p:nvPr>
            <p:ph hasCustomPrompt="1" type="title"/>
          </p:nvPr>
        </p:nvSpPr>
        <p:spPr>
          <a:xfrm>
            <a:off x="736553" y="6558229"/>
            <a:ext cx="20134200" cy="11641500"/>
          </a:xfrm>
          <a:prstGeom prst="rect">
            <a:avLst/>
          </a:prstGeom>
          <a:noFill/>
          <a:ln>
            <a:noFill/>
          </a:ln>
        </p:spPr>
        <p:txBody>
          <a:bodyPr anchorCtr="0" anchor="b" bIns="324725" lIns="324725" spcFirstLastPara="1" rIns="324725" wrap="square" tIns="3247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600"/>
              <a:buNone/>
              <a:defRPr sz="42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600"/>
              <a:buNone/>
              <a:defRPr sz="42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600"/>
              <a:buNone/>
              <a:defRPr sz="42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600"/>
              <a:buNone/>
              <a:defRPr sz="42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600"/>
              <a:buNone/>
              <a:defRPr sz="42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600"/>
              <a:buNone/>
              <a:defRPr sz="42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600"/>
              <a:buNone/>
              <a:defRPr sz="42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600"/>
              <a:buNone/>
              <a:defRPr sz="42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600"/>
              <a:buNone/>
              <a:defRPr sz="42600"/>
            </a:lvl9pPr>
          </a:lstStyle>
          <a:p>
            <a:r>
              <a:t>xx%</a:t>
            </a:r>
          </a:p>
        </p:txBody>
      </p:sp>
      <p:sp>
        <p:nvSpPr>
          <p:cNvPr id="52" name="Google Shape;52;g12f1f19f0b4_0_39"/>
          <p:cNvSpPr txBox="1"/>
          <p:nvPr>
            <p:ph idx="1" type="body"/>
          </p:nvPr>
        </p:nvSpPr>
        <p:spPr>
          <a:xfrm>
            <a:off x="736553" y="18689581"/>
            <a:ext cx="20134200" cy="771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24725" lIns="324725" spcFirstLastPara="1" rIns="324725" wrap="square" tIns="324725">
            <a:normAutofit/>
          </a:bodyPr>
          <a:lstStyle>
            <a:lvl1pPr indent="-6350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400"/>
              <a:buChar char="●"/>
              <a:defRPr/>
            </a:lvl1pPr>
            <a:lvl2pPr indent="-5461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○"/>
              <a:defRPr/>
            </a:lvl2pPr>
            <a:lvl3pPr indent="-5461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■"/>
              <a:defRPr/>
            </a:lvl3pPr>
            <a:lvl4pPr indent="-5461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●"/>
              <a:defRPr/>
            </a:lvl4pPr>
            <a:lvl5pPr indent="-5461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○"/>
              <a:defRPr/>
            </a:lvl5pPr>
            <a:lvl6pPr indent="-5461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■"/>
              <a:defRPr/>
            </a:lvl6pPr>
            <a:lvl7pPr indent="-5461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●"/>
              <a:defRPr/>
            </a:lvl7pPr>
            <a:lvl8pPr indent="-5461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○"/>
              <a:defRPr/>
            </a:lvl8pPr>
            <a:lvl9pPr indent="-5461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■"/>
              <a:defRPr/>
            </a:lvl9pPr>
          </a:lstStyle>
          <a:p/>
        </p:txBody>
      </p:sp>
      <p:sp>
        <p:nvSpPr>
          <p:cNvPr id="53" name="Google Shape;53;g12f1f19f0b4_0_39"/>
          <p:cNvSpPr txBox="1"/>
          <p:nvPr>
            <p:ph idx="12" type="sldNum"/>
          </p:nvPr>
        </p:nvSpPr>
        <p:spPr>
          <a:xfrm>
            <a:off x="20020583" y="27648270"/>
            <a:ext cx="1296600" cy="233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24725" lIns="324725" spcFirstLastPara="1" rIns="324725" wrap="square" tIns="3247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12f1f19f0b4_0_45"/>
          <p:cNvSpPr/>
          <p:nvPr/>
        </p:nvSpPr>
        <p:spPr>
          <a:xfrm>
            <a:off x="0" y="27051000"/>
            <a:ext cx="21636000" cy="2874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900"/>
              <a:buFont typeface="Arial"/>
              <a:buNone/>
            </a:pPr>
            <a:r>
              <a:t/>
            </a:r>
            <a:endParaRPr b="0" i="0" sz="59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g12f1f19f0b4_0_45"/>
          <p:cNvSpPr txBox="1"/>
          <p:nvPr/>
        </p:nvSpPr>
        <p:spPr>
          <a:xfrm>
            <a:off x="290513" y="27330400"/>
            <a:ext cx="3949800" cy="8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</a:pPr>
            <a:r>
              <a:rPr b="0" i="0" lang="en-GB" sz="4700" u="none" cap="none" strike="noStrike">
                <a:solidFill>
                  <a:srgbClr val="005171"/>
                </a:solidFill>
                <a:latin typeface="Corbel"/>
                <a:ea typeface="Corbel"/>
                <a:cs typeface="Corbel"/>
                <a:sym typeface="Corbel"/>
              </a:rPr>
              <a:t>Contact</a:t>
            </a:r>
            <a:endParaRPr b="0" i="0" sz="5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g12f1f19f0b4_0_45"/>
          <p:cNvSpPr txBox="1"/>
          <p:nvPr>
            <p:ph type="title"/>
          </p:nvPr>
        </p:nvSpPr>
        <p:spPr>
          <a:xfrm>
            <a:off x="189255" y="961959"/>
            <a:ext cx="15093000" cy="273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48850" lIns="297725" spcFirstLastPara="1" rIns="297725" wrap="square" tIns="14885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900"/>
              <a:buNone/>
              <a:defRPr sz="12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0"/>
              <a:buNone/>
              <a:defRPr/>
            </a:lvl9pPr>
          </a:lstStyle>
          <a:p/>
        </p:txBody>
      </p:sp>
      <p:sp>
        <p:nvSpPr>
          <p:cNvPr id="58" name="Google Shape;58;g12f1f19f0b4_0_45"/>
          <p:cNvSpPr txBox="1"/>
          <p:nvPr>
            <p:ph idx="1" type="body"/>
          </p:nvPr>
        </p:nvSpPr>
        <p:spPr>
          <a:xfrm>
            <a:off x="290847" y="5091067"/>
            <a:ext cx="21069000" cy="20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148850" lIns="297725" spcFirstLastPara="1" rIns="297725" wrap="square" tIns="148850">
            <a:normAutofit/>
          </a:bodyPr>
          <a:lstStyle>
            <a:lvl1pPr indent="-2286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5171"/>
              </a:buClr>
              <a:buSzPts val="3200"/>
              <a:buNone/>
              <a:defRPr sz="3200">
                <a:solidFill>
                  <a:srgbClr val="005171"/>
                </a:solidFill>
              </a:defRPr>
            </a:lvl1pPr>
            <a:lvl2pPr indent="-2286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5171"/>
              </a:buClr>
              <a:buSzPts val="3200"/>
              <a:buNone/>
              <a:defRPr sz="3200">
                <a:solidFill>
                  <a:srgbClr val="005171"/>
                </a:solidFill>
              </a:defRPr>
            </a:lvl2pPr>
            <a:lvl3pPr indent="-2286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5171"/>
              </a:buClr>
              <a:buSzPts val="3200"/>
              <a:buNone/>
              <a:defRPr sz="3200">
                <a:solidFill>
                  <a:srgbClr val="005171"/>
                </a:solidFill>
              </a:defRPr>
            </a:lvl3pPr>
            <a:lvl4pPr indent="-2286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5171"/>
              </a:buClr>
              <a:buSzPts val="3200"/>
              <a:buNone/>
              <a:defRPr sz="3200">
                <a:solidFill>
                  <a:srgbClr val="005171"/>
                </a:solidFill>
              </a:defRPr>
            </a:lvl4pPr>
            <a:lvl5pPr indent="-2286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5171"/>
              </a:buClr>
              <a:buSzPts val="3200"/>
              <a:buNone/>
              <a:defRPr sz="3200">
                <a:solidFill>
                  <a:srgbClr val="005171"/>
                </a:solidFill>
              </a:defRPr>
            </a:lvl5pPr>
            <a:lvl6pPr indent="-3429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algn="l">
              <a:lnSpc>
                <a:spcPct val="115000"/>
              </a:lnSpc>
              <a:spcBef>
                <a:spcPts val="43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algn="l">
              <a:lnSpc>
                <a:spcPct val="115000"/>
              </a:lnSpc>
              <a:spcBef>
                <a:spcPts val="43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algn="l">
              <a:lnSpc>
                <a:spcPct val="115000"/>
              </a:lnSpc>
              <a:spcBef>
                <a:spcPts val="4300"/>
              </a:spcBef>
              <a:spcAft>
                <a:spcPts val="43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59" name="Google Shape;59;g12f1f19f0b4_0_45"/>
          <p:cNvSpPr txBox="1"/>
          <p:nvPr>
            <p:ph idx="2" type="body"/>
          </p:nvPr>
        </p:nvSpPr>
        <p:spPr>
          <a:xfrm>
            <a:off x="138459" y="28130500"/>
            <a:ext cx="6005400" cy="2133600"/>
          </a:xfrm>
          <a:prstGeom prst="rect">
            <a:avLst/>
          </a:prstGeom>
          <a:noFill/>
          <a:ln>
            <a:noFill/>
          </a:ln>
        </p:spPr>
        <p:txBody>
          <a:bodyPr anchorCtr="0" anchor="t" bIns="148850" lIns="297725" spcFirstLastPara="1" rIns="297725" wrap="square" tIns="148850">
            <a:noAutofit/>
          </a:bodyPr>
          <a:lstStyle>
            <a:lvl1pPr indent="-2286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700"/>
              <a:buNone/>
              <a:defRPr sz="17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2pPr>
            <a:lvl3pPr indent="-2286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3pPr>
            <a:lvl4pPr indent="-2286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indent="-2286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indent="-3429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algn="l">
              <a:lnSpc>
                <a:spcPct val="115000"/>
              </a:lnSpc>
              <a:spcBef>
                <a:spcPts val="43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algn="l">
              <a:lnSpc>
                <a:spcPct val="115000"/>
              </a:lnSpc>
              <a:spcBef>
                <a:spcPts val="43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algn="l">
              <a:lnSpc>
                <a:spcPct val="115000"/>
              </a:lnSpc>
              <a:spcBef>
                <a:spcPts val="4300"/>
              </a:spcBef>
              <a:spcAft>
                <a:spcPts val="43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12f1f19f0b4_0_0"/>
          <p:cNvSpPr txBox="1"/>
          <p:nvPr>
            <p:ph type="title"/>
          </p:nvPr>
        </p:nvSpPr>
        <p:spPr>
          <a:xfrm>
            <a:off x="736553" y="2638559"/>
            <a:ext cx="20134200" cy="33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324725" lIns="324725" spcFirstLastPara="1" rIns="324725" wrap="square" tIns="3247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0"/>
              <a:buFont typeface="Arial"/>
              <a:buNone/>
              <a:defRPr b="0" i="0" sz="9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0"/>
              <a:buFont typeface="Arial"/>
              <a:buNone/>
              <a:defRPr b="0" i="0" sz="9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0"/>
              <a:buFont typeface="Arial"/>
              <a:buNone/>
              <a:defRPr b="0" i="0" sz="9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0"/>
              <a:buFont typeface="Arial"/>
              <a:buNone/>
              <a:defRPr b="0" i="0" sz="9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0"/>
              <a:buFont typeface="Arial"/>
              <a:buNone/>
              <a:defRPr b="0" i="0" sz="9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0"/>
              <a:buFont typeface="Arial"/>
              <a:buNone/>
              <a:defRPr b="0" i="0" sz="9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0"/>
              <a:buFont typeface="Arial"/>
              <a:buNone/>
              <a:defRPr b="0" i="0" sz="9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0"/>
              <a:buFont typeface="Arial"/>
              <a:buNone/>
              <a:defRPr b="0" i="0" sz="9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0"/>
              <a:buFont typeface="Arial"/>
              <a:buNone/>
              <a:defRPr b="0" i="0" sz="9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g12f1f19f0b4_0_0"/>
          <p:cNvSpPr txBox="1"/>
          <p:nvPr>
            <p:ph idx="1" type="body"/>
          </p:nvPr>
        </p:nvSpPr>
        <p:spPr>
          <a:xfrm>
            <a:off x="736553" y="6833039"/>
            <a:ext cx="20134200" cy="202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324725" lIns="324725" spcFirstLastPara="1" rIns="324725" wrap="square" tIns="324725">
            <a:normAutofit/>
          </a:bodyPr>
          <a:lstStyle>
            <a:lvl1pPr indent="-635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400"/>
              <a:buFont typeface="Arial"/>
              <a:buChar char="●"/>
              <a:defRPr b="0" i="0" sz="6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5461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Arial"/>
              <a:buChar char="○"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5461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Arial"/>
              <a:buChar char="■"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5461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Arial"/>
              <a:buChar char="●"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5461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Arial"/>
              <a:buChar char="○"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5461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Arial"/>
              <a:buChar char="■"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5461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Arial"/>
              <a:buChar char="●"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5461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Arial"/>
              <a:buChar char="○"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5461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Arial"/>
              <a:buChar char="■"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g12f1f19f0b4_0_0"/>
          <p:cNvSpPr txBox="1"/>
          <p:nvPr>
            <p:ph idx="12" type="sldNum"/>
          </p:nvPr>
        </p:nvSpPr>
        <p:spPr>
          <a:xfrm>
            <a:off x="20020583" y="27648270"/>
            <a:ext cx="1296600" cy="233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24725" lIns="324725" spcFirstLastPara="1" rIns="324725" wrap="square" tIns="3247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image" Target="../media/image18.png"/><Relationship Id="rId22" Type="http://schemas.openxmlformats.org/officeDocument/2006/relationships/image" Target="../media/image26.png"/><Relationship Id="rId21" Type="http://schemas.openxmlformats.org/officeDocument/2006/relationships/image" Target="../media/image4.png"/><Relationship Id="rId24" Type="http://schemas.openxmlformats.org/officeDocument/2006/relationships/image" Target="../media/image8.png"/><Relationship Id="rId23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7.png"/><Relationship Id="rId4" Type="http://schemas.openxmlformats.org/officeDocument/2006/relationships/image" Target="../media/image12.png"/><Relationship Id="rId9" Type="http://schemas.openxmlformats.org/officeDocument/2006/relationships/hyperlink" Target="https://dresa.org.au/" TargetMode="External"/><Relationship Id="rId26" Type="http://schemas.openxmlformats.org/officeDocument/2006/relationships/image" Target="../media/image24.png"/><Relationship Id="rId25" Type="http://schemas.openxmlformats.org/officeDocument/2006/relationships/image" Target="../media/image1.png"/><Relationship Id="rId28" Type="http://schemas.openxmlformats.org/officeDocument/2006/relationships/image" Target="../media/image25.png"/><Relationship Id="rId27" Type="http://schemas.openxmlformats.org/officeDocument/2006/relationships/image" Target="../media/image3.png"/><Relationship Id="rId5" Type="http://schemas.openxmlformats.org/officeDocument/2006/relationships/hyperlink" Target="mailto:tess-support@googlegroups.com" TargetMode="External"/><Relationship Id="rId6" Type="http://schemas.openxmlformats.org/officeDocument/2006/relationships/image" Target="../media/image5.png"/><Relationship Id="rId29" Type="http://schemas.openxmlformats.org/officeDocument/2006/relationships/image" Target="../media/image10.gif"/><Relationship Id="rId7" Type="http://schemas.openxmlformats.org/officeDocument/2006/relationships/hyperlink" Target="https://elixirtess.github.io/about/" TargetMode="External"/><Relationship Id="rId8" Type="http://schemas.openxmlformats.org/officeDocument/2006/relationships/image" Target="../media/image9.png"/><Relationship Id="rId31" Type="http://schemas.openxmlformats.org/officeDocument/2006/relationships/image" Target="../media/image13.png"/><Relationship Id="rId30" Type="http://schemas.openxmlformats.org/officeDocument/2006/relationships/image" Target="../media/image27.png"/><Relationship Id="rId11" Type="http://schemas.openxmlformats.org/officeDocument/2006/relationships/hyperlink" Target="https://staging.taxila.nl" TargetMode="External"/><Relationship Id="rId33" Type="http://schemas.openxmlformats.org/officeDocument/2006/relationships/image" Target="../media/image20.png"/><Relationship Id="rId10" Type="http://schemas.openxmlformats.org/officeDocument/2006/relationships/hyperlink" Target="https://pan-training.eu/" TargetMode="External"/><Relationship Id="rId32" Type="http://schemas.openxmlformats.org/officeDocument/2006/relationships/image" Target="../media/image30.png"/><Relationship Id="rId13" Type="http://schemas.openxmlformats.org/officeDocument/2006/relationships/image" Target="../media/image2.png"/><Relationship Id="rId35" Type="http://schemas.openxmlformats.org/officeDocument/2006/relationships/image" Target="../media/image22.png"/><Relationship Id="rId12" Type="http://schemas.openxmlformats.org/officeDocument/2006/relationships/image" Target="../media/image7.png"/><Relationship Id="rId34" Type="http://schemas.openxmlformats.org/officeDocument/2006/relationships/image" Target="../media/image14.png"/><Relationship Id="rId15" Type="http://schemas.openxmlformats.org/officeDocument/2006/relationships/image" Target="../media/image23.png"/><Relationship Id="rId14" Type="http://schemas.openxmlformats.org/officeDocument/2006/relationships/image" Target="../media/image16.png"/><Relationship Id="rId17" Type="http://schemas.openxmlformats.org/officeDocument/2006/relationships/image" Target="../media/image29.png"/><Relationship Id="rId16" Type="http://schemas.openxmlformats.org/officeDocument/2006/relationships/image" Target="../media/image11.png"/><Relationship Id="rId19" Type="http://schemas.openxmlformats.org/officeDocument/2006/relationships/image" Target="../media/image21.png"/><Relationship Id="rId18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"/>
          <p:cNvSpPr/>
          <p:nvPr/>
        </p:nvSpPr>
        <p:spPr>
          <a:xfrm>
            <a:off x="-25" y="4175"/>
            <a:ext cx="21607500" cy="3798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6" name="Google Shape;66;p1" title="qr-tess-about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723675" y="487575"/>
            <a:ext cx="2369650" cy="236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539175" y="3869250"/>
            <a:ext cx="8528102" cy="5130199"/>
          </a:xfrm>
          <a:prstGeom prst="rect">
            <a:avLst/>
          </a:prstGeom>
          <a:noFill/>
          <a:ln cap="flat" cmpd="sng" w="19050">
            <a:solidFill>
              <a:srgbClr val="ECECEC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8" name="Google Shape;68;p1"/>
          <p:cNvSpPr/>
          <p:nvPr/>
        </p:nvSpPr>
        <p:spPr>
          <a:xfrm>
            <a:off x="11663300" y="4415125"/>
            <a:ext cx="1620900" cy="1385400"/>
          </a:xfrm>
          <a:prstGeom prst="ellipse">
            <a:avLst/>
          </a:prstGeom>
          <a:solidFill>
            <a:srgbClr val="87B07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1"/>
          <p:cNvSpPr/>
          <p:nvPr/>
        </p:nvSpPr>
        <p:spPr>
          <a:xfrm>
            <a:off x="12250176" y="6493400"/>
            <a:ext cx="1523100" cy="1169700"/>
          </a:xfrm>
          <a:prstGeom prst="ellipse">
            <a:avLst/>
          </a:prstGeom>
          <a:solidFill>
            <a:srgbClr val="87B07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1"/>
          <p:cNvSpPr/>
          <p:nvPr/>
        </p:nvSpPr>
        <p:spPr>
          <a:xfrm>
            <a:off x="10996925" y="7877450"/>
            <a:ext cx="1412400" cy="1154400"/>
          </a:xfrm>
          <a:prstGeom prst="ellipse">
            <a:avLst/>
          </a:prstGeom>
          <a:solidFill>
            <a:srgbClr val="87B07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1"/>
          <p:cNvSpPr/>
          <p:nvPr/>
        </p:nvSpPr>
        <p:spPr>
          <a:xfrm>
            <a:off x="17891925" y="5830725"/>
            <a:ext cx="1523100" cy="1323300"/>
          </a:xfrm>
          <a:prstGeom prst="ellipse">
            <a:avLst/>
          </a:prstGeom>
          <a:solidFill>
            <a:srgbClr val="87B07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1"/>
          <p:cNvSpPr/>
          <p:nvPr/>
        </p:nvSpPr>
        <p:spPr>
          <a:xfrm>
            <a:off x="16109001" y="7914800"/>
            <a:ext cx="1218600" cy="1218600"/>
          </a:xfrm>
          <a:prstGeom prst="ellipse">
            <a:avLst/>
          </a:prstGeom>
          <a:solidFill>
            <a:srgbClr val="87B07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1"/>
          <p:cNvSpPr txBox="1"/>
          <p:nvPr/>
        </p:nvSpPr>
        <p:spPr>
          <a:xfrm>
            <a:off x="11629700" y="4275051"/>
            <a:ext cx="1688100" cy="13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i="0" sz="9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en-GB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a</a:t>
            </a:r>
            <a:r>
              <a:rPr b="1" lang="en-GB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vg </a:t>
            </a:r>
            <a:endParaRPr b="1" i="0" sz="20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en-GB" sz="200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5.5k accesses</a:t>
            </a:r>
            <a:r>
              <a:rPr b="1" i="0" lang="en-GB" sz="20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/</a:t>
            </a:r>
            <a:endParaRPr b="1" i="0" sz="2000" u="none" cap="none" strike="noStrike">
              <a:solidFill>
                <a:srgbClr val="000000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GB" sz="20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month </a:t>
            </a:r>
            <a:endParaRPr b="1" i="0" sz="2000" u="none" cap="none" strike="noStrike">
              <a:solidFill>
                <a:srgbClr val="000000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74" name="Google Shape;74;p1"/>
          <p:cNvSpPr txBox="1"/>
          <p:nvPr/>
        </p:nvSpPr>
        <p:spPr>
          <a:xfrm>
            <a:off x="11046650" y="7822325"/>
            <a:ext cx="1302600" cy="11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i="0" sz="9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GB" sz="20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14</a:t>
            </a:r>
            <a:r>
              <a:rPr b="1" lang="en-GB" sz="200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,664</a:t>
            </a:r>
            <a:endParaRPr b="1" i="0" sz="20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GB" sz="20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past events</a:t>
            </a:r>
            <a:endParaRPr b="1" i="0" sz="2000" u="none" cap="none" strike="noStrike">
              <a:solidFill>
                <a:srgbClr val="000000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75" name="Google Shape;75;p1"/>
          <p:cNvSpPr txBox="1"/>
          <p:nvPr/>
        </p:nvSpPr>
        <p:spPr>
          <a:xfrm>
            <a:off x="12250175" y="6574625"/>
            <a:ext cx="1523100" cy="9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GB" sz="19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2</a:t>
            </a:r>
            <a:r>
              <a:rPr b="1" lang="en-GB" sz="190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55 </a:t>
            </a:r>
            <a:r>
              <a:rPr b="1" i="0" lang="en-GB" sz="19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upcoming  events</a:t>
            </a:r>
            <a:endParaRPr b="1" i="0" sz="3100" u="none" cap="none" strike="noStrike">
              <a:solidFill>
                <a:srgbClr val="000000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76" name="Google Shape;76;p1"/>
          <p:cNvSpPr txBox="1"/>
          <p:nvPr/>
        </p:nvSpPr>
        <p:spPr>
          <a:xfrm>
            <a:off x="17953425" y="5908275"/>
            <a:ext cx="14124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GB" sz="20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&gt;1</a:t>
            </a:r>
            <a:r>
              <a:rPr b="1" lang="en-GB" sz="200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4</a:t>
            </a:r>
            <a:r>
              <a:rPr b="1" i="0" lang="en-GB" sz="20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0 content providers  </a:t>
            </a:r>
            <a:endParaRPr b="1" i="0" sz="2000" u="none" cap="none" strike="noStrike">
              <a:solidFill>
                <a:srgbClr val="000000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77" name="Google Shape;77;p1"/>
          <p:cNvSpPr txBox="1"/>
          <p:nvPr/>
        </p:nvSpPr>
        <p:spPr>
          <a:xfrm>
            <a:off x="16098650" y="8093900"/>
            <a:ext cx="13026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lang="en-GB" sz="200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3,473</a:t>
            </a:r>
            <a:endParaRPr b="1" i="0" sz="2000" u="none" cap="none" strike="noStrike">
              <a:solidFill>
                <a:srgbClr val="000000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GB" sz="20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materials</a:t>
            </a:r>
            <a:endParaRPr b="1" i="0" sz="2000" u="none" cap="none" strike="noStrike">
              <a:solidFill>
                <a:srgbClr val="000000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78" name="Google Shape;78;p1"/>
          <p:cNvSpPr/>
          <p:nvPr/>
        </p:nvSpPr>
        <p:spPr>
          <a:xfrm>
            <a:off x="977751" y="29414041"/>
            <a:ext cx="5117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GB" sz="2000" u="none" cap="none" strike="noStrike">
                <a:solidFill>
                  <a:srgbClr val="4D4848"/>
                </a:solidFill>
                <a:latin typeface="Corbel"/>
                <a:ea typeface="Corbel"/>
                <a:cs typeface="Corbel"/>
                <a:sym typeface="Corbel"/>
              </a:rPr>
              <a:t>Contact</a:t>
            </a:r>
            <a:r>
              <a:rPr b="0" i="0" lang="en-GB" sz="2000" u="none" cap="none" strike="noStrike">
                <a:solidFill>
                  <a:srgbClr val="047EAA"/>
                </a:solidFill>
                <a:latin typeface="Corbel"/>
                <a:ea typeface="Corbel"/>
                <a:cs typeface="Corbel"/>
                <a:sym typeface="Corbel"/>
              </a:rPr>
              <a:t>: </a:t>
            </a:r>
            <a:r>
              <a:rPr b="0" i="0" lang="en-GB" sz="2000" u="sng" cap="none" strike="noStrike">
                <a:solidFill>
                  <a:srgbClr val="047EAA"/>
                </a:solidFill>
                <a:latin typeface="Corbel"/>
                <a:ea typeface="Corbel"/>
                <a:cs typeface="Corbel"/>
                <a:sym typeface="Corbel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tess-support@googlegroups.com</a:t>
            </a:r>
            <a:r>
              <a:rPr b="0" i="0" lang="en-GB" sz="2000" u="none" cap="none" strike="noStrike">
                <a:solidFill>
                  <a:srgbClr val="047EAA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endParaRPr b="0" i="0" sz="2000" u="none" cap="none" strike="noStrike">
              <a:solidFill>
                <a:srgbClr val="047EAA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cxnSp>
        <p:nvCxnSpPr>
          <p:cNvPr id="79" name="Google Shape;79;p1"/>
          <p:cNvCxnSpPr/>
          <p:nvPr/>
        </p:nvCxnSpPr>
        <p:spPr>
          <a:xfrm>
            <a:off x="-37" y="28448000"/>
            <a:ext cx="21607500" cy="0"/>
          </a:xfrm>
          <a:prstGeom prst="straightConnector1">
            <a:avLst/>
          </a:prstGeom>
          <a:noFill/>
          <a:ln cap="flat" cmpd="sng" w="1143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0" name="Google Shape;80;p1"/>
          <p:cNvSpPr txBox="1"/>
          <p:nvPr/>
        </p:nvSpPr>
        <p:spPr>
          <a:xfrm>
            <a:off x="3156650" y="257700"/>
            <a:ext cx="15378000" cy="269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1" i="0" lang="en-GB" sz="65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TeSS: </a:t>
            </a:r>
            <a:r>
              <a:rPr b="1" lang="en-GB" sz="650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a federated, FAIR-aligned platform for distributed management and exchange of training resource</a:t>
            </a:r>
            <a:r>
              <a:rPr b="1" lang="en-GB" sz="720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s</a:t>
            </a:r>
            <a:endParaRPr b="0" i="0" sz="14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81" name="Google Shape;81;p1"/>
          <p:cNvSpPr txBox="1"/>
          <p:nvPr/>
        </p:nvSpPr>
        <p:spPr>
          <a:xfrm>
            <a:off x="3132625" y="2921925"/>
            <a:ext cx="13314000" cy="88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GB" sz="32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Phil Reed</a:t>
            </a:r>
            <a:r>
              <a:rPr b="1" baseline="30000" i="0" lang="en-GB" sz="32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1</a:t>
            </a:r>
            <a:r>
              <a:rPr b="1" i="0" lang="en-GB" sz="32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, </a:t>
            </a:r>
            <a:r>
              <a:rPr b="1" i="0" lang="en-GB" sz="32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Munazah Andrabi</a:t>
            </a:r>
            <a:r>
              <a:rPr b="1" baseline="30000" i="0" lang="en-GB" sz="32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1</a:t>
            </a:r>
            <a:r>
              <a:rPr b="1" i="0" lang="en-GB" sz="32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,</a:t>
            </a:r>
            <a:r>
              <a:rPr b="1" baseline="30000" i="0" lang="en-GB" sz="32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b="1" i="0" lang="en-GB" sz="32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Finn Bacall</a:t>
            </a:r>
            <a:r>
              <a:rPr b="1" baseline="30000" i="0" lang="en-GB" sz="32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1</a:t>
            </a:r>
            <a:r>
              <a:rPr b="1" i="0" lang="en-GB" sz="32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, </a:t>
            </a:r>
            <a:r>
              <a:rPr b="1" lang="en-GB" sz="32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Oliver Knodel</a:t>
            </a:r>
            <a:r>
              <a:rPr b="1" baseline="30000" i="0" lang="en-GB" sz="32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2</a:t>
            </a:r>
            <a:r>
              <a:rPr b="1" i="0" lang="en-GB" sz="32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, </a:t>
            </a:r>
            <a:r>
              <a:rPr b="1" lang="en-GB" sz="32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Martin Voigt</a:t>
            </a:r>
            <a:r>
              <a:rPr b="1" baseline="30000" i="0" lang="en-GB" sz="32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2</a:t>
            </a:r>
            <a:r>
              <a:rPr b="1" i="0" lang="en-GB" sz="32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, </a:t>
            </a:r>
            <a:r>
              <a:rPr b="1" lang="en-GB" sz="32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Kenneth Rioja</a:t>
            </a:r>
            <a:r>
              <a:rPr b="1" baseline="30000" lang="en-GB" sz="32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3</a:t>
            </a:r>
            <a:r>
              <a:rPr b="1" lang="en-GB" sz="32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,</a:t>
            </a:r>
            <a:r>
              <a:rPr b="1" i="0" lang="en-GB" sz="32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Guido Ju</a:t>
            </a:r>
            <a:r>
              <a:rPr b="1" lang="en-GB" sz="32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ckeland</a:t>
            </a:r>
            <a:r>
              <a:rPr b="1" baseline="30000" lang="en-GB" sz="32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2</a:t>
            </a:r>
            <a:r>
              <a:rPr b="1" lang="en-GB" sz="32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, </a:t>
            </a:r>
            <a:r>
              <a:rPr b="1" i="0" lang="en-GB" sz="32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Carole Goble</a:t>
            </a:r>
            <a:r>
              <a:rPr b="1" baseline="30000" i="0" lang="en-GB" sz="32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1</a:t>
            </a:r>
            <a:r>
              <a:rPr b="1" i="0" lang="en-GB" sz="32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endParaRPr b="1" i="0" sz="3200" u="none" cap="none" strike="noStrike">
              <a:solidFill>
                <a:srgbClr val="FF0000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82" name="Google Shape;82;p1"/>
          <p:cNvSpPr txBox="1"/>
          <p:nvPr/>
        </p:nvSpPr>
        <p:spPr>
          <a:xfrm>
            <a:off x="335640" y="28555663"/>
            <a:ext cx="56835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GB" sz="2000" u="none" cap="none" strike="noStrike">
                <a:solidFill>
                  <a:srgbClr val="047EAA"/>
                </a:solidFill>
                <a:latin typeface="Corbel"/>
                <a:ea typeface="Corbel"/>
                <a:cs typeface="Corbel"/>
                <a:sym typeface="Corbel"/>
              </a:rPr>
              <a:t>Affiliations</a:t>
            </a:r>
            <a:endParaRPr b="1" i="0" sz="2000" u="none" cap="none" strike="noStrike">
              <a:solidFill>
                <a:srgbClr val="047EAA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baseline="30000" i="0" lang="en-GB" sz="2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1</a:t>
            </a:r>
            <a:r>
              <a:rPr b="0" i="0" lang="en-GB" sz="2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The University of Manchester, </a:t>
            </a:r>
            <a:r>
              <a:rPr b="0" baseline="30000" i="0" lang="en-GB" sz="2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2</a:t>
            </a:r>
            <a:r>
              <a:rPr lang="en-GB" sz="20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HZDR, </a:t>
            </a:r>
            <a:r>
              <a:rPr baseline="30000" lang="en-GB" sz="20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3</a:t>
            </a:r>
            <a:r>
              <a:rPr lang="en-GB" sz="20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CERN</a:t>
            </a:r>
            <a:endParaRPr b="0" i="0" sz="2000" u="sng" cap="none" strike="noStrik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83" name="Google Shape;83;p1"/>
          <p:cNvSpPr/>
          <p:nvPr/>
        </p:nvSpPr>
        <p:spPr>
          <a:xfrm>
            <a:off x="690327" y="5440636"/>
            <a:ext cx="9351300" cy="554400"/>
          </a:xfrm>
          <a:prstGeom prst="rect">
            <a:avLst/>
          </a:prstGeom>
          <a:solidFill>
            <a:schemeClr val="lt1">
              <a:alpha val="88627"/>
            </a:schemeClr>
          </a:solidFill>
          <a:ln cap="flat" cmpd="sng" w="254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1"/>
          <p:cNvSpPr/>
          <p:nvPr/>
        </p:nvSpPr>
        <p:spPr>
          <a:xfrm>
            <a:off x="959722" y="3863779"/>
            <a:ext cx="8893800" cy="17463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/>
          <p:nvPr/>
        </p:nvSpPr>
        <p:spPr>
          <a:xfrm>
            <a:off x="690327" y="7381988"/>
            <a:ext cx="9351300" cy="554400"/>
          </a:xfrm>
          <a:prstGeom prst="rect">
            <a:avLst/>
          </a:prstGeom>
          <a:solidFill>
            <a:schemeClr val="lt1">
              <a:alpha val="88627"/>
            </a:schemeClr>
          </a:solidFill>
          <a:ln cap="flat" cmpd="sng" w="254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"/>
          <p:cNvSpPr/>
          <p:nvPr/>
        </p:nvSpPr>
        <p:spPr>
          <a:xfrm>
            <a:off x="959724" y="5803634"/>
            <a:ext cx="8901900" cy="1745400"/>
          </a:xfrm>
          <a:prstGeom prst="roundRect">
            <a:avLst>
              <a:gd fmla="val 16667" name="adj"/>
            </a:avLst>
          </a:prstGeom>
          <a:solidFill>
            <a:schemeClr val="accent5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1"/>
          <p:cNvSpPr txBox="1"/>
          <p:nvPr/>
        </p:nvSpPr>
        <p:spPr>
          <a:xfrm>
            <a:off x="1004675" y="5888825"/>
            <a:ext cx="8528100" cy="157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247400" spcFirstLastPara="1" rIns="24740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GB" sz="2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One-stop shop for </a:t>
            </a:r>
            <a:r>
              <a:rPr b="1" i="0" lang="en-GB" sz="2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trainers</a:t>
            </a:r>
            <a:r>
              <a:rPr b="0" i="0" lang="en-GB" sz="2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 and </a:t>
            </a:r>
            <a:r>
              <a:rPr b="1" i="0" lang="en-GB" sz="2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trainees</a:t>
            </a:r>
            <a:r>
              <a:rPr b="0" i="0" lang="en-GB" sz="2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 to discover online information and content e.g., training materials, tutorials, online courses and events</a:t>
            </a:r>
            <a:endParaRPr b="0" i="0" sz="2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690327" y="9483786"/>
            <a:ext cx="9351300" cy="554400"/>
          </a:xfrm>
          <a:prstGeom prst="rect">
            <a:avLst/>
          </a:prstGeom>
          <a:solidFill>
            <a:schemeClr val="lt1">
              <a:alpha val="88627"/>
            </a:schemeClr>
          </a:solidFill>
          <a:ln cap="flat" cmpd="sng" w="254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"/>
          <p:cNvSpPr/>
          <p:nvPr/>
        </p:nvSpPr>
        <p:spPr>
          <a:xfrm>
            <a:off x="924739" y="7784695"/>
            <a:ext cx="8903400" cy="18294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"/>
          <p:cNvSpPr/>
          <p:nvPr/>
        </p:nvSpPr>
        <p:spPr>
          <a:xfrm>
            <a:off x="690327" y="11502638"/>
            <a:ext cx="9351300" cy="554400"/>
          </a:xfrm>
          <a:prstGeom prst="rect">
            <a:avLst/>
          </a:prstGeom>
          <a:solidFill>
            <a:schemeClr val="lt1">
              <a:alpha val="88627"/>
            </a:schemeClr>
          </a:solidFill>
          <a:ln cap="flat" cmpd="sng" w="254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"/>
          <p:cNvSpPr/>
          <p:nvPr/>
        </p:nvSpPr>
        <p:spPr>
          <a:xfrm>
            <a:off x="918927" y="9845216"/>
            <a:ext cx="8886900" cy="1746600"/>
          </a:xfrm>
          <a:prstGeom prst="roundRect">
            <a:avLst>
              <a:gd fmla="val 16667" name="adj"/>
            </a:avLst>
          </a:prstGeom>
          <a:solidFill>
            <a:schemeClr val="accent5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918927" y="11877851"/>
            <a:ext cx="8904000" cy="17466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3" name="Google Shape;93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20631" y="29355294"/>
            <a:ext cx="719387" cy="546370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"/>
          <p:cNvSpPr txBox="1"/>
          <p:nvPr/>
        </p:nvSpPr>
        <p:spPr>
          <a:xfrm>
            <a:off x="1166975" y="4236225"/>
            <a:ext cx="8375700" cy="10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10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GB" sz="2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A gateway, showcase and catalogue  aggregating  events and training materials</a:t>
            </a:r>
            <a:endParaRPr b="0" i="0" sz="1400" u="none" cap="none" strike="noStrike">
              <a:solidFill>
                <a:srgbClr val="000000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95" name="Google Shape;95;p1"/>
          <p:cNvSpPr txBox="1"/>
          <p:nvPr/>
        </p:nvSpPr>
        <p:spPr>
          <a:xfrm>
            <a:off x="1157075" y="10019325"/>
            <a:ext cx="83757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GB" sz="2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Training resources are automatically discovered and registered in TeSS utilising automated scrapers and open standards e.g., Bioschemas and EDAM</a:t>
            </a:r>
            <a:endParaRPr b="0" i="0" sz="2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96" name="Google Shape;96;p1"/>
          <p:cNvSpPr txBox="1"/>
          <p:nvPr/>
        </p:nvSpPr>
        <p:spPr>
          <a:xfrm>
            <a:off x="1157075" y="12194450"/>
            <a:ext cx="82590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GB" sz="2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Content extracted from provider sites is linked with other registries and accessed through various media</a:t>
            </a:r>
            <a:endParaRPr b="0" i="0" sz="1400" u="none" cap="none" strike="noStrike">
              <a:solidFill>
                <a:srgbClr val="000000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97" name="Google Shape;97;p1"/>
          <p:cNvSpPr txBox="1"/>
          <p:nvPr/>
        </p:nvSpPr>
        <p:spPr>
          <a:xfrm>
            <a:off x="1157075" y="8086350"/>
            <a:ext cx="82590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GB" sz="2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An </a:t>
            </a:r>
            <a:r>
              <a:rPr b="1" i="0" lang="en-GB" sz="2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added value service </a:t>
            </a:r>
            <a:r>
              <a:rPr b="0" i="0" lang="en-GB" sz="2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with curated and organised content:  collections, customised training workflows, Learning Paths</a:t>
            </a:r>
            <a:endParaRPr b="0" i="0" sz="1400" u="none" cap="none" strike="noStrike">
              <a:solidFill>
                <a:srgbClr val="000000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98" name="Google Shape;98;p1"/>
          <p:cNvSpPr txBox="1"/>
          <p:nvPr/>
        </p:nvSpPr>
        <p:spPr>
          <a:xfrm>
            <a:off x="10741850" y="9183700"/>
            <a:ext cx="10276500" cy="48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GB" sz="2800" u="none" cap="none" strike="noStrike">
                <a:solidFill>
                  <a:srgbClr val="F46B16"/>
                </a:solidFill>
                <a:latin typeface="Corbel"/>
                <a:ea typeface="Corbel"/>
                <a:cs typeface="Corbel"/>
                <a:sym typeface="Corbel"/>
              </a:rPr>
              <a:t>Materials:</a:t>
            </a:r>
            <a:r>
              <a:rPr b="0" i="0" lang="en-GB" sz="2800" u="none" cap="none" strike="noStrike">
                <a:solidFill>
                  <a:srgbClr val="3C3C3C"/>
                </a:solidFill>
                <a:latin typeface="Corbel"/>
                <a:ea typeface="Corbel"/>
                <a:cs typeface="Corbel"/>
                <a:sym typeface="Corbel"/>
              </a:rPr>
              <a:t> Training resources in a variety of different formats, including online tutorials, videos, slides etc</a:t>
            </a:r>
            <a:endParaRPr b="0" i="0" sz="2800" u="none" cap="none" strike="noStrike">
              <a:solidFill>
                <a:srgbClr val="3C3C3C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GB" sz="2800" u="none" cap="none" strike="noStrike">
                <a:solidFill>
                  <a:srgbClr val="F46B16"/>
                </a:solidFill>
                <a:latin typeface="Corbel"/>
                <a:ea typeface="Corbel"/>
                <a:cs typeface="Corbel"/>
                <a:sym typeface="Corbel"/>
              </a:rPr>
              <a:t>Events:</a:t>
            </a:r>
            <a:r>
              <a:rPr b="0" i="0" lang="en-GB" sz="2800" u="none" cap="none" strike="noStrike">
                <a:solidFill>
                  <a:srgbClr val="3C3C3C"/>
                </a:solidFill>
                <a:latin typeface="Corbel"/>
                <a:ea typeface="Corbel"/>
                <a:cs typeface="Corbel"/>
                <a:sym typeface="Corbel"/>
              </a:rPr>
              <a:t> Face-to-face or online training opportunities that have set start and end times</a:t>
            </a:r>
            <a:endParaRPr b="0" i="0" sz="2800" u="none" cap="none" strike="noStrike">
              <a:solidFill>
                <a:srgbClr val="3C3C3C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GB" sz="2800" u="none" cap="none" strike="noStrike">
                <a:solidFill>
                  <a:srgbClr val="F46B16"/>
                </a:solidFill>
                <a:latin typeface="Corbel"/>
                <a:ea typeface="Corbel"/>
                <a:cs typeface="Corbel"/>
                <a:sym typeface="Corbel"/>
              </a:rPr>
              <a:t>Workflows:</a:t>
            </a:r>
            <a:r>
              <a:rPr b="0" i="0" lang="en-GB" sz="2800" u="none" cap="none" strike="noStrike">
                <a:solidFill>
                  <a:srgbClr val="3C3C3C"/>
                </a:solidFill>
                <a:latin typeface="Corbel"/>
                <a:ea typeface="Corbel"/>
                <a:cs typeface="Corbel"/>
                <a:sym typeface="Corbel"/>
              </a:rPr>
              <a:t>  Create visually intuitive  displays of different types and  approaches to training, at different levels of granularity</a:t>
            </a:r>
            <a:endParaRPr b="0" i="0" sz="2800" u="none" cap="none" strike="noStrike">
              <a:solidFill>
                <a:srgbClr val="3C3C3C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GB" sz="2800" u="none" cap="none" strike="noStrike">
                <a:solidFill>
                  <a:srgbClr val="F46B16"/>
                </a:solidFill>
                <a:latin typeface="Corbel"/>
                <a:ea typeface="Corbel"/>
                <a:cs typeface="Corbel"/>
                <a:sym typeface="Corbel"/>
              </a:rPr>
              <a:t>Collections:</a:t>
            </a:r>
            <a:r>
              <a:rPr b="0" i="0" lang="en-GB" sz="2800" u="none" cap="none" strike="noStrike">
                <a:solidFill>
                  <a:srgbClr val="3C3C3C"/>
                </a:solidFill>
                <a:latin typeface="Corbel"/>
                <a:ea typeface="Corbel"/>
                <a:cs typeface="Corbel"/>
                <a:sym typeface="Corbel"/>
              </a:rPr>
              <a:t> Related training materials/events for domain of study grouped together</a:t>
            </a:r>
            <a:endParaRPr b="0" i="0" sz="2800" u="none" cap="none" strike="noStrike">
              <a:solidFill>
                <a:srgbClr val="3C3C3C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GB" sz="2800" u="none" cap="none" strike="noStrike">
                <a:solidFill>
                  <a:srgbClr val="F46B16"/>
                </a:solidFill>
                <a:latin typeface="Corbel"/>
                <a:ea typeface="Corbel"/>
                <a:cs typeface="Corbel"/>
                <a:sym typeface="Corbel"/>
              </a:rPr>
              <a:t>Learning Paths: </a:t>
            </a:r>
            <a:r>
              <a:rPr b="0" i="0" lang="en-GB" sz="2800" u="none" cap="none" strike="noStrike">
                <a:solidFill>
                  <a:srgbClr val="3C3C3C"/>
                </a:solidFill>
                <a:latin typeface="Corbel"/>
                <a:ea typeface="Corbel"/>
                <a:cs typeface="Corbel"/>
                <a:sym typeface="Corbel"/>
              </a:rPr>
              <a:t>A pathway to guide the learner through a set of learning modules to be undertaken progressively, from beginner to advanced level</a:t>
            </a:r>
            <a:endParaRPr b="0" i="0" sz="2800" u="none" cap="none" strike="noStrike">
              <a:solidFill>
                <a:srgbClr val="3C3C3C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99" name="Google Shape;99;p1"/>
          <p:cNvSpPr txBox="1"/>
          <p:nvPr/>
        </p:nvSpPr>
        <p:spPr>
          <a:xfrm>
            <a:off x="10857725" y="25991225"/>
            <a:ext cx="9646500" cy="22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GB" sz="2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The TeSS Club is an </a:t>
            </a:r>
            <a:r>
              <a:rPr b="1" i="0" lang="en-GB" sz="2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open community </a:t>
            </a:r>
            <a:r>
              <a:rPr b="0" i="0" lang="en-GB" sz="2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that works together to continuously develop the TeSS portal and help its users</a:t>
            </a:r>
            <a:endParaRPr b="0" i="0" sz="2800" u="none" cap="none" strike="noStrik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4064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bel"/>
              <a:buChar char="●"/>
            </a:pPr>
            <a:r>
              <a:rPr b="0" i="0" lang="en-GB" sz="2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Bi-weekly Zoom meetings</a:t>
            </a:r>
            <a:endParaRPr b="0" i="0" sz="2800" u="none" cap="none" strike="noStrik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4064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bel"/>
              <a:buChar char="●"/>
            </a:pPr>
            <a:r>
              <a:rPr b="0" i="0" lang="en-GB" sz="2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Slack channel: </a:t>
            </a:r>
            <a:r>
              <a:rPr b="0" i="0" lang="en-GB" sz="2800" u="none" cap="none" strike="noStrike">
                <a:solidFill>
                  <a:schemeClr val="accent4"/>
                </a:solidFill>
                <a:latin typeface="Corbel"/>
                <a:ea typeface="Corbel"/>
                <a:cs typeface="Corbel"/>
                <a:sym typeface="Corbel"/>
              </a:rPr>
              <a:t>#tess-club</a:t>
            </a:r>
            <a:r>
              <a:rPr b="0" i="0" lang="en-GB" sz="2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(elixir-europe.slack.com)</a:t>
            </a:r>
            <a:endParaRPr b="0" i="0" sz="2800" u="none" cap="none" strike="noStrik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4064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orbel"/>
              <a:buChar char="●"/>
            </a:pPr>
            <a:r>
              <a:rPr b="0" i="0" lang="en-GB" sz="2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More details: </a:t>
            </a:r>
            <a:r>
              <a:rPr b="0" i="0" lang="en-GB" sz="2800" u="sng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https://elixirtess.github.io/about/</a:t>
            </a:r>
            <a:r>
              <a:rPr b="0" i="0" lang="en-GB" sz="2800" u="none" cap="none" strike="noStrike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endParaRPr b="1" i="0" sz="2800" u="none" cap="none" strike="noStrike">
              <a:solidFill>
                <a:srgbClr val="083C92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00" name="Google Shape;100;p1"/>
          <p:cNvSpPr txBox="1"/>
          <p:nvPr/>
        </p:nvSpPr>
        <p:spPr>
          <a:xfrm>
            <a:off x="10812101" y="13963276"/>
            <a:ext cx="102765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GB" sz="4400" u="none" cap="none" strike="noStrike">
                <a:solidFill>
                  <a:schemeClr val="accent5"/>
                </a:solidFill>
                <a:latin typeface="Corbel"/>
                <a:ea typeface="Corbel"/>
                <a:cs typeface="Corbel"/>
                <a:sym typeface="Corbel"/>
              </a:rPr>
              <a:t>                      TeSS Global Usage </a:t>
            </a:r>
            <a:endParaRPr b="1" i="0" sz="4400" u="none" cap="none" strike="noStrike">
              <a:solidFill>
                <a:schemeClr val="accent5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01" name="Google Shape;101;p1"/>
          <p:cNvSpPr txBox="1"/>
          <p:nvPr/>
        </p:nvSpPr>
        <p:spPr>
          <a:xfrm>
            <a:off x="22018150" y="14938200"/>
            <a:ext cx="10016100" cy="438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GB" sz="2800" u="none" cap="none" strike="noStrike">
                <a:solidFill>
                  <a:srgbClr val="F46B16"/>
                </a:solidFill>
                <a:latin typeface="Corbel"/>
                <a:ea typeface="Corbel"/>
                <a:cs typeface="Corbel"/>
                <a:sym typeface="Corbel"/>
              </a:rPr>
              <a:t>Current scenario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064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orbel"/>
              <a:buChar char="●"/>
            </a:pPr>
            <a:r>
              <a:rPr b="0" i="0" lang="en-GB" sz="2800" u="none" cap="none" strike="noStrike">
                <a:solidFill>
                  <a:srgbClr val="3F3F3F"/>
                </a:solidFill>
                <a:latin typeface="Corbel"/>
                <a:ea typeface="Corbel"/>
                <a:cs typeface="Corbel"/>
                <a:sym typeface="Corbel"/>
              </a:rPr>
              <a:t>23 member nodes with varied levels of engagement</a:t>
            </a:r>
            <a:endParaRPr b="0" i="0" sz="2800" u="none" cap="none" strike="noStrike">
              <a:solidFill>
                <a:srgbClr val="3F3F3F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4064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Corbel"/>
              <a:buChar char="●"/>
            </a:pPr>
            <a:r>
              <a:rPr b="0" i="0" lang="en-GB" sz="2800" u="none" cap="none" strike="noStrike">
                <a:solidFill>
                  <a:srgbClr val="3F3F3F"/>
                </a:solidFill>
                <a:latin typeface="Corbel"/>
                <a:ea typeface="Corbel"/>
                <a:cs typeface="Corbel"/>
                <a:sym typeface="Corbel"/>
              </a:rPr>
              <a:t>Promote TeSS as a national training resource for each node</a:t>
            </a:r>
            <a:endParaRPr b="0" i="0" sz="2800" u="none" cap="none" strike="noStrike">
              <a:solidFill>
                <a:srgbClr val="3F3F3F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4064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Corbel"/>
              <a:buChar char="●"/>
            </a:pPr>
            <a:r>
              <a:rPr b="0" i="0" lang="en-GB" sz="2800" u="none" cap="none" strike="noStrike">
                <a:solidFill>
                  <a:srgbClr val="3F3F3F"/>
                </a:solidFill>
                <a:latin typeface="Corbel"/>
                <a:ea typeface="Corbel"/>
                <a:cs typeface="Corbel"/>
                <a:sym typeface="Corbel"/>
              </a:rPr>
              <a:t>National Instances implemented by SciLifeLab (Sweden) and Taxila (Netherlands)</a:t>
            </a:r>
            <a:endParaRPr b="1" i="0" sz="2800" u="none" cap="none" strike="noStrike">
              <a:solidFill>
                <a:srgbClr val="F46B16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GB" sz="2800" u="none" cap="none" strike="noStrike">
                <a:solidFill>
                  <a:srgbClr val="F46B16"/>
                </a:solidFill>
                <a:latin typeface="Corbel"/>
                <a:ea typeface="Corbel"/>
                <a:cs typeface="Corbel"/>
                <a:sym typeface="Corbel"/>
              </a:rPr>
              <a:t>Future proposition</a:t>
            </a:r>
            <a:endParaRPr b="0" i="0" sz="2800" u="none" cap="none" strike="noStrike">
              <a:solidFill>
                <a:srgbClr val="3F3F3F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4064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Corbel"/>
              <a:buChar char="●"/>
            </a:pPr>
            <a:r>
              <a:rPr b="0" i="0" lang="en-GB" sz="2800" u="none" cap="none" strike="noStrike">
                <a:solidFill>
                  <a:srgbClr val="3F3F3F"/>
                </a:solidFill>
                <a:latin typeface="Corbel"/>
                <a:ea typeface="Corbel"/>
                <a:cs typeface="Corbel"/>
                <a:sym typeface="Corbel"/>
              </a:rPr>
              <a:t>Implementing prototype of a  node specific portal showcasing the node training in TeSS (UK as a test case)</a:t>
            </a:r>
            <a:endParaRPr b="0" i="0" sz="2800" u="none" cap="none" strike="noStrike">
              <a:solidFill>
                <a:srgbClr val="3F3F3F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4064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Corbel"/>
              <a:buChar char="●"/>
            </a:pPr>
            <a:r>
              <a:rPr b="0" i="0" lang="en-GB" sz="2800" u="none" cap="none" strike="noStrike">
                <a:solidFill>
                  <a:srgbClr val="3F3F3F"/>
                </a:solidFill>
                <a:latin typeface="Corbel"/>
                <a:ea typeface="Corbel"/>
                <a:cs typeface="Corbel"/>
                <a:sym typeface="Corbel"/>
              </a:rPr>
              <a:t>Curation and tagging of existing training content</a:t>
            </a:r>
            <a:endParaRPr b="0" i="0" sz="2800" u="none" cap="none" strike="noStrike">
              <a:solidFill>
                <a:srgbClr val="3F3F3F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2" name="Google Shape;102;p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07575" y="718822"/>
            <a:ext cx="2901250" cy="2190425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"/>
          <p:cNvSpPr txBox="1"/>
          <p:nvPr/>
        </p:nvSpPr>
        <p:spPr>
          <a:xfrm>
            <a:off x="10812101" y="14789088"/>
            <a:ext cx="10276500" cy="309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GB" sz="2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TeSS is an open source, reusable software platform, and has been deployed by several other communities across the globe:</a:t>
            </a:r>
            <a:endParaRPr b="0" i="0" sz="2800" u="none" cap="none" strike="noStrik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4064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orbel"/>
              <a:buChar char="●"/>
            </a:pPr>
            <a:r>
              <a:rPr b="1" i="0" lang="en-GB" sz="2800" u="none" cap="none" strike="noStrike">
                <a:solidFill>
                  <a:schemeClr val="accent4"/>
                </a:solidFill>
                <a:latin typeface="Corbel"/>
                <a:ea typeface="Corbel"/>
                <a:cs typeface="Corbel"/>
                <a:sym typeface="Corbel"/>
              </a:rPr>
              <a:t>Digital Research Skills Australasia </a:t>
            </a:r>
            <a:r>
              <a:rPr b="0" i="0" lang="en-GB" sz="2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(</a:t>
            </a:r>
            <a:r>
              <a:rPr b="0" i="0" lang="en-GB" sz="2800" u="sng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https://dresa.org.au/</a:t>
            </a:r>
            <a:r>
              <a:rPr b="0" i="0" lang="en-GB" sz="2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)</a:t>
            </a:r>
            <a:endParaRPr b="0" i="0" sz="2800" u="none" cap="none" strike="noStrik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4064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orbel"/>
              <a:buChar char="●"/>
            </a:pPr>
            <a:r>
              <a:rPr b="1" i="0" lang="en-GB" sz="2800" u="none" cap="none" strike="noStrike">
                <a:solidFill>
                  <a:schemeClr val="accent4"/>
                </a:solidFill>
                <a:latin typeface="Corbel"/>
                <a:ea typeface="Corbel"/>
                <a:cs typeface="Corbel"/>
                <a:sym typeface="Corbel"/>
              </a:rPr>
              <a:t>Photon and Neutron</a:t>
            </a:r>
            <a:r>
              <a:rPr b="1" i="0" lang="en-GB" sz="2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b="0" i="0" lang="en-GB" sz="2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(PaN) training (</a:t>
            </a:r>
            <a:r>
              <a:rPr b="0" i="0" lang="en-GB" sz="2800" u="sng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https://pan-training.eu/</a:t>
            </a:r>
            <a:r>
              <a:rPr b="0" i="0" lang="en-GB" sz="2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)</a:t>
            </a:r>
            <a:endParaRPr b="0" i="0" sz="2800" u="none" cap="none" strike="noStrik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4064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orbel"/>
              <a:buChar char="●"/>
            </a:pPr>
            <a:r>
              <a:rPr b="1" i="0" lang="en-GB" sz="2800" u="none" cap="none" strike="noStrike">
                <a:solidFill>
                  <a:schemeClr val="accent4"/>
                </a:solidFill>
                <a:latin typeface="Corbel"/>
                <a:ea typeface="Corbel"/>
                <a:cs typeface="Corbel"/>
                <a:sym typeface="Corbel"/>
              </a:rPr>
              <a:t>Taxila:</a:t>
            </a:r>
            <a:r>
              <a:rPr b="0" i="0" lang="en-GB" sz="2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Open science training in the Netherlands (</a:t>
            </a:r>
            <a:r>
              <a:rPr b="0" i="0" lang="en-GB" sz="2800" u="sng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https://taxila.nl</a:t>
            </a:r>
            <a:r>
              <a:rPr b="0" i="0" lang="en-GB" sz="2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)</a:t>
            </a:r>
            <a:endParaRPr b="0" i="0" sz="2800" u="none" cap="none" strike="noStrik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4064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bel"/>
              <a:buChar char="●"/>
            </a:pPr>
            <a:r>
              <a:rPr b="1" i="0" lang="en-GB" sz="2800" u="none" cap="none" strike="noStrike">
                <a:solidFill>
                  <a:schemeClr val="accent4"/>
                </a:solidFill>
                <a:latin typeface="Corbel"/>
                <a:ea typeface="Corbel"/>
                <a:cs typeface="Corbel"/>
                <a:sym typeface="Corbel"/>
              </a:rPr>
              <a:t>SciLifeLab </a:t>
            </a:r>
            <a:r>
              <a:rPr lang="en-GB" sz="2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Sweden</a:t>
            </a:r>
            <a:r>
              <a:rPr b="1" i="0" lang="en-GB" sz="2800" u="none" cap="none" strike="noStrike">
                <a:solidFill>
                  <a:schemeClr val="accent4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b="0" i="0" lang="en-GB" sz="2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(</a:t>
            </a:r>
            <a:r>
              <a:rPr b="0" i="0" lang="en-GB" sz="2800" u="sng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https://training.scilifelab.se/</a:t>
            </a:r>
            <a:r>
              <a:rPr b="0" i="0" lang="en-GB" sz="2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)</a:t>
            </a:r>
            <a:endParaRPr b="0" i="0" sz="2800" u="none" cap="none" strike="noStrik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104" name="Google Shape;104;p1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12742706" y="18185386"/>
            <a:ext cx="3073261" cy="16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10517839" y="18185374"/>
            <a:ext cx="2128846" cy="16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"/>
          <p:cNvSpPr txBox="1"/>
          <p:nvPr/>
        </p:nvSpPr>
        <p:spPr>
          <a:xfrm>
            <a:off x="11062550" y="25283425"/>
            <a:ext cx="96984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GB" sz="4400" u="none" cap="none" strike="noStrike">
                <a:solidFill>
                  <a:schemeClr val="accent5"/>
                </a:solidFill>
                <a:latin typeface="Corbel"/>
                <a:ea typeface="Corbel"/>
                <a:cs typeface="Corbel"/>
                <a:sym typeface="Corbel"/>
              </a:rPr>
              <a:t>                    Join the TeSS Club!</a:t>
            </a:r>
            <a:endParaRPr b="1" i="0" sz="4400" u="none" cap="none" strike="noStrike">
              <a:solidFill>
                <a:schemeClr val="accent5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07" name="Google Shape;107;p1"/>
          <p:cNvSpPr txBox="1"/>
          <p:nvPr/>
        </p:nvSpPr>
        <p:spPr>
          <a:xfrm>
            <a:off x="21887950" y="14147238"/>
            <a:ext cx="102765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GB" sz="4400" u="none" cap="none" strike="noStrike">
                <a:solidFill>
                  <a:schemeClr val="accent5"/>
                </a:solidFill>
                <a:latin typeface="Corbel"/>
                <a:ea typeface="Corbel"/>
                <a:cs typeface="Corbel"/>
                <a:sym typeface="Corbel"/>
              </a:rPr>
              <a:t>TeSS as a National Resource</a:t>
            </a:r>
            <a:endParaRPr b="1" i="0" sz="4400" u="none" cap="none" strike="noStrike">
              <a:solidFill>
                <a:schemeClr val="accent5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08" name="Google Shape;108;p1"/>
          <p:cNvSpPr txBox="1"/>
          <p:nvPr/>
        </p:nvSpPr>
        <p:spPr>
          <a:xfrm>
            <a:off x="1055575" y="14022538"/>
            <a:ext cx="87021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GB" sz="4400" u="none" cap="none" strike="noStrike">
                <a:solidFill>
                  <a:schemeClr val="accent5"/>
                </a:solidFill>
                <a:latin typeface="Corbel"/>
                <a:ea typeface="Corbel"/>
                <a:cs typeface="Corbel"/>
                <a:sym typeface="Corbel"/>
              </a:rPr>
              <a:t>Get your Materials in TeSS</a:t>
            </a:r>
            <a:endParaRPr b="1" i="0" sz="4400" u="none" cap="none" strike="noStrike">
              <a:solidFill>
                <a:schemeClr val="accent5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09" name="Google Shape;109;p1"/>
          <p:cNvSpPr txBox="1"/>
          <p:nvPr/>
        </p:nvSpPr>
        <p:spPr>
          <a:xfrm>
            <a:off x="3542066" y="32860428"/>
            <a:ext cx="3056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F46B16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10" name="Google Shape;110;p1"/>
          <p:cNvSpPr txBox="1"/>
          <p:nvPr/>
        </p:nvSpPr>
        <p:spPr>
          <a:xfrm>
            <a:off x="7588157" y="32860449"/>
            <a:ext cx="3056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F46B16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descr="Screen Shot 2017-10-30 at 11.00.46.png" id="111" name="Google Shape;111;p1"/>
          <p:cNvPicPr preferRelativeResize="0"/>
          <p:nvPr/>
        </p:nvPicPr>
        <p:blipFill rotWithShape="1">
          <a:blip r:embed="rId14">
            <a:alphaModFix/>
          </a:blip>
          <a:srcRect b="5258" l="0" r="0" t="0"/>
          <a:stretch/>
        </p:blipFill>
        <p:spPr>
          <a:xfrm>
            <a:off x="431827" y="27010075"/>
            <a:ext cx="2723400" cy="678600"/>
          </a:xfrm>
          <a:prstGeom prst="roundRect">
            <a:avLst>
              <a:gd fmla="val 8594" name="adj"/>
            </a:avLst>
          </a:prstGeom>
          <a:solidFill>
            <a:srgbClr val="ECECEC"/>
          </a:solidFill>
          <a:ln>
            <a:noFill/>
          </a:ln>
          <a:effectLst>
            <a:reflection blurRad="0" dir="5400000" dist="5000" endA="0" endPos="28000" fadeDir="5400012" kx="0" rotWithShape="0" algn="bl" stA="38000" stPos="0" sy="-100000" ky="0"/>
          </a:effectLst>
        </p:spPr>
      </p:pic>
      <p:sp>
        <p:nvSpPr>
          <p:cNvPr id="112" name="Google Shape;112;p1"/>
          <p:cNvSpPr txBox="1"/>
          <p:nvPr/>
        </p:nvSpPr>
        <p:spPr>
          <a:xfrm>
            <a:off x="426762" y="14814442"/>
            <a:ext cx="8138100" cy="44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270000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GB" sz="2800" u="none" cap="none" strike="noStrike">
                <a:solidFill>
                  <a:srgbClr val="F46B16"/>
                </a:solidFill>
                <a:latin typeface="Corbel"/>
                <a:ea typeface="Corbel"/>
                <a:cs typeface="Corbel"/>
                <a:sym typeface="Corbel"/>
              </a:rPr>
              <a:t>Bioschemas</a:t>
            </a:r>
            <a:endParaRPr b="0" i="0" sz="2800" u="none" cap="none" strike="noStrike">
              <a:solidFill>
                <a:srgbClr val="3F3F3F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GB" sz="2800" u="none" cap="none" strike="noStrike">
                <a:solidFill>
                  <a:srgbClr val="3F3F3F"/>
                </a:solidFill>
                <a:latin typeface="Corbel"/>
                <a:ea typeface="Corbel"/>
                <a:cs typeface="Corbel"/>
                <a:sym typeface="Corbel"/>
              </a:rPr>
              <a:t>Annotate your website with Bioschemas markup to     quickly and easily add your training resources to TeSS</a:t>
            </a:r>
            <a:endParaRPr b="0" i="0" sz="2800" u="none" cap="none" strike="noStrike">
              <a:solidFill>
                <a:srgbClr val="3F3F3F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358775" lvl="0" marL="71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Corbel"/>
              <a:buChar char="●"/>
            </a:pPr>
            <a:r>
              <a:rPr b="0" i="0" lang="en-GB" sz="2800" u="none" cap="none" strike="noStrike">
                <a:solidFill>
                  <a:srgbClr val="3F3F3F"/>
                </a:solidFill>
                <a:latin typeface="Corbel"/>
                <a:ea typeface="Corbel"/>
                <a:cs typeface="Corbel"/>
                <a:sym typeface="Corbel"/>
              </a:rPr>
              <a:t>TeSS harvests new and updated content daily, saving the need for manual form filling</a:t>
            </a:r>
            <a:endParaRPr b="0" i="0" sz="2800" u="none" cap="none" strike="noStrike">
              <a:solidFill>
                <a:srgbClr val="3F3F3F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358775" lvl="0" marL="71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3C3C"/>
              </a:buClr>
              <a:buSzPts val="2800"/>
              <a:buFont typeface="Corbel"/>
              <a:buChar char="●"/>
            </a:pPr>
            <a:r>
              <a:rPr b="0" i="0" lang="en-GB" sz="2800" u="none" cap="none" strike="noStrike">
                <a:solidFill>
                  <a:srgbClr val="3C3C3C"/>
                </a:solidFill>
                <a:latin typeface="Corbel"/>
                <a:ea typeface="Corbel"/>
                <a:cs typeface="Corbel"/>
                <a:sym typeface="Corbel"/>
              </a:rPr>
              <a:t>The following Bioschemas profiles are supported</a:t>
            </a:r>
            <a:endParaRPr b="0" i="0" sz="2800" u="none" cap="none" strike="noStrike">
              <a:solidFill>
                <a:srgbClr val="3C3C3C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357799" lvl="1" marL="134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3C3C"/>
              </a:buClr>
              <a:buSzPts val="2800"/>
              <a:buFont typeface="Corbel"/>
              <a:buChar char="○"/>
            </a:pPr>
            <a:r>
              <a:rPr b="0" i="0" lang="en-GB" sz="2800" u="none" cap="none" strike="noStrike">
                <a:solidFill>
                  <a:srgbClr val="3C3C3C"/>
                </a:solidFill>
                <a:latin typeface="Corbel"/>
                <a:ea typeface="Corbel"/>
                <a:cs typeface="Corbel"/>
                <a:sym typeface="Corbel"/>
              </a:rPr>
              <a:t>Course &amp; CourseInstance</a:t>
            </a:r>
            <a:endParaRPr b="0" i="0" sz="2800" u="none" cap="none" strike="noStrike">
              <a:solidFill>
                <a:srgbClr val="3C3C3C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357799" lvl="1" marL="134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3C3C"/>
              </a:buClr>
              <a:buSzPts val="2800"/>
              <a:buFont typeface="Corbel"/>
              <a:buChar char="○"/>
            </a:pPr>
            <a:r>
              <a:rPr b="0" i="0" lang="en-GB" sz="2800" u="none" cap="none" strike="noStrike">
                <a:solidFill>
                  <a:srgbClr val="3C3C3C"/>
                </a:solidFill>
                <a:latin typeface="Corbel"/>
                <a:ea typeface="Corbel"/>
                <a:cs typeface="Corbel"/>
                <a:sym typeface="Corbel"/>
              </a:rPr>
              <a:t>Training Material</a:t>
            </a:r>
            <a:endParaRPr b="0" i="0" sz="2800" u="none" cap="none" strike="noStrike">
              <a:solidFill>
                <a:srgbClr val="3C3C3C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13" name="Google Shape;113;p1"/>
          <p:cNvSpPr txBox="1"/>
          <p:nvPr/>
        </p:nvSpPr>
        <p:spPr>
          <a:xfrm>
            <a:off x="4254725" y="21700725"/>
            <a:ext cx="62802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3F3F3F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sng" cap="none" strike="noStrike">
              <a:solidFill>
                <a:srgbClr val="434343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114" name="Google Shape;114;p1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6644376" y="21438945"/>
            <a:ext cx="3834099" cy="20026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"/>
          <p:cNvPicPr preferRelativeResize="0"/>
          <p:nvPr/>
        </p:nvPicPr>
        <p:blipFill rotWithShape="1">
          <a:blip r:embed="rId16">
            <a:alphaModFix/>
          </a:blip>
          <a:srcRect b="0" l="4013" r="4770" t="0"/>
          <a:stretch/>
        </p:blipFill>
        <p:spPr>
          <a:xfrm>
            <a:off x="8293100" y="16086850"/>
            <a:ext cx="1746250" cy="2009775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"/>
          <p:cNvSpPr txBox="1"/>
          <p:nvPr/>
        </p:nvSpPr>
        <p:spPr>
          <a:xfrm>
            <a:off x="3361225" y="25492675"/>
            <a:ext cx="7801200" cy="310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GB" sz="2800" u="none" cap="none" strike="noStrike">
                <a:solidFill>
                  <a:srgbClr val="F46B16"/>
                </a:solidFill>
                <a:latin typeface="Corbel"/>
                <a:ea typeface="Corbel"/>
                <a:cs typeface="Corbel"/>
                <a:sym typeface="Corbel"/>
              </a:rPr>
              <a:t>Links with other tools &amp; registries</a:t>
            </a:r>
            <a:endParaRPr b="1" i="0" sz="2800" u="none" cap="none" strike="noStrike">
              <a:solidFill>
                <a:srgbClr val="F46B16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4064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Corbel"/>
              <a:buChar char="●"/>
            </a:pPr>
            <a:r>
              <a:rPr b="0" i="0" lang="en-GB" sz="2800" u="none" cap="none" strike="noStrike">
                <a:solidFill>
                  <a:srgbClr val="3F3F3F"/>
                </a:solidFill>
                <a:latin typeface="Corbel"/>
                <a:ea typeface="Corbel"/>
                <a:cs typeface="Corbel"/>
                <a:sym typeface="Corbel"/>
              </a:rPr>
              <a:t>Training can be linked to and from resources</a:t>
            </a:r>
            <a:endParaRPr b="0" i="0" sz="2800" u="none" cap="none" strike="noStrike">
              <a:solidFill>
                <a:srgbClr val="3F3F3F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GB" sz="2800" u="none" cap="none" strike="noStrike">
                <a:solidFill>
                  <a:srgbClr val="3F3F3F"/>
                </a:solidFill>
                <a:latin typeface="Corbel"/>
                <a:ea typeface="Corbel"/>
                <a:cs typeface="Corbel"/>
                <a:sym typeface="Corbel"/>
              </a:rPr>
              <a:t> in other registries such as bio.tools and FAIRsharing.org</a:t>
            </a:r>
            <a:endParaRPr b="0" i="0" sz="2800" u="none" cap="none" strike="noStrike">
              <a:solidFill>
                <a:srgbClr val="3F3F3F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4064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Corbel"/>
              <a:buChar char="●"/>
            </a:pPr>
            <a:r>
              <a:rPr b="0" i="0" lang="en-GB" sz="2800" u="none" cap="none" strike="noStrike">
                <a:solidFill>
                  <a:srgbClr val="3F3F3F"/>
                </a:solidFill>
                <a:latin typeface="Corbel"/>
                <a:ea typeface="Corbel"/>
                <a:cs typeface="Corbel"/>
                <a:sym typeface="Corbel"/>
              </a:rPr>
              <a:t>Relevant training materials are linked and showcased in the RDMkit</a:t>
            </a:r>
            <a:endParaRPr b="0" i="0" sz="2800" u="none" cap="none" strike="noStrike">
              <a:solidFill>
                <a:srgbClr val="3F3F3F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3F3F3F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17" name="Google Shape;117;p1"/>
          <p:cNvSpPr txBox="1"/>
          <p:nvPr/>
        </p:nvSpPr>
        <p:spPr>
          <a:xfrm>
            <a:off x="466075" y="19424144"/>
            <a:ext cx="100161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F46B16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GB" sz="2800" u="none" cap="none" strike="noStrike">
                <a:solidFill>
                  <a:srgbClr val="3F3F3F"/>
                </a:solidFill>
                <a:latin typeface="Corbel"/>
                <a:ea typeface="Corbel"/>
                <a:cs typeface="Corbel"/>
                <a:sym typeface="Corbel"/>
              </a:rPr>
              <a:t>  Easily embed live TeSS content in your webpages</a:t>
            </a:r>
            <a:endParaRPr b="0" i="0" sz="2800" u="none" cap="none" strike="noStrike">
              <a:solidFill>
                <a:srgbClr val="434343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357799" lvl="0" marL="80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Corbel"/>
              <a:buChar char="●"/>
            </a:pPr>
            <a:r>
              <a:rPr b="0" i="0" lang="en-GB" sz="2800" u="none" cap="none" strike="noStrike">
                <a:solidFill>
                  <a:srgbClr val="434343"/>
                </a:solidFill>
                <a:latin typeface="Corbel"/>
                <a:ea typeface="Corbel"/>
                <a:cs typeface="Corbel"/>
                <a:sym typeface="Corbel"/>
              </a:rPr>
              <a:t>Useful for training providers whose content changes frequently, or who have limited control of their website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1"/>
          <p:cNvSpPr txBox="1"/>
          <p:nvPr/>
        </p:nvSpPr>
        <p:spPr>
          <a:xfrm>
            <a:off x="461735" y="23852844"/>
            <a:ext cx="100248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GB" sz="2800" u="none" cap="none" strike="noStrike">
                <a:solidFill>
                  <a:srgbClr val="F46B16"/>
                </a:solidFill>
                <a:latin typeface="Corbel"/>
                <a:ea typeface="Corbel"/>
                <a:cs typeface="Corbel"/>
                <a:sym typeface="Corbel"/>
              </a:rPr>
              <a:t>  Structured Annotation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06400" lvl="0" marL="80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Corbel"/>
              <a:buChar char="●"/>
            </a:pPr>
            <a:r>
              <a:rPr b="0" i="0" lang="en-GB" sz="2800" u="none" cap="none" strike="noStrike">
                <a:solidFill>
                  <a:srgbClr val="3F3F3F"/>
                </a:solidFill>
                <a:latin typeface="Corbel"/>
                <a:ea typeface="Corbel"/>
                <a:cs typeface="Corbel"/>
                <a:sym typeface="Corbel"/>
              </a:rPr>
              <a:t>Training materials/events can be annotated with EDAM ontology terms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1"/>
          <p:cNvSpPr txBox="1"/>
          <p:nvPr/>
        </p:nvSpPr>
        <p:spPr>
          <a:xfrm>
            <a:off x="613475" y="21235438"/>
            <a:ext cx="6335700" cy="23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7799" lvl="0" marL="630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Corbel"/>
              <a:buChar char="●"/>
            </a:pPr>
            <a:r>
              <a:rPr b="0" i="0" lang="en-GB" sz="2800" u="none" cap="none" strike="noStrike">
                <a:solidFill>
                  <a:srgbClr val="434343"/>
                </a:solidFill>
                <a:latin typeface="Corbel"/>
                <a:ea typeface="Corbel"/>
                <a:cs typeface="Corbel"/>
                <a:sym typeface="Corbel"/>
              </a:rPr>
              <a:t>Various styles &amp; functionality (and  extendable if needed)</a:t>
            </a:r>
            <a:endParaRPr b="0" i="0" sz="2800" u="none" cap="none" strike="noStrike">
              <a:solidFill>
                <a:srgbClr val="434343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357799" lvl="0" marL="630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Corbel"/>
              <a:buChar char="●"/>
            </a:pPr>
            <a:r>
              <a:rPr b="0" i="0" lang="en-GB" sz="2800" u="none" cap="none" strike="noStrike">
                <a:solidFill>
                  <a:srgbClr val="434343"/>
                </a:solidFill>
                <a:latin typeface="Corbel"/>
                <a:ea typeface="Corbel"/>
                <a:cs typeface="Corbel"/>
                <a:sym typeface="Corbel"/>
              </a:rPr>
              <a:t>Can be scoped (e.g. to only show certain providers’ content)</a:t>
            </a:r>
            <a:endParaRPr b="0" i="0" sz="2800" u="none" cap="none" strike="noStrike">
              <a:solidFill>
                <a:srgbClr val="434343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GB" sz="2800" u="sng" cap="none" strike="noStrike">
                <a:solidFill>
                  <a:srgbClr val="434343"/>
                </a:solidFill>
                <a:latin typeface="Corbel"/>
                <a:ea typeface="Corbel"/>
                <a:cs typeface="Corbel"/>
                <a:sym typeface="Corbel"/>
              </a:rPr>
              <a:t>https://elixirtess.github.io/TeSS_widgets/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0" name="Google Shape;120;p1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492820" y="25827175"/>
            <a:ext cx="1066571" cy="95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1694551" y="25668350"/>
            <a:ext cx="1218599" cy="12185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qr code on a blue background&#10;&#10;Description automatically generated with low confidence" id="122" name="Google Shape;122;p1"/>
          <p:cNvPicPr preferRelativeResize="0"/>
          <p:nvPr/>
        </p:nvPicPr>
        <p:blipFill rotWithShape="1">
          <a:blip r:embed="rId19">
            <a:alphaModFix/>
          </a:blip>
          <a:srcRect b="0" l="0" r="0" t="77903"/>
          <a:stretch/>
        </p:blipFill>
        <p:spPr>
          <a:xfrm>
            <a:off x="18723675" y="2701600"/>
            <a:ext cx="2369652" cy="67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15912017" y="18198592"/>
            <a:ext cx="2522933" cy="16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"/>
          <p:cNvPicPr preferRelativeResize="0"/>
          <p:nvPr/>
        </p:nvPicPr>
        <p:blipFill rotWithShape="1">
          <a:blip r:embed="rId21">
            <a:alphaModFix/>
          </a:blip>
          <a:srcRect b="0" l="0" r="0" t="0"/>
          <a:stretch/>
        </p:blipFill>
        <p:spPr>
          <a:xfrm>
            <a:off x="18514237" y="18197750"/>
            <a:ext cx="2522927" cy="1620001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1"/>
          <p:cNvSpPr txBox="1"/>
          <p:nvPr/>
        </p:nvSpPr>
        <p:spPr>
          <a:xfrm>
            <a:off x="382000" y="19318800"/>
            <a:ext cx="3000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GB" sz="2800" u="none" cap="none" strike="noStrike">
                <a:solidFill>
                  <a:srgbClr val="F46B16"/>
                </a:solidFill>
                <a:latin typeface="Corbel"/>
                <a:ea typeface="Corbel"/>
                <a:cs typeface="Corbel"/>
                <a:sym typeface="Corbel"/>
              </a:rPr>
              <a:t>   Widgets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1"/>
          <p:cNvSpPr/>
          <p:nvPr/>
        </p:nvSpPr>
        <p:spPr>
          <a:xfrm>
            <a:off x="10644251" y="6302775"/>
            <a:ext cx="1523100" cy="1169700"/>
          </a:xfrm>
          <a:prstGeom prst="ellipse">
            <a:avLst/>
          </a:prstGeom>
          <a:solidFill>
            <a:srgbClr val="87B07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1"/>
          <p:cNvSpPr txBox="1"/>
          <p:nvPr/>
        </p:nvSpPr>
        <p:spPr>
          <a:xfrm>
            <a:off x="10644250" y="6384000"/>
            <a:ext cx="1523100" cy="9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lang="en-GB" sz="190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853 events in last 12 months</a:t>
            </a:r>
            <a:endParaRPr b="1" i="0" sz="3100" u="none" cap="none" strike="noStrike">
              <a:solidFill>
                <a:srgbClr val="000000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28" name="Google Shape;128;p1"/>
          <p:cNvSpPr/>
          <p:nvPr/>
        </p:nvSpPr>
        <p:spPr>
          <a:xfrm>
            <a:off x="13823901" y="8080450"/>
            <a:ext cx="1523100" cy="1169700"/>
          </a:xfrm>
          <a:prstGeom prst="ellipse">
            <a:avLst/>
          </a:prstGeom>
          <a:solidFill>
            <a:srgbClr val="87B07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1"/>
          <p:cNvSpPr txBox="1"/>
          <p:nvPr/>
        </p:nvSpPr>
        <p:spPr>
          <a:xfrm>
            <a:off x="13816900" y="8140450"/>
            <a:ext cx="1523100" cy="102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lang="en-GB" sz="190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518 materials in last 12 months</a:t>
            </a:r>
            <a:endParaRPr b="1" i="0" sz="3100" u="none" cap="none" strike="noStrike">
              <a:solidFill>
                <a:srgbClr val="000000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30" name="Google Shape;130;p1"/>
          <p:cNvSpPr/>
          <p:nvPr/>
        </p:nvSpPr>
        <p:spPr>
          <a:xfrm>
            <a:off x="19071376" y="7636700"/>
            <a:ext cx="1218600" cy="1218600"/>
          </a:xfrm>
          <a:prstGeom prst="ellipse">
            <a:avLst/>
          </a:prstGeom>
          <a:solidFill>
            <a:srgbClr val="87B07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1"/>
          <p:cNvSpPr txBox="1"/>
          <p:nvPr/>
        </p:nvSpPr>
        <p:spPr>
          <a:xfrm>
            <a:off x="19029375" y="7661900"/>
            <a:ext cx="13026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lang="en-GB" sz="200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f</a:t>
            </a:r>
            <a:r>
              <a:rPr b="1" lang="en-GB" sz="200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rom Galaxy, SIB</a:t>
            </a:r>
            <a:endParaRPr b="1" i="0" sz="2000" u="none" cap="none" strike="noStrike">
              <a:solidFill>
                <a:srgbClr val="000000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32" name="Google Shape;132;p1"/>
          <p:cNvSpPr/>
          <p:nvPr/>
        </p:nvSpPr>
        <p:spPr>
          <a:xfrm>
            <a:off x="18994550" y="4994338"/>
            <a:ext cx="1523100" cy="1323300"/>
          </a:xfrm>
          <a:prstGeom prst="ellipse">
            <a:avLst/>
          </a:prstGeom>
          <a:solidFill>
            <a:srgbClr val="87B07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1"/>
          <p:cNvSpPr txBox="1"/>
          <p:nvPr/>
        </p:nvSpPr>
        <p:spPr>
          <a:xfrm>
            <a:off x="19056050" y="5071888"/>
            <a:ext cx="14124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lang="en-GB" sz="200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24 countries in Europe</a:t>
            </a:r>
            <a:endParaRPr b="1" i="0" sz="2000" u="none" cap="none" strike="noStrike">
              <a:solidFill>
                <a:srgbClr val="000000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descr="A blue and white logo&#10;&#10;Description automatically generated" id="134" name="Google Shape;134;p1"/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5885872" y="28644800"/>
            <a:ext cx="2053651" cy="1015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green logo with white text&#10;&#10;Description automatically generated" id="135" name="Google Shape;135;p1"/>
          <p:cNvPicPr preferRelativeResize="0"/>
          <p:nvPr/>
        </p:nvPicPr>
        <p:blipFill rotWithShape="1">
          <a:blip r:embed="rId23">
            <a:alphaModFix/>
          </a:blip>
          <a:srcRect b="0" l="0" r="0" t="0"/>
          <a:stretch/>
        </p:blipFill>
        <p:spPr>
          <a:xfrm>
            <a:off x="11279300" y="28687950"/>
            <a:ext cx="1018800" cy="1018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lue and white logo&#10;&#10;Description automatically generated" id="136" name="Google Shape;136;p1"/>
          <p:cNvPicPr preferRelativeResize="0"/>
          <p:nvPr/>
        </p:nvPicPr>
        <p:blipFill rotWithShape="1">
          <a:blip r:embed="rId24">
            <a:alphaModFix/>
          </a:blip>
          <a:srcRect b="0" l="0" r="0" t="0"/>
          <a:stretch/>
        </p:blipFill>
        <p:spPr>
          <a:xfrm>
            <a:off x="9951122" y="28699859"/>
            <a:ext cx="1057147" cy="99497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logo with black and pink lines&#10;&#10;Description automatically generated" id="137" name="Google Shape;137;p1"/>
          <p:cNvPicPr preferRelativeResize="0"/>
          <p:nvPr/>
        </p:nvPicPr>
        <p:blipFill rotWithShape="1">
          <a:blip r:embed="rId25">
            <a:alphaModFix/>
          </a:blip>
          <a:srcRect b="7109" l="0" r="0" t="-7109"/>
          <a:stretch/>
        </p:blipFill>
        <p:spPr>
          <a:xfrm>
            <a:off x="13539353" y="29163762"/>
            <a:ext cx="1390036" cy="7332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lue logo with a building and text&#10;&#10;Description automatically generated" id="138" name="Google Shape;138;p1"/>
          <p:cNvPicPr preferRelativeResize="0"/>
          <p:nvPr/>
        </p:nvPicPr>
        <p:blipFill rotWithShape="1">
          <a:blip r:embed="rId26">
            <a:alphaModFix/>
          </a:blip>
          <a:srcRect b="0" l="0" r="0" t="0"/>
          <a:stretch/>
        </p:blipFill>
        <p:spPr>
          <a:xfrm>
            <a:off x="12409315" y="28657476"/>
            <a:ext cx="1057149" cy="105715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green leaves with a black background&#10;&#10;Description automatically generated" id="139" name="Google Shape;139;p1"/>
          <p:cNvPicPr preferRelativeResize="0"/>
          <p:nvPr/>
        </p:nvPicPr>
        <p:blipFill rotWithShape="1">
          <a:blip r:embed="rId27">
            <a:alphaModFix/>
          </a:blip>
          <a:srcRect b="0" l="0" r="0" t="0"/>
          <a:stretch/>
        </p:blipFill>
        <p:spPr>
          <a:xfrm>
            <a:off x="15002278" y="29296768"/>
            <a:ext cx="563552" cy="4672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"/>
          <p:cNvPicPr preferRelativeResize="0"/>
          <p:nvPr/>
        </p:nvPicPr>
        <p:blipFill rotWithShape="1">
          <a:blip r:embed="rId28">
            <a:alphaModFix/>
          </a:blip>
          <a:srcRect b="0" l="0" r="0" t="0"/>
          <a:stretch/>
        </p:blipFill>
        <p:spPr>
          <a:xfrm>
            <a:off x="13728954" y="28581287"/>
            <a:ext cx="1737889" cy="58221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urple rectangular sign with yellow text&#10;&#10;Description automatically generated" id="141" name="Google Shape;141;p1"/>
          <p:cNvPicPr preferRelativeResize="0"/>
          <p:nvPr/>
        </p:nvPicPr>
        <p:blipFill rotWithShape="1">
          <a:blip r:embed="rId29">
            <a:alphaModFix/>
          </a:blip>
          <a:srcRect b="0" l="14883" r="14374" t="0"/>
          <a:stretch/>
        </p:blipFill>
        <p:spPr>
          <a:xfrm>
            <a:off x="7992000" y="28510025"/>
            <a:ext cx="1688100" cy="1078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" title="OSCARS-logo-EUflag.png"/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15708975" y="28657475"/>
            <a:ext cx="5683502" cy="932432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1"/>
          <p:cNvSpPr txBox="1"/>
          <p:nvPr/>
        </p:nvSpPr>
        <p:spPr>
          <a:xfrm>
            <a:off x="7909800" y="29275975"/>
            <a:ext cx="1852500" cy="46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solidFill>
                  <a:srgbClr val="939394"/>
                </a:solidFill>
                <a:latin typeface="Open Sans"/>
                <a:ea typeface="Open Sans"/>
                <a:cs typeface="Open Sans"/>
                <a:sym typeface="Open Sans"/>
              </a:rPr>
              <a:t>eScience Lab</a:t>
            </a:r>
            <a:endParaRPr sz="1900">
              <a:solidFill>
                <a:srgbClr val="939394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4" name="Google Shape;144;p1"/>
          <p:cNvSpPr/>
          <p:nvPr/>
        </p:nvSpPr>
        <p:spPr>
          <a:xfrm>
            <a:off x="8412451" y="19221550"/>
            <a:ext cx="1523100" cy="1169700"/>
          </a:xfrm>
          <a:prstGeom prst="ellipse">
            <a:avLst/>
          </a:prstGeom>
          <a:solidFill>
            <a:srgbClr val="87B07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1"/>
          <p:cNvSpPr txBox="1"/>
          <p:nvPr/>
        </p:nvSpPr>
        <p:spPr>
          <a:xfrm>
            <a:off x="8412450" y="19302775"/>
            <a:ext cx="15231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lang="en-GB" sz="240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most popular</a:t>
            </a:r>
            <a:endParaRPr b="1" i="0" sz="3600" u="none" cap="none" strike="noStrike">
              <a:solidFill>
                <a:srgbClr val="000000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46" name="Google Shape;146;p1"/>
          <p:cNvSpPr txBox="1"/>
          <p:nvPr/>
        </p:nvSpPr>
        <p:spPr>
          <a:xfrm>
            <a:off x="12393600" y="21321375"/>
            <a:ext cx="8702100" cy="366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lang="en-GB" sz="2800">
                <a:solidFill>
                  <a:srgbClr val="F46B16"/>
                </a:solidFill>
                <a:latin typeface="Corbel"/>
                <a:ea typeface="Corbel"/>
                <a:cs typeface="Corbel"/>
                <a:sym typeface="Corbel"/>
              </a:rPr>
              <a:t>Multi-space catalogue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064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Corbel"/>
              <a:buChar char="●"/>
            </a:pPr>
            <a:r>
              <a:rPr lang="en-GB" sz="2800">
                <a:solidFill>
                  <a:srgbClr val="3F3F3F"/>
                </a:solidFill>
                <a:latin typeface="Corbel"/>
                <a:ea typeface="Corbel"/>
                <a:cs typeface="Corbel"/>
                <a:sym typeface="Corbel"/>
              </a:rPr>
              <a:t>Catalogues pooled into a </a:t>
            </a:r>
            <a:r>
              <a:rPr b="1" lang="en-GB" sz="2800">
                <a:solidFill>
                  <a:srgbClr val="3F3F3F"/>
                </a:solidFill>
                <a:latin typeface="Corbel"/>
                <a:ea typeface="Corbel"/>
                <a:cs typeface="Corbel"/>
                <a:sym typeface="Corbel"/>
              </a:rPr>
              <a:t>shared</a:t>
            </a:r>
            <a:r>
              <a:rPr lang="en-GB" sz="2800">
                <a:solidFill>
                  <a:srgbClr val="3F3F3F"/>
                </a:solidFill>
                <a:latin typeface="Corbel"/>
                <a:ea typeface="Corbel"/>
                <a:cs typeface="Corbel"/>
                <a:sym typeface="Corbel"/>
              </a:rPr>
              <a:t> TeSS instance supporting distinct community-specific “</a:t>
            </a:r>
            <a:r>
              <a:rPr b="1" lang="en-GB" sz="2800">
                <a:solidFill>
                  <a:srgbClr val="3F3F3F"/>
                </a:solidFill>
                <a:latin typeface="Corbel"/>
                <a:ea typeface="Corbel"/>
                <a:cs typeface="Corbel"/>
                <a:sym typeface="Corbel"/>
              </a:rPr>
              <a:t>spaces</a:t>
            </a:r>
            <a:r>
              <a:rPr lang="en-GB" sz="2800">
                <a:solidFill>
                  <a:srgbClr val="3F3F3F"/>
                </a:solidFill>
                <a:latin typeface="Corbel"/>
                <a:ea typeface="Corbel"/>
                <a:cs typeface="Corbel"/>
                <a:sym typeface="Corbel"/>
              </a:rPr>
              <a:t>”</a:t>
            </a:r>
            <a:endParaRPr sz="2800">
              <a:solidFill>
                <a:srgbClr val="3F3F3F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4064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Corbel"/>
              <a:buChar char="●"/>
            </a:pPr>
            <a:r>
              <a:rPr lang="en-GB" sz="2800">
                <a:solidFill>
                  <a:srgbClr val="3F3F3F"/>
                </a:solidFill>
                <a:latin typeface="Corbel"/>
                <a:ea typeface="Corbel"/>
                <a:cs typeface="Corbel"/>
                <a:sym typeface="Corbel"/>
              </a:rPr>
              <a:t>Shared catalogue management</a:t>
            </a:r>
            <a:endParaRPr sz="2800">
              <a:solidFill>
                <a:srgbClr val="3F3F3F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lang="en-GB" sz="2800">
                <a:solidFill>
                  <a:srgbClr val="F46B16"/>
                </a:solidFill>
                <a:latin typeface="Corbel"/>
                <a:ea typeface="Corbel"/>
                <a:cs typeface="Corbel"/>
                <a:sym typeface="Corbel"/>
              </a:rPr>
              <a:t>Exchange between catalogues</a:t>
            </a:r>
            <a:endParaRPr b="0" i="0" sz="2800" u="none" cap="none" strike="noStrike">
              <a:solidFill>
                <a:srgbClr val="3F3F3F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4064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Corbel"/>
              <a:buChar char="●"/>
            </a:pPr>
            <a:r>
              <a:rPr lang="en-GB" sz="2800">
                <a:solidFill>
                  <a:srgbClr val="3F3F3F"/>
                </a:solidFill>
                <a:latin typeface="Corbel"/>
                <a:ea typeface="Corbel"/>
                <a:cs typeface="Corbel"/>
                <a:sym typeface="Corbel"/>
              </a:rPr>
              <a:t>Automatic </a:t>
            </a:r>
            <a:r>
              <a:rPr b="1" lang="en-GB" sz="2800">
                <a:solidFill>
                  <a:srgbClr val="3F3F3F"/>
                </a:solidFill>
                <a:latin typeface="Corbel"/>
                <a:ea typeface="Corbel"/>
                <a:cs typeface="Corbel"/>
                <a:sym typeface="Corbel"/>
              </a:rPr>
              <a:t>exchange</a:t>
            </a:r>
            <a:r>
              <a:rPr lang="en-GB" sz="2800">
                <a:solidFill>
                  <a:srgbClr val="3F3F3F"/>
                </a:solidFill>
                <a:latin typeface="Corbel"/>
                <a:ea typeface="Corbel"/>
                <a:cs typeface="Corbel"/>
                <a:sym typeface="Corbel"/>
              </a:rPr>
              <a:t> of nominated </a:t>
            </a:r>
            <a:r>
              <a:rPr b="1" lang="en-GB" sz="2800">
                <a:solidFill>
                  <a:srgbClr val="3F3F3F"/>
                </a:solidFill>
                <a:latin typeface="Corbel"/>
                <a:ea typeface="Corbel"/>
                <a:cs typeface="Corbel"/>
                <a:sym typeface="Corbel"/>
              </a:rPr>
              <a:t>content</a:t>
            </a:r>
            <a:r>
              <a:rPr lang="en-GB" sz="2800">
                <a:solidFill>
                  <a:srgbClr val="3F3F3F"/>
                </a:solidFill>
                <a:latin typeface="Corbel"/>
                <a:ea typeface="Corbel"/>
                <a:cs typeface="Corbel"/>
                <a:sym typeface="Corbel"/>
              </a:rPr>
              <a:t>  between the </a:t>
            </a:r>
            <a:r>
              <a:rPr b="1" lang="en-GB" sz="2800">
                <a:solidFill>
                  <a:srgbClr val="3F3F3F"/>
                </a:solidFill>
                <a:latin typeface="Corbel"/>
                <a:ea typeface="Corbel"/>
                <a:cs typeface="Corbel"/>
                <a:sym typeface="Corbel"/>
              </a:rPr>
              <a:t>spaces</a:t>
            </a:r>
            <a:r>
              <a:rPr lang="en-GB" sz="2800">
                <a:solidFill>
                  <a:srgbClr val="3F3F3F"/>
                </a:solidFill>
                <a:latin typeface="Corbel"/>
                <a:ea typeface="Corbel"/>
                <a:cs typeface="Corbel"/>
                <a:sym typeface="Corbel"/>
              </a:rPr>
              <a:t> in a TeSS hub</a:t>
            </a:r>
            <a:endParaRPr b="0" i="0" sz="2800" u="none" cap="none" strike="noStrike">
              <a:solidFill>
                <a:srgbClr val="3F3F3F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4064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Corbel"/>
              <a:buChar char="●"/>
            </a:pPr>
            <a:r>
              <a:rPr lang="en-GB" sz="2800">
                <a:solidFill>
                  <a:srgbClr val="3F3F3F"/>
                </a:solidFill>
                <a:latin typeface="Corbel"/>
                <a:ea typeface="Corbel"/>
                <a:cs typeface="Corbel"/>
                <a:sym typeface="Corbel"/>
              </a:rPr>
              <a:t>Done via a dedicated interface for metadata harvesting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1"/>
          <p:cNvSpPr txBox="1"/>
          <p:nvPr/>
        </p:nvSpPr>
        <p:spPr>
          <a:xfrm>
            <a:off x="10664975" y="20672838"/>
            <a:ext cx="102765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lang="en-GB" sz="4400">
                <a:solidFill>
                  <a:schemeClr val="accent5"/>
                </a:solidFill>
                <a:latin typeface="Corbel"/>
                <a:ea typeface="Corbel"/>
                <a:cs typeface="Corbel"/>
                <a:sym typeface="Corbel"/>
              </a:rPr>
              <a:t>mTeSS-X: a federation of catalogues</a:t>
            </a:r>
            <a:endParaRPr b="1" sz="4400">
              <a:solidFill>
                <a:schemeClr val="accent5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grpSp>
        <p:nvGrpSpPr>
          <p:cNvPr id="148" name="Google Shape;148;p1"/>
          <p:cNvGrpSpPr/>
          <p:nvPr/>
        </p:nvGrpSpPr>
        <p:grpSpPr>
          <a:xfrm>
            <a:off x="10823975" y="21581226"/>
            <a:ext cx="1464000" cy="1385398"/>
            <a:chOff x="18748775" y="21581226"/>
            <a:chExt cx="1464000" cy="1385398"/>
          </a:xfrm>
        </p:grpSpPr>
        <p:sp>
          <p:nvSpPr>
            <p:cNvPr id="149" name="Google Shape;149;p1"/>
            <p:cNvSpPr/>
            <p:nvPr/>
          </p:nvSpPr>
          <p:spPr>
            <a:xfrm>
              <a:off x="18810374" y="21623827"/>
              <a:ext cx="416700" cy="292800"/>
            </a:xfrm>
            <a:prstGeom prst="roundRect">
              <a:avLst>
                <a:gd fmla="val 16667" name="adj"/>
              </a:avLst>
            </a:prstGeom>
            <a:solidFill>
              <a:srgbClr val="FEA613"/>
            </a:solidFill>
            <a:ln cap="flat" cmpd="sng" w="38100">
              <a:solidFill>
                <a:srgbClr val="08283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19268782" y="21623827"/>
              <a:ext cx="416700" cy="292800"/>
            </a:xfrm>
            <a:prstGeom prst="roundRect">
              <a:avLst>
                <a:gd fmla="val 16667" name="adj"/>
              </a:avLst>
            </a:prstGeom>
            <a:solidFill>
              <a:srgbClr val="26A6FE"/>
            </a:solidFill>
            <a:ln cap="flat" cmpd="sng" w="38100">
              <a:solidFill>
                <a:srgbClr val="08283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19727190" y="21623827"/>
              <a:ext cx="416700" cy="292800"/>
            </a:xfrm>
            <a:prstGeom prst="roundRect">
              <a:avLst>
                <a:gd fmla="val 16667" name="adj"/>
              </a:avLst>
            </a:prstGeom>
            <a:solidFill>
              <a:srgbClr val="FE5694"/>
            </a:solidFill>
            <a:ln cap="flat" cmpd="sng" w="38100">
              <a:solidFill>
                <a:srgbClr val="08283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18748775" y="21581226"/>
              <a:ext cx="1464000" cy="382500"/>
            </a:xfrm>
            <a:prstGeom prst="roundRect">
              <a:avLst>
                <a:gd fmla="val 16667" name="adj"/>
              </a:avLst>
            </a:prstGeom>
            <a:noFill/>
            <a:ln cap="flat" cmpd="sng" w="19050">
              <a:solidFill>
                <a:srgbClr val="08283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A colorful cube with a black background&#10;&#10;Description automatically generated" id="153" name="Google Shape;153;p1"/>
            <p:cNvPicPr preferRelativeResize="0"/>
            <p:nvPr/>
          </p:nvPicPr>
          <p:blipFill rotWithShape="1">
            <a:blip r:embed="rId31">
              <a:alphaModFix/>
            </a:blip>
            <a:srcRect b="0" l="0" r="0" t="0"/>
            <a:stretch/>
          </p:blipFill>
          <p:spPr>
            <a:xfrm rot="10800000">
              <a:off x="19218052" y="22276956"/>
              <a:ext cx="472900" cy="380028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54" name="Google Shape;154;p1"/>
            <p:cNvCxnSpPr>
              <a:endCxn id="153" idx="2"/>
            </p:cNvCxnSpPr>
            <p:nvPr/>
          </p:nvCxnSpPr>
          <p:spPr>
            <a:xfrm flipH="1">
              <a:off x="19454501" y="21963456"/>
              <a:ext cx="2100" cy="313500"/>
            </a:xfrm>
            <a:prstGeom prst="straightConnector1">
              <a:avLst/>
            </a:prstGeom>
            <a:noFill/>
            <a:ln cap="flat" cmpd="sng" w="19050">
              <a:solidFill>
                <a:srgbClr val="156082"/>
              </a:solidFill>
              <a:prstDash val="solid"/>
              <a:miter lim="800000"/>
              <a:headEnd len="med" w="med" type="triangle"/>
              <a:tailEnd len="med" w="med" type="triangle"/>
            </a:ln>
          </p:spPr>
        </p:cxnSp>
        <p:pic>
          <p:nvPicPr>
            <p:cNvPr descr="A yellow person icon on a black background&#10;&#10;Description automatically generated" id="155" name="Google Shape;155;p1"/>
            <p:cNvPicPr preferRelativeResize="0"/>
            <p:nvPr/>
          </p:nvPicPr>
          <p:blipFill rotWithShape="1">
            <a:blip r:embed="rId32">
              <a:alphaModFix/>
            </a:blip>
            <a:srcRect b="0" l="0" r="0" t="0"/>
            <a:stretch/>
          </p:blipFill>
          <p:spPr>
            <a:xfrm>
              <a:off x="18810379" y="22613896"/>
              <a:ext cx="364188" cy="2926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A pink silhouette of a person&#10;&#10;Description automatically generated" id="156" name="Google Shape;156;p1"/>
            <p:cNvPicPr preferRelativeResize="0"/>
            <p:nvPr/>
          </p:nvPicPr>
          <p:blipFill rotWithShape="1">
            <a:blip r:embed="rId33">
              <a:alphaModFix/>
            </a:blip>
            <a:srcRect b="0" l="0" r="0" t="0"/>
            <a:stretch/>
          </p:blipFill>
          <p:spPr>
            <a:xfrm>
              <a:off x="19777016" y="22613896"/>
              <a:ext cx="340636" cy="2737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A blue silhouette of a person&#10;&#10;Description automatically generated" id="157" name="Google Shape;157;p1"/>
            <p:cNvPicPr preferRelativeResize="0"/>
            <p:nvPr/>
          </p:nvPicPr>
          <p:blipFill rotWithShape="1">
            <a:blip r:embed="rId34">
              <a:alphaModFix/>
            </a:blip>
            <a:srcRect b="0" l="0" r="0" t="0"/>
            <a:stretch/>
          </p:blipFill>
          <p:spPr>
            <a:xfrm>
              <a:off x="19268784" y="22651389"/>
              <a:ext cx="392267" cy="31523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58" name="Google Shape;158;p1"/>
            <p:cNvCxnSpPr/>
            <p:nvPr/>
          </p:nvCxnSpPr>
          <p:spPr>
            <a:xfrm flipH="1" rot="10800000">
              <a:off x="19449066" y="22357131"/>
              <a:ext cx="231000" cy="62700"/>
            </a:xfrm>
            <a:prstGeom prst="straightConnector1">
              <a:avLst/>
            </a:prstGeom>
            <a:noFill/>
            <a:ln cap="flat" cmpd="sng" w="38100">
              <a:solidFill>
                <a:srgbClr val="156082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59" name="Google Shape;159;p1"/>
            <p:cNvCxnSpPr/>
            <p:nvPr/>
          </p:nvCxnSpPr>
          <p:spPr>
            <a:xfrm>
              <a:off x="19676457" y="22349759"/>
              <a:ext cx="0" cy="212700"/>
            </a:xfrm>
            <a:prstGeom prst="straightConnector1">
              <a:avLst/>
            </a:prstGeom>
            <a:noFill/>
            <a:ln cap="flat" cmpd="sng" w="38100">
              <a:solidFill>
                <a:srgbClr val="156082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60" name="Google Shape;160;p1"/>
            <p:cNvCxnSpPr>
              <a:stCxn id="153" idx="0"/>
            </p:cNvCxnSpPr>
            <p:nvPr/>
          </p:nvCxnSpPr>
          <p:spPr>
            <a:xfrm flipH="1" rot="10800000">
              <a:off x="19454501" y="22574785"/>
              <a:ext cx="227400" cy="82200"/>
            </a:xfrm>
            <a:prstGeom prst="straightConnector1">
              <a:avLst/>
            </a:prstGeom>
            <a:noFill/>
            <a:ln cap="flat" cmpd="sng" w="38100">
              <a:solidFill>
                <a:srgbClr val="156082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61" name="Google Shape;161;p1"/>
            <p:cNvCxnSpPr/>
            <p:nvPr/>
          </p:nvCxnSpPr>
          <p:spPr>
            <a:xfrm>
              <a:off x="19449066" y="22417558"/>
              <a:ext cx="0" cy="223200"/>
            </a:xfrm>
            <a:prstGeom prst="straightConnector1">
              <a:avLst/>
            </a:prstGeom>
            <a:noFill/>
            <a:ln cap="flat" cmpd="sng" w="38100">
              <a:solidFill>
                <a:srgbClr val="156082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62" name="Google Shape;162;p1"/>
            <p:cNvCxnSpPr/>
            <p:nvPr/>
          </p:nvCxnSpPr>
          <p:spPr>
            <a:xfrm>
              <a:off x="19227111" y="22352511"/>
              <a:ext cx="0" cy="212700"/>
            </a:xfrm>
            <a:prstGeom prst="straightConnector1">
              <a:avLst/>
            </a:prstGeom>
            <a:noFill/>
            <a:ln cap="flat" cmpd="sng" w="38100">
              <a:solidFill>
                <a:srgbClr val="156082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63" name="Google Shape;163;p1"/>
            <p:cNvCxnSpPr/>
            <p:nvPr/>
          </p:nvCxnSpPr>
          <p:spPr>
            <a:xfrm>
              <a:off x="19228923" y="22352080"/>
              <a:ext cx="225900" cy="65700"/>
            </a:xfrm>
            <a:prstGeom prst="straightConnector1">
              <a:avLst/>
            </a:prstGeom>
            <a:noFill/>
            <a:ln cap="flat" cmpd="sng" w="38100">
              <a:solidFill>
                <a:srgbClr val="156082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64" name="Google Shape;164;p1"/>
            <p:cNvCxnSpPr>
              <a:endCxn id="153" idx="0"/>
            </p:cNvCxnSpPr>
            <p:nvPr/>
          </p:nvCxnSpPr>
          <p:spPr>
            <a:xfrm>
              <a:off x="19232201" y="22570285"/>
              <a:ext cx="222300" cy="86700"/>
            </a:xfrm>
            <a:prstGeom prst="straightConnector1">
              <a:avLst/>
            </a:prstGeom>
            <a:noFill/>
            <a:ln cap="flat" cmpd="sng" w="38100">
              <a:solidFill>
                <a:srgbClr val="156082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65" name="Google Shape;165;p1"/>
            <p:cNvCxnSpPr>
              <a:endCxn id="153" idx="2"/>
            </p:cNvCxnSpPr>
            <p:nvPr/>
          </p:nvCxnSpPr>
          <p:spPr>
            <a:xfrm flipH="1" rot="10800000">
              <a:off x="19237901" y="22276956"/>
              <a:ext cx="216600" cy="76200"/>
            </a:xfrm>
            <a:prstGeom prst="straightConnector1">
              <a:avLst/>
            </a:prstGeom>
            <a:noFill/>
            <a:ln cap="flat" cmpd="sng" w="38100">
              <a:solidFill>
                <a:srgbClr val="156082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66" name="Google Shape;166;p1"/>
            <p:cNvCxnSpPr/>
            <p:nvPr/>
          </p:nvCxnSpPr>
          <p:spPr>
            <a:xfrm>
              <a:off x="19448614" y="22272224"/>
              <a:ext cx="228000" cy="78600"/>
            </a:xfrm>
            <a:prstGeom prst="straightConnector1">
              <a:avLst/>
            </a:prstGeom>
            <a:noFill/>
            <a:ln cap="flat" cmpd="sng" w="38100">
              <a:solidFill>
                <a:srgbClr val="156082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67" name="Google Shape;167;p1"/>
          <p:cNvGrpSpPr/>
          <p:nvPr/>
        </p:nvGrpSpPr>
        <p:grpSpPr>
          <a:xfrm>
            <a:off x="10717480" y="23528960"/>
            <a:ext cx="1688293" cy="1284135"/>
            <a:chOff x="925949" y="1830465"/>
            <a:chExt cx="5671123" cy="4313522"/>
          </a:xfrm>
        </p:grpSpPr>
        <p:sp>
          <p:nvSpPr>
            <p:cNvPr id="168" name="Google Shape;168;p1"/>
            <p:cNvSpPr/>
            <p:nvPr/>
          </p:nvSpPr>
          <p:spPr>
            <a:xfrm>
              <a:off x="1944257" y="1855648"/>
              <a:ext cx="1062300" cy="1154100"/>
            </a:xfrm>
            <a:prstGeom prst="roundRect">
              <a:avLst>
                <a:gd fmla="val 16667" name="adj"/>
              </a:avLst>
            </a:prstGeom>
            <a:solidFill>
              <a:srgbClr val="FEA613"/>
            </a:solidFill>
            <a:ln cap="flat" cmpd="sng" w="19050">
              <a:solidFill>
                <a:srgbClr val="08283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" name="Google Shape;169;p1"/>
            <p:cNvSpPr/>
            <p:nvPr/>
          </p:nvSpPr>
          <p:spPr>
            <a:xfrm>
              <a:off x="4354947" y="1830465"/>
              <a:ext cx="1062300" cy="1154100"/>
            </a:xfrm>
            <a:prstGeom prst="roundRect">
              <a:avLst>
                <a:gd fmla="val 16667" name="adj"/>
              </a:avLst>
            </a:prstGeom>
            <a:solidFill>
              <a:srgbClr val="26A6FE"/>
            </a:solidFill>
            <a:ln cap="flat" cmpd="sng" w="19050">
              <a:solidFill>
                <a:srgbClr val="08283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" name="Google Shape;170;p1"/>
            <p:cNvSpPr/>
            <p:nvPr/>
          </p:nvSpPr>
          <p:spPr>
            <a:xfrm>
              <a:off x="3186545" y="3897168"/>
              <a:ext cx="1062300" cy="1154100"/>
            </a:xfrm>
            <a:prstGeom prst="roundRect">
              <a:avLst>
                <a:gd fmla="val 16667" name="adj"/>
              </a:avLst>
            </a:prstGeom>
            <a:solidFill>
              <a:srgbClr val="FE5694"/>
            </a:solidFill>
            <a:ln cap="flat" cmpd="sng" w="19050">
              <a:solidFill>
                <a:srgbClr val="08283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71" name="Google Shape;171;p1"/>
            <p:cNvCxnSpPr>
              <a:endCxn id="169" idx="2"/>
            </p:cNvCxnSpPr>
            <p:nvPr/>
          </p:nvCxnSpPr>
          <p:spPr>
            <a:xfrm flipH="1" rot="10800000">
              <a:off x="4219197" y="2984565"/>
              <a:ext cx="666900" cy="940800"/>
            </a:xfrm>
            <a:prstGeom prst="straightConnector1">
              <a:avLst/>
            </a:prstGeom>
            <a:noFill/>
            <a:ln cap="flat" cmpd="sng" w="19050">
              <a:solidFill>
                <a:srgbClr val="156082"/>
              </a:solidFill>
              <a:prstDash val="solid"/>
              <a:miter lim="800000"/>
              <a:headEnd len="med" w="med" type="triangle"/>
              <a:tailEnd len="med" w="med" type="triangle"/>
            </a:ln>
          </p:spPr>
        </p:cxnSp>
        <p:cxnSp>
          <p:nvCxnSpPr>
            <p:cNvPr id="172" name="Google Shape;172;p1"/>
            <p:cNvCxnSpPr>
              <a:stCxn id="168" idx="2"/>
            </p:cNvCxnSpPr>
            <p:nvPr/>
          </p:nvCxnSpPr>
          <p:spPr>
            <a:xfrm>
              <a:off x="2475407" y="3009748"/>
              <a:ext cx="726000" cy="957600"/>
            </a:xfrm>
            <a:prstGeom prst="straightConnector1">
              <a:avLst/>
            </a:prstGeom>
            <a:noFill/>
            <a:ln cap="flat" cmpd="sng" w="19050">
              <a:solidFill>
                <a:srgbClr val="156082"/>
              </a:solidFill>
              <a:prstDash val="solid"/>
              <a:miter lim="800000"/>
              <a:headEnd len="med" w="med" type="triangle"/>
              <a:tailEnd len="med" w="med" type="triangle"/>
            </a:ln>
          </p:spPr>
        </p:cxnSp>
        <p:cxnSp>
          <p:nvCxnSpPr>
            <p:cNvPr id="173" name="Google Shape;173;p1"/>
            <p:cNvCxnSpPr>
              <a:stCxn id="168" idx="3"/>
              <a:endCxn id="169" idx="1"/>
            </p:cNvCxnSpPr>
            <p:nvPr/>
          </p:nvCxnSpPr>
          <p:spPr>
            <a:xfrm flipH="1" rot="10800000">
              <a:off x="3006557" y="2407498"/>
              <a:ext cx="1348500" cy="25200"/>
            </a:xfrm>
            <a:prstGeom prst="straightConnector1">
              <a:avLst/>
            </a:prstGeom>
            <a:noFill/>
            <a:ln cap="flat" cmpd="sng" w="19050">
              <a:solidFill>
                <a:srgbClr val="156082"/>
              </a:solidFill>
              <a:prstDash val="solid"/>
              <a:miter lim="800000"/>
              <a:headEnd len="med" w="med" type="triangle"/>
              <a:tailEnd len="med" w="med" type="triangle"/>
            </a:ln>
          </p:spPr>
        </p:cxnSp>
        <p:pic>
          <p:nvPicPr>
            <p:cNvPr descr="A yellow person icon on a black background&#10;&#10;Description automatically generated" id="174" name="Google Shape;174;p1"/>
            <p:cNvPicPr preferRelativeResize="0"/>
            <p:nvPr/>
          </p:nvPicPr>
          <p:blipFill rotWithShape="1">
            <a:blip r:embed="rId32">
              <a:alphaModFix/>
            </a:blip>
            <a:srcRect b="0" l="0" r="0" t="0"/>
            <a:stretch/>
          </p:blipFill>
          <p:spPr>
            <a:xfrm>
              <a:off x="925949" y="2004368"/>
              <a:ext cx="928251" cy="9282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A pink silhouette of a person&#10;&#10;Description automatically generated" id="175" name="Google Shape;175;p1"/>
            <p:cNvPicPr preferRelativeResize="0"/>
            <p:nvPr/>
          </p:nvPicPr>
          <p:blipFill rotWithShape="1">
            <a:blip r:embed="rId33">
              <a:alphaModFix/>
            </a:blip>
            <a:srcRect b="0" l="0" r="0" t="0"/>
            <a:stretch/>
          </p:blipFill>
          <p:spPr>
            <a:xfrm>
              <a:off x="3306620" y="5275767"/>
              <a:ext cx="868220" cy="86822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A blue silhouette of a person&#10;&#10;Description automatically generated" id="176" name="Google Shape;176;p1"/>
            <p:cNvPicPr preferRelativeResize="0"/>
            <p:nvPr/>
          </p:nvPicPr>
          <p:blipFill rotWithShape="1">
            <a:blip r:embed="rId34">
              <a:alphaModFix/>
            </a:blip>
            <a:srcRect b="0" l="0" r="0" t="0"/>
            <a:stretch/>
          </p:blipFill>
          <p:spPr>
            <a:xfrm>
              <a:off x="5597238" y="1932786"/>
              <a:ext cx="999834" cy="99983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77" name="Google Shape;177;p1"/>
          <p:cNvSpPr/>
          <p:nvPr/>
        </p:nvSpPr>
        <p:spPr>
          <a:xfrm>
            <a:off x="22200600" y="19912250"/>
            <a:ext cx="3073200" cy="9324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PaN + ELIXIR</a:t>
            </a:r>
            <a:endParaRPr b="1" sz="2000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78" name="Google Shape;178;p1"/>
          <p:cNvSpPr/>
          <p:nvPr/>
        </p:nvSpPr>
        <p:spPr>
          <a:xfrm>
            <a:off x="15128788" y="19818600"/>
            <a:ext cx="1389900" cy="932400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26A6FE"/>
          </a:solidFill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PaN</a:t>
            </a:r>
            <a:endParaRPr b="1" sz="2000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79" name="Google Shape;179;p1"/>
          <p:cNvSpPr/>
          <p:nvPr/>
        </p:nvSpPr>
        <p:spPr>
          <a:xfrm>
            <a:off x="16394525" y="20154825"/>
            <a:ext cx="1620900" cy="678600"/>
          </a:xfrm>
          <a:prstGeom prst="leftArrow">
            <a:avLst>
              <a:gd fmla="val 50000" name="adj1"/>
              <a:gd fmla="val 74097" name="adj2"/>
            </a:avLst>
          </a:prstGeom>
          <a:solidFill>
            <a:srgbClr val="FE569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you?</a:t>
            </a:r>
            <a:endParaRPr b="1" sz="2000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80" name="Google Shape;180;p1"/>
          <p:cNvSpPr/>
          <p:nvPr/>
        </p:nvSpPr>
        <p:spPr>
          <a:xfrm>
            <a:off x="13564850" y="20154825"/>
            <a:ext cx="1688100" cy="678600"/>
          </a:xfrm>
          <a:prstGeom prst="rightArrow">
            <a:avLst>
              <a:gd fmla="val 50000" name="adj1"/>
              <a:gd fmla="val 69282" name="adj2"/>
            </a:avLst>
          </a:prstGeom>
          <a:solidFill>
            <a:srgbClr val="FEA61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ELIXIR</a:t>
            </a:r>
            <a:endParaRPr b="1" sz="2000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81" name="Google Shape;181;p1"/>
          <p:cNvSpPr/>
          <p:nvPr/>
        </p:nvSpPr>
        <p:spPr>
          <a:xfrm>
            <a:off x="11614450" y="19785550"/>
            <a:ext cx="8259000" cy="1078800"/>
          </a:xfrm>
          <a:prstGeom prst="rect">
            <a:avLst/>
          </a:prstGeom>
          <a:gradFill>
            <a:gsLst>
              <a:gs pos="0">
                <a:schemeClr val="lt1"/>
              </a:gs>
              <a:gs pos="100000">
                <a:srgbClr val="FFFFFF">
                  <a:alpha val="0"/>
                </a:srgbClr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2" name="Google Shape;182;p1"/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19365825" y="27010083"/>
            <a:ext cx="1464000" cy="10923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333333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023452"/>
      </a:accent3>
      <a:accent4>
        <a:srgbClr val="F47D21"/>
      </a:accent4>
      <a:accent5>
        <a:srgbClr val="047EAA"/>
      </a:accent5>
      <a:accent6>
        <a:srgbClr val="A7D2E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2013-11-15T13:33:24Z</dcterms:created>
  <dc:creator>Spencer Phillips</dc:creator>
</cp:coreProperties>
</file>