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7" r:id="rId2"/>
    <p:sldId id="272" r:id="rId3"/>
    <p:sldId id="275" r:id="rId4"/>
    <p:sldId id="1993219407" r:id="rId5"/>
    <p:sldId id="1993219408" r:id="rId6"/>
    <p:sldId id="1993219409" r:id="rId7"/>
    <p:sldId id="1993219402" r:id="rId8"/>
    <p:sldId id="274" r:id="rId9"/>
    <p:sldId id="276" r:id="rId10"/>
    <p:sldId id="1993219403" r:id="rId11"/>
    <p:sldId id="1993219413" r:id="rId12"/>
    <p:sldId id="1993219410" r:id="rId13"/>
    <p:sldId id="1993219411" r:id="rId14"/>
    <p:sldId id="1993219412" r:id="rId15"/>
    <p:sldId id="1993219404" r:id="rId16"/>
    <p:sldId id="294" r:id="rId17"/>
    <p:sldId id="1993219400" r:id="rId18"/>
    <p:sldId id="1993219405" r:id="rId19"/>
    <p:sldId id="1993219406" r:id="rId20"/>
    <p:sldId id="281" r:id="rId21"/>
    <p:sldId id="1993219396" r:id="rId22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D6C49-0E27-4F07-ADAE-EBD00DAB6E1D}" type="datetimeFigureOut">
              <a:rPr lang="LID4096" smtClean="0"/>
              <a:t>07/02/2025</a:t>
            </a:fld>
            <a:endParaRPr lang="LID4096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1152E-4E29-4854-A95B-4BB45934721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06941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A2444-AF48-42F5-C709-DD50E2C59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419B4E1-545F-CD03-29E2-0FC9B4B20F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BDB7B3-1AE3-9EC3-7C41-64F6422044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1892D97-7AF3-886D-47E3-ECBC5B019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152E-4E29-4854-A95B-4BB45934721C}" type="slidenum">
              <a:rPr lang="LID4096" smtClean="0"/>
              <a:t>2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00873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5CB3D-956C-50B2-61DC-59362103D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12639BD-B6ED-C4C8-C6F7-73F6EAE809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69ED8B9-086D-B321-920A-87FDC3CA75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6ADBB8-A44D-5CBE-C887-F54FBB9FA1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152E-4E29-4854-A95B-4BB45934721C}" type="slidenum">
              <a:rPr lang="LID4096" smtClean="0"/>
              <a:t>3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93001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4176F-2D55-8DBA-F4C1-95E43F1FD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F385C4F-24D1-5B4A-32E5-A6D07290D3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4907FDB-8C08-F108-DAFD-6EF8E69746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318115E-DFEC-7ED2-E71D-6834A92EFC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152E-4E29-4854-A95B-4BB45934721C}" type="slidenum">
              <a:rPr lang="LID4096" smtClean="0"/>
              <a:t>4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79031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3CD14-4815-3F0E-4279-8D4A9329C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51D731-1E5D-1821-06AC-9E4BCF0D98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83BA16-464E-67CC-3CB9-D01402B9E8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364945C-640A-99CF-7948-DC13EA168D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152E-4E29-4854-A95B-4BB45934721C}" type="slidenum">
              <a:rPr lang="LID4096" smtClean="0"/>
              <a:t>5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84091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6016E-3FF6-E728-2457-E1993A749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1C9F563-EE6F-F558-38A0-C890F8A38B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E0473AD-FBA0-01C9-C46C-EA5C1632FB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36DE34D-C51A-3BC9-4576-99363FAFA1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152E-4E29-4854-A95B-4BB45934721C}" type="slidenum">
              <a:rPr lang="LID4096" smtClean="0"/>
              <a:t>6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89897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9E94E-7EBD-A1BB-77AF-1815A6C86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10E7A59-58CB-07DE-7840-C807C20B15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BF3A97A-6CA3-C6FA-7BC0-92109D1DCF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2949F8-D739-E74E-BB49-EAE688CF9B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152E-4E29-4854-A95B-4BB45934721C}" type="slidenum">
              <a:rPr lang="LID4096" smtClean="0"/>
              <a:t>7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85500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C1B2B-5C2E-E6EF-E5BE-97E26EC82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020C33-0D29-5436-292F-A1619362E5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190877-F817-DEE4-D667-070B6764A1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C37E61-96F3-6DB3-F78C-2BD68E9F3E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152E-4E29-4854-A95B-4BB45934721C}" type="slidenum">
              <a:rPr lang="LID4096" smtClean="0"/>
              <a:t>8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7197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A70F6-235C-941D-346E-62C8077B0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B9C6F9-EE80-BEE3-D247-54136E78D5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8D5AC73-D7A4-5F97-2AF7-DDAF41EF8A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F40263-B100-B919-92BB-62DD91C096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152E-4E29-4854-A95B-4BB45934721C}" type="slidenum">
              <a:rPr lang="LID4096" smtClean="0"/>
              <a:t>9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458422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1AAC7-A00B-D769-EC2F-C797AD7D9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B1FFC9-1E41-E605-6400-478386F4FF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C56C009-65B1-FDED-85AC-29CB41CD78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4B1C1E-1E4D-9EF6-12D2-E0D29BB290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152E-4E29-4854-A95B-4BB45934721C}" type="slidenum">
              <a:rPr lang="LID4096" smtClean="0"/>
              <a:t>10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55987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6CE1A-FBAA-F680-AFB5-22FC003F0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0CC3FE1-5F41-05F3-945B-72541603DE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DD95409-A388-3F4B-BF8E-38D2220F54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743BD5-50C0-53F3-CABE-B4D750CF6D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152E-4E29-4854-A95B-4BB45934721C}" type="slidenum">
              <a:rPr lang="LID4096" smtClean="0"/>
              <a:t>11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8180957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81698-A949-619D-5AD1-A1176AC3F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2D12A6-3B99-27B5-A98E-D62499EDBE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46E03A-D46F-5355-4FA5-05F72446A1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D0C6BDA-D1CF-9D02-2D23-D4B498998E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152E-4E29-4854-A95B-4BB45934721C}" type="slidenum">
              <a:rPr lang="LID4096" smtClean="0"/>
              <a:t>12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9374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C1EA8-9BB0-1BD5-9000-1814E73C1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F89F218-B746-4CD7-C21A-F65B4DFB84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8B41D9E-A73D-FA9A-A895-57F3889EF8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364C3B-DAE7-0234-E4A5-1100DCABC5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152E-4E29-4854-A95B-4BB45934721C}" type="slidenum">
              <a:rPr lang="LID4096" smtClean="0"/>
              <a:t>13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8858067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F8763-3472-2635-DFBE-75B6B793F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618CCD-BDB6-73BF-3AE3-348B76BE85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308507-3E11-C4A1-EE88-CB5DCEB112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777769-5FA0-B2D7-D8BF-4C9CFBB857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152E-4E29-4854-A95B-4BB45934721C}" type="slidenum">
              <a:rPr lang="LID4096" smtClean="0"/>
              <a:t>14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337473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DA336-C703-3817-80DE-0F55957A9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0BCF9ED-2429-4564-599D-B9937EC0EB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6C3A8B9-ABAA-4829-C068-C0FE775B3F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73B7CA-B65D-5327-D6C1-E90ABA0162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152E-4E29-4854-A95B-4BB45934721C}" type="slidenum">
              <a:rPr lang="LID4096" smtClean="0"/>
              <a:t>15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621740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3F5B7-5C89-A80F-6EE8-3667233B1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D0A978A-CC70-A6A3-32D8-F9C9B77D2F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C215C81-F2A3-42FE-A235-FBAF4D3A79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8206B7-5E16-7719-C8FB-AC2AAD442A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152E-4E29-4854-A95B-4BB45934721C}" type="slidenum">
              <a:rPr lang="LID4096" smtClean="0"/>
              <a:t>16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887780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45356-27DF-3D86-58F8-4CA15F536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364639-EEE7-A7CA-D89A-AABEEA981F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891B7B7-CF82-3A6F-D90C-F2CAD5F046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214E30-BDAD-421F-3561-C1DB6074A8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152E-4E29-4854-A95B-4BB45934721C}" type="slidenum">
              <a:rPr lang="LID4096" smtClean="0"/>
              <a:t>17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574620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75B20-3A08-153E-0F6A-C1BED23C6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6CFB431-227E-C66F-1EBA-EECE930018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DCFFC0-AE98-8311-9741-DEE2CE5119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42D44F6-6C20-D44C-738D-4CD833034A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152E-4E29-4854-A95B-4BB45934721C}" type="slidenum">
              <a:rPr lang="LID4096" smtClean="0"/>
              <a:t>18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432753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945DA-46A6-3C95-6B2E-49B699BBC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01CF51C-446A-3B9A-ECE5-C43CFAEB48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EACE5A7-F67A-A52A-A40E-D9D0ADC040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83556F-557D-3AC3-6FF3-8B42A4C7C1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152E-4E29-4854-A95B-4BB45934721C}" type="slidenum">
              <a:rPr lang="LID4096" smtClean="0"/>
              <a:t>19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7616412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1C3C1-1C59-A8D2-DCB6-18CC73612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8531298-51FC-90BA-FFB3-6E006C0D8B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B56755-1B90-8F70-BA82-F900630BBB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48CF8C1-100F-D570-F5AD-89C0760925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152E-4E29-4854-A95B-4BB45934721C}" type="slidenum">
              <a:rPr lang="LID4096" smtClean="0"/>
              <a:t>21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803142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7DD5B8-1398-7F5B-6093-23EF4F2592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296FAD3-F1C8-4EBC-B1EA-DA966214A9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8B427B-18D7-CC2C-FD8C-2001997E5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9AF29-9BBA-44C8-A482-31B446C4135B}" type="datetimeFigureOut">
              <a:rPr lang="LID4096" smtClean="0"/>
              <a:t>07/02/2025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77188D2-1FE2-87D2-D33B-FA343E0AF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849E9D-0798-B761-509A-56A75A93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37073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0C2E5C-4022-4526-2A76-11F47DDE2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A25C23-D914-6DBE-0CED-C1D10390BC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F39F6A5-D432-B9A9-3C19-62D64929F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9AF29-9BBA-44C8-A482-31B446C4135B}" type="datetimeFigureOut">
              <a:rPr lang="LID4096" smtClean="0"/>
              <a:t>07/02/2025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F4A2DB-EC9D-6330-C6F0-66DAFE02E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82066D-AA53-E572-E671-39BD10415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18446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27760B-FA02-2840-6A49-87F844FE2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23F187-7639-F273-2686-3D98EE4027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BDA7CD-F1E2-9AC9-1C81-80FA2941F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9AF29-9BBA-44C8-A482-31B446C4135B}" type="datetimeFigureOut">
              <a:rPr lang="LID4096" smtClean="0"/>
              <a:t>07/02/2025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86075E-693B-FAD8-7731-82A22D92F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E964BE-7484-BE2E-3D8A-EBBF75F56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46912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4E70E4-E23F-2311-259E-0402E60A4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A127BEE-AE01-8817-6B95-87A8DB4D85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653B005-09DF-A999-FEF0-A932AAB534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3AC59A5-0F06-9766-9290-B7181A2D1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9AF29-9BBA-44C8-A482-31B446C4135B}" type="datetimeFigureOut">
              <a:rPr lang="LID4096" smtClean="0"/>
              <a:t>07/02/2025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457E818-1D7C-7155-06FE-F0455F670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BC24C4C-57FD-6398-A398-D0B9CB254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791710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70588A-1D32-19E3-2C3D-EDD705803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B59A82-0DD7-97D6-9981-0B1A13599B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47479A0-B74B-DF5E-AF7C-9C484CF568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0F14569-31CE-99D0-2746-3BD673A038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6B29799-E3C8-7F56-BEE9-F2F5722095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3E48C3C-FE63-E206-7579-85D36CEC3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9AF29-9BBA-44C8-A482-31B446C4135B}" type="datetimeFigureOut">
              <a:rPr lang="LID4096" smtClean="0"/>
              <a:t>07/02/2025</a:t>
            </a:fld>
            <a:endParaRPr lang="LID4096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FE9A31F-73F6-8C80-1AF9-50079F467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99777FF-98B3-3F98-8AB9-8F8995F98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00552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89B7A6-6ECC-2583-F45B-FDB17F63F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3648326-9594-4412-E858-0F13B5514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9AF29-9BBA-44C8-A482-31B446C4135B}" type="datetimeFigureOut">
              <a:rPr lang="LID4096" smtClean="0"/>
              <a:t>07/02/2025</a:t>
            </a:fld>
            <a:endParaRPr lang="LID4096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C2F9C2-8A79-2178-3948-BF6C1F2D9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56AD90-6828-AEC9-6C0B-30C7D34DD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31285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E16D6BC-F8CB-DE15-6C0C-ED7C267CD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9AF29-9BBA-44C8-A482-31B446C4135B}" type="datetimeFigureOut">
              <a:rPr lang="LID4096" smtClean="0"/>
              <a:t>07/02/2025</a:t>
            </a:fld>
            <a:endParaRPr lang="LID4096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874C107-6F20-61A8-C11E-D17D69AE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4012652-554C-593C-C85B-FCF6BEEAC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02843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AFFC59-8C6C-D713-FA54-F58FF551F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246B86-2950-CB53-37E0-A00F0B343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B1B9715-D7A4-EEA0-B4A1-C412B3B3B2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0AAC8E4-4901-6002-9E5B-7B067DBA8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9AF29-9BBA-44C8-A482-31B446C4135B}" type="datetimeFigureOut">
              <a:rPr lang="LID4096" smtClean="0"/>
              <a:t>07/02/2025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26AEE1E-8737-F438-72F9-16F67AB1F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CD5DC5-475C-548B-0402-E6EDBBF02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28008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FD6382-49B3-8689-966F-1F57C1334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176CD58-4EC4-80D6-BA13-A2686FEE9F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AF2B86D-73F6-E493-EDB7-DA484BBD5C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2CB3B40-6540-DBF1-347F-F5CD43134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9AF29-9BBA-44C8-A482-31B446C4135B}" type="datetimeFigureOut">
              <a:rPr lang="LID4096" smtClean="0"/>
              <a:t>07/02/2025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93C6E87-C148-B9E0-74EE-845ADEE1C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C036CB-C0C0-5449-B1AF-F86501D3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47837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7E796E-C3CB-949F-6091-241421D67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42CE5B6-274A-9FA5-F3EA-1820D1E4AA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EBDF22-F05F-866A-77E2-7BCF304A0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9AF29-9BBA-44C8-A482-31B446C4135B}" type="datetimeFigureOut">
              <a:rPr lang="LID4096" smtClean="0"/>
              <a:t>07/02/2025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8338EC-D98E-91DD-DFF0-21C569598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E88632-9BCE-5BC9-3FA7-C87C95793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701447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50A18B3-D2F2-C4DF-BCFE-CFA4ECB883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F43D212-5A5A-3493-0CA2-F7D02636B2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BF558E-A5B1-78A1-B832-295D543BF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9AF29-9BBA-44C8-A482-31B446C4135B}" type="datetimeFigureOut">
              <a:rPr lang="LID4096" smtClean="0"/>
              <a:t>07/02/2025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833955-920B-55FE-1E5A-731AC1AAA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632F24-578A-0480-67DF-14CF1D7B9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28979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5F69C9F-CBC9-90D8-C279-6E66BFE16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AE5425-698A-7E53-73A3-EB17BE63E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8B0B8C-0F07-6F2B-A65E-EEE72F9DA4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9AF29-9BBA-44C8-A482-31B446C4135B}" type="datetimeFigureOut">
              <a:rPr lang="LID4096" smtClean="0"/>
              <a:t>07/02/2025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C20FEF-2561-C24A-D612-FD59F3B1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1F6447-84B2-05F2-F138-D1950DF15E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62BFD-4CF6-4A34-969F-421E5E440A5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14416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6.png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6.png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6.png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6.png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12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13.png"/><Relationship Id="rId5" Type="http://schemas.openxmlformats.org/officeDocument/2006/relationships/image" Target="../media/image5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2AC51-230E-1D6F-2702-38D481B27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A4F9D0E-2CFF-48EC-2610-6C0DF79748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970" y="4564910"/>
            <a:ext cx="3869803" cy="2122832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EF181D86-B2F7-19CC-DE50-4ECD1BBBF629}"/>
              </a:ext>
            </a:extLst>
          </p:cNvPr>
          <p:cNvCxnSpPr/>
          <p:nvPr/>
        </p:nvCxnSpPr>
        <p:spPr>
          <a:xfrm>
            <a:off x="0" y="1034648"/>
            <a:ext cx="12192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891EF51D-F48D-FFC6-3BF3-926844B07064}"/>
              </a:ext>
            </a:extLst>
          </p:cNvPr>
          <p:cNvCxnSpPr/>
          <p:nvPr/>
        </p:nvCxnSpPr>
        <p:spPr>
          <a:xfrm>
            <a:off x="0" y="4469757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8E44588B-BB89-1C5A-08F7-509565DA82A0}"/>
              </a:ext>
            </a:extLst>
          </p:cNvPr>
          <p:cNvSpPr txBox="1"/>
          <p:nvPr/>
        </p:nvSpPr>
        <p:spPr>
          <a:xfrm>
            <a:off x="108566" y="5034732"/>
            <a:ext cx="17972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Funded by</a:t>
            </a:r>
            <a:r>
              <a:rPr kumimoji="0" lang="en-GB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​</a:t>
            </a:r>
            <a:endParaRPr kumimoji="0" lang="LID4096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1059532-7037-567C-B680-DF275A231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03" t="28384" r="27632" b="24836"/>
          <a:stretch/>
        </p:blipFill>
        <p:spPr>
          <a:xfrm>
            <a:off x="108566" y="5540921"/>
            <a:ext cx="1289180" cy="98384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7E0E568-EB0C-C072-4A35-91E275BB187C}"/>
              </a:ext>
            </a:extLst>
          </p:cNvPr>
          <p:cNvSpPr/>
          <p:nvPr/>
        </p:nvSpPr>
        <p:spPr>
          <a:xfrm>
            <a:off x="215807" y="4483434"/>
            <a:ext cx="1180614" cy="4051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ID4096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1F94F6F-A237-0D75-5363-38A1F15486D8}"/>
              </a:ext>
            </a:extLst>
          </p:cNvPr>
          <p:cNvSpPr/>
          <p:nvPr/>
        </p:nvSpPr>
        <p:spPr>
          <a:xfrm>
            <a:off x="1436677" y="4490396"/>
            <a:ext cx="1180614" cy="40266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ID4096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48938C9-41A7-15AA-F594-7D1FA1AA7B5D}"/>
              </a:ext>
            </a:extLst>
          </p:cNvPr>
          <p:cNvSpPr/>
          <p:nvPr/>
        </p:nvSpPr>
        <p:spPr>
          <a:xfrm>
            <a:off x="3878417" y="4487953"/>
            <a:ext cx="1180614" cy="40511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ID4096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380DFF4-AAD5-347D-93CB-CA99E6C93935}"/>
              </a:ext>
            </a:extLst>
          </p:cNvPr>
          <p:cNvSpPr/>
          <p:nvPr/>
        </p:nvSpPr>
        <p:spPr>
          <a:xfrm>
            <a:off x="2657547" y="4490396"/>
            <a:ext cx="1180614" cy="40510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ID4096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CED619D-4C82-E494-3330-93879C1C3584}"/>
              </a:ext>
            </a:extLst>
          </p:cNvPr>
          <p:cNvSpPr txBox="1"/>
          <p:nvPr/>
        </p:nvSpPr>
        <p:spPr>
          <a:xfrm>
            <a:off x="2786609" y="5004127"/>
            <a:ext cx="17972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Partners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876337A9-F39E-AA39-B3E8-221B4C3D22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58" y="5626326"/>
            <a:ext cx="1626074" cy="813037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7F67D82B-0586-E559-5889-8D32D1F30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2185" y="5628166"/>
            <a:ext cx="1626074" cy="81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African Population and Health Research Center">
            <a:extLst>
              <a:ext uri="{FF2B5EF4-FFF2-40B4-BE49-F238E27FC236}">
                <a16:creationId xmlns:a16="http://schemas.microsoft.com/office/drawing/2014/main" id="{0CB488E4-6B55-8E86-3854-E145F0BD7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343" y="5515262"/>
            <a:ext cx="1035164" cy="1035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D1B0C15-51FA-341C-F857-F3269E477F79}"/>
              </a:ext>
            </a:extLst>
          </p:cNvPr>
          <p:cNvSpPr/>
          <p:nvPr/>
        </p:nvSpPr>
        <p:spPr>
          <a:xfrm>
            <a:off x="3685224" y="4983"/>
            <a:ext cx="45719" cy="1013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ID4096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BD142CB-C4CB-FC29-4525-8D354FD396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0" r="3116"/>
          <a:stretch/>
        </p:blipFill>
        <p:spPr>
          <a:xfrm>
            <a:off x="140520" y="91123"/>
            <a:ext cx="3236823" cy="922887"/>
          </a:xfrm>
          <a:prstGeom prst="rect">
            <a:avLst/>
          </a:prstGeom>
        </p:spPr>
      </p:pic>
      <p:pic>
        <p:nvPicPr>
          <p:cNvPr id="27" name="Google Shape;267;p20">
            <a:extLst>
              <a:ext uri="{FF2B5EF4-FFF2-40B4-BE49-F238E27FC236}">
                <a16:creationId xmlns:a16="http://schemas.microsoft.com/office/drawing/2014/main" id="{DB78D3C3-A64C-70F7-AAE2-75B9F629A51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-1" t="1749" r="19722" b="2037"/>
          <a:stretch/>
        </p:blipFill>
        <p:spPr>
          <a:xfrm>
            <a:off x="6876767" y="1075253"/>
            <a:ext cx="5315233" cy="335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1EAE7BA1-3A84-9690-A639-1ADF30B4D085}"/>
              </a:ext>
            </a:extLst>
          </p:cNvPr>
          <p:cNvSpPr txBox="1"/>
          <p:nvPr/>
        </p:nvSpPr>
        <p:spPr>
          <a:xfrm>
            <a:off x="215806" y="1286911"/>
            <a:ext cx="638295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Systematic Review and Network Meta-Analysis of Machine Learning Algorithms in Sepsis Prediction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by Gao et al., 2024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41EB7CB-D0D2-10FF-E21D-6E9B6F30B36C}"/>
              </a:ext>
            </a:extLst>
          </p:cNvPr>
          <p:cNvSpPr txBox="1"/>
          <p:nvPr/>
        </p:nvSpPr>
        <p:spPr>
          <a:xfrm>
            <a:off x="5315234" y="4070140"/>
            <a:ext cx="1576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dirty="0">
                <a:latin typeface="Arial" panose="020B0604020202020204" pitchFamily="34" charset="0"/>
                <a:cs typeface="Arial" panose="020B0604020202020204" pitchFamily="34" charset="0"/>
              </a:rPr>
              <a:t>02.07.2025</a:t>
            </a:r>
            <a:endParaRPr lang="LID4096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66B15C9B-07EC-774F-C439-FE9BDCE3F253}"/>
              </a:ext>
            </a:extLst>
          </p:cNvPr>
          <p:cNvSpPr txBox="1"/>
          <p:nvPr/>
        </p:nvSpPr>
        <p:spPr>
          <a:xfrm>
            <a:off x="159422" y="3365322"/>
            <a:ext cx="61768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Presented</a:t>
            </a:r>
            <a:r>
              <a:rPr lang="fr-FR" sz="1800" b="1" dirty="0">
                <a:latin typeface="Arial" panose="020B0604020202020204" pitchFamily="34" charset="0"/>
                <a:cs typeface="Arial" panose="020B0604020202020204" pitchFamily="34" charset="0"/>
              </a:rPr>
              <a:t> by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: Brenda Yankam</a:t>
            </a:r>
            <a:endParaRPr lang="LID4096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910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A4179-B227-CAF0-4D3E-25C956C17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752ED59-5BDE-C963-16EC-78A77D67A401}"/>
              </a:ext>
            </a:extLst>
          </p:cNvPr>
          <p:cNvSpPr/>
          <p:nvPr/>
        </p:nvSpPr>
        <p:spPr>
          <a:xfrm rot="5400000">
            <a:off x="5834390" y="500392"/>
            <a:ext cx="523220" cy="12192000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92D050"/>
              </a:gs>
              <a:gs pos="65000">
                <a:schemeClr val="accent6"/>
              </a:gs>
              <a:gs pos="12000">
                <a:schemeClr val="accent1">
                  <a:lumMod val="45000"/>
                </a:schemeClr>
              </a:gs>
              <a:gs pos="86000">
                <a:srgbClr val="FFC000"/>
              </a:gs>
              <a:gs pos="39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2000"/>
                    <a:lumOff val="98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6D8C515-3D52-F5B1-69D9-632808204C5F}"/>
              </a:ext>
            </a:extLst>
          </p:cNvPr>
          <p:cNvSpPr txBox="1"/>
          <p:nvPr/>
        </p:nvSpPr>
        <p:spPr>
          <a:xfrm>
            <a:off x="1020502" y="6448465"/>
            <a:ext cx="11512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Bridging data gaps, strengthening data systems, and enhancing collaboration for data-driven decision-making in Africa</a:t>
            </a:r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90AD61-322F-7D40-1391-AD010A4939C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803" y="225272"/>
            <a:ext cx="1277342" cy="7007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BF74AD5-201E-6F14-7E44-DC3F5E4E35D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55" y="225272"/>
            <a:ext cx="2105231" cy="614025"/>
          </a:xfrm>
          <a:prstGeom prst="rect">
            <a:avLst/>
          </a:prstGeom>
        </p:spPr>
      </p:pic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62ED22AF-4BED-7CE8-F571-14268EDBF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2</a:t>
            </a:fld>
            <a:endParaRPr lang="LID4096"/>
          </a:p>
        </p:txBody>
      </p:sp>
      <p:cxnSp>
        <p:nvCxnSpPr>
          <p:cNvPr id="3" name="Connecteur : en angle 2">
            <a:extLst>
              <a:ext uri="{FF2B5EF4-FFF2-40B4-BE49-F238E27FC236}">
                <a16:creationId xmlns:a16="http://schemas.microsoft.com/office/drawing/2014/main" id="{F09B2F88-081E-7211-72D7-E06782DE6B0B}"/>
              </a:ext>
            </a:extLst>
          </p:cNvPr>
          <p:cNvCxnSpPr>
            <a:cxnSpLocks/>
          </p:cNvCxnSpPr>
          <p:nvPr/>
        </p:nvCxnSpPr>
        <p:spPr>
          <a:xfrm>
            <a:off x="0" y="6515410"/>
            <a:ext cx="916330" cy="128677"/>
          </a:xfrm>
          <a:prstGeom prst="bentConnector3">
            <a:avLst>
              <a:gd name="adj1" fmla="val 4873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16723478-4E31-A098-0227-348F3A21D902}"/>
              </a:ext>
            </a:extLst>
          </p:cNvPr>
          <p:cNvSpPr/>
          <p:nvPr/>
        </p:nvSpPr>
        <p:spPr>
          <a:xfrm>
            <a:off x="904751" y="6591324"/>
            <a:ext cx="104175" cy="10883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1BCCD67-A07F-F2FA-0D32-BE03268CD963}"/>
              </a:ext>
            </a:extLst>
          </p:cNvPr>
          <p:cNvSpPr txBox="1"/>
          <p:nvPr/>
        </p:nvSpPr>
        <p:spPr>
          <a:xfrm>
            <a:off x="645542" y="1220615"/>
            <a:ext cx="10900917" cy="389048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 and purpose</a:t>
            </a:r>
          </a:p>
          <a:p>
            <a:pPr marL="34290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</a:p>
          <a:p>
            <a:pPr marL="34290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  <a:p>
            <a:pPr marL="34290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SUCRA ranking</a:t>
            </a:r>
          </a:p>
          <a:p>
            <a:pPr marL="34290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Limitations</a:t>
            </a:r>
          </a:p>
          <a:p>
            <a:pPr marL="34290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lang="LID4096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8BD14BD-E80A-3767-677F-327B66FBAE90}"/>
              </a:ext>
            </a:extLst>
          </p:cNvPr>
          <p:cNvSpPr txBox="1"/>
          <p:nvPr/>
        </p:nvSpPr>
        <p:spPr>
          <a:xfrm>
            <a:off x="2534920" y="283235"/>
            <a:ext cx="74472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BB81D0C-E2B1-D1E6-0F7C-2A67605E40B4}"/>
              </a:ext>
            </a:extLst>
          </p:cNvPr>
          <p:cNvCxnSpPr/>
          <p:nvPr/>
        </p:nvCxnSpPr>
        <p:spPr>
          <a:xfrm>
            <a:off x="1171114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1E5495C-ECF6-7426-3201-E6C74C367212}"/>
              </a:ext>
            </a:extLst>
          </p:cNvPr>
          <p:cNvCxnSpPr/>
          <p:nvPr/>
        </p:nvCxnSpPr>
        <p:spPr>
          <a:xfrm>
            <a:off x="48085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1269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E23CC-3E9B-5789-177F-3F837C7E5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B43833-D195-CA8B-3038-D480C94BC1E2}"/>
              </a:ext>
            </a:extLst>
          </p:cNvPr>
          <p:cNvSpPr/>
          <p:nvPr/>
        </p:nvSpPr>
        <p:spPr>
          <a:xfrm rot="5400000">
            <a:off x="5834390" y="500392"/>
            <a:ext cx="523220" cy="12192000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92D050"/>
              </a:gs>
              <a:gs pos="65000">
                <a:schemeClr val="accent6"/>
              </a:gs>
              <a:gs pos="12000">
                <a:schemeClr val="accent1">
                  <a:lumMod val="45000"/>
                </a:schemeClr>
              </a:gs>
              <a:gs pos="86000">
                <a:srgbClr val="FFC000"/>
              </a:gs>
              <a:gs pos="39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2000"/>
                    <a:lumOff val="98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B7D793B-2D8C-73A5-87F1-17F2E77D3237}"/>
              </a:ext>
            </a:extLst>
          </p:cNvPr>
          <p:cNvSpPr txBox="1"/>
          <p:nvPr/>
        </p:nvSpPr>
        <p:spPr>
          <a:xfrm>
            <a:off x="1020502" y="6448465"/>
            <a:ext cx="11512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Bridging data gaps, strengthening data systems, and enhancing collaboration for data-driven decision-making in Africa</a:t>
            </a:r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1EF7783-3993-3C28-04F8-BFA196587FD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803" y="225272"/>
            <a:ext cx="1277342" cy="7007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5C9A2DE-BB5E-C497-3202-82E5F8F3E1A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55" y="225272"/>
            <a:ext cx="2105231" cy="614025"/>
          </a:xfrm>
          <a:prstGeom prst="rect">
            <a:avLst/>
          </a:prstGeom>
        </p:spPr>
      </p:pic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800DC92C-044E-D049-C71A-534B7FADB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3</a:t>
            </a:fld>
            <a:endParaRPr lang="LID4096"/>
          </a:p>
        </p:txBody>
      </p:sp>
      <p:cxnSp>
        <p:nvCxnSpPr>
          <p:cNvPr id="3" name="Connecteur : en angle 2">
            <a:extLst>
              <a:ext uri="{FF2B5EF4-FFF2-40B4-BE49-F238E27FC236}">
                <a16:creationId xmlns:a16="http://schemas.microsoft.com/office/drawing/2014/main" id="{94F3D01A-27E2-6261-D59B-017AADF12B70}"/>
              </a:ext>
            </a:extLst>
          </p:cNvPr>
          <p:cNvCxnSpPr>
            <a:cxnSpLocks/>
          </p:cNvCxnSpPr>
          <p:nvPr/>
        </p:nvCxnSpPr>
        <p:spPr>
          <a:xfrm>
            <a:off x="0" y="6515410"/>
            <a:ext cx="916330" cy="128677"/>
          </a:xfrm>
          <a:prstGeom prst="bentConnector3">
            <a:avLst>
              <a:gd name="adj1" fmla="val 4873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6CD66F9F-1D26-0CC0-DC6C-F4F18A7B9C0F}"/>
              </a:ext>
            </a:extLst>
          </p:cNvPr>
          <p:cNvSpPr/>
          <p:nvPr/>
        </p:nvSpPr>
        <p:spPr>
          <a:xfrm>
            <a:off x="904751" y="6591324"/>
            <a:ext cx="104175" cy="10883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1E408D7-C377-25DC-32C8-11DB5E91222A}"/>
              </a:ext>
            </a:extLst>
          </p:cNvPr>
          <p:cNvSpPr txBox="1"/>
          <p:nvPr/>
        </p:nvSpPr>
        <p:spPr>
          <a:xfrm>
            <a:off x="480854" y="1402461"/>
            <a:ext cx="11117572" cy="4060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lvl="0" indent="-342900">
              <a:lnSpc>
                <a:spcPct val="150000"/>
              </a:lnSpc>
              <a:buSzPts val="2800"/>
              <a:buFont typeface="Wingdings" panose="05000000000000000000" pitchFamily="2" charset="2"/>
              <a:buChar char="§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Sepsis is a life-threatening condition requiring early detection and treatment to reduce morbidity and mortality.</a:t>
            </a:r>
          </a:p>
          <a:p>
            <a:pPr marL="457200" lvl="0" indent="-342900">
              <a:lnSpc>
                <a:spcPct val="150000"/>
              </a:lnSpc>
              <a:buSzPts val="2800"/>
              <a:buFont typeface="Wingdings" panose="05000000000000000000" pitchFamily="2" charset="2"/>
              <a:buChar char="§"/>
            </a:pP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342900">
              <a:lnSpc>
                <a:spcPct val="150000"/>
              </a:lnSpc>
              <a:buSzPts val="2800"/>
              <a:buFont typeface="Wingdings" panose="05000000000000000000" pitchFamily="2" charset="2"/>
              <a:buChar char="§"/>
            </a:pPr>
            <a:r>
              <a:rPr lang="en-US" sz="2500" dirty="0"/>
              <a:t>Early identification of sepsis in high-risk patients is crucial for improving outcomes and reducing severity and economic burden.</a:t>
            </a:r>
          </a:p>
          <a:p>
            <a:pPr marL="457200" lvl="0" indent="-342900">
              <a:lnSpc>
                <a:spcPct val="150000"/>
              </a:lnSpc>
              <a:buSzPts val="2800"/>
              <a:buFont typeface="Wingdings" panose="05000000000000000000" pitchFamily="2" charset="2"/>
              <a:buChar char="§"/>
            </a:pPr>
            <a:endParaRPr lang="en-US" sz="2500" dirty="0"/>
          </a:p>
          <a:p>
            <a:pPr marL="457200" lvl="0" indent="-342900">
              <a:lnSpc>
                <a:spcPct val="150000"/>
              </a:lnSpc>
              <a:buSzPts val="2800"/>
              <a:buFont typeface="Wingdings" panose="05000000000000000000" pitchFamily="2" charset="2"/>
              <a:buChar char="§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Diagnosis is challenging due to heterogeneity of clinical manifestations. </a:t>
            </a:r>
            <a:endParaRPr lang="en-US" sz="25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68640BEA-0FFB-601B-2DE1-6440D19489C9}"/>
              </a:ext>
            </a:extLst>
          </p:cNvPr>
          <p:cNvCxnSpPr/>
          <p:nvPr/>
        </p:nvCxnSpPr>
        <p:spPr>
          <a:xfrm>
            <a:off x="1171114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A9F3C98-74ED-310C-AD93-A404203106E6}"/>
              </a:ext>
            </a:extLst>
          </p:cNvPr>
          <p:cNvCxnSpPr/>
          <p:nvPr/>
        </p:nvCxnSpPr>
        <p:spPr>
          <a:xfrm>
            <a:off x="480854" y="1402461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73E0DAE3-0AA9-3166-4102-5D66DA177ACC}"/>
              </a:ext>
            </a:extLst>
          </p:cNvPr>
          <p:cNvSpPr txBox="1"/>
          <p:nvPr/>
        </p:nvSpPr>
        <p:spPr>
          <a:xfrm>
            <a:off x="1874520" y="377431"/>
            <a:ext cx="9027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949077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E591E-5C29-BF29-7DCF-188C00241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CF5B59A-BBBB-9592-85D3-F2E457126AA9}"/>
              </a:ext>
            </a:extLst>
          </p:cNvPr>
          <p:cNvSpPr/>
          <p:nvPr/>
        </p:nvSpPr>
        <p:spPr>
          <a:xfrm rot="5400000">
            <a:off x="5834390" y="500392"/>
            <a:ext cx="523220" cy="12192000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92D050"/>
              </a:gs>
              <a:gs pos="65000">
                <a:schemeClr val="accent6"/>
              </a:gs>
              <a:gs pos="12000">
                <a:schemeClr val="accent1">
                  <a:lumMod val="45000"/>
                </a:schemeClr>
              </a:gs>
              <a:gs pos="86000">
                <a:srgbClr val="FFC000"/>
              </a:gs>
              <a:gs pos="39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2000"/>
                    <a:lumOff val="98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2676F34-51A0-8306-1EB1-EAA696452618}"/>
              </a:ext>
            </a:extLst>
          </p:cNvPr>
          <p:cNvSpPr txBox="1"/>
          <p:nvPr/>
        </p:nvSpPr>
        <p:spPr>
          <a:xfrm>
            <a:off x="1020502" y="6448465"/>
            <a:ext cx="11512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Bridging data gaps, strengthening data systems, and enhancing collaboration for data-driven decision-making in Africa</a:t>
            </a:r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76EEA8-7D07-812C-7EFF-F54BB55703A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803" y="225272"/>
            <a:ext cx="1277342" cy="7007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FA33331-B6B0-4EEF-8B88-46FD0D08BF9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55" y="225272"/>
            <a:ext cx="2105231" cy="614025"/>
          </a:xfrm>
          <a:prstGeom prst="rect">
            <a:avLst/>
          </a:prstGeom>
        </p:spPr>
      </p:pic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83017C2B-C4E0-BE74-0A30-5FED2E6DB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4</a:t>
            </a:fld>
            <a:endParaRPr lang="LID4096"/>
          </a:p>
        </p:txBody>
      </p:sp>
      <p:cxnSp>
        <p:nvCxnSpPr>
          <p:cNvPr id="3" name="Connecteur : en angle 2">
            <a:extLst>
              <a:ext uri="{FF2B5EF4-FFF2-40B4-BE49-F238E27FC236}">
                <a16:creationId xmlns:a16="http://schemas.microsoft.com/office/drawing/2014/main" id="{34B29E9E-70BC-DDC8-847D-340D115796C4}"/>
              </a:ext>
            </a:extLst>
          </p:cNvPr>
          <p:cNvCxnSpPr>
            <a:cxnSpLocks/>
          </p:cNvCxnSpPr>
          <p:nvPr/>
        </p:nvCxnSpPr>
        <p:spPr>
          <a:xfrm>
            <a:off x="0" y="6515410"/>
            <a:ext cx="916330" cy="128677"/>
          </a:xfrm>
          <a:prstGeom prst="bentConnector3">
            <a:avLst>
              <a:gd name="adj1" fmla="val 4873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19D19EBD-AE9E-8DA9-1933-B2AE17B5562A}"/>
              </a:ext>
            </a:extLst>
          </p:cNvPr>
          <p:cNvSpPr/>
          <p:nvPr/>
        </p:nvSpPr>
        <p:spPr>
          <a:xfrm>
            <a:off x="904751" y="6591324"/>
            <a:ext cx="104175" cy="10883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E46337C-31CB-E696-AFC9-C64412BB53B1}"/>
              </a:ext>
            </a:extLst>
          </p:cNvPr>
          <p:cNvSpPr txBox="1"/>
          <p:nvPr/>
        </p:nvSpPr>
        <p:spPr>
          <a:xfrm>
            <a:off x="480952" y="1384345"/>
            <a:ext cx="11230281" cy="44558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lvl="0" indent="-342900">
              <a:lnSpc>
                <a:spcPct val="150000"/>
              </a:lnSpc>
              <a:buSzPts val="2800"/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ML algorithms are applied to develop sepsis predictive models, improving healthcare quality and efficiency in diagnosis, prognosis, and treatment.</a:t>
            </a:r>
          </a:p>
          <a:p>
            <a:pPr marL="457200" lvl="0" indent="-342900">
              <a:lnSpc>
                <a:spcPct val="150000"/>
              </a:lnSpc>
              <a:buSzPts val="2800"/>
              <a:buFont typeface="Wingdings" panose="05000000000000000000" pitchFamily="2" charset="2"/>
              <a:buChar char="§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342900">
              <a:lnSpc>
                <a:spcPct val="150000"/>
              </a:lnSpc>
              <a:buSzPts val="2800"/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Compared to traditional methods like clinical scores, ML algorithms can predict sepsis patients more accurately and efficiently.</a:t>
            </a:r>
          </a:p>
          <a:p>
            <a:pPr marL="457200" lvl="0" indent="-342900">
              <a:lnSpc>
                <a:spcPct val="150000"/>
              </a:lnSpc>
              <a:buSzPts val="2800"/>
              <a:buFont typeface="Wingdings" panose="05000000000000000000" pitchFamily="2" charset="2"/>
              <a:buChar char="§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342900">
              <a:lnSpc>
                <a:spcPct val="150000"/>
              </a:lnSpc>
              <a:buSzPts val="2800"/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Traditional meta-analysis is a systematic review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summarising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evidence by combining study results.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CA375F7-8B22-6933-EA98-1BC5622E23D0}"/>
              </a:ext>
            </a:extLst>
          </p:cNvPr>
          <p:cNvCxnSpPr/>
          <p:nvPr/>
        </p:nvCxnSpPr>
        <p:spPr>
          <a:xfrm>
            <a:off x="1171114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AD1F968-54DD-1344-EF23-CD5888C8EFA5}"/>
              </a:ext>
            </a:extLst>
          </p:cNvPr>
          <p:cNvCxnSpPr/>
          <p:nvPr/>
        </p:nvCxnSpPr>
        <p:spPr>
          <a:xfrm>
            <a:off x="48085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41EA47C3-DE5F-7FE9-8509-CDBF40C8254E}"/>
              </a:ext>
            </a:extLst>
          </p:cNvPr>
          <p:cNvSpPr txBox="1"/>
          <p:nvPr/>
        </p:nvSpPr>
        <p:spPr>
          <a:xfrm>
            <a:off x="1874520" y="377431"/>
            <a:ext cx="9027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11516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1C368-18A3-D60E-3B81-8E086041A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FB48C0-46B9-10F5-86B2-A3A924558330}"/>
              </a:ext>
            </a:extLst>
          </p:cNvPr>
          <p:cNvSpPr/>
          <p:nvPr/>
        </p:nvSpPr>
        <p:spPr>
          <a:xfrm rot="5400000">
            <a:off x="5834390" y="500392"/>
            <a:ext cx="523220" cy="12192000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92D050"/>
              </a:gs>
              <a:gs pos="65000">
                <a:schemeClr val="accent6"/>
              </a:gs>
              <a:gs pos="12000">
                <a:schemeClr val="accent1">
                  <a:lumMod val="45000"/>
                </a:schemeClr>
              </a:gs>
              <a:gs pos="86000">
                <a:srgbClr val="FFC000"/>
              </a:gs>
              <a:gs pos="39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2000"/>
                    <a:lumOff val="98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72EF8F-2CC5-C5C0-39E4-9A4CEE84EE46}"/>
              </a:ext>
            </a:extLst>
          </p:cNvPr>
          <p:cNvSpPr txBox="1"/>
          <p:nvPr/>
        </p:nvSpPr>
        <p:spPr>
          <a:xfrm>
            <a:off x="1020502" y="6448465"/>
            <a:ext cx="11512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Bridging data gaps, strengthening data systems, and enhancing collaboration for data-driven decision-making in Africa</a:t>
            </a:r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50FB208-0D09-D536-E930-13D4AF037FA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803" y="225272"/>
            <a:ext cx="1277342" cy="7007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9248C47-A872-D018-A27F-A4769CE441E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55" y="225272"/>
            <a:ext cx="2105231" cy="614025"/>
          </a:xfrm>
          <a:prstGeom prst="rect">
            <a:avLst/>
          </a:prstGeom>
        </p:spPr>
      </p:pic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446188FF-033B-AEFD-CAAC-7C9484B23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5</a:t>
            </a:fld>
            <a:endParaRPr lang="LID4096"/>
          </a:p>
        </p:txBody>
      </p:sp>
      <p:cxnSp>
        <p:nvCxnSpPr>
          <p:cNvPr id="3" name="Connecteur : en angle 2">
            <a:extLst>
              <a:ext uri="{FF2B5EF4-FFF2-40B4-BE49-F238E27FC236}">
                <a16:creationId xmlns:a16="http://schemas.microsoft.com/office/drawing/2014/main" id="{611E6B33-5EF7-5221-8C34-3CB00CA68A06}"/>
              </a:ext>
            </a:extLst>
          </p:cNvPr>
          <p:cNvCxnSpPr>
            <a:cxnSpLocks/>
          </p:cNvCxnSpPr>
          <p:nvPr/>
        </p:nvCxnSpPr>
        <p:spPr>
          <a:xfrm>
            <a:off x="0" y="6515410"/>
            <a:ext cx="916330" cy="128677"/>
          </a:xfrm>
          <a:prstGeom prst="bentConnector3">
            <a:avLst>
              <a:gd name="adj1" fmla="val 4873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0BF35739-BBC4-DE8C-76B6-67FB3D526FE7}"/>
              </a:ext>
            </a:extLst>
          </p:cNvPr>
          <p:cNvSpPr/>
          <p:nvPr/>
        </p:nvSpPr>
        <p:spPr>
          <a:xfrm>
            <a:off x="904751" y="6591324"/>
            <a:ext cx="104175" cy="10883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3B778BB-4F11-9459-5805-823766096325}"/>
              </a:ext>
            </a:extLst>
          </p:cNvPr>
          <p:cNvSpPr txBox="1"/>
          <p:nvPr/>
        </p:nvSpPr>
        <p:spPr>
          <a:xfrm>
            <a:off x="480854" y="1402461"/>
            <a:ext cx="11117572" cy="35843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lvl="0" indent="-342900">
              <a:lnSpc>
                <a:spcPct val="150000"/>
              </a:lnSpc>
              <a:buSzPts val="2800"/>
              <a:buFont typeface="Wingdings" panose="05000000000000000000" pitchFamily="2" charset="2"/>
              <a:buChar char="§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Network meta-analysis (NMA) extends traditional meta-analysis by incorporating relationships between studies.</a:t>
            </a:r>
          </a:p>
          <a:p>
            <a:pPr marL="114300" lvl="0">
              <a:lnSpc>
                <a:spcPct val="150000"/>
              </a:lnSpc>
              <a:buSzPts val="2800"/>
            </a:pP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Limitations of traditional meta-analysis for ML in sepsis:</a:t>
            </a:r>
          </a:p>
          <a:p>
            <a:pPr marL="114300" lvl="0">
              <a:lnSpc>
                <a:spcPct val="150000"/>
              </a:lnSpc>
              <a:buSzPts val="2800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◦ Accuracy limitations due to study and data heterogeneity.</a:t>
            </a:r>
          </a:p>
          <a:p>
            <a:pPr marL="114300" lvl="0">
              <a:lnSpc>
                <a:spcPct val="150000"/>
              </a:lnSpc>
              <a:buSzPts val="2800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◦ May not fully capture complex relationships between studies.</a:t>
            </a:r>
          </a:p>
          <a:p>
            <a:pPr marL="114300" lvl="0">
              <a:lnSpc>
                <a:spcPct val="150000"/>
              </a:lnSpc>
              <a:buSzPts val="2800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◦ ML algorithms can be complex and difficult to interpret, with results affected by data quality and model selection.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083EEDE-E7E7-1890-AA89-BE9215779DB4}"/>
              </a:ext>
            </a:extLst>
          </p:cNvPr>
          <p:cNvCxnSpPr/>
          <p:nvPr/>
        </p:nvCxnSpPr>
        <p:spPr>
          <a:xfrm>
            <a:off x="1171114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77754D2-010A-D5B1-BBEE-7299FD4FE3EC}"/>
              </a:ext>
            </a:extLst>
          </p:cNvPr>
          <p:cNvCxnSpPr/>
          <p:nvPr/>
        </p:nvCxnSpPr>
        <p:spPr>
          <a:xfrm>
            <a:off x="48085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02AAC6C2-428A-A3FD-DEAC-06CA702C2676}"/>
              </a:ext>
            </a:extLst>
          </p:cNvPr>
          <p:cNvSpPr txBox="1"/>
          <p:nvPr/>
        </p:nvSpPr>
        <p:spPr>
          <a:xfrm>
            <a:off x="1874520" y="377431"/>
            <a:ext cx="9027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1313437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45B0A-6CF9-B861-EAB9-4613BE69D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F4678F-5443-91DB-FD12-5FC53D336550}"/>
              </a:ext>
            </a:extLst>
          </p:cNvPr>
          <p:cNvSpPr/>
          <p:nvPr/>
        </p:nvSpPr>
        <p:spPr>
          <a:xfrm rot="5400000">
            <a:off x="5834390" y="500392"/>
            <a:ext cx="523220" cy="12192000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92D050"/>
              </a:gs>
              <a:gs pos="65000">
                <a:schemeClr val="accent6"/>
              </a:gs>
              <a:gs pos="12000">
                <a:schemeClr val="accent1">
                  <a:lumMod val="45000"/>
                </a:schemeClr>
              </a:gs>
              <a:gs pos="86000">
                <a:srgbClr val="FFC000"/>
              </a:gs>
              <a:gs pos="39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2000"/>
                    <a:lumOff val="98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48C6E8F-9530-EE60-D1C6-7EC698634265}"/>
              </a:ext>
            </a:extLst>
          </p:cNvPr>
          <p:cNvSpPr txBox="1"/>
          <p:nvPr/>
        </p:nvSpPr>
        <p:spPr>
          <a:xfrm>
            <a:off x="1020502" y="6448465"/>
            <a:ext cx="11512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Bridging data gaps, strengthening data systems, and enhancing collaboration for data-driven decision-making in Africa</a:t>
            </a:r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39D50F-2A3D-3B09-CCD0-7F9E671D7A3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803" y="225272"/>
            <a:ext cx="1277342" cy="7007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DF8702B-CBE2-40DF-EB26-CEBADDE0BCA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55" y="225272"/>
            <a:ext cx="2105231" cy="614025"/>
          </a:xfrm>
          <a:prstGeom prst="rect">
            <a:avLst/>
          </a:prstGeom>
        </p:spPr>
      </p:pic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EDAEE1DB-0B76-6454-B9D8-394F08F22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6</a:t>
            </a:fld>
            <a:endParaRPr lang="LID4096"/>
          </a:p>
        </p:txBody>
      </p:sp>
      <p:cxnSp>
        <p:nvCxnSpPr>
          <p:cNvPr id="3" name="Connecteur : en angle 2">
            <a:extLst>
              <a:ext uri="{FF2B5EF4-FFF2-40B4-BE49-F238E27FC236}">
                <a16:creationId xmlns:a16="http://schemas.microsoft.com/office/drawing/2014/main" id="{495DA260-BE7C-3221-2D61-A84760095B36}"/>
              </a:ext>
            </a:extLst>
          </p:cNvPr>
          <p:cNvCxnSpPr>
            <a:cxnSpLocks/>
          </p:cNvCxnSpPr>
          <p:nvPr/>
        </p:nvCxnSpPr>
        <p:spPr>
          <a:xfrm>
            <a:off x="0" y="6515410"/>
            <a:ext cx="916330" cy="128677"/>
          </a:xfrm>
          <a:prstGeom prst="bentConnector3">
            <a:avLst>
              <a:gd name="adj1" fmla="val 4873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B732921A-4949-FEAC-94C4-9D9F5CF94C4E}"/>
              </a:ext>
            </a:extLst>
          </p:cNvPr>
          <p:cNvSpPr/>
          <p:nvPr/>
        </p:nvSpPr>
        <p:spPr>
          <a:xfrm>
            <a:off x="904751" y="6591324"/>
            <a:ext cx="104175" cy="10883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2F2D798-910D-229D-80E5-207AE3340A5A}"/>
              </a:ext>
            </a:extLst>
          </p:cNvPr>
          <p:cNvSpPr txBox="1"/>
          <p:nvPr/>
        </p:nvSpPr>
        <p:spPr>
          <a:xfrm>
            <a:off x="603314" y="1256847"/>
            <a:ext cx="10995111" cy="33478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14300" lvl="0">
              <a:lnSpc>
                <a:spcPct val="150000"/>
              </a:lnSpc>
              <a:buSzPts val="2800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Advantages of NMA for ML in sepsis</a:t>
            </a:r>
          </a:p>
          <a:p>
            <a:pPr marL="457200" lvl="0" indent="-342900">
              <a:lnSpc>
                <a:spcPct val="150000"/>
              </a:lnSpc>
              <a:buSzPts val="2800"/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Integrates multiple studies, increasing sample size and reducing bias risk.</a:t>
            </a:r>
          </a:p>
          <a:p>
            <a:pPr marL="457200" lvl="0" indent="-342900">
              <a:lnSpc>
                <a:spcPct val="150000"/>
              </a:lnSpc>
              <a:buSzPts val="2800"/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Allows comparative analyses of different ML algorithms to identify the most effective ones.</a:t>
            </a:r>
          </a:p>
          <a:p>
            <a:pPr marL="457200" lvl="0" indent="-342900">
              <a:lnSpc>
                <a:spcPct val="150000"/>
              </a:lnSpc>
              <a:buSzPts val="2800"/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analyse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rankings based on algorithmic efficacy.</a:t>
            </a:r>
          </a:p>
          <a:p>
            <a:pPr marL="457200" lvl="0" indent="-342900">
              <a:lnSpc>
                <a:spcPct val="150000"/>
              </a:lnSpc>
              <a:buSzPts val="2800"/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Better handles heterogeneity by covering different types of ML algorithms</a:t>
            </a:r>
            <a:endParaRPr 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62151819-DE84-E2FF-2E6C-7291465F6F42}"/>
              </a:ext>
            </a:extLst>
          </p:cNvPr>
          <p:cNvCxnSpPr/>
          <p:nvPr/>
        </p:nvCxnSpPr>
        <p:spPr>
          <a:xfrm>
            <a:off x="1171114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2C3EB35A-9166-AB00-ABFA-99CDB063B283}"/>
              </a:ext>
            </a:extLst>
          </p:cNvPr>
          <p:cNvCxnSpPr/>
          <p:nvPr/>
        </p:nvCxnSpPr>
        <p:spPr>
          <a:xfrm>
            <a:off x="48085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51936532-BE8C-C7D8-5F70-8052E8976747}"/>
              </a:ext>
            </a:extLst>
          </p:cNvPr>
          <p:cNvSpPr txBox="1"/>
          <p:nvPr/>
        </p:nvSpPr>
        <p:spPr>
          <a:xfrm>
            <a:off x="1874520" y="377431"/>
            <a:ext cx="9027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1348417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E3380-444D-504E-B3FE-CFFE4F1E2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72A581F-35A3-14CE-E22B-DA848F95A8E3}"/>
              </a:ext>
            </a:extLst>
          </p:cNvPr>
          <p:cNvSpPr/>
          <p:nvPr/>
        </p:nvSpPr>
        <p:spPr>
          <a:xfrm rot="5400000">
            <a:off x="5834390" y="500392"/>
            <a:ext cx="523220" cy="12192000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92D050"/>
              </a:gs>
              <a:gs pos="65000">
                <a:schemeClr val="accent6"/>
              </a:gs>
              <a:gs pos="12000">
                <a:schemeClr val="accent1">
                  <a:lumMod val="45000"/>
                </a:schemeClr>
              </a:gs>
              <a:gs pos="86000">
                <a:srgbClr val="FFC000"/>
              </a:gs>
              <a:gs pos="39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2000"/>
                    <a:lumOff val="98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BC8053F-1C85-847F-347D-05A3749043B4}"/>
              </a:ext>
            </a:extLst>
          </p:cNvPr>
          <p:cNvSpPr txBox="1"/>
          <p:nvPr/>
        </p:nvSpPr>
        <p:spPr>
          <a:xfrm>
            <a:off x="1020502" y="6448465"/>
            <a:ext cx="11512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Bridging data gaps, strengthening data systems, and enhancing collaboration for data-driven decision-making in Africa</a:t>
            </a:r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459DBE-245F-FDBF-C43A-3FEC1E87B84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803" y="225272"/>
            <a:ext cx="1277342" cy="7007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52473B5-2B7A-3A20-9B6A-3A911B532A9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55" y="225272"/>
            <a:ext cx="2105231" cy="614025"/>
          </a:xfrm>
          <a:prstGeom prst="rect">
            <a:avLst/>
          </a:prstGeom>
        </p:spPr>
      </p:pic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364CC123-FDD5-B214-BD6A-E5B5E8B6D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7</a:t>
            </a:fld>
            <a:endParaRPr lang="LID4096"/>
          </a:p>
        </p:txBody>
      </p:sp>
      <p:cxnSp>
        <p:nvCxnSpPr>
          <p:cNvPr id="3" name="Connecteur : en angle 2">
            <a:extLst>
              <a:ext uri="{FF2B5EF4-FFF2-40B4-BE49-F238E27FC236}">
                <a16:creationId xmlns:a16="http://schemas.microsoft.com/office/drawing/2014/main" id="{A551B985-E469-B4E5-2343-CC8D1FBC8E80}"/>
              </a:ext>
            </a:extLst>
          </p:cNvPr>
          <p:cNvCxnSpPr>
            <a:cxnSpLocks/>
          </p:cNvCxnSpPr>
          <p:nvPr/>
        </p:nvCxnSpPr>
        <p:spPr>
          <a:xfrm>
            <a:off x="0" y="6515410"/>
            <a:ext cx="916330" cy="128677"/>
          </a:xfrm>
          <a:prstGeom prst="bentConnector3">
            <a:avLst>
              <a:gd name="adj1" fmla="val 4873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EF2F2F47-6E05-8357-8982-426F30FC7D9D}"/>
              </a:ext>
            </a:extLst>
          </p:cNvPr>
          <p:cNvSpPr/>
          <p:nvPr/>
        </p:nvSpPr>
        <p:spPr>
          <a:xfrm>
            <a:off x="904751" y="6591324"/>
            <a:ext cx="104175" cy="10883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F977D38-2823-E39D-8A17-AEA03C018265}"/>
              </a:ext>
            </a:extLst>
          </p:cNvPr>
          <p:cNvSpPr txBox="1"/>
          <p:nvPr/>
        </p:nvSpPr>
        <p:spPr>
          <a:xfrm>
            <a:off x="480854" y="1402461"/>
            <a:ext cx="11117572" cy="32441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lvl="0" indent="-342900">
              <a:lnSpc>
                <a:spcPct val="150000"/>
              </a:lnSpc>
              <a:buSzPts val="2800"/>
              <a:buFont typeface="Wingdings" panose="05000000000000000000" pitchFamily="2" charset="2"/>
              <a:buChar char="§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Systematically evaluate and compare the effectiveness of ML algorithms in sepsis prediction using network meta-analysis (NMA).</a:t>
            </a:r>
          </a:p>
          <a:p>
            <a:pPr marL="457200" lvl="0" indent="-342900">
              <a:lnSpc>
                <a:spcPct val="150000"/>
              </a:lnSpc>
              <a:buSzPts val="2800"/>
              <a:buFont typeface="Wingdings" panose="05000000000000000000" pitchFamily="2" charset="2"/>
              <a:buChar char="§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goal was to provide a comprehensive and accurate assessment, and identify the most effective algorithms.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7467B8E-E738-E8A6-4116-14826482AD96}"/>
              </a:ext>
            </a:extLst>
          </p:cNvPr>
          <p:cNvCxnSpPr/>
          <p:nvPr/>
        </p:nvCxnSpPr>
        <p:spPr>
          <a:xfrm>
            <a:off x="1171114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B803421-28AC-485F-B7D2-0F6E98FEEC36}"/>
              </a:ext>
            </a:extLst>
          </p:cNvPr>
          <p:cNvCxnSpPr/>
          <p:nvPr/>
        </p:nvCxnSpPr>
        <p:spPr>
          <a:xfrm>
            <a:off x="48085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DAFA9C4F-0818-2682-AAA5-58059C58E3C4}"/>
              </a:ext>
            </a:extLst>
          </p:cNvPr>
          <p:cNvSpPr txBox="1"/>
          <p:nvPr/>
        </p:nvSpPr>
        <p:spPr>
          <a:xfrm>
            <a:off x="1874520" y="377431"/>
            <a:ext cx="9027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Purpose</a:t>
            </a:r>
          </a:p>
        </p:txBody>
      </p:sp>
    </p:spTree>
    <p:extLst>
      <p:ext uri="{BB962C8B-B14F-4D97-AF65-F5344CB8AC3E}">
        <p14:creationId xmlns:p14="http://schemas.microsoft.com/office/powerpoint/2010/main" val="574055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F611E-D160-D70C-C855-6B91C4A65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84837AD-401F-B69A-0E51-135D511F303D}"/>
              </a:ext>
            </a:extLst>
          </p:cNvPr>
          <p:cNvSpPr/>
          <p:nvPr/>
        </p:nvSpPr>
        <p:spPr>
          <a:xfrm rot="5400000">
            <a:off x="5834390" y="500392"/>
            <a:ext cx="523220" cy="12192000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92D050"/>
              </a:gs>
              <a:gs pos="65000">
                <a:schemeClr val="accent6"/>
              </a:gs>
              <a:gs pos="12000">
                <a:schemeClr val="accent1">
                  <a:lumMod val="45000"/>
                </a:schemeClr>
              </a:gs>
              <a:gs pos="86000">
                <a:srgbClr val="FFC000"/>
              </a:gs>
              <a:gs pos="39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2000"/>
                    <a:lumOff val="98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5D68AC-AFEF-22E8-597B-0C6FF4DBCCB9}"/>
              </a:ext>
            </a:extLst>
          </p:cNvPr>
          <p:cNvSpPr txBox="1"/>
          <p:nvPr/>
        </p:nvSpPr>
        <p:spPr>
          <a:xfrm>
            <a:off x="1020502" y="6448465"/>
            <a:ext cx="11512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Bridging data gaps, strengthening data systems, and enhancing collaboration for data-driven decision-making in Africa</a:t>
            </a:r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E2BCBBB-6C00-19AE-661F-467EFA3B4A8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803" y="225272"/>
            <a:ext cx="1277342" cy="7007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8F2D8C-0424-DBD9-78B8-EA923516BC4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55" y="225272"/>
            <a:ext cx="2105231" cy="614025"/>
          </a:xfrm>
          <a:prstGeom prst="rect">
            <a:avLst/>
          </a:prstGeom>
        </p:spPr>
      </p:pic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F96CBCB4-9E49-5395-A5AB-B8AA0C69D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8</a:t>
            </a:fld>
            <a:endParaRPr lang="LID4096"/>
          </a:p>
        </p:txBody>
      </p:sp>
      <p:cxnSp>
        <p:nvCxnSpPr>
          <p:cNvPr id="3" name="Connecteur : en angle 2">
            <a:extLst>
              <a:ext uri="{FF2B5EF4-FFF2-40B4-BE49-F238E27FC236}">
                <a16:creationId xmlns:a16="http://schemas.microsoft.com/office/drawing/2014/main" id="{A98BD712-75A5-500E-EAD5-DCEB14E14941}"/>
              </a:ext>
            </a:extLst>
          </p:cNvPr>
          <p:cNvCxnSpPr>
            <a:cxnSpLocks/>
          </p:cNvCxnSpPr>
          <p:nvPr/>
        </p:nvCxnSpPr>
        <p:spPr>
          <a:xfrm>
            <a:off x="0" y="6515410"/>
            <a:ext cx="916330" cy="128677"/>
          </a:xfrm>
          <a:prstGeom prst="bentConnector3">
            <a:avLst>
              <a:gd name="adj1" fmla="val 4873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C1A177FB-1357-BCBE-61D2-F39ED5F4FE8D}"/>
              </a:ext>
            </a:extLst>
          </p:cNvPr>
          <p:cNvSpPr/>
          <p:nvPr/>
        </p:nvSpPr>
        <p:spPr>
          <a:xfrm>
            <a:off x="904751" y="6591324"/>
            <a:ext cx="104175" cy="10883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8E66D08-EC77-E35D-0C8B-9EE17284E602}"/>
              </a:ext>
            </a:extLst>
          </p:cNvPr>
          <p:cNvSpPr txBox="1"/>
          <p:nvPr/>
        </p:nvSpPr>
        <p:spPr>
          <a:xfrm>
            <a:off x="758142" y="1158240"/>
            <a:ext cx="10900917" cy="45943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Systematic review and network meta-analysis (NMA).</a:t>
            </a:r>
          </a:p>
          <a:p>
            <a:pPr marL="3429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Prospectively registered in PROSPERO and PRISMA extension statement for NMA reporting.</a:t>
            </a:r>
          </a:p>
          <a:p>
            <a:pPr marL="3429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Databases; PubMed, Cochrane Library, Embase, and Web of Science </a:t>
            </a:r>
            <a:r>
              <a:rPr lang="en-US" sz="2500" dirty="0" err="1">
                <a:latin typeface="Arial" panose="020B0604020202020204" pitchFamily="34" charset="0"/>
                <a:cs typeface="Arial" panose="020B0604020202020204" pitchFamily="34" charset="0"/>
              </a:rPr>
              <a:t>Science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were systematically searched up to September 2023, </a:t>
            </a:r>
            <a:r>
              <a:rPr lang="en-US" sz="2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terms reflecting sepsis and ML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623A4360-F6A5-F750-57FB-E16EEF87DE74}"/>
              </a:ext>
            </a:extLst>
          </p:cNvPr>
          <p:cNvCxnSpPr/>
          <p:nvPr/>
        </p:nvCxnSpPr>
        <p:spPr>
          <a:xfrm>
            <a:off x="1171114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7CAD913-0CF6-310C-A6EA-D8D8A03FDDC1}"/>
              </a:ext>
            </a:extLst>
          </p:cNvPr>
          <p:cNvCxnSpPr/>
          <p:nvPr/>
        </p:nvCxnSpPr>
        <p:spPr>
          <a:xfrm>
            <a:off x="48085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2EAE3E9C-56F2-58C1-82CF-FD4C3A4D1E74}"/>
              </a:ext>
            </a:extLst>
          </p:cNvPr>
          <p:cNvSpPr txBox="1"/>
          <p:nvPr/>
        </p:nvSpPr>
        <p:spPr>
          <a:xfrm>
            <a:off x="2298032" y="532284"/>
            <a:ext cx="69673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</a:p>
        </p:txBody>
      </p:sp>
    </p:spTree>
    <p:extLst>
      <p:ext uri="{BB962C8B-B14F-4D97-AF65-F5344CB8AC3E}">
        <p14:creationId xmlns:p14="http://schemas.microsoft.com/office/powerpoint/2010/main" val="1624038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B74D8-9F5F-8C7F-3B53-ED947FD80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8E426C4-EE7C-6A26-0A1B-BDBA0877F211}"/>
              </a:ext>
            </a:extLst>
          </p:cNvPr>
          <p:cNvSpPr/>
          <p:nvPr/>
        </p:nvSpPr>
        <p:spPr>
          <a:xfrm rot="5400000">
            <a:off x="5834390" y="500392"/>
            <a:ext cx="523220" cy="12192000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92D050"/>
              </a:gs>
              <a:gs pos="65000">
                <a:schemeClr val="accent6"/>
              </a:gs>
              <a:gs pos="12000">
                <a:schemeClr val="accent1">
                  <a:lumMod val="45000"/>
                </a:schemeClr>
              </a:gs>
              <a:gs pos="86000">
                <a:srgbClr val="FFC000"/>
              </a:gs>
              <a:gs pos="39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2000"/>
                    <a:lumOff val="98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63701C9-EE50-3B3A-0399-BF0188C9B0D4}"/>
              </a:ext>
            </a:extLst>
          </p:cNvPr>
          <p:cNvSpPr txBox="1"/>
          <p:nvPr/>
        </p:nvSpPr>
        <p:spPr>
          <a:xfrm>
            <a:off x="1020502" y="6448465"/>
            <a:ext cx="11512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Bridging data gaps, strengthening data systems, and enhancing collaboration for data-driven decision-making in Africa</a:t>
            </a:r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33E049D-829C-ADFF-280E-82C309D9C9B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803" y="225272"/>
            <a:ext cx="1277342" cy="7007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C23DACA-69E5-A62A-E177-4073A7F3E99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55" y="225272"/>
            <a:ext cx="2105231" cy="614025"/>
          </a:xfrm>
          <a:prstGeom prst="rect">
            <a:avLst/>
          </a:prstGeom>
        </p:spPr>
      </p:pic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F5C5A447-2E41-9EA5-8DB9-9F48EB1AE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9</a:t>
            </a:fld>
            <a:endParaRPr lang="LID4096"/>
          </a:p>
        </p:txBody>
      </p:sp>
      <p:cxnSp>
        <p:nvCxnSpPr>
          <p:cNvPr id="3" name="Connecteur : en angle 2">
            <a:extLst>
              <a:ext uri="{FF2B5EF4-FFF2-40B4-BE49-F238E27FC236}">
                <a16:creationId xmlns:a16="http://schemas.microsoft.com/office/drawing/2014/main" id="{7E2ED45C-73B6-5284-D77D-C2C33FAFA56B}"/>
              </a:ext>
            </a:extLst>
          </p:cNvPr>
          <p:cNvCxnSpPr>
            <a:cxnSpLocks/>
          </p:cNvCxnSpPr>
          <p:nvPr/>
        </p:nvCxnSpPr>
        <p:spPr>
          <a:xfrm>
            <a:off x="0" y="6515410"/>
            <a:ext cx="916330" cy="128677"/>
          </a:xfrm>
          <a:prstGeom prst="bentConnector3">
            <a:avLst>
              <a:gd name="adj1" fmla="val 4873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51739BEE-053F-D0AB-10F1-5D3BAD6E14B2}"/>
              </a:ext>
            </a:extLst>
          </p:cNvPr>
          <p:cNvSpPr/>
          <p:nvPr/>
        </p:nvSpPr>
        <p:spPr>
          <a:xfrm>
            <a:off x="904751" y="6591324"/>
            <a:ext cx="104175" cy="10883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5FE7A37-777A-732F-6BA9-B51812E805B3}"/>
              </a:ext>
            </a:extLst>
          </p:cNvPr>
          <p:cNvSpPr txBox="1"/>
          <p:nvPr/>
        </p:nvSpPr>
        <p:spPr>
          <a:xfrm>
            <a:off x="659659" y="1566316"/>
            <a:ext cx="10872683" cy="36767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14300" lvl="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PICO;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Original research studies in English (excluding letters, editorials, etc.), case-control or cohort designs with control groups.</a:t>
            </a: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Population: Patients with no limitations on age, gender, race, or duration of illness.</a:t>
            </a: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Intervention: Use of a different machine model to predict sepsis occurrence.</a:t>
            </a: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Comparison: Studies with control groups.</a:t>
            </a: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Outcome: Reported Sensitivity (Se), Specificity (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Sp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), True Positive (TP), True Negative (TN), False Positive (FP), False Negative (FN), and sample size.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EC45A15-C136-49CA-BE22-8A50235FFBE0}"/>
              </a:ext>
            </a:extLst>
          </p:cNvPr>
          <p:cNvCxnSpPr/>
          <p:nvPr/>
        </p:nvCxnSpPr>
        <p:spPr>
          <a:xfrm>
            <a:off x="1171114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F86A9C9-43E9-AC44-2010-C1E1EDDADBD5}"/>
              </a:ext>
            </a:extLst>
          </p:cNvPr>
          <p:cNvCxnSpPr/>
          <p:nvPr/>
        </p:nvCxnSpPr>
        <p:spPr>
          <a:xfrm>
            <a:off x="48085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E2B3537D-2120-9B96-1883-830A36B415F1}"/>
              </a:ext>
            </a:extLst>
          </p:cNvPr>
          <p:cNvSpPr txBox="1"/>
          <p:nvPr/>
        </p:nvSpPr>
        <p:spPr>
          <a:xfrm>
            <a:off x="1874520" y="377431"/>
            <a:ext cx="9027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Inclusion criteria</a:t>
            </a:r>
          </a:p>
        </p:txBody>
      </p:sp>
    </p:spTree>
    <p:extLst>
      <p:ext uri="{BB962C8B-B14F-4D97-AF65-F5344CB8AC3E}">
        <p14:creationId xmlns:p14="http://schemas.microsoft.com/office/powerpoint/2010/main" val="4244746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23B8B-920E-6305-E608-285E9D035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AD07983-9B08-0F2F-0B02-C7F76028079E}"/>
              </a:ext>
            </a:extLst>
          </p:cNvPr>
          <p:cNvSpPr/>
          <p:nvPr/>
        </p:nvSpPr>
        <p:spPr>
          <a:xfrm rot="5400000">
            <a:off x="5834390" y="500392"/>
            <a:ext cx="523220" cy="12192000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92D050"/>
              </a:gs>
              <a:gs pos="65000">
                <a:schemeClr val="accent6"/>
              </a:gs>
              <a:gs pos="12000">
                <a:schemeClr val="accent1">
                  <a:lumMod val="45000"/>
                </a:schemeClr>
              </a:gs>
              <a:gs pos="86000">
                <a:srgbClr val="FFC000"/>
              </a:gs>
              <a:gs pos="39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2000"/>
                    <a:lumOff val="98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709775-90D0-B768-188B-5860A6FE0C05}"/>
              </a:ext>
            </a:extLst>
          </p:cNvPr>
          <p:cNvSpPr txBox="1"/>
          <p:nvPr/>
        </p:nvSpPr>
        <p:spPr>
          <a:xfrm>
            <a:off x="1020502" y="6448465"/>
            <a:ext cx="11512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Bridging data gaps, strengthening data systems, and enhancing collaboration for data-driven decision-making in Africa</a:t>
            </a:r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FDB963-2650-CB55-210C-D4EBBE55CEB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803" y="225272"/>
            <a:ext cx="1277342" cy="7007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1A60018-E10C-B52C-839C-BAC68A7A420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55" y="225272"/>
            <a:ext cx="2105231" cy="614025"/>
          </a:xfrm>
          <a:prstGeom prst="rect">
            <a:avLst/>
          </a:prstGeom>
        </p:spPr>
      </p:pic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0FF660F6-9954-C500-0D9B-7D22E6145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10</a:t>
            </a:fld>
            <a:endParaRPr lang="LID4096"/>
          </a:p>
        </p:txBody>
      </p:sp>
      <p:cxnSp>
        <p:nvCxnSpPr>
          <p:cNvPr id="3" name="Connecteur : en angle 2">
            <a:extLst>
              <a:ext uri="{FF2B5EF4-FFF2-40B4-BE49-F238E27FC236}">
                <a16:creationId xmlns:a16="http://schemas.microsoft.com/office/drawing/2014/main" id="{217266CF-9D09-5BB1-2D55-DCA605457487}"/>
              </a:ext>
            </a:extLst>
          </p:cNvPr>
          <p:cNvCxnSpPr>
            <a:cxnSpLocks/>
          </p:cNvCxnSpPr>
          <p:nvPr/>
        </p:nvCxnSpPr>
        <p:spPr>
          <a:xfrm>
            <a:off x="0" y="6515410"/>
            <a:ext cx="916330" cy="128677"/>
          </a:xfrm>
          <a:prstGeom prst="bentConnector3">
            <a:avLst>
              <a:gd name="adj1" fmla="val 4873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4AC2B29B-5B5A-369B-AD10-C6E587683B63}"/>
              </a:ext>
            </a:extLst>
          </p:cNvPr>
          <p:cNvSpPr/>
          <p:nvPr/>
        </p:nvSpPr>
        <p:spPr>
          <a:xfrm>
            <a:off x="904751" y="6591324"/>
            <a:ext cx="104175" cy="10883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03859A5-968F-BB5C-2E3C-FC336FDDFDD9}"/>
              </a:ext>
            </a:extLst>
          </p:cNvPr>
          <p:cNvSpPr txBox="1"/>
          <p:nvPr/>
        </p:nvSpPr>
        <p:spPr>
          <a:xfrm>
            <a:off x="673775" y="1158241"/>
            <a:ext cx="10872683" cy="4060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1492 records retrieved,  359 after duplicate removed.</a:t>
            </a: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Removed 334 irrelevant studies after title/abstracts screening.</a:t>
            </a: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Removed 18 records for non-compliance with outcome indicators after full-text review.</a:t>
            </a: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7 cohort studies included. Sample sizes ranged from 211 to 22,314</a:t>
            </a: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16 different ML algorithms; traditional ML (LR, SVM, RF) and Deep Learning (CNN, Bi-LSTM).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A571597-4119-9F59-7F51-B904D6FF62FB}"/>
              </a:ext>
            </a:extLst>
          </p:cNvPr>
          <p:cNvCxnSpPr/>
          <p:nvPr/>
        </p:nvCxnSpPr>
        <p:spPr>
          <a:xfrm>
            <a:off x="1171114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ECC4D6C-CEAA-0A9F-936C-554743E52F04}"/>
              </a:ext>
            </a:extLst>
          </p:cNvPr>
          <p:cNvCxnSpPr/>
          <p:nvPr/>
        </p:nvCxnSpPr>
        <p:spPr>
          <a:xfrm>
            <a:off x="48085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C93061F7-8BA8-FCD6-70FB-D8057EED81DE}"/>
              </a:ext>
            </a:extLst>
          </p:cNvPr>
          <p:cNvSpPr txBox="1"/>
          <p:nvPr/>
        </p:nvSpPr>
        <p:spPr>
          <a:xfrm>
            <a:off x="1780252" y="225272"/>
            <a:ext cx="90271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Selection process and ML algorithms included</a:t>
            </a:r>
          </a:p>
        </p:txBody>
      </p:sp>
    </p:spTree>
    <p:extLst>
      <p:ext uri="{BB962C8B-B14F-4D97-AF65-F5344CB8AC3E}">
        <p14:creationId xmlns:p14="http://schemas.microsoft.com/office/powerpoint/2010/main" val="1738679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79BEC-F61E-E6CD-4634-00C13CAE9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335174B-64BF-7B3C-6D9F-2FD20ECC92A0}"/>
              </a:ext>
            </a:extLst>
          </p:cNvPr>
          <p:cNvSpPr/>
          <p:nvPr/>
        </p:nvSpPr>
        <p:spPr>
          <a:xfrm rot="5400000">
            <a:off x="5834390" y="500392"/>
            <a:ext cx="523220" cy="12192000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92D050"/>
              </a:gs>
              <a:gs pos="65000">
                <a:schemeClr val="accent6"/>
              </a:gs>
              <a:gs pos="12000">
                <a:schemeClr val="accent1">
                  <a:lumMod val="45000"/>
                </a:schemeClr>
              </a:gs>
              <a:gs pos="86000">
                <a:srgbClr val="FFC000"/>
              </a:gs>
              <a:gs pos="39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2000"/>
                    <a:lumOff val="98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21E3EAB-8145-62D6-8147-05389F308986}"/>
              </a:ext>
            </a:extLst>
          </p:cNvPr>
          <p:cNvSpPr txBox="1"/>
          <p:nvPr/>
        </p:nvSpPr>
        <p:spPr>
          <a:xfrm>
            <a:off x="1020502" y="6448465"/>
            <a:ext cx="11512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Bridging data gaps, strengthening data systems, and enhancing collaboration for data-driven decision-making in Africa</a:t>
            </a:r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12470AF-1168-F5D2-4A57-E1616AD8FB3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803" y="225272"/>
            <a:ext cx="1277342" cy="7007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0518637-9F1D-A785-3990-C8E01003109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55" y="225272"/>
            <a:ext cx="2105231" cy="614025"/>
          </a:xfrm>
          <a:prstGeom prst="rect">
            <a:avLst/>
          </a:prstGeom>
        </p:spPr>
      </p:pic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8E7ECF46-C7E5-558B-0392-C66922D8A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11</a:t>
            </a:fld>
            <a:endParaRPr lang="LID4096"/>
          </a:p>
        </p:txBody>
      </p:sp>
      <p:cxnSp>
        <p:nvCxnSpPr>
          <p:cNvPr id="3" name="Connecteur : en angle 2">
            <a:extLst>
              <a:ext uri="{FF2B5EF4-FFF2-40B4-BE49-F238E27FC236}">
                <a16:creationId xmlns:a16="http://schemas.microsoft.com/office/drawing/2014/main" id="{80301187-606E-BC63-62E8-622E62F90164}"/>
              </a:ext>
            </a:extLst>
          </p:cNvPr>
          <p:cNvCxnSpPr>
            <a:cxnSpLocks/>
          </p:cNvCxnSpPr>
          <p:nvPr/>
        </p:nvCxnSpPr>
        <p:spPr>
          <a:xfrm>
            <a:off x="0" y="6515410"/>
            <a:ext cx="916330" cy="128677"/>
          </a:xfrm>
          <a:prstGeom prst="bentConnector3">
            <a:avLst>
              <a:gd name="adj1" fmla="val 4873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6DA51AF5-9A02-3945-2FFC-27E046BD2FE4}"/>
              </a:ext>
            </a:extLst>
          </p:cNvPr>
          <p:cNvSpPr/>
          <p:nvPr/>
        </p:nvSpPr>
        <p:spPr>
          <a:xfrm>
            <a:off x="904751" y="6591324"/>
            <a:ext cx="104175" cy="10883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E02E22F-5996-D774-29AA-519B81413790}"/>
              </a:ext>
            </a:extLst>
          </p:cNvPr>
          <p:cNvSpPr txBox="1"/>
          <p:nvPr/>
        </p:nvSpPr>
        <p:spPr>
          <a:xfrm>
            <a:off x="673775" y="1158241"/>
            <a:ext cx="10872683" cy="4160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endParaRPr 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C93F1878-3305-3BFB-9C97-4F51279C915D}"/>
              </a:ext>
            </a:extLst>
          </p:cNvPr>
          <p:cNvCxnSpPr/>
          <p:nvPr/>
        </p:nvCxnSpPr>
        <p:spPr>
          <a:xfrm>
            <a:off x="1171114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8835B46-5710-CC33-DFF1-A9ACA7D508EC}"/>
              </a:ext>
            </a:extLst>
          </p:cNvPr>
          <p:cNvCxnSpPr/>
          <p:nvPr/>
        </p:nvCxnSpPr>
        <p:spPr>
          <a:xfrm>
            <a:off x="48085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9BF7EEA3-7B53-A5B0-8966-33F627DFA374}"/>
              </a:ext>
            </a:extLst>
          </p:cNvPr>
          <p:cNvSpPr txBox="1"/>
          <p:nvPr/>
        </p:nvSpPr>
        <p:spPr>
          <a:xfrm>
            <a:off x="1874520" y="377431"/>
            <a:ext cx="9027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 algorithms included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EA6910A-E4B1-C1BA-D66C-B70B850A9F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3773807"/>
              </p:ext>
            </p:extLst>
          </p:nvPr>
        </p:nvGraphicFramePr>
        <p:xfrm>
          <a:off x="565615" y="1470581"/>
          <a:ext cx="10789582" cy="4284524"/>
        </p:xfrm>
        <a:graphic>
          <a:graphicData uri="http://schemas.openxmlformats.org/drawingml/2006/table">
            <a:tbl>
              <a:tblPr firstRow="1" firstCol="1" bandRow="1"/>
              <a:tblGrid>
                <a:gridCol w="5679380">
                  <a:extLst>
                    <a:ext uri="{9D8B030D-6E8A-4147-A177-3AD203B41FA5}">
                      <a16:colId xmlns:a16="http://schemas.microsoft.com/office/drawing/2014/main" val="1307089829"/>
                    </a:ext>
                  </a:extLst>
                </a:gridCol>
                <a:gridCol w="5110202">
                  <a:extLst>
                    <a:ext uri="{9D8B030D-6E8A-4147-A177-3AD203B41FA5}">
                      <a16:colId xmlns:a16="http://schemas.microsoft.com/office/drawing/2014/main" val="1251019110"/>
                    </a:ext>
                  </a:extLst>
                </a:gridCol>
              </a:tblGrid>
              <a:tr h="389502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M" sz="24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Machine learning algorithms</a:t>
                      </a:r>
                      <a:endParaRPr lang="en-CM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30384"/>
                  </a:ext>
                </a:extLst>
              </a:tr>
              <a:tr h="77900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M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Bi-LSTM (Bidirectional Long Short-Term Memory)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M" sz="2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SVM (Support Vector Machines)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1881118"/>
                  </a:ext>
                </a:extLst>
              </a:tr>
              <a:tr h="38950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M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CNN (Convolutional Neural Networks)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M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LR (Logistic Regression)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7996181"/>
                  </a:ext>
                </a:extLst>
              </a:tr>
              <a:tr h="38950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M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CNN + Bi-LSTM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M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RF (Random Forest)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9499717"/>
                  </a:ext>
                </a:extLst>
              </a:tr>
              <a:tr h="38950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M" sz="2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DNN (Deep Neural Networks)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M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KNN (K-Nearest </a:t>
                      </a:r>
                      <a:r>
                        <a:rPr lang="en-CM" sz="24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Neighbor</a:t>
                      </a:r>
                      <a:r>
                        <a:rPr lang="en-CM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105993"/>
                  </a:ext>
                </a:extLst>
              </a:tr>
              <a:tr h="77900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M" sz="2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DSPA (Deep SOFA score - Sepsis Prediction Algorithm)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M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MLP (Multilayer Perceptron)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4333352"/>
                  </a:ext>
                </a:extLst>
              </a:tr>
              <a:tr h="38950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M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Ensemble Model (LR, RFDT, XGB)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M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NB (Naive Bayes)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0423431"/>
                  </a:ext>
                </a:extLst>
              </a:tr>
              <a:tr h="38950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M" sz="2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RBF (Radial Basis Function)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M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ET (Extremely Randomized Trees)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7499892"/>
                  </a:ext>
                </a:extLst>
              </a:tr>
              <a:tr h="3895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M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Imbalance-</a:t>
                      </a:r>
                      <a:r>
                        <a:rPr lang="en-CM" sz="24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XGBoost</a:t>
                      </a:r>
                      <a:endParaRPr lang="en-CM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M" sz="24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XGBoost</a:t>
                      </a:r>
                      <a:r>
                        <a:rPr lang="en-CM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(Extreme Gradient Boosting)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2358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3878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491AD-D6F2-5246-2574-5BE989165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BC57E6-AC7D-FDC0-2A92-53E0B5C71586}"/>
              </a:ext>
            </a:extLst>
          </p:cNvPr>
          <p:cNvSpPr/>
          <p:nvPr/>
        </p:nvSpPr>
        <p:spPr>
          <a:xfrm rot="5400000">
            <a:off x="5834390" y="500392"/>
            <a:ext cx="523220" cy="12192000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92D050"/>
              </a:gs>
              <a:gs pos="65000">
                <a:schemeClr val="accent6"/>
              </a:gs>
              <a:gs pos="12000">
                <a:schemeClr val="accent1">
                  <a:lumMod val="45000"/>
                </a:schemeClr>
              </a:gs>
              <a:gs pos="86000">
                <a:srgbClr val="FFC000"/>
              </a:gs>
              <a:gs pos="39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2000"/>
                    <a:lumOff val="98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B044CF-6C6A-381A-AE3B-4F68D500C09D}"/>
              </a:ext>
            </a:extLst>
          </p:cNvPr>
          <p:cNvSpPr txBox="1"/>
          <p:nvPr/>
        </p:nvSpPr>
        <p:spPr>
          <a:xfrm>
            <a:off x="1020502" y="6448465"/>
            <a:ext cx="11512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Bridging data gaps, strengthening data systems, and enhancing collaboration for data-driven decision-making in Africa</a:t>
            </a:r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599F385-77D2-EA49-DC45-DA4C4B01F93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803" y="225272"/>
            <a:ext cx="1277342" cy="7007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274ADC4-5AB1-CD6F-9091-A3A7C8C2BE1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55" y="225272"/>
            <a:ext cx="2105231" cy="614025"/>
          </a:xfrm>
          <a:prstGeom prst="rect">
            <a:avLst/>
          </a:prstGeom>
        </p:spPr>
      </p:pic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FD32B362-E650-6C9E-2F63-7112D7A50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12</a:t>
            </a:fld>
            <a:endParaRPr lang="LID4096"/>
          </a:p>
        </p:txBody>
      </p:sp>
      <p:cxnSp>
        <p:nvCxnSpPr>
          <p:cNvPr id="3" name="Connecteur : en angle 2">
            <a:extLst>
              <a:ext uri="{FF2B5EF4-FFF2-40B4-BE49-F238E27FC236}">
                <a16:creationId xmlns:a16="http://schemas.microsoft.com/office/drawing/2014/main" id="{E9B26D61-C90B-4AAC-E9CA-1248319F7CBA}"/>
              </a:ext>
            </a:extLst>
          </p:cNvPr>
          <p:cNvCxnSpPr>
            <a:cxnSpLocks/>
          </p:cNvCxnSpPr>
          <p:nvPr/>
        </p:nvCxnSpPr>
        <p:spPr>
          <a:xfrm>
            <a:off x="0" y="6515410"/>
            <a:ext cx="916330" cy="128677"/>
          </a:xfrm>
          <a:prstGeom prst="bentConnector3">
            <a:avLst>
              <a:gd name="adj1" fmla="val 4873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99B18263-FA54-A15F-26AC-554D03D3DF65}"/>
              </a:ext>
            </a:extLst>
          </p:cNvPr>
          <p:cNvSpPr/>
          <p:nvPr/>
        </p:nvSpPr>
        <p:spPr>
          <a:xfrm>
            <a:off x="904751" y="6591324"/>
            <a:ext cx="104175" cy="10883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E001E2F-94D2-EEF7-BA8C-A95D38437B19}"/>
              </a:ext>
            </a:extLst>
          </p:cNvPr>
          <p:cNvSpPr txBox="1"/>
          <p:nvPr/>
        </p:nvSpPr>
        <p:spPr>
          <a:xfrm>
            <a:off x="659658" y="1396629"/>
            <a:ext cx="11051482" cy="390183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Independently performed by three review authors. </a:t>
            </a: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Conducted independently by two review authors using the Quality Assessment of Diagnostic Accuracy Studies (QUADAS)-2 tool.</a:t>
            </a: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Stata 17.0 software. NMA was performed.</a:t>
            </a: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Measurements were expressed as relative risk (RR) and 95% CI.</a:t>
            </a: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D4ADB54-B660-AABE-FFB3-85668DAD2B96}"/>
              </a:ext>
            </a:extLst>
          </p:cNvPr>
          <p:cNvCxnSpPr/>
          <p:nvPr/>
        </p:nvCxnSpPr>
        <p:spPr>
          <a:xfrm>
            <a:off x="1171114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B9F85675-C3CB-1ADB-341D-4711EEA47EB6}"/>
              </a:ext>
            </a:extLst>
          </p:cNvPr>
          <p:cNvCxnSpPr/>
          <p:nvPr/>
        </p:nvCxnSpPr>
        <p:spPr>
          <a:xfrm>
            <a:off x="48085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1B2D1312-4A1B-2B8B-B33E-DD18F3E0F43D}"/>
              </a:ext>
            </a:extLst>
          </p:cNvPr>
          <p:cNvSpPr txBox="1"/>
          <p:nvPr/>
        </p:nvSpPr>
        <p:spPr>
          <a:xfrm>
            <a:off x="1874520" y="377431"/>
            <a:ext cx="90271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extraction and quality assessment</a:t>
            </a:r>
          </a:p>
        </p:txBody>
      </p:sp>
    </p:spTree>
    <p:extLst>
      <p:ext uri="{BB962C8B-B14F-4D97-AF65-F5344CB8AC3E}">
        <p14:creationId xmlns:p14="http://schemas.microsoft.com/office/powerpoint/2010/main" val="4271972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7F852-4141-93BB-4915-159A9DFB7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18D785-FA96-4654-0BB8-3CC66DB7A171}"/>
              </a:ext>
            </a:extLst>
          </p:cNvPr>
          <p:cNvSpPr/>
          <p:nvPr/>
        </p:nvSpPr>
        <p:spPr>
          <a:xfrm rot="5400000">
            <a:off x="5834390" y="500392"/>
            <a:ext cx="523220" cy="12192000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92D050"/>
              </a:gs>
              <a:gs pos="65000">
                <a:schemeClr val="accent6"/>
              </a:gs>
              <a:gs pos="12000">
                <a:schemeClr val="accent1">
                  <a:lumMod val="45000"/>
                </a:schemeClr>
              </a:gs>
              <a:gs pos="86000">
                <a:srgbClr val="FFC000"/>
              </a:gs>
              <a:gs pos="39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2000"/>
                    <a:lumOff val="98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0294C8F-C6C1-D8A5-C144-06E79CB7143B}"/>
              </a:ext>
            </a:extLst>
          </p:cNvPr>
          <p:cNvSpPr txBox="1"/>
          <p:nvPr/>
        </p:nvSpPr>
        <p:spPr>
          <a:xfrm>
            <a:off x="1020502" y="6448465"/>
            <a:ext cx="11512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Bridging data gaps, strengthening data systems, and enhancing collaboration for data-driven decision-making in Africa</a:t>
            </a:r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A79538-3DEF-D009-404F-1F6EB9C0F54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803" y="225272"/>
            <a:ext cx="1277342" cy="7007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77E2636-1893-9CAC-4C30-C5104DCE814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55" y="225272"/>
            <a:ext cx="2105231" cy="614025"/>
          </a:xfrm>
          <a:prstGeom prst="rect">
            <a:avLst/>
          </a:prstGeom>
        </p:spPr>
      </p:pic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D7FAC7CB-BE8C-B910-BF29-1E5F74BEC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13</a:t>
            </a:fld>
            <a:endParaRPr lang="LID4096"/>
          </a:p>
        </p:txBody>
      </p:sp>
      <p:cxnSp>
        <p:nvCxnSpPr>
          <p:cNvPr id="3" name="Connecteur : en angle 2">
            <a:extLst>
              <a:ext uri="{FF2B5EF4-FFF2-40B4-BE49-F238E27FC236}">
                <a16:creationId xmlns:a16="http://schemas.microsoft.com/office/drawing/2014/main" id="{5B79CF6D-087A-C51E-DE53-B37C70F5D492}"/>
              </a:ext>
            </a:extLst>
          </p:cNvPr>
          <p:cNvCxnSpPr>
            <a:cxnSpLocks/>
          </p:cNvCxnSpPr>
          <p:nvPr/>
        </p:nvCxnSpPr>
        <p:spPr>
          <a:xfrm>
            <a:off x="0" y="6515410"/>
            <a:ext cx="916330" cy="128677"/>
          </a:xfrm>
          <a:prstGeom prst="bentConnector3">
            <a:avLst>
              <a:gd name="adj1" fmla="val 4873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F2B64F65-0BB9-50DD-B7DB-E6CFD5E74208}"/>
              </a:ext>
            </a:extLst>
          </p:cNvPr>
          <p:cNvSpPr/>
          <p:nvPr/>
        </p:nvSpPr>
        <p:spPr>
          <a:xfrm>
            <a:off x="904751" y="6591324"/>
            <a:ext cx="104175" cy="10883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0E7C29D-5A90-4074-169A-F772F474362E}"/>
              </a:ext>
            </a:extLst>
          </p:cNvPr>
          <p:cNvSpPr txBox="1"/>
          <p:nvPr/>
        </p:nvSpPr>
        <p:spPr>
          <a:xfrm>
            <a:off x="659658" y="1396629"/>
            <a:ext cx="10872683" cy="390183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Inconsistency Testing:</a:t>
            </a: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Overall consistency between direct and indirect evidence was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analysed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using the inconsistency test (P &gt; 0.05 indicated no inconsistency).</a:t>
            </a: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Local inconsistency tests also performed (P &lt; 0.05 indicated inconsistency).</a:t>
            </a: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Results showed consistency, allowing for consistency modeling analysis.</a:t>
            </a: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Ranking of interventions under the subsurface cumulative ranking (SUCRA), and a higher SUCRA indicates better accuracy.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3E7B9CC-56E2-36AD-AD82-A6778FD75C79}"/>
              </a:ext>
            </a:extLst>
          </p:cNvPr>
          <p:cNvCxnSpPr/>
          <p:nvPr/>
        </p:nvCxnSpPr>
        <p:spPr>
          <a:xfrm>
            <a:off x="1171114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E948F9C-4BAE-3453-B061-851F5CA15310}"/>
              </a:ext>
            </a:extLst>
          </p:cNvPr>
          <p:cNvCxnSpPr/>
          <p:nvPr/>
        </p:nvCxnSpPr>
        <p:spPr>
          <a:xfrm>
            <a:off x="48085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EA17DC85-71E0-4ED1-9C2B-A54C50C5B72C}"/>
              </a:ext>
            </a:extLst>
          </p:cNvPr>
          <p:cNvSpPr txBox="1"/>
          <p:nvPr/>
        </p:nvSpPr>
        <p:spPr>
          <a:xfrm>
            <a:off x="1874520" y="377431"/>
            <a:ext cx="9027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analysis</a:t>
            </a:r>
          </a:p>
        </p:txBody>
      </p:sp>
    </p:spTree>
    <p:extLst>
      <p:ext uri="{BB962C8B-B14F-4D97-AF65-F5344CB8AC3E}">
        <p14:creationId xmlns:p14="http://schemas.microsoft.com/office/powerpoint/2010/main" val="2757935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11502-EE07-0424-39A4-3081F5476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E194C1C-848E-0A9E-6263-ADD6FFF53AF7}"/>
              </a:ext>
            </a:extLst>
          </p:cNvPr>
          <p:cNvSpPr/>
          <p:nvPr/>
        </p:nvSpPr>
        <p:spPr>
          <a:xfrm rot="5400000">
            <a:off x="5834390" y="500392"/>
            <a:ext cx="523220" cy="12192000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92D050"/>
              </a:gs>
              <a:gs pos="65000">
                <a:schemeClr val="accent6"/>
              </a:gs>
              <a:gs pos="12000">
                <a:schemeClr val="accent1">
                  <a:lumMod val="45000"/>
                </a:schemeClr>
              </a:gs>
              <a:gs pos="86000">
                <a:srgbClr val="FFC000"/>
              </a:gs>
              <a:gs pos="39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2000"/>
                    <a:lumOff val="98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1F93D05-0CCB-5B6D-AED5-9A5F6563A5D7}"/>
              </a:ext>
            </a:extLst>
          </p:cNvPr>
          <p:cNvSpPr txBox="1"/>
          <p:nvPr/>
        </p:nvSpPr>
        <p:spPr>
          <a:xfrm>
            <a:off x="1020502" y="6448465"/>
            <a:ext cx="11512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Bridging data gaps, strengthening data systems, and enhancing collaboration for data-driven decision-making in Africa</a:t>
            </a:r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C3C4FEA-A874-EBCA-F3F3-0B097F340BA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803" y="225272"/>
            <a:ext cx="1277342" cy="7007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80EEFD-CA40-33D4-0E50-48F3858055F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55" y="225272"/>
            <a:ext cx="2105231" cy="614025"/>
          </a:xfrm>
          <a:prstGeom prst="rect">
            <a:avLst/>
          </a:prstGeom>
        </p:spPr>
      </p:pic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5E22B839-4EC2-0C3C-130D-C1C1613E2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14</a:t>
            </a:fld>
            <a:endParaRPr lang="LID4096"/>
          </a:p>
        </p:txBody>
      </p:sp>
      <p:cxnSp>
        <p:nvCxnSpPr>
          <p:cNvPr id="3" name="Connecteur : en angle 2">
            <a:extLst>
              <a:ext uri="{FF2B5EF4-FFF2-40B4-BE49-F238E27FC236}">
                <a16:creationId xmlns:a16="http://schemas.microsoft.com/office/drawing/2014/main" id="{9D092029-F141-BA69-52D9-0BA85337C61C}"/>
              </a:ext>
            </a:extLst>
          </p:cNvPr>
          <p:cNvCxnSpPr>
            <a:cxnSpLocks/>
          </p:cNvCxnSpPr>
          <p:nvPr/>
        </p:nvCxnSpPr>
        <p:spPr>
          <a:xfrm>
            <a:off x="0" y="6515410"/>
            <a:ext cx="916330" cy="128677"/>
          </a:xfrm>
          <a:prstGeom prst="bentConnector3">
            <a:avLst>
              <a:gd name="adj1" fmla="val 4873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560B6633-7AF8-EC70-06EE-C60B704A20E5}"/>
              </a:ext>
            </a:extLst>
          </p:cNvPr>
          <p:cNvSpPr/>
          <p:nvPr/>
        </p:nvSpPr>
        <p:spPr>
          <a:xfrm>
            <a:off x="904751" y="6591324"/>
            <a:ext cx="104175" cy="10883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0AAE3EA-ECAE-DA99-23F3-4620531017BA}"/>
              </a:ext>
            </a:extLst>
          </p:cNvPr>
          <p:cNvSpPr txBox="1"/>
          <p:nvPr/>
        </p:nvSpPr>
        <p:spPr>
          <a:xfrm>
            <a:off x="659658" y="1199028"/>
            <a:ext cx="10872683" cy="33478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14300" lvl="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NMA consistency</a:t>
            </a: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network evidence plots for sensitivity, specificity, and predictive accuracy showed that different ML algorithms met the basic conditions for NMA. </a:t>
            </a: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Global and local inconsistency tests indicated no statistically significant difference (P &gt; 0.05), allowing for consistent modeling analysis.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C083E178-5564-9D37-B0D8-F25B70D2B103}"/>
              </a:ext>
            </a:extLst>
          </p:cNvPr>
          <p:cNvCxnSpPr/>
          <p:nvPr/>
        </p:nvCxnSpPr>
        <p:spPr>
          <a:xfrm>
            <a:off x="1171114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0164304-8A34-3BCF-FD88-1542D561E856}"/>
              </a:ext>
            </a:extLst>
          </p:cNvPr>
          <p:cNvCxnSpPr/>
          <p:nvPr/>
        </p:nvCxnSpPr>
        <p:spPr>
          <a:xfrm>
            <a:off x="48085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7132B68E-FA2E-5BC3-D40C-FF2028CD2AEF}"/>
              </a:ext>
            </a:extLst>
          </p:cNvPr>
          <p:cNvSpPr txBox="1"/>
          <p:nvPr/>
        </p:nvSpPr>
        <p:spPr>
          <a:xfrm>
            <a:off x="1874520" y="377431"/>
            <a:ext cx="9027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3184590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9F444-FE50-89DD-9892-157B7D37E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4F7F9F8-75BF-6DF3-7759-21BA504616B1}"/>
              </a:ext>
            </a:extLst>
          </p:cNvPr>
          <p:cNvSpPr/>
          <p:nvPr/>
        </p:nvSpPr>
        <p:spPr>
          <a:xfrm rot="5400000">
            <a:off x="5834390" y="500392"/>
            <a:ext cx="523220" cy="12192000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92D050"/>
              </a:gs>
              <a:gs pos="65000">
                <a:schemeClr val="accent6"/>
              </a:gs>
              <a:gs pos="12000">
                <a:schemeClr val="accent1">
                  <a:lumMod val="45000"/>
                </a:schemeClr>
              </a:gs>
              <a:gs pos="86000">
                <a:srgbClr val="FFC000"/>
              </a:gs>
              <a:gs pos="39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2000"/>
                    <a:lumOff val="98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402857-C54A-2C9B-A5CC-381A4CCEB9DD}"/>
              </a:ext>
            </a:extLst>
          </p:cNvPr>
          <p:cNvSpPr txBox="1"/>
          <p:nvPr/>
        </p:nvSpPr>
        <p:spPr>
          <a:xfrm>
            <a:off x="1020502" y="6448465"/>
            <a:ext cx="11512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Bridging data gaps, strengthening data systems, and enhancing collaboration for data-driven decision-making in Africa</a:t>
            </a:r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3F82438-C713-1200-D7B0-D87A810B2C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803" y="225272"/>
            <a:ext cx="1277342" cy="7007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91D45C6-A263-4553-909E-22E98B64FDE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55" y="225272"/>
            <a:ext cx="2105231" cy="614025"/>
          </a:xfrm>
          <a:prstGeom prst="rect">
            <a:avLst/>
          </a:prstGeom>
        </p:spPr>
      </p:pic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8B6CB3EF-B5F4-9494-A143-45D220ABA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15</a:t>
            </a:fld>
            <a:endParaRPr lang="LID4096"/>
          </a:p>
        </p:txBody>
      </p:sp>
      <p:cxnSp>
        <p:nvCxnSpPr>
          <p:cNvPr id="3" name="Connecteur : en angle 2">
            <a:extLst>
              <a:ext uri="{FF2B5EF4-FFF2-40B4-BE49-F238E27FC236}">
                <a16:creationId xmlns:a16="http://schemas.microsoft.com/office/drawing/2014/main" id="{67E52D11-C1BE-B151-EFA1-E8BD0A6E1AE8}"/>
              </a:ext>
            </a:extLst>
          </p:cNvPr>
          <p:cNvCxnSpPr>
            <a:cxnSpLocks/>
          </p:cNvCxnSpPr>
          <p:nvPr/>
        </p:nvCxnSpPr>
        <p:spPr>
          <a:xfrm>
            <a:off x="0" y="6515410"/>
            <a:ext cx="916330" cy="128677"/>
          </a:xfrm>
          <a:prstGeom prst="bentConnector3">
            <a:avLst>
              <a:gd name="adj1" fmla="val 4873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6BB6E9CC-E54A-586A-8B13-E433EA4BDAC6}"/>
              </a:ext>
            </a:extLst>
          </p:cNvPr>
          <p:cNvSpPr/>
          <p:nvPr/>
        </p:nvSpPr>
        <p:spPr>
          <a:xfrm>
            <a:off x="904751" y="6591324"/>
            <a:ext cx="104175" cy="10883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CDF478C-B5C5-9A63-BA4B-A55156A167E7}"/>
              </a:ext>
            </a:extLst>
          </p:cNvPr>
          <p:cNvSpPr txBox="1"/>
          <p:nvPr/>
        </p:nvSpPr>
        <p:spPr>
          <a:xfrm>
            <a:off x="492433" y="1194472"/>
            <a:ext cx="11218706" cy="5001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14300" lvl="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</a:pPr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Performance comparison: SUCRA scores</a:t>
            </a: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Sensitivity: DSPA (77.0%), Imbalance-</a:t>
            </a:r>
            <a:r>
              <a:rPr lang="en-US" sz="2700" dirty="0" err="1">
                <a:latin typeface="Arial" panose="020B0604020202020204" pitchFamily="34" charset="0"/>
                <a:cs typeface="Arial" panose="020B0604020202020204" pitchFamily="34" charset="0"/>
              </a:rPr>
              <a:t>XGBoost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 (72.9%).</a:t>
            </a: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endParaRPr lang="en-US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Specificity: CNN (78.3%), </a:t>
            </a:r>
            <a:r>
              <a:rPr lang="en-US" sz="2700" dirty="0" err="1">
                <a:latin typeface="Arial" panose="020B0604020202020204" pitchFamily="34" charset="0"/>
                <a:cs typeface="Arial" panose="020B0604020202020204" pitchFamily="34" charset="0"/>
              </a:rPr>
              <a:t>CNN+Bi-LSTM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 (77.6%).</a:t>
            </a: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endParaRPr lang="en-US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Predictive Accuracy: DSPA (85.9%), </a:t>
            </a:r>
            <a:r>
              <a:rPr lang="en-US" sz="2700" dirty="0" err="1">
                <a:latin typeface="Arial" panose="020B0604020202020204" pitchFamily="34" charset="0"/>
                <a:cs typeface="Arial" panose="020B0604020202020204" pitchFamily="34" charset="0"/>
              </a:rPr>
              <a:t>CNN+Bi-LSTM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 (82.6%).</a:t>
            </a: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SVM and Bi-LSTM performed poorly in all metrics.</a:t>
            </a:r>
          </a:p>
          <a:p>
            <a:pPr marL="457200" lvl="0" indent="-3429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ts val="2800"/>
              <a:buFont typeface="Wingdings" panose="05000000000000000000" pitchFamily="2" charset="2"/>
              <a:buChar char="§"/>
            </a:pPr>
            <a:endParaRPr lang="en-US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CC03187-0530-1A81-7309-18758D2966E0}"/>
              </a:ext>
            </a:extLst>
          </p:cNvPr>
          <p:cNvCxnSpPr/>
          <p:nvPr/>
        </p:nvCxnSpPr>
        <p:spPr>
          <a:xfrm>
            <a:off x="1171114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8E92A65-F0F6-8EF8-1F91-77A04CDD1988}"/>
              </a:ext>
            </a:extLst>
          </p:cNvPr>
          <p:cNvCxnSpPr/>
          <p:nvPr/>
        </p:nvCxnSpPr>
        <p:spPr>
          <a:xfrm>
            <a:off x="48085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0C583C30-9ADF-7C27-C772-6F251EB6D55D}"/>
              </a:ext>
            </a:extLst>
          </p:cNvPr>
          <p:cNvSpPr txBox="1"/>
          <p:nvPr/>
        </p:nvSpPr>
        <p:spPr>
          <a:xfrm>
            <a:off x="1874520" y="377431"/>
            <a:ext cx="9027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396730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72522D0B-A52C-6C8E-EDFD-77663BEE2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FB6C91F-11C5-4AED-B012-62F12A4C43F6}"/>
              </a:ext>
            </a:extLst>
          </p:cNvPr>
          <p:cNvSpPr/>
          <p:nvPr/>
        </p:nvSpPr>
        <p:spPr>
          <a:xfrm rot="5400000">
            <a:off x="5834390" y="500392"/>
            <a:ext cx="523220" cy="12192000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92D050"/>
              </a:gs>
              <a:gs pos="65000">
                <a:schemeClr val="accent6"/>
              </a:gs>
              <a:gs pos="12000">
                <a:schemeClr val="accent1">
                  <a:lumMod val="45000"/>
                </a:schemeClr>
              </a:gs>
              <a:gs pos="86000">
                <a:srgbClr val="FFC000"/>
              </a:gs>
              <a:gs pos="39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2000"/>
                    <a:lumOff val="98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C40397E-FFBA-7EB3-DACD-8226C8D8EAA6}"/>
              </a:ext>
            </a:extLst>
          </p:cNvPr>
          <p:cNvSpPr txBox="1"/>
          <p:nvPr/>
        </p:nvSpPr>
        <p:spPr>
          <a:xfrm>
            <a:off x="1020502" y="6448465"/>
            <a:ext cx="11512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Bridging data gaps, strengthening data systems, and enhancing collaboration for data-driven decision-making in Africa</a:t>
            </a:r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C3B0FD1-7CD8-A3B8-AF15-F185970FFAB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803" y="225272"/>
            <a:ext cx="1277342" cy="7007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796050B-DC4D-3187-C2BC-87E3DBFB873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55" y="225272"/>
            <a:ext cx="2105231" cy="614025"/>
          </a:xfrm>
          <a:prstGeom prst="rect">
            <a:avLst/>
          </a:prstGeom>
        </p:spPr>
      </p:pic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278FDB51-1E51-E946-8E70-2161493A6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16</a:t>
            </a:fld>
            <a:endParaRPr lang="LID4096"/>
          </a:p>
        </p:txBody>
      </p:sp>
      <p:cxnSp>
        <p:nvCxnSpPr>
          <p:cNvPr id="3" name="Connecteur : en angle 2">
            <a:extLst>
              <a:ext uri="{FF2B5EF4-FFF2-40B4-BE49-F238E27FC236}">
                <a16:creationId xmlns:a16="http://schemas.microsoft.com/office/drawing/2014/main" id="{43507C48-6D80-D561-B711-4BD93521DAFB}"/>
              </a:ext>
            </a:extLst>
          </p:cNvPr>
          <p:cNvCxnSpPr>
            <a:cxnSpLocks/>
          </p:cNvCxnSpPr>
          <p:nvPr/>
        </p:nvCxnSpPr>
        <p:spPr>
          <a:xfrm>
            <a:off x="0" y="6515410"/>
            <a:ext cx="916330" cy="128677"/>
          </a:xfrm>
          <a:prstGeom prst="bentConnector3">
            <a:avLst>
              <a:gd name="adj1" fmla="val 4873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1AF63D58-C64F-2CBA-03D8-425EDE0AC9CA}"/>
              </a:ext>
            </a:extLst>
          </p:cNvPr>
          <p:cNvSpPr/>
          <p:nvPr/>
        </p:nvSpPr>
        <p:spPr>
          <a:xfrm>
            <a:off x="904751" y="6591324"/>
            <a:ext cx="104175" cy="10883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3755B2F-08CF-874A-B432-0E2955CFD22D}"/>
              </a:ext>
            </a:extLst>
          </p:cNvPr>
          <p:cNvCxnSpPr/>
          <p:nvPr/>
        </p:nvCxnSpPr>
        <p:spPr>
          <a:xfrm>
            <a:off x="1171114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068B534-170E-3FF6-1722-4C14C88D1ADB}"/>
              </a:ext>
            </a:extLst>
          </p:cNvPr>
          <p:cNvCxnSpPr/>
          <p:nvPr/>
        </p:nvCxnSpPr>
        <p:spPr>
          <a:xfrm>
            <a:off x="48085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500580D-F3C6-A4C2-5ABE-BF1C8338507F}"/>
              </a:ext>
            </a:extLst>
          </p:cNvPr>
          <p:cNvSpPr txBox="1">
            <a:spLocks/>
          </p:cNvSpPr>
          <p:nvPr/>
        </p:nvSpPr>
        <p:spPr>
          <a:xfrm>
            <a:off x="480853" y="1499695"/>
            <a:ext cx="11230281" cy="4616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endParaRPr lang="fr-FR" sz="2500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B9F1900-1C44-FF86-72FE-6FDFBAB6A046}"/>
              </a:ext>
            </a:extLst>
          </p:cNvPr>
          <p:cNvSpPr txBox="1"/>
          <p:nvPr/>
        </p:nvSpPr>
        <p:spPr>
          <a:xfrm>
            <a:off x="2442410" y="377431"/>
            <a:ext cx="76881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SUCRA rankings summary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B3ADAAE-BE47-3C93-93FE-561CE31D21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159635"/>
              </p:ext>
            </p:extLst>
          </p:nvPr>
        </p:nvGraphicFramePr>
        <p:xfrm>
          <a:off x="838193" y="1833203"/>
          <a:ext cx="10515600" cy="2743200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val="49927960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3957175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38478074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1523720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400" b="1" dirty="0"/>
                        <a:t>Algorithm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Sensitivity (%)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Specificity (%)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Accuracy (%)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61221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DSPA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M" sz="2400" b="1"/>
                        <a:t>77.0</a:t>
                      </a:r>
                      <a:endParaRPr lang="en-CM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M" sz="2400"/>
                        <a:t>75.1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M" sz="2400" b="1"/>
                        <a:t>85.9</a:t>
                      </a:r>
                      <a:endParaRPr lang="en-CM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73283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CNN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M" sz="2400"/>
                        <a:t>67.3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M" sz="2400" b="1"/>
                        <a:t>78.3</a:t>
                      </a:r>
                      <a:endParaRPr lang="en-CM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M" sz="2400"/>
                        <a:t>81.9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340938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CNN + Bi-LSTM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M" sz="2400"/>
                        <a:t>69.7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M" sz="2400"/>
                        <a:t>77.6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M" sz="2400"/>
                        <a:t>82.6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549663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Imbalance-XGBoost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M" sz="2400"/>
                        <a:t>72.9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M" sz="2400"/>
                        <a:t>21.5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M" sz="2400"/>
                        <a:t>76.8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101489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SVM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M" sz="2400"/>
                        <a:t>13.7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M" sz="2400"/>
                        <a:t>37.3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M" sz="2400" dirty="0"/>
                        <a:t>15.3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529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30432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2F59C56E-CBF7-A4B3-E831-D4B54489A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810674-817B-F086-41AD-9CB47CAE2407}"/>
              </a:ext>
            </a:extLst>
          </p:cNvPr>
          <p:cNvSpPr/>
          <p:nvPr/>
        </p:nvSpPr>
        <p:spPr>
          <a:xfrm rot="5400000">
            <a:off x="5834390" y="500392"/>
            <a:ext cx="523220" cy="12192000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92D050"/>
              </a:gs>
              <a:gs pos="65000">
                <a:schemeClr val="accent6"/>
              </a:gs>
              <a:gs pos="12000">
                <a:schemeClr val="accent1">
                  <a:lumMod val="45000"/>
                </a:schemeClr>
              </a:gs>
              <a:gs pos="86000">
                <a:srgbClr val="FFC000"/>
              </a:gs>
              <a:gs pos="39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2000"/>
                    <a:lumOff val="98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EE727C-AE3A-738A-5E0B-3271E8101B98}"/>
              </a:ext>
            </a:extLst>
          </p:cNvPr>
          <p:cNvSpPr txBox="1"/>
          <p:nvPr/>
        </p:nvSpPr>
        <p:spPr>
          <a:xfrm>
            <a:off x="1020502" y="6448465"/>
            <a:ext cx="11512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Bridging data gaps, strengthening data systems, and enhancing collaboration for data-driven decision-making in Africa</a:t>
            </a:r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2488DA-EDE8-4A8E-4D2D-378DB159E5D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803" y="225272"/>
            <a:ext cx="1277342" cy="7007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1FCB23-80F1-E5C1-AA8B-B96C5873D1D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55" y="225272"/>
            <a:ext cx="2105231" cy="614025"/>
          </a:xfrm>
          <a:prstGeom prst="rect">
            <a:avLst/>
          </a:prstGeom>
        </p:spPr>
      </p:pic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E020C108-A3B3-03F3-CC85-687DC9138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17</a:t>
            </a:fld>
            <a:endParaRPr lang="LID4096"/>
          </a:p>
        </p:txBody>
      </p:sp>
      <p:cxnSp>
        <p:nvCxnSpPr>
          <p:cNvPr id="3" name="Connecteur : en angle 2">
            <a:extLst>
              <a:ext uri="{FF2B5EF4-FFF2-40B4-BE49-F238E27FC236}">
                <a16:creationId xmlns:a16="http://schemas.microsoft.com/office/drawing/2014/main" id="{947BF529-4603-53E6-FA0F-8C1878FEEAB8}"/>
              </a:ext>
            </a:extLst>
          </p:cNvPr>
          <p:cNvCxnSpPr>
            <a:cxnSpLocks/>
          </p:cNvCxnSpPr>
          <p:nvPr/>
        </p:nvCxnSpPr>
        <p:spPr>
          <a:xfrm>
            <a:off x="0" y="6515410"/>
            <a:ext cx="916330" cy="128677"/>
          </a:xfrm>
          <a:prstGeom prst="bentConnector3">
            <a:avLst>
              <a:gd name="adj1" fmla="val 4873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FC1A4F24-A5C9-C7C8-BC3E-32195093C661}"/>
              </a:ext>
            </a:extLst>
          </p:cNvPr>
          <p:cNvSpPr/>
          <p:nvPr/>
        </p:nvSpPr>
        <p:spPr>
          <a:xfrm>
            <a:off x="904751" y="6591324"/>
            <a:ext cx="104175" cy="10883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3324F5A-1C5B-7075-C59E-C10616AC9AC6}"/>
              </a:ext>
            </a:extLst>
          </p:cNvPr>
          <p:cNvCxnSpPr/>
          <p:nvPr/>
        </p:nvCxnSpPr>
        <p:spPr>
          <a:xfrm>
            <a:off x="1171114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9C8C4A0-5CCE-E78F-B66E-D05D998BE71F}"/>
              </a:ext>
            </a:extLst>
          </p:cNvPr>
          <p:cNvCxnSpPr/>
          <p:nvPr/>
        </p:nvCxnSpPr>
        <p:spPr>
          <a:xfrm>
            <a:off x="48085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CA5EB26-DFF0-B434-924A-8E2CE55498CA}"/>
              </a:ext>
            </a:extLst>
          </p:cNvPr>
          <p:cNvSpPr txBox="1">
            <a:spLocks/>
          </p:cNvSpPr>
          <p:nvPr/>
        </p:nvSpPr>
        <p:spPr>
          <a:xfrm>
            <a:off x="637677" y="1353106"/>
            <a:ext cx="10984828" cy="478932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defPPr>
              <a:defRPr lang="LID4096"/>
            </a:defPPr>
            <a:lvl1pPr marL="228600" indent="-228600">
              <a:lnSpc>
                <a:spcPct val="150000"/>
              </a:lnSpc>
              <a:spcBef>
                <a:spcPts val="100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40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en-US" sz="2800" b="1" i="1" dirty="0"/>
              <a:t>Strengths of DSPA and CNN</a:t>
            </a:r>
          </a:p>
          <a:p>
            <a:r>
              <a:rPr lang="en-US" sz="2800" dirty="0"/>
              <a:t>Advanced architectures allow superior learning from complex clinical data.</a:t>
            </a:r>
          </a:p>
          <a:p>
            <a:r>
              <a:rPr lang="en-US" sz="2800" b="1" i="1" dirty="0"/>
              <a:t>Clinical Implications</a:t>
            </a:r>
          </a:p>
          <a:p>
            <a:r>
              <a:rPr lang="en-US" sz="2800" dirty="0"/>
              <a:t>ML models can support early detection and timely treatment, reducing mortality. Due to data imbalance and complexity, traditional ML, such as SVM and NB, may be insufficient.</a:t>
            </a:r>
            <a:endParaRPr lang="en-US" sz="2800" i="1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F81CBAB-6E64-0695-773F-C25AADB16DBA}"/>
              </a:ext>
            </a:extLst>
          </p:cNvPr>
          <p:cNvSpPr txBox="1"/>
          <p:nvPr/>
        </p:nvSpPr>
        <p:spPr>
          <a:xfrm>
            <a:off x="1874520" y="377431"/>
            <a:ext cx="85592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3675534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822CAC57-1DEE-B9E2-8F89-6D024CA6F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5364E41-139B-32E8-82D5-2AB6C539AA3B}"/>
              </a:ext>
            </a:extLst>
          </p:cNvPr>
          <p:cNvSpPr/>
          <p:nvPr/>
        </p:nvSpPr>
        <p:spPr>
          <a:xfrm rot="5400000">
            <a:off x="5834390" y="500392"/>
            <a:ext cx="523220" cy="12192000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92D050"/>
              </a:gs>
              <a:gs pos="65000">
                <a:schemeClr val="accent6"/>
              </a:gs>
              <a:gs pos="12000">
                <a:schemeClr val="accent1">
                  <a:lumMod val="45000"/>
                </a:schemeClr>
              </a:gs>
              <a:gs pos="86000">
                <a:srgbClr val="FFC000"/>
              </a:gs>
              <a:gs pos="39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2000"/>
                    <a:lumOff val="98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FBEB584-A8C4-45DB-B5A8-5A7C9F8DA84A}"/>
              </a:ext>
            </a:extLst>
          </p:cNvPr>
          <p:cNvSpPr txBox="1"/>
          <p:nvPr/>
        </p:nvSpPr>
        <p:spPr>
          <a:xfrm>
            <a:off x="1020502" y="6448465"/>
            <a:ext cx="11512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Bridging data gaps, strengthening data systems, and enhancing collaboration for data-driven decision-making in Africa</a:t>
            </a:r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52A9E34-984C-1896-49E9-2F0855C747F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803" y="225272"/>
            <a:ext cx="1277342" cy="7007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88BA032-23F1-8A66-E6F9-FD05DE484AD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55" y="225272"/>
            <a:ext cx="2105231" cy="614025"/>
          </a:xfrm>
          <a:prstGeom prst="rect">
            <a:avLst/>
          </a:prstGeom>
        </p:spPr>
      </p:pic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72E3005B-35B5-2123-7650-4C34D5D90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18</a:t>
            </a:fld>
            <a:endParaRPr lang="LID4096"/>
          </a:p>
        </p:txBody>
      </p:sp>
      <p:cxnSp>
        <p:nvCxnSpPr>
          <p:cNvPr id="3" name="Connecteur : en angle 2">
            <a:extLst>
              <a:ext uri="{FF2B5EF4-FFF2-40B4-BE49-F238E27FC236}">
                <a16:creationId xmlns:a16="http://schemas.microsoft.com/office/drawing/2014/main" id="{AB32B43B-549F-B0F2-AC35-5FD210BAE442}"/>
              </a:ext>
            </a:extLst>
          </p:cNvPr>
          <p:cNvCxnSpPr>
            <a:cxnSpLocks/>
          </p:cNvCxnSpPr>
          <p:nvPr/>
        </p:nvCxnSpPr>
        <p:spPr>
          <a:xfrm>
            <a:off x="0" y="6515410"/>
            <a:ext cx="916330" cy="128677"/>
          </a:xfrm>
          <a:prstGeom prst="bentConnector3">
            <a:avLst>
              <a:gd name="adj1" fmla="val 4873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F6F68FA5-C734-DC69-350E-FEC485356332}"/>
              </a:ext>
            </a:extLst>
          </p:cNvPr>
          <p:cNvSpPr/>
          <p:nvPr/>
        </p:nvSpPr>
        <p:spPr>
          <a:xfrm>
            <a:off x="904751" y="6591324"/>
            <a:ext cx="104175" cy="10883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A1CD7A0-62CB-B318-E339-D5847F892C86}"/>
              </a:ext>
            </a:extLst>
          </p:cNvPr>
          <p:cNvCxnSpPr/>
          <p:nvPr/>
        </p:nvCxnSpPr>
        <p:spPr>
          <a:xfrm>
            <a:off x="1171114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A37B5E7-616E-3B3C-6681-98E6E4C332CF}"/>
              </a:ext>
            </a:extLst>
          </p:cNvPr>
          <p:cNvCxnSpPr/>
          <p:nvPr/>
        </p:nvCxnSpPr>
        <p:spPr>
          <a:xfrm>
            <a:off x="48085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7C0A954-FCA7-C3E7-51F5-0399E94CAE07}"/>
              </a:ext>
            </a:extLst>
          </p:cNvPr>
          <p:cNvSpPr txBox="1">
            <a:spLocks/>
          </p:cNvSpPr>
          <p:nvPr/>
        </p:nvSpPr>
        <p:spPr>
          <a:xfrm>
            <a:off x="637677" y="1353106"/>
            <a:ext cx="10984828" cy="4789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LID4096"/>
            </a:defPPr>
            <a:lvl1pPr marL="228600" indent="-228600">
              <a:lnSpc>
                <a:spcPct val="150000"/>
              </a:lnSpc>
              <a:spcBef>
                <a:spcPts val="100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40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800" dirty="0"/>
              <a:t>Only 7 cohort studies included.</a:t>
            </a:r>
          </a:p>
          <a:p>
            <a:r>
              <a:rPr lang="en-US" sz="2800" dirty="0"/>
              <a:t>Varied sample sizes; 211 to 22,314 may introduce bias.</a:t>
            </a:r>
          </a:p>
          <a:p>
            <a:r>
              <a:rPr lang="en-US" sz="2800" dirty="0"/>
              <a:t>The study did not account for differences in data sources, model training, validation, and implementation across included studies.</a:t>
            </a:r>
            <a:endParaRPr lang="en-US" sz="2800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160B682-6919-805A-6F94-CC53D2838912}"/>
              </a:ext>
            </a:extLst>
          </p:cNvPr>
          <p:cNvSpPr txBox="1"/>
          <p:nvPr/>
        </p:nvSpPr>
        <p:spPr>
          <a:xfrm>
            <a:off x="1874520" y="377431"/>
            <a:ext cx="85592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Limitations</a:t>
            </a:r>
          </a:p>
        </p:txBody>
      </p:sp>
    </p:spTree>
    <p:extLst>
      <p:ext uri="{BB962C8B-B14F-4D97-AF65-F5344CB8AC3E}">
        <p14:creationId xmlns:p14="http://schemas.microsoft.com/office/powerpoint/2010/main" val="2860996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0590FE27-E1A5-710D-8E17-D50A18711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797D9FB-EF8F-5C92-0C53-54F78FBAD552}"/>
              </a:ext>
            </a:extLst>
          </p:cNvPr>
          <p:cNvSpPr/>
          <p:nvPr/>
        </p:nvSpPr>
        <p:spPr>
          <a:xfrm rot="5400000">
            <a:off x="5834390" y="500392"/>
            <a:ext cx="523220" cy="12192000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92D050"/>
              </a:gs>
              <a:gs pos="65000">
                <a:schemeClr val="accent6"/>
              </a:gs>
              <a:gs pos="12000">
                <a:schemeClr val="accent1">
                  <a:lumMod val="45000"/>
                </a:schemeClr>
              </a:gs>
              <a:gs pos="86000">
                <a:srgbClr val="FFC000"/>
              </a:gs>
              <a:gs pos="39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2000"/>
                    <a:lumOff val="98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A971350-EBB8-CCB0-4B34-655BB9FAEC95}"/>
              </a:ext>
            </a:extLst>
          </p:cNvPr>
          <p:cNvSpPr txBox="1"/>
          <p:nvPr/>
        </p:nvSpPr>
        <p:spPr>
          <a:xfrm>
            <a:off x="1020502" y="6448465"/>
            <a:ext cx="11512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Bridging data gaps, strengthening data systems, and enhancing collaboration for data-driven decision-making in Africa</a:t>
            </a:r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B3098FA-6A1A-058D-3E6C-15A5245F48E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803" y="225272"/>
            <a:ext cx="1277342" cy="7007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C6D7CF6-AA31-765A-2CA6-E0244791306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55" y="225272"/>
            <a:ext cx="2105231" cy="614025"/>
          </a:xfrm>
          <a:prstGeom prst="rect">
            <a:avLst/>
          </a:prstGeom>
        </p:spPr>
      </p:pic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9801C0F8-1080-804F-FF82-738567990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19</a:t>
            </a:fld>
            <a:endParaRPr lang="LID4096"/>
          </a:p>
        </p:txBody>
      </p:sp>
      <p:cxnSp>
        <p:nvCxnSpPr>
          <p:cNvPr id="3" name="Connecteur : en angle 2">
            <a:extLst>
              <a:ext uri="{FF2B5EF4-FFF2-40B4-BE49-F238E27FC236}">
                <a16:creationId xmlns:a16="http://schemas.microsoft.com/office/drawing/2014/main" id="{4902BC2D-0BA3-EA3C-251B-3DB474D5196E}"/>
              </a:ext>
            </a:extLst>
          </p:cNvPr>
          <p:cNvCxnSpPr>
            <a:cxnSpLocks/>
          </p:cNvCxnSpPr>
          <p:nvPr/>
        </p:nvCxnSpPr>
        <p:spPr>
          <a:xfrm>
            <a:off x="0" y="6515410"/>
            <a:ext cx="916330" cy="128677"/>
          </a:xfrm>
          <a:prstGeom prst="bentConnector3">
            <a:avLst>
              <a:gd name="adj1" fmla="val 4873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226BD998-8C10-3CF5-2A49-DF3B44B53C0A}"/>
              </a:ext>
            </a:extLst>
          </p:cNvPr>
          <p:cNvSpPr/>
          <p:nvPr/>
        </p:nvSpPr>
        <p:spPr>
          <a:xfrm>
            <a:off x="904751" y="6591324"/>
            <a:ext cx="104175" cy="10883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D375D6C-2A65-6906-6B11-148763F928B1}"/>
              </a:ext>
            </a:extLst>
          </p:cNvPr>
          <p:cNvCxnSpPr/>
          <p:nvPr/>
        </p:nvCxnSpPr>
        <p:spPr>
          <a:xfrm>
            <a:off x="1171114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E1F7591-B5F6-D22E-33A6-74CC3693D9F3}"/>
              </a:ext>
            </a:extLst>
          </p:cNvPr>
          <p:cNvCxnSpPr/>
          <p:nvPr/>
        </p:nvCxnSpPr>
        <p:spPr>
          <a:xfrm>
            <a:off x="48085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BA18E97-7613-07CE-C376-3A69D709CDE9}"/>
              </a:ext>
            </a:extLst>
          </p:cNvPr>
          <p:cNvSpPr txBox="1">
            <a:spLocks/>
          </p:cNvSpPr>
          <p:nvPr/>
        </p:nvSpPr>
        <p:spPr>
          <a:xfrm>
            <a:off x="637677" y="1353106"/>
            <a:ext cx="10984828" cy="47893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defPPr>
              <a:defRPr lang="LID4096"/>
            </a:defPPr>
            <a:lvl1pPr marL="228600" indent="-228600">
              <a:lnSpc>
                <a:spcPct val="150000"/>
              </a:lnSpc>
              <a:spcBef>
                <a:spcPts val="100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40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800" dirty="0"/>
              <a:t>DSPA is the most effective ML algorithm for sepsis prediction in terms of sensitivity and predictive accuracy.</a:t>
            </a:r>
          </a:p>
          <a:p>
            <a:r>
              <a:rPr lang="en-US" sz="2800" dirty="0"/>
              <a:t>CNN is the most effective ML algorithm for sepsis prediction in terms of specificity.</a:t>
            </a:r>
          </a:p>
          <a:p>
            <a:r>
              <a:rPr lang="en-US" sz="2800" dirty="0"/>
              <a:t>Network meta-analysis provides robust comparative insights.</a:t>
            </a:r>
          </a:p>
          <a:p>
            <a:r>
              <a:rPr lang="en-US" sz="2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Imbalance-</a:t>
            </a:r>
            <a:r>
              <a:rPr lang="en-US" sz="2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XGBoost</a:t>
            </a:r>
            <a:r>
              <a:rPr lang="en-US" sz="2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excels among traditional ML algorithms for sensitivity and predictive accuracy, particularly for imbalanced datasets.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459FA07-5DF3-0B7F-B20A-D367EA5B1723}"/>
              </a:ext>
            </a:extLst>
          </p:cNvPr>
          <p:cNvSpPr txBox="1"/>
          <p:nvPr/>
        </p:nvSpPr>
        <p:spPr>
          <a:xfrm>
            <a:off x="1874520" y="377431"/>
            <a:ext cx="85592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2220444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FF1CA-0B87-F3C8-94BC-59953258C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33517E7-D466-58DF-45DF-C93101BF9F5A}"/>
              </a:ext>
            </a:extLst>
          </p:cNvPr>
          <p:cNvSpPr/>
          <p:nvPr/>
        </p:nvSpPr>
        <p:spPr>
          <a:xfrm>
            <a:off x="3864915" y="1571944"/>
            <a:ext cx="1180614" cy="318818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ID4096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3F42AB-7663-93C8-8661-C68D3AFAF5E9}"/>
              </a:ext>
            </a:extLst>
          </p:cNvPr>
          <p:cNvSpPr/>
          <p:nvPr/>
        </p:nvSpPr>
        <p:spPr>
          <a:xfrm>
            <a:off x="2644045" y="1571944"/>
            <a:ext cx="1180614" cy="319308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ID4096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CDC557-931C-F6A1-3E9D-261338425A77}"/>
              </a:ext>
            </a:extLst>
          </p:cNvPr>
          <p:cNvSpPr/>
          <p:nvPr/>
        </p:nvSpPr>
        <p:spPr>
          <a:xfrm>
            <a:off x="202305" y="1596557"/>
            <a:ext cx="1180614" cy="31684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ID4096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636751-174F-1E31-C1A7-D674F7535062}"/>
              </a:ext>
            </a:extLst>
          </p:cNvPr>
          <p:cNvSpPr/>
          <p:nvPr/>
        </p:nvSpPr>
        <p:spPr>
          <a:xfrm>
            <a:off x="1423175" y="1571944"/>
            <a:ext cx="1180614" cy="319308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ID4096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Espace réservé du contenu 4">
            <a:extLst>
              <a:ext uri="{FF2B5EF4-FFF2-40B4-BE49-F238E27FC236}">
                <a16:creationId xmlns:a16="http://schemas.microsoft.com/office/drawing/2014/main" id="{06E328E4-A599-4A2D-484F-929CD25DF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7" b="4967"/>
          <a:stretch/>
        </p:blipFill>
        <p:spPr>
          <a:xfrm>
            <a:off x="6370320" y="1616878"/>
            <a:ext cx="5811520" cy="2959436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4A9D42B6-D8DB-E643-45DA-425EC5F72520}"/>
              </a:ext>
            </a:extLst>
          </p:cNvPr>
          <p:cNvCxnSpPr/>
          <p:nvPr/>
        </p:nvCxnSpPr>
        <p:spPr>
          <a:xfrm>
            <a:off x="0" y="1596557"/>
            <a:ext cx="12192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1122022-108F-CB0A-4C88-790BCA0BB614}"/>
              </a:ext>
            </a:extLst>
          </p:cNvPr>
          <p:cNvCxnSpPr/>
          <p:nvPr/>
        </p:nvCxnSpPr>
        <p:spPr>
          <a:xfrm>
            <a:off x="20320" y="4603917"/>
            <a:ext cx="12192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7E7C2E3A-EBCF-5EA7-572B-AD1F5BB43756}"/>
              </a:ext>
            </a:extLst>
          </p:cNvPr>
          <p:cNvSpPr/>
          <p:nvPr/>
        </p:nvSpPr>
        <p:spPr>
          <a:xfrm>
            <a:off x="10160" y="1611011"/>
            <a:ext cx="6360160" cy="2974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ID4096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C3856F-65C8-2487-0424-6B26602F7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5" r="3116"/>
          <a:stretch/>
        </p:blipFill>
        <p:spPr>
          <a:xfrm>
            <a:off x="60534" y="5070127"/>
            <a:ext cx="4984995" cy="137908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19AE912-0C48-A8E3-86A8-92BA8829D611}"/>
              </a:ext>
            </a:extLst>
          </p:cNvPr>
          <p:cNvSpPr txBox="1"/>
          <p:nvPr/>
        </p:nvSpPr>
        <p:spPr>
          <a:xfrm>
            <a:off x="447550" y="2592406"/>
            <a:ext cx="49925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Thank</a:t>
            </a: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</a:t>
            </a:r>
            <a:endParaRPr kumimoji="0" lang="LID4096" sz="60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51AB25B-0004-ABE3-F7C8-6809B17375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03" t="28384" r="27632" b="24836"/>
          <a:stretch/>
        </p:blipFill>
        <p:spPr>
          <a:xfrm>
            <a:off x="5321629" y="5258868"/>
            <a:ext cx="1476941" cy="1127139"/>
          </a:xfrm>
          <a:prstGeom prst="rect">
            <a:avLst/>
          </a:prstGeom>
        </p:spPr>
      </p:pic>
      <p:pic>
        <p:nvPicPr>
          <p:cNvPr id="13" name="Picture 2" descr="African Population and Health Research Center">
            <a:extLst>
              <a:ext uri="{FF2B5EF4-FFF2-40B4-BE49-F238E27FC236}">
                <a16:creationId xmlns:a16="http://schemas.microsoft.com/office/drawing/2014/main" id="{22D8943D-E142-3A98-C503-F096D1784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570" y="4821547"/>
            <a:ext cx="1180614" cy="1180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1781C76-72B0-BC6F-1ED0-5D6F7A952C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4627" r="26637"/>
          <a:stretch/>
        </p:blipFill>
        <p:spPr>
          <a:xfrm>
            <a:off x="7935506" y="4821859"/>
            <a:ext cx="901861" cy="925255"/>
          </a:xfrm>
          <a:prstGeom prst="rect">
            <a:avLst/>
          </a:prstGeom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D9D83E97-E38D-B587-BCD6-3BAB2E8D7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6424" y="4854924"/>
            <a:ext cx="1626074" cy="81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24F3803C-029E-A4BB-FC75-873F43255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811" y="5749041"/>
            <a:ext cx="1955936" cy="97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0D9D5FDF-B943-24DA-A0DA-C920A2403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6785" y="5784481"/>
            <a:ext cx="1885055" cy="94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AF5F3B8D-A80F-5440-396A-AE090D06A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1358" y="4821547"/>
            <a:ext cx="1924007" cy="962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2F166A84-CB4F-8DE9-C227-F03925FC0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613" y="5863174"/>
            <a:ext cx="1646198" cy="82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50E84B3-4CE7-BCEA-FEC3-595D74C4E6A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05" y="43433"/>
            <a:ext cx="2741521" cy="150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7457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96DAC-C218-083B-EA8E-E305777E6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FD5908AA-7A53-F139-6615-AB33DA44A1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84FC776-DCA1-5A02-8A06-AE24760D0992}"/>
              </a:ext>
            </a:extLst>
          </p:cNvPr>
          <p:cNvSpPr/>
          <p:nvPr/>
        </p:nvSpPr>
        <p:spPr>
          <a:xfrm rot="5400000">
            <a:off x="5834390" y="500392"/>
            <a:ext cx="523220" cy="12192000"/>
          </a:xfrm>
          <a:prstGeom prst="rect">
            <a:avLst/>
          </a:prstGeom>
          <a:gradFill>
            <a:gsLst>
              <a:gs pos="100000">
                <a:srgbClr val="FF0000"/>
              </a:gs>
              <a:gs pos="0">
                <a:srgbClr val="92D050"/>
              </a:gs>
              <a:gs pos="65000">
                <a:schemeClr val="accent6"/>
              </a:gs>
              <a:gs pos="12000">
                <a:schemeClr val="accent1">
                  <a:lumMod val="45000"/>
                </a:schemeClr>
              </a:gs>
              <a:gs pos="86000">
                <a:srgbClr val="FFC000"/>
              </a:gs>
              <a:gs pos="39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2000"/>
                    <a:lumOff val="98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6A50940-059A-87BF-6BC3-AEEC4FDCC430}"/>
              </a:ext>
            </a:extLst>
          </p:cNvPr>
          <p:cNvSpPr txBox="1"/>
          <p:nvPr/>
        </p:nvSpPr>
        <p:spPr>
          <a:xfrm>
            <a:off x="1020502" y="6448465"/>
            <a:ext cx="11512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Bridging data gaps, strengthening data systems, and enhancing collaboration for data-driven decision-making in Africa</a:t>
            </a:r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LID4096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C3F57E6-1224-4BED-C422-012CC3B98BA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803" y="225272"/>
            <a:ext cx="1277342" cy="7007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3AD41BF-443D-1280-E99A-409E9333B58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55" y="225272"/>
            <a:ext cx="2105231" cy="614025"/>
          </a:xfrm>
          <a:prstGeom prst="rect">
            <a:avLst/>
          </a:prstGeom>
        </p:spPr>
      </p:pic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A9FE9343-70CC-AB09-57B4-37322D388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2BFD-4CF6-4A34-969F-421E5E440A59}" type="slidenum">
              <a:rPr lang="LID4096" smtClean="0"/>
              <a:t>21</a:t>
            </a:fld>
            <a:endParaRPr lang="LID4096"/>
          </a:p>
        </p:txBody>
      </p:sp>
      <p:cxnSp>
        <p:nvCxnSpPr>
          <p:cNvPr id="3" name="Connecteur : en angle 2">
            <a:extLst>
              <a:ext uri="{FF2B5EF4-FFF2-40B4-BE49-F238E27FC236}">
                <a16:creationId xmlns:a16="http://schemas.microsoft.com/office/drawing/2014/main" id="{75763A74-B3A0-2E7E-B179-92A34804CBF1}"/>
              </a:ext>
            </a:extLst>
          </p:cNvPr>
          <p:cNvCxnSpPr>
            <a:cxnSpLocks/>
          </p:cNvCxnSpPr>
          <p:nvPr/>
        </p:nvCxnSpPr>
        <p:spPr>
          <a:xfrm>
            <a:off x="0" y="6515410"/>
            <a:ext cx="916330" cy="128677"/>
          </a:xfrm>
          <a:prstGeom prst="bentConnector3">
            <a:avLst>
              <a:gd name="adj1" fmla="val 4873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159D5810-4D28-8494-8F97-099B9E7BDBAC}"/>
              </a:ext>
            </a:extLst>
          </p:cNvPr>
          <p:cNvSpPr/>
          <p:nvPr/>
        </p:nvSpPr>
        <p:spPr>
          <a:xfrm>
            <a:off x="904751" y="6591324"/>
            <a:ext cx="104175" cy="10883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5A23119-C3A1-2847-6FA3-3EF5BEF43A66}"/>
              </a:ext>
            </a:extLst>
          </p:cNvPr>
          <p:cNvCxnSpPr/>
          <p:nvPr/>
        </p:nvCxnSpPr>
        <p:spPr>
          <a:xfrm>
            <a:off x="1171114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FB99F73-BF9C-594C-5F81-1CEBCE0A9182}"/>
              </a:ext>
            </a:extLst>
          </p:cNvPr>
          <p:cNvCxnSpPr/>
          <p:nvPr/>
        </p:nvCxnSpPr>
        <p:spPr>
          <a:xfrm>
            <a:off x="480855" y="1158240"/>
            <a:ext cx="0" cy="4881902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818AAB11-50BC-79F4-D63A-4DD579301413}"/>
              </a:ext>
            </a:extLst>
          </p:cNvPr>
          <p:cNvSpPr txBox="1"/>
          <p:nvPr/>
        </p:nvSpPr>
        <p:spPr>
          <a:xfrm>
            <a:off x="458165" y="1000398"/>
            <a:ext cx="11105758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BBCBC"/>
              </a:buClr>
              <a:buSzPts val="3001"/>
              <a:buFont typeface="Calibri"/>
              <a:buNone/>
            </a:pPr>
            <a:r>
              <a:rPr lang="fr-FR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40588764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10619</TotalTime>
  <Words>1358</Words>
  <Application>Microsoft Office PowerPoint</Application>
  <PresentationFormat>Widescreen</PresentationFormat>
  <Paragraphs>194</Paragraphs>
  <Slides>21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Wingdings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User</dc:creator>
  <cp:lastModifiedBy>Brenda Yankam</cp:lastModifiedBy>
  <cp:revision>104</cp:revision>
  <dcterms:created xsi:type="dcterms:W3CDTF">2024-11-03T11:31:54Z</dcterms:created>
  <dcterms:modified xsi:type="dcterms:W3CDTF">2025-07-02T11:20:22Z</dcterms:modified>
</cp:coreProperties>
</file>