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sldIdLst>
    <p:sldId id="284" r:id="rId5"/>
    <p:sldId id="2147479226" r:id="rId6"/>
    <p:sldId id="2147479229" r:id="rId7"/>
    <p:sldId id="288" r:id="rId8"/>
    <p:sldId id="283" r:id="rId9"/>
    <p:sldId id="286" r:id="rId10"/>
    <p:sldId id="2147479227" r:id="rId11"/>
    <p:sldId id="260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7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1"/>
    <p:restoredTop sz="87651" autoAdjust="0"/>
  </p:normalViewPr>
  <p:slideViewPr>
    <p:cSldViewPr snapToGrid="0">
      <p:cViewPr varScale="1">
        <p:scale>
          <a:sx n="97" d="100"/>
          <a:sy n="97" d="100"/>
        </p:scale>
        <p:origin x="10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04F7F-A0F7-6D47-80B3-BAF9010CB341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C65B2-F9A6-1F49-9C33-5CCAD575D80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498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79C0-BDF3-F27F-39B6-2B39392D0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BD4B58-4990-BB50-2D5A-C3CB75115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FCED30-83E3-1F51-EF97-9A6863CEA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8BEB6-6A58-9CD5-D755-7847030BC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C65B2-F9A6-1F49-9C33-5CCAD575D80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320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C65B2-F9A6-1F49-9C33-5CCAD575D80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6056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C65B2-F9A6-1F49-9C33-5CCAD575D80A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8220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redirect?event=channel_description&amp;redir_token=QUFFLUhqbVdpUE9ZZ1lCV1NuNEpvTEFDTjJFcl9fMmNqZ3xBQ3Jtc0tuQmN4cXpOdnRBRVhGd2puMlBtVFg1NUhwd25aOWhHVTRwd04zSXUtdllZbTFNelVFam1lZl8wMUNfMzBsZ0RmbUVNbmN1ZjhVdnVianhIa2k5TExxUTZRdm9aZEQ3dFNScFJROFVlY1ZKekZfZExKZw&amp;q=https%3A%2F%2Fzenodo.org%2Fcommunities%2Feucloudedgeiot%2F" TargetMode="External"/><Relationship Id="rId13" Type="http://schemas.openxmlformats.org/officeDocument/2006/relationships/image" Target="../media/image10.png"/><Relationship Id="rId3" Type="http://schemas.openxmlformats.org/officeDocument/2006/relationships/hyperlink" Target="https://ceipshere.ceu/" TargetMode="External"/><Relationship Id="rId7" Type="http://schemas.openxmlformats.org/officeDocument/2006/relationships/hyperlink" Target="http://www.youtube.com/@eucloudedgeiot_eu" TargetMode="External"/><Relationship Id="rId12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x.com/EU_CloudEdgeIoT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www.linkedin.com/company/eucloudedgeiot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eucloudedgeiot.eu/" TargetMode="External"/><Relationship Id="rId9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663612-9621-5C6C-B893-4030766BB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422" y="1943487"/>
            <a:ext cx="6203092" cy="209717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F51EE32-CE2B-A85C-85D2-AAAFB80DE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422" y="4139514"/>
            <a:ext cx="3484605" cy="195854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0230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EDE75-F0FC-ED2E-3293-7CC8A42E8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7" y="122963"/>
            <a:ext cx="9106929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3A832F-4CF8-177D-14DC-EEE9DA254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569308"/>
            <a:ext cx="11677134" cy="4607655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/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C904A2-EBAD-9F80-7BD9-106456036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691178-A8E0-E845-875E-C02E7FFA73F9}" type="datetime1">
              <a:rPr lang="it-IT" smtClean="0"/>
              <a:pPr/>
              <a:t>30/05/2025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1650ED-936E-2303-B4E5-5852609B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0D8AA6-7AF3-7847-FFFE-8DC9309A0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8229EA-8D99-934D-8AA5-D787E159E9D3}" type="slidenum">
              <a:rPr lang="it-IT" smtClean="0"/>
              <a:pPr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539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F403F7-0345-FC59-DC1C-0371D6D94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61842"/>
            <a:ext cx="9193426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D09CE5-971F-C4BC-4927-6C7183C99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9B15BDA-BDD5-D339-4C81-3090B4417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4C4AFBE-C07C-803F-6299-5DE4D493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07A92A-C810-2642-8C4D-A530D6A07BB3}" type="datetime1">
              <a:rPr lang="it-IT" smtClean="0"/>
              <a:pPr/>
              <a:t>30/05/2025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679DC3C-C774-15FC-24EF-6960F3B8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BCF18D-2F1D-8892-FD67-D9A8065A7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8229EA-8D99-934D-8AA5-D787E159E9D3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216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F8257E-67BB-81FA-D0D1-C7196AE5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8" y="210212"/>
            <a:ext cx="911928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82934C7-690A-EA5C-C2B6-823EB1DBC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D0FB2F8-E7FF-E94C-95EE-0A058444EB4C}" type="datetime1">
              <a:rPr lang="it-IT" smtClean="0"/>
              <a:pPr/>
              <a:t>30/05/2025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8E747FC-0C89-4C00-1EC0-A29A5495A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5FE2C59-EA9F-87E8-8172-B8356FDE2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8229EA-8D99-934D-8AA5-D787E159E9D3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640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40DF4-C9DA-8F25-9D37-8F5DE7C29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603FCD-DBAC-9CBC-C6C4-7367D6836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720B8AD-5F3F-824E-AB2D-769BD74BF79A}" type="datetime1">
              <a:rPr lang="it-IT" smtClean="0"/>
              <a:pPr/>
              <a:t>30/05/2025</a:t>
            </a:fld>
            <a:endParaRPr lang="it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7564F-1EE9-2A1D-2663-33E9617E5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7CBD96-BC26-F6B1-CCB6-0A1DAD723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8229EA-8D99-934D-8AA5-D787E159E9D3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398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B0175-A247-1216-D09E-47BC2880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25CDD-1186-E0AD-1736-3BD68ED21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720B8AD-5F3F-824E-AB2D-769BD74BF79A}" type="datetime1">
              <a:rPr lang="it-IT" smtClean="0"/>
              <a:pPr/>
              <a:t>30/05/2025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C37D2-1F26-15FC-446E-4512AF598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014E6-BFD4-E1BE-07F8-64EA1396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8229EA-8D99-934D-8AA5-D787E159E9D3}" type="slidenum">
              <a:rPr lang="it-IT" smtClean="0"/>
              <a:pPr/>
              <a:t>‹#›</a:t>
            </a:fld>
            <a:endParaRPr lang="it-IT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D8F05B-F628-1840-F340-0EEED838BD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25833223"/>
              </p:ext>
            </p:extLst>
          </p:nvPr>
        </p:nvGraphicFramePr>
        <p:xfrm>
          <a:off x="1541549" y="2432037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99968822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76083672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2518789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56668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16669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56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93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5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924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61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1788A3A-75D3-9B6B-9B20-3F5F7B721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208CDF1-C491-1F49-8BAC-216D01097A46}" type="datetime1">
              <a:rPr lang="it-IT" smtClean="0"/>
              <a:pPr/>
              <a:t>30/05/2025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66C9818-FFCC-B471-10B0-F6DB7B20B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1922994-1FE5-9BDF-861F-72FD06FC6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88229EA-8D99-934D-8AA5-D787E159E9D3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3552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INAL THANK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F8257E-67BB-81FA-D0D1-C7196AE50C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394" y="1988978"/>
            <a:ext cx="6588212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it-IT"/>
              <a:t>THANKS!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867DDD-69E9-2FB0-76D9-3F31A94C2360}"/>
              </a:ext>
            </a:extLst>
          </p:cNvPr>
          <p:cNvSpPr txBox="1"/>
          <p:nvPr userDrawn="1"/>
        </p:nvSpPr>
        <p:spPr>
          <a:xfrm>
            <a:off x="856650" y="3543460"/>
            <a:ext cx="3228833" cy="2321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it-IT" sz="1400" b="0" i="0" u="none" strike="noStrike" dirty="0">
                <a:solidFill>
                  <a:schemeClr val="bg2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ceipshere.ceu </a:t>
            </a:r>
            <a:endParaRPr lang="it-IT" sz="1400" b="0" i="0" u="none" strike="noStrike" dirty="0">
              <a:solidFill>
                <a:schemeClr val="bg2"/>
              </a:solidFill>
              <a:effectLst/>
              <a:latin typeface="-apple-system"/>
            </a:endParaRPr>
          </a:p>
          <a:p>
            <a:pPr algn="l">
              <a:lnSpc>
                <a:spcPct val="150000"/>
              </a:lnSpc>
            </a:pPr>
            <a:r>
              <a:rPr lang="it-IT" sz="1400" b="0" i="0" u="none" strike="noStrike" dirty="0">
                <a:solidFill>
                  <a:schemeClr val="bg2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eucloudedgeiot.eu</a:t>
            </a:r>
            <a:endParaRPr lang="it-IT" sz="1400" b="0" i="0" u="none" strike="noStrike" dirty="0">
              <a:solidFill>
                <a:schemeClr val="bg2"/>
              </a:solidFill>
              <a:effectLst/>
              <a:latin typeface="-apple-system"/>
            </a:endParaRPr>
          </a:p>
          <a:p>
            <a:pPr algn="l">
              <a:lnSpc>
                <a:spcPct val="150000"/>
              </a:lnSpc>
            </a:pPr>
            <a:r>
              <a:rPr lang="it-IT" sz="1400" b="0" i="0" u="none" strike="noStrike" dirty="0">
                <a:solidFill>
                  <a:schemeClr val="bg2"/>
                </a:solidFill>
                <a:effectLst/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/company/eucloudedgeiot</a:t>
            </a:r>
            <a:endParaRPr lang="it-IT" sz="1400" b="0" i="0" u="none" strike="noStrike" dirty="0">
              <a:solidFill>
                <a:schemeClr val="bg2"/>
              </a:solidFill>
              <a:effectLst/>
              <a:latin typeface="-apple-system"/>
            </a:endParaRPr>
          </a:p>
          <a:p>
            <a:pPr algn="l">
              <a:lnSpc>
                <a:spcPct val="150000"/>
              </a:lnSpc>
            </a:pPr>
            <a:r>
              <a:rPr lang="it-IT" sz="1400" b="0" i="0" u="none" strike="noStrike" dirty="0">
                <a:solidFill>
                  <a:schemeClr val="bg2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@EU_CloudEdgeIoT</a:t>
            </a:r>
            <a:endParaRPr lang="it-IT" sz="1400" b="0" i="0" u="none" strike="noStrike" dirty="0">
              <a:solidFill>
                <a:schemeClr val="bg2"/>
              </a:solidFill>
              <a:effectLst/>
              <a:latin typeface="-apple-system"/>
            </a:endParaRPr>
          </a:p>
          <a:p>
            <a:pPr algn="l">
              <a:lnSpc>
                <a:spcPct val="150000"/>
              </a:lnSpc>
            </a:pPr>
            <a:r>
              <a:rPr lang="it-IT" sz="1400" b="0" i="0" u="none" strike="noStrike" dirty="0">
                <a:solidFill>
                  <a:schemeClr val="bg2"/>
                </a:solidFill>
                <a:effectLst/>
                <a:latin typeface="-apple-system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@eucloudedgeiot_eu   </a:t>
            </a:r>
            <a:endParaRPr lang="it-IT" sz="1400" b="0" i="0" u="none" strike="noStrike" dirty="0">
              <a:solidFill>
                <a:schemeClr val="bg2"/>
              </a:solidFill>
              <a:effectLst/>
              <a:latin typeface="-apple-system"/>
            </a:endParaRPr>
          </a:p>
          <a:p>
            <a:pPr algn="l">
              <a:lnSpc>
                <a:spcPct val="150000"/>
              </a:lnSpc>
            </a:pPr>
            <a:r>
              <a:rPr lang="it-IT" sz="1400" b="0" i="0" u="none" strike="noStrike" dirty="0">
                <a:solidFill>
                  <a:schemeClr val="bg2"/>
                </a:solidFill>
                <a:effectLst/>
                <a:latin typeface="-apple-system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zenodo.org/communities/eucloudedgeiot</a:t>
            </a:r>
            <a:endParaRPr lang="it-IT" sz="1400" b="0" i="0" u="none" strike="noStrike" dirty="0">
              <a:solidFill>
                <a:schemeClr val="bg2"/>
              </a:solidFill>
              <a:effectLst/>
              <a:latin typeface="-apple-system"/>
            </a:endParaRP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bg2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2F259C4-8465-112C-31B8-8960C7BAF1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83394" y="3709280"/>
            <a:ext cx="189475" cy="144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D3B79B3-B1B7-F9B0-C9A1-BE8ABC3AE49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4601" y="4025803"/>
            <a:ext cx="189475" cy="144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E2B6E27-B1EA-149A-C3A6-09AE51611DE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93626" y="4342326"/>
            <a:ext cx="144000" cy="144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596ADD9-582C-CE39-2607-1BC18564E05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09731" y="4684756"/>
            <a:ext cx="136800" cy="144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B34AC0D-3B02-BE7D-BB24-86EF3DFD459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98638" y="5034732"/>
            <a:ext cx="148500" cy="108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647B05A-7D9D-35FD-E4BE-4FB8F77C6D0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71976" y="5353578"/>
            <a:ext cx="292100" cy="8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F96679F-1C1B-BAAA-D676-E6C3C79E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62383"/>
            <a:ext cx="96506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54F221-599E-4E34-0B2F-4F6411CCB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562" y="1532238"/>
            <a:ext cx="11640064" cy="4644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1B7EF8-6DDC-19B8-11DE-E5CBF6254E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304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720B8AD-5F3F-824E-AB2D-769BD74BF79A}" type="datetime1">
              <a:rPr lang="it-IT" smtClean="0"/>
              <a:pPr/>
              <a:t>30/05/2025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46D615-FA15-1A7A-D26E-575C11D7F0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28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AA1C19-EA71-92D9-2ADF-497EA222D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28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C88229EA-8D99-934D-8AA5-D787E159E9D3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060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7" r:id="rId5"/>
    <p:sldLayoutId id="2147483658" r:id="rId6"/>
    <p:sldLayoutId id="2147483655" r:id="rId7"/>
    <p:sldLayoutId id="2147483656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1271B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hyperlink" Target="https://eucloudedgeiot.eu/task-forces/coordination-and-support/#cei-sphere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hyperlink" Target="https://ceisphere.eu/market-briefs" TargetMode="External"/><Relationship Id="rId4" Type="http://schemas.openxmlformats.org/officeDocument/2006/relationships/image" Target="../media/image24.png"/><Relationship Id="rId9" Type="http://schemas.openxmlformats.org/officeDocument/2006/relationships/hyperlink" Target="https://zenodo.org/records/1525991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AC30F3E-DF14-B579-CCC3-FDD946EA87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CEI-Sphere Market Talk: Mobility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7030B61-A1AC-3720-E953-35C0BC360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422" y="4139514"/>
            <a:ext cx="3828370" cy="1958545"/>
          </a:xfrm>
        </p:spPr>
        <p:txBody>
          <a:bodyPr/>
          <a:lstStyle/>
          <a:p>
            <a:r>
              <a:rPr lang="en-US" dirty="0"/>
              <a:t>Golboo Pourabdollahian, IDC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B93EF-C8C0-B2CE-03EE-BD98AD0E19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42075"/>
            <a:ext cx="2743200" cy="365125"/>
          </a:xfrm>
        </p:spPr>
        <p:txBody>
          <a:bodyPr/>
          <a:lstStyle/>
          <a:p>
            <a:fld id="{C88229EA-8D99-934D-8AA5-D787E159E9D3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4747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FCDC2-AC49-94BE-898E-53F77E87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7" y="-125267"/>
            <a:ext cx="9106929" cy="1325563"/>
          </a:xfrm>
        </p:spPr>
        <p:txBody>
          <a:bodyPr/>
          <a:lstStyle/>
          <a:p>
            <a:r>
              <a:rPr lang="en-US" b="1" dirty="0"/>
              <a:t>Scope of Webinar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EDE63-4A2C-8029-12E4-79B7C3496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569308"/>
            <a:ext cx="11677134" cy="4354974"/>
          </a:xfrm>
        </p:spPr>
        <p:txBody>
          <a:bodyPr>
            <a:noAutofit/>
          </a:bodyPr>
          <a:lstStyle/>
          <a:p>
            <a:r>
              <a:rPr lang="en-US" sz="2000" dirty="0"/>
              <a:t>Provide snapshots of market insights on Cloud-Edge-IoT and complementary technologies </a:t>
            </a:r>
          </a:p>
          <a:p>
            <a:r>
              <a:rPr lang="en-US" sz="2000" dirty="0"/>
              <a:t>Introduce market report and Market briefs generated in the project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Agenda:</a:t>
            </a:r>
          </a:p>
          <a:p>
            <a:r>
              <a:rPr lang="en-US" sz="2000" dirty="0"/>
              <a:t>Overview of CEI-Sphere CSA</a:t>
            </a:r>
          </a:p>
          <a:p>
            <a:r>
              <a:rPr lang="en-US" sz="2000" dirty="0"/>
              <a:t>Market insights of CEI technologies in Mobility sector</a:t>
            </a:r>
          </a:p>
          <a:p>
            <a:r>
              <a:rPr lang="en-US" sz="2000" dirty="0"/>
              <a:t>Market Insights on complementary and disruptive technologies for CEI in Mobility Sector</a:t>
            </a:r>
          </a:p>
          <a:p>
            <a:r>
              <a:rPr lang="en-US" sz="2000" dirty="0"/>
              <a:t>Q&amp;A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08294B-1DCD-2908-C7E9-43C61A82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8229EA-8D99-934D-8AA5-D787E159E9D3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01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6158-FEB2-05C4-C05F-BF18E317F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B3048-3656-AAFC-31AE-CF3CB1495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7" y="-125267"/>
            <a:ext cx="9106929" cy="1325563"/>
          </a:xfrm>
        </p:spPr>
        <p:txBody>
          <a:bodyPr/>
          <a:lstStyle/>
          <a:p>
            <a:r>
              <a:rPr lang="en-US" b="1" dirty="0"/>
              <a:t>CEI Continuum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830844-D4D8-D750-8772-398BF908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8229EA-8D99-934D-8AA5-D787E159E9D3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63C4614D-3EBE-9DA0-2D1F-04A023BBD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673" y="2497859"/>
            <a:ext cx="7328836" cy="33386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D28D5-71B2-9285-43A8-B08C42A266AB}"/>
              </a:ext>
            </a:extLst>
          </p:cNvPr>
          <p:cNvSpPr txBox="1"/>
          <p:nvPr/>
        </p:nvSpPr>
        <p:spPr>
          <a:xfrm>
            <a:off x="4302493" y="5924256"/>
            <a:ext cx="3869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CEI computing continuum (Source: Unlock-CEI Project D4.1)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E72850-FB6F-0F62-2DB4-5B82D986EC7F}"/>
              </a:ext>
            </a:extLst>
          </p:cNvPr>
          <p:cNvSpPr txBox="1"/>
          <p:nvPr/>
        </p:nvSpPr>
        <p:spPr>
          <a:xfrm>
            <a:off x="656121" y="1200296"/>
            <a:ext cx="103399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Poppins" panose="00000500000000000000" pitchFamily="2" charset="0"/>
              </a:rPr>
              <a:t>The convergence of Cloud, Edge, and IoT (CEI) creates a seamless network where data collected by IoT devices is processed, stored or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Poppins" panose="00000500000000000000" pitchFamily="2" charset="0"/>
              </a:rPr>
              <a:t>analysed</a:t>
            </a:r>
            <a:r>
              <a:rPr lang="en-US" b="0" i="0" dirty="0">
                <a:solidFill>
                  <a:srgbClr val="212529"/>
                </a:solidFill>
                <a:effectLst/>
                <a:latin typeface="Poppins" panose="00000500000000000000" pitchFamily="2" charset="0"/>
              </a:rPr>
              <a:t> along the path between the edge and the cloud.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85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08294B-1DCD-2908-C7E9-43C61A82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8229EA-8D99-934D-8AA5-D787E159E9D3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egnaposto contenuto 2">
            <a:extLst>
              <a:ext uri="{FF2B5EF4-FFF2-40B4-BE49-F238E27FC236}">
                <a16:creationId xmlns:a16="http://schemas.microsoft.com/office/drawing/2014/main" id="{5C736237-9CA5-0757-7BE2-E7D751AF3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551" y="1489758"/>
            <a:ext cx="5727098" cy="4953091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1800" b="1" noProof="0">
                <a:latin typeface="+mj-lt"/>
              </a:rPr>
              <a:t>Objective:</a:t>
            </a:r>
            <a:r>
              <a:rPr lang="en-GB" sz="1800" noProof="0">
                <a:latin typeface="+mj-lt"/>
              </a:rPr>
              <a:t> Support the development of an open, interoperable, and competitive ecosystem for the Cloud-Edge-IoT Large-Scale Pilots (LSPs) through the Horizon Europe project portfolio.</a:t>
            </a:r>
          </a:p>
          <a:p>
            <a:pPr algn="just"/>
            <a:r>
              <a:rPr lang="en-GB" sz="1800" b="1" noProof="0">
                <a:latin typeface="+mj-lt"/>
              </a:rPr>
              <a:t>Focus:</a:t>
            </a:r>
            <a:r>
              <a:rPr lang="en-GB" sz="1800" noProof="0">
                <a:latin typeface="+mj-lt"/>
              </a:rPr>
              <a:t> Scalable, next-generation Cloud to Edge IoT solutions.</a:t>
            </a:r>
          </a:p>
          <a:p>
            <a:pPr algn="just"/>
            <a:r>
              <a:rPr lang="en-GB" sz="1800" b="1" noProof="0">
                <a:latin typeface="+mj-lt"/>
              </a:rPr>
              <a:t>Target:</a:t>
            </a:r>
            <a:r>
              <a:rPr lang="en-GB" sz="1800" noProof="0">
                <a:latin typeface="+mj-lt"/>
              </a:rPr>
              <a:t> Address specific demands of key European industries to enhance global competitiveness.</a:t>
            </a:r>
          </a:p>
          <a:p>
            <a:pPr algn="just"/>
            <a:r>
              <a:rPr lang="en-GB" sz="1800" b="1" noProof="0">
                <a:latin typeface="+mj-lt"/>
              </a:rPr>
              <a:t>Key Technologies:</a:t>
            </a:r>
          </a:p>
          <a:p>
            <a:pPr lvl="1" algn="just"/>
            <a:r>
              <a:rPr lang="en-GB" sz="1800" noProof="0">
                <a:latin typeface="+mj-lt"/>
              </a:rPr>
              <a:t>Meta-OS architectures</a:t>
            </a:r>
          </a:p>
          <a:p>
            <a:pPr lvl="1" algn="just"/>
            <a:r>
              <a:rPr lang="en-GB" sz="1800" noProof="0">
                <a:latin typeface="+mj-lt"/>
              </a:rPr>
              <a:t>Decentralised intelligence</a:t>
            </a:r>
          </a:p>
          <a:p>
            <a:pPr lvl="1" algn="just"/>
            <a:r>
              <a:rPr lang="en-GB" sz="1800" noProof="0">
                <a:latin typeface="+mj-lt"/>
              </a:rPr>
              <a:t>Swarm computing</a:t>
            </a:r>
          </a:p>
          <a:p>
            <a:pPr algn="just"/>
            <a:r>
              <a:rPr lang="en-GB" sz="1800" b="1" noProof="0">
                <a:latin typeface="+mj-lt"/>
              </a:rPr>
              <a:t>Implementation:</a:t>
            </a:r>
          </a:p>
          <a:p>
            <a:pPr lvl="1" algn="just"/>
            <a:r>
              <a:rPr lang="en-GB" sz="1800" noProof="0">
                <a:latin typeface="+mj-lt"/>
              </a:rPr>
              <a:t>Provide opportunities to regenerate the supplier base to include startups and SMEs.</a:t>
            </a:r>
          </a:p>
          <a:p>
            <a:pPr lvl="1" algn="just"/>
            <a:r>
              <a:rPr lang="en-GB" sz="1800" noProof="0">
                <a:latin typeface="+mj-lt"/>
              </a:rPr>
              <a:t>Encourage new entrants to test solutions and ensure robustness and fitness for purpose.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AE887C-F7B1-86A3-A444-A3BC72CBFC75}"/>
              </a:ext>
            </a:extLst>
          </p:cNvPr>
          <p:cNvSpPr txBox="1"/>
          <p:nvPr/>
        </p:nvSpPr>
        <p:spPr>
          <a:xfrm>
            <a:off x="6394719" y="4800641"/>
            <a:ext cx="5352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partners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31F40E-E4DA-FFF1-A61E-F7D0B092F2D1}"/>
              </a:ext>
            </a:extLst>
          </p:cNvPr>
          <p:cNvSpPr txBox="1"/>
          <p:nvPr/>
        </p:nvSpPr>
        <p:spPr>
          <a:xfrm>
            <a:off x="6394719" y="982855"/>
            <a:ext cx="5352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Our ‘spheres’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1FCDE5-9DE7-3773-0699-6DA528492BE9}"/>
              </a:ext>
            </a:extLst>
          </p:cNvPr>
          <p:cNvSpPr txBox="1"/>
          <p:nvPr/>
        </p:nvSpPr>
        <p:spPr>
          <a:xfrm>
            <a:off x="349550" y="982855"/>
            <a:ext cx="5352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Our scope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9F16A7-DE4D-639C-90C2-6B05A5E27576}"/>
              </a:ext>
            </a:extLst>
          </p:cNvPr>
          <p:cNvSpPr txBox="1"/>
          <p:nvPr/>
        </p:nvSpPr>
        <p:spPr>
          <a:xfrm>
            <a:off x="6394718" y="3779482"/>
            <a:ext cx="5352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Project details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1EC85E98-821B-3415-E028-395FF517D5E9}"/>
              </a:ext>
            </a:extLst>
          </p:cNvPr>
          <p:cNvGraphicFramePr>
            <a:graphicFrameLocks noGrp="1"/>
          </p:cNvGraphicFramePr>
          <p:nvPr/>
        </p:nvGraphicFramePr>
        <p:xfrm>
          <a:off x="6394716" y="4191041"/>
          <a:ext cx="5352348" cy="609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02012">
                  <a:extLst>
                    <a:ext uri="{9D8B030D-6E8A-4147-A177-3AD203B41FA5}">
                      <a16:colId xmlns:a16="http://schemas.microsoft.com/office/drawing/2014/main" val="2277438772"/>
                    </a:ext>
                  </a:extLst>
                </a:gridCol>
                <a:gridCol w="3250336">
                  <a:extLst>
                    <a:ext uri="{9D8B030D-6E8A-4147-A177-3AD203B41FA5}">
                      <a16:colId xmlns:a16="http://schemas.microsoft.com/office/drawing/2014/main" val="2183408283"/>
                    </a:ext>
                  </a:extLst>
                </a:gridCol>
              </a:tblGrid>
              <a:tr h="162411">
                <a:tc>
                  <a:txBody>
                    <a:bodyPr/>
                    <a:lstStyle/>
                    <a:p>
                      <a:r>
                        <a:rPr lang="en-GB" sz="1400" b="0">
                          <a:latin typeface="+mj-lt"/>
                        </a:rPr>
                        <a:t>Start: 01/10/2024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latin typeface="+mj-lt"/>
                        </a:rPr>
                        <a:t>Duration: 30 months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990040"/>
                  </a:ext>
                </a:extLst>
              </a:tr>
              <a:tr h="1624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u="none" dirty="0">
                          <a:latin typeface="+mj-lt"/>
                        </a:rPr>
                        <a:t>Budget: €2,001,625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u="none" dirty="0">
                          <a:latin typeface="+mj-lt"/>
                        </a:rPr>
                        <a:t>More information </a:t>
                      </a:r>
                      <a:r>
                        <a:rPr lang="en-GB" sz="1400" b="0" u="none" dirty="0">
                          <a:latin typeface="+mj-lt"/>
                          <a:hlinkClick r:id="rId3"/>
                        </a:rPr>
                        <a:t>here</a:t>
                      </a:r>
                      <a:endParaRPr lang="en-GB" sz="1400" b="0" u="none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964799"/>
                  </a:ext>
                </a:extLst>
              </a:tr>
            </a:tbl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47BC9CD2-CBF1-5ED7-4215-F503AE110F6B}"/>
              </a:ext>
            </a:extLst>
          </p:cNvPr>
          <p:cNvGrpSpPr/>
          <p:nvPr/>
        </p:nvGrpSpPr>
        <p:grpSpPr>
          <a:xfrm>
            <a:off x="6485115" y="5339336"/>
            <a:ext cx="5321529" cy="886590"/>
            <a:chOff x="6425538" y="5286869"/>
            <a:chExt cx="5321529" cy="88659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D5E11F4-A95B-741D-7C83-C3E83568EF94}"/>
                </a:ext>
              </a:extLst>
            </p:cNvPr>
            <p:cNvGrpSpPr/>
            <p:nvPr/>
          </p:nvGrpSpPr>
          <p:grpSpPr>
            <a:xfrm>
              <a:off x="6457265" y="5286869"/>
              <a:ext cx="5289802" cy="886590"/>
              <a:chOff x="6457265" y="5286869"/>
              <a:chExt cx="5289802" cy="886590"/>
            </a:xfrm>
          </p:grpSpPr>
          <p:pic>
            <p:nvPicPr>
              <p:cNvPr id="34" name="Picture 2" descr="EU-IoT – Next Generation IoT">
                <a:extLst>
                  <a:ext uri="{FF2B5EF4-FFF2-40B4-BE49-F238E27FC236}">
                    <a16:creationId xmlns:a16="http://schemas.microsoft.com/office/drawing/2014/main" id="{E56FEBFD-C950-1DEA-F097-40DB4242E4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69" b="8104"/>
              <a:stretch/>
            </p:blipFill>
            <p:spPr bwMode="auto">
              <a:xfrm>
                <a:off x="6508635" y="5286869"/>
                <a:ext cx="1215416" cy="400111"/>
              </a:xfrm>
              <a:prstGeom prst="rect">
                <a:avLst/>
              </a:prstGeom>
              <a:noFill/>
            </p:spPr>
          </p:pic>
          <p:pic>
            <p:nvPicPr>
              <p:cNvPr id="35" name="Picture 4" descr="Programme Coordinator Jobs at Iot Tribe, Singapore (Closed) | Glints">
                <a:extLst>
                  <a:ext uri="{FF2B5EF4-FFF2-40B4-BE49-F238E27FC236}">
                    <a16:creationId xmlns:a16="http://schemas.microsoft.com/office/drawing/2014/main" id="{D3656A53-6A33-84DB-05C5-0863667993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3335" y="5288220"/>
                <a:ext cx="514062" cy="432695"/>
              </a:xfrm>
              <a:prstGeom prst="rect">
                <a:avLst/>
              </a:prstGeom>
              <a:noFill/>
            </p:spPr>
          </p:pic>
          <p:pic>
            <p:nvPicPr>
              <p:cNvPr id="36" name="Picture 6" descr="AIOTI | LinkedIn">
                <a:extLst>
                  <a:ext uri="{FF2B5EF4-FFF2-40B4-BE49-F238E27FC236}">
                    <a16:creationId xmlns:a16="http://schemas.microsoft.com/office/drawing/2014/main" id="{2149F960-1068-5E42-C387-EBE20EAEE1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00879" y="5358693"/>
                <a:ext cx="1097737" cy="291749"/>
              </a:xfrm>
              <a:prstGeom prst="rect">
                <a:avLst/>
              </a:prstGeom>
              <a:noFill/>
            </p:spPr>
          </p:pic>
          <p:pic>
            <p:nvPicPr>
              <p:cNvPr id="37" name="Picture 36" descr="IDC MarketScape: evaluación de proveedores de servicios de centros de datos  a nivel mundial 2023 | Informes de analistas de Equinix">
                <a:extLst>
                  <a:ext uri="{FF2B5EF4-FFF2-40B4-BE49-F238E27FC236}">
                    <a16:creationId xmlns:a16="http://schemas.microsoft.com/office/drawing/2014/main" id="{11F09252-00B0-7FD7-3CE8-318A913F94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92097" y="5358693"/>
                <a:ext cx="939082" cy="291749"/>
              </a:xfrm>
              <a:prstGeom prst="rect">
                <a:avLst/>
              </a:prstGeom>
              <a:noFill/>
            </p:spPr>
          </p:pic>
          <p:pic>
            <p:nvPicPr>
              <p:cNvPr id="38" name="Picture 10" descr="Trialog - In-JeT ApS">
                <a:extLst>
                  <a:ext uri="{FF2B5EF4-FFF2-40B4-BE49-F238E27FC236}">
                    <a16:creationId xmlns:a16="http://schemas.microsoft.com/office/drawing/2014/main" id="{5037D4B9-DA17-5D9B-96E1-CABF8810CC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3855" y="5812051"/>
                <a:ext cx="1080621" cy="315905"/>
              </a:xfrm>
              <a:prstGeom prst="rect">
                <a:avLst/>
              </a:prstGeom>
              <a:noFill/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23764826-E7DE-3DB8-B090-20DA6E7FB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0624661" y="5358693"/>
                <a:ext cx="1122406" cy="291749"/>
              </a:xfrm>
              <a:prstGeom prst="rect">
                <a:avLst/>
              </a:prstGeom>
              <a:noFill/>
            </p:spPr>
          </p:pic>
          <p:pic>
            <p:nvPicPr>
              <p:cNvPr id="40" name="Picture 14" descr="Partners | SmartCHANGE">
                <a:extLst>
                  <a:ext uri="{FF2B5EF4-FFF2-40B4-BE49-F238E27FC236}">
                    <a16:creationId xmlns:a16="http://schemas.microsoft.com/office/drawing/2014/main" id="{9644E2CE-920E-0892-4D50-07C38BC1CB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7265" y="5766547"/>
                <a:ext cx="1187608" cy="406912"/>
              </a:xfrm>
              <a:prstGeom prst="rect">
                <a:avLst/>
              </a:prstGeom>
              <a:noFill/>
            </p:spPr>
          </p:pic>
          <p:pic>
            <p:nvPicPr>
              <p:cNvPr id="41" name="Picture 16">
                <a:extLst>
                  <a:ext uri="{FF2B5EF4-FFF2-40B4-BE49-F238E27FC236}">
                    <a16:creationId xmlns:a16="http://schemas.microsoft.com/office/drawing/2014/main" id="{B4422D21-4BC9-D077-4868-967607EED5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23458" y="5833317"/>
                <a:ext cx="1494005" cy="273373"/>
              </a:xfrm>
              <a:prstGeom prst="rect">
                <a:avLst/>
              </a:prstGeom>
              <a:noFill/>
            </p:spPr>
          </p:pic>
          <p:pic>
            <p:nvPicPr>
              <p:cNvPr id="42" name="Picture 18" descr="Inside Industry Association">
                <a:extLst>
                  <a:ext uri="{FF2B5EF4-FFF2-40B4-BE49-F238E27FC236}">
                    <a16:creationId xmlns:a16="http://schemas.microsoft.com/office/drawing/2014/main" id="{7063DD4D-8F4A-A249-0526-3E14D0684C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alphaModFix/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6446" y="5772053"/>
                <a:ext cx="1080621" cy="395901"/>
              </a:xfrm>
              <a:prstGeom prst="rect">
                <a:avLst/>
              </a:prstGeom>
              <a:noFill/>
            </p:spPr>
          </p:pic>
        </p:grp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C23B379A-ADEB-4648-0FC6-2D9247F7F472}"/>
                </a:ext>
              </a:extLst>
            </p:cNvPr>
            <p:cNvSpPr/>
            <p:nvPr/>
          </p:nvSpPr>
          <p:spPr>
            <a:xfrm>
              <a:off x="6425538" y="5286869"/>
              <a:ext cx="1301527" cy="434046"/>
            </a:xfrm>
            <a:prstGeom prst="roundRect">
              <a:avLst/>
            </a:prstGeom>
            <a:noFill/>
            <a:ln w="19050">
              <a:solidFill>
                <a:srgbClr val="1271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3" name="Graphic 42">
            <a:extLst>
              <a:ext uri="{FF2B5EF4-FFF2-40B4-BE49-F238E27FC236}">
                <a16:creationId xmlns:a16="http://schemas.microsoft.com/office/drawing/2014/main" id="{AC419E79-1B6B-CECB-0FF2-39D2338F5A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79197" y="1495672"/>
            <a:ext cx="5327447" cy="2299558"/>
          </a:xfrm>
          <a:prstGeom prst="rect">
            <a:avLst/>
          </a:prstGeom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8572FACA-1B02-C827-8C50-129B2C49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7" y="122963"/>
            <a:ext cx="9106929" cy="825957"/>
          </a:xfrm>
        </p:spPr>
        <p:txBody>
          <a:bodyPr>
            <a:normAutofit/>
          </a:bodyPr>
          <a:lstStyle/>
          <a:p>
            <a:r>
              <a:rPr lang="en-US" b="1" dirty="0"/>
              <a:t>CEI-Sphere Overview</a:t>
            </a:r>
          </a:p>
        </p:txBody>
      </p:sp>
    </p:spTree>
    <p:extLst>
      <p:ext uri="{BB962C8B-B14F-4D97-AF65-F5344CB8AC3E}">
        <p14:creationId xmlns:p14="http://schemas.microsoft.com/office/powerpoint/2010/main" val="784598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FCDC2-AC49-94BE-898E-53F77E87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697" y="-114931"/>
            <a:ext cx="9106929" cy="1325563"/>
          </a:xfrm>
        </p:spPr>
        <p:txBody>
          <a:bodyPr/>
          <a:lstStyle/>
          <a:p>
            <a:r>
              <a:rPr lang="en-US" b="1" dirty="0"/>
              <a:t>CEI Market Analysis Report &amp; Briefs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0BC105-0CE3-AB43-B9FA-E57BC926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08294B-1DCD-2908-C7E9-43C61A82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29EA-8D99-934D-8AA5-D787E159E9D3}" type="slidenum">
              <a:rPr lang="it-IT" smtClean="0"/>
              <a:pPr/>
              <a:t>5</a:t>
            </a:fld>
            <a:endParaRPr lang="it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4F5897-C455-B66F-24AC-02CD4D318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922" y="4429138"/>
            <a:ext cx="3362802" cy="11793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D72341-DAD2-5450-71AD-A7C84B462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923" y="1785291"/>
            <a:ext cx="3362803" cy="1220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15ED42-AA67-7C3E-5467-06C5BE95A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922" y="3102566"/>
            <a:ext cx="3362803" cy="1220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EC6230-4F46-0865-976D-99898935BB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3824" y="2484333"/>
            <a:ext cx="3362802" cy="12287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130E41-2290-7D1A-DB8E-6B7463693D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824" y="3831432"/>
            <a:ext cx="3362802" cy="12398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C536EFF-3187-B845-B51E-CD61576A73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425" y="1732649"/>
            <a:ext cx="2742080" cy="39147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4425F-BF8D-4133-FB1A-D29E7618CAAC}"/>
              </a:ext>
            </a:extLst>
          </p:cNvPr>
          <p:cNvSpPr txBox="1"/>
          <p:nvPr/>
        </p:nvSpPr>
        <p:spPr>
          <a:xfrm>
            <a:off x="450342" y="5796518"/>
            <a:ext cx="3807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https://zenodo.org/records/15259914</a:t>
            </a:r>
            <a:endParaRPr lang="en-US" dirty="0"/>
          </a:p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ACBFFD-2A91-E37D-5D8E-4473FA19E0FE}"/>
              </a:ext>
            </a:extLst>
          </p:cNvPr>
          <p:cNvSpPr txBox="1"/>
          <p:nvPr/>
        </p:nvSpPr>
        <p:spPr>
          <a:xfrm>
            <a:off x="4892584" y="5790150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https://ceisphere.eu/market-briefs</a:t>
            </a:r>
            <a:endParaRPr lang="en-US" dirty="0"/>
          </a:p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731D0D-9F8C-44FB-209C-645798D2AB37}"/>
              </a:ext>
            </a:extLst>
          </p:cNvPr>
          <p:cNvSpPr txBox="1"/>
          <p:nvPr/>
        </p:nvSpPr>
        <p:spPr>
          <a:xfrm>
            <a:off x="450342" y="1210632"/>
            <a:ext cx="114862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Extensive market report and five market briefs are available on CEI-Sphere website.</a:t>
            </a:r>
          </a:p>
        </p:txBody>
      </p:sp>
    </p:spTree>
    <p:extLst>
      <p:ext uri="{BB962C8B-B14F-4D97-AF65-F5344CB8AC3E}">
        <p14:creationId xmlns:p14="http://schemas.microsoft.com/office/powerpoint/2010/main" val="139549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210F1-69DB-5563-4E6D-97AF879C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3B9E6-C480-75A6-716C-CC6BC0AA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29EA-8D99-934D-8AA5-D787E159E9D3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44868C-95DF-DD56-8E44-8DE81B1BC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32" y="1576392"/>
            <a:ext cx="5602756" cy="3127242"/>
          </a:xfrm>
          <a:prstGeom prst="rect">
            <a:avLst/>
          </a:prstGeom>
        </p:spPr>
      </p:pic>
      <p:pic>
        <p:nvPicPr>
          <p:cNvPr id="7" name="Picture 6" descr="A blue and white poster with text&#10;&#10;AI-generated content may be incorrect.">
            <a:extLst>
              <a:ext uri="{FF2B5EF4-FFF2-40B4-BE49-F238E27FC236}">
                <a16:creationId xmlns:a16="http://schemas.microsoft.com/office/drawing/2014/main" id="{6588D748-11BF-23BC-43EF-1A383172B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802" y="2845932"/>
            <a:ext cx="5559541" cy="312724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42C0BB6-6134-BBDB-776F-FE43B17DD606}"/>
              </a:ext>
            </a:extLst>
          </p:cNvPr>
          <p:cNvSpPr txBox="1">
            <a:spLocks/>
          </p:cNvSpPr>
          <p:nvPr/>
        </p:nvSpPr>
        <p:spPr>
          <a:xfrm>
            <a:off x="2675692" y="250829"/>
            <a:ext cx="910692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1271B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Join Our Upcoming CEI Market Talks</a:t>
            </a:r>
          </a:p>
        </p:txBody>
      </p:sp>
    </p:spTree>
    <p:extLst>
      <p:ext uri="{BB962C8B-B14F-4D97-AF65-F5344CB8AC3E}">
        <p14:creationId xmlns:p14="http://schemas.microsoft.com/office/powerpoint/2010/main" val="61314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84924-2248-F589-C5FD-9A6E38458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6F8BB-F4E4-462F-1AD3-F5BB42A2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0678E-6E4F-2274-A437-85E1AFC1D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29EA-8D99-934D-8AA5-D787E159E9D3}" type="slidenum">
              <a:rPr lang="it-IT" smtClean="0"/>
              <a:pPr/>
              <a:t>7</a:t>
            </a:fld>
            <a:endParaRPr lang="it-IT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74878E-44D3-838E-8D71-CC8044AF6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09" y="1655330"/>
            <a:ext cx="5311722" cy="2964798"/>
          </a:xfrm>
          <a:prstGeom prst="rect">
            <a:avLst/>
          </a:prstGeom>
        </p:spPr>
      </p:pic>
      <p:pic>
        <p:nvPicPr>
          <p:cNvPr id="7" name="Picture 6" descr="A blue and white poster with text&#10;&#10;AI-generated content may be incorrect.">
            <a:extLst>
              <a:ext uri="{FF2B5EF4-FFF2-40B4-BE49-F238E27FC236}">
                <a16:creationId xmlns:a16="http://schemas.microsoft.com/office/drawing/2014/main" id="{7A5DA2B2-6F77-7FFF-ED8B-B50720797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100" y="1491700"/>
            <a:ext cx="5441483" cy="3060834"/>
          </a:xfrm>
          <a:prstGeom prst="rect">
            <a:avLst/>
          </a:prstGeom>
        </p:spPr>
      </p:pic>
      <p:pic>
        <p:nvPicPr>
          <p:cNvPr id="9" name="Picture 8" descr="A close-up of a sign&#10;&#10;AI-generated content may be incorrect.">
            <a:extLst>
              <a:ext uri="{FF2B5EF4-FFF2-40B4-BE49-F238E27FC236}">
                <a16:creationId xmlns:a16="http://schemas.microsoft.com/office/drawing/2014/main" id="{2407E7DC-49DD-0707-78E7-E9CB01DF1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9729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48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15F4EE-E7EA-5886-B799-3BC2C37C2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FBC64CC-14EE-4244-292E-D3ABE144CBA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42849"/>
            <a:ext cx="4114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7CE9049-44A1-9F3C-CEE9-6A13E0CDD5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442849"/>
            <a:ext cx="2743200" cy="365125"/>
          </a:xfrm>
        </p:spPr>
        <p:txBody>
          <a:bodyPr/>
          <a:lstStyle/>
          <a:p>
            <a:fld id="{C88229EA-8D99-934D-8AA5-D787E159E9D3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5542466"/>
      </p:ext>
    </p:extLst>
  </p:cSld>
  <p:clrMapOvr>
    <a:masterClrMapping/>
  </p:clrMapOvr>
</p:sld>
</file>

<file path=ppt/theme/theme1.xml><?xml version="1.0" encoding="utf-8"?>
<a:theme xmlns:a="http://schemas.openxmlformats.org/drawingml/2006/main" name="BASIC">
  <a:themeElements>
    <a:clrScheme name="CEI-Sphere">
      <a:dk1>
        <a:srgbClr val="000000"/>
      </a:dk1>
      <a:lt1>
        <a:srgbClr val="0070C0"/>
      </a:lt1>
      <a:dk2>
        <a:srgbClr val="C6D9F0"/>
      </a:dk2>
      <a:lt2>
        <a:srgbClr val="FFFFFF"/>
      </a:lt2>
      <a:accent1>
        <a:srgbClr val="0070C0"/>
      </a:accent1>
      <a:accent2>
        <a:srgbClr val="8DB3E2"/>
      </a:accent2>
      <a:accent3>
        <a:srgbClr val="366092"/>
      </a:accent3>
      <a:accent4>
        <a:srgbClr val="31859B"/>
      </a:accent4>
      <a:accent5>
        <a:srgbClr val="4BACC6"/>
      </a:accent5>
      <a:accent6>
        <a:srgbClr val="6565FF"/>
      </a:accent6>
      <a:hlink>
        <a:srgbClr val="00539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0043D7A5AC7E44A0A9DC7E7FA09812" ma:contentTypeVersion="4" ma:contentTypeDescription="Create a new document." ma:contentTypeScope="" ma:versionID="c2d2f61e6be2d3541cf8f172f4f1e721">
  <xsd:schema xmlns:xsd="http://www.w3.org/2001/XMLSchema" xmlns:xs="http://www.w3.org/2001/XMLSchema" xmlns:p="http://schemas.microsoft.com/office/2006/metadata/properties" xmlns:ns2="e8ddab78-8dd5-44ca-98e1-e88b09fccfaf" targetNamespace="http://schemas.microsoft.com/office/2006/metadata/properties" ma:root="true" ma:fieldsID="457378f4180382c16ac80b62fee16485" ns2:_="">
    <xsd:import namespace="e8ddab78-8dd5-44ca-98e1-e88b09fccf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dab78-8dd5-44ca-98e1-e88b09fccf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3F59AD-DFAA-4CDA-B283-1DE601044C64}">
  <ds:schemaRefs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e8ddab78-8dd5-44ca-98e1-e88b09fccfaf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B31D2C9-3F4C-4688-B89E-3EA67DE6C0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ddab78-8dd5-44ca-98e1-e88b09fccf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74B08B-BF68-4A97-834D-B10D295FAA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281</Words>
  <Application>Microsoft Office PowerPoint</Application>
  <PresentationFormat>Widescreen</PresentationFormat>
  <Paragraphs>49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-apple-system</vt:lpstr>
      <vt:lpstr>Arial</vt:lpstr>
      <vt:lpstr>Calibri</vt:lpstr>
      <vt:lpstr>Calibri Light</vt:lpstr>
      <vt:lpstr>Poppins</vt:lpstr>
      <vt:lpstr>BASIC</vt:lpstr>
      <vt:lpstr>CEI-Sphere Market Talk: Mobility</vt:lpstr>
      <vt:lpstr>Scope of Webinar </vt:lpstr>
      <vt:lpstr>CEI Continuum </vt:lpstr>
      <vt:lpstr>CEI-Sphere Overview</vt:lpstr>
      <vt:lpstr>CEI Market Analysis Report &amp; Briefs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di Microsoft Office</dc:creator>
  <cp:lastModifiedBy>Golboo Pourabdollahian</cp:lastModifiedBy>
  <cp:revision>57</cp:revision>
  <dcterms:created xsi:type="dcterms:W3CDTF">2022-06-22T08:29:38Z</dcterms:created>
  <dcterms:modified xsi:type="dcterms:W3CDTF">2025-05-30T12:56:11Z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0x010100750043D7A5AC7E44A0A9DC7E7FA09812</vt:lpwstr>
  </property>
</Properties>
</file>