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9" r:id="rId2"/>
    <p:sldId id="264" r:id="rId3"/>
    <p:sldId id="265" r:id="rId4"/>
    <p:sldId id="273" r:id="rId5"/>
    <p:sldId id="266" r:id="rId6"/>
    <p:sldId id="275" r:id="rId7"/>
    <p:sldId id="267" r:id="rId8"/>
    <p:sldId id="277" r:id="rId9"/>
    <p:sldId id="268" r:id="rId10"/>
    <p:sldId id="279" r:id="rId11"/>
    <p:sldId id="286" r:id="rId12"/>
    <p:sldId id="287" r:id="rId13"/>
    <p:sldId id="283" r:id="rId14"/>
    <p:sldId id="285" r:id="rId15"/>
    <p:sldId id="284" r:id="rId16"/>
  </p:sldIdLst>
  <p:sldSz cx="9144000" cy="6858000" type="screen4x3"/>
  <p:notesSz cx="6858000" cy="9144000"/>
  <p:defaultTextStyle>
    <a:defPPr>
      <a:defRPr lang="nl-B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4F4F4F"/>
    <a:srgbClr val="EDE5DD"/>
    <a:srgbClr val="005799"/>
    <a:srgbClr val="C3082B"/>
    <a:srgbClr val="CE0045"/>
    <a:srgbClr val="AECC2A"/>
    <a:srgbClr val="79206E"/>
    <a:srgbClr val="4FB09C"/>
    <a:srgbClr val="0092D2"/>
    <a:srgbClr val="DE62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4" autoAdjust="0"/>
    <p:restoredTop sz="94676"/>
  </p:normalViewPr>
  <p:slideViewPr>
    <p:cSldViewPr>
      <p:cViewPr varScale="1">
        <p:scale>
          <a:sx n="83" d="100"/>
          <a:sy n="83" d="100"/>
        </p:scale>
        <p:origin x="1310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4D8A6-E91F-2349-9524-29B4C5A5DC24}" type="datetimeFigureOut">
              <a:rPr lang="nl-NL" smtClean="0"/>
              <a:t>21-5-2025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/>
              <a:t>Klik om de tekststijl van het model te bewerken</a:t>
            </a:r>
          </a:p>
          <a:p>
            <a:pPr lvl="1"/>
            <a:r>
              <a:rPr lang="nl-BE"/>
              <a:t>Tweede niveau</a:t>
            </a:r>
          </a:p>
          <a:p>
            <a:pPr lvl="2"/>
            <a:r>
              <a:rPr lang="nl-BE"/>
              <a:t>Derde niveau</a:t>
            </a:r>
          </a:p>
          <a:p>
            <a:pPr lvl="3"/>
            <a:r>
              <a:rPr lang="nl-BE"/>
              <a:t>Vierde niveau</a:t>
            </a:r>
          </a:p>
          <a:p>
            <a:pPr lvl="4"/>
            <a:r>
              <a:rPr lang="nl-BE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621A2C-3C7C-D545-A329-5793AF5DBC8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862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55576" y="1052737"/>
            <a:ext cx="7632848" cy="1800199"/>
          </a:xfrm>
        </p:spPr>
        <p:txBody>
          <a:bodyPr anchor="b">
            <a:normAutofit/>
          </a:bodyPr>
          <a:lstStyle>
            <a:lvl1pPr algn="l">
              <a:defRPr sz="3200" b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nl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2971666"/>
            <a:ext cx="7632848" cy="1249421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4F4F4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782C62D-322B-8843-B2F5-B3F03E1D1A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1520" y="4509120"/>
            <a:ext cx="2893400" cy="2076439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6272B768-145D-09E4-9E08-1425667A11AD}"/>
              </a:ext>
            </a:extLst>
          </p:cNvPr>
          <p:cNvSpPr/>
          <p:nvPr userDrawn="1"/>
        </p:nvSpPr>
        <p:spPr>
          <a:xfrm>
            <a:off x="293644" y="620689"/>
            <a:ext cx="8598835" cy="4788612"/>
          </a:xfrm>
          <a:prstGeom prst="rect">
            <a:avLst/>
          </a:prstGeom>
          <a:noFill/>
          <a:ln w="76200">
            <a:solidFill>
              <a:srgbClr val="01030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14823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0"/>
    </mc:Choice>
    <mc:Fallback xmlns="">
      <p:transition advClick="0" advTm="2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997416ED-FDFF-CCBD-FA06-51A0AFD30069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62C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971600" y="889760"/>
            <a:ext cx="7272808" cy="1783156"/>
          </a:xfrm>
        </p:spPr>
        <p:txBody>
          <a:bodyPr anchor="b">
            <a:normAutofit/>
          </a:bodyPr>
          <a:lstStyle>
            <a:lvl1pPr algn="l">
              <a:defRPr sz="3200" b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err="1"/>
              <a:t>Titel</a:t>
            </a:r>
            <a:r>
              <a:rPr lang="en-US" dirty="0"/>
              <a:t> </a:t>
            </a:r>
            <a:r>
              <a:rPr lang="en-US" dirty="0" err="1"/>
              <a:t>tussenslide</a:t>
            </a:r>
            <a:endParaRPr lang="nl-BE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71600" y="2852936"/>
            <a:ext cx="7272808" cy="129614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/>
              <a:t>Ondertitel</a:t>
            </a:r>
            <a:r>
              <a:rPr lang="en-US" dirty="0"/>
              <a:t> </a:t>
            </a:r>
            <a:r>
              <a:rPr lang="en-US" dirty="0" err="1"/>
              <a:t>tussenslide</a:t>
            </a:r>
            <a:endParaRPr lang="nl-BE" dirty="0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178D94A0-0D7E-7518-475C-F3F746077B12}"/>
              </a:ext>
            </a:extLst>
          </p:cNvPr>
          <p:cNvSpPr/>
          <p:nvPr userDrawn="1"/>
        </p:nvSpPr>
        <p:spPr>
          <a:xfrm>
            <a:off x="293644" y="620689"/>
            <a:ext cx="8598835" cy="4788612"/>
          </a:xfrm>
          <a:prstGeom prst="rect">
            <a:avLst/>
          </a:prstGeom>
          <a:noFill/>
          <a:ln w="762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92AF8D7-C417-168E-5A83-F620BA0DFC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8443" y="4509120"/>
            <a:ext cx="2893398" cy="207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231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0"/>
    </mc:Choice>
    <mc:Fallback xmlns="">
      <p:transition advClick="0" advTm="2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971600" y="889760"/>
            <a:ext cx="7272808" cy="1783156"/>
          </a:xfrm>
        </p:spPr>
        <p:txBody>
          <a:bodyPr anchor="b">
            <a:normAutofit/>
          </a:bodyPr>
          <a:lstStyle>
            <a:lvl1pPr algn="l">
              <a:defRPr sz="3200" b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err="1"/>
              <a:t>Titel</a:t>
            </a:r>
            <a:r>
              <a:rPr lang="en-US" dirty="0"/>
              <a:t> </a:t>
            </a:r>
            <a:r>
              <a:rPr lang="en-US" dirty="0" err="1"/>
              <a:t>tussenslide</a:t>
            </a:r>
            <a:endParaRPr lang="nl-BE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71600" y="2852936"/>
            <a:ext cx="7272808" cy="129614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/>
              <a:t>Ondertitel</a:t>
            </a:r>
            <a:r>
              <a:rPr lang="en-US" dirty="0"/>
              <a:t> </a:t>
            </a:r>
            <a:r>
              <a:rPr lang="en-US" dirty="0" err="1"/>
              <a:t>tussenslide</a:t>
            </a:r>
            <a:endParaRPr lang="nl-BE" dirty="0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178D94A0-0D7E-7518-475C-F3F746077B12}"/>
              </a:ext>
            </a:extLst>
          </p:cNvPr>
          <p:cNvSpPr/>
          <p:nvPr userDrawn="1"/>
        </p:nvSpPr>
        <p:spPr>
          <a:xfrm>
            <a:off x="293644" y="620689"/>
            <a:ext cx="8598835" cy="4788612"/>
          </a:xfrm>
          <a:prstGeom prst="rect">
            <a:avLst/>
          </a:prstGeom>
          <a:noFill/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92AF8D7-C417-168E-5A83-F620BA0DFC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8443" y="4509120"/>
            <a:ext cx="2893398" cy="207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84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0"/>
    </mc:Choice>
    <mc:Fallback xmlns="">
      <p:transition advClick="0" advTm="2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56845"/>
            <a:ext cx="8352928" cy="549844"/>
          </a:xfrm>
          <a:ln>
            <a:noFill/>
          </a:ln>
        </p:spPr>
        <p:txBody>
          <a:bodyPr>
            <a:normAutofit/>
          </a:bodyPr>
          <a:lstStyle>
            <a:lvl1pPr algn="l"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004917"/>
            <a:ext cx="8352928" cy="5040560"/>
          </a:xfrm>
        </p:spPr>
        <p:txBody>
          <a:bodyPr/>
          <a:lstStyle>
            <a:lvl1pPr>
              <a:buFont typeface="Wingdings" pitchFamily="2" charset="2"/>
              <a:buChar char="§"/>
              <a:defRPr sz="2000">
                <a:solidFill>
                  <a:srgbClr val="474746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buFont typeface="Wingdings" pitchFamily="2" charset="2"/>
              <a:buChar char="§"/>
              <a:defRPr sz="1800">
                <a:solidFill>
                  <a:srgbClr val="474746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buFont typeface="Wingdings" pitchFamily="2" charset="2"/>
              <a:buChar char="§"/>
              <a:defRPr sz="1600">
                <a:solidFill>
                  <a:srgbClr val="474746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buFont typeface="Wingdings" pitchFamily="2" charset="2"/>
              <a:buChar char="§"/>
              <a:defRPr sz="1600">
                <a:solidFill>
                  <a:srgbClr val="474746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buFont typeface="Wingdings" pitchFamily="2" charset="2"/>
              <a:buChar char="§"/>
              <a:defRPr sz="1400">
                <a:solidFill>
                  <a:srgbClr val="474746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BE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>
          <a:xfrm>
            <a:off x="179512" y="638132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6559652E-C199-334F-9320-471B095246A8}" type="datetime1">
              <a:rPr lang="nl-BE"/>
              <a:pPr/>
              <a:t>21/05/2025</a:t>
            </a:fld>
            <a:endParaRPr lang="nl-BE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1760" y="6381328"/>
            <a:ext cx="4464496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48264" y="6382916"/>
            <a:ext cx="752475" cy="365125"/>
          </a:xfrm>
        </p:spPr>
        <p:txBody>
          <a:bodyPr/>
          <a:lstStyle>
            <a:lvl1pPr>
              <a:defRPr/>
            </a:lvl1pPr>
          </a:lstStyle>
          <a:p>
            <a:fld id="{BBB2625E-E22D-324D-B6D3-F6234E5E9FE9}" type="slidenum">
              <a:rPr lang="nl-BE"/>
              <a:pPr/>
              <a:t>‹#›</a:t>
            </a:fld>
            <a:endParaRPr lang="nl-BE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45506F90-D7D8-2A31-8B2D-0DFB3A1C3F63}"/>
              </a:ext>
            </a:extLst>
          </p:cNvPr>
          <p:cNvSpPr/>
          <p:nvPr userDrawn="1"/>
        </p:nvSpPr>
        <p:spPr>
          <a:xfrm>
            <a:off x="168692" y="184414"/>
            <a:ext cx="8795796" cy="6041819"/>
          </a:xfrm>
          <a:prstGeom prst="rect">
            <a:avLst/>
          </a:prstGeom>
          <a:noFill/>
          <a:ln w="28575">
            <a:solidFill>
              <a:srgbClr val="01030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31BD36E-1E68-6C65-7D0C-6FCB9776D9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69934" y="5880317"/>
            <a:ext cx="1105374" cy="79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644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0"/>
    </mc:Choice>
    <mc:Fallback xmlns="">
      <p:transition advClick="0" advTm="2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0C988CC6-97EB-4A45-9195-47EF7C52919D}" type="datetime1">
              <a:rPr lang="nl-BE"/>
              <a:pPr/>
              <a:t>21/05/2025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0476D89C-E8B9-AE4E-B6DF-5DF853DAFA02}" type="slidenum">
              <a:rPr lang="nl-BE"/>
              <a:pPr/>
              <a:t>‹#›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7" r:id="rId2"/>
    <p:sldLayoutId id="2147483686" r:id="rId3"/>
    <p:sldLayoutId id="2147483684" r:id="rId4"/>
  </p:sldLayoutIdLst>
  <mc:AlternateContent xmlns:mc="http://schemas.openxmlformats.org/markup-compatibility/2006" xmlns:p14="http://schemas.microsoft.com/office/powerpoint/2010/main">
    <mc:Choice Requires="p14">
      <p:transition p14:dur="0" advClick="0" advTm="20000"/>
    </mc:Choice>
    <mc:Fallback xmlns="">
      <p:transition advClick="0" advTm="20000"/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5" charset="-128"/>
          <a:cs typeface="ＭＳ Ｐゴシック" pitchFamily="-10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0" dirty="0"/>
              <a:t>Data Stewards in the Making:</a:t>
            </a:r>
            <a:endParaRPr lang="nl-NL" dirty="0"/>
          </a:p>
        </p:txBody>
      </p:sp>
      <p:sp>
        <p:nvSpPr>
          <p:cNvPr id="5" name="Sub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Insights from our Professional Development Journey</a:t>
            </a:r>
            <a:endParaRPr lang="nl-NL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253382-2CF1-4AEA-98DB-0CAA48283CBD}"/>
              </a:ext>
            </a:extLst>
          </p:cNvPr>
          <p:cNvSpPr txBox="1"/>
          <p:nvPr/>
        </p:nvSpPr>
        <p:spPr>
          <a:xfrm>
            <a:off x="2771800" y="5013176"/>
            <a:ext cx="6120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>
                <a:solidFill>
                  <a:srgbClr val="4F4F4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Berckmans</a:t>
            </a:r>
            <a:r>
              <a:rPr lang="en-GB" sz="1400" dirty="0">
                <a:solidFill>
                  <a:srgbClr val="4F4F4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rgbClr val="4F4F4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Jolien</a:t>
            </a:r>
            <a:r>
              <a:rPr lang="en-GB" sz="1400" dirty="0">
                <a:solidFill>
                  <a:srgbClr val="4F4F4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Daniels Nicky, </a:t>
            </a:r>
            <a:r>
              <a:rPr lang="en-GB" sz="1400" dirty="0" err="1">
                <a:solidFill>
                  <a:srgbClr val="4F4F4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Kenens</a:t>
            </a:r>
            <a:r>
              <a:rPr lang="en-GB" sz="1400" dirty="0">
                <a:solidFill>
                  <a:srgbClr val="4F4F4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Ulrike*, </a:t>
            </a:r>
            <a:r>
              <a:rPr lang="en-GB" sz="1400" dirty="0" err="1">
                <a:solidFill>
                  <a:srgbClr val="4F4F4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Vlietinck</a:t>
            </a:r>
            <a:r>
              <a:rPr lang="en-GB" sz="1400" dirty="0">
                <a:solidFill>
                  <a:srgbClr val="4F4F4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Hanne</a:t>
            </a:r>
          </a:p>
        </p:txBody>
      </p:sp>
    </p:spTree>
    <p:extLst>
      <p:ext uri="{BB962C8B-B14F-4D97-AF65-F5344CB8AC3E}">
        <p14:creationId xmlns:p14="http://schemas.microsoft.com/office/powerpoint/2010/main" val="387160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0"/>
    </mc:Choice>
    <mc:Fallback xmlns="">
      <p:transition advClick="0" advTm="2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5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9226F1D-D959-4391-A8AF-618944A2F8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DBB9E54-210E-416B-9B82-A3D60A43EF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248B3CF-5D92-4B32-A941-10C5004358FD}"/>
              </a:ext>
            </a:extLst>
          </p:cNvPr>
          <p:cNvSpPr txBox="1"/>
          <p:nvPr/>
        </p:nvSpPr>
        <p:spPr>
          <a:xfrm>
            <a:off x="395536" y="430648"/>
            <a:ext cx="863118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solidFill>
                  <a:srgbClr val="4F4F4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UHasselt and FRDN:</a:t>
            </a:r>
          </a:p>
          <a:p>
            <a:endParaRPr lang="en-GB" sz="2800" i="1" dirty="0">
              <a:solidFill>
                <a:srgbClr val="4F4F4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2800" i="1" dirty="0">
                <a:solidFill>
                  <a:srgbClr val="4F4F4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Investing together </a:t>
            </a:r>
          </a:p>
          <a:p>
            <a:r>
              <a:rPr lang="en-GB" sz="2800" i="1" dirty="0">
                <a:solidFill>
                  <a:srgbClr val="4F4F4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 Data Stewards </a:t>
            </a:r>
          </a:p>
          <a:p>
            <a:r>
              <a:rPr lang="en-GB" sz="2800" i="1" dirty="0">
                <a:solidFill>
                  <a:srgbClr val="4F4F4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Growth 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5135263D-480F-4087-8607-A5161BBA5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5949280"/>
            <a:ext cx="1181356" cy="468000"/>
          </a:xfrm>
          <a:prstGeom prst="rect">
            <a:avLst/>
          </a:prstGeom>
        </p:spPr>
      </p:pic>
      <p:sp>
        <p:nvSpPr>
          <p:cNvPr id="7" name="Freeform 2">
            <a:extLst>
              <a:ext uri="{FF2B5EF4-FFF2-40B4-BE49-F238E27FC236}">
                <a16:creationId xmlns:a16="http://schemas.microsoft.com/office/drawing/2014/main" id="{E7B44DBE-5E4B-4D97-AF4E-0DDF5639DF67}"/>
              </a:ext>
            </a:extLst>
          </p:cNvPr>
          <p:cNvSpPr/>
          <p:nvPr/>
        </p:nvSpPr>
        <p:spPr>
          <a:xfrm>
            <a:off x="3563888" y="1130803"/>
            <a:ext cx="4845208" cy="5727197"/>
          </a:xfrm>
          <a:custGeom>
            <a:avLst/>
            <a:gdLst/>
            <a:ahLst/>
            <a:cxnLst/>
            <a:rect l="l" t="t" r="r" b="b"/>
            <a:pathLst>
              <a:path w="6460277" h="7636262">
                <a:moveTo>
                  <a:pt x="0" y="0"/>
                </a:moveTo>
                <a:lnTo>
                  <a:pt x="6460278" y="0"/>
                </a:lnTo>
                <a:lnTo>
                  <a:pt x="6460278" y="7636262"/>
                </a:lnTo>
                <a:lnTo>
                  <a:pt x="0" y="76362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3">
            <a:extLst>
              <a:ext uri="{FF2B5EF4-FFF2-40B4-BE49-F238E27FC236}">
                <a16:creationId xmlns:a16="http://schemas.microsoft.com/office/drawing/2014/main" id="{8AC08A3A-2D6F-47AB-BACA-52EBC800C911}"/>
              </a:ext>
            </a:extLst>
          </p:cNvPr>
          <p:cNvGrpSpPr>
            <a:grpSpLocks noChangeAspect="1"/>
          </p:cNvGrpSpPr>
          <p:nvPr/>
        </p:nvGrpSpPr>
        <p:grpSpPr>
          <a:xfrm>
            <a:off x="3450299" y="2913219"/>
            <a:ext cx="1187290" cy="1187290"/>
            <a:chOff x="0" y="0"/>
            <a:chExt cx="495300" cy="495300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C001E8E4-2C0C-4FB0-94BB-B55896524432}"/>
                </a:ext>
              </a:extLst>
            </p:cNvPr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18E59329-84E3-4223-BA3A-DE605E6FA874}"/>
                </a:ext>
              </a:extLst>
            </p:cNvPr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ABB79C"/>
            </a:solidFill>
          </p:spPr>
        </p:sp>
      </p:grpSp>
      <p:grpSp>
        <p:nvGrpSpPr>
          <p:cNvPr id="11" name="Group 6">
            <a:extLst>
              <a:ext uri="{FF2B5EF4-FFF2-40B4-BE49-F238E27FC236}">
                <a16:creationId xmlns:a16="http://schemas.microsoft.com/office/drawing/2014/main" id="{4C80424E-B646-4D86-ADA9-B2B21CE96DD5}"/>
              </a:ext>
            </a:extLst>
          </p:cNvPr>
          <p:cNvGrpSpPr>
            <a:grpSpLocks noChangeAspect="1"/>
          </p:cNvGrpSpPr>
          <p:nvPr/>
        </p:nvGrpSpPr>
        <p:grpSpPr>
          <a:xfrm>
            <a:off x="5075766" y="874904"/>
            <a:ext cx="781856" cy="781856"/>
            <a:chOff x="0" y="0"/>
            <a:chExt cx="495300" cy="495300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8118C641-C57E-4E8A-AE82-DB8C312904B1}"/>
                </a:ext>
              </a:extLst>
            </p:cNvPr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EAC3E4E1-9402-4CB8-B2A2-ACA1CDA55DF6}"/>
                </a:ext>
              </a:extLst>
            </p:cNvPr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C8BFB6"/>
            </a:solidFill>
          </p:spPr>
        </p:sp>
      </p:grpSp>
      <p:grpSp>
        <p:nvGrpSpPr>
          <p:cNvPr id="14" name="Group 9">
            <a:extLst>
              <a:ext uri="{FF2B5EF4-FFF2-40B4-BE49-F238E27FC236}">
                <a16:creationId xmlns:a16="http://schemas.microsoft.com/office/drawing/2014/main" id="{422A7D73-96E1-4B24-A413-BE2C039EA06A}"/>
              </a:ext>
            </a:extLst>
          </p:cNvPr>
          <p:cNvGrpSpPr>
            <a:grpSpLocks noChangeAspect="1"/>
          </p:cNvGrpSpPr>
          <p:nvPr/>
        </p:nvGrpSpPr>
        <p:grpSpPr>
          <a:xfrm>
            <a:off x="7423449" y="3832773"/>
            <a:ext cx="1007906" cy="1007906"/>
            <a:chOff x="0" y="0"/>
            <a:chExt cx="495300" cy="495300"/>
          </a:xfrm>
        </p:grpSpPr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C4F87DBA-A172-4B01-A17E-83F69266A4F5}"/>
                </a:ext>
              </a:extLst>
            </p:cNvPr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49DDC780-8C1F-4512-AFB4-154C419917D0}"/>
                </a:ext>
              </a:extLst>
            </p:cNvPr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AA9D7F"/>
            </a:solidFill>
          </p:spPr>
        </p:sp>
      </p:grpSp>
      <p:grpSp>
        <p:nvGrpSpPr>
          <p:cNvPr id="17" name="Group 12">
            <a:extLst>
              <a:ext uri="{FF2B5EF4-FFF2-40B4-BE49-F238E27FC236}">
                <a16:creationId xmlns:a16="http://schemas.microsoft.com/office/drawing/2014/main" id="{77C964EE-9FEB-4097-9058-61E777D72991}"/>
              </a:ext>
            </a:extLst>
          </p:cNvPr>
          <p:cNvGrpSpPr>
            <a:grpSpLocks noChangeAspect="1"/>
          </p:cNvGrpSpPr>
          <p:nvPr/>
        </p:nvGrpSpPr>
        <p:grpSpPr>
          <a:xfrm>
            <a:off x="6478016" y="1813268"/>
            <a:ext cx="781856" cy="781856"/>
            <a:chOff x="0" y="0"/>
            <a:chExt cx="495300" cy="495300"/>
          </a:xfrm>
        </p:grpSpPr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97B85765-F134-47C8-82D3-9950D3F34DD2}"/>
                </a:ext>
              </a:extLst>
            </p:cNvPr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3249C286-FA9A-4F01-8D2A-798048DB7D86}"/>
                </a:ext>
              </a:extLst>
            </p:cNvPr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B19286"/>
            </a:solidFill>
          </p:spPr>
        </p:sp>
      </p:grpSp>
      <p:grpSp>
        <p:nvGrpSpPr>
          <p:cNvPr id="20" name="Group 15">
            <a:extLst>
              <a:ext uri="{FF2B5EF4-FFF2-40B4-BE49-F238E27FC236}">
                <a16:creationId xmlns:a16="http://schemas.microsoft.com/office/drawing/2014/main" id="{4A491EF0-4A83-403E-9542-0F6606F1ECFE}"/>
              </a:ext>
            </a:extLst>
          </p:cNvPr>
          <p:cNvGrpSpPr>
            <a:grpSpLocks noChangeAspect="1"/>
          </p:cNvGrpSpPr>
          <p:nvPr/>
        </p:nvGrpSpPr>
        <p:grpSpPr>
          <a:xfrm>
            <a:off x="4067727" y="1797806"/>
            <a:ext cx="816779" cy="816779"/>
            <a:chOff x="0" y="0"/>
            <a:chExt cx="495300" cy="495300"/>
          </a:xfrm>
        </p:grpSpPr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2B56B6A5-A526-41B5-93EA-295CA5516DDC}"/>
                </a:ext>
              </a:extLst>
            </p:cNvPr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C73910DA-A450-46C4-BBF8-88E6E6D7D5E3}"/>
                </a:ext>
              </a:extLst>
            </p:cNvPr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ABB79C"/>
            </a:solidFill>
          </p:spPr>
        </p:sp>
      </p:grpSp>
      <p:grpSp>
        <p:nvGrpSpPr>
          <p:cNvPr id="23" name="Group 18">
            <a:extLst>
              <a:ext uri="{FF2B5EF4-FFF2-40B4-BE49-F238E27FC236}">
                <a16:creationId xmlns:a16="http://schemas.microsoft.com/office/drawing/2014/main" id="{92AD80A4-B5F4-4FD4-B31A-55054DA93B83}"/>
              </a:ext>
            </a:extLst>
          </p:cNvPr>
          <p:cNvGrpSpPr>
            <a:grpSpLocks noChangeAspect="1"/>
          </p:cNvGrpSpPr>
          <p:nvPr/>
        </p:nvGrpSpPr>
        <p:grpSpPr>
          <a:xfrm>
            <a:off x="6358276" y="2717512"/>
            <a:ext cx="901597" cy="901597"/>
            <a:chOff x="0" y="0"/>
            <a:chExt cx="495300" cy="495300"/>
          </a:xfrm>
        </p:grpSpPr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433932E3-9C9A-4D6E-81C7-38B9B74D4B69}"/>
                </a:ext>
              </a:extLst>
            </p:cNvPr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969A0F38-50A6-4AC1-B6DC-F1B9A5F3C7C8}"/>
                </a:ext>
              </a:extLst>
            </p:cNvPr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B19286"/>
            </a:solidFill>
          </p:spPr>
        </p:sp>
      </p:grpSp>
      <p:sp>
        <p:nvSpPr>
          <p:cNvPr id="26" name="Freeform 21">
            <a:extLst>
              <a:ext uri="{FF2B5EF4-FFF2-40B4-BE49-F238E27FC236}">
                <a16:creationId xmlns:a16="http://schemas.microsoft.com/office/drawing/2014/main" id="{D73425C5-A3F7-49A9-A218-EC60A3C3813F}"/>
              </a:ext>
            </a:extLst>
          </p:cNvPr>
          <p:cNvSpPr/>
          <p:nvPr/>
        </p:nvSpPr>
        <p:spPr>
          <a:xfrm>
            <a:off x="3609441" y="3133352"/>
            <a:ext cx="869005" cy="684110"/>
          </a:xfrm>
          <a:custGeom>
            <a:avLst/>
            <a:gdLst/>
            <a:ahLst/>
            <a:cxnLst/>
            <a:rect l="l" t="t" r="r" b="b"/>
            <a:pathLst>
              <a:path w="1158673" h="912147">
                <a:moveTo>
                  <a:pt x="0" y="0"/>
                </a:moveTo>
                <a:lnTo>
                  <a:pt x="1158672" y="0"/>
                </a:lnTo>
                <a:lnTo>
                  <a:pt x="1158672" y="912147"/>
                </a:lnTo>
                <a:lnTo>
                  <a:pt x="0" y="9121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7" name="Freeform 22">
            <a:extLst>
              <a:ext uri="{FF2B5EF4-FFF2-40B4-BE49-F238E27FC236}">
                <a16:creationId xmlns:a16="http://schemas.microsoft.com/office/drawing/2014/main" id="{58FBF683-3CC7-4C9C-95A4-07B5CCCE805C}"/>
              </a:ext>
            </a:extLst>
          </p:cNvPr>
          <p:cNvSpPr/>
          <p:nvPr/>
        </p:nvSpPr>
        <p:spPr>
          <a:xfrm>
            <a:off x="4067727" y="1813268"/>
            <a:ext cx="821437" cy="821437"/>
          </a:xfrm>
          <a:custGeom>
            <a:avLst/>
            <a:gdLst/>
            <a:ahLst/>
            <a:cxnLst/>
            <a:rect l="l" t="t" r="r" b="b"/>
            <a:pathLst>
              <a:path w="1095249" h="1095249">
                <a:moveTo>
                  <a:pt x="0" y="0"/>
                </a:moveTo>
                <a:lnTo>
                  <a:pt x="1095249" y="0"/>
                </a:lnTo>
                <a:lnTo>
                  <a:pt x="1095249" y="1095249"/>
                </a:lnTo>
                <a:lnTo>
                  <a:pt x="0" y="109524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8" name="Freeform 23">
            <a:extLst>
              <a:ext uri="{FF2B5EF4-FFF2-40B4-BE49-F238E27FC236}">
                <a16:creationId xmlns:a16="http://schemas.microsoft.com/office/drawing/2014/main" id="{233AB497-E3D5-403E-A234-906AAEE6B559}"/>
              </a:ext>
            </a:extLst>
          </p:cNvPr>
          <p:cNvSpPr/>
          <p:nvPr/>
        </p:nvSpPr>
        <p:spPr>
          <a:xfrm>
            <a:off x="5075767" y="746035"/>
            <a:ext cx="910725" cy="910725"/>
          </a:xfrm>
          <a:custGeom>
            <a:avLst/>
            <a:gdLst/>
            <a:ahLst/>
            <a:cxnLst/>
            <a:rect l="l" t="t" r="r" b="b"/>
            <a:pathLst>
              <a:path w="1214300" h="1214300">
                <a:moveTo>
                  <a:pt x="0" y="0"/>
                </a:moveTo>
                <a:lnTo>
                  <a:pt x="1214300" y="0"/>
                </a:lnTo>
                <a:lnTo>
                  <a:pt x="1214300" y="1214300"/>
                </a:lnTo>
                <a:lnTo>
                  <a:pt x="0" y="12143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9" name="Freeform 24">
            <a:extLst>
              <a:ext uri="{FF2B5EF4-FFF2-40B4-BE49-F238E27FC236}">
                <a16:creationId xmlns:a16="http://schemas.microsoft.com/office/drawing/2014/main" id="{ED899FB0-D12D-405A-881D-E51F72C36729}"/>
              </a:ext>
            </a:extLst>
          </p:cNvPr>
          <p:cNvSpPr/>
          <p:nvPr/>
        </p:nvSpPr>
        <p:spPr>
          <a:xfrm>
            <a:off x="6563482" y="1900733"/>
            <a:ext cx="610926" cy="610926"/>
          </a:xfrm>
          <a:custGeom>
            <a:avLst/>
            <a:gdLst/>
            <a:ahLst/>
            <a:cxnLst/>
            <a:rect l="l" t="t" r="r" b="b"/>
            <a:pathLst>
              <a:path w="814568" h="814568">
                <a:moveTo>
                  <a:pt x="0" y="0"/>
                </a:moveTo>
                <a:lnTo>
                  <a:pt x="814567" y="0"/>
                </a:lnTo>
                <a:lnTo>
                  <a:pt x="814567" y="814568"/>
                </a:lnTo>
                <a:lnTo>
                  <a:pt x="0" y="81456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30" name="Freeform 25">
            <a:extLst>
              <a:ext uri="{FF2B5EF4-FFF2-40B4-BE49-F238E27FC236}">
                <a16:creationId xmlns:a16="http://schemas.microsoft.com/office/drawing/2014/main" id="{9FDD0B03-DEF9-45BE-BDF4-AC0AA54F043D}"/>
              </a:ext>
            </a:extLst>
          </p:cNvPr>
          <p:cNvSpPr/>
          <p:nvPr/>
        </p:nvSpPr>
        <p:spPr>
          <a:xfrm>
            <a:off x="6372635" y="2730737"/>
            <a:ext cx="887237" cy="876681"/>
          </a:xfrm>
          <a:custGeom>
            <a:avLst/>
            <a:gdLst/>
            <a:ahLst/>
            <a:cxnLst/>
            <a:rect l="l" t="t" r="r" b="b"/>
            <a:pathLst>
              <a:path w="1065362" h="1065362">
                <a:moveTo>
                  <a:pt x="0" y="0"/>
                </a:moveTo>
                <a:lnTo>
                  <a:pt x="1065361" y="0"/>
                </a:lnTo>
                <a:lnTo>
                  <a:pt x="1065361" y="1065362"/>
                </a:lnTo>
                <a:lnTo>
                  <a:pt x="0" y="106536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31" name="Freeform 26">
            <a:extLst>
              <a:ext uri="{FF2B5EF4-FFF2-40B4-BE49-F238E27FC236}">
                <a16:creationId xmlns:a16="http://schemas.microsoft.com/office/drawing/2014/main" id="{E8DE343B-96FB-4F33-B0D5-EE1117BDDCCE}"/>
              </a:ext>
            </a:extLst>
          </p:cNvPr>
          <p:cNvSpPr/>
          <p:nvPr/>
        </p:nvSpPr>
        <p:spPr>
          <a:xfrm>
            <a:off x="7554790" y="4179677"/>
            <a:ext cx="745226" cy="314099"/>
          </a:xfrm>
          <a:custGeom>
            <a:avLst/>
            <a:gdLst/>
            <a:ahLst/>
            <a:cxnLst/>
            <a:rect l="l" t="t" r="r" b="b"/>
            <a:pathLst>
              <a:path w="993635" h="418799">
                <a:moveTo>
                  <a:pt x="0" y="0"/>
                </a:moveTo>
                <a:lnTo>
                  <a:pt x="993634" y="0"/>
                </a:lnTo>
                <a:lnTo>
                  <a:pt x="993634" y="418798"/>
                </a:lnTo>
                <a:lnTo>
                  <a:pt x="0" y="41879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20329"/>
            </a:stretch>
          </a:blipFill>
        </p:spPr>
      </p:sp>
    </p:spTree>
    <p:extLst>
      <p:ext uri="{BB962C8B-B14F-4D97-AF65-F5344CB8AC3E}">
        <p14:creationId xmlns:p14="http://schemas.microsoft.com/office/powerpoint/2010/main" val="566794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0"/>
    </mc:Choice>
    <mc:Fallback xmlns="">
      <p:transition advClick="0" advTm="2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5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25C69-3069-4B62-B9D2-6C4E5433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l-BE" dirty="0"/>
              <a:t>Skills 4 EOSC @ 4TU.ResearchData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B31077-500F-4F64-AEE4-AFB964EF0B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7198" y="1483726"/>
            <a:ext cx="2290227" cy="1800000"/>
          </a:xfrm>
          <a:prstGeom prst="rect">
            <a:avLst/>
          </a:prstGeom>
        </p:spPr>
      </p:pic>
      <p:pic>
        <p:nvPicPr>
          <p:cNvPr id="1028" name="Picture 4" descr="https://lh7-qw.googleusercontent.com/slidesz/AGV_vUfc_HfkfSW01VGWsVD2S-fzUQ14H0uwfLYrQBW5mOokDZoRbq5aV49-3w_y5L8jSZwTocARso0IcwtAVnOBYBL2IGFup2DjXIR8hUX4USUiUd43jZuZdZfE752HjsDsWUyRPsOIo2YGebFiYwJSO3k=s2048?key=Nz6Z-MnRPPxmfIn51uG_yFED">
            <a:extLst>
              <a:ext uri="{FF2B5EF4-FFF2-40B4-BE49-F238E27FC236}">
                <a16:creationId xmlns:a16="http://schemas.microsoft.com/office/drawing/2014/main" id="{A77B79A1-F8E5-46CE-8352-DC7F4AD15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529000"/>
            <a:ext cx="1784125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raphic 10" descr="Graduation cap">
            <a:extLst>
              <a:ext uri="{FF2B5EF4-FFF2-40B4-BE49-F238E27FC236}">
                <a16:creationId xmlns:a16="http://schemas.microsoft.com/office/drawing/2014/main" id="{3CC77E55-171D-4344-B950-FA607DF4A9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66232" y="2071800"/>
            <a:ext cx="914400" cy="914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CA25765-B385-44C3-88D3-804FC7D08219}"/>
              </a:ext>
            </a:extLst>
          </p:cNvPr>
          <p:cNvSpPr txBox="1"/>
          <p:nvPr/>
        </p:nvSpPr>
        <p:spPr>
          <a:xfrm>
            <a:off x="4860032" y="4329000"/>
            <a:ext cx="1784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600" dirty="0">
                <a:solidFill>
                  <a:srgbClr val="4F4F4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Nicky Daniels Q3-4 2024</a:t>
            </a:r>
            <a:endParaRPr lang="en-GB" dirty="0">
              <a:solidFill>
                <a:srgbClr val="4F4F4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26" name="Picture 2" descr="4TU.ResearchData">
            <a:extLst>
              <a:ext uri="{FF2B5EF4-FFF2-40B4-BE49-F238E27FC236}">
                <a16:creationId xmlns:a16="http://schemas.microsoft.com/office/drawing/2014/main" id="{40049A9D-81C9-4968-B5DC-3AE476159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3742200"/>
            <a:ext cx="3905250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8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0"/>
    </mc:Choice>
    <mc:Fallback xmlns="">
      <p:transition advClick="0" advTm="2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5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25C69-3069-4B62-B9D2-6C4E5433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nl-BE" dirty="0"/>
              <a:t>Skills 4 EOSC @ 4TU.ResearchData – </a:t>
            </a:r>
            <a:r>
              <a:rPr lang="nl-BE" dirty="0" err="1"/>
              <a:t>key</a:t>
            </a:r>
            <a:r>
              <a:rPr lang="nl-BE" dirty="0"/>
              <a:t> </a:t>
            </a:r>
            <a:r>
              <a:rPr lang="nl-BE" dirty="0" err="1"/>
              <a:t>strengths</a:t>
            </a:r>
            <a:endParaRPr lang="en-GB" dirty="0"/>
          </a:p>
        </p:txBody>
      </p:sp>
      <p:pic>
        <p:nvPicPr>
          <p:cNvPr id="98" name="Picture 97">
            <a:extLst>
              <a:ext uri="{FF2B5EF4-FFF2-40B4-BE49-F238E27FC236}">
                <a16:creationId xmlns:a16="http://schemas.microsoft.com/office/drawing/2014/main" id="{55D416FF-F55A-466C-897C-A7898F9837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315"/>
          <a:stretch/>
        </p:blipFill>
        <p:spPr>
          <a:xfrm>
            <a:off x="216000" y="1489333"/>
            <a:ext cx="8712000" cy="387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843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0"/>
    </mc:Choice>
    <mc:Fallback xmlns="">
      <p:transition advClick="0" advTm="2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5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25C69-3069-4B62-B9D2-6C4E5433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en-GB" dirty="0"/>
              <a:t>Data Steward certificate course (University Vienna)</a:t>
            </a:r>
          </a:p>
        </p:txBody>
      </p:sp>
      <p:pic>
        <p:nvPicPr>
          <p:cNvPr id="2050" name="Picture 2" descr="https://lh7-qw.googleusercontent.com/slidesz/AGV_vUdaMdUZpaFlvheerjdTeqI3qn_G3N-s7FYynelpyngfS1JmM-6UnufoCRY2Hu2blh-FZWCnLRjUWriiO9nFNxwMoONc8nctdBbm1weG5iiZCakmHGRws-ITL6lrfS1RSnSYHfw_CJyoQczZgFpO1bs=s2048?key=Nz6Z-MnRPPxmfIn51uG_yFED">
            <a:extLst>
              <a:ext uri="{FF2B5EF4-FFF2-40B4-BE49-F238E27FC236}">
                <a16:creationId xmlns:a16="http://schemas.microsoft.com/office/drawing/2014/main" id="{000BEA58-1519-46F2-AB46-06DF6D111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712" y="2420888"/>
            <a:ext cx="1761125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A9054DF-8204-4A66-8A63-C7BD84202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2420888"/>
            <a:ext cx="3600000" cy="180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75A822-F76B-4F2D-956B-99DDF4FBBB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3597" y="1916832"/>
            <a:ext cx="914479" cy="9144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14D2EBF-3BEB-4237-ACA4-B61A3F1E048A}"/>
              </a:ext>
            </a:extLst>
          </p:cNvPr>
          <p:cNvSpPr txBox="1"/>
          <p:nvPr/>
        </p:nvSpPr>
        <p:spPr>
          <a:xfrm>
            <a:off x="5556711" y="4254137"/>
            <a:ext cx="1784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600" dirty="0">
                <a:solidFill>
                  <a:srgbClr val="4F4F4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Ulrike </a:t>
            </a:r>
            <a:r>
              <a:rPr lang="nl-BE" sz="1600" dirty="0" err="1">
                <a:solidFill>
                  <a:srgbClr val="4F4F4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Kenens</a:t>
            </a:r>
            <a:r>
              <a:rPr lang="nl-BE" sz="1600" dirty="0">
                <a:solidFill>
                  <a:srgbClr val="4F4F4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2024-2025</a:t>
            </a:r>
            <a:endParaRPr lang="en-GB" dirty="0">
              <a:solidFill>
                <a:srgbClr val="4F4F4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814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0"/>
    </mc:Choice>
    <mc:Fallback xmlns="">
      <p:transition advClick="0" advTm="2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5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25C69-3069-4B62-B9D2-6C4E5433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en-GB" dirty="0"/>
              <a:t>Data Steward certificate course (University Vienna) – key strengths and weaknesses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F59A01-3BB8-40A3-A926-28241CA13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5041"/>
            <a:ext cx="9144000" cy="320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676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0"/>
    </mc:Choice>
    <mc:Fallback xmlns="">
      <p:transition advClick="0" advTm="2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5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25C69-3069-4B62-B9D2-6C4E5433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en-GB" dirty="0" err="1"/>
              <a:t>OpenAIRE</a:t>
            </a:r>
            <a:r>
              <a:rPr lang="en-GB" dirty="0"/>
              <a:t> Open Science train-the-trainer Bootcamp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546BAC-9E43-4A81-8E86-E5786AEA3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2132856"/>
            <a:ext cx="5042747" cy="1800000"/>
          </a:xfrm>
          <a:prstGeom prst="rect">
            <a:avLst/>
          </a:prstGeom>
        </p:spPr>
      </p:pic>
      <p:pic>
        <p:nvPicPr>
          <p:cNvPr id="3074" name="Picture 2" descr="https://lh7-qw.googleusercontent.com/slidesz/AGV_vUey0pKNjJxVOQx_iUdRaU70NWiHgOA8Ks9Y9-cShO7Laza1R7KEVfhAxYt_Nrb5QSCqGbHX6sVFZGw7ksmURg2Vh8XUBf-kCQ3DD3AOT7ez4bVFetB0Cd8scbQjLPjWbqHE-wvjxy86IMCLtz5OOw=s2048?key=Nz6Z-MnRPPxmfIn51uG_yFED">
            <a:extLst>
              <a:ext uri="{FF2B5EF4-FFF2-40B4-BE49-F238E27FC236}">
                <a16:creationId xmlns:a16="http://schemas.microsoft.com/office/drawing/2014/main" id="{969AA942-DC35-446C-9E5D-E3F30A774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132856"/>
            <a:ext cx="1749175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09AD54-356D-46F0-96DB-8B84796807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2127" y="1675616"/>
            <a:ext cx="914479" cy="9144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41D0101-6A12-4373-A357-8902D477F99C}"/>
              </a:ext>
            </a:extLst>
          </p:cNvPr>
          <p:cNvSpPr txBox="1"/>
          <p:nvPr/>
        </p:nvSpPr>
        <p:spPr>
          <a:xfrm>
            <a:off x="6174704" y="3932856"/>
            <a:ext cx="20001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600" dirty="0">
                <a:solidFill>
                  <a:srgbClr val="4F4F4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Jolien </a:t>
            </a:r>
            <a:r>
              <a:rPr lang="nl-BE" sz="1600" dirty="0" err="1">
                <a:solidFill>
                  <a:srgbClr val="4F4F4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Berckmans</a:t>
            </a:r>
            <a:r>
              <a:rPr lang="nl-BE" sz="1600" dirty="0">
                <a:solidFill>
                  <a:srgbClr val="4F4F4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September 2024</a:t>
            </a:r>
            <a:endParaRPr lang="en-GB" dirty="0">
              <a:solidFill>
                <a:srgbClr val="4F4F4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99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0"/>
    </mc:Choice>
    <mc:Fallback xmlns="">
      <p:transition advClick="0" advTm="2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5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25C69-3069-4B62-B9D2-6C4E5433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en-GB" dirty="0" err="1"/>
              <a:t>OpenAIRE</a:t>
            </a:r>
            <a:r>
              <a:rPr lang="en-GB" dirty="0"/>
              <a:t> Open Science train-the-trainer Bootcamp – key strengths and weaknesses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7954D3-FA98-4939-A360-39FC11100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18510"/>
            <a:ext cx="9144000" cy="322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38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0"/>
    </mc:Choice>
    <mc:Fallback xmlns="">
      <p:transition advClick="0" advTm="2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5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25C69-3069-4B62-B9D2-6C4E5433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4"/>
            </a:pPr>
            <a:r>
              <a:rPr lang="en-GB" dirty="0"/>
              <a:t>VLIR-UOS partnerships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A926AE-A9CB-4ADD-8D38-8AE8CC48D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2060848"/>
            <a:ext cx="3214287" cy="1800000"/>
          </a:xfrm>
          <a:prstGeom prst="rect">
            <a:avLst/>
          </a:prstGeom>
        </p:spPr>
      </p:pic>
      <p:sp>
        <p:nvSpPr>
          <p:cNvPr id="6" name="AutoShape 2" descr="individuele_fotos_DOC_65.jpg wordt weergegeven">
            <a:extLst>
              <a:ext uri="{FF2B5EF4-FFF2-40B4-BE49-F238E27FC236}">
                <a16:creationId xmlns:a16="http://schemas.microsoft.com/office/drawing/2014/main" id="{996F6554-4611-42E5-A88F-62F711AC1F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E39D50-D52A-4E02-85C0-4C510F191E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573" t="5204" r="6336" b="44750"/>
          <a:stretch/>
        </p:blipFill>
        <p:spPr>
          <a:xfrm>
            <a:off x="5436096" y="2060848"/>
            <a:ext cx="1963738" cy="180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30804C4-DCDA-404A-9B92-31AEA1A37B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2594" y="1603608"/>
            <a:ext cx="914479" cy="91447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00AD3E7-4269-44F4-ACAD-3EE69E9AB911}"/>
              </a:ext>
            </a:extLst>
          </p:cNvPr>
          <p:cNvSpPr txBox="1"/>
          <p:nvPr/>
        </p:nvSpPr>
        <p:spPr>
          <a:xfrm>
            <a:off x="5399684" y="3883948"/>
            <a:ext cx="20001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600" dirty="0">
                <a:solidFill>
                  <a:srgbClr val="4F4F4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Hanne </a:t>
            </a:r>
            <a:r>
              <a:rPr lang="nl-BE" sz="1600" dirty="0" err="1">
                <a:solidFill>
                  <a:srgbClr val="4F4F4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Vlietinck</a:t>
            </a:r>
            <a:r>
              <a:rPr lang="nl-BE" sz="1600" dirty="0">
                <a:solidFill>
                  <a:srgbClr val="4F4F4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2022-ongoing</a:t>
            </a:r>
            <a:endParaRPr lang="en-GB" dirty="0">
              <a:solidFill>
                <a:srgbClr val="4F4F4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867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0"/>
    </mc:Choice>
    <mc:Fallback xmlns="">
      <p:transition advClick="0" advTm="2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5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25C69-3069-4B62-B9D2-6C4E5433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4"/>
            </a:pPr>
            <a:r>
              <a:rPr lang="en-GB" dirty="0"/>
              <a:t>VLIR-UOS partnerships – key strengths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5174E0-01EC-4E9C-AD44-F1A15A33F7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441"/>
          <a:stretch/>
        </p:blipFill>
        <p:spPr>
          <a:xfrm>
            <a:off x="340118" y="1700808"/>
            <a:ext cx="8111316" cy="415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624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5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002D8-58F7-4C72-BE4B-7DE42A1FD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5"/>
            </a:pPr>
            <a:r>
              <a:rPr lang="nl-BE" dirty="0" err="1"/>
              <a:t>Introduction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Data </a:t>
            </a:r>
            <a:r>
              <a:rPr lang="nl-BE" dirty="0" err="1"/>
              <a:t>Protection</a:t>
            </a:r>
            <a:endParaRPr lang="en-GB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BA50CD5-2081-470B-81D8-5C11847196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816" r="13049"/>
          <a:stretch/>
        </p:blipFill>
        <p:spPr>
          <a:xfrm>
            <a:off x="395536" y="2487000"/>
            <a:ext cx="4752528" cy="180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5D349F-4498-4380-9DB0-8802FB2325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4584" y="3384714"/>
            <a:ext cx="1749704" cy="17984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1CBDE8-9F6A-4C91-AA31-7AFC9D98A3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5916" y="3378618"/>
            <a:ext cx="1761897" cy="180457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2EB8025-BCDB-4F09-A63C-B5032EA24B62}"/>
              </a:ext>
            </a:extLst>
          </p:cNvPr>
          <p:cNvSpPr txBox="1"/>
          <p:nvPr/>
        </p:nvSpPr>
        <p:spPr>
          <a:xfrm>
            <a:off x="5417761" y="5174549"/>
            <a:ext cx="3477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600" dirty="0" err="1">
                <a:solidFill>
                  <a:srgbClr val="4F4F4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All</a:t>
            </a:r>
            <a:r>
              <a:rPr lang="nl-BE" sz="1600" dirty="0">
                <a:solidFill>
                  <a:srgbClr val="4F4F4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UHasselt data stewards 2024</a:t>
            </a:r>
            <a:endParaRPr lang="en-GB" dirty="0">
              <a:solidFill>
                <a:srgbClr val="4F4F4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BB6378D-50E6-4AB4-9C39-A2CEF422B86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007"/>
          <a:stretch/>
        </p:blipFill>
        <p:spPr>
          <a:xfrm>
            <a:off x="7118394" y="1578870"/>
            <a:ext cx="1786283" cy="17984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6A3EE9-1B41-43D5-92E0-B6AE1087BB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4584" y="1580142"/>
            <a:ext cx="1786283" cy="18045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FFE33ED-86E3-4735-975C-10A08BAA37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46730" y="2967056"/>
            <a:ext cx="914479" cy="9144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7880FD-A062-47ED-B90F-619526B086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88686" y="2971760"/>
            <a:ext cx="914479" cy="9144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F5C8B72-D32B-4B79-983A-938506785C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50573" y="1126377"/>
            <a:ext cx="914479" cy="9144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68F1C51-127E-43BE-9FB5-639E0039F2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2097" y="1126377"/>
            <a:ext cx="914479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89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0"/>
    </mc:Choice>
    <mc:Fallback xmlns="">
      <p:transition advClick="0" advTm="20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5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002D8-58F7-4C72-BE4B-7DE42A1FD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57200" indent="-457200">
              <a:buFont typeface="+mj-lt"/>
              <a:buAutoNum type="arabicPeriod" startAt="5"/>
            </a:pPr>
            <a:r>
              <a:rPr lang="nl-BE" dirty="0" err="1"/>
              <a:t>Introduction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Data </a:t>
            </a:r>
            <a:r>
              <a:rPr lang="nl-BE" dirty="0" err="1"/>
              <a:t>Protection</a:t>
            </a:r>
            <a:r>
              <a:rPr lang="nl-BE" dirty="0"/>
              <a:t> – </a:t>
            </a:r>
            <a:br>
              <a:rPr lang="nl-BE" dirty="0"/>
            </a:br>
            <a:r>
              <a:rPr lang="nl-BE" dirty="0" err="1"/>
              <a:t>key</a:t>
            </a:r>
            <a:r>
              <a:rPr lang="nl-BE" dirty="0"/>
              <a:t> </a:t>
            </a:r>
            <a:r>
              <a:rPr lang="nl-BE" dirty="0" err="1"/>
              <a:t>strengths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weaknesses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42CB55-7D2B-46B6-ACC7-E0BAF107A8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6831"/>
            <a:ext cx="9144000" cy="320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590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0"/>
    </mc:Choice>
    <mc:Fallback xmlns="">
      <p:transition advClick="0" advTm="20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5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25C69-3069-4B62-B9D2-6C4E5433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6"/>
            </a:pPr>
            <a:r>
              <a:rPr lang="nl-BE" dirty="0"/>
              <a:t>Essentials 4 Data Support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BF8508-C735-4655-889F-55F04D511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276872"/>
            <a:ext cx="5499423" cy="1728000"/>
          </a:xfrm>
          <a:prstGeom prst="rect">
            <a:avLst/>
          </a:prstGeom>
        </p:spPr>
      </p:pic>
      <p:pic>
        <p:nvPicPr>
          <p:cNvPr id="5" name="Picture 4" descr="https://lh7-qw.googleusercontent.com/slidesz/AGV_vUfc_HfkfSW01VGWsVD2S-fzUQ14H0uwfLYrQBW5mOokDZoRbq5aV49-3w_y5L8jSZwTocARso0IcwtAVnOBYBL2IGFup2DjXIR8hUX4USUiUd43jZuZdZfE752HjsDsWUyRPsOIo2YGebFiYwJSO3k=s2048?key=Nz6Z-MnRPPxmfIn51uG_yFED">
            <a:extLst>
              <a:ext uri="{FF2B5EF4-FFF2-40B4-BE49-F238E27FC236}">
                <a16:creationId xmlns:a16="http://schemas.microsoft.com/office/drawing/2014/main" id="{C9A434AE-0CAB-4C1C-9E06-D6AA8D725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080" y="2276872"/>
            <a:ext cx="1784125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88B24E-8551-4A7D-BE31-45AA5F6B31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5965" y="1772816"/>
            <a:ext cx="914479" cy="9144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B68ACAD-D7AD-4A04-844D-38CF53587A38}"/>
              </a:ext>
            </a:extLst>
          </p:cNvPr>
          <p:cNvSpPr txBox="1"/>
          <p:nvPr/>
        </p:nvSpPr>
        <p:spPr>
          <a:xfrm>
            <a:off x="6659079" y="4076872"/>
            <a:ext cx="1784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600" dirty="0">
                <a:solidFill>
                  <a:srgbClr val="4F4F4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Nicky Daniels Q1 2024</a:t>
            </a:r>
            <a:endParaRPr lang="en-GB" dirty="0">
              <a:solidFill>
                <a:srgbClr val="4F4F4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059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0"/>
    </mc:Choice>
    <mc:Fallback xmlns="">
      <p:transition advClick="0" advTm="20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5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25C69-3069-4B62-B9D2-6C4E5433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57200" indent="-457200">
              <a:buFont typeface="+mj-lt"/>
              <a:buAutoNum type="arabicPeriod" startAt="6"/>
            </a:pPr>
            <a:r>
              <a:rPr lang="en-GB" dirty="0"/>
              <a:t>Essentials 4 Data Support – </a:t>
            </a:r>
            <a:br>
              <a:rPr lang="en-GB" dirty="0"/>
            </a:br>
            <a:r>
              <a:rPr lang="en-GB" dirty="0"/>
              <a:t>key strengths and weaknesses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306EE0-BB07-4A37-A7FE-07F1B5723C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653"/>
          <a:stretch/>
        </p:blipFill>
        <p:spPr>
          <a:xfrm>
            <a:off x="0" y="1988840"/>
            <a:ext cx="9144000" cy="347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79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0"/>
    </mc:Choice>
    <mc:Fallback xmlns="">
      <p:transition advClick="0" advTm="20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5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BB8ED-25E0-4786-B279-5B88AC413B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979" y="260648"/>
            <a:ext cx="8352928" cy="5040560"/>
          </a:xfrm>
        </p:spPr>
        <p:txBody>
          <a:bodyPr/>
          <a:lstStyle/>
          <a:p>
            <a:pPr marL="0" indent="0">
              <a:buNone/>
            </a:pPr>
            <a:r>
              <a:rPr lang="nl-BE" sz="2800" i="1" dirty="0" err="1"/>
              <a:t>Dedicated</a:t>
            </a:r>
            <a:r>
              <a:rPr lang="nl-BE" sz="2800" i="1" dirty="0"/>
              <a:t> </a:t>
            </a:r>
            <a:r>
              <a:rPr lang="nl-BE" sz="2800" i="1" dirty="0" err="1"/>
              <a:t>to</a:t>
            </a:r>
            <a:r>
              <a:rPr lang="nl-BE" sz="2800" i="1" dirty="0"/>
              <a:t> continue </a:t>
            </a:r>
          </a:p>
          <a:p>
            <a:pPr marL="0" indent="0">
              <a:buNone/>
            </a:pPr>
            <a:r>
              <a:rPr lang="nl-BE" sz="2800" i="1" dirty="0" err="1"/>
              <a:t>our</a:t>
            </a:r>
            <a:r>
              <a:rPr lang="nl-BE" sz="2800" i="1" dirty="0"/>
              <a:t> professional development </a:t>
            </a:r>
          </a:p>
          <a:p>
            <a:pPr marL="0" indent="0">
              <a:buNone/>
            </a:pPr>
            <a:r>
              <a:rPr lang="nl-BE" sz="2800" i="1" dirty="0" err="1"/>
              <a:t>journey</a:t>
            </a:r>
            <a:r>
              <a:rPr lang="nl-BE" sz="2800" i="1" dirty="0"/>
              <a:t> in:</a:t>
            </a:r>
          </a:p>
          <a:p>
            <a:pPr marL="0" indent="0">
              <a:buNone/>
            </a:pPr>
            <a:endParaRPr lang="nl-BE" sz="2800" i="1" dirty="0"/>
          </a:p>
          <a:p>
            <a:r>
              <a:rPr lang="nl-BE" i="1" dirty="0"/>
              <a:t>Personal data management</a:t>
            </a:r>
          </a:p>
          <a:p>
            <a:r>
              <a:rPr lang="nl-BE" i="1" dirty="0"/>
              <a:t>S</a:t>
            </a:r>
            <a:r>
              <a:rPr lang="en-GB" i="1" dirty="0" err="1"/>
              <a:t>oftware</a:t>
            </a:r>
            <a:r>
              <a:rPr lang="en-GB" i="1" dirty="0"/>
              <a:t> management</a:t>
            </a:r>
          </a:p>
          <a:p>
            <a:r>
              <a:rPr lang="nl-BE" i="1" dirty="0"/>
              <a:t>Open </a:t>
            </a:r>
            <a:r>
              <a:rPr lang="nl-BE" i="1" dirty="0" err="1"/>
              <a:t>Science</a:t>
            </a:r>
            <a:endParaRPr lang="en-GB" i="1" dirty="0"/>
          </a:p>
          <a:p>
            <a:r>
              <a:rPr lang="nl-BE" i="1" dirty="0" err="1"/>
              <a:t>Good</a:t>
            </a:r>
            <a:r>
              <a:rPr lang="nl-BE" i="1" dirty="0"/>
              <a:t> </a:t>
            </a:r>
            <a:r>
              <a:rPr lang="nl-BE" i="1" dirty="0" err="1"/>
              <a:t>Clinical</a:t>
            </a:r>
            <a:r>
              <a:rPr lang="nl-BE" i="1" dirty="0"/>
              <a:t> </a:t>
            </a:r>
            <a:r>
              <a:rPr lang="nl-BE" i="1" dirty="0" err="1"/>
              <a:t>Practice</a:t>
            </a:r>
            <a:endParaRPr lang="nl-BE" i="1" dirty="0"/>
          </a:p>
          <a:p>
            <a:r>
              <a:rPr lang="nl-BE" i="1" dirty="0" err="1"/>
              <a:t>GenAI</a:t>
            </a:r>
            <a:endParaRPr lang="nl-BE" i="1" dirty="0"/>
          </a:p>
          <a:p>
            <a:r>
              <a:rPr lang="nl-BE" i="1" dirty="0"/>
              <a:t>…</a:t>
            </a:r>
            <a:endParaRPr lang="en-GB" i="1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BC241B-3679-41C0-8542-A9E46A7154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936" y="1133360"/>
            <a:ext cx="4846740" cy="57246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22378A-3216-4B1D-AEE8-4ABD9E728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4" y="5909705"/>
            <a:ext cx="1181356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16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0"/>
    </mc:Choice>
    <mc:Fallback xmlns="">
      <p:transition advClick="0" advTm="2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3106</TotalTime>
  <Words>166</Words>
  <Application>Microsoft Office PowerPoint</Application>
  <PresentationFormat>On-screen Show (4:3)</PresentationFormat>
  <Paragraphs>36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ＭＳ Ｐゴシック</vt:lpstr>
      <vt:lpstr>Arial</vt:lpstr>
      <vt:lpstr>Calibri</vt:lpstr>
      <vt:lpstr>Verdana</vt:lpstr>
      <vt:lpstr>Wingdings</vt:lpstr>
      <vt:lpstr>Office Theme</vt:lpstr>
      <vt:lpstr>Data Stewards in the Making:</vt:lpstr>
      <vt:lpstr>PowerPoint Presentation</vt:lpstr>
      <vt:lpstr>Skills 4 EOSC @ 4TU.ResearchData</vt:lpstr>
      <vt:lpstr>Skills 4 EOSC @ 4TU.ResearchData – key strengths</vt:lpstr>
      <vt:lpstr>Data Steward certificate course (University Vienna)</vt:lpstr>
      <vt:lpstr>Data Steward certificate course (University Vienna) – key strengths and weaknesses</vt:lpstr>
      <vt:lpstr>OpenAIRE Open Science train-the-trainer Bootcamp</vt:lpstr>
      <vt:lpstr>OpenAIRE Open Science train-the-trainer Bootcamp – key strengths and weaknesses</vt:lpstr>
      <vt:lpstr>VLIR-UOS partnerships</vt:lpstr>
      <vt:lpstr>VLIR-UOS partnerships – key strengths</vt:lpstr>
      <vt:lpstr>Introduction to Data Protection</vt:lpstr>
      <vt:lpstr>Introduction to Data Protection –  key strengths and weaknesses</vt:lpstr>
      <vt:lpstr>Essentials 4 Data Support</vt:lpstr>
      <vt:lpstr>Essentials 4 Data Support –  key strengths and weaknesses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lambr</dc:creator>
  <cp:lastModifiedBy>KENENS Ulrike</cp:lastModifiedBy>
  <cp:revision>144</cp:revision>
  <cp:lastPrinted>2016-12-19T08:56:06Z</cp:lastPrinted>
  <dcterms:created xsi:type="dcterms:W3CDTF">2009-12-01T15:52:26Z</dcterms:created>
  <dcterms:modified xsi:type="dcterms:W3CDTF">2025-05-21T10:29:10Z</dcterms:modified>
</cp:coreProperties>
</file>