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Oswald" panose="00000500000000000000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B2z+QgTc0otgK4civKWaXC+IY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4F261A-9237-431A-B85A-3F48578407DC}">
  <a:tblStyle styleId="{914F261A-9237-431A-B85A-3F48578407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2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416ad70bd7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g2416ad70bd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e44ab177bb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g1e44ab177b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804ed2e10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g2804ed2e1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e4e17e0402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1e4e17e040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e44ab177bb_0_1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19/9: Idee om een showcase en demo’s te geven op de Netwerkdag = goed idee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netwerkdag op 1 dag en geen 2 dagen want vraagt te grote belasting/afwezigheid van supportstaf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Plenaire en parallelle sessie waarvan parallelle sessies hands-on, workshops, demo’s zijn -&gt; vertaling van de PG Matchmakin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g1e44ab177bb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1e8890d7f1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g31e8890d7f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9cca73448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g339cca7344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9cca73448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g339cca7344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1e8890d7f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g31e8890d7f1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g31e8890d7f1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04c7a3621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04c7a3621d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g304c7a3621d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04c7a3621d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g304c7a3621d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g304c7a3621d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39cca7344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339cca73448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g339cca73448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a3519c63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a3519c634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35a3519c634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39cca7344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339cca73448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g339cca73448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b1b6f817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b1b6f8177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35b1b6f8177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oorblad slide">
  <p:cSld name="Voorblad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4"/>
          <p:cNvPicPr preferRelativeResize="0"/>
          <p:nvPr/>
        </p:nvPicPr>
        <p:blipFill rotWithShape="1">
          <a:blip r:embed="rId2">
            <a:alphaModFix/>
          </a:blip>
          <a:srcRect t="17324" b="295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4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7171" y="5552902"/>
            <a:ext cx="2567643" cy="692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teks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6" name="Google Shape;16;p35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5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>
  <p:cSld name="Titeldia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6"/>
          <p:cNvPicPr preferRelativeResize="0"/>
          <p:nvPr/>
        </p:nvPicPr>
        <p:blipFill rotWithShape="1">
          <a:blip r:embed="rId2">
            <a:alphaModFix amt="20000"/>
          </a:blip>
          <a:srcRect t="17324" b="295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6"/>
          <p:cNvSpPr txBox="1">
            <a:spLocks noGrp="1"/>
          </p:cNvSpPr>
          <p:nvPr>
            <p:ph type="title"/>
          </p:nvPr>
        </p:nvSpPr>
        <p:spPr>
          <a:xfrm>
            <a:off x="838200" y="2525886"/>
            <a:ext cx="10515600" cy="90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6600"/>
              <a:buFont typeface="Arial"/>
              <a:buNone/>
              <a:defRPr sz="66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body" idx="1"/>
          </p:nvPr>
        </p:nvSpPr>
        <p:spPr>
          <a:xfrm>
            <a:off x="2563019" y="3551036"/>
            <a:ext cx="7065962" cy="140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36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87" y="6176961"/>
            <a:ext cx="1301062" cy="350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indslide">
  <p:cSld name="Eind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0"/>
          <p:cNvPicPr preferRelativeResize="0"/>
          <p:nvPr/>
        </p:nvPicPr>
        <p:blipFill rotWithShape="1">
          <a:blip r:embed="rId2">
            <a:alphaModFix amt="27000"/>
          </a:blip>
          <a:srcRect t="10142" b="10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50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87" y="6176961"/>
            <a:ext cx="1301062" cy="350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object en tekst">
  <p:cSld name="Titel, object en teks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51"/>
          <p:cNvSpPr txBox="1">
            <a:spLocks noGrp="1"/>
          </p:cNvSpPr>
          <p:nvPr>
            <p:ph type="body" idx="1"/>
          </p:nvPr>
        </p:nvSpPr>
        <p:spPr>
          <a:xfrm>
            <a:off x="4846320" y="1825625"/>
            <a:ext cx="650748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51"/>
          <p:cNvSpPr>
            <a:spLocks noGrp="1"/>
          </p:cNvSpPr>
          <p:nvPr>
            <p:ph type="pic" idx="2"/>
          </p:nvPr>
        </p:nvSpPr>
        <p:spPr>
          <a:xfrm>
            <a:off x="838200" y="1825624"/>
            <a:ext cx="3867364" cy="4351339"/>
          </a:xfrm>
          <a:prstGeom prst="rect">
            <a:avLst/>
          </a:prstGeom>
          <a:noFill/>
          <a:ln>
            <a:noFill/>
          </a:ln>
        </p:spPr>
      </p:sp>
      <p:pic>
        <p:nvPicPr>
          <p:cNvPr id="30" name="Google Shape;30;p51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1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, 2 objecten en tekst">
  <p:cSld name="Titel, 2 objecten en teks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52"/>
          <p:cNvSpPr txBox="1">
            <a:spLocks noGrp="1"/>
          </p:cNvSpPr>
          <p:nvPr>
            <p:ph type="body" idx="1"/>
          </p:nvPr>
        </p:nvSpPr>
        <p:spPr>
          <a:xfrm>
            <a:off x="4846320" y="1825625"/>
            <a:ext cx="650748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2"/>
          <p:cNvSpPr>
            <a:spLocks noGrp="1"/>
          </p:cNvSpPr>
          <p:nvPr>
            <p:ph type="pic" idx="2"/>
          </p:nvPr>
        </p:nvSpPr>
        <p:spPr>
          <a:xfrm>
            <a:off x="838200" y="1825625"/>
            <a:ext cx="3867364" cy="2131233"/>
          </a:xfrm>
          <a:prstGeom prst="rect">
            <a:avLst/>
          </a:prstGeom>
          <a:noFill/>
          <a:ln>
            <a:noFill/>
          </a:ln>
        </p:spPr>
      </p:sp>
      <p:pic>
        <p:nvPicPr>
          <p:cNvPr id="36" name="Google Shape;36;p52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52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2"/>
          <p:cNvSpPr>
            <a:spLocks noGrp="1"/>
          </p:cNvSpPr>
          <p:nvPr>
            <p:ph type="pic" idx="3"/>
          </p:nvPr>
        </p:nvSpPr>
        <p:spPr>
          <a:xfrm>
            <a:off x="838200" y="4045730"/>
            <a:ext cx="3867364" cy="21312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ee kolommen">
  <p:cSld name="Twee kolomme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3"/>
          <p:cNvSpPr/>
          <p:nvPr/>
        </p:nvSpPr>
        <p:spPr>
          <a:xfrm>
            <a:off x="343352" y="768627"/>
            <a:ext cx="5541818" cy="1020417"/>
          </a:xfrm>
          <a:prstGeom prst="rect">
            <a:avLst/>
          </a:prstGeom>
          <a:solidFill>
            <a:srgbClr val="842E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53"/>
          <p:cNvSpPr/>
          <p:nvPr/>
        </p:nvSpPr>
        <p:spPr>
          <a:xfrm>
            <a:off x="6306831" y="768627"/>
            <a:ext cx="5541818" cy="1020417"/>
          </a:xfrm>
          <a:prstGeom prst="rect">
            <a:avLst/>
          </a:prstGeom>
          <a:solidFill>
            <a:srgbClr val="842E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53"/>
          <p:cNvSpPr/>
          <p:nvPr/>
        </p:nvSpPr>
        <p:spPr>
          <a:xfrm>
            <a:off x="343352" y="1789044"/>
            <a:ext cx="5541818" cy="3975652"/>
          </a:xfrm>
          <a:prstGeom prst="rect">
            <a:avLst/>
          </a:prstGeom>
          <a:solidFill>
            <a:srgbClr val="F7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3"/>
          <p:cNvSpPr/>
          <p:nvPr/>
        </p:nvSpPr>
        <p:spPr>
          <a:xfrm>
            <a:off x="6306831" y="1789044"/>
            <a:ext cx="5541818" cy="3975652"/>
          </a:xfrm>
          <a:prstGeom prst="rect">
            <a:avLst/>
          </a:prstGeom>
          <a:solidFill>
            <a:srgbClr val="F7F8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3"/>
          <p:cNvSpPr txBox="1">
            <a:spLocks noGrp="1"/>
          </p:cNvSpPr>
          <p:nvPr>
            <p:ph type="title"/>
          </p:nvPr>
        </p:nvSpPr>
        <p:spPr>
          <a:xfrm>
            <a:off x="343351" y="768627"/>
            <a:ext cx="5541819" cy="1020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53"/>
          <p:cNvSpPr txBox="1">
            <a:spLocks noGrp="1"/>
          </p:cNvSpPr>
          <p:nvPr>
            <p:ph type="body" idx="1"/>
          </p:nvPr>
        </p:nvSpPr>
        <p:spPr>
          <a:xfrm>
            <a:off x="580126" y="2077417"/>
            <a:ext cx="5091804" cy="340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53"/>
          <p:cNvSpPr txBox="1">
            <a:spLocks noGrp="1"/>
          </p:cNvSpPr>
          <p:nvPr>
            <p:ph type="body" idx="2"/>
          </p:nvPr>
        </p:nvSpPr>
        <p:spPr>
          <a:xfrm>
            <a:off x="6517100" y="2077417"/>
            <a:ext cx="5091804" cy="340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7" name="Google Shape;47;p53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53"/>
          <p:cNvSpPr txBox="1">
            <a:spLocks noGrp="1"/>
          </p:cNvSpPr>
          <p:nvPr>
            <p:ph type="body" idx="3"/>
          </p:nvPr>
        </p:nvSpPr>
        <p:spPr>
          <a:xfrm>
            <a:off x="6307138" y="768350"/>
            <a:ext cx="5530850" cy="102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9" name="Google Shape;49;p53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jdlijn">
  <p:cSld name="Tijdlij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688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body" idx="1"/>
          </p:nvPr>
        </p:nvSpPr>
        <p:spPr>
          <a:xfrm>
            <a:off x="838200" y="3790341"/>
            <a:ext cx="10515600" cy="2793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3" name="Google Shape;53;p54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54"/>
          <p:cNvSpPr/>
          <p:nvPr/>
        </p:nvSpPr>
        <p:spPr>
          <a:xfrm>
            <a:off x="838200" y="1310971"/>
            <a:ext cx="10515600" cy="136497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4D2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54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4"/>
          <p:cNvSpPr txBox="1">
            <a:spLocks noGrp="1"/>
          </p:cNvSpPr>
          <p:nvPr>
            <p:ph type="body" idx="2"/>
          </p:nvPr>
        </p:nvSpPr>
        <p:spPr>
          <a:xfrm rot="5400000">
            <a:off x="862284" y="2698417"/>
            <a:ext cx="1114425" cy="56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54"/>
          <p:cNvSpPr txBox="1">
            <a:spLocks noGrp="1"/>
          </p:cNvSpPr>
          <p:nvPr>
            <p:ph type="body" idx="3"/>
          </p:nvPr>
        </p:nvSpPr>
        <p:spPr>
          <a:xfrm rot="5400000">
            <a:off x="6000410" y="2687830"/>
            <a:ext cx="1114425" cy="56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54"/>
          <p:cNvSpPr txBox="1">
            <a:spLocks noGrp="1"/>
          </p:cNvSpPr>
          <p:nvPr>
            <p:ph type="body" idx="4"/>
          </p:nvPr>
        </p:nvSpPr>
        <p:spPr>
          <a:xfrm rot="5400000">
            <a:off x="2549625" y="2698417"/>
            <a:ext cx="1114425" cy="56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54"/>
          <p:cNvSpPr txBox="1">
            <a:spLocks noGrp="1"/>
          </p:cNvSpPr>
          <p:nvPr>
            <p:ph type="body" idx="5"/>
          </p:nvPr>
        </p:nvSpPr>
        <p:spPr>
          <a:xfrm rot="5400000">
            <a:off x="4237043" y="2698417"/>
            <a:ext cx="1114425" cy="56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54"/>
          <p:cNvSpPr txBox="1">
            <a:spLocks noGrp="1"/>
          </p:cNvSpPr>
          <p:nvPr>
            <p:ph type="body" idx="6"/>
          </p:nvPr>
        </p:nvSpPr>
        <p:spPr>
          <a:xfrm rot="5400000">
            <a:off x="7763777" y="2687831"/>
            <a:ext cx="1114425" cy="56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54"/>
          <p:cNvSpPr txBox="1">
            <a:spLocks noGrp="1"/>
          </p:cNvSpPr>
          <p:nvPr>
            <p:ph type="body" idx="7"/>
          </p:nvPr>
        </p:nvSpPr>
        <p:spPr>
          <a:xfrm rot="5400000">
            <a:off x="9527144" y="2698417"/>
            <a:ext cx="1114425" cy="56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langrijke info">
  <p:cSld name="Belangrijke inf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4" name="Google Shape;64;p55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55"/>
          <p:cNvSpPr/>
          <p:nvPr/>
        </p:nvSpPr>
        <p:spPr>
          <a:xfrm>
            <a:off x="2387048" y="1690688"/>
            <a:ext cx="7417904" cy="4140269"/>
          </a:xfrm>
          <a:prstGeom prst="rect">
            <a:avLst/>
          </a:prstGeom>
          <a:solidFill>
            <a:srgbClr val="D4D2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5"/>
          <p:cNvSpPr txBox="1">
            <a:spLocks noGrp="1"/>
          </p:cNvSpPr>
          <p:nvPr>
            <p:ph type="body" idx="1"/>
          </p:nvPr>
        </p:nvSpPr>
        <p:spPr>
          <a:xfrm>
            <a:off x="2552700" y="1956732"/>
            <a:ext cx="7086600" cy="366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Char char="o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7" name="Google Shape;67;p55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jes">
  <p:cSld name="Puntje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0" name="Google Shape;70;p56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6"/>
          <p:cNvSpPr/>
          <p:nvPr/>
        </p:nvSpPr>
        <p:spPr>
          <a:xfrm>
            <a:off x="1956352" y="2066407"/>
            <a:ext cx="1643269" cy="1643269"/>
          </a:xfrm>
          <a:prstGeom prst="ellipse">
            <a:avLst/>
          </a:prstGeom>
          <a:solidFill>
            <a:srgbClr val="D4D2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6"/>
          <p:cNvSpPr/>
          <p:nvPr/>
        </p:nvSpPr>
        <p:spPr>
          <a:xfrm>
            <a:off x="5274365" y="2066407"/>
            <a:ext cx="1643269" cy="1643269"/>
          </a:xfrm>
          <a:prstGeom prst="ellipse">
            <a:avLst/>
          </a:prstGeom>
          <a:solidFill>
            <a:srgbClr val="D4D2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6"/>
          <p:cNvSpPr/>
          <p:nvPr/>
        </p:nvSpPr>
        <p:spPr>
          <a:xfrm>
            <a:off x="8592378" y="2066407"/>
            <a:ext cx="1643269" cy="1643269"/>
          </a:xfrm>
          <a:prstGeom prst="ellipse">
            <a:avLst/>
          </a:prstGeom>
          <a:solidFill>
            <a:srgbClr val="D4D2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6"/>
          <p:cNvSpPr txBox="1">
            <a:spLocks noGrp="1"/>
          </p:cNvSpPr>
          <p:nvPr>
            <p:ph type="body" idx="1"/>
          </p:nvPr>
        </p:nvSpPr>
        <p:spPr>
          <a:xfrm>
            <a:off x="1554576" y="3969336"/>
            <a:ext cx="2500590" cy="67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56"/>
          <p:cNvSpPr txBox="1">
            <a:spLocks noGrp="1"/>
          </p:cNvSpPr>
          <p:nvPr>
            <p:ph type="body" idx="2"/>
          </p:nvPr>
        </p:nvSpPr>
        <p:spPr>
          <a:xfrm>
            <a:off x="4845704" y="3969336"/>
            <a:ext cx="2500590" cy="67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56"/>
          <p:cNvSpPr txBox="1">
            <a:spLocks noGrp="1"/>
          </p:cNvSpPr>
          <p:nvPr>
            <p:ph type="body" idx="3"/>
          </p:nvPr>
        </p:nvSpPr>
        <p:spPr>
          <a:xfrm>
            <a:off x="8163717" y="3969336"/>
            <a:ext cx="2500590" cy="67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7" name="Google Shape;77;p56" descr="Afbeelding met tekst, illustratie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6"/>
          <p:cNvSpPr txBox="1">
            <a:spLocks noGrp="1"/>
          </p:cNvSpPr>
          <p:nvPr>
            <p:ph type="body" idx="4"/>
          </p:nvPr>
        </p:nvSpPr>
        <p:spPr>
          <a:xfrm>
            <a:off x="1947423" y="2548316"/>
            <a:ext cx="1643270" cy="67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56"/>
          <p:cNvSpPr txBox="1">
            <a:spLocks noGrp="1"/>
          </p:cNvSpPr>
          <p:nvPr>
            <p:ph type="body" idx="5"/>
          </p:nvPr>
        </p:nvSpPr>
        <p:spPr>
          <a:xfrm>
            <a:off x="5274365" y="2548316"/>
            <a:ext cx="1643270" cy="67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56"/>
          <p:cNvSpPr txBox="1">
            <a:spLocks noGrp="1"/>
          </p:cNvSpPr>
          <p:nvPr>
            <p:ph type="body" idx="6"/>
          </p:nvPr>
        </p:nvSpPr>
        <p:spPr>
          <a:xfrm>
            <a:off x="8592377" y="2548316"/>
            <a:ext cx="1643270" cy="67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fieken en modellen">
  <p:cSld name="Grafieken en modelle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7"/>
          <p:cNvSpPr>
            <a:spLocks noGrp="1"/>
          </p:cNvSpPr>
          <p:nvPr>
            <p:ph type="chart" idx="2"/>
          </p:nvPr>
        </p:nvSpPr>
        <p:spPr>
          <a:xfrm>
            <a:off x="2613025" y="1538288"/>
            <a:ext cx="6965950" cy="495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7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4" name="Google Shape;84;p57" descr="Afbeelding met tekst, illustrati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8" descr="Afbeelding met zitten, paars, buiten, roze&#10;&#10;Automatisch gegenereerde beschrijving"/>
          <p:cNvPicPr preferRelativeResize="0"/>
          <p:nvPr/>
        </p:nvPicPr>
        <p:blipFill rotWithShape="1">
          <a:blip r:embed="rId2">
            <a:alphaModFix/>
          </a:blip>
          <a:srcRect l="4773" t="-8790" r="2006" b="37316"/>
          <a:stretch/>
        </p:blipFill>
        <p:spPr>
          <a:xfrm flipH="1">
            <a:off x="-1" y="5024506"/>
            <a:ext cx="2415484" cy="183349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8"/>
          <p:cNvSpPr>
            <a:spLocks noGrp="1"/>
          </p:cNvSpPr>
          <p:nvPr>
            <p:ph type="pic" idx="2"/>
          </p:nvPr>
        </p:nvSpPr>
        <p:spPr>
          <a:xfrm>
            <a:off x="838200" y="1855788"/>
            <a:ext cx="4006850" cy="4202112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58"/>
          <p:cNvSpPr txBox="1">
            <a:spLocks noGrp="1"/>
          </p:cNvSpPr>
          <p:nvPr>
            <p:ph type="body" idx="1"/>
          </p:nvPr>
        </p:nvSpPr>
        <p:spPr>
          <a:xfrm>
            <a:off x="5502671" y="1855788"/>
            <a:ext cx="6336016" cy="2095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42EC7"/>
              </a:buClr>
              <a:buSzPts val="2800"/>
              <a:buFont typeface="Courier New"/>
              <a:buNone/>
              <a:defRPr sz="28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42EC7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9" name="Google Shape;89;p58"/>
          <p:cNvPicPr preferRelativeResize="0"/>
          <p:nvPr/>
        </p:nvPicPr>
        <p:blipFill rotWithShape="1">
          <a:blip r:embed="rId3">
            <a:alphaModFix/>
          </a:blip>
          <a:srcRect l="9033" t="10049" r="9718" b="31014"/>
          <a:stretch/>
        </p:blipFill>
        <p:spPr>
          <a:xfrm>
            <a:off x="4094524" y="1417153"/>
            <a:ext cx="1209363" cy="877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8" descr="Afbeelding met tekst, illustratie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52892" y="6176963"/>
            <a:ext cx="1301057" cy="35072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8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842E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kEF_ZQQJT-4OfCuZwq7oTB4e2lC0NhwEaXxdD9CMOs/edit?usp=shar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/>
          <p:nvPr/>
        </p:nvSpPr>
        <p:spPr>
          <a:xfrm>
            <a:off x="14410944" y="3950208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096008" y="4158300"/>
            <a:ext cx="54708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Project gro</a:t>
            </a: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 MATCHMAKING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Results 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0525250" y="6180900"/>
            <a:ext cx="1025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416ad70bd7_0_25"/>
          <p:cNvSpPr/>
          <p:nvPr/>
        </p:nvSpPr>
        <p:spPr>
          <a:xfrm>
            <a:off x="2190592" y="2857703"/>
            <a:ext cx="2068500" cy="1971300"/>
          </a:xfrm>
          <a:prstGeom prst="ellipse">
            <a:avLst/>
          </a:prstGeom>
          <a:solidFill>
            <a:schemeClr val="lt1"/>
          </a:solidFill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2416ad70bd7_0_25"/>
          <p:cNvSpPr txBox="1">
            <a:spLocks noGrp="1"/>
          </p:cNvSpPr>
          <p:nvPr>
            <p:ph type="title"/>
          </p:nvPr>
        </p:nvSpPr>
        <p:spPr>
          <a:xfrm>
            <a:off x="838200" y="3743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project group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Project scope &amp; objectives </a:t>
            </a:r>
            <a:br>
              <a:rPr lang="en-US"/>
            </a:br>
            <a:r>
              <a:rPr lang="en-US" sz="3000" b="1">
                <a:solidFill>
                  <a:schemeClr val="dk1"/>
                </a:solidFill>
              </a:rPr>
              <a:t>Definition of the issue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05" name="Google Shape;105;g2416ad70bd7_0_25"/>
          <p:cNvSpPr txBox="1"/>
          <p:nvPr/>
        </p:nvSpPr>
        <p:spPr>
          <a:xfrm>
            <a:off x="8699888" y="4821350"/>
            <a:ext cx="31680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08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service catalogue &amp; matchmaking network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2416ad70bd7_0_25"/>
          <p:cNvPicPr preferRelativeResize="0"/>
          <p:nvPr/>
        </p:nvPicPr>
        <p:blipFill rotWithShape="1">
          <a:blip r:embed="rId3">
            <a:alphaModFix/>
          </a:blip>
          <a:srcRect l="50843" t="71797" r="26859" b="4996"/>
          <a:stretch/>
        </p:blipFill>
        <p:spPr>
          <a:xfrm>
            <a:off x="6451261" y="2985726"/>
            <a:ext cx="1273771" cy="132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2416ad70bd7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2906" y="2330022"/>
            <a:ext cx="633052" cy="138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2416ad70bd7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5450" y="3710092"/>
            <a:ext cx="633052" cy="138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2416ad70bd7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9010" y="2330022"/>
            <a:ext cx="633052" cy="138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2416ad70bd7_0_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9027" y="3710092"/>
            <a:ext cx="633052" cy="138699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416ad70bd7_0_25"/>
          <p:cNvSpPr txBox="1"/>
          <p:nvPr/>
        </p:nvSpPr>
        <p:spPr>
          <a:xfrm>
            <a:off x="5773975" y="4821350"/>
            <a:ext cx="26283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08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inter-institutional</a:t>
            </a:r>
            <a:b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g2416ad70bd7_0_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87250" y="2930902"/>
            <a:ext cx="2283534" cy="151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2416ad70bd7_0_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2867" y="3189101"/>
            <a:ext cx="1371775" cy="253364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2416ad70bd7_0_25"/>
          <p:cNvSpPr txBox="1"/>
          <p:nvPr/>
        </p:nvSpPr>
        <p:spPr>
          <a:xfrm>
            <a:off x="2542873" y="2614017"/>
            <a:ext cx="20685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08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lang="en-US" sz="15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5000" b="0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2416ad70bd7_0_25"/>
          <p:cNvSpPr/>
          <p:nvPr/>
        </p:nvSpPr>
        <p:spPr>
          <a:xfrm>
            <a:off x="7774025" y="3129100"/>
            <a:ext cx="1037700" cy="11226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416ad70bd7_0_25"/>
          <p:cNvSpPr txBox="1"/>
          <p:nvPr/>
        </p:nvSpPr>
        <p:spPr>
          <a:xfrm>
            <a:off x="2132343" y="4876624"/>
            <a:ext cx="3363600" cy="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Inter-institutional infrastructure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2416ad70bd7_0_25"/>
          <p:cNvSpPr/>
          <p:nvPr/>
        </p:nvSpPr>
        <p:spPr>
          <a:xfrm>
            <a:off x="5146138" y="3267825"/>
            <a:ext cx="1037700" cy="11226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e44ab177bb_0_110"/>
          <p:cNvSpPr txBox="1">
            <a:spLocks noGrp="1"/>
          </p:cNvSpPr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project group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Project scope &amp; objectieven </a:t>
            </a:r>
            <a:br>
              <a:rPr lang="en-US"/>
            </a:br>
            <a:r>
              <a:rPr lang="en-US"/>
              <a:t>  </a:t>
            </a:r>
            <a:r>
              <a:rPr lang="en-US" sz="3000" b="1">
                <a:solidFill>
                  <a:schemeClr val="dk1"/>
                </a:solidFill>
              </a:rPr>
              <a:t>Target 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23" name="Google Shape;123;g1e44ab177bb_0_110"/>
          <p:cNvSpPr txBox="1"/>
          <p:nvPr/>
        </p:nvSpPr>
        <p:spPr>
          <a:xfrm>
            <a:off x="2274300" y="2784975"/>
            <a:ext cx="2309400" cy="129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Research data Tools</a:t>
            </a:r>
            <a:endParaRPr sz="36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e44ab177bb_0_110"/>
          <p:cNvSpPr txBox="1"/>
          <p:nvPr/>
        </p:nvSpPr>
        <p:spPr>
          <a:xfrm>
            <a:off x="7138375" y="2784975"/>
            <a:ext cx="2233500" cy="129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Persons</a:t>
            </a:r>
            <a:endParaRPr sz="36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1e44ab177bb_0_110"/>
          <p:cNvSpPr txBox="1"/>
          <p:nvPr/>
        </p:nvSpPr>
        <p:spPr>
          <a:xfrm>
            <a:off x="1143000" y="4762438"/>
            <a:ext cx="1676400" cy="492600"/>
          </a:xfrm>
          <a:prstGeom prst="rect">
            <a:avLst/>
          </a:prstGeom>
          <a:solidFill>
            <a:srgbClr val="D4D2E8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Current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g1e44ab177bb_0_110"/>
          <p:cNvPicPr preferRelativeResize="0"/>
          <p:nvPr/>
        </p:nvPicPr>
        <p:blipFill rotWithShape="1">
          <a:blip r:embed="rId3">
            <a:alphaModFix/>
          </a:blip>
          <a:srcRect b="12110"/>
          <a:stretch/>
        </p:blipFill>
        <p:spPr>
          <a:xfrm>
            <a:off x="7809225" y="1664725"/>
            <a:ext cx="1044201" cy="91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1e44ab177bb_0_110"/>
          <p:cNvSpPr txBox="1"/>
          <p:nvPr/>
        </p:nvSpPr>
        <p:spPr>
          <a:xfrm>
            <a:off x="5386475" y="4625500"/>
            <a:ext cx="257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g1e44ab177bb_0_110"/>
          <p:cNvPicPr preferRelativeResize="0"/>
          <p:nvPr/>
        </p:nvPicPr>
        <p:blipFill rotWithShape="1">
          <a:blip r:embed="rId4">
            <a:alphaModFix/>
          </a:blip>
          <a:srcRect b="17409"/>
          <a:stretch/>
        </p:blipFill>
        <p:spPr>
          <a:xfrm>
            <a:off x="2527325" y="1501979"/>
            <a:ext cx="1349526" cy="1114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e44ab177bb_0_110"/>
          <p:cNvSpPr txBox="1"/>
          <p:nvPr/>
        </p:nvSpPr>
        <p:spPr>
          <a:xfrm>
            <a:off x="4156125" y="4762438"/>
            <a:ext cx="1676400" cy="492600"/>
          </a:xfrm>
          <a:prstGeom prst="rect">
            <a:avLst/>
          </a:prstGeom>
          <a:solidFill>
            <a:srgbClr val="D4D2E8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Future</a:t>
            </a:r>
            <a:endParaRPr sz="20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1e44ab177bb_0_110"/>
          <p:cNvSpPr txBox="1"/>
          <p:nvPr/>
        </p:nvSpPr>
        <p:spPr>
          <a:xfrm>
            <a:off x="4284900" y="20387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1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Synergies</a:t>
            </a:r>
            <a:endParaRPr sz="2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e44ab177bb_0_110"/>
          <p:cNvSpPr txBox="1"/>
          <p:nvPr/>
        </p:nvSpPr>
        <p:spPr>
          <a:xfrm>
            <a:off x="4361100" y="3263588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1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Matchmaking</a:t>
            </a:r>
            <a:endParaRPr sz="2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g1e44ab177bb_0_110"/>
          <p:cNvCxnSpPr>
            <a:stCxn id="123" idx="0"/>
            <a:endCxn id="124" idx="0"/>
          </p:cNvCxnSpPr>
          <p:nvPr/>
        </p:nvCxnSpPr>
        <p:spPr>
          <a:xfrm rot="-5400000" flipH="1">
            <a:off x="5841750" y="372225"/>
            <a:ext cx="600" cy="4826100"/>
          </a:xfrm>
          <a:prstGeom prst="curvedConnector3">
            <a:avLst>
              <a:gd name="adj1" fmla="val -396875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g1e44ab177bb_0_110"/>
          <p:cNvCxnSpPr>
            <a:stCxn id="124" idx="2"/>
            <a:endCxn id="123" idx="2"/>
          </p:cNvCxnSpPr>
          <p:nvPr/>
        </p:nvCxnSpPr>
        <p:spPr>
          <a:xfrm rot="5400000">
            <a:off x="5841775" y="1665225"/>
            <a:ext cx="600" cy="4826100"/>
          </a:xfrm>
          <a:prstGeom prst="curvedConnector3">
            <a:avLst>
              <a:gd name="adj1" fmla="val 396875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4" name="Google Shape;134;g1e44ab177bb_0_110"/>
          <p:cNvCxnSpPr>
            <a:stCxn id="123" idx="2"/>
            <a:endCxn id="125" idx="0"/>
          </p:cNvCxnSpPr>
          <p:nvPr/>
        </p:nvCxnSpPr>
        <p:spPr>
          <a:xfrm rot="5400000">
            <a:off x="2362800" y="3696375"/>
            <a:ext cx="684600" cy="14478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5" name="Google Shape;135;g1e44ab177bb_0_110"/>
          <p:cNvCxnSpPr>
            <a:stCxn id="123" idx="2"/>
            <a:endCxn id="129" idx="0"/>
          </p:cNvCxnSpPr>
          <p:nvPr/>
        </p:nvCxnSpPr>
        <p:spPr>
          <a:xfrm rot="-5400000" flipH="1">
            <a:off x="3869400" y="3637575"/>
            <a:ext cx="684600" cy="15654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" name="Google Shape;136;g1e44ab177bb_0_110"/>
          <p:cNvSpPr txBox="1"/>
          <p:nvPr/>
        </p:nvSpPr>
        <p:spPr>
          <a:xfrm>
            <a:off x="2274300" y="5701325"/>
            <a:ext cx="84951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1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Fostering collaboration &amp; knowledge sharing (Synergies)</a:t>
            </a:r>
            <a:endParaRPr sz="2400" b="1" i="1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1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Discussing current and future tools</a:t>
            </a:r>
            <a:endParaRPr sz="2400" b="1" i="1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804ed2e106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project group 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42" name="Google Shape;142;g2804ed2e106_0_0"/>
          <p:cNvSpPr txBox="1">
            <a:spLocks noGrp="1"/>
          </p:cNvSpPr>
          <p:nvPr>
            <p:ph type="body" idx="1"/>
          </p:nvPr>
        </p:nvSpPr>
        <p:spPr>
          <a:xfrm>
            <a:off x="322875" y="996975"/>
            <a:ext cx="11773800" cy="552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7F8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800" b="1">
                <a:latin typeface="Calibri"/>
                <a:ea typeface="Calibri"/>
                <a:cs typeface="Calibri"/>
                <a:sym typeface="Calibri"/>
              </a:rPr>
              <a:t>Projectcharter </a:t>
            </a:r>
            <a:br>
              <a:rPr lang="en-US" sz="4800" b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What difference will this PG make?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b="1"/>
              <a:t>  </a:t>
            </a:r>
            <a:endParaRPr b="1"/>
          </a:p>
        </p:txBody>
      </p:sp>
      <p:sp>
        <p:nvSpPr>
          <p:cNvPr id="143" name="Google Shape;143;g2804ed2e106_0_0"/>
          <p:cNvSpPr txBox="1"/>
          <p:nvPr/>
        </p:nvSpPr>
        <p:spPr>
          <a:xfrm>
            <a:off x="6480099" y="3082425"/>
            <a:ext cx="5478900" cy="3223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Overview forest of tools</a:t>
            </a:r>
            <a:endParaRPr sz="2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Char char="●"/>
            </a:pPr>
            <a:r>
              <a:rPr lang="en-US" sz="26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tools </a:t>
            </a:r>
            <a:endParaRPr sz="260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Char char="●"/>
            </a:pPr>
            <a:r>
              <a:rPr lang="en-US" sz="26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experiences</a:t>
            </a:r>
            <a:endParaRPr sz="260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Char char="●"/>
            </a:pPr>
            <a:r>
              <a:rPr lang="en-US" sz="26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experts</a:t>
            </a:r>
            <a:endParaRPr sz="260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Char char="●"/>
            </a:pPr>
            <a:r>
              <a:rPr lang="en-US" sz="26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institutions</a:t>
            </a:r>
            <a:endParaRPr sz="260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g2804ed2e10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204" y="3082425"/>
            <a:ext cx="5478901" cy="365842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2804ed2e106_0_0"/>
          <p:cNvSpPr txBox="1"/>
          <p:nvPr/>
        </p:nvSpPr>
        <p:spPr>
          <a:xfrm>
            <a:off x="1802900" y="2424125"/>
            <a:ext cx="10028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See the forest (tools-landscape) through the trees (tools)</a:t>
            </a:r>
            <a:endParaRPr i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e4e17e0402_0_3"/>
          <p:cNvSpPr txBox="1">
            <a:spLocks noGrp="1"/>
          </p:cNvSpPr>
          <p:nvPr>
            <p:ph type="body" idx="1"/>
          </p:nvPr>
        </p:nvSpPr>
        <p:spPr>
          <a:xfrm>
            <a:off x="291800" y="1028050"/>
            <a:ext cx="11773800" cy="552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7F8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800" b="1">
                <a:latin typeface="Calibri"/>
                <a:ea typeface="Calibri"/>
                <a:cs typeface="Calibri"/>
                <a:sym typeface="Calibri"/>
              </a:rPr>
              <a:t>Projectcharter </a:t>
            </a:r>
            <a:br>
              <a:rPr lang="en-US" sz="4800" b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What difference will this PG make?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b="1"/>
              <a:t>  </a:t>
            </a:r>
            <a:endParaRPr b="1"/>
          </a:p>
        </p:txBody>
      </p:sp>
      <p:sp>
        <p:nvSpPr>
          <p:cNvPr id="151" name="Google Shape;151;g1e4e17e0402_0_3"/>
          <p:cNvSpPr txBox="1">
            <a:spLocks noGrp="1"/>
          </p:cNvSpPr>
          <p:nvPr>
            <p:ph type="title"/>
          </p:nvPr>
        </p:nvSpPr>
        <p:spPr>
          <a:xfrm>
            <a:off x="7291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project group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52" name="Google Shape;152;g1e4e17e0402_0_3"/>
          <p:cNvSpPr txBox="1"/>
          <p:nvPr/>
        </p:nvSpPr>
        <p:spPr>
          <a:xfrm>
            <a:off x="7521000" y="4846300"/>
            <a:ext cx="4293600" cy="141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Possibilities to educate</a:t>
            </a: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1e4e17e0402_0_3"/>
          <p:cNvSpPr txBox="1"/>
          <p:nvPr/>
        </p:nvSpPr>
        <p:spPr>
          <a:xfrm>
            <a:off x="1559300" y="2709250"/>
            <a:ext cx="4461900" cy="141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●"/>
            </a:pP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Easier choosing institutional tools</a:t>
            </a: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●"/>
            </a:pP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Better, faster service for researchers</a:t>
            </a: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1e4e17e0402_0_3"/>
          <p:cNvSpPr txBox="1"/>
          <p:nvPr/>
        </p:nvSpPr>
        <p:spPr>
          <a:xfrm>
            <a:off x="7521000" y="2663213"/>
            <a:ext cx="4369200" cy="141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Finding synergies</a:t>
            </a: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(to exchange experiences or purchasing a tool together)</a:t>
            </a: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g1e4e17e0402_0_3"/>
          <p:cNvPicPr preferRelativeResize="0"/>
          <p:nvPr/>
        </p:nvPicPr>
        <p:blipFill rotWithShape="1">
          <a:blip r:embed="rId3">
            <a:alphaModFix/>
          </a:blip>
          <a:srcRect r="14029"/>
          <a:stretch/>
        </p:blipFill>
        <p:spPr>
          <a:xfrm>
            <a:off x="566347" y="2766150"/>
            <a:ext cx="1139658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e4e17e0402_0_3"/>
          <p:cNvPicPr preferRelativeResize="0"/>
          <p:nvPr/>
        </p:nvPicPr>
        <p:blipFill rotWithShape="1">
          <a:blip r:embed="rId4">
            <a:alphaModFix/>
          </a:blip>
          <a:srcRect l="7044" t="11558" r="74315" b="72104"/>
          <a:stretch/>
        </p:blipFill>
        <p:spPr>
          <a:xfrm>
            <a:off x="6392350" y="4960775"/>
            <a:ext cx="1278351" cy="1188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1e4e17e0402_0_3"/>
          <p:cNvSpPr txBox="1"/>
          <p:nvPr/>
        </p:nvSpPr>
        <p:spPr>
          <a:xfrm>
            <a:off x="2024875" y="2335875"/>
            <a:ext cx="3153000" cy="46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FASTER SERVICE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1e4e17e0402_0_3"/>
          <p:cNvSpPr txBox="1"/>
          <p:nvPr/>
        </p:nvSpPr>
        <p:spPr>
          <a:xfrm>
            <a:off x="8129100" y="2335875"/>
            <a:ext cx="3153000" cy="46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SYNERGIES</a:t>
            </a:r>
            <a:endParaRPr sz="1800" b="1" i="0" u="none" strike="noStrike" cap="non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1e4e17e0402_0_3"/>
          <p:cNvSpPr txBox="1"/>
          <p:nvPr/>
        </p:nvSpPr>
        <p:spPr>
          <a:xfrm>
            <a:off x="7970125" y="4599200"/>
            <a:ext cx="3153000" cy="46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  <a:endParaRPr sz="1800" b="1" i="0" u="none" strike="noStrike" cap="non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1e4e17e0402_0_3"/>
          <p:cNvSpPr txBox="1"/>
          <p:nvPr/>
        </p:nvSpPr>
        <p:spPr>
          <a:xfrm>
            <a:off x="2024875" y="4386775"/>
            <a:ext cx="3153000" cy="46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EFFICIENCY</a:t>
            </a:r>
            <a:endParaRPr sz="1800" b="1" i="0" u="none" strike="noStrike" cap="non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e4e17e0402_0_3"/>
          <p:cNvSpPr txBox="1"/>
          <p:nvPr/>
        </p:nvSpPr>
        <p:spPr>
          <a:xfrm>
            <a:off x="1472025" y="4749175"/>
            <a:ext cx="4620900" cy="141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Efficienter working </a:t>
            </a:r>
            <a:b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(no double work)</a:t>
            </a: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1e4e17e0402_0_3"/>
          <p:cNvPicPr preferRelativeResize="0"/>
          <p:nvPr/>
        </p:nvPicPr>
        <p:blipFill rotWithShape="1">
          <a:blip r:embed="rId5">
            <a:alphaModFix/>
          </a:blip>
          <a:srcRect l="19227" r="11329"/>
          <a:stretch/>
        </p:blipFill>
        <p:spPr>
          <a:xfrm>
            <a:off x="6431700" y="2842087"/>
            <a:ext cx="1199649" cy="115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1e4e17e0402_0_3"/>
          <p:cNvPicPr preferRelativeResize="0"/>
          <p:nvPr/>
        </p:nvPicPr>
        <p:blipFill rotWithShape="1">
          <a:blip r:embed="rId6">
            <a:alphaModFix/>
          </a:blip>
          <a:srcRect t="11275"/>
          <a:stretch/>
        </p:blipFill>
        <p:spPr>
          <a:xfrm flipH="1">
            <a:off x="508038" y="5319600"/>
            <a:ext cx="1367250" cy="86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1e4e17e0402_0_3"/>
          <p:cNvPicPr preferRelativeResize="0"/>
          <p:nvPr/>
        </p:nvPicPr>
        <p:blipFill rotWithShape="1">
          <a:blip r:embed="rId6">
            <a:alphaModFix/>
          </a:blip>
          <a:srcRect t="9158" b="11273"/>
          <a:stretch/>
        </p:blipFill>
        <p:spPr>
          <a:xfrm>
            <a:off x="508050" y="4542550"/>
            <a:ext cx="1367226" cy="77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1e4e17e0402_0_3"/>
          <p:cNvSpPr txBox="1"/>
          <p:nvPr/>
        </p:nvSpPr>
        <p:spPr>
          <a:xfrm>
            <a:off x="2439625" y="6553150"/>
            <a:ext cx="23235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dk1"/>
                </a:solidFill>
              </a:rPr>
              <a:t>Image Source: Freepik</a:t>
            </a:r>
            <a:endParaRPr sz="800" b="1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e44ab177bb_0_156"/>
          <p:cNvSpPr txBox="1"/>
          <p:nvPr/>
        </p:nvSpPr>
        <p:spPr>
          <a:xfrm>
            <a:off x="7579375" y="2695038"/>
            <a:ext cx="3370500" cy="24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600"/>
              <a:buFont typeface="Courier New"/>
              <a:buChar char="●"/>
            </a:pPr>
            <a:r>
              <a:rPr lang="en-U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Catalogue with services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600"/>
              <a:buFont typeface="Courier New"/>
              <a:buChar char="o"/>
            </a:pPr>
            <a:r>
              <a:rPr lang="en-U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Description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600"/>
              <a:buFont typeface="Courier New"/>
              <a:buChar char="o"/>
            </a:pPr>
            <a:r>
              <a:rPr lang="en-U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Institutions  &amp; Experts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600"/>
              <a:buFont typeface="Courier New"/>
              <a:buChar char="o"/>
            </a:pPr>
            <a:r>
              <a:rPr lang="en-U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Experiences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600"/>
              <a:buFont typeface="Courier New"/>
              <a:buChar char="o"/>
            </a:pPr>
            <a:r>
              <a:rPr lang="en-US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 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1e44ab177bb_0_156"/>
          <p:cNvSpPr txBox="1">
            <a:spLocks noGrp="1"/>
          </p:cNvSpPr>
          <p:nvPr>
            <p:ph type="title"/>
          </p:nvPr>
        </p:nvSpPr>
        <p:spPr>
          <a:xfrm>
            <a:off x="144940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Project scope &amp; objectieven </a:t>
            </a:r>
            <a:br>
              <a:rPr lang="en-US"/>
            </a:br>
            <a:r>
              <a:rPr lang="en-US"/>
              <a:t>  </a:t>
            </a:r>
            <a:r>
              <a:rPr lang="en-US" sz="3000" b="1">
                <a:solidFill>
                  <a:schemeClr val="dk1"/>
                </a:solidFill>
              </a:rPr>
              <a:t>Resources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72" name="Google Shape;172;g1e44ab177bb_0_156"/>
          <p:cNvSpPr txBox="1"/>
          <p:nvPr/>
        </p:nvSpPr>
        <p:spPr>
          <a:xfrm>
            <a:off x="8611720" y="4544150"/>
            <a:ext cx="1305786" cy="492600"/>
          </a:xfrm>
          <a:prstGeom prst="rect">
            <a:avLst/>
          </a:prstGeom>
          <a:solidFill>
            <a:srgbClr val="D4D2E8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Platform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1e44ab177bb_0_156"/>
          <p:cNvSpPr txBox="1"/>
          <p:nvPr/>
        </p:nvSpPr>
        <p:spPr>
          <a:xfrm>
            <a:off x="1249575" y="2401825"/>
            <a:ext cx="3253200" cy="2401200"/>
          </a:xfrm>
          <a:prstGeom prst="rect">
            <a:avLst/>
          </a:prstGeom>
          <a:solidFill>
            <a:srgbClr val="D4D2E8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CURRENT/ F</a:t>
            </a:r>
            <a:r>
              <a:rPr lang="en-US" sz="2000" b="1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UTURE</a:t>
            </a: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 INPUT</a:t>
            </a:r>
            <a:endParaRPr sz="20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400"/>
              <a:buFont typeface="Calibri"/>
              <a:buAutoNum type="arabicPeriod"/>
            </a:pPr>
            <a:r>
              <a:rPr lang="en-US" sz="14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Knowledge hub</a:t>
            </a:r>
            <a:endParaRPr sz="14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400"/>
              <a:buFont typeface="Calibri"/>
              <a:buAutoNum type="arabicPeriod"/>
            </a:pPr>
            <a:r>
              <a:rPr lang="en-US" sz="14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Technical working group</a:t>
            </a:r>
            <a:endParaRPr sz="14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400"/>
              <a:buFont typeface="Calibri"/>
              <a:buAutoNum type="arabicPeriod"/>
            </a:pPr>
            <a:r>
              <a:rPr lang="en-US" b="1">
                <a:solidFill>
                  <a:srgbClr val="6FA8DC"/>
                </a:solidFill>
                <a:latin typeface="Calibri"/>
                <a:ea typeface="Calibri"/>
                <a:cs typeface="Calibri"/>
                <a:sym typeface="Calibri"/>
              </a:rPr>
              <a:t>Networkday FRDN</a:t>
            </a:r>
            <a:endParaRPr b="1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PAST INPUT</a:t>
            </a:r>
            <a:endParaRPr sz="20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400"/>
              <a:buFont typeface="Calibri"/>
              <a:buAutoNum type="arabicPeriod"/>
            </a:pPr>
            <a:r>
              <a:rPr lang="en-US" sz="14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Matchmaking sessions</a:t>
            </a:r>
            <a:endParaRPr sz="1400" b="1" i="0" u="none" strike="noStrike" cap="none">
              <a:solidFill>
                <a:srgbClr val="842E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1400"/>
              <a:buFont typeface="Calibri"/>
              <a:buAutoNum type="arabicPeriod"/>
            </a:pPr>
            <a:r>
              <a:rPr lang="en-US" sz="14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Architecture matrix</a:t>
            </a:r>
            <a:endParaRPr sz="1400" b="1" i="0" u="none" strike="noStrike" cap="none">
              <a:solidFill>
                <a:srgbClr val="6FA8D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baseline="30000">
              <a:solidFill>
                <a:srgbClr val="6FA8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1e44ab177bb_0_156"/>
          <p:cNvSpPr/>
          <p:nvPr/>
        </p:nvSpPr>
        <p:spPr>
          <a:xfrm>
            <a:off x="2402275" y="1514425"/>
            <a:ext cx="726900" cy="7269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6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e44ab177bb_0_156"/>
          <p:cNvSpPr/>
          <p:nvPr/>
        </p:nvSpPr>
        <p:spPr>
          <a:xfrm>
            <a:off x="8901163" y="1456425"/>
            <a:ext cx="726900" cy="7269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6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g1e44ab177bb_0_156"/>
          <p:cNvCxnSpPr/>
          <p:nvPr/>
        </p:nvCxnSpPr>
        <p:spPr>
          <a:xfrm rot="10800000" flipH="1">
            <a:off x="4648475" y="2681000"/>
            <a:ext cx="2676900" cy="9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7" name="Google Shape;177;g1e44ab177bb_0_156"/>
          <p:cNvSpPr txBox="1"/>
          <p:nvPr/>
        </p:nvSpPr>
        <p:spPr>
          <a:xfrm>
            <a:off x="8749673" y="4005500"/>
            <a:ext cx="878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08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lang="en-US" sz="10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00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1e44ab177bb_0_156"/>
          <p:cNvSpPr txBox="1"/>
          <p:nvPr/>
        </p:nvSpPr>
        <p:spPr>
          <a:xfrm>
            <a:off x="9533063" y="41130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Cost, benefits</a:t>
            </a:r>
            <a:endParaRPr sz="1600" b="0" i="1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1e44ab177bb_0_156"/>
          <p:cNvSpPr txBox="1"/>
          <p:nvPr/>
        </p:nvSpPr>
        <p:spPr>
          <a:xfrm>
            <a:off x="7579375" y="2368101"/>
            <a:ext cx="3370500" cy="492600"/>
          </a:xfrm>
          <a:prstGeom prst="rect">
            <a:avLst/>
          </a:prstGeom>
          <a:solidFill>
            <a:srgbClr val="D4D2E8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42EC7"/>
                </a:solidFill>
                <a:latin typeface="Calibri"/>
                <a:ea typeface="Calibri"/>
                <a:cs typeface="Calibri"/>
                <a:sym typeface="Calibri"/>
              </a:rPr>
              <a:t>Spreadsheet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1e8890d7f1_0_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85" name="Google Shape;185;g31e8890d7f1_0_13"/>
          <p:cNvSpPr txBox="1">
            <a:spLocks noGrp="1"/>
          </p:cNvSpPr>
          <p:nvPr>
            <p:ph type="body" idx="1"/>
          </p:nvPr>
        </p:nvSpPr>
        <p:spPr>
          <a:xfrm>
            <a:off x="291800" y="1028050"/>
            <a:ext cx="11773800" cy="552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7F8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800" b="1">
                <a:latin typeface="Calibri"/>
                <a:ea typeface="Calibri"/>
                <a:cs typeface="Calibri"/>
                <a:sym typeface="Calibri"/>
              </a:rPr>
              <a:t>The Flemish RDM tools experiences list </a:t>
            </a:r>
            <a:br>
              <a:rPr lang="en-US" sz="4800" b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What difference will this PG make?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b="1"/>
              <a:t>  </a:t>
            </a:r>
            <a:endParaRPr b="1"/>
          </a:p>
        </p:txBody>
      </p:sp>
      <p:pic>
        <p:nvPicPr>
          <p:cNvPr id="186" name="Google Shape;186;g31e8890d7f1_0_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013" y="1863450"/>
            <a:ext cx="10141976" cy="457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31e8890d7f1_0_13"/>
          <p:cNvSpPr txBox="1"/>
          <p:nvPr/>
        </p:nvSpPr>
        <p:spPr>
          <a:xfrm>
            <a:off x="428725" y="4587875"/>
            <a:ext cx="57216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+60 Tools</a:t>
            </a:r>
            <a:endParaRPr sz="4400" b="0" i="0" u="none" strike="noStrike" cap="non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+100 Experiences</a:t>
            </a:r>
            <a:endParaRPr sz="4400" b="0" i="0" u="none" strike="noStrike" cap="non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9cca73448_0_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193" name="Google Shape;193;g339cca73448_0_2"/>
          <p:cNvSpPr txBox="1">
            <a:spLocks noGrp="1"/>
          </p:cNvSpPr>
          <p:nvPr>
            <p:ph type="body" idx="1"/>
          </p:nvPr>
        </p:nvSpPr>
        <p:spPr>
          <a:xfrm>
            <a:off x="291800" y="976250"/>
            <a:ext cx="11773800" cy="4742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7F8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800" b="1">
                <a:latin typeface="Calibri"/>
                <a:ea typeface="Calibri"/>
                <a:cs typeface="Calibri"/>
                <a:sym typeface="Calibri"/>
              </a:rPr>
              <a:t>The Flemish RDM tools experiences list </a:t>
            </a:r>
            <a:br>
              <a:rPr lang="en-US" sz="4800" b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Metadata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b="1"/>
              <a:t>  </a:t>
            </a:r>
            <a:endParaRPr b="1"/>
          </a:p>
        </p:txBody>
      </p:sp>
      <p:graphicFrame>
        <p:nvGraphicFramePr>
          <p:cNvPr id="194" name="Google Shape;194;g339cca73448_0_2"/>
          <p:cNvGraphicFramePr/>
          <p:nvPr/>
        </p:nvGraphicFramePr>
        <p:xfrm>
          <a:off x="1312700" y="259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{914F261A-9237-431A-B85A-3F48578407DC}</a:tableStyleId>
              </a:tblPr>
              <a:tblGrid>
                <a:gridCol w="161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2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</a:rPr>
                        <a:t>Fields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</a:rPr>
                        <a:t>More info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A61C00"/>
                          </a:solidFill>
                        </a:rPr>
                        <a:t>Title of the tool</a:t>
                      </a:r>
                      <a:endParaRPr sz="10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What is the title of the tool?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A61C00"/>
                          </a:solidFill>
                        </a:rPr>
                        <a:t>Category</a:t>
                      </a:r>
                      <a:endParaRPr sz="10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To which RDM category tool</a:t>
                      </a:r>
                      <a:endParaRPr sz="10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belongs this tool to?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A61C00"/>
                          </a:solidFill>
                        </a:rPr>
                        <a:t>Description</a:t>
                      </a:r>
                      <a:endParaRPr sz="10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Short description of the tool/ technique used in your university.</a:t>
                      </a:r>
                      <a:endParaRPr sz="10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What are the main (&amp; sub) functionalities of this tool?</a:t>
                      </a:r>
                      <a:endParaRPr sz="10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i="1"/>
                        <a:t>(E.g. de-identification (generalization, supression), ... )</a:t>
                      </a:r>
                      <a:endParaRPr sz="1000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3C47D"/>
                          </a:solidFill>
                        </a:rPr>
                        <a:t>Experiences</a:t>
                      </a:r>
                      <a:endParaRPr sz="10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Please tell us your experience with the tool</a:t>
                      </a:r>
                      <a:r>
                        <a:rPr lang="en-US" sz="1000" i="1"/>
                        <a:t>.</a:t>
                      </a:r>
                      <a:endParaRPr sz="1000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i="1"/>
                        <a:t>(e.g. User-friendly because of good GUI, efficient because..., ..</a:t>
                      </a:r>
                      <a:r>
                        <a:rPr lang="en-US" sz="1000"/>
                        <a:t>.</a:t>
                      </a:r>
                      <a:endParaRPr sz="100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A61C00"/>
                          </a:solidFill>
                        </a:rPr>
                        <a:t>Website tool</a:t>
                      </a:r>
                      <a:endParaRPr sz="10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What is the official website of this tool?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A61C00"/>
                          </a:solidFill>
                        </a:rPr>
                        <a:t>Contactinfo person</a:t>
                      </a:r>
                      <a:endParaRPr sz="10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Contactperson's institutional email</a:t>
                      </a:r>
                      <a:endParaRPr sz="10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(who can be contacted for more info? If you don' want to consent to give your personal email please fill in the institutional email)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3C47D"/>
                          </a:solidFill>
                        </a:rPr>
                        <a:t>Contactinfo institution</a:t>
                      </a:r>
                      <a:endParaRPr sz="10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General institutional email</a:t>
                      </a:r>
                      <a:endParaRPr sz="10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(which department can be contacted?)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3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3C47D"/>
                          </a:solidFill>
                        </a:rPr>
                        <a:t>Extra info</a:t>
                      </a:r>
                      <a:endParaRPr sz="1000" b="1">
                        <a:solidFill>
                          <a:srgbClr val="93C47D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3C47D"/>
                          </a:solidFill>
                        </a:rPr>
                        <a:t>Recording/</a:t>
                      </a:r>
                      <a:endParaRPr sz="1000" b="1">
                        <a:solidFill>
                          <a:srgbClr val="93C47D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3C47D"/>
                          </a:solidFill>
                        </a:rPr>
                        <a:t>Slides/ Site</a:t>
                      </a:r>
                      <a:endParaRPr sz="10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If recording, slides or site available,</a:t>
                      </a:r>
                      <a:endParaRPr sz="10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please add the links here.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3C47D"/>
                          </a:solidFill>
                        </a:rPr>
                        <a:t>Source</a:t>
                      </a:r>
                      <a:endParaRPr sz="10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1"/>
                        <a:t>What is the origin of this info?</a:t>
                      </a:r>
                      <a:endParaRPr sz="10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95" name="Google Shape;195;g339cca73448_0_2"/>
          <p:cNvSpPr txBox="1"/>
          <p:nvPr/>
        </p:nvSpPr>
        <p:spPr>
          <a:xfrm>
            <a:off x="7203875" y="6101475"/>
            <a:ext cx="5328300" cy="44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RED= Mandatory</a:t>
            </a:r>
            <a:endParaRPr sz="8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GREEN=Very nice to have</a:t>
            </a:r>
            <a:endParaRPr sz="800" b="1" i="0" u="none" strike="noStrike" cap="non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39cca73448_0_2"/>
          <p:cNvSpPr/>
          <p:nvPr/>
        </p:nvSpPr>
        <p:spPr>
          <a:xfrm>
            <a:off x="6775825" y="2669100"/>
            <a:ext cx="4599600" cy="1809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LOW TRESHOLD</a:t>
            </a:r>
            <a:br>
              <a:rPr lang="en-US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Minimum metadata fields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9cca73448_0_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42EC7"/>
              </a:buClr>
              <a:buSzPts val="4400"/>
              <a:buFont typeface="Arial"/>
              <a:buNone/>
            </a:pPr>
            <a:r>
              <a:rPr lang="en-US"/>
              <a:t>Matchmaking 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202" name="Google Shape;202;g339cca73448_0_16"/>
          <p:cNvSpPr txBox="1">
            <a:spLocks noGrp="1"/>
          </p:cNvSpPr>
          <p:nvPr>
            <p:ph type="body" idx="1"/>
          </p:nvPr>
        </p:nvSpPr>
        <p:spPr>
          <a:xfrm>
            <a:off x="291800" y="976250"/>
            <a:ext cx="11773800" cy="4742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7F8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800" b="1">
                <a:latin typeface="Calibri"/>
                <a:ea typeface="Calibri"/>
                <a:cs typeface="Calibri"/>
                <a:sym typeface="Calibri"/>
              </a:rPr>
              <a:t>The Flemish RDM tools experiences list </a:t>
            </a:r>
            <a:br>
              <a:rPr lang="en-US" sz="4800" b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Metadata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b="1" u="sng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400" i="1"/>
          </a:p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b="1"/>
              <a:t>  </a:t>
            </a:r>
            <a:endParaRPr b="1"/>
          </a:p>
        </p:txBody>
      </p:sp>
      <p:graphicFrame>
        <p:nvGraphicFramePr>
          <p:cNvPr id="203" name="Google Shape;203;g339cca73448_0_16"/>
          <p:cNvGraphicFramePr/>
          <p:nvPr/>
        </p:nvGraphicFramePr>
        <p:xfrm>
          <a:off x="1312700" y="2597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{914F261A-9237-431A-B85A-3F48578407DC}</a:tableStyleId>
              </a:tblPr>
              <a:tblGrid>
                <a:gridCol w="142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</a:rPr>
                        <a:t>Fields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</a:rPr>
                        <a:t>More info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A61C00"/>
                          </a:solidFill>
                        </a:rPr>
                        <a:t>Title of the tool</a:t>
                      </a:r>
                      <a:endParaRPr sz="8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What is the title of the tool?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A61C00"/>
                          </a:solidFill>
                        </a:rPr>
                        <a:t>Category</a:t>
                      </a:r>
                      <a:endParaRPr sz="8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To which RDM category tool</a:t>
                      </a:r>
                      <a:endParaRPr sz="7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belongs this tool to?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A61C00"/>
                          </a:solidFill>
                        </a:rPr>
                        <a:t>Description</a:t>
                      </a:r>
                      <a:endParaRPr sz="8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Short description of the tool/ technique used in your university.</a:t>
                      </a:r>
                      <a:endParaRPr sz="7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What are the main (&amp; sub) functionalities of this tool?</a:t>
                      </a:r>
                      <a:endParaRPr sz="7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i="1"/>
                        <a:t>(E.g. de-identification (generalization, supression), ... )</a:t>
                      </a:r>
                      <a:endParaRPr sz="700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3C47D"/>
                          </a:solidFill>
                        </a:rPr>
                        <a:t>Experiences</a:t>
                      </a:r>
                      <a:endParaRPr sz="8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Please tell us your experience with the tool</a:t>
                      </a:r>
                      <a:r>
                        <a:rPr lang="en-US" sz="700" i="1"/>
                        <a:t>.</a:t>
                      </a:r>
                      <a:endParaRPr sz="700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i="1"/>
                        <a:t>(e.g. User-friendly because of good GUI, efficient because..., ..</a:t>
                      </a:r>
                      <a:r>
                        <a:rPr lang="en-US" sz="700"/>
                        <a:t>.</a:t>
                      </a:r>
                      <a:endParaRPr sz="70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A61C00"/>
                          </a:solidFill>
                        </a:rPr>
                        <a:t>Website tool</a:t>
                      </a:r>
                      <a:endParaRPr sz="8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What is the official website of this tool?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A61C00"/>
                          </a:solidFill>
                        </a:rPr>
                        <a:t>Contactinfo person</a:t>
                      </a:r>
                      <a:endParaRPr sz="800" b="1">
                        <a:solidFill>
                          <a:srgbClr val="A61C00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Contactperson's institutional email</a:t>
                      </a:r>
                      <a:endParaRPr sz="7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(who can be contacted for more info? If you don' want to consent to give your personal email please fill in the institutional email)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3C47D"/>
                          </a:solidFill>
                        </a:rPr>
                        <a:t>Contactinfo institution</a:t>
                      </a:r>
                      <a:endParaRPr sz="8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General institutional email</a:t>
                      </a:r>
                      <a:endParaRPr sz="7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(which department can be contacted?)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3C47D"/>
                          </a:solidFill>
                        </a:rPr>
                        <a:t>Extra info</a:t>
                      </a:r>
                      <a:endParaRPr sz="800" b="1">
                        <a:solidFill>
                          <a:srgbClr val="93C47D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3C47D"/>
                          </a:solidFill>
                        </a:rPr>
                        <a:t>Recording/</a:t>
                      </a:r>
                      <a:endParaRPr sz="800" b="1">
                        <a:solidFill>
                          <a:srgbClr val="93C47D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3C47D"/>
                          </a:solidFill>
                        </a:rPr>
                        <a:t>Slides/ Site</a:t>
                      </a:r>
                      <a:endParaRPr sz="8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If recording, slides or site available,</a:t>
                      </a:r>
                      <a:endParaRPr sz="700" b="1" i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please add the links here.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rgbClr val="93C47D"/>
                          </a:solidFill>
                        </a:rPr>
                        <a:t>Source</a:t>
                      </a:r>
                      <a:endParaRPr sz="800" b="1">
                        <a:solidFill>
                          <a:srgbClr val="93C47D"/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1"/>
                        <a:t>What is the origin of this info?</a:t>
                      </a:r>
                      <a:endParaRPr sz="700" b="1" i="1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04" name="Google Shape;204;g339cca73448_0_16"/>
          <p:cNvSpPr txBox="1"/>
          <p:nvPr/>
        </p:nvSpPr>
        <p:spPr>
          <a:xfrm>
            <a:off x="843825" y="6088675"/>
            <a:ext cx="5661900" cy="44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RED= Mandatory</a:t>
            </a:r>
            <a:endParaRPr sz="8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GREEN=Very nice to have</a:t>
            </a:r>
            <a:endParaRPr sz="800" b="1" i="0" u="none" strike="noStrike" cap="non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39cca73448_0_16"/>
          <p:cNvSpPr/>
          <p:nvPr/>
        </p:nvSpPr>
        <p:spPr>
          <a:xfrm>
            <a:off x="6930300" y="1929175"/>
            <a:ext cx="5135400" cy="4835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ADDED VALUE</a:t>
            </a:r>
            <a:br>
              <a:rPr lang="en-US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towards other lists</a:t>
            </a: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AutoNum type="arabicPeriod"/>
            </a:pPr>
            <a:r>
              <a:rPr lang="en-US" sz="2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Experiences from other research support staff</a:t>
            </a:r>
            <a:endParaRPr sz="2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AutoNum type="arabicPeriod"/>
            </a:pPr>
            <a:r>
              <a:rPr lang="en-US" sz="2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Contact info</a:t>
            </a:r>
            <a:endParaRPr sz="2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AutoNum type="arabicPeriod"/>
            </a:pPr>
            <a:r>
              <a:rPr lang="en-US" sz="2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Overview per institutions which tools they use</a:t>
            </a:r>
            <a:endParaRPr sz="2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1e8890d7f1_0_23"/>
          <p:cNvSpPr txBox="1">
            <a:spLocks noGrp="1"/>
          </p:cNvSpPr>
          <p:nvPr>
            <p:ph type="title"/>
          </p:nvPr>
        </p:nvSpPr>
        <p:spPr>
          <a:xfrm>
            <a:off x="838200" y="3036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Analysis</a:t>
            </a:r>
            <a:endParaRPr/>
          </a:p>
        </p:txBody>
      </p:sp>
      <p:sp>
        <p:nvSpPr>
          <p:cNvPr id="212" name="Google Shape;212;g31e8890d7f1_0_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213" name="Google Shape;213;g31e8890d7f1_0_23"/>
          <p:cNvSpPr txBox="1"/>
          <p:nvPr/>
        </p:nvSpPr>
        <p:spPr>
          <a:xfrm>
            <a:off x="924625" y="1825625"/>
            <a:ext cx="4464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</a:rPr>
              <a:t>Institutions collaborated: </a:t>
            </a:r>
            <a:endParaRPr/>
          </a:p>
        </p:txBody>
      </p:sp>
      <p:sp>
        <p:nvSpPr>
          <p:cNvPr id="214" name="Google Shape;214;g31e8890d7f1_0_23"/>
          <p:cNvSpPr txBox="1"/>
          <p:nvPr/>
        </p:nvSpPr>
        <p:spPr>
          <a:xfrm>
            <a:off x="7378475" y="1825625"/>
            <a:ext cx="1534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</a:rPr>
              <a:t>Tools:</a:t>
            </a:r>
            <a:endParaRPr/>
          </a:p>
        </p:txBody>
      </p:sp>
      <p:sp>
        <p:nvSpPr>
          <p:cNvPr id="215" name="Google Shape;215;g31e8890d7f1_0_23"/>
          <p:cNvSpPr txBox="1"/>
          <p:nvPr/>
        </p:nvSpPr>
        <p:spPr>
          <a:xfrm>
            <a:off x="7378475" y="2499400"/>
            <a:ext cx="3783600" cy="23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lang="en-US" sz="2400" b="1">
                <a:solidFill>
                  <a:schemeClr val="accent1"/>
                </a:solidFill>
              </a:rPr>
              <a:t>150 contributions</a:t>
            </a:r>
            <a:endParaRPr sz="2400" b="1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 b="1">
              <a:solidFill>
                <a:schemeClr val="accent1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lang="en-US" sz="2400" b="1">
                <a:solidFill>
                  <a:schemeClr val="accent1"/>
                </a:solidFill>
              </a:rPr>
              <a:t>100+ experiences</a:t>
            </a:r>
            <a:endParaRPr sz="2400" b="1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 b="1">
              <a:solidFill>
                <a:schemeClr val="accent1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lang="en-US" sz="2400" b="1">
                <a:solidFill>
                  <a:schemeClr val="accent1"/>
                </a:solidFill>
              </a:rPr>
              <a:t>60+ tools</a:t>
            </a:r>
            <a:endParaRPr sz="2400" b="1">
              <a:solidFill>
                <a:schemeClr val="accent1"/>
              </a:solidFill>
            </a:endParaRPr>
          </a:p>
        </p:txBody>
      </p:sp>
      <p:sp>
        <p:nvSpPr>
          <p:cNvPr id="216" name="Google Shape;216;g31e8890d7f1_0_23"/>
          <p:cNvSpPr txBox="1"/>
          <p:nvPr/>
        </p:nvSpPr>
        <p:spPr>
          <a:xfrm>
            <a:off x="924625" y="2499400"/>
            <a:ext cx="3783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</a:pPr>
            <a:r>
              <a:rPr lang="en-US" sz="2400" b="1">
                <a:solidFill>
                  <a:schemeClr val="accent1"/>
                </a:solidFill>
              </a:rPr>
              <a:t>10+ institutions</a:t>
            </a:r>
            <a:endParaRPr sz="1800" b="1">
              <a:solidFill>
                <a:schemeClr val="accent1"/>
              </a:solidFill>
            </a:endParaRPr>
          </a:p>
        </p:txBody>
      </p:sp>
      <p:sp>
        <p:nvSpPr>
          <p:cNvPr id="217" name="Google Shape;217;g31e8890d7f1_0_23"/>
          <p:cNvSpPr txBox="1"/>
          <p:nvPr/>
        </p:nvSpPr>
        <p:spPr>
          <a:xfrm>
            <a:off x="7098400" y="6151800"/>
            <a:ext cx="513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04c7a3621d_0_4"/>
          <p:cNvSpPr txBox="1">
            <a:spLocks noGrp="1"/>
          </p:cNvSpPr>
          <p:nvPr>
            <p:ph type="title"/>
          </p:nvPr>
        </p:nvSpPr>
        <p:spPr>
          <a:xfrm>
            <a:off x="838200" y="1843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Tools &amp; category</a:t>
            </a:r>
            <a:endParaRPr/>
          </a:p>
        </p:txBody>
      </p:sp>
      <p:sp>
        <p:nvSpPr>
          <p:cNvPr id="224" name="Google Shape;224;g304c7a3621d_0_4"/>
          <p:cNvSpPr txBox="1">
            <a:spLocks noGrp="1"/>
          </p:cNvSpPr>
          <p:nvPr>
            <p:ph type="body" idx="1"/>
          </p:nvPr>
        </p:nvSpPr>
        <p:spPr>
          <a:xfrm>
            <a:off x="838200" y="151005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25" name="Google Shape;225;g304c7a3621d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1888" y="499800"/>
            <a:ext cx="6748224" cy="674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4c7a3621d_0_29"/>
          <p:cNvSpPr txBox="1">
            <a:spLocks noGrp="1"/>
          </p:cNvSpPr>
          <p:nvPr>
            <p:ph type="title"/>
          </p:nvPr>
        </p:nvSpPr>
        <p:spPr>
          <a:xfrm>
            <a:off x="838200" y="3036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Experiences</a:t>
            </a:r>
            <a:endParaRPr/>
          </a:p>
        </p:txBody>
      </p:sp>
      <p:sp>
        <p:nvSpPr>
          <p:cNvPr id="232" name="Google Shape;232;g304c7a3621d_0_29"/>
          <p:cNvSpPr txBox="1">
            <a:spLocks noGrp="1"/>
          </p:cNvSpPr>
          <p:nvPr>
            <p:ph type="body" idx="1"/>
          </p:nvPr>
        </p:nvSpPr>
        <p:spPr>
          <a:xfrm>
            <a:off x="838200" y="151005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33" name="Google Shape;233;g304c7a3621d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5800" y="600150"/>
            <a:ext cx="6851976" cy="6097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39cca73448_0_35"/>
          <p:cNvSpPr txBox="1">
            <a:spLocks noGrp="1"/>
          </p:cNvSpPr>
          <p:nvPr>
            <p:ph type="body" idx="1"/>
          </p:nvPr>
        </p:nvSpPr>
        <p:spPr>
          <a:xfrm>
            <a:off x="838200" y="1742800"/>
            <a:ext cx="10515600" cy="25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Actively promoting the list to make sure:</a:t>
            </a:r>
            <a:endParaRPr b="1"/>
          </a:p>
          <a:p>
            <a:pPr marL="914400" lvl="1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o"/>
            </a:pPr>
            <a:r>
              <a:rPr lang="en-US"/>
              <a:t>New experiences, tools are added</a:t>
            </a:r>
            <a:endParaRPr/>
          </a:p>
          <a:p>
            <a:pPr marL="914400" lvl="1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/>
              <a:t>Keep the list up to date</a:t>
            </a:r>
            <a:endParaRPr/>
          </a:p>
          <a:p>
            <a:pPr marL="914400" lvl="1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/>
              <a:t>Keep the list valuable to all users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240" name="Google Shape;240;g339cca73448_0_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Challenges</a:t>
            </a:r>
            <a:endParaRPr/>
          </a:p>
        </p:txBody>
      </p:sp>
      <p:pic>
        <p:nvPicPr>
          <p:cNvPr id="241" name="Google Shape;241;g339cca73448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3675" y="591550"/>
            <a:ext cx="1439974" cy="143997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339cca73448_0_35"/>
          <p:cNvSpPr txBox="1"/>
          <p:nvPr/>
        </p:nvSpPr>
        <p:spPr>
          <a:xfrm>
            <a:off x="2554500" y="6492400"/>
            <a:ext cx="23235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dk1"/>
                </a:solidFill>
              </a:rPr>
              <a:t>Image Source: Wikimedia commons</a:t>
            </a:r>
            <a:endParaRPr sz="800" b="1">
              <a:solidFill>
                <a:schemeClr val="dk1"/>
              </a:solidFill>
            </a:endParaRPr>
          </a:p>
        </p:txBody>
      </p:sp>
      <p:sp>
        <p:nvSpPr>
          <p:cNvPr id="243" name="Google Shape;243;g339cca73448_0_35"/>
          <p:cNvSpPr txBox="1"/>
          <p:nvPr/>
        </p:nvSpPr>
        <p:spPr>
          <a:xfrm>
            <a:off x="5508775" y="1229413"/>
            <a:ext cx="44649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</a:rPr>
              <a:t>Keep the fire burning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a3519c634_0_17"/>
          <p:cNvSpPr txBox="1"/>
          <p:nvPr/>
        </p:nvSpPr>
        <p:spPr>
          <a:xfrm rot="707">
            <a:off x="1077296" y="5075192"/>
            <a:ext cx="7294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Participate &amp; Win !</a:t>
            </a:r>
            <a:endParaRPr sz="4800" b="1" i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0" name="Google Shape;250;g35a3519c634_0_17"/>
          <p:cNvSpPr/>
          <p:nvPr/>
        </p:nvSpPr>
        <p:spPr>
          <a:xfrm>
            <a:off x="120000" y="1113150"/>
            <a:ext cx="7720500" cy="650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</a:rPr>
              <a:t>frdn.be/topics/rdm-tools</a:t>
            </a:r>
            <a:endParaRPr sz="4800">
              <a:solidFill>
                <a:schemeClr val="dk1"/>
              </a:solidFill>
            </a:endParaRPr>
          </a:p>
        </p:txBody>
      </p:sp>
      <p:pic>
        <p:nvPicPr>
          <p:cNvPr id="251" name="Google Shape;251;g35a3519c634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9663" y="1113162"/>
            <a:ext cx="2775513" cy="245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5a3519c634_0_17"/>
          <p:cNvSpPr txBox="1"/>
          <p:nvPr/>
        </p:nvSpPr>
        <p:spPr>
          <a:xfrm>
            <a:off x="975946" y="2023975"/>
            <a:ext cx="54834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b="1" i="1">
                <a:solidFill>
                  <a:schemeClr val="dk1"/>
                </a:solidFill>
              </a:rPr>
              <a:t>Ask access </a:t>
            </a:r>
            <a:endParaRPr sz="3000" b="1" i="1">
              <a:solidFill>
                <a:schemeClr val="dk1"/>
              </a:solidFill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b="1" i="1">
                <a:solidFill>
                  <a:schemeClr val="dk1"/>
                </a:solidFill>
              </a:rPr>
              <a:t>Add tools</a:t>
            </a:r>
            <a:endParaRPr sz="3000" b="1" i="1">
              <a:solidFill>
                <a:schemeClr val="dk1"/>
              </a:solidFill>
            </a:endParaRPr>
          </a:p>
          <a:p>
            <a:pPr marL="4572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lang="en-US" sz="3000" b="1" i="1">
                <a:solidFill>
                  <a:schemeClr val="dk1"/>
                </a:solidFill>
              </a:rPr>
              <a:t>Add experiences</a:t>
            </a:r>
            <a:endParaRPr sz="3000" b="1" i="1">
              <a:solidFill>
                <a:schemeClr val="dk1"/>
              </a:solidFill>
            </a:endParaRPr>
          </a:p>
        </p:txBody>
      </p:sp>
      <p:pic>
        <p:nvPicPr>
          <p:cNvPr id="253" name="Google Shape;253;g35a3519c634_0_17"/>
          <p:cNvPicPr preferRelativeResize="0"/>
          <p:nvPr/>
        </p:nvPicPr>
        <p:blipFill rotWithShape="1">
          <a:blip r:embed="rId4">
            <a:alphaModFix/>
          </a:blip>
          <a:srcRect l="7355"/>
          <a:stretch/>
        </p:blipFill>
        <p:spPr>
          <a:xfrm>
            <a:off x="7892425" y="3786975"/>
            <a:ext cx="4010001" cy="301112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5a3519c634_0_17"/>
          <p:cNvSpPr txBox="1">
            <a:spLocks noGrp="1"/>
          </p:cNvSpPr>
          <p:nvPr>
            <p:ph type="title"/>
          </p:nvPr>
        </p:nvSpPr>
        <p:spPr>
          <a:xfrm>
            <a:off x="685800" y="202325"/>
            <a:ext cx="105156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4400" b="1"/>
              <a:t>Link to the list </a:t>
            </a:r>
            <a:endParaRPr sz="44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39cca73448_0_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b="1"/>
              <a:t>Find your match made in data heaven </a:t>
            </a:r>
            <a:endParaRPr b="1"/>
          </a:p>
        </p:txBody>
      </p:sp>
      <p:sp>
        <p:nvSpPr>
          <p:cNvPr id="261" name="Google Shape;261;g339cca73448_0_55"/>
          <p:cNvSpPr txBox="1">
            <a:spLocks noGrp="1"/>
          </p:cNvSpPr>
          <p:nvPr>
            <p:ph type="body" idx="1"/>
          </p:nvPr>
        </p:nvSpPr>
        <p:spPr>
          <a:xfrm>
            <a:off x="1575250" y="2206075"/>
            <a:ext cx="2352600" cy="30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sz="25000" b="1">
                <a:solidFill>
                  <a:srgbClr val="842EC7"/>
                </a:solidFill>
              </a:rPr>
              <a:t>?</a:t>
            </a:r>
            <a:endParaRPr sz="25000" b="1">
              <a:solidFill>
                <a:srgbClr val="842EC7"/>
              </a:solidFill>
            </a:endParaRPr>
          </a:p>
        </p:txBody>
      </p:sp>
      <p:sp>
        <p:nvSpPr>
          <p:cNvPr id="262" name="Google Shape;262;g339cca73448_0_55"/>
          <p:cNvSpPr txBox="1">
            <a:spLocks noGrp="1"/>
          </p:cNvSpPr>
          <p:nvPr>
            <p:ph type="body" idx="1"/>
          </p:nvPr>
        </p:nvSpPr>
        <p:spPr>
          <a:xfrm>
            <a:off x="7896350" y="2282275"/>
            <a:ext cx="2352600" cy="30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sz="25000" b="1">
                <a:solidFill>
                  <a:srgbClr val="842EC7"/>
                </a:solidFill>
              </a:rPr>
              <a:t>!</a:t>
            </a:r>
            <a:endParaRPr sz="25000" b="1">
              <a:solidFill>
                <a:srgbClr val="842EC7"/>
              </a:solidFill>
            </a:endParaRPr>
          </a:p>
        </p:txBody>
      </p:sp>
      <p:pic>
        <p:nvPicPr>
          <p:cNvPr id="263" name="Google Shape;263;g339cca73448_0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747131" y="3111237"/>
            <a:ext cx="4000951" cy="170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39cca73448_0_55" title="20250512_Matchmaking_Sticker_Storag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8513" y="5392383"/>
            <a:ext cx="1449650" cy="1320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39cca73448_0_55" title="20250512_Matchmaking_Sharing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0175" y="5346049"/>
            <a:ext cx="1507975" cy="134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339cca73448_0_55" title="20250512_Matchmaking_Sticker_Anonymization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7376" y="1082725"/>
            <a:ext cx="1507975" cy="1468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g339cca73448_0_55" title="20250512_Matchmaking_Sticker_Cleaning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97800" y="5356919"/>
            <a:ext cx="1449650" cy="1320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339cca73448_0_55" title="20250512_Matchmaking_Sticker_Coding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1275" y="5290880"/>
            <a:ext cx="1507975" cy="1452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339cca73448_0_55" title="20250512_Matchmaking_Sticker_ELN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19350" y="1087475"/>
            <a:ext cx="1630025" cy="146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39cca73448_0_55" title="20250512_Matchmaking_Sticker_FileOrg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799650" y="1139682"/>
            <a:ext cx="1630025" cy="1514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39cca73448_0_55" title="20250512_Matchmaking_Sticker_Metadata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04025" y="1169213"/>
            <a:ext cx="1630025" cy="1433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39cca73448_0_5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248950" y="3175275"/>
            <a:ext cx="1386525" cy="123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b1b6f8177_0_20"/>
          <p:cNvSpPr/>
          <p:nvPr/>
        </p:nvSpPr>
        <p:spPr>
          <a:xfrm>
            <a:off x="3899350" y="2735850"/>
            <a:ext cx="4539900" cy="2676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5b1b6f8177_0_20"/>
          <p:cNvSpPr txBox="1">
            <a:spLocks noGrp="1"/>
          </p:cNvSpPr>
          <p:nvPr>
            <p:ph type="title"/>
          </p:nvPr>
        </p:nvSpPr>
        <p:spPr>
          <a:xfrm>
            <a:off x="3964200" y="833725"/>
            <a:ext cx="4653300" cy="90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280" name="Google Shape;280;g35b1b6f8177_0_20"/>
          <p:cNvSpPr txBox="1">
            <a:spLocks noGrp="1"/>
          </p:cNvSpPr>
          <p:nvPr>
            <p:ph type="body" idx="1"/>
          </p:nvPr>
        </p:nvSpPr>
        <p:spPr>
          <a:xfrm>
            <a:off x="2294694" y="2166586"/>
            <a:ext cx="7065900" cy="140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US" b="1">
                <a:solidFill>
                  <a:schemeClr val="dk1"/>
                </a:solidFill>
              </a:rPr>
              <a:t>PG MM -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35b1b6f8177_0_20"/>
          <p:cNvSpPr txBox="1">
            <a:spLocks noGrp="1"/>
          </p:cNvSpPr>
          <p:nvPr>
            <p:ph type="body" idx="1"/>
          </p:nvPr>
        </p:nvSpPr>
        <p:spPr>
          <a:xfrm>
            <a:off x="4461172" y="2923200"/>
            <a:ext cx="3673500" cy="14034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Hanne Vlietinck</a:t>
            </a:r>
            <a:endParaRPr sz="2400" b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Ils De Bal</a:t>
            </a:r>
            <a:endParaRPr sz="2400" b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Jef Scheepers</a:t>
            </a:r>
            <a:endParaRPr sz="2400" b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Patricia Mergen</a:t>
            </a:r>
            <a:endParaRPr sz="2400" b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Philippe Moens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FRD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42EC6"/>
      </a:accent1>
      <a:accent2>
        <a:srgbClr val="9354C4"/>
      </a:accent2>
      <a:accent3>
        <a:srgbClr val="CC96F5"/>
      </a:accent3>
      <a:accent4>
        <a:srgbClr val="B9B9B9"/>
      </a:accent4>
      <a:accent5>
        <a:srgbClr val="AEAEAE"/>
      </a:accent5>
      <a:accent6>
        <a:srgbClr val="8A8A8A"/>
      </a:accent6>
      <a:hlink>
        <a:srgbClr val="7000C6"/>
      </a:hlink>
      <a:folHlink>
        <a:srgbClr val="906E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791</Words>
  <Application>Microsoft Office PowerPoint</Application>
  <PresentationFormat>Widescreen</PresentationFormat>
  <Paragraphs>214</Paragraphs>
  <Slides>16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Courier New</vt:lpstr>
      <vt:lpstr>Arial</vt:lpstr>
      <vt:lpstr>Oswald</vt:lpstr>
      <vt:lpstr>Calibri</vt:lpstr>
      <vt:lpstr>Kantoorthema</vt:lpstr>
      <vt:lpstr>PowerPoint Presentation</vt:lpstr>
      <vt:lpstr>Matchmaking project group Project scope &amp; objectives  Definition of the issue</vt:lpstr>
      <vt:lpstr>Matchmaking project group Project scope &amp; objectieven    Target </vt:lpstr>
      <vt:lpstr>Matchmaking project group </vt:lpstr>
      <vt:lpstr>Matchmaking project group</vt:lpstr>
      <vt:lpstr>Project scope &amp; objectieven    Resources</vt:lpstr>
      <vt:lpstr>Matchmaking </vt:lpstr>
      <vt:lpstr>Matchmaking </vt:lpstr>
      <vt:lpstr>Matchmaking </vt:lpstr>
      <vt:lpstr>Analysis</vt:lpstr>
      <vt:lpstr>Tools &amp; category</vt:lpstr>
      <vt:lpstr>Experiences</vt:lpstr>
      <vt:lpstr>Challenges</vt:lpstr>
      <vt:lpstr>Link to the list </vt:lpstr>
      <vt:lpstr>Find your match made in data heaven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Sara Decoster</dc:creator>
  <cp:lastModifiedBy>Michiel De Vydt</cp:lastModifiedBy>
  <cp:revision>1</cp:revision>
  <dcterms:created xsi:type="dcterms:W3CDTF">2022-06-01T20:45:40Z</dcterms:created>
  <dcterms:modified xsi:type="dcterms:W3CDTF">2025-06-06T12:26:04Z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0x010100354E477C8C2107479A50B74628007655</vt:lpwstr>
  </property>
</Properties>
</file>