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65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y="5143500" cx="9144000"/>
  <p:notesSz cx="6858000" cy="9144000"/>
  <p:embeddedFontLst>
    <p:embeddedFont>
      <p:font typeface="Roboto Light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24" roundtripDataSignature="AMtx7mjH+n89tCjlzDwWQ3eubahMXkMEx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CE21C68-B67A-46B1-AF6D-796133D2F96C}">
  <a:tblStyle styleId="{5CE21C68-B67A-46B1-AF6D-796133D2F96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BA7F3531-57B9-4295-BDF5-43BFCCD31CD8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Light-regular.fntdata"/><Relationship Id="rId11" Type="http://schemas.openxmlformats.org/officeDocument/2006/relationships/slide" Target="slides/slide4.xml"/><Relationship Id="rId22" Type="http://schemas.openxmlformats.org/officeDocument/2006/relationships/font" Target="fonts/RobotoLight-italic.fntdata"/><Relationship Id="rId10" Type="http://schemas.openxmlformats.org/officeDocument/2006/relationships/slide" Target="slides/slide3.xml"/><Relationship Id="rId21" Type="http://schemas.openxmlformats.org/officeDocument/2006/relationships/font" Target="fonts/RobotoLight-bold.fntdata"/><Relationship Id="rId13" Type="http://schemas.openxmlformats.org/officeDocument/2006/relationships/slide" Target="slides/slide6.xml"/><Relationship Id="rId24" Type="http://customschemas.google.com/relationships/presentationmetadata" Target="metadata"/><Relationship Id="rId12" Type="http://schemas.openxmlformats.org/officeDocument/2006/relationships/slide" Target="slides/slide5.xml"/><Relationship Id="rId23" Type="http://schemas.openxmlformats.org/officeDocument/2006/relationships/font" Target="fonts/RobotoLight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2.xml"/><Relationship Id="rId6" Type="http://schemas.openxmlformats.org/officeDocument/2006/relationships/slideMaster" Target="slideMasters/slideMaster2.xml"/><Relationship Id="rId18" Type="http://schemas.openxmlformats.org/officeDocument/2006/relationships/slide" Target="slides/slide1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355b078ebb_0_4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355b078ebb_0_4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355b078ebb_0_6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355b078ebb_0_6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355b078ebb_0_4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355b078ebb_0_4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355b078ebb_0_4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355b078ebb_0_4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355b078ebb_0_5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355b078ebb_0_5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355b078ebb_0_5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3355b078ebb_0_5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355b078ebb_0_4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355b078ebb_0_4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355b078ebb_0_5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355b078ebb_0_5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355b078ebb_0_5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3355b078ebb_0_5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355b078ebb_0_5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3355b078ebb_0_5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355b078ebb_0_5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3355b078ebb_0_5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355b078ebb_0_4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3355b078ebb_0_4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jp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jp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jp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jp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Page">
  <p:cSld name="Cover Pag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fbeelding met tekst&#10;&#10;Automatisch gegenereerde beschrijving" id="10" name="Google Shape;10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8"/>
          <p:cNvSpPr txBox="1"/>
          <p:nvPr>
            <p:ph type="ctrTitle"/>
          </p:nvPr>
        </p:nvSpPr>
        <p:spPr>
          <a:xfrm>
            <a:off x="317260" y="1200150"/>
            <a:ext cx="6858000" cy="754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900"/>
              <a:buFont typeface="Roboto Light"/>
              <a:buNone/>
              <a:defRPr b="0" i="0" sz="4900">
                <a:solidFill>
                  <a:srgbClr val="262626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" name="Google Shape;12;p18"/>
          <p:cNvSpPr txBox="1"/>
          <p:nvPr>
            <p:ph idx="1" type="subTitle"/>
          </p:nvPr>
        </p:nvSpPr>
        <p:spPr>
          <a:xfrm>
            <a:off x="317260" y="2119313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262626"/>
              </a:buClr>
              <a:buSzPts val="2300"/>
              <a:buNone/>
              <a:defRPr b="0" i="0" sz="2300">
                <a:solidFill>
                  <a:srgbClr val="262626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3" name="Google Shape;13;p18"/>
          <p:cNvSpPr txBox="1"/>
          <p:nvPr>
            <p:ph idx="2" type="body"/>
          </p:nvPr>
        </p:nvSpPr>
        <p:spPr>
          <a:xfrm>
            <a:off x="316706" y="3417094"/>
            <a:ext cx="4608600" cy="261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indent="-2286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6" name="Google Shape;16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7" name="Google Shape;17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2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2" name="Google Shape;3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5" name="Google Shape;35;p2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" name="Google Shape;36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9" name="Google Shape;39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2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3" name="Google Shape;43;p2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4" name="Google Shape;44;p2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5" name="Google Shape;45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8" name="Google Shape;48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p2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Page">
  <p:cSld name="Text Page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30"/>
          <p:cNvSpPr txBox="1"/>
          <p:nvPr>
            <p:ph idx="12" type="sldNum"/>
          </p:nvPr>
        </p:nvSpPr>
        <p:spPr>
          <a:xfrm>
            <a:off x="6967666" y="4817623"/>
            <a:ext cx="2057400" cy="17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58" name="Google Shape;58;p30"/>
          <p:cNvSpPr txBox="1"/>
          <p:nvPr>
            <p:ph idx="1" type="body"/>
          </p:nvPr>
        </p:nvSpPr>
        <p:spPr>
          <a:xfrm>
            <a:off x="501143" y="1757242"/>
            <a:ext cx="8162700" cy="27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7F7F7F"/>
              </a:buClr>
              <a:buSzPts val="1100"/>
              <a:buNone/>
              <a:defRPr b="0" i="0" sz="1100">
                <a:solidFill>
                  <a:srgbClr val="7F7F7F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29845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1100"/>
              <a:buChar char="○"/>
              <a:defRPr sz="11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29845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1100"/>
              <a:buChar char="■"/>
              <a:defRPr sz="11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29845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1100"/>
              <a:buChar char="●"/>
              <a:defRPr sz="11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29845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1100"/>
              <a:buChar char="○"/>
              <a:defRPr sz="11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type="title"/>
          </p:nvPr>
        </p:nvSpPr>
        <p:spPr>
          <a:xfrm>
            <a:off x="501143" y="755862"/>
            <a:ext cx="81627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600"/>
              <a:buFont typeface="Roboto Light"/>
              <a:buNone/>
              <a:defRPr b="0" i="0" sz="2600">
                <a:solidFill>
                  <a:srgbClr val="262626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2" type="body"/>
          </p:nvPr>
        </p:nvSpPr>
        <p:spPr>
          <a:xfrm>
            <a:off x="501145" y="1288112"/>
            <a:ext cx="8162700" cy="2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262626"/>
              </a:buClr>
              <a:buSzPts val="1500"/>
              <a:buNone/>
              <a:defRPr b="0" i="0" sz="1500">
                <a:solidFill>
                  <a:srgbClr val="262626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30"/>
          <p:cNvSpPr txBox="1"/>
          <p:nvPr>
            <p:ph idx="3" type="body"/>
          </p:nvPr>
        </p:nvSpPr>
        <p:spPr>
          <a:xfrm>
            <a:off x="180975" y="4817269"/>
            <a:ext cx="3902700" cy="1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Page 1">
  <p:cSld name="Text Page_1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g3355b078ebb_0_3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g3355b078ebb_0_321"/>
          <p:cNvSpPr txBox="1"/>
          <p:nvPr>
            <p:ph idx="12" type="sldNum"/>
          </p:nvPr>
        </p:nvSpPr>
        <p:spPr>
          <a:xfrm>
            <a:off x="6967666" y="4817623"/>
            <a:ext cx="2057400" cy="17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65" name="Google Shape;65;g3355b078ebb_0_321"/>
          <p:cNvSpPr txBox="1"/>
          <p:nvPr>
            <p:ph idx="1" type="body"/>
          </p:nvPr>
        </p:nvSpPr>
        <p:spPr>
          <a:xfrm>
            <a:off x="501143" y="1757242"/>
            <a:ext cx="8162700" cy="27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7F7F7F"/>
              </a:buClr>
              <a:buSzPts val="1100"/>
              <a:buNone/>
              <a:defRPr b="0" i="0" sz="1100">
                <a:solidFill>
                  <a:srgbClr val="7F7F7F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2984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Char char="•"/>
              <a:defRPr sz="11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29845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Char char="•"/>
              <a:defRPr sz="11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2984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Char char="•"/>
              <a:defRPr sz="11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2984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Char char="•"/>
              <a:defRPr sz="11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6" name="Google Shape;66;g3355b078ebb_0_321"/>
          <p:cNvSpPr txBox="1"/>
          <p:nvPr>
            <p:ph type="title"/>
          </p:nvPr>
        </p:nvSpPr>
        <p:spPr>
          <a:xfrm>
            <a:off x="501143" y="755862"/>
            <a:ext cx="81627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600"/>
              <a:buFont typeface="Roboto Light"/>
              <a:buNone/>
              <a:defRPr b="0" i="0" sz="2600">
                <a:solidFill>
                  <a:srgbClr val="262626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Google Shape;67;g3355b078ebb_0_321"/>
          <p:cNvSpPr txBox="1"/>
          <p:nvPr>
            <p:ph idx="2" type="body"/>
          </p:nvPr>
        </p:nvSpPr>
        <p:spPr>
          <a:xfrm>
            <a:off x="501145" y="1288112"/>
            <a:ext cx="8162700" cy="2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262626"/>
              </a:buClr>
              <a:buSzPts val="1500"/>
              <a:buNone/>
              <a:defRPr b="0" i="0" sz="1500">
                <a:solidFill>
                  <a:srgbClr val="262626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8" name="Google Shape;68;g3355b078ebb_0_321"/>
          <p:cNvSpPr txBox="1"/>
          <p:nvPr/>
        </p:nvSpPr>
        <p:spPr>
          <a:xfrm>
            <a:off x="1392525" y="4884656"/>
            <a:ext cx="693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fr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3-5 December 2024 | Karlsruhe, Germany | EUDAT Conference: The 10 new FAIRCORE4EOSC Services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355b078ebb_0_328"/>
          <p:cNvSpPr txBox="1"/>
          <p:nvPr>
            <p:ph type="title"/>
          </p:nvPr>
        </p:nvSpPr>
        <p:spPr>
          <a:xfrm>
            <a:off x="629850" y="342900"/>
            <a:ext cx="29490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792"/>
              </a:buClr>
              <a:buSzPts val="2300"/>
              <a:buFont typeface="Roboto Light"/>
              <a:buNone/>
              <a:defRPr sz="2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1" name="Google Shape;71;g3355b078ebb_0_328"/>
          <p:cNvSpPr/>
          <p:nvPr>
            <p:ph idx="2" type="pic"/>
          </p:nvPr>
        </p:nvSpPr>
        <p:spPr>
          <a:xfrm>
            <a:off x="3887400" y="406631"/>
            <a:ext cx="4890000" cy="3989400"/>
          </a:xfrm>
          <a:prstGeom prst="rect">
            <a:avLst/>
          </a:prstGeom>
          <a:noFill/>
          <a:ln>
            <a:noFill/>
          </a:ln>
        </p:spPr>
      </p:sp>
      <p:sp>
        <p:nvSpPr>
          <p:cNvPr id="72" name="Google Shape;72;g3355b078ebb_0_328"/>
          <p:cNvSpPr txBox="1"/>
          <p:nvPr>
            <p:ph idx="1" type="body"/>
          </p:nvPr>
        </p:nvSpPr>
        <p:spPr>
          <a:xfrm>
            <a:off x="402413" y="1449563"/>
            <a:ext cx="3244800" cy="29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" name="Google Shape;73;g3355b078ebb_0_328"/>
          <p:cNvSpPr txBox="1"/>
          <p:nvPr>
            <p:ph idx="12" type="sldNum"/>
          </p:nvPr>
        </p:nvSpPr>
        <p:spPr>
          <a:xfrm>
            <a:off x="8492963" y="4767263"/>
            <a:ext cx="549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+ Image Page">
  <p:cSld name="Text + Image Page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g3355b078ebb_0_3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g3355b078ebb_0_333"/>
          <p:cNvSpPr txBox="1"/>
          <p:nvPr>
            <p:ph idx="12" type="sldNum"/>
          </p:nvPr>
        </p:nvSpPr>
        <p:spPr>
          <a:xfrm>
            <a:off x="6967666" y="4817623"/>
            <a:ext cx="2057400" cy="17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77" name="Google Shape;77;g3355b078ebb_0_333"/>
          <p:cNvSpPr txBox="1"/>
          <p:nvPr>
            <p:ph idx="1" type="body"/>
          </p:nvPr>
        </p:nvSpPr>
        <p:spPr>
          <a:xfrm>
            <a:off x="501144" y="1757265"/>
            <a:ext cx="4284300" cy="27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7F7F7F"/>
              </a:buClr>
              <a:buSzPts val="1100"/>
              <a:buNone/>
              <a:defRPr b="0" i="0" sz="1100">
                <a:solidFill>
                  <a:srgbClr val="7F7F7F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2984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Char char="•"/>
              <a:defRPr sz="11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29845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Char char="•"/>
              <a:defRPr sz="11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2984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Char char="•"/>
              <a:defRPr sz="11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2984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Char char="•"/>
              <a:defRPr sz="11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8" name="Google Shape;78;g3355b078ebb_0_333"/>
          <p:cNvSpPr/>
          <p:nvPr>
            <p:ph idx="2" type="pic"/>
          </p:nvPr>
        </p:nvSpPr>
        <p:spPr>
          <a:xfrm>
            <a:off x="4968497" y="1757243"/>
            <a:ext cx="3695400" cy="2784600"/>
          </a:xfrm>
          <a:prstGeom prst="rect">
            <a:avLst/>
          </a:prstGeom>
          <a:noFill/>
          <a:ln>
            <a:noFill/>
          </a:ln>
        </p:spPr>
      </p:sp>
      <p:sp>
        <p:nvSpPr>
          <p:cNvPr id="79" name="Google Shape;79;g3355b078ebb_0_333"/>
          <p:cNvSpPr txBox="1"/>
          <p:nvPr>
            <p:ph type="title"/>
          </p:nvPr>
        </p:nvSpPr>
        <p:spPr>
          <a:xfrm>
            <a:off x="501143" y="755862"/>
            <a:ext cx="81627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600"/>
              <a:buFont typeface="Roboto Light"/>
              <a:buNone/>
              <a:defRPr b="0" i="0" sz="2600">
                <a:solidFill>
                  <a:srgbClr val="262626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0" name="Google Shape;80;g3355b078ebb_0_333"/>
          <p:cNvSpPr txBox="1"/>
          <p:nvPr>
            <p:ph idx="3" type="body"/>
          </p:nvPr>
        </p:nvSpPr>
        <p:spPr>
          <a:xfrm>
            <a:off x="501145" y="1288112"/>
            <a:ext cx="8162700" cy="2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262626"/>
              </a:buClr>
              <a:buSzPts val="1500"/>
              <a:buNone/>
              <a:defRPr b="0" i="0" sz="1500">
                <a:solidFill>
                  <a:srgbClr val="262626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1" name="Google Shape;81;g3355b078ebb_0_333"/>
          <p:cNvSpPr txBox="1"/>
          <p:nvPr/>
        </p:nvSpPr>
        <p:spPr>
          <a:xfrm>
            <a:off x="1392525" y="4884656"/>
            <a:ext cx="693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fr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3-5 December 2024 | Karlsruhe, Germany | EUDAT Conference: The 10 new FAIRCORE4EOSC Services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g3355b078ebb_0_4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g3355b078ebb_0_42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Calibri"/>
              <a:buNone/>
              <a:defRPr sz="5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9" name="Google Shape;89;g3355b078ebb_0_42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  <a:defRPr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0" name="Google Shape;90;g3355b078ebb_0_4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355b078ebb_0_43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93" name="Google Shape;93;g3355b078ebb_0_4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355b078ebb_0_4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6" name="Google Shape;96;g3355b078ebb_0_43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rgbClr val="002D68"/>
              </a:buClr>
              <a:buSzPts val="1800"/>
              <a:buChar char="●"/>
              <a:defRPr>
                <a:solidFill>
                  <a:srgbClr val="002D68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rgbClr val="002D68"/>
              </a:buClr>
              <a:buSzPts val="1400"/>
              <a:buChar char="○"/>
              <a:defRPr>
                <a:solidFill>
                  <a:srgbClr val="002D68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rgbClr val="002D68"/>
              </a:buClr>
              <a:buSzPts val="1400"/>
              <a:buChar char="■"/>
              <a:defRPr>
                <a:solidFill>
                  <a:srgbClr val="002D68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rgbClr val="002D68"/>
              </a:buClr>
              <a:buSzPts val="1400"/>
              <a:buChar char="●"/>
              <a:defRPr>
                <a:solidFill>
                  <a:srgbClr val="002D68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rgbClr val="002D68"/>
              </a:buClr>
              <a:buSzPts val="1400"/>
              <a:buChar char="○"/>
              <a:defRPr>
                <a:solidFill>
                  <a:srgbClr val="002D68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rgbClr val="002D68"/>
              </a:buClr>
              <a:buSzPts val="1400"/>
              <a:buChar char="■"/>
              <a:defRPr>
                <a:solidFill>
                  <a:srgbClr val="002D68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rgbClr val="002D68"/>
              </a:buClr>
              <a:buSzPts val="1400"/>
              <a:buChar char="●"/>
              <a:defRPr>
                <a:solidFill>
                  <a:srgbClr val="002D68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rgbClr val="002D68"/>
              </a:buClr>
              <a:buSzPts val="1400"/>
              <a:buChar char="○"/>
              <a:defRPr>
                <a:solidFill>
                  <a:srgbClr val="002D68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rgbClr val="002D68"/>
              </a:buClr>
              <a:buSzPts val="1400"/>
              <a:buChar char="■"/>
              <a:defRPr>
                <a:solidFill>
                  <a:srgbClr val="002D68"/>
                </a:solidFill>
              </a:defRPr>
            </a:lvl9pPr>
          </a:lstStyle>
          <a:p/>
        </p:txBody>
      </p:sp>
      <p:sp>
        <p:nvSpPr>
          <p:cNvPr id="97" name="Google Shape;97;g3355b078ebb_0_4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355b078ebb_0_4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0" name="Google Shape;100;g3355b078ebb_0_44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1" name="Google Shape;101;g3355b078ebb_0_44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2" name="Google Shape;102;g3355b078ebb_0_4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355b078ebb_0_4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5" name="Google Shape;105;g3355b078ebb_0_44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355b078ebb_0_44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8" name="Google Shape;108;g3355b078ebb_0_44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9" name="Google Shape;109;g3355b078ebb_0_4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355b078ebb_0_45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12" name="Google Shape;112;g3355b078ebb_0_45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355b078ebb_0_456"/>
          <p:cNvSpPr/>
          <p:nvPr/>
        </p:nvSpPr>
        <p:spPr>
          <a:xfrm>
            <a:off x="4572000" y="179025"/>
            <a:ext cx="4572000" cy="4406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g3355b078ebb_0_45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16" name="Google Shape;116;g3355b078ebb_0_45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17" name="Google Shape;117;g3355b078ebb_0_45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8" name="Google Shape;118;g3355b078ebb_0_45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355b078ebb_0_46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21" name="Google Shape;121;g3355b078ebb_0_46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355b078ebb_0_465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24" name="Google Shape;124;g3355b078ebb_0_465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5" name="Google Shape;125;g3355b078ebb_0_46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355b078ebb_0_46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7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355b078ebb_0_4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2D68"/>
              </a:buClr>
              <a:buSzPts val="2800"/>
              <a:buFont typeface="Calibri"/>
              <a:buNone/>
              <a:defRPr b="1" sz="2800">
                <a:solidFill>
                  <a:srgbClr val="002D6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g3355b078ebb_0_4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D68"/>
              </a:buClr>
              <a:buSzPts val="1800"/>
              <a:buFont typeface="Calibri"/>
              <a:buChar char="●"/>
              <a:defRPr sz="1800">
                <a:solidFill>
                  <a:srgbClr val="002D6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D68"/>
              </a:buClr>
              <a:buSzPts val="1400"/>
              <a:buFont typeface="Calibri"/>
              <a:buChar char="○"/>
              <a:defRPr>
                <a:solidFill>
                  <a:srgbClr val="002D6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D68"/>
              </a:buClr>
              <a:buSzPts val="1400"/>
              <a:buFont typeface="Calibri"/>
              <a:buChar char="■"/>
              <a:defRPr>
                <a:solidFill>
                  <a:srgbClr val="002D6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D68"/>
              </a:buClr>
              <a:buSzPts val="1400"/>
              <a:buFont typeface="Calibri"/>
              <a:buChar char="●"/>
              <a:defRPr>
                <a:solidFill>
                  <a:srgbClr val="002D6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D68"/>
              </a:buClr>
              <a:buSzPts val="1400"/>
              <a:buFont typeface="Calibri"/>
              <a:buChar char="○"/>
              <a:defRPr>
                <a:solidFill>
                  <a:srgbClr val="002D6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D68"/>
              </a:buClr>
              <a:buSzPts val="1400"/>
              <a:buFont typeface="Calibri"/>
              <a:buChar char="■"/>
              <a:defRPr>
                <a:solidFill>
                  <a:srgbClr val="002D6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D68"/>
              </a:buClr>
              <a:buSzPts val="1400"/>
              <a:buFont typeface="Calibri"/>
              <a:buChar char="●"/>
              <a:defRPr>
                <a:solidFill>
                  <a:srgbClr val="002D6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D68"/>
              </a:buClr>
              <a:buSzPts val="1400"/>
              <a:buFont typeface="Calibri"/>
              <a:buChar char="○"/>
              <a:defRPr>
                <a:solidFill>
                  <a:srgbClr val="002D6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D68"/>
              </a:buClr>
              <a:buSzPts val="1400"/>
              <a:buFont typeface="Calibri"/>
              <a:buChar char="■"/>
              <a:defRPr>
                <a:solidFill>
                  <a:srgbClr val="002D6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g3355b078ebb_0_4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Relationship Id="rId4" Type="http://schemas.openxmlformats.org/officeDocument/2006/relationships/image" Target="../media/image21.png"/><Relationship Id="rId9" Type="http://schemas.openxmlformats.org/officeDocument/2006/relationships/image" Target="../media/image10.png"/><Relationship Id="rId5" Type="http://schemas.openxmlformats.org/officeDocument/2006/relationships/image" Target="../media/image4.png"/><Relationship Id="rId6" Type="http://schemas.openxmlformats.org/officeDocument/2006/relationships/image" Target="../media/image16.png"/><Relationship Id="rId7" Type="http://schemas.openxmlformats.org/officeDocument/2006/relationships/image" Target="../media/image18.png"/><Relationship Id="rId8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355b078ebb_0_40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CAT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Compliance Assessment Toolkit</a:t>
            </a:r>
            <a:endParaRPr/>
          </a:p>
        </p:txBody>
      </p:sp>
      <p:sp>
        <p:nvSpPr>
          <p:cNvPr id="133" name="Google Shape;133;g3355b078ebb_0_406"/>
          <p:cNvSpPr txBox="1"/>
          <p:nvPr>
            <p:ph idx="1" type="subTitle"/>
          </p:nvPr>
        </p:nvSpPr>
        <p:spPr>
          <a:xfrm>
            <a:off x="311700" y="2834125"/>
            <a:ext cx="8520600" cy="161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40000"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Wim Hugo, Wilko Steinhoff, Fjodor v Rijsselberg (DANS)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Themis Zamani , Chrysa Thermolia, Irina Skopouli, Fotios Basios, Kostas Kagkelidis  (GRNET)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Natascha van Lieshout, Giacomo </a:t>
            </a:r>
            <a:r>
              <a:rPr lang="fr"/>
              <a:t>Cannizzaro</a:t>
            </a:r>
            <a:r>
              <a:rPr lang="fr"/>
              <a:t> (SURF)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Matt Buys (DataCite)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Tommi Suominen, Joonas Kesäniemi (CSC)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Tilman Happek (GWDG)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Paolo Manghi (OpenAire)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355b078ebb_0_60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We have PIDs  - </a:t>
            </a:r>
            <a:r>
              <a:rPr i="1" lang="fr"/>
              <a:t>so what is the problem</a:t>
            </a:r>
            <a:r>
              <a:rPr lang="fr"/>
              <a:t>?</a:t>
            </a:r>
            <a:endParaRPr/>
          </a:p>
        </p:txBody>
      </p:sp>
      <p:sp>
        <p:nvSpPr>
          <p:cNvPr id="139" name="Google Shape;139;g3355b078ebb_0_608"/>
          <p:cNvSpPr txBox="1"/>
          <p:nvPr>
            <p:ph idx="1" type="body"/>
          </p:nvPr>
        </p:nvSpPr>
        <p:spPr>
          <a:xfrm>
            <a:off x="311700" y="1088500"/>
            <a:ext cx="5751600" cy="354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27977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565"/>
              <a:buChar char="●"/>
            </a:pPr>
            <a:r>
              <a:rPr lang="fr" sz="1565"/>
              <a:t>PIDs are expected to be </a:t>
            </a:r>
            <a:r>
              <a:rPr b="1" i="1" lang="fr" sz="1565"/>
              <a:t>resolvable</a:t>
            </a:r>
            <a:r>
              <a:rPr lang="fr" sz="1565"/>
              <a:t> and </a:t>
            </a:r>
            <a:r>
              <a:rPr b="1" i="1" lang="fr" sz="1565"/>
              <a:t>persistent</a:t>
            </a:r>
            <a:r>
              <a:rPr lang="fr" sz="1565"/>
              <a:t> - essentially forever - but are they really? </a:t>
            </a:r>
            <a:endParaRPr sz="1565"/>
          </a:p>
          <a:p>
            <a:pPr indent="-304482" lvl="1" marL="914400" rtl="0" algn="l">
              <a:lnSpc>
                <a:spcPct val="105000"/>
              </a:lnSpc>
              <a:spcBef>
                <a:spcPts val="1000"/>
              </a:spcBef>
              <a:spcAft>
                <a:spcPts val="0"/>
              </a:spcAft>
              <a:buSzPts val="1195"/>
              <a:buChar char="○"/>
            </a:pPr>
            <a:r>
              <a:rPr lang="fr" sz="1195"/>
              <a:t>Some evidence suggests not - with a half-life around 12 years for a published case</a:t>
            </a:r>
            <a:endParaRPr sz="1195"/>
          </a:p>
          <a:p>
            <a:pPr indent="-327977" lvl="0" marL="457200" rtl="0" algn="l">
              <a:lnSpc>
                <a:spcPct val="105000"/>
              </a:lnSpc>
              <a:spcBef>
                <a:spcPts val="1000"/>
              </a:spcBef>
              <a:spcAft>
                <a:spcPts val="0"/>
              </a:spcAft>
              <a:buSzPts val="1565"/>
              <a:buChar char="●"/>
            </a:pPr>
            <a:r>
              <a:rPr b="1" i="1" lang="fr" sz="1565"/>
              <a:t>Not all Identifier ‘Stacks’ are equal</a:t>
            </a:r>
            <a:r>
              <a:rPr lang="fr" sz="1565"/>
              <a:t> in terms of sustainability, performance, features, and levels of service - nor do they have to be.</a:t>
            </a:r>
            <a:endParaRPr sz="1565"/>
          </a:p>
          <a:p>
            <a:pPr indent="-327977" lvl="0" marL="457200" rtl="0" algn="l">
              <a:lnSpc>
                <a:spcPct val="105000"/>
              </a:lnSpc>
              <a:spcBef>
                <a:spcPts val="1000"/>
              </a:spcBef>
              <a:spcAft>
                <a:spcPts val="0"/>
              </a:spcAft>
              <a:buSzPts val="1565"/>
              <a:buChar char="●"/>
            </a:pPr>
            <a:r>
              <a:rPr lang="fr" sz="1565"/>
              <a:t>As a result, it is important to </a:t>
            </a:r>
            <a:r>
              <a:rPr b="1" i="1" lang="fr" sz="1565"/>
              <a:t>select the appropriate Identifier</a:t>
            </a:r>
            <a:r>
              <a:rPr lang="fr" sz="1565"/>
              <a:t> for a use case or workflow.</a:t>
            </a:r>
            <a:endParaRPr sz="1565"/>
          </a:p>
          <a:p>
            <a:pPr indent="-327977" lvl="0" marL="457200" rtl="0" algn="l">
              <a:lnSpc>
                <a:spcPct val="105000"/>
              </a:lnSpc>
              <a:spcBef>
                <a:spcPts val="1000"/>
              </a:spcBef>
              <a:spcAft>
                <a:spcPts val="1000"/>
              </a:spcAft>
              <a:buSzPts val="1565"/>
              <a:buChar char="●"/>
            </a:pPr>
            <a:r>
              <a:rPr lang="fr" sz="1565"/>
              <a:t>More broadly, one finds </a:t>
            </a:r>
            <a:r>
              <a:rPr b="1" i="1" lang="fr" sz="1565"/>
              <a:t>claims of compliance</a:t>
            </a:r>
            <a:r>
              <a:rPr lang="fr" sz="1565"/>
              <a:t> with all kinds of norms, frameworks, and community expectation - </a:t>
            </a:r>
            <a:r>
              <a:rPr b="1" i="1" lang="fr" sz="1565"/>
              <a:t>without any public evidence</a:t>
            </a:r>
            <a:endParaRPr b="1" i="1" sz="1565"/>
          </a:p>
        </p:txBody>
      </p:sp>
      <p:pic>
        <p:nvPicPr>
          <p:cNvPr id="140" name="Google Shape;140;g3355b078ebb_0_6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2882" y="965850"/>
            <a:ext cx="2685344" cy="342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355b078ebb_0_47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r" sz="2020"/>
              <a:t>Quality Assurance, Expectations, and Reality </a:t>
            </a:r>
            <a:endParaRPr sz="2020"/>
          </a:p>
        </p:txBody>
      </p:sp>
      <p:sp>
        <p:nvSpPr>
          <p:cNvPr id="146" name="Google Shape;146;g3355b078ebb_0_474"/>
          <p:cNvSpPr/>
          <p:nvPr/>
        </p:nvSpPr>
        <p:spPr>
          <a:xfrm>
            <a:off x="289075" y="1149350"/>
            <a:ext cx="1203600" cy="1138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latin typeface="Calibri"/>
                <a:ea typeface="Calibri"/>
                <a:cs typeface="Calibri"/>
                <a:sym typeface="Calibri"/>
              </a:rPr>
              <a:t>Community Expectations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g3355b078ebb_0_474"/>
          <p:cNvSpPr/>
          <p:nvPr/>
        </p:nvSpPr>
        <p:spPr>
          <a:xfrm>
            <a:off x="4358950" y="1194000"/>
            <a:ext cx="1203600" cy="1138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latin typeface="Calibri"/>
                <a:ea typeface="Calibri"/>
                <a:cs typeface="Calibri"/>
                <a:sym typeface="Calibri"/>
              </a:rPr>
              <a:t>Ecosystem of PID Services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g3355b078ebb_0_474"/>
          <p:cNvSpPr/>
          <p:nvPr/>
        </p:nvSpPr>
        <p:spPr>
          <a:xfrm>
            <a:off x="1085725" y="1829300"/>
            <a:ext cx="1203600" cy="1138200"/>
          </a:xfrm>
          <a:prstGeom prst="ellipse">
            <a:avLst/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latin typeface="Calibri"/>
                <a:ea typeface="Calibri"/>
                <a:cs typeface="Calibri"/>
                <a:sym typeface="Calibri"/>
              </a:rPr>
              <a:t>EOSC PID Policy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9" name="Google Shape;149;g3355b078ebb_0_474"/>
          <p:cNvCxnSpPr>
            <a:endCxn id="147" idx="2"/>
          </p:cNvCxnSpPr>
          <p:nvPr/>
        </p:nvCxnSpPr>
        <p:spPr>
          <a:xfrm flipH="1" rot="10800000">
            <a:off x="2287450" y="1763100"/>
            <a:ext cx="2071500" cy="6054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50" name="Google Shape;150;g3355b078ebb_0_474"/>
          <p:cNvSpPr txBox="1"/>
          <p:nvPr/>
        </p:nvSpPr>
        <p:spPr>
          <a:xfrm>
            <a:off x="2395250" y="2363750"/>
            <a:ext cx="37632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rgbClr val="002D68"/>
                </a:solidFill>
                <a:latin typeface="Calibri"/>
                <a:ea typeface="Calibri"/>
                <a:cs typeface="Calibri"/>
                <a:sym typeface="Calibri"/>
              </a:rPr>
              <a:t>An unsubstantiated claim of compliance or alignment is possible and will emerge as the expectations are mandated by e.g. EOSC </a:t>
            </a:r>
            <a:endParaRPr sz="1500">
              <a:solidFill>
                <a:srgbClr val="002D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g3355b078ebb_0_474"/>
          <p:cNvSpPr/>
          <p:nvPr/>
        </p:nvSpPr>
        <p:spPr>
          <a:xfrm>
            <a:off x="1096500" y="3779350"/>
            <a:ext cx="6471000" cy="483600"/>
          </a:xfrm>
          <a:prstGeom prst="roundRect">
            <a:avLst>
              <a:gd fmla="val 50000" name="adj"/>
            </a:avLst>
          </a:prstGeom>
          <a:solidFill>
            <a:srgbClr val="012D68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Prove It or Lose It: No compliance without evidence!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355b078ebb_0_49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r" sz="2020"/>
              <a:t>Quality Assurance, Expectations, and Reality</a:t>
            </a:r>
            <a:r>
              <a:rPr lang="fr" sz="2020"/>
              <a:t> </a:t>
            </a:r>
            <a:endParaRPr sz="2020"/>
          </a:p>
        </p:txBody>
      </p:sp>
      <p:sp>
        <p:nvSpPr>
          <p:cNvPr id="157" name="Google Shape;157;g3355b078ebb_0_490"/>
          <p:cNvSpPr/>
          <p:nvPr/>
        </p:nvSpPr>
        <p:spPr>
          <a:xfrm>
            <a:off x="289075" y="1149350"/>
            <a:ext cx="1203600" cy="1138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latin typeface="Calibri"/>
                <a:ea typeface="Calibri"/>
                <a:cs typeface="Calibri"/>
                <a:sym typeface="Calibri"/>
              </a:rPr>
              <a:t>Community Expectations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g3355b078ebb_0_490"/>
          <p:cNvSpPr/>
          <p:nvPr/>
        </p:nvSpPr>
        <p:spPr>
          <a:xfrm>
            <a:off x="2377800" y="3332650"/>
            <a:ext cx="1203600" cy="1138200"/>
          </a:xfrm>
          <a:prstGeom prst="ellipse">
            <a:avLst/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latin typeface="Calibri"/>
                <a:ea typeface="Calibri"/>
                <a:cs typeface="Calibri"/>
                <a:sym typeface="Calibri"/>
              </a:rPr>
              <a:t>Formalised Assessment 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latin typeface="Calibri"/>
                <a:ea typeface="Calibri"/>
                <a:cs typeface="Calibri"/>
                <a:sym typeface="Calibri"/>
              </a:rPr>
              <a:t>(CAT)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g3355b078ebb_0_490"/>
          <p:cNvSpPr/>
          <p:nvPr/>
        </p:nvSpPr>
        <p:spPr>
          <a:xfrm>
            <a:off x="4358950" y="1194000"/>
            <a:ext cx="1203600" cy="1138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latin typeface="Calibri"/>
                <a:ea typeface="Calibri"/>
                <a:cs typeface="Calibri"/>
                <a:sym typeface="Calibri"/>
              </a:rPr>
              <a:t>Ecosystem of PID Services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g3355b078ebb_0_490"/>
          <p:cNvSpPr/>
          <p:nvPr/>
        </p:nvSpPr>
        <p:spPr>
          <a:xfrm>
            <a:off x="1085725" y="1829300"/>
            <a:ext cx="1203600" cy="1138200"/>
          </a:xfrm>
          <a:prstGeom prst="ellipse">
            <a:avLst/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latin typeface="Calibri"/>
                <a:ea typeface="Calibri"/>
                <a:cs typeface="Calibri"/>
                <a:sym typeface="Calibri"/>
              </a:rPr>
              <a:t>Formalised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latin typeface="Calibri"/>
                <a:ea typeface="Calibri"/>
                <a:cs typeface="Calibri"/>
                <a:sym typeface="Calibri"/>
              </a:rPr>
              <a:t>Expectations 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latin typeface="Calibri"/>
                <a:ea typeface="Calibri"/>
                <a:cs typeface="Calibri"/>
                <a:sym typeface="Calibri"/>
              </a:rPr>
              <a:t>(EOSC PID Policy)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g3355b078ebb_0_490"/>
          <p:cNvSpPr/>
          <p:nvPr/>
        </p:nvSpPr>
        <p:spPr>
          <a:xfrm>
            <a:off x="3581400" y="1829300"/>
            <a:ext cx="1203600" cy="1138200"/>
          </a:xfrm>
          <a:prstGeom prst="ellipse">
            <a:avLst/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latin typeface="Calibri"/>
                <a:ea typeface="Calibri"/>
                <a:cs typeface="Calibri"/>
                <a:sym typeface="Calibri"/>
              </a:rPr>
              <a:t>Formalised 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latin typeface="Calibri"/>
                <a:ea typeface="Calibri"/>
                <a:cs typeface="Calibri"/>
                <a:sym typeface="Calibri"/>
              </a:rPr>
              <a:t>Evidence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latin typeface="Calibri"/>
                <a:ea typeface="Calibri"/>
                <a:cs typeface="Calibri"/>
                <a:sym typeface="Calibri"/>
              </a:rPr>
              <a:t>&amp; Guidance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latin typeface="Calibri"/>
                <a:ea typeface="Calibri"/>
                <a:cs typeface="Calibri"/>
                <a:sym typeface="Calibri"/>
              </a:rPr>
              <a:t>(KB)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2" name="Google Shape;162;g3355b078ebb_0_490"/>
          <p:cNvCxnSpPr>
            <a:stCxn id="160" idx="6"/>
            <a:endCxn id="161" idx="2"/>
          </p:cNvCxnSpPr>
          <p:nvPr/>
        </p:nvCxnSpPr>
        <p:spPr>
          <a:xfrm>
            <a:off x="2289325" y="2398400"/>
            <a:ext cx="1292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63" name="Google Shape;163;g3355b078ebb_0_490"/>
          <p:cNvCxnSpPr>
            <a:stCxn id="160" idx="5"/>
            <a:endCxn id="158" idx="1"/>
          </p:cNvCxnSpPr>
          <p:nvPr/>
        </p:nvCxnSpPr>
        <p:spPr>
          <a:xfrm>
            <a:off x="2113062" y="2800814"/>
            <a:ext cx="441000" cy="698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64" name="Google Shape;164;g3355b078ebb_0_490"/>
          <p:cNvCxnSpPr>
            <a:stCxn id="161" idx="3"/>
            <a:endCxn id="158" idx="7"/>
          </p:cNvCxnSpPr>
          <p:nvPr/>
        </p:nvCxnSpPr>
        <p:spPr>
          <a:xfrm flipH="1">
            <a:off x="3405163" y="2800814"/>
            <a:ext cx="352500" cy="698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5" name="Google Shape;165;g3355b078ebb_0_490"/>
          <p:cNvSpPr txBox="1"/>
          <p:nvPr/>
        </p:nvSpPr>
        <p:spPr>
          <a:xfrm>
            <a:off x="5812350" y="2665825"/>
            <a:ext cx="3189600" cy="16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i="0" lang="fr" sz="1000" u="none" cap="none" strike="noStrike">
                <a:solidFill>
                  <a:srgbClr val="00242E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Compliance Assessment Toolkit for EOSC: a set of concepts, implemented as a graph database and accessible via APIs, and supported by user interfaces via the APIs. </a:t>
            </a:r>
            <a:endParaRPr i="0" sz="1000" u="none" cap="none" strike="noStrike">
              <a:solidFill>
                <a:srgbClr val="00242E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i="0" sz="1000" u="none" cap="none" strike="noStrike">
              <a:solidFill>
                <a:srgbClr val="00242E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i="0" lang="fr" sz="1000" u="none" cap="none" strike="noStrike">
                <a:solidFill>
                  <a:srgbClr val="00242E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The Compliance Assessment Toolkit supports the EOSC PID policy with services to </a:t>
            </a:r>
            <a:r>
              <a:rPr b="1" i="1" lang="fr" sz="1000" u="none" cap="none" strike="noStrike">
                <a:solidFill>
                  <a:srgbClr val="00242E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encode, record, and query compliance</a:t>
            </a:r>
            <a:r>
              <a:rPr i="0" lang="fr" sz="1000" u="none" cap="none" strike="noStrike">
                <a:solidFill>
                  <a:srgbClr val="00242E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with the policy. To do so, a wide range of compliance requirements ( TRUST, FAIR, PID Policy, Reproducibility, GDPR, Licences) has been evaluated as case studies for definition of a conceptual model.</a:t>
            </a:r>
            <a:endParaRPr i="0" sz="1000" u="none" cap="none" strike="noStrike">
              <a:solidFill>
                <a:srgbClr val="00242E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6" name="Google Shape;166;g3355b078ebb_0_49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12351" y="1149338"/>
            <a:ext cx="3028952" cy="14747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355b078ebb_0_50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r" sz="2020"/>
              <a:t>Some additional links: Examples</a:t>
            </a:r>
            <a:r>
              <a:rPr lang="fr" sz="2020"/>
              <a:t> </a:t>
            </a:r>
            <a:endParaRPr sz="2020"/>
          </a:p>
        </p:txBody>
      </p:sp>
      <p:sp>
        <p:nvSpPr>
          <p:cNvPr id="172" name="Google Shape;172;g3355b078ebb_0_507"/>
          <p:cNvSpPr/>
          <p:nvPr/>
        </p:nvSpPr>
        <p:spPr>
          <a:xfrm>
            <a:off x="289075" y="1149350"/>
            <a:ext cx="1203600" cy="1138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latin typeface="Calibri"/>
                <a:ea typeface="Calibri"/>
                <a:cs typeface="Calibri"/>
                <a:sym typeface="Calibri"/>
              </a:rPr>
              <a:t>Community Expectations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g3355b078ebb_0_507"/>
          <p:cNvSpPr/>
          <p:nvPr/>
        </p:nvSpPr>
        <p:spPr>
          <a:xfrm>
            <a:off x="2377800" y="3332650"/>
            <a:ext cx="1203600" cy="1138200"/>
          </a:xfrm>
          <a:prstGeom prst="ellipse">
            <a:avLst/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latin typeface="Calibri"/>
                <a:ea typeface="Calibri"/>
                <a:cs typeface="Calibri"/>
                <a:sym typeface="Calibri"/>
              </a:rPr>
              <a:t>Formalised Assessment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fr" sz="1000">
                <a:latin typeface="Calibri"/>
                <a:ea typeface="Calibri"/>
                <a:cs typeface="Calibri"/>
                <a:sym typeface="Calibri"/>
              </a:rPr>
              <a:t>Tests, Benchmarks </a:t>
            </a:r>
            <a:r>
              <a:rPr lang="fr" sz="1000">
                <a:latin typeface="Calibri"/>
                <a:ea typeface="Calibri"/>
                <a:cs typeface="Calibri"/>
                <a:sym typeface="Calibri"/>
              </a:rPr>
              <a:t> 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latin typeface="Calibri"/>
                <a:ea typeface="Calibri"/>
                <a:cs typeface="Calibri"/>
                <a:sym typeface="Calibri"/>
              </a:rPr>
              <a:t>(CAT)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g3355b078ebb_0_507"/>
          <p:cNvSpPr/>
          <p:nvPr/>
        </p:nvSpPr>
        <p:spPr>
          <a:xfrm>
            <a:off x="4358950" y="1194000"/>
            <a:ext cx="1203600" cy="1138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latin typeface="Calibri"/>
                <a:ea typeface="Calibri"/>
                <a:cs typeface="Calibri"/>
                <a:sym typeface="Calibri"/>
              </a:rPr>
              <a:t>Ecosystem of PID Services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g3355b078ebb_0_507"/>
          <p:cNvSpPr/>
          <p:nvPr/>
        </p:nvSpPr>
        <p:spPr>
          <a:xfrm>
            <a:off x="1085725" y="1829300"/>
            <a:ext cx="1203600" cy="1138200"/>
          </a:xfrm>
          <a:prstGeom prst="ellipse">
            <a:avLst/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latin typeface="Calibri"/>
                <a:ea typeface="Calibri"/>
                <a:cs typeface="Calibri"/>
                <a:sym typeface="Calibri"/>
              </a:rPr>
              <a:t>Formalised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latin typeface="Calibri"/>
                <a:ea typeface="Calibri"/>
                <a:cs typeface="Calibri"/>
                <a:sym typeface="Calibri"/>
              </a:rPr>
              <a:t>Expectations 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latin typeface="Calibri"/>
                <a:ea typeface="Calibri"/>
                <a:cs typeface="Calibri"/>
                <a:sym typeface="Calibri"/>
              </a:rPr>
              <a:t>(EOSC PID Policy)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g3355b078ebb_0_507"/>
          <p:cNvSpPr/>
          <p:nvPr/>
        </p:nvSpPr>
        <p:spPr>
          <a:xfrm>
            <a:off x="3581400" y="1829300"/>
            <a:ext cx="1203600" cy="1138200"/>
          </a:xfrm>
          <a:prstGeom prst="ellipse">
            <a:avLst/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latin typeface="Calibri"/>
                <a:ea typeface="Calibri"/>
                <a:cs typeface="Calibri"/>
                <a:sym typeface="Calibri"/>
              </a:rPr>
              <a:t>Formalised 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latin typeface="Calibri"/>
                <a:ea typeface="Calibri"/>
                <a:cs typeface="Calibri"/>
                <a:sym typeface="Calibri"/>
              </a:rPr>
              <a:t>Evidence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latin typeface="Calibri"/>
                <a:ea typeface="Calibri"/>
                <a:cs typeface="Calibri"/>
                <a:sym typeface="Calibri"/>
              </a:rPr>
              <a:t>&amp; Guidance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latin typeface="Calibri"/>
                <a:ea typeface="Calibri"/>
                <a:cs typeface="Calibri"/>
                <a:sym typeface="Calibri"/>
              </a:rPr>
              <a:t>(KB)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77" name="Google Shape;177;g3355b078ebb_0_507"/>
          <p:cNvCxnSpPr>
            <a:stCxn id="175" idx="6"/>
            <a:endCxn id="176" idx="2"/>
          </p:cNvCxnSpPr>
          <p:nvPr/>
        </p:nvCxnSpPr>
        <p:spPr>
          <a:xfrm>
            <a:off x="2289325" y="2398400"/>
            <a:ext cx="1292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78" name="Google Shape;178;g3355b078ebb_0_507"/>
          <p:cNvCxnSpPr>
            <a:stCxn id="175" idx="5"/>
            <a:endCxn id="173" idx="1"/>
          </p:cNvCxnSpPr>
          <p:nvPr/>
        </p:nvCxnSpPr>
        <p:spPr>
          <a:xfrm>
            <a:off x="2113062" y="2800814"/>
            <a:ext cx="441000" cy="698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79" name="Google Shape;179;g3355b078ebb_0_507"/>
          <p:cNvCxnSpPr>
            <a:stCxn id="176" idx="3"/>
            <a:endCxn id="173" idx="7"/>
          </p:cNvCxnSpPr>
          <p:nvPr/>
        </p:nvCxnSpPr>
        <p:spPr>
          <a:xfrm flipH="1">
            <a:off x="3405163" y="2800814"/>
            <a:ext cx="352500" cy="698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80" name="Google Shape;180;g3355b078ebb_0_507"/>
          <p:cNvCxnSpPr>
            <a:endCxn id="176" idx="1"/>
          </p:cNvCxnSpPr>
          <p:nvPr/>
        </p:nvCxnSpPr>
        <p:spPr>
          <a:xfrm>
            <a:off x="1492663" y="1718486"/>
            <a:ext cx="2265000" cy="277500"/>
          </a:xfrm>
          <a:prstGeom prst="curvedConnector2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81" name="Google Shape;181;g3355b078ebb_0_507"/>
          <p:cNvCxnSpPr>
            <a:stCxn id="172" idx="4"/>
            <a:endCxn id="173" idx="2"/>
          </p:cNvCxnSpPr>
          <p:nvPr/>
        </p:nvCxnSpPr>
        <p:spPr>
          <a:xfrm flipH="1" rot="-5400000">
            <a:off x="827125" y="2351300"/>
            <a:ext cx="1614300" cy="1486800"/>
          </a:xfrm>
          <a:prstGeom prst="curvedConnector2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82" name="Google Shape;182;g3355b078ebb_0_507"/>
          <p:cNvCxnSpPr>
            <a:stCxn id="176" idx="5"/>
            <a:endCxn id="174" idx="6"/>
          </p:cNvCxnSpPr>
          <p:nvPr/>
        </p:nvCxnSpPr>
        <p:spPr>
          <a:xfrm rot="-5400000">
            <a:off x="4566737" y="1805114"/>
            <a:ext cx="1037700" cy="953700"/>
          </a:xfrm>
          <a:prstGeom prst="curvedConnector4">
            <a:avLst>
              <a:gd fmla="val -39010" name="adj1"/>
              <a:gd fmla="val 124980" name="adj2"/>
            </a:avLst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83" name="Google Shape;183;g3355b078ebb_0_507"/>
          <p:cNvSpPr txBox="1"/>
          <p:nvPr/>
        </p:nvSpPr>
        <p:spPr>
          <a:xfrm>
            <a:off x="4785175" y="3210425"/>
            <a:ext cx="31440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100">
                <a:solidFill>
                  <a:srgbClr val="002D68"/>
                </a:solidFill>
                <a:latin typeface="Calibri"/>
                <a:ea typeface="Calibri"/>
                <a:cs typeface="Calibri"/>
                <a:sym typeface="Calibri"/>
              </a:rPr>
              <a:t>Actors</a:t>
            </a:r>
            <a:r>
              <a:rPr lang="fr" sz="1100">
                <a:solidFill>
                  <a:srgbClr val="002D68"/>
                </a:solidFill>
                <a:latin typeface="Calibri"/>
                <a:ea typeface="Calibri"/>
                <a:cs typeface="Calibri"/>
                <a:sym typeface="Calibri"/>
              </a:rPr>
              <a:t> in the Ecosystem can obtain guidance, best practices, and recommendations about performance levels, assessments, and benchmarks</a:t>
            </a:r>
            <a:endParaRPr sz="1100">
              <a:solidFill>
                <a:srgbClr val="002D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g3355b078ebb_0_507"/>
          <p:cNvSpPr txBox="1"/>
          <p:nvPr/>
        </p:nvSpPr>
        <p:spPr>
          <a:xfrm>
            <a:off x="1728600" y="1077163"/>
            <a:ext cx="23100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002D68"/>
                </a:solidFill>
                <a:latin typeface="Calibri"/>
                <a:ea typeface="Calibri"/>
                <a:cs typeface="Calibri"/>
                <a:sym typeface="Calibri"/>
              </a:rPr>
              <a:t>Community can search for compliant services or Identifiers suitable to their use case or workflow</a:t>
            </a:r>
            <a:endParaRPr sz="1100">
              <a:solidFill>
                <a:srgbClr val="002D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g3355b078ebb_0_507"/>
          <p:cNvSpPr txBox="1"/>
          <p:nvPr/>
        </p:nvSpPr>
        <p:spPr>
          <a:xfrm>
            <a:off x="130300" y="3332650"/>
            <a:ext cx="1915500" cy="10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002D68"/>
                </a:solidFill>
                <a:latin typeface="Calibri"/>
                <a:ea typeface="Calibri"/>
                <a:cs typeface="Calibri"/>
                <a:sym typeface="Calibri"/>
              </a:rPr>
              <a:t>Community </a:t>
            </a:r>
            <a:r>
              <a:rPr lang="fr" sz="1100">
                <a:solidFill>
                  <a:srgbClr val="002D68"/>
                </a:solidFill>
                <a:latin typeface="Calibri"/>
                <a:ea typeface="Calibri"/>
                <a:cs typeface="Calibri"/>
                <a:sym typeface="Calibri"/>
              </a:rPr>
              <a:t>expectations</a:t>
            </a:r>
            <a:r>
              <a:rPr lang="fr" sz="1100">
                <a:solidFill>
                  <a:srgbClr val="002D68"/>
                </a:solidFill>
                <a:latin typeface="Calibri"/>
                <a:ea typeface="Calibri"/>
                <a:cs typeface="Calibri"/>
                <a:sym typeface="Calibri"/>
              </a:rPr>
              <a:t> define </a:t>
            </a:r>
            <a:r>
              <a:rPr b="1" lang="fr" sz="1100">
                <a:solidFill>
                  <a:srgbClr val="002D68"/>
                </a:solidFill>
                <a:latin typeface="Calibri"/>
                <a:ea typeface="Calibri"/>
                <a:cs typeface="Calibri"/>
                <a:sym typeface="Calibri"/>
              </a:rPr>
              <a:t>Benchmarks</a:t>
            </a:r>
            <a:r>
              <a:rPr lang="fr" sz="1100">
                <a:solidFill>
                  <a:srgbClr val="002D68"/>
                </a:solidFill>
                <a:latin typeface="Calibri"/>
                <a:ea typeface="Calibri"/>
                <a:cs typeface="Calibri"/>
                <a:sym typeface="Calibri"/>
              </a:rPr>
              <a:t>, which are not part of the criteria (e.g. in the policy) or of the test - they are context-dependent</a:t>
            </a:r>
            <a:endParaRPr sz="1100">
              <a:solidFill>
                <a:srgbClr val="002D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355b078ebb_0_52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Compliance Assessment Toolkit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355b078ebb_0_4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CAT: Beta version has been in operation </a:t>
            </a:r>
            <a:r>
              <a:rPr lang="fr"/>
              <a:t>for</a:t>
            </a:r>
            <a:r>
              <a:rPr lang="fr"/>
              <a:t> some time</a:t>
            </a:r>
            <a:endParaRPr/>
          </a:p>
        </p:txBody>
      </p:sp>
      <p:pic>
        <p:nvPicPr>
          <p:cNvPr id="196" name="Google Shape;196;g3355b078ebb_0_4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70600" y="1093925"/>
            <a:ext cx="5421000" cy="341194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97" name="Google Shape;197;g3355b078ebb_0_416"/>
          <p:cNvSpPr txBox="1"/>
          <p:nvPr/>
        </p:nvSpPr>
        <p:spPr>
          <a:xfrm>
            <a:off x="359175" y="1418650"/>
            <a:ext cx="3143100" cy="31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fr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For Authorities and Providers</a:t>
            </a:r>
            <a:r>
              <a:rPr i="0" lang="fr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: It is important to back up public claims of EOSC Policy Compliance and of performance/ features with publicly available information</a:t>
            </a:r>
            <a:endParaRPr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fr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For Managers</a:t>
            </a:r>
            <a:r>
              <a:rPr i="0" lang="fr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: Optional disclosure of policy compliance for purposes of trust and community acceptance</a:t>
            </a:r>
            <a:endParaRPr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fr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For Owners and Users</a:t>
            </a:r>
            <a:r>
              <a:rPr i="0" lang="fr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: Matching PID services with use cases and expected benefits</a:t>
            </a:r>
            <a:endParaRPr i="0" u="none" cap="none" strike="noStrik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100"/>
              <a:buFont typeface="Arial"/>
              <a:buNone/>
            </a:pPr>
            <a:r>
              <a:t/>
            </a:r>
            <a:endParaRPr i="0" sz="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g3355b078ebb_0_416"/>
          <p:cNvSpPr txBox="1"/>
          <p:nvPr/>
        </p:nvSpPr>
        <p:spPr>
          <a:xfrm>
            <a:off x="355425" y="1033600"/>
            <a:ext cx="3147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fr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Benefits for </a:t>
            </a:r>
            <a:r>
              <a:rPr b="1" lang="fr">
                <a:latin typeface="Calibri"/>
                <a:ea typeface="Calibri"/>
                <a:cs typeface="Calibri"/>
                <a:sym typeface="Calibri"/>
              </a:rPr>
              <a:t>the whole Ecosystem</a:t>
            </a:r>
            <a:endParaRPr b="1" i="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g3355b078ebb_0_416"/>
          <p:cNvSpPr/>
          <p:nvPr/>
        </p:nvSpPr>
        <p:spPr>
          <a:xfrm>
            <a:off x="4783225" y="3962575"/>
            <a:ext cx="3147000" cy="429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latin typeface="Calibri"/>
                <a:ea typeface="Calibri"/>
                <a:cs typeface="Calibri"/>
                <a:sym typeface="Calibri"/>
              </a:rPr>
              <a:t>For all actors: links to guidance and best </a:t>
            </a:r>
            <a:r>
              <a:rPr lang="fr" sz="1100">
                <a:latin typeface="Calibri"/>
                <a:ea typeface="Calibri"/>
                <a:cs typeface="Calibri"/>
                <a:sym typeface="Calibri"/>
              </a:rPr>
              <a:t>practices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355b078ebb_0_55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CAT Building Blocks</a:t>
            </a:r>
            <a:endParaRPr/>
          </a:p>
        </p:txBody>
      </p:sp>
      <p:pic>
        <p:nvPicPr>
          <p:cNvPr id="205" name="Google Shape;205;g3355b078ebb_0_5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40742" y="1376944"/>
            <a:ext cx="2256491" cy="222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g3355b078ebb_0_5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3838" y="1376952"/>
            <a:ext cx="2376077" cy="2222541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g3355b078ebb_0_555"/>
          <p:cNvSpPr txBox="1"/>
          <p:nvPr/>
        </p:nvSpPr>
        <p:spPr>
          <a:xfrm>
            <a:off x="352127" y="3748594"/>
            <a:ext cx="22995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CAT UI 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g3355b078ebb_0_555"/>
          <p:cNvSpPr txBox="1"/>
          <p:nvPr/>
        </p:nvSpPr>
        <p:spPr>
          <a:xfrm>
            <a:off x="3019238" y="3748594"/>
            <a:ext cx="22995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CAT API 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9" name="Google Shape;209;g3355b078ebb_0_55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09425" y="1376943"/>
            <a:ext cx="3254297" cy="2222549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g3355b078ebb_0_555"/>
          <p:cNvSpPr txBox="1"/>
          <p:nvPr/>
        </p:nvSpPr>
        <p:spPr>
          <a:xfrm>
            <a:off x="5986824" y="3748594"/>
            <a:ext cx="22995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CAT Documentation  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355b078ebb_0_5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CAT is extensible, and can accommodate many contexts</a:t>
            </a:r>
            <a:endParaRPr/>
          </a:p>
        </p:txBody>
      </p:sp>
      <p:sp>
        <p:nvSpPr>
          <p:cNvPr id="216" name="Google Shape;216;g3355b078ebb_0_53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Case Studies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fr"/>
              <a:t>EOSC PID Policy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fr"/>
              <a:t>RDA PID National Strategies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fr"/>
              <a:t>Several FAIR Assessment Tools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fr"/>
              <a:t>EOSC Interoperability Framework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fr"/>
              <a:t>CoreTrustSeal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fr"/>
              <a:t>TRUST Principles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fr"/>
              <a:t>… and a few more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17" name="Google Shape;217;g3355b078ebb_0_5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63634" y="1017725"/>
            <a:ext cx="5312666" cy="3416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18" name="Google Shape;218;g3355b078ebb_0_530"/>
          <p:cNvSpPr txBox="1"/>
          <p:nvPr/>
        </p:nvSpPr>
        <p:spPr>
          <a:xfrm>
            <a:off x="3663625" y="1065500"/>
            <a:ext cx="2874900" cy="415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rgbClr val="002D68"/>
                </a:solidFill>
                <a:latin typeface="Calibri"/>
                <a:ea typeface="Calibri"/>
                <a:cs typeface="Calibri"/>
                <a:sym typeface="Calibri"/>
              </a:rPr>
              <a:t>Flexible Conceptual Model</a:t>
            </a:r>
            <a:endParaRPr/>
          </a:p>
        </p:txBody>
      </p:sp>
      <p:sp>
        <p:nvSpPr>
          <p:cNvPr id="219" name="Google Shape;219;g3355b078ebb_0_530"/>
          <p:cNvSpPr/>
          <p:nvPr/>
        </p:nvSpPr>
        <p:spPr>
          <a:xfrm>
            <a:off x="3118475" y="2659900"/>
            <a:ext cx="775200" cy="306600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355b078ebb_0_56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Validation - in </a:t>
            </a:r>
            <a:r>
              <a:rPr lang="fr"/>
              <a:t>collaboration</a:t>
            </a:r>
            <a:r>
              <a:rPr lang="fr"/>
              <a:t> with FAIR-IMPACT</a:t>
            </a:r>
            <a:endParaRPr/>
          </a:p>
        </p:txBody>
      </p:sp>
      <p:sp>
        <p:nvSpPr>
          <p:cNvPr id="225" name="Google Shape;225;g3355b078ebb_0_567"/>
          <p:cNvSpPr txBox="1"/>
          <p:nvPr>
            <p:ph idx="1" type="body"/>
          </p:nvPr>
        </p:nvSpPr>
        <p:spPr>
          <a:xfrm>
            <a:off x="348750" y="1436225"/>
            <a:ext cx="3729300" cy="29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lnSpcReduction="10000"/>
          </a:bodyPr>
          <a:lstStyle/>
          <a:p>
            <a:pPr indent="0" lvl="0" marL="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018"/>
              <a:buNone/>
            </a:pPr>
            <a:r>
              <a:rPr b="1" lang="fr" sz="1565"/>
              <a:t>Run time: </a:t>
            </a:r>
            <a:r>
              <a:rPr lang="fr" sz="1565"/>
              <a:t>May to Sept 2024</a:t>
            </a:r>
            <a:endParaRPr sz="1565"/>
          </a:p>
          <a:p>
            <a:pPr indent="0" lvl="0" marL="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018"/>
              <a:buNone/>
            </a:pPr>
            <a:r>
              <a:rPr b="1" lang="fr" sz="1565"/>
              <a:t># of Participants: </a:t>
            </a:r>
            <a:r>
              <a:rPr lang="fr" sz="1565"/>
              <a:t>12 teams</a:t>
            </a:r>
            <a:endParaRPr sz="1565"/>
          </a:p>
          <a:p>
            <a:pPr indent="0" lvl="0" marL="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018"/>
              <a:buNone/>
            </a:pPr>
            <a:r>
              <a:rPr b="1" lang="fr" sz="1565"/>
              <a:t>Goal</a:t>
            </a:r>
            <a:r>
              <a:rPr lang="fr" sz="1565"/>
              <a:t>: Develop a better PID policy/strategy, demonstrated through improved</a:t>
            </a:r>
            <a:endParaRPr sz="1565"/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fr" sz="1565"/>
              <a:t>compliance with EOSC PID Policy using the CAT. </a:t>
            </a:r>
            <a:endParaRPr sz="1565"/>
          </a:p>
          <a:p>
            <a:pPr indent="0" lvl="0" marL="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018"/>
              <a:buNone/>
            </a:pPr>
            <a:r>
              <a:rPr b="1" lang="fr" sz="1565"/>
              <a:t>Compensation</a:t>
            </a:r>
            <a:r>
              <a:rPr lang="fr" sz="1565"/>
              <a:t>: 10 000 € for each team to support staff to participate</a:t>
            </a:r>
            <a:endParaRPr sz="1565"/>
          </a:p>
          <a:p>
            <a:pPr indent="0" lvl="0" marL="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018"/>
              <a:buNone/>
            </a:pPr>
            <a:r>
              <a:rPr b="1" lang="fr" sz="1565"/>
              <a:t>Support: </a:t>
            </a:r>
            <a:r>
              <a:rPr lang="fr" sz="1565"/>
              <a:t>3 workshops, 2 CAT assessments, office hours and reading list</a:t>
            </a:r>
            <a:endParaRPr sz="1565"/>
          </a:p>
        </p:txBody>
      </p:sp>
      <p:sp>
        <p:nvSpPr>
          <p:cNvPr id="226" name="Google Shape;226;g3355b078ebb_0_567"/>
          <p:cNvSpPr txBox="1"/>
          <p:nvPr>
            <p:ph idx="2" type="body"/>
          </p:nvPr>
        </p:nvSpPr>
        <p:spPr>
          <a:xfrm>
            <a:off x="348745" y="983312"/>
            <a:ext cx="8162700" cy="2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None/>
            </a:pPr>
            <a:r>
              <a:rPr lang="fr" sz="1700"/>
              <a:t>“</a:t>
            </a:r>
            <a:r>
              <a:rPr lang="fr" sz="1700"/>
              <a:t>Creating EOSC Compliant Persistent Identifier (PID) Policies”</a:t>
            </a:r>
            <a:endParaRPr sz="1700"/>
          </a:p>
          <a:p>
            <a:pPr indent="0" lvl="0" marL="0" rtl="0" algn="l">
              <a:lnSpc>
                <a:spcPct val="70000"/>
              </a:lnSpc>
              <a:spcBef>
                <a:spcPts val="800"/>
              </a:spcBef>
              <a:spcAft>
                <a:spcPts val="0"/>
              </a:spcAft>
              <a:buSzPts val="300"/>
              <a:buNone/>
            </a:pPr>
            <a:r>
              <a:t/>
            </a:r>
            <a:endParaRPr sz="1700"/>
          </a:p>
        </p:txBody>
      </p:sp>
      <p:graphicFrame>
        <p:nvGraphicFramePr>
          <p:cNvPr id="227" name="Google Shape;227;g3355b078ebb_0_567"/>
          <p:cNvGraphicFramePr/>
          <p:nvPr/>
        </p:nvGraphicFramePr>
        <p:xfrm>
          <a:off x="4078050" y="1646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{5CE21C68-B67A-46B1-AF6D-796133D2F96C}</a:tableStyleId>
              </a:tblPr>
              <a:tblGrid>
                <a:gridCol w="1197600"/>
                <a:gridCol w="875650"/>
                <a:gridCol w="875650"/>
                <a:gridCol w="875650"/>
                <a:gridCol w="875650"/>
              </a:tblGrid>
              <a:tr h="414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Items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Raised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Resolved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 progress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Excluded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</a:tr>
              <a:tr h="414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UI Issues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</a:tr>
              <a:tr h="414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Suggestions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</a:tr>
              <a:tr h="414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Bugs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</a:tr>
              <a:tr h="414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Assessments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&gt;15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355b078ebb_0_58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Knowledge Base: End March!</a:t>
            </a:r>
            <a:endParaRPr/>
          </a:p>
        </p:txBody>
      </p:sp>
      <p:pic>
        <p:nvPicPr>
          <p:cNvPr id="233" name="Google Shape;233;g3355b078ebb_0_582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150" y="1829300"/>
            <a:ext cx="4002249" cy="247234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34" name="Google Shape;234;g3355b078ebb_0_582" title="Char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71850" y="2922374"/>
            <a:ext cx="1816275" cy="1811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35" name="Google Shape;235;g3355b078ebb_0_582" title="Chart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59274" y="478800"/>
            <a:ext cx="2040877" cy="1811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36" name="Google Shape;236;g3355b078ebb_0_582" title="Chart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73999" y="1026100"/>
            <a:ext cx="1816275" cy="1811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37" name="Google Shape;237;g3355b078ebb_0_582" title="Chart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787675" y="2764750"/>
            <a:ext cx="3044624" cy="17405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38" name="Google Shape;238;g3355b078ebb_0_58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20975" y="1184475"/>
            <a:ext cx="1274753" cy="4475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39" name="Google Shape;239;g3355b078ebb_0_58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999475" y="1184480"/>
            <a:ext cx="1631125" cy="44756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aphicFrame>
        <p:nvGraphicFramePr>
          <p:cNvPr id="240" name="Google Shape;240;g3355b078ebb_0_582"/>
          <p:cNvGraphicFramePr/>
          <p:nvPr/>
        </p:nvGraphicFramePr>
        <p:xfrm>
          <a:off x="7518700" y="982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{BA7F3531-57B9-4295-BDF5-43BFCCD31CD8}</a:tableStyleId>
              </a:tblPr>
              <a:tblGrid>
                <a:gridCol w="1045450"/>
                <a:gridCol w="497825"/>
              </a:tblGrid>
              <a:tr h="1429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Scheme</a:t>
                      </a:r>
                      <a:endParaRPr b="1" sz="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Identifiers</a:t>
                      </a:r>
                      <a:endParaRPr b="1" sz="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429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URN:NBN</a:t>
                      </a:r>
                      <a:endParaRPr sz="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</a:t>
                      </a:r>
                      <a:endParaRPr sz="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429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Digital Object Identifier</a:t>
                      </a:r>
                      <a:endParaRPr sz="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</a:t>
                      </a:r>
                      <a:endParaRPr sz="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429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Uniform Resource Locator</a:t>
                      </a:r>
                      <a:endParaRPr sz="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 sz="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429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RRID Identifier Scheme</a:t>
                      </a:r>
                      <a:endParaRPr sz="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 sz="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429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ISNI</a:t>
                      </a:r>
                      <a:endParaRPr sz="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429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Handle System</a:t>
                      </a:r>
                      <a:endParaRPr sz="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429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Universal Product Code</a:t>
                      </a:r>
                      <a:endParaRPr sz="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429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ISSN</a:t>
                      </a:r>
                      <a:endParaRPr sz="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429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Internal Korea NRF Scheme</a:t>
                      </a:r>
                      <a:endParaRPr sz="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429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BibCode Scheme</a:t>
                      </a:r>
                      <a:endParaRPr sz="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429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INSDC Accession Prefix Format</a:t>
                      </a:r>
                      <a:endParaRPr sz="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429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Wikidata Identifier Scheme</a:t>
                      </a:r>
                      <a:endParaRPr sz="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355b078ebb_0_422"/>
          <p:cNvSpPr txBox="1"/>
          <p:nvPr/>
        </p:nvSpPr>
        <p:spPr>
          <a:xfrm>
            <a:off x="2364300" y="1218800"/>
            <a:ext cx="44154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Visit our Booth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Fill in Our Survey 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6" name="Google Shape;246;g3355b078ebb_0_4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06550" y="4101004"/>
            <a:ext cx="930900" cy="94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