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90"/>
  </p:notesMasterIdLst>
  <p:handoutMasterIdLst>
    <p:handoutMasterId r:id="rId91"/>
  </p:handoutMasterIdLst>
  <p:sldIdLst>
    <p:sldId id="1456" r:id="rId2"/>
    <p:sldId id="1540" r:id="rId3"/>
    <p:sldId id="1457" r:id="rId4"/>
    <p:sldId id="1541" r:id="rId5"/>
    <p:sldId id="660" r:id="rId6"/>
    <p:sldId id="650" r:id="rId7"/>
    <p:sldId id="999" r:id="rId8"/>
    <p:sldId id="986" r:id="rId9"/>
    <p:sldId id="997" r:id="rId10"/>
    <p:sldId id="1217" r:id="rId11"/>
    <p:sldId id="1552" r:id="rId12"/>
    <p:sldId id="1221" r:id="rId13"/>
    <p:sldId id="516" r:id="rId14"/>
    <p:sldId id="1016" r:id="rId15"/>
    <p:sldId id="1542" r:id="rId16"/>
    <p:sldId id="1544" r:id="rId17"/>
    <p:sldId id="1543" r:id="rId18"/>
    <p:sldId id="1018" r:id="rId19"/>
    <p:sldId id="1001" r:id="rId20"/>
    <p:sldId id="793" r:id="rId21"/>
    <p:sldId id="887" r:id="rId22"/>
    <p:sldId id="787" r:id="rId23"/>
    <p:sldId id="1549" r:id="rId24"/>
    <p:sldId id="1526" r:id="rId25"/>
    <p:sldId id="1250" r:id="rId26"/>
    <p:sldId id="1547" r:id="rId27"/>
    <p:sldId id="1546" r:id="rId28"/>
    <p:sldId id="1550" r:id="rId29"/>
    <p:sldId id="1553" r:id="rId30"/>
    <p:sldId id="1548" r:id="rId31"/>
    <p:sldId id="1551" r:id="rId32"/>
    <p:sldId id="1554" r:id="rId33"/>
    <p:sldId id="1356" r:id="rId34"/>
    <p:sldId id="1527" r:id="rId35"/>
    <p:sldId id="1412" r:id="rId36"/>
    <p:sldId id="1528" r:id="rId37"/>
    <p:sldId id="1529" r:id="rId38"/>
    <p:sldId id="1417" r:id="rId39"/>
    <p:sldId id="1416" r:id="rId40"/>
    <p:sldId id="1421" r:id="rId41"/>
    <p:sldId id="1124" r:id="rId42"/>
    <p:sldId id="1530" r:id="rId43"/>
    <p:sldId id="1545" r:id="rId44"/>
    <p:sldId id="1531" r:id="rId45"/>
    <p:sldId id="890" r:id="rId46"/>
    <p:sldId id="1532" r:id="rId47"/>
    <p:sldId id="891" r:id="rId48"/>
    <p:sldId id="892" r:id="rId49"/>
    <p:sldId id="878" r:id="rId50"/>
    <p:sldId id="880" r:id="rId51"/>
    <p:sldId id="879" r:id="rId52"/>
    <p:sldId id="885" r:id="rId53"/>
    <p:sldId id="886" r:id="rId54"/>
    <p:sldId id="1533" r:id="rId55"/>
    <p:sldId id="1535" r:id="rId56"/>
    <p:sldId id="1536" r:id="rId57"/>
    <p:sldId id="1537" r:id="rId58"/>
    <p:sldId id="256" r:id="rId59"/>
    <p:sldId id="1422" r:id="rId60"/>
    <p:sldId id="1113" r:id="rId61"/>
    <p:sldId id="1451" r:id="rId62"/>
    <p:sldId id="444" r:id="rId63"/>
    <p:sldId id="1110" r:id="rId64"/>
    <p:sldId id="1414" r:id="rId65"/>
    <p:sldId id="1415" r:id="rId66"/>
    <p:sldId id="1127" r:id="rId67"/>
    <p:sldId id="1132" r:id="rId68"/>
    <p:sldId id="819" r:id="rId69"/>
    <p:sldId id="888" r:id="rId70"/>
    <p:sldId id="889" r:id="rId71"/>
    <p:sldId id="1355" r:id="rId72"/>
    <p:sldId id="1427" r:id="rId73"/>
    <p:sldId id="1448" r:id="rId74"/>
    <p:sldId id="1357" r:id="rId75"/>
    <p:sldId id="1436" r:id="rId76"/>
    <p:sldId id="1447" r:id="rId77"/>
    <p:sldId id="1109" r:id="rId78"/>
    <p:sldId id="1450" r:id="rId79"/>
    <p:sldId id="1446" r:id="rId80"/>
    <p:sldId id="1445" r:id="rId81"/>
    <p:sldId id="1413" r:id="rId82"/>
    <p:sldId id="940" r:id="rId83"/>
    <p:sldId id="1315" r:id="rId84"/>
    <p:sldId id="921" r:id="rId85"/>
    <p:sldId id="1538" r:id="rId86"/>
    <p:sldId id="1518" r:id="rId87"/>
    <p:sldId id="1455" r:id="rId88"/>
    <p:sldId id="1539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FFC000"/>
    <a:srgbClr val="997166"/>
    <a:srgbClr val="A7735A"/>
    <a:srgbClr val="CC00CC"/>
    <a:srgbClr val="EEB500"/>
    <a:srgbClr val="00B0F0"/>
    <a:srgbClr val="191919"/>
    <a:srgbClr val="ED7D31"/>
    <a:srgbClr val="B0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F6E38C-F3A3-463F-BBC6-86865092B7A8}" v="31" dt="2021-05-10T13:29:21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92981" autoAdjust="0"/>
  </p:normalViewPr>
  <p:slideViewPr>
    <p:cSldViewPr snapToGrid="0">
      <p:cViewPr>
        <p:scale>
          <a:sx n="100" d="100"/>
          <a:sy n="100" d="100"/>
        </p:scale>
        <p:origin x="58" y="9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80" y="5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ED5F19-F779-4F3F-BC30-BBB091F8F1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295AA-0476-4580-9317-1259A145C0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FF172-DCC5-491E-AD76-E7D33A0D71B0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4291F0-D8C3-4FDD-92F8-F85CA04FFB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5E25C-C886-4446-A03A-0060211D25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2D26C-23B5-4E80-AE01-82132971C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58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3D871-E075-4F07-B50D-8C55BBD5363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26210-2D84-4A2C-8F9E-44A8751DA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19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3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47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115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69012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3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9.g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295" y="1701242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95" y="4180917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A866DB38-4264-41D4-A0C9-30EF50957C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019933" y="3688772"/>
            <a:ext cx="2172067" cy="1538650"/>
          </a:xfrm>
          <a:prstGeom prst="rect">
            <a:avLst/>
          </a:prstGeom>
          <a:ln w="0">
            <a:noFill/>
          </a:ln>
        </p:spPr>
      </p:pic>
      <p:pic>
        <p:nvPicPr>
          <p:cNvPr id="8" name="Grafik 4">
            <a:extLst>
              <a:ext uri="{FF2B5EF4-FFF2-40B4-BE49-F238E27FC236}">
                <a16:creationId xmlns:a16="http://schemas.microsoft.com/office/drawing/2014/main" id="{08C88475-54E9-886E-07E3-99D893E75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694440" y="708136"/>
            <a:ext cx="3343140" cy="1360064"/>
          </a:xfrm>
          <a:prstGeom prst="rect">
            <a:avLst/>
          </a:prstGeom>
          <a:ln w="0">
            <a:noFill/>
          </a:ln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C88257FD-5135-C76F-46B0-7E5BFBFAA74D}"/>
              </a:ext>
            </a:extLst>
          </p:cNvPr>
          <p:cNvSpPr/>
          <p:nvPr userDrawn="1"/>
        </p:nvSpPr>
        <p:spPr>
          <a:xfrm>
            <a:off x="713295" y="2113451"/>
            <a:ext cx="3556284" cy="525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en-US" sz="14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ED4602BE-9C1E-8A75-C3E4-20F6BC9ED5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9455284" y="5179296"/>
            <a:ext cx="2556115" cy="657383"/>
          </a:xfrm>
          <a:prstGeom prst="rect">
            <a:avLst/>
          </a:prstGeom>
          <a:ln w="0">
            <a:noFill/>
          </a:ln>
        </p:spPr>
      </p:pic>
      <p:pic>
        <p:nvPicPr>
          <p:cNvPr id="14" name="Grafik 10">
            <a:extLst>
              <a:ext uri="{FF2B5EF4-FFF2-40B4-BE49-F238E27FC236}">
                <a16:creationId xmlns:a16="http://schemas.microsoft.com/office/drawing/2014/main" id="{4F83FB9A-D064-0F05-2930-A9C8F7D5B9F5}"/>
              </a:ext>
            </a:extLst>
          </p:cNvPr>
          <p:cNvPicPr/>
          <p:nvPr userDrawn="1"/>
        </p:nvPicPr>
        <p:blipFill>
          <a:blip r:embed="rId5">
            <a:alphaModFix amt="80000"/>
          </a:blip>
          <a:stretch/>
        </p:blipFill>
        <p:spPr>
          <a:xfrm rot="11023800">
            <a:off x="9282600" y="-1099080"/>
            <a:ext cx="4838760" cy="4557960"/>
          </a:xfrm>
          <a:prstGeom prst="rect">
            <a:avLst/>
          </a:prstGeom>
          <a:ln w="0">
            <a:noFill/>
          </a:ln>
        </p:spPr>
      </p:pic>
      <p:pic>
        <p:nvPicPr>
          <p:cNvPr id="15" name="Grafik 5">
            <a:extLst>
              <a:ext uri="{FF2B5EF4-FFF2-40B4-BE49-F238E27FC236}">
                <a16:creationId xmlns:a16="http://schemas.microsoft.com/office/drawing/2014/main" id="{19E2EFFB-F261-DAA1-8879-20327FC2E769}"/>
              </a:ext>
            </a:extLst>
          </p:cNvPr>
          <p:cNvPicPr/>
          <p:nvPr userDrawn="1"/>
        </p:nvPicPr>
        <p:blipFill>
          <a:blip r:embed="rId6"/>
          <a:stretch/>
        </p:blipFill>
        <p:spPr>
          <a:xfrm>
            <a:off x="9565920" y="32040"/>
            <a:ext cx="2710800" cy="2680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6958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15" y="1"/>
            <a:ext cx="9364600" cy="914399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5076824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795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2E874-400C-E24A-926D-CC99757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86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7">
            <a:extLst>
              <a:ext uri="{FF2B5EF4-FFF2-40B4-BE49-F238E27FC236}">
                <a16:creationId xmlns:a16="http://schemas.microsoft.com/office/drawing/2014/main" id="{FD9CF266-3BBE-C8E9-4B25-2E2B8A4C3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019933" y="3688772"/>
            <a:ext cx="2172067" cy="1538650"/>
          </a:xfrm>
          <a:prstGeom prst="rect">
            <a:avLst/>
          </a:prstGeom>
          <a:ln w="0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ABC6E-8946-93B1-DA7F-D642A2FD0D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348" y="2638991"/>
            <a:ext cx="9127958" cy="1923484"/>
          </a:xfrm>
        </p:spPr>
        <p:txBody>
          <a:bodyPr anchor="b"/>
          <a:lstStyle>
            <a:lvl1pPr>
              <a:defRPr sz="6000" b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69D34-58C5-177A-5800-433B02088A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3348" y="4589464"/>
            <a:ext cx="8097386" cy="958408"/>
          </a:xfrm>
        </p:spPr>
        <p:txBody>
          <a:bodyPr/>
          <a:lstStyle>
            <a:lvl1pPr marL="0" indent="0">
              <a:buNone/>
              <a:defRPr sz="24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Speaker(s)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65BEC-60E4-73E1-F5D5-F1AAB9D3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7360" y="7670780"/>
            <a:ext cx="2743200" cy="365125"/>
          </a:xfrm>
          <a:prstGeom prst="rect">
            <a:avLst/>
          </a:prstGeom>
        </p:spPr>
        <p:txBody>
          <a:bodyPr/>
          <a:lstStyle/>
          <a:p>
            <a:fld id="{3203B15E-653A-4B2F-9F5F-14E85920A64B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9F11A-566E-F623-8262-9C4F0D437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7580" y="7471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ABEA5-E68D-9FBD-6AF9-CA6F31BA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5720" y="7974133"/>
            <a:ext cx="2743200" cy="365125"/>
          </a:xfrm>
          <a:prstGeom prst="rect">
            <a:avLst/>
          </a:prstGeom>
        </p:spPr>
        <p:txBody>
          <a:bodyPr/>
          <a:lstStyle/>
          <a:p>
            <a:fld id="{1E909D46-20F9-4BDB-ADE5-B8144AAAE81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k 4">
            <a:extLst>
              <a:ext uri="{FF2B5EF4-FFF2-40B4-BE49-F238E27FC236}">
                <a16:creationId xmlns:a16="http://schemas.microsoft.com/office/drawing/2014/main" id="{792E141C-97FE-646E-E102-48746DE74C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694440" y="708136"/>
            <a:ext cx="3343140" cy="1360064"/>
          </a:xfrm>
          <a:prstGeom prst="rect">
            <a:avLst/>
          </a:prstGeom>
          <a:ln w="0">
            <a:noFill/>
          </a:ln>
        </p:spPr>
      </p:pic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1E7EEBE-9EEC-0F1C-3A9A-CA0C93DF1943}"/>
              </a:ext>
            </a:extLst>
          </p:cNvPr>
          <p:cNvSpPr/>
          <p:nvPr userDrawn="1"/>
        </p:nvSpPr>
        <p:spPr>
          <a:xfrm>
            <a:off x="713295" y="2113451"/>
            <a:ext cx="3556284" cy="525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en-US" sz="14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" name="Grafik 5">
            <a:extLst>
              <a:ext uri="{FF2B5EF4-FFF2-40B4-BE49-F238E27FC236}">
                <a16:creationId xmlns:a16="http://schemas.microsoft.com/office/drawing/2014/main" id="{57855262-7238-6861-51B6-049E4DF9D4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8791335" y="5091480"/>
            <a:ext cx="563086" cy="845640"/>
          </a:xfrm>
          <a:prstGeom prst="rect">
            <a:avLst/>
          </a:prstGeom>
          <a:ln w="0"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D40EA62-6DAA-CE7A-0D41-F2DEA51BC9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>
          <a:xfrm>
            <a:off x="9455284" y="5179296"/>
            <a:ext cx="2556115" cy="657383"/>
          </a:xfrm>
          <a:prstGeom prst="rect">
            <a:avLst/>
          </a:prstGeom>
          <a:ln w="0">
            <a:noFill/>
          </a:ln>
        </p:spPr>
      </p:pic>
      <p:pic>
        <p:nvPicPr>
          <p:cNvPr id="12" name="Grafik 10">
            <a:extLst>
              <a:ext uri="{FF2B5EF4-FFF2-40B4-BE49-F238E27FC236}">
                <a16:creationId xmlns:a16="http://schemas.microsoft.com/office/drawing/2014/main" id="{E0AA2536-531F-A89D-06F3-CB8E81844CD9}"/>
              </a:ext>
            </a:extLst>
          </p:cNvPr>
          <p:cNvPicPr/>
          <p:nvPr userDrawn="1"/>
        </p:nvPicPr>
        <p:blipFill>
          <a:blip r:embed="rId6">
            <a:alphaModFix amt="80000"/>
          </a:blip>
          <a:stretch/>
        </p:blipFill>
        <p:spPr>
          <a:xfrm rot="11023800">
            <a:off x="9282600" y="-1099080"/>
            <a:ext cx="4838760" cy="4557960"/>
          </a:xfrm>
          <a:prstGeom prst="rect">
            <a:avLst/>
          </a:prstGeom>
          <a:ln w="0">
            <a:noFill/>
          </a:ln>
        </p:spPr>
      </p:pic>
      <p:pic>
        <p:nvPicPr>
          <p:cNvPr id="13" name="Grafik 5">
            <a:extLst>
              <a:ext uri="{FF2B5EF4-FFF2-40B4-BE49-F238E27FC236}">
                <a16:creationId xmlns:a16="http://schemas.microsoft.com/office/drawing/2014/main" id="{A417ED83-98C0-CA67-7E11-7853627505B1}"/>
              </a:ext>
            </a:extLst>
          </p:cNvPr>
          <p:cNvPicPr/>
          <p:nvPr userDrawn="1"/>
        </p:nvPicPr>
        <p:blipFill>
          <a:blip r:embed="rId7"/>
          <a:stretch/>
        </p:blipFill>
        <p:spPr>
          <a:xfrm>
            <a:off x="9565920" y="32040"/>
            <a:ext cx="2710800" cy="2680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829263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_TUD">
    <p:bg>
      <p:bgPr>
        <a:solidFill>
          <a:schemeClr val="bg1">
            <a:alpha val="3842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980790"/>
            <a:ext cx="12192000" cy="587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69057425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 sz="2400"/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249284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 sz="2400">
                <a:solidFill>
                  <a:schemeClr val="bg1"/>
                </a:solidFill>
              </a:defRPr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449781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enutzerdefiniertes Layou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"/>
          <p:cNvSpPr/>
          <p:nvPr/>
        </p:nvSpPr>
        <p:spPr>
          <a:xfrm>
            <a:off x="92482" y="99962"/>
            <a:ext cx="12007036" cy="929276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tIns="45720" bIns="45720" anchor="ctr"/>
          <a:lstStyle/>
          <a:p>
            <a:pPr algn="l" defTabSz="822960">
              <a:defRPr b="0">
                <a:solidFill>
                  <a:srgbClr val="4C82A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900"/>
          </a:p>
        </p:txBody>
      </p:sp>
      <p:pic>
        <p:nvPicPr>
          <p:cNvPr id="23" name="Grafik 9" descr="Grafik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37324" y="6304294"/>
            <a:ext cx="1502084" cy="43680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Rectangle"/>
          <p:cNvSpPr/>
          <p:nvPr/>
        </p:nvSpPr>
        <p:spPr>
          <a:xfrm>
            <a:off x="-49651" y="6021857"/>
            <a:ext cx="12291301" cy="129294"/>
          </a:xfrm>
          <a:prstGeom prst="rect">
            <a:avLst/>
          </a:prstGeom>
          <a:gradFill>
            <a:gsLst>
              <a:gs pos="0">
                <a:srgbClr val="2E358C"/>
              </a:gs>
              <a:gs pos="50000">
                <a:srgbClr val="3D8AAC"/>
              </a:gs>
              <a:gs pos="100000">
                <a:srgbClr val="98C356"/>
              </a:gs>
            </a:gsLst>
          </a:gradFill>
          <a:ln w="12700">
            <a:miter lim="400000"/>
          </a:ln>
        </p:spPr>
        <p:txBody>
          <a:bodyPr tIns="45720" bIns="45720" anchor="ctr"/>
          <a:lstStyle/>
          <a:p>
            <a:pPr algn="l" defTabSz="822960"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900"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6179" y="6378083"/>
            <a:ext cx="300817" cy="246222"/>
          </a:xfrm>
          <a:prstGeom prst="rect">
            <a:avLst/>
          </a:prstGeom>
        </p:spPr>
        <p:txBody>
          <a:bodyPr wrap="square"/>
          <a:lstStyle>
            <a:lvl1pPr algn="ctr">
              <a:defRPr sz="1600"/>
            </a:lvl1pPr>
          </a:lstStyle>
          <a:p>
            <a:pPr algn="ctr"/>
            <a:fld id="{86CB4B4D-7CA3-9044-876B-883B54F8677D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27" name="unknown.pdf" descr="unknown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3282" y="254362"/>
            <a:ext cx="1644397" cy="62047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348139-121F-4756-83C5-F3F13C83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74" y="225577"/>
            <a:ext cx="10201531" cy="673325"/>
          </a:xfrm>
        </p:spPr>
        <p:txBody>
          <a:bodyPr>
            <a:normAutofit/>
          </a:bodyPr>
          <a:lstStyle>
            <a:lvl1pPr>
              <a:defRPr kumimoji="0" lang="en-US" sz="4300" b="0" i="0" u="none" strike="noStrike" cap="none" spc="0" normalizeH="0" baseline="0" dirty="0">
                <a:ln>
                  <a:noFill/>
                </a:ln>
                <a:solidFill>
                  <a:srgbClr val="0F305A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3BD2E0-2CCD-4C29-8B63-0ABD48CA42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313" y="1171445"/>
            <a:ext cx="11885205" cy="475611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250686-1DA4-4721-B64D-08B5EE757AF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322" y="6303986"/>
            <a:ext cx="2065229" cy="398733"/>
            <a:chOff x="8870141" y="6233027"/>
            <a:chExt cx="2706721" cy="52258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C6909FD-FFD4-44EF-A057-7749A6D0D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141" y="6255003"/>
              <a:ext cx="543396" cy="50060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97E7D3-C6FE-4949-BDCD-B3ECCFC83E82}"/>
                </a:ext>
              </a:extLst>
            </p:cNvPr>
            <p:cNvSpPr txBox="1"/>
            <p:nvPr/>
          </p:nvSpPr>
          <p:spPr>
            <a:xfrm>
              <a:off x="9326183" y="6233027"/>
              <a:ext cx="2250679" cy="363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0" lang="en-GB" sz="1200" b="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latin typeface="Helvetica Neue"/>
                  <a:sym typeface="Helvetica Neue"/>
                </a:rPr>
                <a:t>@haesleinhuepf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38805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fik 17">
            <a:extLst>
              <a:ext uri="{FF2B5EF4-FFF2-40B4-BE49-F238E27FC236}">
                <a16:creationId xmlns:a16="http://schemas.microsoft.com/office/drawing/2014/main" id="{470FC4F2-3D31-3E02-CA64-E73D306FA17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/>
        </p:blipFill>
        <p:spPr>
          <a:xfrm>
            <a:off x="10375560" y="6077520"/>
            <a:ext cx="1814400" cy="757800"/>
          </a:xfrm>
          <a:prstGeom prst="rect">
            <a:avLst/>
          </a:prstGeom>
          <a:ln w="0">
            <a:noFill/>
          </a:ln>
        </p:spPr>
      </p:pic>
      <p:sp>
        <p:nvSpPr>
          <p:cNvPr id="11" name="Textfeld 3">
            <a:extLst>
              <a:ext uri="{FF2B5EF4-FFF2-40B4-BE49-F238E27FC236}">
                <a16:creationId xmlns:a16="http://schemas.microsoft.com/office/drawing/2014/main" id="{824CC1C5-33D7-75A3-7BD6-6CCF8BED16B7}"/>
              </a:ext>
            </a:extLst>
          </p:cNvPr>
          <p:cNvSpPr/>
          <p:nvPr userDrawn="1"/>
        </p:nvSpPr>
        <p:spPr>
          <a:xfrm>
            <a:off x="1916640" y="6149185"/>
            <a:ext cx="1236240" cy="615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000" b="0" strike="noStrike" spc="-1" dirty="0">
                <a:solidFill>
                  <a:srgbClr val="727879"/>
                </a:solidFill>
                <a:latin typeface="Open Sans"/>
                <a:ea typeface="DejaVu Sans"/>
              </a:rPr>
              <a:t>Robert Haase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000" b="0" strike="noStrike" spc="-1" dirty="0">
                <a:solidFill>
                  <a:srgbClr val="727879"/>
                </a:solidFill>
                <a:latin typeface="Open Sans"/>
              </a:rPr>
              <a:t>@haesleinhuepf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000" b="0" strike="noStrike" spc="-1" dirty="0">
                <a:solidFill>
                  <a:srgbClr val="727879"/>
                </a:solidFill>
                <a:latin typeface="Open Sans"/>
              </a:rPr>
              <a:t>BIDS </a:t>
            </a:r>
            <a:r>
              <a:rPr lang="de-DE" sz="1000" b="0" strike="noStrike" spc="-1" dirty="0" err="1">
                <a:solidFill>
                  <a:srgbClr val="727879"/>
                </a:solidFill>
                <a:latin typeface="Open Sans"/>
              </a:rPr>
              <a:t>Lecture</a:t>
            </a:r>
            <a:r>
              <a:rPr lang="de-DE" sz="1000" b="0" strike="noStrike" spc="-1" dirty="0">
                <a:solidFill>
                  <a:srgbClr val="727879"/>
                </a:solidFill>
                <a:latin typeface="Open Sans"/>
              </a:rPr>
              <a:t> 5/14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000" b="0" strike="noStrike" spc="-1" dirty="0">
                <a:solidFill>
                  <a:srgbClr val="727879"/>
                </a:solidFill>
                <a:latin typeface="Open Sans"/>
              </a:rPr>
              <a:t>May 16th 2025</a:t>
            </a: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Gerade Verbindung 14">
            <a:extLst>
              <a:ext uri="{FF2B5EF4-FFF2-40B4-BE49-F238E27FC236}">
                <a16:creationId xmlns:a16="http://schemas.microsoft.com/office/drawing/2014/main" id="{09FA60E0-0864-6254-F0D9-84CD90F0415C}"/>
              </a:ext>
            </a:extLst>
          </p:cNvPr>
          <p:cNvSpPr/>
          <p:nvPr userDrawn="1"/>
        </p:nvSpPr>
        <p:spPr>
          <a:xfrm>
            <a:off x="0" y="6063120"/>
            <a:ext cx="12191760" cy="360"/>
          </a:xfrm>
          <a:prstGeom prst="line">
            <a:avLst/>
          </a:prstGeom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0" rIns="90000" bIns="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3" name="Textfeld 8">
            <a:extLst>
              <a:ext uri="{FF2B5EF4-FFF2-40B4-BE49-F238E27FC236}">
                <a16:creationId xmlns:a16="http://schemas.microsoft.com/office/drawing/2014/main" id="{C44E65CE-D81D-4312-4A03-CDABBACC9878}"/>
              </a:ext>
            </a:extLst>
          </p:cNvPr>
          <p:cNvSpPr/>
          <p:nvPr userDrawn="1"/>
        </p:nvSpPr>
        <p:spPr>
          <a:xfrm>
            <a:off x="7834590" y="6221880"/>
            <a:ext cx="827640" cy="4616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br>
              <a:rPr sz="1000" dirty="0"/>
            </a:br>
            <a:fld id="{99E337C0-7447-4D1C-BF36-95B1EF0F9DAB}" type="slidenum">
              <a:rPr lang="de-DE" sz="1000" b="0" strike="noStrike" spc="-1" smtClean="0">
                <a:solidFill>
                  <a:srgbClr val="727879"/>
                </a:solidFill>
                <a:latin typeface="Open Sans"/>
                <a:ea typeface="Open Sans"/>
              </a:rPr>
              <a:t>‹#›</a:t>
            </a:fld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" name="Grafik 19">
            <a:extLst>
              <a:ext uri="{FF2B5EF4-FFF2-40B4-BE49-F238E27FC236}">
                <a16:creationId xmlns:a16="http://schemas.microsoft.com/office/drawing/2014/main" id="{E18931FF-3A85-1E5F-D768-C40047E9790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/>
        </p:blipFill>
        <p:spPr>
          <a:xfrm>
            <a:off x="8895977" y="6218439"/>
            <a:ext cx="1617120" cy="474120"/>
          </a:xfrm>
          <a:prstGeom prst="rect">
            <a:avLst/>
          </a:prstGeom>
          <a:ln w="0">
            <a:noFill/>
          </a:ln>
        </p:spPr>
      </p:pic>
      <p:pic>
        <p:nvPicPr>
          <p:cNvPr id="15" name="Grafik 21">
            <a:extLst>
              <a:ext uri="{FF2B5EF4-FFF2-40B4-BE49-F238E27FC236}">
                <a16:creationId xmlns:a16="http://schemas.microsoft.com/office/drawing/2014/main" id="{09D25BE8-1A8D-2485-338B-1B89316919A3}"/>
              </a:ext>
            </a:extLst>
          </p:cNvPr>
          <p:cNvPicPr/>
          <p:nvPr userDrawn="1"/>
        </p:nvPicPr>
        <p:blipFill>
          <a:blip r:embed="rId12"/>
          <a:stretch/>
        </p:blipFill>
        <p:spPr>
          <a:xfrm>
            <a:off x="277920" y="6150960"/>
            <a:ext cx="1478880" cy="600840"/>
          </a:xfrm>
          <a:prstGeom prst="rect">
            <a:avLst/>
          </a:prstGeom>
          <a:ln w="0">
            <a:noFill/>
          </a:ln>
        </p:spPr>
      </p:pic>
      <p:pic>
        <p:nvPicPr>
          <p:cNvPr id="16" name="Grafik 10">
            <a:extLst>
              <a:ext uri="{FF2B5EF4-FFF2-40B4-BE49-F238E27FC236}">
                <a16:creationId xmlns:a16="http://schemas.microsoft.com/office/drawing/2014/main" id="{A735E3B7-5F35-6914-256D-5D73CF2AAC69}"/>
              </a:ext>
            </a:extLst>
          </p:cNvPr>
          <p:cNvPicPr/>
          <p:nvPr userDrawn="1"/>
        </p:nvPicPr>
        <p:blipFill>
          <a:blip r:embed="rId13">
            <a:alphaModFix amt="80000"/>
          </a:blip>
          <a:stretch/>
        </p:blipFill>
        <p:spPr>
          <a:xfrm rot="11023800">
            <a:off x="10451000" y="-1213380"/>
            <a:ext cx="4838760" cy="4557960"/>
          </a:xfrm>
          <a:prstGeom prst="rect">
            <a:avLst/>
          </a:prstGeom>
          <a:ln w="0">
            <a:noFill/>
          </a:ln>
        </p:spPr>
      </p:pic>
      <p:pic>
        <p:nvPicPr>
          <p:cNvPr id="17" name="Grafik 5">
            <a:extLst>
              <a:ext uri="{FF2B5EF4-FFF2-40B4-BE49-F238E27FC236}">
                <a16:creationId xmlns:a16="http://schemas.microsoft.com/office/drawing/2014/main" id="{1B1EDF86-17AD-31F5-BE0E-0A7B4BE1CCAC}"/>
              </a:ext>
            </a:extLst>
          </p:cNvPr>
          <p:cNvPicPr/>
          <p:nvPr userDrawn="1"/>
        </p:nvPicPr>
        <p:blipFill>
          <a:blip r:embed="rId14"/>
          <a:stretch/>
        </p:blipFill>
        <p:spPr>
          <a:xfrm>
            <a:off x="10734320" y="-82260"/>
            <a:ext cx="2710800" cy="2680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4290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gif"/><Relationship Id="rId7" Type="http://schemas.openxmlformats.org/officeDocument/2006/relationships/image" Target="../media/image25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gif"/><Relationship Id="rId7" Type="http://schemas.openxmlformats.org/officeDocument/2006/relationships/image" Target="../media/image26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fiji.sc/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imagej.nih.gov/ij/" TargetMode="Externa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github.com/clEsperanto/clij-opencl-kernels" TargetMode="External"/><Relationship Id="rId4" Type="http://schemas.openxmlformats.org/officeDocument/2006/relationships/hyperlink" Target="https://www.khronos.org/opencl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hyperlink" Target="https://clij.github.io/" TargetMode="Externa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hyperlink" Target="https://www.nature.com/articles/s41592-019-0650-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hyperlink" Target="https://www.techpowerup.com/cpu-specs/core-i7-8650u.c1975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7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6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24" Type="http://schemas.openxmlformats.org/officeDocument/2006/relationships/image" Target="../media/image65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hyperlink" Target="https://www.nature.com/articles/s41592-019-0650-1" TargetMode="External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42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92-019-0650-1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hyperlink" Target="https://www.techpowerup.com/gpu-specs/quadro-p6000.c286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www.techpowerup.com/gpu-specs/geforce-rtx-5090.c4216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techpowerup.com/gpu-specs/geforce-rtx-4070.c3924" TargetMode="External"/><Relationship Id="rId4" Type="http://schemas.openxmlformats.org/officeDocument/2006/relationships/hyperlink" Target="https://www.techpowerup.com/gpu-specs/geforce-rtx-4070-mobile.c3944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hyperlink" Target="https://www.techpowerup.com/gpu-specs/geforce-rtx-4070.c3924" TargetMode="External"/><Relationship Id="rId7" Type="http://schemas.openxmlformats.org/officeDocument/2006/relationships/image" Target="../media/image82.png"/><Relationship Id="rId2" Type="http://schemas.openxmlformats.org/officeDocument/2006/relationships/hyperlink" Target="https://www.techpowerup.com/gpu-specs/geforce-rtx-4070-mobile.c3944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lij.github.io/clij-benchmarking/benchmarking_operations_jmh" TargetMode="External"/><Relationship Id="rId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lij.github.io/clij-benchmarking/benchmarking_workflow_spot_count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hyperlink" Target="https://clij.github.io/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nature.com/articles/s41592-019-0650-1" TargetMode="Externa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lij.github.io/" TargetMode="External"/><Relationship Id="rId2" Type="http://schemas.openxmlformats.org/officeDocument/2006/relationships/hyperlink" Target="https://www.nature.com/articles/s41592-019-0650-1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clij.github.io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nature.com/articles/s41592-019-0650-1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VIDIA_GeForce_GTX_780_PCB-Front.jpg" TargetMode="External"/><Relationship Id="rId2" Type="http://schemas.openxmlformats.org/officeDocument/2006/relationships/hyperlink" Target="https://github.com/clEsperanto/pyclesperant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hyperlink" Target="https://www.flickr.com/people/83620044@N06" TargetMode="External"/><Relationship Id="rId4" Type="http://schemas.openxmlformats.org/officeDocument/2006/relationships/hyperlink" Target="https://creativecommons.org/licenses/by/2.0/deed.en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VIDIA_GeForce_GTX_780_PCB-Front.jpg" TargetMode="External"/><Relationship Id="rId7" Type="http://schemas.openxmlformats.org/officeDocument/2006/relationships/image" Target="../media/image92.png"/><Relationship Id="rId2" Type="http://schemas.openxmlformats.org/officeDocument/2006/relationships/hyperlink" Target="https://github.com/clEsperanto/pyclesperant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hyperlink" Target="https://www.flickr.com/people/83620044@N06" TargetMode="External"/><Relationship Id="rId4" Type="http://schemas.openxmlformats.org/officeDocument/2006/relationships/hyperlink" Target="https://creativecommons.org/licenses/by/2.0/deed.en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hyperlink" Target="https://commons.wikimedia.org/wiki/File:NVIDIA_GeForce_GTX_780_PCB-Front.jpg" TargetMode="External"/><Relationship Id="rId7" Type="http://schemas.openxmlformats.org/officeDocument/2006/relationships/image" Target="../media/image92.png"/><Relationship Id="rId2" Type="http://schemas.openxmlformats.org/officeDocument/2006/relationships/hyperlink" Target="https://github.com/clEsperanto/pyclesperant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hyperlink" Target="https://www.flickr.com/people/83620044@N06" TargetMode="External"/><Relationship Id="rId4" Type="http://schemas.openxmlformats.org/officeDocument/2006/relationships/hyperlink" Target="https://creativecommons.org/licenses/by/2.0/deed.en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hyperlink" Target="https://commons.wikimedia.org/wiki/File:NVIDIA_GeForce_GTX_780_PCB-Front.jpg" TargetMode="External"/><Relationship Id="rId7" Type="http://schemas.openxmlformats.org/officeDocument/2006/relationships/image" Target="../media/image92.png"/><Relationship Id="rId2" Type="http://schemas.openxmlformats.org/officeDocument/2006/relationships/hyperlink" Target="https://github.com/clEsperanto/pyclesperant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hyperlink" Target="https://www.flickr.com/people/83620044@N06" TargetMode="External"/><Relationship Id="rId4" Type="http://schemas.openxmlformats.org/officeDocument/2006/relationships/hyperlink" Target="https://creativecommons.org/licenses/by/2.0/deed.en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hyperlink" Target="https://docs.python.org/3/library/timei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hyperlink" Target="https://docs.python.org/3/library/timei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1.png"/><Relationship Id="rId4" Type="http://schemas.openxmlformats.org/officeDocument/2006/relationships/hyperlink" Target="https://github.com/haesleinhuepf/stackview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7" Type="http://schemas.openxmlformats.org/officeDocument/2006/relationships/image" Target="../media/image10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hyperlink" Target="https://github.com/ScaDS/BIDS-lecture-2024/blob/main/07a_gpu_acceleration/10_cupy_basics.ipynb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ithub.com/ScaDS/BIDS-lecture-2024/blob/main/07a_gpu_acceleration/20_cupy_dropin_replacement.ipynb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ithub.com/ScaDS/BIDS-lecture-2024/blob/main/07a_gpu_acceleration/20_cupy_dropin_replacement.ipynb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ithub.com/haesleinhuepf/stackview" TargetMode="Externa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cs.cupy.dev/en/stable/user_guide/kernel.html" TargetMode="External"/><Relationship Id="rId4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02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9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cupy.dev/" TargetMode="External"/><Relationship Id="rId3" Type="http://schemas.openxmlformats.org/officeDocument/2006/relationships/image" Target="../media/image127.png"/><Relationship Id="rId7" Type="http://schemas.openxmlformats.org/officeDocument/2006/relationships/hyperlink" Target="https://www.dask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ython.org/" TargetMode="External"/><Relationship Id="rId5" Type="http://schemas.openxmlformats.org/officeDocument/2006/relationships/image" Target="../media/image129.png"/><Relationship Id="rId10" Type="http://schemas.openxmlformats.org/officeDocument/2006/relationships/image" Target="../media/image130.png"/><Relationship Id="rId4" Type="http://schemas.openxmlformats.org/officeDocument/2006/relationships/image" Target="../media/image128.png"/><Relationship Id="rId9" Type="http://schemas.openxmlformats.org/officeDocument/2006/relationships/hyperlink" Target="https://clesperanto.net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hyperlink" Target="https://forum.image.sc/t/otsus-threshold-method-delivers-different-results-in-scikit-image-and-imagej/24655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hyperlink" Target="https://haesleinhuepf.github.io/BioImageAnalysisNotebooks/29_algorithm_validation/visual_comparis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6.01653.pdf" TargetMode="External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hyperlink" Target="https://www.nature.com/articles/s41592-023-02151-z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6.01653.pdf" TargetMode="External"/><Relationship Id="rId2" Type="http://schemas.openxmlformats.org/officeDocument/2006/relationships/hyperlink" Target="https://creativecommons.org/licenses/by/4.0/deed.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6.01653.pdf" TargetMode="External"/><Relationship Id="rId2" Type="http://schemas.openxmlformats.org/officeDocument/2006/relationships/hyperlink" Target="https://creativecommons.org/licenses/by/4.0/deed.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206.01653.pdf" TargetMode="Externa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2.png"/><Relationship Id="rId7" Type="http://schemas.openxmlformats.org/officeDocument/2006/relationships/image" Target="../media/image184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hyperlink" Target="https://arxiv.org/pdf/2206.01653.pdf" TargetMode="External"/><Relationship Id="rId4" Type="http://schemas.openxmlformats.org/officeDocument/2006/relationships/hyperlink" Target="https://creativecommons.org/licenses/by/4.0/" TargetMode="External"/><Relationship Id="rId9" Type="http://schemas.openxmlformats.org/officeDocument/2006/relationships/image" Target="../media/image186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pdf/2206.01653.pdf" TargetMode="External"/><Relationship Id="rId4" Type="http://schemas.openxmlformats.org/officeDocument/2006/relationships/hyperlink" Target="https://creativecommons.org/licenses/by/4.0/deed.en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206.01653.pdf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haesleinhuepf/napari-workflow-optimizer" TargetMode="External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95.jpeg"/><Relationship Id="rId5" Type="http://schemas.openxmlformats.org/officeDocument/2006/relationships/hyperlink" Target="https://github.com/haesleinhuepf/the-segmentation-game" TargetMode="External"/><Relationship Id="rId4" Type="http://schemas.openxmlformats.org/officeDocument/2006/relationships/image" Target="../media/image19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hyperlink" Target="https://haesleinhuepf.github.io/BioImageAnalysisNotebooks/29_algorithm_validation/jaccard_index_versus_accurac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206.01653.pdf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6.01653.pdf" TargetMode="External"/><Relationship Id="rId2" Type="http://schemas.openxmlformats.org/officeDocument/2006/relationships/hyperlink" Target="https://creativecommons.org/licenses/by/4.0/deed.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hyperlink" Target="https://arxiv.org/abs/2206.0165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hyperlink" Target="https://focalplane.biologists.com/2023/04/13/quality-assurance-of-segmentation-resul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7.jpeg"/><Relationship Id="rId4" Type="http://schemas.openxmlformats.org/officeDocument/2006/relationships/image" Target="../media/image206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hyperlink" Target="https://www.cursor.com/" TargetMode="External"/><Relationship Id="rId5" Type="http://schemas.openxmlformats.org/officeDocument/2006/relationships/hyperlink" Target="https://github.com/haesleinhuepf/bia-bubbles" TargetMode="External"/><Relationship Id="rId4" Type="http://schemas.openxmlformats.org/officeDocument/2006/relationships/image" Target="../media/image2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46232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Tiled &amp; GPU-accelerated</a:t>
            </a: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Image Processing</a:t>
            </a:r>
          </a:p>
          <a:p>
            <a:r>
              <a:rPr lang="en-US" sz="32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2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4198290" y="6094408"/>
            <a:ext cx="447415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These slides and the related training materials can be reused under the terms of the </a:t>
            </a:r>
            <a:r>
              <a:rPr lang="en-US" sz="1100" dirty="0">
                <a:hlinkClick r:id="rId6"/>
              </a:rPr>
              <a:t>CC-BY 4.0</a:t>
            </a:r>
            <a:r>
              <a:rPr lang="en-US" sz="1100" dirty="0"/>
              <a:t> license.</a:t>
            </a:r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A1757-C90A-1C68-73CF-5273D7F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Quiz: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C1FC-4DAB-662C-EF71-F684696EF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740779"/>
          </a:xfrm>
        </p:spPr>
        <p:txBody>
          <a:bodyPr>
            <a:normAutofit/>
          </a:bodyPr>
          <a:lstStyle/>
          <a:p>
            <a:r>
              <a:rPr lang="en-GB" sz="3600" dirty="0"/>
              <a:t>How can we estimate the number of cells in an image?</a:t>
            </a:r>
            <a:endParaRPr lang="LID4096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FA85D-28D0-CDBB-A74A-DD1DA045C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17" y="2102795"/>
            <a:ext cx="3281507" cy="3251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671A3B-9F3B-75E1-7362-A115C653D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292" y="2072552"/>
            <a:ext cx="3266385" cy="3281507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72C604A-B56B-128F-8930-7637BD5CE0AC}"/>
              </a:ext>
            </a:extLst>
          </p:cNvPr>
          <p:cNvSpPr/>
          <p:nvPr/>
        </p:nvSpPr>
        <p:spPr>
          <a:xfrm>
            <a:off x="6598508" y="3311611"/>
            <a:ext cx="1046206" cy="74077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0F46C94-0C77-23EB-698B-B4391128E955}"/>
              </a:ext>
            </a:extLst>
          </p:cNvPr>
          <p:cNvSpPr/>
          <p:nvPr/>
        </p:nvSpPr>
        <p:spPr>
          <a:xfrm rot="10800000">
            <a:off x="4547287" y="3311610"/>
            <a:ext cx="1046206" cy="74077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4C70A-90A3-3F6E-8658-4303C80B3491}"/>
              </a:ext>
            </a:extLst>
          </p:cNvPr>
          <p:cNvSpPr txBox="1"/>
          <p:nvPr/>
        </p:nvSpPr>
        <p:spPr>
          <a:xfrm>
            <a:off x="5733535" y="3023286"/>
            <a:ext cx="7496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/>
              <a:t>?</a:t>
            </a:r>
            <a:endParaRPr lang="LID4096" sz="8000" dirty="0"/>
          </a:p>
        </p:txBody>
      </p:sp>
    </p:spTree>
    <p:extLst>
      <p:ext uri="{BB962C8B-B14F-4D97-AF65-F5344CB8AC3E}">
        <p14:creationId xmlns:p14="http://schemas.microsoft.com/office/powerpoint/2010/main" val="40775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E7A28-3241-46CE-0249-40F84D44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Quiz: Recap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428A9-20FF-1488-504B-3E67EE80894E}"/>
              </a:ext>
            </a:extLst>
          </p:cNvPr>
          <p:cNvSpPr/>
          <p:nvPr/>
        </p:nvSpPr>
        <p:spPr>
          <a:xfrm>
            <a:off x="-105924" y="3657600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Feret’s diameter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C9856F-D42C-6C1F-5340-5DD85D86F41B}"/>
              </a:ext>
            </a:extLst>
          </p:cNvPr>
          <p:cNvSpPr/>
          <p:nvPr/>
        </p:nvSpPr>
        <p:spPr>
          <a:xfrm>
            <a:off x="2887177" y="3657600"/>
            <a:ext cx="2728231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Minimum Caliper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9E27E8-75D0-247B-AAD7-C272D3477BCD}"/>
              </a:ext>
            </a:extLst>
          </p:cNvPr>
          <p:cNvSpPr/>
          <p:nvPr/>
        </p:nvSpPr>
        <p:spPr>
          <a:xfrm>
            <a:off x="5889178" y="3657599"/>
            <a:ext cx="2728231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Minor Axis length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A19C06-A453-1437-CB59-0A6D6932F31E}"/>
              </a:ext>
            </a:extLst>
          </p:cNvPr>
          <p:cNvSpPr/>
          <p:nvPr/>
        </p:nvSpPr>
        <p:spPr>
          <a:xfrm>
            <a:off x="8875364" y="3657600"/>
            <a:ext cx="2904110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Major Axis </a:t>
            </a:r>
            <a:r>
              <a:rPr lang="de-DE" sz="2800" dirty="0" err="1">
                <a:solidFill>
                  <a:schemeClr val="tx1"/>
                </a:solidFill>
              </a:rPr>
              <a:t>length</a:t>
            </a:r>
            <a:endParaRPr lang="LID4096" sz="2800" dirty="0">
              <a:solidFill>
                <a:schemeClr val="tx1"/>
              </a:solidFill>
            </a:endParaRPr>
          </a:p>
        </p:txBody>
      </p:sp>
      <p:pic>
        <p:nvPicPr>
          <p:cNvPr id="12" name="Imagem 27">
            <a:extLst>
              <a:ext uri="{FF2B5EF4-FFF2-40B4-BE49-F238E27FC236}">
                <a16:creationId xmlns:a16="http://schemas.microsoft.com/office/drawing/2014/main" id="{3624D779-212C-7996-2A8F-F8A3CC8CCB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757" y="4610094"/>
            <a:ext cx="1479108" cy="1479108"/>
          </a:xfrm>
          <a:prstGeom prst="rect">
            <a:avLst/>
          </a:prstGeom>
        </p:spPr>
      </p:pic>
      <p:pic>
        <p:nvPicPr>
          <p:cNvPr id="13" name="Imagem 28">
            <a:extLst>
              <a:ext uri="{FF2B5EF4-FFF2-40B4-BE49-F238E27FC236}">
                <a16:creationId xmlns:a16="http://schemas.microsoft.com/office/drawing/2014/main" id="{3DD23337-A97D-8EB6-9F23-14B7ABA40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424" y="4587052"/>
            <a:ext cx="1479108" cy="1479108"/>
          </a:xfrm>
          <a:prstGeom prst="rect">
            <a:avLst/>
          </a:prstGeom>
        </p:spPr>
      </p:pic>
      <p:pic>
        <p:nvPicPr>
          <p:cNvPr id="14" name="Imagem 30">
            <a:extLst>
              <a:ext uri="{FF2B5EF4-FFF2-40B4-BE49-F238E27FC236}">
                <a16:creationId xmlns:a16="http://schemas.microsoft.com/office/drawing/2014/main" id="{B8CE56EE-D069-84A1-B7F7-E2B5300C99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3" y="4587052"/>
            <a:ext cx="1479108" cy="1479108"/>
          </a:xfrm>
          <a:prstGeom prst="rect">
            <a:avLst/>
          </a:prstGeom>
        </p:spPr>
      </p:pic>
      <p:pic>
        <p:nvPicPr>
          <p:cNvPr id="15" name="Imagem 29">
            <a:extLst>
              <a:ext uri="{FF2B5EF4-FFF2-40B4-BE49-F238E27FC236}">
                <a16:creationId xmlns:a16="http://schemas.microsoft.com/office/drawing/2014/main" id="{4D42BDBE-61BE-89F3-5B1E-C82F8CD1C9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395" y="4606049"/>
            <a:ext cx="1479108" cy="14791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445513-3D97-D663-DB72-99A541F393E8}"/>
              </a:ext>
            </a:extLst>
          </p:cNvPr>
          <p:cNvCxnSpPr>
            <a:cxnSpLocks/>
          </p:cNvCxnSpPr>
          <p:nvPr/>
        </p:nvCxnSpPr>
        <p:spPr>
          <a:xfrm>
            <a:off x="7577850" y="579331"/>
            <a:ext cx="1111044" cy="60468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5B6369-CA6C-D906-4F76-89C655C94BBE}"/>
              </a:ext>
            </a:extLst>
          </p:cNvPr>
          <p:cNvCxnSpPr>
            <a:cxnSpLocks/>
          </p:cNvCxnSpPr>
          <p:nvPr/>
        </p:nvCxnSpPr>
        <p:spPr>
          <a:xfrm flipH="1" flipV="1">
            <a:off x="8688894" y="1184015"/>
            <a:ext cx="486697" cy="66367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171E46-3F46-81F0-DB1A-E6BAE5BF2DD6}"/>
              </a:ext>
            </a:extLst>
          </p:cNvPr>
          <p:cNvCxnSpPr>
            <a:cxnSpLocks/>
          </p:cNvCxnSpPr>
          <p:nvPr/>
        </p:nvCxnSpPr>
        <p:spPr>
          <a:xfrm flipV="1">
            <a:off x="9175591" y="881673"/>
            <a:ext cx="1238864" cy="96602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5124A4-0982-D774-21F6-05AFBE41A3FA}"/>
              </a:ext>
            </a:extLst>
          </p:cNvPr>
          <p:cNvCxnSpPr>
            <a:cxnSpLocks/>
          </p:cNvCxnSpPr>
          <p:nvPr/>
        </p:nvCxnSpPr>
        <p:spPr>
          <a:xfrm flipH="1" flipV="1">
            <a:off x="10443952" y="881673"/>
            <a:ext cx="294969" cy="145271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048D92-DB83-75FD-A99A-CA5DD29D5F86}"/>
              </a:ext>
            </a:extLst>
          </p:cNvPr>
          <p:cNvCxnSpPr>
            <a:cxnSpLocks/>
          </p:cNvCxnSpPr>
          <p:nvPr/>
        </p:nvCxnSpPr>
        <p:spPr>
          <a:xfrm flipH="1">
            <a:off x="9795023" y="2334389"/>
            <a:ext cx="943898" cy="75216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0E0EC5-B5DC-253E-CF7E-21CEAEE5B507}"/>
              </a:ext>
            </a:extLst>
          </p:cNvPr>
          <p:cNvCxnSpPr>
            <a:cxnSpLocks/>
          </p:cNvCxnSpPr>
          <p:nvPr/>
        </p:nvCxnSpPr>
        <p:spPr>
          <a:xfrm flipV="1">
            <a:off x="8482417" y="3086557"/>
            <a:ext cx="1312606" cy="46211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7952D5-DAD9-B7C3-9CDF-EF56B0225343}"/>
              </a:ext>
            </a:extLst>
          </p:cNvPr>
          <p:cNvCxnSpPr>
            <a:cxnSpLocks/>
          </p:cNvCxnSpPr>
          <p:nvPr/>
        </p:nvCxnSpPr>
        <p:spPr>
          <a:xfrm flipH="1" flipV="1">
            <a:off x="6904339" y="3086557"/>
            <a:ext cx="1578078" cy="46211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0EED18-CF51-2642-EF47-1BAAFB45C0D6}"/>
              </a:ext>
            </a:extLst>
          </p:cNvPr>
          <p:cNvCxnSpPr>
            <a:cxnSpLocks/>
          </p:cNvCxnSpPr>
          <p:nvPr/>
        </p:nvCxnSpPr>
        <p:spPr>
          <a:xfrm>
            <a:off x="6142342" y="2142660"/>
            <a:ext cx="761997" cy="94389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FC1769-B3EC-AEAF-4891-3AE841E83753}"/>
              </a:ext>
            </a:extLst>
          </p:cNvPr>
          <p:cNvCxnSpPr>
            <a:cxnSpLocks/>
          </p:cNvCxnSpPr>
          <p:nvPr/>
        </p:nvCxnSpPr>
        <p:spPr>
          <a:xfrm flipH="1" flipV="1">
            <a:off x="5606481" y="666953"/>
            <a:ext cx="511279" cy="147570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E3A48B-4337-0B85-26C4-BAA511B83C6E}"/>
              </a:ext>
            </a:extLst>
          </p:cNvPr>
          <p:cNvCxnSpPr>
            <a:cxnSpLocks/>
          </p:cNvCxnSpPr>
          <p:nvPr/>
        </p:nvCxnSpPr>
        <p:spPr>
          <a:xfrm flipH="1">
            <a:off x="5631064" y="357236"/>
            <a:ext cx="1086464" cy="3097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9A6320D-7395-1C1F-33D8-4E3D01A6BE41}"/>
              </a:ext>
            </a:extLst>
          </p:cNvPr>
          <p:cNvCxnSpPr>
            <a:cxnSpLocks/>
          </p:cNvCxnSpPr>
          <p:nvPr/>
        </p:nvCxnSpPr>
        <p:spPr>
          <a:xfrm>
            <a:off x="6717528" y="357236"/>
            <a:ext cx="870155" cy="2212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1E64977-30B3-3FCC-C56E-997247CCA928}"/>
              </a:ext>
            </a:extLst>
          </p:cNvPr>
          <p:cNvCxnSpPr/>
          <p:nvPr/>
        </p:nvCxnSpPr>
        <p:spPr>
          <a:xfrm>
            <a:off x="5631063" y="666953"/>
            <a:ext cx="5107857" cy="1667436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BFC16F3-F822-9579-9725-5C3F6BCC3753}"/>
              </a:ext>
            </a:extLst>
          </p:cNvPr>
          <p:cNvCxnSpPr>
            <a:cxnSpLocks/>
          </p:cNvCxnSpPr>
          <p:nvPr/>
        </p:nvCxnSpPr>
        <p:spPr>
          <a:xfrm>
            <a:off x="5409836" y="166377"/>
            <a:ext cx="6150077" cy="8254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CDC51A-8E20-4B20-40D4-54818B5999B7}"/>
              </a:ext>
            </a:extLst>
          </p:cNvPr>
          <p:cNvCxnSpPr>
            <a:cxnSpLocks/>
          </p:cNvCxnSpPr>
          <p:nvPr/>
        </p:nvCxnSpPr>
        <p:spPr>
          <a:xfrm>
            <a:off x="5223024" y="3150470"/>
            <a:ext cx="4160598" cy="56659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artial Circle 26">
            <a:extLst>
              <a:ext uri="{FF2B5EF4-FFF2-40B4-BE49-F238E27FC236}">
                <a16:creationId xmlns:a16="http://schemas.microsoft.com/office/drawing/2014/main" id="{C4ABE6B1-8DC1-C57B-879A-5340BC935396}"/>
              </a:ext>
            </a:extLst>
          </p:cNvPr>
          <p:cNvSpPr/>
          <p:nvPr/>
        </p:nvSpPr>
        <p:spPr>
          <a:xfrm rot="16557942">
            <a:off x="7919726" y="298210"/>
            <a:ext cx="457200" cy="457200"/>
          </a:xfrm>
          <a:prstGeom prst="pie">
            <a:avLst>
              <a:gd name="adj1" fmla="val 10735745"/>
              <a:gd name="adj2" fmla="val 1620000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Partial Circle 27">
            <a:extLst>
              <a:ext uri="{FF2B5EF4-FFF2-40B4-BE49-F238E27FC236}">
                <a16:creationId xmlns:a16="http://schemas.microsoft.com/office/drawing/2014/main" id="{B631A422-C4F0-76E8-7057-6BBCBCA4234F}"/>
              </a:ext>
            </a:extLst>
          </p:cNvPr>
          <p:cNvSpPr/>
          <p:nvPr/>
        </p:nvSpPr>
        <p:spPr>
          <a:xfrm rot="5865458">
            <a:off x="7534787" y="3261973"/>
            <a:ext cx="457200" cy="457200"/>
          </a:xfrm>
          <a:prstGeom prst="pie">
            <a:avLst>
              <a:gd name="adj1" fmla="val 10735745"/>
              <a:gd name="adj2" fmla="val 1620000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15DD442-9F61-49E4-290A-3AAEDD1300ED}"/>
              </a:ext>
            </a:extLst>
          </p:cNvPr>
          <p:cNvCxnSpPr>
            <a:cxnSpLocks/>
          </p:cNvCxnSpPr>
          <p:nvPr/>
        </p:nvCxnSpPr>
        <p:spPr>
          <a:xfrm flipV="1">
            <a:off x="7759744" y="527275"/>
            <a:ext cx="400665" cy="2969537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32E4B9B-5853-5996-288C-1236224AD9A6}"/>
              </a:ext>
            </a:extLst>
          </p:cNvPr>
          <p:cNvSpPr txBox="1"/>
          <p:nvPr/>
        </p:nvSpPr>
        <p:spPr>
          <a:xfrm>
            <a:off x="865693" y="1153704"/>
            <a:ext cx="7718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How is this feature called?</a:t>
            </a:r>
          </a:p>
        </p:txBody>
      </p:sp>
    </p:spTree>
    <p:extLst>
      <p:ext uri="{BB962C8B-B14F-4D97-AF65-F5344CB8AC3E}">
        <p14:creationId xmlns:p14="http://schemas.microsoft.com/office/powerpoint/2010/main" val="324159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4F2F7-BACC-DF00-ABD7-D10794E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4C82CAE-7365-208F-A336-E4E922954CA7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E00D88-A96B-A048-169E-650D2A1958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93771E9-E091-1FE9-9FA9-7AF5AF0098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211B7A80-E973-A479-8820-B2CAFB596DFC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46232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GPU-accelerated</a:t>
            </a: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Image Processing</a:t>
            </a:r>
          </a:p>
          <a:p>
            <a:r>
              <a:rPr lang="en-US" sz="32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2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7D99B7-FC8C-EB81-8945-FB302292B7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B97BB6E-1C07-986E-1370-172DC41067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B040F7-6F60-4DD2-1694-FD487BD532F7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233429-94CD-62BA-2F16-2A085A6030D5}"/>
              </a:ext>
            </a:extLst>
          </p:cNvPr>
          <p:cNvSpPr txBox="1"/>
          <p:nvPr/>
        </p:nvSpPr>
        <p:spPr>
          <a:xfrm>
            <a:off x="4198290" y="6094408"/>
            <a:ext cx="447415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These slides and the related training materials can be reused under the terms of the </a:t>
            </a:r>
            <a:r>
              <a:rPr lang="en-US" sz="1100" dirty="0">
                <a:hlinkClick r:id="rId6"/>
              </a:rPr>
              <a:t>CC-BY 4.0</a:t>
            </a:r>
            <a:r>
              <a:rPr lang="en-US" sz="1100" dirty="0"/>
              <a:t> license.</a:t>
            </a:r>
          </a:p>
        </p:txBody>
      </p:sp>
    </p:spTree>
    <p:extLst>
      <p:ext uri="{BB962C8B-B14F-4D97-AF65-F5344CB8AC3E}">
        <p14:creationId xmlns:p14="http://schemas.microsoft.com/office/powerpoint/2010/main" val="3452677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object, fireworks, dark, black&#10;&#10;Description automatically generated">
            <a:extLst>
              <a:ext uri="{FF2B5EF4-FFF2-40B4-BE49-F238E27FC236}">
                <a16:creationId xmlns:a16="http://schemas.microsoft.com/office/drawing/2014/main" id="{A700C61D-A974-4754-A94D-DE2C5849F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79" y="2122368"/>
            <a:ext cx="1948453" cy="3896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2F98CA-225D-44DF-BB4F-16EA68F97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2" y="2107605"/>
            <a:ext cx="1948453" cy="3896905"/>
          </a:xfrm>
          <a:prstGeom prst="rect">
            <a:avLst/>
          </a:prstGeom>
        </p:spPr>
      </p:pic>
      <p:pic>
        <p:nvPicPr>
          <p:cNvPr id="13" name="Picture 12" descr="A picture containing clock, lamp&#10;&#10;Description automatically generated">
            <a:extLst>
              <a:ext uri="{FF2B5EF4-FFF2-40B4-BE49-F238E27FC236}">
                <a16:creationId xmlns:a16="http://schemas.microsoft.com/office/drawing/2014/main" id="{6AD27FCB-67FC-4136-9CA0-2800900C8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493" y="2096795"/>
            <a:ext cx="1948453" cy="38969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6F2253-7B78-4C57-976B-6F9FF1D03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013" y="2108151"/>
            <a:ext cx="1948453" cy="389690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7DB7922-8691-48A1-8776-212F07DBF7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51" y="2121564"/>
            <a:ext cx="1948453" cy="3896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6B367-0FE4-45E3-9640-8302513B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GPU accelerated image processing in life sciences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7D59D4E-98C6-4D38-A7A4-C9C890AF090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dirty="0"/>
              <a:t>… to study embryo development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439C96-AC7F-46AC-A5CA-1EBB9B580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833" y="5778111"/>
            <a:ext cx="2000250" cy="200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5B369E-E201-45E0-B0D5-FF2AD3D6D048}"/>
              </a:ext>
            </a:extLst>
          </p:cNvPr>
          <p:cNvSpPr txBox="1"/>
          <p:nvPr/>
        </p:nvSpPr>
        <p:spPr>
          <a:xfrm>
            <a:off x="9720833" y="5726282"/>
            <a:ext cx="51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FAC5BE-65FD-4AEF-979D-2F1D3236FFA5}"/>
              </a:ext>
            </a:extLst>
          </p:cNvPr>
          <p:cNvSpPr txBox="1"/>
          <p:nvPr/>
        </p:nvSpPr>
        <p:spPr>
          <a:xfrm>
            <a:off x="11240729" y="5716855"/>
            <a:ext cx="51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35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1EA4AC-9798-4903-A908-6BC21F570959}"/>
              </a:ext>
            </a:extLst>
          </p:cNvPr>
          <p:cNvSpPr txBox="1"/>
          <p:nvPr/>
        </p:nvSpPr>
        <p:spPr>
          <a:xfrm>
            <a:off x="10480781" y="5716854"/>
            <a:ext cx="51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µm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1D9534-219D-474F-AF56-10351B9D6CD8}"/>
              </a:ext>
            </a:extLst>
          </p:cNvPr>
          <p:cNvSpPr/>
          <p:nvPr/>
        </p:nvSpPr>
        <p:spPr>
          <a:xfrm>
            <a:off x="5591538" y="6348265"/>
            <a:ext cx="23691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https://clij.github.io/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BE458E3-B8D5-4ECD-BF78-D430137C22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7000" y1="26000" x2="17000" y2="26000"/>
                        <a14:foregroundMark x1="13000" y1="33000" x2="13000" y2="33000"/>
                        <a14:foregroundMark x1="60000" y1="47000" x2="60000" y2="47000"/>
                        <a14:foregroundMark x1="57000" y1="67000" x2="57000" y2="67000"/>
                        <a14:foregroundMark x1="71500" y1="61500" x2="71500" y2="61500"/>
                        <a14:foregroundMark x1="57000" y1="83500" x2="57000" y2="83500"/>
                        <a14:foregroundMark x1="38500" y1="83000" x2="57500" y2="83500"/>
                        <a14:foregroundMark x1="74000" y1="79000" x2="74000" y2="79000"/>
                        <a14:foregroundMark x1="41500" y1="68000" x2="41500" y2="68000"/>
                        <a14:foregroundMark x1="44000" y1="55000" x2="44000" y2="55000"/>
                        <a14:foregroundMark x1="52500" y1="52000" x2="52500" y2="52000"/>
                        <a14:foregroundMark x1="37500" y1="56500" x2="61000" y2="46500"/>
                        <a14:foregroundMark x1="43500" y1="69000" x2="70500" y2="62000"/>
                        <a14:foregroundMark x1="32500" y1="76500" x2="70500" y2="84500"/>
                        <a14:foregroundMark x1="10000" y1="31500" x2="17500" y2="35500"/>
                        <a14:backgroundMark x1="77500" y1="16500" x2="83000" y2="16500"/>
                        <a14:backgroundMark x1="75500" y1="37500" x2="80500" y2="36000"/>
                        <a14:backgroundMark x1="80500" y1="25000" x2="86000" y2="38000"/>
                        <a14:backgroundMark x1="73000" y1="19000" x2="87000" y2="19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0847" y="6304601"/>
            <a:ext cx="307777" cy="307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8AEE9D-4E0A-4EBB-9880-C6C4043F3156}"/>
              </a:ext>
            </a:extLst>
          </p:cNvPr>
          <p:cNvSpPr txBox="1"/>
          <p:nvPr/>
        </p:nvSpPr>
        <p:spPr>
          <a:xfrm>
            <a:off x="9689660" y="1581341"/>
            <a:ext cx="2038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Average centroid distance of neighbors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33AF2D-5EDC-490A-A9B5-FA550367BA0C}"/>
              </a:ext>
            </a:extLst>
          </p:cNvPr>
          <p:cNvSpPr txBox="1"/>
          <p:nvPr/>
        </p:nvSpPr>
        <p:spPr>
          <a:xfrm>
            <a:off x="553416" y="1603546"/>
            <a:ext cx="19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Tribolium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castaneum</a:t>
            </a:r>
            <a:r>
              <a:rPr lang="en-US" sz="1200" dirty="0">
                <a:solidFill>
                  <a:schemeClr val="bg1"/>
                </a:solidFill>
              </a:rPr>
              <a:t> nuclei-GFP,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Background subtracted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12E458-23C8-49BD-9FAD-44D1AF8EE397}"/>
              </a:ext>
            </a:extLst>
          </p:cNvPr>
          <p:cNvSpPr txBox="1"/>
          <p:nvPr/>
        </p:nvSpPr>
        <p:spPr>
          <a:xfrm>
            <a:off x="5259533" y="1592152"/>
            <a:ext cx="1948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Theoretical membranes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(pseudo Voronoi map)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6BDEBB-406C-4394-8214-795FABF8FDF7}"/>
              </a:ext>
            </a:extLst>
          </p:cNvPr>
          <p:cNvSpPr txBox="1"/>
          <p:nvPr/>
        </p:nvSpPr>
        <p:spPr>
          <a:xfrm>
            <a:off x="7508534" y="1592698"/>
            <a:ext cx="1948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Neighbor mesh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7023B3-EA15-438A-A4C3-C8F22FAEE3DD}"/>
              </a:ext>
            </a:extLst>
          </p:cNvPr>
          <p:cNvSpPr txBox="1"/>
          <p:nvPr/>
        </p:nvSpPr>
        <p:spPr>
          <a:xfrm>
            <a:off x="2806032" y="1612413"/>
            <a:ext cx="1948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Spot detection (3D)</a:t>
            </a:r>
          </a:p>
        </p:txBody>
      </p:sp>
    </p:spTree>
    <p:extLst>
      <p:ext uri="{BB962C8B-B14F-4D97-AF65-F5344CB8AC3E}">
        <p14:creationId xmlns:p14="http://schemas.microsoft.com/office/powerpoint/2010/main" val="264776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6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916" y="2236950"/>
            <a:ext cx="1905523" cy="3811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93" y="2236950"/>
            <a:ext cx="1905523" cy="38110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470" y="2236950"/>
            <a:ext cx="1905523" cy="3811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GPU accelerated image processing in life sciences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Raytracing enables differentiating surface and sub-surface mesh nodes </a:t>
            </a:r>
            <a:endParaRPr lang="en-GB" sz="2800" dirty="0"/>
          </a:p>
        </p:txBody>
      </p:sp>
      <p:pic>
        <p:nvPicPr>
          <p:cNvPr id="15" name="Picture 14" descr="A picture containing star&#10;&#10;Description automatically generated">
            <a:extLst>
              <a:ext uri="{FF2B5EF4-FFF2-40B4-BE49-F238E27FC236}">
                <a16:creationId xmlns:a16="http://schemas.microsoft.com/office/drawing/2014/main" id="{E20F53DD-51F8-452F-8046-E6E8DAC81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98" y="2236951"/>
            <a:ext cx="1905523" cy="38110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814" y="5844685"/>
            <a:ext cx="12149186" cy="2253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47" y="2236951"/>
            <a:ext cx="1905523" cy="38110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400604-9E01-4F00-91C4-10232D3E98D6}"/>
              </a:ext>
            </a:extLst>
          </p:cNvPr>
          <p:cNvSpPr/>
          <p:nvPr/>
        </p:nvSpPr>
        <p:spPr>
          <a:xfrm>
            <a:off x="-443456" y="2187961"/>
            <a:ext cx="12806906" cy="24720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501906-2B9B-4EF0-B6F0-7F51ED689AB2}"/>
              </a:ext>
            </a:extLst>
          </p:cNvPr>
          <p:cNvSpPr txBox="1"/>
          <p:nvPr/>
        </p:nvSpPr>
        <p:spPr>
          <a:xfrm>
            <a:off x="2526157" y="2036351"/>
            <a:ext cx="2238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Neighbor mesh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9E0FCA-A912-4D48-9901-E780F5CB7B32}"/>
              </a:ext>
            </a:extLst>
          </p:cNvPr>
          <p:cNvSpPr txBox="1"/>
          <p:nvPr/>
        </p:nvSpPr>
        <p:spPr>
          <a:xfrm>
            <a:off x="4977880" y="1737412"/>
            <a:ext cx="2238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B25FB"/>
                </a:solidFill>
              </a:rPr>
              <a:t>Surface neighbor mesh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23EE04-CCC0-47AE-8AD6-75C8FC685684}"/>
              </a:ext>
            </a:extLst>
          </p:cNvPr>
          <p:cNvSpPr txBox="1"/>
          <p:nvPr/>
        </p:nvSpPr>
        <p:spPr>
          <a:xfrm>
            <a:off x="7322813" y="1731551"/>
            <a:ext cx="2451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92D050"/>
                </a:solidFill>
              </a:rPr>
              <a:t>Sub-surface </a:t>
            </a:r>
          </a:p>
          <a:p>
            <a:pPr algn="ctr"/>
            <a:r>
              <a:rPr lang="en-US" sz="2000" dirty="0">
                <a:solidFill>
                  <a:srgbClr val="92D050"/>
                </a:solidFill>
              </a:rPr>
              <a:t>neighbor mesh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7A5B25-1FE9-4138-BE98-F25E08664111}"/>
              </a:ext>
            </a:extLst>
          </p:cNvPr>
          <p:cNvSpPr txBox="1"/>
          <p:nvPr/>
        </p:nvSpPr>
        <p:spPr>
          <a:xfrm>
            <a:off x="74434" y="2036351"/>
            <a:ext cx="2238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3D stack input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0F5843-175D-4AD0-AFC7-6A092F0C2B3F}"/>
              </a:ext>
            </a:extLst>
          </p:cNvPr>
          <p:cNvSpPr txBox="1"/>
          <p:nvPr/>
        </p:nvSpPr>
        <p:spPr>
          <a:xfrm>
            <a:off x="9881286" y="1990584"/>
            <a:ext cx="2236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Merge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D86846-D694-8EA0-CEB3-DF7A23CDFA74}"/>
              </a:ext>
            </a:extLst>
          </p:cNvPr>
          <p:cNvSpPr/>
          <p:nvPr/>
        </p:nvSpPr>
        <p:spPr>
          <a:xfrm>
            <a:off x="5591538" y="6348265"/>
            <a:ext cx="23691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https://clij.github.io/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0B0130-469A-9ECE-E785-E357A5A50D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7000" y1="26000" x2="17000" y2="26000"/>
                        <a14:foregroundMark x1="13000" y1="33000" x2="13000" y2="33000"/>
                        <a14:foregroundMark x1="60000" y1="47000" x2="60000" y2="47000"/>
                        <a14:foregroundMark x1="57000" y1="67000" x2="57000" y2="67000"/>
                        <a14:foregroundMark x1="71500" y1="61500" x2="71500" y2="61500"/>
                        <a14:foregroundMark x1="57000" y1="83500" x2="57000" y2="83500"/>
                        <a14:foregroundMark x1="38500" y1="83000" x2="57500" y2="83500"/>
                        <a14:foregroundMark x1="74000" y1="79000" x2="74000" y2="79000"/>
                        <a14:foregroundMark x1="41500" y1="68000" x2="41500" y2="68000"/>
                        <a14:foregroundMark x1="44000" y1="55000" x2="44000" y2="55000"/>
                        <a14:foregroundMark x1="52500" y1="52000" x2="52500" y2="52000"/>
                        <a14:foregroundMark x1="37500" y1="56500" x2="61000" y2="46500"/>
                        <a14:foregroundMark x1="43500" y1="69000" x2="70500" y2="62000"/>
                        <a14:foregroundMark x1="32500" y1="76500" x2="70500" y2="84500"/>
                        <a14:foregroundMark x1="10000" y1="31500" x2="17500" y2="35500"/>
                        <a14:backgroundMark x1="77500" y1="16500" x2="83000" y2="16500"/>
                        <a14:backgroundMark x1="75500" y1="37500" x2="80500" y2="36000"/>
                        <a14:backgroundMark x1="80500" y1="25000" x2="86000" y2="38000"/>
                        <a14:backgroundMark x1="73000" y1="19000" x2="87000" y2="19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0847" y="6304601"/>
            <a:ext cx="307777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9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CE03FD-4F0F-4151-97B1-4147A7F9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in life-sciences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ADCA9-A2EA-457D-B331-FD61448C56E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State-of-the-art software for more than 20 years: ImageJ / Fiji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99D232-CF77-4E69-85D8-97AA44C5F7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7</a:t>
            </a:fld>
            <a:endParaRPr lang="en-US" dirty="0"/>
          </a:p>
        </p:txBody>
      </p:sp>
      <p:pic>
        <p:nvPicPr>
          <p:cNvPr id="5" name="imagej_bgsub_max_proj">
            <a:hlinkClick r:id="" action="ppaction://media"/>
            <a:extLst>
              <a:ext uri="{FF2B5EF4-FFF2-40B4-BE49-F238E27FC236}">
                <a16:creationId xmlns:a16="http://schemas.microsoft.com/office/drawing/2014/main" id="{B0125BA3-EC2C-470E-8C05-71D054B2FB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2818" y="1552575"/>
            <a:ext cx="8749967" cy="4374984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1E0EBF78-DC45-4B73-AAEF-6774D1A4812F}"/>
              </a:ext>
            </a:extLst>
          </p:cNvPr>
          <p:cNvSpPr/>
          <p:nvPr/>
        </p:nvSpPr>
        <p:spPr>
          <a:xfrm>
            <a:off x="10839069" y="2833901"/>
            <a:ext cx="422585" cy="302968"/>
          </a:xfrm>
          <a:prstGeom prst="wedgeRectCallout">
            <a:avLst>
              <a:gd name="adj1" fmla="val -111749"/>
              <a:gd name="adj2" fmla="val 63225"/>
            </a:avLst>
          </a:prstGeom>
          <a:solidFill>
            <a:schemeClr val="accent3">
              <a:lumMod val="75000"/>
            </a:schemeClr>
          </a:solidFill>
          <a:ln w="1270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2x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B2C60-4AEE-490C-8093-597FA8CD46EB}"/>
              </a:ext>
            </a:extLst>
          </p:cNvPr>
          <p:cNvSpPr txBox="1"/>
          <p:nvPr/>
        </p:nvSpPr>
        <p:spPr>
          <a:xfrm>
            <a:off x="3006291" y="6319659"/>
            <a:ext cx="617941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200" dirty="0">
                <a:latin typeface="Open Sans" panose="020B0606030504020204"/>
                <a:hlinkClick r:id="rId6"/>
              </a:rPr>
              <a:t>https://imagej.nih.gov/ij/</a:t>
            </a:r>
            <a:r>
              <a:rPr lang="en-US" sz="2200" dirty="0">
                <a:latin typeface="Open Sans" panose="020B0606030504020204"/>
              </a:rPr>
              <a:t>  </a:t>
            </a:r>
            <a:r>
              <a:rPr lang="en-US" sz="2200" dirty="0">
                <a:latin typeface="Open Sans" panose="020B0606030504020204"/>
                <a:hlinkClick r:id="rId7"/>
              </a:rPr>
              <a:t>https://fiji.sc</a:t>
            </a:r>
            <a:r>
              <a:rPr lang="en-US" sz="2200" dirty="0">
                <a:latin typeface="Open Sans" panose="020B0606030504020204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1BF54-E393-46AD-9FB3-6CB586984D8D}"/>
              </a:ext>
            </a:extLst>
          </p:cNvPr>
          <p:cNvSpPr txBox="1"/>
          <p:nvPr/>
        </p:nvSpPr>
        <p:spPr>
          <a:xfrm rot="16200000">
            <a:off x="8798180" y="3649824"/>
            <a:ext cx="6431973" cy="2568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 data source: Daniela Vorkel, Myers lab, MPI-CBG/CSBD</a:t>
            </a:r>
            <a:endParaRPr lang="LID4096" sz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061579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EEAF47-0550-4828-9044-F78B0307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OpenCL-based GPU-acceleration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72499-D213-4DE2-A86A-3973916EA5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GPU-acceleration? Learn the Open Computing Language (OpenCL)!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BEE5DE-3253-4310-B0EC-1166A8BA39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A34579-5573-4DAD-B55D-40B876FE0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358" y="1591756"/>
            <a:ext cx="7583714" cy="4335803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0A322EE2-4398-4E90-B796-C6B930DBDAC4}"/>
              </a:ext>
            </a:extLst>
          </p:cNvPr>
          <p:cNvSpPr/>
          <p:nvPr/>
        </p:nvSpPr>
        <p:spPr>
          <a:xfrm>
            <a:off x="9999126" y="2561130"/>
            <a:ext cx="1257300" cy="995465"/>
          </a:xfrm>
          <a:prstGeom prst="wedgeRectCallout">
            <a:avLst>
              <a:gd name="adj1" fmla="val -95191"/>
              <a:gd name="adj2" fmla="val 27138"/>
            </a:avLst>
          </a:prstGeom>
          <a:solidFill>
            <a:schemeClr val="accent3">
              <a:lumMod val="75000"/>
            </a:schemeClr>
          </a:solidFill>
          <a:ln w="1270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Maximum intensity projection along 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E5312E-E6F8-43BC-9B80-6D286CA6374C}"/>
              </a:ext>
            </a:extLst>
          </p:cNvPr>
          <p:cNvSpPr txBox="1"/>
          <p:nvPr/>
        </p:nvSpPr>
        <p:spPr>
          <a:xfrm>
            <a:off x="3512128" y="6174122"/>
            <a:ext cx="7284027" cy="66346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19895" indent="-647905" algn="l" defTabSz="1828538">
              <a:spcBef>
                <a:spcPts val="1200"/>
              </a:spcBef>
              <a:buSzPct val="100000"/>
              <a:buChar char="—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673616" indent="-493643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806524" indent="-409970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565641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022774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en-US" sz="1800" dirty="0"/>
              <a:t>OpenCL: </a:t>
            </a:r>
            <a:r>
              <a:rPr lang="en-US" sz="1800" dirty="0">
                <a:hlinkClick r:id="rId4"/>
              </a:rPr>
              <a:t>https://www.khronos.org/opencl/</a:t>
            </a:r>
            <a:r>
              <a:rPr lang="en-US" sz="1800" dirty="0"/>
              <a:t> </a:t>
            </a:r>
          </a:p>
          <a:p>
            <a:pPr algn="ctr"/>
            <a:r>
              <a:rPr lang="en-US" sz="1800" dirty="0"/>
              <a:t>Kernel collection: </a:t>
            </a:r>
            <a:r>
              <a:rPr lang="en-US" sz="1800" dirty="0">
                <a:hlinkClick r:id="rId5"/>
              </a:rPr>
              <a:t>https://github.com/clEsperanto/clij-opencl-kernels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408189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89F48C-BFC7-49F1-B878-2C0FEE11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User-friendly GPU-acceleration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014869-F56E-9D94-82E0-74FE005915D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52EC6-94AF-4453-9286-E6873D5F8D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9</a:t>
            </a:fld>
            <a:endParaRPr lang="en-US" dirty="0"/>
          </a:p>
        </p:txBody>
      </p:sp>
      <p:pic>
        <p:nvPicPr>
          <p:cNvPr id="6" name="clijx_assistant_longer_workflow">
            <a:hlinkClick r:id="" action="ppaction://media"/>
            <a:extLst>
              <a:ext uri="{FF2B5EF4-FFF2-40B4-BE49-F238E27FC236}">
                <a16:creationId xmlns:a16="http://schemas.microsoft.com/office/drawing/2014/main" id="{07FCF298-9E53-404E-9762-F5FE5B6988F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23" end="6887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1341" y="1171446"/>
            <a:ext cx="9642394" cy="4821197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A9A07C7-06C1-441E-9D07-3F2D03011046}"/>
              </a:ext>
            </a:extLst>
          </p:cNvPr>
          <p:cNvSpPr/>
          <p:nvPr/>
        </p:nvSpPr>
        <p:spPr>
          <a:xfrm>
            <a:off x="10713502" y="2907379"/>
            <a:ext cx="422585" cy="302968"/>
          </a:xfrm>
          <a:prstGeom prst="wedgeRectCallout">
            <a:avLst>
              <a:gd name="adj1" fmla="val -111749"/>
              <a:gd name="adj2" fmla="val 63225"/>
            </a:avLst>
          </a:prstGeom>
          <a:solidFill>
            <a:schemeClr val="accent3">
              <a:lumMod val="75000"/>
            </a:schemeClr>
          </a:solidFill>
          <a:ln w="1270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2x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61CF3-E39E-4B23-8BC6-B3299350007B}"/>
              </a:ext>
            </a:extLst>
          </p:cNvPr>
          <p:cNvSpPr txBox="1"/>
          <p:nvPr/>
        </p:nvSpPr>
        <p:spPr>
          <a:xfrm>
            <a:off x="4176713" y="6308833"/>
            <a:ext cx="3915728" cy="3847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19895" indent="-647905" algn="l" defTabSz="1828538">
              <a:spcBef>
                <a:spcPts val="1200"/>
              </a:spcBef>
              <a:buSzPct val="100000"/>
              <a:buChar char="—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673616" indent="-493643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806524" indent="-409970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565641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022774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en-US" sz="2200" dirty="0">
                <a:hlinkClick r:id="rId5"/>
              </a:rPr>
              <a:t>https://clij.github.io/</a:t>
            </a:r>
            <a:r>
              <a:rPr lang="en-US" sz="22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FC881F-3085-4D09-AF00-86102231C4D5}"/>
              </a:ext>
            </a:extLst>
          </p:cNvPr>
          <p:cNvSpPr txBox="1"/>
          <p:nvPr/>
        </p:nvSpPr>
        <p:spPr>
          <a:xfrm rot="16200000">
            <a:off x="8798180" y="3649824"/>
            <a:ext cx="6431973" cy="2568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 data source: Daniela Vorkel, Myers lab, MPI-CBG/CSBD</a:t>
            </a:r>
            <a:endParaRPr lang="LID4096" sz="1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087380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C75169-6F00-491E-9D73-9631B8735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GPU-accelerated image processing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BEC3E-44D7-423A-A4FC-2386C3C7494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Performance depends on operation, image size, parameters, hardware, ….</a:t>
            </a:r>
            <a:endParaRPr lang="en-GB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09881A-A6BC-4A51-BD67-01CCBE6DCB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10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68ECFC7-0CB5-4177-A218-F3E6215B5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10" y="1499536"/>
            <a:ext cx="2798722" cy="217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E10A56EF-0227-44F7-9972-E789C9EAD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10" y="3767235"/>
            <a:ext cx="2798722" cy="217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F77938E-36FF-435C-BAAD-E15CABA04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700" y="1499537"/>
            <a:ext cx="2798722" cy="217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6A270F3C-BCBD-4F43-9661-3E0486F8F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378" y="3767235"/>
            <a:ext cx="2798722" cy="217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C99152-7BD7-4A3A-BFE1-8927D1354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7426" b="3962"/>
          <a:stretch/>
        </p:blipFill>
        <p:spPr bwMode="auto">
          <a:xfrm>
            <a:off x="323839" y="5319405"/>
            <a:ext cx="2133600" cy="34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34F49C8A-12EB-4268-A6AC-4EC783ED3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28" t="-1267"/>
          <a:stretch/>
        </p:blipFill>
        <p:spPr bwMode="auto">
          <a:xfrm>
            <a:off x="3504585" y="4375531"/>
            <a:ext cx="2596456" cy="3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839AC431-1553-4440-8022-CDC26B95F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7" t="-1" r="56094" b="3962"/>
          <a:stretch/>
        </p:blipFill>
        <p:spPr bwMode="auto">
          <a:xfrm>
            <a:off x="3567191" y="5304178"/>
            <a:ext cx="2006414" cy="34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7AC5E6BE-2845-49D7-81AB-E300B69F0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4" r="27614"/>
          <a:stretch/>
        </p:blipFill>
        <p:spPr bwMode="auto">
          <a:xfrm>
            <a:off x="259703" y="4389595"/>
            <a:ext cx="2596456" cy="35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5C9581-7D18-4D05-AD27-DEED3ACCB48A}"/>
              </a:ext>
            </a:extLst>
          </p:cNvPr>
          <p:cNvSpPr/>
          <p:nvPr/>
        </p:nvSpPr>
        <p:spPr>
          <a:xfrm>
            <a:off x="375460" y="5710085"/>
            <a:ext cx="2246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Intel Core i7-8650U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3B0DC1-FB11-4514-8F6B-19D3B377412D}"/>
              </a:ext>
            </a:extLst>
          </p:cNvPr>
          <p:cNvSpPr/>
          <p:nvPr/>
        </p:nvSpPr>
        <p:spPr>
          <a:xfrm>
            <a:off x="323839" y="4773447"/>
            <a:ext cx="2532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2x Intel Xeon Silver 4110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E04F59-FAA9-410A-8334-5747479B83C1}"/>
              </a:ext>
            </a:extLst>
          </p:cNvPr>
          <p:cNvSpPr/>
          <p:nvPr/>
        </p:nvSpPr>
        <p:spPr>
          <a:xfrm>
            <a:off x="3641937" y="5709022"/>
            <a:ext cx="2220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Intel UHD 620 GPU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A9BBBE-A621-4AEF-8FE5-97BC97F4E7E6}"/>
              </a:ext>
            </a:extLst>
          </p:cNvPr>
          <p:cNvSpPr/>
          <p:nvPr/>
        </p:nvSpPr>
        <p:spPr>
          <a:xfrm>
            <a:off x="3603256" y="4758433"/>
            <a:ext cx="2209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Nvidia Quadro P6000</a:t>
            </a:r>
            <a:endParaRPr lang="en-US" dirty="0"/>
          </a:p>
        </p:txBody>
      </p:sp>
      <p:pic>
        <p:nvPicPr>
          <p:cNvPr id="19" name="Picture 2" descr="Fiji logo">
            <a:extLst>
              <a:ext uri="{FF2B5EF4-FFF2-40B4-BE49-F238E27FC236}">
                <a16:creationId xmlns:a16="http://schemas.microsoft.com/office/drawing/2014/main" id="{BEF71D0D-A2AE-4DC5-A0B5-9B8C086D8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94" y="1611760"/>
            <a:ext cx="2036274" cy="20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A8078F9-79CE-4547-BCB2-57078E892E8B}"/>
              </a:ext>
            </a:extLst>
          </p:cNvPr>
          <p:cNvSpPr txBox="1"/>
          <p:nvPr/>
        </p:nvSpPr>
        <p:spPr>
          <a:xfrm>
            <a:off x="2599515" y="2429709"/>
            <a:ext cx="99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21" name="Picture 2" descr="Logo">
            <a:extLst>
              <a:ext uri="{FF2B5EF4-FFF2-40B4-BE49-F238E27FC236}">
                <a16:creationId xmlns:a16="http://schemas.microsoft.com/office/drawing/2014/main" id="{7CC53B7F-07C4-4F32-B834-CE669383E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2" y="169570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228B44-647D-64D0-6267-CBDC6552B25B}"/>
              </a:ext>
            </a:extLst>
          </p:cNvPr>
          <p:cNvSpPr txBox="1"/>
          <p:nvPr/>
        </p:nvSpPr>
        <p:spPr>
          <a:xfrm>
            <a:off x="3265176" y="6224655"/>
            <a:ext cx="586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Haase et al. Nat Methods (2020), </a:t>
            </a:r>
            <a:br>
              <a:rPr lang="en-US" sz="1400" dirty="0"/>
            </a:br>
            <a:r>
              <a:rPr lang="en-US" sz="1400" dirty="0"/>
              <a:t> </a:t>
            </a:r>
            <a:r>
              <a:rPr lang="en-US" sz="1400" dirty="0">
                <a:hlinkClick r:id="rId9"/>
              </a:rPr>
              <a:t>https://www.nature.com/articles/s41592-019-0650-1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9614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23E1-F733-9EC6-1250-1E4DCB88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2" y="371735"/>
            <a:ext cx="8540565" cy="812280"/>
          </a:xfrm>
        </p:spPr>
        <p:txBody>
          <a:bodyPr>
            <a:normAutofit fontScale="90000"/>
          </a:bodyPr>
          <a:lstStyle/>
          <a:p>
            <a:r>
              <a:rPr lang="en-GB" dirty="0"/>
              <a:t>GPU-acceleration only makes sense if images are large</a:t>
            </a:r>
            <a:endParaRPr lang="LID4096" dirty="0"/>
          </a:p>
        </p:txBody>
      </p:sp>
      <p:pic>
        <p:nvPicPr>
          <p:cNvPr id="4" name="Picture 23">
            <a:extLst>
              <a:ext uri="{FF2B5EF4-FFF2-40B4-BE49-F238E27FC236}">
                <a16:creationId xmlns:a16="http://schemas.microsoft.com/office/drawing/2014/main" id="{06B86391-81E6-30BF-CB4A-912D2956A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062" y="2024685"/>
            <a:ext cx="5196617" cy="403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99A82663-EC1E-7CAF-2001-8DB44E69D6B1}"/>
              </a:ext>
            </a:extLst>
          </p:cNvPr>
          <p:cNvSpPr/>
          <p:nvPr/>
        </p:nvSpPr>
        <p:spPr>
          <a:xfrm rot="14751016">
            <a:off x="7800540" y="5682124"/>
            <a:ext cx="1227667" cy="5797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7CA04-5779-6636-B83E-7857C6FEA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7426" b="3962"/>
          <a:stretch/>
        </p:blipFill>
        <p:spPr bwMode="auto">
          <a:xfrm>
            <a:off x="323839" y="5319405"/>
            <a:ext cx="2133600" cy="34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9DAEBA3E-2D99-DFBB-9853-C28A6E90E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28" t="-1267"/>
          <a:stretch/>
        </p:blipFill>
        <p:spPr bwMode="auto">
          <a:xfrm>
            <a:off x="3504585" y="4375531"/>
            <a:ext cx="2596456" cy="3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E0070C25-FCC1-6733-9D2B-043EF337E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7" t="-1" r="56094" b="3962"/>
          <a:stretch/>
        </p:blipFill>
        <p:spPr bwMode="auto">
          <a:xfrm>
            <a:off x="3567191" y="5304178"/>
            <a:ext cx="2006414" cy="34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069CAE05-9C85-5BD7-E3E6-887FAA792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4" r="27614"/>
          <a:stretch/>
        </p:blipFill>
        <p:spPr bwMode="auto">
          <a:xfrm>
            <a:off x="259703" y="4389595"/>
            <a:ext cx="2596456" cy="35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EDE7E8-88F8-5686-2308-26853EE374E0}"/>
              </a:ext>
            </a:extLst>
          </p:cNvPr>
          <p:cNvSpPr/>
          <p:nvPr/>
        </p:nvSpPr>
        <p:spPr>
          <a:xfrm>
            <a:off x="375460" y="5710085"/>
            <a:ext cx="2246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Intel Core i7-8650U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770B25-D07C-6B37-A6E9-DFE48391BD3E}"/>
              </a:ext>
            </a:extLst>
          </p:cNvPr>
          <p:cNvSpPr/>
          <p:nvPr/>
        </p:nvSpPr>
        <p:spPr>
          <a:xfrm>
            <a:off x="323839" y="4773447"/>
            <a:ext cx="2532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2x Intel Xeon Silver 4110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CABA9B-D035-5D74-626F-0019E617F924}"/>
              </a:ext>
            </a:extLst>
          </p:cNvPr>
          <p:cNvSpPr/>
          <p:nvPr/>
        </p:nvSpPr>
        <p:spPr>
          <a:xfrm>
            <a:off x="3641937" y="5709022"/>
            <a:ext cx="2220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Intel UHD 620 GPU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17FE02-0C41-E0BF-2E9B-FD6FE5665201}"/>
              </a:ext>
            </a:extLst>
          </p:cNvPr>
          <p:cNvSpPr/>
          <p:nvPr/>
        </p:nvSpPr>
        <p:spPr>
          <a:xfrm>
            <a:off x="3603256" y="4758433"/>
            <a:ext cx="2209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27272"/>
                </a:solidFill>
                <a:latin typeface="Noto Sans"/>
              </a:rPr>
              <a:t>Nvidia Quadro P6000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994700-7945-24EB-5EA5-6D6208EBABAA}"/>
              </a:ext>
            </a:extLst>
          </p:cNvPr>
          <p:cNvSpPr txBox="1"/>
          <p:nvPr/>
        </p:nvSpPr>
        <p:spPr>
          <a:xfrm>
            <a:off x="259703" y="1447799"/>
            <a:ext cx="90028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Because the CPU cache is faster than GPU-memory.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CPU cache is also very small though.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Example: </a:t>
            </a:r>
            <a:br>
              <a:rPr lang="en-GB" sz="2800" dirty="0"/>
            </a:br>
            <a:r>
              <a:rPr lang="en-GB" sz="2800" dirty="0"/>
              <a:t>Intel Core i7-8650u*</a:t>
            </a:r>
            <a:endParaRPr lang="LID4096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15271C-FA9D-C54B-FBB3-E365D57B82AE}"/>
              </a:ext>
            </a:extLst>
          </p:cNvPr>
          <p:cNvSpPr txBox="1"/>
          <p:nvPr/>
        </p:nvSpPr>
        <p:spPr>
          <a:xfrm>
            <a:off x="3299246" y="6154136"/>
            <a:ext cx="4548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* https://www.techpowerup.com/cpu-specs/core-i7-8650u.c1975</a:t>
            </a:r>
            <a:r>
              <a:rPr lang="en-US" dirty="0"/>
              <a:t> </a:t>
            </a:r>
            <a:endParaRPr lang="LID4096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3DA5E1-4F07-6724-24FA-0DDF900C8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1937" y="2349856"/>
            <a:ext cx="3191320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0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C75169-6F00-491E-9D73-9631B8735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GPU-accelerated image processing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BEC3E-44D7-423A-A4FC-2386C3C7494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Performance depends on operation, image size, parameters, hardware, ….</a:t>
            </a:r>
            <a:endParaRPr lang="en-GB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09881A-A6BC-4A51-BD67-01CCBE6DCB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12</a:t>
            </a:fld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4F47AF-6570-D2C0-C0DE-DC1610FB15DC}"/>
              </a:ext>
            </a:extLst>
          </p:cNvPr>
          <p:cNvGrpSpPr>
            <a:grpSpLocks noChangeAspect="1"/>
          </p:cNvGrpSpPr>
          <p:nvPr/>
        </p:nvGrpSpPr>
        <p:grpSpPr>
          <a:xfrm>
            <a:off x="864128" y="1537270"/>
            <a:ext cx="10028264" cy="4477131"/>
            <a:chOff x="184965" y="6742599"/>
            <a:chExt cx="11369754" cy="5076041"/>
          </a:xfrm>
        </p:grpSpPr>
        <p:grpSp>
          <p:nvGrpSpPr>
            <p:cNvPr id="5" name="Gruppieren 5">
              <a:extLst>
                <a:ext uri="{FF2B5EF4-FFF2-40B4-BE49-F238E27FC236}">
                  <a16:creationId xmlns:a16="http://schemas.microsoft.com/office/drawing/2014/main" id="{EAEC62F2-5260-2CDC-6886-DAE1D8E1E7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0788" y="6742599"/>
              <a:ext cx="11083931" cy="4828782"/>
              <a:chOff x="-15198731" y="-1615623"/>
              <a:chExt cx="16925843" cy="7373846"/>
            </a:xfrm>
          </p:grpSpPr>
          <p:pic>
            <p:nvPicPr>
              <p:cNvPr id="6" name="Picture 2">
                <a:extLst>
                  <a:ext uri="{FF2B5EF4-FFF2-40B4-BE49-F238E27FC236}">
                    <a16:creationId xmlns:a16="http://schemas.microsoft.com/office/drawing/2014/main" id="{495CC605-78D7-AE7B-54BF-977F640892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12879" y="223451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3">
                <a:extLst>
                  <a:ext uri="{FF2B5EF4-FFF2-40B4-BE49-F238E27FC236}">
                    <a16:creationId xmlns:a16="http://schemas.microsoft.com/office/drawing/2014/main" id="{32B2C5F3-5A95-3A20-E76D-B53893A0AB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198731" y="2080077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4">
                <a:extLst>
                  <a:ext uri="{FF2B5EF4-FFF2-40B4-BE49-F238E27FC236}">
                    <a16:creationId xmlns:a16="http://schemas.microsoft.com/office/drawing/2014/main" id="{BDC09FF7-D9F8-EEC3-2AF7-B411CCF8E4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772281" y="2116965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5">
                <a:extLst>
                  <a:ext uri="{FF2B5EF4-FFF2-40B4-BE49-F238E27FC236}">
                    <a16:creationId xmlns:a16="http://schemas.microsoft.com/office/drawing/2014/main" id="{B101D372-4548-45E2-31A7-749DE94E71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346807" y="2114937"/>
                <a:ext cx="2381251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6">
                <a:extLst>
                  <a:ext uri="{FF2B5EF4-FFF2-40B4-BE49-F238E27FC236}">
                    <a16:creationId xmlns:a16="http://schemas.microsoft.com/office/drawing/2014/main" id="{E2428CB0-62CB-B619-720A-EA70FB417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005805" y="2116965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47B13A33-8683-6266-A70C-AD84DF43BC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584307" y="2108189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8">
                <a:extLst>
                  <a:ext uri="{FF2B5EF4-FFF2-40B4-BE49-F238E27FC236}">
                    <a16:creationId xmlns:a16="http://schemas.microsoft.com/office/drawing/2014/main" id="{F5AB28F9-F254-544C-7938-88DEEE67B8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75636" y="2116965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9">
                <a:extLst>
                  <a:ext uri="{FF2B5EF4-FFF2-40B4-BE49-F238E27FC236}">
                    <a16:creationId xmlns:a16="http://schemas.microsoft.com/office/drawing/2014/main" id="{1BBB2002-95EE-8AB0-EBEC-A5D1E5051D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54138" y="2071301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10">
                <a:extLst>
                  <a:ext uri="{FF2B5EF4-FFF2-40B4-BE49-F238E27FC236}">
                    <a16:creationId xmlns:a16="http://schemas.microsoft.com/office/drawing/2014/main" id="{FCB13464-08B9-518B-354A-75DEF4D440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198731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1">
                <a:extLst>
                  <a:ext uri="{FF2B5EF4-FFF2-40B4-BE49-F238E27FC236}">
                    <a16:creationId xmlns:a16="http://schemas.microsoft.com/office/drawing/2014/main" id="{8C11BDF6-485D-CF8B-9AD0-86AF4CA849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82794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12">
                <a:extLst>
                  <a:ext uri="{FF2B5EF4-FFF2-40B4-BE49-F238E27FC236}">
                    <a16:creationId xmlns:a16="http://schemas.microsoft.com/office/drawing/2014/main" id="{835E43D6-8AE1-8215-3D32-1A54EAF69B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40765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13">
                <a:extLst>
                  <a:ext uri="{FF2B5EF4-FFF2-40B4-BE49-F238E27FC236}">
                    <a16:creationId xmlns:a16="http://schemas.microsoft.com/office/drawing/2014/main" id="{E34B9E0E-CBFB-C509-A597-9F3558F40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02640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4">
                <a:extLst>
                  <a:ext uri="{FF2B5EF4-FFF2-40B4-BE49-F238E27FC236}">
                    <a16:creationId xmlns:a16="http://schemas.microsoft.com/office/drawing/2014/main" id="{AD595DB7-1728-81A8-0670-1AFF75DEC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64515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15">
                <a:extLst>
                  <a:ext uri="{FF2B5EF4-FFF2-40B4-BE49-F238E27FC236}">
                    <a16:creationId xmlns:a16="http://schemas.microsoft.com/office/drawing/2014/main" id="{A1E83386-F3F8-7E4C-2638-DE21E18EB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6390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6">
                <a:extLst>
                  <a:ext uri="{FF2B5EF4-FFF2-40B4-BE49-F238E27FC236}">
                    <a16:creationId xmlns:a16="http://schemas.microsoft.com/office/drawing/2014/main" id="{2546053D-FADE-9519-5C60-0CC3961533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82656" y="3910373"/>
                <a:ext cx="2381250" cy="18478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18">
                <a:extLst>
                  <a:ext uri="{FF2B5EF4-FFF2-40B4-BE49-F238E27FC236}">
                    <a16:creationId xmlns:a16="http://schemas.microsoft.com/office/drawing/2014/main" id="{B8F248D4-8009-3E02-4AA2-E9F45A76F8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139729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19">
                <a:extLst>
                  <a:ext uri="{FF2B5EF4-FFF2-40B4-BE49-F238E27FC236}">
                    <a16:creationId xmlns:a16="http://schemas.microsoft.com/office/drawing/2014/main" id="{1E7A519A-B537-2832-1941-2223D73F74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758479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20">
                <a:extLst>
                  <a:ext uri="{FF2B5EF4-FFF2-40B4-BE49-F238E27FC236}">
                    <a16:creationId xmlns:a16="http://schemas.microsoft.com/office/drawing/2014/main" id="{E0E9F867-71DD-490B-AF65-B78F70428A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376290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21">
                <a:extLst>
                  <a:ext uri="{FF2B5EF4-FFF2-40B4-BE49-F238E27FC236}">
                    <a16:creationId xmlns:a16="http://schemas.microsoft.com/office/drawing/2014/main" id="{8FE3A79E-C2B4-DBF6-7251-0B2BBC974A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965557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22">
                <a:extLst>
                  <a:ext uri="{FF2B5EF4-FFF2-40B4-BE49-F238E27FC236}">
                    <a16:creationId xmlns:a16="http://schemas.microsoft.com/office/drawing/2014/main" id="{54063E8A-54A5-E9D9-D686-03AAB0228E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584307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3">
                <a:extLst>
                  <a:ext uri="{FF2B5EF4-FFF2-40B4-BE49-F238E27FC236}">
                    <a16:creationId xmlns:a16="http://schemas.microsoft.com/office/drawing/2014/main" id="{6CA3F1E0-4866-C0F7-66A1-B1CBF9894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03057" y="-161562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24">
                <a:extLst>
                  <a:ext uri="{FF2B5EF4-FFF2-40B4-BE49-F238E27FC236}">
                    <a16:creationId xmlns:a16="http://schemas.microsoft.com/office/drawing/2014/main" id="{4B7DA6CC-A9FF-015D-FFA3-9979299954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21807" y="-1615623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5">
                <a:extLst>
                  <a:ext uri="{FF2B5EF4-FFF2-40B4-BE49-F238E27FC236}">
                    <a16:creationId xmlns:a16="http://schemas.microsoft.com/office/drawing/2014/main" id="{D2D5D6CD-AF5B-DC82-196D-6C41649A41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5153531" y="232228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26">
                <a:extLst>
                  <a:ext uri="{FF2B5EF4-FFF2-40B4-BE49-F238E27FC236}">
                    <a16:creationId xmlns:a16="http://schemas.microsoft.com/office/drawing/2014/main" id="{2DA3109F-5CC3-BDF2-0C45-2B0E467EDA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728057" y="232227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27">
                <a:extLst>
                  <a:ext uri="{FF2B5EF4-FFF2-40B4-BE49-F238E27FC236}">
                    <a16:creationId xmlns:a16="http://schemas.microsoft.com/office/drawing/2014/main" id="{279B227A-8B7F-73E7-32FB-37A2304EE4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368301" y="232226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28">
                <a:extLst>
                  <a:ext uri="{FF2B5EF4-FFF2-40B4-BE49-F238E27FC236}">
                    <a16:creationId xmlns:a16="http://schemas.microsoft.com/office/drawing/2014/main" id="{377D0219-30DC-4B43-0ABA-92660155C2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005805" y="232226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29">
                <a:extLst>
                  <a:ext uri="{FF2B5EF4-FFF2-40B4-BE49-F238E27FC236}">
                    <a16:creationId xmlns:a16="http://schemas.microsoft.com/office/drawing/2014/main" id="{D6057E8F-5E46-075F-D50F-557FC8313F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599048" y="223452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30">
                <a:extLst>
                  <a:ext uri="{FF2B5EF4-FFF2-40B4-BE49-F238E27FC236}">
                    <a16:creationId xmlns:a16="http://schemas.microsoft.com/office/drawing/2014/main" id="{E7227510-8C0C-A9D7-09E2-DF0B2BAF99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05600" y="223451"/>
                <a:ext cx="2381250" cy="1847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Picture 5">
              <a:extLst>
                <a:ext uri="{FF2B5EF4-FFF2-40B4-BE49-F238E27FC236}">
                  <a16:creationId xmlns:a16="http://schemas.microsoft.com/office/drawing/2014/main" id="{074243E9-9605-32FD-B860-5CFCC6DDD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4965" y="11646914"/>
              <a:ext cx="4718399" cy="171726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FD979B9-8406-92DE-E822-6499C7B2BF85}"/>
              </a:ext>
            </a:extLst>
          </p:cNvPr>
          <p:cNvSpPr txBox="1"/>
          <p:nvPr/>
        </p:nvSpPr>
        <p:spPr>
          <a:xfrm>
            <a:off x="3265176" y="6224655"/>
            <a:ext cx="586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Haase et al. Nat Methods (2020), </a:t>
            </a:r>
            <a:br>
              <a:rPr lang="en-US" sz="1400" dirty="0"/>
            </a:br>
            <a:r>
              <a:rPr lang="en-US" sz="1400" dirty="0"/>
              <a:t> </a:t>
            </a:r>
            <a:r>
              <a:rPr lang="en-US" sz="1400" dirty="0">
                <a:hlinkClick r:id="rId31"/>
              </a:rPr>
              <a:t>https://www.nature.com/articles/s41592-019-0650-1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5439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B8ACF-02E3-4F95-889B-36FEA91D3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GPU-accelerated image processing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2C2C90-D63D-4715-9A15-CE94814958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771585" cy="1569345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578F04-1E99-4444-93FE-032C6C3956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B21F4FF-A26D-4208-AD02-8586B74F0C2A}"/>
              </a:ext>
            </a:extLst>
          </p:cNvPr>
          <p:cNvSpPr txBox="1"/>
          <p:nvPr/>
        </p:nvSpPr>
        <p:spPr>
          <a:xfrm>
            <a:off x="5523179" y="1051959"/>
            <a:ext cx="374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00305E"/>
                </a:solidFill>
                <a:latin typeface="Open Sans"/>
                <a:sym typeface="Open Sans"/>
              </a:rPr>
              <a:t>Speedup compared to Laptop CPU</a:t>
            </a:r>
            <a:endParaRPr lang="en-GB" sz="900" dirty="0">
              <a:solidFill>
                <a:srgbClr val="00305E"/>
              </a:solidFill>
              <a:latin typeface="Open Sans"/>
              <a:sym typeface="Open San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5F1F13A-40F8-41C6-9B0A-C31FC9B35C99}"/>
              </a:ext>
            </a:extLst>
          </p:cNvPr>
          <p:cNvSpPr txBox="1"/>
          <p:nvPr/>
        </p:nvSpPr>
        <p:spPr>
          <a:xfrm>
            <a:off x="6198016" y="5585492"/>
            <a:ext cx="1207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27272"/>
                </a:solidFill>
                <a:latin typeface="Noto Sans"/>
              </a:rPr>
              <a:t>Intel UHD 620 GPU (Laptop)</a:t>
            </a:r>
            <a:endParaRPr lang="en-US" sz="12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23B4E06-DB68-4CE9-8BBF-D0BDB21CB787}"/>
              </a:ext>
            </a:extLst>
          </p:cNvPr>
          <p:cNvSpPr txBox="1"/>
          <p:nvPr/>
        </p:nvSpPr>
        <p:spPr>
          <a:xfrm>
            <a:off x="7391784" y="5583654"/>
            <a:ext cx="173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27272"/>
                </a:solidFill>
                <a:latin typeface="Noto Sans"/>
              </a:rPr>
              <a:t>Nvidia Quadro P6000 (workstation)</a:t>
            </a:r>
            <a:endParaRPr lang="en-US" sz="1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AE5929-964D-433B-9794-FB1488175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3" t="5780" r="54562" b="19726"/>
          <a:stretch/>
        </p:blipFill>
        <p:spPr bwMode="auto">
          <a:xfrm>
            <a:off x="4800215" y="1349867"/>
            <a:ext cx="2591570" cy="42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52D771E-4929-427D-BDD9-B74C43FFD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7" t="5780" r="35477" b="19726"/>
          <a:stretch/>
        </p:blipFill>
        <p:spPr bwMode="auto">
          <a:xfrm>
            <a:off x="7399909" y="1349868"/>
            <a:ext cx="833087" cy="422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73CA0DAC-2D28-43D9-9144-F1DEAF1AA98A}"/>
              </a:ext>
            </a:extLst>
          </p:cNvPr>
          <p:cNvSpPr/>
          <p:nvPr/>
        </p:nvSpPr>
        <p:spPr>
          <a:xfrm>
            <a:off x="4322508" y="1340526"/>
            <a:ext cx="397846" cy="2088475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9B6DB662-8744-4BF7-995E-EBFF8A4A23CA}"/>
              </a:ext>
            </a:extLst>
          </p:cNvPr>
          <p:cNvSpPr/>
          <p:nvPr/>
        </p:nvSpPr>
        <p:spPr>
          <a:xfrm>
            <a:off x="4322508" y="3484722"/>
            <a:ext cx="397846" cy="2088475"/>
          </a:xfrm>
          <a:prstGeom prst="leftBrace">
            <a:avLst>
              <a:gd name="adj1" fmla="val 8333"/>
              <a:gd name="adj2" fmla="val 15946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C93CC7-39F0-455F-B356-C8F34285F24E}"/>
              </a:ext>
            </a:extLst>
          </p:cNvPr>
          <p:cNvSpPr txBox="1"/>
          <p:nvPr/>
        </p:nvSpPr>
        <p:spPr>
          <a:xfrm>
            <a:off x="3265176" y="6123055"/>
            <a:ext cx="5865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Haase et al. Nat Methods (2020), </a:t>
            </a:r>
            <a:br>
              <a:rPr lang="en-US" sz="1400" dirty="0"/>
            </a:br>
            <a:r>
              <a:rPr lang="en-US" sz="1400" dirty="0"/>
              <a:t> </a:t>
            </a:r>
            <a:r>
              <a:rPr lang="en-US" sz="1400" dirty="0">
                <a:hlinkClick r:id="rId3"/>
              </a:rPr>
              <a:t>https://www.nature.com/articles/s41592-019-0650-1</a:t>
            </a: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https://www.techpowerup.com/gpu-specs/quadro-p6000.c2865</a:t>
            </a:r>
            <a:r>
              <a:rPr lang="en-US" sz="1400" dirty="0"/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18344D-E04B-E952-8A7D-BAFC2CF10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754" y="3827599"/>
            <a:ext cx="2443621" cy="17134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67E1E6-8FF6-79C2-8D5B-C604035FA7B7}"/>
              </a:ext>
            </a:extLst>
          </p:cNvPr>
          <p:cNvSpPr txBox="1"/>
          <p:nvPr/>
        </p:nvSpPr>
        <p:spPr>
          <a:xfrm>
            <a:off x="2740828" y="2177441"/>
            <a:ext cx="7716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8 MB (2D)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2FF37-7595-6897-DDD2-D15653C5382D}"/>
              </a:ext>
            </a:extLst>
          </p:cNvPr>
          <p:cNvSpPr txBox="1"/>
          <p:nvPr/>
        </p:nvSpPr>
        <p:spPr>
          <a:xfrm>
            <a:off x="2669540" y="3616736"/>
            <a:ext cx="7716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64 MB (3D)</a:t>
            </a:r>
            <a:endParaRPr lang="en-GB" dirty="0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2D06E728-8CFC-5D00-45F2-EC89BCE1D52A}"/>
              </a:ext>
            </a:extLst>
          </p:cNvPr>
          <p:cNvSpPr/>
          <p:nvPr/>
        </p:nvSpPr>
        <p:spPr>
          <a:xfrm>
            <a:off x="9347200" y="3738881"/>
            <a:ext cx="2691828" cy="1873266"/>
          </a:xfrm>
          <a:prstGeom prst="wedgeRectCallout">
            <a:avLst>
              <a:gd name="adj1" fmla="val -57067"/>
              <a:gd name="adj2" fmla="val 5716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B0F2E8-3BD7-D5F4-CE89-C8335CF3B70E}"/>
              </a:ext>
            </a:extLst>
          </p:cNvPr>
          <p:cNvSpPr/>
          <p:nvPr/>
        </p:nvSpPr>
        <p:spPr>
          <a:xfrm>
            <a:off x="10600832" y="5164666"/>
            <a:ext cx="716692" cy="376360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2407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E1476C-AFE1-4FEB-BCC5-1E391AC4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0" dirty="0"/>
              <a:t>Checklist: When does GPU-accelerated image processing make sense?</a:t>
            </a:r>
            <a:br>
              <a:rPr lang="en-US" sz="2800" b="0" dirty="0"/>
            </a:br>
            <a:endParaRPr lang="en-US" sz="2800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E52BD-C0BF-4E49-B0B5-9485A68C26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385739"/>
            <a:ext cx="6385324" cy="4348311"/>
          </a:xfrm>
        </p:spPr>
        <p:txBody>
          <a:bodyPr>
            <a:normAutofit/>
          </a:bodyPr>
          <a:lstStyle/>
          <a:p>
            <a:r>
              <a:rPr lang="en-US" sz="2000" dirty="0"/>
              <a:t>In order to accelerate your image analysis workflow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The pre-existing workflow should be slow; ideally: </a:t>
            </a:r>
            <a:br>
              <a:rPr lang="en-US" sz="2000" dirty="0"/>
            </a:br>
            <a:r>
              <a:rPr lang="en-US" sz="2000" dirty="0"/>
              <a:t>(processing time / loading time) &gt; 10,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Memory requirements: rule of thumb: image size in GB x number of processing steps + 1))</a:t>
            </a:r>
            <a:br>
              <a:rPr lang="en-US" sz="2000" dirty="0"/>
            </a:br>
            <a:r>
              <a:rPr lang="en-US" sz="2000" dirty="0"/>
              <a:t>should </a:t>
            </a:r>
            <a:r>
              <a:rPr lang="en-US" sz="2000" dirty="0">
                <a:solidFill>
                  <a:srgbClr val="FF0000"/>
                </a:solidFill>
              </a:rPr>
              <a:t>fit in your graphics card memory</a:t>
            </a:r>
            <a:r>
              <a:rPr lang="en-US" sz="2000" dirty="0"/>
              <a:t>,</a:t>
            </a:r>
          </a:p>
          <a:p>
            <a:endParaRPr lang="en-US" sz="2000" dirty="0"/>
          </a:p>
          <a:p>
            <a:r>
              <a:rPr lang="en-US" sz="2000" dirty="0"/>
              <a:t>If you really want to get the most out of it, you should own a graphics card with </a:t>
            </a:r>
            <a:r>
              <a:rPr lang="en-US" sz="2000" dirty="0">
                <a:solidFill>
                  <a:srgbClr val="00B050"/>
                </a:solidFill>
              </a:rPr>
              <a:t>GDDR6</a:t>
            </a:r>
            <a:r>
              <a:rPr lang="en-US" sz="2000" dirty="0"/>
              <a:t> memory (memory bandwidth &gt; 400 Gb/s).</a:t>
            </a:r>
          </a:p>
          <a:p>
            <a:r>
              <a:rPr lang="en-US" sz="2000" dirty="0"/>
              <a:t>Comparison: common DDR4 memory has a bandwidth of about 40 GB/s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DF1A30-7AF2-4234-AD9F-9194C55CDD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1963" y="6376988"/>
            <a:ext cx="300037" cy="246062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14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D81892-BD5D-49EF-8691-C5638AFC0464}"/>
              </a:ext>
            </a:extLst>
          </p:cNvPr>
          <p:cNvGrpSpPr>
            <a:grpSpLocks noChangeAspect="1"/>
          </p:cNvGrpSpPr>
          <p:nvPr/>
        </p:nvGrpSpPr>
        <p:grpSpPr>
          <a:xfrm>
            <a:off x="9427672" y="1199982"/>
            <a:ext cx="2553969" cy="4780506"/>
            <a:chOff x="9503389" y="914400"/>
            <a:chExt cx="2293694" cy="42933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30D159-2501-4434-BBAE-E80AC7CC7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8503573" y="1914216"/>
              <a:ext cx="4293325" cy="229369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5D4955-06E5-49CB-83FF-0FF6B3296AF6}"/>
                </a:ext>
              </a:extLst>
            </p:cNvPr>
            <p:cNvSpPr/>
            <p:nvPr/>
          </p:nvSpPr>
          <p:spPr>
            <a:xfrm>
              <a:off x="10389326" y="1258388"/>
              <a:ext cx="1158240" cy="391886"/>
            </a:xfrm>
            <a:prstGeom prst="rect">
              <a:avLst/>
            </a:prstGeom>
            <a:solidFill>
              <a:srgbClr val="1E1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1BB5947-7678-43AA-B1C8-1F99714B959B}"/>
                </a:ext>
              </a:extLst>
            </p:cNvPr>
            <p:cNvSpPr/>
            <p:nvPr/>
          </p:nvSpPr>
          <p:spPr>
            <a:xfrm>
              <a:off x="10600100" y="2760616"/>
              <a:ext cx="736691" cy="6830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7017DF01-715A-477D-BC4F-D107D83ED5B3}"/>
              </a:ext>
            </a:extLst>
          </p:cNvPr>
          <p:cNvSpPr/>
          <p:nvPr/>
        </p:nvSpPr>
        <p:spPr>
          <a:xfrm>
            <a:off x="10929450" y="3431435"/>
            <a:ext cx="473062" cy="220322"/>
          </a:xfrm>
          <a:prstGeom prst="ellipse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C8E863-6C85-4B94-AAE8-23BCEDBF5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891" y="1138862"/>
            <a:ext cx="2875418" cy="256024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235F269-7351-4C4B-929D-2D34144ABB18}"/>
              </a:ext>
            </a:extLst>
          </p:cNvPr>
          <p:cNvSpPr/>
          <p:nvPr/>
        </p:nvSpPr>
        <p:spPr>
          <a:xfrm>
            <a:off x="8664859" y="2962133"/>
            <a:ext cx="644935" cy="3641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382EE-7FAB-405C-A1E0-50F54C393B9D}"/>
              </a:ext>
            </a:extLst>
          </p:cNvPr>
          <p:cNvSpPr/>
          <p:nvPr/>
        </p:nvSpPr>
        <p:spPr>
          <a:xfrm rot="577141">
            <a:off x="9865899" y="3957784"/>
            <a:ext cx="1491159" cy="946638"/>
          </a:xfrm>
          <a:prstGeom prst="rect">
            <a:avLst/>
          </a:prstGeom>
          <a:solidFill>
            <a:srgbClr val="6F8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9218BE-3894-4C21-96B6-ABC49C9BF8A3}"/>
              </a:ext>
            </a:extLst>
          </p:cNvPr>
          <p:cNvSpPr/>
          <p:nvPr/>
        </p:nvSpPr>
        <p:spPr>
          <a:xfrm rot="577141">
            <a:off x="9644222" y="5375371"/>
            <a:ext cx="1491159" cy="255480"/>
          </a:xfrm>
          <a:prstGeom prst="rect">
            <a:avLst/>
          </a:prstGeom>
          <a:solidFill>
            <a:srgbClr val="6F8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4084DC-2557-45B3-A5FC-2D31C67FE670}"/>
              </a:ext>
            </a:extLst>
          </p:cNvPr>
          <p:cNvSpPr txBox="1"/>
          <p:nvPr/>
        </p:nvSpPr>
        <p:spPr>
          <a:xfrm>
            <a:off x="3159659" y="6182213"/>
            <a:ext cx="456294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600" dirty="0"/>
              <a:t>Disclosure: I don’t receive any money or anything from any GPU vendor.</a:t>
            </a:r>
          </a:p>
        </p:txBody>
      </p:sp>
    </p:spTree>
    <p:extLst>
      <p:ext uri="{BB962C8B-B14F-4D97-AF65-F5344CB8AC3E}">
        <p14:creationId xmlns:p14="http://schemas.microsoft.com/office/powerpoint/2010/main" val="3124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7345-8314-F0D9-F55B-A37F42E7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Nvidia RTX 5090 specs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A3CD6-1659-08BB-D980-64B6EF8DA6D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Image processing is “memory bound”; important specs: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4384C5-BE56-E1FD-52F7-054E8EBB8FAE}"/>
              </a:ext>
            </a:extLst>
          </p:cNvPr>
          <p:cNvSpPr txBox="1"/>
          <p:nvPr/>
        </p:nvSpPr>
        <p:spPr>
          <a:xfrm>
            <a:off x="3472249" y="6104923"/>
            <a:ext cx="4477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https://www.techpowerup.com/gpu-specs/geforce-rtx-5090.c4216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A2E52-D844-00AF-B928-F24BB7248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172" y="1673491"/>
            <a:ext cx="7609024" cy="42824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D3EA99-BFAC-2952-92F9-2BCA62ACE8B1}"/>
              </a:ext>
            </a:extLst>
          </p:cNvPr>
          <p:cNvSpPr/>
          <p:nvPr/>
        </p:nvSpPr>
        <p:spPr>
          <a:xfrm>
            <a:off x="5842000" y="4547286"/>
            <a:ext cx="716692" cy="1053234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9BCFE30-A4AD-496A-F88F-152974465078}"/>
              </a:ext>
            </a:extLst>
          </p:cNvPr>
          <p:cNvSpPr/>
          <p:nvPr/>
        </p:nvSpPr>
        <p:spPr>
          <a:xfrm>
            <a:off x="9003957" y="371735"/>
            <a:ext cx="2907957" cy="1976049"/>
          </a:xfrm>
          <a:prstGeom prst="wedgeRectCallout">
            <a:avLst>
              <a:gd name="adj1" fmla="val 57071"/>
              <a:gd name="adj2" fmla="val 23313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Quiz: What does “memory bound” mean?</a:t>
            </a:r>
            <a:endParaRPr lang="LID4096" sz="3200" dirty="0"/>
          </a:p>
        </p:txBody>
      </p:sp>
    </p:spTree>
    <p:extLst>
      <p:ext uri="{BB962C8B-B14F-4D97-AF65-F5344CB8AC3E}">
        <p14:creationId xmlns:p14="http://schemas.microsoft.com/office/powerpoint/2010/main" val="14475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EAE19-05AE-B891-1C17-9B75BA06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B9CA1AF-5639-8A3F-40E1-F4D59B3C5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8" y="2456260"/>
            <a:ext cx="2535008" cy="32100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290416-801F-BB48-7357-944F64FF8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627" y="2463974"/>
            <a:ext cx="2536583" cy="3210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A558FC-F9D2-E1E2-0CF4-74B8213F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Nvidia RTX 4070 versus 4070 mobile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5B9E1-562C-4C02-773C-6109C2CB1D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>
            <a:normAutofit/>
          </a:bodyPr>
          <a:lstStyle/>
          <a:p>
            <a:r>
              <a:rPr lang="en-GB" dirty="0"/>
              <a:t>Vendors name GPUs similarly, despite their configuration is quite different.</a:t>
            </a:r>
            <a:endParaRPr lang="LID4096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057EF0-91A5-3F08-FA75-D197ECB9D93C}"/>
              </a:ext>
            </a:extLst>
          </p:cNvPr>
          <p:cNvSpPr txBox="1"/>
          <p:nvPr/>
        </p:nvSpPr>
        <p:spPr>
          <a:xfrm>
            <a:off x="2953265" y="6179066"/>
            <a:ext cx="7718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4"/>
              </a:rPr>
              <a:t>https://www.techpowerup.com/gpu-specs/geforce-rtx-4070-mobile.c3944</a:t>
            </a:r>
            <a:r>
              <a:rPr lang="en-GB" sz="1400" dirty="0"/>
              <a:t> </a:t>
            </a:r>
            <a:r>
              <a:rPr lang="en-GB" sz="1400" dirty="0">
                <a:hlinkClick r:id="rId5"/>
              </a:rPr>
              <a:t>https://www.techpowerup.com/gpu-specs/geforce-rtx-4070.c3924</a:t>
            </a:r>
            <a:r>
              <a:rPr lang="en-GB" sz="1400" dirty="0"/>
              <a:t> </a:t>
            </a:r>
            <a:endParaRPr lang="LID4096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0402A4-7CA8-4DCB-A2E4-DB958F4FDC1E}"/>
              </a:ext>
            </a:extLst>
          </p:cNvPr>
          <p:cNvSpPr/>
          <p:nvPr/>
        </p:nvSpPr>
        <p:spPr>
          <a:xfrm>
            <a:off x="2121503" y="4624224"/>
            <a:ext cx="946815" cy="104204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4386DE-C299-DE52-2BE6-76316F408201}"/>
              </a:ext>
            </a:extLst>
          </p:cNvPr>
          <p:cNvSpPr/>
          <p:nvPr/>
        </p:nvSpPr>
        <p:spPr>
          <a:xfrm>
            <a:off x="8239760" y="4640620"/>
            <a:ext cx="1117600" cy="102344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8DAE50-1905-B915-B432-8E9B40FE915E}"/>
              </a:ext>
            </a:extLst>
          </p:cNvPr>
          <p:cNvSpPr/>
          <p:nvPr/>
        </p:nvSpPr>
        <p:spPr>
          <a:xfrm>
            <a:off x="2121504" y="2808575"/>
            <a:ext cx="946815" cy="176342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3AECCC-79ED-C875-D79F-F44C990358B0}"/>
              </a:ext>
            </a:extLst>
          </p:cNvPr>
          <p:cNvSpPr/>
          <p:nvPr/>
        </p:nvSpPr>
        <p:spPr>
          <a:xfrm>
            <a:off x="8249920" y="2808575"/>
            <a:ext cx="1107440" cy="1763425"/>
          </a:xfrm>
          <a:prstGeom prst="rect">
            <a:avLst/>
          </a:prstGeom>
          <a:noFill/>
          <a:ln w="3810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0ED3D4-A04E-9E26-6D8A-529B91D433A9}"/>
              </a:ext>
            </a:extLst>
          </p:cNvPr>
          <p:cNvSpPr txBox="1"/>
          <p:nvPr/>
        </p:nvSpPr>
        <p:spPr>
          <a:xfrm>
            <a:off x="875565" y="1910080"/>
            <a:ext cx="361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RTX 4070</a:t>
            </a:r>
            <a:endParaRPr lang="LID4096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D518F-0733-F6AB-8D01-8A7577A96C72}"/>
              </a:ext>
            </a:extLst>
          </p:cNvPr>
          <p:cNvSpPr txBox="1"/>
          <p:nvPr/>
        </p:nvSpPr>
        <p:spPr>
          <a:xfrm>
            <a:off x="7061049" y="1910080"/>
            <a:ext cx="361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RTX 4070 mobile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1474426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D4DA9-ED78-C64C-ADFD-73ADC8C9C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93E1-895A-15A2-E09C-878524A4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Nvidia RTX 4070 versus 4070 mobile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019E2-843A-5E5A-CA1A-67A301FC93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/>
          <a:lstStyle/>
          <a:p>
            <a:r>
              <a:rPr lang="en-GB" dirty="0"/>
              <a:t>Vendors name GPUs similarly, despite their configuration is quite different.</a:t>
            </a:r>
            <a:endParaRPr lang="LID4096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8CAFE-2301-52BF-58C6-91A7C41CE49A}"/>
              </a:ext>
            </a:extLst>
          </p:cNvPr>
          <p:cNvSpPr txBox="1"/>
          <p:nvPr/>
        </p:nvSpPr>
        <p:spPr>
          <a:xfrm>
            <a:off x="2953265" y="6179066"/>
            <a:ext cx="7718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>
                <a:hlinkClick r:id="rId2"/>
              </a:rPr>
              <a:t>https://www.techpowerup.com/gpu-specs/geforce-rtx-4070-mobile.c3944</a:t>
            </a:r>
            <a:r>
              <a:rPr lang="en-GB" sz="1400" dirty="0"/>
              <a:t> </a:t>
            </a:r>
            <a:r>
              <a:rPr lang="en-GB" sz="1400" dirty="0">
                <a:hlinkClick r:id="rId3"/>
              </a:rPr>
              <a:t>https://www.techpowerup.com/gpu-specs/geforce-rtx-4070.c3924</a:t>
            </a:r>
            <a:r>
              <a:rPr lang="en-GB" sz="1400" dirty="0"/>
              <a:t> </a:t>
            </a:r>
            <a:endParaRPr lang="LID4096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279449-D2CA-AFE5-81D4-D1FEEF030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79" y="4079168"/>
            <a:ext cx="2583375" cy="18321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D71240-3A9B-58F9-0446-F45388586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828" y="4100891"/>
            <a:ext cx="2710294" cy="18757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6774B7-60D2-920D-0E83-30758EA91D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771" y="2436194"/>
            <a:ext cx="2564583" cy="16237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2DF1D0-CE0F-F003-CE70-82A46DC37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9560" y="2414186"/>
            <a:ext cx="2702562" cy="1669229"/>
          </a:xfrm>
          <a:prstGeom prst="rect">
            <a:avLst/>
          </a:prstGeom>
        </p:spPr>
      </p:pic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147C1BDF-8F3D-CF2A-96EA-95A38D32FF35}"/>
              </a:ext>
            </a:extLst>
          </p:cNvPr>
          <p:cNvSpPr/>
          <p:nvPr/>
        </p:nvSpPr>
        <p:spPr>
          <a:xfrm>
            <a:off x="9743440" y="216922"/>
            <a:ext cx="2232179" cy="1779373"/>
          </a:xfrm>
          <a:prstGeom prst="wedgeRectCallou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Quiz: Why are mobile GPUs  throttled? </a:t>
            </a:r>
            <a:endParaRPr lang="LID4096" sz="2800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88ECB3-D02B-3778-BBE4-D7D47862F1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2288"/>
          <a:stretch/>
        </p:blipFill>
        <p:spPr>
          <a:xfrm>
            <a:off x="2953265" y="2435940"/>
            <a:ext cx="2654383" cy="31040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1AA9F07-E5E0-6D82-8687-72DB232C2E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8735" y="2414186"/>
            <a:ext cx="2534102" cy="20956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799805-0F77-3AB1-C052-1EB61F79A7B2}"/>
              </a:ext>
            </a:extLst>
          </p:cNvPr>
          <p:cNvSpPr/>
          <p:nvPr/>
        </p:nvSpPr>
        <p:spPr>
          <a:xfrm>
            <a:off x="1519881" y="4419600"/>
            <a:ext cx="831760" cy="149169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DADD7F-3865-F118-C416-10E5929E0D31}"/>
              </a:ext>
            </a:extLst>
          </p:cNvPr>
          <p:cNvSpPr/>
          <p:nvPr/>
        </p:nvSpPr>
        <p:spPr>
          <a:xfrm>
            <a:off x="7711440" y="4439920"/>
            <a:ext cx="785396" cy="153671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FEBDC0-13C9-9885-DD1C-959DBA717224}"/>
              </a:ext>
            </a:extLst>
          </p:cNvPr>
          <p:cNvSpPr/>
          <p:nvPr/>
        </p:nvSpPr>
        <p:spPr>
          <a:xfrm>
            <a:off x="1519881" y="3119741"/>
            <a:ext cx="831760" cy="3990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2B0FCB-EA50-6282-7D4E-38DB5F04DF3C}"/>
              </a:ext>
            </a:extLst>
          </p:cNvPr>
          <p:cNvSpPr/>
          <p:nvPr/>
        </p:nvSpPr>
        <p:spPr>
          <a:xfrm>
            <a:off x="7711440" y="3164763"/>
            <a:ext cx="785396" cy="3990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4D37AC-1FBA-984C-B903-468E66BA55E6}"/>
              </a:ext>
            </a:extLst>
          </p:cNvPr>
          <p:cNvSpPr/>
          <p:nvPr/>
        </p:nvSpPr>
        <p:spPr>
          <a:xfrm>
            <a:off x="4167286" y="4810539"/>
            <a:ext cx="587594" cy="7118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BC6ACB-5442-D6CE-46A0-EE907848AC84}"/>
              </a:ext>
            </a:extLst>
          </p:cNvPr>
          <p:cNvSpPr txBox="1"/>
          <p:nvPr/>
        </p:nvSpPr>
        <p:spPr>
          <a:xfrm>
            <a:off x="875565" y="1910080"/>
            <a:ext cx="361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RTX 4070</a:t>
            </a:r>
            <a:endParaRPr lang="LID4096" sz="28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C0D54F-6293-CCD1-ED34-B4C167EE4837}"/>
              </a:ext>
            </a:extLst>
          </p:cNvPr>
          <p:cNvSpPr txBox="1"/>
          <p:nvPr/>
        </p:nvSpPr>
        <p:spPr>
          <a:xfrm>
            <a:off x="7061049" y="1910080"/>
            <a:ext cx="361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RTX 4070 mobile</a:t>
            </a:r>
            <a:endParaRPr lang="LID4096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430D95-36F9-2873-6B3A-0C749A6ECD5E}"/>
              </a:ext>
            </a:extLst>
          </p:cNvPr>
          <p:cNvSpPr/>
          <p:nvPr/>
        </p:nvSpPr>
        <p:spPr>
          <a:xfrm>
            <a:off x="10414002" y="3106082"/>
            <a:ext cx="587594" cy="3229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6752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BC24FF-0AF2-45C8-AF45-85AA6E6F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GPUs allow real-time image processing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D92F4-278E-4419-A9D1-A7BF8002C60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GPUs are specialised in processing, very fast thanks to many cores and fast memory access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601BF-8FE7-47E1-BD95-CCA5438AC7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18</a:t>
            </a:fld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4DC0CE-6E2C-4EFA-B055-136CAF422113}"/>
              </a:ext>
            </a:extLst>
          </p:cNvPr>
          <p:cNvSpPr/>
          <p:nvPr/>
        </p:nvSpPr>
        <p:spPr>
          <a:xfrm>
            <a:off x="1086215" y="1990612"/>
            <a:ext cx="2653534" cy="1836323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8E3D587-7D09-4B58-AFA6-FEA638A2322B}"/>
              </a:ext>
            </a:extLst>
          </p:cNvPr>
          <p:cNvSpPr/>
          <p:nvPr/>
        </p:nvSpPr>
        <p:spPr>
          <a:xfrm>
            <a:off x="8241628" y="1990612"/>
            <a:ext cx="2653534" cy="1836323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FB73C55-7FF3-458B-A1C1-FA1A97257E6A}"/>
              </a:ext>
            </a:extLst>
          </p:cNvPr>
          <p:cNvCxnSpPr>
            <a:cxnSpLocks/>
          </p:cNvCxnSpPr>
          <p:nvPr/>
        </p:nvCxnSpPr>
        <p:spPr>
          <a:xfrm flipH="1">
            <a:off x="3805379" y="2362170"/>
            <a:ext cx="935173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F21B0A7-E9E0-4251-8EFF-8062C1BF24FF}"/>
              </a:ext>
            </a:extLst>
          </p:cNvPr>
          <p:cNvCxnSpPr>
            <a:cxnSpLocks/>
          </p:cNvCxnSpPr>
          <p:nvPr/>
        </p:nvCxnSpPr>
        <p:spPr>
          <a:xfrm>
            <a:off x="2023543" y="3857740"/>
            <a:ext cx="9663" cy="8995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EE4ACE9-FD54-4518-BB78-5CD5E73D7399}"/>
              </a:ext>
            </a:extLst>
          </p:cNvPr>
          <p:cNvCxnSpPr>
            <a:cxnSpLocks/>
          </p:cNvCxnSpPr>
          <p:nvPr/>
        </p:nvCxnSpPr>
        <p:spPr>
          <a:xfrm flipV="1">
            <a:off x="2778633" y="3857740"/>
            <a:ext cx="0" cy="8995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E93A8016-4F11-4338-8B17-F1F5E3C7A929}"/>
              </a:ext>
            </a:extLst>
          </p:cNvPr>
          <p:cNvSpPr/>
          <p:nvPr/>
        </p:nvSpPr>
        <p:spPr>
          <a:xfrm>
            <a:off x="1161955" y="2477905"/>
            <a:ext cx="1238568" cy="6102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C36D651-9C08-44BF-9E33-2CD6C0EC0088}"/>
              </a:ext>
            </a:extLst>
          </p:cNvPr>
          <p:cNvSpPr/>
          <p:nvPr/>
        </p:nvSpPr>
        <p:spPr>
          <a:xfrm>
            <a:off x="2476265" y="2475485"/>
            <a:ext cx="1216736" cy="6102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5CD66E-0851-48FF-ABF4-D5A0E2838454}"/>
              </a:ext>
            </a:extLst>
          </p:cNvPr>
          <p:cNvSpPr/>
          <p:nvPr/>
        </p:nvSpPr>
        <p:spPr>
          <a:xfrm>
            <a:off x="1157379" y="3163131"/>
            <a:ext cx="1257870" cy="6102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6F05F46-8A4D-4C71-B7DD-33D610D2E29B}"/>
              </a:ext>
            </a:extLst>
          </p:cNvPr>
          <p:cNvSpPr/>
          <p:nvPr/>
        </p:nvSpPr>
        <p:spPr>
          <a:xfrm>
            <a:off x="2474128" y="3163132"/>
            <a:ext cx="1216736" cy="610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D901480-A581-49EA-9DC2-5742F0C09363}"/>
              </a:ext>
            </a:extLst>
          </p:cNvPr>
          <p:cNvSpPr txBox="1"/>
          <p:nvPr/>
        </p:nvSpPr>
        <p:spPr>
          <a:xfrm>
            <a:off x="1067456" y="2096468"/>
            <a:ext cx="267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CPU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CF2815-DF46-432A-8B98-E02F384D7A11}"/>
              </a:ext>
            </a:extLst>
          </p:cNvPr>
          <p:cNvSpPr txBox="1"/>
          <p:nvPr/>
        </p:nvSpPr>
        <p:spPr>
          <a:xfrm>
            <a:off x="8241627" y="2100514"/>
            <a:ext cx="2645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GPU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3C962F7-1D96-49A6-A050-5242E259598A}"/>
              </a:ext>
            </a:extLst>
          </p:cNvPr>
          <p:cNvSpPr/>
          <p:nvPr/>
        </p:nvSpPr>
        <p:spPr>
          <a:xfrm>
            <a:off x="8295311" y="2485249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D6A1F1E-396F-409D-8328-E3D835A7B40C}"/>
              </a:ext>
            </a:extLst>
          </p:cNvPr>
          <p:cNvSpPr/>
          <p:nvPr/>
        </p:nvSpPr>
        <p:spPr>
          <a:xfrm>
            <a:off x="8816726" y="2485249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CB94EDA-EF5B-45A7-9F3E-5BA73A336231}"/>
              </a:ext>
            </a:extLst>
          </p:cNvPr>
          <p:cNvSpPr/>
          <p:nvPr/>
        </p:nvSpPr>
        <p:spPr>
          <a:xfrm>
            <a:off x="9338141" y="2484664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4631F66-1C07-4002-B29D-CA66970CEBC1}"/>
              </a:ext>
            </a:extLst>
          </p:cNvPr>
          <p:cNvSpPr/>
          <p:nvPr/>
        </p:nvSpPr>
        <p:spPr>
          <a:xfrm>
            <a:off x="9854462" y="2484664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42847A1-3F85-4657-A315-4FBD3EB3BF76}"/>
              </a:ext>
            </a:extLst>
          </p:cNvPr>
          <p:cNvSpPr/>
          <p:nvPr/>
        </p:nvSpPr>
        <p:spPr>
          <a:xfrm>
            <a:off x="10370782" y="2484664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29308E9-8AC7-4E94-9132-1817A7472CFE}"/>
              </a:ext>
            </a:extLst>
          </p:cNvPr>
          <p:cNvSpPr/>
          <p:nvPr/>
        </p:nvSpPr>
        <p:spPr>
          <a:xfrm>
            <a:off x="8295311" y="2750777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98C0F7-9532-4658-9271-948C628662F6}"/>
              </a:ext>
            </a:extLst>
          </p:cNvPr>
          <p:cNvSpPr/>
          <p:nvPr/>
        </p:nvSpPr>
        <p:spPr>
          <a:xfrm>
            <a:off x="8816726" y="2750777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A477007-7599-481A-87F5-97DBD5E3AFA7}"/>
              </a:ext>
            </a:extLst>
          </p:cNvPr>
          <p:cNvSpPr/>
          <p:nvPr/>
        </p:nvSpPr>
        <p:spPr>
          <a:xfrm>
            <a:off x="9338141" y="275019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84CE9CB-FE7A-461B-83A6-3A391E8ED3C0}"/>
              </a:ext>
            </a:extLst>
          </p:cNvPr>
          <p:cNvSpPr/>
          <p:nvPr/>
        </p:nvSpPr>
        <p:spPr>
          <a:xfrm>
            <a:off x="9854462" y="275019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818B12-D901-40B4-A65E-81FABD2512DF}"/>
              </a:ext>
            </a:extLst>
          </p:cNvPr>
          <p:cNvSpPr/>
          <p:nvPr/>
        </p:nvSpPr>
        <p:spPr>
          <a:xfrm>
            <a:off x="10370782" y="275019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97B8EE9-6EEC-4400-96A1-C02B863168A6}"/>
              </a:ext>
            </a:extLst>
          </p:cNvPr>
          <p:cNvSpPr/>
          <p:nvPr/>
        </p:nvSpPr>
        <p:spPr>
          <a:xfrm>
            <a:off x="8295311" y="3015718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C82A15E-F400-4BF7-82E2-4804E602A298}"/>
              </a:ext>
            </a:extLst>
          </p:cNvPr>
          <p:cNvSpPr/>
          <p:nvPr/>
        </p:nvSpPr>
        <p:spPr>
          <a:xfrm>
            <a:off x="8816726" y="3015718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D8F262D-F85C-4709-84CD-8BE5DE9A574E}"/>
              </a:ext>
            </a:extLst>
          </p:cNvPr>
          <p:cNvSpPr/>
          <p:nvPr/>
        </p:nvSpPr>
        <p:spPr>
          <a:xfrm>
            <a:off x="9338141" y="3015132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41AFD5E-9043-4106-8221-57FCC0457EB4}"/>
              </a:ext>
            </a:extLst>
          </p:cNvPr>
          <p:cNvSpPr/>
          <p:nvPr/>
        </p:nvSpPr>
        <p:spPr>
          <a:xfrm>
            <a:off x="9854462" y="3015132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1DFD1D2-59AA-4117-801C-2091C70DD93B}"/>
              </a:ext>
            </a:extLst>
          </p:cNvPr>
          <p:cNvSpPr/>
          <p:nvPr/>
        </p:nvSpPr>
        <p:spPr>
          <a:xfrm>
            <a:off x="10370782" y="3015132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15C6D00-A390-4BDC-BE26-41F7EDD685C2}"/>
              </a:ext>
            </a:extLst>
          </p:cNvPr>
          <p:cNvSpPr/>
          <p:nvPr/>
        </p:nvSpPr>
        <p:spPr>
          <a:xfrm>
            <a:off x="8295311" y="3289818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A413467-1E0E-4418-A9FA-E65609EC7B31}"/>
              </a:ext>
            </a:extLst>
          </p:cNvPr>
          <p:cNvSpPr/>
          <p:nvPr/>
        </p:nvSpPr>
        <p:spPr>
          <a:xfrm>
            <a:off x="8816726" y="3289818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846CA60-5FF0-47E4-ABB1-137111FFCDF5}"/>
              </a:ext>
            </a:extLst>
          </p:cNvPr>
          <p:cNvSpPr/>
          <p:nvPr/>
        </p:nvSpPr>
        <p:spPr>
          <a:xfrm>
            <a:off x="9338141" y="3289233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D9836FA-09F7-44DC-950B-C71A1C1DABF5}"/>
              </a:ext>
            </a:extLst>
          </p:cNvPr>
          <p:cNvSpPr/>
          <p:nvPr/>
        </p:nvSpPr>
        <p:spPr>
          <a:xfrm>
            <a:off x="9854462" y="3289233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B98CC4-9C4B-485D-A9BE-4E345F74C2C1}"/>
              </a:ext>
            </a:extLst>
          </p:cNvPr>
          <p:cNvSpPr/>
          <p:nvPr/>
        </p:nvSpPr>
        <p:spPr>
          <a:xfrm>
            <a:off x="10370782" y="3289233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A4F0C5A-3448-4572-B43F-8D06164DC417}"/>
              </a:ext>
            </a:extLst>
          </p:cNvPr>
          <p:cNvSpPr/>
          <p:nvPr/>
        </p:nvSpPr>
        <p:spPr>
          <a:xfrm>
            <a:off x="8295311" y="3557797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E20787-E8A0-43C7-80EC-673D36269B34}"/>
              </a:ext>
            </a:extLst>
          </p:cNvPr>
          <p:cNvSpPr/>
          <p:nvPr/>
        </p:nvSpPr>
        <p:spPr>
          <a:xfrm>
            <a:off x="8816726" y="3557797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FAE6780-F135-4395-9820-BBAEB81AD30E}"/>
              </a:ext>
            </a:extLst>
          </p:cNvPr>
          <p:cNvSpPr/>
          <p:nvPr/>
        </p:nvSpPr>
        <p:spPr>
          <a:xfrm>
            <a:off x="9338141" y="355721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AEE3E1D-0D23-4132-B46D-D49B719F8E15}"/>
              </a:ext>
            </a:extLst>
          </p:cNvPr>
          <p:cNvSpPr/>
          <p:nvPr/>
        </p:nvSpPr>
        <p:spPr>
          <a:xfrm>
            <a:off x="9854462" y="355721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1553804-C938-489A-B82B-6360871F1E68}"/>
              </a:ext>
            </a:extLst>
          </p:cNvPr>
          <p:cNvSpPr/>
          <p:nvPr/>
        </p:nvSpPr>
        <p:spPr>
          <a:xfrm>
            <a:off x="10370782" y="3557211"/>
            <a:ext cx="467733" cy="2254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2B8D10C-0C28-4D44-8EE6-7BA8E87743DC}"/>
              </a:ext>
            </a:extLst>
          </p:cNvPr>
          <p:cNvSpPr/>
          <p:nvPr/>
        </p:nvSpPr>
        <p:spPr>
          <a:xfrm>
            <a:off x="4795958" y="2155986"/>
            <a:ext cx="1098192" cy="141819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CPU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647D88F-8920-4F87-B078-F9871656C526}"/>
              </a:ext>
            </a:extLst>
          </p:cNvPr>
          <p:cNvSpPr/>
          <p:nvPr/>
        </p:nvSpPr>
        <p:spPr>
          <a:xfrm>
            <a:off x="6828006" y="2153800"/>
            <a:ext cx="1098192" cy="141819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GPU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Memory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13D1469-004C-45D5-B511-9168AE19177B}"/>
              </a:ext>
            </a:extLst>
          </p:cNvPr>
          <p:cNvCxnSpPr>
            <a:cxnSpLocks/>
          </p:cNvCxnSpPr>
          <p:nvPr/>
        </p:nvCxnSpPr>
        <p:spPr>
          <a:xfrm flipH="1">
            <a:off x="3805379" y="3289233"/>
            <a:ext cx="962860" cy="0"/>
          </a:xfrm>
          <a:prstGeom prst="straightConnector1">
            <a:avLst/>
          </a:prstGeom>
          <a:ln w="57150">
            <a:solidFill>
              <a:srgbClr val="FFC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D03B3D1-B7E7-4420-BD0B-01A66CAD8012}"/>
              </a:ext>
            </a:extLst>
          </p:cNvPr>
          <p:cNvCxnSpPr>
            <a:cxnSpLocks/>
          </p:cNvCxnSpPr>
          <p:nvPr/>
        </p:nvCxnSpPr>
        <p:spPr>
          <a:xfrm flipH="1">
            <a:off x="5902751" y="2338606"/>
            <a:ext cx="841230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91D3291-A0E0-4DE1-8BD2-785C417441EF}"/>
              </a:ext>
            </a:extLst>
          </p:cNvPr>
          <p:cNvCxnSpPr>
            <a:cxnSpLocks/>
          </p:cNvCxnSpPr>
          <p:nvPr/>
        </p:nvCxnSpPr>
        <p:spPr>
          <a:xfrm flipH="1">
            <a:off x="5930439" y="3265668"/>
            <a:ext cx="824152" cy="0"/>
          </a:xfrm>
          <a:prstGeom prst="straightConnector1">
            <a:avLst/>
          </a:prstGeom>
          <a:ln w="57150">
            <a:solidFill>
              <a:srgbClr val="FFC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2BC44853-2678-493E-BF4A-2CFA167C7BE7}"/>
              </a:ext>
            </a:extLst>
          </p:cNvPr>
          <p:cNvCxnSpPr>
            <a:cxnSpLocks/>
          </p:cNvCxnSpPr>
          <p:nvPr/>
        </p:nvCxnSpPr>
        <p:spPr>
          <a:xfrm flipH="1">
            <a:off x="7942758" y="2316092"/>
            <a:ext cx="224918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A3A220A-174A-499A-BC46-EA327C280E60}"/>
              </a:ext>
            </a:extLst>
          </p:cNvPr>
          <p:cNvCxnSpPr>
            <a:cxnSpLocks/>
          </p:cNvCxnSpPr>
          <p:nvPr/>
        </p:nvCxnSpPr>
        <p:spPr>
          <a:xfrm flipH="1" flipV="1">
            <a:off x="7970446" y="3240545"/>
            <a:ext cx="224919" cy="2610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Magnetic Disk 91">
            <a:extLst>
              <a:ext uri="{FF2B5EF4-FFF2-40B4-BE49-F238E27FC236}">
                <a16:creationId xmlns:a16="http://schemas.microsoft.com/office/drawing/2014/main" id="{B54BD9B3-F5FF-4945-B231-63DD817C9532}"/>
              </a:ext>
            </a:extLst>
          </p:cNvPr>
          <p:cNvSpPr/>
          <p:nvPr/>
        </p:nvSpPr>
        <p:spPr>
          <a:xfrm>
            <a:off x="1337548" y="4786988"/>
            <a:ext cx="2125951" cy="899568"/>
          </a:xfrm>
          <a:prstGeom prst="flowChartMagneticDisk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 drive</a:t>
            </a:r>
          </a:p>
        </p:txBody>
      </p:sp>
    </p:spTree>
    <p:extLst>
      <p:ext uri="{BB962C8B-B14F-4D97-AF65-F5344CB8AC3E}">
        <p14:creationId xmlns:p14="http://schemas.microsoft.com/office/powerpoint/2010/main" val="4774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C16330-845D-40AF-A312-09EBE7BC1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transfer takes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C274C-2E84-47DC-BDF4-6B492093AE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Data transfer is the bottle neck</a:t>
            </a:r>
          </a:p>
          <a:p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4FF1D-34E9-4E08-9366-E88E505054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19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D528EA9-E53C-4B77-AE47-0810B5D25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639" y="2354513"/>
            <a:ext cx="4342459" cy="325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AA4F908-9C09-4688-979C-97783DB9F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948" y="2354512"/>
            <a:ext cx="4342460" cy="325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55A900B1-C5D6-49F6-B334-7B61D50B16FF}"/>
              </a:ext>
            </a:extLst>
          </p:cNvPr>
          <p:cNvSpPr/>
          <p:nvPr/>
        </p:nvSpPr>
        <p:spPr>
          <a:xfrm>
            <a:off x="4963464" y="1639330"/>
            <a:ext cx="1132535" cy="785113"/>
          </a:xfrm>
          <a:prstGeom prst="wedgeRectCallout">
            <a:avLst>
              <a:gd name="adj1" fmla="val -46626"/>
              <a:gd name="adj2" fmla="val 79161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Push data to GPU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7E14019E-BCA5-4BD6-AFC3-414497DED5DD}"/>
              </a:ext>
            </a:extLst>
          </p:cNvPr>
          <p:cNvSpPr/>
          <p:nvPr/>
        </p:nvSpPr>
        <p:spPr>
          <a:xfrm>
            <a:off x="9761007" y="1556951"/>
            <a:ext cx="1151349" cy="867492"/>
          </a:xfrm>
          <a:prstGeom prst="wedgeRectCallout">
            <a:avLst>
              <a:gd name="adj1" fmla="val -45076"/>
              <a:gd name="adj2" fmla="val 77455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Pull data from GPU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0A314F-E585-4077-9F85-67BC6B3340D4}"/>
              </a:ext>
            </a:extLst>
          </p:cNvPr>
          <p:cNvSpPr txBox="1"/>
          <p:nvPr/>
        </p:nvSpPr>
        <p:spPr>
          <a:xfrm>
            <a:off x="1949116" y="6361831"/>
            <a:ext cx="8127963" cy="23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900" dirty="0">
                <a:hlinkClick r:id="rId5"/>
              </a:rPr>
              <a:t>https://clij.github.io/clij-benchmarking/benchmarking_operations_jmh</a:t>
            </a:r>
            <a:r>
              <a:rPr lang="en-US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1356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Build workflows consisting of many operations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20</a:t>
            </a:fld>
            <a:endParaRPr lang="en-US"/>
          </a:p>
        </p:txBody>
      </p:sp>
      <p:sp>
        <p:nvSpPr>
          <p:cNvPr id="44" name="Flowchart: Process 43">
            <a:extLst>
              <a:ext uri="{FF2B5EF4-FFF2-40B4-BE49-F238E27FC236}">
                <a16:creationId xmlns:a16="http://schemas.microsoft.com/office/drawing/2014/main" id="{B375BF27-22B7-405F-B2D5-DC456F77A568}"/>
              </a:ext>
            </a:extLst>
          </p:cNvPr>
          <p:cNvSpPr/>
          <p:nvPr/>
        </p:nvSpPr>
        <p:spPr>
          <a:xfrm>
            <a:off x="1460920" y="1486923"/>
            <a:ext cx="2727244" cy="19174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EAA74E6-1D22-4644-B90C-8EEB07AC0F81}"/>
              </a:ext>
            </a:extLst>
          </p:cNvPr>
          <p:cNvCxnSpPr>
            <a:cxnSpLocks/>
          </p:cNvCxnSpPr>
          <p:nvPr/>
        </p:nvCxnSpPr>
        <p:spPr>
          <a:xfrm>
            <a:off x="6999187" y="1873731"/>
            <a:ext cx="6549" cy="162250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lowchart: Process 50">
            <a:extLst>
              <a:ext uri="{FF2B5EF4-FFF2-40B4-BE49-F238E27FC236}">
                <a16:creationId xmlns:a16="http://schemas.microsoft.com/office/drawing/2014/main" id="{5D2F7049-F462-4681-9CE6-54AF1002124A}"/>
              </a:ext>
            </a:extLst>
          </p:cNvPr>
          <p:cNvSpPr/>
          <p:nvPr/>
        </p:nvSpPr>
        <p:spPr>
          <a:xfrm>
            <a:off x="1460921" y="2029631"/>
            <a:ext cx="2727244" cy="7499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Gaussian blur filter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7" name="Flowchart: Process 56">
            <a:extLst>
              <a:ext uri="{FF2B5EF4-FFF2-40B4-BE49-F238E27FC236}">
                <a16:creationId xmlns:a16="http://schemas.microsoft.com/office/drawing/2014/main" id="{52645891-B742-4A6F-91F2-8480C8A489C8}"/>
              </a:ext>
            </a:extLst>
          </p:cNvPr>
          <p:cNvSpPr/>
          <p:nvPr/>
        </p:nvSpPr>
        <p:spPr>
          <a:xfrm>
            <a:off x="7135757" y="2467392"/>
            <a:ext cx="2727244" cy="272724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Gaussian blur filter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22436D9-5177-4A02-BE6D-9A59ABB46E79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5642115" y="1822889"/>
            <a:ext cx="2857265" cy="64450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2923DED-22FC-48E0-9504-F205884986CE}"/>
              </a:ext>
            </a:extLst>
          </p:cNvPr>
          <p:cNvCxnSpPr>
            <a:cxnSpLocks/>
          </p:cNvCxnSpPr>
          <p:nvPr/>
        </p:nvCxnSpPr>
        <p:spPr>
          <a:xfrm flipH="1">
            <a:off x="5723241" y="2751153"/>
            <a:ext cx="2758386" cy="51346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AA4118C-7052-4C61-9402-18C97C2D531D}"/>
              </a:ext>
            </a:extLst>
          </p:cNvPr>
          <p:cNvCxnSpPr>
            <a:stCxn id="70" idx="2"/>
            <a:endCxn id="51" idx="0"/>
          </p:cNvCxnSpPr>
          <p:nvPr/>
        </p:nvCxnSpPr>
        <p:spPr>
          <a:xfrm>
            <a:off x="2824543" y="1822890"/>
            <a:ext cx="0" cy="20674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lowchart: Process 69">
            <a:extLst>
              <a:ext uri="{FF2B5EF4-FFF2-40B4-BE49-F238E27FC236}">
                <a16:creationId xmlns:a16="http://schemas.microsoft.com/office/drawing/2014/main" id="{5E3B5091-0891-4166-87F7-137594125229}"/>
              </a:ext>
            </a:extLst>
          </p:cNvPr>
          <p:cNvSpPr/>
          <p:nvPr/>
        </p:nvSpPr>
        <p:spPr>
          <a:xfrm>
            <a:off x="1460921" y="1631146"/>
            <a:ext cx="2727244" cy="191744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Gaussian blur</a:t>
            </a:r>
            <a:endParaRPr lang="en-GB" sz="900" dirty="0"/>
          </a:p>
        </p:txBody>
      </p:sp>
      <p:sp>
        <p:nvSpPr>
          <p:cNvPr id="71" name="Flowchart: Process 70">
            <a:extLst>
              <a:ext uri="{FF2B5EF4-FFF2-40B4-BE49-F238E27FC236}">
                <a16:creationId xmlns:a16="http://schemas.microsoft.com/office/drawing/2014/main" id="{35EFF1E5-8A6A-4676-B59C-66ED2EBA217F}"/>
              </a:ext>
            </a:extLst>
          </p:cNvPr>
          <p:cNvSpPr/>
          <p:nvPr/>
        </p:nvSpPr>
        <p:spPr>
          <a:xfrm>
            <a:off x="2832902" y="1631146"/>
            <a:ext cx="1152988" cy="191744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Gaussian blur</a:t>
            </a:r>
            <a:endParaRPr lang="en-GB" sz="9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A1F35DD-1510-4BD1-985F-F2B94CDDBFA7}"/>
              </a:ext>
            </a:extLst>
          </p:cNvPr>
          <p:cNvSpPr txBox="1"/>
          <p:nvPr/>
        </p:nvSpPr>
        <p:spPr>
          <a:xfrm rot="757809">
            <a:off x="5684879" y="1681883"/>
            <a:ext cx="1594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push data</a:t>
            </a:r>
            <a:endParaRPr lang="en-GB" sz="14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573E0B5-7F2E-4E82-8B8E-DC8D6687E49C}"/>
              </a:ext>
            </a:extLst>
          </p:cNvPr>
          <p:cNvSpPr txBox="1"/>
          <p:nvPr/>
        </p:nvSpPr>
        <p:spPr>
          <a:xfrm rot="20904191">
            <a:off x="5659866" y="2732406"/>
            <a:ext cx="1594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pull data</a:t>
            </a:r>
            <a:endParaRPr lang="en-GB" sz="1400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502626-6BE3-4DB1-A21C-3E52346EF0E5}"/>
              </a:ext>
            </a:extLst>
          </p:cNvPr>
          <p:cNvCxnSpPr>
            <a:cxnSpLocks/>
            <a:stCxn id="51" idx="2"/>
            <a:endCxn id="46" idx="0"/>
          </p:cNvCxnSpPr>
          <p:nvPr/>
        </p:nvCxnSpPr>
        <p:spPr>
          <a:xfrm>
            <a:off x="2824543" y="2779623"/>
            <a:ext cx="0" cy="27557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E3C03B3-DB23-488A-B3CB-50A6F8862179}"/>
              </a:ext>
            </a:extLst>
          </p:cNvPr>
          <p:cNvCxnSpPr>
            <a:cxnSpLocks/>
          </p:cNvCxnSpPr>
          <p:nvPr/>
        </p:nvCxnSpPr>
        <p:spPr>
          <a:xfrm flipH="1">
            <a:off x="301561" y="2026104"/>
            <a:ext cx="10153" cy="179845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2011EBDF-6064-4FB4-98AC-0A4BFB24791A}"/>
              </a:ext>
            </a:extLst>
          </p:cNvPr>
          <p:cNvSpPr txBox="1"/>
          <p:nvPr/>
        </p:nvSpPr>
        <p:spPr>
          <a:xfrm rot="5400000">
            <a:off x="-33100" y="2226374"/>
            <a:ext cx="11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Time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00761" y="1368558"/>
            <a:ext cx="40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</a:rPr>
              <a:t>Central Processing Unit (CPU)</a:t>
            </a:r>
            <a:endParaRPr lang="en-GB" sz="2000" dirty="0">
              <a:ln w="31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825035" y="1371578"/>
            <a:ext cx="40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3175">
                  <a:solidFill>
                    <a:schemeClr val="tx1"/>
                  </a:solidFill>
                </a:ln>
                <a:solidFill>
                  <a:srgbClr val="92D050"/>
                </a:solidFill>
              </a:rPr>
              <a:t>Graphics Processing Unit (GPU)</a:t>
            </a:r>
            <a:endParaRPr lang="en-GB" sz="2000" dirty="0">
              <a:ln w="3175">
                <a:solidFill>
                  <a:schemeClr val="tx1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3FA6EC2-E68B-4BDC-9685-84E2B1210E3E}"/>
              </a:ext>
            </a:extLst>
          </p:cNvPr>
          <p:cNvSpPr txBox="1">
            <a:spLocks/>
          </p:cNvSpPr>
          <p:nvPr/>
        </p:nvSpPr>
        <p:spPr>
          <a:xfrm>
            <a:off x="795725" y="1058466"/>
            <a:ext cx="10375255" cy="389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719895" marR="0" indent="-6479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—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673616" marR="0" indent="-493643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806524" marR="0" indent="-40997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3565641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4022774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sz="1800" dirty="0"/>
              <a:t>GPU acceleration may suffer from data transfer between CPU and GPU</a:t>
            </a:r>
            <a:endParaRPr lang="en-GB" sz="1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B2A188-4301-4830-8007-71BE767AFA01}"/>
              </a:ext>
            </a:extLst>
          </p:cNvPr>
          <p:cNvSpPr txBox="1"/>
          <p:nvPr/>
        </p:nvSpPr>
        <p:spPr>
          <a:xfrm>
            <a:off x="3449673" y="6355000"/>
            <a:ext cx="7047097" cy="23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900" dirty="0">
                <a:hlinkClick r:id="rId2"/>
              </a:rPr>
              <a:t>https://clij.github.io/clij-benchmarking/benchmarking_workflow_spot_count</a:t>
            </a:r>
            <a:r>
              <a:rPr lang="en-US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784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74" grpId="0"/>
      <p:bldP spid="75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Example workflow processing a Drosophila melanogaster embryo, histone-GFP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3C8DDC1-3B14-4075-99E4-2371A2AF3F6F}"/>
              </a:ext>
            </a:extLst>
          </p:cNvPr>
          <p:cNvSpPr/>
          <p:nvPr/>
        </p:nvSpPr>
        <p:spPr>
          <a:xfrm>
            <a:off x="16843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A7C63DD5-108D-48C4-97E5-F9CD07CAE7EA}"/>
              </a:ext>
            </a:extLst>
          </p:cNvPr>
          <p:cNvSpPr/>
          <p:nvPr/>
        </p:nvSpPr>
        <p:spPr>
          <a:xfrm>
            <a:off x="957981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6BFA448-BE65-4F9E-A1E5-B32ADCE01355}"/>
              </a:ext>
            </a:extLst>
          </p:cNvPr>
          <p:cNvSpPr/>
          <p:nvPr/>
        </p:nvSpPr>
        <p:spPr>
          <a:xfrm>
            <a:off x="2521281" y="167372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6238E253-6A35-42C2-9CCD-22C4F66E2D63}"/>
              </a:ext>
            </a:extLst>
          </p:cNvPr>
          <p:cNvSpPr/>
          <p:nvPr/>
        </p:nvSpPr>
        <p:spPr>
          <a:xfrm>
            <a:off x="4874126" y="1673727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D251D237-8915-4DCB-8951-9EC6C7818467}"/>
              </a:ext>
            </a:extLst>
          </p:cNvPr>
          <p:cNvSpPr/>
          <p:nvPr/>
        </p:nvSpPr>
        <p:spPr>
          <a:xfrm>
            <a:off x="7226971" y="1673727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98D65D-D031-4D23-A5EE-B88F55166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7"/>
          <a:stretch/>
        </p:blipFill>
        <p:spPr>
          <a:xfrm rot="5400000">
            <a:off x="4668260" y="2895903"/>
            <a:ext cx="3510492" cy="25424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F9A377-AB7E-4C7C-AE31-EEECEE7024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7"/>
          <a:stretch/>
        </p:blipFill>
        <p:spPr>
          <a:xfrm rot="5400000">
            <a:off x="7781738" y="2895903"/>
            <a:ext cx="3510491" cy="25424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57FBE0-BC9A-47B7-8312-B3FD503383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53" r="19964"/>
          <a:stretch/>
        </p:blipFill>
        <p:spPr>
          <a:xfrm>
            <a:off x="3084348" y="2411905"/>
            <a:ext cx="1496930" cy="35104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BCFC25-75D7-417F-ADB1-E4CAC11B5A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05"/>
          <a:stretch/>
        </p:blipFill>
        <p:spPr>
          <a:xfrm>
            <a:off x="1021120" y="2411905"/>
            <a:ext cx="1445840" cy="35104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5890174-5C34-43B9-9B5A-025D3CCB3F44}"/>
              </a:ext>
            </a:extLst>
          </p:cNvPr>
          <p:cNvSpPr txBox="1"/>
          <p:nvPr/>
        </p:nvSpPr>
        <p:spPr>
          <a:xfrm>
            <a:off x="3779025" y="6136301"/>
            <a:ext cx="3915728" cy="3847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19895" indent="-647905" algn="l" defTabSz="1828538">
              <a:spcBef>
                <a:spcPts val="1200"/>
              </a:spcBef>
              <a:buSzPct val="100000"/>
              <a:buChar char="—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673616" indent="-493643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806524" indent="-409970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565641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022774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en-US" sz="1200" dirty="0"/>
              <a:t>Haase et al. Nat Methods (2020), </a:t>
            </a:r>
            <a:br>
              <a:rPr lang="en-US" sz="1200" dirty="0"/>
            </a:br>
            <a:r>
              <a:rPr lang="en-US" sz="1200" dirty="0">
                <a:hlinkClick r:id="rId6"/>
              </a:rPr>
              <a:t>https://www.nature.com/articles/s41592-019-0650-1</a:t>
            </a:r>
            <a:r>
              <a:rPr lang="en-US" sz="1200" dirty="0"/>
              <a:t> </a:t>
            </a:r>
            <a:r>
              <a:rPr lang="en-US" sz="1200" dirty="0">
                <a:hlinkClick r:id="rId7"/>
              </a:rPr>
              <a:t>https://clij.github.io/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637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Build workflows consisting of many operations</a:t>
            </a:r>
            <a:endParaRPr lang="en-GB" sz="4000" dirty="0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E3C03B3-DB23-488A-B3CB-50A6F8862179}"/>
              </a:ext>
            </a:extLst>
          </p:cNvPr>
          <p:cNvCxnSpPr>
            <a:cxnSpLocks/>
          </p:cNvCxnSpPr>
          <p:nvPr/>
        </p:nvCxnSpPr>
        <p:spPr>
          <a:xfrm flipH="1">
            <a:off x="301561" y="2026104"/>
            <a:ext cx="10153" cy="179845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2011EBDF-6064-4FB4-98AC-0A4BFB24791A}"/>
              </a:ext>
            </a:extLst>
          </p:cNvPr>
          <p:cNvSpPr txBox="1"/>
          <p:nvPr/>
        </p:nvSpPr>
        <p:spPr>
          <a:xfrm rot="5400000">
            <a:off x="-33100" y="2226374"/>
            <a:ext cx="11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Time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2198E6-4F4C-4A4E-9D8B-DBDDDC9FA84F}"/>
              </a:ext>
            </a:extLst>
          </p:cNvPr>
          <p:cNvGrpSpPr/>
          <p:nvPr/>
        </p:nvGrpSpPr>
        <p:grpSpPr>
          <a:xfrm>
            <a:off x="1460920" y="1371578"/>
            <a:ext cx="9506801" cy="4568907"/>
            <a:chOff x="2921840" y="2743155"/>
            <a:chExt cx="19013602" cy="10158909"/>
          </a:xfrm>
        </p:grpSpPr>
        <p:sp>
          <p:nvSpPr>
            <p:cNvPr id="44" name="Flowchart: Process 43">
              <a:extLst>
                <a:ext uri="{FF2B5EF4-FFF2-40B4-BE49-F238E27FC236}">
                  <a16:creationId xmlns:a16="http://schemas.microsoft.com/office/drawing/2014/main" id="{B375BF27-22B7-405F-B2D5-DC456F77A568}"/>
                </a:ext>
              </a:extLst>
            </p:cNvPr>
            <p:cNvSpPr/>
            <p:nvPr/>
          </p:nvSpPr>
          <p:spPr>
            <a:xfrm>
              <a:off x="2921840" y="2973846"/>
              <a:ext cx="5454488" cy="38348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EAA74E6-1D22-4644-B90C-8EEB07AC0F81}"/>
                </a:ext>
              </a:extLst>
            </p:cNvPr>
            <p:cNvCxnSpPr>
              <a:cxnSpLocks/>
            </p:cNvCxnSpPr>
            <p:nvPr/>
          </p:nvCxnSpPr>
          <p:spPr>
            <a:xfrm>
              <a:off x="13998373" y="3747462"/>
              <a:ext cx="98737" cy="890539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Process 45">
              <a:extLst>
                <a:ext uri="{FF2B5EF4-FFF2-40B4-BE49-F238E27FC236}">
                  <a16:creationId xmlns:a16="http://schemas.microsoft.com/office/drawing/2014/main" id="{CFC31DD8-589E-4992-B942-237E6CCFDDDF}"/>
                </a:ext>
              </a:extLst>
            </p:cNvPr>
            <p:cNvSpPr/>
            <p:nvPr/>
          </p:nvSpPr>
          <p:spPr>
            <a:xfrm>
              <a:off x="2921842" y="6110398"/>
              <a:ext cx="5454488" cy="149998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Flowchart: Process 46">
              <a:extLst>
                <a:ext uri="{FF2B5EF4-FFF2-40B4-BE49-F238E27FC236}">
                  <a16:creationId xmlns:a16="http://schemas.microsoft.com/office/drawing/2014/main" id="{BA8231B4-E51F-4C8B-9D52-B9E9AA95B068}"/>
                </a:ext>
              </a:extLst>
            </p:cNvPr>
            <p:cNvSpPr/>
            <p:nvPr/>
          </p:nvSpPr>
          <p:spPr>
            <a:xfrm>
              <a:off x="2921842" y="8161535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Subtract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Flowchart: Process 47">
              <a:extLst>
                <a:ext uri="{FF2B5EF4-FFF2-40B4-BE49-F238E27FC236}">
                  <a16:creationId xmlns:a16="http://schemas.microsoft.com/office/drawing/2014/main" id="{3C8D9543-2B50-403A-9E3F-06A90D644B2D}"/>
                </a:ext>
              </a:extLst>
            </p:cNvPr>
            <p:cNvSpPr/>
            <p:nvPr/>
          </p:nvSpPr>
          <p:spPr>
            <a:xfrm>
              <a:off x="2921842" y="9540391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Reslice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9" name="Flowchart: Process 48">
              <a:extLst>
                <a:ext uri="{FF2B5EF4-FFF2-40B4-BE49-F238E27FC236}">
                  <a16:creationId xmlns:a16="http://schemas.microsoft.com/office/drawing/2014/main" id="{AAC04966-721A-49E4-BADE-737341DEF07E}"/>
                </a:ext>
              </a:extLst>
            </p:cNvPr>
            <p:cNvSpPr/>
            <p:nvPr/>
          </p:nvSpPr>
          <p:spPr>
            <a:xfrm>
              <a:off x="2921842" y="10858617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Maximum projection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Flowchart: Process 49">
              <a:extLst>
                <a:ext uri="{FF2B5EF4-FFF2-40B4-BE49-F238E27FC236}">
                  <a16:creationId xmlns:a16="http://schemas.microsoft.com/office/drawing/2014/main" id="{49A215AB-DC59-4471-8E8C-556D2E53E10C}"/>
                </a:ext>
              </a:extLst>
            </p:cNvPr>
            <p:cNvSpPr/>
            <p:nvPr/>
          </p:nvSpPr>
          <p:spPr>
            <a:xfrm>
              <a:off x="2921842" y="12162428"/>
              <a:ext cx="5454488" cy="739636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Spot detection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Flowchart: Process 50">
              <a:extLst>
                <a:ext uri="{FF2B5EF4-FFF2-40B4-BE49-F238E27FC236}">
                  <a16:creationId xmlns:a16="http://schemas.microsoft.com/office/drawing/2014/main" id="{5D2F7049-F462-4681-9CE6-54AF1002124A}"/>
                </a:ext>
              </a:extLst>
            </p:cNvPr>
            <p:cNvSpPr/>
            <p:nvPr/>
          </p:nvSpPr>
          <p:spPr>
            <a:xfrm>
              <a:off x="2921842" y="4059262"/>
              <a:ext cx="5454488" cy="149998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2" name="Flowchart: Process 51">
              <a:extLst>
                <a:ext uri="{FF2B5EF4-FFF2-40B4-BE49-F238E27FC236}">
                  <a16:creationId xmlns:a16="http://schemas.microsoft.com/office/drawing/2014/main" id="{F7CE94D5-B36E-432F-9E1F-0059948675D5}"/>
                </a:ext>
              </a:extLst>
            </p:cNvPr>
            <p:cNvSpPr/>
            <p:nvPr/>
          </p:nvSpPr>
          <p:spPr>
            <a:xfrm>
              <a:off x="14271514" y="5986172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3" name="Flowchart: Process 52">
              <a:extLst>
                <a:ext uri="{FF2B5EF4-FFF2-40B4-BE49-F238E27FC236}">
                  <a16:creationId xmlns:a16="http://schemas.microsoft.com/office/drawing/2014/main" id="{5BA76664-EE6D-43B3-87B3-E1FFD389C532}"/>
                </a:ext>
              </a:extLst>
            </p:cNvPr>
            <p:cNvSpPr/>
            <p:nvPr/>
          </p:nvSpPr>
          <p:spPr>
            <a:xfrm>
              <a:off x="14271514" y="6959634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Subtract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Flowchart: Process 53">
              <a:extLst>
                <a:ext uri="{FF2B5EF4-FFF2-40B4-BE49-F238E27FC236}">
                  <a16:creationId xmlns:a16="http://schemas.microsoft.com/office/drawing/2014/main" id="{832D45E1-03E4-4F89-922D-1011257CF053}"/>
                </a:ext>
              </a:extLst>
            </p:cNvPr>
            <p:cNvSpPr/>
            <p:nvPr/>
          </p:nvSpPr>
          <p:spPr>
            <a:xfrm>
              <a:off x="14271514" y="7870976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Reslice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5" name="Flowchart: Process 54">
              <a:extLst>
                <a:ext uri="{FF2B5EF4-FFF2-40B4-BE49-F238E27FC236}">
                  <a16:creationId xmlns:a16="http://schemas.microsoft.com/office/drawing/2014/main" id="{F576C18A-53C2-47DC-8AC9-E352D43FCB4C}"/>
                </a:ext>
              </a:extLst>
            </p:cNvPr>
            <p:cNvSpPr/>
            <p:nvPr/>
          </p:nvSpPr>
          <p:spPr>
            <a:xfrm>
              <a:off x="14271514" y="8781420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Maximum projection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Flowchart: Process 55">
              <a:extLst>
                <a:ext uri="{FF2B5EF4-FFF2-40B4-BE49-F238E27FC236}">
                  <a16:creationId xmlns:a16="http://schemas.microsoft.com/office/drawing/2014/main" id="{DC2A79D9-B279-41F7-BAF3-79293D3523DF}"/>
                </a:ext>
              </a:extLst>
            </p:cNvPr>
            <p:cNvSpPr/>
            <p:nvPr/>
          </p:nvSpPr>
          <p:spPr>
            <a:xfrm>
              <a:off x="9108371" y="10353798"/>
              <a:ext cx="4747226" cy="739636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Spot detection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Flowchart: Process 56">
              <a:extLst>
                <a:ext uri="{FF2B5EF4-FFF2-40B4-BE49-F238E27FC236}">
                  <a16:creationId xmlns:a16="http://schemas.microsoft.com/office/drawing/2014/main" id="{52645891-B742-4A6F-91F2-8480C8A489C8}"/>
                </a:ext>
              </a:extLst>
            </p:cNvPr>
            <p:cNvSpPr/>
            <p:nvPr/>
          </p:nvSpPr>
          <p:spPr>
            <a:xfrm>
              <a:off x="14271514" y="4934784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22436D9-5177-4A02-BE6D-9A59ABB46E79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>
              <a:off x="11284229" y="3645778"/>
              <a:ext cx="5714529" cy="12890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D44BFD3-BCF6-40D4-8E3B-4AFEA642D7D3}"/>
                </a:ext>
              </a:extLst>
            </p:cNvPr>
            <p:cNvCxnSpPr>
              <a:cxnSpLocks/>
              <a:stCxn id="57" idx="2"/>
              <a:endCxn id="52" idx="0"/>
            </p:cNvCxnSpPr>
            <p:nvPr/>
          </p:nvCxnSpPr>
          <p:spPr>
            <a:xfrm>
              <a:off x="16998758" y="5480232"/>
              <a:ext cx="0" cy="50594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2F06F535-D2D7-4190-B5BB-648EE12F5A84}"/>
                </a:ext>
              </a:extLst>
            </p:cNvPr>
            <p:cNvCxnSpPr>
              <a:cxnSpLocks/>
              <a:stCxn id="52" idx="2"/>
              <a:endCxn id="53" idx="0"/>
            </p:cNvCxnSpPr>
            <p:nvPr/>
          </p:nvCxnSpPr>
          <p:spPr>
            <a:xfrm>
              <a:off x="16998758" y="6531620"/>
              <a:ext cx="0" cy="42801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626D5506-B1C8-4583-9FED-FBB43E582555}"/>
                </a:ext>
              </a:extLst>
            </p:cNvPr>
            <p:cNvCxnSpPr>
              <a:cxnSpLocks/>
              <a:stCxn id="53" idx="2"/>
              <a:endCxn id="54" idx="0"/>
            </p:cNvCxnSpPr>
            <p:nvPr/>
          </p:nvCxnSpPr>
          <p:spPr>
            <a:xfrm>
              <a:off x="16998758" y="7505082"/>
              <a:ext cx="0" cy="3658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74337DD-22F5-4D1F-8585-FE7833E84788}"/>
                </a:ext>
              </a:extLst>
            </p:cNvPr>
            <p:cNvCxnSpPr>
              <a:cxnSpLocks/>
              <a:stCxn id="54" idx="2"/>
              <a:endCxn id="55" idx="0"/>
            </p:cNvCxnSpPr>
            <p:nvPr/>
          </p:nvCxnSpPr>
          <p:spPr>
            <a:xfrm>
              <a:off x="16998758" y="8416424"/>
              <a:ext cx="0" cy="36499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2923DED-22FC-48E0-9504-F205884986CE}"/>
                </a:ext>
              </a:extLst>
            </p:cNvPr>
            <p:cNvCxnSpPr>
              <a:cxnSpLocks/>
              <a:stCxn id="55" idx="2"/>
              <a:endCxn id="56" idx="0"/>
            </p:cNvCxnSpPr>
            <p:nvPr/>
          </p:nvCxnSpPr>
          <p:spPr>
            <a:xfrm flipH="1">
              <a:off x="11481984" y="9326868"/>
              <a:ext cx="5516774" cy="102693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AA4118C-7052-4C61-9402-18C97C2D531D}"/>
                </a:ext>
              </a:extLst>
            </p:cNvPr>
            <p:cNvCxnSpPr>
              <a:cxnSpLocks/>
              <a:stCxn id="70" idx="2"/>
              <a:endCxn id="51" idx="0"/>
            </p:cNvCxnSpPr>
            <p:nvPr/>
          </p:nvCxnSpPr>
          <p:spPr>
            <a:xfrm>
              <a:off x="5649086" y="3645780"/>
              <a:ext cx="0" cy="41348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8833B67A-315F-43A8-85E1-D6EAFA93ACFE}"/>
                </a:ext>
              </a:extLst>
            </p:cNvPr>
            <p:cNvCxnSpPr>
              <a:cxnSpLocks/>
              <a:stCxn id="46" idx="2"/>
              <a:endCxn id="47" idx="0"/>
            </p:cNvCxnSpPr>
            <p:nvPr/>
          </p:nvCxnSpPr>
          <p:spPr>
            <a:xfrm>
              <a:off x="5649086" y="7610382"/>
              <a:ext cx="0" cy="55115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F32DDA7-DACA-4FB6-9F87-46B0E5E770F9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5649086" y="8979709"/>
              <a:ext cx="0" cy="56068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2FA5CD3-85BF-4625-B12D-BECA399E9903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>
              <a:off x="5649086" y="10358565"/>
              <a:ext cx="0" cy="50005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2E4EC4C-FFDE-4F1B-AECD-3FC2DC860E27}"/>
                </a:ext>
              </a:extLst>
            </p:cNvPr>
            <p:cNvCxnSpPr>
              <a:cxnSpLocks/>
              <a:stCxn id="56" idx="2"/>
              <a:endCxn id="73" idx="0"/>
            </p:cNvCxnSpPr>
            <p:nvPr/>
          </p:nvCxnSpPr>
          <p:spPr>
            <a:xfrm flipH="1">
              <a:off x="11472092" y="11093434"/>
              <a:ext cx="9892" cy="7875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lowchart: Process 69">
              <a:extLst>
                <a:ext uri="{FF2B5EF4-FFF2-40B4-BE49-F238E27FC236}">
                  <a16:creationId xmlns:a16="http://schemas.microsoft.com/office/drawing/2014/main" id="{5E3B5091-0891-4166-87F7-137594125229}"/>
                </a:ext>
              </a:extLst>
            </p:cNvPr>
            <p:cNvSpPr/>
            <p:nvPr/>
          </p:nvSpPr>
          <p:spPr>
            <a:xfrm>
              <a:off x="2921842" y="3262292"/>
              <a:ext cx="5454488" cy="38348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Gaussian blur</a:t>
              </a:r>
              <a:endParaRPr lang="en-GB" sz="900" dirty="0"/>
            </a:p>
          </p:txBody>
        </p:sp>
        <p:sp>
          <p:nvSpPr>
            <p:cNvPr id="71" name="Flowchart: Process 70">
              <a:extLst>
                <a:ext uri="{FF2B5EF4-FFF2-40B4-BE49-F238E27FC236}">
                  <a16:creationId xmlns:a16="http://schemas.microsoft.com/office/drawing/2014/main" id="{35EFF1E5-8A6A-4676-B59C-66ED2EBA217F}"/>
                </a:ext>
              </a:extLst>
            </p:cNvPr>
            <p:cNvSpPr/>
            <p:nvPr/>
          </p:nvSpPr>
          <p:spPr>
            <a:xfrm>
              <a:off x="5665804" y="3262292"/>
              <a:ext cx="2305976" cy="38348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Gaussian blur</a:t>
              </a:r>
              <a:endParaRPr lang="en-GB" sz="900" dirty="0"/>
            </a:p>
          </p:txBody>
        </p:sp>
        <p:sp>
          <p:nvSpPr>
            <p:cNvPr id="73" name="Flowchart: Process 72">
              <a:extLst>
                <a:ext uri="{FF2B5EF4-FFF2-40B4-BE49-F238E27FC236}">
                  <a16:creationId xmlns:a16="http://schemas.microsoft.com/office/drawing/2014/main" id="{E590BB4B-578A-417D-8D06-6FAA67E6C3C3}"/>
                </a:ext>
              </a:extLst>
            </p:cNvPr>
            <p:cNvSpPr/>
            <p:nvPr/>
          </p:nvSpPr>
          <p:spPr>
            <a:xfrm>
              <a:off x="9108370" y="11880968"/>
              <a:ext cx="4727444" cy="281460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A1F35DD-1510-4BD1-985F-F2B94CDDBFA7}"/>
                </a:ext>
              </a:extLst>
            </p:cNvPr>
            <p:cNvSpPr txBox="1"/>
            <p:nvPr/>
          </p:nvSpPr>
          <p:spPr>
            <a:xfrm rot="757809">
              <a:off x="11369758" y="3295158"/>
              <a:ext cx="3189432" cy="75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push data</a:t>
              </a:r>
              <a:endParaRPr lang="en-GB" sz="16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573E0B5-7F2E-4E82-8B8E-DC8D6687E49C}"/>
                </a:ext>
              </a:extLst>
            </p:cNvPr>
            <p:cNvSpPr txBox="1"/>
            <p:nvPr/>
          </p:nvSpPr>
          <p:spPr>
            <a:xfrm rot="20904191">
              <a:off x="11355236" y="9220769"/>
              <a:ext cx="3189432" cy="75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pull data</a:t>
              </a:r>
              <a:endParaRPr lang="en-GB" sz="1600" dirty="0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C2AC3AA4-D971-4665-A82C-A12C6C222C67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>
              <a:off x="5649086" y="11676791"/>
              <a:ext cx="0" cy="48563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5502626-6BE3-4DB1-A21C-3E52346EF0E5}"/>
                </a:ext>
              </a:extLst>
            </p:cNvPr>
            <p:cNvCxnSpPr>
              <a:cxnSpLocks/>
              <a:stCxn id="51" idx="2"/>
              <a:endCxn id="46" idx="0"/>
            </p:cNvCxnSpPr>
            <p:nvPr/>
          </p:nvCxnSpPr>
          <p:spPr>
            <a:xfrm>
              <a:off x="5649086" y="5559246"/>
              <a:ext cx="0" cy="55115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13356394" y="2743155"/>
              <a:ext cx="8579048" cy="889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n w="3175">
                    <a:solidFill>
                      <a:schemeClr val="tx1"/>
                    </a:solidFill>
                  </a:ln>
                  <a:solidFill>
                    <a:srgbClr val="92D050"/>
                  </a:solidFill>
                </a:rPr>
                <a:t>Graphics Processing Unit (GPU)</a:t>
              </a:r>
              <a:endParaRPr lang="en-GB" sz="2000" dirty="0">
                <a:ln w="3175">
                  <a:solidFill>
                    <a:schemeClr val="tx1"/>
                  </a:solidFill>
                </a:ln>
                <a:solidFill>
                  <a:srgbClr val="92D050"/>
                </a:solidFill>
              </a:endParaRP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853923" y="1368558"/>
            <a:ext cx="4289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</a:rPr>
              <a:t>Central Processing Unit (CPU)</a:t>
            </a:r>
            <a:endParaRPr lang="en-GB" sz="2000" dirty="0">
              <a:ln w="31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4D66D1-BDED-1E31-16F4-8A632F31BD01}"/>
              </a:ext>
            </a:extLst>
          </p:cNvPr>
          <p:cNvSpPr txBox="1">
            <a:spLocks/>
          </p:cNvSpPr>
          <p:nvPr/>
        </p:nvSpPr>
        <p:spPr>
          <a:xfrm>
            <a:off x="795725" y="1058466"/>
            <a:ext cx="10375255" cy="389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719895" marR="0" indent="-6479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—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673616" marR="0" indent="-493643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806524" marR="0" indent="-40997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3565641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4022774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sz="1800" dirty="0"/>
              <a:t>GPU acceleration may suffer from data transfer between CPU and GPU</a:t>
            </a:r>
            <a:endParaRPr lang="en-GB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38029-CD9B-6F18-CCFC-0D5793A07FC4}"/>
              </a:ext>
            </a:extLst>
          </p:cNvPr>
          <p:cNvSpPr/>
          <p:nvPr/>
        </p:nvSpPr>
        <p:spPr>
          <a:xfrm>
            <a:off x="15669731" y="2606220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Feret’s diameter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96D4C0-30DF-88D9-09A5-83CC8F23AE9E}"/>
              </a:ext>
            </a:extLst>
          </p:cNvPr>
          <p:cNvSpPr/>
          <p:nvPr/>
        </p:nvSpPr>
        <p:spPr>
          <a:xfrm>
            <a:off x="13218765" y="3458059"/>
            <a:ext cx="2728231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Minimum Caliper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6CEBE3-9AC8-2361-C0E1-5DD3FD00B6A7}"/>
              </a:ext>
            </a:extLst>
          </p:cNvPr>
          <p:cNvSpPr/>
          <p:nvPr/>
        </p:nvSpPr>
        <p:spPr>
          <a:xfrm>
            <a:off x="16220766" y="3458058"/>
            <a:ext cx="2728231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Minor Axis length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A4FBEF-12A1-0C65-8EEF-D946BCF1579E}"/>
              </a:ext>
            </a:extLst>
          </p:cNvPr>
          <p:cNvSpPr/>
          <p:nvPr/>
        </p:nvSpPr>
        <p:spPr>
          <a:xfrm>
            <a:off x="19206952" y="3458059"/>
            <a:ext cx="2904110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Major Axis </a:t>
            </a:r>
            <a:r>
              <a:rPr lang="de-DE" sz="2800" dirty="0" err="1">
                <a:solidFill>
                  <a:schemeClr val="tx1"/>
                </a:solidFill>
              </a:rPr>
              <a:t>length</a:t>
            </a:r>
            <a:endParaRPr lang="LID4096" sz="28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046EA6-6675-3996-E693-3E06D6D4E74B}"/>
              </a:ext>
            </a:extLst>
          </p:cNvPr>
          <p:cNvSpPr txBox="1"/>
          <p:nvPr/>
        </p:nvSpPr>
        <p:spPr>
          <a:xfrm>
            <a:off x="3779025" y="6136301"/>
            <a:ext cx="3915728" cy="3847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19895" indent="-647905" algn="l" defTabSz="1828538">
              <a:spcBef>
                <a:spcPts val="1200"/>
              </a:spcBef>
              <a:buSzPct val="100000"/>
              <a:buChar char="—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673616" indent="-493643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806524" indent="-409970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565641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022774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en-US" sz="1200" dirty="0"/>
              <a:t>Haase et al. Nat Methods (2020), </a:t>
            </a:r>
            <a:br>
              <a:rPr lang="en-US" sz="1200" dirty="0"/>
            </a:br>
            <a:r>
              <a:rPr lang="en-US" sz="1200" dirty="0">
                <a:hlinkClick r:id="rId2"/>
              </a:rPr>
              <a:t>https://www.nature.com/articles/s41592-019-0650-1</a:t>
            </a:r>
            <a:r>
              <a:rPr lang="en-US" sz="1200" dirty="0"/>
              <a:t> </a:t>
            </a:r>
            <a:r>
              <a:rPr lang="en-US" sz="1200" dirty="0">
                <a:hlinkClick r:id="rId3"/>
              </a:rPr>
              <a:t>https://clij.github.io/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8675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D8400-09C8-3203-CF6B-A9EC5FD8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058A-CD8E-F3BA-C37E-CA6E1A6F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Build workflows consisting of many operations</a:t>
            </a:r>
            <a:endParaRPr lang="en-GB" sz="4000" dirty="0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94659A5-BDF4-8784-8951-53BAB472AB1C}"/>
              </a:ext>
            </a:extLst>
          </p:cNvPr>
          <p:cNvCxnSpPr>
            <a:cxnSpLocks/>
          </p:cNvCxnSpPr>
          <p:nvPr/>
        </p:nvCxnSpPr>
        <p:spPr>
          <a:xfrm flipH="1">
            <a:off x="301561" y="2026104"/>
            <a:ext cx="10153" cy="179845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1A5920FB-AE12-2D4A-6EFB-2D20F47BADFF}"/>
              </a:ext>
            </a:extLst>
          </p:cNvPr>
          <p:cNvSpPr txBox="1"/>
          <p:nvPr/>
        </p:nvSpPr>
        <p:spPr>
          <a:xfrm rot="5400000">
            <a:off x="-33100" y="2226374"/>
            <a:ext cx="113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Time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597C6C-303A-95BA-797C-BD828114EF5E}"/>
              </a:ext>
            </a:extLst>
          </p:cNvPr>
          <p:cNvGrpSpPr/>
          <p:nvPr/>
        </p:nvGrpSpPr>
        <p:grpSpPr>
          <a:xfrm>
            <a:off x="1460920" y="1371578"/>
            <a:ext cx="9506801" cy="4568907"/>
            <a:chOff x="2921840" y="2743155"/>
            <a:chExt cx="19013602" cy="10158909"/>
          </a:xfrm>
        </p:grpSpPr>
        <p:sp>
          <p:nvSpPr>
            <p:cNvPr id="44" name="Flowchart: Process 43">
              <a:extLst>
                <a:ext uri="{FF2B5EF4-FFF2-40B4-BE49-F238E27FC236}">
                  <a16:creationId xmlns:a16="http://schemas.microsoft.com/office/drawing/2014/main" id="{116586A2-EE86-6E5A-8307-458B0CB28AA9}"/>
                </a:ext>
              </a:extLst>
            </p:cNvPr>
            <p:cNvSpPr/>
            <p:nvPr/>
          </p:nvSpPr>
          <p:spPr>
            <a:xfrm>
              <a:off x="2921840" y="2973846"/>
              <a:ext cx="5454488" cy="38348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96757D7-A907-1429-D0FC-177535242F57}"/>
                </a:ext>
              </a:extLst>
            </p:cNvPr>
            <p:cNvCxnSpPr>
              <a:cxnSpLocks/>
            </p:cNvCxnSpPr>
            <p:nvPr/>
          </p:nvCxnSpPr>
          <p:spPr>
            <a:xfrm>
              <a:off x="13998373" y="3747462"/>
              <a:ext cx="98737" cy="890539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Process 45">
              <a:extLst>
                <a:ext uri="{FF2B5EF4-FFF2-40B4-BE49-F238E27FC236}">
                  <a16:creationId xmlns:a16="http://schemas.microsoft.com/office/drawing/2014/main" id="{2AFA42D0-A0FD-307B-62C7-655CD98AA418}"/>
                </a:ext>
              </a:extLst>
            </p:cNvPr>
            <p:cNvSpPr/>
            <p:nvPr/>
          </p:nvSpPr>
          <p:spPr>
            <a:xfrm>
              <a:off x="2921842" y="6110398"/>
              <a:ext cx="5454488" cy="149998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Flowchart: Process 46">
              <a:extLst>
                <a:ext uri="{FF2B5EF4-FFF2-40B4-BE49-F238E27FC236}">
                  <a16:creationId xmlns:a16="http://schemas.microsoft.com/office/drawing/2014/main" id="{ADAC0F70-EDB6-9CFD-568E-2D89E7B2BA16}"/>
                </a:ext>
              </a:extLst>
            </p:cNvPr>
            <p:cNvSpPr/>
            <p:nvPr/>
          </p:nvSpPr>
          <p:spPr>
            <a:xfrm>
              <a:off x="2921842" y="8161535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Subtract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Flowchart: Process 47">
              <a:extLst>
                <a:ext uri="{FF2B5EF4-FFF2-40B4-BE49-F238E27FC236}">
                  <a16:creationId xmlns:a16="http://schemas.microsoft.com/office/drawing/2014/main" id="{92ECFA09-79FC-1F08-2FA5-F073FFE6D07D}"/>
                </a:ext>
              </a:extLst>
            </p:cNvPr>
            <p:cNvSpPr/>
            <p:nvPr/>
          </p:nvSpPr>
          <p:spPr>
            <a:xfrm>
              <a:off x="2921842" y="9540391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Reslice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49" name="Flowchart: Process 48">
              <a:extLst>
                <a:ext uri="{FF2B5EF4-FFF2-40B4-BE49-F238E27FC236}">
                  <a16:creationId xmlns:a16="http://schemas.microsoft.com/office/drawing/2014/main" id="{21DE9AD4-A934-3E9F-C9B6-0F87A05A2ECF}"/>
                </a:ext>
              </a:extLst>
            </p:cNvPr>
            <p:cNvSpPr/>
            <p:nvPr/>
          </p:nvSpPr>
          <p:spPr>
            <a:xfrm>
              <a:off x="2921842" y="10858617"/>
              <a:ext cx="5454488" cy="81817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Maximum projection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Flowchart: Process 49">
              <a:extLst>
                <a:ext uri="{FF2B5EF4-FFF2-40B4-BE49-F238E27FC236}">
                  <a16:creationId xmlns:a16="http://schemas.microsoft.com/office/drawing/2014/main" id="{7727F1C8-A5E0-8681-4F60-DD6614830FFC}"/>
                </a:ext>
              </a:extLst>
            </p:cNvPr>
            <p:cNvSpPr/>
            <p:nvPr/>
          </p:nvSpPr>
          <p:spPr>
            <a:xfrm>
              <a:off x="2921842" y="12162428"/>
              <a:ext cx="5454488" cy="739636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Spot detection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Flowchart: Process 50">
              <a:extLst>
                <a:ext uri="{FF2B5EF4-FFF2-40B4-BE49-F238E27FC236}">
                  <a16:creationId xmlns:a16="http://schemas.microsoft.com/office/drawing/2014/main" id="{9C1EA354-1641-524E-7431-0E57E9BFFF7F}"/>
                </a:ext>
              </a:extLst>
            </p:cNvPr>
            <p:cNvSpPr/>
            <p:nvPr/>
          </p:nvSpPr>
          <p:spPr>
            <a:xfrm>
              <a:off x="2921842" y="4059262"/>
              <a:ext cx="5454488" cy="1499984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2" name="Flowchart: Process 51">
              <a:extLst>
                <a:ext uri="{FF2B5EF4-FFF2-40B4-BE49-F238E27FC236}">
                  <a16:creationId xmlns:a16="http://schemas.microsoft.com/office/drawing/2014/main" id="{F98C3638-A834-7359-472B-463F5AEC4B9C}"/>
                </a:ext>
              </a:extLst>
            </p:cNvPr>
            <p:cNvSpPr/>
            <p:nvPr/>
          </p:nvSpPr>
          <p:spPr>
            <a:xfrm>
              <a:off x="14271514" y="5986172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3" name="Flowchart: Process 52">
              <a:extLst>
                <a:ext uri="{FF2B5EF4-FFF2-40B4-BE49-F238E27FC236}">
                  <a16:creationId xmlns:a16="http://schemas.microsoft.com/office/drawing/2014/main" id="{E2289159-F3C2-E677-4733-C4036268B2B2}"/>
                </a:ext>
              </a:extLst>
            </p:cNvPr>
            <p:cNvSpPr/>
            <p:nvPr/>
          </p:nvSpPr>
          <p:spPr>
            <a:xfrm>
              <a:off x="14271514" y="6959634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Subtract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Flowchart: Process 53">
              <a:extLst>
                <a:ext uri="{FF2B5EF4-FFF2-40B4-BE49-F238E27FC236}">
                  <a16:creationId xmlns:a16="http://schemas.microsoft.com/office/drawing/2014/main" id="{49269F43-3D64-6499-7474-E65A3A449CC8}"/>
                </a:ext>
              </a:extLst>
            </p:cNvPr>
            <p:cNvSpPr/>
            <p:nvPr/>
          </p:nvSpPr>
          <p:spPr>
            <a:xfrm>
              <a:off x="14271514" y="7870976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Reslice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5" name="Flowchart: Process 54">
              <a:extLst>
                <a:ext uri="{FF2B5EF4-FFF2-40B4-BE49-F238E27FC236}">
                  <a16:creationId xmlns:a16="http://schemas.microsoft.com/office/drawing/2014/main" id="{377296CE-8E5D-3791-AED2-B42ABD0F2810}"/>
                </a:ext>
              </a:extLst>
            </p:cNvPr>
            <p:cNvSpPr/>
            <p:nvPr/>
          </p:nvSpPr>
          <p:spPr>
            <a:xfrm>
              <a:off x="14271514" y="8781420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Maximum projection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Flowchart: Process 55">
              <a:extLst>
                <a:ext uri="{FF2B5EF4-FFF2-40B4-BE49-F238E27FC236}">
                  <a16:creationId xmlns:a16="http://schemas.microsoft.com/office/drawing/2014/main" id="{8E7E8C26-CDC2-643E-DB46-C4D05D925989}"/>
                </a:ext>
              </a:extLst>
            </p:cNvPr>
            <p:cNvSpPr/>
            <p:nvPr/>
          </p:nvSpPr>
          <p:spPr>
            <a:xfrm>
              <a:off x="9108371" y="10353798"/>
              <a:ext cx="4747226" cy="739636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Spot detection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Flowchart: Process 56">
              <a:extLst>
                <a:ext uri="{FF2B5EF4-FFF2-40B4-BE49-F238E27FC236}">
                  <a16:creationId xmlns:a16="http://schemas.microsoft.com/office/drawing/2014/main" id="{396C808A-A83B-CCBA-EA12-2B046FF43CD1}"/>
                </a:ext>
              </a:extLst>
            </p:cNvPr>
            <p:cNvSpPr/>
            <p:nvPr/>
          </p:nvSpPr>
          <p:spPr>
            <a:xfrm>
              <a:off x="14271514" y="4934784"/>
              <a:ext cx="5454488" cy="545448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Gaussian blur filter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4102F035-080E-542A-0E17-A1213FD794A7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>
              <a:off x="11284229" y="3645778"/>
              <a:ext cx="5714529" cy="12890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BCD5FB5-C32C-5CD3-A9B5-87DFA8851964}"/>
                </a:ext>
              </a:extLst>
            </p:cNvPr>
            <p:cNvCxnSpPr>
              <a:stCxn id="57" idx="2"/>
              <a:endCxn id="52" idx="0"/>
            </p:cNvCxnSpPr>
            <p:nvPr/>
          </p:nvCxnSpPr>
          <p:spPr>
            <a:xfrm>
              <a:off x="16998758" y="5480232"/>
              <a:ext cx="0" cy="50594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0BDC410-F18E-520F-11A7-B33B08C099FC}"/>
                </a:ext>
              </a:extLst>
            </p:cNvPr>
            <p:cNvCxnSpPr>
              <a:stCxn id="52" idx="2"/>
              <a:endCxn id="53" idx="0"/>
            </p:cNvCxnSpPr>
            <p:nvPr/>
          </p:nvCxnSpPr>
          <p:spPr>
            <a:xfrm>
              <a:off x="16998758" y="6531620"/>
              <a:ext cx="0" cy="42801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E9E91E34-43EB-DD37-AB1E-2C2A0976870B}"/>
                </a:ext>
              </a:extLst>
            </p:cNvPr>
            <p:cNvCxnSpPr>
              <a:stCxn id="53" idx="2"/>
              <a:endCxn id="54" idx="0"/>
            </p:cNvCxnSpPr>
            <p:nvPr/>
          </p:nvCxnSpPr>
          <p:spPr>
            <a:xfrm>
              <a:off x="16998758" y="7505082"/>
              <a:ext cx="0" cy="36589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733925C-7760-B1F6-5AE0-8C793B089FD8}"/>
                </a:ext>
              </a:extLst>
            </p:cNvPr>
            <p:cNvCxnSpPr>
              <a:stCxn id="54" idx="2"/>
              <a:endCxn id="55" idx="0"/>
            </p:cNvCxnSpPr>
            <p:nvPr/>
          </p:nvCxnSpPr>
          <p:spPr>
            <a:xfrm>
              <a:off x="16998758" y="8416424"/>
              <a:ext cx="0" cy="36499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C2CD8808-D140-284E-5C0E-BF158FDA29A3}"/>
                </a:ext>
              </a:extLst>
            </p:cNvPr>
            <p:cNvCxnSpPr>
              <a:cxnSpLocks/>
              <a:stCxn id="55" idx="2"/>
              <a:endCxn id="56" idx="0"/>
            </p:cNvCxnSpPr>
            <p:nvPr/>
          </p:nvCxnSpPr>
          <p:spPr>
            <a:xfrm flipH="1">
              <a:off x="11481984" y="9326868"/>
              <a:ext cx="5516774" cy="102693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9EEC6B0-81A0-7439-6CD0-8D2FBD09B166}"/>
                </a:ext>
              </a:extLst>
            </p:cNvPr>
            <p:cNvCxnSpPr>
              <a:stCxn id="70" idx="2"/>
              <a:endCxn id="51" idx="0"/>
            </p:cNvCxnSpPr>
            <p:nvPr/>
          </p:nvCxnSpPr>
          <p:spPr>
            <a:xfrm>
              <a:off x="5649086" y="3645780"/>
              <a:ext cx="0" cy="41348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F55CA3-C8F1-1AE2-A9AD-EF8F4D19C34C}"/>
                </a:ext>
              </a:extLst>
            </p:cNvPr>
            <p:cNvCxnSpPr>
              <a:stCxn id="46" idx="2"/>
              <a:endCxn id="47" idx="0"/>
            </p:cNvCxnSpPr>
            <p:nvPr/>
          </p:nvCxnSpPr>
          <p:spPr>
            <a:xfrm>
              <a:off x="5649086" y="7610382"/>
              <a:ext cx="0" cy="55115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B7C121C1-C285-47B1-9C4A-684DAA07F3D9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5649086" y="8979709"/>
              <a:ext cx="0" cy="56068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37773463-FAA9-4239-D252-2A885ED95CDE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>
              <a:off x="5649086" y="10358565"/>
              <a:ext cx="0" cy="50005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C385746A-AE54-675C-35F5-DE5759B26187}"/>
                </a:ext>
              </a:extLst>
            </p:cNvPr>
            <p:cNvCxnSpPr>
              <a:cxnSpLocks/>
              <a:stCxn id="56" idx="2"/>
              <a:endCxn id="73" idx="0"/>
            </p:cNvCxnSpPr>
            <p:nvPr/>
          </p:nvCxnSpPr>
          <p:spPr>
            <a:xfrm flipH="1">
              <a:off x="11472092" y="11093434"/>
              <a:ext cx="9892" cy="7875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lowchart: Process 69">
              <a:extLst>
                <a:ext uri="{FF2B5EF4-FFF2-40B4-BE49-F238E27FC236}">
                  <a16:creationId xmlns:a16="http://schemas.microsoft.com/office/drawing/2014/main" id="{8945EE80-E680-7730-C879-4BE1EE17EB29}"/>
                </a:ext>
              </a:extLst>
            </p:cNvPr>
            <p:cNvSpPr/>
            <p:nvPr/>
          </p:nvSpPr>
          <p:spPr>
            <a:xfrm>
              <a:off x="2921842" y="3262292"/>
              <a:ext cx="5454488" cy="38348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Gaussian blur</a:t>
              </a:r>
              <a:endParaRPr lang="en-GB" sz="900" dirty="0"/>
            </a:p>
          </p:txBody>
        </p:sp>
        <p:sp>
          <p:nvSpPr>
            <p:cNvPr id="71" name="Flowchart: Process 70">
              <a:extLst>
                <a:ext uri="{FF2B5EF4-FFF2-40B4-BE49-F238E27FC236}">
                  <a16:creationId xmlns:a16="http://schemas.microsoft.com/office/drawing/2014/main" id="{34223CD8-DFB6-49C4-FA40-E3AF2A8A5FA2}"/>
                </a:ext>
              </a:extLst>
            </p:cNvPr>
            <p:cNvSpPr/>
            <p:nvPr/>
          </p:nvSpPr>
          <p:spPr>
            <a:xfrm>
              <a:off x="5665804" y="3262292"/>
              <a:ext cx="2305976" cy="38348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Gaussian blur</a:t>
              </a:r>
              <a:endParaRPr lang="en-GB" sz="900" dirty="0"/>
            </a:p>
          </p:txBody>
        </p:sp>
        <p:sp>
          <p:nvSpPr>
            <p:cNvPr id="73" name="Flowchart: Process 72">
              <a:extLst>
                <a:ext uri="{FF2B5EF4-FFF2-40B4-BE49-F238E27FC236}">
                  <a16:creationId xmlns:a16="http://schemas.microsoft.com/office/drawing/2014/main" id="{C7242BC9-9C15-4D77-3B48-876E63AC2CD9}"/>
                </a:ext>
              </a:extLst>
            </p:cNvPr>
            <p:cNvSpPr/>
            <p:nvPr/>
          </p:nvSpPr>
          <p:spPr>
            <a:xfrm>
              <a:off x="9108370" y="11880968"/>
              <a:ext cx="4727444" cy="281460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59F575C-EAE9-A208-69F4-4149C9B4E42A}"/>
                </a:ext>
              </a:extLst>
            </p:cNvPr>
            <p:cNvSpPr txBox="1"/>
            <p:nvPr/>
          </p:nvSpPr>
          <p:spPr>
            <a:xfrm rot="757809">
              <a:off x="11369758" y="3295158"/>
              <a:ext cx="3189432" cy="75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push data</a:t>
              </a:r>
              <a:endParaRPr lang="en-GB" sz="16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4BACD45-5E30-10A6-FE1F-183C62B0B4F3}"/>
                </a:ext>
              </a:extLst>
            </p:cNvPr>
            <p:cNvSpPr txBox="1"/>
            <p:nvPr/>
          </p:nvSpPr>
          <p:spPr>
            <a:xfrm rot="20904191">
              <a:off x="11355236" y="9220769"/>
              <a:ext cx="3189432" cy="75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pull data</a:t>
              </a:r>
              <a:endParaRPr lang="en-GB" sz="1600" dirty="0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867C9C7-0D9D-3F7F-277A-C810DE36D3A5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>
              <a:off x="5649086" y="11676791"/>
              <a:ext cx="0" cy="48563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ight Brace 79">
              <a:extLst>
                <a:ext uri="{FF2B5EF4-FFF2-40B4-BE49-F238E27FC236}">
                  <a16:creationId xmlns:a16="http://schemas.microsoft.com/office/drawing/2014/main" id="{9EAEA7E1-5BDE-7D5B-0E01-FB05AA8A0169}"/>
                </a:ext>
              </a:extLst>
            </p:cNvPr>
            <p:cNvSpPr/>
            <p:nvPr/>
          </p:nvSpPr>
          <p:spPr>
            <a:xfrm rot="10800000">
              <a:off x="13149646" y="4965875"/>
              <a:ext cx="380480" cy="2576414"/>
            </a:xfrm>
            <a:prstGeom prst="rightBrace">
              <a:avLst>
                <a:gd name="adj1" fmla="val 8333"/>
                <a:gd name="adj2" fmla="val 48957"/>
              </a:avLst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1" name="Right Brace 80">
              <a:extLst>
                <a:ext uri="{FF2B5EF4-FFF2-40B4-BE49-F238E27FC236}">
                  <a16:creationId xmlns:a16="http://schemas.microsoft.com/office/drawing/2014/main" id="{B8F83B78-4479-4E70-098F-67E21A868C3C}"/>
                </a:ext>
              </a:extLst>
            </p:cNvPr>
            <p:cNvSpPr/>
            <p:nvPr/>
          </p:nvSpPr>
          <p:spPr>
            <a:xfrm>
              <a:off x="8954254" y="4088670"/>
              <a:ext cx="380480" cy="4835516"/>
            </a:xfrm>
            <a:prstGeom prst="rightBrace">
              <a:avLst>
                <a:gd name="adj1" fmla="val 8333"/>
                <a:gd name="adj2" fmla="val 46203"/>
              </a:avLst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00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0A25FA8-BF96-0FBC-8E2E-E2755A08707B}"/>
                </a:ext>
              </a:extLst>
            </p:cNvPr>
            <p:cNvCxnSpPr>
              <a:cxnSpLocks/>
              <a:stCxn id="51" idx="2"/>
              <a:endCxn id="46" idx="0"/>
            </p:cNvCxnSpPr>
            <p:nvPr/>
          </p:nvCxnSpPr>
          <p:spPr>
            <a:xfrm>
              <a:off x="5649086" y="5559246"/>
              <a:ext cx="0" cy="55115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2AEF002-10BC-6D92-7F3C-DE2F593B3F21}"/>
                </a:ext>
              </a:extLst>
            </p:cNvPr>
            <p:cNvSpPr txBox="1"/>
            <p:nvPr/>
          </p:nvSpPr>
          <p:spPr>
            <a:xfrm>
              <a:off x="13356394" y="2743155"/>
              <a:ext cx="8579048" cy="889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n w="3175">
                    <a:solidFill>
                      <a:schemeClr val="tx1"/>
                    </a:solidFill>
                  </a:ln>
                  <a:solidFill>
                    <a:srgbClr val="92D050"/>
                  </a:solidFill>
                </a:rPr>
                <a:t>Graphics Processing Unit (GPU)</a:t>
              </a:r>
              <a:endParaRPr lang="en-GB" sz="2000" dirty="0">
                <a:ln w="3175">
                  <a:solidFill>
                    <a:schemeClr val="tx1"/>
                  </a:solidFill>
                </a:ln>
                <a:solidFill>
                  <a:srgbClr val="92D050"/>
                </a:solidFill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11111AC6-5C2F-6FAF-2025-C8B341583815}"/>
              </a:ext>
            </a:extLst>
          </p:cNvPr>
          <p:cNvSpPr txBox="1"/>
          <p:nvPr/>
        </p:nvSpPr>
        <p:spPr>
          <a:xfrm>
            <a:off x="853923" y="1368558"/>
            <a:ext cx="4289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</a:rPr>
              <a:t>Central Processing Unit (CPU)</a:t>
            </a:r>
            <a:endParaRPr lang="en-GB" sz="2000" dirty="0">
              <a:ln w="31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A0DF37-9CEE-1D82-AE68-6BA08538C9BA}"/>
              </a:ext>
            </a:extLst>
          </p:cNvPr>
          <p:cNvSpPr txBox="1">
            <a:spLocks/>
          </p:cNvSpPr>
          <p:nvPr/>
        </p:nvSpPr>
        <p:spPr>
          <a:xfrm>
            <a:off x="795725" y="1058466"/>
            <a:ext cx="10375255" cy="389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719895" marR="0" indent="-6479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—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673616" marR="0" indent="-493643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806524" marR="0" indent="-409970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−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358722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3565641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4022774" marR="0" indent="-365705" algn="l" defTabSz="1828538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305E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sz="1800" dirty="0"/>
              <a:t>GPU acceleration may suffer from data transfer between CPU and GPU</a:t>
            </a:r>
            <a:endParaRPr lang="en-GB" sz="1800" dirty="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A46449D5-8236-A0B5-6D7A-478F64257325}"/>
              </a:ext>
            </a:extLst>
          </p:cNvPr>
          <p:cNvSpPr/>
          <p:nvPr/>
        </p:nvSpPr>
        <p:spPr>
          <a:xfrm>
            <a:off x="4745544" y="2463114"/>
            <a:ext cx="1788639" cy="946731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Quiz: What kind of filter is that?</a:t>
            </a:r>
            <a:endParaRPr lang="LID4096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2EC78-7C13-3B31-674B-376A0E9BCA85}"/>
              </a:ext>
            </a:extLst>
          </p:cNvPr>
          <p:cNvSpPr/>
          <p:nvPr/>
        </p:nvSpPr>
        <p:spPr>
          <a:xfrm>
            <a:off x="10733138" y="2084016"/>
            <a:ext cx="1458862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Denoising</a:t>
            </a:r>
          </a:p>
        </p:txBody>
      </p:sp>
      <p:pic>
        <p:nvPicPr>
          <p:cNvPr id="12" name="Imagem 27">
            <a:extLst>
              <a:ext uri="{FF2B5EF4-FFF2-40B4-BE49-F238E27FC236}">
                <a16:creationId xmlns:a16="http://schemas.microsoft.com/office/drawing/2014/main" id="{8DEE2FF4-A80F-BC06-9C80-B4C868ADF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83" y="4127342"/>
            <a:ext cx="965387" cy="965387"/>
          </a:xfrm>
          <a:prstGeom prst="rect">
            <a:avLst/>
          </a:prstGeom>
        </p:spPr>
      </p:pic>
      <p:pic>
        <p:nvPicPr>
          <p:cNvPr id="13" name="Imagem 28">
            <a:extLst>
              <a:ext uri="{FF2B5EF4-FFF2-40B4-BE49-F238E27FC236}">
                <a16:creationId xmlns:a16="http://schemas.microsoft.com/office/drawing/2014/main" id="{A81E7D8A-2901-771E-5AEB-8464FC465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83" y="3148460"/>
            <a:ext cx="965387" cy="965387"/>
          </a:xfrm>
          <a:prstGeom prst="rect">
            <a:avLst/>
          </a:prstGeom>
        </p:spPr>
      </p:pic>
      <p:pic>
        <p:nvPicPr>
          <p:cNvPr id="14" name="Imagem 30">
            <a:extLst>
              <a:ext uri="{FF2B5EF4-FFF2-40B4-BE49-F238E27FC236}">
                <a16:creationId xmlns:a16="http://schemas.microsoft.com/office/drawing/2014/main" id="{7B4CB163-015C-ECBB-0C43-1476910809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83" y="5106225"/>
            <a:ext cx="965387" cy="965387"/>
          </a:xfrm>
          <a:prstGeom prst="rect">
            <a:avLst/>
          </a:prstGeom>
        </p:spPr>
      </p:pic>
      <p:pic>
        <p:nvPicPr>
          <p:cNvPr id="15" name="Imagem 29">
            <a:extLst>
              <a:ext uri="{FF2B5EF4-FFF2-40B4-BE49-F238E27FC236}">
                <a16:creationId xmlns:a16="http://schemas.microsoft.com/office/drawing/2014/main" id="{4B8EF597-741F-D8D4-4E8D-DB3CA995B3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83" y="2169578"/>
            <a:ext cx="965387" cy="9653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F9F2AA-56E7-17B3-8687-8611D3360A8D}"/>
              </a:ext>
            </a:extLst>
          </p:cNvPr>
          <p:cNvSpPr/>
          <p:nvPr/>
        </p:nvSpPr>
        <p:spPr>
          <a:xfrm>
            <a:off x="10731079" y="2981439"/>
            <a:ext cx="1458862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Background removal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6AE067-A602-8299-095B-A080B8D5BACC}"/>
              </a:ext>
            </a:extLst>
          </p:cNvPr>
          <p:cNvSpPr/>
          <p:nvPr/>
        </p:nvSpPr>
        <p:spPr>
          <a:xfrm>
            <a:off x="10550085" y="4018576"/>
            <a:ext cx="1641915" cy="947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Edge enhancement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B80737-A2C7-4899-B439-2B645F0D4537}"/>
              </a:ext>
            </a:extLst>
          </p:cNvPr>
          <p:cNvSpPr/>
          <p:nvPr/>
        </p:nvSpPr>
        <p:spPr>
          <a:xfrm>
            <a:off x="10496770" y="5000720"/>
            <a:ext cx="1693171" cy="8359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Segmentation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887A27-A499-164A-5EE3-EB88727EF6C3}"/>
              </a:ext>
            </a:extLst>
          </p:cNvPr>
          <p:cNvSpPr txBox="1"/>
          <p:nvPr/>
        </p:nvSpPr>
        <p:spPr>
          <a:xfrm>
            <a:off x="3779025" y="6136301"/>
            <a:ext cx="3915728" cy="3847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19895" indent="-647905" algn="l" defTabSz="1828538">
              <a:spcBef>
                <a:spcPts val="1200"/>
              </a:spcBef>
              <a:buSzPct val="100000"/>
              <a:buChar char="—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algn="l" defTabSz="1828538">
              <a:spcBef>
                <a:spcPts val="1200"/>
              </a:spcBef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673616" indent="-493643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806524" indent="-409970" algn="l" defTabSz="1828538">
              <a:spcBef>
                <a:spcPts val="1200"/>
              </a:spcBef>
              <a:buSzPct val="100000"/>
              <a:buChar char="−"/>
              <a:defRPr sz="4400"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358722" algn="l" defTabSz="1828538">
              <a:spcBef>
                <a:spcPts val="1200"/>
              </a:spcBef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565641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022774" indent="-365705" algn="l" defTabSz="1828538">
              <a:spcBef>
                <a:spcPts val="1200"/>
              </a:spcBef>
              <a:buSzPct val="100000"/>
              <a:buChar char="•"/>
              <a:defRPr b="0">
                <a:solidFill>
                  <a:srgbClr val="00305E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en-US" sz="1200" dirty="0"/>
              <a:t>Haase et al. Nat Methods (2020), </a:t>
            </a:r>
            <a:br>
              <a:rPr lang="en-US" sz="1200" dirty="0"/>
            </a:br>
            <a:r>
              <a:rPr lang="en-US" sz="1200" dirty="0">
                <a:hlinkClick r:id="rId6"/>
              </a:rPr>
              <a:t>https://www.nature.com/articles/s41592-019-0650-1</a:t>
            </a:r>
            <a:r>
              <a:rPr lang="en-US" sz="1200" dirty="0"/>
              <a:t> </a:t>
            </a:r>
            <a:r>
              <a:rPr lang="en-US" sz="1200" dirty="0">
                <a:hlinkClick r:id="rId7"/>
              </a:rPr>
              <a:t>https://clij.github.io/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9105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46232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GPU-accelerated Image Processing in Python: OpenCL / </a:t>
            </a:r>
            <a:r>
              <a:rPr lang="en-US" sz="3600" dirty="0" err="1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clesperanto</a:t>
            </a:r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2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2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4198290" y="6094408"/>
            <a:ext cx="447415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These slides and the related training materials can be reused under the terms of the </a:t>
            </a:r>
            <a:r>
              <a:rPr lang="en-US" sz="1100" dirty="0">
                <a:hlinkClick r:id="rId6"/>
              </a:rPr>
              <a:t>CC-BY 4.0</a:t>
            </a:r>
            <a:r>
              <a:rPr lang="en-US" sz="1100" dirty="0"/>
              <a:t> license.</a:t>
            </a:r>
          </a:p>
        </p:txBody>
      </p:sp>
    </p:spTree>
    <p:extLst>
      <p:ext uri="{BB962C8B-B14F-4D97-AF65-F5344CB8AC3E}">
        <p14:creationId xmlns:p14="http://schemas.microsoft.com/office/powerpoint/2010/main" val="428666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CB085-59D1-9E53-D4F8-68248E02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97752-235F-2016-E814-21B3A2D1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Listing available GPUs</a:t>
            </a:r>
            <a:endParaRPr lang="LID4096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135345-FE16-2C4C-F576-F7D1FA3EEA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750934-8B3A-3C55-31CA-D48C5E8498D9}"/>
              </a:ext>
            </a:extLst>
          </p:cNvPr>
          <p:cNvSpPr txBox="1"/>
          <p:nvPr/>
        </p:nvSpPr>
        <p:spPr>
          <a:xfrm>
            <a:off x="3136855" y="6053333"/>
            <a:ext cx="558042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LID4096" sz="1200" dirty="0">
                <a:hlinkClick r:id="rId2"/>
              </a:rPr>
              <a:t>https://github.com/clEsperanto/pyclesperanto</a:t>
            </a:r>
            <a:r>
              <a:rPr lang="en-GB" sz="1200" dirty="0"/>
              <a:t> </a:t>
            </a:r>
          </a:p>
          <a:p>
            <a:r>
              <a:rPr lang="en-GB" sz="1200" dirty="0"/>
              <a:t>Picture cropped from </a:t>
            </a:r>
            <a:r>
              <a:rPr lang="en-GB" sz="1200" dirty="0">
                <a:hlinkClick r:id="rId3"/>
              </a:rPr>
              <a:t>https://commons.wikimedia.org/wiki/File:NVIDIA_GeForce_GTX_780_PCB-Front.jpg</a:t>
            </a:r>
            <a:r>
              <a:rPr lang="en-GB" sz="1200" dirty="0"/>
              <a:t> licensed </a:t>
            </a:r>
            <a:r>
              <a:rPr lang="en-GB" sz="1200" dirty="0">
                <a:hlinkClick r:id="rId4"/>
              </a:rPr>
              <a:t>CC-BY 2.0 </a:t>
            </a:r>
            <a:r>
              <a:rPr lang="en-GB" sz="1200" dirty="0"/>
              <a:t>by </a:t>
            </a:r>
            <a:r>
              <a:rPr lang="en-US" sz="1200" dirty="0" err="1">
                <a:hlinkClick r:id="rId5" tooltip="flickruser:83620044@N06"/>
              </a:rPr>
              <a:t>GBPublic_PR</a:t>
            </a:r>
            <a:endParaRPr lang="LID4096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BA38CD-537F-9BD5-C9F4-039FD01AC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409" y="1507714"/>
            <a:ext cx="5676591" cy="1633468"/>
          </a:xfrm>
          <a:prstGeom prst="rect">
            <a:avLst/>
          </a:prstGeom>
        </p:spPr>
      </p:pic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95FF1FF-2499-9EAF-DB39-BD3EB6EB59A3}"/>
              </a:ext>
            </a:extLst>
          </p:cNvPr>
          <p:cNvSpPr/>
          <p:nvPr/>
        </p:nvSpPr>
        <p:spPr>
          <a:xfrm>
            <a:off x="5213513" y="3332480"/>
            <a:ext cx="1222987" cy="619760"/>
          </a:xfrm>
          <a:prstGeom prst="wedgeRectCallout">
            <a:avLst>
              <a:gd name="adj1" fmla="val -21615"/>
              <a:gd name="adj2" fmla="val -752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Integrated AMD GPU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007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EC93-4C38-C481-CF74-627DB494C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4C3B70-61D9-0910-9F4E-FBA917A1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66159-6271-D293-0657-C2C9F34E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Choosing a GPU</a:t>
            </a:r>
            <a:endParaRPr lang="LID4096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2A8EB3-DBAD-21F6-010C-0AAD83837C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26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8D2B3-BE8C-EAEC-EA42-A61DEA28C11E}"/>
              </a:ext>
            </a:extLst>
          </p:cNvPr>
          <p:cNvSpPr txBox="1"/>
          <p:nvPr/>
        </p:nvSpPr>
        <p:spPr>
          <a:xfrm>
            <a:off x="3136855" y="6053333"/>
            <a:ext cx="558042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LID4096" sz="1200" dirty="0">
                <a:hlinkClick r:id="rId2"/>
              </a:rPr>
              <a:t>https://github.com/clEsperanto/pyclesperanto</a:t>
            </a:r>
            <a:r>
              <a:rPr lang="en-GB" sz="1200" dirty="0"/>
              <a:t> </a:t>
            </a:r>
          </a:p>
          <a:p>
            <a:r>
              <a:rPr lang="en-GB" sz="1200" dirty="0"/>
              <a:t>Picture cropped from </a:t>
            </a:r>
            <a:r>
              <a:rPr lang="en-GB" sz="1200" dirty="0">
                <a:hlinkClick r:id="rId3"/>
              </a:rPr>
              <a:t>https://commons.wikimedia.org/wiki/File:NVIDIA_GeForce_GTX_780_PCB-Front.jpg</a:t>
            </a:r>
            <a:r>
              <a:rPr lang="en-GB" sz="1200" dirty="0"/>
              <a:t> licensed </a:t>
            </a:r>
            <a:r>
              <a:rPr lang="en-GB" sz="1200" dirty="0">
                <a:hlinkClick r:id="rId4"/>
              </a:rPr>
              <a:t>CC-BY 2.0 </a:t>
            </a:r>
            <a:r>
              <a:rPr lang="en-GB" sz="1200" dirty="0"/>
              <a:t>by </a:t>
            </a:r>
            <a:r>
              <a:rPr lang="en-US" sz="1200" dirty="0" err="1">
                <a:hlinkClick r:id="rId5" tooltip="flickruser:83620044@N06"/>
              </a:rPr>
              <a:t>GBPublic_PR</a:t>
            </a:r>
            <a:endParaRPr lang="LID4096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026BD5-BA44-B2B6-F02C-F3C184223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409" y="1507714"/>
            <a:ext cx="5676591" cy="16334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31B60C-2432-7331-C53E-CE0CADF16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8" y="3250117"/>
            <a:ext cx="5715798" cy="2772162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72FC88B-ADFF-5ECB-AA2C-C12FB36CAF90}"/>
              </a:ext>
            </a:extLst>
          </p:cNvPr>
          <p:cNvSpPr/>
          <p:nvPr/>
        </p:nvSpPr>
        <p:spPr>
          <a:xfrm>
            <a:off x="7996492" y="3500818"/>
            <a:ext cx="3718560" cy="2270760"/>
          </a:xfrm>
          <a:prstGeom prst="wedgeRectCallout">
            <a:avLst>
              <a:gd name="adj1" fmla="val 56854"/>
              <a:gd name="adj2" fmla="val 211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Quiz: Why does it make sense to limit the maximum buffer size to about ¼ of the global memory size?</a:t>
            </a:r>
            <a:endParaRPr lang="LID4096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084038-B3F4-05CB-1B72-D900E49FA552}"/>
              </a:ext>
            </a:extLst>
          </p:cNvPr>
          <p:cNvSpPr/>
          <p:nvPr/>
        </p:nvSpPr>
        <p:spPr>
          <a:xfrm>
            <a:off x="1607820" y="4960620"/>
            <a:ext cx="3185160" cy="205740"/>
          </a:xfrm>
          <a:prstGeom prst="rect">
            <a:avLst/>
          </a:prstGeom>
          <a:noFill/>
          <a:ln w="5715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F5CBDB-E4E9-83A9-6B5A-E68A6E4552A9}"/>
              </a:ext>
            </a:extLst>
          </p:cNvPr>
          <p:cNvSpPr/>
          <p:nvPr/>
        </p:nvSpPr>
        <p:spPr>
          <a:xfrm>
            <a:off x="1607820" y="5373052"/>
            <a:ext cx="3185160" cy="20574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3765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3266D-EE16-A669-ADE0-23B551A2E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9FD6B9-3957-2193-62A9-62BDFF3E9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158D4-3862-A053-98E1-633F29523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Memory constraints</a:t>
            </a:r>
            <a:endParaRPr lang="LID4096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6B56FC-C45A-B79C-3385-2E48486E42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27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4766A-0C20-67AA-B676-ACE80BA317AA}"/>
              </a:ext>
            </a:extLst>
          </p:cNvPr>
          <p:cNvSpPr txBox="1"/>
          <p:nvPr/>
        </p:nvSpPr>
        <p:spPr>
          <a:xfrm>
            <a:off x="3136855" y="6053333"/>
            <a:ext cx="558042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LID4096" sz="1200" dirty="0">
                <a:hlinkClick r:id="rId2"/>
              </a:rPr>
              <a:t>https://github.com/clEsperanto/pyclesperanto</a:t>
            </a:r>
            <a:r>
              <a:rPr lang="en-GB" sz="1200" dirty="0"/>
              <a:t> </a:t>
            </a:r>
          </a:p>
          <a:p>
            <a:r>
              <a:rPr lang="en-GB" sz="1200" dirty="0"/>
              <a:t>Picture cropped from </a:t>
            </a:r>
            <a:r>
              <a:rPr lang="en-GB" sz="1200" dirty="0">
                <a:hlinkClick r:id="rId3"/>
              </a:rPr>
              <a:t>https://commons.wikimedia.org/wiki/File:NVIDIA_GeForce_GTX_780_PCB-Front.jpg</a:t>
            </a:r>
            <a:r>
              <a:rPr lang="en-GB" sz="1200" dirty="0"/>
              <a:t> licensed </a:t>
            </a:r>
            <a:r>
              <a:rPr lang="en-GB" sz="1200" dirty="0">
                <a:hlinkClick r:id="rId4"/>
              </a:rPr>
              <a:t>CC-BY 2.0 </a:t>
            </a:r>
            <a:r>
              <a:rPr lang="en-GB" sz="1200" dirty="0"/>
              <a:t>by </a:t>
            </a:r>
            <a:r>
              <a:rPr lang="en-US" sz="1200" dirty="0" err="1">
                <a:hlinkClick r:id="rId5" tooltip="flickruser:83620044@N06"/>
              </a:rPr>
              <a:t>GBPublic_PR</a:t>
            </a:r>
            <a:endParaRPr lang="LID4096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2CE491-16AC-19BE-6598-D4C4FFEDFD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419409" y="1507714"/>
            <a:ext cx="5676591" cy="16334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8E320F-F58A-6A16-6E9D-C334707674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8" y="3250117"/>
            <a:ext cx="5715798" cy="277216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E4E7664-BDF6-E8DE-1CBB-278DEABF77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0"/>
          <a:stretch/>
        </p:blipFill>
        <p:spPr bwMode="auto">
          <a:xfrm>
            <a:off x="6373480" y="1242059"/>
            <a:ext cx="557784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38663E-5A43-0F64-B7FB-01C550CB4EEE}"/>
              </a:ext>
            </a:extLst>
          </p:cNvPr>
          <p:cNvSpPr txBox="1"/>
          <p:nvPr/>
        </p:nvSpPr>
        <p:spPr>
          <a:xfrm>
            <a:off x="8824553" y="803031"/>
            <a:ext cx="275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AD47"/>
                </a:solidFill>
              </a:rPr>
              <a:t>Memory chips</a:t>
            </a:r>
            <a:endParaRPr lang="LID4096" sz="2400" dirty="0">
              <a:solidFill>
                <a:srgbClr val="70AD4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B8007-A1AC-A4F4-3558-24708A2878AB}"/>
              </a:ext>
            </a:extLst>
          </p:cNvPr>
          <p:cNvSpPr/>
          <p:nvPr/>
        </p:nvSpPr>
        <p:spPr>
          <a:xfrm>
            <a:off x="8313420" y="1798320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589449-0A1C-8DB0-7384-CFC9AFE501CC}"/>
              </a:ext>
            </a:extLst>
          </p:cNvPr>
          <p:cNvSpPr/>
          <p:nvPr/>
        </p:nvSpPr>
        <p:spPr>
          <a:xfrm>
            <a:off x="8313420" y="2403077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40B5C1-7099-DF5F-76D1-F2D9A6C134EE}"/>
              </a:ext>
            </a:extLst>
          </p:cNvPr>
          <p:cNvSpPr/>
          <p:nvPr/>
        </p:nvSpPr>
        <p:spPr>
          <a:xfrm>
            <a:off x="8313420" y="2887041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11A4E2-C8CB-7A8E-4F77-E47FCA612E2C}"/>
              </a:ext>
            </a:extLst>
          </p:cNvPr>
          <p:cNvSpPr/>
          <p:nvPr/>
        </p:nvSpPr>
        <p:spPr>
          <a:xfrm>
            <a:off x="8313420" y="3449529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638D5A-8C10-6A2D-BD2F-2A6F816E95B3}"/>
              </a:ext>
            </a:extLst>
          </p:cNvPr>
          <p:cNvSpPr/>
          <p:nvPr/>
        </p:nvSpPr>
        <p:spPr>
          <a:xfrm>
            <a:off x="11351880" y="1902697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B042A9-5CA0-8D4A-D8A4-E32EF0A2FA77}"/>
              </a:ext>
            </a:extLst>
          </p:cNvPr>
          <p:cNvSpPr/>
          <p:nvPr/>
        </p:nvSpPr>
        <p:spPr>
          <a:xfrm>
            <a:off x="11351880" y="247087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57DABD-05C8-50A5-F75F-4D6A0BCABC90}"/>
              </a:ext>
            </a:extLst>
          </p:cNvPr>
          <p:cNvSpPr/>
          <p:nvPr/>
        </p:nvSpPr>
        <p:spPr>
          <a:xfrm>
            <a:off x="11351880" y="296093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2DA08F-4228-76A2-90DE-FAB6620F9101}"/>
              </a:ext>
            </a:extLst>
          </p:cNvPr>
          <p:cNvSpPr/>
          <p:nvPr/>
        </p:nvSpPr>
        <p:spPr>
          <a:xfrm>
            <a:off x="11351880" y="3553906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BDEF8D-D34C-99FA-4B0D-9F35F481B6C1}"/>
              </a:ext>
            </a:extLst>
          </p:cNvPr>
          <p:cNvSpPr/>
          <p:nvPr/>
        </p:nvSpPr>
        <p:spPr>
          <a:xfrm rot="16200000">
            <a:off x="9062352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538ECB-F3CF-1B15-EE00-1246D81E806B}"/>
              </a:ext>
            </a:extLst>
          </p:cNvPr>
          <p:cNvSpPr/>
          <p:nvPr/>
        </p:nvSpPr>
        <p:spPr>
          <a:xfrm rot="16200000">
            <a:off x="9667109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8E1909-E644-486D-B297-8C87D28EDD46}"/>
              </a:ext>
            </a:extLst>
          </p:cNvPr>
          <p:cNvSpPr/>
          <p:nvPr/>
        </p:nvSpPr>
        <p:spPr>
          <a:xfrm rot="16200000">
            <a:off x="10151073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AA9D41-7BDA-D182-2113-9AB6BA31AF6C}"/>
              </a:ext>
            </a:extLst>
          </p:cNvPr>
          <p:cNvSpPr/>
          <p:nvPr/>
        </p:nvSpPr>
        <p:spPr>
          <a:xfrm rot="16200000">
            <a:off x="10713561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D33CE275-F151-2FBC-8875-39AAB5037EAF}"/>
              </a:ext>
            </a:extLst>
          </p:cNvPr>
          <p:cNvSpPr/>
          <p:nvPr/>
        </p:nvSpPr>
        <p:spPr>
          <a:xfrm>
            <a:off x="8375106" y="4802633"/>
            <a:ext cx="3650994" cy="1188592"/>
          </a:xfrm>
          <a:prstGeom prst="wedgeRectCallout">
            <a:avLst>
              <a:gd name="adj1" fmla="val 53885"/>
              <a:gd name="adj2" fmla="val -35587"/>
            </a:avLst>
          </a:prstGeom>
          <a:solidFill>
            <a:schemeClr val="bg1"/>
          </a:solidFill>
          <a:ln w="38100">
            <a:solidFill>
              <a:srgbClr val="70AD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Transferring from/to the same memory chip would be half as slow, compared to streaming data from one chip through another.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576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367F-BB29-3F03-2EE8-6FA77D1F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E5E9F753-0FF8-DA77-114E-10891A3D559A}"/>
              </a:ext>
            </a:extLst>
          </p:cNvPr>
          <p:cNvSpPr/>
          <p:nvPr/>
        </p:nvSpPr>
        <p:spPr>
          <a:xfrm>
            <a:off x="11316014" y="2782360"/>
            <a:ext cx="437039" cy="2256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D8AEC4-6414-4FDD-BA90-5CA353FB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DAD4F-026F-496B-99E5-8FDFBC723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Memory constraints</a:t>
            </a:r>
            <a:endParaRPr lang="LID4096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BAE84A-92EA-9AEE-5A02-D02021E09A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28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965FD6-401A-9924-7444-6BF67701BC04}"/>
              </a:ext>
            </a:extLst>
          </p:cNvPr>
          <p:cNvSpPr txBox="1"/>
          <p:nvPr/>
        </p:nvSpPr>
        <p:spPr>
          <a:xfrm>
            <a:off x="3136855" y="6053333"/>
            <a:ext cx="5580425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LID4096" sz="1200" dirty="0">
                <a:hlinkClick r:id="rId2"/>
              </a:rPr>
              <a:t>https://github.com/clEsperanto/pyclesperanto</a:t>
            </a:r>
            <a:r>
              <a:rPr lang="en-GB" sz="1200" dirty="0"/>
              <a:t> </a:t>
            </a:r>
          </a:p>
          <a:p>
            <a:r>
              <a:rPr lang="en-GB" sz="1200" dirty="0"/>
              <a:t>Picture cropped from </a:t>
            </a:r>
            <a:r>
              <a:rPr lang="en-GB" sz="1200" dirty="0">
                <a:hlinkClick r:id="rId3"/>
              </a:rPr>
              <a:t>https://commons.wikimedia.org/wiki/File:NVIDIA_GeForce_GTX_780_PCB-Front.jpg</a:t>
            </a:r>
            <a:r>
              <a:rPr lang="en-GB" sz="1200" dirty="0"/>
              <a:t> licensed </a:t>
            </a:r>
            <a:r>
              <a:rPr lang="en-GB" sz="1200" dirty="0">
                <a:hlinkClick r:id="rId4"/>
              </a:rPr>
              <a:t>CC-BY 2.0 </a:t>
            </a:r>
            <a:r>
              <a:rPr lang="en-GB" sz="1200" dirty="0"/>
              <a:t>by </a:t>
            </a:r>
            <a:r>
              <a:rPr lang="en-US" sz="1200" dirty="0" err="1">
                <a:hlinkClick r:id="rId5" tooltip="flickruser:83620044@N06"/>
              </a:rPr>
              <a:t>GBPublic_PR</a:t>
            </a:r>
            <a:endParaRPr lang="LID4096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10C726-7E32-9320-96A3-25CDD80BFD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419409" y="1507714"/>
            <a:ext cx="5676591" cy="16334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41545C-FD84-8A40-A56C-67FA2A13B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8" y="3250117"/>
            <a:ext cx="5715798" cy="277216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5BC650D-556F-E4BD-0A38-398B32F03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0"/>
          <a:stretch/>
        </p:blipFill>
        <p:spPr bwMode="auto">
          <a:xfrm>
            <a:off x="6373480" y="1242059"/>
            <a:ext cx="557784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19B5CD-0EBC-D702-94C5-0DE6CF620BB5}"/>
              </a:ext>
            </a:extLst>
          </p:cNvPr>
          <p:cNvSpPr txBox="1"/>
          <p:nvPr/>
        </p:nvSpPr>
        <p:spPr>
          <a:xfrm>
            <a:off x="8824553" y="803031"/>
            <a:ext cx="275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AD47"/>
                </a:solidFill>
              </a:rPr>
              <a:t>Memory chips</a:t>
            </a:r>
            <a:endParaRPr lang="LID4096" sz="2400" dirty="0">
              <a:solidFill>
                <a:srgbClr val="70AD4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84B06-15C1-9A7A-EDCF-99AAC103D271}"/>
              </a:ext>
            </a:extLst>
          </p:cNvPr>
          <p:cNvSpPr/>
          <p:nvPr/>
        </p:nvSpPr>
        <p:spPr>
          <a:xfrm>
            <a:off x="8313420" y="1798320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110688-7502-E0D4-B98C-E6EEDC71F916}"/>
              </a:ext>
            </a:extLst>
          </p:cNvPr>
          <p:cNvSpPr/>
          <p:nvPr/>
        </p:nvSpPr>
        <p:spPr>
          <a:xfrm>
            <a:off x="8313420" y="2403077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E3BC30-EF1E-7EE7-C1C3-8C2A0B399EA3}"/>
              </a:ext>
            </a:extLst>
          </p:cNvPr>
          <p:cNvSpPr/>
          <p:nvPr/>
        </p:nvSpPr>
        <p:spPr>
          <a:xfrm>
            <a:off x="8313420" y="2887041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006DB8-F516-177A-C358-0DBCBD595C83}"/>
              </a:ext>
            </a:extLst>
          </p:cNvPr>
          <p:cNvSpPr/>
          <p:nvPr/>
        </p:nvSpPr>
        <p:spPr>
          <a:xfrm>
            <a:off x="8313420" y="3449529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F8A9CF-CE42-C411-885B-2D4B0DF2B752}"/>
              </a:ext>
            </a:extLst>
          </p:cNvPr>
          <p:cNvSpPr/>
          <p:nvPr/>
        </p:nvSpPr>
        <p:spPr>
          <a:xfrm>
            <a:off x="11351880" y="1902697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5324D0-39D0-7961-C075-09DEE87F478B}"/>
              </a:ext>
            </a:extLst>
          </p:cNvPr>
          <p:cNvSpPr/>
          <p:nvPr/>
        </p:nvSpPr>
        <p:spPr>
          <a:xfrm>
            <a:off x="11351880" y="247087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A9073D-285F-C4E8-3461-AEC4D78B85AF}"/>
              </a:ext>
            </a:extLst>
          </p:cNvPr>
          <p:cNvSpPr/>
          <p:nvPr/>
        </p:nvSpPr>
        <p:spPr>
          <a:xfrm>
            <a:off x="11351880" y="296093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82E209-B41C-62CA-BA18-DD6603409B99}"/>
              </a:ext>
            </a:extLst>
          </p:cNvPr>
          <p:cNvSpPr/>
          <p:nvPr/>
        </p:nvSpPr>
        <p:spPr>
          <a:xfrm>
            <a:off x="11351880" y="3553906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B5A2B8-5B47-3079-2EAD-3F7717A4F4DB}"/>
              </a:ext>
            </a:extLst>
          </p:cNvPr>
          <p:cNvSpPr/>
          <p:nvPr/>
        </p:nvSpPr>
        <p:spPr>
          <a:xfrm rot="16200000">
            <a:off x="9062352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997847-0750-58BE-F5C2-325E2114B1B9}"/>
              </a:ext>
            </a:extLst>
          </p:cNvPr>
          <p:cNvSpPr/>
          <p:nvPr/>
        </p:nvSpPr>
        <p:spPr>
          <a:xfrm rot="16200000">
            <a:off x="9667109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3002B-7E7A-007A-6D71-C0C413A4A575}"/>
              </a:ext>
            </a:extLst>
          </p:cNvPr>
          <p:cNvSpPr/>
          <p:nvPr/>
        </p:nvSpPr>
        <p:spPr>
          <a:xfrm rot="16200000">
            <a:off x="10151073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E4CCEB-7982-9E90-BB81-F471D4012F55}"/>
              </a:ext>
            </a:extLst>
          </p:cNvPr>
          <p:cNvSpPr/>
          <p:nvPr/>
        </p:nvSpPr>
        <p:spPr>
          <a:xfrm rot="16200000">
            <a:off x="10713561" y="1505458"/>
            <a:ext cx="599440" cy="50038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D2615ADC-33C5-64DB-38F9-F3B0EB70A0C9}"/>
              </a:ext>
            </a:extLst>
          </p:cNvPr>
          <p:cNvSpPr/>
          <p:nvPr/>
        </p:nvSpPr>
        <p:spPr>
          <a:xfrm>
            <a:off x="9584232" y="4814347"/>
            <a:ext cx="2233501" cy="1188592"/>
          </a:xfrm>
          <a:prstGeom prst="wedgeRectCallout">
            <a:avLst>
              <a:gd name="adj1" fmla="val 58661"/>
              <a:gd name="adj2" fmla="val 41985"/>
            </a:avLst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Programmers have little to no influence on from/to where data streams.</a:t>
            </a:r>
            <a:endParaRPr lang="LID4096" dirty="0">
              <a:solidFill>
                <a:schemeClr val="tx1"/>
              </a:solidFill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9FAB3BD2-596E-CD61-31A1-5BBA40F1C521}"/>
              </a:ext>
            </a:extLst>
          </p:cNvPr>
          <p:cNvCxnSpPr>
            <a:cxnSpLocks/>
            <a:stCxn id="19" idx="1"/>
            <a:endCxn id="12" idx="1"/>
          </p:cNvCxnSpPr>
          <p:nvPr/>
        </p:nvCxnSpPr>
        <p:spPr>
          <a:xfrm rot="16200000" flipH="1">
            <a:off x="10568486" y="1937674"/>
            <a:ext cx="665700" cy="901087"/>
          </a:xfrm>
          <a:prstGeom prst="bentConnector2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673509F7-61F2-EC1A-A536-2BD8A1E377CA}"/>
              </a:ext>
            </a:extLst>
          </p:cNvPr>
          <p:cNvCxnSpPr>
            <a:cxnSpLocks/>
            <a:stCxn id="49" idx="1"/>
            <a:endCxn id="14" idx="1"/>
          </p:cNvCxnSpPr>
          <p:nvPr/>
        </p:nvCxnSpPr>
        <p:spPr>
          <a:xfrm rot="10800000" flipH="1" flipV="1">
            <a:off x="11316014" y="2895194"/>
            <a:ext cx="35866" cy="315933"/>
          </a:xfrm>
          <a:prstGeom prst="bentConnector3">
            <a:avLst>
              <a:gd name="adj1" fmla="val -2443261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29A1B56-B3B2-F6DA-B2FF-97CF787236B2}"/>
              </a:ext>
            </a:extLst>
          </p:cNvPr>
          <p:cNvCxnSpPr>
            <a:cxnSpLocks/>
          </p:cNvCxnSpPr>
          <p:nvPr/>
        </p:nvCxnSpPr>
        <p:spPr>
          <a:xfrm rot="5400000">
            <a:off x="10108402" y="3403655"/>
            <a:ext cx="1276262" cy="1188825"/>
          </a:xfrm>
          <a:prstGeom prst="bentConnector3">
            <a:avLst>
              <a:gd name="adj1" fmla="val 146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5E8CC6E7-18BD-CEFB-2DD1-6FDBE82465D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689024" y="3011553"/>
            <a:ext cx="2580831" cy="668461"/>
          </a:xfrm>
          <a:prstGeom prst="bentConnector3">
            <a:avLst>
              <a:gd name="adj1" fmla="val 70668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0DD2DC56-17B1-F9A2-D556-F4CC0019C573}"/>
              </a:ext>
            </a:extLst>
          </p:cNvPr>
          <p:cNvSpPr/>
          <p:nvPr/>
        </p:nvSpPr>
        <p:spPr>
          <a:xfrm>
            <a:off x="9612261" y="2298700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  <a:endParaRPr lang="LID4096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478B01-269D-FF85-9917-0576B0A97134}"/>
              </a:ext>
            </a:extLst>
          </p:cNvPr>
          <p:cNvSpPr/>
          <p:nvPr/>
        </p:nvSpPr>
        <p:spPr>
          <a:xfrm>
            <a:off x="10563653" y="2287507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  <a:endParaRPr lang="LID4096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14199F3-C989-1C9B-3B57-5C0AA3CC1718}"/>
              </a:ext>
            </a:extLst>
          </p:cNvPr>
          <p:cNvSpPr/>
          <p:nvPr/>
        </p:nvSpPr>
        <p:spPr>
          <a:xfrm>
            <a:off x="10595055" y="2880361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  <a:endParaRPr lang="LID4096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1D3E2FD-1E27-DEC3-C3B6-B5BE283BFBB1}"/>
              </a:ext>
            </a:extLst>
          </p:cNvPr>
          <p:cNvSpPr/>
          <p:nvPr/>
        </p:nvSpPr>
        <p:spPr>
          <a:xfrm>
            <a:off x="10242847" y="3442223"/>
            <a:ext cx="365760" cy="3657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4896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4" grpId="0" animBg="1"/>
      <p:bldP spid="56" grpId="0" animBg="1"/>
      <p:bldP spid="57" grpId="0" animBg="1"/>
      <p:bldP spid="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18034E-FF95-2120-8F11-D07FE247B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3" y="2045137"/>
            <a:ext cx="5477380" cy="38984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D9650-B89E-4FA7-A3ED-A39A1168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8AFFE-6FFC-1724-1945-F1485098D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1127759"/>
          </a:xfrm>
        </p:spPr>
        <p:txBody>
          <a:bodyPr>
            <a:normAutofit/>
          </a:bodyPr>
          <a:lstStyle/>
          <a:p>
            <a:r>
              <a:rPr lang="en-GB" sz="3200" dirty="0"/>
              <a:t>GPU-accelerated image processing also just uses functions.</a:t>
            </a:r>
          </a:p>
          <a:p>
            <a:r>
              <a:rPr lang="en-GB" sz="3200" dirty="0"/>
              <a:t>You used it in the recent weeks already.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8DB72-E774-3945-84D2-96836D0E3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135" y="2502338"/>
            <a:ext cx="5575924" cy="36618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58BB6C-1F5A-1E8B-C389-A49C67C34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960" y="2722879"/>
            <a:ext cx="5625858" cy="322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8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DB8C-92F1-4DCE-4CC3-6050CAAE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GPU-accelerated image processing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5B313-3ECC-E584-3C85-5D35A59A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1569719"/>
          </a:xfrm>
        </p:spPr>
        <p:txBody>
          <a:bodyPr>
            <a:normAutofit/>
          </a:bodyPr>
          <a:lstStyle/>
          <a:p>
            <a:r>
              <a:rPr lang="en-GB" sz="3200" dirty="0"/>
              <a:t>Hint: Use SHIFT-Tab to discover functions in </a:t>
            </a:r>
            <a:r>
              <a:rPr lang="en-GB" sz="3200" dirty="0" err="1"/>
              <a:t>clesperanto</a:t>
            </a:r>
            <a:r>
              <a:rPr lang="en-GB" sz="3200" dirty="0"/>
              <a:t>. You can find them all in the main module. There are no sub-modules like in scikit-image.</a:t>
            </a:r>
            <a:endParaRPr lang="LID4096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15498A-2EE5-0475-895E-52393C696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" y="2586722"/>
            <a:ext cx="4997133" cy="2111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AB78A3-64B4-357F-F6D1-FE80EE5E9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52" y="3485882"/>
            <a:ext cx="5988791" cy="202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06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7660-24DD-A40C-FCF8-DE7989FD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Benchmarking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AA1AF-8346-8660-9900-F1F44B672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1092199"/>
          </a:xfrm>
        </p:spPr>
        <p:txBody>
          <a:bodyPr>
            <a:normAutofit/>
          </a:bodyPr>
          <a:lstStyle/>
          <a:p>
            <a:r>
              <a:rPr lang="en-GB" sz="3200" dirty="0"/>
              <a:t>The </a:t>
            </a:r>
            <a:r>
              <a:rPr lang="en-GB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timeit</a:t>
            </a:r>
            <a:r>
              <a:rPr lang="en-GB" sz="3200" dirty="0"/>
              <a:t> library makes it straightforward to benchmark compute time in Python / </a:t>
            </a:r>
            <a:r>
              <a:rPr lang="en-GB" sz="3200" dirty="0" err="1"/>
              <a:t>Jupyter</a:t>
            </a:r>
            <a:r>
              <a:rPr lang="en-GB" sz="3200" dirty="0"/>
              <a:t>.</a:t>
            </a:r>
            <a:endParaRPr lang="LID4096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9C7DA-C2E8-816D-0FF6-2483A33C53DB}"/>
              </a:ext>
            </a:extLst>
          </p:cNvPr>
          <p:cNvSpPr txBox="1"/>
          <p:nvPr/>
        </p:nvSpPr>
        <p:spPr>
          <a:xfrm>
            <a:off x="3494616" y="6250000"/>
            <a:ext cx="7717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https://docs.python.org/3/library/timeit.html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A4345-80FF-CD11-0749-2A06CB18B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18" y="2149291"/>
            <a:ext cx="10084901" cy="1169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517E81-E2BB-3164-3D34-E8DA07D08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18" y="3486573"/>
            <a:ext cx="10955637" cy="1221625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37A28A0-BC20-E8EE-C23F-C587831A2C3E}"/>
              </a:ext>
            </a:extLst>
          </p:cNvPr>
          <p:cNvSpPr/>
          <p:nvPr/>
        </p:nvSpPr>
        <p:spPr>
          <a:xfrm>
            <a:off x="7247467" y="4656665"/>
            <a:ext cx="4766734" cy="1250642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Quiz: How much faster is </a:t>
            </a:r>
            <a:r>
              <a:rPr lang="en-GB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cle</a:t>
            </a:r>
            <a:r>
              <a:rPr lang="en-GB" sz="2800" dirty="0"/>
              <a:t> compared to the </a:t>
            </a:r>
            <a:r>
              <a:rPr lang="en-GB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sckikit</a:t>
            </a:r>
            <a:r>
              <a:rPr lang="en-GB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-image</a:t>
            </a:r>
            <a:r>
              <a:rPr lang="en-GB" sz="2800" dirty="0"/>
              <a:t> filter in this case?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252887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9717D-1C78-C7A4-A91A-12C6DDD14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15FDD-A9D1-7FE2-B415-F6907BADD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Benchmarking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2CB60-2535-93A7-56AB-01203FDFB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1092199"/>
          </a:xfrm>
        </p:spPr>
        <p:txBody>
          <a:bodyPr>
            <a:normAutofit/>
          </a:bodyPr>
          <a:lstStyle/>
          <a:p>
            <a:r>
              <a:rPr lang="en-GB" sz="3200" dirty="0"/>
              <a:t>The </a:t>
            </a:r>
            <a:r>
              <a:rPr lang="en-GB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timeit</a:t>
            </a:r>
            <a:r>
              <a:rPr lang="en-GB" sz="3200" dirty="0"/>
              <a:t> library makes it straightforward to benchmark compute time in Python / </a:t>
            </a:r>
            <a:r>
              <a:rPr lang="en-GB" sz="3200" dirty="0" err="1"/>
              <a:t>Jupyter</a:t>
            </a:r>
            <a:r>
              <a:rPr lang="en-GB" sz="3200" dirty="0"/>
              <a:t>.</a:t>
            </a:r>
            <a:endParaRPr lang="LID4096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717D8-A880-B73E-A3EB-FCD9BEA6D99E}"/>
              </a:ext>
            </a:extLst>
          </p:cNvPr>
          <p:cNvSpPr txBox="1"/>
          <p:nvPr/>
        </p:nvSpPr>
        <p:spPr>
          <a:xfrm>
            <a:off x="3494616" y="6250000"/>
            <a:ext cx="7717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https://docs.python.org/3/library/timeit.html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4F280D-0F3C-5277-5976-325B6ACD8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65118" y="2149291"/>
            <a:ext cx="10084901" cy="1169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239B19-92E3-ACE6-0FCB-2781FD4F8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18" y="3486573"/>
            <a:ext cx="10955637" cy="1221625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C287973C-0EE1-2E0D-3CD0-A0B35CE13432}"/>
              </a:ext>
            </a:extLst>
          </p:cNvPr>
          <p:cNvSpPr/>
          <p:nvPr/>
        </p:nvSpPr>
        <p:spPr>
          <a:xfrm>
            <a:off x="1524847" y="4692957"/>
            <a:ext cx="4766734" cy="1250642"/>
          </a:xfrm>
          <a:prstGeom prst="wedgeRectCallou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Quiz: Why do we pass the output-image here?</a:t>
            </a:r>
            <a:endParaRPr lang="LID4096" sz="2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226607-94C4-57CF-3CC5-3ABB5A97EA9A}"/>
              </a:ext>
            </a:extLst>
          </p:cNvPr>
          <p:cNvCxnSpPr>
            <a:cxnSpLocks/>
          </p:cNvCxnSpPr>
          <p:nvPr/>
        </p:nvCxnSpPr>
        <p:spPr>
          <a:xfrm flipH="1">
            <a:off x="4671060" y="4198620"/>
            <a:ext cx="2735580" cy="0"/>
          </a:xfrm>
          <a:prstGeom prst="line">
            <a:avLst/>
          </a:prstGeom>
          <a:ln w="5715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21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B63EB5-9BB5-625A-05C9-5F2DB423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3D visualization on the cluster</a:t>
            </a:r>
            <a:endParaRPr lang="LID4096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83076-D7D4-F8E3-33A8-62D2D5488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3391866" cy="507682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working on the cluster / </a:t>
            </a:r>
            <a:r>
              <a:rPr lang="en-US" dirty="0" err="1"/>
              <a:t>Jupyter</a:t>
            </a:r>
            <a:r>
              <a:rPr lang="en-US" dirty="0"/>
              <a:t> Hub, consider using </a:t>
            </a:r>
            <a:r>
              <a:rPr lang="en-US" dirty="0" err="1"/>
              <a:t>stackview</a:t>
            </a:r>
            <a:r>
              <a:rPr lang="en-US" dirty="0"/>
              <a:t> instead of </a:t>
            </a:r>
            <a:r>
              <a:rPr lang="en-US" dirty="0" err="1"/>
              <a:t>napari</a:t>
            </a:r>
            <a:r>
              <a:rPr lang="en-US" dirty="0"/>
              <a:t> for inspecting images in 3D.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244EF-9A16-AA54-31A6-80194464D6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33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3495C-DEC6-E45D-10AE-0F66A502081A}"/>
              </a:ext>
            </a:extLst>
          </p:cNvPr>
          <p:cNvSpPr txBox="1"/>
          <p:nvPr/>
        </p:nvSpPr>
        <p:spPr>
          <a:xfrm>
            <a:off x="4198168" y="6347416"/>
            <a:ext cx="6183351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LID4096" sz="1600" dirty="0">
                <a:hlinkClick r:id="rId4"/>
              </a:rPr>
              <a:t>https://github.com/haesleinhuepf/stackview</a:t>
            </a:r>
            <a:r>
              <a:rPr lang="en-US" sz="1600" dirty="0"/>
              <a:t> </a:t>
            </a:r>
            <a:endParaRPr lang="LID4096" sz="1600" dirty="0"/>
          </a:p>
        </p:txBody>
      </p:sp>
      <p:pic>
        <p:nvPicPr>
          <p:cNvPr id="6" name="stackview2">
            <a:hlinkClick r:id="" action="ppaction://media"/>
            <a:extLst>
              <a:ext uri="{FF2B5EF4-FFF2-40B4-BE49-F238E27FC236}">
                <a16:creationId xmlns:a16="http://schemas.microsoft.com/office/drawing/2014/main" id="{965160EC-03A7-8C3C-DBE5-598A9C1A87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52503" y="1076960"/>
            <a:ext cx="8635864" cy="48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3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9194344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GPU-accelerated Image Processing </a:t>
            </a:r>
            <a:b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lang="en-US" sz="36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in Python: CUDA / </a:t>
            </a:r>
            <a:r>
              <a:rPr lang="en-US" sz="3600" dirty="0" err="1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cupy</a:t>
            </a:r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2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2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4198290" y="6094408"/>
            <a:ext cx="447415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These slides and the related training materials can be reused under the terms of the </a:t>
            </a:r>
            <a:r>
              <a:rPr lang="en-US" sz="1100" dirty="0">
                <a:hlinkClick r:id="rId6"/>
              </a:rPr>
              <a:t>CC-BY 4.0</a:t>
            </a:r>
            <a:r>
              <a:rPr lang="en-US" sz="1100" dirty="0"/>
              <a:t> license.</a:t>
            </a:r>
          </a:p>
        </p:txBody>
      </p:sp>
      <p:pic>
        <p:nvPicPr>
          <p:cNvPr id="7" name="Picture 2" descr="@cupy">
            <a:extLst>
              <a:ext uri="{FF2B5EF4-FFF2-40B4-BE49-F238E27FC236}">
                <a16:creationId xmlns:a16="http://schemas.microsoft.com/office/drawing/2014/main" id="{A73D7D43-C8A3-D118-C603-CD7BF110E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381" y="844514"/>
            <a:ext cx="2293347" cy="229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96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A3B7A2-A6F5-601D-AC92-F02234D2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cupy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D02284-82E9-EF8A-B563-500FFD4DAAD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CUDA-based GPU-accelerated [image] data processing in Python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1B23AA-AA9F-FEAC-5161-00EC5D80B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2" y="1622155"/>
            <a:ext cx="5636471" cy="42973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AD3319-133E-E0E9-AE93-4CE8EDE89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015" y="1622155"/>
            <a:ext cx="5636470" cy="42973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201751-3A87-95F7-B8F2-52BD3E6A0070}"/>
              </a:ext>
            </a:extLst>
          </p:cNvPr>
          <p:cNvSpPr/>
          <p:nvPr/>
        </p:nvSpPr>
        <p:spPr>
          <a:xfrm>
            <a:off x="9352547" y="4018547"/>
            <a:ext cx="1347537" cy="296779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C56CD7-C345-8976-57EB-B7EEB7E1EDA4}"/>
              </a:ext>
            </a:extLst>
          </p:cNvPr>
          <p:cNvSpPr/>
          <p:nvPr/>
        </p:nvSpPr>
        <p:spPr>
          <a:xfrm>
            <a:off x="962526" y="4860758"/>
            <a:ext cx="1981200" cy="296779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8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0957-5F8C-68C7-74AF-DD07CE77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AD47"/>
                </a:solidFill>
              </a:rPr>
              <a:t>drop-in replacement </a:t>
            </a:r>
            <a:r>
              <a:rPr lang="en-US" dirty="0"/>
              <a:t>for </a:t>
            </a:r>
            <a:r>
              <a:rPr lang="en-US" dirty="0" err="1"/>
              <a:t>numpy</a:t>
            </a:r>
            <a:r>
              <a:rPr lang="en-US" dirty="0"/>
              <a:t> and </a:t>
            </a:r>
            <a:r>
              <a:rPr lang="en-US" dirty="0" err="1"/>
              <a:t>scipy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974A0-1176-70C2-28E1-7CDD6B52E60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API of some </a:t>
            </a:r>
            <a:r>
              <a:rPr lang="en-US" dirty="0" err="1"/>
              <a:t>cupy</a:t>
            </a:r>
            <a:r>
              <a:rPr lang="en-US" dirty="0"/>
              <a:t> packages is close to the </a:t>
            </a:r>
            <a:r>
              <a:rPr lang="en-US" dirty="0" err="1"/>
              <a:t>scipy</a:t>
            </a:r>
            <a:r>
              <a:rPr lang="en-US" dirty="0"/>
              <a:t>/</a:t>
            </a:r>
            <a:r>
              <a:rPr lang="en-US" dirty="0" err="1"/>
              <a:t>numpy</a:t>
            </a:r>
            <a:r>
              <a:rPr lang="en-US" dirty="0"/>
              <a:t> API.</a:t>
            </a:r>
          </a:p>
          <a:p>
            <a:r>
              <a:rPr lang="en-US" dirty="0"/>
              <a:t>This allows </a:t>
            </a:r>
            <a:r>
              <a:rPr lang="en-US" i="1" dirty="0"/>
              <a:t>easy</a:t>
            </a:r>
            <a:r>
              <a:rPr lang="en-US" dirty="0"/>
              <a:t> switching from </a:t>
            </a:r>
            <a:r>
              <a:rPr lang="en-US" dirty="0" err="1"/>
              <a:t>scipy</a:t>
            </a:r>
            <a:r>
              <a:rPr lang="en-US" dirty="0"/>
              <a:t> to </a:t>
            </a:r>
            <a:r>
              <a:rPr lang="en-US" dirty="0" err="1"/>
              <a:t>cupy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522539-7D6E-7444-5CDD-CC3D7AF02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466" y="2917164"/>
            <a:ext cx="5052102" cy="368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CF974E-5119-DBAA-FE5B-C1C129400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74" y="2883705"/>
            <a:ext cx="4198933" cy="4014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4D4E28-AABF-778B-C70E-7F45EB215B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55" t="12302"/>
          <a:stretch/>
        </p:blipFill>
        <p:spPr>
          <a:xfrm>
            <a:off x="5622813" y="5138213"/>
            <a:ext cx="5427404" cy="4115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A2E9CF-726A-2CF7-22C3-AB68A18BD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74" y="5138213"/>
            <a:ext cx="4732437" cy="4115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652EFE-95A0-636B-F860-B0D1513569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2813" y="4141582"/>
            <a:ext cx="4265848" cy="401492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2585C82-D301-A739-DBCA-1691EBE1B097}"/>
              </a:ext>
            </a:extLst>
          </p:cNvPr>
          <p:cNvSpPr txBox="1">
            <a:spLocks/>
          </p:cNvSpPr>
          <p:nvPr/>
        </p:nvSpPr>
        <p:spPr>
          <a:xfrm>
            <a:off x="5291847" y="3503918"/>
            <a:ext cx="6746755" cy="958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  <a:t>However, image data still needs to be pushed to GPU memory.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11A89B-53A3-3649-064A-75C72BC93164}"/>
              </a:ext>
            </a:extLst>
          </p:cNvPr>
          <p:cNvSpPr txBox="1"/>
          <p:nvPr/>
        </p:nvSpPr>
        <p:spPr>
          <a:xfrm>
            <a:off x="3257497" y="6048549"/>
            <a:ext cx="5033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7"/>
              </a:rPr>
              <a:t>https://github.com/ScaDS/BIDS-lecture-2024/blob/main/07a_gpu_acceleration/10_cupy_basics.ipynb</a:t>
            </a:r>
            <a:r>
              <a:rPr lang="en-US" sz="1600" dirty="0"/>
              <a:t>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355451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2B31F-5D77-B001-F6A7-0A92EFEC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patterns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7544D-AB4A-495A-0899-2E50C4A9FE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To make code independent from </a:t>
            </a:r>
            <a:r>
              <a:rPr lang="en-US" dirty="0" err="1"/>
              <a:t>cupy</a:t>
            </a:r>
            <a:r>
              <a:rPr lang="en-US" dirty="0"/>
              <a:t> </a:t>
            </a:r>
            <a:r>
              <a:rPr lang="en-US" dirty="0" err="1"/>
              <a:t>availablity</a:t>
            </a:r>
            <a:r>
              <a:rPr lang="en-US" dirty="0"/>
              <a:t>, while minimizing if-else blocks, some common design patterns emerged: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3A59E-0E38-24A9-A170-BEB369975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4" y="2500296"/>
            <a:ext cx="4235812" cy="2775895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14B8FC05-A725-2EBE-FD16-31C0C45409F9}"/>
              </a:ext>
            </a:extLst>
          </p:cNvPr>
          <p:cNvSpPr/>
          <p:nvPr/>
        </p:nvSpPr>
        <p:spPr>
          <a:xfrm>
            <a:off x="4449786" y="2500296"/>
            <a:ext cx="1755228" cy="1011621"/>
          </a:xfrm>
          <a:prstGeom prst="wedgeRectCallout">
            <a:avLst>
              <a:gd name="adj1" fmla="val -60953"/>
              <a:gd name="adj2" fmla="val 21981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If this fails because </a:t>
            </a:r>
            <a:r>
              <a:rPr lang="en-US" sz="1600" dirty="0" err="1"/>
              <a:t>cupy</a:t>
            </a:r>
            <a:r>
              <a:rPr lang="en-US" sz="1600" dirty="0"/>
              <a:t> is not installed,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4711118-BD34-33E6-122E-D3A30DA51FE4}"/>
              </a:ext>
            </a:extLst>
          </p:cNvPr>
          <p:cNvSpPr/>
          <p:nvPr/>
        </p:nvSpPr>
        <p:spPr>
          <a:xfrm>
            <a:off x="4560145" y="3429000"/>
            <a:ext cx="1755228" cy="1011621"/>
          </a:xfrm>
          <a:prstGeom prst="wedgeRectCallout">
            <a:avLst>
              <a:gd name="adj1" fmla="val -60953"/>
              <a:gd name="adj2" fmla="val 21981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This will execute and </a:t>
            </a:r>
            <a:r>
              <a:rPr lang="en-US" sz="1600" dirty="0" err="1"/>
              <a:t>xp</a:t>
            </a:r>
            <a:r>
              <a:rPr lang="en-US" sz="1600" dirty="0"/>
              <a:t> will be available.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258571E-EC6C-A154-012E-5A8E25DEEBD6}"/>
              </a:ext>
            </a:extLst>
          </p:cNvPr>
          <p:cNvSpPr/>
          <p:nvPr/>
        </p:nvSpPr>
        <p:spPr>
          <a:xfrm>
            <a:off x="3971566" y="4640896"/>
            <a:ext cx="1755228" cy="1011621"/>
          </a:xfrm>
          <a:prstGeom prst="wedgeRectCallout">
            <a:avLst>
              <a:gd name="adj1" fmla="val -60354"/>
              <a:gd name="adj2" fmla="val -20616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We can still use np anyway.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B251AC-C2AE-04C2-C053-6B1602C9F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517" y="3240660"/>
            <a:ext cx="5440013" cy="211200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58B39D9-E8CF-17F0-7C11-645F1E2D3E7E}"/>
              </a:ext>
            </a:extLst>
          </p:cNvPr>
          <p:cNvSpPr txBox="1">
            <a:spLocks/>
          </p:cNvSpPr>
          <p:nvPr/>
        </p:nvSpPr>
        <p:spPr>
          <a:xfrm>
            <a:off x="6621516" y="2732690"/>
            <a:ext cx="5630401" cy="50797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 fontScale="85000" lnSpcReduction="10000"/>
          </a:bodyPr>
          <a:lstStyle>
            <a:lvl1pPr indent="0">
              <a:spcBef>
                <a:spcPts val="1200"/>
              </a:spcBef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  <a:latin typeface="Open Sans" panose="020B0606030504020204" pitchFamily="34" charset="0"/>
              </a:defRPr>
            </a:lvl1pPr>
            <a:lvl2pPr marL="396000" indent="-32400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2"/>
                </a:solidFill>
                <a:latin typeface="Open Sans" panose="020B0606030504020204" pitchFamily="34" charset="0"/>
              </a:defRPr>
            </a:lvl2pPr>
            <a:lvl3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Open Sans" panose="020B0606030504020204" pitchFamily="34" charset="0"/>
              </a:defRPr>
            </a:lvl3pPr>
            <a:lvl4pPr marL="465750" indent="-285750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Open Sans" panose="020B0606030504020204" pitchFamily="34" charset="0"/>
              </a:defRPr>
            </a:lvl4pPr>
            <a:lvl5pPr marL="682362" indent="-285750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2"/>
                </a:solidFill>
                <a:latin typeface="Open Sans" panose="020B0606030504020204" pitchFamily="34" charset="0"/>
              </a:defRPr>
            </a:lvl5pPr>
            <a:lvl6pPr marL="358775" indent="0">
              <a:spcBef>
                <a:spcPts val="0"/>
              </a:spcBef>
              <a:buFont typeface="Arial" panose="020B0604020202020204" pitchFamily="34" charset="0"/>
              <a:buNone/>
              <a:defRPr sz="3200" b="1">
                <a:solidFill>
                  <a:srgbClr val="FF0000"/>
                </a:solidFill>
              </a:defRPr>
            </a:lvl6pPr>
            <a:lvl7pPr marL="358775" indent="0"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rgbClr val="FF0000"/>
                </a:solidFill>
              </a:defRPr>
            </a:lvl7pPr>
            <a:lvl8pPr marL="893763" indent="-228600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baseline="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The same pattern works with </a:t>
            </a:r>
            <a:r>
              <a:rPr lang="en-US" dirty="0" err="1"/>
              <a:t>scipy.ndimage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5F047B-B033-7C30-61E2-AD320432CA5D}"/>
              </a:ext>
            </a:extLst>
          </p:cNvPr>
          <p:cNvSpPr txBox="1"/>
          <p:nvPr/>
        </p:nvSpPr>
        <p:spPr>
          <a:xfrm>
            <a:off x="3257497" y="6048549"/>
            <a:ext cx="5033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4"/>
              </a:rPr>
              <a:t>https://github.com/ScaDS/BIDS-lecture-2024/blob/main/07a_gpu_acceleration/20_cupy_dropin_replacement.ipynb</a:t>
            </a:r>
            <a:r>
              <a:rPr lang="en-GB" sz="1600" dirty="0"/>
              <a:t>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389672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3399-5163-2E15-E407-7DB75C86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patterns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E54F4-9F26-5AE0-2D72-30E0E35F12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can then call magic code like this, which will do different things depending on </a:t>
            </a:r>
            <a:r>
              <a:rPr lang="en-US" dirty="0" err="1"/>
              <a:t>cupy</a:t>
            </a:r>
            <a:r>
              <a:rPr lang="en-US" dirty="0"/>
              <a:t>-availability.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9407F2-4C52-094A-3B93-BBB39CA06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5" y="2790488"/>
            <a:ext cx="5686265" cy="2365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08BF34-3D56-6C43-FDFF-0E9BBE9BE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387" y="2772199"/>
            <a:ext cx="5686265" cy="236571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EBA339C-A888-B117-1E3E-E44519A9CF09}"/>
              </a:ext>
            </a:extLst>
          </p:cNvPr>
          <p:cNvSpPr txBox="1">
            <a:spLocks/>
          </p:cNvSpPr>
          <p:nvPr/>
        </p:nvSpPr>
        <p:spPr>
          <a:xfrm>
            <a:off x="707921" y="2368157"/>
            <a:ext cx="5686265" cy="3867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If </a:t>
            </a:r>
            <a:r>
              <a:rPr lang="en-US" dirty="0" err="1"/>
              <a:t>cupy</a:t>
            </a:r>
            <a:r>
              <a:rPr lang="en-US" dirty="0"/>
              <a:t> is available: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774FC9-E00C-F1C9-E876-CCE9819D0D8C}"/>
              </a:ext>
            </a:extLst>
          </p:cNvPr>
          <p:cNvSpPr txBox="1">
            <a:spLocks/>
          </p:cNvSpPr>
          <p:nvPr/>
        </p:nvSpPr>
        <p:spPr>
          <a:xfrm>
            <a:off x="6562982" y="2385432"/>
            <a:ext cx="5686265" cy="3867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If </a:t>
            </a:r>
            <a:r>
              <a:rPr lang="en-US" dirty="0" err="1"/>
              <a:t>cupy</a:t>
            </a:r>
            <a:r>
              <a:rPr lang="en-US" dirty="0"/>
              <a:t> is not available: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81639E-5D1C-7DBD-166F-5DDC77846472}"/>
              </a:ext>
            </a:extLst>
          </p:cNvPr>
          <p:cNvSpPr txBox="1"/>
          <p:nvPr/>
        </p:nvSpPr>
        <p:spPr>
          <a:xfrm>
            <a:off x="3257497" y="6048549"/>
            <a:ext cx="5033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4"/>
              </a:rPr>
              <a:t>https://github.com/ScaDS/BIDS-lecture-2024/blob/main/07a_gpu_acceleration/20_cupy_dropin_replacement.ipynb</a:t>
            </a:r>
            <a:r>
              <a:rPr lang="en-GB" sz="1600" dirty="0"/>
              <a:t>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399153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A7CA-9894-2ECC-03A7-4ED974F4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patterns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40696-31DC-994B-8199-B40402C2E38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3974" y="1184015"/>
            <a:ext cx="11306493" cy="4550036"/>
          </a:xfrm>
        </p:spPr>
        <p:txBody>
          <a:bodyPr/>
          <a:lstStyle/>
          <a:p>
            <a:r>
              <a:rPr lang="en-US" dirty="0"/>
              <a:t>Some if-else blocks are hard to avoid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8BF062-7C58-CD31-B892-8E11A17DC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4" y="1559159"/>
            <a:ext cx="3505689" cy="1438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E34864-2C72-DA7E-18DA-4B1C439272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70"/>
          <a:stretch/>
        </p:blipFill>
        <p:spPr>
          <a:xfrm>
            <a:off x="213974" y="2997635"/>
            <a:ext cx="3143689" cy="2982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58FFF4-7EF9-021A-49DB-96B2974AC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360" y="1870782"/>
            <a:ext cx="4934639" cy="476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4F1BC5-22DF-9FE3-3A03-4372A9CCB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360" y="2347098"/>
            <a:ext cx="5449060" cy="3629532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E11E3EC-ADAF-C31D-883A-74277376F415}"/>
              </a:ext>
            </a:extLst>
          </p:cNvPr>
          <p:cNvSpPr txBox="1">
            <a:spLocks/>
          </p:cNvSpPr>
          <p:nvPr/>
        </p:nvSpPr>
        <p:spPr>
          <a:xfrm>
            <a:off x="5734241" y="1173995"/>
            <a:ext cx="6354127" cy="6967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chemeClr val="tx2"/>
                </a:solidFill>
                <a:latin typeface="Open Sans" panose="020B0606030504020204" pitchFamily="34" charset="0"/>
              </a:rPr>
              <a:t>Stackview</a:t>
            </a: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  <a:t> aims to be </a:t>
            </a:r>
            <a:r>
              <a:rPr lang="en-US" sz="2400" dirty="0" err="1">
                <a:solidFill>
                  <a:schemeClr val="tx2"/>
                </a:solidFill>
                <a:latin typeface="Open Sans" panose="020B0606030504020204" pitchFamily="34" charset="0"/>
              </a:rPr>
              <a:t>cupy</a:t>
            </a: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  <a:t>/</a:t>
            </a:r>
            <a:r>
              <a:rPr lang="en-US" sz="2400" dirty="0" err="1">
                <a:solidFill>
                  <a:schemeClr val="tx2"/>
                </a:solidFill>
                <a:latin typeface="Open Sans" panose="020B0606030504020204" pitchFamily="34" charset="0"/>
              </a:rPr>
              <a:t>numpy</a:t>
            </a: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  <a:t> </a:t>
            </a:r>
            <a:b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</a:rPr>
              <a:t>agnostic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E03E2A-FF2B-77A7-A5FA-1D4ABE688744}"/>
              </a:ext>
            </a:extLst>
          </p:cNvPr>
          <p:cNvSpPr txBox="1"/>
          <p:nvPr/>
        </p:nvSpPr>
        <p:spPr>
          <a:xfrm>
            <a:off x="3674764" y="6236152"/>
            <a:ext cx="4384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https://github.com/haesleinhuepf/stackview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7632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AB49D-A99C-4A02-1F96-7C0B68F67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 kernels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698CE-E40D-EBD2-F6E9-CCEA10CCCD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CUDA is also just C. You can write custom </a:t>
            </a:r>
            <a:r>
              <a:rPr lang="en-US" dirty="0" err="1"/>
              <a:t>cupy</a:t>
            </a:r>
            <a:r>
              <a:rPr lang="en-US" dirty="0"/>
              <a:t> kernels using simple syntax.</a:t>
            </a:r>
          </a:p>
          <a:p>
            <a:r>
              <a:rPr lang="en-US" dirty="0"/>
              <a:t>T represents the image type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E1DFA0-8B54-A8CB-AF76-CEBCAF8BC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4" y="2411833"/>
            <a:ext cx="3715268" cy="1247949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277CC73-A1C5-447C-43A4-E9D7D0C36060}"/>
              </a:ext>
            </a:extLst>
          </p:cNvPr>
          <p:cNvSpPr/>
          <p:nvPr/>
        </p:nvSpPr>
        <p:spPr>
          <a:xfrm>
            <a:off x="4023360" y="2276855"/>
            <a:ext cx="1572768" cy="758952"/>
          </a:xfrm>
          <a:prstGeom prst="wedgeRectCallout">
            <a:avLst>
              <a:gd name="adj1" fmla="val -212112"/>
              <a:gd name="adj2" fmla="val 371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Input, output parameters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B6B1C6D5-73D5-ABB4-69FF-F1E421A8B644}"/>
              </a:ext>
            </a:extLst>
          </p:cNvPr>
          <p:cNvSpPr/>
          <p:nvPr/>
        </p:nvSpPr>
        <p:spPr>
          <a:xfrm>
            <a:off x="4258056" y="3088416"/>
            <a:ext cx="1572768" cy="758952"/>
          </a:xfrm>
          <a:prstGeom prst="wedgeRectCallout">
            <a:avLst>
              <a:gd name="adj1" fmla="val -147577"/>
              <a:gd name="adj2" fmla="val -3268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Math / CUDA code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4D38D5-B713-92E0-C174-FEFB9A059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855" y="2724912"/>
            <a:ext cx="4490663" cy="3272729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83A069E2-7CDC-2006-4E4B-42A06D0FA1D7}"/>
              </a:ext>
            </a:extLst>
          </p:cNvPr>
          <p:cNvSpPr/>
          <p:nvPr/>
        </p:nvSpPr>
        <p:spPr>
          <a:xfrm>
            <a:off x="5941969" y="2610611"/>
            <a:ext cx="1574769" cy="1152556"/>
          </a:xfrm>
          <a:prstGeom prst="wedgeRectCallout">
            <a:avLst>
              <a:gd name="adj1" fmla="val 56129"/>
              <a:gd name="adj2" fmla="val -206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Function call using </a:t>
            </a:r>
            <a:r>
              <a:rPr lang="en-US" dirty="0" err="1"/>
              <a:t>cupy</a:t>
            </a:r>
            <a:r>
              <a:rPr lang="en-US" dirty="0"/>
              <a:t>-arrays as parameters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14FCF9-AD37-0DEE-1935-A259813E0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855" y="1950574"/>
            <a:ext cx="3874963" cy="6458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751544-E956-88CC-53A4-CA357334B980}"/>
              </a:ext>
            </a:extLst>
          </p:cNvPr>
          <p:cNvSpPr txBox="1"/>
          <p:nvPr/>
        </p:nvSpPr>
        <p:spPr>
          <a:xfrm>
            <a:off x="3139126" y="6173287"/>
            <a:ext cx="62264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Read more: </a:t>
            </a:r>
            <a:r>
              <a:rPr lang="en-US" sz="1600" dirty="0">
                <a:hlinkClick r:id="rId5"/>
              </a:rPr>
              <a:t>https://docs.cupy.dev/en/stable/user_guide/kernel.html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389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5E01AD-3132-DBD1-B9BB-380BD13AF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Image Processing CPU vs. GPU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5BC726B-5491-D532-F781-1BD95A54C4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2706833" cy="1079723"/>
          </a:xfrm>
        </p:spPr>
        <p:txBody>
          <a:bodyPr/>
          <a:lstStyle/>
          <a:p>
            <a:r>
              <a:rPr lang="en-US" dirty="0"/>
              <a:t>Performance versus compatibility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3D6385-9BB6-3DFD-E6EE-E956C6AD7609}"/>
              </a:ext>
            </a:extLst>
          </p:cNvPr>
          <p:cNvCxnSpPr>
            <a:cxnSpLocks/>
          </p:cNvCxnSpPr>
          <p:nvPr/>
        </p:nvCxnSpPr>
        <p:spPr>
          <a:xfrm flipV="1">
            <a:off x="5187195" y="1994218"/>
            <a:ext cx="0" cy="3418840"/>
          </a:xfrm>
          <a:prstGeom prst="straightConnector1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E073343-C75D-3BB9-0290-DDCDADB3C410}"/>
              </a:ext>
            </a:extLst>
          </p:cNvPr>
          <p:cNvCxnSpPr>
            <a:cxnSpLocks/>
          </p:cNvCxnSpPr>
          <p:nvPr/>
        </p:nvCxnSpPr>
        <p:spPr>
          <a:xfrm>
            <a:off x="5187195" y="5413058"/>
            <a:ext cx="4795520" cy="0"/>
          </a:xfrm>
          <a:prstGeom prst="straightConnector1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664F2E9C-E59B-C668-2C0A-44629E6C99E6}"/>
              </a:ext>
            </a:extLst>
          </p:cNvPr>
          <p:cNvSpPr/>
          <p:nvPr/>
        </p:nvSpPr>
        <p:spPr>
          <a:xfrm>
            <a:off x="8715868" y="4229735"/>
            <a:ext cx="1266847" cy="1079723"/>
          </a:xfrm>
          <a:prstGeom prst="ellips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chemeClr val="tx1"/>
                </a:solidFill>
                <a:sym typeface="Helvetica Neue Medium"/>
              </a:rPr>
              <a:t>Scikit-image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6A8CE9A-D2A5-7E21-5DA0-9E2A6FC0A7A4}"/>
              </a:ext>
            </a:extLst>
          </p:cNvPr>
          <p:cNvSpPr/>
          <p:nvPr/>
        </p:nvSpPr>
        <p:spPr>
          <a:xfrm>
            <a:off x="8715868" y="3070527"/>
            <a:ext cx="1148077" cy="1079723"/>
          </a:xfrm>
          <a:prstGeom prst="ellips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chemeClr val="tx1"/>
                </a:solidFill>
                <a:sym typeface="Helvetica Neue Medium"/>
              </a:rPr>
              <a:t>Simple ITK</a:t>
            </a:r>
            <a:endParaRPr lang="LID4096" sz="1500" baseline="30000" dirty="0">
              <a:solidFill>
                <a:schemeClr val="tx1"/>
              </a:solidFill>
              <a:sym typeface="Helvetica Neue Medium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939FEED-A8F6-0611-6BD9-427CF6B863F0}"/>
              </a:ext>
            </a:extLst>
          </p:cNvPr>
          <p:cNvSpPr/>
          <p:nvPr/>
        </p:nvSpPr>
        <p:spPr>
          <a:xfrm>
            <a:off x="7964046" y="2113611"/>
            <a:ext cx="1148077" cy="1079723"/>
          </a:xfrm>
          <a:prstGeom prst="ellips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 err="1">
                <a:solidFill>
                  <a:schemeClr val="tx1"/>
                </a:solidFill>
                <a:sym typeface="Helvetica Neue Medium"/>
              </a:rPr>
              <a:t>cle</a:t>
            </a:r>
            <a:endParaRPr lang="LID4096" sz="1500" dirty="0">
              <a:solidFill>
                <a:schemeClr val="tx1"/>
              </a:solidFill>
              <a:sym typeface="Helvetica Neue Medium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DED70CA-A62F-4D19-9C57-EBDB7C429912}"/>
              </a:ext>
            </a:extLst>
          </p:cNvPr>
          <p:cNvSpPr/>
          <p:nvPr/>
        </p:nvSpPr>
        <p:spPr>
          <a:xfrm>
            <a:off x="6303215" y="2113610"/>
            <a:ext cx="1148077" cy="1079723"/>
          </a:xfrm>
          <a:prstGeom prst="ellips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 err="1">
                <a:solidFill>
                  <a:schemeClr val="tx1"/>
                </a:solidFill>
                <a:sym typeface="Helvetica Neue Medium"/>
              </a:rPr>
              <a:t>cupy</a:t>
            </a:r>
            <a:endParaRPr lang="LID4096" sz="1500" dirty="0">
              <a:solidFill>
                <a:schemeClr val="tx1"/>
              </a:solidFill>
              <a:sym typeface="Helvetica Neue Medium"/>
            </a:endParaRPr>
          </a:p>
        </p:txBody>
      </p:sp>
      <p:pic>
        <p:nvPicPr>
          <p:cNvPr id="41" name="Picture 2" descr="@cupy">
            <a:extLst>
              <a:ext uri="{FF2B5EF4-FFF2-40B4-BE49-F238E27FC236}">
                <a16:creationId xmlns:a16="http://schemas.microsoft.com/office/drawing/2014/main" id="{8932134B-F937-B734-791F-B3C701285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14" y="109613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@clEsperanto">
            <a:extLst>
              <a:ext uri="{FF2B5EF4-FFF2-40B4-BE49-F238E27FC236}">
                <a16:creationId xmlns:a16="http://schemas.microsoft.com/office/drawing/2014/main" id="{08336C62-E757-C12A-8A9A-F778FFD6A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47" y="934727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@SimpleITK">
            <a:extLst>
              <a:ext uri="{FF2B5EF4-FFF2-40B4-BE49-F238E27FC236}">
                <a16:creationId xmlns:a16="http://schemas.microsoft.com/office/drawing/2014/main" id="{B9000FC2-EE70-6FB3-2285-80B3CE96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592" y="24765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Speech Bubble: Rectangle 45">
            <a:extLst>
              <a:ext uri="{FF2B5EF4-FFF2-40B4-BE49-F238E27FC236}">
                <a16:creationId xmlns:a16="http://schemas.microsoft.com/office/drawing/2014/main" id="{E8C4EDA0-6B03-8045-D46E-F54FAC6E6307}"/>
              </a:ext>
            </a:extLst>
          </p:cNvPr>
          <p:cNvSpPr/>
          <p:nvPr/>
        </p:nvSpPr>
        <p:spPr>
          <a:xfrm>
            <a:off x="5316720" y="2197108"/>
            <a:ext cx="986495" cy="912726"/>
          </a:xfrm>
          <a:prstGeom prst="wedgeRectCallout">
            <a:avLst>
              <a:gd name="adj1" fmla="val 63169"/>
              <a:gd name="adj2" fmla="val -20464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Requires Nvidia GPU</a:t>
            </a:r>
            <a:endParaRPr lang="LID4096" sz="15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0" name="Speech Bubble: Rectangle 49">
            <a:extLst>
              <a:ext uri="{FF2B5EF4-FFF2-40B4-BE49-F238E27FC236}">
                <a16:creationId xmlns:a16="http://schemas.microsoft.com/office/drawing/2014/main" id="{A752D32C-E56D-4C7C-6047-28097210BE2D}"/>
              </a:ext>
            </a:extLst>
          </p:cNvPr>
          <p:cNvSpPr/>
          <p:nvPr/>
        </p:nvSpPr>
        <p:spPr>
          <a:xfrm>
            <a:off x="7471993" y="934727"/>
            <a:ext cx="1058975" cy="963003"/>
          </a:xfrm>
          <a:prstGeom prst="wedgeRectCallout">
            <a:avLst>
              <a:gd name="adj1" fmla="val 45082"/>
              <a:gd name="adj2" fmla="val 77389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Requires OpenCL compatible</a:t>
            </a:r>
          </a:p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GPU</a:t>
            </a:r>
            <a:endParaRPr lang="LID4096" sz="1500" dirty="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E883E99-BD8E-30CE-967E-3E93BDF7C4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9842" y="4106660"/>
            <a:ext cx="585870" cy="62873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DA89EA1-4026-073D-C763-8D3E5FAC4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5832" y="4709439"/>
            <a:ext cx="603167" cy="59533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72EDC40-090A-4D01-52E0-1EBD40C877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7913" y="4301924"/>
            <a:ext cx="872356" cy="88368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0DD8196-3376-3778-44DC-FB781C7851D5}"/>
              </a:ext>
            </a:extLst>
          </p:cNvPr>
          <p:cNvSpPr txBox="1"/>
          <p:nvPr/>
        </p:nvSpPr>
        <p:spPr>
          <a:xfrm rot="16200000">
            <a:off x="3421748" y="3555493"/>
            <a:ext cx="3039979" cy="3183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Processing performance</a:t>
            </a:r>
            <a:endParaRPr lang="LID4096" sz="16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24AA57A-5DBF-D43F-B53F-37769C358801}"/>
              </a:ext>
            </a:extLst>
          </p:cNvPr>
          <p:cNvSpPr txBox="1"/>
          <p:nvPr/>
        </p:nvSpPr>
        <p:spPr>
          <a:xfrm>
            <a:off x="6064965" y="5468389"/>
            <a:ext cx="3039979" cy="3183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Device compatibility</a:t>
            </a:r>
            <a:endParaRPr lang="LID4096" sz="16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Speech Bubble: Rectangle 56">
            <a:extLst>
              <a:ext uri="{FF2B5EF4-FFF2-40B4-BE49-F238E27FC236}">
                <a16:creationId xmlns:a16="http://schemas.microsoft.com/office/drawing/2014/main" id="{4D0B42A7-157E-4064-8FCF-5802251A786F}"/>
              </a:ext>
            </a:extLst>
          </p:cNvPr>
          <p:cNvSpPr/>
          <p:nvPr/>
        </p:nvSpPr>
        <p:spPr>
          <a:xfrm>
            <a:off x="3197900" y="2767280"/>
            <a:ext cx="1393233" cy="661720"/>
          </a:xfrm>
          <a:prstGeom prst="wedgeRectCallout">
            <a:avLst>
              <a:gd name="adj1" fmla="val 60397"/>
              <a:gd name="adj2" fmla="val 21867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r>
              <a:rPr lang="en-US" sz="1500" dirty="0">
                <a:solidFill>
                  <a:srgbClr val="FFFFFF"/>
                </a:solidFill>
                <a:sym typeface="Helvetica Neue Medium"/>
              </a:rPr>
              <a:t>Required for 3D processing</a:t>
            </a:r>
            <a:endParaRPr lang="LID4096" sz="1500" dirty="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2B4BB1BC-FA01-711A-70C6-8AEFCC93B4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21975" y="2690143"/>
            <a:ext cx="1213091" cy="682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69A4D5-CF8D-FBCD-DE8B-F912177F04B7}"/>
              </a:ext>
            </a:extLst>
          </p:cNvPr>
          <p:cNvSpPr txBox="1"/>
          <p:nvPr/>
        </p:nvSpPr>
        <p:spPr>
          <a:xfrm>
            <a:off x="4581095" y="6174794"/>
            <a:ext cx="1906733" cy="6261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Logos may be subject to copyright of the respective open source communities</a:t>
            </a:r>
          </a:p>
        </p:txBody>
      </p:sp>
    </p:spTree>
    <p:extLst>
      <p:ext uri="{BB962C8B-B14F-4D97-AF65-F5344CB8AC3E}">
        <p14:creationId xmlns:p14="http://schemas.microsoft.com/office/powerpoint/2010/main" val="99583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0" grpId="0" animBg="1"/>
      <p:bldP spid="5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225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F6301-FF2F-1D49-8CFA-05396B07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4" y="844514"/>
            <a:ext cx="3009900" cy="12256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07F4BE4-CBA1-C248-B08F-4CA8E5D3C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/>
          <a:stretch/>
        </p:blipFill>
        <p:spPr>
          <a:xfrm>
            <a:off x="9646920" y="3251200"/>
            <a:ext cx="2545080" cy="1309041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694374" y="2179304"/>
            <a:ext cx="8462326" cy="3020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406900" algn="l"/>
              </a:tabLs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CENTER FOR SCALABLE DATA ANALYTICS AND </a:t>
            </a:r>
            <a:b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100" dirty="0">
                <a:solidFill>
                  <a:schemeClr val="bg2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ARTIFICIAL INTELLIGENCE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8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b="1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Tiled image processing</a:t>
            </a:r>
          </a:p>
          <a:p>
            <a:r>
              <a:rPr lang="en-US" sz="32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  <a:endParaRPr lang="en-US" sz="32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951598-1305-8841-8866-3EAAC7B21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063" y="4268141"/>
            <a:ext cx="604100" cy="9061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3C7B70E-714F-E34A-B234-65D2E4D62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163" y="4509561"/>
            <a:ext cx="1642275" cy="423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87E3B-5C76-E856-BE2C-38A7BD406DE2}"/>
              </a:ext>
            </a:extLst>
          </p:cNvPr>
          <p:cNvSpPr txBox="1"/>
          <p:nvPr/>
        </p:nvSpPr>
        <p:spPr>
          <a:xfrm>
            <a:off x="9767063" y="2974201"/>
            <a:ext cx="1730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Funded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F1B55-AA80-BF3B-5AD9-6022C89A47FC}"/>
              </a:ext>
            </a:extLst>
          </p:cNvPr>
          <p:cNvSpPr txBox="1"/>
          <p:nvPr/>
        </p:nvSpPr>
        <p:spPr>
          <a:xfrm>
            <a:off x="3858923" y="6198911"/>
            <a:ext cx="447415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These slides and the related training materials can be reused under the terms of the </a:t>
            </a:r>
            <a:r>
              <a:rPr lang="en-US" sz="1100" dirty="0">
                <a:hlinkClick r:id="rId6"/>
              </a:rPr>
              <a:t>CC-BY 4.0</a:t>
            </a:r>
            <a:r>
              <a:rPr lang="en-US" sz="1100" dirty="0"/>
              <a:t> license.</a:t>
            </a:r>
          </a:p>
        </p:txBody>
      </p:sp>
    </p:spTree>
    <p:extLst>
      <p:ext uri="{BB962C8B-B14F-4D97-AF65-F5344CB8AC3E}">
        <p14:creationId xmlns:p14="http://schemas.microsoft.com/office/powerpoint/2010/main" val="9860511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5997-320B-471E-A285-661FB7B5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Quiz: Memory constraints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F4AE-001A-6F0D-E186-3ADBCFCDD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Assume your computer runs out of memory while processing this image dataset. </a:t>
            </a:r>
            <a:br>
              <a:rPr lang="en-GB" sz="3600" dirty="0"/>
            </a:br>
            <a:r>
              <a:rPr lang="en-GB" sz="3600" dirty="0"/>
              <a:t>What can you do to avoid this?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Tiled image processing</a:t>
            </a:r>
            <a:endParaRPr lang="LID4096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70F4D-0F5E-B7A7-3B90-F524539E9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800" y="1601780"/>
            <a:ext cx="2121509" cy="4243017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569A322E-6143-B308-3A52-AD8B609AB0B9}"/>
              </a:ext>
            </a:extLst>
          </p:cNvPr>
          <p:cNvSpPr/>
          <p:nvPr/>
        </p:nvSpPr>
        <p:spPr>
          <a:xfrm>
            <a:off x="9990263" y="3753530"/>
            <a:ext cx="1905523" cy="2091267"/>
          </a:xfrm>
          <a:prstGeom prst="wedgeRectCallout">
            <a:avLst>
              <a:gd name="adj1" fmla="val 59589"/>
              <a:gd name="adj2" fmla="val 210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full data set is about </a:t>
            </a:r>
            <a:br>
              <a:rPr lang="en-GB" dirty="0"/>
            </a:br>
            <a:r>
              <a:rPr lang="en-GB" dirty="0"/>
              <a:t> 1024 (width)</a:t>
            </a:r>
            <a:br>
              <a:rPr lang="en-GB" dirty="0"/>
            </a:br>
            <a:r>
              <a:rPr lang="en-GB" dirty="0"/>
              <a:t>2048 (height)</a:t>
            </a:r>
            <a:br>
              <a:rPr lang="en-GB" dirty="0"/>
            </a:br>
            <a:r>
              <a:rPr lang="en-GB" dirty="0"/>
              <a:t>100 (depth)</a:t>
            </a:r>
            <a:br>
              <a:rPr lang="en-GB" dirty="0"/>
            </a:br>
            <a:r>
              <a:rPr lang="en-GB" dirty="0"/>
              <a:t>3700 (frames) large</a:t>
            </a:r>
            <a:endParaRPr lang="LID4096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D3B55-284E-5687-FAC2-C755BEB3FF1B}"/>
              </a:ext>
            </a:extLst>
          </p:cNvPr>
          <p:cNvSpPr/>
          <p:nvPr/>
        </p:nvSpPr>
        <p:spPr>
          <a:xfrm>
            <a:off x="12412980" y="4899660"/>
            <a:ext cx="1653540" cy="6934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770 GB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67914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classical way of dealing with large image stacks…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3C8DDC1-3B14-4075-99E4-2371A2AF3F6F}"/>
              </a:ext>
            </a:extLst>
          </p:cNvPr>
          <p:cNvSpPr/>
          <p:nvPr/>
        </p:nvSpPr>
        <p:spPr>
          <a:xfrm>
            <a:off x="16843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6BFA448-BE65-4F9E-A1E5-B32ADCE01355}"/>
              </a:ext>
            </a:extLst>
          </p:cNvPr>
          <p:cNvSpPr/>
          <p:nvPr/>
        </p:nvSpPr>
        <p:spPr>
          <a:xfrm>
            <a:off x="2521281" y="167372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3C103E4D-B2B2-4B70-BC17-6D3596197281}"/>
              </a:ext>
            </a:extLst>
          </p:cNvPr>
          <p:cNvSpPr/>
          <p:nvPr/>
        </p:nvSpPr>
        <p:spPr>
          <a:xfrm>
            <a:off x="168436" y="242411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A29B76F0-13BD-48AF-A0A8-EB1FE3BB0401}"/>
              </a:ext>
            </a:extLst>
          </p:cNvPr>
          <p:cNvSpPr/>
          <p:nvPr/>
        </p:nvSpPr>
        <p:spPr>
          <a:xfrm>
            <a:off x="168436" y="3174499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860325F9-BA2B-41AF-BD81-6E6B90664469}"/>
              </a:ext>
            </a:extLst>
          </p:cNvPr>
          <p:cNvSpPr/>
          <p:nvPr/>
        </p:nvSpPr>
        <p:spPr>
          <a:xfrm>
            <a:off x="168436" y="392488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8BC31B6E-D1FD-4218-A14B-F226F6C54044}"/>
              </a:ext>
            </a:extLst>
          </p:cNvPr>
          <p:cNvSpPr/>
          <p:nvPr/>
        </p:nvSpPr>
        <p:spPr>
          <a:xfrm>
            <a:off x="168436" y="4675271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F406D90E-C2A7-4DF1-9B63-FEB1EF33314C}"/>
              </a:ext>
            </a:extLst>
          </p:cNvPr>
          <p:cNvSpPr/>
          <p:nvPr/>
        </p:nvSpPr>
        <p:spPr>
          <a:xfrm>
            <a:off x="168436" y="542565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</p:spTree>
    <p:extLst>
      <p:ext uri="{BB962C8B-B14F-4D97-AF65-F5344CB8AC3E}">
        <p14:creationId xmlns:p14="http://schemas.microsoft.com/office/powerpoint/2010/main" val="116959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classical way of dealing with large image stacks… is suboptimal</a:t>
            </a:r>
          </a:p>
          <a:p>
            <a:endParaRPr lang="en-US" dirty="0"/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3C8DDC1-3B14-4075-99E4-2371A2AF3F6F}"/>
              </a:ext>
            </a:extLst>
          </p:cNvPr>
          <p:cNvSpPr/>
          <p:nvPr/>
        </p:nvSpPr>
        <p:spPr>
          <a:xfrm>
            <a:off x="16843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6BFA448-BE65-4F9E-A1E5-B32ADCE01355}"/>
              </a:ext>
            </a:extLst>
          </p:cNvPr>
          <p:cNvSpPr/>
          <p:nvPr/>
        </p:nvSpPr>
        <p:spPr>
          <a:xfrm>
            <a:off x="2521281" y="167372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3C103E4D-B2B2-4B70-BC17-6D3596197281}"/>
              </a:ext>
            </a:extLst>
          </p:cNvPr>
          <p:cNvSpPr/>
          <p:nvPr/>
        </p:nvSpPr>
        <p:spPr>
          <a:xfrm>
            <a:off x="168436" y="242411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A29B76F0-13BD-48AF-A0A8-EB1FE3BB0401}"/>
              </a:ext>
            </a:extLst>
          </p:cNvPr>
          <p:cNvSpPr/>
          <p:nvPr/>
        </p:nvSpPr>
        <p:spPr>
          <a:xfrm>
            <a:off x="168436" y="3174499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860325F9-BA2B-41AF-BD81-6E6B90664469}"/>
              </a:ext>
            </a:extLst>
          </p:cNvPr>
          <p:cNvSpPr/>
          <p:nvPr/>
        </p:nvSpPr>
        <p:spPr>
          <a:xfrm>
            <a:off x="168436" y="392488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8BC31B6E-D1FD-4218-A14B-F226F6C54044}"/>
              </a:ext>
            </a:extLst>
          </p:cNvPr>
          <p:cNvSpPr/>
          <p:nvPr/>
        </p:nvSpPr>
        <p:spPr>
          <a:xfrm>
            <a:off x="168436" y="4675271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F406D90E-C2A7-4DF1-9B63-FEB1EF33314C}"/>
              </a:ext>
            </a:extLst>
          </p:cNvPr>
          <p:cNvSpPr/>
          <p:nvPr/>
        </p:nvSpPr>
        <p:spPr>
          <a:xfrm>
            <a:off x="168436" y="542565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92E66A0F-EBEB-4659-AC40-B7CFD8E90159}"/>
              </a:ext>
            </a:extLst>
          </p:cNvPr>
          <p:cNvSpPr/>
          <p:nvPr/>
        </p:nvSpPr>
        <p:spPr>
          <a:xfrm>
            <a:off x="2521281" y="2424113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8ACCA2D9-E1C6-4752-B1C9-BBDD58084BFF}"/>
              </a:ext>
            </a:extLst>
          </p:cNvPr>
          <p:cNvSpPr/>
          <p:nvPr/>
        </p:nvSpPr>
        <p:spPr>
          <a:xfrm>
            <a:off x="2521281" y="3174499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BD31A676-919B-4E9C-B0DA-865223B59EAF}"/>
              </a:ext>
            </a:extLst>
          </p:cNvPr>
          <p:cNvSpPr/>
          <p:nvPr/>
        </p:nvSpPr>
        <p:spPr>
          <a:xfrm>
            <a:off x="2521281" y="3924885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E5054EB1-B908-43F9-B915-283C779BD679}"/>
              </a:ext>
            </a:extLst>
          </p:cNvPr>
          <p:cNvSpPr/>
          <p:nvPr/>
        </p:nvSpPr>
        <p:spPr>
          <a:xfrm>
            <a:off x="2521281" y="4675271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76E14620-FC02-48D6-BBE0-180C670CFF7F}"/>
              </a:ext>
            </a:extLst>
          </p:cNvPr>
          <p:cNvSpPr/>
          <p:nvPr/>
        </p:nvSpPr>
        <p:spPr>
          <a:xfrm>
            <a:off x="2521281" y="542565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BE481BCC-7B3E-4C9A-ACC8-E5D47A576AE2}"/>
              </a:ext>
            </a:extLst>
          </p:cNvPr>
          <p:cNvSpPr/>
          <p:nvPr/>
        </p:nvSpPr>
        <p:spPr>
          <a:xfrm>
            <a:off x="6025277" y="4403431"/>
            <a:ext cx="2903621" cy="1121193"/>
          </a:xfrm>
          <a:prstGeom prst="wedgeRectCallout">
            <a:avLst>
              <a:gd name="adj1" fmla="val -72573"/>
              <a:gd name="adj2" fmla="val 74463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This strategy does not just take long; it also costs a lot of memory!</a:t>
            </a:r>
          </a:p>
        </p:txBody>
      </p:sp>
    </p:spTree>
    <p:extLst>
      <p:ext uri="{BB962C8B-B14F-4D97-AF65-F5344CB8AC3E}">
        <p14:creationId xmlns:p14="http://schemas.microsoft.com/office/powerpoint/2010/main" val="1778983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Processing time-point by time-point is more efficient!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3C8DDC1-3B14-4075-99E4-2371A2AF3F6F}"/>
              </a:ext>
            </a:extLst>
          </p:cNvPr>
          <p:cNvSpPr/>
          <p:nvPr/>
        </p:nvSpPr>
        <p:spPr>
          <a:xfrm>
            <a:off x="16843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A7C63DD5-108D-48C4-97E5-F9CD07CAE7EA}"/>
              </a:ext>
            </a:extLst>
          </p:cNvPr>
          <p:cNvSpPr/>
          <p:nvPr/>
        </p:nvSpPr>
        <p:spPr>
          <a:xfrm>
            <a:off x="957981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6BFA448-BE65-4F9E-A1E5-B32ADCE01355}"/>
              </a:ext>
            </a:extLst>
          </p:cNvPr>
          <p:cNvSpPr/>
          <p:nvPr/>
        </p:nvSpPr>
        <p:spPr>
          <a:xfrm>
            <a:off x="2521281" y="167372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6238E253-6A35-42C2-9CCD-22C4F66E2D63}"/>
              </a:ext>
            </a:extLst>
          </p:cNvPr>
          <p:cNvSpPr/>
          <p:nvPr/>
        </p:nvSpPr>
        <p:spPr>
          <a:xfrm>
            <a:off x="4874126" y="1673727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D251D237-8915-4DCB-8951-9EC6C7818467}"/>
              </a:ext>
            </a:extLst>
          </p:cNvPr>
          <p:cNvSpPr/>
          <p:nvPr/>
        </p:nvSpPr>
        <p:spPr>
          <a:xfrm>
            <a:off x="7226971" y="1673727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88206DA6-D1B5-45CD-9374-7109FFBD9FA5}"/>
              </a:ext>
            </a:extLst>
          </p:cNvPr>
          <p:cNvSpPr/>
          <p:nvPr/>
        </p:nvSpPr>
        <p:spPr>
          <a:xfrm>
            <a:off x="168436" y="242943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B7AAA683-149F-4948-9C41-0C74B946087E}"/>
              </a:ext>
            </a:extLst>
          </p:cNvPr>
          <p:cNvSpPr/>
          <p:nvPr/>
        </p:nvSpPr>
        <p:spPr>
          <a:xfrm>
            <a:off x="9579816" y="242943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0DC9DF8B-4D0B-46B3-8F44-84FBBBE0F7B4}"/>
              </a:ext>
            </a:extLst>
          </p:cNvPr>
          <p:cNvSpPr/>
          <p:nvPr/>
        </p:nvSpPr>
        <p:spPr>
          <a:xfrm>
            <a:off x="2521281" y="2429435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F657A6E0-D440-4E24-B555-655CD879CCE6}"/>
              </a:ext>
            </a:extLst>
          </p:cNvPr>
          <p:cNvSpPr/>
          <p:nvPr/>
        </p:nvSpPr>
        <p:spPr>
          <a:xfrm>
            <a:off x="4874126" y="2429435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531507FF-ABFD-4933-B12B-443D40170813}"/>
              </a:ext>
            </a:extLst>
          </p:cNvPr>
          <p:cNvSpPr/>
          <p:nvPr/>
        </p:nvSpPr>
        <p:spPr>
          <a:xfrm>
            <a:off x="7226971" y="2429435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A9F25F1E-9761-4EA9-BE01-B101F1EB569B}"/>
              </a:ext>
            </a:extLst>
          </p:cNvPr>
          <p:cNvSpPr/>
          <p:nvPr/>
        </p:nvSpPr>
        <p:spPr>
          <a:xfrm>
            <a:off x="3466829" y="4312653"/>
            <a:ext cx="2996401" cy="1373902"/>
          </a:xfrm>
          <a:prstGeom prst="wedgeRectCallout">
            <a:avLst>
              <a:gd name="adj1" fmla="val -89852"/>
              <a:gd name="adj2" fmla="val -68351"/>
            </a:avLst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This strategy also works tile-by-tile on large 3D stacks and timelapse data!</a:t>
            </a: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B7B62993-2B92-4429-BD8B-41C145A2468F}"/>
              </a:ext>
            </a:extLst>
          </p:cNvPr>
          <p:cNvSpPr/>
          <p:nvPr/>
        </p:nvSpPr>
        <p:spPr>
          <a:xfrm>
            <a:off x="168436" y="318514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217789CD-35B6-492C-811C-5041198CE570}"/>
              </a:ext>
            </a:extLst>
          </p:cNvPr>
          <p:cNvSpPr/>
          <p:nvPr/>
        </p:nvSpPr>
        <p:spPr>
          <a:xfrm>
            <a:off x="9579816" y="318514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56BE42C1-D030-40D3-B05F-8BCD57281C95}"/>
              </a:ext>
            </a:extLst>
          </p:cNvPr>
          <p:cNvSpPr/>
          <p:nvPr/>
        </p:nvSpPr>
        <p:spPr>
          <a:xfrm>
            <a:off x="2521281" y="3185143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1CB8A7B7-C71D-414C-AAEC-E4A318CD4848}"/>
              </a:ext>
            </a:extLst>
          </p:cNvPr>
          <p:cNvSpPr/>
          <p:nvPr/>
        </p:nvSpPr>
        <p:spPr>
          <a:xfrm>
            <a:off x="4874126" y="3185143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EC264602-7CE4-44CD-B15E-5CB8976292E8}"/>
              </a:ext>
            </a:extLst>
          </p:cNvPr>
          <p:cNvSpPr/>
          <p:nvPr/>
        </p:nvSpPr>
        <p:spPr>
          <a:xfrm>
            <a:off x="7226971" y="3185143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</p:spTree>
    <p:extLst>
      <p:ext uri="{BB962C8B-B14F-4D97-AF65-F5344CB8AC3E}">
        <p14:creationId xmlns:p14="http://schemas.microsoft.com/office/powerpoint/2010/main" val="264297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Even better: Distribute tasks between parallelized computation systems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3C8DDC1-3B14-4075-99E4-2371A2AF3F6F}"/>
              </a:ext>
            </a:extLst>
          </p:cNvPr>
          <p:cNvSpPr/>
          <p:nvPr/>
        </p:nvSpPr>
        <p:spPr>
          <a:xfrm>
            <a:off x="16843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A7C63DD5-108D-48C4-97E5-F9CD07CAE7EA}"/>
              </a:ext>
            </a:extLst>
          </p:cNvPr>
          <p:cNvSpPr/>
          <p:nvPr/>
        </p:nvSpPr>
        <p:spPr>
          <a:xfrm>
            <a:off x="957981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6BFA448-BE65-4F9E-A1E5-B32ADCE01355}"/>
              </a:ext>
            </a:extLst>
          </p:cNvPr>
          <p:cNvSpPr/>
          <p:nvPr/>
        </p:nvSpPr>
        <p:spPr>
          <a:xfrm>
            <a:off x="2521281" y="167372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6238E253-6A35-42C2-9CCD-22C4F66E2D63}"/>
              </a:ext>
            </a:extLst>
          </p:cNvPr>
          <p:cNvSpPr/>
          <p:nvPr/>
        </p:nvSpPr>
        <p:spPr>
          <a:xfrm>
            <a:off x="4874126" y="1673727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D251D237-8915-4DCB-8951-9EC6C7818467}"/>
              </a:ext>
            </a:extLst>
          </p:cNvPr>
          <p:cNvSpPr/>
          <p:nvPr/>
        </p:nvSpPr>
        <p:spPr>
          <a:xfrm>
            <a:off x="7226971" y="1673727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88206DA6-D1B5-45CD-9374-7109FFBD9FA5}"/>
              </a:ext>
            </a:extLst>
          </p:cNvPr>
          <p:cNvSpPr/>
          <p:nvPr/>
        </p:nvSpPr>
        <p:spPr>
          <a:xfrm>
            <a:off x="168436" y="242943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B7AAA683-149F-4948-9C41-0C74B946087E}"/>
              </a:ext>
            </a:extLst>
          </p:cNvPr>
          <p:cNvSpPr/>
          <p:nvPr/>
        </p:nvSpPr>
        <p:spPr>
          <a:xfrm>
            <a:off x="9579816" y="242943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0DC9DF8B-4D0B-46B3-8F44-84FBBBE0F7B4}"/>
              </a:ext>
            </a:extLst>
          </p:cNvPr>
          <p:cNvSpPr/>
          <p:nvPr/>
        </p:nvSpPr>
        <p:spPr>
          <a:xfrm>
            <a:off x="2521281" y="2429435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F657A6E0-D440-4E24-B555-655CD879CCE6}"/>
              </a:ext>
            </a:extLst>
          </p:cNvPr>
          <p:cNvSpPr/>
          <p:nvPr/>
        </p:nvSpPr>
        <p:spPr>
          <a:xfrm>
            <a:off x="4874126" y="2429435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531507FF-ABFD-4933-B12B-443D40170813}"/>
              </a:ext>
            </a:extLst>
          </p:cNvPr>
          <p:cNvSpPr/>
          <p:nvPr/>
        </p:nvSpPr>
        <p:spPr>
          <a:xfrm>
            <a:off x="7226971" y="2429435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BA803469-1584-44AE-986C-0FB228F2B0F1}"/>
              </a:ext>
            </a:extLst>
          </p:cNvPr>
          <p:cNvSpPr/>
          <p:nvPr/>
        </p:nvSpPr>
        <p:spPr>
          <a:xfrm>
            <a:off x="168436" y="318514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9269B48-5FF2-40CD-9BE3-14F129C1D047}"/>
              </a:ext>
            </a:extLst>
          </p:cNvPr>
          <p:cNvSpPr/>
          <p:nvPr/>
        </p:nvSpPr>
        <p:spPr>
          <a:xfrm>
            <a:off x="9579816" y="318514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02A1AD3A-6623-4F09-9095-71B9A98567BF}"/>
              </a:ext>
            </a:extLst>
          </p:cNvPr>
          <p:cNvSpPr/>
          <p:nvPr/>
        </p:nvSpPr>
        <p:spPr>
          <a:xfrm>
            <a:off x="2521281" y="3185143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40EC4C2F-9FFD-4DAA-85A2-5BB626ABC9BF}"/>
              </a:ext>
            </a:extLst>
          </p:cNvPr>
          <p:cNvSpPr/>
          <p:nvPr/>
        </p:nvSpPr>
        <p:spPr>
          <a:xfrm>
            <a:off x="4874126" y="3185143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936CA97-379C-4A6E-9C63-B4F14D902B5A}"/>
              </a:ext>
            </a:extLst>
          </p:cNvPr>
          <p:cNvSpPr/>
          <p:nvPr/>
        </p:nvSpPr>
        <p:spPr>
          <a:xfrm>
            <a:off x="7226971" y="3185143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CFC47CDF-3078-4CB8-B835-2F4A5CA3295E}"/>
              </a:ext>
            </a:extLst>
          </p:cNvPr>
          <p:cNvSpPr/>
          <p:nvPr/>
        </p:nvSpPr>
        <p:spPr>
          <a:xfrm>
            <a:off x="168436" y="3940851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BAB6DC15-5032-4EA6-B751-44AA87ADBC8B}"/>
              </a:ext>
            </a:extLst>
          </p:cNvPr>
          <p:cNvSpPr/>
          <p:nvPr/>
        </p:nvSpPr>
        <p:spPr>
          <a:xfrm>
            <a:off x="9579816" y="3940851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2A27F2EA-25E2-4F0D-9075-412EE55E0471}"/>
              </a:ext>
            </a:extLst>
          </p:cNvPr>
          <p:cNvSpPr/>
          <p:nvPr/>
        </p:nvSpPr>
        <p:spPr>
          <a:xfrm>
            <a:off x="2521281" y="3940851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00F5BC86-4D2B-4F69-8467-CC2E63822716}"/>
              </a:ext>
            </a:extLst>
          </p:cNvPr>
          <p:cNvSpPr/>
          <p:nvPr/>
        </p:nvSpPr>
        <p:spPr>
          <a:xfrm>
            <a:off x="4874126" y="3940851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A216EA23-EE24-4F7D-9427-56EC954A7442}"/>
              </a:ext>
            </a:extLst>
          </p:cNvPr>
          <p:cNvSpPr/>
          <p:nvPr/>
        </p:nvSpPr>
        <p:spPr>
          <a:xfrm>
            <a:off x="7226971" y="3940851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CD5EDEBD-5652-4C84-BF72-F5BCAD1A0E8F}"/>
              </a:ext>
            </a:extLst>
          </p:cNvPr>
          <p:cNvSpPr/>
          <p:nvPr/>
        </p:nvSpPr>
        <p:spPr>
          <a:xfrm>
            <a:off x="168436" y="4696559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3F526D0F-56EA-425C-B61C-1CF6EE5C8532}"/>
              </a:ext>
            </a:extLst>
          </p:cNvPr>
          <p:cNvSpPr/>
          <p:nvPr/>
        </p:nvSpPr>
        <p:spPr>
          <a:xfrm>
            <a:off x="9579816" y="4696559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AD21BCB5-1E0A-4DE1-9F2A-9BE4831BCC25}"/>
              </a:ext>
            </a:extLst>
          </p:cNvPr>
          <p:cNvSpPr/>
          <p:nvPr/>
        </p:nvSpPr>
        <p:spPr>
          <a:xfrm>
            <a:off x="2521281" y="4696559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A3A8A8D8-BDBD-4B13-8CB7-21A8A841D180}"/>
              </a:ext>
            </a:extLst>
          </p:cNvPr>
          <p:cNvSpPr/>
          <p:nvPr/>
        </p:nvSpPr>
        <p:spPr>
          <a:xfrm>
            <a:off x="4874126" y="4696559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FEC786C8-E99A-435A-99E8-FFD9BA9F7DAE}"/>
              </a:ext>
            </a:extLst>
          </p:cNvPr>
          <p:cNvSpPr/>
          <p:nvPr/>
        </p:nvSpPr>
        <p:spPr>
          <a:xfrm>
            <a:off x="7226971" y="4696559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79ED14C6-8864-40FE-8202-9A17AE7A5D8A}"/>
              </a:ext>
            </a:extLst>
          </p:cNvPr>
          <p:cNvSpPr/>
          <p:nvPr/>
        </p:nvSpPr>
        <p:spPr>
          <a:xfrm>
            <a:off x="168436" y="545226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Load data</a:t>
            </a: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E335ED5E-8C18-4B0B-BA21-7BA2F741652C}"/>
              </a:ext>
            </a:extLst>
          </p:cNvPr>
          <p:cNvSpPr/>
          <p:nvPr/>
        </p:nvSpPr>
        <p:spPr>
          <a:xfrm>
            <a:off x="9579816" y="545226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D39F03A6-A409-4FEC-87C4-88BB653C2262}"/>
              </a:ext>
            </a:extLst>
          </p:cNvPr>
          <p:cNvSpPr/>
          <p:nvPr/>
        </p:nvSpPr>
        <p:spPr>
          <a:xfrm>
            <a:off x="2521281" y="545226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226C2262-EA99-428A-9E1C-7AEC8CC00877}"/>
              </a:ext>
            </a:extLst>
          </p:cNvPr>
          <p:cNvSpPr/>
          <p:nvPr/>
        </p:nvSpPr>
        <p:spPr>
          <a:xfrm>
            <a:off x="4874126" y="5452267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6E0D4AAE-9B0E-4EC4-B604-209DBD690191}"/>
              </a:ext>
            </a:extLst>
          </p:cNvPr>
          <p:cNvSpPr/>
          <p:nvPr/>
        </p:nvSpPr>
        <p:spPr>
          <a:xfrm>
            <a:off x="7226971" y="5452267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</p:spTree>
    <p:extLst>
      <p:ext uri="{BB962C8B-B14F-4D97-AF65-F5344CB8AC3E}">
        <p14:creationId xmlns:p14="http://schemas.microsoft.com/office/powerpoint/2010/main" val="2449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8" grpId="0" animBg="1"/>
      <p:bldP spid="28" grpId="1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7" grpId="1" animBg="1"/>
      <p:bldP spid="33" grpId="0" animBg="1"/>
      <p:bldP spid="34" grpId="0" animBg="1"/>
      <p:bldP spid="34" grpId="1" animBg="1"/>
      <p:bldP spid="35" grpId="0" animBg="1"/>
      <p:bldP spid="36" grpId="0" animBg="1"/>
      <p:bldP spid="37" grpId="0" animBg="1"/>
      <p:bldP spid="37" grpId="1" animBg="1"/>
      <p:bldP spid="38" grpId="0" animBg="1"/>
      <p:bldP spid="39" grpId="0" animBg="1"/>
      <p:bldP spid="40" grpId="0" animBg="1"/>
      <p:bldP spid="4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ogo">
            <a:extLst>
              <a:ext uri="{FF2B5EF4-FFF2-40B4-BE49-F238E27FC236}">
                <a16:creationId xmlns:a16="http://schemas.microsoft.com/office/drawing/2014/main" id="{C7A38802-CC24-D19F-6A3A-92C847525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55" y="4401664"/>
            <a:ext cx="872410" cy="872410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34115E8-82F2-4D75-B2E4-D730B111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Optimal performance through smart memory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03225F-7B7D-49AB-BF5E-649F63754C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Even better: Distribute tasks between parallelized computation systems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A7C63DD5-108D-48C4-97E5-F9CD07CAE7EA}"/>
              </a:ext>
            </a:extLst>
          </p:cNvPr>
          <p:cNvSpPr/>
          <p:nvPr/>
        </p:nvSpPr>
        <p:spPr>
          <a:xfrm>
            <a:off x="9579816" y="167372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B7AAA683-149F-4948-9C41-0C74B946087E}"/>
              </a:ext>
            </a:extLst>
          </p:cNvPr>
          <p:cNvSpPr/>
          <p:nvPr/>
        </p:nvSpPr>
        <p:spPr>
          <a:xfrm>
            <a:off x="9579816" y="2429435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9269B48-5FF2-40CD-9BE3-14F129C1D047}"/>
              </a:ext>
            </a:extLst>
          </p:cNvPr>
          <p:cNvSpPr/>
          <p:nvPr/>
        </p:nvSpPr>
        <p:spPr>
          <a:xfrm>
            <a:off x="9579816" y="3185143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BAB6DC15-5032-4EA6-B751-44AA87ADBC8B}"/>
              </a:ext>
            </a:extLst>
          </p:cNvPr>
          <p:cNvSpPr/>
          <p:nvPr/>
        </p:nvSpPr>
        <p:spPr>
          <a:xfrm>
            <a:off x="9579816" y="3940851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A216EA23-EE24-4F7D-9427-56EC954A7442}"/>
              </a:ext>
            </a:extLst>
          </p:cNvPr>
          <p:cNvSpPr/>
          <p:nvPr/>
        </p:nvSpPr>
        <p:spPr>
          <a:xfrm>
            <a:off x="7226971" y="3940851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3F526D0F-56EA-425C-B61C-1CF6EE5C8532}"/>
              </a:ext>
            </a:extLst>
          </p:cNvPr>
          <p:cNvSpPr/>
          <p:nvPr/>
        </p:nvSpPr>
        <p:spPr>
          <a:xfrm>
            <a:off x="9579816" y="4696559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A3A8A8D8-BDBD-4B13-8CB7-21A8A841D180}"/>
              </a:ext>
            </a:extLst>
          </p:cNvPr>
          <p:cNvSpPr/>
          <p:nvPr/>
        </p:nvSpPr>
        <p:spPr>
          <a:xfrm>
            <a:off x="4874126" y="4696559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FEC786C8-E99A-435A-99E8-FFD9BA9F7DAE}"/>
              </a:ext>
            </a:extLst>
          </p:cNvPr>
          <p:cNvSpPr/>
          <p:nvPr/>
        </p:nvSpPr>
        <p:spPr>
          <a:xfrm>
            <a:off x="7226971" y="4696559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E335ED5E-8C18-4B0B-BA21-7BA2F741652C}"/>
              </a:ext>
            </a:extLst>
          </p:cNvPr>
          <p:cNvSpPr/>
          <p:nvPr/>
        </p:nvSpPr>
        <p:spPr>
          <a:xfrm>
            <a:off x="9579816" y="5452267"/>
            <a:ext cx="2443748" cy="57751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Save data</a:t>
            </a: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D39F03A6-A409-4FEC-87C4-88BB653C2262}"/>
              </a:ext>
            </a:extLst>
          </p:cNvPr>
          <p:cNvSpPr/>
          <p:nvPr/>
        </p:nvSpPr>
        <p:spPr>
          <a:xfrm>
            <a:off x="2521281" y="5452267"/>
            <a:ext cx="2443748" cy="57751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Preprocessing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226C2262-EA99-428A-9E1C-7AEC8CC00877}"/>
              </a:ext>
            </a:extLst>
          </p:cNvPr>
          <p:cNvSpPr/>
          <p:nvPr/>
        </p:nvSpPr>
        <p:spPr>
          <a:xfrm>
            <a:off x="4874126" y="5452267"/>
            <a:ext cx="2443748" cy="57751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Transformation</a:t>
            </a: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6E0D4AAE-9B0E-4EC4-B604-209DBD690191}"/>
              </a:ext>
            </a:extLst>
          </p:cNvPr>
          <p:cNvSpPr/>
          <p:nvPr/>
        </p:nvSpPr>
        <p:spPr>
          <a:xfrm>
            <a:off x="7226971" y="5452267"/>
            <a:ext cx="2443748" cy="577515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42" name="Speech Bubble: Rectangle 41">
            <a:extLst>
              <a:ext uri="{FF2B5EF4-FFF2-40B4-BE49-F238E27FC236}">
                <a16:creationId xmlns:a16="http://schemas.microsoft.com/office/drawing/2014/main" id="{E87E0158-861E-4F55-8E0B-AA1B9CF639C3}"/>
              </a:ext>
            </a:extLst>
          </p:cNvPr>
          <p:cNvSpPr/>
          <p:nvPr/>
        </p:nvSpPr>
        <p:spPr>
          <a:xfrm>
            <a:off x="3638884" y="1583927"/>
            <a:ext cx="2903621" cy="1743242"/>
          </a:xfrm>
          <a:prstGeom prst="wedgeRectCallout">
            <a:avLst>
              <a:gd name="adj1" fmla="val 84886"/>
              <a:gd name="adj2" fmla="val 50230"/>
            </a:avLst>
          </a:prstGeom>
          <a:ln w="38100">
            <a:solidFill>
              <a:srgbClr val="FFD30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 this strategy, advanced programming skills are necessary.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16A075-4A23-0517-172E-85B4643EA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58" y="2484717"/>
            <a:ext cx="2333844" cy="1026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5AD6F7-616A-9867-692F-552E6AB94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40" y="1658623"/>
            <a:ext cx="3005082" cy="1001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2DA1A8-0532-611D-7B47-6AA2E5218475}"/>
              </a:ext>
            </a:extLst>
          </p:cNvPr>
          <p:cNvSpPr txBox="1"/>
          <p:nvPr/>
        </p:nvSpPr>
        <p:spPr>
          <a:xfrm>
            <a:off x="4354431" y="6228784"/>
            <a:ext cx="5414294" cy="4770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/>
              </a:rPr>
              <a:t>https://www.python.org/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900" dirty="0">
                <a:hlinkClick r:id="rId7"/>
              </a:rPr>
              <a:t>https://www.dask.org/</a:t>
            </a:r>
            <a:r>
              <a:rPr lang="en-US" sz="900" dirty="0"/>
              <a:t> </a:t>
            </a:r>
            <a:r>
              <a:rPr lang="en-US" sz="900" dirty="0">
                <a:hlinkClick r:id="rId8"/>
              </a:rPr>
              <a:t>https://cupy.dev</a:t>
            </a:r>
            <a:r>
              <a:rPr lang="en-US" sz="900" dirty="0"/>
              <a:t> </a:t>
            </a:r>
            <a:r>
              <a:rPr lang="en-US" sz="900" dirty="0">
                <a:hlinkClick r:id="rId9"/>
              </a:rPr>
              <a:t>https://clesperanto.net</a:t>
            </a:r>
            <a:r>
              <a:rPr lang="en-US" sz="9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BD0A4A-BABD-08AC-774B-9569F126DE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974" y="3358199"/>
            <a:ext cx="2481259" cy="10016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E23EE0-286F-4658-9A46-A9E8D33C284B}"/>
              </a:ext>
            </a:extLst>
          </p:cNvPr>
          <p:cNvSpPr txBox="1"/>
          <p:nvPr/>
        </p:nvSpPr>
        <p:spPr>
          <a:xfrm>
            <a:off x="1191008" y="4504021"/>
            <a:ext cx="2039469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66" hangingPunct="0"/>
            <a:r>
              <a:rPr lang="en-US" sz="2200" dirty="0" err="1"/>
              <a:t>p</a:t>
            </a:r>
            <a:r>
              <a:rPr lang="en-US" sz="2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yopencl</a:t>
            </a:r>
            <a:r>
              <a:rPr lang="en-US" sz="2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/ </a:t>
            </a:r>
            <a:r>
              <a:rPr lang="en-US" sz="2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clesperanto</a:t>
            </a:r>
            <a:endParaRPr lang="en-US" sz="2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600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FD776-C73A-49F6-AFFC-807FFD67C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58D37-F391-46F4-A6EC-DC6F36F8F2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C00000"/>
                </a:solidFill>
              </a:rPr>
              <a:t>last</a:t>
            </a:r>
            <a:r>
              <a:rPr lang="en-US" dirty="0"/>
              <a:t> perimeter against big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E77A49-68F8-47A6-B216-70E817F24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450" y="2754860"/>
            <a:ext cx="2948336" cy="3179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032004-5F8C-49B1-923E-B8A655472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146" y="1691616"/>
            <a:ext cx="2948336" cy="3179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84B3A5-5D1E-4F5C-8D7D-E055CFA32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03" y="1691616"/>
            <a:ext cx="2948336" cy="3179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1AE6B1-B2C6-481F-B7D4-CEEEC5EB2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007" y="2754860"/>
            <a:ext cx="2948336" cy="3179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39D42B-D4B3-4B85-8355-1511EB49E594}"/>
              </a:ext>
            </a:extLst>
          </p:cNvPr>
          <p:cNvSpPr txBox="1"/>
          <p:nvPr/>
        </p:nvSpPr>
        <p:spPr>
          <a:xfrm>
            <a:off x="6399583" y="1602408"/>
            <a:ext cx="5792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If the image is too large for the computer memory, image processing as a whole is </a:t>
            </a:r>
            <a:r>
              <a:rPr lang="en-US" sz="2000" i="1" dirty="0"/>
              <a:t>not possible.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91C941-3DA7-4F7D-B62F-4700B3A25892}"/>
              </a:ext>
            </a:extLst>
          </p:cNvPr>
          <p:cNvSpPr txBox="1"/>
          <p:nvPr/>
        </p:nvSpPr>
        <p:spPr>
          <a:xfrm>
            <a:off x="517962" y="5594467"/>
            <a:ext cx="5219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Processing tile-by-tile poses new challenges</a:t>
            </a:r>
          </a:p>
        </p:txBody>
      </p:sp>
    </p:spTree>
    <p:extLst>
      <p:ext uri="{BB962C8B-B14F-4D97-AF65-F5344CB8AC3E}">
        <p14:creationId xmlns:p14="http://schemas.microsoft.com/office/powerpoint/2010/main" val="377414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4D3AE-ED29-4122-8CA1-1183F868F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C33B3-41FD-4A00-AE53-C041759FCB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Example: Gaussian blur (sigma = 20)</a:t>
            </a:r>
          </a:p>
          <a:p>
            <a:r>
              <a:rPr lang="en-US" dirty="0"/>
              <a:t>Solution: Process with overlapping tiles (size + margin)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305AC3-668C-4319-91E1-A9227843E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550" y="2492953"/>
            <a:ext cx="3238794" cy="34922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65B237-286C-4BD0-987F-A22D45E47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745" y="2492953"/>
            <a:ext cx="3238794" cy="3492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4E0040-5F85-4A32-9A0A-26C1F855F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40" y="2492953"/>
            <a:ext cx="3238794" cy="349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040E3F-83BF-4DE3-8D8E-1D1A27456C43}"/>
              </a:ext>
            </a:extLst>
          </p:cNvPr>
          <p:cNvSpPr txBox="1"/>
          <p:nvPr/>
        </p:nvSpPr>
        <p:spPr>
          <a:xfrm>
            <a:off x="402293" y="2124634"/>
            <a:ext cx="3560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Margin: 0 pixels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BD065-E5AA-4413-985A-BA810DE32B0D}"/>
              </a:ext>
            </a:extLst>
          </p:cNvPr>
          <p:cNvSpPr txBox="1"/>
          <p:nvPr/>
        </p:nvSpPr>
        <p:spPr>
          <a:xfrm>
            <a:off x="4198099" y="2124633"/>
            <a:ext cx="3560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Margin: 10 pixels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661A5F-2030-4F5C-99C4-18EE52A53B32}"/>
              </a:ext>
            </a:extLst>
          </p:cNvPr>
          <p:cNvSpPr txBox="1"/>
          <p:nvPr/>
        </p:nvSpPr>
        <p:spPr>
          <a:xfrm>
            <a:off x="7993904" y="2124633"/>
            <a:ext cx="3560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Margin: 20 pixels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81E709C0-4B9C-4742-AF84-6C7D3386C879}"/>
              </a:ext>
            </a:extLst>
          </p:cNvPr>
          <p:cNvSpPr/>
          <p:nvPr/>
        </p:nvSpPr>
        <p:spPr>
          <a:xfrm>
            <a:off x="8653346" y="1080656"/>
            <a:ext cx="3242440" cy="914399"/>
          </a:xfrm>
          <a:prstGeom prst="wedge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Optimal margin size depends on algorithm and its parameters</a:t>
            </a:r>
          </a:p>
        </p:txBody>
      </p:sp>
    </p:spTree>
    <p:extLst>
      <p:ext uri="{BB962C8B-B14F-4D97-AF65-F5344CB8AC3E}">
        <p14:creationId xmlns:p14="http://schemas.microsoft.com/office/powerpoint/2010/main" val="199170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7B9389-6115-4705-8C18-203686536448}"/>
              </a:ext>
            </a:extLst>
          </p:cNvPr>
          <p:cNvSpPr/>
          <p:nvPr/>
        </p:nvSpPr>
        <p:spPr>
          <a:xfrm>
            <a:off x="6191251" y="1902653"/>
            <a:ext cx="4306824" cy="4045688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72x72 pixels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7363F9-3946-4759-9DBE-711134F39243}"/>
              </a:ext>
            </a:extLst>
          </p:cNvPr>
          <p:cNvSpPr/>
          <p:nvPr/>
        </p:nvSpPr>
        <p:spPr>
          <a:xfrm>
            <a:off x="6921950" y="2655129"/>
            <a:ext cx="2945950" cy="2711115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52x52 pixels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4D3AE-ED29-4122-8CA1-1183F868F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2" y="66935"/>
            <a:ext cx="10267951" cy="812280"/>
          </a:xfrm>
        </p:spPr>
        <p:txBody>
          <a:bodyPr/>
          <a:lstStyle/>
          <a:p>
            <a:r>
              <a:rPr lang="en-US" dirty="0"/>
              <a:t>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C33B3-41FD-4A00-AE53-C041759FCB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879215"/>
            <a:ext cx="10644901" cy="4550036"/>
          </a:xfrm>
        </p:spPr>
        <p:txBody>
          <a:bodyPr/>
          <a:lstStyle/>
          <a:p>
            <a:r>
              <a:rPr lang="en-US" dirty="0"/>
              <a:t>Example: Gaussian blur (sigma = 20 pixels)</a:t>
            </a:r>
          </a:p>
          <a:p>
            <a:r>
              <a:rPr lang="en-US" dirty="0"/>
              <a:t>Solution: Process with overlapping tiles (size + margin)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FACD7D-AE9F-4606-945F-6A818DDB0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98" y="1909958"/>
            <a:ext cx="3735695" cy="40279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CBF6DE-9576-4D6E-A8D4-170FE67B9E80}"/>
              </a:ext>
            </a:extLst>
          </p:cNvPr>
          <p:cNvSpPr/>
          <p:nvPr/>
        </p:nvSpPr>
        <p:spPr>
          <a:xfrm>
            <a:off x="7556725" y="3345692"/>
            <a:ext cx="1676400" cy="149405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Tile </a:t>
            </a:r>
          </a:p>
          <a:p>
            <a:pPr algn="ctr"/>
            <a:r>
              <a:rPr lang="en-US" sz="2000" dirty="0"/>
              <a:t>32x32 pixels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E641D6-C914-4757-AAFE-27EC8C75F57E}"/>
              </a:ext>
            </a:extLst>
          </p:cNvPr>
          <p:cNvSpPr txBox="1"/>
          <p:nvPr/>
        </p:nvSpPr>
        <p:spPr>
          <a:xfrm>
            <a:off x="7140160" y="2678578"/>
            <a:ext cx="2453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Margin: 10 pixels</a:t>
            </a:r>
          </a:p>
          <a:p>
            <a:r>
              <a:rPr lang="en-US" sz="2000" dirty="0"/>
              <a:t>Size: 2.7x original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BAC48C-B2C7-4329-8A40-11FFBB4205C8}"/>
              </a:ext>
            </a:extLst>
          </p:cNvPr>
          <p:cNvSpPr txBox="1"/>
          <p:nvPr/>
        </p:nvSpPr>
        <p:spPr>
          <a:xfrm>
            <a:off x="6921950" y="1934944"/>
            <a:ext cx="294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Margin: 20 pixels</a:t>
            </a:r>
          </a:p>
          <a:p>
            <a:pPr algn="ctr"/>
            <a:r>
              <a:rPr lang="en-US" sz="2000" dirty="0"/>
              <a:t>Size: 5x original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3D9414B8-5E27-4B37-B1DB-DAF25D51BA46}"/>
              </a:ext>
            </a:extLst>
          </p:cNvPr>
          <p:cNvSpPr/>
          <p:nvPr/>
        </p:nvSpPr>
        <p:spPr>
          <a:xfrm>
            <a:off x="8653346" y="914401"/>
            <a:ext cx="3242440" cy="914399"/>
          </a:xfrm>
          <a:prstGeom prst="wedge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Computation time depends on tile size and margin width</a:t>
            </a:r>
          </a:p>
        </p:txBody>
      </p:sp>
    </p:spTree>
    <p:extLst>
      <p:ext uri="{BB962C8B-B14F-4D97-AF65-F5344CB8AC3E}">
        <p14:creationId xmlns:p14="http://schemas.microsoft.com/office/powerpoint/2010/main" val="40742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/>
      <p:bldP spid="12" grpId="0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4A18-C313-485D-85BA-D2583EFB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14CE-829D-4CEE-9272-E8A958F65A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Some algorithms are hard to solve by processing tiles</a:t>
            </a:r>
          </a:p>
          <a:p>
            <a:r>
              <a:rPr lang="en-US" sz="2400" dirty="0"/>
              <a:t>Example: Connected component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4BE6D-7275-402F-ACAA-598169130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" y="2113156"/>
            <a:ext cx="3329838" cy="3814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A81DEC-CE53-4BA9-8D34-D335B957B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990" y="2113156"/>
            <a:ext cx="3329838" cy="38144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C8E978-15FE-4A5C-B92A-C71050EDF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9766" y="2113156"/>
            <a:ext cx="3329838" cy="3814403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924559A7-FE5A-4445-8AA0-EFBB13631CC3}"/>
              </a:ext>
            </a:extLst>
          </p:cNvPr>
          <p:cNvSpPr/>
          <p:nvPr/>
        </p:nvSpPr>
        <p:spPr>
          <a:xfrm>
            <a:off x="8965580" y="914401"/>
            <a:ext cx="3124836" cy="1198754"/>
          </a:xfrm>
          <a:prstGeom prst="wedge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Checking which labels touch and combine them is feasible.</a:t>
            </a:r>
          </a:p>
        </p:txBody>
      </p:sp>
    </p:spTree>
    <p:extLst>
      <p:ext uri="{BB962C8B-B14F-4D97-AF65-F5344CB8AC3E}">
        <p14:creationId xmlns:p14="http://schemas.microsoft.com/office/powerpoint/2010/main" val="185542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4A18-C313-485D-85BA-D2583EFB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14CE-829D-4CEE-9272-E8A958F65A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Some algorithms are hard to solve by processing tiles</a:t>
            </a:r>
          </a:p>
          <a:p>
            <a:r>
              <a:rPr lang="en-US" sz="2400" dirty="0"/>
              <a:t>Example: Connected component analysis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F2902A-A7A7-472C-9DE3-75663A937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82" y="2275178"/>
            <a:ext cx="3387341" cy="3652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23B540-EB65-4B44-9575-1F0ADE87F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449" y="2275178"/>
            <a:ext cx="3387341" cy="36523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8E9D6D-B3EF-45BA-8A65-4038A3185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5" y="2275179"/>
            <a:ext cx="3387341" cy="3652381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0D8BD07B-B737-4859-9C88-F0541901282D}"/>
              </a:ext>
            </a:extLst>
          </p:cNvPr>
          <p:cNvSpPr/>
          <p:nvPr/>
        </p:nvSpPr>
        <p:spPr>
          <a:xfrm>
            <a:off x="8965580" y="914401"/>
            <a:ext cx="3124836" cy="1198754"/>
          </a:xfrm>
          <a:prstGeom prst="wedge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There are algorithms for that, but hardly available tools.</a:t>
            </a:r>
          </a:p>
        </p:txBody>
      </p:sp>
    </p:spTree>
    <p:extLst>
      <p:ext uri="{BB962C8B-B14F-4D97-AF65-F5344CB8AC3E}">
        <p14:creationId xmlns:p14="http://schemas.microsoft.com/office/powerpoint/2010/main" val="238202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2D0007-412F-7A0A-D638-6F9EED87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Tiled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r>
              <a:rPr lang="de-DE" dirty="0"/>
              <a:t> in Python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199AF1-8BA3-DDF0-484E-9A3C702159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09395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Key: </a:t>
            </a:r>
            <a:r>
              <a:rPr lang="de-DE" dirty="0" err="1"/>
              <a:t>tiled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formats</a:t>
            </a:r>
            <a:r>
              <a:rPr lang="de-DE" dirty="0"/>
              <a:t>, </a:t>
            </a:r>
            <a:r>
              <a:rPr lang="de-DE" dirty="0" err="1"/>
              <a:t>for</a:t>
            </a:r>
            <a:r>
              <a:rPr lang="de-DE" dirty="0"/>
              <a:t> parallel, </a:t>
            </a:r>
            <a:r>
              <a:rPr lang="de-DE" dirty="0" err="1"/>
              <a:t>distributed</a:t>
            </a:r>
            <a:r>
              <a:rPr lang="de-DE" dirty="0"/>
              <a:t>, </a:t>
            </a:r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loading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C66C4A-19FF-B520-0CD4-AEB6FC16EE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54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23C315-0DB5-8580-6F5C-2FDBD43C4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051" y="2405690"/>
            <a:ext cx="6727324" cy="310787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18C4F0-8A3C-4B5B-C3B8-CC731190631F}"/>
              </a:ext>
            </a:extLst>
          </p:cNvPr>
          <p:cNvCxnSpPr/>
          <p:nvPr/>
        </p:nvCxnSpPr>
        <p:spPr>
          <a:xfrm>
            <a:off x="7704499" y="1530036"/>
            <a:ext cx="0" cy="8756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0B503B0-83AB-257C-2720-9E846E61C9F1}"/>
              </a:ext>
            </a:extLst>
          </p:cNvPr>
          <p:cNvSpPr/>
          <p:nvPr/>
        </p:nvSpPr>
        <p:spPr>
          <a:xfrm>
            <a:off x="8526712" y="1344440"/>
            <a:ext cx="2192079" cy="997876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After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pixel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yet</a:t>
            </a:r>
            <a:r>
              <a:rPr lang="de-DE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F881DB-91F8-8E73-C1F4-DE7B91EE0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71" y="1639282"/>
            <a:ext cx="5470178" cy="411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19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57FB-2500-6F2D-C1D5-802CE081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Tiled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r>
              <a:rPr lang="de-DE" dirty="0"/>
              <a:t> in Python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568DF-738C-F49D-0A77-835F3A56F5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17625"/>
          </a:xfrm>
        </p:spPr>
        <p:txBody>
          <a:bodyPr/>
          <a:lstStyle/>
          <a:p>
            <a:r>
              <a:rPr lang="de-DE" dirty="0" err="1"/>
              <a:t>Lazy</a:t>
            </a:r>
            <a:r>
              <a:rPr lang="de-DE" dirty="0"/>
              <a:t> </a:t>
            </a:r>
            <a:r>
              <a:rPr lang="de-DE" dirty="0" err="1"/>
              <a:t>processing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B8BB21-9273-4C0C-104D-19012349D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20" y="2405690"/>
            <a:ext cx="5638112" cy="363297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AAFE34-6342-3A9F-B46C-DD8372519CAE}"/>
              </a:ext>
            </a:extLst>
          </p:cNvPr>
          <p:cNvCxnSpPr/>
          <p:nvPr/>
        </p:nvCxnSpPr>
        <p:spPr>
          <a:xfrm>
            <a:off x="1249378" y="1530036"/>
            <a:ext cx="0" cy="8756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87E0346-55B3-5594-9E42-9CEF461DA741}"/>
              </a:ext>
            </a:extLst>
          </p:cNvPr>
          <p:cNvSpPr/>
          <p:nvPr/>
        </p:nvSpPr>
        <p:spPr>
          <a:xfrm>
            <a:off x="3556503" y="1371600"/>
            <a:ext cx="2436185" cy="103409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After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pixel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processed</a:t>
            </a:r>
            <a:r>
              <a:rPr lang="de-DE" dirty="0"/>
              <a:t>  </a:t>
            </a:r>
            <a:r>
              <a:rPr lang="de-DE" dirty="0" err="1"/>
              <a:t>yet</a:t>
            </a:r>
            <a:r>
              <a:rPr lang="de-DE" dirty="0"/>
              <a:t>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BF71D7-76F3-17AB-4D98-C72BAC5F6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47" y="2405691"/>
            <a:ext cx="4578421" cy="2769464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477C2EED-1D6E-CE04-36F0-A8D130C7AE1E}"/>
              </a:ext>
            </a:extLst>
          </p:cNvPr>
          <p:cNvSpPr/>
          <p:nvPr/>
        </p:nvSpPr>
        <p:spPr>
          <a:xfrm>
            <a:off x="8635498" y="1371600"/>
            <a:ext cx="1413848" cy="103409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After </a:t>
            </a:r>
            <a:r>
              <a:rPr lang="de-DE" dirty="0" err="1"/>
              <a:t>that</a:t>
            </a:r>
            <a:r>
              <a:rPr lang="de-DE" dirty="0"/>
              <a:t>,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avaialble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563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EDE2-8FFB-C0D5-0569-79D2F3E1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Tiling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/out </a:t>
            </a:r>
            <a:r>
              <a:rPr lang="de-DE" dirty="0" err="1"/>
              <a:t>overlap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AEEAE-CEAE-122F-1B9E-B486B4B9EF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/>
          <a:lstStyle/>
          <a:p>
            <a:r>
              <a:rPr lang="de-DE" dirty="0"/>
              <a:t>Processing of </a:t>
            </a:r>
            <a:r>
              <a:rPr lang="de-DE" dirty="0" err="1"/>
              <a:t>images</a:t>
            </a:r>
            <a:r>
              <a:rPr lang="de-DE" dirty="0"/>
              <a:t> in </a:t>
            </a:r>
            <a:r>
              <a:rPr lang="de-DE" dirty="0" err="1"/>
              <a:t>tiles</a:t>
            </a:r>
            <a:r>
              <a:rPr lang="de-DE" dirty="0"/>
              <a:t>: </a:t>
            </a:r>
            <a:r>
              <a:rPr lang="de-DE" dirty="0" err="1"/>
              <a:t>artifacts</a:t>
            </a:r>
            <a:r>
              <a:rPr lang="de-DE" dirty="0"/>
              <a:t> ad </a:t>
            </a:r>
            <a:r>
              <a:rPr lang="de-DE" dirty="0" err="1"/>
              <a:t>tile</a:t>
            </a:r>
            <a:r>
              <a:rPr lang="de-DE" dirty="0"/>
              <a:t> </a:t>
            </a:r>
            <a:r>
              <a:rPr lang="de-DE" dirty="0" err="1"/>
              <a:t>borders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4C055-0D57-3A08-23E0-BBE4D4243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79" y="1770392"/>
            <a:ext cx="2724150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37F6C1-9B32-7C91-3532-276BC4C6E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024" y="1713400"/>
            <a:ext cx="5849935" cy="712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F97768-CC5D-4752-7D4E-D1DB412E3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024" y="2333976"/>
            <a:ext cx="3581789" cy="7038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A742FB-6AE9-FD75-F581-BCB77EF08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5054" y="1770392"/>
            <a:ext cx="2686050" cy="2590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0968DB-9518-4D9B-1833-5B7070DED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2744" y="4053033"/>
            <a:ext cx="2762250" cy="2628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1B8D08-D746-F6C6-8D17-B885A80C7B7E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2880929" y="3065792"/>
            <a:ext cx="61641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F9A4B5-1564-AA7B-09DF-BF8956AB21D3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2880929" y="3792208"/>
            <a:ext cx="1631815" cy="15752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EC0DCD-CDE6-F499-7972-5079194B3066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7274994" y="3590223"/>
            <a:ext cx="1770060" cy="17772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28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EDE2-8FFB-C0D5-0569-79D2F3E1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Tiling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/out </a:t>
            </a:r>
            <a:r>
              <a:rPr lang="de-DE" dirty="0" err="1"/>
              <a:t>overlap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AEEAE-CEAE-122F-1B9E-B486B4B9EF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/>
          <a:lstStyle/>
          <a:p>
            <a:r>
              <a:rPr lang="de-DE" dirty="0"/>
              <a:t>Processing of </a:t>
            </a:r>
            <a:r>
              <a:rPr lang="de-DE" dirty="0" err="1"/>
              <a:t>images</a:t>
            </a:r>
            <a:r>
              <a:rPr lang="de-DE" dirty="0"/>
              <a:t> in </a:t>
            </a:r>
            <a:r>
              <a:rPr lang="de-DE" dirty="0" err="1"/>
              <a:t>tiles</a:t>
            </a:r>
            <a:r>
              <a:rPr lang="de-DE" dirty="0"/>
              <a:t>: </a:t>
            </a:r>
            <a:r>
              <a:rPr lang="de-DE" dirty="0" err="1"/>
              <a:t>artifacts</a:t>
            </a:r>
            <a:r>
              <a:rPr lang="de-DE" dirty="0"/>
              <a:t> at </a:t>
            </a:r>
            <a:r>
              <a:rPr lang="de-DE" dirty="0" err="1"/>
              <a:t>tile</a:t>
            </a:r>
            <a:r>
              <a:rPr lang="de-DE" dirty="0"/>
              <a:t> </a:t>
            </a:r>
            <a:r>
              <a:rPr lang="de-DE" dirty="0" err="1"/>
              <a:t>borders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4C055-0D57-3A08-23E0-BBE4D4243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79" y="1770392"/>
            <a:ext cx="2724150" cy="2590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EA0B95-1427-D29C-17F4-ACF387DF1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14" y="1659294"/>
            <a:ext cx="6401743" cy="707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A555E1-4D35-E099-208B-F3DF79183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929" y="2832429"/>
            <a:ext cx="2752725" cy="30670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E413CB-880C-7A9C-BE25-8EBB6D702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736" y="2850535"/>
            <a:ext cx="2743200" cy="304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DCC45B-A12A-8047-CEB2-74934E349B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5018" y="2841482"/>
            <a:ext cx="2781300" cy="30575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60E9B8-D51F-ABC3-F1A7-EA5C85905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400" y="2832429"/>
            <a:ext cx="2781300" cy="30575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CE3986-A626-660B-4660-EFE37E932E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407" y="2318270"/>
            <a:ext cx="2779051" cy="49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0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Segmentation quality estimation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513348" y="4589464"/>
            <a:ext cx="8097386" cy="1404936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rgbClr val="70AD47"/>
                </a:solidFill>
              </a:rPr>
              <a:t>Robert Haase</a:t>
            </a:r>
          </a:p>
          <a:p>
            <a:endParaRPr lang="en-US" sz="2000" dirty="0"/>
          </a:p>
          <a:p>
            <a:r>
              <a:rPr lang="en-US" sz="2000" dirty="0"/>
              <a:t>Reusing materials from Lena Maier-Hein, Annika Reinke (DKFZ) et al. </a:t>
            </a:r>
            <a:br>
              <a:rPr lang="en-US" sz="2000" dirty="0"/>
            </a:br>
            <a:r>
              <a:rPr lang="en-US" sz="2000" dirty="0"/>
              <a:t>and Martin Schätz (Charles Uni Prague)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33954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FFFC62-41F0-FECC-5227-1B6D99F3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FA00C0-32A4-E04E-ABCA-76611F865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1190616"/>
          </a:xfrm>
        </p:spPr>
        <p:txBody>
          <a:bodyPr/>
          <a:lstStyle/>
          <a:p>
            <a:r>
              <a:rPr lang="en-US" dirty="0"/>
              <a:t>Compare label images quantitatively, to know </a:t>
            </a:r>
          </a:p>
          <a:p>
            <a:pPr lvl="1"/>
            <a:r>
              <a:rPr lang="en-US" dirty="0"/>
              <a:t>how “good” a segmentation algorithms is and/or</a:t>
            </a:r>
          </a:p>
          <a:p>
            <a:pPr lvl="1"/>
            <a:r>
              <a:rPr lang="en-US" dirty="0"/>
              <a:t>how “variable” segmentations (from humans or computers are)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258812-674C-B947-0049-83B9476A7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911" y="3453306"/>
            <a:ext cx="2173936" cy="24902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E4E301-DEAE-563D-AA0C-012E7CC1F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976" y="3453306"/>
            <a:ext cx="2173936" cy="2490293"/>
          </a:xfrm>
          <a:prstGeom prst="rect">
            <a:avLst/>
          </a:prstGeom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DFB04428-A802-92DF-327E-B8B05A32301E}"/>
              </a:ext>
            </a:extLst>
          </p:cNvPr>
          <p:cNvSpPr txBox="1"/>
          <p:nvPr/>
        </p:nvSpPr>
        <p:spPr>
          <a:xfrm>
            <a:off x="4011624" y="2697991"/>
            <a:ext cx="3498201" cy="13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How can we know if these results are the same?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05F2EAD1-AE8B-0A0A-F661-C4607C47D7A5}"/>
              </a:ext>
            </a:extLst>
          </p:cNvPr>
          <p:cNvSpPr/>
          <p:nvPr/>
        </p:nvSpPr>
        <p:spPr>
          <a:xfrm rot="17828175">
            <a:off x="7524051" y="2756396"/>
            <a:ext cx="288762" cy="678606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9D71779-7934-B711-812A-F21E2F31D84A}"/>
              </a:ext>
            </a:extLst>
          </p:cNvPr>
          <p:cNvSpPr/>
          <p:nvPr/>
        </p:nvSpPr>
        <p:spPr>
          <a:xfrm rot="3447359">
            <a:off x="3726027" y="2785460"/>
            <a:ext cx="288762" cy="678606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75D8F-9164-8E13-C5F1-834ACC7E994C}"/>
              </a:ext>
            </a:extLst>
          </p:cNvPr>
          <p:cNvSpPr txBox="1"/>
          <p:nvPr/>
        </p:nvSpPr>
        <p:spPr>
          <a:xfrm>
            <a:off x="-136739" y="4005954"/>
            <a:ext cx="2660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Human annotation (“ground truth”)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92F187-F95E-0ABD-3B47-6A1B2562F07E}"/>
              </a:ext>
            </a:extLst>
          </p:cNvPr>
          <p:cNvSpPr txBox="1"/>
          <p:nvPr/>
        </p:nvSpPr>
        <p:spPr>
          <a:xfrm>
            <a:off x="9212912" y="4436841"/>
            <a:ext cx="266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Algorithm result</a:t>
            </a:r>
          </a:p>
        </p:txBody>
      </p:sp>
    </p:spTree>
    <p:extLst>
      <p:ext uri="{BB962C8B-B14F-4D97-AF65-F5344CB8AC3E}">
        <p14:creationId xmlns:p14="http://schemas.microsoft.com/office/powerpoint/2010/main" val="8175979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349B11A-7E5A-FCF1-E2D5-3D1EF3CB9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results vary?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377C6B8-E49E-CF6D-EEF0-A59EF3E67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7438086" cy="5076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Potential reasons of same workflows delivering different results:</a:t>
            </a:r>
          </a:p>
          <a:p>
            <a:pPr marL="285750" indent="-285750"/>
            <a:r>
              <a:rPr lang="en-US" sz="2400" dirty="0"/>
              <a:t>Image data type (8/16/32-bit float/int)</a:t>
            </a:r>
          </a:p>
          <a:p>
            <a:pPr marL="285750" indent="-285750"/>
            <a:r>
              <a:rPr lang="en-US" sz="2400" dirty="0"/>
              <a:t>Workflow implementation</a:t>
            </a:r>
          </a:p>
          <a:p>
            <a:pPr marL="285750" indent="-285750"/>
            <a:r>
              <a:rPr lang="en-US" sz="2400" dirty="0"/>
              <a:t>How histograms are determined</a:t>
            </a:r>
          </a:p>
          <a:p>
            <a:pPr marL="285750" indent="-285750"/>
            <a:r>
              <a:rPr lang="en-US" sz="2400" dirty="0"/>
              <a:t>How the threshold is determined from the histogram</a:t>
            </a:r>
          </a:p>
          <a:p>
            <a:pPr marL="285750" indent="-285750"/>
            <a:endParaRPr lang="en-US" sz="2400" dirty="0"/>
          </a:p>
          <a:p>
            <a:pPr marL="285750" indent="-285750"/>
            <a:r>
              <a:rPr lang="en-US" sz="2400" dirty="0"/>
              <a:t>Compute architecture (CPU, GPU, TPU, …)</a:t>
            </a:r>
          </a:p>
          <a:p>
            <a:pPr marL="285750" indent="-285750"/>
            <a:r>
              <a:rPr lang="en-US" sz="2400" dirty="0"/>
              <a:t>Hardware vendor</a:t>
            </a:r>
          </a:p>
          <a:p>
            <a:pPr marL="285750" indent="-285750"/>
            <a:r>
              <a:rPr lang="en-US" sz="2400" dirty="0"/>
              <a:t>Software / driver versions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48EDE-A1CF-B728-A622-FE2C335223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60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37DCB-28DB-ED52-2F88-90F61693285B}"/>
              </a:ext>
            </a:extLst>
          </p:cNvPr>
          <p:cNvSpPr txBox="1"/>
          <p:nvPr/>
        </p:nvSpPr>
        <p:spPr>
          <a:xfrm>
            <a:off x="3475101" y="6194843"/>
            <a:ext cx="469981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https://forum.image.sc/t/otsus-threshold-method-delivers-different-results-in-scikit-image-and-imagej/24655</a:t>
            </a:r>
            <a:r>
              <a:rPr lang="en-US" sz="14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32A903-7BC9-8C2B-DB54-3C623197B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154" y="1118019"/>
            <a:ext cx="4024534" cy="48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76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F36B-BC18-76C7-E39A-BB1AF997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0FDF4-683B-0D9B-F161-ABEF0BEA9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704849"/>
          </a:xfrm>
        </p:spPr>
        <p:txBody>
          <a:bodyPr/>
          <a:lstStyle/>
          <a:p>
            <a:r>
              <a:rPr lang="en-US" dirty="0"/>
              <a:t>The order in label images may be different. To compare them visually, we need to turn them into binary images first.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98C33F-D962-DF4B-07F4-D3029BB70535}"/>
              </a:ext>
            </a:extLst>
          </p:cNvPr>
          <p:cNvSpPr txBox="1"/>
          <p:nvPr/>
        </p:nvSpPr>
        <p:spPr>
          <a:xfrm>
            <a:off x="3087760" y="6144311"/>
            <a:ext cx="5474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https://haesleinhuepf.github.io/BioImageAnalysisNotebooks/29_algorithm_validation/visual_comparison.html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FB2192-5B0D-3E6C-40BA-9E625914C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13" y="1619250"/>
            <a:ext cx="2705100" cy="2600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809E7-B261-DAA8-D356-79500104D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850" y="1619249"/>
            <a:ext cx="2724150" cy="2600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3E234F-5411-E8F9-A0D3-49285B45B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56" y="2000249"/>
            <a:ext cx="5657850" cy="3943350"/>
          </a:xfrm>
          <a:prstGeom prst="rect">
            <a:avLst/>
          </a:prstGeo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AAE60FA3-8107-70E8-209B-BB885A8A2EA2}"/>
              </a:ext>
            </a:extLst>
          </p:cNvPr>
          <p:cNvSpPr/>
          <p:nvPr/>
        </p:nvSpPr>
        <p:spPr>
          <a:xfrm rot="17828175">
            <a:off x="2957022" y="3443880"/>
            <a:ext cx="516266" cy="409756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C3D32AD-AB71-D879-7FC8-D9B9AB254B9C}"/>
              </a:ext>
            </a:extLst>
          </p:cNvPr>
          <p:cNvSpPr/>
          <p:nvPr/>
        </p:nvSpPr>
        <p:spPr>
          <a:xfrm rot="3809675">
            <a:off x="8718713" y="3468723"/>
            <a:ext cx="516266" cy="409756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B0CF60-D970-F5C4-1114-1F6E2FC05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390" y="4477411"/>
            <a:ext cx="2535610" cy="248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BBB493DC-1074-E00F-FEBE-F3960E8C034B}"/>
              </a:ext>
            </a:extLst>
          </p:cNvPr>
          <p:cNvSpPr/>
          <p:nvPr/>
        </p:nvSpPr>
        <p:spPr>
          <a:xfrm rot="15996685">
            <a:off x="8797480" y="4764940"/>
            <a:ext cx="516266" cy="409756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7" tIns="71437" rIns="71437" bIns="71437" numCol="1" spcCol="381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1173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92D6AFF7-31BB-4FF6-923B-36D8F34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Quantitative </a:t>
            </a:r>
            <a:r>
              <a:rPr lang="de-DE" altLang="en-US" dirty="0" err="1"/>
              <a:t>comparison</a:t>
            </a:r>
            <a:endParaRPr lang="de-DE" altLang="en-US" dirty="0"/>
          </a:p>
        </p:txBody>
      </p:sp>
      <p:grpSp>
        <p:nvGrpSpPr>
          <p:cNvPr id="12294" name="Gruppieren 12">
            <a:extLst>
              <a:ext uri="{FF2B5EF4-FFF2-40B4-BE49-F238E27FC236}">
                <a16:creationId xmlns:a16="http://schemas.microsoft.com/office/drawing/2014/main" id="{2EC32803-8ACA-4047-98B3-CEAF35DEA7A7}"/>
              </a:ext>
            </a:extLst>
          </p:cNvPr>
          <p:cNvGrpSpPr>
            <a:grpSpLocks/>
          </p:cNvGrpSpPr>
          <p:nvPr/>
        </p:nvGrpSpPr>
        <p:grpSpPr bwMode="auto">
          <a:xfrm>
            <a:off x="8899939" y="2787490"/>
            <a:ext cx="2786062" cy="1047750"/>
            <a:chOff x="-4061959" y="11844338"/>
            <a:chExt cx="2787358" cy="1048139"/>
          </a:xfrm>
        </p:grpSpPr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44482859-12CC-4CEA-9137-DBBD46EC293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4061959" y="11844338"/>
              <a:ext cx="2787358" cy="1048139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Char char="•"/>
                <a:defRPr sz="2000" kern="0">
                  <a:solidFill>
                    <a:srgbClr val="000066"/>
                  </a:solidFill>
                  <a:latin typeface="+mn-lt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9pPr>
            </a:lstStyle>
            <a:p>
              <a:pPr>
                <a:defRPr/>
              </a:pPr>
              <a:r>
                <a:rPr lang="de-DE" dirty="0" err="1"/>
                <a:t>Classification</a:t>
              </a:r>
              <a:r>
                <a:rPr lang="de-DE" dirty="0"/>
                <a:t> </a:t>
              </a:r>
              <a:r>
                <a:rPr lang="de-DE" dirty="0" err="1"/>
                <a:t>error</a:t>
              </a:r>
              <a:endParaRPr lang="de-DE" dirty="0"/>
            </a:p>
          </p:txBody>
        </p:sp>
        <p:pic>
          <p:nvPicPr>
            <p:cNvPr id="12335" name="Picture 52">
              <a:extLst>
                <a:ext uri="{FF2B5EF4-FFF2-40B4-BE49-F238E27FC236}">
                  <a16:creationId xmlns:a16="http://schemas.microsoft.com/office/drawing/2014/main" id="{F5081F94-3D31-4CC8-9BF5-173D1C022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17751" y="12232481"/>
              <a:ext cx="215265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90A21E38-8BBD-49D0-8B56-36756878B600}"/>
              </a:ext>
            </a:extLst>
          </p:cNvPr>
          <p:cNvGrpSpPr>
            <a:grpSpLocks/>
          </p:cNvGrpSpPr>
          <p:nvPr/>
        </p:nvGrpSpPr>
        <p:grpSpPr bwMode="auto">
          <a:xfrm>
            <a:off x="160393" y="4959258"/>
            <a:ext cx="3684587" cy="1041400"/>
            <a:chOff x="-28121" y="11577410"/>
            <a:chExt cx="3684304" cy="1042579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B4E1C728-DA25-48F9-8461-8B6B6567E5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28121" y="11577410"/>
              <a:ext cx="3684304" cy="1042579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9pPr>
            </a:lstStyle>
            <a:p>
              <a:pPr>
                <a:defRPr/>
              </a:pPr>
              <a:r>
                <a:rPr lang="de-DE" kern="0" dirty="0" err="1"/>
                <a:t>Jaccard</a:t>
              </a:r>
              <a:r>
                <a:rPr lang="de-DE" kern="0" dirty="0"/>
                <a:t> Index</a:t>
              </a:r>
            </a:p>
          </p:txBody>
        </p:sp>
        <p:pic>
          <p:nvPicPr>
            <p:cNvPr id="12328" name="Picture 55">
              <a:extLst>
                <a:ext uri="{FF2B5EF4-FFF2-40B4-BE49-F238E27FC236}">
                  <a16:creationId xmlns:a16="http://schemas.microsoft.com/office/drawing/2014/main" id="{DC2F51E6-69D6-46B0-8CEA-2610BC237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5033" y="11938453"/>
              <a:ext cx="1371600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9" name="Picture 56">
              <a:extLst>
                <a:ext uri="{FF2B5EF4-FFF2-40B4-BE49-F238E27FC236}">
                  <a16:creationId xmlns:a16="http://schemas.microsoft.com/office/drawing/2014/main" id="{AF5FF14E-502B-4C21-A05D-BFCB4DB11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1938453"/>
              <a:ext cx="1962150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0FDF526-C884-4028-AE7C-218C9D3DE51E}"/>
              </a:ext>
            </a:extLst>
          </p:cNvPr>
          <p:cNvGrpSpPr>
            <a:grpSpLocks/>
          </p:cNvGrpSpPr>
          <p:nvPr/>
        </p:nvGrpSpPr>
        <p:grpSpPr bwMode="auto">
          <a:xfrm>
            <a:off x="160393" y="3548526"/>
            <a:ext cx="2755900" cy="1038225"/>
            <a:chOff x="-4030209" y="13234988"/>
            <a:chExt cx="2755608" cy="1038904"/>
          </a:xfrm>
        </p:grpSpPr>
        <p:sp>
          <p:nvSpPr>
            <p:cNvPr id="12325" name="Content Placeholder 2">
              <a:extLst>
                <a:ext uri="{FF2B5EF4-FFF2-40B4-BE49-F238E27FC236}">
                  <a16:creationId xmlns:a16="http://schemas.microsoft.com/office/drawing/2014/main" id="{180C1310-8248-4A80-AA53-E2F5826956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4030209" y="13234988"/>
              <a:ext cx="2755608" cy="10389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 dirty="0">
                  <a:solidFill>
                    <a:srgbClr val="000066"/>
                  </a:solidFill>
                </a:rPr>
                <a:t>Dice Index</a:t>
              </a:r>
            </a:p>
          </p:txBody>
        </p:sp>
        <p:pic>
          <p:nvPicPr>
            <p:cNvPr id="12326" name="Picture 57">
              <a:extLst>
                <a:ext uri="{FF2B5EF4-FFF2-40B4-BE49-F238E27FC236}">
                  <a16:creationId xmlns:a16="http://schemas.microsoft.com/office/drawing/2014/main" id="{F04439F0-DF4A-4924-A2C2-6843A69C3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17751" y="13610431"/>
              <a:ext cx="2181225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99" name="Gruppieren 3">
            <a:extLst>
              <a:ext uri="{FF2B5EF4-FFF2-40B4-BE49-F238E27FC236}">
                <a16:creationId xmlns:a16="http://schemas.microsoft.com/office/drawing/2014/main" id="{3A6FCE03-362A-4299-855C-B6D8B4F92BA8}"/>
              </a:ext>
            </a:extLst>
          </p:cNvPr>
          <p:cNvGrpSpPr>
            <a:grpSpLocks/>
          </p:cNvGrpSpPr>
          <p:nvPr/>
        </p:nvGrpSpPr>
        <p:grpSpPr bwMode="auto">
          <a:xfrm>
            <a:off x="8899939" y="4657002"/>
            <a:ext cx="2911475" cy="1252537"/>
            <a:chOff x="-4068308" y="10325100"/>
            <a:chExt cx="2912382" cy="1252310"/>
          </a:xfrm>
        </p:grpSpPr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0EE1F0A4-4653-4D6B-9794-597CA24C4F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4068308" y="10325100"/>
              <a:ext cx="2912382" cy="1252310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Char char="•"/>
                <a:defRPr sz="2000" kern="0">
                  <a:solidFill>
                    <a:srgbClr val="000066"/>
                  </a:solidFill>
                  <a:latin typeface="+mn-lt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9pPr>
            </a:lstStyle>
            <a:p>
              <a:pPr>
                <a:defRPr/>
              </a:pPr>
              <a:r>
                <a:rPr lang="de-DE" dirty="0" err="1"/>
                <a:t>Hamming</a:t>
              </a:r>
              <a:r>
                <a:rPr lang="de-DE" dirty="0"/>
                <a:t> </a:t>
              </a:r>
              <a:r>
                <a:rPr lang="de-DE" dirty="0" err="1"/>
                <a:t>distance</a:t>
              </a:r>
              <a:endParaRPr lang="de-DE" dirty="0"/>
            </a:p>
          </p:txBody>
        </p:sp>
        <p:pic>
          <p:nvPicPr>
            <p:cNvPr id="12324" name="Picture 58">
              <a:extLst>
                <a:ext uri="{FF2B5EF4-FFF2-40B4-BE49-F238E27FC236}">
                  <a16:creationId xmlns:a16="http://schemas.microsoft.com/office/drawing/2014/main" id="{3E0F60C4-C2BB-4129-B897-9D0DD56B98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17751" y="10785593"/>
              <a:ext cx="2343150" cy="65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63DA8FF8-D571-4DDC-9D14-0BBCE5B0AC24}"/>
              </a:ext>
            </a:extLst>
          </p:cNvPr>
          <p:cNvGrpSpPr>
            <a:grpSpLocks/>
          </p:cNvGrpSpPr>
          <p:nvPr/>
        </p:nvGrpSpPr>
        <p:grpSpPr bwMode="auto">
          <a:xfrm>
            <a:off x="3935018" y="822078"/>
            <a:ext cx="4511675" cy="2435225"/>
            <a:chOff x="10228663" y="7818146"/>
            <a:chExt cx="4511501" cy="2434346"/>
          </a:xfrm>
        </p:grpSpPr>
        <p:sp>
          <p:nvSpPr>
            <p:cNvPr id="12319" name="Content Placeholder 2">
              <a:extLst>
                <a:ext uri="{FF2B5EF4-FFF2-40B4-BE49-F238E27FC236}">
                  <a16:creationId xmlns:a16="http://schemas.microsoft.com/office/drawing/2014/main" id="{F9971DBA-0C88-4438-A332-B3FE0B7057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228663" y="7818146"/>
              <a:ext cx="4511501" cy="2434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>
                  <a:solidFill>
                    <a:srgbClr val="000066"/>
                  </a:solidFill>
                </a:rPr>
                <a:t>Contour distance</a:t>
              </a:r>
            </a:p>
          </p:txBody>
        </p:sp>
        <p:pic>
          <p:nvPicPr>
            <p:cNvPr id="12320" name="Picture 61">
              <a:extLst>
                <a:ext uri="{FF2B5EF4-FFF2-40B4-BE49-F238E27FC236}">
                  <a16:creationId xmlns:a16="http://schemas.microsoft.com/office/drawing/2014/main" id="{532036BC-16EB-4614-BC1E-BAD472AD1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0463" y="8250857"/>
              <a:ext cx="3933825" cy="184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2" name="Gruppieren 33">
            <a:extLst>
              <a:ext uri="{FF2B5EF4-FFF2-40B4-BE49-F238E27FC236}">
                <a16:creationId xmlns:a16="http://schemas.microsoft.com/office/drawing/2014/main" id="{2F34B663-D130-4072-8A4C-FD2FE0E1AE61}"/>
              </a:ext>
            </a:extLst>
          </p:cNvPr>
          <p:cNvGrpSpPr>
            <a:grpSpLocks/>
          </p:cNvGrpSpPr>
          <p:nvPr/>
        </p:nvGrpSpPr>
        <p:grpSpPr bwMode="auto">
          <a:xfrm>
            <a:off x="8878510" y="824226"/>
            <a:ext cx="3536950" cy="1149350"/>
            <a:chOff x="-6244441" y="4044213"/>
            <a:chExt cx="3538000" cy="1148239"/>
          </a:xfrm>
        </p:grpSpPr>
        <p:sp>
          <p:nvSpPr>
            <p:cNvPr id="75" name="Content Placeholder 2">
              <a:extLst>
                <a:ext uri="{FF2B5EF4-FFF2-40B4-BE49-F238E27FC236}">
                  <a16:creationId xmlns:a16="http://schemas.microsoft.com/office/drawing/2014/main" id="{A3FA2E5D-D0D8-44EE-8E0E-F35990B1BF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6244441" y="4044213"/>
              <a:ext cx="3538000" cy="1148239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txBody>
            <a:bodyPr/>
            <a:lstStyle>
              <a:defPPr>
                <a:defRPr lang="en-US"/>
              </a:defPPr>
              <a:lvl1pPr marL="342900" indent="-342900">
                <a:spcBef>
                  <a:spcPct val="20000"/>
                </a:spcBef>
                <a:buChar char="•"/>
                <a:defRPr sz="2000" kern="0">
                  <a:solidFill>
                    <a:srgbClr val="000066"/>
                  </a:solidFill>
                  <a:latin typeface="+mn-lt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9pPr>
            </a:lstStyle>
            <a:p>
              <a:pPr>
                <a:defRPr/>
              </a:pPr>
              <a:r>
                <a:rPr lang="de-DE" dirty="0"/>
                <a:t>Volume </a:t>
              </a:r>
              <a:r>
                <a:rPr lang="de-DE" dirty="0" err="1"/>
                <a:t>standard</a:t>
              </a:r>
              <a:r>
                <a:rPr lang="de-DE" dirty="0"/>
                <a:t> </a:t>
              </a:r>
              <a:r>
                <a:rPr lang="de-DE" dirty="0" err="1"/>
                <a:t>deviation</a:t>
              </a:r>
              <a:endParaRPr lang="de-DE" dirty="0"/>
            </a:p>
          </p:txBody>
        </p:sp>
        <p:pic>
          <p:nvPicPr>
            <p:cNvPr id="12318" name="Picture 64">
              <a:extLst>
                <a:ext uri="{FF2B5EF4-FFF2-40B4-BE49-F238E27FC236}">
                  <a16:creationId xmlns:a16="http://schemas.microsoft.com/office/drawing/2014/main" id="{0FE0C1A6-5B03-4865-8F76-C5CE179F4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93126" y="4494966"/>
              <a:ext cx="1657350" cy="61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65B2CBDC-D791-4CAC-BB3A-AE428F6DF800}"/>
              </a:ext>
            </a:extLst>
          </p:cNvPr>
          <p:cNvGrpSpPr>
            <a:grpSpLocks/>
          </p:cNvGrpSpPr>
          <p:nvPr/>
        </p:nvGrpSpPr>
        <p:grpSpPr bwMode="auto">
          <a:xfrm>
            <a:off x="182160" y="822078"/>
            <a:ext cx="3536950" cy="728663"/>
            <a:chOff x="3992038" y="8039259"/>
            <a:chExt cx="3538000" cy="727772"/>
          </a:xfrm>
        </p:grpSpPr>
        <p:sp>
          <p:nvSpPr>
            <p:cNvPr id="12315" name="Content Placeholder 2">
              <a:extLst>
                <a:ext uri="{FF2B5EF4-FFF2-40B4-BE49-F238E27FC236}">
                  <a16:creationId xmlns:a16="http://schemas.microsoft.com/office/drawing/2014/main" id="{8C4F292F-2E3A-40A6-BC59-3A3D4C8B49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992038" y="8039259"/>
              <a:ext cx="3538000" cy="7277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>
                  <a:solidFill>
                    <a:srgbClr val="000066"/>
                  </a:solidFill>
                </a:rPr>
                <a:t>Voxel-wise Youden-Index</a:t>
              </a:r>
            </a:p>
          </p:txBody>
        </p:sp>
        <p:pic>
          <p:nvPicPr>
            <p:cNvPr id="12316" name="Picture 65">
              <a:extLst>
                <a:ext uri="{FF2B5EF4-FFF2-40B4-BE49-F238E27FC236}">
                  <a16:creationId xmlns:a16="http://schemas.microsoft.com/office/drawing/2014/main" id="{627BA8B8-1951-4ECD-8043-31DA05213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353" y="8443180"/>
              <a:ext cx="204787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01CD0FB-EBF8-4051-B683-B8C0577CC3E6}"/>
              </a:ext>
            </a:extLst>
          </p:cNvPr>
          <p:cNvGrpSpPr>
            <a:grpSpLocks/>
          </p:cNvGrpSpPr>
          <p:nvPr/>
        </p:nvGrpSpPr>
        <p:grpSpPr bwMode="auto">
          <a:xfrm>
            <a:off x="182160" y="1978488"/>
            <a:ext cx="2166938" cy="1570038"/>
            <a:chOff x="184150" y="5102225"/>
            <a:chExt cx="2166938" cy="1570038"/>
          </a:xfrm>
        </p:grpSpPr>
        <p:sp>
          <p:nvSpPr>
            <p:cNvPr id="12313" name="Content Placeholder 2">
              <a:extLst>
                <a:ext uri="{FF2B5EF4-FFF2-40B4-BE49-F238E27FC236}">
                  <a16:creationId xmlns:a16="http://schemas.microsoft.com/office/drawing/2014/main" id="{D23D9EE5-F2A3-4032-8EC4-D1452E117A5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84150" y="5102225"/>
              <a:ext cx="2166938" cy="157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 dirty="0">
                  <a:solidFill>
                    <a:srgbClr val="000066"/>
                  </a:solidFill>
                </a:rPr>
                <a:t>Volume error</a:t>
              </a:r>
            </a:p>
          </p:txBody>
        </p:sp>
        <p:pic>
          <p:nvPicPr>
            <p:cNvPr id="12314" name="Picture 69">
              <a:extLst>
                <a:ext uri="{FF2B5EF4-FFF2-40B4-BE49-F238E27FC236}">
                  <a16:creationId xmlns:a16="http://schemas.microsoft.com/office/drawing/2014/main" id="{2CAF4347-8DD0-4207-811B-841C22F08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564" y="5541963"/>
              <a:ext cx="1558924" cy="93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ABEF02E-0DC8-4250-B091-62DDF76487D6}"/>
              </a:ext>
            </a:extLst>
          </p:cNvPr>
          <p:cNvGrpSpPr>
            <a:grpSpLocks/>
          </p:cNvGrpSpPr>
          <p:nvPr/>
        </p:nvGrpSpPr>
        <p:grpSpPr bwMode="auto">
          <a:xfrm>
            <a:off x="3935018" y="3586741"/>
            <a:ext cx="4511675" cy="1419225"/>
            <a:chOff x="4340225" y="3351213"/>
            <a:chExt cx="4511675" cy="1419225"/>
          </a:xfrm>
        </p:grpSpPr>
        <p:sp>
          <p:nvSpPr>
            <p:cNvPr id="12309" name="Content Placeholder 2">
              <a:extLst>
                <a:ext uri="{FF2B5EF4-FFF2-40B4-BE49-F238E27FC236}">
                  <a16:creationId xmlns:a16="http://schemas.microsoft.com/office/drawing/2014/main" id="{AE738937-325B-403A-97CF-05095A44E55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340225" y="3351213"/>
              <a:ext cx="4511675" cy="1419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>
                  <a:solidFill>
                    <a:srgbClr val="000066"/>
                  </a:solidFill>
                </a:rPr>
                <a:t>Hausdorff distance</a:t>
              </a:r>
            </a:p>
          </p:txBody>
        </p:sp>
        <p:grpSp>
          <p:nvGrpSpPr>
            <p:cNvPr id="12310" name="Gruppieren 4">
              <a:extLst>
                <a:ext uri="{FF2B5EF4-FFF2-40B4-BE49-F238E27FC236}">
                  <a16:creationId xmlns:a16="http://schemas.microsoft.com/office/drawing/2014/main" id="{C41D7940-8FD5-4596-9267-B1AEF7E03D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92731" y="3823610"/>
              <a:ext cx="4202020" cy="793802"/>
              <a:chOff x="4440237" y="3688899"/>
              <a:chExt cx="5248275" cy="991449"/>
            </a:xfrm>
          </p:grpSpPr>
          <p:pic>
            <p:nvPicPr>
              <p:cNvPr id="12311" name="Picture 70">
                <a:extLst>
                  <a:ext uri="{FF2B5EF4-FFF2-40B4-BE49-F238E27FC236}">
                    <a16:creationId xmlns:a16="http://schemas.microsoft.com/office/drawing/2014/main" id="{F2170E72-FE5D-4FC7-971A-9EF84BBDF7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8838" y="3688899"/>
                <a:ext cx="4791075" cy="438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12" name="Picture 71">
                <a:extLst>
                  <a:ext uri="{FF2B5EF4-FFF2-40B4-BE49-F238E27FC236}">
                    <a16:creationId xmlns:a16="http://schemas.microsoft.com/office/drawing/2014/main" id="{F4FA7BCE-BAA4-4D72-B00F-5FD38D1995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0237" y="4261249"/>
                <a:ext cx="5248275" cy="419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420CFD3-5A20-4090-B695-3DF6DB041237}"/>
              </a:ext>
            </a:extLst>
          </p:cNvPr>
          <p:cNvGrpSpPr>
            <a:grpSpLocks/>
          </p:cNvGrpSpPr>
          <p:nvPr/>
        </p:nvGrpSpPr>
        <p:grpSpPr bwMode="auto">
          <a:xfrm>
            <a:off x="3937684" y="5111137"/>
            <a:ext cx="4722812" cy="855663"/>
            <a:chOff x="4335463" y="4778375"/>
            <a:chExt cx="4722812" cy="855663"/>
          </a:xfrm>
        </p:grpSpPr>
        <p:sp>
          <p:nvSpPr>
            <p:cNvPr id="12307" name="Content Placeholder 2">
              <a:extLst>
                <a:ext uri="{FF2B5EF4-FFF2-40B4-BE49-F238E27FC236}">
                  <a16:creationId xmlns:a16="http://schemas.microsoft.com/office/drawing/2014/main" id="{0E89F8D3-F296-4E60-8009-C8D2021102C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335463" y="4778375"/>
              <a:ext cx="4722812" cy="855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DE" altLang="en-US" sz="2000" dirty="0">
                  <a:solidFill>
                    <a:srgbClr val="000066"/>
                  </a:solidFill>
                </a:rPr>
                <a:t>Simplified Hausdorff distance</a:t>
              </a:r>
            </a:p>
          </p:txBody>
        </p:sp>
        <p:pic>
          <p:nvPicPr>
            <p:cNvPr id="12308" name="Picture 72">
              <a:extLst>
                <a:ext uri="{FF2B5EF4-FFF2-40B4-BE49-F238E27FC236}">
                  <a16:creationId xmlns:a16="http://schemas.microsoft.com/office/drawing/2014/main" id="{B1E4190A-399A-402F-818F-5301BBE28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6981" y="5206207"/>
              <a:ext cx="4299219" cy="282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38514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D1F754-A05F-A5E2-2657-90D9FD0F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the right metric is key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D347DF-C2B7-0EA5-D878-9F825B8B3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Systematic overview by Maier-Hein, Reinke at al.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57090-F2FF-2A89-97CA-F581BA2EC8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63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B73D02-FDCD-7937-90C8-05FB467AF8D3}"/>
              </a:ext>
            </a:extLst>
          </p:cNvPr>
          <p:cNvSpPr txBox="1"/>
          <p:nvPr/>
        </p:nvSpPr>
        <p:spPr>
          <a:xfrm>
            <a:off x="3121660" y="6093509"/>
            <a:ext cx="6179820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400" dirty="0"/>
              <a:t>Maier-Hein, Reinke et al. </a:t>
            </a:r>
            <a:r>
              <a:rPr lang="en-US" sz="1400" dirty="0" err="1"/>
              <a:t>Arxiv</a:t>
            </a:r>
            <a:r>
              <a:rPr lang="en-US" sz="1400" dirty="0"/>
              <a:t> (2023)  </a:t>
            </a:r>
            <a:br>
              <a:rPr lang="en-US" sz="1400" dirty="0"/>
            </a:br>
            <a:r>
              <a:rPr lang="en-US" sz="1400" dirty="0"/>
              <a:t>licensed </a:t>
            </a:r>
            <a:r>
              <a:rPr lang="en-US" sz="1400" dirty="0">
                <a:hlinkClick r:id="rId2"/>
              </a:rPr>
              <a:t>CC-BY 4.0</a:t>
            </a:r>
            <a:r>
              <a:rPr lang="en-US" sz="1400" dirty="0"/>
              <a:t> </a:t>
            </a:r>
            <a:r>
              <a:rPr lang="en-US" sz="1400" dirty="0">
                <a:hlinkClick r:id="rId3"/>
              </a:rPr>
              <a:t>https://arxiv.org/pdf/2206.01653.pdf</a:t>
            </a:r>
            <a:endParaRPr lang="en-US" sz="1400" dirty="0"/>
          </a:p>
          <a:p>
            <a:r>
              <a:rPr lang="en-US" sz="1400" dirty="0">
                <a:hlinkClick r:id="rId4"/>
              </a:rPr>
              <a:t>https://www.nature.com/articles/s41592-023-02151-z</a:t>
            </a:r>
            <a:r>
              <a:rPr lang="en-US" sz="1400" dirty="0"/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F2892B-CD1F-610B-4C59-F234A03BD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73" y="1744597"/>
            <a:ext cx="5777251" cy="34808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80E92B-ACCF-ADD8-D76F-0D2436D52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1744597"/>
            <a:ext cx="5777251" cy="34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283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FCB4B-6A8F-BDCB-8135-3D9F087A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metric is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88F3-DCC9-CD54-89DF-F9165563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2E9CD6-49B4-B711-8B15-D48E091D019E}"/>
              </a:ext>
            </a:extLst>
          </p:cNvPr>
          <p:cNvSpPr txBox="1"/>
          <p:nvPr/>
        </p:nvSpPr>
        <p:spPr>
          <a:xfrm>
            <a:off x="3076562" y="6138496"/>
            <a:ext cx="532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Source: Cropped from Ext. Data Fig 1 in Maier-Hein, Reinke, et al. licensed </a:t>
            </a:r>
            <a:r>
              <a:rPr lang="en-US" sz="1600" dirty="0">
                <a:hlinkClick r:id="rId2"/>
              </a:rPr>
              <a:t>CC-BY 4.0</a:t>
            </a:r>
            <a:r>
              <a:rPr lang="en-US" sz="1600" dirty="0"/>
              <a:t> </a:t>
            </a:r>
            <a:r>
              <a:rPr lang="en-US" sz="1600" dirty="0">
                <a:hlinkClick r:id="rId3"/>
              </a:rPr>
              <a:t>https://arxiv.org/pdf/2206.01653.pdf</a:t>
            </a:r>
            <a:r>
              <a:rPr lang="en-US" sz="16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941890-27AA-F6F2-FD8C-E7D5D62E1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1367" b="90529"/>
          <a:stretch/>
        </p:blipFill>
        <p:spPr>
          <a:xfrm>
            <a:off x="296214" y="1872524"/>
            <a:ext cx="661729" cy="328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BC6B3-7F98-F8EF-77DA-3CC5C791C6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28"/>
          <a:stretch/>
        </p:blipFill>
        <p:spPr>
          <a:xfrm>
            <a:off x="435429" y="2348320"/>
            <a:ext cx="2396196" cy="3468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B05D38-33F8-50FF-F142-130A84D7C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28" b="55812"/>
          <a:stretch/>
        </p:blipFill>
        <p:spPr>
          <a:xfrm>
            <a:off x="3413577" y="1110243"/>
            <a:ext cx="7733393" cy="49467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0583FB-40E5-D79E-6461-098A158B6DF9}"/>
              </a:ext>
            </a:extLst>
          </p:cNvPr>
          <p:cNvSpPr/>
          <p:nvPr/>
        </p:nvSpPr>
        <p:spPr>
          <a:xfrm>
            <a:off x="435429" y="2348320"/>
            <a:ext cx="2396196" cy="154151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799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FCB4B-6A8F-BDCB-8135-3D9F087A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metric is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88F3-DCC9-CD54-89DF-F91655635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2E9CD6-49B4-B711-8B15-D48E091D019E}"/>
              </a:ext>
            </a:extLst>
          </p:cNvPr>
          <p:cNvSpPr txBox="1"/>
          <p:nvPr/>
        </p:nvSpPr>
        <p:spPr>
          <a:xfrm>
            <a:off x="3076562" y="6138496"/>
            <a:ext cx="532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Source: Cropped from Ext. Data Fig 1 in Maier-Hein, Reinke, et al. licensed </a:t>
            </a:r>
            <a:r>
              <a:rPr lang="en-US" sz="1600" dirty="0">
                <a:hlinkClick r:id="rId2"/>
              </a:rPr>
              <a:t>CC-BY 4.0</a:t>
            </a:r>
            <a:r>
              <a:rPr lang="en-US" sz="1600" dirty="0"/>
              <a:t> </a:t>
            </a:r>
            <a:r>
              <a:rPr lang="en-US" sz="1600" dirty="0">
                <a:hlinkClick r:id="rId3"/>
              </a:rPr>
              <a:t>https://arxiv.org/pdf/2206.01653.pdf</a:t>
            </a:r>
            <a:r>
              <a:rPr lang="en-US" sz="16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941890-27AA-F6F2-FD8C-E7D5D62E1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1367" b="90529"/>
          <a:stretch/>
        </p:blipFill>
        <p:spPr>
          <a:xfrm>
            <a:off x="296214" y="1872524"/>
            <a:ext cx="661729" cy="328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BC6B3-7F98-F8EF-77DA-3CC5C791C6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28"/>
          <a:stretch/>
        </p:blipFill>
        <p:spPr>
          <a:xfrm>
            <a:off x="435429" y="2348320"/>
            <a:ext cx="2396196" cy="3468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B05D38-33F8-50FF-F142-130A84D7C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61" t="38941" r="-633" b="16871"/>
          <a:stretch/>
        </p:blipFill>
        <p:spPr>
          <a:xfrm>
            <a:off x="3413577" y="1110243"/>
            <a:ext cx="7733393" cy="49467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9843F1-5228-9CE2-1359-C8B0ED5AE0BD}"/>
              </a:ext>
            </a:extLst>
          </p:cNvPr>
          <p:cNvSpPr/>
          <p:nvPr/>
        </p:nvSpPr>
        <p:spPr>
          <a:xfrm>
            <a:off x="435429" y="3730172"/>
            <a:ext cx="2396196" cy="1509486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649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E4924A-BBE0-36E4-F79F-B94963BD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the right metric is key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3CA5BE-5935-1ED0-B364-94D61F81C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your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D6399-F38C-41B6-91FA-47F1FBF6B6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66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3C9958-E4DF-4FB2-A4CA-E53465971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153" y="1565911"/>
            <a:ext cx="6401694" cy="416300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9529B2C1-2993-0746-AAB6-29DF9947C269}"/>
              </a:ext>
            </a:extLst>
          </p:cNvPr>
          <p:cNvSpPr/>
          <p:nvPr/>
        </p:nvSpPr>
        <p:spPr>
          <a:xfrm>
            <a:off x="1709928" y="4846320"/>
            <a:ext cx="1078992" cy="694944"/>
          </a:xfrm>
          <a:prstGeom prst="rightArrow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1A2E45-9B96-B8A8-DAA5-A9B95B37F6BD}"/>
              </a:ext>
            </a:extLst>
          </p:cNvPr>
          <p:cNvSpPr txBox="1"/>
          <p:nvPr/>
        </p:nvSpPr>
        <p:spPr>
          <a:xfrm>
            <a:off x="3076563" y="6138496"/>
            <a:ext cx="5429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Cropped from Fig 4 in Maier-Hein, Reinke, et al. licensed </a:t>
            </a:r>
            <a:r>
              <a:rPr lang="en-US" dirty="0">
                <a:hlinkClick r:id="rId3"/>
              </a:rPr>
              <a:t>CC-BY 4.0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https://arxiv.org/pdf/2206.01653.pdf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796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C374DD8-4E81-C8B6-CC66-50AD722F5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1670651"/>
            <a:ext cx="6918008" cy="238069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DFE31D8-E575-C2BB-B062-79670A25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Overlap metrics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92E42-31C7-C3BD-BD27-982123EEC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pitfalls and </a:t>
            </a:r>
            <a:br>
              <a:rPr lang="en-US" dirty="0"/>
            </a:br>
            <a:r>
              <a:rPr lang="en-US" dirty="0"/>
              <a:t>limitations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C3C21D-213B-6B9F-7341-B0A88F1D0C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pPr algn="ctr"/>
            <a:fld id="{86CB4B4D-7CA3-9044-876B-883B54F8677D}" type="slidenum">
              <a:rPr lang="en-US" smtClean="0"/>
              <a:pPr algn="ctr"/>
              <a:t>67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50BE12-70FE-C9C4-7D74-7A816448B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983" y="1113942"/>
            <a:ext cx="961721" cy="5140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D11F83-6C2B-A1E4-7581-89ACA338E00E}"/>
              </a:ext>
            </a:extLst>
          </p:cNvPr>
          <p:cNvSpPr txBox="1"/>
          <p:nvPr/>
        </p:nvSpPr>
        <p:spPr>
          <a:xfrm>
            <a:off x="4080510" y="6158737"/>
            <a:ext cx="6179820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400" dirty="0"/>
              <a:t>Modified (cropped for space reasons) </a:t>
            </a:r>
            <a:br>
              <a:rPr lang="en-US" sz="1400" dirty="0"/>
            </a:br>
            <a:r>
              <a:rPr lang="en-US" sz="1400" dirty="0"/>
              <a:t>from Maier-Hein, Reinke et al. </a:t>
            </a:r>
            <a:r>
              <a:rPr lang="en-US" sz="1400" dirty="0" err="1"/>
              <a:t>Arxiv</a:t>
            </a:r>
            <a:r>
              <a:rPr lang="en-US" sz="1400" dirty="0"/>
              <a:t> (2023)  </a:t>
            </a:r>
            <a:br>
              <a:rPr lang="en-US" sz="1400" dirty="0"/>
            </a:br>
            <a:r>
              <a:rPr lang="en-US" sz="1400" dirty="0"/>
              <a:t>licensed </a:t>
            </a:r>
            <a:r>
              <a:rPr lang="en-US" sz="1400" dirty="0">
                <a:hlinkClick r:id="rId4"/>
              </a:rPr>
              <a:t>CC-BY 4.0</a:t>
            </a:r>
            <a:r>
              <a:rPr lang="en-US" sz="1400" dirty="0"/>
              <a:t> </a:t>
            </a:r>
            <a:r>
              <a:rPr lang="en-US" sz="1400" dirty="0">
                <a:hlinkClick r:id="rId5"/>
              </a:rPr>
              <a:t>https://arxiv.org/pdf/2206.01653.pdf</a:t>
            </a:r>
            <a:r>
              <a:rPr lang="en-US" sz="140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8741C4-614B-CB5D-C6A5-B2A6493003B2}"/>
              </a:ext>
            </a:extLst>
          </p:cNvPr>
          <p:cNvSpPr/>
          <p:nvPr/>
        </p:nvSpPr>
        <p:spPr>
          <a:xfrm>
            <a:off x="4700016" y="1661175"/>
            <a:ext cx="1728216" cy="447043"/>
          </a:xfrm>
          <a:prstGeom prst="rect">
            <a:avLst/>
          </a:prstGeom>
          <a:solidFill>
            <a:schemeClr val="bg1">
              <a:alpha val="88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6A2B82-E885-2100-21BC-7D999362DA02}"/>
              </a:ext>
            </a:extLst>
          </p:cNvPr>
          <p:cNvGrpSpPr>
            <a:grpSpLocks noChangeAspect="1"/>
          </p:cNvGrpSpPr>
          <p:nvPr/>
        </p:nvGrpSpPr>
        <p:grpSpPr>
          <a:xfrm>
            <a:off x="213974" y="4494883"/>
            <a:ext cx="6539251" cy="1403885"/>
            <a:chOff x="8531352" y="6348341"/>
            <a:chExt cx="7309232" cy="156918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4F889EE-BC91-7E8A-7B54-6392FB138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43416" y="6348341"/>
              <a:ext cx="7297168" cy="101931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6BC37EF-251E-C40E-82F0-9A936D26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31352" y="7488845"/>
              <a:ext cx="7259063" cy="428685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F05A91C-27FF-FE21-3B4B-7286F991A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931" y="1183422"/>
            <a:ext cx="5520587" cy="192466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4C7D09-7357-7724-227E-DF7063166273}"/>
              </a:ext>
            </a:extLst>
          </p:cNvPr>
          <p:cNvSpPr/>
          <p:nvPr/>
        </p:nvSpPr>
        <p:spPr>
          <a:xfrm>
            <a:off x="5056134" y="3195069"/>
            <a:ext cx="2076186" cy="1095009"/>
          </a:xfrm>
          <a:prstGeom prst="rect">
            <a:avLst/>
          </a:prstGeom>
          <a:solidFill>
            <a:schemeClr val="bg1">
              <a:alpha val="88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ABB5708-B856-4999-D51A-12239E2CF7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7032" y="3187166"/>
            <a:ext cx="5502486" cy="13635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8A6CA07-54F7-BAC4-699A-68A9B87D47ED}"/>
              </a:ext>
            </a:extLst>
          </p:cNvPr>
          <p:cNvSpPr txBox="1"/>
          <p:nvPr/>
        </p:nvSpPr>
        <p:spPr>
          <a:xfrm>
            <a:off x="8229600" y="4617220"/>
            <a:ext cx="2286000" cy="3183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(From Figure 56)</a:t>
            </a:r>
          </a:p>
        </p:txBody>
      </p:sp>
    </p:spTree>
    <p:extLst>
      <p:ext uri="{BB962C8B-B14F-4D97-AF65-F5344CB8AC3E}">
        <p14:creationId xmlns:p14="http://schemas.microsoft.com/office/powerpoint/2010/main" val="244894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92D6AFF7-31BB-4FF6-923B-36D8F34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Segmentation </a:t>
            </a:r>
            <a:r>
              <a:rPr lang="de-DE" altLang="en-US" dirty="0" err="1"/>
              <a:t>quality</a:t>
            </a:r>
            <a:r>
              <a:rPr lang="de-DE" altLang="en-US" dirty="0"/>
              <a:t> </a:t>
            </a:r>
            <a:r>
              <a:rPr lang="de-DE" altLang="en-US" dirty="0" err="1"/>
              <a:t>estimation</a:t>
            </a:r>
            <a:endParaRPr lang="de-DE" alt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56122BD-7483-4CE8-8B90-2BB28DEC3FA9}"/>
              </a:ext>
            </a:extLst>
          </p:cNvPr>
          <p:cNvSpPr/>
          <p:nvPr/>
        </p:nvSpPr>
        <p:spPr bwMode="auto">
          <a:xfrm>
            <a:off x="3984761" y="786692"/>
            <a:ext cx="4751388" cy="3233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51" name="Oval 35">
            <a:extLst>
              <a:ext uri="{FF2B5EF4-FFF2-40B4-BE49-F238E27FC236}">
                <a16:creationId xmlns:a16="http://schemas.microsoft.com/office/drawing/2014/main" id="{8ECC7C76-B51E-4BD3-8134-27306DB537E8}"/>
              </a:ext>
            </a:extLst>
          </p:cNvPr>
          <p:cNvSpPr/>
          <p:nvPr/>
        </p:nvSpPr>
        <p:spPr bwMode="auto">
          <a:xfrm>
            <a:off x="4096131" y="2055103"/>
            <a:ext cx="1442793" cy="6762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bg1"/>
                </a:solidFill>
              </a:rPr>
              <a:t>Negative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6AA68B-E95B-4098-AD63-3105BFF4B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0"/>
            <a:ext cx="3178770" cy="2514599"/>
          </a:xfrm>
        </p:spPr>
        <p:txBody>
          <a:bodyPr/>
          <a:lstStyle/>
          <a:p>
            <a:r>
              <a:rPr lang="en-US" dirty="0"/>
              <a:t>In general</a:t>
            </a:r>
          </a:p>
          <a:p>
            <a:pPr marL="463550" lvl="1"/>
            <a:r>
              <a:rPr lang="en-US" dirty="0"/>
              <a:t>Define what’s positive and what’s negative.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9811E88-B7C0-462C-B2C2-C272F740DA43}"/>
              </a:ext>
            </a:extLst>
          </p:cNvPr>
          <p:cNvSpPr/>
          <p:nvPr/>
        </p:nvSpPr>
        <p:spPr bwMode="auto">
          <a:xfrm>
            <a:off x="5618299" y="885117"/>
            <a:ext cx="3038475" cy="30162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50" name="Oval 35">
            <a:extLst>
              <a:ext uri="{FF2B5EF4-FFF2-40B4-BE49-F238E27FC236}">
                <a16:creationId xmlns:a16="http://schemas.microsoft.com/office/drawing/2014/main" id="{C05F57B7-E4C9-4B2D-ABC7-9BC116B76F00}"/>
              </a:ext>
            </a:extLst>
          </p:cNvPr>
          <p:cNvSpPr/>
          <p:nvPr/>
        </p:nvSpPr>
        <p:spPr bwMode="auto">
          <a:xfrm>
            <a:off x="6076075" y="2055104"/>
            <a:ext cx="2132973" cy="6762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6708327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92D6AFF7-31BB-4FF6-923B-36D8F34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Segmentation </a:t>
            </a:r>
            <a:r>
              <a:rPr lang="de-DE" altLang="en-US" dirty="0" err="1"/>
              <a:t>quality</a:t>
            </a:r>
            <a:r>
              <a:rPr lang="de-DE" altLang="en-US" dirty="0"/>
              <a:t> </a:t>
            </a:r>
            <a:r>
              <a:rPr lang="de-DE" altLang="en-US" dirty="0" err="1"/>
              <a:t>estimation</a:t>
            </a:r>
            <a:endParaRPr lang="de-DE" alt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56122BD-7483-4CE8-8B90-2BB28DEC3FA9}"/>
              </a:ext>
            </a:extLst>
          </p:cNvPr>
          <p:cNvSpPr/>
          <p:nvPr/>
        </p:nvSpPr>
        <p:spPr bwMode="auto">
          <a:xfrm>
            <a:off x="3984761" y="786692"/>
            <a:ext cx="4751388" cy="323373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50" name="Oval 35">
            <a:extLst>
              <a:ext uri="{FF2B5EF4-FFF2-40B4-BE49-F238E27FC236}">
                <a16:creationId xmlns:a16="http://schemas.microsoft.com/office/drawing/2014/main" id="{C05F57B7-E4C9-4B2D-ABC7-9BC116B76F00}"/>
              </a:ext>
            </a:extLst>
          </p:cNvPr>
          <p:cNvSpPr/>
          <p:nvPr/>
        </p:nvSpPr>
        <p:spPr bwMode="auto">
          <a:xfrm>
            <a:off x="6076075" y="2055104"/>
            <a:ext cx="2132973" cy="6762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51" name="Oval 35">
            <a:extLst>
              <a:ext uri="{FF2B5EF4-FFF2-40B4-BE49-F238E27FC236}">
                <a16:creationId xmlns:a16="http://schemas.microsoft.com/office/drawing/2014/main" id="{8ECC7C76-B51E-4BD3-8134-27306DB537E8}"/>
              </a:ext>
            </a:extLst>
          </p:cNvPr>
          <p:cNvSpPr/>
          <p:nvPr/>
        </p:nvSpPr>
        <p:spPr bwMode="auto">
          <a:xfrm>
            <a:off x="4096131" y="2055103"/>
            <a:ext cx="1442793" cy="6762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6AA68B-E95B-4098-AD63-3105BFF4B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0"/>
            <a:ext cx="3178770" cy="2514599"/>
          </a:xfrm>
        </p:spPr>
        <p:txBody>
          <a:bodyPr/>
          <a:lstStyle/>
          <a:p>
            <a:r>
              <a:rPr lang="en-US" dirty="0"/>
              <a:t>In general</a:t>
            </a:r>
          </a:p>
          <a:p>
            <a:pPr marL="463550" lvl="1"/>
            <a:r>
              <a:rPr lang="en-US" dirty="0"/>
              <a:t>Define what’s positive and what’s negative.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9811E88-B7C0-462C-B2C2-C272F740DA43}"/>
              </a:ext>
            </a:extLst>
          </p:cNvPr>
          <p:cNvSpPr/>
          <p:nvPr/>
        </p:nvSpPr>
        <p:spPr bwMode="auto">
          <a:xfrm>
            <a:off x="5618299" y="885117"/>
            <a:ext cx="3038475" cy="3016250"/>
          </a:xfrm>
          <a:prstGeom prst="ellipse">
            <a:avLst/>
          </a:prstGeom>
          <a:solidFill>
            <a:srgbClr val="EEB500">
              <a:alpha val="49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FC9B0-EFDB-B8BA-C2DB-061EC4BD2971}"/>
              </a:ext>
            </a:extLst>
          </p:cNvPr>
          <p:cNvSpPr txBox="1"/>
          <p:nvPr/>
        </p:nvSpPr>
        <p:spPr>
          <a:xfrm>
            <a:off x="3951514" y="4118854"/>
            <a:ext cx="4784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Reference / “Ground truth”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895131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92D6AFF7-31BB-4FF6-923B-36D8F34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Segmentation </a:t>
            </a:r>
            <a:r>
              <a:rPr lang="de-DE" altLang="en-US" dirty="0" err="1"/>
              <a:t>quality</a:t>
            </a:r>
            <a:r>
              <a:rPr lang="de-DE" altLang="en-US" dirty="0"/>
              <a:t> </a:t>
            </a:r>
            <a:r>
              <a:rPr lang="de-DE" altLang="en-US" dirty="0" err="1"/>
              <a:t>estimation</a:t>
            </a:r>
            <a:endParaRPr lang="de-DE" alt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56122BD-7483-4CE8-8B90-2BB28DEC3FA9}"/>
              </a:ext>
            </a:extLst>
          </p:cNvPr>
          <p:cNvSpPr/>
          <p:nvPr/>
        </p:nvSpPr>
        <p:spPr bwMode="auto">
          <a:xfrm>
            <a:off x="3984761" y="786692"/>
            <a:ext cx="4751388" cy="323373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6AA68B-E95B-4098-AD63-3105BFF4B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0"/>
            <a:ext cx="3178770" cy="2514599"/>
          </a:xfrm>
        </p:spPr>
        <p:txBody>
          <a:bodyPr/>
          <a:lstStyle/>
          <a:p>
            <a:r>
              <a:rPr lang="en-US" dirty="0"/>
              <a:t>In general</a:t>
            </a:r>
          </a:p>
          <a:p>
            <a:pPr marL="463550" lvl="1"/>
            <a:r>
              <a:rPr lang="en-US" dirty="0"/>
              <a:t>Define what’s positive and what’s negative.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F79BB7-FB89-4F83-92C7-B6A18C17E8FD}"/>
              </a:ext>
            </a:extLst>
          </p:cNvPr>
          <p:cNvSpPr/>
          <p:nvPr/>
        </p:nvSpPr>
        <p:spPr bwMode="auto">
          <a:xfrm>
            <a:off x="4099061" y="885117"/>
            <a:ext cx="3038475" cy="3016250"/>
          </a:xfrm>
          <a:prstGeom prst="ellipse">
            <a:avLst/>
          </a:prstGeom>
          <a:solidFill>
            <a:srgbClr val="7030A0">
              <a:alpha val="49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100"/>
          </a:p>
        </p:txBody>
      </p:sp>
      <p:sp>
        <p:nvSpPr>
          <p:cNvPr id="50" name="Oval 35">
            <a:extLst>
              <a:ext uri="{FF2B5EF4-FFF2-40B4-BE49-F238E27FC236}">
                <a16:creationId xmlns:a16="http://schemas.microsoft.com/office/drawing/2014/main" id="{C05F57B7-E4C9-4B2D-ABC7-9BC116B76F00}"/>
              </a:ext>
            </a:extLst>
          </p:cNvPr>
          <p:cNvSpPr/>
          <p:nvPr/>
        </p:nvSpPr>
        <p:spPr bwMode="auto">
          <a:xfrm>
            <a:off x="4099061" y="2065422"/>
            <a:ext cx="3038475" cy="6762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What an algorithm suggests to be positive</a:t>
            </a:r>
          </a:p>
        </p:txBody>
      </p:sp>
      <p:sp>
        <p:nvSpPr>
          <p:cNvPr id="9" name="Oval 35">
            <a:extLst>
              <a:ext uri="{FF2B5EF4-FFF2-40B4-BE49-F238E27FC236}">
                <a16:creationId xmlns:a16="http://schemas.microsoft.com/office/drawing/2014/main" id="{C8061DE2-75A2-49BB-B3B3-EFD27169F090}"/>
              </a:ext>
            </a:extLst>
          </p:cNvPr>
          <p:cNvSpPr/>
          <p:nvPr/>
        </p:nvSpPr>
        <p:spPr bwMode="auto">
          <a:xfrm>
            <a:off x="7281962" y="1648049"/>
            <a:ext cx="1309760" cy="15110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What an algorithm suggests to be negative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EE62F8-21DE-0B8E-BC14-783B7167B3FC}"/>
              </a:ext>
            </a:extLst>
          </p:cNvPr>
          <p:cNvSpPr txBox="1"/>
          <p:nvPr/>
        </p:nvSpPr>
        <p:spPr>
          <a:xfrm>
            <a:off x="3951514" y="4118854"/>
            <a:ext cx="4784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Algorithm result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67531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92D6AFF7-31BB-4FF6-923B-36D8F34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en-US" dirty="0"/>
              <a:t>Segmentation </a:t>
            </a:r>
            <a:r>
              <a:rPr lang="de-DE" altLang="en-US" dirty="0" err="1"/>
              <a:t>quality</a:t>
            </a:r>
            <a:r>
              <a:rPr lang="de-DE" altLang="en-US" dirty="0"/>
              <a:t> </a:t>
            </a:r>
            <a:r>
              <a:rPr lang="de-DE" altLang="en-US" dirty="0" err="1"/>
              <a:t>estimation</a:t>
            </a:r>
            <a:endParaRPr lang="de-DE" altLang="en-US" dirty="0"/>
          </a:p>
        </p:txBody>
      </p:sp>
      <p:sp>
        <p:nvSpPr>
          <p:cNvPr id="12347" name="TextBox 48">
            <a:extLst>
              <a:ext uri="{FF2B5EF4-FFF2-40B4-BE49-F238E27FC236}">
                <a16:creationId xmlns:a16="http://schemas.microsoft.com/office/drawing/2014/main" id="{0FADD1F4-77A0-44B6-B97E-19110736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9733" y="1214590"/>
            <a:ext cx="36291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763" indent="-4763"/>
            <a:r>
              <a:rPr lang="de-DE" altLang="en-US" sz="1800" dirty="0"/>
              <a:t>Reference B </a:t>
            </a:r>
            <a:br>
              <a:rPr lang="de-DE" altLang="en-US" sz="1800" dirty="0"/>
            </a:br>
            <a:r>
              <a:rPr lang="de-DE" altLang="en-US" sz="1800" dirty="0"/>
              <a:t>(ground truth)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2F39A2A-3F1C-452B-898E-4E80854F90DA}"/>
              </a:ext>
            </a:extLst>
          </p:cNvPr>
          <p:cNvSpPr/>
          <p:nvPr/>
        </p:nvSpPr>
        <p:spPr bwMode="auto">
          <a:xfrm>
            <a:off x="9158936" y="2306595"/>
            <a:ext cx="462833" cy="448233"/>
          </a:xfrm>
          <a:prstGeom prst="ellipse">
            <a:avLst/>
          </a:prstGeom>
          <a:solidFill>
            <a:srgbClr val="EEB5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TP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AAD81DC-2450-4B58-B1C8-E6CDD21E190C}"/>
              </a:ext>
            </a:extLst>
          </p:cNvPr>
          <p:cNvSpPr/>
          <p:nvPr/>
        </p:nvSpPr>
        <p:spPr bwMode="auto">
          <a:xfrm>
            <a:off x="9137348" y="2294186"/>
            <a:ext cx="462833" cy="448233"/>
          </a:xfrm>
          <a:prstGeom prst="ellipse">
            <a:avLst/>
          </a:prstGeom>
          <a:solidFill>
            <a:srgbClr val="7030A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endParaRPr lang="de-DE">
              <a:solidFill>
                <a:schemeClr val="tx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429C1AB-9EBD-41EE-A623-35ED9BE8206E}"/>
              </a:ext>
            </a:extLst>
          </p:cNvPr>
          <p:cNvSpPr/>
          <p:nvPr/>
        </p:nvSpPr>
        <p:spPr bwMode="auto">
          <a:xfrm>
            <a:off x="9158936" y="2819070"/>
            <a:ext cx="462833" cy="446773"/>
          </a:xfrm>
          <a:prstGeom prst="ellipse">
            <a:avLst/>
          </a:prstGeom>
          <a:solidFill>
            <a:srgbClr val="EEB5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47CA31B-3DCB-44B7-8543-32DC0E257F0C}"/>
              </a:ext>
            </a:extLst>
          </p:cNvPr>
          <p:cNvSpPr/>
          <p:nvPr/>
        </p:nvSpPr>
        <p:spPr bwMode="auto">
          <a:xfrm>
            <a:off x="9158936" y="3330084"/>
            <a:ext cx="462833" cy="448232"/>
          </a:xfrm>
          <a:prstGeom prst="ellipse">
            <a:avLst/>
          </a:prstGeom>
          <a:solidFill>
            <a:srgbClr val="7030A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FP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E3D7C43-7B6B-4B95-AF80-134410A6215B}"/>
              </a:ext>
            </a:extLst>
          </p:cNvPr>
          <p:cNvSpPr/>
          <p:nvPr/>
        </p:nvSpPr>
        <p:spPr bwMode="auto">
          <a:xfrm>
            <a:off x="4075843" y="877216"/>
            <a:ext cx="2794518" cy="2774078"/>
          </a:xfrm>
          <a:prstGeom prst="ellipse">
            <a:avLst/>
          </a:prstGeom>
          <a:solidFill>
            <a:srgbClr val="7030A0">
              <a:alpha val="49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2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307D431-A5AB-4841-B0DE-37D02AF2ACEF}"/>
              </a:ext>
            </a:extLst>
          </p:cNvPr>
          <p:cNvSpPr/>
          <p:nvPr/>
        </p:nvSpPr>
        <p:spPr bwMode="auto">
          <a:xfrm>
            <a:off x="5473103" y="877216"/>
            <a:ext cx="2794518" cy="2774078"/>
          </a:xfrm>
          <a:prstGeom prst="ellipse">
            <a:avLst/>
          </a:prstGeom>
          <a:solidFill>
            <a:srgbClr val="EEB500">
              <a:alpha val="49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2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56122BD-7483-4CE8-8B90-2BB28DEC3FA9}"/>
              </a:ext>
            </a:extLst>
          </p:cNvPr>
          <p:cNvSpPr/>
          <p:nvPr/>
        </p:nvSpPr>
        <p:spPr bwMode="auto">
          <a:xfrm>
            <a:off x="3970720" y="786693"/>
            <a:ext cx="4369903" cy="2974103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2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23FA0F-1CED-4976-93CE-DF648171AAE2}"/>
              </a:ext>
            </a:extLst>
          </p:cNvPr>
          <p:cNvSpPr/>
          <p:nvPr/>
        </p:nvSpPr>
        <p:spPr bwMode="auto">
          <a:xfrm>
            <a:off x="9158936" y="1814562"/>
            <a:ext cx="427792" cy="411732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400" dirty="0">
                <a:solidFill>
                  <a:schemeClr val="tx1"/>
                </a:solidFill>
              </a:rPr>
              <a:t>ROI</a:t>
            </a:r>
            <a:endParaRPr lang="de-DE" sz="1400" baseline="-25000" dirty="0">
              <a:solidFill>
                <a:schemeClr val="tx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98248C6-0906-4DAC-870D-D88811E376C5}"/>
              </a:ext>
            </a:extLst>
          </p:cNvPr>
          <p:cNvSpPr/>
          <p:nvPr/>
        </p:nvSpPr>
        <p:spPr bwMode="auto">
          <a:xfrm>
            <a:off x="9157476" y="1303547"/>
            <a:ext cx="429252" cy="429252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03607B5-7105-4298-A289-C7D0B3E8BAB6}"/>
              </a:ext>
            </a:extLst>
          </p:cNvPr>
          <p:cNvSpPr/>
          <p:nvPr/>
        </p:nvSpPr>
        <p:spPr bwMode="auto">
          <a:xfrm>
            <a:off x="9157476" y="791073"/>
            <a:ext cx="429252" cy="43071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2346" name="TextBox 47">
            <a:extLst>
              <a:ext uri="{FF2B5EF4-FFF2-40B4-BE49-F238E27FC236}">
                <a16:creationId xmlns:a16="http://schemas.microsoft.com/office/drawing/2014/main" id="{F59BE58B-5263-48A8-A569-6B7EE4B63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067" y="853168"/>
            <a:ext cx="2197349" cy="33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 dirty="0"/>
              <a:t>Prediction A</a:t>
            </a:r>
          </a:p>
        </p:txBody>
      </p:sp>
      <p:sp>
        <p:nvSpPr>
          <p:cNvPr id="12348" name="TextBox 49">
            <a:extLst>
              <a:ext uri="{FF2B5EF4-FFF2-40B4-BE49-F238E27FC236}">
                <a16:creationId xmlns:a16="http://schemas.microsoft.com/office/drawing/2014/main" id="{66AF48EB-BD57-4915-B480-6C96A3691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067" y="1867224"/>
            <a:ext cx="1975943" cy="33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/>
              <a:t>Region of interest</a:t>
            </a:r>
          </a:p>
        </p:txBody>
      </p:sp>
      <p:sp>
        <p:nvSpPr>
          <p:cNvPr id="12349" name="TextBox 50">
            <a:extLst>
              <a:ext uri="{FF2B5EF4-FFF2-40B4-BE49-F238E27FC236}">
                <a16:creationId xmlns:a16="http://schemas.microsoft.com/office/drawing/2014/main" id="{752E52F3-0C95-4DF2-B1DE-3E89D6389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067" y="2369038"/>
            <a:ext cx="2197349" cy="34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 dirty="0"/>
              <a:t>True-positive</a:t>
            </a:r>
          </a:p>
        </p:txBody>
      </p:sp>
      <p:sp>
        <p:nvSpPr>
          <p:cNvPr id="12350" name="TextBox 51">
            <a:extLst>
              <a:ext uri="{FF2B5EF4-FFF2-40B4-BE49-F238E27FC236}">
                <a16:creationId xmlns:a16="http://schemas.microsoft.com/office/drawing/2014/main" id="{6DB6A3D9-1236-442A-A87C-90E196045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066" y="2879976"/>
            <a:ext cx="2532595" cy="33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 dirty="0"/>
              <a:t>False-negative</a:t>
            </a:r>
          </a:p>
        </p:txBody>
      </p:sp>
      <p:sp>
        <p:nvSpPr>
          <p:cNvPr id="12351" name="TextBox 52">
            <a:extLst>
              <a:ext uri="{FF2B5EF4-FFF2-40B4-BE49-F238E27FC236}">
                <a16:creationId xmlns:a16="http://schemas.microsoft.com/office/drawing/2014/main" id="{5F1E0860-6195-414B-8F9A-09B503FD7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9067" y="3388308"/>
            <a:ext cx="2245691" cy="34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 dirty="0"/>
              <a:t>False-positive</a:t>
            </a:r>
          </a:p>
        </p:txBody>
      </p:sp>
      <p:sp>
        <p:nvSpPr>
          <p:cNvPr id="12352" name="TextBox 53">
            <a:extLst>
              <a:ext uri="{FF2B5EF4-FFF2-40B4-BE49-F238E27FC236}">
                <a16:creationId xmlns:a16="http://schemas.microsoft.com/office/drawing/2014/main" id="{6F9B5A49-77DB-4F2B-B110-BA1688AED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1247" y="3930529"/>
            <a:ext cx="2429299" cy="34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en-US" sz="1600" dirty="0"/>
              <a:t>True-negative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ED3AE37-352A-4D85-B16C-BDB157E90F63}"/>
              </a:ext>
            </a:extLst>
          </p:cNvPr>
          <p:cNvSpPr/>
          <p:nvPr/>
        </p:nvSpPr>
        <p:spPr bwMode="auto">
          <a:xfrm>
            <a:off x="9068414" y="3867379"/>
            <a:ext cx="600077" cy="430712"/>
          </a:xfrm>
          <a:prstGeom prst="ellipse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TN</a:t>
            </a:r>
          </a:p>
        </p:txBody>
      </p:sp>
      <p:sp>
        <p:nvSpPr>
          <p:cNvPr id="49" name="Oval 35">
            <a:extLst>
              <a:ext uri="{FF2B5EF4-FFF2-40B4-BE49-F238E27FC236}">
                <a16:creationId xmlns:a16="http://schemas.microsoft.com/office/drawing/2014/main" id="{4B784856-1CAF-486D-A508-C0D09848D528}"/>
              </a:ext>
            </a:extLst>
          </p:cNvPr>
          <p:cNvSpPr/>
          <p:nvPr/>
        </p:nvSpPr>
        <p:spPr bwMode="auto">
          <a:xfrm>
            <a:off x="5810929" y="1953265"/>
            <a:ext cx="842642" cy="62197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2400" dirty="0">
                <a:solidFill>
                  <a:schemeClr val="tx1"/>
                </a:solidFill>
              </a:rPr>
              <a:t>TP</a:t>
            </a:r>
          </a:p>
        </p:txBody>
      </p:sp>
      <p:sp>
        <p:nvSpPr>
          <p:cNvPr id="50" name="Oval 35">
            <a:extLst>
              <a:ext uri="{FF2B5EF4-FFF2-40B4-BE49-F238E27FC236}">
                <a16:creationId xmlns:a16="http://schemas.microsoft.com/office/drawing/2014/main" id="{C05F57B7-E4C9-4B2D-ABC7-9BC116B76F00}"/>
              </a:ext>
            </a:extLst>
          </p:cNvPr>
          <p:cNvSpPr/>
          <p:nvPr/>
        </p:nvSpPr>
        <p:spPr bwMode="auto">
          <a:xfrm>
            <a:off x="4462306" y="1953265"/>
            <a:ext cx="840727" cy="62197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2400" dirty="0">
                <a:solidFill>
                  <a:schemeClr val="tx1"/>
                </a:solidFill>
              </a:rPr>
              <a:t>FP</a:t>
            </a:r>
          </a:p>
        </p:txBody>
      </p:sp>
      <p:sp>
        <p:nvSpPr>
          <p:cNvPr id="51" name="Oval 35">
            <a:extLst>
              <a:ext uri="{FF2B5EF4-FFF2-40B4-BE49-F238E27FC236}">
                <a16:creationId xmlns:a16="http://schemas.microsoft.com/office/drawing/2014/main" id="{8ECC7C76-B51E-4BD3-8134-27306DB537E8}"/>
              </a:ext>
            </a:extLst>
          </p:cNvPr>
          <p:cNvSpPr/>
          <p:nvPr/>
        </p:nvSpPr>
        <p:spPr bwMode="auto">
          <a:xfrm>
            <a:off x="7078244" y="1953265"/>
            <a:ext cx="842642" cy="62197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2400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52" name="Oval 54">
            <a:extLst>
              <a:ext uri="{FF2B5EF4-FFF2-40B4-BE49-F238E27FC236}">
                <a16:creationId xmlns:a16="http://schemas.microsoft.com/office/drawing/2014/main" id="{8ABE5AD0-3702-4A1D-82FF-9A18B298CF0A}"/>
              </a:ext>
            </a:extLst>
          </p:cNvPr>
          <p:cNvSpPr/>
          <p:nvPr/>
        </p:nvSpPr>
        <p:spPr bwMode="auto">
          <a:xfrm>
            <a:off x="7661710" y="3154879"/>
            <a:ext cx="838812" cy="623437"/>
          </a:xfrm>
          <a:prstGeom prst="ellipse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2400" dirty="0">
                <a:solidFill>
                  <a:schemeClr val="tx1"/>
                </a:solidFill>
              </a:rPr>
              <a:t>TN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6AA68B-E95B-4098-AD63-3105BFF4B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0"/>
            <a:ext cx="3178770" cy="3690229"/>
          </a:xfrm>
        </p:spPr>
        <p:txBody>
          <a:bodyPr>
            <a:normAutofit/>
          </a:bodyPr>
          <a:lstStyle/>
          <a:p>
            <a:r>
              <a:rPr lang="en-US" dirty="0"/>
              <a:t>In general</a:t>
            </a:r>
          </a:p>
          <a:p>
            <a:pPr marL="463550" lvl="1"/>
            <a:r>
              <a:rPr lang="en-US" dirty="0"/>
              <a:t>Define what’s positive and what’s negative.</a:t>
            </a:r>
          </a:p>
          <a:p>
            <a:pPr marL="463550" lvl="1"/>
            <a:r>
              <a:rPr lang="en-US" dirty="0"/>
              <a:t>Compare with a reference to figure out what was true and false</a:t>
            </a:r>
          </a:p>
          <a:p>
            <a:pPr marL="234950" lvl="1" indent="0">
              <a:buNone/>
            </a:pPr>
            <a:endParaRPr lang="en-US" dirty="0"/>
          </a:p>
          <a:p>
            <a:pPr marL="463550" lvl="1"/>
            <a:r>
              <a:rPr lang="en-US" dirty="0"/>
              <a:t>Welcome to the </a:t>
            </a:r>
            <a:br>
              <a:rPr lang="en-US" dirty="0"/>
            </a:br>
            <a:r>
              <a:rPr lang="en-US" u="sng" dirty="0"/>
              <a:t>Theory of Sets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01CF8-D466-4385-03CA-B2D46914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Dice versus Jaccard Index (</a:t>
            </a:r>
            <a:r>
              <a:rPr lang="en-US" dirty="0" err="1"/>
              <a:t>IoU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2D0BD-3979-9B4D-5157-139F082F6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DC0A7-D4E4-23B5-04F0-5C98C0F563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414"/>
          <a:stretch/>
        </p:blipFill>
        <p:spPr>
          <a:xfrm>
            <a:off x="4944672" y="784383"/>
            <a:ext cx="4629914" cy="5262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165398-6AC8-2B55-AD14-9DC23458EE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905"/>
          <a:stretch/>
        </p:blipFill>
        <p:spPr>
          <a:xfrm>
            <a:off x="296213" y="794894"/>
            <a:ext cx="4636160" cy="5262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6C1026-CA03-C2B1-46C7-6D6EEFCF0D9D}"/>
              </a:ext>
            </a:extLst>
          </p:cNvPr>
          <p:cNvSpPr txBox="1"/>
          <p:nvPr/>
        </p:nvSpPr>
        <p:spPr>
          <a:xfrm>
            <a:off x="3076562" y="6233387"/>
            <a:ext cx="5483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Source: Cropped from Ext. Data Fig SN 3.5 and 3.9 in Maier-Hein, Reinke, et al. licensed </a:t>
            </a:r>
            <a:r>
              <a:rPr lang="en-US" sz="1400" dirty="0">
                <a:hlinkClick r:id="rId4"/>
              </a:rPr>
              <a:t>CC-BY 4.0</a:t>
            </a:r>
            <a:r>
              <a:rPr lang="en-US" sz="1400" dirty="0"/>
              <a:t> </a:t>
            </a:r>
            <a:r>
              <a:rPr lang="en-US" sz="1400" dirty="0">
                <a:hlinkClick r:id="rId5"/>
              </a:rPr>
              <a:t>https://arxiv.org/pdf/2206.01653.pdf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99818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2C99-0E15-57BD-019D-EFCBD373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Dice versus Jaccard Index (</a:t>
            </a:r>
            <a:r>
              <a:rPr lang="en-US" dirty="0" err="1"/>
              <a:t>IoU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FC706-9415-1CBC-F010-A83DE9A9F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C3F671-650C-4A81-F662-9C3A6402E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1171575"/>
            <a:ext cx="9134475" cy="4514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C039D7-73D7-D943-80BF-DCF59B3D9F1E}"/>
              </a:ext>
            </a:extLst>
          </p:cNvPr>
          <p:cNvSpPr txBox="1"/>
          <p:nvPr/>
        </p:nvSpPr>
        <p:spPr>
          <a:xfrm>
            <a:off x="3076562" y="6233387"/>
            <a:ext cx="5483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Source: Cropped from Ext. Data Fig SN 2.18 in Maier-Hein, Reinke, et al. licensed </a:t>
            </a:r>
            <a:r>
              <a:rPr lang="en-US" sz="1400" dirty="0">
                <a:hlinkClick r:id="rId3"/>
              </a:rPr>
              <a:t>CC-BY 4.0</a:t>
            </a: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https://arxiv.org/pdf/2206.01653.pdf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27578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5CE0-0D11-DD89-386C-42802C1B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AD47"/>
                </a:solidFill>
              </a:rPr>
              <a:t>Sparse</a:t>
            </a:r>
            <a:r>
              <a:rPr lang="en-US" dirty="0"/>
              <a:t> Jaccard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9F881-992D-D6B4-6307-2AD85E44B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0"/>
            <a:ext cx="11057586" cy="119572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For every annotated object, we compute the maximum </a:t>
            </a:r>
            <a:r>
              <a:rPr lang="en-US" sz="2800" dirty="0" err="1"/>
              <a:t>IoU</a:t>
            </a:r>
            <a:r>
              <a:rPr lang="en-US" sz="2800" dirty="0"/>
              <a:t> with any segmented object.</a:t>
            </a:r>
          </a:p>
          <a:p>
            <a:r>
              <a:rPr lang="en-US" sz="2800" dirty="0"/>
              <a:t>We average this value over all annotated objects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C2DD47-5673-4236-6AA3-FCE6A2BCC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9" y="2182222"/>
            <a:ext cx="2845443" cy="2811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336290-3497-D13A-BADF-8108D6512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904" y="2182222"/>
            <a:ext cx="2798091" cy="2811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CD2419-8B58-BDF8-2DF4-9B4218790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167" y="2182222"/>
            <a:ext cx="2825459" cy="2811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B5B517-47B8-3380-1757-40633150F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0797" y="2182222"/>
            <a:ext cx="2834509" cy="28206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5BC9A5C-42D2-6550-3F4F-7008527743B3}"/>
              </a:ext>
            </a:extLst>
          </p:cNvPr>
          <p:cNvSpPr txBox="1"/>
          <p:nvPr/>
        </p:nvSpPr>
        <p:spPr>
          <a:xfrm>
            <a:off x="3207319" y="5002903"/>
            <a:ext cx="2798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IoU</a:t>
            </a:r>
            <a:r>
              <a:rPr lang="en-US" sz="3200" dirty="0"/>
              <a:t> = 0.35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D3C71D-B2E0-AFBA-E225-291073F56477}"/>
              </a:ext>
            </a:extLst>
          </p:cNvPr>
          <p:cNvSpPr txBox="1"/>
          <p:nvPr/>
        </p:nvSpPr>
        <p:spPr>
          <a:xfrm>
            <a:off x="6169531" y="5002903"/>
            <a:ext cx="2798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IoU</a:t>
            </a:r>
            <a:r>
              <a:rPr lang="en-US" sz="3200" dirty="0"/>
              <a:t> = 0.66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8737D-407C-653E-074A-529D7676C354}"/>
              </a:ext>
            </a:extLst>
          </p:cNvPr>
          <p:cNvSpPr txBox="1"/>
          <p:nvPr/>
        </p:nvSpPr>
        <p:spPr>
          <a:xfrm>
            <a:off x="9200477" y="5002903"/>
            <a:ext cx="2798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IoU</a:t>
            </a:r>
            <a:r>
              <a:rPr lang="en-US" sz="3200" dirty="0"/>
              <a:t> = 0.69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30EB82-42A0-7FE4-C3F6-A3D7D9F91BF4}"/>
              </a:ext>
            </a:extLst>
          </p:cNvPr>
          <p:cNvSpPr txBox="1"/>
          <p:nvPr/>
        </p:nvSpPr>
        <p:spPr>
          <a:xfrm>
            <a:off x="255641" y="5002903"/>
            <a:ext cx="2798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Sparse</a:t>
            </a:r>
          </a:p>
          <a:p>
            <a:pPr algn="ctr"/>
            <a:r>
              <a:rPr lang="en-US" sz="2400" dirty="0"/>
              <a:t>instance annotation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1AFD8F-9044-B89D-4C36-1CD08CD6CF9F}"/>
              </a:ext>
            </a:extLst>
          </p:cNvPr>
          <p:cNvSpPr txBox="1"/>
          <p:nvPr/>
        </p:nvSpPr>
        <p:spPr>
          <a:xfrm>
            <a:off x="3538926" y="6144130"/>
            <a:ext cx="5387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6"/>
              </a:rPr>
              <a:t>https://github.com/haesleinhuepf/napari-workflow-optimizer</a:t>
            </a:r>
            <a:r>
              <a:rPr lang="en-US" dirty="0"/>
              <a:t> 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A5621BEB-8311-188F-C204-825067AB9441}"/>
              </a:ext>
            </a:extLst>
          </p:cNvPr>
          <p:cNvSpPr/>
          <p:nvPr/>
        </p:nvSpPr>
        <p:spPr>
          <a:xfrm rot="5400000">
            <a:off x="7404733" y="1642110"/>
            <a:ext cx="316231" cy="78676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100C3-C597-2269-85D3-EDD4827236EF}"/>
              </a:ext>
            </a:extLst>
          </p:cNvPr>
          <p:cNvSpPr txBox="1"/>
          <p:nvPr/>
        </p:nvSpPr>
        <p:spPr>
          <a:xfrm>
            <a:off x="3629024" y="5604979"/>
            <a:ext cx="7867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Instance segmentation candidates</a:t>
            </a:r>
          </a:p>
        </p:txBody>
      </p:sp>
    </p:spTree>
    <p:extLst>
      <p:ext uri="{BB962C8B-B14F-4D97-AF65-F5344CB8AC3E}">
        <p14:creationId xmlns:p14="http://schemas.microsoft.com/office/powerpoint/2010/main" val="1110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E59-425B-D043-360A-6FC36901C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Sparse Jaccard Index</a:t>
            </a:r>
            <a:endParaRPr lang="LID4096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D53B3-3C4B-92FB-2EDA-7A48C4493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Play with metrics to gain understanding</a:t>
            </a:r>
          </a:p>
        </p:txBody>
      </p:sp>
      <p:pic>
        <p:nvPicPr>
          <p:cNvPr id="4" name="jaccard_index">
            <a:hlinkClick r:id="" action="ppaction://media"/>
            <a:extLst>
              <a:ext uri="{FF2B5EF4-FFF2-40B4-BE49-F238E27FC236}">
                <a16:creationId xmlns:a16="http://schemas.microsoft.com/office/drawing/2014/main" id="{1FF15D03-A1BA-F781-E560-8EFE06E1F7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2379" y="1581503"/>
            <a:ext cx="8885404" cy="4371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B619D5-BEC3-D83B-5CB6-E7BDA91A822C}"/>
              </a:ext>
            </a:extLst>
          </p:cNvPr>
          <p:cNvSpPr txBox="1"/>
          <p:nvPr/>
        </p:nvSpPr>
        <p:spPr>
          <a:xfrm>
            <a:off x="3314123" y="6248716"/>
            <a:ext cx="6161809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600" dirty="0">
                <a:hlinkClick r:id="rId5"/>
              </a:rPr>
              <a:t>https://github.com/haesleinhuepf/the-segmentation-game</a:t>
            </a:r>
            <a:r>
              <a:rPr lang="en-US" sz="1600" dirty="0"/>
              <a:t> </a:t>
            </a:r>
            <a:endParaRPr lang="LID4096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7B0ACE-BD23-3ADB-5044-292451D3A518}"/>
              </a:ext>
            </a:extLst>
          </p:cNvPr>
          <p:cNvSpPr txBox="1"/>
          <p:nvPr/>
        </p:nvSpPr>
        <p:spPr>
          <a:xfrm>
            <a:off x="10612980" y="5414144"/>
            <a:ext cx="1481639" cy="577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050" dirty="0"/>
              <a:t> With Martin Schätz (Charles Uni, Prague)</a:t>
            </a:r>
          </a:p>
          <a:p>
            <a:r>
              <a:rPr lang="en-US" sz="1050" dirty="0"/>
              <a:t>@schatzcz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F612F5-46EA-C20E-9A98-BB0D737D1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980" y="4022669"/>
            <a:ext cx="1481639" cy="140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9F52-3943-4C19-A7B0-925F95EF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14" y="1"/>
            <a:ext cx="11847469" cy="914399"/>
          </a:xfrm>
        </p:spPr>
        <p:txBody>
          <a:bodyPr>
            <a:normAutofit/>
          </a:bodyPr>
          <a:lstStyle/>
          <a:p>
            <a:r>
              <a:rPr lang="en-US" dirty="0"/>
              <a:t>Pixel-wise versus Object-wise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2C117-AD77-475E-BF5F-085D28568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173" y="914400"/>
            <a:ext cx="4035943" cy="513567"/>
          </a:xfrm>
        </p:spPr>
        <p:txBody>
          <a:bodyPr>
            <a:normAutofit/>
          </a:bodyPr>
          <a:lstStyle/>
          <a:p>
            <a:r>
              <a:rPr lang="en-US" dirty="0"/>
              <a:t>Pixel wise: Segmentation quality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29E910-FE07-4F45-BFF7-93174B97A1A0}"/>
              </a:ext>
            </a:extLst>
          </p:cNvPr>
          <p:cNvSpPr txBox="1"/>
          <p:nvPr/>
        </p:nvSpPr>
        <p:spPr>
          <a:xfrm>
            <a:off x="4052625" y="3861995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True-positive: 4</a:t>
            </a:r>
          </a:p>
          <a:p>
            <a:endParaRPr lang="en-US" dirty="0"/>
          </a:p>
          <a:p>
            <a:r>
              <a:rPr lang="en-US" dirty="0"/>
              <a:t>False-negative: 5</a:t>
            </a:r>
          </a:p>
          <a:p>
            <a:endParaRPr lang="en-US" dirty="0"/>
          </a:p>
          <a:p>
            <a:r>
              <a:rPr lang="en-US" dirty="0"/>
              <a:t>False-positive: 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18E63C-08A7-4440-8F39-ABD9D699B4EC}"/>
              </a:ext>
            </a:extLst>
          </p:cNvPr>
          <p:cNvSpPr/>
          <p:nvPr/>
        </p:nvSpPr>
        <p:spPr>
          <a:xfrm>
            <a:off x="90966" y="1482454"/>
            <a:ext cx="1688591" cy="457200"/>
          </a:xfrm>
          <a:prstGeom prst="rect">
            <a:avLst/>
          </a:prstGeom>
          <a:solidFill>
            <a:srgbClr val="7030A0">
              <a:alpha val="7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C5D7D4-7171-4C6B-93C2-2028BD0E6107}"/>
              </a:ext>
            </a:extLst>
          </p:cNvPr>
          <p:cNvSpPr/>
          <p:nvPr/>
        </p:nvSpPr>
        <p:spPr>
          <a:xfrm>
            <a:off x="1443987" y="1482454"/>
            <a:ext cx="2024161" cy="457200"/>
          </a:xfrm>
          <a:prstGeom prst="rect">
            <a:avLst/>
          </a:prstGeom>
          <a:solidFill>
            <a:srgbClr val="EEB500">
              <a:alpha val="76000"/>
            </a:srgbClr>
          </a:solidFill>
          <a:ln>
            <a:solidFill>
              <a:schemeClr val="bg1">
                <a:lumMod val="85000"/>
                <a:alpha val="7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Ground truth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95EFE9D-E36D-494A-984C-7F291495279D}"/>
              </a:ext>
            </a:extLst>
          </p:cNvPr>
          <p:cNvGrpSpPr/>
          <p:nvPr/>
        </p:nvGrpSpPr>
        <p:grpSpPr>
          <a:xfrm>
            <a:off x="4052625" y="1450211"/>
            <a:ext cx="2743200" cy="2286000"/>
            <a:chOff x="4762012" y="1450211"/>
            <a:chExt cx="2743200" cy="2286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404B8D7-4308-4307-9741-C635D0ADD645}"/>
                </a:ext>
              </a:extLst>
            </p:cNvPr>
            <p:cNvSpPr/>
            <p:nvPr/>
          </p:nvSpPr>
          <p:spPr>
            <a:xfrm>
              <a:off x="47620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34551CB-6284-4689-A658-FC367AAE803F}"/>
                </a:ext>
              </a:extLst>
            </p:cNvPr>
            <p:cNvSpPr/>
            <p:nvPr/>
          </p:nvSpPr>
          <p:spPr>
            <a:xfrm>
              <a:off x="52192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82A3AF-6F82-48CC-B7CC-C1EC1331589B}"/>
                </a:ext>
              </a:extLst>
            </p:cNvPr>
            <p:cNvSpPr/>
            <p:nvPr/>
          </p:nvSpPr>
          <p:spPr>
            <a:xfrm>
              <a:off x="56764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CE14FE-E82C-44E2-BA04-6A29F930B458}"/>
                </a:ext>
              </a:extLst>
            </p:cNvPr>
            <p:cNvSpPr/>
            <p:nvPr/>
          </p:nvSpPr>
          <p:spPr>
            <a:xfrm>
              <a:off x="61336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922A57-710D-4278-8DCB-52A6A6F198A8}"/>
                </a:ext>
              </a:extLst>
            </p:cNvPr>
            <p:cNvSpPr/>
            <p:nvPr/>
          </p:nvSpPr>
          <p:spPr>
            <a:xfrm>
              <a:off x="65908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05EB3A-CEA7-4EEB-BC7D-A6D2235F2017}"/>
                </a:ext>
              </a:extLst>
            </p:cNvPr>
            <p:cNvSpPr/>
            <p:nvPr/>
          </p:nvSpPr>
          <p:spPr>
            <a:xfrm>
              <a:off x="7048012" y="14502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70EED4-E442-40E0-AA22-7BD0D998E15F}"/>
                </a:ext>
              </a:extLst>
            </p:cNvPr>
            <p:cNvSpPr/>
            <p:nvPr/>
          </p:nvSpPr>
          <p:spPr>
            <a:xfrm>
              <a:off x="4762012" y="19074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E21DB0-C1E5-4730-ABFE-E57859000797}"/>
                </a:ext>
              </a:extLst>
            </p:cNvPr>
            <p:cNvSpPr/>
            <p:nvPr/>
          </p:nvSpPr>
          <p:spPr>
            <a:xfrm>
              <a:off x="5219212" y="19074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CA17B8-8FFC-4FDB-A2C8-29AD9C89DDC6}"/>
                </a:ext>
              </a:extLst>
            </p:cNvPr>
            <p:cNvSpPr/>
            <p:nvPr/>
          </p:nvSpPr>
          <p:spPr>
            <a:xfrm>
              <a:off x="5676412" y="1907411"/>
              <a:ext cx="457200" cy="457200"/>
            </a:xfrm>
            <a:prstGeom prst="rect">
              <a:avLst/>
            </a:prstGeom>
            <a:solidFill>
              <a:srgbClr val="EEB5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A75973F-7F99-4CC1-A542-289C23260338}"/>
                </a:ext>
              </a:extLst>
            </p:cNvPr>
            <p:cNvSpPr/>
            <p:nvPr/>
          </p:nvSpPr>
          <p:spPr>
            <a:xfrm>
              <a:off x="6133612" y="1907411"/>
              <a:ext cx="457200" cy="457200"/>
            </a:xfrm>
            <a:prstGeom prst="rect">
              <a:avLst/>
            </a:prstGeom>
            <a:solidFill>
              <a:srgbClr val="EEB5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AAA2E4-DEA4-485D-A832-5F8518256775}"/>
                </a:ext>
              </a:extLst>
            </p:cNvPr>
            <p:cNvSpPr/>
            <p:nvPr/>
          </p:nvSpPr>
          <p:spPr>
            <a:xfrm>
              <a:off x="6590812" y="1907411"/>
              <a:ext cx="457200" cy="457200"/>
            </a:xfrm>
            <a:prstGeom prst="rect">
              <a:avLst/>
            </a:prstGeom>
            <a:solidFill>
              <a:srgbClr val="EEB5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EBB4D08-AAE0-4EAE-8438-AA8F0E7EEC6A}"/>
                </a:ext>
              </a:extLst>
            </p:cNvPr>
            <p:cNvSpPr/>
            <p:nvPr/>
          </p:nvSpPr>
          <p:spPr>
            <a:xfrm>
              <a:off x="7048012" y="19074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3C1076-6741-403D-AE9B-9870160B798B}"/>
                </a:ext>
              </a:extLst>
            </p:cNvPr>
            <p:cNvSpPr/>
            <p:nvPr/>
          </p:nvSpPr>
          <p:spPr>
            <a:xfrm>
              <a:off x="4762012" y="23646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0E6BCF-0CC1-439F-B42E-176BE5D95924}"/>
                </a:ext>
              </a:extLst>
            </p:cNvPr>
            <p:cNvSpPr/>
            <p:nvPr/>
          </p:nvSpPr>
          <p:spPr>
            <a:xfrm>
              <a:off x="5219212" y="2364611"/>
              <a:ext cx="457200" cy="4572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1D7366F-BCF1-46AA-9D96-7BE7252EE25F}"/>
                </a:ext>
              </a:extLst>
            </p:cNvPr>
            <p:cNvSpPr/>
            <p:nvPr/>
          </p:nvSpPr>
          <p:spPr>
            <a:xfrm>
              <a:off x="5676412" y="2364611"/>
              <a:ext cx="457200" cy="457200"/>
            </a:xfrm>
            <a:prstGeom prst="rect">
              <a:avLst/>
            </a:prstGeom>
            <a:solidFill>
              <a:srgbClr val="997166"/>
            </a:solidFill>
            <a:ln>
              <a:solidFill>
                <a:srgbClr val="A77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TP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5C4B04-9084-4499-8479-4E1EE894433C}"/>
                </a:ext>
              </a:extLst>
            </p:cNvPr>
            <p:cNvSpPr/>
            <p:nvPr/>
          </p:nvSpPr>
          <p:spPr>
            <a:xfrm>
              <a:off x="6133612" y="2364611"/>
              <a:ext cx="457200" cy="457200"/>
            </a:xfrm>
            <a:prstGeom prst="rect">
              <a:avLst/>
            </a:prstGeom>
            <a:solidFill>
              <a:srgbClr val="997166"/>
            </a:solidFill>
            <a:ln>
              <a:solidFill>
                <a:srgbClr val="A77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TP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02568D2-3CB8-4A94-A5E5-315D5D6682E2}"/>
                </a:ext>
              </a:extLst>
            </p:cNvPr>
            <p:cNvSpPr/>
            <p:nvPr/>
          </p:nvSpPr>
          <p:spPr>
            <a:xfrm>
              <a:off x="6590812" y="2364611"/>
              <a:ext cx="457200" cy="457200"/>
            </a:xfrm>
            <a:prstGeom prst="rect">
              <a:avLst/>
            </a:prstGeom>
            <a:solidFill>
              <a:srgbClr val="EEB5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F6E2CD-618C-4382-A727-F36FE8DF251A}"/>
                </a:ext>
              </a:extLst>
            </p:cNvPr>
            <p:cNvSpPr/>
            <p:nvPr/>
          </p:nvSpPr>
          <p:spPr>
            <a:xfrm>
              <a:off x="7048012" y="23646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D083E50-8706-4790-93A7-CF39B59317F5}"/>
                </a:ext>
              </a:extLst>
            </p:cNvPr>
            <p:cNvSpPr/>
            <p:nvPr/>
          </p:nvSpPr>
          <p:spPr>
            <a:xfrm>
              <a:off x="4762012" y="28218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A53573-5CB2-41D3-B4E2-DF0C7276C20C}"/>
                </a:ext>
              </a:extLst>
            </p:cNvPr>
            <p:cNvSpPr/>
            <p:nvPr/>
          </p:nvSpPr>
          <p:spPr>
            <a:xfrm>
              <a:off x="5219212" y="2821811"/>
              <a:ext cx="457200" cy="4572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FP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A96D28D-86AD-4EDF-A860-2C745141C85F}"/>
                </a:ext>
              </a:extLst>
            </p:cNvPr>
            <p:cNvSpPr/>
            <p:nvPr/>
          </p:nvSpPr>
          <p:spPr>
            <a:xfrm>
              <a:off x="5676412" y="2821811"/>
              <a:ext cx="457200" cy="457200"/>
            </a:xfrm>
            <a:prstGeom prst="rect">
              <a:avLst/>
            </a:prstGeom>
            <a:solidFill>
              <a:srgbClr val="997166"/>
            </a:solidFill>
            <a:ln>
              <a:solidFill>
                <a:srgbClr val="A77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TP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51AF17-004C-4E67-AC3D-D0683A333FC8}"/>
                </a:ext>
              </a:extLst>
            </p:cNvPr>
            <p:cNvSpPr/>
            <p:nvPr/>
          </p:nvSpPr>
          <p:spPr>
            <a:xfrm>
              <a:off x="6133612" y="2821811"/>
              <a:ext cx="457200" cy="457200"/>
            </a:xfrm>
            <a:prstGeom prst="rect">
              <a:avLst/>
            </a:prstGeom>
            <a:solidFill>
              <a:srgbClr val="997166"/>
            </a:solidFill>
            <a:ln>
              <a:solidFill>
                <a:srgbClr val="A77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TP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F4755B7-9851-4F5F-9037-035C85265217}"/>
                </a:ext>
              </a:extLst>
            </p:cNvPr>
            <p:cNvSpPr/>
            <p:nvPr/>
          </p:nvSpPr>
          <p:spPr>
            <a:xfrm>
              <a:off x="6590812" y="2821811"/>
              <a:ext cx="457200" cy="457200"/>
            </a:xfrm>
            <a:prstGeom prst="rect">
              <a:avLst/>
            </a:prstGeom>
            <a:solidFill>
              <a:srgbClr val="EEB5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FN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5E2C85-2688-4E34-A6DB-5A4411CA16FA}"/>
                </a:ext>
              </a:extLst>
            </p:cNvPr>
            <p:cNvSpPr/>
            <p:nvPr/>
          </p:nvSpPr>
          <p:spPr>
            <a:xfrm>
              <a:off x="7048012" y="28218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F929BE-47D1-49C3-81E5-DB39FDD599BB}"/>
                </a:ext>
              </a:extLst>
            </p:cNvPr>
            <p:cNvSpPr/>
            <p:nvPr/>
          </p:nvSpPr>
          <p:spPr>
            <a:xfrm>
              <a:off x="47620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A850A5-714F-43CF-A160-5DCB06BE1C62}"/>
                </a:ext>
              </a:extLst>
            </p:cNvPr>
            <p:cNvSpPr/>
            <p:nvPr/>
          </p:nvSpPr>
          <p:spPr>
            <a:xfrm>
              <a:off x="52192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B3EDD6E-2978-45D6-88C1-720821A4C337}"/>
                </a:ext>
              </a:extLst>
            </p:cNvPr>
            <p:cNvSpPr/>
            <p:nvPr/>
          </p:nvSpPr>
          <p:spPr>
            <a:xfrm>
              <a:off x="56764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553E913-1355-44E1-96F2-C5122C92E73D}"/>
                </a:ext>
              </a:extLst>
            </p:cNvPr>
            <p:cNvSpPr/>
            <p:nvPr/>
          </p:nvSpPr>
          <p:spPr>
            <a:xfrm>
              <a:off x="61336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24C55E-EF84-41C6-BFD3-72E36BAF8FBB}"/>
                </a:ext>
              </a:extLst>
            </p:cNvPr>
            <p:cNvSpPr/>
            <p:nvPr/>
          </p:nvSpPr>
          <p:spPr>
            <a:xfrm>
              <a:off x="65908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7076E2A-5EBD-4645-B861-C8F9FC05D953}"/>
                </a:ext>
              </a:extLst>
            </p:cNvPr>
            <p:cNvSpPr/>
            <p:nvPr/>
          </p:nvSpPr>
          <p:spPr>
            <a:xfrm>
              <a:off x="7048012" y="3279011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C11DFF1-B002-433F-9D6A-E00AF2D3194D}"/>
                </a:ext>
              </a:extLst>
            </p:cNvPr>
            <p:cNvSpPr/>
            <p:nvPr/>
          </p:nvSpPr>
          <p:spPr>
            <a:xfrm>
              <a:off x="5219212" y="2386855"/>
              <a:ext cx="1371599" cy="892156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EF03C2"/>
                  </a:solidFill>
                </a:ln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695298-0502-49D3-B543-00452D54E14A}"/>
                </a:ext>
              </a:extLst>
            </p:cNvPr>
            <p:cNvSpPr/>
            <p:nvPr/>
          </p:nvSpPr>
          <p:spPr>
            <a:xfrm>
              <a:off x="5676410" y="1907411"/>
              <a:ext cx="1371599" cy="1371600"/>
            </a:xfrm>
            <a:prstGeom prst="rect">
              <a:avLst/>
            </a:prstGeom>
            <a:noFill/>
            <a:ln w="28575"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EF03C2"/>
                  </a:solidFill>
                </a:ln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F90F9E0-15CE-4CAA-871A-DA6832A6F3D7}"/>
              </a:ext>
            </a:extLst>
          </p:cNvPr>
          <p:cNvGrpSpPr>
            <a:grpSpLocks noChangeAspect="1"/>
          </p:cNvGrpSpPr>
          <p:nvPr/>
        </p:nvGrpSpPr>
        <p:grpSpPr>
          <a:xfrm>
            <a:off x="423074" y="2150465"/>
            <a:ext cx="2384542" cy="1578066"/>
            <a:chOff x="622253" y="462329"/>
            <a:chExt cx="4557713" cy="301625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497E0B5-F769-4ACB-92B8-7998D0EC1375}"/>
                </a:ext>
              </a:extLst>
            </p:cNvPr>
            <p:cNvSpPr/>
            <p:nvPr/>
          </p:nvSpPr>
          <p:spPr bwMode="auto">
            <a:xfrm>
              <a:off x="622253" y="462329"/>
              <a:ext cx="3038475" cy="3016250"/>
            </a:xfrm>
            <a:prstGeom prst="ellipse">
              <a:avLst/>
            </a:prstGeom>
            <a:solidFill>
              <a:srgbClr val="7030A0">
                <a:alpha val="49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BFF9C0-1200-43B3-B6BF-A07A0D28FC58}"/>
                </a:ext>
              </a:extLst>
            </p:cNvPr>
            <p:cNvSpPr/>
            <p:nvPr/>
          </p:nvSpPr>
          <p:spPr bwMode="auto">
            <a:xfrm>
              <a:off x="2141491" y="462329"/>
              <a:ext cx="3038475" cy="3016250"/>
            </a:xfrm>
            <a:prstGeom prst="ellipse">
              <a:avLst/>
            </a:prstGeom>
            <a:solidFill>
              <a:srgbClr val="EEB500">
                <a:alpha val="49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65" name="Oval 35">
              <a:extLst>
                <a:ext uri="{FF2B5EF4-FFF2-40B4-BE49-F238E27FC236}">
                  <a16:creationId xmlns:a16="http://schemas.microsoft.com/office/drawing/2014/main" id="{306465B9-AC2E-4B8E-9B60-C89D8C46DD07}"/>
                </a:ext>
              </a:extLst>
            </p:cNvPr>
            <p:cNvSpPr/>
            <p:nvPr/>
          </p:nvSpPr>
          <p:spPr bwMode="auto">
            <a:xfrm>
              <a:off x="2480062" y="1632316"/>
              <a:ext cx="1052405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400" dirty="0">
                  <a:solidFill>
                    <a:schemeClr val="tx1"/>
                  </a:solidFill>
                </a:rPr>
                <a:t>TP</a:t>
              </a:r>
            </a:p>
          </p:txBody>
        </p:sp>
        <p:sp>
          <p:nvSpPr>
            <p:cNvPr id="66" name="Oval 35">
              <a:extLst>
                <a:ext uri="{FF2B5EF4-FFF2-40B4-BE49-F238E27FC236}">
                  <a16:creationId xmlns:a16="http://schemas.microsoft.com/office/drawing/2014/main" id="{2D72FAC1-AD74-493A-8D9E-71DBE17675C3}"/>
                </a:ext>
              </a:extLst>
            </p:cNvPr>
            <p:cNvSpPr/>
            <p:nvPr/>
          </p:nvSpPr>
          <p:spPr bwMode="auto">
            <a:xfrm>
              <a:off x="1013508" y="1632316"/>
              <a:ext cx="1050012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400" dirty="0">
                  <a:solidFill>
                    <a:schemeClr val="tx1"/>
                  </a:solidFill>
                </a:rPr>
                <a:t>FP</a:t>
              </a:r>
            </a:p>
          </p:txBody>
        </p:sp>
        <p:sp>
          <p:nvSpPr>
            <p:cNvPr id="67" name="Oval 35">
              <a:extLst>
                <a:ext uri="{FF2B5EF4-FFF2-40B4-BE49-F238E27FC236}">
                  <a16:creationId xmlns:a16="http://schemas.microsoft.com/office/drawing/2014/main" id="{1D3324D4-6D54-4633-B1FC-9EFDFF6CC145}"/>
                </a:ext>
              </a:extLst>
            </p:cNvPr>
            <p:cNvSpPr/>
            <p:nvPr/>
          </p:nvSpPr>
          <p:spPr bwMode="auto">
            <a:xfrm>
              <a:off x="3858012" y="1632316"/>
              <a:ext cx="1052405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400" dirty="0">
                  <a:solidFill>
                    <a:schemeClr val="tx1"/>
                  </a:solidFill>
                </a:rPr>
                <a:t>FN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EFEF325E-F747-47EA-64DE-BF5C709D3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5" t="8485" r="66937" b="67410"/>
          <a:stretch/>
        </p:blipFill>
        <p:spPr>
          <a:xfrm>
            <a:off x="864668" y="3939342"/>
            <a:ext cx="1619617" cy="188143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C2AD525F-6BF7-47FC-0039-38B8FD19FE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24" t="8351" r="10672" b="76698"/>
          <a:stretch/>
        </p:blipFill>
        <p:spPr>
          <a:xfrm>
            <a:off x="6937339" y="2241909"/>
            <a:ext cx="4831587" cy="170729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B1996B1-065B-5934-90CD-B063C340CB1E}"/>
              </a:ext>
            </a:extLst>
          </p:cNvPr>
          <p:cNvSpPr txBox="1"/>
          <p:nvPr/>
        </p:nvSpPr>
        <p:spPr>
          <a:xfrm>
            <a:off x="7105650" y="4410075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IoU</a:t>
            </a:r>
            <a:r>
              <a:rPr lang="en-US" dirty="0"/>
              <a:t> = 4 / 11</a:t>
            </a:r>
          </a:p>
        </p:txBody>
      </p:sp>
    </p:spTree>
    <p:extLst>
      <p:ext uri="{BB962C8B-B14F-4D97-AF65-F5344CB8AC3E}">
        <p14:creationId xmlns:p14="http://schemas.microsoft.com/office/powerpoint/2010/main" val="118717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545B9A-8DFA-19F9-6ABD-22778E4A6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Accuracy versus Jaccard Index (</a:t>
            </a:r>
            <a:r>
              <a:rPr lang="en-US" dirty="0" err="1"/>
              <a:t>IoU</a:t>
            </a:r>
            <a:r>
              <a:rPr lang="en-US" dirty="0"/>
              <a:t>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B66255-C448-049A-F3FD-0BE62D2E7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7942911" cy="633983"/>
          </a:xfrm>
        </p:spPr>
        <p:txBody>
          <a:bodyPr>
            <a:normAutofit/>
          </a:bodyPr>
          <a:lstStyle/>
          <a:p>
            <a:r>
              <a:rPr lang="en-US" sz="2800" dirty="0"/>
              <a:t>Side-effects of image size and number of nuclei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3B82B-76B5-188F-41B0-2D3EEC0DF9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77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BE1DF-27DD-D143-F2D3-C015CE90F40F}"/>
              </a:ext>
            </a:extLst>
          </p:cNvPr>
          <p:cNvSpPr txBox="1"/>
          <p:nvPr/>
        </p:nvSpPr>
        <p:spPr>
          <a:xfrm>
            <a:off x="3400426" y="6181724"/>
            <a:ext cx="4463414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100" dirty="0">
                <a:hlinkClick r:id="rId2"/>
              </a:rPr>
              <a:t>https://haesleinhuepf.github.io/BioImageAnalysisNotebooks/29_algorithm_validation/jaccard_index_versus_accuracy.html</a:t>
            </a:r>
            <a:r>
              <a:rPr lang="en-US" sz="11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BBB626-446E-89DD-0968-E1CA7ACC3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3" y="1905691"/>
            <a:ext cx="2350350" cy="23696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DEDB1A-A2A2-5096-3BBD-632415B3A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8042" y="1902817"/>
            <a:ext cx="2375934" cy="23696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62BFD7-8609-59B2-D48A-3A56A27EE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450" y="1902817"/>
            <a:ext cx="2401210" cy="2369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FB05B8-7D3D-7D33-27C1-625F14C1BF21}"/>
              </a:ext>
            </a:extLst>
          </p:cNvPr>
          <p:cNvSpPr txBox="1"/>
          <p:nvPr/>
        </p:nvSpPr>
        <p:spPr>
          <a:xfrm>
            <a:off x="353568" y="1581663"/>
            <a:ext cx="2186000" cy="3183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Nuclei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D96E12-D5F5-8951-C436-75EC125CFD2E}"/>
              </a:ext>
            </a:extLst>
          </p:cNvPr>
          <p:cNvSpPr txBox="1"/>
          <p:nvPr/>
        </p:nvSpPr>
        <p:spPr>
          <a:xfrm>
            <a:off x="2804530" y="1635523"/>
            <a:ext cx="2186000" cy="210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900" dirty="0"/>
              <a:t>Reference</a:t>
            </a:r>
            <a:endParaRPr lang="en-US" sz="16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C663EE-4CB2-EC32-AF61-3789D57D6B6C}"/>
              </a:ext>
            </a:extLst>
          </p:cNvPr>
          <p:cNvSpPr txBox="1"/>
          <p:nvPr/>
        </p:nvSpPr>
        <p:spPr>
          <a:xfrm>
            <a:off x="5284260" y="1620283"/>
            <a:ext cx="2186000" cy="210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900" dirty="0"/>
              <a:t>Segmentation result</a:t>
            </a:r>
            <a:endParaRPr lang="en-US" sz="16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6FBD00-641E-0294-E6DF-097187BA5367}"/>
              </a:ext>
            </a:extLst>
          </p:cNvPr>
          <p:cNvSpPr txBox="1"/>
          <p:nvPr/>
        </p:nvSpPr>
        <p:spPr>
          <a:xfrm>
            <a:off x="7872984" y="3239954"/>
            <a:ext cx="3593592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2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Accuracy: 0.97</a:t>
            </a:r>
          </a:p>
          <a:p>
            <a:pPr algn="ctr" defTabSz="410766" hangingPunct="0"/>
            <a:r>
              <a:rPr lang="en-US" sz="2200" dirty="0"/>
              <a:t>Jaccard Index: 0.73</a:t>
            </a:r>
            <a:endParaRPr lang="en-US" sz="2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1BB68C-12DB-45B6-EA37-E347FCC69008}"/>
              </a:ext>
            </a:extLst>
          </p:cNvPr>
          <p:cNvSpPr txBox="1"/>
          <p:nvPr/>
        </p:nvSpPr>
        <p:spPr>
          <a:xfrm>
            <a:off x="7863840" y="4906550"/>
            <a:ext cx="3593592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2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Accuracy: </a:t>
            </a:r>
            <a:r>
              <a:rPr lang="en-US" sz="22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0.95</a:t>
            </a:r>
          </a:p>
          <a:p>
            <a:pPr algn="ctr" defTabSz="410766" hangingPunct="0"/>
            <a:r>
              <a:rPr lang="en-US" sz="2200" dirty="0"/>
              <a:t>Jaccard Index: 0.73</a:t>
            </a:r>
            <a:endParaRPr lang="en-US" sz="22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332DA2D-74EF-07FD-BC2C-B0978D1A8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8763" y="4337990"/>
            <a:ext cx="1705213" cy="16623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0BD726-C25D-A903-0849-D2EA7ADA0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7973" y="4323700"/>
            <a:ext cx="1695687" cy="1676634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8735E01F-AF39-1046-0C52-24D7837F1885}"/>
              </a:ext>
            </a:extLst>
          </p:cNvPr>
          <p:cNvSpPr/>
          <p:nvPr/>
        </p:nvSpPr>
        <p:spPr>
          <a:xfrm>
            <a:off x="9553959" y="4105212"/>
            <a:ext cx="2493035" cy="764633"/>
          </a:xfrm>
          <a:prstGeom prst="wedgeRectCallout">
            <a:avLst/>
          </a:prstGeom>
          <a:noFill/>
          <a:ln w="762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r>
              <a:rPr lang="en-US" sz="1500" dirty="0">
                <a:sym typeface="Helvetica Neue Medium"/>
              </a:rPr>
              <a:t>Accuracy decreases because there are less correct black pixels (TN)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45CA88-4DD1-EDFF-DAC2-1A58B9110E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8092" y="1435602"/>
            <a:ext cx="3593592" cy="163993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ECD6322-880A-6D19-D92F-81FF876A9A10}"/>
              </a:ext>
            </a:extLst>
          </p:cNvPr>
          <p:cNvSpPr/>
          <p:nvPr/>
        </p:nvSpPr>
        <p:spPr>
          <a:xfrm>
            <a:off x="10179036" y="1436970"/>
            <a:ext cx="566928" cy="4260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9AEB1B-537A-72B9-675F-CC5580FDEEED}"/>
              </a:ext>
            </a:extLst>
          </p:cNvPr>
          <p:cNvSpPr/>
          <p:nvPr/>
        </p:nvSpPr>
        <p:spPr>
          <a:xfrm>
            <a:off x="10990209" y="1813139"/>
            <a:ext cx="566928" cy="4260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9383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" grpId="0" animBg="1"/>
      <p:bldP spid="7" grpId="0" animBg="1"/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E4924A-BBE0-36E4-F79F-B94963BD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the right metric is key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3CA5BE-5935-1ED0-B364-94D61F81C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Define your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D6399-F38C-41B6-91FA-47F1FBF6B6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90375" y="6378575"/>
            <a:ext cx="301625" cy="246063"/>
          </a:xfrm>
          <a:prstGeom prst="rect">
            <a:avLst/>
          </a:prstGeom>
        </p:spPr>
        <p:txBody>
          <a:bodyPr/>
          <a:lstStyle/>
          <a:p>
            <a:fld id="{765388E5-41F1-480D-AD24-CE7CCBC4089C}" type="slidenum">
              <a:rPr lang="en-US" smtClean="0"/>
              <a:t>78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3C9958-E4DF-4FB2-A4CA-E53465971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153" y="1565911"/>
            <a:ext cx="6401694" cy="416300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9529B2C1-2993-0746-AAB6-29DF9947C269}"/>
              </a:ext>
            </a:extLst>
          </p:cNvPr>
          <p:cNvSpPr/>
          <p:nvPr/>
        </p:nvSpPr>
        <p:spPr>
          <a:xfrm>
            <a:off x="1730435" y="3769995"/>
            <a:ext cx="1078992" cy="694944"/>
          </a:xfrm>
          <a:prstGeom prst="rightArrow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66" hangingPunct="0"/>
            <a:endParaRPr lang="en-US" sz="15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1A2E45-9B96-B8A8-DAA5-A9B95B37F6BD}"/>
              </a:ext>
            </a:extLst>
          </p:cNvPr>
          <p:cNvSpPr txBox="1"/>
          <p:nvPr/>
        </p:nvSpPr>
        <p:spPr>
          <a:xfrm>
            <a:off x="3076563" y="6138496"/>
            <a:ext cx="5429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Cropped from Fig 4 in Maier-Hein, Reinke, et al. licensed </a:t>
            </a:r>
            <a:r>
              <a:rPr lang="en-US" dirty="0">
                <a:hlinkClick r:id="rId3"/>
              </a:rPr>
              <a:t>CC-BY 4.0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https://arxiv.org/pdf/2206.01653.pdf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355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9F52-3943-4C19-A7B0-925F95EF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14" y="1"/>
            <a:ext cx="11847469" cy="914399"/>
          </a:xfrm>
        </p:spPr>
        <p:txBody>
          <a:bodyPr>
            <a:normAutofit/>
          </a:bodyPr>
          <a:lstStyle/>
          <a:p>
            <a:r>
              <a:rPr lang="en-US" dirty="0"/>
              <a:t>Pixel-wise versus Object-wise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2C117-AD77-475E-BF5F-085D28568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914400"/>
            <a:ext cx="7028716" cy="513567"/>
          </a:xfrm>
        </p:spPr>
        <p:txBody>
          <a:bodyPr>
            <a:noAutofit/>
          </a:bodyPr>
          <a:lstStyle/>
          <a:p>
            <a:r>
              <a:rPr lang="en-US" sz="3200" dirty="0"/>
              <a:t>Are these objects overlapping?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70EED4-E442-40E0-AA22-7BD0D998E15F}"/>
              </a:ext>
            </a:extLst>
          </p:cNvPr>
          <p:cNvSpPr/>
          <p:nvPr/>
        </p:nvSpPr>
        <p:spPr>
          <a:xfrm>
            <a:off x="406401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E21DB0-C1E5-4730-ABFE-E57859000797}"/>
              </a:ext>
            </a:extLst>
          </p:cNvPr>
          <p:cNvSpPr/>
          <p:nvPr/>
        </p:nvSpPr>
        <p:spPr>
          <a:xfrm>
            <a:off x="863601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CA17B8-8FFC-4FDB-A2C8-29AD9C89DDC6}"/>
              </a:ext>
            </a:extLst>
          </p:cNvPr>
          <p:cNvSpPr/>
          <p:nvPr/>
        </p:nvSpPr>
        <p:spPr>
          <a:xfrm>
            <a:off x="1320801" y="26331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75973F-7F99-4CC1-A542-289C23260338}"/>
              </a:ext>
            </a:extLst>
          </p:cNvPr>
          <p:cNvSpPr/>
          <p:nvPr/>
        </p:nvSpPr>
        <p:spPr>
          <a:xfrm>
            <a:off x="1778001" y="26331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AAA2E4-DEA4-485D-A832-5F8518256775}"/>
              </a:ext>
            </a:extLst>
          </p:cNvPr>
          <p:cNvSpPr/>
          <p:nvPr/>
        </p:nvSpPr>
        <p:spPr>
          <a:xfrm>
            <a:off x="2235201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BB4D08-AAE0-4EAE-8438-AA8F0E7EEC6A}"/>
              </a:ext>
            </a:extLst>
          </p:cNvPr>
          <p:cNvSpPr/>
          <p:nvPr/>
        </p:nvSpPr>
        <p:spPr>
          <a:xfrm>
            <a:off x="2692401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3C1076-6741-403D-AE9B-9870160B798B}"/>
              </a:ext>
            </a:extLst>
          </p:cNvPr>
          <p:cNvSpPr/>
          <p:nvPr/>
        </p:nvSpPr>
        <p:spPr>
          <a:xfrm>
            <a:off x="406401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0E6BCF-0CC1-439F-B42E-176BE5D95924}"/>
              </a:ext>
            </a:extLst>
          </p:cNvPr>
          <p:cNvSpPr/>
          <p:nvPr/>
        </p:nvSpPr>
        <p:spPr>
          <a:xfrm>
            <a:off x="863601" y="30903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D7366F-BCF1-46AA-9D96-7BE7252EE25F}"/>
              </a:ext>
            </a:extLst>
          </p:cNvPr>
          <p:cNvSpPr/>
          <p:nvPr/>
        </p:nvSpPr>
        <p:spPr>
          <a:xfrm>
            <a:off x="1320801" y="30903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568D2-3CB8-4A94-A5E5-315D5D6682E2}"/>
              </a:ext>
            </a:extLst>
          </p:cNvPr>
          <p:cNvSpPr/>
          <p:nvPr/>
        </p:nvSpPr>
        <p:spPr>
          <a:xfrm>
            <a:off x="2235201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F6E2CD-618C-4382-A727-F36FE8DF251A}"/>
              </a:ext>
            </a:extLst>
          </p:cNvPr>
          <p:cNvSpPr/>
          <p:nvPr/>
        </p:nvSpPr>
        <p:spPr>
          <a:xfrm>
            <a:off x="2692401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083E50-8706-4790-93A7-CF39B59317F5}"/>
              </a:ext>
            </a:extLst>
          </p:cNvPr>
          <p:cNvSpPr/>
          <p:nvPr/>
        </p:nvSpPr>
        <p:spPr>
          <a:xfrm>
            <a:off x="406401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A53573-5CB2-41D3-B4E2-DF0C7276C20C}"/>
              </a:ext>
            </a:extLst>
          </p:cNvPr>
          <p:cNvSpPr/>
          <p:nvPr/>
        </p:nvSpPr>
        <p:spPr>
          <a:xfrm>
            <a:off x="863601" y="35475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96D28D-86AD-4EDF-A860-2C745141C85F}"/>
              </a:ext>
            </a:extLst>
          </p:cNvPr>
          <p:cNvSpPr/>
          <p:nvPr/>
        </p:nvSpPr>
        <p:spPr>
          <a:xfrm>
            <a:off x="1320801" y="35475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51AF17-004C-4E67-AC3D-D0683A333FC8}"/>
              </a:ext>
            </a:extLst>
          </p:cNvPr>
          <p:cNvSpPr/>
          <p:nvPr/>
        </p:nvSpPr>
        <p:spPr>
          <a:xfrm>
            <a:off x="1778001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TP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4755B7-9851-4F5F-9037-035C85265217}"/>
              </a:ext>
            </a:extLst>
          </p:cNvPr>
          <p:cNvSpPr/>
          <p:nvPr/>
        </p:nvSpPr>
        <p:spPr>
          <a:xfrm>
            <a:off x="2235201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5E2C85-2688-4E34-A6DB-5A4411CA16FA}"/>
              </a:ext>
            </a:extLst>
          </p:cNvPr>
          <p:cNvSpPr/>
          <p:nvPr/>
        </p:nvSpPr>
        <p:spPr>
          <a:xfrm>
            <a:off x="2692401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F929BE-47D1-49C3-81E5-DB39FDD599BB}"/>
              </a:ext>
            </a:extLst>
          </p:cNvPr>
          <p:cNvSpPr/>
          <p:nvPr/>
        </p:nvSpPr>
        <p:spPr>
          <a:xfrm>
            <a:off x="4064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A850A5-714F-43CF-A160-5DCB06BE1C62}"/>
              </a:ext>
            </a:extLst>
          </p:cNvPr>
          <p:cNvSpPr/>
          <p:nvPr/>
        </p:nvSpPr>
        <p:spPr>
          <a:xfrm>
            <a:off x="8636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B3EDD6E-2978-45D6-88C1-720821A4C337}"/>
              </a:ext>
            </a:extLst>
          </p:cNvPr>
          <p:cNvSpPr/>
          <p:nvPr/>
        </p:nvSpPr>
        <p:spPr>
          <a:xfrm>
            <a:off x="13208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53E913-1355-44E1-96F2-C5122C92E73D}"/>
              </a:ext>
            </a:extLst>
          </p:cNvPr>
          <p:cNvSpPr/>
          <p:nvPr/>
        </p:nvSpPr>
        <p:spPr>
          <a:xfrm>
            <a:off x="17780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24C55E-EF84-41C6-BFD3-72E36BAF8FBB}"/>
              </a:ext>
            </a:extLst>
          </p:cNvPr>
          <p:cNvSpPr/>
          <p:nvPr/>
        </p:nvSpPr>
        <p:spPr>
          <a:xfrm>
            <a:off x="22352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076E2A-5EBD-4645-B861-C8F9FC05D953}"/>
              </a:ext>
            </a:extLst>
          </p:cNvPr>
          <p:cNvSpPr/>
          <p:nvPr/>
        </p:nvSpPr>
        <p:spPr>
          <a:xfrm>
            <a:off x="2692401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DE0D92-8B89-577A-2915-3E0D80ED151F}"/>
              </a:ext>
            </a:extLst>
          </p:cNvPr>
          <p:cNvSpPr/>
          <p:nvPr/>
        </p:nvSpPr>
        <p:spPr>
          <a:xfrm>
            <a:off x="41728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C793442-04C7-D4EA-36A1-9D50386D4D4E}"/>
              </a:ext>
            </a:extLst>
          </p:cNvPr>
          <p:cNvSpPr/>
          <p:nvPr/>
        </p:nvSpPr>
        <p:spPr>
          <a:xfrm>
            <a:off x="46300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9E5F9D0-30A8-16DB-28BB-9BB3BB3D7E08}"/>
              </a:ext>
            </a:extLst>
          </p:cNvPr>
          <p:cNvSpPr/>
          <p:nvPr/>
        </p:nvSpPr>
        <p:spPr>
          <a:xfrm>
            <a:off x="50872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4D7798-62BB-F53D-57FA-E2101B24C656}"/>
              </a:ext>
            </a:extLst>
          </p:cNvPr>
          <p:cNvSpPr/>
          <p:nvPr/>
        </p:nvSpPr>
        <p:spPr>
          <a:xfrm>
            <a:off x="55444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6358E40-F7FD-AA22-A490-13A5A2DE01BB}"/>
              </a:ext>
            </a:extLst>
          </p:cNvPr>
          <p:cNvSpPr/>
          <p:nvPr/>
        </p:nvSpPr>
        <p:spPr>
          <a:xfrm>
            <a:off x="60016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7CF44CB-A69F-065B-2FFF-12B7D395EB5B}"/>
              </a:ext>
            </a:extLst>
          </p:cNvPr>
          <p:cNvSpPr/>
          <p:nvPr/>
        </p:nvSpPr>
        <p:spPr>
          <a:xfrm>
            <a:off x="6458858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F3C7812-EFDE-D24B-74B4-90F6291D6B46}"/>
              </a:ext>
            </a:extLst>
          </p:cNvPr>
          <p:cNvSpPr/>
          <p:nvPr/>
        </p:nvSpPr>
        <p:spPr>
          <a:xfrm>
            <a:off x="4172858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BFB9EE9-A707-120B-A0B6-BCFC5B96418A}"/>
              </a:ext>
            </a:extLst>
          </p:cNvPr>
          <p:cNvSpPr/>
          <p:nvPr/>
        </p:nvSpPr>
        <p:spPr>
          <a:xfrm>
            <a:off x="4630058" y="30903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A6C748D-5CAF-BF6C-373F-EBF225DB400B}"/>
              </a:ext>
            </a:extLst>
          </p:cNvPr>
          <p:cNvSpPr/>
          <p:nvPr/>
        </p:nvSpPr>
        <p:spPr>
          <a:xfrm>
            <a:off x="5087258" y="30903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B4EF411-A9A2-DED8-833B-1C3D8FD81A31}"/>
              </a:ext>
            </a:extLst>
          </p:cNvPr>
          <p:cNvSpPr/>
          <p:nvPr/>
        </p:nvSpPr>
        <p:spPr>
          <a:xfrm>
            <a:off x="5544458" y="30903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4A5E932-D1AA-290F-0C84-8E28E7D0BFE5}"/>
              </a:ext>
            </a:extLst>
          </p:cNvPr>
          <p:cNvSpPr/>
          <p:nvPr/>
        </p:nvSpPr>
        <p:spPr>
          <a:xfrm>
            <a:off x="6001658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F4C39BC-2469-87EC-3713-4307CEA3A9B7}"/>
              </a:ext>
            </a:extLst>
          </p:cNvPr>
          <p:cNvSpPr/>
          <p:nvPr/>
        </p:nvSpPr>
        <p:spPr>
          <a:xfrm>
            <a:off x="4172858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B8B7160-CD82-5C94-3C14-17927ED30243}"/>
              </a:ext>
            </a:extLst>
          </p:cNvPr>
          <p:cNvSpPr/>
          <p:nvPr/>
        </p:nvSpPr>
        <p:spPr>
          <a:xfrm>
            <a:off x="4630058" y="35475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93CC305-6C78-4E20-64A6-74F35933833D}"/>
              </a:ext>
            </a:extLst>
          </p:cNvPr>
          <p:cNvSpPr/>
          <p:nvPr/>
        </p:nvSpPr>
        <p:spPr>
          <a:xfrm>
            <a:off x="5087258" y="35475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5362B99-DF01-AC63-AAF1-45BDE9595D91}"/>
              </a:ext>
            </a:extLst>
          </p:cNvPr>
          <p:cNvSpPr/>
          <p:nvPr/>
        </p:nvSpPr>
        <p:spPr>
          <a:xfrm>
            <a:off x="5544458" y="35475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661C3F1-68C3-B046-F24D-2C28B2FC152B}"/>
              </a:ext>
            </a:extLst>
          </p:cNvPr>
          <p:cNvSpPr/>
          <p:nvPr/>
        </p:nvSpPr>
        <p:spPr>
          <a:xfrm>
            <a:off x="6001658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0E3B0D1-A12D-B891-B9CF-B7FA0A231838}"/>
              </a:ext>
            </a:extLst>
          </p:cNvPr>
          <p:cNvSpPr/>
          <p:nvPr/>
        </p:nvSpPr>
        <p:spPr>
          <a:xfrm>
            <a:off x="41728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44C8F67-73AC-6C00-A519-2DE624693163}"/>
              </a:ext>
            </a:extLst>
          </p:cNvPr>
          <p:cNvSpPr/>
          <p:nvPr/>
        </p:nvSpPr>
        <p:spPr>
          <a:xfrm>
            <a:off x="46300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3814EF9-8A13-87D2-F9DB-9A8223C9E81B}"/>
              </a:ext>
            </a:extLst>
          </p:cNvPr>
          <p:cNvSpPr/>
          <p:nvPr/>
        </p:nvSpPr>
        <p:spPr>
          <a:xfrm>
            <a:off x="50872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33E76A7-56EC-C6A6-DE87-6C5CC65AF3A7}"/>
              </a:ext>
            </a:extLst>
          </p:cNvPr>
          <p:cNvSpPr/>
          <p:nvPr/>
        </p:nvSpPr>
        <p:spPr>
          <a:xfrm>
            <a:off x="55444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808BAE8-7814-1DF3-4CA1-27571A36DD4A}"/>
              </a:ext>
            </a:extLst>
          </p:cNvPr>
          <p:cNvSpPr/>
          <p:nvPr/>
        </p:nvSpPr>
        <p:spPr>
          <a:xfrm>
            <a:off x="60016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4E0FE87-BECC-8EFE-6B54-A9704B6E2B87}"/>
              </a:ext>
            </a:extLst>
          </p:cNvPr>
          <p:cNvSpPr/>
          <p:nvPr/>
        </p:nvSpPr>
        <p:spPr>
          <a:xfrm>
            <a:off x="6458858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0B57277-3E0F-6F07-0036-456401BAD058}"/>
              </a:ext>
            </a:extLst>
          </p:cNvPr>
          <p:cNvSpPr/>
          <p:nvPr/>
        </p:nvSpPr>
        <p:spPr>
          <a:xfrm>
            <a:off x="77288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560534A-8353-2D7A-41DF-AB15A0051BD2}"/>
              </a:ext>
            </a:extLst>
          </p:cNvPr>
          <p:cNvSpPr/>
          <p:nvPr/>
        </p:nvSpPr>
        <p:spPr>
          <a:xfrm>
            <a:off x="81860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8B508C8-E69E-BCEC-FFAA-FE56B88D27AA}"/>
              </a:ext>
            </a:extLst>
          </p:cNvPr>
          <p:cNvSpPr/>
          <p:nvPr/>
        </p:nvSpPr>
        <p:spPr>
          <a:xfrm>
            <a:off x="86432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BB8867F-3344-BDB1-A14F-5B2FB4822640}"/>
              </a:ext>
            </a:extLst>
          </p:cNvPr>
          <p:cNvSpPr/>
          <p:nvPr/>
        </p:nvSpPr>
        <p:spPr>
          <a:xfrm>
            <a:off x="91004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DB8C11F-E9A5-08AC-3AE8-D912ACA26AB2}"/>
              </a:ext>
            </a:extLst>
          </p:cNvPr>
          <p:cNvSpPr/>
          <p:nvPr/>
        </p:nvSpPr>
        <p:spPr>
          <a:xfrm>
            <a:off x="95576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724065B-C2C7-A571-D0F4-43E9017824C2}"/>
              </a:ext>
            </a:extLst>
          </p:cNvPr>
          <p:cNvSpPr/>
          <p:nvPr/>
        </p:nvSpPr>
        <p:spPr>
          <a:xfrm>
            <a:off x="10014857" y="26331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91D473A-7F18-6E0F-5320-35AF284BC1F1}"/>
              </a:ext>
            </a:extLst>
          </p:cNvPr>
          <p:cNvSpPr/>
          <p:nvPr/>
        </p:nvSpPr>
        <p:spPr>
          <a:xfrm>
            <a:off x="7728857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9F90EDA-C52E-732E-E79F-604B93BBC655}"/>
              </a:ext>
            </a:extLst>
          </p:cNvPr>
          <p:cNvSpPr/>
          <p:nvPr/>
        </p:nvSpPr>
        <p:spPr>
          <a:xfrm>
            <a:off x="8186057" y="30903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28A30F8-E58D-7F2D-1888-61402E6F37CA}"/>
              </a:ext>
            </a:extLst>
          </p:cNvPr>
          <p:cNvSpPr/>
          <p:nvPr/>
        </p:nvSpPr>
        <p:spPr>
          <a:xfrm>
            <a:off x="8643257" y="30903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F9474B2-5BDD-427B-856A-C71AEF9D910A}"/>
              </a:ext>
            </a:extLst>
          </p:cNvPr>
          <p:cNvSpPr/>
          <p:nvPr/>
        </p:nvSpPr>
        <p:spPr>
          <a:xfrm>
            <a:off x="9100457" y="30903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51C50E1-B6B1-152C-9027-E8C16CCE8FBF}"/>
              </a:ext>
            </a:extLst>
          </p:cNvPr>
          <p:cNvSpPr/>
          <p:nvPr/>
        </p:nvSpPr>
        <p:spPr>
          <a:xfrm>
            <a:off x="9557657" y="30903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BF8BC57-9686-4FC7-59E1-4FFFFEDA958D}"/>
              </a:ext>
            </a:extLst>
          </p:cNvPr>
          <p:cNvSpPr/>
          <p:nvPr/>
        </p:nvSpPr>
        <p:spPr>
          <a:xfrm>
            <a:off x="10014857" y="30903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EEE9CAB-587E-942A-4077-3E1E4F1FF926}"/>
              </a:ext>
            </a:extLst>
          </p:cNvPr>
          <p:cNvSpPr/>
          <p:nvPr/>
        </p:nvSpPr>
        <p:spPr>
          <a:xfrm>
            <a:off x="7728857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F5A2E9C-F1C3-CF6A-57E5-3F8F506FF3A1}"/>
              </a:ext>
            </a:extLst>
          </p:cNvPr>
          <p:cNvSpPr/>
          <p:nvPr/>
        </p:nvSpPr>
        <p:spPr>
          <a:xfrm>
            <a:off x="8186057" y="3547525"/>
            <a:ext cx="457200" cy="45720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40AC89B-D776-44AD-AB84-C8E3B02774CE}"/>
              </a:ext>
            </a:extLst>
          </p:cNvPr>
          <p:cNvSpPr/>
          <p:nvPr/>
        </p:nvSpPr>
        <p:spPr>
          <a:xfrm>
            <a:off x="8643257" y="35475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C5DEB7D-E677-6B47-811E-ACD8CFC18EC8}"/>
              </a:ext>
            </a:extLst>
          </p:cNvPr>
          <p:cNvSpPr/>
          <p:nvPr/>
        </p:nvSpPr>
        <p:spPr>
          <a:xfrm>
            <a:off x="9100457" y="3547525"/>
            <a:ext cx="457200" cy="457200"/>
          </a:xfrm>
          <a:prstGeom prst="rect">
            <a:avLst/>
          </a:prstGeom>
          <a:solidFill>
            <a:srgbClr val="99716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TP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75206ED-764D-1F9E-4F22-6BD8DD4400EA}"/>
              </a:ext>
            </a:extLst>
          </p:cNvPr>
          <p:cNvSpPr/>
          <p:nvPr/>
        </p:nvSpPr>
        <p:spPr>
          <a:xfrm>
            <a:off x="9557657" y="354752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8EF442D-8776-DECB-0F28-29C0A09E81F9}"/>
              </a:ext>
            </a:extLst>
          </p:cNvPr>
          <p:cNvSpPr/>
          <p:nvPr/>
        </p:nvSpPr>
        <p:spPr>
          <a:xfrm>
            <a:off x="10014857" y="35475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2A47B3F-A3CF-30C0-9B62-7EF7973CEFF0}"/>
              </a:ext>
            </a:extLst>
          </p:cNvPr>
          <p:cNvSpPr/>
          <p:nvPr/>
        </p:nvSpPr>
        <p:spPr>
          <a:xfrm>
            <a:off x="77288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6586AC4-6F0B-FBF2-7171-D90233651D1A}"/>
              </a:ext>
            </a:extLst>
          </p:cNvPr>
          <p:cNvSpPr/>
          <p:nvPr/>
        </p:nvSpPr>
        <p:spPr>
          <a:xfrm>
            <a:off x="81860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0BA4B9-CA9B-1D29-2C60-BCAAF7F2317A}"/>
              </a:ext>
            </a:extLst>
          </p:cNvPr>
          <p:cNvSpPr/>
          <p:nvPr/>
        </p:nvSpPr>
        <p:spPr>
          <a:xfrm>
            <a:off x="86432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897BFB3-E34F-E5F9-7AA8-EA65790C900B}"/>
              </a:ext>
            </a:extLst>
          </p:cNvPr>
          <p:cNvSpPr/>
          <p:nvPr/>
        </p:nvSpPr>
        <p:spPr>
          <a:xfrm>
            <a:off x="91004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42DAB22-A6B7-9942-6093-16E31A275503}"/>
              </a:ext>
            </a:extLst>
          </p:cNvPr>
          <p:cNvSpPr/>
          <p:nvPr/>
        </p:nvSpPr>
        <p:spPr>
          <a:xfrm>
            <a:off x="95576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E73C864-3FAB-428F-2BDE-7C5276C91E3F}"/>
              </a:ext>
            </a:extLst>
          </p:cNvPr>
          <p:cNvSpPr/>
          <p:nvPr/>
        </p:nvSpPr>
        <p:spPr>
          <a:xfrm>
            <a:off x="10014857" y="40047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71F38A4-4792-BECC-97EE-40DD5691AF30}"/>
              </a:ext>
            </a:extLst>
          </p:cNvPr>
          <p:cNvSpPr/>
          <p:nvPr/>
        </p:nvSpPr>
        <p:spPr>
          <a:xfrm>
            <a:off x="4064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F691D69-D12A-537A-A502-784789A89512}"/>
              </a:ext>
            </a:extLst>
          </p:cNvPr>
          <p:cNvSpPr/>
          <p:nvPr/>
        </p:nvSpPr>
        <p:spPr>
          <a:xfrm>
            <a:off x="8636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E36EE44-6CC0-BE1B-25C7-34FD75F9DD60}"/>
              </a:ext>
            </a:extLst>
          </p:cNvPr>
          <p:cNvSpPr/>
          <p:nvPr/>
        </p:nvSpPr>
        <p:spPr>
          <a:xfrm>
            <a:off x="13208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8A50E60-D91C-C5D8-1162-A15A0D5C1035}"/>
              </a:ext>
            </a:extLst>
          </p:cNvPr>
          <p:cNvSpPr/>
          <p:nvPr/>
        </p:nvSpPr>
        <p:spPr>
          <a:xfrm>
            <a:off x="17780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4AA5DB1-1113-294B-70B5-A5BD6BB28AA6}"/>
              </a:ext>
            </a:extLst>
          </p:cNvPr>
          <p:cNvSpPr/>
          <p:nvPr/>
        </p:nvSpPr>
        <p:spPr>
          <a:xfrm>
            <a:off x="22352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71DC7-FB4D-76CA-F4DF-A1A5E732398C}"/>
              </a:ext>
            </a:extLst>
          </p:cNvPr>
          <p:cNvSpPr/>
          <p:nvPr/>
        </p:nvSpPr>
        <p:spPr>
          <a:xfrm>
            <a:off x="2692401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6F7B431-CC2A-E979-222B-95120C6B9BEE}"/>
              </a:ext>
            </a:extLst>
          </p:cNvPr>
          <p:cNvSpPr/>
          <p:nvPr/>
        </p:nvSpPr>
        <p:spPr>
          <a:xfrm>
            <a:off x="41728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D864BBF-9229-F838-FE19-2FC77EC32778}"/>
              </a:ext>
            </a:extLst>
          </p:cNvPr>
          <p:cNvSpPr/>
          <p:nvPr/>
        </p:nvSpPr>
        <p:spPr>
          <a:xfrm>
            <a:off x="46300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F8CC290-F1A4-47A0-6AEA-201BD5DD69F5}"/>
              </a:ext>
            </a:extLst>
          </p:cNvPr>
          <p:cNvSpPr/>
          <p:nvPr/>
        </p:nvSpPr>
        <p:spPr>
          <a:xfrm>
            <a:off x="50872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5723E05-49E7-8C1C-4D4E-5D3BC5AFBA1D}"/>
              </a:ext>
            </a:extLst>
          </p:cNvPr>
          <p:cNvSpPr/>
          <p:nvPr/>
        </p:nvSpPr>
        <p:spPr>
          <a:xfrm>
            <a:off x="55444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CA72BBF-5256-2332-5810-EE46A77B7FCE}"/>
              </a:ext>
            </a:extLst>
          </p:cNvPr>
          <p:cNvSpPr/>
          <p:nvPr/>
        </p:nvSpPr>
        <p:spPr>
          <a:xfrm>
            <a:off x="60016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225FD0-24D4-967A-F6A8-B6B61C0C01C7}"/>
              </a:ext>
            </a:extLst>
          </p:cNvPr>
          <p:cNvSpPr/>
          <p:nvPr/>
        </p:nvSpPr>
        <p:spPr>
          <a:xfrm>
            <a:off x="6458858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8128410-AA8D-37CF-5ADC-76A16A83C517}"/>
              </a:ext>
            </a:extLst>
          </p:cNvPr>
          <p:cNvSpPr/>
          <p:nvPr/>
        </p:nvSpPr>
        <p:spPr>
          <a:xfrm>
            <a:off x="77288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0F54E1D-39A1-00F3-2FC7-D41D9E6671B5}"/>
              </a:ext>
            </a:extLst>
          </p:cNvPr>
          <p:cNvSpPr/>
          <p:nvPr/>
        </p:nvSpPr>
        <p:spPr>
          <a:xfrm>
            <a:off x="81860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D9D7B516-DA9C-C540-CE92-A340669FE41C}"/>
              </a:ext>
            </a:extLst>
          </p:cNvPr>
          <p:cNvSpPr/>
          <p:nvPr/>
        </p:nvSpPr>
        <p:spPr>
          <a:xfrm>
            <a:off x="86432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69B72EF-42D9-C292-AD39-B7F64DE6BF0C}"/>
              </a:ext>
            </a:extLst>
          </p:cNvPr>
          <p:cNvSpPr/>
          <p:nvPr/>
        </p:nvSpPr>
        <p:spPr>
          <a:xfrm>
            <a:off x="91004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5D9E9FD-20C7-2182-7977-17F2A141576A}"/>
              </a:ext>
            </a:extLst>
          </p:cNvPr>
          <p:cNvSpPr/>
          <p:nvPr/>
        </p:nvSpPr>
        <p:spPr>
          <a:xfrm>
            <a:off x="95576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42B8029-84E4-F9BC-E7F5-C599735E9770}"/>
              </a:ext>
            </a:extLst>
          </p:cNvPr>
          <p:cNvSpPr/>
          <p:nvPr/>
        </p:nvSpPr>
        <p:spPr>
          <a:xfrm>
            <a:off x="10014857" y="217592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12E1AA0-A10C-BFE2-C11E-14965B79D589}"/>
              </a:ext>
            </a:extLst>
          </p:cNvPr>
          <p:cNvSpPr/>
          <p:nvPr/>
        </p:nvSpPr>
        <p:spPr>
          <a:xfrm>
            <a:off x="1778001" y="3081875"/>
            <a:ext cx="457200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FN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41897A6-F7E2-CF02-55A6-580164A5B516}"/>
              </a:ext>
            </a:extLst>
          </p:cNvPr>
          <p:cNvSpPr/>
          <p:nvPr/>
        </p:nvSpPr>
        <p:spPr>
          <a:xfrm>
            <a:off x="6458858" y="353907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B2546C5-7C3E-3BE4-4628-0B258940F33B}"/>
              </a:ext>
            </a:extLst>
          </p:cNvPr>
          <p:cNvSpPr/>
          <p:nvPr/>
        </p:nvSpPr>
        <p:spPr>
          <a:xfrm>
            <a:off x="6458858" y="3081875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42E0CDE-2DB3-CE99-9C7A-CFA1000CB332}"/>
              </a:ext>
            </a:extLst>
          </p:cNvPr>
          <p:cNvSpPr txBox="1"/>
          <p:nvPr/>
        </p:nvSpPr>
        <p:spPr>
          <a:xfrm>
            <a:off x="792391" y="4734459"/>
            <a:ext cx="1912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IoU</a:t>
            </a:r>
            <a:r>
              <a:rPr lang="en-US" sz="2800" dirty="0"/>
              <a:t> = 1 / 7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373DE36-C4BD-1A86-330A-AD9EB13945DE}"/>
              </a:ext>
            </a:extLst>
          </p:cNvPr>
          <p:cNvSpPr txBox="1"/>
          <p:nvPr/>
        </p:nvSpPr>
        <p:spPr>
          <a:xfrm>
            <a:off x="8178348" y="4734459"/>
            <a:ext cx="1912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IoU</a:t>
            </a:r>
            <a:r>
              <a:rPr lang="en-US" sz="2800" dirty="0"/>
              <a:t> = 1 / 2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5F1A9A5-657B-344A-4F22-42201BC3F653}"/>
              </a:ext>
            </a:extLst>
          </p:cNvPr>
          <p:cNvSpPr txBox="1"/>
          <p:nvPr/>
        </p:nvSpPr>
        <p:spPr>
          <a:xfrm>
            <a:off x="4546149" y="4734459"/>
            <a:ext cx="1912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IoU</a:t>
            </a:r>
            <a:r>
              <a:rPr lang="en-US" sz="2800" dirty="0"/>
              <a:t> = 1 / 3</a:t>
            </a:r>
          </a:p>
        </p:txBody>
      </p:sp>
    </p:spTree>
    <p:extLst>
      <p:ext uri="{BB962C8B-B14F-4D97-AF65-F5344CB8AC3E}">
        <p14:creationId xmlns:p14="http://schemas.microsoft.com/office/powerpoint/2010/main" val="171916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8" grpId="0"/>
      <p:bldP spid="139" grpId="0"/>
      <p:bldP spid="14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9F52-3943-4C19-A7B0-925F95EF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14" y="1"/>
            <a:ext cx="11847469" cy="914399"/>
          </a:xfrm>
        </p:spPr>
        <p:txBody>
          <a:bodyPr>
            <a:normAutofit/>
          </a:bodyPr>
          <a:lstStyle/>
          <a:p>
            <a:r>
              <a:rPr lang="en-US" dirty="0"/>
              <a:t>Pixel-wise versus Object-wise evaluation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18E63C-08A7-4440-8F39-ABD9D699B4EC}"/>
              </a:ext>
            </a:extLst>
          </p:cNvPr>
          <p:cNvSpPr/>
          <p:nvPr/>
        </p:nvSpPr>
        <p:spPr>
          <a:xfrm>
            <a:off x="90966" y="1482454"/>
            <a:ext cx="1688591" cy="457200"/>
          </a:xfrm>
          <a:prstGeom prst="rect">
            <a:avLst/>
          </a:prstGeom>
          <a:solidFill>
            <a:srgbClr val="EF03C2">
              <a:alpha val="7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C5D7D4-7171-4C6B-93C2-2028BD0E6107}"/>
              </a:ext>
            </a:extLst>
          </p:cNvPr>
          <p:cNvSpPr/>
          <p:nvPr/>
        </p:nvSpPr>
        <p:spPr>
          <a:xfrm>
            <a:off x="1443987" y="1482454"/>
            <a:ext cx="2024161" cy="457200"/>
          </a:xfrm>
          <a:prstGeom prst="rect">
            <a:avLst/>
          </a:prstGeom>
          <a:solidFill>
            <a:srgbClr val="70AD47">
              <a:alpha val="76000"/>
            </a:srgbClr>
          </a:solidFill>
          <a:ln>
            <a:solidFill>
              <a:schemeClr val="bg1">
                <a:lumMod val="85000"/>
                <a:alpha val="7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Ground truth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62FF84E-31AC-4336-950C-84DE90F87724}"/>
              </a:ext>
            </a:extLst>
          </p:cNvPr>
          <p:cNvSpPr txBox="1"/>
          <p:nvPr/>
        </p:nvSpPr>
        <p:spPr>
          <a:xfrm>
            <a:off x="3833585" y="3849752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True-positive: 3</a:t>
            </a:r>
          </a:p>
          <a:p>
            <a:endParaRPr lang="en-US" dirty="0"/>
          </a:p>
          <a:p>
            <a:r>
              <a:rPr lang="en-US" dirty="0"/>
              <a:t>False-negative: 1</a:t>
            </a:r>
          </a:p>
          <a:p>
            <a:endParaRPr lang="en-US" dirty="0"/>
          </a:p>
          <a:p>
            <a:r>
              <a:rPr lang="en-US" dirty="0"/>
              <a:t>False-positive: 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BBC5EE4-2964-4CA8-8E85-4FEEBD248A6E}"/>
              </a:ext>
            </a:extLst>
          </p:cNvPr>
          <p:cNvGrpSpPr/>
          <p:nvPr/>
        </p:nvGrpSpPr>
        <p:grpSpPr>
          <a:xfrm>
            <a:off x="3819072" y="1427967"/>
            <a:ext cx="2743200" cy="2286001"/>
            <a:chOff x="8610601" y="1427967"/>
            <a:chExt cx="2743200" cy="228600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60F6CED-BF6C-43BD-9335-2CB20992E9EA}"/>
                </a:ext>
              </a:extLst>
            </p:cNvPr>
            <p:cNvSpPr/>
            <p:nvPr/>
          </p:nvSpPr>
          <p:spPr>
            <a:xfrm>
              <a:off x="8610601" y="1427967"/>
              <a:ext cx="2743200" cy="22860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0F76D98-2E8A-4EC6-867C-B1983581C66F}"/>
                </a:ext>
              </a:extLst>
            </p:cNvPr>
            <p:cNvSpPr/>
            <p:nvPr/>
          </p:nvSpPr>
          <p:spPr>
            <a:xfrm>
              <a:off x="8814216" y="1678811"/>
              <a:ext cx="578217" cy="6858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24D0107-E5BB-4AD8-91FA-573E8859C5F6}"/>
                </a:ext>
              </a:extLst>
            </p:cNvPr>
            <p:cNvSpPr/>
            <p:nvPr/>
          </p:nvSpPr>
          <p:spPr>
            <a:xfrm rot="18519086">
              <a:off x="9900356" y="2496160"/>
              <a:ext cx="578217" cy="685800"/>
            </a:xfrm>
            <a:prstGeom prst="ellipse">
              <a:avLst/>
            </a:prstGeom>
            <a:solidFill>
              <a:srgbClr val="EF03C2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49DFA55-DF1D-4A81-9652-142BFFFE38E7}"/>
                </a:ext>
              </a:extLst>
            </p:cNvPr>
            <p:cNvSpPr/>
            <p:nvPr/>
          </p:nvSpPr>
          <p:spPr>
            <a:xfrm rot="18519086">
              <a:off x="10976704" y="3118017"/>
              <a:ext cx="254804" cy="327625"/>
            </a:xfrm>
            <a:prstGeom prst="ellipse">
              <a:avLst/>
            </a:prstGeom>
            <a:solidFill>
              <a:srgbClr val="EF03C2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9DE48F2-1C55-42E8-A14D-24850C93E61B}"/>
                </a:ext>
              </a:extLst>
            </p:cNvPr>
            <p:cNvSpPr/>
            <p:nvPr/>
          </p:nvSpPr>
          <p:spPr>
            <a:xfrm rot="15115885">
              <a:off x="9611290" y="1862230"/>
              <a:ext cx="431208" cy="4879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5451A5E-BB5D-4326-ABA4-24E194529326}"/>
                </a:ext>
              </a:extLst>
            </p:cNvPr>
            <p:cNvSpPr/>
            <p:nvPr/>
          </p:nvSpPr>
          <p:spPr>
            <a:xfrm rot="15115885">
              <a:off x="9106631" y="2423256"/>
              <a:ext cx="284576" cy="4879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602B260-9E50-4A2D-81D4-4DA5335F3AD0}"/>
                </a:ext>
              </a:extLst>
            </p:cNvPr>
            <p:cNvSpPr/>
            <p:nvPr/>
          </p:nvSpPr>
          <p:spPr>
            <a:xfrm rot="18218039">
              <a:off x="10388252" y="1676216"/>
              <a:ext cx="390467" cy="6624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DAA4CC4-F1B6-472C-AD42-1858ADC1B586}"/>
              </a:ext>
            </a:extLst>
          </p:cNvPr>
          <p:cNvSpPr txBox="1">
            <a:spLocks/>
          </p:cNvSpPr>
          <p:nvPr/>
        </p:nvSpPr>
        <p:spPr>
          <a:xfrm>
            <a:off x="3316212" y="902144"/>
            <a:ext cx="4035943" cy="513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 wise: Detection quality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F90F9E0-15CE-4CAA-871A-DA6832A6F3D7}"/>
              </a:ext>
            </a:extLst>
          </p:cNvPr>
          <p:cNvGrpSpPr>
            <a:grpSpLocks noChangeAspect="1"/>
          </p:cNvGrpSpPr>
          <p:nvPr/>
        </p:nvGrpSpPr>
        <p:grpSpPr>
          <a:xfrm>
            <a:off x="423074" y="2150465"/>
            <a:ext cx="2384542" cy="1578066"/>
            <a:chOff x="622253" y="462329"/>
            <a:chExt cx="4557713" cy="301625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497E0B5-F769-4ACB-92B8-7998D0EC1375}"/>
                </a:ext>
              </a:extLst>
            </p:cNvPr>
            <p:cNvSpPr/>
            <p:nvPr/>
          </p:nvSpPr>
          <p:spPr bwMode="auto">
            <a:xfrm>
              <a:off x="622253" y="462329"/>
              <a:ext cx="3038475" cy="3016250"/>
            </a:xfrm>
            <a:prstGeom prst="ellipse">
              <a:avLst/>
            </a:prstGeom>
            <a:solidFill>
              <a:srgbClr val="EF03C2">
                <a:alpha val="49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2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BFF9C0-1200-43B3-B6BF-A07A0D28FC58}"/>
                </a:ext>
              </a:extLst>
            </p:cNvPr>
            <p:cNvSpPr/>
            <p:nvPr/>
          </p:nvSpPr>
          <p:spPr bwMode="auto">
            <a:xfrm>
              <a:off x="2141491" y="462329"/>
              <a:ext cx="3038475" cy="3016250"/>
            </a:xfrm>
            <a:prstGeom prst="ellipse">
              <a:avLst/>
            </a:prstGeom>
            <a:solidFill>
              <a:srgbClr val="70AD47">
                <a:alpha val="49000"/>
              </a:srgb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200"/>
            </a:p>
          </p:txBody>
        </p:sp>
        <p:sp>
          <p:nvSpPr>
            <p:cNvPr id="65" name="Oval 35">
              <a:extLst>
                <a:ext uri="{FF2B5EF4-FFF2-40B4-BE49-F238E27FC236}">
                  <a16:creationId xmlns:a16="http://schemas.microsoft.com/office/drawing/2014/main" id="{306465B9-AC2E-4B8E-9B60-C89D8C46DD07}"/>
                </a:ext>
              </a:extLst>
            </p:cNvPr>
            <p:cNvSpPr/>
            <p:nvPr/>
          </p:nvSpPr>
          <p:spPr bwMode="auto">
            <a:xfrm>
              <a:off x="2480062" y="1632316"/>
              <a:ext cx="1052405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TP</a:t>
              </a:r>
            </a:p>
          </p:txBody>
        </p:sp>
        <p:sp>
          <p:nvSpPr>
            <p:cNvPr id="66" name="Oval 35">
              <a:extLst>
                <a:ext uri="{FF2B5EF4-FFF2-40B4-BE49-F238E27FC236}">
                  <a16:creationId xmlns:a16="http://schemas.microsoft.com/office/drawing/2014/main" id="{2D72FAC1-AD74-493A-8D9E-71DBE17675C3}"/>
                </a:ext>
              </a:extLst>
            </p:cNvPr>
            <p:cNvSpPr/>
            <p:nvPr/>
          </p:nvSpPr>
          <p:spPr bwMode="auto">
            <a:xfrm>
              <a:off x="1013508" y="1632316"/>
              <a:ext cx="1050012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FP</a:t>
              </a:r>
            </a:p>
          </p:txBody>
        </p:sp>
        <p:sp>
          <p:nvSpPr>
            <p:cNvPr id="67" name="Oval 35">
              <a:extLst>
                <a:ext uri="{FF2B5EF4-FFF2-40B4-BE49-F238E27FC236}">
                  <a16:creationId xmlns:a16="http://schemas.microsoft.com/office/drawing/2014/main" id="{1D3324D4-6D54-4633-B1FC-9EFDFF6CC145}"/>
                </a:ext>
              </a:extLst>
            </p:cNvPr>
            <p:cNvSpPr/>
            <p:nvPr/>
          </p:nvSpPr>
          <p:spPr bwMode="auto">
            <a:xfrm>
              <a:off x="3858012" y="1632316"/>
              <a:ext cx="1052405" cy="6762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FN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EFEF325E-F747-47EA-64DE-BF5C709D3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5" t="8485" r="66937" b="67410"/>
          <a:stretch/>
        </p:blipFill>
        <p:spPr>
          <a:xfrm>
            <a:off x="864668" y="3939342"/>
            <a:ext cx="1619617" cy="1881434"/>
          </a:xfrm>
          <a:prstGeom prst="rect">
            <a:avLst/>
          </a:prstGeom>
        </p:spPr>
      </p:pic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05F8E8C9-9369-F24C-F633-77D500EDA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2882415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C39236E5-0C57-ECC9-B755-E4ED488D30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24" t="8351" r="10672" b="76698"/>
          <a:stretch/>
        </p:blipFill>
        <p:spPr>
          <a:xfrm>
            <a:off x="6937339" y="2241909"/>
            <a:ext cx="4831587" cy="170729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292272A0-C62D-9896-FDD6-E3AA8B733275}"/>
              </a:ext>
            </a:extLst>
          </p:cNvPr>
          <p:cNvSpPr txBox="1"/>
          <p:nvPr/>
        </p:nvSpPr>
        <p:spPr>
          <a:xfrm>
            <a:off x="7105650" y="4410075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IoU</a:t>
            </a:r>
            <a:r>
              <a:rPr lang="en-US" dirty="0"/>
              <a:t> = 1 / 2</a:t>
            </a:r>
          </a:p>
        </p:txBody>
      </p:sp>
    </p:spTree>
    <p:extLst>
      <p:ext uri="{BB962C8B-B14F-4D97-AF65-F5344CB8AC3E}">
        <p14:creationId xmlns:p14="http://schemas.microsoft.com/office/powerpoint/2010/main" val="34358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2C741-A889-E702-86DF-E4F09CA5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Special case in medical imaging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BFD42-739E-8C6A-4AED-896359A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 elaborate segmentation quality of one / large object: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8F68F-1E20-4577-A409-D17556C353A0}"/>
              </a:ext>
            </a:extLst>
          </p:cNvPr>
          <p:cNvSpPr txBox="1"/>
          <p:nvPr/>
        </p:nvSpPr>
        <p:spPr>
          <a:xfrm>
            <a:off x="3076563" y="6138496"/>
            <a:ext cx="5429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Cropped from Fig 5 in Maier-Hein, Reinke, et al. licensed </a:t>
            </a:r>
            <a:r>
              <a:rPr lang="en-US" dirty="0">
                <a:hlinkClick r:id="rId2"/>
              </a:rPr>
              <a:t>CC-BY 4.0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https://arxiv.org/pdf/2206.01653.pdf</a:t>
            </a:r>
            <a:r>
              <a:rPr lang="en-US" dirty="0"/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6D890D-1FC0-6CC1-E30D-0F50D2129950}"/>
              </a:ext>
            </a:extLst>
          </p:cNvPr>
          <p:cNvGrpSpPr>
            <a:grpSpLocks noChangeAspect="1"/>
          </p:cNvGrpSpPr>
          <p:nvPr/>
        </p:nvGrpSpPr>
        <p:grpSpPr>
          <a:xfrm>
            <a:off x="296213" y="1865530"/>
            <a:ext cx="11493055" cy="3468469"/>
            <a:chOff x="1185861" y="3075206"/>
            <a:chExt cx="9820276" cy="296364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6E2874-FEF2-8A6F-0558-D0CB9F514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4380"/>
            <a:stretch/>
          </p:blipFill>
          <p:spPr>
            <a:xfrm>
              <a:off x="1185862" y="3657600"/>
              <a:ext cx="9820275" cy="238125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A5FE5F-2938-CFA8-79AD-6073C7E007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27" b="90525"/>
            <a:stretch/>
          </p:blipFill>
          <p:spPr>
            <a:xfrm>
              <a:off x="1185861" y="3075206"/>
              <a:ext cx="9820275" cy="482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0557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C6F9-770D-5B1E-46B3-9FB326E8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metric to use when?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49B78-D6A9-D848-D79F-B8472B3C9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i="0" dirty="0">
                <a:solidFill>
                  <a:srgbClr val="000000"/>
                </a:solidFill>
                <a:effectLst/>
                <a:latin typeface="Lucida Grande"/>
              </a:rPr>
              <a:t>“Metrics reloaded: Pitfalls and recommendations for image analysis validation” </a:t>
            </a:r>
            <a:br>
              <a:rPr lang="en-GB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i="0" u="none" strike="noStrike" dirty="0">
                <a:effectLst/>
                <a:latin typeface="Lucida Grande"/>
              </a:rPr>
              <a:t>Maier-Hein</a:t>
            </a:r>
            <a:r>
              <a:rPr lang="en-US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i="0" u="none" strike="noStrike" dirty="0">
                <a:effectLst/>
                <a:latin typeface="Lucida Grande"/>
              </a:rPr>
              <a:t>Reinke et al. </a:t>
            </a:r>
            <a:r>
              <a:rPr lang="en-US" dirty="0">
                <a:hlinkClick r:id="rId2"/>
              </a:rPr>
              <a:t>https://arxiv.org/abs/2206.01653</a:t>
            </a:r>
            <a:r>
              <a:rPr lang="en-US" dirty="0"/>
              <a:t>  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355AE2-709E-8833-FE0E-4E3B00E37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" y="1671510"/>
            <a:ext cx="6668802" cy="4653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620909-27D4-B2B5-5A0B-86580B223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552" y="1671510"/>
            <a:ext cx="5311372" cy="477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05B3-C0C3-BE19-F946-08E882B14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27394-D242-DFDB-98D3-CA399F318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117091-37BC-77FA-E44C-EC43B55E7C0B}"/>
              </a:ext>
            </a:extLst>
          </p:cNvPr>
          <p:cNvSpPr txBox="1"/>
          <p:nvPr/>
        </p:nvSpPr>
        <p:spPr>
          <a:xfrm>
            <a:off x="3095918" y="6149631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https://focalplane.biologists.com/2023/04/13/quality-assurance-of-segmentation-results/</a:t>
            </a: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385BF-6998-A94C-5AD1-D9F298775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1" y="971125"/>
            <a:ext cx="6083348" cy="4231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FF2F82-ED5C-ABA3-0FD5-7C675BB07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532" y="1786755"/>
            <a:ext cx="6083348" cy="4231894"/>
          </a:xfrm>
          <a:prstGeom prst="rect">
            <a:avLst/>
          </a:prstGeom>
        </p:spPr>
      </p:pic>
      <p:pic>
        <p:nvPicPr>
          <p:cNvPr id="1026" name="Picture 2" descr="View marabuuu's full-sized avatar">
            <a:extLst>
              <a:ext uri="{FF2B5EF4-FFF2-40B4-BE49-F238E27FC236}">
                <a16:creationId xmlns:a16="http://schemas.microsoft.com/office/drawing/2014/main" id="{EC62E5CF-A41F-AF7C-590B-8B3D0A04A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5" t="9511" r="26523" b="32261"/>
          <a:stretch/>
        </p:blipFill>
        <p:spPr bwMode="auto">
          <a:xfrm>
            <a:off x="10273408" y="3583914"/>
            <a:ext cx="1755441" cy="189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C0FC76-BC01-8B52-752F-BA61CC725198}"/>
              </a:ext>
            </a:extLst>
          </p:cNvPr>
          <p:cNvSpPr txBox="1"/>
          <p:nvPr/>
        </p:nvSpPr>
        <p:spPr>
          <a:xfrm>
            <a:off x="10159108" y="5495429"/>
            <a:ext cx="2032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Mara Lampert </a:t>
            </a:r>
          </a:p>
          <a:p>
            <a:r>
              <a:rPr lang="en-GB" sz="1400" dirty="0"/>
              <a:t>@marabuuuu.bsky.social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23020374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latin typeface="+mn-lt"/>
              </a:rPr>
              <a:t>Exercises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4AAB28"/>
                </a:solidFill>
              </a:rPr>
              <a:t>Robert Haase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871125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6F99-164E-0750-BF28-1749FE32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Exercise</a:t>
            </a:r>
            <a:r>
              <a:rPr lang="de-DE" dirty="0"/>
              <a:t>: GPU-</a:t>
            </a:r>
            <a:r>
              <a:rPr lang="de-DE" dirty="0" err="1"/>
              <a:t>accelerated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393FA-0F00-4FAE-0CCF-BA032A22C7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2270066" cy="4550036"/>
          </a:xfrm>
        </p:spPr>
        <p:txBody>
          <a:bodyPr/>
          <a:lstStyle/>
          <a:p>
            <a:r>
              <a:rPr lang="de-DE" dirty="0" err="1"/>
              <a:t>Compare</a:t>
            </a:r>
            <a:r>
              <a:rPr lang="de-DE" dirty="0"/>
              <a:t> CPU </a:t>
            </a:r>
            <a:r>
              <a:rPr lang="de-DE" dirty="0" err="1"/>
              <a:t>processing</a:t>
            </a:r>
            <a:r>
              <a:rPr lang="de-DE" dirty="0"/>
              <a:t> </a:t>
            </a:r>
            <a:r>
              <a:rPr lang="de-DE" dirty="0" err="1"/>
              <a:t>speed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GPU,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cluster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5C7F7A-6845-DD62-882A-B6474010D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097" y="1664235"/>
            <a:ext cx="3588850" cy="4332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E893E6-344B-9EE4-CA5D-0663649B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1664235"/>
            <a:ext cx="7978372" cy="43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8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4FE9-7BD6-0D34-F091-AF60E7AB2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Exercise</a:t>
            </a:r>
            <a:r>
              <a:rPr lang="de-DE" dirty="0"/>
              <a:t>: </a:t>
            </a:r>
            <a:r>
              <a:rPr lang="de-DE" dirty="0" err="1"/>
              <a:t>Tiled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processing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ECAB2-62AE-FDD5-9F2C-3E6D82FEEE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3542525" cy="4550036"/>
          </a:xfrm>
        </p:spPr>
        <p:txBody>
          <a:bodyPr/>
          <a:lstStyle/>
          <a:p>
            <a:r>
              <a:rPr lang="de-DE" sz="2800" dirty="0" err="1"/>
              <a:t>Apply</a:t>
            </a:r>
            <a:r>
              <a:rPr lang="de-DE" sz="2800" dirty="0"/>
              <a:t> background-</a:t>
            </a:r>
            <a:r>
              <a:rPr lang="de-DE" sz="2800" dirty="0" err="1"/>
              <a:t>removal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an </a:t>
            </a:r>
            <a:r>
              <a:rPr lang="de-DE" sz="2800" dirty="0" err="1"/>
              <a:t>image</a:t>
            </a:r>
            <a:r>
              <a:rPr lang="de-DE" sz="2800" dirty="0"/>
              <a:t> in </a:t>
            </a:r>
            <a:r>
              <a:rPr lang="de-DE" sz="2800" dirty="0" err="1"/>
              <a:t>tiles</a:t>
            </a:r>
            <a:r>
              <a:rPr lang="de-DE" sz="2800" dirty="0"/>
              <a:t>. </a:t>
            </a:r>
            <a:r>
              <a:rPr lang="de-DE" sz="2800" u="sng" dirty="0" err="1"/>
              <a:t>Determine</a:t>
            </a:r>
            <a:r>
              <a:rPr lang="de-DE" sz="2800" u="sng" dirty="0"/>
              <a:t> </a:t>
            </a:r>
            <a:r>
              <a:rPr lang="de-DE" sz="2800" u="sng" dirty="0" err="1"/>
              <a:t>the</a:t>
            </a:r>
            <a:r>
              <a:rPr lang="de-DE" sz="2800" u="sng" dirty="0"/>
              <a:t> </a:t>
            </a:r>
            <a:r>
              <a:rPr lang="de-DE" sz="2800" u="sng" dirty="0" err="1"/>
              <a:t>overlap</a:t>
            </a:r>
            <a:r>
              <a:rPr lang="de-DE" sz="2800" u="sng" dirty="0"/>
              <a:t> </a:t>
            </a:r>
            <a:r>
              <a:rPr lang="de-DE" sz="2800" u="sng" dirty="0" err="1"/>
              <a:t>width</a:t>
            </a:r>
            <a:r>
              <a:rPr lang="de-DE" sz="2800" u="sng" dirty="0"/>
              <a:t> </a:t>
            </a:r>
            <a:r>
              <a:rPr lang="de-DE" sz="2800" dirty="0" err="1"/>
              <a:t>that‘s</a:t>
            </a:r>
            <a:r>
              <a:rPr lang="de-DE" sz="2800" dirty="0"/>
              <a:t> </a:t>
            </a:r>
            <a:r>
              <a:rPr lang="de-DE" sz="2800" dirty="0" err="1"/>
              <a:t>necessary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have</a:t>
            </a:r>
            <a:r>
              <a:rPr lang="de-DE" sz="2800" dirty="0"/>
              <a:t> </a:t>
            </a:r>
            <a:r>
              <a:rPr lang="de-DE" sz="2800" dirty="0" err="1"/>
              <a:t>artifact-free</a:t>
            </a:r>
            <a:r>
              <a:rPr lang="de-DE" sz="2800" dirty="0"/>
              <a:t> </a:t>
            </a:r>
            <a:r>
              <a:rPr lang="de-DE" sz="2800" dirty="0" err="1"/>
              <a:t>results</a:t>
            </a:r>
            <a:r>
              <a:rPr lang="de-DE" sz="2800" dirty="0"/>
              <a:t>.</a:t>
            </a: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73234-3A8A-6C51-36C6-008EE6744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893" y="1170233"/>
            <a:ext cx="7530669" cy="480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633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DB15-9363-1224-24E1-898C3BF4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9BB3-6FC4-2FCA-B01A-27371C91E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914401"/>
            <a:ext cx="11057586" cy="581024"/>
          </a:xfrm>
        </p:spPr>
        <p:txBody>
          <a:bodyPr>
            <a:normAutofit/>
          </a:bodyPr>
          <a:lstStyle/>
          <a:p>
            <a:r>
              <a:rPr lang="en-US" sz="2400" dirty="0"/>
              <a:t>Measure segmentation quality of a given algorithm applied to a folder of images.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E1A94D-EFA6-5836-965C-C9B4BF4FA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3" y="1774643"/>
            <a:ext cx="6438900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BD254B-D09A-479D-B134-F1E8D19DB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0" y="2060394"/>
            <a:ext cx="6088940" cy="36450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B7CECF-90B0-3301-D76B-A18B9D400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47" y="3708217"/>
            <a:ext cx="3805821" cy="230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435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D82EF-7433-BE16-1F6A-D879B312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Optional exercise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B8AD3-EEE0-9D1F-9263-0B610C6F4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Play Bio-image Analysis Bubbles and test your skills: Can you build a workflow that reproduces the results?</a:t>
            </a:r>
          </a:p>
        </p:txBody>
      </p:sp>
      <p:pic>
        <p:nvPicPr>
          <p:cNvPr id="4" name="bia-bubbles-demo">
            <a:hlinkClick r:id="" action="ppaction://media"/>
            <a:extLst>
              <a:ext uri="{FF2B5EF4-FFF2-40B4-BE49-F238E27FC236}">
                <a16:creationId xmlns:a16="http://schemas.microsoft.com/office/drawing/2014/main" id="{688857D8-F3BF-1885-15B1-456FDD2FBA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4651" y="1779460"/>
            <a:ext cx="7084088" cy="41641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21CDBF-68D6-699E-EB7F-28444B71053C}"/>
              </a:ext>
            </a:extLst>
          </p:cNvPr>
          <p:cNvSpPr txBox="1"/>
          <p:nvPr/>
        </p:nvSpPr>
        <p:spPr>
          <a:xfrm>
            <a:off x="3258273" y="6250858"/>
            <a:ext cx="7720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5"/>
              </a:rPr>
              <a:t>https://github.com/haesleinhuepf/bia-bubbles</a:t>
            </a:r>
            <a:r>
              <a:rPr lang="en-GB" dirty="0"/>
              <a:t> </a:t>
            </a:r>
            <a:endParaRPr lang="LID4096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56C6782D-DE3F-A52B-D2BA-D77D504A59BE}"/>
              </a:ext>
            </a:extLst>
          </p:cNvPr>
          <p:cNvSpPr/>
          <p:nvPr/>
        </p:nvSpPr>
        <p:spPr>
          <a:xfrm>
            <a:off x="8484243" y="2963119"/>
            <a:ext cx="2869557" cy="1527858"/>
          </a:xfrm>
          <a:prstGeom prst="wedgeRectCallout">
            <a:avLst>
              <a:gd name="adj1" fmla="val 54582"/>
              <a:gd name="adj2" fmla="val 2127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Major parts of this game were written by the AI in cursor. </a:t>
            </a:r>
            <a:r>
              <a:rPr lang="en-GB" sz="2000" dirty="0">
                <a:hlinkClick r:id="rId6"/>
              </a:rPr>
              <a:t>https://www.cursor.com/</a:t>
            </a:r>
            <a:r>
              <a:rPr lang="en-GB" sz="2000" dirty="0"/>
              <a:t> 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325093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3867</Words>
  <Application>Microsoft Office PowerPoint</Application>
  <PresentationFormat>Widescreen</PresentationFormat>
  <Paragraphs>757</Paragraphs>
  <Slides>88</Slides>
  <Notes>5</Notes>
  <HiddenSlides>2</HiddenSlides>
  <MMClips>5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9" baseType="lpstr">
      <vt:lpstr>Arial</vt:lpstr>
      <vt:lpstr>Calibri</vt:lpstr>
      <vt:lpstr>Calibri Light</vt:lpstr>
      <vt:lpstr>Courier New</vt:lpstr>
      <vt:lpstr>Helvetica Neue</vt:lpstr>
      <vt:lpstr>Helvetica Neue Medium</vt:lpstr>
      <vt:lpstr>Lucida Grande</vt:lpstr>
      <vt:lpstr>Noto Sans</vt:lpstr>
      <vt:lpstr>Open Sans</vt:lpstr>
      <vt:lpstr>Open Sans ExtraBold</vt:lpstr>
      <vt:lpstr>1_Office Theme</vt:lpstr>
      <vt:lpstr>PowerPoint Presentation</vt:lpstr>
      <vt:lpstr>Quiz:</vt:lpstr>
      <vt:lpstr>Quiz: Recap</vt:lpstr>
      <vt:lpstr>PowerPoint Presentation</vt:lpstr>
      <vt:lpstr>GPU accelerated image processing in life sciences</vt:lpstr>
      <vt:lpstr>GPU accelerated image processing in life sciences</vt:lpstr>
      <vt:lpstr>Image processing in life-sciences</vt:lpstr>
      <vt:lpstr>OpenCL-based GPU-acceleration</vt:lpstr>
      <vt:lpstr>User-friendly GPU-acceleration</vt:lpstr>
      <vt:lpstr>GPU-accelerated image processing</vt:lpstr>
      <vt:lpstr>GPU-acceleration only makes sense if images are large</vt:lpstr>
      <vt:lpstr>GPU-accelerated image processing</vt:lpstr>
      <vt:lpstr>GPU-accelerated image processing</vt:lpstr>
      <vt:lpstr>Checklist: When does GPU-accelerated image processing make sense? </vt:lpstr>
      <vt:lpstr>Nvidia RTX 5090 specs</vt:lpstr>
      <vt:lpstr>Nvidia RTX 4070 versus 4070 mobile</vt:lpstr>
      <vt:lpstr>Nvidia RTX 4070 versus 4070 mobile</vt:lpstr>
      <vt:lpstr>GPUs allow real-time image processing</vt:lpstr>
      <vt:lpstr>Data transfer takes time</vt:lpstr>
      <vt:lpstr>Build workflows consisting of many operations</vt:lpstr>
      <vt:lpstr>Optimal performance through smart memory management</vt:lpstr>
      <vt:lpstr>Build workflows consisting of many operations</vt:lpstr>
      <vt:lpstr>Build workflows consisting of many operations</vt:lpstr>
      <vt:lpstr>PowerPoint Presentation</vt:lpstr>
      <vt:lpstr>GPU-accelerated image processing</vt:lpstr>
      <vt:lpstr>GPU-accelerated image processing</vt:lpstr>
      <vt:lpstr>GPU-accelerated image processing</vt:lpstr>
      <vt:lpstr>GPU-accelerated image processing</vt:lpstr>
      <vt:lpstr>GPU-accelerated image processing</vt:lpstr>
      <vt:lpstr>GPU-accelerated image processing</vt:lpstr>
      <vt:lpstr>Benchmarking</vt:lpstr>
      <vt:lpstr>Benchmarking</vt:lpstr>
      <vt:lpstr>3D visualization on the cluster</vt:lpstr>
      <vt:lpstr>PowerPoint Presentation</vt:lpstr>
      <vt:lpstr>cupy</vt:lpstr>
      <vt:lpstr>drop-in replacement for numpy and scipy</vt:lpstr>
      <vt:lpstr>Common patterns</vt:lpstr>
      <vt:lpstr>Common patterns</vt:lpstr>
      <vt:lpstr>Common patterns</vt:lpstr>
      <vt:lpstr>Custom kernels</vt:lpstr>
      <vt:lpstr>Image Processing CPU vs. GPU</vt:lpstr>
      <vt:lpstr>PowerPoint Presentation</vt:lpstr>
      <vt:lpstr>Quiz: Memory constraints</vt:lpstr>
      <vt:lpstr>Optimal performance through smart memory management</vt:lpstr>
      <vt:lpstr>Optimal performance through smart memory management</vt:lpstr>
      <vt:lpstr>Optimal performance through smart memory management</vt:lpstr>
      <vt:lpstr>Optimal performance through smart memory management</vt:lpstr>
      <vt:lpstr>Optimal performance through smart memory management</vt:lpstr>
      <vt:lpstr>Tiling</vt:lpstr>
      <vt:lpstr>Tiling</vt:lpstr>
      <vt:lpstr>Tiling</vt:lpstr>
      <vt:lpstr>Tiling</vt:lpstr>
      <vt:lpstr>Tiling</vt:lpstr>
      <vt:lpstr>Tiled image processing in Python</vt:lpstr>
      <vt:lpstr>Tiled image processing in Python</vt:lpstr>
      <vt:lpstr>Tiling with/out overlap</vt:lpstr>
      <vt:lpstr>Tiling with/out overlap</vt:lpstr>
      <vt:lpstr>Segmentation quality estimation</vt:lpstr>
      <vt:lpstr>Goal</vt:lpstr>
      <vt:lpstr>Why do results vary?</vt:lpstr>
      <vt:lpstr>Visual comparison</vt:lpstr>
      <vt:lpstr>Quantitative comparison</vt:lpstr>
      <vt:lpstr>Choosing the right metric is key</vt:lpstr>
      <vt:lpstr>Choosing the right metric is key</vt:lpstr>
      <vt:lpstr>Choosing the right metric is key</vt:lpstr>
      <vt:lpstr>Choosing the right metric is key</vt:lpstr>
      <vt:lpstr>Overlap metrics</vt:lpstr>
      <vt:lpstr>Segmentation quality estimation</vt:lpstr>
      <vt:lpstr>Segmentation quality estimation</vt:lpstr>
      <vt:lpstr>Segmentation quality estimation</vt:lpstr>
      <vt:lpstr>Segmentation quality estimation</vt:lpstr>
      <vt:lpstr>Dice versus Jaccard Index (IoU)</vt:lpstr>
      <vt:lpstr>Dice versus Jaccard Index (IoU)</vt:lpstr>
      <vt:lpstr>Sparse Jaccard Index</vt:lpstr>
      <vt:lpstr>Sparse Jaccard Index</vt:lpstr>
      <vt:lpstr>Pixel-wise versus Object-wise evaluation</vt:lpstr>
      <vt:lpstr>Accuracy versus Jaccard Index (IoU)</vt:lpstr>
      <vt:lpstr>Choosing the right metric is key</vt:lpstr>
      <vt:lpstr>Pixel-wise versus Object-wise evaluation</vt:lpstr>
      <vt:lpstr>Pixel-wise versus Object-wise evaluation</vt:lpstr>
      <vt:lpstr>Special case in medical imaging</vt:lpstr>
      <vt:lpstr>What metric to use when?</vt:lpstr>
      <vt:lpstr>Further reading</vt:lpstr>
      <vt:lpstr>Exercises</vt:lpstr>
      <vt:lpstr>Exercise: GPU-accelerated image processing</vt:lpstr>
      <vt:lpstr>Exercise: Tiled image processing</vt:lpstr>
      <vt:lpstr>Segmentation quality</vt:lpstr>
      <vt:lpstr>Optional 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Haase</dc:creator>
  <cp:lastModifiedBy>Robert Haase</cp:lastModifiedBy>
  <cp:revision>711</cp:revision>
  <dcterms:created xsi:type="dcterms:W3CDTF">2017-11-02T09:03:29Z</dcterms:created>
  <dcterms:modified xsi:type="dcterms:W3CDTF">2025-05-15T11:52:33Z</dcterms:modified>
</cp:coreProperties>
</file>