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43200625" cx="32399275"/>
  <p:notesSz cx="6858000" cy="9144000"/>
  <p:embeddedFontLst>
    <p:embeddedFont>
      <p:font typeface="Londrina Solid"/>
      <p:regular r:id="rId6"/>
    </p:embeddedFont>
    <p:embeddedFont>
      <p:font typeface="Lexend"/>
      <p:regular r:id="rId7"/>
      <p:bold r:id="rId8"/>
    </p:embeddedFont>
    <p:embeddedFont>
      <p:font typeface="Port Lligat Slab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PortLligatSlab-regular.fntdata"/><Relationship Id="rId5" Type="http://schemas.openxmlformats.org/officeDocument/2006/relationships/slide" Target="slides/slide1.xml"/><Relationship Id="rId6" Type="http://schemas.openxmlformats.org/officeDocument/2006/relationships/font" Target="fonts/LondrinaSolid-regular.fntdata"/><Relationship Id="rId7" Type="http://schemas.openxmlformats.org/officeDocument/2006/relationships/font" Target="fonts/Lexend-regular.fntdata"/><Relationship Id="rId8" Type="http://schemas.openxmlformats.org/officeDocument/2006/relationships/font" Target="fonts/Lexe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2430066" y="7071407"/>
            <a:ext cx="27540746" cy="150429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00"/>
              <a:buFont typeface="Calibri"/>
              <a:buNone/>
              <a:defRPr sz="21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050109" y="22694507"/>
            <a:ext cx="24300660" cy="10432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1pPr>
            <a:lvl2pPr indent="-228600" lvl="1" marL="91440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2pPr>
            <a:lvl3pPr indent="-228600" lvl="2" marL="137160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3pPr>
            <a:lvl4pPr indent="-228600" lvl="3" marL="182880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4pPr>
            <a:lvl5pPr indent="-228600" lvl="4" marL="2286000" algn="ctr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227560" y="2300464"/>
            <a:ext cx="27945758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2227560" y="11502283"/>
            <a:ext cx="27945758" cy="27415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2210686" y="10772151"/>
            <a:ext cx="27945758" cy="179735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00"/>
              <a:buFont typeface="Calibri"/>
              <a:buNone/>
              <a:defRPr sz="21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210686" y="28915753"/>
            <a:ext cx="27945758" cy="945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1pPr>
            <a:lvl2pPr indent="-2286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2pPr>
            <a:lvl3pPr indent="-2286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3pPr>
            <a:lvl4pPr indent="-2286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4pPr>
            <a:lvl5pPr indent="-2286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sz="8500"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2227560" y="2300464"/>
            <a:ext cx="27945758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227560" y="11502283"/>
            <a:ext cx="13770373" cy="27415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231778" y="2300464"/>
            <a:ext cx="27945764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2231785" y="10592105"/>
            <a:ext cx="13707087" cy="5191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b="1" sz="8500"/>
            </a:lvl1pPr>
            <a:lvl2pPr indent="-2286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b="1" sz="8500"/>
            </a:lvl2pPr>
            <a:lvl3pPr indent="-2286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b="1" sz="8500"/>
            </a:lvl3pPr>
            <a:lvl4pPr indent="-2286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b="1" sz="8500"/>
            </a:lvl4pPr>
            <a:lvl5pPr indent="-2286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Calibri"/>
              <a:buNone/>
              <a:defRPr b="1" sz="8500"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16402945" y="10592105"/>
            <a:ext cx="13774593" cy="5191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227560" y="2300464"/>
            <a:ext cx="27945758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2231778" y="2880571"/>
            <a:ext cx="10450130" cy="10082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00"/>
              <a:buFont typeface="Calibri"/>
              <a:buNone/>
              <a:defRPr sz="113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13774592" y="6221245"/>
            <a:ext cx="16402946" cy="30706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94615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1300"/>
              <a:buChar char="•"/>
              <a:defRPr sz="11300"/>
            </a:lvl1pPr>
            <a:lvl2pPr indent="-94615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1300"/>
              <a:buChar char="•"/>
              <a:defRPr sz="11300"/>
            </a:lvl2pPr>
            <a:lvl3pPr indent="-94615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1300"/>
              <a:buChar char="•"/>
              <a:defRPr sz="11300"/>
            </a:lvl3pPr>
            <a:lvl4pPr indent="-94615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1300"/>
              <a:buChar char="•"/>
              <a:defRPr sz="11300"/>
            </a:lvl4pPr>
            <a:lvl5pPr indent="-94615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1300"/>
              <a:buChar char="•"/>
              <a:defRPr sz="11300"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2231779" y="12962573"/>
            <a:ext cx="10450128" cy="2401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2231778" y="2880571"/>
            <a:ext cx="10450130" cy="10082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00"/>
              <a:buFont typeface="Calibri"/>
              <a:buNone/>
              <a:defRPr sz="113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0"/>
          <p:cNvSpPr/>
          <p:nvPr>
            <p:ph idx="2" type="pic"/>
          </p:nvPr>
        </p:nvSpPr>
        <p:spPr>
          <a:xfrm>
            <a:off x="13774592" y="6221245"/>
            <a:ext cx="16402946" cy="30706094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2231778" y="12962573"/>
            <a:ext cx="10450130" cy="2401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Calibri"/>
              <a:buNone/>
              <a:defRPr sz="5600"/>
            </a:lvl1pPr>
            <a:lvl2pPr indent="-2286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Calibri"/>
              <a:buNone/>
              <a:defRPr sz="5600"/>
            </a:lvl2pPr>
            <a:lvl3pPr indent="-2286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Calibri"/>
              <a:buNone/>
              <a:defRPr sz="5600"/>
            </a:lvl3pPr>
            <a:lvl4pPr indent="-2286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Calibri"/>
              <a:buNone/>
              <a:defRPr sz="5600"/>
            </a:lvl4pPr>
            <a:lvl5pPr indent="-2286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Calibri"/>
              <a:buNone/>
              <a:defRPr sz="5600"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2227560" y="2300464"/>
            <a:ext cx="27945758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2227560" y="11502283"/>
            <a:ext cx="27945758" cy="27415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23186878" y="2300457"/>
            <a:ext cx="6986443" cy="36617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2227562" y="2300457"/>
            <a:ext cx="20554306" cy="36617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227560" y="2300464"/>
            <a:ext cx="27945758" cy="835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0"/>
              <a:buFont typeface="Calibri"/>
              <a:buNone/>
              <a:defRPr b="0" i="0" sz="15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227560" y="11502283"/>
            <a:ext cx="27945758" cy="27415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857250" lvl="0" marL="4572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857250" lvl="1" marL="9144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857250" lvl="2" marL="13716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857250" lvl="3" marL="18288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857250" lvl="4" marL="22860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857250" lvl="5" marL="27432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857250" lvl="6" marL="32004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857250" lvl="7" marL="36576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857250" lvl="8" marL="4114800" marR="0" rtl="0" algn="l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Char char="•"/>
              <a:defRPr b="0" i="0" sz="9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9528458" y="40505581"/>
            <a:ext cx="644862" cy="138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200"/>
              <a:buFont typeface="Calibri"/>
              <a:buNone/>
              <a:defRPr b="0" i="0" sz="4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pedalhidrografi.co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3.jpg"/><Relationship Id="rId10" Type="http://schemas.openxmlformats.org/officeDocument/2006/relationships/image" Target="../media/image4.jpg"/><Relationship Id="rId9" Type="http://schemas.openxmlformats.org/officeDocument/2006/relationships/image" Target="../media/image5.jpg"/><Relationship Id="rId5" Type="http://schemas.openxmlformats.org/officeDocument/2006/relationships/image" Target="../media/image2.jpg"/><Relationship Id="rId6" Type="http://schemas.openxmlformats.org/officeDocument/2006/relationships/hyperlink" Target="https://pedalhidrografi.co/wiki/Pedal_Hidrogr%C3%A1fico?action=edit&amp;redlink=1" TargetMode="External"/><Relationship Id="rId7" Type="http://schemas.openxmlformats.org/officeDocument/2006/relationships/hyperlink" Target="https://doi.org/10.1111/j.1749-8198.2008.00167.x" TargetMode="External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/>
          <p:nvPr/>
        </p:nvSpPr>
        <p:spPr>
          <a:xfrm flipH="1" rot="10800000">
            <a:off x="685800" y="2647900"/>
            <a:ext cx="30804000" cy="4989600"/>
          </a:xfrm>
          <a:prstGeom prst="rect">
            <a:avLst/>
          </a:prstGeom>
          <a:solidFill>
            <a:srgbClr val="F5E1D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914072" y="2819115"/>
            <a:ext cx="28047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1B4842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Os Pedais Hidrográficos em São Paulo</a:t>
            </a:r>
            <a:endParaRPr i="1" sz="4000" u="none" cap="none" strike="noStrike">
              <a:solidFill>
                <a:srgbClr val="1B4842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86637" y="8080151"/>
            <a:ext cx="14772000" cy="923400"/>
          </a:xfrm>
          <a:prstGeom prst="rect">
            <a:avLst/>
          </a:prstGeom>
          <a:solidFill>
            <a:srgbClr val="993D29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4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b="1" i="0" lang="en-US" sz="54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INTRODUÇÃO</a:t>
            </a:r>
            <a:endParaRPr i="1" sz="3000" u="none" cap="none" strike="noStrike">
              <a:solidFill>
                <a:srgbClr val="000000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6642700" y="6891725"/>
            <a:ext cx="14772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sng">
                <a:solidFill>
                  <a:schemeClr val="hlink"/>
                </a:solidFill>
                <a:latin typeface="Port Lligat Slab"/>
                <a:ea typeface="Port Lligat Slab"/>
                <a:cs typeface="Port Lligat Slab"/>
                <a:sym typeface="Port Lligat Slab"/>
                <a:hlinkClick r:id="rId3"/>
              </a:rPr>
              <a:t>pedalhidrografi.co</a:t>
            </a:r>
            <a:endParaRPr i="1" sz="3000" u="none" cap="none" strike="noStrike">
              <a:solidFill>
                <a:srgbClr val="1B4842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86592" y="23753413"/>
            <a:ext cx="30795600" cy="938700"/>
          </a:xfrm>
          <a:prstGeom prst="rect">
            <a:avLst/>
          </a:prstGeom>
          <a:solidFill>
            <a:srgbClr val="74B0A9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RESULTADOS E DISCUSSÃ</a:t>
            </a:r>
            <a:r>
              <a:rPr b="1" i="0" lang="en-US" sz="55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O</a:t>
            </a:r>
            <a:r>
              <a:rPr b="1" i="0" lang="en-US" sz="55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endParaRPr i="0" sz="3000" u="none" cap="none" strike="noStrike">
              <a:solidFill>
                <a:srgbClr val="000000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6710282" y="8080150"/>
            <a:ext cx="14772000" cy="923400"/>
          </a:xfrm>
          <a:prstGeom prst="rect">
            <a:avLst/>
          </a:prstGeom>
          <a:solidFill>
            <a:srgbClr val="993D29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METODOLOGIA</a:t>
            </a:r>
            <a:endParaRPr i="1" sz="3000" u="none" cap="none" strike="noStrike">
              <a:solidFill>
                <a:srgbClr val="000000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2348763" y="34963775"/>
            <a:ext cx="9192300" cy="790200"/>
          </a:xfrm>
          <a:prstGeom prst="rect">
            <a:avLst/>
          </a:prstGeom>
          <a:solidFill>
            <a:srgbClr val="A8913E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REFERÊNCIAS</a:t>
            </a:r>
            <a:endParaRPr i="0" sz="3000" u="none" cap="none" strike="noStrike">
              <a:solidFill>
                <a:srgbClr val="000000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6710282" y="10943323"/>
            <a:ext cx="674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20212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78200" y="4297875"/>
            <a:ext cx="308040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200" spcFirstLastPara="1" rIns="457200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AJ Cano,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TN do Vale,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B Perandin,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L Campos,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 Adriano,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F Andrade,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 Giglio,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PM Pedrosa,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FT Arantes,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BC Bom,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G Guirado,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AVM Campelo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,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</a:t>
            </a:r>
            <a:b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</a:b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JB Junqueira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, MR Oliveira, AB Fonseca, G Cucciolito, R Mambro, V Margutti, C Marracini, V Freitas, MB Silva, CT Kaquimoto, E Ceciliato, </a:t>
            </a:r>
            <a:b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</a:b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F Hecher, A Marmo, L Andrade, GR Mardegan, G Tunes, M Rodrigues, LM Soares, D Tassbihi, FS Arêas,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T Bojarczuk, </a:t>
            </a:r>
            <a:r>
              <a:rPr lang="en-US" sz="43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DL Bernardineli</a:t>
            </a:r>
            <a:endParaRPr i="1" sz="4300" u="none" cap="none" strike="noStrike">
              <a:solidFill>
                <a:srgbClr val="1B4842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710275" y="9446200"/>
            <a:ext cx="7199100" cy="12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O Pedal Hidrográfico é uma descoberta coletiva, todo pedal é uma experimentação. Nele, métodos e resultados se fundem. Os passeios regulares não ultrapassam 400 quilojaules de esforço físico, incentivam que qualquer pessoa pedalante participe. 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 bicicleta permite percorrer longas distâncias com baixo gasto energético e acessar territórios além dos eixos instituídos. [Barbosa et al. 2017] No pedal hidrográfico, os percursos são inspirados diretamente nos fluxos e divisores das águas que correm pela cidade, sejam eles grandes rios enterrados ou pequenos córregos intermitentes.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Esses caminhos são planejados usando camadas físicas e históricas que vão além dos aplicativos de uso comum, incentivando o público a se geo-localizar de forma autônoma sem a utilização de algoritmos normativos. [Haklay et al. 2008] 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 combinação do cruzamento de dados com a observações em campo durante os pedais fornecem insumos e inspirações para posterior alimentação de bases de dados públicas e colaborativas, tais como o OpenStreetMap, iNaturalist, Wikipédia e entre outros.</a:t>
            </a:r>
            <a:endParaRPr sz="2700">
              <a:solidFill>
                <a:srgbClr val="202124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678200" y="34889525"/>
            <a:ext cx="11289000" cy="938700"/>
          </a:xfrm>
          <a:prstGeom prst="rect">
            <a:avLst/>
          </a:prstGeom>
          <a:solidFill>
            <a:srgbClr val="74B0A9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CONSIDERAÇÕES FINAI</a:t>
            </a:r>
            <a:r>
              <a:rPr b="1" lang="en-US" sz="5500">
                <a:solidFill>
                  <a:srgbClr val="FFFFFF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S</a:t>
            </a:r>
            <a:endParaRPr i="0" sz="1500" u="none" cap="none" strike="noStrike">
              <a:solidFill>
                <a:srgbClr val="000000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4">
            <a:alphaModFix/>
          </a:blip>
          <a:srcRect b="1950" l="0" r="0" t="1960"/>
          <a:stretch/>
        </p:blipFill>
        <p:spPr>
          <a:xfrm>
            <a:off x="9599507" y="319825"/>
            <a:ext cx="13200261" cy="20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 title="34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43621" y="133699"/>
            <a:ext cx="2247301" cy="22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 title="34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621" y="133699"/>
            <a:ext cx="2247301" cy="224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762825" y="6884200"/>
            <a:ext cx="14772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B4842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Pedal Hidrográfico</a:t>
            </a:r>
            <a:endParaRPr i="1" sz="3000" u="none" cap="none" strike="noStrike">
              <a:solidFill>
                <a:srgbClr val="1B4842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78200" y="9183825"/>
            <a:ext cx="8355300" cy="143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O</a:t>
            </a:r>
            <a:r>
              <a:rPr lang="en-US" sz="2600" u="sng">
                <a:solidFill>
                  <a:srgbClr val="1155CC"/>
                </a:solidFill>
                <a:latin typeface="Port Lligat Slab"/>
                <a:ea typeface="Port Lligat Slab"/>
                <a:cs typeface="Port Lligat Slab"/>
                <a:sym typeface="Port Lligat Slab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Pedal Hidrográfico</a:t>
            </a:r>
            <a:r>
              <a:rPr lang="en-US" sz="26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 é uma amálgama de bicicletas, pessoas, perspectivas, encontros e ritos que convergem no pedalar inspirado pelos caminhos e anti-caminhos das águas.</a:t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Na busca pela conexão e pelo entendimento sistemático das águas, alguns dogmas, ferramentas e rotinas foram sendo criadas. O mais visível deles é esse pedal regular que sempre acontece num dia da semana nas águas e sertões próximas às fozes do Tamanduateí e Pinheiros com o Tietê, sempre seguindo um dogma básico e inviolável de nunca subir e descer uma mesma água mais do que uma vez: uma heurística simples com ramificações imprevisíveis.</a:t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Perceber as águas neste bioma antrópico, mosaico de natural e sintético, requer uma ressignificação dos sentidos e percepção atenta. A tecnologia nos aliena, mas se torna elemento disruptivo quando sua programação é direcionada para estender ao invés de simplificar o nosso espaço perceptual. Dados públicos inéditos conseguem apontar águas antes invisibilizadas. [PMSP 2020] O pedal vai até elas para ver se ainda estão lá. E sempre estão. Elas são a grande força geológica que esculpiram esses mares de morros por todo lado. [Prado Jr. 1935]</a:t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Ao pedalar e navegar segundo o algoritmo prescrito pela natureza em oposição ao sintético, paisagens são encontradas: geomorfológicas, arquitetônicas, culturais e entre outras. Seguir o fluxo natural e meândrico, antítese do fluxo planejado de ser retificado, nos leva ao curto-circuito com a interseccionalidade deste bioma metropolitano, com tudo que há de se perceber e investigar. [Pirelli et al. 2020]</a:t>
            </a:r>
            <a:endParaRPr sz="2600"/>
          </a:p>
        </p:txBody>
      </p:sp>
      <p:sp>
        <p:nvSpPr>
          <p:cNvPr id="73" name="Google Shape;73;p13"/>
          <p:cNvSpPr txBox="1"/>
          <p:nvPr/>
        </p:nvSpPr>
        <p:spPr>
          <a:xfrm>
            <a:off x="762825" y="25074950"/>
            <a:ext cx="20778300" cy="10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Entre 9 de outubro de 2024 e 16 de maio de 2025, foram catalogados 36 pedais anunciados e 5 não anunciados. Na soma deste conjunto, estima-se a contagem de 340 presenças distribuídas em 90 indivíduos distintos.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Cada pedal teve distância e tempo total médios computados em 20km e 3h40min, com soma total em 820 km e  150 horas. Ao multiplicar pelo número de presenças, temos uma distância percorrida coletiva total de 6,800 km em 1,246 horas. Ao presumir uma travessia de água a cada 2km, é possível estimar um total de 410 travessias por cursos de água expostos ou cobertos durante a totalidade dos Pedais Hidrográficos.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A média sobre o consumo de energia de movimento por pedal é estimada em 434 +- 278 quilojaules. Ao ponderar a estimativa de energia de movimento por pedal por número de participantes, a soma total de energia resultou em 146 MJ, equivalente aproximadamente com a entalpia de combustão associada com a queima de 4 litros de gasolina, o suficiente para percorrer cerca de 30km em 1 hora num ambiente urbano equivalente. 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Para além da física, há também uma contagem de 2,484 fotografias e 852 filmagens (com um tempo médio de 15 segundos), ambas distintas, que foram observadas no grupo de Zap do hidrográfico, rendendo uma média de 60 fotografias e 20 filmagens por pedal. 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Uma fração bastante considerável, senão majoritária em determinadas sub-regiões, dos vetores relacionados à hidrografia e topografia do OpenStreetMap foi incluído como resultado das etapas de planejamento e análise destes pedais.</a:t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Finalmente, uma das características radicais do Pedal Hidrográfico é o uso da  imaginação. Em uma sociedade que não questiona suas instituições, sejam elas os carros ou os condomínios, locomover-se por rotas definidas pela topografia através de um meio de transporte auto-impulsionado e usando o pensamento para imaginar outras  realidades possíveis é um ato revolucionário, tanto individual quanto coletivo.</a:t>
            </a:r>
            <a:endParaRPr sz="2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78325" y="36263275"/>
            <a:ext cx="11289000" cy="60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“Tudo isto faz de São Paulo uma cidade descontínua, em que se alternam, num caos completo, aspectos de grande centro urbano, modesto povoado de roça, ou mesmo zona de sertão. O progresso da cidade vai naturalmente suprimindo tudo isto, e a urbanização vence, aos poucos, aqueles obstáculos naturais e outras dificuldades que o crescimento fulminante da cidade não teve tempo de abater, preferindo contorná-los e deixá-los provisoriamente entregues à sua feição natural. Tempo virá em que São Paulo, contínuo e homogêneo, será apenas a monotonia de um grande centro moderno. Mesmo, contudo, os antigos cursos d'água, sumidos em canalizações subterrâneas ou represados em leitos de cimento e pedra, estão ainda aí, seja no acidentado da topografia, por eles esculpida, seja no traçado das ruas e avenida [grifo meu], cujas linhas mestras serão sempre estas grandes vias que acompanham, como as velhas estradas do São Paulo quinhentista, os espigões, ou fundos dos vales; saltando por pontes as escarpas mais abruptas ou varando-as por túneis".  ("A Cidade de São Paulo - Geografia e História", Caio Prado Jr., publicado em 1935 na revista Geografia, da Associação dos Geógrafos Brasileiros)“</a:t>
            </a:r>
            <a:endParaRPr i="1" sz="2400"/>
          </a:p>
        </p:txBody>
      </p:sp>
      <p:sp>
        <p:nvSpPr>
          <p:cNvPr id="75" name="Google Shape;75;p13"/>
          <p:cNvSpPr txBox="1"/>
          <p:nvPr/>
        </p:nvSpPr>
        <p:spPr>
          <a:xfrm>
            <a:off x="12287820" y="36263275"/>
            <a:ext cx="91923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[PMSP 2020] Prefeitura do Município de São Paulo (2020). Nuvem de pontos MDT 2020.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[Prado Jr. 1935] Prado Jr, C. (1935). A Cidade de São Paulo - Geografia e História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[Pirelli et al. 2020] Paolo Pileri, Rossella Moscarelli (2020). Cycling &amp; Walking for Regional Development - How Slowness Regenerates Marginal Areas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[Barbosa et al. 2017] M. R. Barbosa and E. E. Rego, "The Transition to Bicycle Mobility: Energetic Impacts Analysis ‑ The Case of São Paulo,"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[Haklay et al. 2008] Haklay, M., Singleton, A. and Parker, C. (2008), Web Mapping 2.0: The Neogeography of the GeoWeb. Geography Compass, 2: 2011-2039.</a:t>
            </a:r>
            <a:r>
              <a:rPr lang="en-US" sz="2000" u="sng">
                <a:solidFill>
                  <a:srgbClr val="1155CC"/>
                </a:solidFill>
                <a:latin typeface="Port Lligat Slab"/>
                <a:ea typeface="Port Lligat Slab"/>
                <a:cs typeface="Port Lligat Slab"/>
                <a:sym typeface="Port Lligat Slab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https://doi.org/10.1111/j.1749-8198.2008.00167.x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[Ab’ Saber 1956] Ab’Saber, A. N. (1956). Geomorfologia do Sítio Urbano de São Paulo.</a:t>
            </a:r>
            <a:endParaRPr sz="2000">
              <a:solidFill>
                <a:schemeClr val="dk1"/>
              </a:solidFill>
              <a:latin typeface="Port Lligat Slab"/>
              <a:ea typeface="Port Lligat Slab"/>
              <a:cs typeface="Port Lligat Slab"/>
              <a:sym typeface="Port Lligat Slab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rt Lligat Slab"/>
              <a:buChar char="-"/>
            </a:pPr>
            <a:r>
              <a:rPr lang="en-US" sz="2000">
                <a:solidFill>
                  <a:schemeClr val="dk1"/>
                </a:solidFill>
                <a:latin typeface="Port Lligat Slab"/>
                <a:ea typeface="Port Lligat Slab"/>
                <a:cs typeface="Port Lligat Slab"/>
                <a:sym typeface="Port Lligat Slab"/>
              </a:rPr>
              <a:t>[Campos, 2016] Roberto Cintra Campos (2016) Não-lugares : condomínios horizontais fechados em Goiânia (1990-2006)</a:t>
            </a:r>
            <a:endParaRPr sz="2000"/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8">
            <a:alphaModFix/>
          </a:blip>
          <a:srcRect b="3734" l="0" r="-2501" t="764"/>
          <a:stretch/>
        </p:blipFill>
        <p:spPr>
          <a:xfrm>
            <a:off x="24255700" y="8955225"/>
            <a:ext cx="7451767" cy="869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22500" y="25264025"/>
            <a:ext cx="9492250" cy="168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9355450" y="22364700"/>
            <a:ext cx="6878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Fig. 1a: Viela no Pedal Hidrogr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áfico Sertões do Mandaqui. 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Fig. 1b Sopa Primordial no ABC. Fig. 1c: Foto do grupo do Pedal Hdirogr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áfico 25 Pirajuçara, Água Podre e Crista de Osasco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21922500" y="42277225"/>
            <a:ext cx="6878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Fig. 3: Mosaico de paisagens urbanas durante o Pedal Hidrográfico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24515075" y="23033321"/>
            <a:ext cx="68787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Fig. 2a: Chamado de redes social para um Pedal Hidrogr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áfico. Fig 2b: Mapa topográfico colorido exibindo todas as rotas já feitas até 14 de maio de 2025.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3" title="av25-rotas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291826" y="17723175"/>
            <a:ext cx="7199099" cy="5385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85900" y="9155951"/>
            <a:ext cx="6528174" cy="13056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