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41.jpg" ContentType="image/jpg"/>
  <Override PartName="/ppt/media/image43.jpg" ContentType="image/jpg"/>
  <Override PartName="/ppt/media/image44.jpg" ContentType="image/jpg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5" r:id="rId4"/>
  </p:sldMasterIdLst>
  <p:notesMasterIdLst>
    <p:notesMasterId r:id="rId33"/>
  </p:notesMasterIdLst>
  <p:sldIdLst>
    <p:sldId id="524" r:id="rId5"/>
    <p:sldId id="257" r:id="rId6"/>
    <p:sldId id="258" r:id="rId7"/>
    <p:sldId id="259" r:id="rId8"/>
    <p:sldId id="261" r:id="rId9"/>
    <p:sldId id="260" r:id="rId10"/>
    <p:sldId id="262" r:id="rId11"/>
    <p:sldId id="263" r:id="rId12"/>
    <p:sldId id="264" r:id="rId13"/>
    <p:sldId id="516" r:id="rId14"/>
    <p:sldId id="517" r:id="rId15"/>
    <p:sldId id="506" r:id="rId16"/>
    <p:sldId id="515" r:id="rId17"/>
    <p:sldId id="518" r:id="rId18"/>
    <p:sldId id="519" r:id="rId19"/>
    <p:sldId id="528" r:id="rId20"/>
    <p:sldId id="526" r:id="rId21"/>
    <p:sldId id="527" r:id="rId22"/>
    <p:sldId id="520" r:id="rId23"/>
    <p:sldId id="565" r:id="rId24"/>
    <p:sldId id="521" r:id="rId25"/>
    <p:sldId id="522" r:id="rId26"/>
    <p:sldId id="523" r:id="rId27"/>
    <p:sldId id="505" r:id="rId28"/>
    <p:sldId id="566" r:id="rId29"/>
    <p:sldId id="564" r:id="rId30"/>
    <p:sldId id="545" r:id="rId31"/>
    <p:sldId id="529" r:id="rId3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B941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0T08:06:56.4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25 24575,'2121'0'0,"-2078"2"0,0 2 0,66 16 0,-65-11 0,0-1 0,57 1 0,699-8 0,-366-3 0,-409 1 0,0-1 0,30-8 0,-28 5 0,44-3 0,-50 6 29,1-1 0,-1-1-1,40-12 1,14-4-1509,-49 16-5346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0T08:07:02.5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0 185 24575,'266'0'0,"1119"16"0,-759 11 0,228-17 0,-549-11 0,-238-3 0,0-3 0,-1-3 0,101-28 0,-28 6 0,-93 25 0,0 2 0,89 3 0,-80 3 0,84-11 0,6-3 0,256 8 0,-211 7 0,3548-2 0,-3673 0 0,0 3 0,0 3 0,0 2 0,-1 4 0,66 20 0,-107-26 0,1 0 0,0-2 0,0-1 0,1 0 0,-1-2 0,30-2 0,148-25 0,-54 4 0,389 12 0,-323 12 0,-46 11 0,-17 0 0,333-12 0,-227-2 0,-203-2 0,-1-3 0,85-19 0,-30 4 0,104-10 0,122-21 0,-295 44 0,1 2 0,0 2 0,62 0 0,-76 6 0,0 0 0,0 1 0,0 2 0,-1 1 0,1 0 0,32 14 0,-28-6 0,0 1 0,41 27 0,-50-31 0,1-1 0,-1-1 0,1 0 0,1-2 0,41 9 0,13 4 0,-12-7-1365,-45-12-5461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0T08:07:16.0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1 159 24575,'500'15'0,"-261"-2"0,32 2 0,-16-2 0,64 8 0,-139-4 0,191-7 0,-346-9 0,0 2 0,33 6 0,-31-4 0,48 3 0,25-10 0,109-17 0,-178 16 0,13-5 0,-1-1 0,75-27 0,-79 23 0,2 1 0,-1 1 0,55-6 0,86 15 0,-97 4 0,-59 0 0,-1 2 0,0 0 0,0 1 0,-1 2 0,36 14 0,-8-4 0,-3-4 0,1-2 0,1-2 0,0-2 0,0-2 0,93-5 0,-18 1 0,73-4 0,-94-8 0,28-2 0,55 14 0,107-7 0,-92-28 0,36-2 0,-106 29 0,149 10 0,-179 9 0,-57-5 0,61 1 0,-57-8 0,290-3 0,1-29 0,-220 19 0,0 5 0,141 9 0,-95 1 0,367-2 0,-512-1 0,-1 0 0,0-2 0,0 0 0,31-9 0,74-34 0,-95 33 0,1 1 0,0 1 0,1 2 0,0 2 0,52-7 0,138 14 0,-88 3 0,-88 1-1365,-30 2-5461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0T08:07:36.2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 24575,'5'4'0,"-1"-1"0,1 0 0,0 0 0,1 0 0,-1-1 0,0 0 0,1 0 0,0 0 0,-1 0 0,10 0 0,0 2 0,34 5 0,0-1 0,70 1 0,17 3 0,-23-3 0,169-7 0,-133-4 0,738 2 0,-840-2 0,51-9 0,45-3 0,-98 14 0,-17 1 0,0-1 0,0-1 0,0-2 0,0 0 0,50-15 0,-48 10-195,0 1 0,0 1 0,1 2 0,-1 1 0,1 1 0,40 4 0,-49-2-6631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0T08:07:42.0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24575,'200'12'0,"-51"-1"0,233 33 0,-229-28 0,40 7 0,-127-12 0,125 5 0,70-17 0,-96-1 0,1685 2 0,-1777-4 0,114-19 0,-112 11 0,100-3 0,-108 11 0,91-18 0,-88 11 0,76-3 0,575 13 0,-350 3 0,-363-2 0,106 0 0,120 15 0,-89-7 0,-99-7 0,82 11 0,1 3 0,4 2 0,-62-9 84,-49-6-567,-1 0 0,25 7 0,-26-4-6343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9A407-D90A-4083-B8F5-AA0D0D8F5E4B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4621A-F8AD-4D50-AF78-2584D16149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2287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54621A-F8AD-4D50-AF78-2584D16149EC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4867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54621A-F8AD-4D50-AF78-2584D16149EC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6609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54621A-F8AD-4D50-AF78-2584D16149EC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4120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AF2F15-DE2D-B341-F528-60B906F64C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BA81169-E569-24B5-A434-1C988A756E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1D4ABF3-F170-DC76-2BAA-9FDA48DF6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D43E-5D39-4E38-ACF7-3DDFA713EF63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01A8B0E-E7AE-7C1A-3FC7-A933B262B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42B7871-96E7-0D3B-837B-C960B4C13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3B88-C926-44EC-9138-4EE577FC41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2973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C007F2-2AEB-92CE-D7A8-012F16E77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7C0D996-7C96-21E0-B6AC-6035C857D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FF32F72-C059-BB09-3B2A-BEE012C3D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D43E-5D39-4E38-ACF7-3DDFA713EF63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59E15F4-3FC0-0BB2-E60F-B35E3F260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D7A527-AB65-7924-225E-02880F7EE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3B88-C926-44EC-9138-4EE577FC41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5581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0DE4FB-A530-3140-CF78-2FE836267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6567DC8-283E-B283-7D8B-CDB3012AE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CEE0DE9-4496-14F1-C288-6FBB2E22B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D43E-5D39-4E38-ACF7-3DDFA713EF63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B41B197-2C0D-0964-D1F0-D35E13422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E60FA2-304D-7894-A335-0E06FDC60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3B88-C926-44EC-9138-4EE577FC41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4075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57BC8A-5154-16A2-7AFD-33C70083F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F962E32-2248-A4D8-C1B1-125226F892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E5EED8C-598C-52F7-D7A7-9709C438FF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D3492F9-7EAF-7DEC-2651-A1D036713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D43E-5D39-4E38-ACF7-3DDFA713EF63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4F1941E-F4EC-CF58-A41D-35897E0BF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5D30BB3-A5AA-9D01-C328-F3E44AC7E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3B88-C926-44EC-9138-4EE577FC41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582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2820C6-A9CE-B40C-A565-80826F942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D102A1B-379E-2F33-4F75-AEC20986B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FA790A0-8566-EBFF-8141-B8464A47F1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F1564B7-19CC-BF40-53BA-274DF57D2E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48C2627-228E-A627-EF9D-95E3C7C31D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2B9C84F-B82A-4B6A-7A5F-DB59B43BF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D43E-5D39-4E38-ACF7-3DDFA713EF63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B0A7CCB-171B-0714-1965-901C4A900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C249398-996D-D068-1CA5-26C75893C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3B88-C926-44EC-9138-4EE577FC41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425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31B25E-3E61-A229-6104-FDE066EF7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6C565C2-C993-BA0E-99BF-43FDAB0FB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D43E-5D39-4E38-ACF7-3DDFA713EF63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C686C9C-7729-8C96-E496-E3154DCE8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445E10D-78EE-ACFD-92CF-3A0C18EA0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3B88-C926-44EC-9138-4EE577FC41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0155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0F43DB3-3AB6-BBAC-4E1F-41852EDEE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D43E-5D39-4E38-ACF7-3DDFA713EF63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0F3D0B7-4B6E-708B-02F4-973F0EA4D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0176813-D6D5-BF39-ECF4-EC26EEB1B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3B88-C926-44EC-9138-4EE577FC41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9203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C91A85-FF0F-6F27-DA59-8C1E23346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7E8905-A646-8650-BD61-9AB546F73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1EFB4DB-B1B4-778A-7114-EB297716E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156A76B-2E72-F0D8-99D0-95329F48B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D43E-5D39-4E38-ACF7-3DDFA713EF63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0CA78DA-9E08-58EB-85EA-3B01EE7AB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7234BBF-8EE5-4FB2-130A-756D5AC8F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3B88-C926-44EC-9138-4EE577FC41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3990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B112C9-B1B8-4BD6-D904-723DA30BC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A132121-8673-9B3B-0FF5-E8DC426C9D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CD4AE9B-B418-E603-4DF5-D230608DD5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08BE9C3-9793-FF3E-7C10-438851A4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D43E-5D39-4E38-ACF7-3DDFA713EF63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434A9FD-77F1-335B-24A1-4F1BBBF52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A2CC05A-5E0E-4A53-BA0C-A79FB3C10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3B88-C926-44EC-9138-4EE577FC41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1561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A38BF0-A97C-4722-0154-1FA0D7881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295CF6B-341E-EBE5-98EE-B753B50431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BA117E-A097-5AF3-2F3B-FF33E875D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D43E-5D39-4E38-ACF7-3DDFA713EF63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05BA855-30E9-DE4E-D9ED-383B4627A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2D8F042-4F6A-0B07-6FE6-AEFE34791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3B88-C926-44EC-9138-4EE577FC41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6478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50EE115-B7EF-3CA3-8141-ECE998FA8A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C693F91-5B6D-D27A-B5A9-326681F55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676A72-1C17-C63E-E757-6FDE651C8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8D43E-5D39-4E38-ACF7-3DDFA713EF63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7DD5640-6FAE-EABE-F8F4-403684F1F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E238DA-5398-1689-163E-DA77913CF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3B88-C926-44EC-9138-4EE577FC41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5315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1238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962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549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75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359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3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90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019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005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878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783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8208" y="1361051"/>
            <a:ext cx="10515600" cy="4351338"/>
          </a:xfrm>
        </p:spPr>
        <p:txBody>
          <a:bodyPr/>
          <a:lstStyle>
            <a:lvl1pPr>
              <a:defRPr sz="1800">
                <a:solidFill>
                  <a:srgbClr val="004861"/>
                </a:solidFill>
                <a:latin typeface="Source sans pro "/>
              </a:defRPr>
            </a:lvl1pPr>
            <a:lvl2pPr>
              <a:defRPr sz="1650">
                <a:solidFill>
                  <a:srgbClr val="159CCB"/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C0901-C031-49D9-A3F7-EF4920F8C8DB}" type="slidenum">
              <a:rPr lang="es-ES"/>
              <a:pPr>
                <a:defRPr/>
              </a:pPr>
              <a:t>‹N›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12147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EEDB60-1D87-45F0-A441-D613B50E3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C8FE34E-7955-4F1B-A73B-4E32D4C9D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6A4E1F7-923B-41FA-BCCF-821765B5D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6308-8632-43E0-B4F9-CD92D81EA34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3E4CFB-686A-4D24-AE9E-7E90564EE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C86F5C-EF06-4EE4-A4A8-5F94C4A63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4D944-AFC6-4AF2-B026-DD1A8DAFBF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92898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5E3B90-B333-4C1C-9541-3041FBBFE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AC1358B-EDA3-4AB7-BC6E-0C6DF09BD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D95B29E-3922-4FCC-91A3-493E3BC90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6308-8632-43E0-B4F9-CD92D81EA34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BB2F96-B7D1-4042-8E85-500F869AC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76E6E5-8198-4BA1-8EBB-0A194E89E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4D944-AFC6-4AF2-B026-DD1A8DAFBF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91641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8027F6-9923-42D1-ACE9-F1DFC3FA9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6B4C901-6D5B-4E59-9EAE-77436E456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694700-F771-481C-9649-C471075CB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6308-8632-43E0-B4F9-CD92D81EA34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32A7A4-CAF4-4E3F-93BF-5CC59A21F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C23503A-F731-46AC-B86B-A69FA7A07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4D944-AFC6-4AF2-B026-DD1A8DAFBF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79142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139428-A3D3-4AF5-B77E-0092DD356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2DDFFE-EDD1-4B72-8CA0-F1B34071DA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8648B08-E319-4AA4-8EA6-83936B04E6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123AB7B-C2B1-495A-990E-E755B5690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6308-8632-43E0-B4F9-CD92D81EA34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5E94C2E-41B9-4BE5-B203-C55B42E7F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796F7AE-929F-483B-BF64-88C44B394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4D944-AFC6-4AF2-B026-DD1A8DAFBF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87227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FED438-7BDC-4021-9358-1380CBF08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49ED437-07CE-4F19-B5CA-864B37517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AE94B19-042E-498F-B70B-D05A5A512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30959E6-097F-4317-8BC2-AC0DFBF0F6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D4BF022-509B-4FBD-85C1-E59F836FBB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99D10A9-38E8-4C97-A12D-21A686F30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6308-8632-43E0-B4F9-CD92D81EA34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330F72D-2304-43AF-A8F2-8C1DB0927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F3133FC-5A67-43E9-850C-D37AE10A8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4D944-AFC6-4AF2-B026-DD1A8DAFBF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28469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4F8495-792D-40A7-8915-8B72833BB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102D7D0-C48F-445B-9C22-5604F02B3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6308-8632-43E0-B4F9-CD92D81EA34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A6FD41D-ECA5-4D6F-920D-54A94416C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A3B352-7553-4849-8380-52D8EDFB7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4D944-AFC6-4AF2-B026-DD1A8DAFBF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45973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3B67B8F-41EC-4AA8-8E5E-9747D89F3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6308-8632-43E0-B4F9-CD92D81EA34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421A246-24FF-4C98-A85F-1DA235592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B75E66B-0852-45C6-8D9A-89C3A5DC9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4D944-AFC6-4AF2-B026-DD1A8DAFBF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78162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3FD2CE-AE89-4291-A1AE-7B0A365D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1C8D8F-91D7-4C12-825F-841FC2D15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2444EDA-D6EF-41F4-A507-0836BFBE88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90F6781-6358-4CBF-BEEB-04434A501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6308-8632-43E0-B4F9-CD92D81EA34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359D202-5B01-4337-96F6-D1811B2AD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14E94DA-04F6-4855-AB9E-A66B04320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4D944-AFC6-4AF2-B026-DD1A8DAFBF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94903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4ED790-2E55-478A-916C-AAE56D422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0FBBA8E-AF23-4D3B-86CE-6D18D16C3F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32F17FE-201F-49CD-8885-7205B0F4FA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640130C-13B9-4A5F-B145-D817860F2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6308-8632-43E0-B4F9-CD92D81EA34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B72A2E5-45C6-4FE8-8877-BA34B0710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8B000D5-E8FC-41D8-ACEF-C81040702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4D944-AFC6-4AF2-B026-DD1A8DAFBF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1638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25B0B9-7BA3-4ED6-BD93-9E6DA9986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C0923A6-8651-4FFC-8AD1-C678A5A95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8ACC39E-A684-464E-B696-0961D8C59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6308-8632-43E0-B4F9-CD92D81EA34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B08E7E-B0A0-4E9C-B56D-68E246E34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76F2D30-6812-4B4D-A42D-E2AF09F5C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4D944-AFC6-4AF2-B026-DD1A8DAFBF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53447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E0E7AD6-525E-47D0-889C-EC0E5D56CB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1597B84-2633-4968-9599-0ECA82B8EE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12A9FFA-CAC6-4935-B2E0-232B883D4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B6308-8632-43E0-B4F9-CD92D81EA34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4EC702B-738A-4869-AA8A-A9FA712B9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0A8F542-4D5F-4E57-970E-D692B1D16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4D944-AFC6-4AF2-B026-DD1A8DAFBF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39870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461437" y="5980113"/>
            <a:ext cx="11180233" cy="0"/>
          </a:xfrm>
          <a:prstGeom prst="line">
            <a:avLst/>
          </a:prstGeom>
          <a:ln w="1270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http://europa.eu/about-eu/basic-information/symbols/images/flag_yellow_l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380" y="5324208"/>
            <a:ext cx="1157061" cy="578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543809"/>
              </p:ext>
            </p:extLst>
          </p:nvPr>
        </p:nvGraphicFramePr>
        <p:xfrm>
          <a:off x="3829001" y="5439134"/>
          <a:ext cx="5449507" cy="383811"/>
        </p:xfrm>
        <a:graphic>
          <a:graphicData uri="http://schemas.openxmlformats.org/drawingml/2006/table">
            <a:tbl>
              <a:tblPr/>
              <a:tblGrid>
                <a:gridCol w="5449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3811"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This project has received funding from the European Union’s Horizon 2020 research and innovation </a:t>
                      </a:r>
                      <a:r>
                        <a:rPr lang="en-US" sz="10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programme</a:t>
                      </a:r>
                      <a:r>
                        <a:rPr lang="en-US" sz="1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under grant agreement No 101006361</a:t>
                      </a:r>
                    </a:p>
                  </a:txBody>
                  <a:tcPr marL="50768" marR="50768" marT="37818" marB="378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937" y="6086480"/>
            <a:ext cx="1365251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72021" y="6775450"/>
            <a:ext cx="11180233" cy="0"/>
          </a:xfrm>
          <a:prstGeom prst="line">
            <a:avLst/>
          </a:prstGeom>
          <a:ln w="1270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4170" y="2959052"/>
            <a:ext cx="9053073" cy="715197"/>
          </a:xfrm>
        </p:spPr>
        <p:txBody>
          <a:bodyPr anchor="b"/>
          <a:lstStyle>
            <a:lvl1pPr algn="l">
              <a:defRPr sz="2700" b="1" baseline="0">
                <a:solidFill>
                  <a:srgbClr val="004861"/>
                </a:solidFill>
                <a:latin typeface="Source sans pro "/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90133" y="3987080"/>
            <a:ext cx="9144000" cy="433384"/>
          </a:xfrm>
        </p:spPr>
        <p:txBody>
          <a:bodyPr/>
          <a:lstStyle>
            <a:lvl1pPr marL="0" indent="0" algn="ctr">
              <a:buNone/>
              <a:defRPr sz="1800" baseline="0">
                <a:solidFill>
                  <a:srgbClr val="F0B134"/>
                </a:solidFill>
                <a:latin typeface="Source sans pro 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937" y="1166949"/>
            <a:ext cx="5720224" cy="1447243"/>
          </a:xfrm>
          <a:prstGeom prst="rect">
            <a:avLst/>
          </a:prstGeom>
        </p:spPr>
      </p:pic>
      <p:pic>
        <p:nvPicPr>
          <p:cNvPr id="1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844" y="6165840"/>
            <a:ext cx="1077680" cy="587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189" y="6247377"/>
            <a:ext cx="2269019" cy="38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648" y="6143246"/>
            <a:ext cx="1270757" cy="610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42666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8208" y="1361051"/>
            <a:ext cx="10515600" cy="4351338"/>
          </a:xfrm>
        </p:spPr>
        <p:txBody>
          <a:bodyPr/>
          <a:lstStyle>
            <a:lvl1pPr>
              <a:defRPr sz="1800">
                <a:solidFill>
                  <a:srgbClr val="004861"/>
                </a:solidFill>
                <a:latin typeface="Source sans pro "/>
              </a:defRPr>
            </a:lvl1pPr>
            <a:lvl2pPr>
              <a:defRPr sz="1650">
                <a:solidFill>
                  <a:srgbClr val="159CCB"/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C0901-C031-49D9-A3F7-EF4920F8C8DB}" type="slidenum">
              <a:rPr lang="es-ES"/>
              <a:pPr>
                <a:defRPr/>
              </a:pPr>
              <a:t>‹N›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33431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54862"/>
            <a:ext cx="9677400" cy="496069"/>
          </a:xfrm>
          <a:solidFill>
            <a:srgbClr val="004861"/>
          </a:solidFill>
        </p:spPr>
        <p:txBody>
          <a:bodyPr/>
          <a:lstStyle>
            <a:lvl1pPr>
              <a:defRPr sz="2100">
                <a:solidFill>
                  <a:srgbClr val="CCCCCC"/>
                </a:solidFill>
                <a:latin typeface="Source sans pro 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8208" y="1361051"/>
            <a:ext cx="10515600" cy="4351338"/>
          </a:xfrm>
        </p:spPr>
        <p:txBody>
          <a:bodyPr/>
          <a:lstStyle>
            <a:lvl1pPr>
              <a:defRPr sz="1800">
                <a:solidFill>
                  <a:srgbClr val="004861"/>
                </a:solidFill>
                <a:latin typeface="Source sans pro "/>
              </a:defRPr>
            </a:lvl1pPr>
            <a:lvl2pPr>
              <a:defRPr sz="1650">
                <a:solidFill>
                  <a:srgbClr val="159CCB"/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C0901-C031-49D9-A3F7-EF4920F8C8DB}" type="slidenum">
              <a:rPr lang="es-ES"/>
              <a:pPr>
                <a:defRPr/>
              </a:pPr>
              <a:t>‹N›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81800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54862"/>
            <a:ext cx="9677400" cy="496069"/>
          </a:xfrm>
          <a:solidFill>
            <a:srgbClr val="004861"/>
          </a:solidFill>
        </p:spPr>
        <p:txBody>
          <a:bodyPr/>
          <a:lstStyle>
            <a:lvl1pPr>
              <a:defRPr sz="2100">
                <a:solidFill>
                  <a:srgbClr val="CCCCCC"/>
                </a:solidFill>
                <a:latin typeface="Source sans pro 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8208" y="1361051"/>
            <a:ext cx="10515600" cy="4351338"/>
          </a:xfrm>
        </p:spPr>
        <p:txBody>
          <a:bodyPr/>
          <a:lstStyle>
            <a:lvl1pPr>
              <a:defRPr sz="1800">
                <a:solidFill>
                  <a:srgbClr val="004861"/>
                </a:solidFill>
                <a:latin typeface="Source sans pro "/>
              </a:defRPr>
            </a:lvl1pPr>
            <a:lvl2pPr>
              <a:defRPr sz="1650">
                <a:solidFill>
                  <a:srgbClr val="159CCB"/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C0901-C031-49D9-A3F7-EF4920F8C8DB}" type="slidenum">
              <a:rPr lang="es-ES"/>
              <a:pPr>
                <a:defRPr/>
              </a:pPr>
              <a:t>‹N›</a:t>
            </a:fld>
            <a:endParaRPr lang="es-E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21" y="305707"/>
            <a:ext cx="931545" cy="80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8041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54862"/>
            <a:ext cx="9677400" cy="496069"/>
          </a:xfrm>
          <a:solidFill>
            <a:srgbClr val="004861"/>
          </a:solidFill>
        </p:spPr>
        <p:txBody>
          <a:bodyPr/>
          <a:lstStyle>
            <a:lvl1pPr>
              <a:defRPr sz="2100">
                <a:solidFill>
                  <a:srgbClr val="CCCCCC"/>
                </a:solidFill>
                <a:latin typeface="Source sans pro 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8208" y="1361051"/>
            <a:ext cx="10515600" cy="4351338"/>
          </a:xfrm>
        </p:spPr>
        <p:txBody>
          <a:bodyPr/>
          <a:lstStyle>
            <a:lvl1pPr>
              <a:defRPr sz="1800">
                <a:solidFill>
                  <a:srgbClr val="004861"/>
                </a:solidFill>
                <a:latin typeface="Source sans pro "/>
              </a:defRPr>
            </a:lvl1pPr>
            <a:lvl2pPr>
              <a:defRPr sz="1650">
                <a:solidFill>
                  <a:srgbClr val="159CCB"/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C0901-C031-49D9-A3F7-EF4920F8C8DB}" type="slidenum">
              <a:rPr lang="es-ES"/>
              <a:pPr>
                <a:defRPr/>
              </a:pPr>
              <a:t>‹N›</a:t>
            </a:fld>
            <a:endParaRPr lang="es-E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21" y="305707"/>
            <a:ext cx="931545" cy="80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354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54862"/>
            <a:ext cx="9677400" cy="496069"/>
          </a:xfrm>
          <a:solidFill>
            <a:srgbClr val="004861"/>
          </a:solidFill>
        </p:spPr>
        <p:txBody>
          <a:bodyPr/>
          <a:lstStyle>
            <a:lvl1pPr>
              <a:defRPr sz="2100">
                <a:solidFill>
                  <a:srgbClr val="CCCCCC"/>
                </a:solidFill>
                <a:latin typeface="Source sans pro 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8208" y="1361051"/>
            <a:ext cx="10515600" cy="4351338"/>
          </a:xfrm>
        </p:spPr>
        <p:txBody>
          <a:bodyPr/>
          <a:lstStyle>
            <a:lvl1pPr>
              <a:defRPr sz="1800">
                <a:solidFill>
                  <a:srgbClr val="004861"/>
                </a:solidFill>
                <a:latin typeface="Source sans pro "/>
              </a:defRPr>
            </a:lvl1pPr>
            <a:lvl2pPr>
              <a:defRPr sz="1650">
                <a:solidFill>
                  <a:srgbClr val="159CCB"/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C0901-C031-49D9-A3F7-EF4920F8C8DB}" type="slidenum">
              <a:rPr lang="es-ES"/>
              <a:pPr>
                <a:defRPr/>
              </a:pPr>
              <a:t>‹N›</a:t>
            </a:fld>
            <a:endParaRPr lang="es-E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21" y="305707"/>
            <a:ext cx="931545" cy="80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516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064" y="4422408"/>
            <a:ext cx="412749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ubtitle 2"/>
          <p:cNvSpPr txBox="1">
            <a:spLocks/>
          </p:cNvSpPr>
          <p:nvPr/>
        </p:nvSpPr>
        <p:spPr bwMode="auto">
          <a:xfrm>
            <a:off x="5199995" y="4387520"/>
            <a:ext cx="33147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050" dirty="0">
                <a:solidFill>
                  <a:srgbClr val="004861"/>
                </a:solidFill>
                <a:latin typeface="Source sans pro "/>
              </a:rPr>
              <a:t>@</a:t>
            </a:r>
            <a:r>
              <a:rPr lang="en-US" sz="1050" dirty="0" err="1">
                <a:solidFill>
                  <a:srgbClr val="004861"/>
                </a:solidFill>
                <a:latin typeface="Source sans pro "/>
              </a:rPr>
              <a:t>enablecares</a:t>
            </a:r>
            <a:endParaRPr lang="en-US" sz="1050" dirty="0">
              <a:solidFill>
                <a:srgbClr val="004861"/>
              </a:solidFill>
              <a:latin typeface="Source sans pro "/>
            </a:endParaRPr>
          </a:p>
          <a:p>
            <a:pPr algn="l">
              <a:defRPr/>
            </a:pPr>
            <a:endParaRPr lang="en-US" sz="1050" dirty="0">
              <a:solidFill>
                <a:srgbClr val="004861"/>
              </a:solidFill>
              <a:latin typeface="Source sans pro "/>
            </a:endParaRPr>
          </a:p>
        </p:txBody>
      </p:sp>
      <p:pic>
        <p:nvPicPr>
          <p:cNvPr id="12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916" y="3957777"/>
            <a:ext cx="527049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ubtitle 2"/>
          <p:cNvSpPr txBox="1">
            <a:spLocks/>
          </p:cNvSpPr>
          <p:nvPr/>
        </p:nvSpPr>
        <p:spPr bwMode="auto">
          <a:xfrm>
            <a:off x="5199995" y="3990645"/>
            <a:ext cx="33147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050" dirty="0">
                <a:solidFill>
                  <a:srgbClr val="004861"/>
                </a:solidFill>
                <a:latin typeface="Source sans pro "/>
              </a:rPr>
              <a:t>enablecares.eu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799009" y="2698807"/>
            <a:ext cx="6645499" cy="568697"/>
          </a:xfrm>
        </p:spPr>
        <p:txBody>
          <a:bodyPr anchor="b"/>
          <a:lstStyle>
            <a:lvl1pPr algn="ctr">
              <a:defRPr sz="1950" b="1" baseline="0">
                <a:solidFill>
                  <a:srgbClr val="004861"/>
                </a:solidFill>
                <a:latin typeface="Source sans pro "/>
              </a:defRPr>
            </a:lvl1pPr>
          </a:lstStyle>
          <a:p>
            <a:r>
              <a:rPr lang="en-US" dirty="0"/>
              <a:t>Thank you for your attention!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5017" y="3447156"/>
            <a:ext cx="9144000" cy="366357"/>
          </a:xfrm>
        </p:spPr>
        <p:txBody>
          <a:bodyPr/>
          <a:lstStyle>
            <a:lvl1pPr marL="0" indent="0" algn="ctr">
              <a:buNone/>
              <a:defRPr sz="1500" baseline="0">
                <a:solidFill>
                  <a:srgbClr val="159CCB"/>
                </a:solidFill>
                <a:latin typeface="Source sans pro 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More information: </a:t>
            </a:r>
          </a:p>
        </p:txBody>
      </p:sp>
      <p:pic>
        <p:nvPicPr>
          <p:cNvPr id="15" name="Picture 2" descr="http://europa.eu/about-eu/basic-information/symbols/images/flag_yellow_low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340" y="5789842"/>
            <a:ext cx="692149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Table 1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09602772"/>
              </p:ext>
            </p:extLst>
          </p:nvPr>
        </p:nvGraphicFramePr>
        <p:xfrm>
          <a:off x="4010909" y="5776600"/>
          <a:ext cx="5691179" cy="380436"/>
        </p:xfrm>
        <a:graphic>
          <a:graphicData uri="http://schemas.openxmlformats.org/drawingml/2006/table">
            <a:tbl>
              <a:tblPr/>
              <a:tblGrid>
                <a:gridCol w="5691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8925"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This project has received funding from the European Union’s Horizon 2020 research and innovation </a:t>
                      </a:r>
                      <a:r>
                        <a:rPr lang="en-US" sz="100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programme</a:t>
                      </a:r>
                      <a:r>
                        <a:rPr lang="en-US" sz="1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under grant agreement No 101006361</a:t>
                      </a:r>
                    </a:p>
                  </a:txBody>
                  <a:tcPr marL="50768" marR="50768" marT="37818" marB="378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993" y="1336079"/>
            <a:ext cx="5396051" cy="118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3534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76BE3F8-37A3-4987-89F4-3D13AA692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080BF-3162-416F-9FC4-05DCE6A39B7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A719F23-40BD-4751-BB39-CC493F11F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531FA2C-11BE-4950-862E-60E0587BB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F113-5EF3-4C1C-B54B-E6278776823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59186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header 1 column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502851" y="3719402"/>
            <a:ext cx="5494360" cy="2410308"/>
          </a:xfrm>
        </p:spPr>
        <p:txBody>
          <a:bodyPr/>
          <a:lstStyle>
            <a:lvl1pPr>
              <a:defRPr sz="3733"/>
            </a:lvl1pPr>
            <a:lvl2pPr>
              <a:buClr>
                <a:schemeClr val="accent6"/>
              </a:buClr>
              <a:defRPr sz="3200"/>
            </a:lvl2pPr>
            <a:lvl3pPr>
              <a:defRPr sz="2667"/>
            </a:lvl3pPr>
            <a:lvl4pPr>
              <a:buClr>
                <a:schemeClr val="accent6"/>
              </a:buCl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6200409" y="3722212"/>
            <a:ext cx="5491551" cy="239626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 to Open Science and Research Integrity, Open for you! 18 January 2024</a:t>
            </a:r>
            <a:endParaRPr lang="cs-CZ"/>
          </a:p>
        </p:txBody>
      </p:sp>
      <p:sp>
        <p:nvSpPr>
          <p:cNvPr id="8" name="Zástupný symbol pro obsah 2"/>
          <p:cNvSpPr>
            <a:spLocks noGrp="1"/>
          </p:cNvSpPr>
          <p:nvPr>
            <p:ph sz="half" idx="13"/>
          </p:nvPr>
        </p:nvSpPr>
        <p:spPr>
          <a:xfrm>
            <a:off x="505660" y="2479282"/>
            <a:ext cx="11172253" cy="1228884"/>
          </a:xfrm>
        </p:spPr>
        <p:txBody>
          <a:bodyPr/>
          <a:lstStyle>
            <a:lvl1pPr>
              <a:defRPr sz="3733"/>
            </a:lvl1pPr>
            <a:lvl2pPr>
              <a:buClr>
                <a:schemeClr val="accent6"/>
              </a:buCl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1023365" y="6376016"/>
            <a:ext cx="668599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AD2B3897-519A-4D24-BC0A-D03F00678031}" type="slidenum">
              <a:rPr lang="cs-CZ" smtClean="0"/>
              <a:pPr/>
              <a:t>‹N›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587922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/table/graph + 1 column">
  <p:cSld name="Photo/table/graph + 1 colum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9"/>
          <p:cNvSpPr txBox="1">
            <a:spLocks noGrp="1"/>
          </p:cNvSpPr>
          <p:nvPr>
            <p:ph type="title"/>
          </p:nvPr>
        </p:nvSpPr>
        <p:spPr>
          <a:xfrm>
            <a:off x="6205555" y="1440469"/>
            <a:ext cx="5497643" cy="826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body" idx="1"/>
          </p:nvPr>
        </p:nvSpPr>
        <p:spPr>
          <a:xfrm>
            <a:off x="6202751" y="2281700"/>
            <a:ext cx="5494360" cy="3853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41853" algn="l">
              <a:spcBef>
                <a:spcPts val="747"/>
              </a:spcBef>
              <a:spcAft>
                <a:spcPts val="0"/>
              </a:spcAft>
              <a:buSzPts val="2800"/>
              <a:buChar char="▪"/>
              <a:defRPr sz="3733"/>
            </a:lvl1pPr>
            <a:lvl2pPr marL="1219170" lvl="1" indent="-507987" algn="l">
              <a:spcBef>
                <a:spcPts val="640"/>
              </a:spcBef>
              <a:spcAft>
                <a:spcPts val="0"/>
              </a:spcAft>
              <a:buClr>
                <a:schemeClr val="accent6"/>
              </a:buClr>
              <a:buSzPts val="2400"/>
              <a:buChar char="▪"/>
              <a:defRPr sz="3200"/>
            </a:lvl2pPr>
            <a:lvl3pPr marL="1828754" lvl="2" indent="-474121" algn="l">
              <a:spcBef>
                <a:spcPts val="533"/>
              </a:spcBef>
              <a:spcAft>
                <a:spcPts val="0"/>
              </a:spcAft>
              <a:buSzPts val="2000"/>
              <a:buChar char="▪"/>
              <a:defRPr sz="2667"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▪"/>
              <a:defRPr sz="2400"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SzPts val="1800"/>
              <a:buChar char="▪"/>
              <a:defRPr sz="2400"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2"/>
          </p:nvPr>
        </p:nvSpPr>
        <p:spPr>
          <a:xfrm>
            <a:off x="514554" y="1505740"/>
            <a:ext cx="5491551" cy="4373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spcBef>
                <a:spcPts val="747"/>
              </a:spcBef>
              <a:spcAft>
                <a:spcPts val="0"/>
              </a:spcAft>
              <a:buSzPts val="2800"/>
              <a:buNone/>
              <a:defRPr sz="3733"/>
            </a:lvl1pPr>
            <a:lvl2pPr marL="1219170" lvl="1" indent="-507987" algn="l">
              <a:spcBef>
                <a:spcPts val="640"/>
              </a:spcBef>
              <a:spcAft>
                <a:spcPts val="0"/>
              </a:spcAft>
              <a:buSzPts val="2400"/>
              <a:buChar char="▪"/>
              <a:defRPr sz="3200"/>
            </a:lvl2pPr>
            <a:lvl3pPr marL="1828754" lvl="2" indent="-474121" algn="l">
              <a:spcBef>
                <a:spcPts val="533"/>
              </a:spcBef>
              <a:spcAft>
                <a:spcPts val="0"/>
              </a:spcAft>
              <a:buSzPts val="2000"/>
              <a:buChar char="▪"/>
              <a:defRPr sz="2667"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SzPts val="1800"/>
              <a:buChar char="▪"/>
              <a:defRPr sz="2400"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SzPts val="1800"/>
              <a:buChar char="▪"/>
              <a:defRPr sz="2400"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ftr" idx="11"/>
          </p:nvPr>
        </p:nvSpPr>
        <p:spPr>
          <a:xfrm>
            <a:off x="505658" y="6376016"/>
            <a:ext cx="1051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sldNum" idx="12"/>
          </p:nvPr>
        </p:nvSpPr>
        <p:spPr>
          <a:xfrm>
            <a:off x="11023365" y="6376016"/>
            <a:ext cx="668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605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9A850D6-B612-3D65-1A1B-39E0A3A7B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AE43B4F-217A-F24F-3B92-4FB22E0BCD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EC0E557-34A8-0732-9487-8CD971E6FE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E8D43E-5D39-4E38-ACF7-3DDFA713EF63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3EBD42-E3F2-06A5-2581-83F43F192F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96A2C6D-D79D-A25A-E3EF-FCBB0D241A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5C3B88-C926-44EC-9138-4EE577FC41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393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644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5BA7BBB-229E-4E69-96F7-3FAD91009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75192F8-A9CD-40E4-B745-AD6E99F08E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DE1FA58-A141-4349-8783-E4F2489108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B6308-8632-43E0-B4F9-CD92D81EA349}" type="datetimeFigureOut">
              <a:rPr lang="it-IT" smtClean="0"/>
              <a:t>07/05/2025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ADFC911-438D-49BE-B489-166C5B0CE4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BAF684-9210-4342-BE3E-EAD2EC35A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4D944-AFC6-4AF2-B026-DD1A8DAFBF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5246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DB23BA-8168-47CB-8F1C-10438DFA161E}" type="datetime1">
              <a:rPr lang="es-ES"/>
              <a:pPr>
                <a:defRPr/>
              </a:pPr>
              <a:t>07/05/2025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s-ES"/>
              <a:t>Multiscale Complex Genomics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62DF1CA-886D-4EDB-A0DC-E30B60AA5032}" type="slidenum">
              <a:rPr lang="es-ES"/>
              <a:pPr>
                <a:defRPr/>
              </a:pPr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4236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svg"/><Relationship Id="rId9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data.consilium.europa.eu/doc/document/ST-9616-2023-INIT/en/pdf" TargetMode="External"/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jpg"/><Relationship Id="rId5" Type="http://schemas.openxmlformats.org/officeDocument/2006/relationships/image" Target="../media/image42.png"/><Relationship Id="rId4" Type="http://schemas.openxmlformats.org/officeDocument/2006/relationships/image" Target="../media/image4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290.png"/><Relationship Id="rId3" Type="http://schemas.openxmlformats.org/officeDocument/2006/relationships/image" Target="../media/image46.png"/><Relationship Id="rId7" Type="http://schemas.openxmlformats.org/officeDocument/2006/relationships/image" Target="../media/image260.png"/><Relationship Id="rId12" Type="http://schemas.openxmlformats.org/officeDocument/2006/relationships/customXml" Target="../ink/ink4.xml"/><Relationship Id="rId17" Type="http://schemas.openxmlformats.org/officeDocument/2006/relationships/image" Target="../media/image49.png"/><Relationship Id="rId2" Type="http://schemas.openxmlformats.org/officeDocument/2006/relationships/image" Target="../media/image45.jp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8.xml"/><Relationship Id="rId6" Type="http://schemas.openxmlformats.org/officeDocument/2006/relationships/customXml" Target="../ink/ink1.xml"/><Relationship Id="rId11" Type="http://schemas.openxmlformats.org/officeDocument/2006/relationships/image" Target="../media/image280.png"/><Relationship Id="rId5" Type="http://schemas.openxmlformats.org/officeDocument/2006/relationships/hyperlink" Target="https://data.consilium.europa.eu/doc/document/ST-9616-2023-INIT/en/pdf" TargetMode="External"/><Relationship Id="rId15" Type="http://schemas.openxmlformats.org/officeDocument/2006/relationships/image" Target="../media/image300.png"/><Relationship Id="rId10" Type="http://schemas.openxmlformats.org/officeDocument/2006/relationships/customXml" Target="../ink/ink3.xml"/><Relationship Id="rId4" Type="http://schemas.openxmlformats.org/officeDocument/2006/relationships/image" Target="../media/image47.png"/><Relationship Id="rId9" Type="http://schemas.openxmlformats.org/officeDocument/2006/relationships/image" Target="../media/image270.png"/><Relationship Id="rId14" Type="http://schemas.openxmlformats.org/officeDocument/2006/relationships/customXml" Target="../ink/ink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atlantic.com/science/archive/2025/02/rfk-kennedy-vaccines-scientific-literature/681681/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plos.org/plosone/article?id=10.1371/journal.pone.0221212" TargetMode="External"/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B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candina">
            <a:extLst>
              <a:ext uri="{FF2B5EF4-FFF2-40B4-BE49-F238E27FC236}">
                <a16:creationId xmlns:a16="http://schemas.microsoft.com/office/drawing/2014/main" id="{BDD006B9-FF06-E006-25F9-B7C9F327D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1" b="18268"/>
          <a:stretch/>
        </p:blipFill>
        <p:spPr bwMode="auto">
          <a:xfrm>
            <a:off x="329381" y="688098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1BF56396-3DEA-8C16-57A4-C0FF48FEB0A4}"/>
              </a:ext>
            </a:extLst>
          </p:cNvPr>
          <p:cNvSpPr/>
          <p:nvPr/>
        </p:nvSpPr>
        <p:spPr>
          <a:xfrm>
            <a:off x="1376516" y="2635045"/>
            <a:ext cx="9193161" cy="1720645"/>
          </a:xfrm>
          <a:prstGeom prst="rect">
            <a:avLst/>
          </a:prstGeom>
          <a:solidFill>
            <a:srgbClr val="23B94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Scienza aperta, oligopoli editoriali e valutazione amministrativa della ricerca</a:t>
            </a:r>
            <a:endParaRPr lang="it-IT" sz="3200" dirty="0">
              <a:solidFill>
                <a:schemeClr val="accent6"/>
              </a:solidFill>
            </a:endParaRPr>
          </a:p>
          <a:p>
            <a:pPr algn="ctr"/>
            <a:r>
              <a:rPr lang="it-IT" dirty="0">
                <a:solidFill>
                  <a:schemeClr val="bg1"/>
                </a:solidFill>
              </a:rPr>
              <a:t>Paola Galimberti – Università di Milano</a:t>
            </a:r>
          </a:p>
          <a:p>
            <a:pPr algn="ctr"/>
            <a:r>
              <a:rPr lang="it-IT" dirty="0">
                <a:solidFill>
                  <a:schemeClr val="bg1"/>
                </a:solidFill>
              </a:rPr>
              <a:t>Pisa </a:t>
            </a:r>
            <a:r>
              <a:rPr lang="it-IT">
                <a:solidFill>
                  <a:schemeClr val="bg1"/>
                </a:solidFill>
              </a:rPr>
              <a:t>5 maggio 2025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6906477-900D-6092-52AF-6CA4601AB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5434" y="6179950"/>
            <a:ext cx="1551547" cy="54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024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orrimento orizzontale 1">
            <a:extLst>
              <a:ext uri="{FF2B5EF4-FFF2-40B4-BE49-F238E27FC236}">
                <a16:creationId xmlns:a16="http://schemas.microsoft.com/office/drawing/2014/main" id="{E8507ABE-1DC4-A64C-BA86-331E529A114A}"/>
              </a:ext>
            </a:extLst>
          </p:cNvPr>
          <p:cNvSpPr/>
          <p:nvPr/>
        </p:nvSpPr>
        <p:spPr>
          <a:xfrm>
            <a:off x="2861187" y="2979174"/>
            <a:ext cx="6912078" cy="2595716"/>
          </a:xfrm>
          <a:prstGeom prst="horizontalScroll">
            <a:avLst/>
          </a:prstGeom>
          <a:solidFill>
            <a:srgbClr val="23B941">
              <a:alpha val="6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/>
              <a:t>C’era una volta l’open access…</a:t>
            </a:r>
          </a:p>
        </p:txBody>
      </p:sp>
    </p:spTree>
    <p:extLst>
      <p:ext uri="{BB962C8B-B14F-4D97-AF65-F5344CB8AC3E}">
        <p14:creationId xmlns:p14="http://schemas.microsoft.com/office/powerpoint/2010/main" val="205894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6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DDA6003D-0185-BFE9-83CA-E3BAC0D64740}"/>
              </a:ext>
            </a:extLst>
          </p:cNvPr>
          <p:cNvSpPr/>
          <p:nvPr/>
        </p:nvSpPr>
        <p:spPr>
          <a:xfrm>
            <a:off x="8180438" y="688258"/>
            <a:ext cx="4011561" cy="993058"/>
          </a:xfrm>
          <a:prstGeom prst="rect">
            <a:avLst/>
          </a:prstGeom>
          <a:solidFill>
            <a:srgbClr val="23B94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/>
              <a:t>Il numero perfetto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164161B-851D-AF6C-2174-486D370CD4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793" t="20689" r="14827" b="5594"/>
          <a:stretch/>
        </p:blipFill>
        <p:spPr>
          <a:xfrm>
            <a:off x="189186" y="241739"/>
            <a:ext cx="6264166" cy="505547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633002A-EDC8-41EA-8A58-838811BCE8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086" t="24516" r="22155" b="12031"/>
          <a:stretch/>
        </p:blipFill>
        <p:spPr>
          <a:xfrm>
            <a:off x="2154621" y="1450426"/>
            <a:ext cx="5720611" cy="540757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429AB56-F3AE-FF2C-A572-67B3C544D7C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707" t="14866" r="1551" b="6284"/>
          <a:stretch/>
        </p:blipFill>
        <p:spPr>
          <a:xfrm>
            <a:off x="625365" y="2154619"/>
            <a:ext cx="10941269" cy="540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39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1CDAAB74-F7FD-B17C-9E1E-1A9B67E04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96" b="17752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744AF118-F25A-1417-9A0D-7C48FE303B38}"/>
              </a:ext>
            </a:extLst>
          </p:cNvPr>
          <p:cNvSpPr/>
          <p:nvPr/>
        </p:nvSpPr>
        <p:spPr>
          <a:xfrm>
            <a:off x="4223982" y="3762789"/>
            <a:ext cx="7485413" cy="2452687"/>
          </a:xfrm>
          <a:prstGeom prst="rect">
            <a:avLst/>
          </a:prstGeom>
          <a:solidFill>
            <a:srgbClr val="23B94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solidFill>
                  <a:schemeClr val="bg1"/>
                </a:solidFill>
              </a:rPr>
              <a:t>La </a:t>
            </a:r>
            <a:r>
              <a:rPr lang="en-US" sz="2800" dirty="0" err="1">
                <a:solidFill>
                  <a:schemeClr val="bg1"/>
                </a:solidFill>
              </a:rPr>
              <a:t>ricerca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finanziata</a:t>
            </a:r>
            <a:r>
              <a:rPr lang="en-US" sz="2800" dirty="0">
                <a:solidFill>
                  <a:schemeClr val="bg1"/>
                </a:solidFill>
              </a:rPr>
              <a:t> con </a:t>
            </a:r>
            <a:r>
              <a:rPr lang="en-US" sz="2800" dirty="0" err="1">
                <a:solidFill>
                  <a:schemeClr val="bg1"/>
                </a:solidFill>
              </a:rPr>
              <a:t>fondi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pubblici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deve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essere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pubblicamente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accessibile</a:t>
            </a:r>
            <a:r>
              <a:rPr lang="en-US" sz="2800" dirty="0">
                <a:solidFill>
                  <a:schemeClr val="bg1"/>
                </a:solidFill>
              </a:rPr>
              <a:t> senza </a:t>
            </a:r>
            <a:r>
              <a:rPr lang="en-US" sz="2800" dirty="0" err="1">
                <a:solidFill>
                  <a:schemeClr val="bg1"/>
                </a:solidFill>
              </a:rPr>
              <a:t>barriere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ECONOMICHE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b="1" dirty="0">
                <a:solidFill>
                  <a:schemeClr val="bg1"/>
                </a:solidFill>
              </a:rPr>
              <a:t>TECNOLOGICHE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b="1" dirty="0">
                <a:solidFill>
                  <a:schemeClr val="bg1"/>
                </a:solidFill>
              </a:rPr>
              <a:t>LEGALI</a:t>
            </a:r>
          </a:p>
        </p:txBody>
      </p:sp>
    </p:spTree>
    <p:extLst>
      <p:ext uri="{BB962C8B-B14F-4D97-AF65-F5344CB8AC3E}">
        <p14:creationId xmlns:p14="http://schemas.microsoft.com/office/powerpoint/2010/main" val="3926996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32ADF69-6272-8574-2529-8A56C5DF8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240" y="456986"/>
            <a:ext cx="5943600" cy="59436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0F1BF9D9-B42F-B624-4EF3-7C7E39A22A5F}"/>
              </a:ext>
            </a:extLst>
          </p:cNvPr>
          <p:cNvSpPr/>
          <p:nvPr/>
        </p:nvSpPr>
        <p:spPr>
          <a:xfrm>
            <a:off x="7978391" y="974690"/>
            <a:ext cx="3949002" cy="2150347"/>
          </a:xfrm>
          <a:prstGeom prst="rect">
            <a:avLst/>
          </a:prstGeom>
          <a:solidFill>
            <a:srgbClr val="23B94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/>
              <a:t>La storia dell’Open Access ha tre categorie di protagonisti 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561FED6-4A88-769E-8331-8EBB5BFF666C}"/>
              </a:ext>
            </a:extLst>
          </p:cNvPr>
          <p:cNvSpPr txBox="1"/>
          <p:nvPr/>
        </p:nvSpPr>
        <p:spPr>
          <a:xfrm>
            <a:off x="973394" y="6493360"/>
            <a:ext cx="3677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0" i="0" dirty="0" err="1">
                <a:solidFill>
                  <a:schemeClr val="bg1"/>
                </a:solidFill>
                <a:effectLst/>
                <a:latin typeface="Inter"/>
              </a:rPr>
              <a:t>Designed</a:t>
            </a:r>
            <a:r>
              <a:rPr lang="it-IT" b="0" i="0" dirty="0">
                <a:solidFill>
                  <a:schemeClr val="bg1"/>
                </a:solidFill>
                <a:effectLst/>
                <a:latin typeface="Inter"/>
              </a:rPr>
              <a:t> by </a:t>
            </a:r>
            <a:r>
              <a:rPr lang="it-IT" b="0" i="0" dirty="0" err="1">
                <a:solidFill>
                  <a:schemeClr val="bg1"/>
                </a:solidFill>
                <a:effectLst/>
                <a:latin typeface="Inter"/>
              </a:rPr>
              <a:t>Freepik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111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6" name="Rectangle 2065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E83F097-0852-131D-0AB3-3516D11FF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" r="9887" b="3"/>
          <a:stretch/>
        </p:blipFill>
        <p:spPr bwMode="auto"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FE477756-D9FC-B768-4E0D-B868AAD64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788"/>
          <a:stretch/>
        </p:blipFill>
        <p:spPr bwMode="auto"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B52B6784-6831-2243-18CA-781D3AE95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7537"/>
          <a:stretch/>
        </p:blipFill>
        <p:spPr bwMode="auto"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068" name="Freeform: Shape 2067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70" name="Freeform: Shape 2069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2" name="Rectangle 2071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4" name="Rectangle 2073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8BD3991-A3A1-DB43-AF1C-EC3618AA00F4}"/>
              </a:ext>
            </a:extLst>
          </p:cNvPr>
          <p:cNvSpPr/>
          <p:nvPr/>
        </p:nvSpPr>
        <p:spPr>
          <a:xfrm>
            <a:off x="448056" y="2258568"/>
            <a:ext cx="2807208" cy="3922776"/>
          </a:xfrm>
          <a:prstGeom prst="rect">
            <a:avLst/>
          </a:prstGeom>
          <a:solidFill>
            <a:srgbClr val="23B94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chemeClr val="bg1"/>
                </a:solidFill>
              </a:rPr>
              <a:t>I </a:t>
            </a:r>
            <a:r>
              <a:rPr lang="en-US" sz="4000" dirty="0" err="1">
                <a:solidFill>
                  <a:schemeClr val="bg1"/>
                </a:solidFill>
              </a:rPr>
              <a:t>ricercatori</a:t>
            </a:r>
            <a:r>
              <a:rPr lang="en-US" sz="4000" dirty="0">
                <a:solidFill>
                  <a:schemeClr val="bg1"/>
                </a:solidFill>
              </a:rPr>
              <a:t> (</a:t>
            </a:r>
            <a:r>
              <a:rPr lang="en-US" sz="4000" dirty="0" err="1">
                <a:solidFill>
                  <a:schemeClr val="bg1"/>
                </a:solidFill>
              </a:rPr>
              <a:t>più</a:t>
            </a:r>
            <a:r>
              <a:rPr lang="en-US" sz="4000" dirty="0">
                <a:solidFill>
                  <a:schemeClr val="bg1"/>
                </a:solidFill>
              </a:rPr>
              <a:t> o </a:t>
            </a:r>
            <a:r>
              <a:rPr lang="en-US" sz="4000" dirty="0" err="1">
                <a:solidFill>
                  <a:schemeClr val="bg1"/>
                </a:solidFill>
              </a:rPr>
              <a:t>meno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atipici</a:t>
            </a:r>
            <a:r>
              <a:rPr lang="en-US" sz="4000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DB058E5C-D3A1-C67B-E15D-A4B1484AE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r="15665"/>
          <a:stretch/>
        </p:blipFill>
        <p:spPr bwMode="auto"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606ED66-00EC-9F9C-87FB-2F41AF522212}"/>
              </a:ext>
            </a:extLst>
          </p:cNvPr>
          <p:cNvSpPr txBox="1"/>
          <p:nvPr/>
        </p:nvSpPr>
        <p:spPr>
          <a:xfrm>
            <a:off x="6271591" y="2981739"/>
            <a:ext cx="1679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A. </a:t>
            </a:r>
            <a:r>
              <a:rPr lang="it-IT" dirty="0" err="1">
                <a:solidFill>
                  <a:schemeClr val="bg1"/>
                </a:solidFill>
              </a:rPr>
              <a:t>Swartz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FEA85EE-5D92-4AF0-3DAC-C7FBAE4367C8}"/>
              </a:ext>
            </a:extLst>
          </p:cNvPr>
          <p:cNvSpPr txBox="1"/>
          <p:nvPr/>
        </p:nvSpPr>
        <p:spPr>
          <a:xfrm>
            <a:off x="10595113" y="2902435"/>
            <a:ext cx="1452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T. </a:t>
            </a:r>
            <a:r>
              <a:rPr lang="it-IT" dirty="0" err="1">
                <a:solidFill>
                  <a:schemeClr val="bg1"/>
                </a:solidFill>
              </a:rPr>
              <a:t>Gowers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979BD46-C686-ACA2-4479-AA3DE605A8CA}"/>
              </a:ext>
            </a:extLst>
          </p:cNvPr>
          <p:cNvSpPr txBox="1"/>
          <p:nvPr/>
        </p:nvSpPr>
        <p:spPr>
          <a:xfrm>
            <a:off x="5357191" y="6390861"/>
            <a:ext cx="2015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G. </a:t>
            </a:r>
            <a:r>
              <a:rPr lang="it-IT" dirty="0" err="1">
                <a:solidFill>
                  <a:schemeClr val="bg1"/>
                </a:solidFill>
              </a:rPr>
              <a:t>Perel’man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3CC49FB-A35C-62D2-E267-4AAD073920D2}"/>
              </a:ext>
            </a:extLst>
          </p:cNvPr>
          <p:cNvSpPr txBox="1"/>
          <p:nvPr/>
        </p:nvSpPr>
        <p:spPr>
          <a:xfrm>
            <a:off x="10406270" y="6490252"/>
            <a:ext cx="1785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I. Capua</a:t>
            </a:r>
          </a:p>
        </p:txBody>
      </p:sp>
    </p:spTree>
    <p:extLst>
      <p:ext uri="{BB962C8B-B14F-4D97-AF65-F5344CB8AC3E}">
        <p14:creationId xmlns:p14="http://schemas.microsoft.com/office/powerpoint/2010/main" val="738768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9" name="Rectangle 3089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AEB1D2D7-B9C2-A87B-C4A6-76BB35EB8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" r="1388" b="2"/>
          <a:stretch/>
        </p:blipFill>
        <p:spPr bwMode="auto"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1B9B221E-04F4-4894-9D21-EF8A3FF38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26" b="2"/>
          <a:stretch/>
        </p:blipFill>
        <p:spPr bwMode="auto"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540F3829-AB87-43F8-C3E5-877D470BA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8" r="8624"/>
          <a:stretch/>
        </p:blipFill>
        <p:spPr bwMode="auto"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3100" name="Freeform: Shape 3091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101" name="Freeform: Shape 3093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02" name="Rectangle 3095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98" name="Rectangle 3097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66095EC-2F24-A050-3116-75E4C92FD9FE}"/>
              </a:ext>
            </a:extLst>
          </p:cNvPr>
          <p:cNvSpPr/>
          <p:nvPr/>
        </p:nvSpPr>
        <p:spPr>
          <a:xfrm>
            <a:off x="448056" y="2258568"/>
            <a:ext cx="2807208" cy="3922776"/>
          </a:xfrm>
          <a:prstGeom prst="rect">
            <a:avLst/>
          </a:prstGeom>
          <a:solidFill>
            <a:srgbClr val="23B94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bg1"/>
                </a:solidFill>
              </a:rPr>
              <a:t>Gli </a:t>
            </a:r>
            <a:r>
              <a:rPr lang="en-US" sz="3200" dirty="0" err="1">
                <a:solidFill>
                  <a:schemeClr val="bg1"/>
                </a:solidFill>
              </a:rPr>
              <a:t>enti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finanziatori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della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ricerca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884BD2C0-277A-BC0E-B87A-12B4EC3F4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5" r="10597" b="2"/>
          <a:stretch/>
        </p:blipFill>
        <p:spPr bwMode="auto"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075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FC91706-DD5E-0301-3934-5506AD6DAF3A}"/>
              </a:ext>
            </a:extLst>
          </p:cNvPr>
          <p:cNvSpPr/>
          <p:nvPr/>
        </p:nvSpPr>
        <p:spPr>
          <a:xfrm>
            <a:off x="6590662" y="4267832"/>
            <a:ext cx="4805996" cy="1297115"/>
          </a:xfrm>
          <a:prstGeom prst="rect">
            <a:avLst/>
          </a:prstGeom>
          <a:solidFill>
            <a:srgbClr val="23B94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Gli </a:t>
            </a:r>
            <a:r>
              <a:rPr lang="en-US" sz="4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editori</a:t>
            </a:r>
            <a:r>
              <a:rPr lang="en-US" sz="4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commerciali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C4690C8-9513-DFA7-F517-80746246890A}"/>
              </a:ext>
            </a:extLst>
          </p:cNvPr>
          <p:cNvSpPr txBox="1"/>
          <p:nvPr/>
        </p:nvSpPr>
        <p:spPr>
          <a:xfrm>
            <a:off x="6364609" y="1714501"/>
            <a:ext cx="4805691" cy="83883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0000" lnSpcReduction="2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57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«Let them put their money where their mouth is» </a:t>
            </a:r>
            <a:r>
              <a:rPr lang="en-US" sz="42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Derk Haank [CEO di Elsevier e poi di Springer]</a:t>
            </a:r>
          </a:p>
        </p:txBody>
      </p:sp>
      <p:pic>
        <p:nvPicPr>
          <p:cNvPr id="8" name="Graphic 7" descr="Dollaro">
            <a:extLst>
              <a:ext uri="{FF2B5EF4-FFF2-40B4-BE49-F238E27FC236}">
                <a16:creationId xmlns:a16="http://schemas.microsoft.com/office/drawing/2014/main" id="{2A10865C-A80C-C702-5213-5BE9A3082B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67EA78D5-90DD-92C6-2330-2AC723D08B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7957" y="131046"/>
            <a:ext cx="2321335" cy="116066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022D257-35D2-4194-4108-530A84D8E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392" y="1149328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F7D2FE4-EDD8-49F4-BF8C-1B79AC8F6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582" y="3119653"/>
            <a:ext cx="20097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D0A7906-03A0-C73B-1E0C-99AF709C0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05" y="4908572"/>
            <a:ext cx="21717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CFFF3A7-6844-F78F-C351-8F8FCAEF9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768" y="4834153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94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02594FD-CAAD-B123-941A-18900D814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372128"/>
            <a:ext cx="10905066" cy="5319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61B0291-4047-3B96-FB77-070679618D2B}"/>
              </a:ext>
            </a:extLst>
          </p:cNvPr>
          <p:cNvSpPr/>
          <p:nvPr/>
        </p:nvSpPr>
        <p:spPr>
          <a:xfrm>
            <a:off x="722125" y="211015"/>
            <a:ext cx="8299566" cy="9646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4400" dirty="0"/>
              <a:t>E infatti (2014)…</a:t>
            </a:r>
          </a:p>
        </p:txBody>
      </p:sp>
    </p:spTree>
    <p:extLst>
      <p:ext uri="{BB962C8B-B14F-4D97-AF65-F5344CB8AC3E}">
        <p14:creationId xmlns:p14="http://schemas.microsoft.com/office/powerpoint/2010/main" val="3093328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D90432A-BF15-20B9-92A4-0AF37F9533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93" r="39423" b="5787"/>
          <a:stretch/>
        </p:blipFill>
        <p:spPr>
          <a:xfrm>
            <a:off x="787114" y="1213134"/>
            <a:ext cx="6449549" cy="436109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1ABB5DF-1FA1-B6F3-D02A-9291E5779EDB}"/>
              </a:ext>
            </a:extLst>
          </p:cNvPr>
          <p:cNvSpPr txBox="1"/>
          <p:nvPr/>
        </p:nvSpPr>
        <p:spPr>
          <a:xfrm>
            <a:off x="7910285" y="2533476"/>
            <a:ext cx="3443514" cy="34478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“The research segment continues to be the main driver of Springer Nature’s growth. Research saw a 6 per cent underlying revenue growth to €1.4bn, primarily due to the excellent performance of the open access journals portfolio,” the company said.</a:t>
            </a:r>
            <a:endParaRPr lang="en-US" sz="20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1C49F18-8757-4E87-5C2E-9D6D7B82B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5C84D91-E5BF-B919-ACEF-4A25262CE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D889E38-27CA-E23F-B646-8D7B4BB17D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ttangolo 6">
            <a:extLst>
              <a:ext uri="{FF2B5EF4-FFF2-40B4-BE49-F238E27FC236}">
                <a16:creationId xmlns:a16="http://schemas.microsoft.com/office/drawing/2014/main" id="{4B97233C-E46D-8FB5-3306-F509D846D695}"/>
              </a:ext>
            </a:extLst>
          </p:cNvPr>
          <p:cNvSpPr/>
          <p:nvPr/>
        </p:nvSpPr>
        <p:spPr>
          <a:xfrm>
            <a:off x="7686989" y="381837"/>
            <a:ext cx="4505011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/>
              <a:t>E ancora nel 2025…</a:t>
            </a:r>
          </a:p>
        </p:txBody>
      </p:sp>
    </p:spTree>
    <p:extLst>
      <p:ext uri="{BB962C8B-B14F-4D97-AF65-F5344CB8AC3E}">
        <p14:creationId xmlns:p14="http://schemas.microsoft.com/office/powerpoint/2010/main" val="2840232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324F8292-808D-6C8E-C5EA-5068FDABA9A8}"/>
              </a:ext>
            </a:extLst>
          </p:cNvPr>
          <p:cNvSpPr/>
          <p:nvPr/>
        </p:nvSpPr>
        <p:spPr>
          <a:xfrm>
            <a:off x="0" y="727587"/>
            <a:ext cx="4925961" cy="1229032"/>
          </a:xfrm>
          <a:prstGeom prst="rect">
            <a:avLst/>
          </a:prstGeom>
          <a:solidFill>
            <a:srgbClr val="23B94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/>
              <a:t>Un contesto complicato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B0F9F3B-3DAC-6D75-6563-CD62DB43C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125" y="2917383"/>
            <a:ext cx="4729997" cy="399422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28B1E738-FDF0-E295-709C-538843D5B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301" y="0"/>
            <a:ext cx="5000729" cy="375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A8B02B8D-4A4A-0883-F0E2-71BDE94AC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33" y="2917383"/>
            <a:ext cx="4729996" cy="384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CD515E73-6F5A-5446-B402-A8638ABA9177}"/>
              </a:ext>
            </a:extLst>
          </p:cNvPr>
          <p:cNvSpPr txBox="1"/>
          <p:nvPr/>
        </p:nvSpPr>
        <p:spPr>
          <a:xfrm>
            <a:off x="6382595" y="6542271"/>
            <a:ext cx="6099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https://www.youtube.com/watch?v=5o79KHUEc4A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058DC9B-CDB5-416A-D1D9-D9EF16B72B28}"/>
              </a:ext>
            </a:extLst>
          </p:cNvPr>
          <p:cNvSpPr txBox="1"/>
          <p:nvPr/>
        </p:nvSpPr>
        <p:spPr>
          <a:xfrm>
            <a:off x="5948518" y="3511416"/>
            <a:ext cx="62434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https://bjoern.brembs.net/2019/12/elsevier-now-officially-a-predatory-publisher/</a:t>
            </a:r>
          </a:p>
        </p:txBody>
      </p:sp>
    </p:spTree>
    <p:extLst>
      <p:ext uri="{BB962C8B-B14F-4D97-AF65-F5344CB8AC3E}">
        <p14:creationId xmlns:p14="http://schemas.microsoft.com/office/powerpoint/2010/main" val="2342931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6">
            <a:extLst>
              <a:ext uri="{FF2B5EF4-FFF2-40B4-BE49-F238E27FC236}">
                <a16:creationId xmlns:a16="http://schemas.microsoft.com/office/drawing/2014/main" id="{B2A6CF55-B72C-2337-5C96-BDE4799D7E5A}"/>
              </a:ext>
            </a:extLst>
          </p:cNvPr>
          <p:cNvGrpSpPr/>
          <p:nvPr/>
        </p:nvGrpSpPr>
        <p:grpSpPr>
          <a:xfrm>
            <a:off x="13716" y="2452161"/>
            <a:ext cx="6176772" cy="1895729"/>
            <a:chOff x="0" y="2458211"/>
            <a:chExt cx="6176772" cy="1895729"/>
          </a:xfrm>
        </p:grpSpPr>
        <p:pic>
          <p:nvPicPr>
            <p:cNvPr id="5" name="object 7">
              <a:extLst>
                <a:ext uri="{FF2B5EF4-FFF2-40B4-BE49-F238E27FC236}">
                  <a16:creationId xmlns:a16="http://schemas.microsoft.com/office/drawing/2014/main" id="{968E1DB9-E538-B000-318E-27B6CB0032D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458211"/>
              <a:ext cx="6176772" cy="1895729"/>
            </a:xfrm>
            <a:prstGeom prst="rect">
              <a:avLst/>
            </a:prstGeom>
          </p:spPr>
        </p:pic>
        <p:pic>
          <p:nvPicPr>
            <p:cNvPr id="6" name="object 8">
              <a:extLst>
                <a:ext uri="{FF2B5EF4-FFF2-40B4-BE49-F238E27FC236}">
                  <a16:creationId xmlns:a16="http://schemas.microsoft.com/office/drawing/2014/main" id="{9301064A-519A-5594-7883-4876B774076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592" y="2653283"/>
              <a:ext cx="5637276" cy="1325880"/>
            </a:xfrm>
            <a:prstGeom prst="rect">
              <a:avLst/>
            </a:prstGeom>
          </p:spPr>
        </p:pic>
        <p:sp>
          <p:nvSpPr>
            <p:cNvPr id="7" name="object 9">
              <a:extLst>
                <a:ext uri="{FF2B5EF4-FFF2-40B4-BE49-F238E27FC236}">
                  <a16:creationId xmlns:a16="http://schemas.microsoft.com/office/drawing/2014/main" id="{17F71C7B-06AD-8727-F9BE-F84A0D65CD48}"/>
                </a:ext>
              </a:extLst>
            </p:cNvPr>
            <p:cNvSpPr/>
            <p:nvPr/>
          </p:nvSpPr>
          <p:spPr>
            <a:xfrm>
              <a:off x="659130" y="3150869"/>
              <a:ext cx="4799965" cy="698500"/>
            </a:xfrm>
            <a:custGeom>
              <a:avLst/>
              <a:gdLst/>
              <a:ahLst/>
              <a:cxnLst/>
              <a:rect l="l" t="t" r="r" b="b"/>
              <a:pathLst>
                <a:path w="4799965" h="698500">
                  <a:moveTo>
                    <a:pt x="1621536" y="0"/>
                  </a:moveTo>
                  <a:lnTo>
                    <a:pt x="4775708" y="0"/>
                  </a:lnTo>
                </a:path>
                <a:path w="4799965" h="698500">
                  <a:moveTo>
                    <a:pt x="24384" y="234695"/>
                  </a:moveTo>
                  <a:lnTo>
                    <a:pt x="4799965" y="234695"/>
                  </a:lnTo>
                </a:path>
                <a:path w="4799965" h="698500">
                  <a:moveTo>
                    <a:pt x="0" y="449579"/>
                  </a:moveTo>
                  <a:lnTo>
                    <a:pt x="4775581" y="449579"/>
                  </a:lnTo>
                </a:path>
                <a:path w="4799965" h="698500">
                  <a:moveTo>
                    <a:pt x="24384" y="697991"/>
                  </a:moveTo>
                  <a:lnTo>
                    <a:pt x="4799965" y="697991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grpSp>
        <p:nvGrpSpPr>
          <p:cNvPr id="8" name="object 11">
            <a:extLst>
              <a:ext uri="{FF2B5EF4-FFF2-40B4-BE49-F238E27FC236}">
                <a16:creationId xmlns:a16="http://schemas.microsoft.com/office/drawing/2014/main" id="{EA6D21F3-483F-77CD-8DA5-1D0150274066}"/>
              </a:ext>
            </a:extLst>
          </p:cNvPr>
          <p:cNvGrpSpPr/>
          <p:nvPr/>
        </p:nvGrpSpPr>
        <p:grpSpPr>
          <a:xfrm>
            <a:off x="0" y="4210812"/>
            <a:ext cx="6190488" cy="1805939"/>
            <a:chOff x="0" y="4957616"/>
            <a:chExt cx="6190488" cy="1805939"/>
          </a:xfrm>
        </p:grpSpPr>
        <p:pic>
          <p:nvPicPr>
            <p:cNvPr id="9" name="object 12">
              <a:extLst>
                <a:ext uri="{FF2B5EF4-FFF2-40B4-BE49-F238E27FC236}">
                  <a16:creationId xmlns:a16="http://schemas.microsoft.com/office/drawing/2014/main" id="{F96304D0-027A-D5BD-89ED-F9E6387CA5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957616"/>
              <a:ext cx="6190488" cy="1805939"/>
            </a:xfrm>
            <a:prstGeom prst="rect">
              <a:avLst/>
            </a:prstGeom>
          </p:spPr>
        </p:pic>
        <p:pic>
          <p:nvPicPr>
            <p:cNvPr id="10" name="object 13">
              <a:extLst>
                <a:ext uri="{FF2B5EF4-FFF2-40B4-BE49-F238E27FC236}">
                  <a16:creationId xmlns:a16="http://schemas.microsoft.com/office/drawing/2014/main" id="{C0214A0A-1CC2-EA6C-215C-DBA00626138C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592" y="5152643"/>
              <a:ext cx="5650992" cy="1235964"/>
            </a:xfrm>
            <a:prstGeom prst="rect">
              <a:avLst/>
            </a:prstGeom>
          </p:spPr>
        </p:pic>
        <p:sp>
          <p:nvSpPr>
            <p:cNvPr id="11" name="object 14">
              <a:extLst>
                <a:ext uri="{FF2B5EF4-FFF2-40B4-BE49-F238E27FC236}">
                  <a16:creationId xmlns:a16="http://schemas.microsoft.com/office/drawing/2014/main" id="{E5A142A5-3056-2184-E0A8-91ED8896F5A7}"/>
                </a:ext>
              </a:extLst>
            </p:cNvPr>
            <p:cNvSpPr/>
            <p:nvPr/>
          </p:nvSpPr>
          <p:spPr>
            <a:xfrm>
              <a:off x="683513" y="5462777"/>
              <a:ext cx="4775835" cy="431800"/>
            </a:xfrm>
            <a:custGeom>
              <a:avLst/>
              <a:gdLst/>
              <a:ahLst/>
              <a:cxnLst/>
              <a:rect l="l" t="t" r="r" b="b"/>
              <a:pathLst>
                <a:path w="4775835" h="431800">
                  <a:moveTo>
                    <a:pt x="0" y="0"/>
                  </a:moveTo>
                  <a:lnTo>
                    <a:pt x="4775581" y="0"/>
                  </a:lnTo>
                </a:path>
                <a:path w="4775835" h="431800">
                  <a:moveTo>
                    <a:pt x="0" y="202692"/>
                  </a:moveTo>
                  <a:lnTo>
                    <a:pt x="4775581" y="202692"/>
                  </a:lnTo>
                </a:path>
                <a:path w="4775835" h="431800">
                  <a:moveTo>
                    <a:pt x="0" y="431292"/>
                  </a:moveTo>
                  <a:lnTo>
                    <a:pt x="3044190" y="431292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12" name="object 4">
            <a:extLst>
              <a:ext uri="{FF2B5EF4-FFF2-40B4-BE49-F238E27FC236}">
                <a16:creationId xmlns:a16="http://schemas.microsoft.com/office/drawing/2014/main" id="{F810FDC9-8592-A119-E989-D944A4A8676C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71713" y="57103"/>
            <a:ext cx="3391662" cy="2532888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0744EF47-C5D3-7D62-1A5F-0E529AF23AA8}"/>
              </a:ext>
            </a:extLst>
          </p:cNvPr>
          <p:cNvSpPr/>
          <p:nvPr/>
        </p:nvSpPr>
        <p:spPr>
          <a:xfrm>
            <a:off x="5815584" y="2653283"/>
            <a:ext cx="4366641" cy="13258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costi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crescenti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per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l’accesso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alla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ricerca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scientifica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sono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insostenibili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87E4806-F4E8-A714-C7EA-60C2294CDFD4}"/>
              </a:ext>
            </a:extLst>
          </p:cNvPr>
          <p:cNvSpPr/>
          <p:nvPr/>
        </p:nvSpPr>
        <p:spPr>
          <a:xfrm>
            <a:off x="5815584" y="4378009"/>
            <a:ext cx="5090541" cy="126379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Il Sistema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delle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APC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limita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scelta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delle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sedi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editoriali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in cui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pubblicare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9808445-3679-530A-D4AD-83822F30D7F1}"/>
              </a:ext>
            </a:extLst>
          </p:cNvPr>
          <p:cNvSpPr txBox="1"/>
          <p:nvPr/>
        </p:nvSpPr>
        <p:spPr>
          <a:xfrm>
            <a:off x="5815584" y="6075093"/>
            <a:ext cx="60960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  <a:hlinkClick r:id="rId8"/>
              </a:rPr>
              <a:t>https://data.consilium.europa.eu/doc/document/ST-9616-2023-INIT/en/pdf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70926C6-9A07-CCEB-6E7F-637F380256F2}"/>
              </a:ext>
            </a:extLst>
          </p:cNvPr>
          <p:cNvSpPr/>
          <p:nvPr/>
        </p:nvSpPr>
        <p:spPr>
          <a:xfrm>
            <a:off x="0" y="790575"/>
            <a:ext cx="6486525" cy="14192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Maggio 2023, Il Consiglio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d’Europa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sembra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stabilire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che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L’open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access ad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ogni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costo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non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può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essere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una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soluzione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740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9CBBA12C-1106-02DD-BCF2-82BAD37101A2}"/>
              </a:ext>
            </a:extLst>
          </p:cNvPr>
          <p:cNvSpPr/>
          <p:nvPr/>
        </p:nvSpPr>
        <p:spPr>
          <a:xfrm>
            <a:off x="0" y="790575"/>
            <a:ext cx="6486525" cy="14192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Nello stesso documento…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1683BBC-6CB5-851B-39A5-65CB2A4FCE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212" t="59710" r="28016" b="6377"/>
          <a:stretch/>
        </p:blipFill>
        <p:spPr>
          <a:xfrm>
            <a:off x="0" y="2251835"/>
            <a:ext cx="6754603" cy="269723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98B6EA0-BDE0-7878-2290-DF0C7D9E6A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087" t="44493" r="26060" b="27835"/>
          <a:stretch/>
        </p:blipFill>
        <p:spPr>
          <a:xfrm>
            <a:off x="6211957" y="4860234"/>
            <a:ext cx="5834269" cy="189775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FA70F48-919C-9E36-8FB4-B8883BF5A027}"/>
              </a:ext>
            </a:extLst>
          </p:cNvPr>
          <p:cNvSpPr txBox="1"/>
          <p:nvPr/>
        </p:nvSpPr>
        <p:spPr>
          <a:xfrm>
            <a:off x="6754603" y="1093304"/>
            <a:ext cx="5023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https://data.consilium.europa.eu/doc/document/ST-9616-2023-INIT/en/pdf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C368BFE1-94CA-E741-3DC5-629C5E366485}"/>
                  </a:ext>
                </a:extLst>
              </p14:cNvPr>
              <p14:cNvContentPartPr/>
              <p14:nvPr/>
            </p14:nvContentPartPr>
            <p14:xfrm>
              <a:off x="4431688" y="3536750"/>
              <a:ext cx="1500840" cy="2808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C368BFE1-94CA-E741-3DC5-629C5E36648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23048" y="3528110"/>
                <a:ext cx="151848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C8C94020-7C07-E5BD-417D-85AA18150DF5}"/>
                  </a:ext>
                </a:extLst>
              </p14:cNvPr>
              <p14:cNvContentPartPr/>
              <p14:nvPr/>
            </p14:nvContentPartPr>
            <p14:xfrm>
              <a:off x="970288" y="3758870"/>
              <a:ext cx="4842000" cy="86040"/>
            </p14:xfrm>
          </p:contentPart>
        </mc:Choice>
        <mc:Fallback xmlns=""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C8C94020-7C07-E5BD-417D-85AA18150DF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61288" y="3749870"/>
                <a:ext cx="4859640" cy="1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6EE4F690-9CA9-29AF-6E34-C867E0E2298B}"/>
                  </a:ext>
                </a:extLst>
              </p14:cNvPr>
              <p14:cNvContentPartPr/>
              <p14:nvPr/>
            </p14:nvContentPartPr>
            <p14:xfrm>
              <a:off x="989008" y="4010870"/>
              <a:ext cx="3233160" cy="10404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6EE4F690-9CA9-29AF-6E34-C867E0E2298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80368" y="4002230"/>
                <a:ext cx="325080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EB830626-5591-9C09-71FC-A5AED4E49625}"/>
                  </a:ext>
                </a:extLst>
              </p14:cNvPr>
              <p14:cNvContentPartPr/>
              <p14:nvPr/>
            </p14:nvContentPartPr>
            <p14:xfrm>
              <a:off x="10300768" y="5923910"/>
              <a:ext cx="969480" cy="3024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EB830626-5591-9C09-71FC-A5AED4E4962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292128" y="5914910"/>
                <a:ext cx="98712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1C98379C-BF87-C927-27DA-35EEFB0F675A}"/>
                  </a:ext>
                </a:extLst>
              </p14:cNvPr>
              <p14:cNvContentPartPr/>
              <p14:nvPr/>
            </p14:nvContentPartPr>
            <p14:xfrm>
              <a:off x="6839008" y="6167630"/>
              <a:ext cx="2437560" cy="4824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1C98379C-BF87-C927-27DA-35EEFB0F675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30368" y="6158630"/>
                <a:ext cx="2455200" cy="6588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Immagine 12">
            <a:extLst>
              <a:ext uri="{FF2B5EF4-FFF2-40B4-BE49-F238E27FC236}">
                <a16:creationId xmlns:a16="http://schemas.microsoft.com/office/drawing/2014/main" id="{0FB5C4EC-1424-136A-CF28-8B4803150878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13179" r="2087" b="5652"/>
          <a:stretch/>
        </p:blipFill>
        <p:spPr>
          <a:xfrm>
            <a:off x="0" y="903850"/>
            <a:ext cx="11937442" cy="5566524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1D014005-458E-5922-F856-8AB4085F42AF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t="13179" r="1196" b="5652"/>
          <a:stretch/>
        </p:blipFill>
        <p:spPr>
          <a:xfrm>
            <a:off x="72887" y="817188"/>
            <a:ext cx="12046226" cy="556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6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C9351A09-1F3C-83EE-169F-6A424378EDED}"/>
              </a:ext>
            </a:extLst>
          </p:cNvPr>
          <p:cNvSpPr/>
          <p:nvPr/>
        </p:nvSpPr>
        <p:spPr>
          <a:xfrm>
            <a:off x="6175513" y="210057"/>
            <a:ext cx="6016487" cy="1192696"/>
          </a:xfrm>
          <a:prstGeom prst="rect">
            <a:avLst/>
          </a:prstGeom>
          <a:solidFill>
            <a:srgbClr val="23B94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>
                <a:solidFill>
                  <a:schemeClr val="bg1"/>
                </a:solidFill>
              </a:rPr>
              <a:t>I contratti trasformativi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EB2958E-F579-79BD-8CA3-85C1BEEB84B7}"/>
              </a:ext>
            </a:extLst>
          </p:cNvPr>
          <p:cNvSpPr/>
          <p:nvPr/>
        </p:nvSpPr>
        <p:spPr>
          <a:xfrm>
            <a:off x="2330244" y="2113936"/>
            <a:ext cx="9665110" cy="4316362"/>
          </a:xfrm>
          <a:prstGeom prst="rect">
            <a:avLst/>
          </a:prstGeom>
          <a:solidFill>
            <a:srgbClr val="156082">
              <a:alpha val="5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400" b="1" dirty="0"/>
              <a:t>Sono (no dovrebbero essere) cost </a:t>
            </a:r>
            <a:r>
              <a:rPr lang="it-IT" sz="2400" b="1" dirty="0" err="1"/>
              <a:t>neutral</a:t>
            </a:r>
            <a:r>
              <a:rPr lang="it-IT" sz="2400" b="1" dirty="0"/>
              <a:t>: la </a:t>
            </a:r>
            <a:r>
              <a:rPr lang="it-IT" sz="4000" b="1" dirty="0"/>
              <a:t>stessa somma </a:t>
            </a:r>
            <a:r>
              <a:rPr lang="it-IT" sz="2400" b="1" dirty="0"/>
              <a:t>pagata per leggere viene pagata per leggere e pubblicare</a:t>
            </a:r>
          </a:p>
          <a:p>
            <a:endParaRPr lang="it-IT" sz="2400" b="1" dirty="0"/>
          </a:p>
          <a:p>
            <a:r>
              <a:rPr lang="it-IT" sz="2400" b="1" dirty="0"/>
              <a:t>Sono (no dovrebbero essere) trasformativi perché l’editore in tempi </a:t>
            </a:r>
            <a:r>
              <a:rPr lang="it-IT" sz="3600" b="1" dirty="0"/>
              <a:t>medio brevi </a:t>
            </a:r>
            <a:r>
              <a:rPr lang="it-IT" sz="2400" b="1" dirty="0"/>
              <a:t>deve diventare interamente open access</a:t>
            </a:r>
          </a:p>
          <a:p>
            <a:endParaRPr lang="it-IT" sz="2400" b="1" dirty="0"/>
          </a:p>
          <a:p>
            <a:r>
              <a:rPr lang="it-IT" sz="2400" b="1" dirty="0"/>
              <a:t>Sono (no dovrebbero essere)  </a:t>
            </a:r>
            <a:r>
              <a:rPr lang="it-IT" sz="3200" b="1" dirty="0"/>
              <a:t>temporanei</a:t>
            </a:r>
          </a:p>
          <a:p>
            <a:endParaRPr lang="it-IT" sz="2400" b="1" dirty="0"/>
          </a:p>
          <a:p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2143461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63D601EB-63A3-966C-FF39-04B01CAD7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33" y="1403555"/>
            <a:ext cx="3546065" cy="354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047BA057-13F6-2BF5-E179-8F0B9BA3DFF0}"/>
              </a:ext>
            </a:extLst>
          </p:cNvPr>
          <p:cNvSpPr/>
          <p:nvPr/>
        </p:nvSpPr>
        <p:spPr>
          <a:xfrm>
            <a:off x="5289755" y="983226"/>
            <a:ext cx="6213987" cy="4837471"/>
          </a:xfrm>
          <a:prstGeom prst="rect">
            <a:avLst/>
          </a:prstGeom>
          <a:solidFill>
            <a:srgbClr val="23B94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/>
              <a:t>Nella realtà:</a:t>
            </a:r>
          </a:p>
          <a:p>
            <a:endParaRPr lang="it-IT" dirty="0"/>
          </a:p>
          <a:p>
            <a:r>
              <a:rPr lang="it-IT" dirty="0"/>
              <a:t>I </a:t>
            </a:r>
            <a:r>
              <a:rPr lang="it-IT" sz="2400" b="1" dirty="0"/>
              <a:t>costi sono aumentati </a:t>
            </a:r>
            <a:r>
              <a:rPr lang="it-IT" dirty="0"/>
              <a:t>(ovviamente sono tutti a carico delle istituzioni)</a:t>
            </a:r>
          </a:p>
          <a:p>
            <a:endParaRPr lang="it-IT" dirty="0"/>
          </a:p>
          <a:p>
            <a:r>
              <a:rPr lang="it-IT" dirty="0"/>
              <a:t>La trasformazione </a:t>
            </a:r>
            <a:r>
              <a:rPr lang="it-IT" sz="2400" b="1" dirty="0"/>
              <a:t>non è avvenuta e non avverrà</a:t>
            </a:r>
          </a:p>
          <a:p>
            <a:endParaRPr lang="it-IT" dirty="0"/>
          </a:p>
          <a:p>
            <a:r>
              <a:rPr lang="it-IT" sz="3600" dirty="0" err="1"/>
              <a:t>Let</a:t>
            </a:r>
            <a:r>
              <a:rPr lang="it-IT" sz="3600" dirty="0"/>
              <a:t> </a:t>
            </a:r>
            <a:r>
              <a:rPr lang="it-IT" sz="3600" dirty="0" err="1"/>
              <a:t>them</a:t>
            </a:r>
            <a:r>
              <a:rPr lang="it-IT" sz="3600" dirty="0"/>
              <a:t> put </a:t>
            </a:r>
            <a:r>
              <a:rPr lang="it-IT" sz="3600" dirty="0" err="1"/>
              <a:t>their</a:t>
            </a:r>
            <a:r>
              <a:rPr lang="it-IT" sz="3600" dirty="0"/>
              <a:t> money </a:t>
            </a:r>
            <a:r>
              <a:rPr lang="it-IT" sz="3600" dirty="0" err="1"/>
              <a:t>where</a:t>
            </a:r>
            <a:r>
              <a:rPr lang="it-IT" sz="3600" dirty="0"/>
              <a:t> </a:t>
            </a:r>
            <a:r>
              <a:rPr lang="it-IT" sz="3600" dirty="0" err="1"/>
              <a:t>their</a:t>
            </a:r>
            <a:r>
              <a:rPr lang="it-IT" sz="3600" dirty="0"/>
              <a:t> </a:t>
            </a:r>
            <a:r>
              <a:rPr lang="it-IT" sz="3600" dirty="0" err="1"/>
              <a:t>mouth</a:t>
            </a:r>
            <a:r>
              <a:rPr lang="it-IT" sz="3600" dirty="0"/>
              <a:t> </a:t>
            </a:r>
            <a:r>
              <a:rPr lang="it-IT" sz="3600" dirty="0" err="1"/>
              <a:t>is</a:t>
            </a:r>
            <a:endParaRPr lang="it-IT" sz="3600" dirty="0"/>
          </a:p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36785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493E4B7-A0D8-4CAF-9E55-5BF70F31C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47888"/>
            <a:ext cx="9753600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12162EE-1670-158B-4959-DBE0F09F394D}"/>
              </a:ext>
            </a:extLst>
          </p:cNvPr>
          <p:cNvSpPr txBox="1"/>
          <p:nvPr/>
        </p:nvSpPr>
        <p:spPr>
          <a:xfrm>
            <a:off x="1415007" y="5477921"/>
            <a:ext cx="9753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https://www.coalition-s.org/blog/transformative-journals-analysis-from-the-2023-reports/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29BEC85-5E4A-EDA9-18D7-CC3977E4FB79}"/>
              </a:ext>
            </a:extLst>
          </p:cNvPr>
          <p:cNvSpPr/>
          <p:nvPr/>
        </p:nvSpPr>
        <p:spPr>
          <a:xfrm>
            <a:off x="0" y="462116"/>
            <a:ext cx="7226710" cy="11110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err="1"/>
              <a:t>Coalition</a:t>
            </a:r>
            <a:r>
              <a:rPr lang="it-IT" sz="2400" dirty="0"/>
              <a:t> S riconosce il fallimento dei contratti trasformativi</a:t>
            </a:r>
          </a:p>
        </p:txBody>
      </p:sp>
    </p:spTree>
    <p:extLst>
      <p:ext uri="{BB962C8B-B14F-4D97-AF65-F5344CB8AC3E}">
        <p14:creationId xmlns:p14="http://schemas.microsoft.com/office/powerpoint/2010/main" val="554018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9D1C42F-43B0-607F-8A7C-FA004CE076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333" r="3620" b="5441"/>
          <a:stretch/>
        </p:blipFill>
        <p:spPr>
          <a:xfrm>
            <a:off x="0" y="914400"/>
            <a:ext cx="11750566" cy="557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06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C2AA027-FF49-BAB5-D62D-DE5AAB0D34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32" r="4226" b="14636"/>
          <a:stretch/>
        </p:blipFill>
        <p:spPr>
          <a:xfrm>
            <a:off x="136635" y="1292772"/>
            <a:ext cx="11676993" cy="4782207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9B24127-905E-24AD-FA7A-ABAB1CC9D136}"/>
              </a:ext>
            </a:extLst>
          </p:cNvPr>
          <p:cNvSpPr txBox="1"/>
          <p:nvPr/>
        </p:nvSpPr>
        <p:spPr>
          <a:xfrm>
            <a:off x="1927123" y="628512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https://zenodo.org/records/10787392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2B8CC8C-BB3E-7D80-842E-317DED0EF864}"/>
              </a:ext>
            </a:extLst>
          </p:cNvPr>
          <p:cNvSpPr/>
          <p:nvPr/>
        </p:nvSpPr>
        <p:spPr>
          <a:xfrm>
            <a:off x="7905135" y="1386348"/>
            <a:ext cx="3908493" cy="48987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Gli accordi trasformativi non hanno portato i benefici previsti</a:t>
            </a:r>
          </a:p>
          <a:p>
            <a:pPr algn="ctr"/>
            <a:endParaRPr lang="it-IT" dirty="0"/>
          </a:p>
          <a:p>
            <a:pPr algn="ctr"/>
            <a:r>
              <a:rPr lang="it-IT" dirty="0"/>
              <a:t>Gli accordi trasformativi non hanno avuto alcun effetto sul comportamento dei ricercatori che restano inconsapevoli rispetto ai costi</a:t>
            </a:r>
          </a:p>
          <a:p>
            <a:pPr algn="ctr"/>
            <a:endParaRPr lang="it-IT" dirty="0"/>
          </a:p>
          <a:p>
            <a:pPr algn="ctr"/>
            <a:r>
              <a:rPr lang="it-IT" dirty="0"/>
              <a:t>Gli accordi trasformativi hanno amplificato le disuguaglianze fra Paesi ricchi e Paesi meno ricchi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F4E415C-C87D-D954-06E6-F6E7BFAD12DD}"/>
              </a:ext>
            </a:extLst>
          </p:cNvPr>
          <p:cNvSpPr/>
          <p:nvPr/>
        </p:nvSpPr>
        <p:spPr>
          <a:xfrm>
            <a:off x="0" y="206477"/>
            <a:ext cx="7334864" cy="9832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800" dirty="0"/>
              <a:t>Il punto di vista delle istituzioni</a:t>
            </a:r>
          </a:p>
        </p:txBody>
      </p:sp>
    </p:spTree>
    <p:extLst>
      <p:ext uri="{BB962C8B-B14F-4D97-AF65-F5344CB8AC3E}">
        <p14:creationId xmlns:p14="http://schemas.microsoft.com/office/powerpoint/2010/main" val="13461615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26C1D3B-1F4E-9366-1FBE-BA4C4E3EC695}"/>
              </a:ext>
            </a:extLst>
          </p:cNvPr>
          <p:cNvSpPr/>
          <p:nvPr/>
        </p:nvSpPr>
        <p:spPr>
          <a:xfrm>
            <a:off x="0" y="304799"/>
            <a:ext cx="6715432" cy="1229033"/>
          </a:xfrm>
          <a:prstGeom prst="rect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800" dirty="0"/>
              <a:t>Il punto di vista degli editori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D93AA03-76D4-47AB-80C9-769B345D7E78}"/>
              </a:ext>
            </a:extLst>
          </p:cNvPr>
          <p:cNvSpPr/>
          <p:nvPr/>
        </p:nvSpPr>
        <p:spPr>
          <a:xfrm>
            <a:off x="-1" y="1789471"/>
            <a:ext cx="10864645" cy="50685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/>
              <a:t>Attraverso gli accordi trasformativi:</a:t>
            </a:r>
          </a:p>
          <a:p>
            <a:endParaRPr lang="it-IT" dirty="0"/>
          </a:p>
          <a:p>
            <a:r>
              <a:rPr lang="it-IT" dirty="0"/>
              <a:t>Si garantiscono </a:t>
            </a:r>
            <a:r>
              <a:rPr lang="it-IT" b="1" dirty="0"/>
              <a:t>entrate fisse </a:t>
            </a:r>
            <a:r>
              <a:rPr lang="it-IT" dirty="0"/>
              <a:t>attraverso contratti pluriennali senza dover avviare nuovi servizi o cercare nuovi clienti</a:t>
            </a:r>
          </a:p>
          <a:p>
            <a:endParaRPr lang="it-IT" dirty="0"/>
          </a:p>
          <a:p>
            <a:r>
              <a:rPr lang="it-IT" dirty="0"/>
              <a:t>Attraverso i consorzi si interfacciano con </a:t>
            </a:r>
            <a:r>
              <a:rPr lang="it-IT" b="1" dirty="0"/>
              <a:t>un solo soggetto (il consorzio) </a:t>
            </a:r>
            <a:r>
              <a:rPr lang="it-IT" dirty="0"/>
              <a:t>riducendo il carico amministrativo.</a:t>
            </a:r>
          </a:p>
          <a:p>
            <a:endParaRPr lang="it-IT" dirty="0"/>
          </a:p>
          <a:p>
            <a:r>
              <a:rPr lang="it-IT" dirty="0"/>
              <a:t>Evitano il </a:t>
            </a:r>
            <a:r>
              <a:rPr lang="it-IT" b="1" dirty="0"/>
              <a:t>sistema delle APC </a:t>
            </a:r>
            <a:r>
              <a:rPr lang="it-IT" dirty="0"/>
              <a:t>che causa un enorme carico amministrativo e </a:t>
            </a:r>
            <a:r>
              <a:rPr lang="it-IT" b="1" dirty="0"/>
              <a:t>mina il rapporto</a:t>
            </a:r>
            <a:r>
              <a:rPr lang="it-IT" dirty="0"/>
              <a:t> con gli autori</a:t>
            </a:r>
          </a:p>
          <a:p>
            <a:endParaRPr lang="it-IT" dirty="0"/>
          </a:p>
          <a:p>
            <a:r>
              <a:rPr lang="it-IT" dirty="0"/>
              <a:t>Non c’è alcuna evidenza della </a:t>
            </a:r>
            <a:r>
              <a:rPr lang="it-IT" b="1" dirty="0"/>
              <a:t>trasformazione</a:t>
            </a:r>
          </a:p>
          <a:p>
            <a:endParaRPr lang="it-IT" b="1" dirty="0"/>
          </a:p>
          <a:p>
            <a:r>
              <a:rPr lang="it-IT" b="1" dirty="0"/>
              <a:t>Gli autori non hanno alcuna consapevolezza dei costi. La facilità di pubblicare in questa modalità li porta a richiedere/pretendere il rinnovo di questa modalità contrattuale</a:t>
            </a:r>
          </a:p>
          <a:p>
            <a:endParaRPr lang="it-IT" b="1" dirty="0"/>
          </a:p>
          <a:p>
            <a:r>
              <a:rPr lang="it-IT" b="1" dirty="0"/>
              <a:t>L’open access dei contratti trasformativi ha finito per consolidare quei fenomeni distorsivi per combattere i quali era nato</a:t>
            </a:r>
          </a:p>
          <a:p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051833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1A0D76-50A2-C153-03D2-175F38932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602658"/>
            <a:ext cx="10177272" cy="3569110"/>
          </a:xfrm>
        </p:spPr>
        <p:txBody>
          <a:bodyPr>
            <a:normAutofit fontScale="90000"/>
          </a:bodyPr>
          <a:lstStyle/>
          <a:p>
            <a:r>
              <a:rPr lang="it-IT" dirty="0"/>
              <a:t>Stiamo facendo le considerazioni corrette?</a:t>
            </a:r>
            <a:br>
              <a:rPr lang="it-IT" dirty="0"/>
            </a:br>
            <a:r>
              <a:rPr lang="it-IT" dirty="0"/>
              <a:t>E’ sufficiente dire che </a:t>
            </a:r>
            <a:r>
              <a:rPr lang="it-IT" b="1" dirty="0"/>
              <a:t>il numero di pubblicazioni open access </a:t>
            </a:r>
            <a:r>
              <a:rPr lang="it-IT" dirty="0"/>
              <a:t>in Italia è aumentato?</a:t>
            </a:r>
          </a:p>
        </p:txBody>
      </p:sp>
    </p:spTree>
    <p:extLst>
      <p:ext uri="{BB962C8B-B14F-4D97-AF65-F5344CB8AC3E}">
        <p14:creationId xmlns:p14="http://schemas.microsoft.com/office/powerpoint/2010/main" val="3960257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6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7095179-C7C9-6D86-87B8-3F4283C3F8EC}"/>
              </a:ext>
            </a:extLst>
          </p:cNvPr>
          <p:cNvSpPr/>
          <p:nvPr/>
        </p:nvSpPr>
        <p:spPr>
          <a:xfrm>
            <a:off x="435309" y="1269636"/>
            <a:ext cx="4023360" cy="32041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Che </a:t>
            </a:r>
            <a:r>
              <a:rPr lang="en-US" sz="4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cosa</a:t>
            </a:r>
            <a:r>
              <a:rPr lang="en-US" sz="4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stiamo</a:t>
            </a:r>
            <a:r>
              <a:rPr lang="en-US" sz="4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acquistando</a:t>
            </a:r>
            <a:r>
              <a:rPr lang="en-US" sz="4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0AA96D7-84D6-A793-7259-13C3EF166846}"/>
              </a:ext>
            </a:extLst>
          </p:cNvPr>
          <p:cNvSpPr/>
          <p:nvPr/>
        </p:nvSpPr>
        <p:spPr>
          <a:xfrm>
            <a:off x="7646796" y="1883425"/>
            <a:ext cx="4220307" cy="24430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Un oceano di conoscenza in cui galleggia una quantità allarmante di spazzatura (</a:t>
            </a:r>
            <a:r>
              <a:rPr lang="it-IT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Atlantic</a:t>
            </a:r>
            <a:r>
              <a:rPr lang="it-IT" dirty="0"/>
              <a:t>)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580A162-CA17-A742-C33C-B34E77036701}"/>
              </a:ext>
            </a:extLst>
          </p:cNvPr>
          <p:cNvSpPr txBox="1"/>
          <p:nvPr/>
        </p:nvSpPr>
        <p:spPr>
          <a:xfrm>
            <a:off x="344129" y="6381135"/>
            <a:ext cx="4365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Immagine prodotta con </a:t>
            </a:r>
            <a:r>
              <a:rPr lang="it-IT" dirty="0" err="1"/>
              <a:t>Chatgpt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77987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13EC754-2D3A-C039-09DA-62257A7819E6}"/>
              </a:ext>
            </a:extLst>
          </p:cNvPr>
          <p:cNvSpPr/>
          <p:nvPr/>
        </p:nvSpPr>
        <p:spPr>
          <a:xfrm>
            <a:off x="477981" y="1122363"/>
            <a:ext cx="4023360" cy="3204134"/>
          </a:xfrm>
          <a:prstGeom prst="rect">
            <a:avLst/>
          </a:prstGeom>
          <a:solidFill>
            <a:srgbClr val="23B94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Che cosa stiamo acquistando?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46E5303-F7C9-B3E0-750B-F72F33FD1A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626" t="15238" r="19478" b="8424"/>
          <a:stretch/>
        </p:blipFill>
        <p:spPr>
          <a:xfrm>
            <a:off x="4864608" y="978554"/>
            <a:ext cx="6846363" cy="47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13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9E5667-F578-8FD9-4AB4-91B0F66B5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17517EF-BD4D-4055-BDB4-A322C5356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304802"/>
            <a:ext cx="11097349" cy="1573149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9869F32-54E5-7FBA-C8FE-4579EECE94EA}"/>
              </a:ext>
            </a:extLst>
          </p:cNvPr>
          <p:cNvSpPr/>
          <p:nvPr/>
        </p:nvSpPr>
        <p:spPr>
          <a:xfrm>
            <a:off x="901690" y="405575"/>
            <a:ext cx="643041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Che cosa stiamo acquistando?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764424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130604" y="1071836"/>
            <a:ext cx="102145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FB473AD-82F1-4028-42DF-FF64FBCF79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214" r="1427" b="6080"/>
          <a:stretch/>
        </p:blipFill>
        <p:spPr>
          <a:xfrm>
            <a:off x="1473831" y="2091095"/>
            <a:ext cx="9247803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08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8B66A552-18E9-1DF9-2E64-844D09807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7163" y="919621"/>
            <a:ext cx="6976804" cy="95249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EE0810C-6833-1852-DC3F-E4C30E1E5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34" y="440011"/>
            <a:ext cx="3881895" cy="5498368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EB292F0C-AC87-3FA6-E2DD-559BF3E3E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162" y="2740139"/>
            <a:ext cx="7173315" cy="1534177"/>
          </a:xfrm>
          <a:prstGeom prst="rect">
            <a:avLst/>
          </a:prstGeom>
        </p:spPr>
      </p:pic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96D08D73-D9E6-FDDA-D5B5-B55D3C870CFB}"/>
              </a:ext>
            </a:extLst>
          </p:cNvPr>
          <p:cNvCxnSpPr/>
          <p:nvPr/>
        </p:nvCxnSpPr>
        <p:spPr>
          <a:xfrm>
            <a:off x="8295565" y="1333305"/>
            <a:ext cx="27418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90212DC9-9A3C-DD18-DFEB-03A13495E1FC}"/>
              </a:ext>
            </a:extLst>
          </p:cNvPr>
          <p:cNvCxnSpPr/>
          <p:nvPr/>
        </p:nvCxnSpPr>
        <p:spPr>
          <a:xfrm>
            <a:off x="5698290" y="1520890"/>
            <a:ext cx="37882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D398A072-41CF-79B9-413B-BB92E2341C4C}"/>
              </a:ext>
            </a:extLst>
          </p:cNvPr>
          <p:cNvCxnSpPr/>
          <p:nvPr/>
        </p:nvCxnSpPr>
        <p:spPr>
          <a:xfrm>
            <a:off x="8880028" y="3097763"/>
            <a:ext cx="26205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3217C08E-1C00-4FCA-9389-4071ABCF1E96}"/>
              </a:ext>
            </a:extLst>
          </p:cNvPr>
          <p:cNvCxnSpPr/>
          <p:nvPr/>
        </p:nvCxnSpPr>
        <p:spPr>
          <a:xfrm>
            <a:off x="5225143" y="3312368"/>
            <a:ext cx="5458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103A2689-018C-918D-115A-C85E36E6BFE4}"/>
              </a:ext>
            </a:extLst>
          </p:cNvPr>
          <p:cNvCxnSpPr/>
          <p:nvPr/>
        </p:nvCxnSpPr>
        <p:spPr>
          <a:xfrm>
            <a:off x="5113175" y="3525024"/>
            <a:ext cx="54850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tangolo 4">
            <a:extLst>
              <a:ext uri="{FF2B5EF4-FFF2-40B4-BE49-F238E27FC236}">
                <a16:creationId xmlns:a16="http://schemas.microsoft.com/office/drawing/2014/main" id="{3A5E2DD6-0180-1FF2-CE36-ABE971C4D804}"/>
              </a:ext>
            </a:extLst>
          </p:cNvPr>
          <p:cNvSpPr/>
          <p:nvPr/>
        </p:nvSpPr>
        <p:spPr>
          <a:xfrm>
            <a:off x="5113175" y="4534678"/>
            <a:ext cx="6670792" cy="12876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Il report documenta come a </a:t>
            </a:r>
            <a:r>
              <a:rPr lang="en-US" dirty="0" err="1"/>
              <a:t>partire</a:t>
            </a:r>
            <a:r>
              <a:rPr lang="en-US" dirty="0"/>
              <a:t> </a:t>
            </a:r>
            <a:r>
              <a:rPr lang="en-US" dirty="0" err="1"/>
              <a:t>dalla</a:t>
            </a:r>
            <a:r>
              <a:rPr lang="en-US" dirty="0"/>
              <a:t> </a:t>
            </a:r>
            <a:r>
              <a:rPr lang="en-US" dirty="0" err="1"/>
              <a:t>introduzione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ASN il </a:t>
            </a:r>
            <a:r>
              <a:rPr lang="en-US" dirty="0" err="1"/>
              <a:t>numero</a:t>
            </a:r>
            <a:r>
              <a:rPr lang="en-US" dirty="0"/>
              <a:t> di </a:t>
            </a:r>
            <a:r>
              <a:rPr lang="en-US" dirty="0" err="1"/>
              <a:t>pubblicazioni</a:t>
            </a:r>
            <a:r>
              <a:rPr lang="en-US" dirty="0"/>
              <a:t> </a:t>
            </a:r>
            <a:r>
              <a:rPr lang="en-US" dirty="0" err="1"/>
              <a:t>sia</a:t>
            </a:r>
            <a:r>
              <a:rPr lang="en-US" dirty="0"/>
              <a:t> </a:t>
            </a:r>
            <a:r>
              <a:rPr lang="en-US" dirty="0" err="1"/>
              <a:t>aumentato</a:t>
            </a:r>
            <a:r>
              <a:rPr lang="en-US" dirty="0"/>
              <a:t>. E’ un bene?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26458891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77212-3C90-EA32-9327-55C56F883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EB2AD8-9019-BEA9-97A0-7214983D2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602658"/>
            <a:ext cx="10177272" cy="3569110"/>
          </a:xfrm>
        </p:spPr>
        <p:txBody>
          <a:bodyPr>
            <a:normAutofit fontScale="90000"/>
          </a:bodyPr>
          <a:lstStyle/>
          <a:p>
            <a:r>
              <a:rPr lang="it-IT" dirty="0"/>
              <a:t>Stiamo facendo le considerazioni corrette?</a:t>
            </a:r>
            <a:br>
              <a:rPr lang="it-IT" dirty="0"/>
            </a:br>
            <a:r>
              <a:rPr lang="it-IT" dirty="0"/>
              <a:t>E’ sufficiente dire che </a:t>
            </a:r>
            <a:r>
              <a:rPr lang="it-IT" b="1" dirty="0"/>
              <a:t>il numero di pubblicazioni </a:t>
            </a:r>
            <a:r>
              <a:rPr lang="it-IT" dirty="0"/>
              <a:t>in Italia è aumentato? E gli effetti distorsivi?</a:t>
            </a:r>
          </a:p>
        </p:txBody>
      </p:sp>
    </p:spTree>
    <p:extLst>
      <p:ext uri="{BB962C8B-B14F-4D97-AF65-F5344CB8AC3E}">
        <p14:creationId xmlns:p14="http://schemas.microsoft.com/office/powerpoint/2010/main" val="20092345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screenshot">
            <a:extLst>
              <a:ext uri="{FF2B5EF4-FFF2-40B4-BE49-F238E27FC236}">
                <a16:creationId xmlns:a16="http://schemas.microsoft.com/office/drawing/2014/main" id="{F6C63B88-7BDD-CF1E-C09B-261074E1F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0051" y="412460"/>
            <a:ext cx="6641171" cy="6641171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A5970FD3-FF64-CF53-BC56-48FD8528B1C5}"/>
              </a:ext>
            </a:extLst>
          </p:cNvPr>
          <p:cNvSpPr/>
          <p:nvPr/>
        </p:nvSpPr>
        <p:spPr>
          <a:xfrm>
            <a:off x="535259" y="1338147"/>
            <a:ext cx="3627863" cy="5075044"/>
          </a:xfrm>
          <a:prstGeom prst="rect">
            <a:avLst/>
          </a:prstGeom>
          <a:solidFill>
            <a:srgbClr val="23B94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effetti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della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introduzione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della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legge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Gelmini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sistema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nazionale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(in confront con 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Paesi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del G-10): inwardness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https://journals.plos.org/plosone/article?id=10.1371/journal.pone.0221212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6315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Bird's eye view of a river in a lush forest">
            <a:extLst>
              <a:ext uri="{FF2B5EF4-FFF2-40B4-BE49-F238E27FC236}">
                <a16:creationId xmlns:a16="http://schemas.microsoft.com/office/drawing/2014/main" id="{03D599E8-4183-C680-CDE7-87CAFEEB72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730"/>
          <a:stretch/>
        </p:blipFill>
        <p:spPr>
          <a:xfrm>
            <a:off x="20" y="54009"/>
            <a:ext cx="12191980" cy="6857999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B10929AE-8595-00B8-F7AF-84743AA71DD7}"/>
              </a:ext>
            </a:extLst>
          </p:cNvPr>
          <p:cNvSpPr/>
          <p:nvPr/>
        </p:nvSpPr>
        <p:spPr>
          <a:xfrm>
            <a:off x="0" y="517458"/>
            <a:ext cx="10703073" cy="696710"/>
          </a:xfrm>
          <a:prstGeom prst="rect">
            <a:avLst/>
          </a:prstGeom>
          <a:solidFill>
            <a:srgbClr val="23B94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70000" lnSpcReduction="20000"/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Il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modello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PRC come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alternativa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ai silos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editoriali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1854F33-833B-0140-3303-3CA4417010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A10C0901-C031-49D9-A3F7-EF4920F8C8D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12" descr="BioRxiv">
            <a:extLst>
              <a:ext uri="{FF2B5EF4-FFF2-40B4-BE49-F238E27FC236}">
                <a16:creationId xmlns:a16="http://schemas.microsoft.com/office/drawing/2014/main" id="{7EA90B01-8E97-933C-CC4B-3221CBB49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45" y="2168916"/>
            <a:ext cx="1771284" cy="613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BF008C1-1341-F6C8-96D0-C74E4266DD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106" y="2045158"/>
            <a:ext cx="3338808" cy="86106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47C1006-B709-1BAC-47BE-D60B4397C6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001" y="3240121"/>
            <a:ext cx="2202371" cy="594412"/>
          </a:xfrm>
          <a:prstGeom prst="rect">
            <a:avLst/>
          </a:prstGeom>
        </p:spPr>
      </p:pic>
      <p:pic>
        <p:nvPicPr>
          <p:cNvPr id="9" name="Picture 2" descr="Review Commons">
            <a:extLst>
              <a:ext uri="{FF2B5EF4-FFF2-40B4-BE49-F238E27FC236}">
                <a16:creationId xmlns:a16="http://schemas.microsoft.com/office/drawing/2014/main" id="{2139CE17-E446-EF27-85FC-BD65E8DAA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0106" y="2938329"/>
            <a:ext cx="1939835" cy="1068888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2B14CF-5F4A-1164-5E51-80122CFE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0106" y="4402304"/>
            <a:ext cx="2410097" cy="57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light logo">
            <a:extLst>
              <a:ext uri="{FF2B5EF4-FFF2-40B4-BE49-F238E27FC236}">
                <a16:creationId xmlns:a16="http://schemas.microsoft.com/office/drawing/2014/main" id="{B264E6AC-7CB3-968D-8207-7C410958E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919" y="1890161"/>
            <a:ext cx="4029075" cy="95250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026" name="Picture 2" descr="eLife logo">
            <a:extLst>
              <a:ext uri="{FF2B5EF4-FFF2-40B4-BE49-F238E27FC236}">
                <a16:creationId xmlns:a16="http://schemas.microsoft.com/office/drawing/2014/main" id="{75F6DC70-F395-CDFC-A216-206803828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513" y="3348758"/>
            <a:ext cx="1295400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97CF436D-E884-B723-C928-5F328AE2B5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36699" y="4405846"/>
            <a:ext cx="2619375" cy="80486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240DF840-9EBD-06F8-30F0-810B082B84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9001" y="4402304"/>
            <a:ext cx="285750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325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F174D887-4794-DF3F-55A7-1C1414D0E0CD}"/>
              </a:ext>
            </a:extLst>
          </p:cNvPr>
          <p:cNvSpPr/>
          <p:nvPr/>
        </p:nvSpPr>
        <p:spPr>
          <a:xfrm>
            <a:off x="0" y="353962"/>
            <a:ext cx="6705600" cy="112087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dirty="0"/>
              <a:t>Conclusioni provvisorie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E42E553-D99F-3808-AE21-AC4B655DD102}"/>
              </a:ext>
            </a:extLst>
          </p:cNvPr>
          <p:cNvSpPr/>
          <p:nvPr/>
        </p:nvSpPr>
        <p:spPr>
          <a:xfrm>
            <a:off x="285135" y="2330245"/>
            <a:ext cx="3165988" cy="40885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99AE704-AD5C-6826-3534-FBF666D1B065}"/>
              </a:ext>
            </a:extLst>
          </p:cNvPr>
          <p:cNvSpPr/>
          <p:nvPr/>
        </p:nvSpPr>
        <p:spPr>
          <a:xfrm>
            <a:off x="4075470" y="2359741"/>
            <a:ext cx="3165988" cy="40590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BA8F40A-E886-4B42-93D4-2EDF397FC8DF}"/>
              </a:ext>
            </a:extLst>
          </p:cNvPr>
          <p:cNvSpPr/>
          <p:nvPr/>
        </p:nvSpPr>
        <p:spPr>
          <a:xfrm>
            <a:off x="7865806" y="2330245"/>
            <a:ext cx="3165988" cy="40590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 descr="Immagine che contiene nero, oscurità">
            <a:extLst>
              <a:ext uri="{FF2B5EF4-FFF2-40B4-BE49-F238E27FC236}">
                <a16:creationId xmlns:a16="http://schemas.microsoft.com/office/drawing/2014/main" id="{3BB45616-D64E-872B-DDCD-4A8435A8A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24" y="2554234"/>
            <a:ext cx="914095" cy="914095"/>
          </a:xfrm>
          <a:prstGeom prst="rect">
            <a:avLst/>
          </a:prstGeom>
        </p:spPr>
      </p:pic>
      <p:pic>
        <p:nvPicPr>
          <p:cNvPr id="9" name="Immagine 8" descr="Immagine che contiene nero, oscurità&#10;&#10;Il contenuto generato dall'IA potrebbe non essere corretto.">
            <a:extLst>
              <a:ext uri="{FF2B5EF4-FFF2-40B4-BE49-F238E27FC236}">
                <a16:creationId xmlns:a16="http://schemas.microsoft.com/office/drawing/2014/main" id="{339BB224-1630-90E1-0793-7B2DE0DBE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298" y="2443621"/>
            <a:ext cx="1024708" cy="1024708"/>
          </a:xfrm>
          <a:prstGeom prst="rect">
            <a:avLst/>
          </a:prstGeom>
        </p:spPr>
      </p:pic>
      <p:pic>
        <p:nvPicPr>
          <p:cNvPr id="13" name="Immagine 12" descr="Immagine che contiene simbolo, Elementi grafici, cerchio, logo&#10;&#10;Il contenuto generato dall'IA potrebbe non essere corretto.">
            <a:extLst>
              <a:ext uri="{FF2B5EF4-FFF2-40B4-BE49-F238E27FC236}">
                <a16:creationId xmlns:a16="http://schemas.microsoft.com/office/drawing/2014/main" id="{182958BA-FE92-F89B-F8CF-D3DA2086EC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834" y="2554234"/>
            <a:ext cx="916863" cy="916863"/>
          </a:xfrm>
          <a:prstGeom prst="rect">
            <a:avLst/>
          </a:prstGeom>
        </p:spPr>
      </p:pic>
      <p:pic>
        <p:nvPicPr>
          <p:cNvPr id="15" name="Immagine 14" descr="Immagine che contiene nero, oscurità&#10;&#10;Il contenuto generato dall'IA potrebbe non essere corretto.">
            <a:extLst>
              <a:ext uri="{FF2B5EF4-FFF2-40B4-BE49-F238E27FC236}">
                <a16:creationId xmlns:a16="http://schemas.microsoft.com/office/drawing/2014/main" id="{DF5E6EED-8BEB-9D68-CC3A-0B20D2337E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988" y="2554234"/>
            <a:ext cx="1024708" cy="1024708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3FBFC2B-A102-3B22-AA89-759378F3BE71}"/>
              </a:ext>
            </a:extLst>
          </p:cNvPr>
          <p:cNvSpPr txBox="1"/>
          <p:nvPr/>
        </p:nvSpPr>
        <p:spPr>
          <a:xfrm>
            <a:off x="359030" y="3556492"/>
            <a:ext cx="301819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Valorizzare tutti gli aspetti della ricerca, in particolare la trasparenza e la apertura</a:t>
            </a:r>
          </a:p>
          <a:p>
            <a:endParaRPr lang="it-IT" sz="1600" dirty="0"/>
          </a:p>
          <a:p>
            <a:r>
              <a:rPr lang="it-IT" sz="1600" dirty="0"/>
              <a:t>Promuovere e aderire a modelli basati su infrastrutture aperte abbandonando i silos editoriali</a:t>
            </a:r>
          </a:p>
          <a:p>
            <a:endParaRPr lang="it-IT" sz="1600" dirty="0"/>
          </a:p>
          <a:p>
            <a:r>
              <a:rPr lang="it-IT" sz="1600" dirty="0"/>
              <a:t>Considerare i risultati negativi come risultati</a:t>
            </a:r>
          </a:p>
          <a:p>
            <a:endParaRPr lang="it-IT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A0A8B802-9B49-5D6F-EED4-0FDFED0BDE82}"/>
              </a:ext>
            </a:extLst>
          </p:cNvPr>
          <p:cNvSpPr txBox="1"/>
          <p:nvPr/>
        </p:nvSpPr>
        <p:spPr>
          <a:xfrm>
            <a:off x="4149365" y="3504873"/>
            <a:ext cx="301819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Valorizzare tutti gli aspetti della ricerca, in particolare la trasparenza e la apertura</a:t>
            </a:r>
          </a:p>
          <a:p>
            <a:endParaRPr lang="it-IT" sz="1600" dirty="0"/>
          </a:p>
          <a:p>
            <a:r>
              <a:rPr lang="it-IT" sz="1600" dirty="0"/>
              <a:t>Abbandonare sistemi quantitativi di valutazione promuovendo la discussione pubblica</a:t>
            </a:r>
          </a:p>
          <a:p>
            <a:endParaRPr lang="it-IT" sz="1600" dirty="0"/>
          </a:p>
          <a:p>
            <a:r>
              <a:rPr lang="it-IT" sz="1600" dirty="0"/>
              <a:t>Finanziare modelli basati su infrastrutture aperte e interoperabili</a:t>
            </a:r>
          </a:p>
          <a:p>
            <a:endParaRPr lang="it-IT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A2B61372-7EE5-C9BD-0550-BDC1F0AE31E9}"/>
              </a:ext>
            </a:extLst>
          </p:cNvPr>
          <p:cNvSpPr txBox="1"/>
          <p:nvPr/>
        </p:nvSpPr>
        <p:spPr>
          <a:xfrm>
            <a:off x="8013596" y="3504873"/>
            <a:ext cx="30181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Limitarsi ad offrire servizi alle istituzioni e ai ricercatori </a:t>
            </a:r>
            <a:r>
              <a:rPr lang="it-IT" sz="1600"/>
              <a:t>a prezzi </a:t>
            </a:r>
            <a:r>
              <a:rPr lang="it-IT" sz="1600" dirty="0"/>
              <a:t>sostenibili, senza intromettersi nei processi di validazione e valutazione.</a:t>
            </a:r>
          </a:p>
        </p:txBody>
      </p:sp>
    </p:spTree>
    <p:extLst>
      <p:ext uri="{BB962C8B-B14F-4D97-AF65-F5344CB8AC3E}">
        <p14:creationId xmlns:p14="http://schemas.microsoft.com/office/powerpoint/2010/main" val="35321923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AccentBoxVTI">
  <a:themeElements>
    <a:clrScheme name="AnalogousFromDarkSeedLeftStep">
      <a:dk1>
        <a:srgbClr val="000000"/>
      </a:dk1>
      <a:lt1>
        <a:srgbClr val="FFFFFF"/>
      </a:lt1>
      <a:dk2>
        <a:srgbClr val="413324"/>
      </a:dk2>
      <a:lt2>
        <a:srgbClr val="E8E2E7"/>
      </a:lt2>
      <a:accent1>
        <a:srgbClr val="23B941"/>
      </a:accent1>
      <a:accent2>
        <a:srgbClr val="39B716"/>
      </a:accent2>
      <a:accent3>
        <a:srgbClr val="7CB121"/>
      </a:accent3>
      <a:accent4>
        <a:srgbClr val="ABA415"/>
      </a:accent4>
      <a:accent5>
        <a:srgbClr val="E28B26"/>
      </a:accent5>
      <a:accent6>
        <a:srgbClr val="D32F1A"/>
      </a:accent6>
      <a:hlink>
        <a:srgbClr val="9D7E34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3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G presentation template_May2016" id="{A05FFAB7-70A7-4056-A1B1-4A97DB12E671}" vid="{08F92817-F9E0-4D0F-8695-0DD92EC9D42C}"/>
    </a:ext>
  </a:ext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795</Words>
  <Application>Microsoft Office PowerPoint</Application>
  <PresentationFormat>Widescreen</PresentationFormat>
  <Paragraphs>100</Paragraphs>
  <Slides>28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28</vt:i4>
      </vt:variant>
    </vt:vector>
  </HeadingPairs>
  <TitlesOfParts>
    <vt:vector size="40" baseType="lpstr">
      <vt:lpstr>Aptos</vt:lpstr>
      <vt:lpstr>Aptos Display</vt:lpstr>
      <vt:lpstr>Arial</vt:lpstr>
      <vt:lpstr>Avenir Next LT Pro</vt:lpstr>
      <vt:lpstr>Calibri</vt:lpstr>
      <vt:lpstr>Calibri Light</vt:lpstr>
      <vt:lpstr>Inter</vt:lpstr>
      <vt:lpstr>Source sans pro </vt:lpstr>
      <vt:lpstr>Tema di Office</vt:lpstr>
      <vt:lpstr>AccentBoxVTI</vt:lpstr>
      <vt:lpstr>3_Tema di Office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Stiamo facendo le considerazioni corrette? E’ sufficiente dire che il numero di pubblicazioni open access in Italia è aumentato?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Stiamo facendo le considerazioni corrette? E’ sufficiente dire che il numero di pubblicazioni in Italia è aumentato? E gli effetti distorsivi?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Revisore</dc:creator>
  <cp:lastModifiedBy>Revisore</cp:lastModifiedBy>
  <cp:revision>8</cp:revision>
  <dcterms:created xsi:type="dcterms:W3CDTF">2025-04-22T07:24:35Z</dcterms:created>
  <dcterms:modified xsi:type="dcterms:W3CDTF">2025-05-07T05:57:29Z</dcterms:modified>
</cp:coreProperties>
</file>