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79" r:id="rId4"/>
    <p:sldId id="273" r:id="rId5"/>
    <p:sldId id="272" r:id="rId6"/>
    <p:sldId id="275" r:id="rId7"/>
    <p:sldId id="276" r:id="rId8"/>
    <p:sldId id="277" r:id="rId9"/>
    <p:sldId id="281" r:id="rId10"/>
    <p:sldId id="280" r:id="rId11"/>
    <p:sldId id="283" r:id="rId12"/>
  </p:sldIdLst>
  <p:sldSz cx="12192000" cy="6858000"/>
  <p:notesSz cx="6858000" cy="9144000"/>
  <p:defaultTextStyle>
    <a:defPPr>
      <a:defRPr lang="nl-NL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03"/>
    <p:restoredTop sz="94734"/>
  </p:normalViewPr>
  <p:slideViewPr>
    <p:cSldViewPr snapToGrid="0" snapToObjects="1">
      <p:cViewPr>
        <p:scale>
          <a:sx n="110" d="100"/>
          <a:sy n="110" d="100"/>
        </p:scale>
        <p:origin x="496" y="162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723BD50-DF1B-D14C-AFDA-9B3167AD3A48}" type="datetimeFigureOut">
              <a:rPr lang="nl-NL"/>
              <a:t>23-04-2025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nl-NL"/>
              <a:t>Klikken om de tekststijl van het model te bewerken</a:t>
            </a:r>
            <a:endParaRPr/>
          </a:p>
          <a:p>
            <a:pPr lvl="1">
              <a:defRPr/>
            </a:pPr>
            <a:r>
              <a:rPr lang="nl-NL"/>
              <a:t>Tweede niveau</a:t>
            </a:r>
            <a:endParaRPr/>
          </a:p>
          <a:p>
            <a:pPr lvl="2">
              <a:defRPr/>
            </a:pPr>
            <a:r>
              <a:rPr lang="nl-NL"/>
              <a:t>Derde niveau</a:t>
            </a:r>
            <a:endParaRPr/>
          </a:p>
          <a:p>
            <a:pPr lvl="3">
              <a:defRPr/>
            </a:pPr>
            <a:r>
              <a:rPr lang="nl-NL"/>
              <a:t>Vierde niveau</a:t>
            </a:r>
            <a:endParaRPr/>
          </a:p>
          <a:p>
            <a:pPr lvl="4">
              <a:defRPr/>
            </a:pPr>
            <a:r>
              <a:rPr lang="nl-NL"/>
              <a:t>Vijfde niveau</a:t>
            </a:r>
            <a:endParaRPr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E425721-C4BE-9640-9AC3-0C6434FE0F76}" type="slidenum">
              <a:rPr lang="nl-NL"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A890466-49F4-FB1F-AF6D-6D76819D5D79}" type="slidenum">
              <a:rPr/>
              <a:t>0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7C2C51C-105E-E311-CA46-481452763923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Cover Pag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auto">
          <a:xfrm>
            <a:off x="423013" y="1600200"/>
            <a:ext cx="9144000" cy="100647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5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/>
                <a:ea typeface="Roboto Light"/>
              </a:defRPr>
            </a:lvl1pPr>
          </a:lstStyle>
          <a:p>
            <a:pPr>
              <a:defRPr/>
            </a:pPr>
            <a:r>
              <a:rPr lang="nl-NL"/>
              <a:t>Here goes the title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23013" y="2825750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0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/>
                <a:ea typeface="Roboto Ligh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nl-NL"/>
              <a:t>Here goes the subtitle</a:t>
            </a:r>
          </a:p>
        </p:txBody>
      </p:sp>
      <p:sp>
        <p:nvSpPr>
          <p:cNvPr id="10" name="Ondertitel 2"/>
          <p:cNvSpPr txBox="1"/>
          <p:nvPr userDrawn="1"/>
        </p:nvSpPr>
        <p:spPr bwMode="auto">
          <a:xfrm>
            <a:off x="3178142" y="6229564"/>
            <a:ext cx="3471136" cy="628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000" b="0" i="0">
                <a:solidFill>
                  <a:schemeClr val="bg1"/>
                </a:solidFill>
                <a:latin typeface="Roboto Light"/>
                <a:ea typeface="Roboto Light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0" i="0">
                <a:solidFill>
                  <a:schemeClr val="tx1"/>
                </a:solidFill>
                <a:latin typeface="Roboto Ligh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0" i="0">
                <a:solidFill>
                  <a:schemeClr val="tx1"/>
                </a:solidFill>
                <a:latin typeface="Roboto Ligh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0" i="0">
                <a:solidFill>
                  <a:schemeClr val="tx1"/>
                </a:solidFill>
                <a:latin typeface="Roboto Ligh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0" i="0">
                <a:solidFill>
                  <a:schemeClr val="tx1"/>
                </a:solidFill>
                <a:latin typeface="Roboto Ligh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l-NL" sz="13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/>
                <a:ea typeface="Roboto Light"/>
              </a:rPr>
              <a:t>01 | 01 | 2023 by Name Surname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ext Pag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xfrm>
            <a:off x="9290222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41814595-6856-9B4E-BECB-F9B7E4876AE1}" type="slidenum">
              <a:rPr lang="nl-NL"/>
              <a:t>‹#›</a:t>
            </a:fld>
            <a:endParaRPr lang="nl-NL"/>
          </a:p>
        </p:txBody>
      </p:sp>
      <p:sp>
        <p:nvSpPr>
          <p:cNvPr id="14" name="Tekstvak 13"/>
          <p:cNvSpPr txBox="1"/>
          <p:nvPr userDrawn="1"/>
        </p:nvSpPr>
        <p:spPr bwMode="auto">
          <a:xfrm>
            <a:off x="282422" y="6441230"/>
            <a:ext cx="609805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sz="900" b="0" i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 Light"/>
              </a:rPr>
              <a:t>RSQKit</a:t>
            </a:r>
            <a:r>
              <a:rPr lang="nl-NL" sz="9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Light"/>
              </a:rPr>
              <a:t> </a:t>
            </a:r>
            <a:r>
              <a:rPr lang="nl-NL" sz="900" b="0" i="0" dirty="0">
                <a:solidFill>
                  <a:srgbClr val="CCAB30"/>
                </a:solidFill>
                <a:latin typeface="Helvetica Light"/>
              </a:rPr>
              <a:t>|</a:t>
            </a:r>
            <a:r>
              <a:rPr lang="nl-NL" sz="9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Light"/>
              </a:rPr>
              <a:t> Shoaib Sufi</a:t>
            </a:r>
          </a:p>
        </p:txBody>
      </p:sp>
      <p:sp>
        <p:nvSpPr>
          <p:cNvPr id="3" name="Tijdelijke aanduiding voor inhoud 3"/>
          <p:cNvSpPr>
            <a:spLocks noGrp="1"/>
          </p:cNvSpPr>
          <p:nvPr>
            <p:ph sz="half" idx="15"/>
          </p:nvPr>
        </p:nvSpPr>
        <p:spPr bwMode="auto">
          <a:xfrm>
            <a:off x="668190" y="2342990"/>
            <a:ext cx="10883727" cy="37126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Roboto Light"/>
                <a:ea typeface="Roboto Light"/>
              </a:defRPr>
            </a:lvl1pPr>
            <a:lvl2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2pPr>
            <a:lvl3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3pPr>
            <a:lvl4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4pPr>
            <a:lvl5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5pPr>
          </a:lstStyle>
          <a:p>
            <a:pPr lvl="0">
              <a:defRPr/>
            </a:pPr>
            <a:r>
              <a:rPr lang="nl-NL"/>
              <a:t>Klikken om de tekststijl van het model te bewerken</a:t>
            </a:r>
            <a:endParaRPr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668190" y="1007816"/>
            <a:ext cx="1088372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/>
                <a:ea typeface="Roboto Light"/>
              </a:defRPr>
            </a:lvl1pPr>
          </a:lstStyle>
          <a:p>
            <a:pPr>
              <a:defRPr/>
            </a:pPr>
            <a:r>
              <a:rPr lang="nl-NL"/>
              <a:t>Here goes a headline</a:t>
            </a:r>
            <a:endParaRPr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668193" y="1717482"/>
            <a:ext cx="1088372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/>
                <a:ea typeface="Roboto Light"/>
              </a:defRPr>
            </a:lvl1pPr>
          </a:lstStyle>
          <a:p>
            <a:pPr>
              <a:defRPr/>
            </a:pPr>
            <a:r>
              <a:rPr lang="nl-NL"/>
              <a:t>Here goes a sub-headline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ext + Image Pag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xfrm>
            <a:off x="9290222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41814595-6856-9B4E-BECB-F9B7E4876AE1}" type="slidenum">
              <a:rPr lang="nl-NL"/>
              <a:t>‹#›</a:t>
            </a:fld>
            <a:endParaRPr lang="nl-NL"/>
          </a:p>
        </p:txBody>
      </p:sp>
      <p:sp>
        <p:nvSpPr>
          <p:cNvPr id="14" name="Tekstvak 13"/>
          <p:cNvSpPr txBox="1"/>
          <p:nvPr userDrawn="1"/>
        </p:nvSpPr>
        <p:spPr bwMode="auto">
          <a:xfrm>
            <a:off x="282422" y="6441230"/>
            <a:ext cx="609805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sz="900" b="0" i="0">
                <a:solidFill>
                  <a:schemeClr val="tx1">
                    <a:lumMod val="85000"/>
                    <a:lumOff val="15000"/>
                  </a:schemeClr>
                </a:solidFill>
                <a:latin typeface="Helvetica Light"/>
              </a:rPr>
              <a:t>Presentation title </a:t>
            </a:r>
            <a:r>
              <a:rPr lang="nl-NL" sz="900" b="0" i="0">
                <a:solidFill>
                  <a:srgbClr val="CCAB30"/>
                </a:solidFill>
                <a:latin typeface="Helvetica Light"/>
              </a:rPr>
              <a:t>|</a:t>
            </a:r>
            <a:r>
              <a:rPr lang="nl-NL" sz="900" b="0" i="0">
                <a:solidFill>
                  <a:schemeClr val="tx1">
                    <a:lumMod val="85000"/>
                    <a:lumOff val="15000"/>
                  </a:schemeClr>
                </a:solidFill>
                <a:latin typeface="Helvetica Light"/>
              </a:rPr>
              <a:t> Name Surname</a:t>
            </a:r>
          </a:p>
        </p:txBody>
      </p:sp>
      <p:sp>
        <p:nvSpPr>
          <p:cNvPr id="2" name="Tijdelijke aanduiding voor inhoud 3"/>
          <p:cNvSpPr>
            <a:spLocks noGrp="1"/>
          </p:cNvSpPr>
          <p:nvPr>
            <p:ph sz="half" idx="15"/>
          </p:nvPr>
        </p:nvSpPr>
        <p:spPr bwMode="auto">
          <a:xfrm>
            <a:off x="668192" y="2343020"/>
            <a:ext cx="5712288" cy="371267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Roboto Light"/>
                <a:ea typeface="Roboto Light"/>
              </a:defRPr>
            </a:lvl1pPr>
            <a:lvl2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2pPr>
            <a:lvl3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3pPr>
            <a:lvl4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4pPr>
            <a:lvl5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5pPr>
          </a:lstStyle>
          <a:p>
            <a:pPr lvl="0">
              <a:defRPr/>
            </a:pPr>
            <a:r>
              <a:rPr lang="nl-NL"/>
              <a:t>Klikken om de tekststijl van het model te bewerken</a:t>
            </a:r>
            <a:endParaRPr/>
          </a:p>
        </p:txBody>
      </p:sp>
      <p:sp>
        <p:nvSpPr>
          <p:cNvPr id="4" name="Tijdelijke aanduiding voor afbeelding 2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6624662" y="2342991"/>
            <a:ext cx="4927256" cy="371267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 b="0" i="0">
                <a:solidFill>
                  <a:srgbClr val="80539A"/>
                </a:solidFill>
                <a:latin typeface="Roboto Light"/>
                <a:ea typeface="Roboto Light"/>
              </a:defRPr>
            </a:lvl1pPr>
          </a:lstStyle>
          <a:p>
            <a:pPr>
              <a:defRPr/>
            </a:pPr>
            <a:r>
              <a:rPr lang="nl-NL"/>
              <a:t>Insert Image  </a:t>
            </a:r>
            <a:endParaRPr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668190" y="1007816"/>
            <a:ext cx="1088372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/>
                <a:ea typeface="Roboto Light"/>
              </a:defRPr>
            </a:lvl1pPr>
          </a:lstStyle>
          <a:p>
            <a:pPr>
              <a:defRPr/>
            </a:pPr>
            <a:r>
              <a:rPr lang="nl-NL"/>
              <a:t>Here goes a headline</a:t>
            </a:r>
            <a:endParaRPr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668193" y="1717482"/>
            <a:ext cx="1088372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/>
                <a:ea typeface="Roboto Light"/>
              </a:defRPr>
            </a:lvl1pPr>
          </a:lstStyle>
          <a:p>
            <a:pPr>
              <a:defRPr/>
            </a:pPr>
            <a:r>
              <a:rPr lang="nl-NL"/>
              <a:t>Here goes a sub-headline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mage Page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xfrm>
            <a:off x="9290222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41814595-6856-9B4E-BECB-F9B7E4876AE1}" type="slidenum">
              <a:rPr lang="nl-NL"/>
              <a:t>‹#›</a:t>
            </a:fld>
            <a:endParaRPr lang="nl-NL"/>
          </a:p>
        </p:txBody>
      </p:sp>
      <p:sp>
        <p:nvSpPr>
          <p:cNvPr id="14" name="Tekstvak 13"/>
          <p:cNvSpPr txBox="1"/>
          <p:nvPr userDrawn="1"/>
        </p:nvSpPr>
        <p:spPr bwMode="auto">
          <a:xfrm>
            <a:off x="282422" y="6441230"/>
            <a:ext cx="609805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sz="900" b="0" i="0">
                <a:solidFill>
                  <a:schemeClr val="tx1">
                    <a:lumMod val="85000"/>
                    <a:lumOff val="15000"/>
                  </a:schemeClr>
                </a:solidFill>
                <a:latin typeface="Helvetica Light"/>
              </a:rPr>
              <a:t>Presentation title </a:t>
            </a:r>
            <a:r>
              <a:rPr lang="nl-NL" sz="900" b="0" i="0">
                <a:solidFill>
                  <a:srgbClr val="CCAB30"/>
                </a:solidFill>
                <a:latin typeface="Helvetica Light"/>
              </a:rPr>
              <a:t>|</a:t>
            </a:r>
            <a:r>
              <a:rPr lang="nl-NL" sz="900" b="0" i="0">
                <a:solidFill>
                  <a:schemeClr val="tx1">
                    <a:lumMod val="85000"/>
                    <a:lumOff val="15000"/>
                  </a:schemeClr>
                </a:solidFill>
                <a:latin typeface="Helvetica Light"/>
              </a:rPr>
              <a:t> Name Surname</a:t>
            </a:r>
          </a:p>
        </p:txBody>
      </p:sp>
      <p:sp>
        <p:nvSpPr>
          <p:cNvPr id="5" name="Tijdelijke aanduiding voor afbeelding 2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668191" y="2343020"/>
            <a:ext cx="10883725" cy="37126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 b="0" i="0">
                <a:solidFill>
                  <a:srgbClr val="80539A"/>
                </a:solidFill>
                <a:latin typeface="Roboto Light"/>
                <a:ea typeface="Roboto Light"/>
              </a:defRPr>
            </a:lvl1pPr>
          </a:lstStyle>
          <a:p>
            <a:pPr>
              <a:defRPr/>
            </a:pPr>
            <a:r>
              <a:rPr lang="nl-NL"/>
              <a:t>Insert Image  </a:t>
            </a:r>
            <a:endParaRPr/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668190" y="1007816"/>
            <a:ext cx="1088372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/>
                <a:ea typeface="Roboto Light"/>
              </a:defRPr>
            </a:lvl1pPr>
          </a:lstStyle>
          <a:p>
            <a:pPr>
              <a:defRPr/>
            </a:pPr>
            <a:r>
              <a:rPr lang="nl-NL"/>
              <a:t>Here goes a headline</a:t>
            </a:r>
            <a:endParaRPr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668193" y="1717482"/>
            <a:ext cx="1088372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/>
                <a:ea typeface="Roboto Light"/>
              </a:defRPr>
            </a:lvl1pPr>
          </a:lstStyle>
          <a:p>
            <a:pPr>
              <a:defRPr/>
            </a:pPr>
            <a:r>
              <a:rPr lang="nl-NL"/>
              <a:t>Here goes a sub-headline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mage Page 2">
    <p:bg>
      <p:bgPr>
        <a:blipFill>
          <a:blip r:embed="rId2"/>
          <a:tile tx="0" ty="0" sx="30000" sy="30000" flip="none" algn="tl"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 hasCustomPrompt="1"/>
          </p:nvPr>
        </p:nvSpPr>
        <p:spPr bwMode="auto">
          <a:xfrm>
            <a:off x="0" y="1"/>
            <a:ext cx="12192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80539A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nl-NL"/>
              <a:t>Insert image</a:t>
            </a:r>
            <a:endParaRPr/>
          </a:p>
          <a:p>
            <a:pPr>
              <a:defRPr/>
            </a:pPr>
            <a:endParaRPr lang="nl-NL"/>
          </a:p>
        </p:txBody>
      </p:sp>
      <p:sp>
        <p:nvSpPr>
          <p:cNvPr id="31" name="Platshållare för text 8"/>
          <p:cNvSpPr>
            <a:spLocks noGrp="1" noChangeAspect="1"/>
          </p:cNvSpPr>
          <p:nvPr>
            <p:ph type="body" sz="quarter" idx="11"/>
          </p:nvPr>
        </p:nvSpPr>
        <p:spPr bwMode="auto">
          <a:xfrm>
            <a:off x="304800" y="327025"/>
            <a:ext cx="3650751" cy="409575"/>
          </a:xfrm>
          <a:prstGeom prst="rect">
            <a:avLst/>
          </a:prstGeom>
          <a:blipFill>
            <a:blip r:embed="rId3"/>
            <a:stretch/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ivider Page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/>
          <p:cNvSpPr>
            <a:spLocks noGrp="1"/>
          </p:cNvSpPr>
          <p:nvPr>
            <p:ph type="pic" idx="1" hasCustomPrompt="1"/>
          </p:nvPr>
        </p:nvSpPr>
        <p:spPr bwMode="auto">
          <a:xfrm>
            <a:off x="6096000" y="0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80539A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nl-NL"/>
              <a:t>Insert image</a:t>
            </a:r>
            <a:endParaRPr/>
          </a:p>
          <a:p>
            <a:pPr>
              <a:defRPr/>
            </a:pPr>
            <a:endParaRPr lang="nl-NL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668192" y="1043412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/>
                <a:ea typeface="Roboto Light"/>
              </a:defRPr>
            </a:lvl1pPr>
          </a:lstStyle>
          <a:p>
            <a:pPr>
              <a:defRPr/>
            </a:pPr>
            <a:r>
              <a:rPr lang="nl-NL"/>
              <a:t>Here goes a headline</a:t>
            </a:r>
            <a:endParaRPr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668192" y="1753107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/>
                <a:ea typeface="Roboto Light"/>
              </a:defRPr>
            </a:lvl1pPr>
          </a:lstStyle>
          <a:p>
            <a:pPr>
              <a:defRPr/>
            </a:pPr>
            <a:r>
              <a:rPr lang="nl-NL"/>
              <a:t>Here goes a sub-headline</a:t>
            </a:r>
            <a:endParaRPr/>
          </a:p>
        </p:txBody>
      </p:sp>
      <p:sp>
        <p:nvSpPr>
          <p:cNvPr id="8" name="Tijdelijke aanduiding voor inhoud 3"/>
          <p:cNvSpPr>
            <a:spLocks noGrp="1"/>
          </p:cNvSpPr>
          <p:nvPr>
            <p:ph sz="half" idx="15" hasCustomPrompt="1"/>
          </p:nvPr>
        </p:nvSpPr>
        <p:spPr bwMode="auto">
          <a:xfrm>
            <a:off x="668192" y="2373500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Roboto Light"/>
                <a:ea typeface="Roboto Light"/>
              </a:defRPr>
            </a:lvl1pPr>
            <a:lvl2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2pPr>
            <a:lvl3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3pPr>
            <a:lvl4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4pPr>
            <a:lvl5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5pPr>
          </a:lstStyle>
          <a:p>
            <a:pPr lvl="0">
              <a:defRPr/>
            </a:pPr>
            <a:r>
              <a:rPr lang="nl-NL"/>
              <a:t>Click here to insert text</a:t>
            </a:r>
          </a:p>
        </p:txBody>
      </p:sp>
      <p:sp>
        <p:nvSpPr>
          <p:cNvPr id="9" name="Tekstvak 8"/>
          <p:cNvSpPr txBox="1"/>
          <p:nvPr userDrawn="1"/>
        </p:nvSpPr>
        <p:spPr bwMode="auto">
          <a:xfrm>
            <a:off x="282422" y="6441230"/>
            <a:ext cx="5813578" cy="237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sz="900" b="0" i="0">
                <a:solidFill>
                  <a:schemeClr val="tx1">
                    <a:lumMod val="85000"/>
                    <a:lumOff val="15000"/>
                  </a:schemeClr>
                </a:solidFill>
                <a:latin typeface="Helvetica Light"/>
              </a:rPr>
              <a:t>Presentation title </a:t>
            </a:r>
            <a:r>
              <a:rPr lang="nl-NL" sz="900" b="0" i="0">
                <a:solidFill>
                  <a:srgbClr val="CCAB30"/>
                </a:solidFill>
                <a:latin typeface="Helvetica Light"/>
              </a:rPr>
              <a:t>|</a:t>
            </a:r>
            <a:r>
              <a:rPr lang="nl-NL" sz="900" b="0" i="0">
                <a:solidFill>
                  <a:schemeClr val="tx1">
                    <a:lumMod val="85000"/>
                    <a:lumOff val="15000"/>
                  </a:schemeClr>
                </a:solidFill>
                <a:latin typeface="Helvetica Light"/>
              </a:rPr>
              <a:t> Name Surname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ivider Page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/>
          <p:cNvSpPr>
            <a:spLocks noGrp="1"/>
          </p:cNvSpPr>
          <p:nvPr>
            <p:ph type="pic" idx="1" hasCustomPrompt="1"/>
          </p:nvPr>
        </p:nvSpPr>
        <p:spPr bwMode="auto">
          <a:xfrm>
            <a:off x="0" y="1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80539A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nl-NL"/>
              <a:t>Insert image</a:t>
            </a:r>
            <a:endParaRPr/>
          </a:p>
        </p:txBody>
      </p:sp>
      <p:sp>
        <p:nvSpPr>
          <p:cNvPr id="10" name="Tekstvak 9"/>
          <p:cNvSpPr txBox="1"/>
          <p:nvPr userDrawn="1"/>
        </p:nvSpPr>
        <p:spPr bwMode="auto">
          <a:xfrm>
            <a:off x="6775948" y="6441230"/>
            <a:ext cx="5102034" cy="233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sz="900" b="0" i="0">
                <a:solidFill>
                  <a:schemeClr val="tx1">
                    <a:lumMod val="85000"/>
                    <a:lumOff val="15000"/>
                  </a:schemeClr>
                </a:solidFill>
                <a:latin typeface="Helvetica Light"/>
              </a:rPr>
              <a:t>Presentation title </a:t>
            </a:r>
            <a:r>
              <a:rPr lang="nl-NL" sz="900" b="0" i="0">
                <a:solidFill>
                  <a:srgbClr val="CCAB30"/>
                </a:solidFill>
                <a:latin typeface="Helvetica Light"/>
              </a:rPr>
              <a:t>|</a:t>
            </a:r>
            <a:r>
              <a:rPr lang="nl-NL" sz="900" b="0" i="0">
                <a:solidFill>
                  <a:schemeClr val="tx1">
                    <a:lumMod val="85000"/>
                    <a:lumOff val="15000"/>
                  </a:schemeClr>
                </a:solidFill>
                <a:latin typeface="Helvetica Light"/>
              </a:rPr>
              <a:t> Name Surname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6787052" y="1043412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/>
                <a:ea typeface="Roboto Light"/>
              </a:defRPr>
            </a:lvl1pPr>
          </a:lstStyle>
          <a:p>
            <a:pPr>
              <a:defRPr/>
            </a:pPr>
            <a:r>
              <a:rPr lang="nl-NL"/>
              <a:t>Here goes a headline</a:t>
            </a:r>
            <a:endParaRPr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6787052" y="1753107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/>
                <a:ea typeface="Roboto Light"/>
              </a:defRPr>
            </a:lvl1pPr>
          </a:lstStyle>
          <a:p>
            <a:pPr>
              <a:defRPr/>
            </a:pPr>
            <a:r>
              <a:rPr lang="nl-NL"/>
              <a:t>Here goes a sub-headline</a:t>
            </a:r>
            <a:endParaRPr/>
          </a:p>
        </p:txBody>
      </p:sp>
      <p:sp>
        <p:nvSpPr>
          <p:cNvPr id="14" name="Tijdelijke aanduiding voor inhoud 3"/>
          <p:cNvSpPr>
            <a:spLocks noGrp="1"/>
          </p:cNvSpPr>
          <p:nvPr>
            <p:ph sz="half" idx="15" hasCustomPrompt="1"/>
          </p:nvPr>
        </p:nvSpPr>
        <p:spPr bwMode="auto">
          <a:xfrm>
            <a:off x="6787052" y="2373500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spc="0">
                <a:solidFill>
                  <a:schemeClr val="tx1">
                    <a:lumMod val="50000"/>
                    <a:lumOff val="50000"/>
                  </a:schemeClr>
                </a:solidFill>
                <a:latin typeface="Roboto Light"/>
                <a:ea typeface="Roboto Light"/>
              </a:defRPr>
            </a:lvl1pPr>
            <a:lvl2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2pPr>
            <a:lvl3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3pPr>
            <a:lvl4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4pPr>
            <a:lvl5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5pPr>
          </a:lstStyle>
          <a:p>
            <a:pPr lvl="0">
              <a:defRPr/>
            </a:pPr>
            <a:r>
              <a:rPr lang="nl-NL"/>
              <a:t>Click here to insert text</a:t>
            </a:r>
          </a:p>
        </p:txBody>
      </p:sp>
      <p:sp>
        <p:nvSpPr>
          <p:cNvPr id="8" name="Platshållare för text 8"/>
          <p:cNvSpPr>
            <a:spLocks noGrp="1" noChangeAspect="1"/>
          </p:cNvSpPr>
          <p:nvPr>
            <p:ph type="body" sz="quarter" idx="11"/>
          </p:nvPr>
        </p:nvSpPr>
        <p:spPr bwMode="auto">
          <a:xfrm>
            <a:off x="304800" y="327025"/>
            <a:ext cx="3650751" cy="409575"/>
          </a:xfrm>
          <a:prstGeom prst="rect">
            <a:avLst/>
          </a:prstGeom>
          <a:blipFill>
            <a:blip r:embed="rId3"/>
            <a:stretch/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ackPag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nd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92586" y="1255368"/>
            <a:ext cx="2777387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Roboto Light"/>
                <a:ea typeface="Roboto Ligh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nl-NL"/>
              <a:t>Space for address and additional info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Page">
  <p:cSld name="1_Text Pag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5"/>
          <p:cNvSpPr txBox="1">
            <a:spLocks noGrp="1"/>
          </p:cNvSpPr>
          <p:nvPr>
            <p:ph type="sldNum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" name="Google Shape;16;p15"/>
          <p:cNvSpPr txBox="1"/>
          <p:nvPr/>
        </p:nvSpPr>
        <p:spPr>
          <a:xfrm>
            <a:off x="282422" y="6441230"/>
            <a:ext cx="60981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rPr>
              <a:t>RSQKit</a:t>
            </a:r>
            <a:r>
              <a:rPr lang="en-US" sz="900" b="0" i="0" u="none" strike="noStrike" cap="none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900" b="0" i="0" u="none" strike="noStrike" cap="none">
                <a:solidFill>
                  <a:srgbClr val="CCAB3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|</a:t>
            </a:r>
            <a:r>
              <a:rPr lang="en-US" sz="900" b="0" i="0" u="none" strike="noStrike" cap="none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900">
                <a:solidFill>
                  <a:srgbClr val="26262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Editorial Board members | https://everse.software/RSQKit/</a:t>
            </a:r>
            <a:endParaRPr sz="900" b="0" i="0" u="none" strike="noStrike" cap="none">
              <a:solidFill>
                <a:srgbClr val="262626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7" name="Google Shape;17;p15"/>
          <p:cNvSpPr txBox="1">
            <a:spLocks noGrp="1"/>
          </p:cNvSpPr>
          <p:nvPr>
            <p:ph type="body" idx="1"/>
          </p:nvPr>
        </p:nvSpPr>
        <p:spPr>
          <a:xfrm>
            <a:off x="668190" y="2342990"/>
            <a:ext cx="10883727" cy="3712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668190" y="1007816"/>
            <a:ext cx="10883727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500"/>
              <a:buFont typeface="Roboto Light"/>
              <a:buNone/>
              <a:defRPr sz="3500" b="0" i="0" u="none" strike="noStrike" cap="none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2"/>
          </p:nvPr>
        </p:nvSpPr>
        <p:spPr>
          <a:xfrm>
            <a:off x="668193" y="1717482"/>
            <a:ext cx="10883728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0212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 b="0" i="0">
          <a:solidFill>
            <a:schemeClr val="tx1"/>
          </a:solidFill>
          <a:latin typeface="Roboto Ligh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b="0" i="0">
          <a:solidFill>
            <a:schemeClr val="tx1"/>
          </a:solidFill>
          <a:latin typeface="Roboto Ligh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b="0" i="0">
          <a:solidFill>
            <a:schemeClr val="tx1"/>
          </a:solidFill>
          <a:latin typeface="Roboto Ligh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b="0" i="0">
          <a:solidFill>
            <a:schemeClr val="tx1"/>
          </a:solidFill>
          <a:latin typeface="Roboto Ligh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b="0" i="0">
          <a:solidFill>
            <a:schemeClr val="tx1"/>
          </a:solidFill>
          <a:latin typeface="Roboto Ligh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b="0" i="0">
          <a:solidFill>
            <a:schemeClr val="tx1"/>
          </a:solidFill>
          <a:latin typeface="Roboto Ligh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281/zenodo.8324827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lixir-belgium.github.io/elixir-toolkit-them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Υπότιτλος 1"/>
          <p:cNvSpPr>
            <a:spLocks noGrp="1"/>
          </p:cNvSpPr>
          <p:nvPr>
            <p:ph type="subTitle" idx="1"/>
          </p:nvPr>
        </p:nvSpPr>
        <p:spPr bwMode="auto">
          <a:xfrm>
            <a:off x="492586" y="1504247"/>
            <a:ext cx="7339723" cy="49775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Research Software Quality Kit (</a:t>
            </a:r>
            <a:r>
              <a:rPr lang="en-US" sz="2800" dirty="0" err="1"/>
              <a:t>RSQKit</a:t>
            </a:r>
            <a:r>
              <a:rPr lang="en-US" sz="2800" dirty="0"/>
              <a:t>)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000" dirty="0"/>
          </a:p>
        </p:txBody>
      </p:sp>
      <p:sp>
        <p:nvSpPr>
          <p:cNvPr id="6" name="Ορθογώνιο 5"/>
          <p:cNvSpPr/>
          <p:nvPr/>
        </p:nvSpPr>
        <p:spPr bwMode="auto">
          <a:xfrm>
            <a:off x="445638" y="5092143"/>
            <a:ext cx="6096000" cy="6617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defRPr/>
            </a:pPr>
            <a:r>
              <a:rPr lang="en-GB" sz="1100" b="1" dirty="0">
                <a:solidFill>
                  <a:srgbClr val="80539A"/>
                </a:solidFill>
                <a:latin typeface="Roboto"/>
                <a:ea typeface="Times New Roman"/>
                <a:cs typeface="Arial"/>
              </a:rPr>
              <a:t>ELIXIR-STEERS WP2 meeting</a:t>
            </a:r>
            <a:endParaRPr lang="en-GB" sz="1100" b="1" dirty="0">
              <a:solidFill>
                <a:srgbClr val="80539A"/>
              </a:solidFill>
              <a:latin typeface="Roboto"/>
              <a:ea typeface="Times New Roman"/>
              <a:cs typeface="Times New Roman"/>
            </a:endParaRPr>
          </a:p>
          <a:p>
            <a:pPr>
              <a:spcBef>
                <a:spcPts val="600"/>
              </a:spcBef>
              <a:spcAft>
                <a:spcPts val="1200"/>
              </a:spcAft>
              <a:defRPr/>
            </a:pPr>
            <a:r>
              <a:rPr lang="en-US" sz="1100" dirty="0">
                <a:solidFill>
                  <a:srgbClr val="3EA3DC"/>
                </a:solidFill>
                <a:latin typeface="Roboto"/>
                <a:ea typeface="Times New Roman"/>
                <a:cs typeface="Arial"/>
              </a:rPr>
              <a:t>24 April</a:t>
            </a:r>
            <a:r>
              <a:rPr lang="en-GB" sz="1100" dirty="0">
                <a:solidFill>
                  <a:srgbClr val="3EA3DC"/>
                </a:solidFill>
                <a:latin typeface="Roboto"/>
                <a:ea typeface="Times New Roman"/>
                <a:cs typeface="Arial"/>
              </a:rPr>
              <a:t> 2025, Online</a:t>
            </a:r>
            <a:endParaRPr lang="el-GR" sz="1100" dirty="0">
              <a:latin typeface="Roboto"/>
              <a:ea typeface="Times New Roman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554946" y="2188254"/>
            <a:ext cx="5877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/>
              <a:t>Shoaib Sufi	</a:t>
            </a:r>
            <a:endParaRPr dirty="0"/>
          </a:p>
          <a:p>
            <a:pPr>
              <a:defRPr/>
            </a:pPr>
            <a:r>
              <a:rPr lang="en-US" i="1" dirty="0"/>
              <a:t>University of Manchester</a:t>
            </a:r>
            <a:r>
              <a:rPr lang="en-US" dirty="0"/>
              <a:t> 	</a:t>
            </a:r>
            <a:endParaRPr lang="el-GR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7046485" y="5926433"/>
            <a:ext cx="43383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n-US" sz="1100">
                <a:latin typeface="Roboto Light"/>
                <a:ea typeface="Roboto Light"/>
              </a:rPr>
              <a:t>This project has received funding from the European Union’s Horizon Europe Programme under GA 101129744 — EVERSE — HORIZON-INFRA-2023-EOSC-01-02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1814595-6856-9B4E-BECB-F9B7E4876AE1}" type="slidenum">
              <a:rPr lang="nl-NL"/>
              <a:t>1</a:t>
            </a:fld>
            <a:endParaRPr lang="nl-NL"/>
          </a:p>
        </p:txBody>
      </p:sp>
      <p:sp>
        <p:nvSpPr>
          <p:cNvPr id="4" name="Τίτλος 3"/>
          <p:cNvSpPr>
            <a:spLocks noGrp="1"/>
          </p:cNvSpPr>
          <p:nvPr>
            <p:ph type="title"/>
          </p:nvPr>
        </p:nvSpPr>
        <p:spPr bwMode="auto">
          <a:xfrm>
            <a:off x="2882054" y="239102"/>
            <a:ext cx="9252857" cy="60388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sz="4000" dirty="0"/>
              <a:t>What is </a:t>
            </a:r>
            <a:r>
              <a:rPr lang="en-GB" sz="4000" dirty="0" err="1"/>
              <a:t>RSQKit</a:t>
            </a:r>
            <a:endParaRPr lang="el-GR" sz="4000" dirty="0">
              <a:solidFill>
                <a:schemeClr val="tx1"/>
              </a:solidFill>
            </a:endParaRPr>
          </a:p>
        </p:txBody>
      </p:sp>
      <p:sp>
        <p:nvSpPr>
          <p:cNvPr id="5" name="Θέση περιεχομένου 2">
            <a:extLst>
              <a:ext uri="{FF2B5EF4-FFF2-40B4-BE49-F238E27FC236}">
                <a16:creationId xmlns:a16="http://schemas.microsoft.com/office/drawing/2014/main" id="{530BE347-57FE-D6C8-0359-249924137996}"/>
              </a:ext>
            </a:extLst>
          </p:cNvPr>
          <p:cNvSpPr>
            <a:spLocks noGrp="1"/>
          </p:cNvSpPr>
          <p:nvPr>
            <p:ph sz="half" idx="15"/>
          </p:nvPr>
        </p:nvSpPr>
        <p:spPr bwMode="auto">
          <a:xfrm>
            <a:off x="185352" y="1025610"/>
            <a:ext cx="6000959" cy="5511611"/>
          </a:xfrm>
        </p:spPr>
        <p:txBody>
          <a:bodyPr>
            <a:normAutofit fontScale="4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4000" dirty="0"/>
              <a:t>The Research Software Quality Kit: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4000" dirty="0"/>
              <a:t>Task driven guide – how to improve you research software quality (RSQ)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4000" dirty="0"/>
              <a:t>Tools related to improving RSQ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4000" dirty="0"/>
              <a:t>Training related to improving RSQ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4000" dirty="0"/>
              <a:t>Exemplars of good practice – Research Software Stories (WIP)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4000" b="1" dirty="0"/>
              <a:t>Roles involved in research software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4000" dirty="0"/>
              <a:t>Research Infrastructure and cluster with heavy use of Research Software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4000" dirty="0"/>
              <a:t>A model for understanding the research software process for different types of research software</a:t>
            </a:r>
            <a:endParaRPr lang="el-GR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2C8CB3-8DD2-4D67-E758-6AC30A172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264254"/>
            <a:ext cx="6038911" cy="48196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60629A-9BB2-12D9-BA20-51800CD535B5}"/>
              </a:ext>
            </a:extLst>
          </p:cNvPr>
          <p:cNvSpPr txBox="1"/>
          <p:nvPr/>
        </p:nvSpPr>
        <p:spPr>
          <a:xfrm>
            <a:off x="7671028" y="775600"/>
            <a:ext cx="323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https://</a:t>
            </a:r>
            <a:r>
              <a:rPr lang="en-GB" dirty="0" err="1">
                <a:solidFill>
                  <a:srgbClr val="FF0000"/>
                </a:solidFill>
              </a:rPr>
              <a:t>everse.software</a:t>
            </a:r>
            <a:r>
              <a:rPr lang="en-GB" dirty="0">
                <a:solidFill>
                  <a:srgbClr val="FF0000"/>
                </a:solidFill>
              </a:rPr>
              <a:t>/</a:t>
            </a:r>
            <a:r>
              <a:rPr lang="en-GB" dirty="0" err="1">
                <a:solidFill>
                  <a:srgbClr val="FF0000"/>
                </a:solidFill>
              </a:rPr>
              <a:t>RSQKit</a:t>
            </a:r>
            <a:r>
              <a:rPr lang="en-GB" dirty="0">
                <a:solidFill>
                  <a:srgbClr val="FF0000"/>
                </a:solidFill>
              </a:rPr>
              <a:t>/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4C33D9-D8EF-D29F-2249-976F42B4D9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1150" y="6174398"/>
            <a:ext cx="1193800" cy="444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B8CE69-B78A-B27D-37D2-1416A13B4EAB}"/>
              </a:ext>
            </a:extLst>
          </p:cNvPr>
          <p:cNvSpPr txBox="1"/>
          <p:nvPr/>
        </p:nvSpPr>
        <p:spPr>
          <a:xfrm>
            <a:off x="9113086" y="6231700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 product of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7B95E5-D653-D4C1-8BF3-26C9DD8CDED0}"/>
              </a:ext>
            </a:extLst>
          </p:cNvPr>
          <p:cNvSpPr txBox="1"/>
          <p:nvPr/>
        </p:nvSpPr>
        <p:spPr>
          <a:xfrm>
            <a:off x="1469747" y="6282087"/>
            <a:ext cx="127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Inspired by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80259E-CE50-7821-514F-E87F386D13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9168" y="6067116"/>
            <a:ext cx="2717800" cy="6985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71A6E5F-5B9B-A7A1-7FA8-85C59C6B79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6686" y="5989267"/>
            <a:ext cx="2946400" cy="749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D15BD-814D-C421-EA79-2E7912630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CFA1DB-BBAB-D8C4-6C18-94933FAE5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814595-6856-9B4E-BECB-F9B7E4876AE1}" type="slidenum">
              <a:rPr lang="nl-NL" smtClean="0"/>
              <a:t>2</a:t>
            </a:fld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3CA59-4AE7-D9C8-3D52-7F0ADD55D9B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66388" y="1078230"/>
            <a:ext cx="4505649" cy="4765357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Researchers who code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Research software engineers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Those managing and/or procuring funding for project with a large software component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Those running research infrastructures using software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Those developing software related policy at organisations and in projects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521E49-9BDC-20D5-056A-2E5ECF083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677" y="203671"/>
            <a:ext cx="2108877" cy="603887"/>
          </a:xfrm>
        </p:spPr>
        <p:txBody>
          <a:bodyPr/>
          <a:lstStyle/>
          <a:p>
            <a:r>
              <a:rPr lang="en-GB" dirty="0"/>
              <a:t>Audience</a:t>
            </a:r>
          </a:p>
        </p:txBody>
      </p:sp>
      <p:pic>
        <p:nvPicPr>
          <p:cNvPr id="8196" name="Picture 4" descr="black flat screen computer monitor">
            <a:extLst>
              <a:ext uri="{FF2B5EF4-FFF2-40B4-BE49-F238E27FC236}">
                <a16:creationId xmlns:a16="http://schemas.microsoft.com/office/drawing/2014/main" id="{0338CCC2-22AE-4AEC-C526-FEC24B863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554" y="1303866"/>
            <a:ext cx="7067922" cy="3979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4C3F43-EAAA-FE62-D627-65D04BF9DC36}"/>
              </a:ext>
            </a:extLst>
          </p:cNvPr>
          <p:cNvSpPr txBox="1"/>
          <p:nvPr/>
        </p:nvSpPr>
        <p:spPr>
          <a:xfrm>
            <a:off x="6208355" y="5283199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https://</a:t>
            </a:r>
            <a:r>
              <a:rPr lang="en-GB" sz="1200" dirty="0" err="1"/>
              <a:t>unsplash.com</a:t>
            </a:r>
            <a:r>
              <a:rPr lang="en-GB" sz="1200" dirty="0"/>
              <a:t>/photos/black-flat-screen-computer-monitor-MmYtZoZ8ET4</a:t>
            </a:r>
          </a:p>
        </p:txBody>
      </p:sp>
    </p:spTree>
    <p:extLst>
      <p:ext uri="{BB962C8B-B14F-4D97-AF65-F5344CB8AC3E}">
        <p14:creationId xmlns:p14="http://schemas.microsoft.com/office/powerpoint/2010/main" val="401553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C1F73-1326-72A5-4EA7-70C1C1E46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CA4F39-54A5-20E0-1BFB-6CB5EAD1C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814595-6856-9B4E-BECB-F9B7E4876AE1}" type="slidenum">
              <a:rPr lang="nl-NL" smtClean="0"/>
              <a:t>3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2FAB11-4FBA-4638-29CD-C5F80FDDE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5061" y="203671"/>
            <a:ext cx="2108877" cy="603887"/>
          </a:xfrm>
        </p:spPr>
        <p:txBody>
          <a:bodyPr/>
          <a:lstStyle/>
          <a:p>
            <a:r>
              <a:rPr lang="en-GB" dirty="0"/>
              <a:t>Tasks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3924A4D-07CD-CD57-7E11-A834659F2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6767"/>
            <a:ext cx="9046030" cy="68847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C0AE2A-475B-9C1D-0656-97415FEB4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7002" y="5793921"/>
            <a:ext cx="3184998" cy="106407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83BFF80-D491-D0CD-B388-3DF7C5544512}"/>
              </a:ext>
            </a:extLst>
          </p:cNvPr>
          <p:cNvSpPr txBox="1"/>
          <p:nvPr/>
        </p:nvSpPr>
        <p:spPr>
          <a:xfrm>
            <a:off x="9371260" y="1257299"/>
            <a:ext cx="248267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Common software tasks that improve quality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Quality of practices vs quality of product</a:t>
            </a:r>
          </a:p>
        </p:txBody>
      </p:sp>
    </p:spTree>
    <p:extLst>
      <p:ext uri="{BB962C8B-B14F-4D97-AF65-F5344CB8AC3E}">
        <p14:creationId xmlns:p14="http://schemas.microsoft.com/office/powerpoint/2010/main" val="3793524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121F3F-5169-3D20-B541-6CB80912C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814595-6856-9B4E-BECB-F9B7E4876AE1}" type="slidenum">
              <a:rPr lang="nl-NL" smtClean="0"/>
              <a:t>4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A7FA0B-0DAE-F4B4-A466-C12277DE4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0861" y="228385"/>
            <a:ext cx="2108877" cy="603887"/>
          </a:xfrm>
        </p:spPr>
        <p:txBody>
          <a:bodyPr/>
          <a:lstStyle/>
          <a:p>
            <a:r>
              <a:rPr lang="en-GB" dirty="0"/>
              <a:t>Principles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50A168-1F02-A153-1F61-759FC90A8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0368"/>
            <a:ext cx="4674291" cy="399262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700954F-45EB-A3D5-E21E-29669FEEB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7908" y="1700368"/>
            <a:ext cx="1536696" cy="201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7B749DE-D23A-E517-A40E-5F267C44AB1E}"/>
              </a:ext>
            </a:extLst>
          </p:cNvPr>
          <p:cNvSpPr/>
          <p:nvPr/>
        </p:nvSpPr>
        <p:spPr>
          <a:xfrm>
            <a:off x="465173" y="832272"/>
            <a:ext cx="2990335" cy="7043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FAIR Software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B3A2F4B-3E56-26C8-3CEC-C99350002E28}"/>
              </a:ext>
            </a:extLst>
          </p:cNvPr>
          <p:cNvSpPr/>
          <p:nvPr/>
        </p:nvSpPr>
        <p:spPr>
          <a:xfrm>
            <a:off x="4715091" y="832272"/>
            <a:ext cx="2990335" cy="7043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Open Research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8D885A8-5F62-D5E2-AFB1-048D819F79CA}"/>
              </a:ext>
            </a:extLst>
          </p:cNvPr>
          <p:cNvSpPr/>
          <p:nvPr/>
        </p:nvSpPr>
        <p:spPr>
          <a:xfrm>
            <a:off x="8736492" y="832271"/>
            <a:ext cx="2990335" cy="7043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Community Development</a:t>
            </a:r>
          </a:p>
        </p:txBody>
      </p:sp>
      <p:pic>
        <p:nvPicPr>
          <p:cNvPr id="1028" name="Picture 4" descr="The Art of Community: Building the New Age of Participation">
            <a:extLst>
              <a:ext uri="{FF2B5EF4-FFF2-40B4-BE49-F238E27FC236}">
                <a16:creationId xmlns:a16="http://schemas.microsoft.com/office/drawing/2014/main" id="{F7830DBC-08EE-DAAE-C65B-E5602159A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745" y="2249284"/>
            <a:ext cx="1798954" cy="235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1B4D23B-8B6E-BA65-F13A-528E83600C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0892" y="4891917"/>
            <a:ext cx="3343155" cy="8010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6CFD7A-3C8B-061E-6B1C-706A755528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7459" y="5781249"/>
            <a:ext cx="3708400" cy="197579"/>
          </a:xfrm>
          <a:prstGeom prst="rect">
            <a:avLst/>
          </a:prstGeom>
        </p:spPr>
      </p:pic>
      <p:pic>
        <p:nvPicPr>
          <p:cNvPr id="1032" name="Picture 8" descr="undefined">
            <a:extLst>
              <a:ext uri="{FF2B5EF4-FFF2-40B4-BE49-F238E27FC236}">
                <a16:creationId xmlns:a16="http://schemas.microsoft.com/office/drawing/2014/main" id="{9FC61FB7-DD5B-64A8-A1D7-0336ACD3F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424" y="1436159"/>
            <a:ext cx="4152468" cy="4891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3A0BEC2-E0E1-B587-BC46-94EBFC05300A}"/>
              </a:ext>
            </a:extLst>
          </p:cNvPr>
          <p:cNvSpPr txBox="1"/>
          <p:nvPr/>
        </p:nvSpPr>
        <p:spPr>
          <a:xfrm>
            <a:off x="4674291" y="6059631"/>
            <a:ext cx="49763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By </a:t>
            </a:r>
            <a:r>
              <a:rPr lang="en-GB" sz="1400" dirty="0" err="1"/>
              <a:t>UNESCO.org</a:t>
            </a:r>
            <a:r>
              <a:rPr lang="en-GB" sz="1400" dirty="0"/>
              <a:t> - Understanding open science (p:6)</a:t>
            </a:r>
          </a:p>
        </p:txBody>
      </p:sp>
    </p:spTree>
    <p:extLst>
      <p:ext uri="{BB962C8B-B14F-4D97-AF65-F5344CB8AC3E}">
        <p14:creationId xmlns:p14="http://schemas.microsoft.com/office/powerpoint/2010/main" val="2766173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B128F-6C9D-F5DE-C614-3B79304EB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ree-tier model of research software">
            <a:extLst>
              <a:ext uri="{FF2B5EF4-FFF2-40B4-BE49-F238E27FC236}">
                <a16:creationId xmlns:a16="http://schemas.microsoft.com/office/drawing/2014/main" id="{1FA561AA-4B72-2CF2-4D25-1498E20A8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7272"/>
            <a:ext cx="12192000" cy="535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16A9D7-9C5B-BE14-91A2-667BD4B50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814595-6856-9B4E-BECB-F9B7E4876AE1}" type="slidenum">
              <a:rPr lang="nl-NL" smtClean="0"/>
              <a:t>5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25FE0B-658F-6A89-496D-87805BE61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0861" y="228385"/>
            <a:ext cx="2554393" cy="603887"/>
          </a:xfrm>
        </p:spPr>
        <p:txBody>
          <a:bodyPr>
            <a:normAutofit fontScale="90000"/>
          </a:bodyPr>
          <a:lstStyle/>
          <a:p>
            <a:r>
              <a:rPr lang="en-GB" dirty="0"/>
              <a:t>Principles (2)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9BD85FC-C6F6-8747-8D6F-2DBB69C39830}"/>
              </a:ext>
            </a:extLst>
          </p:cNvPr>
          <p:cNvSpPr/>
          <p:nvPr/>
        </p:nvSpPr>
        <p:spPr>
          <a:xfrm>
            <a:off x="5585254" y="178160"/>
            <a:ext cx="2990335" cy="7043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Tiered Software Engineering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A2D4FAC-68C4-E4BB-ECA6-3F7DC3EF9000}"/>
              </a:ext>
            </a:extLst>
          </p:cNvPr>
          <p:cNvSpPr/>
          <p:nvPr/>
        </p:nvSpPr>
        <p:spPr>
          <a:xfrm>
            <a:off x="2809188" y="1726806"/>
            <a:ext cx="443345" cy="43450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1554C0E-1D03-7209-34B0-0FF60DBFE458}"/>
              </a:ext>
            </a:extLst>
          </p:cNvPr>
          <p:cNvSpPr/>
          <p:nvPr/>
        </p:nvSpPr>
        <p:spPr>
          <a:xfrm>
            <a:off x="2809188" y="3310881"/>
            <a:ext cx="443345" cy="43450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C99CEFC-A52D-5C6B-66C2-C9E499BD166C}"/>
              </a:ext>
            </a:extLst>
          </p:cNvPr>
          <p:cNvSpPr/>
          <p:nvPr/>
        </p:nvSpPr>
        <p:spPr>
          <a:xfrm>
            <a:off x="2809188" y="4793674"/>
            <a:ext cx="443345" cy="43450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F516CC-BE45-42BB-AB27-D2880FE30865}"/>
              </a:ext>
            </a:extLst>
          </p:cNvPr>
          <p:cNvSpPr txBox="1"/>
          <p:nvPr/>
        </p:nvSpPr>
        <p:spPr>
          <a:xfrm rot="16200000">
            <a:off x="9167529" y="2159340"/>
            <a:ext cx="8306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Reach</a:t>
            </a:r>
            <a:endParaRPr lang="en-GB" b="1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8044D79-85C4-9C92-6231-F46BFE900E61}"/>
              </a:ext>
            </a:extLst>
          </p:cNvPr>
          <p:cNvCxnSpPr>
            <a:cxnSpLocks/>
          </p:cNvCxnSpPr>
          <p:nvPr/>
        </p:nvCxnSpPr>
        <p:spPr>
          <a:xfrm flipH="1">
            <a:off x="9606098" y="2774734"/>
            <a:ext cx="1" cy="138163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134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27821-686E-8C13-E6D4-ADF74BF06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e Research Software Lifecycle">
            <a:extLst>
              <a:ext uri="{FF2B5EF4-FFF2-40B4-BE49-F238E27FC236}">
                <a16:creationId xmlns:a16="http://schemas.microsoft.com/office/drawing/2014/main" id="{F583C384-6842-5A09-7CE8-B278EC45B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671"/>
            <a:ext cx="10529861" cy="6654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354266-18D7-F1A3-C22C-D8C7557E0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814595-6856-9B4E-BECB-F9B7E4876AE1}" type="slidenum">
              <a:rPr lang="nl-NL" smtClean="0"/>
              <a:t>6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D06B48D-6CF9-A0B4-72FB-475440164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0758" y="1311824"/>
            <a:ext cx="3445328" cy="603887"/>
          </a:xfrm>
        </p:spPr>
        <p:txBody>
          <a:bodyPr>
            <a:normAutofit fontScale="90000"/>
          </a:bodyPr>
          <a:lstStyle/>
          <a:p>
            <a:r>
              <a:rPr lang="en-GB" dirty="0"/>
              <a:t>Research Software Lifecycle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F3382C-379D-83EF-2BBC-B1AFDAE27938}"/>
              </a:ext>
            </a:extLst>
          </p:cNvPr>
          <p:cNvSpPr txBox="1"/>
          <p:nvPr/>
        </p:nvSpPr>
        <p:spPr>
          <a:xfrm>
            <a:off x="9396726" y="3059668"/>
            <a:ext cx="303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0" u="sng" dirty="0">
                <a:solidFill>
                  <a:srgbClr val="1660A0"/>
                </a:solidFill>
                <a:effectLst/>
                <a:latin typeface="Helvetica" pitchFamily="2" charset="0"/>
                <a:hlinkClick r:id="rId3"/>
              </a:rPr>
              <a:t>10.5281/zenodo.8324827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7221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"/>
          <p:cNvSpPr/>
          <p:nvPr/>
        </p:nvSpPr>
        <p:spPr>
          <a:xfrm>
            <a:off x="7817650" y="91500"/>
            <a:ext cx="4114800" cy="6675000"/>
          </a:xfrm>
          <a:prstGeom prst="roundRect">
            <a:avLst>
              <a:gd name="adj" fmla="val 16667"/>
            </a:avLst>
          </a:prstGeom>
          <a:solidFill>
            <a:srgbClr val="D0E0E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"/>
          <p:cNvSpPr txBox="1">
            <a:spLocks noGrp="1"/>
          </p:cNvSpPr>
          <p:nvPr>
            <p:ph type="sldNum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148" name="Google Shape;148;p5"/>
          <p:cNvSpPr txBox="1">
            <a:spLocks noGrp="1"/>
          </p:cNvSpPr>
          <p:nvPr>
            <p:ph type="body" idx="1"/>
          </p:nvPr>
        </p:nvSpPr>
        <p:spPr>
          <a:xfrm>
            <a:off x="158500" y="1128900"/>
            <a:ext cx="4039500" cy="50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dirty="0"/>
              <a:t>From ETT (Elixir Toolkit Theme) - </a:t>
            </a:r>
            <a:r>
              <a:rPr lang="en-US" dirty="0">
                <a:hlinkClick r:id="rId3"/>
              </a:rPr>
              <a:t>https://elixir-belgium.github.io/elixir-toolkit-theme/</a:t>
            </a:r>
            <a:r>
              <a:rPr lang="en-US" dirty="0"/>
              <a:t> </a:t>
            </a:r>
            <a:endParaRPr dirty="0"/>
          </a:p>
          <a:p>
            <a:pPr marL="914400" lvl="1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US" dirty="0"/>
              <a:t>Tasks to Tools</a:t>
            </a:r>
            <a:endParaRPr dirty="0"/>
          </a:p>
          <a:p>
            <a:pPr marL="914400" lvl="1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US" dirty="0"/>
              <a:t>Tools to further information</a:t>
            </a:r>
            <a:endParaRPr dirty="0"/>
          </a:p>
          <a:p>
            <a:pPr marL="914400" lvl="1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US" dirty="0"/>
              <a:t>Task &amp; Tool linkage to training registry  (limited to </a:t>
            </a:r>
            <a:r>
              <a:rPr lang="en-US" dirty="0" err="1"/>
              <a:t>TeSS</a:t>
            </a:r>
            <a:r>
              <a:rPr lang="en-US" dirty="0"/>
              <a:t>)</a:t>
            </a:r>
            <a:endParaRPr dirty="0"/>
          </a:p>
          <a:p>
            <a:pPr marL="914400" lvl="1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US" dirty="0"/>
              <a:t>Related pages</a:t>
            </a:r>
            <a:endParaRPr dirty="0"/>
          </a:p>
          <a:p>
            <a:pPr marL="457200" lvl="0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dirty="0" err="1"/>
              <a:t>RSQKit</a:t>
            </a:r>
            <a:r>
              <a:rPr lang="en-US" dirty="0"/>
              <a:t> additions (the ++) - Future work</a:t>
            </a:r>
            <a:endParaRPr dirty="0"/>
          </a:p>
          <a:p>
            <a:pPr marL="914400" lvl="1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US" dirty="0"/>
              <a:t>Extending the training registries that are supported</a:t>
            </a:r>
            <a:endParaRPr dirty="0"/>
          </a:p>
          <a:p>
            <a:pPr marL="914400" lvl="1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US" dirty="0"/>
              <a:t>Presenting the link between dimensions &amp; indicators with tasks and tools in a meaningful way</a:t>
            </a:r>
            <a:endParaRPr dirty="0"/>
          </a:p>
          <a:p>
            <a:pPr marL="1371600" lvl="2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-US" dirty="0"/>
              <a:t>Pathways?</a:t>
            </a:r>
            <a:endParaRPr dirty="0"/>
          </a:p>
          <a:p>
            <a:pPr marL="914400" lvl="1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US" dirty="0"/>
              <a:t>Connecting roles with tasks</a:t>
            </a:r>
            <a:endParaRPr dirty="0"/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9" name="Google Shape;149;p5"/>
          <p:cNvSpPr txBox="1">
            <a:spLocks noGrp="1"/>
          </p:cNvSpPr>
          <p:nvPr>
            <p:ph type="title"/>
          </p:nvPr>
        </p:nvSpPr>
        <p:spPr>
          <a:xfrm>
            <a:off x="3062050" y="250625"/>
            <a:ext cx="4755600" cy="6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Roboto Light"/>
              <a:buNone/>
            </a:pPr>
            <a:r>
              <a:rPr lang="en-US" sz="3200"/>
              <a:t>The ‘Zen’ of RSQKit (ETT++): linkage &amp; automagic </a:t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150" name="Google Shape;150;p5"/>
          <p:cNvSpPr/>
          <p:nvPr/>
        </p:nvSpPr>
        <p:spPr>
          <a:xfrm>
            <a:off x="8191763" y="3766050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Tasks</a:t>
            </a:r>
            <a:endParaRPr/>
          </a:p>
        </p:txBody>
      </p:sp>
      <p:sp>
        <p:nvSpPr>
          <p:cNvPr id="151" name="Google Shape;151;p5"/>
          <p:cNvSpPr/>
          <p:nvPr/>
        </p:nvSpPr>
        <p:spPr>
          <a:xfrm>
            <a:off x="8191775" y="5094775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Tools</a:t>
            </a:r>
            <a:endParaRPr/>
          </a:p>
        </p:txBody>
      </p:sp>
      <p:sp>
        <p:nvSpPr>
          <p:cNvPr id="152" name="Google Shape;152;p5"/>
          <p:cNvSpPr/>
          <p:nvPr/>
        </p:nvSpPr>
        <p:spPr>
          <a:xfrm>
            <a:off x="5148750" y="4251000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Training registries</a:t>
            </a:r>
            <a:endParaRPr/>
          </a:p>
        </p:txBody>
      </p:sp>
      <p:sp>
        <p:nvSpPr>
          <p:cNvPr id="153" name="Google Shape;153;p5"/>
          <p:cNvSpPr/>
          <p:nvPr/>
        </p:nvSpPr>
        <p:spPr>
          <a:xfrm>
            <a:off x="10145475" y="5094763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Dimensions &amp; indicators</a:t>
            </a:r>
            <a:endParaRPr/>
          </a:p>
        </p:txBody>
      </p:sp>
      <p:sp>
        <p:nvSpPr>
          <p:cNvPr id="154" name="Google Shape;154;p5"/>
          <p:cNvSpPr/>
          <p:nvPr/>
        </p:nvSpPr>
        <p:spPr>
          <a:xfrm>
            <a:off x="10098450" y="2971800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Contributors</a:t>
            </a:r>
            <a:endParaRPr/>
          </a:p>
        </p:txBody>
      </p:sp>
      <p:sp>
        <p:nvSpPr>
          <p:cNvPr id="155" name="Google Shape;155;p5"/>
          <p:cNvSpPr/>
          <p:nvPr/>
        </p:nvSpPr>
        <p:spPr>
          <a:xfrm>
            <a:off x="8191763" y="2566675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Roles</a:t>
            </a:r>
            <a:endParaRPr/>
          </a:p>
        </p:txBody>
      </p:sp>
      <p:sp>
        <p:nvSpPr>
          <p:cNvPr id="156" name="Google Shape;156;p5"/>
          <p:cNvSpPr/>
          <p:nvPr/>
        </p:nvSpPr>
        <p:spPr>
          <a:xfrm>
            <a:off x="5101725" y="1612425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Resources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(tool websites, references, tutorials, existing guidance) </a:t>
            </a:r>
            <a:endParaRPr sz="1000"/>
          </a:p>
        </p:txBody>
      </p:sp>
      <p:sp>
        <p:nvSpPr>
          <p:cNvPr id="157" name="Google Shape;157;p5"/>
          <p:cNvSpPr/>
          <p:nvPr/>
        </p:nvSpPr>
        <p:spPr>
          <a:xfrm>
            <a:off x="10098450" y="759438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Research Clusters &amp; Infra</a:t>
            </a:r>
            <a:endParaRPr dirty="0"/>
          </a:p>
        </p:txBody>
      </p:sp>
      <p:sp>
        <p:nvSpPr>
          <p:cNvPr id="158" name="Google Shape;158;p5"/>
          <p:cNvSpPr/>
          <p:nvPr/>
        </p:nvSpPr>
        <p:spPr>
          <a:xfrm>
            <a:off x="10098450" y="1823425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Research Software Stories</a:t>
            </a:r>
            <a:endParaRPr dirty="0"/>
          </a:p>
        </p:txBody>
      </p:sp>
      <p:sp>
        <p:nvSpPr>
          <p:cNvPr id="159" name="Google Shape;159;p5"/>
          <p:cNvSpPr/>
          <p:nvPr/>
        </p:nvSpPr>
        <p:spPr>
          <a:xfrm>
            <a:off x="8191775" y="1489525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Definitions</a:t>
            </a:r>
            <a:endParaRPr/>
          </a:p>
        </p:txBody>
      </p:sp>
      <p:sp>
        <p:nvSpPr>
          <p:cNvPr id="160" name="Google Shape;160;p5"/>
          <p:cNvSpPr/>
          <p:nvPr/>
        </p:nvSpPr>
        <p:spPr>
          <a:xfrm>
            <a:off x="8191763" y="412375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Scope</a:t>
            </a:r>
            <a:endParaRPr/>
          </a:p>
        </p:txBody>
      </p:sp>
      <p:sp>
        <p:nvSpPr>
          <p:cNvPr id="161" name="Google Shape;161;p5"/>
          <p:cNvSpPr txBox="1"/>
          <p:nvPr/>
        </p:nvSpPr>
        <p:spPr>
          <a:xfrm>
            <a:off x="9805200" y="161825"/>
            <a:ext cx="2049600" cy="6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RSQKit</a:t>
            </a:r>
            <a:endParaRPr sz="2500"/>
          </a:p>
        </p:txBody>
      </p:sp>
      <p:cxnSp>
        <p:nvCxnSpPr>
          <p:cNvPr id="162" name="Google Shape;162;p5"/>
          <p:cNvCxnSpPr>
            <a:stCxn id="150" idx="1"/>
            <a:endCxn id="152" idx="3"/>
          </p:cNvCxnSpPr>
          <p:nvPr/>
        </p:nvCxnSpPr>
        <p:spPr>
          <a:xfrm flipH="1">
            <a:off x="6611963" y="4223250"/>
            <a:ext cx="1579800" cy="485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3" name="Google Shape;163;p5"/>
          <p:cNvCxnSpPr>
            <a:stCxn id="151" idx="1"/>
            <a:endCxn id="152" idx="3"/>
          </p:cNvCxnSpPr>
          <p:nvPr/>
        </p:nvCxnSpPr>
        <p:spPr>
          <a:xfrm rot="10800000">
            <a:off x="6611975" y="4708075"/>
            <a:ext cx="1579800" cy="84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4" name="Google Shape;164;p5"/>
          <p:cNvCxnSpPr>
            <a:stCxn id="150" idx="2"/>
            <a:endCxn id="151" idx="0"/>
          </p:cNvCxnSpPr>
          <p:nvPr/>
        </p:nvCxnSpPr>
        <p:spPr>
          <a:xfrm>
            <a:off x="8923313" y="4680450"/>
            <a:ext cx="0" cy="414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5" name="Google Shape;165;p5"/>
          <p:cNvSpPr/>
          <p:nvPr/>
        </p:nvSpPr>
        <p:spPr>
          <a:xfrm>
            <a:off x="10098450" y="4033288"/>
            <a:ext cx="1463100" cy="9144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Institutions</a:t>
            </a:r>
            <a:endParaRPr/>
          </a:p>
        </p:txBody>
      </p:sp>
      <p:cxnSp>
        <p:nvCxnSpPr>
          <p:cNvPr id="166" name="Google Shape;166;p5"/>
          <p:cNvCxnSpPr>
            <a:stCxn id="146" idx="1"/>
            <a:endCxn id="156" idx="2"/>
          </p:cNvCxnSpPr>
          <p:nvPr/>
        </p:nvCxnSpPr>
        <p:spPr>
          <a:xfrm rot="10800000">
            <a:off x="5833150" y="2526900"/>
            <a:ext cx="1984500" cy="902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7" name="Google Shape;167;p5"/>
          <p:cNvCxnSpPr>
            <a:stCxn id="150" idx="3"/>
            <a:endCxn id="154" idx="1"/>
          </p:cNvCxnSpPr>
          <p:nvPr/>
        </p:nvCxnSpPr>
        <p:spPr>
          <a:xfrm rot="10800000" flipH="1">
            <a:off x="9654863" y="3429150"/>
            <a:ext cx="443700" cy="794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8" name="Google Shape;168;p5"/>
          <p:cNvCxnSpPr>
            <a:stCxn id="150" idx="3"/>
            <a:endCxn id="153" idx="1"/>
          </p:cNvCxnSpPr>
          <p:nvPr/>
        </p:nvCxnSpPr>
        <p:spPr>
          <a:xfrm>
            <a:off x="9654863" y="4223250"/>
            <a:ext cx="490500" cy="1328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169" name="Google Shape;169;p5"/>
          <p:cNvCxnSpPr>
            <a:endCxn id="153" idx="1"/>
          </p:cNvCxnSpPr>
          <p:nvPr/>
        </p:nvCxnSpPr>
        <p:spPr>
          <a:xfrm rot="10800000" flipH="1">
            <a:off x="9670875" y="5551963"/>
            <a:ext cx="474600" cy="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170" name="Google Shape;170;p5"/>
          <p:cNvCxnSpPr>
            <a:endCxn id="150" idx="0"/>
          </p:cNvCxnSpPr>
          <p:nvPr/>
        </p:nvCxnSpPr>
        <p:spPr>
          <a:xfrm rot="10800000" flipH="1">
            <a:off x="8205413" y="3766050"/>
            <a:ext cx="717900" cy="469200"/>
          </a:xfrm>
          <a:prstGeom prst="curvedConnector4">
            <a:avLst>
              <a:gd name="adj1" fmla="val -32384"/>
              <a:gd name="adj2" fmla="val 135081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71" name="Google Shape;171;p5"/>
          <p:cNvCxnSpPr>
            <a:stCxn id="155" idx="2"/>
            <a:endCxn id="150" idx="0"/>
          </p:cNvCxnSpPr>
          <p:nvPr/>
        </p:nvCxnSpPr>
        <p:spPr>
          <a:xfrm>
            <a:off x="8923313" y="3481075"/>
            <a:ext cx="0" cy="285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172" name="Google Shape;172;p5"/>
          <p:cNvCxnSpPr/>
          <p:nvPr/>
        </p:nvCxnSpPr>
        <p:spPr>
          <a:xfrm rot="10800000" flipH="1">
            <a:off x="5771375" y="6140675"/>
            <a:ext cx="1788600" cy="8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3" name="Google Shape;173;p5"/>
          <p:cNvSpPr txBox="1"/>
          <p:nvPr/>
        </p:nvSpPr>
        <p:spPr>
          <a:xfrm>
            <a:off x="4046400" y="5987400"/>
            <a:ext cx="20496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Work in progress / planning</a:t>
            </a:r>
            <a:endParaRPr sz="1000"/>
          </a:p>
        </p:txBody>
      </p:sp>
      <p:sp>
        <p:nvSpPr>
          <p:cNvPr id="174" name="Google Shape;174;p5"/>
          <p:cNvSpPr/>
          <p:nvPr/>
        </p:nvSpPr>
        <p:spPr>
          <a:xfrm>
            <a:off x="4983875" y="6334750"/>
            <a:ext cx="731400" cy="4572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/>
              <a:t>Data</a:t>
            </a:r>
            <a:endParaRPr sz="1000" b="1"/>
          </a:p>
        </p:txBody>
      </p:sp>
      <p:sp>
        <p:nvSpPr>
          <p:cNvPr id="175" name="Google Shape;175;p5"/>
          <p:cNvSpPr/>
          <p:nvPr/>
        </p:nvSpPr>
        <p:spPr>
          <a:xfrm>
            <a:off x="5833150" y="6334750"/>
            <a:ext cx="731400" cy="457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/>
              <a:t>Content</a:t>
            </a:r>
            <a:endParaRPr sz="1000" b="1"/>
          </a:p>
        </p:txBody>
      </p:sp>
      <p:sp>
        <p:nvSpPr>
          <p:cNvPr id="176" name="Google Shape;176;p5"/>
          <p:cNvSpPr/>
          <p:nvPr/>
        </p:nvSpPr>
        <p:spPr>
          <a:xfrm>
            <a:off x="6682425" y="6334750"/>
            <a:ext cx="731400" cy="457200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/>
              <a:t>External</a:t>
            </a:r>
            <a:endParaRPr sz="1000"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682D5-AB9A-2DD5-C25D-48B64AD3B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1F5A7F-7944-0DB1-676A-AE0D21816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814595-6856-9B4E-BECB-F9B7E4876AE1}" type="slidenum">
              <a:rPr lang="nl-NL" smtClean="0"/>
              <a:t>8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8B69524-1225-22AC-02A4-637231C69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9718" y="204787"/>
            <a:ext cx="5179253" cy="603887"/>
          </a:xfrm>
        </p:spPr>
        <p:txBody>
          <a:bodyPr>
            <a:normAutofit/>
          </a:bodyPr>
          <a:lstStyle/>
          <a:p>
            <a:r>
              <a:rPr lang="en-GB" dirty="0"/>
              <a:t>Open for Contributions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74D1A3C-2B34-3D86-3A27-A8BB55C6E4B4}"/>
              </a:ext>
            </a:extLst>
          </p:cNvPr>
          <p:cNvSpPr/>
          <p:nvPr/>
        </p:nvSpPr>
        <p:spPr>
          <a:xfrm>
            <a:off x="537882" y="1075765"/>
            <a:ext cx="2115671" cy="59167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Events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3E8FEF-FF6F-7F1C-90F3-7EC09BAA8525}"/>
              </a:ext>
            </a:extLst>
          </p:cNvPr>
          <p:cNvSpPr txBox="1"/>
          <p:nvPr/>
        </p:nvSpPr>
        <p:spPr>
          <a:xfrm>
            <a:off x="537882" y="2115671"/>
            <a:ext cx="2238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Reaching beyond the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deRSE25 (Feb)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CW25 (May)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EVERSE Network event (June)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RSECon25 (in planning) (Sept)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68E041F-0ABB-FEAF-6643-C5C2E77E89B9}"/>
              </a:ext>
            </a:extLst>
          </p:cNvPr>
          <p:cNvSpPr/>
          <p:nvPr/>
        </p:nvSpPr>
        <p:spPr>
          <a:xfrm>
            <a:off x="4093030" y="1075765"/>
            <a:ext cx="2115671" cy="59167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Guidelines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15CD962-F85B-353E-F47F-7530AE48B0B1}"/>
              </a:ext>
            </a:extLst>
          </p:cNvPr>
          <p:cNvSpPr/>
          <p:nvPr/>
        </p:nvSpPr>
        <p:spPr>
          <a:xfrm>
            <a:off x="8098971" y="1075765"/>
            <a:ext cx="2115671" cy="59167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List of topics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8B0C77-8C19-EA47-8C20-286693D589DE}"/>
              </a:ext>
            </a:extLst>
          </p:cNvPr>
          <p:cNvSpPr txBox="1"/>
          <p:nvPr/>
        </p:nvSpPr>
        <p:spPr>
          <a:xfrm>
            <a:off x="6687671" y="1767790"/>
            <a:ext cx="5750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solidFill>
                  <a:srgbClr val="FF0000"/>
                </a:solidFill>
              </a:rPr>
              <a:t>github.com</a:t>
            </a:r>
            <a:r>
              <a:rPr lang="en-GB" dirty="0">
                <a:solidFill>
                  <a:srgbClr val="FF0000"/>
                </a:solidFill>
              </a:rPr>
              <a:t>/EVERSE-</a:t>
            </a:r>
            <a:r>
              <a:rPr lang="en-GB" dirty="0" err="1">
                <a:solidFill>
                  <a:srgbClr val="FF0000"/>
                </a:solidFill>
              </a:rPr>
              <a:t>ResearchSoftware</a:t>
            </a:r>
            <a:r>
              <a:rPr lang="en-GB" dirty="0">
                <a:solidFill>
                  <a:srgbClr val="FF0000"/>
                </a:solidFill>
              </a:rPr>
              <a:t>/</a:t>
            </a:r>
            <a:r>
              <a:rPr lang="en-GB" dirty="0" err="1">
                <a:solidFill>
                  <a:srgbClr val="FF0000"/>
                </a:solidFill>
              </a:rPr>
              <a:t>RSQKit</a:t>
            </a:r>
            <a:r>
              <a:rPr lang="en-GB" dirty="0">
                <a:solidFill>
                  <a:srgbClr val="FF0000"/>
                </a:solidFill>
              </a:rPr>
              <a:t>/issues/224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F9793D-4E93-DF59-C33E-EC18DFCA1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9263" y="2237477"/>
            <a:ext cx="3081917" cy="46205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12DA443-DC7D-2E3A-9222-0E9DA791F0E4}"/>
              </a:ext>
            </a:extLst>
          </p:cNvPr>
          <p:cNvSpPr txBox="1"/>
          <p:nvPr/>
        </p:nvSpPr>
        <p:spPr>
          <a:xfrm>
            <a:off x="2776282" y="6257492"/>
            <a:ext cx="62215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rgbClr val="FF0000"/>
                </a:solidFill>
              </a:rPr>
              <a:t>everse.software</a:t>
            </a:r>
            <a:r>
              <a:rPr lang="en-GB" dirty="0">
                <a:solidFill>
                  <a:srgbClr val="FF0000"/>
                </a:solidFill>
              </a:rPr>
              <a:t>/</a:t>
            </a:r>
            <a:r>
              <a:rPr lang="en-GB" dirty="0" err="1">
                <a:solidFill>
                  <a:srgbClr val="FF0000"/>
                </a:solidFill>
              </a:rPr>
              <a:t>RSQKit</a:t>
            </a:r>
            <a:r>
              <a:rPr lang="en-GB" dirty="0">
                <a:solidFill>
                  <a:srgbClr val="FF0000"/>
                </a:solidFill>
              </a:rPr>
              <a:t>/</a:t>
            </a:r>
            <a:r>
              <a:rPr lang="en-GB" dirty="0" err="1">
                <a:solidFill>
                  <a:srgbClr val="FF0000"/>
                </a:solidFill>
              </a:rPr>
              <a:t>contribution_guidelines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1D56A1-CF6E-1D03-2F17-91F4DB923654}"/>
              </a:ext>
            </a:extLst>
          </p:cNvPr>
          <p:cNvSpPr txBox="1"/>
          <p:nvPr/>
        </p:nvSpPr>
        <p:spPr>
          <a:xfrm>
            <a:off x="2924568" y="2897719"/>
            <a:ext cx="488467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b="1" i="0" dirty="0">
                <a:solidFill>
                  <a:srgbClr val="AE538E"/>
                </a:solidFill>
                <a:effectLst/>
                <a:latin typeface="Roboto Mono" panose="020F0502020204030204" pitchFamily="34" charset="0"/>
              </a:rPr>
              <a:t>Contributor Agreement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AE538E"/>
                </a:solidFill>
                <a:latin typeface="Roboto Mono" panose="020F0502020204030204" pitchFamily="34" charset="0"/>
              </a:rPr>
              <a:t>How to Contribute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AE538E"/>
                </a:solidFill>
                <a:latin typeface="Roboto Mono" panose="020F0502020204030204" pitchFamily="34" charset="0"/>
              </a:rPr>
              <a:t>What to Contribute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AE538E"/>
                </a:solidFill>
                <a:latin typeface="Roboto Mono" panose="020F0502020204030204" pitchFamily="34" charset="0"/>
              </a:rPr>
              <a:t>What Not to Contribute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AE538E"/>
                </a:solidFill>
                <a:latin typeface="Roboto Mono" panose="020F0502020204030204" pitchFamily="34" charset="0"/>
              </a:rPr>
              <a:t>Contributor Responsibilities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AE538E"/>
                </a:solidFill>
                <a:latin typeface="Roboto Mono" panose="020F0502020204030204" pitchFamily="34" charset="0"/>
              </a:rPr>
              <a:t>Acknowledgement of Contributions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AE538E"/>
                </a:solidFill>
                <a:latin typeface="Roboto Mono" panose="020F0502020204030204" pitchFamily="34" charset="0"/>
              </a:rPr>
              <a:t>Ownership of Content</a:t>
            </a:r>
          </a:p>
        </p:txBody>
      </p:sp>
    </p:spTree>
    <p:extLst>
      <p:ext uri="{BB962C8B-B14F-4D97-AF65-F5344CB8AC3E}">
        <p14:creationId xmlns:p14="http://schemas.microsoft.com/office/powerpoint/2010/main" val="4001954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51648-FB1C-5A51-F438-80F9A573E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05918D-1367-8EBE-5B0E-C790D0714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814595-6856-9B4E-BECB-F9B7E4876AE1}" type="slidenum">
              <a:rPr lang="nl-NL" smtClean="0"/>
              <a:t>9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A91EBFA-6858-B2B7-3F11-031C2DF7F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9718" y="204787"/>
            <a:ext cx="5327811" cy="603887"/>
          </a:xfrm>
        </p:spPr>
        <p:txBody>
          <a:bodyPr>
            <a:normAutofit fontScale="90000"/>
          </a:bodyPr>
          <a:lstStyle/>
          <a:p>
            <a:r>
              <a:rPr lang="en-GB" dirty="0"/>
              <a:t>Road Map – next 6 months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10E22-FB9F-D3F7-7CA9-7F3E9EEAFEE2}"/>
              </a:ext>
            </a:extLst>
          </p:cNvPr>
          <p:cNvSpPr txBox="1"/>
          <p:nvPr/>
        </p:nvSpPr>
        <p:spPr>
          <a:xfrm>
            <a:off x="263339" y="845047"/>
            <a:ext cx="720902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Additional prioritised task page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Improved navigation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Life cycle stages and tasks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Marking up task pages with indicators and dimensions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Integration with software quality tool efforts in EVERSE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At what stage to use which tool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 better description of software roles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Additional external facing workshops &amp; </a:t>
            </a:r>
            <a:r>
              <a:rPr lang="en-GB" sz="2400" dirty="0" err="1"/>
              <a:t>contentathons</a:t>
            </a: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 newsletter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Internal first to reach out across the project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Moving to the EVERSE network to gain further input / updates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Refreshing the layout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3B6EC2-54B3-CB1B-8997-5582963B1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1435" y="4827390"/>
            <a:ext cx="4305300" cy="2019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919007-E58A-1920-026C-362E93CF578D}"/>
              </a:ext>
            </a:extLst>
          </p:cNvPr>
          <p:cNvSpPr txBox="1"/>
          <p:nvPr/>
        </p:nvSpPr>
        <p:spPr>
          <a:xfrm>
            <a:off x="8385035" y="4265697"/>
            <a:ext cx="2658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solidFill>
                  <a:srgbClr val="FF0000"/>
                </a:solidFill>
              </a:rPr>
              <a:t>everse.software</a:t>
            </a:r>
            <a:r>
              <a:rPr lang="en-GB" dirty="0">
                <a:solidFill>
                  <a:srgbClr val="FF0000"/>
                </a:solidFill>
              </a:rPr>
              <a:t>/network/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8EDC7B-4803-73F5-8140-0FCB2D99C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035" y="435237"/>
            <a:ext cx="35941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524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5B0A2-0357-CD95-4C71-7637635B8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374761-0013-4B9C-74B7-3372908F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814595-6856-9B4E-BECB-F9B7E4876AE1}" type="slidenum">
              <a:rPr lang="nl-NL" smtClean="0"/>
              <a:t>10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8466D5B-44C1-450B-98C6-BA89CCBEB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006" y="259651"/>
            <a:ext cx="2729967" cy="603887"/>
          </a:xfrm>
        </p:spPr>
        <p:txBody>
          <a:bodyPr>
            <a:normAutofit/>
          </a:bodyPr>
          <a:lstStyle/>
          <a:p>
            <a:r>
              <a:rPr lang="en-GB" b="1" dirty="0"/>
              <a:t>Thanks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239591-FE6C-BC25-85EF-6C2469DC2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184" y="9144"/>
            <a:ext cx="7290816" cy="40889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23FBAE-9E67-32C6-5E2F-4E1239313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183" y="4098058"/>
            <a:ext cx="7290817" cy="20491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664A5C-A6B1-9FD4-EFC3-7589E5C909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63538"/>
            <a:ext cx="3649556" cy="21071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FC47DF-916C-352A-E4B8-D4A22343D3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2970722"/>
            <a:ext cx="3649556" cy="20760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4A5AF8-8132-609C-8C8A-0D50D94A08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555" y="863538"/>
            <a:ext cx="1254844" cy="20491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5D949C-988B-228B-0EAE-067C56B775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9555" y="2980458"/>
            <a:ext cx="1279734" cy="20663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6FBD40D-F0B7-5B20-6214-9679FBBAFFC4}"/>
              </a:ext>
            </a:extLst>
          </p:cNvPr>
          <p:cNvSpPr txBox="1"/>
          <p:nvPr/>
        </p:nvSpPr>
        <p:spPr>
          <a:xfrm>
            <a:off x="6482360" y="6147252"/>
            <a:ext cx="5615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/>
              <a:t>RSQKit</a:t>
            </a:r>
            <a:r>
              <a:rPr lang="en-GB" sz="3200" dirty="0"/>
              <a:t> All Contributors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1D00C8-4B72-62F8-E366-850F25A0CA7F}"/>
              </a:ext>
            </a:extLst>
          </p:cNvPr>
          <p:cNvSpPr txBox="1"/>
          <p:nvPr/>
        </p:nvSpPr>
        <p:spPr>
          <a:xfrm>
            <a:off x="625000" y="5193145"/>
            <a:ext cx="33778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1"/>
                </a:solidFill>
              </a:rPr>
              <a:t>Editorial Board – </a:t>
            </a:r>
          </a:p>
          <a:p>
            <a:r>
              <a:rPr lang="en-GB" sz="2800" dirty="0" err="1">
                <a:solidFill>
                  <a:schemeClr val="accent1"/>
                </a:solidFill>
              </a:rPr>
              <a:t>rsqkit@lists.certh.gr</a:t>
            </a:r>
            <a:r>
              <a:rPr lang="en-GB" sz="2800" dirty="0">
                <a:solidFill>
                  <a:schemeClr val="accent1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67857210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1223</TotalTime>
  <Words>534</Words>
  <Application>Microsoft Macintosh PowerPoint</Application>
  <DocSecurity>0</DocSecurity>
  <PresentationFormat>Widescreen</PresentationFormat>
  <Paragraphs>116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Helvetica</vt:lpstr>
      <vt:lpstr>Helvetica Light</vt:lpstr>
      <vt:lpstr>Helvetica Neue Light</vt:lpstr>
      <vt:lpstr>Roboto</vt:lpstr>
      <vt:lpstr>Roboto Light</vt:lpstr>
      <vt:lpstr>Roboto Mono</vt:lpstr>
      <vt:lpstr>Kantoorthema</vt:lpstr>
      <vt:lpstr>PowerPoint Presentation</vt:lpstr>
      <vt:lpstr>What is RSQKit</vt:lpstr>
      <vt:lpstr>Audience</vt:lpstr>
      <vt:lpstr>Tasks</vt:lpstr>
      <vt:lpstr>Principles</vt:lpstr>
      <vt:lpstr>Principles (2)</vt:lpstr>
      <vt:lpstr>Research Software Lifecycle</vt:lpstr>
      <vt:lpstr>The ‘Zen’ of RSQKit (ETT++): linkage &amp; automagic </vt:lpstr>
      <vt:lpstr>Open for Contributions</vt:lpstr>
      <vt:lpstr>Road Map – next 6 months</vt:lpstr>
      <vt:lpstr>Thanks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subject/>
  <dc:creator>Bronzetto01</dc:creator>
  <cp:keywords/>
  <dc:description/>
  <cp:lastModifiedBy>Shoaib Sufi</cp:lastModifiedBy>
  <cp:revision>132</cp:revision>
  <dcterms:created xsi:type="dcterms:W3CDTF">2022-07-08T11:33:37Z</dcterms:created>
  <dcterms:modified xsi:type="dcterms:W3CDTF">2025-04-24T08:52:26Z</dcterms:modified>
  <cp:category/>
  <dc:identifier/>
  <cp:contentStatus/>
  <dc:language/>
  <cp:version/>
</cp:coreProperties>
</file>