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4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6858000" cy="9906000" type="A4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6A6238-9CAF-BA1E-8DA1-DE2697044787}" name="zaenkert" initials="za" userId="S::zaenkert_zbmed.de#ext#@gesisev.onmicrosoft.com::0cbcaa81-a0bd-46e0-b600-c85d7e0998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89BD"/>
    <a:srgbClr val="E56A9C"/>
    <a:srgbClr val="745788"/>
    <a:srgbClr val="0A0D2E"/>
    <a:srgbClr val="E8E9E4"/>
    <a:srgbClr val="5B6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6723" autoAdjust="0"/>
  </p:normalViewPr>
  <p:slideViewPr>
    <p:cSldViewPr snapToGrid="0" snapToObjects="1">
      <p:cViewPr>
        <p:scale>
          <a:sx n="110" d="100"/>
          <a:sy n="110" d="100"/>
        </p:scale>
        <p:origin x="246" y="-26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9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27E7D38-EF0A-4CC5-953A-33BF8122B0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24F6283-91D5-402C-BFFD-45060F24AE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C6D9A-9721-4C71-9CCF-624BE71C7E30}" type="datetimeFigureOut">
              <a:rPr lang="de-DE" smtClean="0"/>
              <a:t>04.04.2025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F09A4B-67C9-4CE6-9C51-73B10DEE53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D56EB4-A686-4CC0-8E4D-BC4CC72733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7FC87-8386-4C33-A9C4-75165A392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94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01492-315C-4F52-9FE7-97A321A0C63D}" type="datetimeFigureOut">
              <a:rPr lang="de-DE" noProof="0" smtClean="0"/>
              <a:t>04.04.2025</a:t>
            </a:fld>
            <a:endParaRPr lang="de-DE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Textmasterformate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345F7-83D9-4474-819F-0215724EBD06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73870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5555672"/>
            <a:ext cx="3397762" cy="297247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5555672"/>
            <a:ext cx="2397820" cy="297247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Freeform 11">
            <a:extLst>
              <a:ext uri="{FF2B5EF4-FFF2-40B4-BE49-F238E27FC236}">
                <a16:creationId xmlns:a16="http://schemas.microsoft.com/office/drawing/2014/main" id="{49DED640-9B1A-3BBD-1D34-4964AC5470EE}"/>
              </a:ext>
            </a:extLst>
          </p:cNvPr>
          <p:cNvSpPr/>
          <p:nvPr userDrawn="1"/>
        </p:nvSpPr>
        <p:spPr bwMode="auto">
          <a:xfrm flipV="1">
            <a:off x="44" y="5555672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E56A9C"/>
          </a:solidFill>
          <a:ln>
            <a:noFill/>
          </a:ln>
        </p:spPr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70B412-21AD-307C-4576-C42BE56A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3421" y="5666300"/>
            <a:ext cx="438734" cy="527403"/>
          </a:xfrm>
        </p:spPr>
        <p:txBody>
          <a:bodyPr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  <p:pic>
        <p:nvPicPr>
          <p:cNvPr id="6" name="Grafik 5" descr="Ein Bild, das Symbol, Screenshot, Billardkugel enthält.&#10;&#10;KI-generierte Inhalte können fehlerhaft sein.">
            <a:extLst>
              <a:ext uri="{FF2B5EF4-FFF2-40B4-BE49-F238E27FC236}">
                <a16:creationId xmlns:a16="http://schemas.microsoft.com/office/drawing/2014/main" id="{5B6661FC-EC62-89B5-8031-B803BF2F93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-250735" y="9376588"/>
            <a:ext cx="771481" cy="2699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112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421" y="5894592"/>
            <a:ext cx="6017379" cy="249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137909"/>
            <a:ext cx="43873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0F5AFB4-A1F4-112C-C944-4D0FB038EC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42F2FD4A-895F-D6D6-AC7F-DFBD35353FD8}"/>
              </a:ext>
            </a:extLst>
          </p:cNvPr>
          <p:cNvSpPr/>
          <p:nvPr userDrawn="1"/>
        </p:nvSpPr>
        <p:spPr>
          <a:xfrm>
            <a:off x="0" y="9125724"/>
            <a:ext cx="6858000" cy="771237"/>
          </a:xfrm>
          <a:prstGeom prst="rect">
            <a:avLst/>
          </a:prstGeom>
          <a:solidFill>
            <a:srgbClr val="0A0D2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de-DE" sz="2800" b="1" dirty="0">
                <a:solidFill>
                  <a:schemeClr val="tx1"/>
                </a:solidFill>
                <a:latin typeface="Congenial Black" panose="02000503040000020004" pitchFamily="2" charset="0"/>
              </a:rPr>
              <a:t>SCAVENGER HUNT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CDD0525-F83B-3BB3-6912-48704C30581D}"/>
              </a:ext>
            </a:extLst>
          </p:cNvPr>
          <p:cNvSpPr txBox="1"/>
          <p:nvPr userDrawn="1"/>
        </p:nvSpPr>
        <p:spPr>
          <a:xfrm>
            <a:off x="383421" y="2896808"/>
            <a:ext cx="60173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</a:rPr>
              <a:t> 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Scavenger Hunt Instructions: </a:t>
            </a:r>
            <a:endParaRPr lang="en-US" sz="1600" dirty="0">
              <a:effectLst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 first letter in every of the 11 answers can be combined to a solution phrase. Hand in your solution at the registration desk to receive a little surprise!</a:t>
            </a:r>
            <a:endParaRPr lang="en-US" sz="1600" dirty="0">
              <a:effectLst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4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Hint: </a:t>
            </a:r>
            <a:r>
              <a:rPr lang="en-US" sz="14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save the resource links in a designated folder in your browser. They are carefully selected to help you in your work!</a:t>
            </a:r>
            <a:endParaRPr lang="en-US" sz="1400" dirty="0">
              <a:effectLst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1B00905-D211-049A-D3EC-4F99D62B137C}"/>
              </a:ext>
            </a:extLst>
          </p:cNvPr>
          <p:cNvSpPr txBox="1"/>
          <p:nvPr userDrawn="1"/>
        </p:nvSpPr>
        <p:spPr>
          <a:xfrm>
            <a:off x="247353" y="9259746"/>
            <a:ext cx="3273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8589BD"/>
                </a:solidFill>
                <a:latin typeface="Congenial" panose="020F0502020204030204" pitchFamily="2" charset="0"/>
              </a:rPr>
              <a:t>UAG Schulungen/Fortbildungen</a:t>
            </a:r>
          </a:p>
          <a:p>
            <a:r>
              <a:rPr lang="de-DE" sz="1400" dirty="0">
                <a:solidFill>
                  <a:srgbClr val="8589BD"/>
                </a:solidFill>
                <a:latin typeface="Congenial" panose="020F0502020204030204" pitchFamily="2" charset="0"/>
              </a:rPr>
              <a:t>der DINI/nestor-AG Forschungsdaten</a:t>
            </a:r>
            <a:endParaRPr lang="de-DE" sz="1400" dirty="0">
              <a:solidFill>
                <a:srgbClr val="8589BD"/>
              </a:solidFill>
            </a:endParaRPr>
          </a:p>
        </p:txBody>
      </p:sp>
      <p:pic>
        <p:nvPicPr>
          <p:cNvPr id="5" name="Grafik 4" descr="Ein Bild, das Symbol, Screenshot, Billardkugel enthält.&#10;&#10;KI-generierte Inhalte können fehlerhaft sein.">
            <a:extLst>
              <a:ext uri="{FF2B5EF4-FFF2-40B4-BE49-F238E27FC236}">
                <a16:creationId xmlns:a16="http://schemas.microsoft.com/office/drawing/2014/main" id="{88058985-4E5C-FC9D-CAF9-C913BE40AB3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-250735" y="9376588"/>
            <a:ext cx="771481" cy="269923"/>
          </a:xfrm>
          <a:prstGeom prst="rect">
            <a:avLst/>
          </a:prstGeom>
        </p:spPr>
      </p:pic>
    </p:spTree>
    <p:custDataLst>
      <p:tags r:id="rId3"/>
    </p:custDataLst>
    <p:extLst>
      <p:ext uri="{BB962C8B-B14F-4D97-AF65-F5344CB8AC3E}">
        <p14:creationId xmlns:p14="http://schemas.microsoft.com/office/powerpoint/2010/main" val="30561142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8" r:id="rId1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None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fdi.de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hyperlink" Target="https://www.nfdi.de/konsortie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science.codata.org/articles/10.5334/dsj-2024-043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7.png"/><Relationship Id="rId4" Type="http://schemas.openxmlformats.org/officeDocument/2006/relationships/hyperlink" Target="https://www.rd-alliance.org/groups/fair-research-software-fair4rs-wg/output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schungsdaten.info/praxis-kompakt/english-pages/glossary/#c403985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hyperlink" Target="https://ask.orkg.org/d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.the-turing-way.org/reproducible-research/rdm/rdm-fair.html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9.png"/><Relationship Id="rId4" Type="http://schemas.openxmlformats.org/officeDocument/2006/relationships/hyperlink" Target="https://forschungsdaten-thueringen.de/veranstaltung/coffee-lecture-biodivportal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nsortswd.de/en/topics/best-practices-research-ethics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hyperlink" Target="http://research-ethics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dryad.org/stash/best_practices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11.png"/><Relationship Id="rId4" Type="http://schemas.openxmlformats.org/officeDocument/2006/relationships/hyperlink" Target="https://book.the-turing-way.org/project-design/filenaming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osc.eu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13.png"/><Relationship Id="rId4" Type="http://schemas.openxmlformats.org/officeDocument/2006/relationships/hyperlink" Target="https://open-science-cloud.ec.europa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3"/>
            <a:ext cx="2774306" cy="2287848"/>
          </a:xfrm>
        </p:spPr>
        <p:txBody>
          <a:bodyPr>
            <a:normAutofit fontScale="92500"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term refers to the practice of providing unrestricted access and reuse of peer-reviewed academic research?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https://scienceeurope.org/our-priorities/open-science/open-access/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ED241D3-21B5-5C64-B607-A2B8649B7235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1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F5BA21D-98ED-AEA0-5ACB-CE1557722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241" y="5779801"/>
            <a:ext cx="1806097" cy="2209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495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2"/>
            <a:ext cx="2975152" cy="3462121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is commonly used to uniquely and sustainably identify datasets, publications and other  resources, actors and outputs of the scientific research process - making them easier to find and cite?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https://www.pid-network.de/en/</a:t>
            </a:r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EDD6243-026A-FE16-40C8-83BB532DCBDF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2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A6BE07E-D76D-AD5A-36CE-91E065D2D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242" y="5775991"/>
            <a:ext cx="1806097" cy="22176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8122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4" y="5740872"/>
            <a:ext cx="2916159" cy="3329385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is a digital version of a paper-format used for documenting the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conceptualisation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, execution and evaluation of scientific experiments, observations, tests and the research data generated in this context?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https://zenodo.org/records/13927614 </a:t>
            </a:r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E5CE42E-08C8-9320-61CE-72A214526B96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3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D35A150-60F6-E6EB-F235-78068E590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238" y="5772180"/>
            <a:ext cx="1798476" cy="22252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15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4" y="5740872"/>
            <a:ext cx="3232341" cy="3550612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is the acronym for the German initiative aimed at creating a national infra-structure to manage, pre-serve, and make research data accessible across scientific disciplines?</a:t>
            </a:r>
          </a:p>
          <a:p>
            <a:endParaRPr lang="en-US" sz="900" dirty="0">
              <a:solidFill>
                <a:srgbClr val="000000"/>
              </a:solidFill>
              <a:effectLst/>
              <a:latin typeface="Congenial" panose="020F0502020204030204" pitchFamily="2" charset="0"/>
            </a:endParaRPr>
          </a:p>
          <a:p>
            <a:r>
              <a:rPr lang="en-US" sz="17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Bonus Question: </a:t>
            </a:r>
            <a:r>
              <a:rPr lang="en-US" sz="17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what consortium is most relevant for you? </a:t>
            </a:r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https://www.nfdi.de/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;  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https://www.nfdi.de/konsortien/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  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11A4425-04AB-88DD-D672-1D73EB62643A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4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C8DBE4B-A45D-966B-AE71-2592FFA69A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96" y="5760749"/>
            <a:ext cx="1767993" cy="22480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794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4" y="5678352"/>
            <a:ext cx="3034146" cy="3642624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9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living document</a:t>
            </a:r>
            <a:br>
              <a:rPr lang="en-US" sz="19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</a:br>
            <a:r>
              <a:rPr lang="en-US" sz="19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contains general and technical information about tools &amp; applications developed in a research project, information on quality assurance, release and public availability as well as legal and ethical aspects that affect them?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https://datascience.codata.org/articles/10.5334/dsj-2024-043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; 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https://www.rd-alliance.org/groups/fair-research-software-fair4rs-wg/outputs/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   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2A7A850-F239-2DCD-9FC3-F0359C4ECF6E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6EC3A3-0FD0-EA7D-B9C8-F7025D0E2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186" y="5791232"/>
            <a:ext cx="1760373" cy="21871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452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2"/>
            <a:ext cx="2774306" cy="3358883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Which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principles supplement FAIR and mean to sensitize researchers to ensure that rights and interests of indigenous peoples are respected.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https://forschungsdaten.info/praxis-kompakt/english-pages/glossary/#c403985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; 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https://ask.orkg.org/de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    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FADD9B5-9357-B207-C4F5-CD1A988BBFC5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6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C23D0E7-892A-ED85-F840-45C6C01376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302" y="5779801"/>
            <a:ext cx="1760373" cy="2209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1413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1"/>
            <a:ext cx="2774306" cy="3373631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term describes the ability of different systems, devices, or applications to access, exchange, and use data in a coordinated and seamless manner?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https://book.the-turing-way.org/reproducible-research/rdm/rdm-fair.html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; 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https://forschungsdaten-thueringen.de/veranstaltung/coffee-lecture-biodivportal.html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 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3B94D85-F180-E32C-1EBD-FBB90CB4AD50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7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5905DEE-A11F-3194-9FF5-B591894FD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96" y="5787422"/>
            <a:ext cx="1767993" cy="2194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4928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3"/>
            <a:ext cx="2774306" cy="2916430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guideline is formulating guiding principles for research that avoids harm to individuals and society?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https://www.konsortswd.de/en/topics/best-practices-research-ethics/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; 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http://research-ethics.org/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   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6B8A7CE-D29C-4D50-DA24-A22DE0709737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8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C88636A-66F2-CF4E-EEE5-1E5198DF1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96" y="5787422"/>
            <a:ext cx="1767993" cy="2194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229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3"/>
            <a:ext cx="2774306" cy="3255644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is the term for a standardized system of labeling files and data-sets to ensure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consis-tency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, clarity, and easy retrieval in research data management?</a:t>
            </a:r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https://datadryad.org/stash/best_practices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</a:rPr>
              <a:t>;  </a:t>
            </a:r>
            <a:b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</a:rPr>
            </a:b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https://book.the-turing-way.org/project-design/filenaming.html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</a:rPr>
              <a:t>;  </a:t>
            </a:r>
            <a:endParaRPr lang="en-US" sz="1400" u="sng" dirty="0">
              <a:effectLst/>
              <a:latin typeface="Congenial" panose="020F0502020204030204" pitchFamily="2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2334561-B73B-039C-FB65-BDEDDB9D3D5A}"/>
              </a:ext>
            </a:extLst>
          </p:cNvPr>
          <p:cNvSpPr txBox="1"/>
          <p:nvPr/>
        </p:nvSpPr>
        <p:spPr>
          <a:xfrm>
            <a:off x="232763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Congenial Black" panose="02000503040000020004" pitchFamily="2" charset="0"/>
              </a:rPr>
              <a:t>9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7883EE1-A27C-FDA5-613B-2951B6A4B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046" y="5787422"/>
            <a:ext cx="1790855" cy="2194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1392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4" y="5740873"/>
            <a:ext cx="3019397" cy="3358882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type of licenses allow creators to share their work with others while retaining certain rights, promoting open access and collaboration?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</a:rPr>
              <a:t>; </a:t>
            </a:r>
          </a:p>
          <a:p>
            <a:r>
              <a:rPr lang="en-US" sz="1200" u="sng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https://forschungsdaten.info/themen/rechte-und-pflichten/forschungsdaten-veroeffentlichen/creative-commons-lizenzen/ </a:t>
            </a: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4EEEF80-ADAE-BC3A-3464-5D7EBAC37880}"/>
              </a:ext>
            </a:extLst>
          </p:cNvPr>
          <p:cNvSpPr txBox="1"/>
          <p:nvPr/>
        </p:nvSpPr>
        <p:spPr>
          <a:xfrm>
            <a:off x="-3205" y="5486627"/>
            <a:ext cx="101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Congenial Black" panose="02000503040000020004" pitchFamily="2" charset="0"/>
              </a:rPr>
              <a:t>10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0718641-A27A-4CF9-2661-F273A81E5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858" y="5775991"/>
            <a:ext cx="1813717" cy="22176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931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076A6-A78C-93D0-3DDA-1E62EC5CA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655" y="5740872"/>
            <a:ext cx="2774306" cy="3211399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solidFill>
                  <a:srgbClr val="E56A9C"/>
                </a:solidFill>
                <a:effectLst/>
                <a:latin typeface="Congenial" panose="020F0502020204030204" pitchFamily="2" charset="0"/>
              </a:rPr>
              <a:t>What</a:t>
            </a:r>
            <a:r>
              <a:rPr lang="en-US" sz="1800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 is the acronym for an initiative launched by the European Commission to provide a virtual environment for storing, sharing, and re-using scientific data and results?</a:t>
            </a:r>
          </a:p>
          <a:p>
            <a:endParaRPr lang="en-US" sz="1800" dirty="0">
              <a:solidFill>
                <a:srgbClr val="000000"/>
              </a:solidFill>
              <a:latin typeface="Congenial" panose="020F0502020204030204" pitchFamily="2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ngenial" panose="020F0502020204030204" pitchFamily="2" charset="0"/>
              </a:rPr>
              <a:t>Source: 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https://eosc.eu/</a:t>
            </a:r>
            <a:r>
              <a:rPr lang="en-US" sz="1200" dirty="0">
                <a:solidFill>
                  <a:srgbClr val="000000"/>
                </a:solidFill>
                <a:latin typeface="Congenial" panose="020F0502020204030204" pitchFamily="2" charset="0"/>
              </a:rPr>
              <a:t>; </a:t>
            </a:r>
            <a:r>
              <a:rPr lang="en-US" sz="1200" dirty="0">
                <a:solidFill>
                  <a:schemeClr val="bg1"/>
                </a:solidFill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://open-science-cloud.ec.europa.eu/</a:t>
            </a:r>
            <a:r>
              <a:rPr lang="en-US" sz="1200" dirty="0">
                <a:solidFill>
                  <a:schemeClr val="bg1"/>
                </a:solidFill>
                <a:effectLst/>
                <a:latin typeface="Congenial" panose="020F0502020204030204" pitchFamily="2" charset="0"/>
              </a:rPr>
              <a:t> </a:t>
            </a:r>
          </a:p>
          <a:p>
            <a:endParaRPr lang="en-US" sz="1200" dirty="0">
              <a:solidFill>
                <a:srgbClr val="000000"/>
              </a:solidFill>
              <a:effectLst/>
              <a:latin typeface="Congenial" panose="020F0502020204030204" pitchFamily="2" charset="0"/>
            </a:endParaRPr>
          </a:p>
          <a:p>
            <a:endParaRPr lang="en-US" sz="1400" dirty="0">
              <a:effectLst/>
              <a:latin typeface="Congenial" panose="020F0502020204030204" pitchFamily="2" charset="0"/>
            </a:endParaRPr>
          </a:p>
          <a:p>
            <a:endParaRPr lang="de-DE" sz="1800" dirty="0">
              <a:latin typeface="Congenial" panose="020F0502020204030204" pitchFamily="2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5358A14-9663-81DE-6EEA-0AE92FE416E5}"/>
              </a:ext>
            </a:extLst>
          </p:cNvPr>
          <p:cNvSpPr txBox="1"/>
          <p:nvPr/>
        </p:nvSpPr>
        <p:spPr>
          <a:xfrm>
            <a:off x="70535" y="5486627"/>
            <a:ext cx="84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Congenial Black" panose="02000503040000020004" pitchFamily="2" charset="0"/>
              </a:rPr>
              <a:t>11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C7DA10D-B34D-A9F9-24E9-B625B3158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8238" y="5768370"/>
            <a:ext cx="1798476" cy="22328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76193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FETZEN" val="1FvIdDvo"/>
  <p:tag name="ARTICULATE_SLIDE_THUMBNAIL_REFRESH" val="1"/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8a5687-c9da-4f7e-85fd-9a124dd72ef4" xsi:nil="true"/>
    <lcf76f155ced4ddcb4097134ff3c332f xmlns="0a0cb9e9-9fe3-40df-b498-95e295f1aef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66EE97FA214EE4BBD6C905201D6A191" ma:contentTypeVersion="15" ma:contentTypeDescription="Ein neues Dokument erstellen." ma:contentTypeScope="" ma:versionID="e75b40702ff378e51fd2d547dc65f74f">
  <xsd:schema xmlns:xsd="http://www.w3.org/2001/XMLSchema" xmlns:xs="http://www.w3.org/2001/XMLSchema" xmlns:p="http://schemas.microsoft.com/office/2006/metadata/properties" xmlns:ns2="0a0cb9e9-9fe3-40df-b498-95e295f1aef4" xmlns:ns3="c38a5687-c9da-4f7e-85fd-9a124dd72ef4" targetNamespace="http://schemas.microsoft.com/office/2006/metadata/properties" ma:root="true" ma:fieldsID="5961cd6a238182dc8b2511f166418420" ns2:_="" ns3:_="">
    <xsd:import namespace="0a0cb9e9-9fe3-40df-b498-95e295f1aef4"/>
    <xsd:import namespace="c38a5687-c9da-4f7e-85fd-9a124dd72e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cb9e9-9fe3-40df-b498-95e295f1a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14ca0621-4a8f-4189-ba8e-862c39f322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a5687-c9da-4f7e-85fd-9a124dd72ef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4a7ec44d-35de-487f-87d6-6fca5e814354}" ma:internalName="TaxCatchAll" ma:showField="CatchAllData" ma:web="c38a5687-c9da-4f7e-85fd-9a124dd72e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B8F5F2-61AB-4CE6-A5E3-F34B87B0EE42}">
  <ds:schemaRefs>
    <ds:schemaRef ds:uri="http://purl.org/dc/terms/"/>
    <ds:schemaRef ds:uri="0a0cb9e9-9fe3-40df-b498-95e295f1aef4"/>
    <ds:schemaRef ds:uri="http://schemas.microsoft.com/office/2006/metadata/properties"/>
    <ds:schemaRef ds:uri="c38a5687-c9da-4f7e-85fd-9a124dd72ef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07C3E52-A0B1-49C0-88BD-66B715EE8B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1B5159-7126-4D48-BA87-A804098251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0cb9e9-9fe3-40df-b498-95e295f1aef4"/>
    <ds:schemaRef ds:uri="c38a5687-c9da-4f7e-85fd-9a124dd72e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548</Words>
  <Application>Microsoft Office PowerPoint</Application>
  <PresentationFormat>A4-Papier (210 x 297 mm)</PresentationFormat>
  <Paragraphs>46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Aptos</vt:lpstr>
      <vt:lpstr>Calibri</vt:lpstr>
      <vt:lpstr>Century Gothic</vt:lpstr>
      <vt:lpstr>Congenial</vt:lpstr>
      <vt:lpstr>Congenial Black</vt:lpstr>
      <vt:lpstr>Wingdings 3</vt:lpstr>
      <vt:lpstr>Fetzen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GESIS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an Agent of Change</dc:title>
  <dc:creator>Manske, Antje</dc:creator>
  <cp:lastModifiedBy>vboxuser</cp:lastModifiedBy>
  <cp:revision>16</cp:revision>
  <dcterms:created xsi:type="dcterms:W3CDTF">2025-02-24T10:29:31Z</dcterms:created>
  <dcterms:modified xsi:type="dcterms:W3CDTF">2025-04-04T08:29:17Z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0x010100566EE97FA214EE4BBD6C905201D6A191</vt:lpwstr>
  </property>
  <property fmtid="{D5CDD505-2E9C-101B-9397-08002B2CF9AE}" pid="3" name="ArticulateGUID">
    <vt:lpwstr>1E4F8765-0082-4E14-B993-2C5AF65CBBAE</vt:lpwstr>
  </property>
  <property fmtid="{D5CDD505-2E9C-101B-9397-08002B2CF9AE}" pid="4" name="ArticulatePath">
    <vt:lpwstr>Präsentation1</vt:lpwstr>
  </property>
  <property fmtid="{D5CDD505-2E9C-101B-9397-08002B2CF9AE}" pid="5" name="MediaServiceImageTags">
    <vt:lpwstr/>
  </property>
</Properties>
</file>