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513" r:id="rId2"/>
    <p:sldId id="350" r:id="rId3"/>
    <p:sldId id="355" r:id="rId4"/>
    <p:sldId id="356" r:id="rId5"/>
    <p:sldId id="385" r:id="rId6"/>
    <p:sldId id="515" r:id="rId7"/>
    <p:sldId id="374" r:id="rId8"/>
    <p:sldId id="389" r:id="rId9"/>
    <p:sldId id="386" r:id="rId10"/>
    <p:sldId id="378" r:id="rId11"/>
    <p:sldId id="390" r:id="rId12"/>
    <p:sldId id="370" r:id="rId13"/>
    <p:sldId id="362" r:id="rId14"/>
    <p:sldId id="379" r:id="rId15"/>
    <p:sldId id="514" r:id="rId16"/>
    <p:sldId id="518" r:id="rId17"/>
    <p:sldId id="517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A86"/>
    <a:srgbClr val="DAE0E7"/>
    <a:srgbClr val="0098D9"/>
    <a:srgbClr val="BDCE17"/>
    <a:srgbClr val="0098D8"/>
    <a:srgbClr val="0B1C2F"/>
    <a:srgbClr val="0B1B2E"/>
    <a:srgbClr val="EBF0B9"/>
    <a:srgbClr val="B2E0F3"/>
    <a:srgbClr val="B5BA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0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28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3187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1A506C4-8798-41B7-930A-5C46C4325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6497F3-FAC5-4F97-B2A0-664BC4EA6C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0C15F-1F45-4690-9695-342ADCEEF33C}" type="datetimeFigureOut">
              <a:rPr lang="de-DE" smtClean="0"/>
              <a:t>02.04.2025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18F0C7-0C44-4DF5-B455-56E40960C5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0BEC7C7-802D-41AE-B19C-73DAD92DAE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6F7AB-63DD-4480-B717-4790EAABE48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043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6F3EA-20EB-4293-8045-24CEA2957738}" type="datetimeFigureOut">
              <a:rPr lang="de-DE" smtClean="0"/>
              <a:t>02.04.2025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9A4DF-5687-41A7-9008-20301823BEA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666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NFDI4BI_Sti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568E8-E8D8-4B0C-B20C-5E9A1F7F04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98133" y="2193888"/>
            <a:ext cx="8195734" cy="1115402"/>
          </a:xfrm>
        </p:spPr>
        <p:txBody>
          <a:bodyPr anchor="b"/>
          <a:lstStyle>
            <a:lvl1pPr algn="l">
              <a:defRPr sz="60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TITEL Stil 1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314AA3-59CF-4CA5-A1B3-F388C3FA9D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98133" y="3429000"/>
            <a:ext cx="8195734" cy="118703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4356A2F9-EDC7-48E1-8AB1-E4CCD67C4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7604" y="5133466"/>
            <a:ext cx="8194675" cy="707326"/>
          </a:xfrm>
        </p:spPr>
        <p:txBody>
          <a:bodyPr>
            <a:noAutofit/>
          </a:bodyPr>
          <a:lstStyle>
            <a:lvl1pPr marL="0" indent="0" algn="l">
              <a:buNone/>
              <a:defRPr sz="1800" i="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18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B1B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Autoren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44CB247-4B11-4B1F-BFE1-F0AB679E8EDA}"/>
              </a:ext>
            </a:extLst>
          </p:cNvPr>
          <p:cNvSpPr/>
          <p:nvPr userDrawn="1"/>
        </p:nvSpPr>
        <p:spPr>
          <a:xfrm>
            <a:off x="1" y="6667500"/>
            <a:ext cx="1092200" cy="190500"/>
          </a:xfrm>
          <a:prstGeom prst="rect">
            <a:avLst/>
          </a:prstGeom>
          <a:solidFill>
            <a:srgbClr val="0B1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8DDB9D7-FB12-4D6C-AD8F-FB67AF03AD13}"/>
              </a:ext>
            </a:extLst>
          </p:cNvPr>
          <p:cNvSpPr/>
          <p:nvPr userDrawn="1"/>
        </p:nvSpPr>
        <p:spPr>
          <a:xfrm>
            <a:off x="1092201" y="6667500"/>
            <a:ext cx="2123129" cy="190500"/>
          </a:xfrm>
          <a:prstGeom prst="rect">
            <a:avLst/>
          </a:prstGeom>
          <a:solidFill>
            <a:srgbClr val="009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E5F4FB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BA6503D-4F9C-4DFF-8EDA-A0C4BCFDFF71}"/>
              </a:ext>
            </a:extLst>
          </p:cNvPr>
          <p:cNvSpPr/>
          <p:nvPr userDrawn="1"/>
        </p:nvSpPr>
        <p:spPr>
          <a:xfrm>
            <a:off x="3215330" y="6667500"/>
            <a:ext cx="3210870" cy="190500"/>
          </a:xfrm>
          <a:prstGeom prst="rect">
            <a:avLst/>
          </a:prstGeom>
          <a:solidFill>
            <a:srgbClr val="BDC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9AD22F27-9C07-4F53-9642-576077341F1F}"/>
              </a:ext>
            </a:extLst>
          </p:cNvPr>
          <p:cNvCxnSpPr>
            <a:cxnSpLocks/>
          </p:cNvCxnSpPr>
          <p:nvPr userDrawn="1"/>
        </p:nvCxnSpPr>
        <p:spPr>
          <a:xfrm>
            <a:off x="1775460" y="2186268"/>
            <a:ext cx="0" cy="24297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B397C995-1FDA-47DF-A2D9-7C84770DD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626" y="265709"/>
            <a:ext cx="3866757" cy="1207722"/>
          </a:xfrm>
          <a:prstGeom prst="rect">
            <a:avLst/>
          </a:prstGeom>
        </p:spPr>
      </p:pic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FFCEAC8B-F1F5-4E83-B2DB-A8C1DB9DD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9799" y="6422390"/>
            <a:ext cx="584201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8B28DBE6-A72F-4110-9C20-90C998823C45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552A9989-E656-4281-9251-0E12D751D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52181" y="6422390"/>
            <a:ext cx="836598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tx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2025-05-31</a:t>
            </a:r>
          </a:p>
        </p:txBody>
      </p:sp>
    </p:spTree>
    <p:extLst>
      <p:ext uri="{BB962C8B-B14F-4D97-AF65-F5344CB8AC3E}">
        <p14:creationId xmlns:p14="http://schemas.microsoft.com/office/powerpoint/2010/main" val="250542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_01_NFDI4BI_Sti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F3439-9F3E-4D57-9093-2566E805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507"/>
            <a:ext cx="9029902" cy="681355"/>
          </a:xfrm>
        </p:spPr>
        <p:txBody>
          <a:bodyPr/>
          <a:lstStyle>
            <a:lvl1pPr>
              <a:defRPr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41D57A-985F-4B08-BCD7-A5833B4838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0800"/>
            <a:ext cx="10845800" cy="4856163"/>
          </a:xfrm>
        </p:spPr>
        <p:txBody>
          <a:bodyPr/>
          <a:lstStyle>
            <a:lvl1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3pPr>
            <a:lvl4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4pPr>
            <a:lvl5pPr>
              <a:defRPr>
                <a:latin typeface="Leelawadee UI" panose="020B0502040204020203" pitchFamily="34" charset="-34"/>
                <a:cs typeface="Leelawadee UI" panose="020B0502040204020203" pitchFamily="34" charset="-34"/>
              </a:defRPr>
            </a:lvl5pPr>
          </a:lstStyle>
          <a:p>
            <a:pPr lvl="0"/>
            <a:r>
              <a:rPr lang="de-DE" dirty="0"/>
              <a:t>Inhaltsfolie Stil 1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EB50CCD-96FB-47A6-B43D-8A6386F251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899" y="284507"/>
            <a:ext cx="1747344" cy="545756"/>
          </a:xfrm>
          <a:prstGeom prst="rect">
            <a:avLst/>
          </a:prstGeom>
        </p:spPr>
      </p:pic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80A0BD95-6A26-4BF4-842E-80F6FB772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9799" y="6422390"/>
            <a:ext cx="584201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8B28DBE6-A72F-4110-9C20-90C998823C45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FB3D4C2-91F4-483B-8B9E-051DC83D8DAF}"/>
              </a:ext>
            </a:extLst>
          </p:cNvPr>
          <p:cNvSpPr/>
          <p:nvPr userDrawn="1"/>
        </p:nvSpPr>
        <p:spPr>
          <a:xfrm>
            <a:off x="1" y="6667500"/>
            <a:ext cx="1092200" cy="190500"/>
          </a:xfrm>
          <a:prstGeom prst="rect">
            <a:avLst/>
          </a:prstGeom>
          <a:solidFill>
            <a:srgbClr val="0B1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1534C28-FA8E-487C-9A05-751D1C722235}"/>
              </a:ext>
            </a:extLst>
          </p:cNvPr>
          <p:cNvSpPr/>
          <p:nvPr userDrawn="1"/>
        </p:nvSpPr>
        <p:spPr>
          <a:xfrm>
            <a:off x="1092201" y="6667500"/>
            <a:ext cx="2123129" cy="190500"/>
          </a:xfrm>
          <a:prstGeom prst="rect">
            <a:avLst/>
          </a:prstGeom>
          <a:solidFill>
            <a:srgbClr val="009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E5F4FB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A8874F5-296A-4E89-9001-102DBF3AA4B9}"/>
              </a:ext>
            </a:extLst>
          </p:cNvPr>
          <p:cNvSpPr/>
          <p:nvPr userDrawn="1"/>
        </p:nvSpPr>
        <p:spPr>
          <a:xfrm>
            <a:off x="3215330" y="6667500"/>
            <a:ext cx="3210870" cy="190500"/>
          </a:xfrm>
          <a:prstGeom prst="rect">
            <a:avLst/>
          </a:prstGeom>
          <a:solidFill>
            <a:srgbClr val="BDC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E0F211F8-B2FE-47B8-94B8-8C51B71E2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52181" y="6422390"/>
            <a:ext cx="836598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tx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2025-05-31</a:t>
            </a:r>
          </a:p>
        </p:txBody>
      </p:sp>
    </p:spTree>
    <p:extLst>
      <p:ext uri="{BB962C8B-B14F-4D97-AF65-F5344CB8AC3E}">
        <p14:creationId xmlns:p14="http://schemas.microsoft.com/office/powerpoint/2010/main" val="75337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E35575-285B-40D3-8A78-D5AD3263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36B7-7241-4705-8687-882CE90E6416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EF9334-91A4-4572-BEFB-77D8D94C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088C3-2A73-44A0-8D37-EB908A18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859F-352C-46AF-94B3-356CC9C41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88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4CE64EF9-B829-488B-8B8C-40E1E89F5AAD}"/>
              </a:ext>
            </a:extLst>
          </p:cNvPr>
          <p:cNvSpPr txBox="1"/>
          <p:nvPr userDrawn="1"/>
        </p:nvSpPr>
        <p:spPr>
          <a:xfrm>
            <a:off x="10151019" y="6386629"/>
            <a:ext cx="214875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67" dirty="0"/>
              <a:t>ADD LOGO SMALL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8440E4B-E513-4C4F-92C4-2AEBB285991D}"/>
              </a:ext>
            </a:extLst>
          </p:cNvPr>
          <p:cNvCxnSpPr>
            <a:cxnSpLocks/>
          </p:cNvCxnSpPr>
          <p:nvPr userDrawn="1"/>
        </p:nvCxnSpPr>
        <p:spPr>
          <a:xfrm>
            <a:off x="0" y="63119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2C31F4C9-88EF-4F9B-A30E-2C6E3E3F3069}"/>
              </a:ext>
            </a:extLst>
          </p:cNvPr>
          <p:cNvSpPr txBox="1">
            <a:spLocks/>
          </p:cNvSpPr>
          <p:nvPr userDrawn="1"/>
        </p:nvSpPr>
        <p:spPr>
          <a:xfrm>
            <a:off x="1057539" y="6390962"/>
            <a:ext cx="81883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/>
              <a:t>p </a:t>
            </a:r>
            <a:fld id="{C7108C5B-AA49-4F53-BA41-9126274718B3}" type="slidenum">
              <a:rPr lang="de-DE" sz="1600" smtClean="0"/>
              <a:pPr/>
              <a:t>‹#›</a:t>
            </a:fld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177035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1A1A6B5-083E-42BF-8433-08C321302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5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BAB5D5-ED86-40C4-BC60-CBF8FB8E6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45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E3E5F59B-A830-4786-BEED-8A14A0F8F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94429" y="6416040"/>
            <a:ext cx="905142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tx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/>
              <a:t>28/09/23</a:t>
            </a:r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45A99F85-DEFE-46AE-A20D-5DE4F6327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5769" y="6422389"/>
            <a:ext cx="3248660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 b="1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endParaRPr lang="de-DE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3D9BFE18-F82B-487F-A97F-B5DAA512C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9571" y="6416040"/>
            <a:ext cx="684429" cy="260985"/>
          </a:xfrm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rgbClr val="0B1B2E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fld id="{8B28DBE6-A72F-4110-9C20-90C998823C45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976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eelawadee UI" panose="020B0502040204020203" pitchFamily="34" charset="-34"/>
          <a:ea typeface="+mj-ea"/>
          <a:cs typeface="Leelawadee UI" panose="020B05020402040202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elawadee UI" panose="020B0502040204020203" pitchFamily="34" charset="-34"/>
          <a:ea typeface="+mn-ea"/>
          <a:cs typeface="Leelawadee UI" panose="020B05020402040202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creativecommons.org/licenses/by/4.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inyurl.com/fijiomero" TargetMode="Externa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oi.org/10.12688/f1000research.110385.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www.youtube.com/watch?v=e-2DbkUwKk4&amp;list=PL5ESQNfM5lc7SAMstEu082ivW4BDMvd0U" TargetMode="External"/><Relationship Id="rId7" Type="http://schemas.openxmlformats.org/officeDocument/2006/relationships/hyperlink" Target="https://omero-guides.readthedocs.io/en/latest/" TargetMode="External"/><Relationship Id="rId2" Type="http://schemas.openxmlformats.org/officeDocument/2006/relationships/hyperlink" Target="https://wsr.imagej.net/developer/macro/function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enodo.org/records/8323588" TargetMode="External"/><Relationship Id="rId5" Type="http://schemas.openxmlformats.org/officeDocument/2006/relationships/hyperlink" Target="https://intracoop.dkfz-heidelberg.de/sites/OMERO-DKFZ/SitePages/Overview.aspx" TargetMode="External"/><Relationship Id="rId4" Type="http://schemas.openxmlformats.org/officeDocument/2006/relationships/hyperlink" Target="https://wiki-biop.epfl.ch/en/data-management/omero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hyperlink" Target="https://omero-rois.readthedocs.io/en/latest/" TargetMode="External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hyperlink" Target="https://thejacksonlaboratory.github.io/ezomero/index.html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11" Type="http://schemas.openxmlformats.org/officeDocument/2006/relationships/hyperlink" Target="https://docs.openmicroscopy.org/omero/5.6.0/developers/Python.html" TargetMode="External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hyperlink" Target="https://pypi.org/project/omero2pandas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s/8139354" TargetMode="External"/><Relationship Id="rId2" Type="http://schemas.openxmlformats.org/officeDocument/2006/relationships/hyperlink" Target="https://biapol.github.io/blog/robert_haase/browsing_idr/readm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guiwitz/MICPy_Workshop_2022" TargetMode="External"/><Relationship Id="rId5" Type="http://schemas.openxmlformats.org/officeDocument/2006/relationships/hyperlink" Target="https://haesleinhuepf.github.io/BioImageAnalysisNotebooks/intro.html" TargetMode="External"/><Relationship Id="rId4" Type="http://schemas.openxmlformats.org/officeDocument/2006/relationships/hyperlink" Target="https://github.com/rmassei/2024-jn-omero-pipeli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F51C391-5120-4D38-8BF8-E07FC1A34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9644" y="2551837"/>
            <a:ext cx="8195734" cy="1754326"/>
          </a:xfrm>
        </p:spPr>
        <p:txBody>
          <a:bodyPr anchor="t" anchorCtr="0">
            <a:spAutoFit/>
          </a:bodyPr>
          <a:lstStyle/>
          <a:p>
            <a:pPr algn="l"/>
            <a:r>
              <a:rPr lang="de-DE" dirty="0" err="1"/>
              <a:t>Reproducible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OMERO</a:t>
            </a:r>
            <a:endParaRPr lang="de-DE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40AFC36-09A5-4F90-84C6-7064E104E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9192" y="4981066"/>
            <a:ext cx="8194675" cy="707326"/>
          </a:xfrm>
        </p:spPr>
        <p:txBody>
          <a:bodyPr/>
          <a:lstStyle/>
          <a:p>
            <a:r>
              <a:rPr lang="de-DE" sz="1400" dirty="0"/>
              <a:t>April 3</a:t>
            </a:r>
            <a:r>
              <a:rPr lang="de-DE" sz="1400" baseline="30000" dirty="0"/>
              <a:t>rd</a:t>
            </a:r>
            <a:r>
              <a:rPr lang="de-DE" sz="1400" dirty="0"/>
              <a:t>, 2025</a:t>
            </a:r>
          </a:p>
          <a:p>
            <a:r>
              <a:rPr lang="de-DE" sz="1400" dirty="0"/>
              <a:t>Trainers: Tom </a:t>
            </a:r>
            <a:r>
              <a:rPr lang="de-DE" sz="1400" dirty="0" err="1"/>
              <a:t>Boissonet</a:t>
            </a:r>
            <a:r>
              <a:rPr lang="de-DE" sz="1400" dirty="0"/>
              <a:t>, Michele </a:t>
            </a:r>
            <a:r>
              <a:rPr lang="de-DE" sz="1400" dirty="0" err="1"/>
              <a:t>Bortolomeazzi</a:t>
            </a:r>
            <a:endParaRPr lang="de-DE" sz="1400" b="1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99D76E79-8B71-4F1D-8F99-E4DFA9F8AD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anchor="ctr" anchorCtr="0"/>
          <a:lstStyle>
            <a:lvl1pPr algn="ctr">
              <a:defRPr sz="900">
                <a:solidFill>
                  <a:schemeClr val="tx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de-DE" dirty="0"/>
              <a:t>2024-05-13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D5F599EF-06A8-4E3A-AE27-B3F6596C9B45}"/>
              </a:ext>
            </a:extLst>
          </p:cNvPr>
          <p:cNvSpPr txBox="1"/>
          <p:nvPr/>
        </p:nvSpPr>
        <p:spPr bwMode="auto">
          <a:xfrm>
            <a:off x="1035050" y="6181216"/>
            <a:ext cx="316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/>
              <a:t>With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exception</a:t>
            </a:r>
            <a:r>
              <a:rPr lang="de-DE" sz="800" dirty="0"/>
              <a:t> of </a:t>
            </a:r>
            <a:r>
              <a:rPr lang="de-DE" sz="800" dirty="0" err="1"/>
              <a:t>logos</a:t>
            </a:r>
            <a:r>
              <a:rPr lang="de-DE" sz="800" dirty="0"/>
              <a:t> and </a:t>
            </a:r>
            <a:r>
              <a:rPr lang="de-DE" sz="800" dirty="0" err="1"/>
              <a:t>cited</a:t>
            </a:r>
            <a:r>
              <a:rPr lang="de-DE" sz="800" dirty="0"/>
              <a:t> </a:t>
            </a:r>
            <a:r>
              <a:rPr lang="de-DE" sz="800" dirty="0" err="1"/>
              <a:t>third</a:t>
            </a:r>
            <a:r>
              <a:rPr lang="de-DE" sz="800" dirty="0"/>
              <a:t>-party </a:t>
            </a:r>
            <a:r>
              <a:rPr lang="de-DE" sz="800" dirty="0" err="1"/>
              <a:t>content</a:t>
            </a:r>
            <a:r>
              <a:rPr lang="de-DE" sz="800" dirty="0"/>
              <a:t>,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content</a:t>
            </a:r>
            <a:r>
              <a:rPr lang="de-DE" sz="800" dirty="0"/>
              <a:t> of </a:t>
            </a:r>
            <a:r>
              <a:rPr lang="de-DE" sz="800" dirty="0" err="1"/>
              <a:t>these</a:t>
            </a:r>
            <a:r>
              <a:rPr lang="de-DE" sz="800" dirty="0"/>
              <a:t> </a:t>
            </a:r>
            <a:r>
              <a:rPr lang="de-DE" sz="800" dirty="0" err="1"/>
              <a:t>slides</a:t>
            </a:r>
            <a:r>
              <a:rPr lang="de-DE" sz="800" dirty="0"/>
              <a:t> </a:t>
            </a:r>
            <a:r>
              <a:rPr lang="de-DE" sz="800" dirty="0" err="1"/>
              <a:t>is</a:t>
            </a:r>
            <a:r>
              <a:rPr lang="de-DE" sz="800" dirty="0"/>
              <a:t> </a:t>
            </a:r>
            <a:r>
              <a:rPr lang="de-DE" sz="800" dirty="0" err="1"/>
              <a:t>shared</a:t>
            </a:r>
            <a:r>
              <a:rPr lang="de-DE" sz="800" dirty="0"/>
              <a:t> </a:t>
            </a:r>
            <a:r>
              <a:rPr lang="de-DE" sz="800" dirty="0" err="1"/>
              <a:t>under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terms</a:t>
            </a:r>
            <a:r>
              <a:rPr lang="de-DE" sz="800" dirty="0"/>
              <a:t> of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>
                <a:hlinkClick r:id="rId2"/>
              </a:rPr>
              <a:t>Creative Commons Attribution License (CC-BY 4.0)</a:t>
            </a:r>
            <a:r>
              <a:rPr lang="de-DE" sz="800" dirty="0"/>
              <a:t> </a:t>
            </a:r>
            <a:r>
              <a:rPr lang="de-DE" sz="800" dirty="0" err="1"/>
              <a:t>unless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content</a:t>
            </a:r>
            <a:r>
              <a:rPr lang="de-DE" sz="800" dirty="0"/>
              <a:t> </a:t>
            </a:r>
            <a:r>
              <a:rPr lang="de-DE" sz="800" dirty="0" err="1"/>
              <a:t>is</a:t>
            </a:r>
            <a:r>
              <a:rPr lang="de-DE" sz="800" dirty="0"/>
              <a:t> </a:t>
            </a:r>
            <a:r>
              <a:rPr lang="de-DE" sz="800" dirty="0" err="1"/>
              <a:t>marked</a:t>
            </a:r>
            <a:r>
              <a:rPr lang="de-DE" sz="800" dirty="0"/>
              <a:t> </a:t>
            </a:r>
            <a:r>
              <a:rPr lang="de-DE" sz="800" dirty="0" err="1"/>
              <a:t>otherwise</a:t>
            </a:r>
            <a:r>
              <a:rPr lang="de-DE" sz="800" dirty="0"/>
              <a:t>.</a:t>
            </a:r>
          </a:p>
        </p:txBody>
      </p:sp>
      <p:pic>
        <p:nvPicPr>
          <p:cNvPr id="10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0C5F3E0-02B1-4E1F-9336-B1C2FF8B9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8" y="6257416"/>
            <a:ext cx="943043" cy="32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51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1185622" y="205026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/>
              <a:t>Image </a:t>
            </a:r>
            <a:r>
              <a:rPr lang="de-DE" sz="4000" dirty="0" err="1"/>
              <a:t>analysis</a:t>
            </a:r>
            <a:r>
              <a:rPr lang="de-DE" sz="4000" dirty="0"/>
              <a:t> </a:t>
            </a:r>
            <a:r>
              <a:rPr lang="de-DE" sz="4000" dirty="0" err="1"/>
              <a:t>workflow</a:t>
            </a:r>
            <a:r>
              <a:rPr lang="de-DE" sz="4000" dirty="0"/>
              <a:t> </a:t>
            </a:r>
            <a:r>
              <a:rPr lang="de-DE" sz="4000" dirty="0" err="1"/>
              <a:t>with</a:t>
            </a:r>
            <a:r>
              <a:rPr lang="de-DE" sz="4000" dirty="0"/>
              <a:t> OMERO</a:t>
            </a:r>
            <a:endParaRPr lang="de-D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7A52EB-D101-4317-A47F-9EEFBAA09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400" y="3648758"/>
            <a:ext cx="1308349" cy="121580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8C3005E-4CB2-4567-9873-8ABB5FE845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7334"/>
          <a:stretch/>
        </p:blipFill>
        <p:spPr>
          <a:xfrm>
            <a:off x="3593711" y="2544136"/>
            <a:ext cx="3080669" cy="5956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4E11AF-A3A8-46C0-8856-8FECEE4A85EC}"/>
              </a:ext>
            </a:extLst>
          </p:cNvPr>
          <p:cNvSpPr txBox="1"/>
          <p:nvPr/>
        </p:nvSpPr>
        <p:spPr>
          <a:xfrm>
            <a:off x="7297503" y="2330012"/>
            <a:ext cx="1653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Export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9818E0F-0914-4F53-B0FC-F884AA761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6599649" y="3975754"/>
            <a:ext cx="1696024" cy="12158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74AD31-6A57-4A2C-B2BA-7D6DB8020E73}"/>
              </a:ext>
            </a:extLst>
          </p:cNvPr>
          <p:cNvSpPr txBox="1"/>
          <p:nvPr/>
        </p:nvSpPr>
        <p:spPr bwMode="auto">
          <a:xfrm>
            <a:off x="4961673" y="4615307"/>
            <a:ext cx="1653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Import</a:t>
            </a:r>
          </a:p>
        </p:txBody>
      </p:sp>
      <p:sp>
        <p:nvSpPr>
          <p:cNvPr id="6" name="Arrow: Bent 5">
            <a:extLst>
              <a:ext uri="{FF2B5EF4-FFF2-40B4-BE49-F238E27FC236}">
                <a16:creationId xmlns:a16="http://schemas.microsoft.com/office/drawing/2014/main" id="{F801F525-36D6-4FF6-9919-E6A9C1A0A5C4}"/>
              </a:ext>
            </a:extLst>
          </p:cNvPr>
          <p:cNvSpPr/>
          <p:nvPr/>
        </p:nvSpPr>
        <p:spPr>
          <a:xfrm>
            <a:off x="1992010" y="2690616"/>
            <a:ext cx="1041983" cy="7584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row: Bent 13">
            <a:extLst>
              <a:ext uri="{FF2B5EF4-FFF2-40B4-BE49-F238E27FC236}">
                <a16:creationId xmlns:a16="http://schemas.microsoft.com/office/drawing/2014/main" id="{4F036B8D-43C2-4723-A0FF-CCA8F4DC03A5}"/>
              </a:ext>
            </a:extLst>
          </p:cNvPr>
          <p:cNvSpPr/>
          <p:nvPr/>
        </p:nvSpPr>
        <p:spPr bwMode="auto">
          <a:xfrm rot="5400000">
            <a:off x="6943350" y="2984615"/>
            <a:ext cx="1041983" cy="7584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4C7F36-3DFF-40AE-9F56-11DEE7D70D3C}"/>
              </a:ext>
            </a:extLst>
          </p:cNvPr>
          <p:cNvSpPr txBox="1"/>
          <p:nvPr/>
        </p:nvSpPr>
        <p:spPr bwMode="auto">
          <a:xfrm>
            <a:off x="334232" y="4959080"/>
            <a:ext cx="230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Acquisition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F00F03-90BA-4670-AB8C-31B8709E08D8}"/>
              </a:ext>
            </a:extLst>
          </p:cNvPr>
          <p:cNvSpPr txBox="1"/>
          <p:nvPr/>
        </p:nvSpPr>
        <p:spPr bwMode="auto">
          <a:xfrm>
            <a:off x="1814194" y="2256552"/>
            <a:ext cx="1653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Import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FE57D9-E10D-4648-98FA-627E4DAC35C3}"/>
              </a:ext>
            </a:extLst>
          </p:cNvPr>
          <p:cNvSpPr txBox="1"/>
          <p:nvPr/>
        </p:nvSpPr>
        <p:spPr bwMode="auto">
          <a:xfrm>
            <a:off x="7115379" y="5360351"/>
            <a:ext cx="1957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Analysis</a:t>
            </a:r>
          </a:p>
        </p:txBody>
      </p:sp>
      <p:sp>
        <p:nvSpPr>
          <p:cNvPr id="19" name="Arrow: Bent 18">
            <a:extLst>
              <a:ext uri="{FF2B5EF4-FFF2-40B4-BE49-F238E27FC236}">
                <a16:creationId xmlns:a16="http://schemas.microsoft.com/office/drawing/2014/main" id="{D89B4C72-BFB6-483A-9E7D-721ADCD6794B}"/>
              </a:ext>
            </a:extLst>
          </p:cNvPr>
          <p:cNvSpPr/>
          <p:nvPr/>
        </p:nvSpPr>
        <p:spPr bwMode="auto">
          <a:xfrm rot="16200000">
            <a:off x="5390115" y="3549667"/>
            <a:ext cx="1041983" cy="7584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2F4BB-3E40-4099-B966-C82620CA1712}"/>
              </a:ext>
            </a:extLst>
          </p:cNvPr>
          <p:cNvSpPr txBox="1"/>
          <p:nvPr/>
        </p:nvSpPr>
        <p:spPr>
          <a:xfrm>
            <a:off x="9759410" y="2650333"/>
            <a:ext cx="22152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Images</a:t>
            </a:r>
          </a:p>
          <a:p>
            <a:endParaRPr lang="en-US" sz="2800" dirty="0"/>
          </a:p>
          <a:p>
            <a:r>
              <a:rPr lang="en-US" sz="2800" dirty="0"/>
              <a:t>ROIs</a:t>
            </a:r>
          </a:p>
          <a:p>
            <a:endParaRPr lang="en-US" sz="2800" dirty="0"/>
          </a:p>
          <a:p>
            <a:r>
              <a:rPr lang="en-US" sz="2800" dirty="0"/>
              <a:t>Metadata</a:t>
            </a:r>
          </a:p>
          <a:p>
            <a:endParaRPr lang="en-US" sz="2800" dirty="0"/>
          </a:p>
          <a:p>
            <a:r>
              <a:rPr lang="en-US" sz="2800" dirty="0"/>
              <a:t>Tables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298F7892-6A61-46E1-91B3-EC623E46B7E6}"/>
              </a:ext>
            </a:extLst>
          </p:cNvPr>
          <p:cNvSpPr/>
          <p:nvPr/>
        </p:nvSpPr>
        <p:spPr>
          <a:xfrm>
            <a:off x="9031216" y="2328877"/>
            <a:ext cx="568596" cy="4006391"/>
          </a:xfrm>
          <a:prstGeom prst="leftBrac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Bent 19">
            <a:extLst>
              <a:ext uri="{FF2B5EF4-FFF2-40B4-BE49-F238E27FC236}">
                <a16:creationId xmlns:a16="http://schemas.microsoft.com/office/drawing/2014/main" id="{AAC63A2B-273C-408A-BAFD-5C6D68733566}"/>
              </a:ext>
            </a:extLst>
          </p:cNvPr>
          <p:cNvSpPr/>
          <p:nvPr/>
        </p:nvSpPr>
        <p:spPr bwMode="auto">
          <a:xfrm rot="5400000">
            <a:off x="4440681" y="1469309"/>
            <a:ext cx="1041983" cy="7584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800F0B-9B3F-4793-BDB3-FF221A690EA6}"/>
              </a:ext>
            </a:extLst>
          </p:cNvPr>
          <p:cNvSpPr txBox="1"/>
          <p:nvPr/>
        </p:nvSpPr>
        <p:spPr bwMode="auto">
          <a:xfrm>
            <a:off x="2625842" y="1140865"/>
            <a:ext cx="2131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Annotation</a:t>
            </a:r>
          </a:p>
        </p:txBody>
      </p:sp>
    </p:spTree>
    <p:extLst>
      <p:ext uri="{BB962C8B-B14F-4D97-AF65-F5344CB8AC3E}">
        <p14:creationId xmlns:p14="http://schemas.microsoft.com/office/powerpoint/2010/main" val="138810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101601" y="1958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en-US" sz="4000" dirty="0"/>
              <a:t>Connections with Image Analysis Software</a:t>
            </a:r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609E74E-D9F5-4F81-B811-44769939F347}"/>
              </a:ext>
            </a:extLst>
          </p:cNvPr>
          <p:cNvSpPr/>
          <p:nvPr/>
        </p:nvSpPr>
        <p:spPr>
          <a:xfrm>
            <a:off x="7936" y="6114899"/>
            <a:ext cx="12192000" cy="733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101FDF-28E1-4620-820C-419EEFFD7973}"/>
              </a:ext>
            </a:extLst>
          </p:cNvPr>
          <p:cNvSpPr/>
          <p:nvPr/>
        </p:nvSpPr>
        <p:spPr>
          <a:xfrm>
            <a:off x="0" y="6118580"/>
            <a:ext cx="45445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https://www.openmicroscopy.org/omero/features/analyze/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36923D-D731-4895-AA18-D984DAD5CBB1}"/>
              </a:ext>
            </a:extLst>
          </p:cNvPr>
          <p:cNvSpPr/>
          <p:nvPr/>
        </p:nvSpPr>
        <p:spPr>
          <a:xfrm>
            <a:off x="7936" y="6332332"/>
            <a:ext cx="6991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https://omero-guides.readthedocs.io/en/latest/external_tools.html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18C76E-A6F0-4588-9568-5B3EF6D8E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72" y="3088608"/>
            <a:ext cx="1107072" cy="1097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E26E75-89CA-4C29-A2DB-B0BDA04DEB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49" t="1839" r="15874" b="1807"/>
          <a:stretch/>
        </p:blipFill>
        <p:spPr>
          <a:xfrm>
            <a:off x="4035994" y="4690706"/>
            <a:ext cx="780948" cy="1097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B7F2D85-9790-4971-845F-A83F32911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248" y="2968226"/>
            <a:ext cx="1141176" cy="10972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D46A8E3-7D92-4FDF-A77A-3F0F30EA20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19" t="6962" r="24859" b="8963"/>
          <a:stretch/>
        </p:blipFill>
        <p:spPr>
          <a:xfrm>
            <a:off x="464345" y="4720487"/>
            <a:ext cx="983196" cy="1097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500B3-C9C9-4E5E-B89D-1A5A225BFA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2" y="1456729"/>
            <a:ext cx="1097280" cy="10972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E16AF7C-9D38-44F9-8FEE-CF96FEE06A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04" y="1322759"/>
            <a:ext cx="1097280" cy="109728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654E079-10BA-4FBE-BEF2-9F36818C4C9F}"/>
              </a:ext>
            </a:extLst>
          </p:cNvPr>
          <p:cNvSpPr/>
          <p:nvPr/>
        </p:nvSpPr>
        <p:spPr>
          <a:xfrm>
            <a:off x="1907855" y="1701875"/>
            <a:ext cx="6174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3F4350"/>
                </a:solidFill>
              </a:rPr>
              <a:t>Fiji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09B8483-9A05-426B-9212-8EC853E1C0A1}"/>
              </a:ext>
            </a:extLst>
          </p:cNvPr>
          <p:cNvSpPr/>
          <p:nvPr/>
        </p:nvSpPr>
        <p:spPr>
          <a:xfrm>
            <a:off x="1731187" y="3284114"/>
            <a:ext cx="1839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3F4350"/>
                </a:solidFill>
              </a:rPr>
              <a:t>CellProfiler</a:t>
            </a:r>
            <a:endParaRPr lang="en-US" sz="2800" b="1" dirty="0">
              <a:solidFill>
                <a:srgbClr val="3F435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D9A1CC1-A0BB-439D-80FE-7B0BDFD8AD13}"/>
              </a:ext>
            </a:extLst>
          </p:cNvPr>
          <p:cNvSpPr/>
          <p:nvPr/>
        </p:nvSpPr>
        <p:spPr bwMode="auto">
          <a:xfrm>
            <a:off x="5376343" y="1673703"/>
            <a:ext cx="1141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3F4350"/>
                </a:solidFill>
              </a:rPr>
              <a:t>napari</a:t>
            </a:r>
            <a:endParaRPr lang="en-US" sz="2800" b="1" dirty="0">
              <a:solidFill>
                <a:srgbClr val="3F435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D70708-D694-401A-BF7E-746DB3423D42}"/>
              </a:ext>
            </a:extLst>
          </p:cNvPr>
          <p:cNvSpPr/>
          <p:nvPr/>
        </p:nvSpPr>
        <p:spPr bwMode="auto">
          <a:xfrm>
            <a:off x="2001069" y="5008969"/>
            <a:ext cx="1299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3F4350"/>
                </a:solidFill>
              </a:rPr>
              <a:t>QuPath</a:t>
            </a:r>
            <a:endParaRPr lang="en-US" sz="2800" b="1" dirty="0">
              <a:solidFill>
                <a:srgbClr val="3F435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C1602A-BBBC-4A5F-9ABE-3B9D07762ED8}"/>
              </a:ext>
            </a:extLst>
          </p:cNvPr>
          <p:cNvSpPr/>
          <p:nvPr/>
        </p:nvSpPr>
        <p:spPr bwMode="auto">
          <a:xfrm>
            <a:off x="5233407" y="4977736"/>
            <a:ext cx="1071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3F4350"/>
                </a:solidFill>
              </a:rPr>
              <a:t>Ilastik</a:t>
            </a:r>
            <a:endParaRPr lang="en-US" sz="2800" b="1" dirty="0">
              <a:solidFill>
                <a:srgbClr val="3F435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693C01A-F85A-48F9-A5F3-7045BD68B8EB}"/>
              </a:ext>
            </a:extLst>
          </p:cNvPr>
          <p:cNvSpPr/>
          <p:nvPr/>
        </p:nvSpPr>
        <p:spPr bwMode="auto">
          <a:xfrm>
            <a:off x="5512918" y="3254333"/>
            <a:ext cx="960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3F4350"/>
                </a:solidFill>
              </a:rPr>
              <a:t>Orbit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AFC156D1-E1B1-4657-AC51-EE8B0DC7F4CA}"/>
              </a:ext>
            </a:extLst>
          </p:cNvPr>
          <p:cNvSpPr txBox="1">
            <a:spLocks/>
          </p:cNvSpPr>
          <p:nvPr/>
        </p:nvSpPr>
        <p:spPr bwMode="auto">
          <a:xfrm>
            <a:off x="174361" y="860254"/>
            <a:ext cx="10836146" cy="2899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>
              <a:defRPr/>
            </a:pPr>
            <a:r>
              <a:rPr lang="en-US" sz="2000"/>
              <a:t>Non Exhaustive list of tools able to connect to OMERO directly or through plugins: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5A13BA-34C5-4D18-BCCB-30EC491DE65F}"/>
              </a:ext>
            </a:extLst>
          </p:cNvPr>
          <p:cNvSpPr/>
          <p:nvPr/>
        </p:nvSpPr>
        <p:spPr bwMode="auto">
          <a:xfrm>
            <a:off x="5512918" y="6103825"/>
            <a:ext cx="11019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Easing OMERO adoption with </a:t>
            </a:r>
            <a:r>
              <a:rPr lang="en-US" sz="1400" dirty="0" err="1">
                <a:solidFill>
                  <a:schemeClr val="bg1"/>
                </a:solidFill>
              </a:rPr>
              <a:t>ezomero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dirty="0" err="1">
                <a:solidFill>
                  <a:schemeClr val="bg1"/>
                </a:solidFill>
              </a:rPr>
              <a:t>Ratamero</a:t>
            </a:r>
            <a:r>
              <a:rPr lang="en-US" sz="1400" dirty="0">
                <a:solidFill>
                  <a:schemeClr val="bg1"/>
                </a:solidFill>
              </a:rPr>
              <a:t> et al. </a:t>
            </a:r>
            <a:r>
              <a:rPr lang="en-US" sz="1400" dirty="0" err="1">
                <a:solidFill>
                  <a:schemeClr val="bg1"/>
                </a:solidFill>
              </a:rPr>
              <a:t>bioRxiv</a:t>
            </a:r>
            <a:r>
              <a:rPr lang="en-US" sz="1400" dirty="0">
                <a:solidFill>
                  <a:schemeClr val="bg1"/>
                </a:solidFill>
              </a:rPr>
              <a:t> 2023.06.29.546930;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doi</a:t>
            </a:r>
            <a:r>
              <a:rPr lang="en-US" sz="1400" dirty="0">
                <a:solidFill>
                  <a:schemeClr val="bg1"/>
                </a:solidFill>
              </a:rPr>
              <a:t>: https://doi.org/10.1101/2023.06.29.546930 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052FF391-BDFC-4182-8D93-D40DDEED38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6811994" y="1150242"/>
            <a:ext cx="1664285" cy="166428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F1C880B1-E1B2-4717-9961-EAA9154CF8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auto">
          <a:xfrm>
            <a:off x="7015125" y="2962337"/>
            <a:ext cx="1461154" cy="146115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69771B5-7856-4007-BA64-0166C65F51F5}"/>
              </a:ext>
            </a:extLst>
          </p:cNvPr>
          <p:cNvSpPr/>
          <p:nvPr/>
        </p:nvSpPr>
        <p:spPr bwMode="auto">
          <a:xfrm>
            <a:off x="8519285" y="1505330"/>
            <a:ext cx="30887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3F4350"/>
                </a:solidFill>
              </a:rPr>
              <a:t>OMERO python API</a:t>
            </a:r>
          </a:p>
          <a:p>
            <a:r>
              <a:rPr lang="en-US" sz="2800" b="1" dirty="0" err="1">
                <a:solidFill>
                  <a:srgbClr val="3F4350"/>
                </a:solidFill>
              </a:rPr>
              <a:t>ezOMERO</a:t>
            </a:r>
            <a:endParaRPr lang="en-US" sz="2800" b="1" dirty="0">
              <a:solidFill>
                <a:srgbClr val="3F435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AC4E92F-5785-4D50-928B-315CBE09EA5D}"/>
              </a:ext>
            </a:extLst>
          </p:cNvPr>
          <p:cNvSpPr/>
          <p:nvPr/>
        </p:nvSpPr>
        <p:spPr bwMode="auto">
          <a:xfrm>
            <a:off x="8706978" y="3339653"/>
            <a:ext cx="2875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3F4350"/>
                </a:solidFill>
              </a:rPr>
              <a:t>rOMERO</a:t>
            </a:r>
            <a:r>
              <a:rPr lang="en-US" sz="2800" b="1" dirty="0">
                <a:solidFill>
                  <a:srgbClr val="3F4350"/>
                </a:solidFill>
              </a:rPr>
              <a:t> Gateway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61A2BB90-7B74-42EA-B3F7-ED8C9D50605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auto">
          <a:xfrm>
            <a:off x="6541256" y="4338429"/>
            <a:ext cx="1789425" cy="1789425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086886-74C0-4548-AD34-1E407128F9E6}"/>
              </a:ext>
            </a:extLst>
          </p:cNvPr>
          <p:cNvSpPr/>
          <p:nvPr/>
        </p:nvSpPr>
        <p:spPr bwMode="auto">
          <a:xfrm>
            <a:off x="8050792" y="4863555"/>
            <a:ext cx="3715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3F4350"/>
                </a:solidFill>
              </a:rPr>
              <a:t>OMERO.matlab</a:t>
            </a:r>
            <a:r>
              <a:rPr lang="en-US" sz="2800" b="1" dirty="0">
                <a:solidFill>
                  <a:srgbClr val="3F4350"/>
                </a:solidFill>
              </a:rPr>
              <a:t> toolbox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F781D2-7EB1-4A7F-862D-1FD321FEC7E3}"/>
              </a:ext>
            </a:extLst>
          </p:cNvPr>
          <p:cNvSpPr/>
          <p:nvPr/>
        </p:nvSpPr>
        <p:spPr bwMode="auto">
          <a:xfrm>
            <a:off x="0" y="6540498"/>
            <a:ext cx="6080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https://omero-guides.readthedocs.io/en/latest/api_usage.html</a:t>
            </a:r>
          </a:p>
        </p:txBody>
      </p:sp>
    </p:spTree>
    <p:extLst>
      <p:ext uri="{BB962C8B-B14F-4D97-AF65-F5344CB8AC3E}">
        <p14:creationId xmlns:p14="http://schemas.microsoft.com/office/powerpoint/2010/main" val="149600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2" y="96737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 err="1"/>
              <a:t>Fiji</a:t>
            </a:r>
            <a:r>
              <a:rPr lang="de-DE" sz="4000" dirty="0"/>
              <a:t> / </a:t>
            </a:r>
            <a:r>
              <a:rPr lang="de-DE" sz="4000" dirty="0" err="1"/>
              <a:t>ImageJ</a:t>
            </a:r>
            <a:r>
              <a:rPr lang="de-DE" sz="4000" dirty="0"/>
              <a:t> and OMERO </a:t>
            </a:r>
            <a:endParaRPr lang="de-DE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609E74E-D9F5-4F81-B811-44769939F347}"/>
              </a:ext>
            </a:extLst>
          </p:cNvPr>
          <p:cNvSpPr/>
          <p:nvPr/>
        </p:nvSpPr>
        <p:spPr>
          <a:xfrm>
            <a:off x="0" y="6054291"/>
            <a:ext cx="12192000" cy="803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1DB2C90-AEC9-4433-BC76-411406B41375}"/>
              </a:ext>
            </a:extLst>
          </p:cNvPr>
          <p:cNvSpPr txBox="1">
            <a:spLocks/>
          </p:cNvSpPr>
          <p:nvPr/>
        </p:nvSpPr>
        <p:spPr bwMode="auto">
          <a:xfrm>
            <a:off x="157513" y="839499"/>
            <a:ext cx="5887075" cy="27175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>
              <a:defRPr/>
            </a:pPr>
            <a:r>
              <a:rPr lang="en-US" sz="2000" dirty="0"/>
              <a:t>Three ways of working with Fiji and OMERO: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925048-3172-4B59-94D1-BF6C4C735EF0}"/>
              </a:ext>
            </a:extLst>
          </p:cNvPr>
          <p:cNvSpPr/>
          <p:nvPr/>
        </p:nvSpPr>
        <p:spPr>
          <a:xfrm>
            <a:off x="157514" y="1913083"/>
            <a:ext cx="38481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OMERO plugin for Fiji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1F4390-00DD-4A06-AE1E-57092C55BCD0}"/>
              </a:ext>
            </a:extLst>
          </p:cNvPr>
          <p:cNvSpPr/>
          <p:nvPr/>
        </p:nvSpPr>
        <p:spPr>
          <a:xfrm>
            <a:off x="157513" y="3192769"/>
            <a:ext cx="62977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Fiji Macros and </a:t>
            </a:r>
            <a:r>
              <a:rPr lang="en-US" sz="2800" b="1" dirty="0" err="1"/>
              <a:t>OMERO.batch</a:t>
            </a:r>
            <a:r>
              <a:rPr lang="en-US" sz="2800" b="1" dirty="0"/>
              <a:t> plugin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94A0F-BF38-49BA-8788-8DC543D88665}"/>
              </a:ext>
            </a:extLst>
          </p:cNvPr>
          <p:cNvSpPr/>
          <p:nvPr/>
        </p:nvSpPr>
        <p:spPr>
          <a:xfrm>
            <a:off x="157513" y="6040438"/>
            <a:ext cx="5629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https://github.com/GReD-Clermont/omero_batch-plugin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28D4BC-6958-4AA5-A2CD-1B9BA49A9EF8}"/>
              </a:ext>
            </a:extLst>
          </p:cNvPr>
          <p:cNvSpPr/>
          <p:nvPr/>
        </p:nvSpPr>
        <p:spPr>
          <a:xfrm>
            <a:off x="157513" y="4487360"/>
            <a:ext cx="16257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/>
              <a:t>JIPipe</a:t>
            </a:r>
            <a:r>
              <a:rPr lang="en-US" sz="2800" b="1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9BD9D8-C657-482D-A6AC-DBDF7AD1262C}"/>
              </a:ext>
            </a:extLst>
          </p:cNvPr>
          <p:cNvSpPr/>
          <p:nvPr/>
        </p:nvSpPr>
        <p:spPr>
          <a:xfrm>
            <a:off x="7722970" y="6409115"/>
            <a:ext cx="2671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https://jipipe.hki-jena.de/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4E9493-B50C-42A3-A209-665B5B7EBC35}"/>
              </a:ext>
            </a:extLst>
          </p:cNvPr>
          <p:cNvSpPr/>
          <p:nvPr/>
        </p:nvSpPr>
        <p:spPr>
          <a:xfrm>
            <a:off x="157513" y="6409115"/>
            <a:ext cx="7660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https://omero-guides.readthedocs.io/en/latest/fiji/docs/index.html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237B42-D9D5-4713-9675-5D89394FA2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804"/>
          <a:stretch/>
        </p:blipFill>
        <p:spPr bwMode="auto">
          <a:xfrm>
            <a:off x="2081598" y="3866903"/>
            <a:ext cx="2293857" cy="2093982"/>
          </a:xfrm>
          <a:prstGeom prst="rect">
            <a:avLst/>
          </a:prstGeom>
        </p:spPr>
      </p:pic>
      <p:pic>
        <p:nvPicPr>
          <p:cNvPr id="14" name="Grafik 7">
            <a:extLst>
              <a:ext uri="{FF2B5EF4-FFF2-40B4-BE49-F238E27FC236}">
                <a16:creationId xmlns:a16="http://schemas.microsoft.com/office/drawing/2014/main" id="{EF58AE4F-9AAF-4517-8B72-27A445151C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00"/>
          <a:stretch/>
        </p:blipFill>
        <p:spPr>
          <a:xfrm>
            <a:off x="4375455" y="1275221"/>
            <a:ext cx="3099250" cy="18777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DC9FEE-60B9-4BD7-A97A-C2D6861BB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816547" y="1802467"/>
            <a:ext cx="3753257" cy="282993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AB528E-5F07-4C15-BA2A-925DD9EDCCCA}"/>
              </a:ext>
            </a:extLst>
          </p:cNvPr>
          <p:cNvSpPr/>
          <p:nvPr/>
        </p:nvSpPr>
        <p:spPr bwMode="auto">
          <a:xfrm>
            <a:off x="7565517" y="4748970"/>
            <a:ext cx="43686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Quick download of Fiji with plugins installed:</a:t>
            </a:r>
          </a:p>
          <a:p>
            <a:r>
              <a:rPr lang="en-US" dirty="0">
                <a:hlinkClick r:id="rId5"/>
              </a:rPr>
              <a:t>https://tinyurl.com/fijiomero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790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1" y="60325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endParaRPr lang="de-D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E13218-ED5A-41EB-82BD-F6D4472419E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65480" y="284163"/>
            <a:ext cx="9029700" cy="68103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FiJi</a:t>
            </a:r>
            <a:r>
              <a:rPr lang="en-US" dirty="0"/>
              <a:t> practical example</a:t>
            </a:r>
          </a:p>
        </p:txBody>
      </p:sp>
      <p:pic>
        <p:nvPicPr>
          <p:cNvPr id="6" name="Fiji_OMERO_Demo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6328DC06-9564-4BE4-8F52-E84E7872108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5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 bwMode="auto">
          <a:xfrm>
            <a:off x="-2" y="0"/>
            <a:ext cx="12084755" cy="679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3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8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Brace 3">
            <a:extLst>
              <a:ext uri="{FF2B5EF4-FFF2-40B4-BE49-F238E27FC236}">
                <a16:creationId xmlns:a16="http://schemas.microsoft.com/office/drawing/2014/main" id="{89FF8B3A-66F2-4FCA-9227-59524A6AAF36}"/>
              </a:ext>
            </a:extLst>
          </p:cNvPr>
          <p:cNvSpPr/>
          <p:nvPr/>
        </p:nvSpPr>
        <p:spPr bwMode="auto">
          <a:xfrm>
            <a:off x="8040540" y="920509"/>
            <a:ext cx="433633" cy="103569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5510ED5B-FAD1-4995-B420-D54640D7643D}"/>
              </a:ext>
            </a:extLst>
          </p:cNvPr>
          <p:cNvSpPr/>
          <p:nvPr/>
        </p:nvSpPr>
        <p:spPr bwMode="auto">
          <a:xfrm>
            <a:off x="8040539" y="3610781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52774F0-202D-4B98-B6D4-A08580CF5813}"/>
              </a:ext>
            </a:extLst>
          </p:cNvPr>
          <p:cNvSpPr/>
          <p:nvPr/>
        </p:nvSpPr>
        <p:spPr bwMode="auto">
          <a:xfrm>
            <a:off x="8040540" y="2303212"/>
            <a:ext cx="433633" cy="41079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05EB78C8-42F6-42CC-A752-F08DFCD147FE}"/>
              </a:ext>
            </a:extLst>
          </p:cNvPr>
          <p:cNvSpPr/>
          <p:nvPr/>
        </p:nvSpPr>
        <p:spPr bwMode="auto">
          <a:xfrm>
            <a:off x="8040539" y="2884724"/>
            <a:ext cx="433633" cy="66201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D6C337-0533-4964-BA5A-C2BCE7D68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7155" y="920509"/>
            <a:ext cx="7564520" cy="5043014"/>
          </a:xfrm>
          <a:prstGeom prst="rect">
            <a:avLst/>
          </a:prstGeom>
        </p:spPr>
      </p:pic>
      <p:sp>
        <p:nvSpPr>
          <p:cNvPr id="9" name="Right Brace 8">
            <a:extLst>
              <a:ext uri="{FF2B5EF4-FFF2-40B4-BE49-F238E27FC236}">
                <a16:creationId xmlns:a16="http://schemas.microsoft.com/office/drawing/2014/main" id="{D84C2830-79D5-414F-8E57-96CDEBE8D8AC}"/>
              </a:ext>
            </a:extLst>
          </p:cNvPr>
          <p:cNvSpPr/>
          <p:nvPr/>
        </p:nvSpPr>
        <p:spPr bwMode="auto">
          <a:xfrm>
            <a:off x="8040539" y="4252790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87AB3C4B-9EB1-41E2-8CD2-720F17E12746}"/>
              </a:ext>
            </a:extLst>
          </p:cNvPr>
          <p:cNvSpPr/>
          <p:nvPr/>
        </p:nvSpPr>
        <p:spPr bwMode="auto">
          <a:xfrm>
            <a:off x="8040539" y="5596172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1E81BC-8953-4CEA-8BC5-BF89C84162E0}"/>
              </a:ext>
            </a:extLst>
          </p:cNvPr>
          <p:cNvSpPr txBox="1"/>
          <p:nvPr/>
        </p:nvSpPr>
        <p:spPr bwMode="auto">
          <a:xfrm>
            <a:off x="8750300" y="920509"/>
            <a:ext cx="261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credentials</a:t>
            </a:r>
            <a:r>
              <a:rPr lang="de-DE" dirty="0"/>
              <a:t> and </a:t>
            </a:r>
            <a:r>
              <a:rPr lang="de-DE" dirty="0" err="1"/>
              <a:t>address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OMERO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E7D9F6-A179-43C1-AF6D-6F91FE9818EC}"/>
              </a:ext>
            </a:extLst>
          </p:cNvPr>
          <p:cNvSpPr txBox="1"/>
          <p:nvPr/>
        </p:nvSpPr>
        <p:spPr bwMode="auto">
          <a:xfrm>
            <a:off x="8750300" y="2301376"/>
            <a:ext cx="278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Activate </a:t>
            </a:r>
            <a:r>
              <a:rPr lang="de-DE" dirty="0" err="1"/>
              <a:t>the</a:t>
            </a:r>
            <a:r>
              <a:rPr lang="de-DE" dirty="0"/>
              <a:t> OMERO </a:t>
            </a:r>
            <a:r>
              <a:rPr lang="de-DE" dirty="0" err="1"/>
              <a:t>plugin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EEC5C1-3A6E-4D00-9518-1B4296FC64DF}"/>
              </a:ext>
            </a:extLst>
          </p:cNvPr>
          <p:cNvSpPr txBox="1"/>
          <p:nvPr/>
        </p:nvSpPr>
        <p:spPr bwMode="auto">
          <a:xfrm>
            <a:off x="8750300" y="2999536"/>
            <a:ext cx="261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Connect </a:t>
            </a:r>
            <a:r>
              <a:rPr lang="de-DE" dirty="0" err="1"/>
              <a:t>to</a:t>
            </a:r>
            <a:r>
              <a:rPr lang="de-DE" dirty="0"/>
              <a:t> OMERO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DF5DB6-0558-4D52-A9F9-4B67ED872D9F}"/>
              </a:ext>
            </a:extLst>
          </p:cNvPr>
          <p:cNvSpPr txBox="1"/>
          <p:nvPr/>
        </p:nvSpPr>
        <p:spPr bwMode="auto">
          <a:xfrm>
            <a:off x="8750300" y="35388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Check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connection</a:t>
            </a:r>
            <a:r>
              <a:rPr lang="de-DE" dirty="0"/>
              <a:t> </a:t>
            </a:r>
            <a:r>
              <a:rPr lang="de-DE" dirty="0" err="1"/>
              <a:t>worked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BCA5EE-92FC-47DE-9D3D-BB0B441BAC79}"/>
              </a:ext>
            </a:extLst>
          </p:cNvPr>
          <p:cNvSpPr txBox="1"/>
          <p:nvPr/>
        </p:nvSpPr>
        <p:spPr bwMode="auto">
          <a:xfrm>
            <a:off x="8750300" y="4181071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23FB0E-0915-4FB4-AD60-2F0342422870}"/>
              </a:ext>
            </a:extLst>
          </p:cNvPr>
          <p:cNvSpPr txBox="1"/>
          <p:nvPr/>
        </p:nvSpPr>
        <p:spPr bwMode="auto">
          <a:xfrm>
            <a:off x="8750300" y="545490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Disconnect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OMERO</a:t>
            </a:r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DAF99BF-6D71-4C5E-BD10-8A5BC74A1E0F}"/>
              </a:ext>
            </a:extLst>
          </p:cNvPr>
          <p:cNvSpPr/>
          <p:nvPr/>
        </p:nvSpPr>
        <p:spPr bwMode="auto">
          <a:xfrm>
            <a:off x="800615" y="4626496"/>
            <a:ext cx="3098800" cy="469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7AEA49-5F47-4CDC-925F-EB3B4F0DD8AD}"/>
              </a:ext>
            </a:extLst>
          </p:cNvPr>
          <p:cNvSpPr txBox="1"/>
          <p:nvPr/>
        </p:nvSpPr>
        <p:spPr bwMode="auto">
          <a:xfrm>
            <a:off x="4175543" y="4509483"/>
            <a:ext cx="275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Add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processing</a:t>
            </a:r>
            <a:endParaRPr lang="de-DE" dirty="0"/>
          </a:p>
          <a:p>
            <a:r>
              <a:rPr lang="de-DE" dirty="0"/>
              <a:t>code </a:t>
            </a:r>
            <a:r>
              <a:rPr lang="de-DE" dirty="0" err="1"/>
              <a:t>here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B558A34-BFC0-4728-8D22-74A4CAC2D65F}"/>
              </a:ext>
            </a:extLst>
          </p:cNvPr>
          <p:cNvSpPr txBox="1">
            <a:spLocks/>
          </p:cNvSpPr>
          <p:nvPr/>
        </p:nvSpPr>
        <p:spPr bwMode="auto">
          <a:xfrm>
            <a:off x="-1676402" y="6408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 err="1"/>
              <a:t>Automating</a:t>
            </a:r>
            <a:r>
              <a:rPr lang="de-DE" sz="4000" dirty="0"/>
              <a:t> </a:t>
            </a:r>
            <a:r>
              <a:rPr lang="de-DE" sz="4000" dirty="0" err="1"/>
              <a:t>with</a:t>
            </a:r>
            <a:r>
              <a:rPr lang="de-DE" sz="4000" dirty="0"/>
              <a:t> </a:t>
            </a:r>
            <a:r>
              <a:rPr lang="de-DE" sz="4000" dirty="0" err="1"/>
              <a:t>macros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47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19E72C-ED71-456C-9C09-FCD14EC37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5" y="812500"/>
            <a:ext cx="6311726" cy="5283074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1676402" y="6408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/>
              <a:t>Processing a </a:t>
            </a:r>
            <a:r>
              <a:rPr lang="de-DE" sz="4000" dirty="0" err="1"/>
              <a:t>whole</a:t>
            </a:r>
            <a:r>
              <a:rPr lang="de-DE" sz="4000" dirty="0"/>
              <a:t> </a:t>
            </a:r>
            <a:r>
              <a:rPr lang="de-DE" sz="4000" dirty="0" err="1"/>
              <a:t>dataset</a:t>
            </a:r>
            <a:endParaRPr lang="de-DE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486D526E-58E5-4A5D-9361-DB424A95A449}"/>
              </a:ext>
            </a:extLst>
          </p:cNvPr>
          <p:cNvSpPr/>
          <p:nvPr/>
        </p:nvSpPr>
        <p:spPr bwMode="auto">
          <a:xfrm>
            <a:off x="6407791" y="820086"/>
            <a:ext cx="433633" cy="70298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3413430-78AA-4D93-BA24-058E5BEE3E4D}"/>
              </a:ext>
            </a:extLst>
          </p:cNvPr>
          <p:cNvSpPr/>
          <p:nvPr/>
        </p:nvSpPr>
        <p:spPr bwMode="auto">
          <a:xfrm>
            <a:off x="2217242" y="2364513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A78C092-78D2-4C3C-859A-537DC4CAFEFD}"/>
              </a:ext>
            </a:extLst>
          </p:cNvPr>
          <p:cNvSpPr/>
          <p:nvPr/>
        </p:nvSpPr>
        <p:spPr bwMode="auto">
          <a:xfrm>
            <a:off x="2000425" y="1704040"/>
            <a:ext cx="433633" cy="24323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7BC00163-8942-4712-B183-344342E34FBA}"/>
              </a:ext>
            </a:extLst>
          </p:cNvPr>
          <p:cNvSpPr/>
          <p:nvPr/>
        </p:nvSpPr>
        <p:spPr bwMode="auto">
          <a:xfrm>
            <a:off x="4916338" y="1997371"/>
            <a:ext cx="433633" cy="30481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9950EC1F-83E5-45F3-AC20-05DB7283DA7E}"/>
              </a:ext>
            </a:extLst>
          </p:cNvPr>
          <p:cNvSpPr/>
          <p:nvPr/>
        </p:nvSpPr>
        <p:spPr bwMode="auto">
          <a:xfrm>
            <a:off x="4482705" y="2902279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DD004D42-F181-4A43-B090-BFE566B154A6}"/>
              </a:ext>
            </a:extLst>
          </p:cNvPr>
          <p:cNvSpPr/>
          <p:nvPr/>
        </p:nvSpPr>
        <p:spPr bwMode="auto">
          <a:xfrm>
            <a:off x="2000425" y="5832855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007599-AD9F-49DB-8B1C-482FE42817E4}"/>
              </a:ext>
            </a:extLst>
          </p:cNvPr>
          <p:cNvSpPr txBox="1"/>
          <p:nvPr/>
        </p:nvSpPr>
        <p:spPr bwMode="auto">
          <a:xfrm>
            <a:off x="2725242" y="1636590"/>
            <a:ext cx="275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Activate </a:t>
            </a:r>
            <a:r>
              <a:rPr lang="de-DE" dirty="0" err="1"/>
              <a:t>the</a:t>
            </a:r>
            <a:r>
              <a:rPr lang="de-DE" dirty="0"/>
              <a:t> OMERO </a:t>
            </a:r>
            <a:r>
              <a:rPr lang="de-DE" dirty="0" err="1"/>
              <a:t>plugin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9276EB-8823-4DE6-80E7-6B858164AB38}"/>
              </a:ext>
            </a:extLst>
          </p:cNvPr>
          <p:cNvSpPr txBox="1"/>
          <p:nvPr/>
        </p:nvSpPr>
        <p:spPr bwMode="auto">
          <a:xfrm>
            <a:off x="5641155" y="1962879"/>
            <a:ext cx="261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Connect </a:t>
            </a:r>
            <a:r>
              <a:rPr lang="de-DE" dirty="0" err="1"/>
              <a:t>to</a:t>
            </a:r>
            <a:r>
              <a:rPr lang="de-DE" dirty="0"/>
              <a:t> OMERO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FE7724-C5C8-4620-BF26-27600E411082}"/>
              </a:ext>
            </a:extLst>
          </p:cNvPr>
          <p:cNvSpPr txBox="1"/>
          <p:nvPr/>
        </p:nvSpPr>
        <p:spPr bwMode="auto">
          <a:xfrm>
            <a:off x="2819399" y="2311206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Check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connection</a:t>
            </a:r>
            <a:r>
              <a:rPr lang="de-DE" dirty="0"/>
              <a:t> </a:t>
            </a:r>
            <a:r>
              <a:rPr lang="de-DE" dirty="0" err="1"/>
              <a:t>worked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CDD0C5-526C-4969-BADA-5580F9928411}"/>
              </a:ext>
            </a:extLst>
          </p:cNvPr>
          <p:cNvSpPr txBox="1"/>
          <p:nvPr/>
        </p:nvSpPr>
        <p:spPr bwMode="auto">
          <a:xfrm>
            <a:off x="5133153" y="2834969"/>
            <a:ext cx="4070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images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dataset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F83747-9FE6-4F7F-987C-53815D11D86F}"/>
              </a:ext>
            </a:extLst>
          </p:cNvPr>
          <p:cNvSpPr txBox="1"/>
          <p:nvPr/>
        </p:nvSpPr>
        <p:spPr bwMode="auto">
          <a:xfrm>
            <a:off x="2650875" y="576077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Disconnect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OMERO</a:t>
            </a:r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9EF4E57B-1B6A-4CFA-B37E-E894830BF0A7}"/>
              </a:ext>
            </a:extLst>
          </p:cNvPr>
          <p:cNvSpPr/>
          <p:nvPr/>
        </p:nvSpPr>
        <p:spPr bwMode="auto">
          <a:xfrm>
            <a:off x="2819398" y="4023949"/>
            <a:ext cx="2412311" cy="2294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CB8CBB-34CA-4E52-8D76-FEC6F0FD1868}"/>
              </a:ext>
            </a:extLst>
          </p:cNvPr>
          <p:cNvSpPr txBox="1"/>
          <p:nvPr/>
        </p:nvSpPr>
        <p:spPr bwMode="auto">
          <a:xfrm>
            <a:off x="5233547" y="3948757"/>
            <a:ext cx="380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Add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processing</a:t>
            </a:r>
            <a:r>
              <a:rPr lang="de-DE" dirty="0"/>
              <a:t> code </a:t>
            </a:r>
            <a:r>
              <a:rPr lang="de-DE" dirty="0" err="1"/>
              <a:t>here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96220B-A477-46E0-94EB-672261AAF0C8}"/>
              </a:ext>
            </a:extLst>
          </p:cNvPr>
          <p:cNvSpPr txBox="1"/>
          <p:nvPr/>
        </p:nvSpPr>
        <p:spPr bwMode="auto">
          <a:xfrm>
            <a:off x="7166070" y="775107"/>
            <a:ext cx="388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credentials</a:t>
            </a:r>
            <a:r>
              <a:rPr lang="de-DE" dirty="0"/>
              <a:t> and </a:t>
            </a:r>
            <a:r>
              <a:rPr lang="de-DE" dirty="0" err="1"/>
              <a:t>address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OMERO</a:t>
            </a:r>
            <a:endParaRPr lang="en-US" dirty="0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810BA060-2429-46C9-91F1-C88D50F8D023}"/>
              </a:ext>
            </a:extLst>
          </p:cNvPr>
          <p:cNvSpPr/>
          <p:nvPr/>
        </p:nvSpPr>
        <p:spPr bwMode="auto">
          <a:xfrm>
            <a:off x="4182533" y="5210858"/>
            <a:ext cx="387305" cy="41980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192A05-249D-4B67-9D21-2037B54E73C1}"/>
              </a:ext>
            </a:extLst>
          </p:cNvPr>
          <p:cNvSpPr txBox="1"/>
          <p:nvPr/>
        </p:nvSpPr>
        <p:spPr bwMode="auto">
          <a:xfrm>
            <a:off x="4916337" y="5236093"/>
            <a:ext cx="374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Attach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dataset</a:t>
            </a:r>
            <a:endParaRPr lang="en-US" dirty="0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625A033F-C417-405E-A9C4-56AD55C5B91C}"/>
              </a:ext>
            </a:extLst>
          </p:cNvPr>
          <p:cNvSpPr/>
          <p:nvPr/>
        </p:nvSpPr>
        <p:spPr bwMode="auto">
          <a:xfrm>
            <a:off x="2508425" y="4301983"/>
            <a:ext cx="433633" cy="50103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D162FF-8BBF-46BA-8CD8-929B03FC650F}"/>
              </a:ext>
            </a:extLst>
          </p:cNvPr>
          <p:cNvSpPr txBox="1"/>
          <p:nvPr/>
        </p:nvSpPr>
        <p:spPr bwMode="auto">
          <a:xfrm>
            <a:off x="3183466" y="4342998"/>
            <a:ext cx="498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Close </a:t>
            </a:r>
            <a:r>
              <a:rPr lang="de-DE" dirty="0" err="1"/>
              <a:t>image</a:t>
            </a:r>
            <a:r>
              <a:rPr lang="de-DE" dirty="0"/>
              <a:t> and </a:t>
            </a:r>
            <a:r>
              <a:rPr lang="de-DE" dirty="0" err="1"/>
              <a:t>remove</a:t>
            </a:r>
            <a:r>
              <a:rPr lang="de-DE" dirty="0"/>
              <a:t> all ROIs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cycle</a:t>
            </a:r>
            <a:endParaRPr lang="en-US" dirty="0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A9230859-2360-41A7-99AE-8CEC772A6357}"/>
              </a:ext>
            </a:extLst>
          </p:cNvPr>
          <p:cNvSpPr/>
          <p:nvPr/>
        </p:nvSpPr>
        <p:spPr bwMode="auto">
          <a:xfrm>
            <a:off x="9042166" y="3522932"/>
            <a:ext cx="433633" cy="154230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0396DD-3B19-4A43-8FCD-42478F7DFE9C}"/>
              </a:ext>
            </a:extLst>
          </p:cNvPr>
          <p:cNvSpPr txBox="1"/>
          <p:nvPr/>
        </p:nvSpPr>
        <p:spPr bwMode="auto">
          <a:xfrm>
            <a:off x="9848520" y="3978817"/>
            <a:ext cx="3808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Repeat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every</a:t>
            </a:r>
            <a:endParaRPr lang="de-DE" dirty="0"/>
          </a:p>
          <a:p>
            <a:r>
              <a:rPr lang="de-DE" dirty="0" err="1"/>
              <a:t>image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dataset</a:t>
            </a:r>
            <a:endParaRPr lang="en-US" dirty="0"/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268D7DE2-40CE-4B97-ACB7-AEED424ABBD6}"/>
              </a:ext>
            </a:extLst>
          </p:cNvPr>
          <p:cNvSpPr/>
          <p:nvPr/>
        </p:nvSpPr>
        <p:spPr bwMode="auto">
          <a:xfrm>
            <a:off x="3536794" y="3646607"/>
            <a:ext cx="433633" cy="262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CF18DA-1886-470A-97CD-2319000AF848}"/>
              </a:ext>
            </a:extLst>
          </p:cNvPr>
          <p:cNvSpPr txBox="1"/>
          <p:nvPr/>
        </p:nvSpPr>
        <p:spPr bwMode="auto">
          <a:xfrm>
            <a:off x="4187242" y="3579297"/>
            <a:ext cx="4070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OMERO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07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2" grpId="0"/>
      <p:bldP spid="24" grpId="0" animBg="1"/>
      <p:bldP spid="25" grpId="0"/>
      <p:bldP spid="26" grpId="0" animBg="1"/>
      <p:bldP spid="27" grpId="0"/>
      <p:bldP spid="29" grpId="0" animBg="1"/>
      <p:bldP spid="30" grpId="0"/>
      <p:bldP spid="31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16FBD5-BB21-4D7E-956D-71C39E63D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6" y="2413653"/>
            <a:ext cx="12192000" cy="3554931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1609E74E-D9F5-4F81-B811-44769939F347}"/>
              </a:ext>
            </a:extLst>
          </p:cNvPr>
          <p:cNvSpPr/>
          <p:nvPr/>
        </p:nvSpPr>
        <p:spPr>
          <a:xfrm>
            <a:off x="0" y="6054291"/>
            <a:ext cx="12192000" cy="803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D67EFB7-1587-431B-BC2A-D7027CE998F0}"/>
              </a:ext>
            </a:extLst>
          </p:cNvPr>
          <p:cNvSpPr txBox="1">
            <a:spLocks/>
          </p:cNvSpPr>
          <p:nvPr/>
        </p:nvSpPr>
        <p:spPr bwMode="auto">
          <a:xfrm>
            <a:off x="-1" y="60325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 err="1"/>
              <a:t>Exploring</a:t>
            </a:r>
            <a:r>
              <a:rPr lang="de-DE" sz="4000" dirty="0"/>
              <a:t> </a:t>
            </a:r>
            <a:r>
              <a:rPr lang="de-DE" sz="4000" dirty="0" err="1"/>
              <a:t>tables</a:t>
            </a:r>
            <a:r>
              <a:rPr lang="de-DE" sz="4000" dirty="0"/>
              <a:t> in OMERO</a:t>
            </a:r>
            <a:endParaRPr lang="de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96C58-C0B0-47D7-83F4-0F44DB367043}"/>
              </a:ext>
            </a:extLst>
          </p:cNvPr>
          <p:cNvSpPr/>
          <p:nvPr/>
        </p:nvSpPr>
        <p:spPr>
          <a:xfrm>
            <a:off x="73794" y="6086813"/>
            <a:ext cx="10841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https://wiki-biop.epfl.ch/data-management/omero/omero-tables#tables-on-dataset-level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E70AF5-7911-46CA-B586-E47912D17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56" y="666719"/>
            <a:ext cx="4877481" cy="1857634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574B8D68-9802-44F8-97AF-9BB23A7EBA0C}"/>
              </a:ext>
            </a:extLst>
          </p:cNvPr>
          <p:cNvSpPr/>
          <p:nvPr/>
        </p:nvSpPr>
        <p:spPr bwMode="auto">
          <a:xfrm rot="2103780">
            <a:off x="5293818" y="1671599"/>
            <a:ext cx="1690550" cy="5208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E2556078-5DB3-4F89-AF36-E9B09FE52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" y="6443665"/>
            <a:ext cx="774892" cy="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71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56DA8E-EA66-4065-BC7F-2F75865DF5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54"/>
          <a:stretch/>
        </p:blipFill>
        <p:spPr>
          <a:xfrm>
            <a:off x="234279" y="825410"/>
            <a:ext cx="6827923" cy="260359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D3D42F5-8A3A-45AE-9C1D-17AC1809AC23}"/>
              </a:ext>
            </a:extLst>
          </p:cNvPr>
          <p:cNvSpPr/>
          <p:nvPr/>
        </p:nvSpPr>
        <p:spPr bwMode="auto">
          <a:xfrm rot="19542954">
            <a:off x="3965725" y="1627262"/>
            <a:ext cx="817384" cy="33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47FDD8D-C471-47E1-BC40-D7347AD65195}"/>
              </a:ext>
            </a:extLst>
          </p:cNvPr>
          <p:cNvSpPr/>
          <p:nvPr/>
        </p:nvSpPr>
        <p:spPr>
          <a:xfrm rot="2235950">
            <a:off x="2098456" y="1869115"/>
            <a:ext cx="1594656" cy="389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60D04D-0B21-4C92-B953-3A82DD603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376" y="2592584"/>
            <a:ext cx="4499257" cy="31275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326CE1-E2D8-46A3-8018-06F02BD0C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822" y="1426079"/>
            <a:ext cx="3000794" cy="1076475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A005786A-5326-4BBB-B425-1702F3C57741}"/>
              </a:ext>
            </a:extLst>
          </p:cNvPr>
          <p:cNvSpPr/>
          <p:nvPr/>
        </p:nvSpPr>
        <p:spPr bwMode="auto">
          <a:xfrm rot="19542954">
            <a:off x="8360490" y="2793766"/>
            <a:ext cx="817384" cy="33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AEA3892-2881-42E2-97FB-EC23D04FEEE9}"/>
              </a:ext>
            </a:extLst>
          </p:cNvPr>
          <p:cNvSpPr txBox="1">
            <a:spLocks/>
          </p:cNvSpPr>
          <p:nvPr/>
        </p:nvSpPr>
        <p:spPr bwMode="auto">
          <a:xfrm>
            <a:off x="-825003" y="43978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 err="1"/>
              <a:t>Exploring</a:t>
            </a:r>
            <a:r>
              <a:rPr lang="de-DE" sz="4000" dirty="0"/>
              <a:t> </a:t>
            </a:r>
            <a:r>
              <a:rPr lang="de-DE" sz="4000" dirty="0" err="1"/>
              <a:t>the</a:t>
            </a:r>
            <a:r>
              <a:rPr lang="de-DE" sz="4000" dirty="0"/>
              <a:t> </a:t>
            </a:r>
            <a:r>
              <a:rPr lang="de-DE" sz="4000" dirty="0" err="1"/>
              <a:t>results</a:t>
            </a:r>
            <a:r>
              <a:rPr lang="de-DE" sz="4000" dirty="0"/>
              <a:t> </a:t>
            </a:r>
            <a:r>
              <a:rPr lang="de-DE" sz="4000" dirty="0" err="1"/>
              <a:t>with</a:t>
            </a:r>
            <a:r>
              <a:rPr lang="de-DE" sz="4000" dirty="0"/>
              <a:t> OMERO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156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67EFB7-1587-431B-BC2A-D7027CE998F0}"/>
              </a:ext>
            </a:extLst>
          </p:cNvPr>
          <p:cNvSpPr txBox="1">
            <a:spLocks/>
          </p:cNvSpPr>
          <p:nvPr/>
        </p:nvSpPr>
        <p:spPr bwMode="auto">
          <a:xfrm>
            <a:off x="-1028211" y="25858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 err="1"/>
              <a:t>Exploring</a:t>
            </a:r>
            <a:r>
              <a:rPr lang="de-DE" sz="4000" dirty="0"/>
              <a:t> </a:t>
            </a:r>
            <a:r>
              <a:rPr lang="de-DE" sz="4000" dirty="0" err="1"/>
              <a:t>data</a:t>
            </a:r>
            <a:r>
              <a:rPr lang="de-DE" sz="4000" dirty="0"/>
              <a:t> </a:t>
            </a:r>
            <a:r>
              <a:rPr lang="de-DE" sz="4000" dirty="0" err="1"/>
              <a:t>with</a:t>
            </a:r>
            <a:r>
              <a:rPr lang="de-DE" sz="4000" dirty="0"/>
              <a:t> OMERO</a:t>
            </a:r>
            <a:endParaRPr lang="de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96C58-C0B0-47D7-83F4-0F44DB367043}"/>
              </a:ext>
            </a:extLst>
          </p:cNvPr>
          <p:cNvSpPr/>
          <p:nvPr/>
        </p:nvSpPr>
        <p:spPr>
          <a:xfrm>
            <a:off x="73794" y="6211669"/>
            <a:ext cx="108412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https://wiki-biop.epfl.ch/data-management/omero/omero-tables#tables-on-dataset-level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51FAC0A-F886-44A5-9C68-DDD4A6330689}"/>
              </a:ext>
            </a:extLst>
          </p:cNvPr>
          <p:cNvSpPr/>
          <p:nvPr/>
        </p:nvSpPr>
        <p:spPr bwMode="auto">
          <a:xfrm rot="19542954">
            <a:off x="7470503" y="1760418"/>
            <a:ext cx="817384" cy="33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E316B1-D5F7-4C6D-900A-9E1713094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843"/>
            <a:ext cx="12192000" cy="5400313"/>
          </a:xfrm>
          <a:prstGeom prst="rect">
            <a:avLst/>
          </a:prstGeom>
        </p:spPr>
      </p:pic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EFB40B32-9EDD-46A3-8317-EDB3A7F97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" y="6443665"/>
            <a:ext cx="774892" cy="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61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67EFB7-1587-431B-BC2A-D7027CE998F0}"/>
              </a:ext>
            </a:extLst>
          </p:cNvPr>
          <p:cNvSpPr txBox="1">
            <a:spLocks/>
          </p:cNvSpPr>
          <p:nvPr/>
        </p:nvSpPr>
        <p:spPr bwMode="auto">
          <a:xfrm>
            <a:off x="-1" y="60325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/>
              <a:t>Scatterplots </a:t>
            </a:r>
            <a:r>
              <a:rPr lang="de-DE" sz="4000" dirty="0" err="1"/>
              <a:t>with</a:t>
            </a:r>
            <a:r>
              <a:rPr lang="de-DE" sz="4000" dirty="0"/>
              <a:t> </a:t>
            </a:r>
            <a:r>
              <a:rPr lang="de-DE" sz="4000" dirty="0" err="1"/>
              <a:t>OMERO.parade</a:t>
            </a:r>
            <a:endParaRPr lang="de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96C58-C0B0-47D7-83F4-0F44DB367043}"/>
              </a:ext>
            </a:extLst>
          </p:cNvPr>
          <p:cNvSpPr/>
          <p:nvPr/>
        </p:nvSpPr>
        <p:spPr>
          <a:xfrm>
            <a:off x="43314" y="6141554"/>
            <a:ext cx="108412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https://wiki-biop.epfl.ch/data-management/omero/omero-tables#tables-on-dataset-level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281926-06CC-4D97-9B51-5DD417C73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4227"/>
            <a:ext cx="12192000" cy="5469546"/>
          </a:xfrm>
          <a:prstGeom prst="rect">
            <a:avLst/>
          </a:prstGeom>
        </p:spPr>
      </p:pic>
      <p:pic>
        <p:nvPicPr>
          <p:cNvPr id="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DD82DCD6-56C1-4A3A-9846-4FEB5C56C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" y="6443665"/>
            <a:ext cx="774892" cy="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94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0" y="2088683"/>
            <a:ext cx="12192000" cy="120315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7200" b="1" dirty="0" err="1">
                <a:solidFill>
                  <a:schemeClr val="accent1">
                    <a:lumMod val="75000"/>
                  </a:schemeClr>
                </a:solidFill>
              </a:rPr>
              <a:t>Can‘t</a:t>
            </a:r>
            <a:r>
              <a:rPr lang="de-DE" sz="7200" b="1" dirty="0">
                <a:solidFill>
                  <a:schemeClr val="accent1">
                    <a:lumMod val="75000"/>
                  </a:schemeClr>
                </a:solidFill>
              </a:rPr>
              <a:t> I just </a:t>
            </a:r>
            <a:r>
              <a:rPr lang="de-DE" sz="7200" b="1" dirty="0" err="1">
                <a:solidFill>
                  <a:schemeClr val="accent1">
                    <a:lumMod val="75000"/>
                  </a:schemeClr>
                </a:solidFill>
              </a:rPr>
              <a:t>use</a:t>
            </a:r>
            <a:r>
              <a:rPr lang="de-DE" sz="7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7200" b="1" dirty="0" err="1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de-DE" sz="7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7200" b="1" dirty="0" err="1">
                <a:solidFill>
                  <a:schemeClr val="accent1">
                    <a:lumMod val="75000"/>
                  </a:schemeClr>
                </a:solidFill>
              </a:rPr>
              <a:t>macros</a:t>
            </a:r>
            <a:r>
              <a:rPr lang="de-DE" sz="7200" b="1" dirty="0">
                <a:solidFill>
                  <a:schemeClr val="accent1">
                    <a:lumMod val="75000"/>
                  </a:schemeClr>
                </a:solidFill>
              </a:rPr>
              <a:t> I </a:t>
            </a:r>
            <a:r>
              <a:rPr lang="de-DE" sz="7200" b="1" dirty="0" err="1">
                <a:solidFill>
                  <a:schemeClr val="accent1">
                    <a:lumMod val="75000"/>
                  </a:schemeClr>
                </a:solidFill>
              </a:rPr>
              <a:t>already</a:t>
            </a:r>
            <a:r>
              <a:rPr lang="de-DE" sz="7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7200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de-DE" sz="72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4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3E3F39B2-B4C6-4E00-8C6E-9561C8BD0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" y="6443665"/>
            <a:ext cx="774892" cy="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482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1" y="60325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en-US" sz="4000" dirty="0"/>
              <a:t>OMERO Batch Plugin f</a:t>
            </a:r>
            <a:r>
              <a:rPr lang="de-DE" sz="4000" dirty="0" err="1"/>
              <a:t>or</a:t>
            </a:r>
            <a:r>
              <a:rPr lang="de-DE" sz="4000" dirty="0"/>
              <a:t> </a:t>
            </a:r>
            <a:r>
              <a:rPr lang="de-DE" sz="4000" dirty="0" err="1"/>
              <a:t>FiJi</a:t>
            </a:r>
            <a:endParaRPr lang="de-DE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609E74E-D9F5-4F81-B811-44769939F347}"/>
              </a:ext>
            </a:extLst>
          </p:cNvPr>
          <p:cNvSpPr/>
          <p:nvPr/>
        </p:nvSpPr>
        <p:spPr>
          <a:xfrm>
            <a:off x="0" y="5731497"/>
            <a:ext cx="12192000" cy="1126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9BD4E4-5589-44B9-98B4-8AC18FEF41BB}"/>
              </a:ext>
            </a:extLst>
          </p:cNvPr>
          <p:cNvSpPr/>
          <p:nvPr/>
        </p:nvSpPr>
        <p:spPr>
          <a:xfrm>
            <a:off x="2011051" y="5833083"/>
            <a:ext cx="97724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Pouchin</a:t>
            </a:r>
            <a:r>
              <a:rPr lang="en-US" dirty="0">
                <a:solidFill>
                  <a:schemeClr val="bg1"/>
                </a:solidFill>
              </a:rPr>
              <a:t> P, </a:t>
            </a:r>
            <a:r>
              <a:rPr lang="en-US" dirty="0" err="1">
                <a:solidFill>
                  <a:schemeClr val="bg1"/>
                </a:solidFill>
              </a:rPr>
              <a:t>Zoghlami</a:t>
            </a:r>
            <a:r>
              <a:rPr lang="en-US" dirty="0">
                <a:solidFill>
                  <a:schemeClr val="bg1"/>
                </a:solidFill>
              </a:rPr>
              <a:t> R, </a:t>
            </a:r>
            <a:r>
              <a:rPr lang="en-US" dirty="0" err="1">
                <a:solidFill>
                  <a:schemeClr val="bg1"/>
                </a:solidFill>
              </a:rPr>
              <a:t>Valarcher</a:t>
            </a:r>
            <a:r>
              <a:rPr lang="en-US" dirty="0">
                <a:solidFill>
                  <a:schemeClr val="bg1"/>
                </a:solidFill>
              </a:rPr>
              <a:t> R </a:t>
            </a:r>
            <a:r>
              <a:rPr lang="en-US" i="1" dirty="0">
                <a:solidFill>
                  <a:schemeClr val="bg1"/>
                </a:solidFill>
              </a:rPr>
              <a:t>et al.</a:t>
            </a:r>
            <a:r>
              <a:rPr lang="en-US" dirty="0">
                <a:solidFill>
                  <a:schemeClr val="bg1"/>
                </a:solidFill>
              </a:rPr>
              <a:t> Easing batch image processing from OMERO: a new toolbox for ImageJ [version 2; peer review: 2 approved]. </a:t>
            </a:r>
            <a:r>
              <a:rPr lang="en-US" i="1" dirty="0">
                <a:solidFill>
                  <a:schemeClr val="bg1"/>
                </a:solidFill>
              </a:rPr>
              <a:t>F1000Research</a:t>
            </a:r>
            <a:r>
              <a:rPr lang="en-US" dirty="0">
                <a:solidFill>
                  <a:schemeClr val="bg1"/>
                </a:solidFill>
              </a:rPr>
              <a:t> 2022, </a:t>
            </a:r>
            <a:r>
              <a:rPr lang="en-US" b="1" dirty="0">
                <a:solidFill>
                  <a:schemeClr val="bg1"/>
                </a:solidFill>
              </a:rPr>
              <a:t>11</a:t>
            </a:r>
            <a:r>
              <a:rPr lang="en-US" dirty="0">
                <a:solidFill>
                  <a:schemeClr val="bg1"/>
                </a:solidFill>
              </a:rPr>
              <a:t>:392 (</a:t>
            </a:r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https://doi.org/10.12688/f1000research.110385.2</a:t>
            </a:r>
            <a:r>
              <a:rPr lang="en-US" dirty="0">
                <a:solidFill>
                  <a:schemeClr val="bg1"/>
                </a:solidFill>
              </a:rPr>
              <a:t>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0AFF1C-61A6-4FA1-A245-95E92B52B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044" y="804850"/>
            <a:ext cx="5769745" cy="43503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EE931A-3A1E-4884-8B80-47D32BED0F63}"/>
              </a:ext>
            </a:extLst>
          </p:cNvPr>
          <p:cNvSpPr/>
          <p:nvPr/>
        </p:nvSpPr>
        <p:spPr bwMode="auto">
          <a:xfrm>
            <a:off x="238786" y="2816826"/>
            <a:ext cx="5523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https://github.com/GReD-Clermont/omero_batch-plugin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B0B62-5709-4A24-82A4-51F4489B3DD7}"/>
              </a:ext>
            </a:extLst>
          </p:cNvPr>
          <p:cNvSpPr/>
          <p:nvPr/>
        </p:nvSpPr>
        <p:spPr bwMode="auto">
          <a:xfrm>
            <a:off x="238786" y="1284584"/>
            <a:ext cx="57697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Runs a macro on a dataset of images (local or in OMERO) and saves the results (locally or in OMERO). Very efficient way to build OMERO based workflows from pre-existing macros.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37650-CFDA-4E67-B6A8-931C3622C4A4}"/>
              </a:ext>
            </a:extLst>
          </p:cNvPr>
          <p:cNvSpPr/>
          <p:nvPr/>
        </p:nvSpPr>
        <p:spPr>
          <a:xfrm>
            <a:off x="238786" y="900735"/>
            <a:ext cx="3738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OMERO Batch Plugin f</a:t>
            </a:r>
            <a:r>
              <a:rPr lang="de-DE" sz="2400" b="1" dirty="0" err="1"/>
              <a:t>or</a:t>
            </a:r>
            <a:r>
              <a:rPr lang="de-DE" sz="2400" b="1" dirty="0"/>
              <a:t> </a:t>
            </a:r>
            <a:r>
              <a:rPr lang="de-DE" sz="2400" b="1" dirty="0" err="1"/>
              <a:t>FiJi</a:t>
            </a:r>
            <a:endParaRPr lang="de-DE" sz="2400" dirty="0"/>
          </a:p>
        </p:txBody>
      </p:sp>
      <p:pic>
        <p:nvPicPr>
          <p:cNvPr id="10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6FA8FFD5-1DA7-4369-A9A3-C2F8E669C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" y="6443665"/>
            <a:ext cx="774892" cy="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18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B1C6D003-48B1-4423-9A12-8686DD4CD4FE}"/>
              </a:ext>
            </a:extLst>
          </p:cNvPr>
          <p:cNvSpPr txBox="1">
            <a:spLocks/>
          </p:cNvSpPr>
          <p:nvPr/>
        </p:nvSpPr>
        <p:spPr bwMode="auto">
          <a:xfrm>
            <a:off x="-289630" y="61011"/>
            <a:ext cx="1219200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/>
              <a:t>Resources </a:t>
            </a:r>
            <a:r>
              <a:rPr lang="de-DE" sz="4000" dirty="0" err="1"/>
              <a:t>for</a:t>
            </a:r>
            <a:r>
              <a:rPr lang="de-DE" sz="4000" dirty="0"/>
              <a:t> </a:t>
            </a:r>
            <a:r>
              <a:rPr lang="de-DE" sz="4000" dirty="0" err="1"/>
              <a:t>Fiji</a:t>
            </a:r>
            <a:r>
              <a:rPr lang="de-DE" sz="4000" dirty="0"/>
              <a:t> and OMERO</a:t>
            </a:r>
            <a:endParaRPr lang="de-D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DBD3F-4124-4DC7-94F1-4CCE9B8BFFF2}"/>
              </a:ext>
            </a:extLst>
          </p:cNvPr>
          <p:cNvSpPr/>
          <p:nvPr/>
        </p:nvSpPr>
        <p:spPr>
          <a:xfrm>
            <a:off x="175930" y="2127018"/>
            <a:ext cx="5443221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 err="1"/>
              <a:t>Documentation</a:t>
            </a:r>
            <a:r>
              <a:rPr lang="de-DE" b="1" dirty="0"/>
              <a:t> on all </a:t>
            </a:r>
            <a:r>
              <a:rPr lang="de-DE" b="1" dirty="0" err="1"/>
              <a:t>macro</a:t>
            </a:r>
            <a:r>
              <a:rPr lang="de-DE" b="1" dirty="0"/>
              <a:t> </a:t>
            </a:r>
            <a:r>
              <a:rPr lang="de-DE" b="1" dirty="0" err="1"/>
              <a:t>Functions</a:t>
            </a:r>
            <a:endParaRPr lang="en-US" b="1" dirty="0"/>
          </a:p>
          <a:p>
            <a:r>
              <a:rPr lang="en-US" dirty="0">
                <a:hlinkClick r:id="rId2"/>
              </a:rPr>
              <a:t>https://wsr.imagej.net/developer/macro/functions.html</a:t>
            </a:r>
            <a:endParaRPr lang="en-US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OMERO and </a:t>
            </a:r>
            <a:r>
              <a:rPr lang="de-DE" b="1" dirty="0" err="1"/>
              <a:t>Fiji</a:t>
            </a:r>
            <a:r>
              <a:rPr lang="de-DE" b="1" dirty="0"/>
              <a:t> </a:t>
            </a:r>
            <a:r>
              <a:rPr lang="de-DE" b="1" dirty="0" err="1"/>
              <a:t>macro</a:t>
            </a:r>
            <a:r>
              <a:rPr lang="de-DE" b="1" dirty="0"/>
              <a:t> </a:t>
            </a:r>
            <a:r>
              <a:rPr lang="de-DE" b="1" dirty="0" err="1"/>
              <a:t>tutorial</a:t>
            </a:r>
            <a:endParaRPr lang="de-DE" b="1" dirty="0"/>
          </a:p>
          <a:p>
            <a:r>
              <a:rPr lang="en-US" dirty="0">
                <a:hlinkClick r:id="" action="ppaction://noaction"/>
              </a:rPr>
              <a:t>https://omero-guides.readthedocs.io/en/latest/fiji/docs</a:t>
            </a:r>
          </a:p>
          <a:p>
            <a:r>
              <a:rPr lang="en-US" dirty="0">
                <a:hlinkClick r:id="" action="ppaction://noaction"/>
              </a:rPr>
              <a:t>/threshold_scripting_macro_language.html</a:t>
            </a:r>
            <a:endParaRPr lang="en-US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 err="1"/>
              <a:t>Fiji</a:t>
            </a:r>
            <a:r>
              <a:rPr lang="de-DE" b="1" dirty="0"/>
              <a:t> + Python </a:t>
            </a:r>
            <a:r>
              <a:rPr lang="de-DE" b="1" dirty="0" err="1"/>
              <a:t>Bioimage</a:t>
            </a:r>
            <a:r>
              <a:rPr lang="de-DE" b="1" dirty="0"/>
              <a:t> </a:t>
            </a:r>
            <a:r>
              <a:rPr lang="de-DE" b="1" dirty="0" err="1"/>
              <a:t>analysis</a:t>
            </a:r>
            <a:r>
              <a:rPr lang="de-DE" b="1" dirty="0"/>
              <a:t> </a:t>
            </a:r>
            <a:r>
              <a:rPr lang="de-DE" b="1" dirty="0" err="1"/>
              <a:t>tutorials</a:t>
            </a:r>
            <a:endParaRPr lang="de-DE" dirty="0"/>
          </a:p>
          <a:p>
            <a:r>
              <a:rPr lang="en-US" dirty="0">
                <a:hlinkClick r:id="rId3"/>
              </a:rPr>
              <a:t>https://www.youtube.com/watch?v=e-2DbkUwKk4&amp;l</a:t>
            </a:r>
          </a:p>
          <a:p>
            <a:r>
              <a:rPr lang="en-US" dirty="0" err="1">
                <a:hlinkClick r:id="rId3"/>
              </a:rPr>
              <a:t>ist</a:t>
            </a:r>
            <a:r>
              <a:rPr lang="en-US" dirty="0">
                <a:hlinkClick r:id="rId3"/>
              </a:rPr>
              <a:t>=PL5ESQNfM5lc7SAMstEu082ivW4BDMvd0U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AA55D-D7E1-4398-8190-2BA17F44FE0A}"/>
              </a:ext>
            </a:extLst>
          </p:cNvPr>
          <p:cNvSpPr/>
          <p:nvPr/>
        </p:nvSpPr>
        <p:spPr>
          <a:xfrm>
            <a:off x="1748098" y="1075660"/>
            <a:ext cx="805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</a:rPr>
              <a:t>Fiji</a:t>
            </a:r>
            <a:endParaRPr lang="en-US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48A4E9-385A-48B5-A77F-07624DCFE2DE}"/>
              </a:ext>
            </a:extLst>
          </p:cNvPr>
          <p:cNvSpPr/>
          <p:nvPr/>
        </p:nvSpPr>
        <p:spPr bwMode="auto">
          <a:xfrm>
            <a:off x="7394298" y="1151524"/>
            <a:ext cx="18596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000" b="1" dirty="0">
                <a:solidFill>
                  <a:schemeClr val="accent1">
                    <a:lumMod val="75000"/>
                  </a:schemeClr>
                </a:solidFill>
              </a:rPr>
              <a:t>OMERO</a:t>
            </a:r>
            <a:endParaRPr lang="en-US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CDF282-8CA7-4872-B00D-0572B5F6EC8C}"/>
              </a:ext>
            </a:extLst>
          </p:cNvPr>
          <p:cNvSpPr/>
          <p:nvPr/>
        </p:nvSpPr>
        <p:spPr>
          <a:xfrm>
            <a:off x="6121236" y="2127018"/>
            <a:ext cx="607076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BIOP </a:t>
            </a:r>
            <a:r>
              <a:rPr lang="de-DE" b="1" dirty="0" err="1"/>
              <a:t>guide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all </a:t>
            </a:r>
            <a:r>
              <a:rPr lang="de-DE" b="1" dirty="0" err="1"/>
              <a:t>things</a:t>
            </a:r>
            <a:r>
              <a:rPr lang="de-DE" b="1" dirty="0"/>
              <a:t> OMERO: </a:t>
            </a:r>
            <a:endParaRPr lang="en-US" b="1" dirty="0"/>
          </a:p>
          <a:p>
            <a:r>
              <a:rPr lang="en-US" dirty="0">
                <a:hlinkClick r:id="rId4"/>
              </a:rPr>
              <a:t>https://wiki-biop.epfl.ch/en/data-management/omero</a:t>
            </a:r>
            <a:endParaRPr lang="en-US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OMERO </a:t>
            </a:r>
            <a:r>
              <a:rPr lang="de-DE" b="1" dirty="0" err="1"/>
              <a:t>Traning</a:t>
            </a:r>
            <a:r>
              <a:rPr lang="de-DE" b="1" dirty="0"/>
              <a:t> material:</a:t>
            </a:r>
          </a:p>
          <a:p>
            <a:r>
              <a:rPr lang="en-GB" dirty="0">
                <a:hlinkClick r:id="rId5"/>
              </a:rPr>
              <a:t>Image Data Management with OMERO at the DKFZ - Overview</a:t>
            </a:r>
            <a:r>
              <a:rPr lang="en-GB" dirty="0"/>
              <a:t> </a:t>
            </a:r>
            <a:endParaRPr lang="de-DE" b="1" dirty="0">
              <a:hlinkClick r:id="rId6"/>
            </a:endParaRPr>
          </a:p>
          <a:p>
            <a:r>
              <a:rPr lang="en-US" dirty="0">
                <a:hlinkClick r:id="rId6"/>
              </a:rPr>
              <a:t>https://zenodo.org/records/8323588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Official OMERO user guides</a:t>
            </a:r>
          </a:p>
          <a:p>
            <a:r>
              <a:rPr lang="en-US" dirty="0">
                <a:hlinkClick r:id="rId7"/>
              </a:rPr>
              <a:t>https://omero-guides.readthedocs.io/en/latest/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05C3C02-E0F6-4B66-9DF5-A961CCA79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" y="6443665"/>
            <a:ext cx="774892" cy="27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287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53A-9343-4C44-9B66-85D35604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263752" cy="681355"/>
          </a:xfrm>
        </p:spPr>
        <p:txBody>
          <a:bodyPr>
            <a:normAutofit fontScale="90000"/>
          </a:bodyPr>
          <a:lstStyle/>
          <a:p>
            <a:r>
              <a:rPr lang="en-US" dirty="0"/>
              <a:t>OMERO and Python with </a:t>
            </a:r>
            <a:r>
              <a:rPr lang="en-US" dirty="0" err="1"/>
              <a:t>Jupyter</a:t>
            </a:r>
            <a:r>
              <a:rPr lang="en-US" dirty="0"/>
              <a:t> Notebooks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FAF1B-BDA8-4106-9377-D8B65419571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21977" y="1460752"/>
            <a:ext cx="1303592" cy="151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Python - Wikiversity">
            <a:extLst>
              <a:ext uri="{FF2B5EF4-FFF2-40B4-BE49-F238E27FC236}">
                <a16:creationId xmlns:a16="http://schemas.microsoft.com/office/drawing/2014/main" id="{1F7ECF89-DB47-4E0C-9B65-9F947F457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60" y="1503383"/>
            <a:ext cx="1625764" cy="162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A39448-CF9F-46A1-A440-99EEF7E87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901" y="2018814"/>
            <a:ext cx="2876955" cy="97672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9D6134-2C2D-4E56-865A-3BFE3B7530DD}"/>
              </a:ext>
            </a:extLst>
          </p:cNvPr>
          <p:cNvSpPr/>
          <p:nvPr/>
        </p:nvSpPr>
        <p:spPr>
          <a:xfrm>
            <a:off x="9469010" y="1650057"/>
            <a:ext cx="2049602" cy="171423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002FAA-DF42-4F57-8692-E2D4C6B3BFD6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9055335" y="2507174"/>
            <a:ext cx="4136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 descr="Programmer">
            <a:extLst>
              <a:ext uri="{FF2B5EF4-FFF2-40B4-BE49-F238E27FC236}">
                <a16:creationId xmlns:a16="http://schemas.microsoft.com/office/drawing/2014/main" id="{506D56F8-EC3E-4B50-9199-5DC663712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249" y="4745768"/>
            <a:ext cx="1217697" cy="12176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2716AB-D430-49C5-B1BB-12DDCC3C843A}"/>
              </a:ext>
            </a:extLst>
          </p:cNvPr>
          <p:cNvSpPr txBox="1"/>
          <p:nvPr/>
        </p:nvSpPr>
        <p:spPr>
          <a:xfrm>
            <a:off x="1813389" y="5130088"/>
            <a:ext cx="2109630" cy="83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97" dirty="0"/>
              <a:t>Bioimage analyst</a:t>
            </a:r>
          </a:p>
        </p:txBody>
      </p:sp>
      <p:pic>
        <p:nvPicPr>
          <p:cNvPr id="11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EACDDB6F-940A-4F12-A2F2-F3A131CEF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862" y="2533040"/>
            <a:ext cx="658100" cy="65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75B060-DC2C-475E-B923-A734D2053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70308" y="1783681"/>
            <a:ext cx="658100" cy="7063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DD3DD3-5A21-4AFF-866B-73E4491B93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0308" y="2527071"/>
            <a:ext cx="658100" cy="7063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0B88F9-EEA4-4A94-9AE9-E54F77A8B1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3027" y="1783680"/>
            <a:ext cx="658101" cy="70632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635577-99D8-4E33-A0C5-4AF2A906176F}"/>
              </a:ext>
            </a:extLst>
          </p:cNvPr>
          <p:cNvCxnSpPr>
            <a:cxnSpLocks/>
            <a:endCxn id="4" idx="2"/>
          </p:cNvCxnSpPr>
          <p:nvPr/>
        </p:nvCxnSpPr>
        <p:spPr>
          <a:xfrm flipH="1" flipV="1">
            <a:off x="1173773" y="2971890"/>
            <a:ext cx="213325" cy="1786090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28C54F-8509-4F93-ADAA-5183FF4369F2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4780424" y="2316265"/>
            <a:ext cx="1438477" cy="190910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EC595BC-84DA-427D-9221-E82A4DCB4895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1914039" y="2116477"/>
            <a:ext cx="1240621" cy="199788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7C40021-70E2-4349-A3A1-2810098E5701}"/>
              </a:ext>
            </a:extLst>
          </p:cNvPr>
          <p:cNvSpPr txBox="1"/>
          <p:nvPr/>
        </p:nvSpPr>
        <p:spPr>
          <a:xfrm>
            <a:off x="3771727" y="4005608"/>
            <a:ext cx="8041857" cy="2245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285750" lvl="0" indent="-285750" hangingPunct="0">
              <a:buFont typeface="Arial" panose="020B0604020202020204" pitchFamily="34" charset="0"/>
              <a:buChar char="•"/>
            </a:pPr>
            <a:r>
              <a:rPr lang="de-DE" b="1" dirty="0">
                <a:latin typeface="Liberation Sans" pitchFamily="18"/>
                <a:ea typeface="Noto Sans CJK SC" pitchFamily="2"/>
                <a:cs typeface="Lohit Devanagari" pitchFamily="2"/>
              </a:rPr>
              <a:t>OMERO </a:t>
            </a:r>
            <a:r>
              <a:rPr lang="de-DE" b="1" dirty="0" err="1">
                <a:latin typeface="Liberation Sans" pitchFamily="18"/>
                <a:ea typeface="Noto Sans CJK SC" pitchFamily="2"/>
                <a:cs typeface="Lohit Devanagari" pitchFamily="2"/>
              </a:rPr>
              <a:t>python</a:t>
            </a:r>
            <a:r>
              <a:rPr lang="de-DE" b="1" dirty="0">
                <a:latin typeface="Liberation Sans" pitchFamily="18"/>
                <a:ea typeface="Noto Sans CJK SC" pitchFamily="2"/>
                <a:cs typeface="Lohit Devanagari" pitchFamily="2"/>
              </a:rPr>
              <a:t> API:</a:t>
            </a:r>
          </a:p>
          <a:p>
            <a:pPr marL="742950" lvl="1" indent="-285750" hangingPunct="0">
              <a:buFont typeface="Arial" panose="020B0604020202020204" pitchFamily="34" charset="0"/>
              <a:buChar char="•"/>
            </a:pP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  <a:hlinkClick r:id="rId11"/>
              </a:rPr>
              <a:t>https://docs.openmicroscopy.org/omero/5.6.0/developers/Python.html</a:t>
            </a: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</a:rPr>
              <a:t> 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b="1" dirty="0" err="1">
                <a:latin typeface="Liberation Sans" pitchFamily="18"/>
                <a:ea typeface="Noto Sans CJK SC" pitchFamily="2"/>
                <a:cs typeface="Lohit Devanagari" pitchFamily="2"/>
              </a:rPr>
              <a:t>ezomero</a:t>
            </a:r>
            <a:r>
              <a:rPr lang="de-DE" b="1" dirty="0">
                <a:latin typeface="Liberation Sans" pitchFamily="18"/>
                <a:ea typeface="Noto Sans CJK SC" pitchFamily="2"/>
                <a:cs typeface="Lohit Devanagari" pitchFamily="2"/>
              </a:rPr>
              <a:t>: </a:t>
            </a:r>
          </a:p>
          <a:p>
            <a:pPr marL="742950" lvl="1" indent="-285750" hangingPunct="0">
              <a:buFont typeface="Arial" panose="020B0604020202020204" pitchFamily="34" charset="0"/>
              <a:buChar char="•"/>
            </a:pPr>
            <a:r>
              <a:rPr lang="de-DE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  <a:hlinkClick r:id="rId12"/>
              </a:rPr>
              <a:t>https://thejacksonlaboratory.github.io/ezomero/index.html</a:t>
            </a:r>
            <a:endParaRPr lang="de-DE" b="0" i="0" u="none" strike="noStrike" kern="1200" cap="none" dirty="0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b="1" dirty="0" err="1">
                <a:latin typeface="Liberation Sans" pitchFamily="18"/>
                <a:ea typeface="Noto Sans CJK SC" pitchFamily="2"/>
                <a:cs typeface="Lohit Devanagari" pitchFamily="2"/>
              </a:rPr>
              <a:t>omero-rois</a:t>
            </a:r>
            <a:r>
              <a:rPr lang="de-DE" b="1" dirty="0">
                <a:latin typeface="Liberation Sans" pitchFamily="18"/>
                <a:ea typeface="Noto Sans CJK SC" pitchFamily="2"/>
                <a:cs typeface="Lohit Devanagari" pitchFamily="2"/>
              </a:rPr>
              <a:t>:</a:t>
            </a:r>
          </a:p>
          <a:p>
            <a:pPr marL="742950" lvl="1" indent="-285750" hangingPunct="0">
              <a:buFont typeface="Arial" panose="020B0604020202020204" pitchFamily="34" charset="0"/>
              <a:buChar char="•"/>
            </a:pP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  <a:hlinkClick r:id="rId13"/>
              </a:rPr>
              <a:t>https://omero-rois.readthedocs.io/en/latest/</a:t>
            </a:r>
            <a:endParaRPr lang="de-DE" dirty="0"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</a:rPr>
              <a:t> </a:t>
            </a:r>
            <a:r>
              <a:rPr lang="de-DE" b="1" dirty="0">
                <a:latin typeface="Liberation Sans" pitchFamily="18"/>
                <a:ea typeface="Noto Sans CJK SC" pitchFamily="2"/>
                <a:cs typeface="Lohit Devanagari" pitchFamily="2"/>
              </a:rPr>
              <a:t>omero2pandas</a:t>
            </a: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</a:rPr>
              <a:t>:</a:t>
            </a:r>
          </a:p>
          <a:p>
            <a:pPr marL="742950" lvl="1" indent="-285750" hangingPunct="0">
              <a:buFont typeface="Arial" panose="020B0604020202020204" pitchFamily="34" charset="0"/>
              <a:buChar char="•"/>
            </a:pP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  <a:hlinkClick r:id="rId14"/>
              </a:rPr>
              <a:t>https://pypi.org/project/omero2pandas/</a:t>
            </a:r>
            <a:r>
              <a:rPr lang="de-DE" dirty="0">
                <a:latin typeface="Liberation Sans" pitchFamily="18"/>
                <a:ea typeface="Noto Sans CJK SC" pitchFamily="2"/>
                <a:cs typeface="Lohit Devanagari" pitchFamily="2"/>
              </a:rPr>
              <a:t>  </a:t>
            </a:r>
            <a:endParaRPr lang="de-DE" b="0" i="0" u="none" strike="noStrike" kern="1200" cap="none" dirty="0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DE" dirty="0"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de-DE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586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9172-479A-4FAD-ABDB-DF7E02B2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255" y="1099950"/>
            <a:ext cx="10845800" cy="4856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Connect to OMERO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images to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Analyze the images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Send the results back to OMERO</a:t>
            </a:r>
          </a:p>
          <a:p>
            <a:pPr lvl="1"/>
            <a:r>
              <a:rPr lang="en-US" dirty="0"/>
              <a:t>Tables</a:t>
            </a:r>
          </a:p>
          <a:p>
            <a:pPr lvl="1"/>
            <a:r>
              <a:rPr lang="en-US" dirty="0"/>
              <a:t>ROIs</a:t>
            </a:r>
          </a:p>
          <a:p>
            <a:pPr lvl="1"/>
            <a:r>
              <a:rPr lang="en-US" dirty="0"/>
              <a:t>Images</a:t>
            </a:r>
          </a:p>
          <a:p>
            <a:pPr lvl="1"/>
            <a:r>
              <a:rPr lang="en-US" dirty="0"/>
              <a:t>Annotations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DD9149-523A-4747-8574-B5BC7F284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263752" cy="681355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workflow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CFD846-54D3-4862-9DCF-E4A26214E8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65" t="9380" r="34664" b="30830"/>
          <a:stretch/>
        </p:blipFill>
        <p:spPr>
          <a:xfrm>
            <a:off x="6353705" y="1373850"/>
            <a:ext cx="5584513" cy="4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61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8B98C4-35D9-4580-9CA0-EE9AB41D0250}"/>
              </a:ext>
            </a:extLst>
          </p:cNvPr>
          <p:cNvSpPr txBox="1">
            <a:spLocks/>
          </p:cNvSpPr>
          <p:nvPr/>
        </p:nvSpPr>
        <p:spPr bwMode="auto">
          <a:xfrm>
            <a:off x="778607" y="0"/>
            <a:ext cx="8852631" cy="702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de-DE" sz="4000" dirty="0"/>
              <a:t>Resources </a:t>
            </a:r>
            <a:r>
              <a:rPr lang="de-DE" sz="4000" dirty="0" err="1"/>
              <a:t>for</a:t>
            </a:r>
            <a:r>
              <a:rPr lang="de-DE" sz="4000" dirty="0"/>
              <a:t> Python and OMERO</a:t>
            </a:r>
            <a:endParaRPr lang="de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788CFC-3424-44D2-BA34-00B47B271B9A}"/>
              </a:ext>
            </a:extLst>
          </p:cNvPr>
          <p:cNvSpPr/>
          <p:nvPr/>
        </p:nvSpPr>
        <p:spPr bwMode="auto">
          <a:xfrm>
            <a:off x="421734" y="2533847"/>
            <a:ext cx="8664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ADBACA5-EFB3-4A09-B3BD-D0FD5D209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653" y="1267189"/>
            <a:ext cx="10483822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Browsing the Image Data Resource IDR with python: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https://biapol.github.io/blog/robert_haase/browsing_idr/readme.html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Example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jupyter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notebooks with OMERO analysis workflows: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https://zenodo.org/records/8139354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jupyter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notebook from the OMERO@DKFZ workshop 2024: 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https://github.com/rmassei/2024-jn-omero-pipeline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Collection of bioimage analysis notebooks: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https://haesleinhuepf.github.io/BioImageAnalysisNotebooks/intro.html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Bioimage analysis notebooks from an image analysis workshop: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https://github.com/guiwitz/MICPy_Workshop_2022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888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NFDI4BIOIMAGE 2023">
      <a:dk1>
        <a:sysClr val="windowText" lastClr="000000"/>
      </a:dk1>
      <a:lt1>
        <a:sysClr val="window" lastClr="FFFFFF"/>
      </a:lt1>
      <a:dk2>
        <a:srgbClr val="3B485A"/>
      </a:dk2>
      <a:lt2>
        <a:srgbClr val="E7E6E6"/>
      </a:lt2>
      <a:accent1>
        <a:srgbClr val="0098D9"/>
      </a:accent1>
      <a:accent2>
        <a:srgbClr val="BDCC18"/>
      </a:accent2>
      <a:accent3>
        <a:srgbClr val="B5BAC1"/>
      </a:accent3>
      <a:accent4>
        <a:srgbClr val="FFC000"/>
      </a:accent4>
      <a:accent5>
        <a:srgbClr val="70AD47"/>
      </a:accent5>
      <a:accent6>
        <a:srgbClr val="954F72"/>
      </a:accent6>
      <a:hlink>
        <a:srgbClr val="0098D9"/>
      </a:hlink>
      <a:folHlink>
        <a:srgbClr val="4FCA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Widescreen</PresentationFormat>
  <Paragraphs>143</Paragraphs>
  <Slides>17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Leelawadee UI</vt:lpstr>
      <vt:lpstr>Liberation Sans</vt:lpstr>
      <vt:lpstr>Lohit Devanagari</vt:lpstr>
      <vt:lpstr>Noto Sans CJK SC</vt:lpstr>
      <vt:lpstr>1_Office</vt:lpstr>
      <vt:lpstr>Reproducible image analysis with OMERO</vt:lpstr>
      <vt:lpstr>PowerPoint Presentation</vt:lpstr>
      <vt:lpstr>PowerPoint Presentation</vt:lpstr>
      <vt:lpstr>PowerPoint Presentation</vt:lpstr>
      <vt:lpstr>FiJi practical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OMERO and Python with Jupyter Notebooks</vt:lpstr>
      <vt:lpstr>Example workflow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Schmidt, Christian</dc:creator>
  <cp:lastModifiedBy>Bortolomeazzi, Michele</cp:lastModifiedBy>
  <cp:revision>115</cp:revision>
  <dcterms:created xsi:type="dcterms:W3CDTF">2023-09-28T07:40:53Z</dcterms:created>
  <dcterms:modified xsi:type="dcterms:W3CDTF">2025-04-03T13:53:24Z</dcterms:modified>
</cp:coreProperties>
</file>