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kv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60" r:id="rId3"/>
    <p:sldId id="365" r:id="rId4"/>
    <p:sldId id="366" r:id="rId5"/>
    <p:sldId id="348" r:id="rId6"/>
    <p:sldId id="269" r:id="rId7"/>
    <p:sldId id="354" r:id="rId8"/>
    <p:sldId id="355" r:id="rId9"/>
    <p:sldId id="370" r:id="rId10"/>
    <p:sldId id="371" r:id="rId11"/>
    <p:sldId id="317" r:id="rId12"/>
    <p:sldId id="270" r:id="rId13"/>
    <p:sldId id="320" r:id="rId14"/>
    <p:sldId id="346" r:id="rId15"/>
    <p:sldId id="372" r:id="rId16"/>
    <p:sldId id="373" r:id="rId17"/>
    <p:sldId id="324" r:id="rId18"/>
    <p:sldId id="358" r:id="rId19"/>
    <p:sldId id="326" r:id="rId20"/>
    <p:sldId id="359" r:id="rId21"/>
    <p:sldId id="329" r:id="rId22"/>
    <p:sldId id="327" r:id="rId23"/>
    <p:sldId id="321" r:id="rId24"/>
    <p:sldId id="323" r:id="rId25"/>
    <p:sldId id="322" r:id="rId26"/>
    <p:sldId id="330" r:id="rId27"/>
    <p:sldId id="367" r:id="rId28"/>
    <p:sldId id="363" r:id="rId29"/>
    <p:sldId id="369" r:id="rId30"/>
    <p:sldId id="318" r:id="rId31"/>
    <p:sldId id="352" r:id="rId32"/>
    <p:sldId id="272" r:id="rId33"/>
    <p:sldId id="351" r:id="rId34"/>
    <p:sldId id="353" r:id="rId35"/>
    <p:sldId id="262" r:id="rId36"/>
    <p:sldId id="331" r:id="rId37"/>
    <p:sldId id="337" r:id="rId38"/>
  </p:sldIdLst>
  <p:sldSz cx="9144000" cy="5149850"/>
  <p:notesSz cx="6858000" cy="9144000"/>
  <p:defaultTextStyle>
    <a:defPPr>
      <a:defRPr lang="de-DE"/>
    </a:defPPr>
    <a:lvl1pPr marL="0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1pPr>
    <a:lvl2pPr marL="343037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2pPr>
    <a:lvl3pPr marL="686074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3pPr>
    <a:lvl4pPr marL="1029111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4pPr>
    <a:lvl5pPr marL="1372149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5pPr>
    <a:lvl6pPr marL="1715186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6pPr>
    <a:lvl7pPr marL="2058223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7pPr>
    <a:lvl8pPr marL="2401260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8pPr>
    <a:lvl9pPr marL="2744297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B3"/>
    <a:srgbClr val="FFFF00"/>
    <a:srgbClr val="DAE5EB"/>
    <a:srgbClr val="CCDDE7"/>
    <a:srgbClr val="DAE5EA"/>
    <a:srgbClr val="B6C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7725" autoAdjust="0"/>
  </p:normalViewPr>
  <p:slideViewPr>
    <p:cSldViewPr showGuides="1">
      <p:cViewPr varScale="1">
        <p:scale>
          <a:sx n="113" d="100"/>
          <a:sy n="113" d="100"/>
        </p:scale>
        <p:origin x="614" y="67"/>
      </p:cViewPr>
      <p:guideLst/>
    </p:cSldViewPr>
  </p:slideViewPr>
  <p:outlineViewPr>
    <p:cViewPr>
      <p:scale>
        <a:sx n="33" d="100"/>
        <a:sy n="33" d="100"/>
      </p:scale>
      <p:origin x="0" y="-93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58" d="100"/>
          <a:sy n="158" d="100"/>
        </p:scale>
        <p:origin x="564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BDED6AC-55F7-E147-AFC4-A3BDBFCC75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9D59C4-29AC-D341-B4D1-22B9DA375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4785B-15A5-6941-B203-15A17340AF8C}" type="datetimeFigureOut">
              <a:rPr lang="de-DE" smtClean="0"/>
              <a:t>05.04.2025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448B2D-EB51-AA41-A1D5-5D87A817BB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A25665-AD21-FE4A-BE5F-E9A755F5D9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3842B-17F5-B44E-AEFD-F68DA92D85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223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4EA47C3-D6D1-45C7-B7EF-A1183D105D1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Folienbildplatzhalter 7">
            <a:extLst>
              <a:ext uri="{FF2B5EF4-FFF2-40B4-BE49-F238E27FC236}">
                <a16:creationId xmlns:a16="http://schemas.microsoft.com/office/drawing/2014/main" id="{B136A2F5-BC7E-47DC-9ED9-95EE5B00A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2279" y="467544"/>
            <a:ext cx="6490831" cy="365532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10" name="Notizenplatzhalter 9">
            <a:extLst>
              <a:ext uri="{FF2B5EF4-FFF2-40B4-BE49-F238E27FC236}">
                <a16:creationId xmlns:a16="http://schemas.microsoft.com/office/drawing/2014/main" id="{16E3EB76-4D08-4C50-98FE-43C6F5867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2279" y="4400550"/>
            <a:ext cx="6490831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3969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3037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6074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9111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2149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5186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8223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1260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4297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314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830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3200" y="468313"/>
            <a:ext cx="6488113" cy="3654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72478-8318-40D4-A48C-C5A9262C446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4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ABCBAD4-CDF6-43FE-8861-A06D0882730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43762DC1-C2FD-42CE-AFEB-715EE62A1F3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76098270-8824-46AE-A5C5-CD99A62A1C4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Holder 3">
              <a:extLst>
                <a:ext uri="{FF2B5EF4-FFF2-40B4-BE49-F238E27FC236}">
                  <a16:creationId xmlns:a16="http://schemas.microsoft.com/office/drawing/2014/main" id="{3299EB9C-AF93-46B9-874F-99C450B3EDD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9E7234BE-B4D1-49DA-A717-D084E338DDBA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54279" y="2268082"/>
            <a:ext cx="4401108" cy="107000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4279" y="3494160"/>
            <a:ext cx="4401108" cy="60464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8" name="Grafik 6">
            <a:extLst>
              <a:ext uri="{FF2B5EF4-FFF2-40B4-BE49-F238E27FC236}">
                <a16:creationId xmlns:a16="http://schemas.microsoft.com/office/drawing/2014/main" id="{4A50CB4E-A2BD-42A4-89AF-00FBAF42ED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5C16EB5-4461-4758-A5F1-9FCFC409D904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4F2F414-99B5-4842-AE69-123A75660DF4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E2AF92-0F47-4975-97EE-AD59D0F4352B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9DDEE01-97C2-45BB-8AA5-588FD5885C5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 dirty="0"/>
            </a:p>
          </p:txBody>
        </p: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19CBCE6-1CEE-2E4B-97C4-E36A3F437E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0F391E70-C53F-8E44-AE6E-23719415C8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E5E24761-2865-1D40-A92D-0F05793A17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2" name="Bildplatzhalter 4">
            <a:extLst>
              <a:ext uri="{FF2B5EF4-FFF2-40B4-BE49-F238E27FC236}">
                <a16:creationId xmlns:a16="http://schemas.microsoft.com/office/drawing/2014/main" id="{6E2E5415-7F1B-EA4C-9A01-5E1F75F863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1D6B60F0-E3D6-3343-A074-965788DB84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315524F6-B2F6-E24E-91FE-A7BE6CEF8B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80121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991EEF65-5B2F-4153-B72A-8188920387E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7F2B589E-3839-4C3B-92E1-F293A76DB3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8DC76EE0-F751-40CD-B7DB-DC698896789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Holder 3">
              <a:extLst>
                <a:ext uri="{FF2B5EF4-FFF2-40B4-BE49-F238E27FC236}">
                  <a16:creationId xmlns:a16="http://schemas.microsoft.com/office/drawing/2014/main" id="{5DFAD467-705A-4EBF-B0CD-82975D99AB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59BE50D6-D2EF-43B9-8437-C5253F74EA60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de-DE" sz="135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899361"/>
            <a:ext cx="6399768" cy="540727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8AC3E5BE-9275-472F-AEB2-C4DA849B9A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A45B3C2-1CA4-47B2-9CD9-00EEF9D615AF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3243C064-66AF-4F89-A61C-8EAA80446B16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E875C2F-2AC0-45DD-9626-129486821205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F1F040A-4C25-4A9B-91CF-4997C0E3FA2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4546E641-A9D5-9A47-9F76-2734E5A68A2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0679E3DD-A5E0-9442-80E4-78F5371D29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1" name="Bildplatzhalter 4">
            <a:extLst>
              <a:ext uri="{FF2B5EF4-FFF2-40B4-BE49-F238E27FC236}">
                <a16:creationId xmlns:a16="http://schemas.microsoft.com/office/drawing/2014/main" id="{2EF12A4D-9E8B-6D48-B319-03F9AB23CB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2" name="Bildplatzhalter 4">
            <a:extLst>
              <a:ext uri="{FF2B5EF4-FFF2-40B4-BE49-F238E27FC236}">
                <a16:creationId xmlns:a16="http://schemas.microsoft.com/office/drawing/2014/main" id="{C9076294-3FF7-9C4E-9E9C-734FEDF8CD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402837B2-EE3A-BB49-8729-EE20976AD0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3F468D62-B29F-1948-8A54-6EE8881E37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307507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A319C61-FBE7-466D-8041-BA328224720B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27" name="bk object 18">
              <a:extLst>
                <a:ext uri="{FF2B5EF4-FFF2-40B4-BE49-F238E27FC236}">
                  <a16:creationId xmlns:a16="http://schemas.microsoft.com/office/drawing/2014/main" id="{6943C0CE-1EA2-499D-ACFC-7FAE777D4885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C64DCA2F-E670-44CF-8CCD-A8817BCDFE08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Holder 3">
              <a:extLst>
                <a:ext uri="{FF2B5EF4-FFF2-40B4-BE49-F238E27FC236}">
                  <a16:creationId xmlns:a16="http://schemas.microsoft.com/office/drawing/2014/main" id="{39C16D6C-600C-4A10-95E4-95BF4999FC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6399768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018F5287-7D90-4427-B223-AB51C34FB46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949CBA05-EE3B-40FD-B566-67D594E41B9E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73274AB8-A508-4076-9FF6-7AE09BB7827C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0060672-D990-46D3-A86C-D3F5FB08D442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7FB0B066-EC76-4017-ACF3-B5105457A38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03E97028-859A-C34B-BA69-FE65392BD5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5A992989-D88F-904A-82A9-2CECB1EC2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1D43BA97-CCC3-C745-9C93-62FFC1864A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F49ABE06-6658-974E-AB25-5DDB34A0CD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0" name="Bildplatzhalter 4">
            <a:extLst>
              <a:ext uri="{FF2B5EF4-FFF2-40B4-BE49-F238E27FC236}">
                <a16:creationId xmlns:a16="http://schemas.microsoft.com/office/drawing/2014/main" id="{76F20FCB-C090-BA4C-A643-DDAF7FA315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BA467741-5272-AC4D-9B23-E74C3927F4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116735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014E30-33A3-475F-B8A0-9E84E311170A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6643BCF6-A569-4BAD-B15C-E253B00A5594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D0D25174-0D7D-4590-B212-5467D04FECF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Holder 3">
              <a:extLst>
                <a:ext uri="{FF2B5EF4-FFF2-40B4-BE49-F238E27FC236}">
                  <a16:creationId xmlns:a16="http://schemas.microsoft.com/office/drawing/2014/main" id="{7C25F4F3-A838-4B03-A6C0-3D91C8E43EB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4936563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FAB22651-CAFB-4334-BBAD-47EBF4CF7F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4936563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CF4A76B1-953E-4A32-9BD1-DE88786E38F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CFD7E5C6-0F67-4B37-B3BF-534429CFB0DA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D3305F2-C7C5-4C12-9231-D66E6CDF1F5F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41CA9BF-ECB3-404C-B6B8-1533D1C1E0A0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B7658C24-2A28-49B2-96C0-D5EEAC50C41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F135B6-57F4-4B6E-AD86-CFAA18EDA94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20941" y="1088383"/>
            <a:ext cx="3523059" cy="3826517"/>
          </a:xfrm>
          <a:solidFill>
            <a:schemeClr val="bg2">
              <a:lumMod val="100000"/>
            </a:schemeClr>
          </a:solidFill>
          <a:ln/>
        </p:spPr>
        <p:txBody>
          <a:bodyPr lIns="0" tIns="540000" rIns="0" bIns="0" anchor="t">
            <a:noAutofit/>
          </a:bodyPr>
          <a:lstStyle>
            <a:lvl1pPr marL="180975" indent="0" algn="l">
              <a:lnSpc>
                <a:spcPct val="90000"/>
              </a:lnSpc>
              <a:buNone/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2pPr>
            <a:lvl3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3pPr>
            <a:lvl4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4pPr>
            <a:lvl5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Inhaltsplatzhalter</a:t>
            </a:r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32C3CFE1-9073-8745-BD09-80495049B6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A46737F8-B03F-0745-A5A9-B5476E203B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8" name="Bildplatzhalter 4">
            <a:extLst>
              <a:ext uri="{FF2B5EF4-FFF2-40B4-BE49-F238E27FC236}">
                <a16:creationId xmlns:a16="http://schemas.microsoft.com/office/drawing/2014/main" id="{5E485192-2EF9-6641-A4FD-7903E499C7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26225" y="4151976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F92B4699-D079-5B46-A5E5-D0CE8B4FF5C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30436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E88F2ABD-B4F2-BF45-B0C0-261F3A2EC7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1541121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  <p:pic>
        <p:nvPicPr>
          <p:cNvPr id="2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4395AE7-9D20-4DD6-8201-CC741C7CD5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692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E8C18B-3B31-4172-BD36-383A2D95905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033258C7-8016-4009-9FB1-F90060178720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F63F0B04-1DC4-4DF5-9D98-F1A5AB5B67C4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Holder 3">
              <a:extLst>
                <a:ext uri="{FF2B5EF4-FFF2-40B4-BE49-F238E27FC236}">
                  <a16:creationId xmlns:a16="http://schemas.microsoft.com/office/drawing/2014/main" id="{1BF4C821-21F2-42D9-9C34-70F485006B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250489"/>
            <a:ext cx="2830329" cy="118959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2830329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335E6D46-1A90-4F85-971E-BE51B6E275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3343E36-3D15-4FBD-82A0-2EF69415466D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F35EBB84-4567-4B99-BCB2-9E4F2E74A659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D04A692-1B93-4339-9E71-F30AA92C9F93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5237AA0D-D90E-4127-B627-42907D1E6150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76DE86-C438-4E37-A2C2-A3C892D489F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45886" y="1088383"/>
            <a:ext cx="5598114" cy="382651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B08885F2-1A5F-B44F-9FA4-22C52965E8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3609EE5A-0FD7-3E40-A359-B82C3079D7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B667A3A2-D04C-4844-BBA2-F27F285A2A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19555" y="4150658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F8DF472F-A7C0-6447-A12C-AB015A5D0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1169392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pic>
        <p:nvPicPr>
          <p:cNvPr id="2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DE9325EC-4D59-4449-9E2D-F198F763F3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045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8609EF01-760B-4279-96D2-9AE5DF9E07E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2" name="bk object 18">
              <a:extLst>
                <a:ext uri="{FF2B5EF4-FFF2-40B4-BE49-F238E27FC236}">
                  <a16:creationId xmlns:a16="http://schemas.microsoft.com/office/drawing/2014/main" id="{A4C7AC9B-CEA5-4C57-B178-3624C6812F1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k object 18">
              <a:extLst>
                <a:ext uri="{FF2B5EF4-FFF2-40B4-BE49-F238E27FC236}">
                  <a16:creationId xmlns:a16="http://schemas.microsoft.com/office/drawing/2014/main" id="{D054BE5A-53A6-4A25-B171-207E0A5A15D9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Holder 3">
              <a:extLst>
                <a:ext uri="{FF2B5EF4-FFF2-40B4-BE49-F238E27FC236}">
                  <a16:creationId xmlns:a16="http://schemas.microsoft.com/office/drawing/2014/main" id="{7E7A0D5B-9864-42E6-BDCD-A3D2A068635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3818597"/>
            <a:ext cx="5341606" cy="567763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4458767"/>
            <a:ext cx="5341607" cy="27418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4" name="Grafik 6">
            <a:extLst>
              <a:ext uri="{FF2B5EF4-FFF2-40B4-BE49-F238E27FC236}">
                <a16:creationId xmlns:a16="http://schemas.microsoft.com/office/drawing/2014/main" id="{06DED613-6C95-44B4-934D-915F765D5E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ED8DE4AB-9CB4-42A7-9E68-6E2FAB87CDD7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AF7295B-8EB5-4B3E-B347-40D564DF2E8A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19EB503C-B339-4925-A963-9A41C6D48A86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458334B5-873D-4772-A5CD-6DB0CA382F6C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9443CD-BCA7-46CF-AFA8-330C4634025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22399"/>
            <a:ext cx="6678234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B24558D-B62E-4475-9EF0-8C38F6D9A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40999" y="1422400"/>
            <a:ext cx="2403000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F7FE4B2A-DC36-0D4C-9F52-0C253A8928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FCFEEB94-02FC-204B-B0CC-7FE7C62C17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CC219343-0397-9E4E-BD60-873C1713E3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40153" y="4159763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016D7102-C9CE-0D4A-85BF-0EC312730C6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16352" y="415033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85B9FCEE-8B61-EE4E-8E60-A4B4C50E63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96335" y="4467117"/>
            <a:ext cx="1021127" cy="274183"/>
          </a:xfrm>
        </p:spPr>
        <p:txBody>
          <a:bodyPr/>
          <a:lstStyle>
            <a:lvl1pPr marL="0" indent="0" algn="r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pic>
        <p:nvPicPr>
          <p:cNvPr id="2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1B98E9F-1660-467F-9CDB-33B0D4B747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37303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D474F-8BEC-4D91-A03D-D9362EBEA4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Inhaltsverzeichnis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49AD49C-66AF-4DEA-AFAD-00CFC0FCD9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A236E8-550F-4D48-A470-B5B6ACB7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CEECEC85-61F4-4B79-8C27-7F9D489194F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488102" y="1422400"/>
            <a:ext cx="365589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0A45E48-BE13-4673-A7CD-2D5059A1B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4586288" cy="3492500"/>
          </a:xfrm>
        </p:spPr>
        <p:txBody>
          <a:bodyPr>
            <a:noAutofit/>
          </a:bodyPr>
          <a:lstStyle>
            <a:lvl1pPr marL="295275" indent="-295275">
              <a:spcBef>
                <a:spcPts val="1200"/>
              </a:spcBef>
              <a:buFont typeface="+mj-lt"/>
              <a:buAutoNum type="arabicPeriod"/>
              <a:defRPr/>
            </a:lvl1pPr>
            <a:lvl2pPr>
              <a:defRPr/>
            </a:lvl2pPr>
          </a:lstStyle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pic>
        <p:nvPicPr>
          <p:cNvPr id="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2E19AD0F-7CA0-4B87-ABBC-B38CD954A4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30498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22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ohne Untertitel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389A477-57D5-4BE0-806F-7840FB2B8F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809625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8F469481-815A-4E74-A479-7A9F1BFAF3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27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8101012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6CD374-8E61-0A4C-83F0-76A0F81260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413F6547-0B16-481A-A04B-5FFCEB5D6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736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(groß)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FE84D2-D951-43C8-81B8-BCF2BCBCC3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545752"/>
            <a:ext cx="8101012" cy="331152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3F9E275-8222-594E-AE4A-5DC2C6FC95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24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ED23B15C-0C09-4ABD-BB2A-4C1E000782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54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Zwei Inhalte ohne Untertitel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B557236-B6F1-4EF1-92AD-2624537923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3941762" cy="34242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D9B5E02-9A16-49B4-9355-BE71C0D66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422400"/>
            <a:ext cx="3943350" cy="3424238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7BAED76-0C64-4794-ACD3-AF39EDF35E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36179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0"/>
          <a:lstStyle/>
          <a:p>
            <a:r>
              <a:rPr lang="de-DE" dirty="0"/>
              <a:t>Zwei Inhalte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B1E48B2-9056-46C9-8170-057A7DDAE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3941762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C9A547D-69C2-4513-9E4D-7F7C15B98C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9950" y="1422400"/>
            <a:ext cx="3937000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AA57B84-07F8-564B-8DEA-600525150D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393700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09F477F5-428F-6D4A-B1D1-1A175E027E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1089025"/>
            <a:ext cx="393700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1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6794FF53-92B0-47CB-84A9-EF66E0883D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5732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Diagramme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8100219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8E2B6C4B-5F28-AC4F-80E0-2631991988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1764643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>
          <p15:clr>
            <a:srgbClr val="FBAE40"/>
          </p15:clr>
        </p15:guide>
        <p15:guide id="2" pos="3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Tabellen 1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C0C6EB1C-18E9-44D2-B97A-2055909E56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0913" y="1422400"/>
            <a:ext cx="2590799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531018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51B80552-8C75-CA4C-8B5A-9B2EBBE4E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23028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 userDrawn="1">
          <p15:clr>
            <a:srgbClr val="FBAE40"/>
          </p15:clr>
        </p15:guide>
        <p15:guide id="2" pos="37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Tabellen 2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ED614B-D2A2-4F44-8C55-EA89904996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259080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78E908BC-1AEE-469A-8B07-24C581B632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11525" y="1422400"/>
            <a:ext cx="531018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9B5CE0C-F0E5-4A46-8E54-A8BEBF35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E3465C6A-338B-43ED-B3E7-D42994B1CE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12784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1961" userDrawn="1">
          <p15:clr>
            <a:srgbClr val="FBAE40"/>
          </p15:clr>
        </p15:guide>
        <p15:guide id="3" pos="208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Vier Inhalte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FDB2AAA-C98E-4D27-9188-E7E5DBFF09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422400"/>
            <a:ext cx="3941762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5823B8EE-EC69-45B2-BAC9-1BCA4FBF1E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9950" y="1422400"/>
            <a:ext cx="3941763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640510EC-0518-429F-B934-724E542AEE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3187700"/>
            <a:ext cx="3941762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2C5C7A3E-AD9D-494E-9656-60D17A2D3D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9950" y="3187701"/>
            <a:ext cx="3943350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8F97F85F-5214-3C4D-AECA-FAB96CDFB6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11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F54DDD83-250F-4BD4-8308-F4BBBD2EF3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96093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Viel Text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6BE7D15-C3F6-44ED-81D4-5CA3DF1394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2288" y="1422400"/>
            <a:ext cx="3941762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225A19B-F9D6-496E-93F0-23086F37CD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9950" y="1422400"/>
            <a:ext cx="394335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9BCD487A-0F7D-A741-B766-3DC58765EA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8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E693F0CF-CDB5-4432-8166-BE7FF74DC4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26039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Heinekop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A8B718B6-0A12-456A-A2B2-DDCE96D85C32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4" name="bk object 18">
              <a:extLst>
                <a:ext uri="{FF2B5EF4-FFF2-40B4-BE49-F238E27FC236}">
                  <a16:creationId xmlns:a16="http://schemas.microsoft.com/office/drawing/2014/main" id="{AA03ADD9-BB66-4FBA-AA38-A477A97E7E8A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483C21C1-427D-47E5-8D0D-E9E03790F6E3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Holder 3">
              <a:extLst>
                <a:ext uri="{FF2B5EF4-FFF2-40B4-BE49-F238E27FC236}">
                  <a16:creationId xmlns:a16="http://schemas.microsoft.com/office/drawing/2014/main" id="{E224A6C7-1F26-4748-BB34-5F7E18EFB33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grpSp>
        <p:nvGrpSpPr>
          <p:cNvPr id="16" name="Grafik 9">
            <a:extLst>
              <a:ext uri="{FF2B5EF4-FFF2-40B4-BE49-F238E27FC236}">
                <a16:creationId xmlns:a16="http://schemas.microsoft.com/office/drawing/2014/main" id="{FDF40BED-CE41-4F2B-9008-0CAE3088D83B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17" name="Grafik 9">
              <a:extLst>
                <a:ext uri="{FF2B5EF4-FFF2-40B4-BE49-F238E27FC236}">
                  <a16:creationId xmlns:a16="http://schemas.microsoft.com/office/drawing/2014/main" id="{0B49B38F-6A41-4759-B72C-5F216A133318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CBFECEB3-E5D0-4A80-BB99-C9B0C0773EAA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205BBD97-9903-40A9-8B6F-28C8A15C6553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601EB764-A17E-450D-B58A-6703C97C9CE9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2DD2E94-DB4B-4BD8-BFDB-FDFAA8C69EA1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832D3428-693C-4D74-94D9-E68B7A16B04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0E083E88-01F2-4468-BC37-D107C47234B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CE077675-12C0-483D-8266-8C564517BD07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FF4BAE46-A2AC-42A1-814E-CFCC32BEF11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A46A2275-819B-4DE9-965C-8B94B846FB54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1" name="Grafik 9">
              <a:extLst>
                <a:ext uri="{FF2B5EF4-FFF2-40B4-BE49-F238E27FC236}">
                  <a16:creationId xmlns:a16="http://schemas.microsoft.com/office/drawing/2014/main" id="{E34EB2FE-23B4-47AC-B2B7-CDB4683102DA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FD23CBD4-1BEB-423E-8DC2-39059E53AA13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2C65A015-E440-4675-B7F3-555C1D4FBF52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333A91E-2316-4EF6-B3D9-6EEBD206C840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3" name="Grafik 9">
              <a:extLst>
                <a:ext uri="{FF2B5EF4-FFF2-40B4-BE49-F238E27FC236}">
                  <a16:creationId xmlns:a16="http://schemas.microsoft.com/office/drawing/2014/main" id="{C8616353-1EFD-4898-8A56-A00BAFC56FC0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9797380-64F5-4BE7-99B6-07726B5EFB53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FB09C04D-B801-4043-976F-2CB57892DD7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C5D06E4-755E-46B7-B5D7-711E6626EED4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C88A03F6-FACB-4995-B138-81008C66E66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9192B9C-F3FF-4EAF-BBCF-ACEA07ACC4A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7" name="Grafik 9">
              <a:extLst>
                <a:ext uri="{FF2B5EF4-FFF2-40B4-BE49-F238E27FC236}">
                  <a16:creationId xmlns:a16="http://schemas.microsoft.com/office/drawing/2014/main" id="{3BE7F837-4861-4A4D-BD76-15443C5AA3A4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BB1FE5B7-58E9-40E5-A04E-E7CAAE5D0E3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E90E6BEA-4D78-4289-A05B-4F064701D3E5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174474D8-C33C-4271-85AE-095508EFB8EE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22FEF1E6-C2ED-48D1-B68D-F0300DB1682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51" y="330910"/>
            <a:ext cx="2889316" cy="452322"/>
          </a:xfrm>
        </p:spPr>
        <p:txBody>
          <a:bodyPr/>
          <a:lstStyle/>
          <a:p>
            <a:r>
              <a:rPr lang="de-DE" dirty="0"/>
              <a:t>Inhalt + Kopf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F23939B8-98AC-4295-9C3F-D06AC0E2B265}"/>
              </a:ext>
            </a:extLst>
          </p:cNvPr>
          <p:cNvCxnSpPr>
            <a:cxnSpLocks/>
          </p:cNvCxnSpPr>
          <p:nvPr userDrawn="1"/>
        </p:nvCxnSpPr>
        <p:spPr>
          <a:xfrm>
            <a:off x="4464051" y="974732"/>
            <a:ext cx="288931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16C751C-C99C-4A88-ADDD-C33FB6EC87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4050" y="1422400"/>
            <a:ext cx="436880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9D7F55B5-520F-1846-9A54-FEA146BB9F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4050" y="1089025"/>
            <a:ext cx="415925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1077683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+ Bild rechts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D03C39F-F4DA-4E33-9C12-0C07D46B74D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25577" y="1422400"/>
            <a:ext cx="4518422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5337AD4-58C4-4CD3-B6EE-0320BEF61A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550" y="1422399"/>
            <a:ext cx="3754437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6EF6949-DF2A-6945-ACA6-6155BA68DF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30CF8180-268C-4107-AB3E-72BDD66F65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7660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zwei Bil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+ 2 Bilder rechts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1ADE6869-998B-4809-AE43-C38E35BE8AA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25578" y="1422400"/>
            <a:ext cx="224194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B574367-BB34-447D-A233-6E083CBE5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921103" y="1422399"/>
            <a:ext cx="222289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7DFAE767-5641-4D3F-9095-84DF276507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288" y="1422400"/>
            <a:ext cx="3754437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1169AC40-4AD9-954E-A54F-29F517D6CC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06ADC70-627A-4B90-A02C-7CD53E066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08973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360" userDrawn="1">
          <p15:clr>
            <a:srgbClr val="FBAE40"/>
          </p15:clr>
        </p15:guide>
        <p15:guide id="2" pos="432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7376B4C5-BE86-46E2-BB73-C84DD0D0A2B1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554B3AC1-FDFF-4DC3-9DC6-81F70D7AA0BB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77DD96AE-1808-4743-8DCB-608D8DC68352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Holder 3">
              <a:extLst>
                <a:ext uri="{FF2B5EF4-FFF2-40B4-BE49-F238E27FC236}">
                  <a16:creationId xmlns:a16="http://schemas.microsoft.com/office/drawing/2014/main" id="{DA1288D7-3EDD-4960-BA1A-AED8C420D13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Inhalt + Bild links</a:t>
            </a:r>
          </a:p>
        </p:txBody>
      </p: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2A6B4FCA-16D8-4C61-9911-C6EBBA2E9614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973DDC7-C42E-4F39-AF1D-5C1BA1202C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-6031" y="-1"/>
            <a:ext cx="4277280" cy="49149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8E86CCD-5F3A-4D32-9430-6A5FA2D999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5578" y="1422400"/>
            <a:ext cx="3997722" cy="34877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C91C6619-4CF7-49A7-802B-6AF7FF4914DA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455B36EC-528F-4E97-93BF-21959E6FD9B9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91D309B1-63F8-4AB2-8EB2-1CAEF4C839A6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A36242A3-7F74-4857-8FF1-ADD22CCD327C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373027A2-4C51-4E71-A123-42FB987BF2B4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A909C168-98E6-4FA2-8D75-923A389A4E9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9A3716B3-558A-427F-BA0B-829497FC888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F8470D77-D85D-4975-9A60-9CE2E8808B2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BCF37C2F-5134-4162-BE90-58DA31D2F78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0B310A5-C7B4-461B-A746-BE06FBD16D5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41295C12-5E33-43EE-8872-7957A8D8536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0" name="Grafik 9">
              <a:extLst>
                <a:ext uri="{FF2B5EF4-FFF2-40B4-BE49-F238E27FC236}">
                  <a16:creationId xmlns:a16="http://schemas.microsoft.com/office/drawing/2014/main" id="{3A5FF387-F0B6-477E-998D-234DECE1DB1B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FE518397-1522-4A04-B6ED-00F9007F357A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10063F5E-0004-4BCF-97BF-1F768B2194CF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1A6F300E-3CC4-4B75-80D8-A919F613F4A3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2" name="Grafik 9">
              <a:extLst>
                <a:ext uri="{FF2B5EF4-FFF2-40B4-BE49-F238E27FC236}">
                  <a16:creationId xmlns:a16="http://schemas.microsoft.com/office/drawing/2014/main" id="{04AC514E-52CF-4856-ADD0-332C339C4D48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546461AE-92FF-428D-A949-FB0BA0C40486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965C189-A801-452A-859F-28368D6503E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6B42D9CC-533D-471D-AE03-C7814754949F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CA820B0-ACB2-443B-BBD2-E5DA3D05A48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958C57C2-4634-4F2D-AAFF-837FFB064E0F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0" name="Grafik 9">
              <a:extLst>
                <a:ext uri="{FF2B5EF4-FFF2-40B4-BE49-F238E27FC236}">
                  <a16:creationId xmlns:a16="http://schemas.microsoft.com/office/drawing/2014/main" id="{FD7A4790-53F8-44AD-B4D7-867D12B3CFB1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360B4408-9AA2-45E3-BA56-27796B0DA924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4F7D52C-F51B-4EFD-812F-B2EE83A760E2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EC28B88-2DCA-403B-A59C-F6B806C02DBB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8EA9E0D8-953E-4386-A47D-85043DF818F8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B5D41B38-F074-CA45-A2A6-6B6A14B25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25578" y="1089025"/>
            <a:ext cx="399772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227148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zwei Bilder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CBB2739F-531B-406E-B9AE-7F5955A4C086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10BD749C-F32D-4FA0-8B2F-E4376F4459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bk object 18">
              <a:extLst>
                <a:ext uri="{FF2B5EF4-FFF2-40B4-BE49-F238E27FC236}">
                  <a16:creationId xmlns:a16="http://schemas.microsoft.com/office/drawing/2014/main" id="{75AD1741-5FE5-4A33-9577-F1F4588F6C9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Holder 3">
              <a:extLst>
                <a:ext uri="{FF2B5EF4-FFF2-40B4-BE49-F238E27FC236}">
                  <a16:creationId xmlns:a16="http://schemas.microsoft.com/office/drawing/2014/main" id="{BF81CE3E-1239-4D0D-8337-4AABB0EB94B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Inhalt + 2 Bilder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C79038B0-AD42-42B7-8D15-303CEBA1DC4C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9464C44-AFA3-4DC5-AA03-2798F14ED87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0"/>
            <a:ext cx="4276259" cy="2431145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E691ED2-3E52-4E4A-9F7C-C8A1129667C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0" y="2493863"/>
            <a:ext cx="4276259" cy="242103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49" name="Textplatzhalter 6">
            <a:extLst>
              <a:ext uri="{FF2B5EF4-FFF2-40B4-BE49-F238E27FC236}">
                <a16:creationId xmlns:a16="http://schemas.microsoft.com/office/drawing/2014/main" id="{7826728D-0439-4A76-A6FC-AAE7B4BDFA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5578" y="1422400"/>
            <a:ext cx="4000268" cy="34877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076F09CB-2CC2-4309-BDB1-67804947A214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AE4D5FB2-1354-4A1C-9AC6-94BA47AFA65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FE59B463-359E-41D0-BD04-1F9F20933BC7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0FB2DBB2-6B23-44DE-BAFF-BA7815BDA3A9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0F2E9D98-4AD9-4DB8-99C6-0DF7955D45B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D351D8E0-4F29-4BBF-9D49-14AAEB93E919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DCB72BFE-8B60-40AD-87F8-487863D43F75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52E0BA5A-CC65-4BB8-81BB-4CB15A4D8CF1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359051EF-44DD-407B-AE1C-A76EDF0E837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C0514696-52F1-48B2-96C8-A3E4798980D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0DDF57D-AA32-45B9-BDC9-86A24A39DB9E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1" name="Grafik 9">
              <a:extLst>
                <a:ext uri="{FF2B5EF4-FFF2-40B4-BE49-F238E27FC236}">
                  <a16:creationId xmlns:a16="http://schemas.microsoft.com/office/drawing/2014/main" id="{E7679A7C-9589-4CF8-9F8D-7E3A97D84278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C32EB792-112B-4098-B905-0403E3AB3D3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2364557F-298E-4BF1-8A6D-06EF159C2726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C8A17D1-D5DE-42B7-8090-E7E649D8A805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3" name="Grafik 9">
              <a:extLst>
                <a:ext uri="{FF2B5EF4-FFF2-40B4-BE49-F238E27FC236}">
                  <a16:creationId xmlns:a16="http://schemas.microsoft.com/office/drawing/2014/main" id="{36D757E1-23B8-4B97-B880-F711EC0DB08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1960764-ED10-4D2C-88D0-696068264BC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E6C9C067-792C-4C17-A5B3-D48C1665DD24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0872F2-485E-4F8B-8FCC-FC63006E79D3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4E07D7C9-0535-4673-8091-4F17D0B62650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B0B4093-9FAE-4FEC-9671-D0091528BD5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1" name="Grafik 9">
              <a:extLst>
                <a:ext uri="{FF2B5EF4-FFF2-40B4-BE49-F238E27FC236}">
                  <a16:creationId xmlns:a16="http://schemas.microsoft.com/office/drawing/2014/main" id="{D5D00B8F-439D-4A9C-AC31-D90D9CFAFF16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0B59116-9AC3-488B-B418-57F05127DD42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ED6E8E7E-1035-4870-8608-70848BB2B703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0A256F68-56C7-4D5B-BCCD-3A6858B05732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4EEEE710-875E-4346-9F6D-CFFB3EF72B3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40" name="Textplatzhalter 3">
            <a:extLst>
              <a:ext uri="{FF2B5EF4-FFF2-40B4-BE49-F238E27FC236}">
                <a16:creationId xmlns:a16="http://schemas.microsoft.com/office/drawing/2014/main" id="{28366CDA-53C4-C445-BB35-C76A6EF75D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32" y="1089025"/>
            <a:ext cx="4000268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479887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1" userDrawn="1">
          <p15:clr>
            <a:srgbClr val="FBAE40"/>
          </p15:clr>
        </p15:guide>
        <p15:guide id="2" orient="horz" pos="153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2 Bilder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33C81B-6C39-4BD5-9BF9-8617341D80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15B8044-0142-42E8-8428-B098000CEBD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9384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C4DC007-2365-A648-88B1-D6FDE125CD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662697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97" userDrawn="1">
          <p15:clr>
            <a:srgbClr val="FBAE40"/>
          </p15:clr>
        </p15:guide>
        <p15:guide id="3" pos="28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3 Bilder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C021923-B745-4638-A634-E1DA375F90E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1422399"/>
            <a:ext cx="2978945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47556F71-EDA3-472E-9372-CE0F4A69672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32522" y="1422400"/>
            <a:ext cx="307895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C1ADC803-A245-408E-AB12-EC54C19B510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65058" y="1422400"/>
            <a:ext cx="2978943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58BC8DE0-A3EE-804D-838F-898D4F788B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736764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0" userDrawn="1">
          <p15:clr>
            <a:srgbClr val="FBAE40"/>
          </p15:clr>
        </p15:guide>
        <p15:guide id="3" pos="3850" userDrawn="1">
          <p15:clr>
            <a:srgbClr val="FBAE40"/>
          </p15:clr>
        </p15:guide>
        <p15:guide id="4" pos="3884" userDrawn="1">
          <p15:clr>
            <a:srgbClr val="FBAE40"/>
          </p15:clr>
        </p15:guide>
        <p15:guide id="5" pos="187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+ 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Großes Bild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40F789-6719-4203-8D60-D2478F65170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1422399"/>
            <a:ext cx="9144000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5616D54-86F2-9449-AA54-998236971E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680941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79" userDrawn="1">
          <p15:clr>
            <a:srgbClr val="FBAE40"/>
          </p15:clr>
        </p15:guide>
        <p15:guide id="2" orient="horz" pos="2014" userDrawn="1">
          <p15:clr>
            <a:srgbClr val="FBAE40"/>
          </p15:clr>
        </p15:guide>
        <p15:guide id="3" pos="2863" userDrawn="1">
          <p15:clr>
            <a:srgbClr val="FBAE40"/>
          </p15:clr>
        </p15:guide>
        <p15:guide id="4" pos="2897" userDrawn="1">
          <p15:clr>
            <a:srgbClr val="FBAE40"/>
          </p15:clr>
        </p15:guide>
        <p15:guide id="5" pos="1928" userDrawn="1">
          <p15:clr>
            <a:srgbClr val="FBAE40"/>
          </p15:clr>
        </p15:guide>
        <p15:guide id="6" pos="1894" userDrawn="1">
          <p15:clr>
            <a:srgbClr val="FBAE40"/>
          </p15:clr>
        </p15:guide>
        <p15:guide id="7" pos="958" userDrawn="1">
          <p15:clr>
            <a:srgbClr val="FBAE40"/>
          </p15:clr>
        </p15:guide>
        <p15:guide id="8" pos="924" userDrawn="1">
          <p15:clr>
            <a:srgbClr val="FBAE40"/>
          </p15:clr>
        </p15:guide>
        <p15:guide id="9" pos="4309" userDrawn="1">
          <p15:clr>
            <a:srgbClr val="FBAE40"/>
          </p15:clr>
        </p15:guide>
        <p15:guide id="10" pos="434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 (bearbeiten)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D803084A-5ADB-8145-8DBF-2148A08267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pic>
        <p:nvPicPr>
          <p:cNvPr id="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AEFBE5A2-CE14-459A-BDD0-F54D01CF1C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5274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 (bearbeiten)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pic>
        <p:nvPicPr>
          <p:cNvPr id="6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8AAD143-F1EC-43D2-8254-F82F76A2B0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0377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pic>
        <p:nvPicPr>
          <p:cNvPr id="5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91C9CC1-970C-4F18-8A72-6B563FFAEB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8928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+ Heinekop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4F2D883D-86A1-4B38-BBBC-81F258AD3664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A0B87E1F-4D99-4450-9167-085B1ECC6BB2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29147ACE-4C7A-4AC3-A60F-A813EE08D57E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3187F65C-802F-454B-B4D7-B16EEF26A6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920" y="3034543"/>
            <a:ext cx="4779587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4667E34A-CC7E-4835-9AC5-FE237F81C03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626385F0-EFB3-4177-8D2F-2F990709108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6808F36E-77C0-40F5-86F8-7030FC5D0DFD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46CD7CF4-F97B-47E8-A3F8-5B427518485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5C9615FD-3950-4AAF-91D1-B7E0D1523EB1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6D61BCB8-A392-44BE-9B58-0C8894F2C6E3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5651F35B-CB90-42B4-A471-984346A049EA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8CE6B607-72CF-4173-94CC-C59F836899D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500087AB-383E-4624-A927-873B03065E80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22AA03D7-3F03-4C4F-A0C9-836B56272C8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08EC93F-835E-4D0F-A675-2F99EC043AA5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2CEF44ED-A72E-4351-9881-F8B58E7CA517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38C57ED4-5249-44F6-A846-8A50E1B0A8A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A3174859-C1AB-4E2C-AD75-5F35D1D33C1A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2C5BCA75-4F93-46B4-878A-E68AC698764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BCECBBC6-DE4D-4DC8-8D21-F5528013426A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BCE4B876-F0A5-4F73-BBFF-C3F17D7B5C7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5E2AB3D-28C9-4DA2-9CAC-58EAE4EB09DB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DA3BF75-3E56-4B78-B7D6-F84532C639D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3376168-99F8-4715-AF4C-8EE786D54481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EC324BE3-07EF-4C6E-9A11-992391FDED69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2E5DE4CB-903E-4460-9F03-DE6427A3C0A8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44D50118-5ACB-41E0-AC63-9E2D51DEF863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8E08ECA6-CD33-45EB-90A7-60C724D72EE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4E5B9455-EFA6-4E2C-ADFA-01DEA81D9373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E6E39BDF-EF42-4AB6-B762-15EEF4205FD7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6" name="Bildplatzhalter 4">
            <a:extLst>
              <a:ext uri="{FF2B5EF4-FFF2-40B4-BE49-F238E27FC236}">
                <a16:creationId xmlns:a16="http://schemas.microsoft.com/office/drawing/2014/main" id="{CE13B148-0823-5B43-8A0E-5E7CA97610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4989" y="400420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7" name="Bildplatzhalter 4">
            <a:extLst>
              <a:ext uri="{FF2B5EF4-FFF2-40B4-BE49-F238E27FC236}">
                <a16:creationId xmlns:a16="http://schemas.microsoft.com/office/drawing/2014/main" id="{D683DF22-D1D8-1E49-BAFA-D5A1DD9A84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43714" y="3944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299A59BA-AFBC-5240-9675-0BE075D174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6E20D846-4FF9-AC41-BF41-CEE6E2A08CD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A849AFAA-CFDD-4649-874D-F4E9C02357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</p:spTree>
    <p:extLst>
      <p:ext uri="{BB962C8B-B14F-4D97-AF65-F5344CB8AC3E}">
        <p14:creationId xmlns:p14="http://schemas.microsoft.com/office/powerpoint/2010/main" val="2207267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90C208C-E187-483E-A849-994740CF4EB9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EE0396FA-425F-4EDC-9520-B9A44FA9B2CE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565B0312-1532-4603-9199-E7A9D647D7DD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64829966-6167-4E75-9B98-6CFBF28F3C7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304" y="3034543"/>
            <a:ext cx="5735203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28A21B8F-6E69-4E11-AFD3-54EC4D2DD560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D38F2AA7-E6E5-436E-8E36-7603834951D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CEE46D69-7B6E-4033-9F52-F87603FD3DC4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BDAE65FC-F144-4EB4-BDE1-439A96EEE0C4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 dirty="0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D3DBEDEF-DBC0-4148-9FDD-21C8CA8A0A9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32B50B26-A8AC-4560-90A5-3EA0F8790AC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E672BC32-FFA3-4CA6-A563-DD6F9BC119AB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9D229350-21C3-418C-96E5-56B9BC68276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3B2C3CB2-9BD9-4C7F-A03D-9FAC1547D206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34D53EC-E9A8-4321-AADF-45F3327CFD78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43A49C16-A28B-4031-A77C-89AAA332D02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6648D76C-F5E6-4559-8E7C-C8AC6A349ECC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72294CCB-ECFF-408E-9DE3-9CFD213367B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8C858B51-A8C9-432A-9282-705400CDA1E4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50DEC09-33CF-46B7-8919-E68733DA60E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76E6A984-C52F-41F6-89DA-473E7CC811C1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56B1511-9094-47FA-A7FF-42BAE978C4B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71AA2D1-C758-44FC-9F5A-F60912B8F482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FFC4BE-782B-4407-ABB2-26B7AB21968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85558C76-36A1-4709-91E4-31D73F769E5E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14203DE1-A9F0-4D64-93D7-6F1193FCCD92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C9404E57-FC61-463D-95D1-ADB8769BB660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8FC7513-1A8D-48DA-B31B-27CFF283C2A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99C6873-07A7-4B6A-8391-A221663427C6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38E9FDA-632B-45E0-B5F5-238D39870ED1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62FEBD5E-81F2-4B87-AF0E-C85931DA9405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CB4FCE89-4ECE-184E-897C-4631FB0C0D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3312" y="394879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1123C5FD-FD36-EF46-A7BE-730ECD0226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259" y="3948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76763FB6-F29F-6E45-A8AF-56E9738E6C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1" name="Bildplatzhalter 4">
            <a:extLst>
              <a:ext uri="{FF2B5EF4-FFF2-40B4-BE49-F238E27FC236}">
                <a16:creationId xmlns:a16="http://schemas.microsoft.com/office/drawing/2014/main" id="{A1AF13E3-064D-6244-AEC0-7A7D21E29C7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2" name="Bildplatzhalter 4">
            <a:extLst>
              <a:ext uri="{FF2B5EF4-FFF2-40B4-BE49-F238E27FC236}">
                <a16:creationId xmlns:a16="http://schemas.microsoft.com/office/drawing/2014/main" id="{1472E981-D1BB-BD49-8ED3-BA240E3D17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pic>
        <p:nvPicPr>
          <p:cNvPr id="73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3A609DC5-43E5-49A7-897F-61D15C8D1C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353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90C208C-E187-483E-A849-994740CF4EB9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EE0396FA-425F-4EDC-9520-B9A44FA9B2CE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565B0312-1532-4603-9199-E7A9D647D7DD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64829966-6167-4E75-9B98-6CFBF28F3C7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4279" y="3034543"/>
            <a:ext cx="4968228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28A21B8F-6E69-4E11-AFD3-54EC4D2DD560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D38F2AA7-E6E5-436E-8E36-7603834951D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CEE46D69-7B6E-4033-9F52-F87603FD3DC4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BDAE65FC-F144-4EB4-BDE1-439A96EEE0C4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 dirty="0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D3DBEDEF-DBC0-4148-9FDD-21C8CA8A0A9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32B50B26-A8AC-4560-90A5-3EA0F8790AC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E672BC32-FFA3-4CA6-A563-DD6F9BC119AB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9D229350-21C3-418C-96E5-56B9BC68276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3B2C3CB2-9BD9-4C7F-A03D-9FAC1547D206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34D53EC-E9A8-4321-AADF-45F3327CFD78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43A49C16-A28B-4031-A77C-89AAA332D02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6648D76C-F5E6-4559-8E7C-C8AC6A349ECC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72294CCB-ECFF-408E-9DE3-9CFD213367B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8C858B51-A8C9-432A-9282-705400CDA1E4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50DEC09-33CF-46B7-8919-E68733DA60E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76E6A984-C52F-41F6-89DA-473E7CC811C1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56B1511-9094-47FA-A7FF-42BAE978C4B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71AA2D1-C758-44FC-9F5A-F60912B8F482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FFC4BE-782B-4407-ABB2-26B7AB21968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85558C76-36A1-4709-91E4-31D73F769E5E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14203DE1-A9F0-4D64-93D7-6F1193FCCD92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C9404E57-FC61-463D-95D1-ADB8769BB660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8FC7513-1A8D-48DA-B31B-27CFF283C2A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99C6873-07A7-4B6A-8391-A221663427C6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38E9FDA-632B-45E0-B5F5-238D39870ED1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62FEBD5E-81F2-4B87-AF0E-C85931DA9405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CB4FCE89-4ECE-184E-897C-4631FB0C0D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3312" y="394879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1123C5FD-FD36-EF46-A7BE-730ECD0226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259" y="3948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76763FB6-F29F-6E45-A8AF-56E9738E6C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1" name="Bildplatzhalter 4">
            <a:extLst>
              <a:ext uri="{FF2B5EF4-FFF2-40B4-BE49-F238E27FC236}">
                <a16:creationId xmlns:a16="http://schemas.microsoft.com/office/drawing/2014/main" id="{A1AF13E3-064D-6244-AEC0-7A7D21E29C7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2" name="Bildplatzhalter 4">
            <a:extLst>
              <a:ext uri="{FF2B5EF4-FFF2-40B4-BE49-F238E27FC236}">
                <a16:creationId xmlns:a16="http://schemas.microsoft.com/office/drawing/2014/main" id="{1472E981-D1BB-BD49-8ED3-BA240E3D17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3" name="Inhaltsplatzhalter 3">
            <a:extLst>
              <a:ext uri="{FF2B5EF4-FFF2-40B4-BE49-F238E27FC236}">
                <a16:creationId xmlns:a16="http://schemas.microsoft.com/office/drawing/2014/main" id="{EA02FDF1-F7DB-BE48-B1B0-7B94721FC31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0" y="1422400"/>
            <a:ext cx="3491880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6474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620AA-32ED-47AB-8B00-CDB69B7B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547FA-AC2E-4CB5-B5AF-A0B95CD4B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B2F85-1D95-472E-A2AE-A4526C96D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4FAB5-A5E6-44B0-B65D-22D0F489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121D3-FCD0-4C43-A5DF-45E44D9B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ECF02-26BD-4F2A-BD50-E1DFF0F424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6B98F67F-84AE-4E42-A9A5-D26F0A8977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80670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Inhalt + Unter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M4467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D195BCC-3514-4B1B-9C18-24F3D67EC549}" type="slidenum">
              <a:rPr lang="de-DE"/>
              <a:t>‹#›</a:t>
            </a:fld>
            <a:endParaRPr lang="de-DE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4"/>
          </p:nvPr>
        </p:nvSpPr>
        <p:spPr bwMode="auto">
          <a:xfrm>
            <a:off x="521550" y="1422399"/>
            <a:ext cx="8101012" cy="3492499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5"/>
          </p:nvPr>
        </p:nvSpPr>
        <p:spPr bwMode="auto">
          <a:xfrm>
            <a:off x="521495" y="1088384"/>
            <a:ext cx="8101013" cy="324249"/>
          </a:xfrm>
          <a:prstGeom prst="rect">
            <a:avLst/>
          </a:prstGeom>
          <a:noFill/>
          <a:ln/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/>
              </a:defRPr>
            </a:lvl1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pic>
        <p:nvPicPr>
          <p:cNvPr id="9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74AC0F90-E37E-43FE-9D82-06E7B2A6FE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/>
        </p:blipFill>
        <p:spPr bwMode="auto">
          <a:xfrm>
            <a:off x="32132" y="4678933"/>
            <a:ext cx="693652" cy="242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791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2B04C92-175E-41BA-89CE-B2785D9E3855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AFB087C7-FC7D-4892-B0D6-EA804CF535F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bk object 18">
              <a:extLst>
                <a:ext uri="{FF2B5EF4-FFF2-40B4-BE49-F238E27FC236}">
                  <a16:creationId xmlns:a16="http://schemas.microsoft.com/office/drawing/2014/main" id="{FA50712F-6C72-4330-A489-54C0FA78213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Holder 3">
              <a:extLst>
                <a:ext uri="{FF2B5EF4-FFF2-40B4-BE49-F238E27FC236}">
                  <a16:creationId xmlns:a16="http://schemas.microsoft.com/office/drawing/2014/main" id="{390EDD11-ED96-4F2C-BB78-7CE69D30A0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03D4771-8BB8-4FA1-A2DA-170FCFE205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26594" y="330910"/>
            <a:ext cx="682677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2F5159-1DFE-4F9C-BE85-E97D32EA19C5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1550" y="1422399"/>
            <a:ext cx="8100956" cy="3423465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64DE2C-9DE8-411C-83C3-1274BB370203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35496" y="4975579"/>
            <a:ext cx="337406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C549DC-12B4-40A5-A309-CF801E18C8D4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28650" y="4975579"/>
            <a:ext cx="7129704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9F45371-9B7D-4505-A4D1-3E02BE436A0C}"/>
              </a:ext>
            </a:extLst>
          </p:cNvPr>
          <p:cNvCxnSpPr>
            <a:cxnSpLocks/>
          </p:cNvCxnSpPr>
          <p:nvPr userDrawn="1"/>
        </p:nvCxnSpPr>
        <p:spPr>
          <a:xfrm>
            <a:off x="521551" y="974732"/>
            <a:ext cx="563462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2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 dirty="0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4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407792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rgbClr val="006AB3"/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</p:spTree>
    <p:extLst>
      <p:ext uri="{BB962C8B-B14F-4D97-AF65-F5344CB8AC3E}">
        <p14:creationId xmlns:p14="http://schemas.microsoft.com/office/powerpoint/2010/main" val="18342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6" r:id="rId7"/>
    <p:sldLayoutId id="2147483697" r:id="rId8"/>
    <p:sldLayoutId id="2147483698" r:id="rId9"/>
    <p:sldLayoutId id="2147483721" r:id="rId10"/>
    <p:sldLayoutId id="2147483699" r:id="rId11"/>
    <p:sldLayoutId id="2147483700" r:id="rId12"/>
    <p:sldLayoutId id="2147483722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4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3" r:id="rId31"/>
    <p:sldLayoutId id="2147483724" r:id="rId32"/>
    <p:sldLayoutId id="2147483725" r:id="rId3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4638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1" userDrawn="1">
          <p15:clr>
            <a:srgbClr val="F26B43"/>
          </p15:clr>
        </p15:guide>
        <p15:guide id="4" pos="329" userDrawn="1">
          <p15:clr>
            <a:srgbClr val="F26B43"/>
          </p15:clr>
        </p15:guide>
        <p15:guide id="5" pos="5432" userDrawn="1">
          <p15:clr>
            <a:srgbClr val="F26B43"/>
          </p15:clr>
        </p15:guide>
        <p15:guide id="6" orient="horz" pos="686" userDrawn="1">
          <p15:clr>
            <a:srgbClr val="F26B43"/>
          </p15:clr>
        </p15:guide>
        <p15:guide id="7" orient="horz" pos="3096" userDrawn="1">
          <p15:clr>
            <a:srgbClr val="F26B43"/>
          </p15:clr>
        </p15:guide>
        <p15:guide id="9" orient="horz" pos="3121" userDrawn="1">
          <p15:clr>
            <a:srgbClr val="F26B43"/>
          </p15:clr>
        </p15:guide>
        <p15:guide id="10" orient="horz" pos="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/4.0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ire.eu/how-to-make-your-data-fai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jp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6.png"/><Relationship Id="rId4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1.png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kv"/><Relationship Id="rId1" Type="http://schemas.openxmlformats.org/officeDocument/2006/relationships/video" Target="NULL" TargetMode="External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kv"/><Relationship Id="rId1" Type="http://schemas.openxmlformats.org/officeDocument/2006/relationships/video" Target="NULL" TargetMode="External"/><Relationship Id="rId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62.png"/><Relationship Id="rId3" Type="http://schemas.openxmlformats.org/officeDocument/2006/relationships/image" Target="../media/image90.png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11" Type="http://schemas.openxmlformats.org/officeDocument/2006/relationships/image" Target="../media/image60.png"/><Relationship Id="rId5" Type="http://schemas.openxmlformats.org/officeDocument/2006/relationships/image" Target="../media/image92.png"/><Relationship Id="rId10" Type="http://schemas.openxmlformats.org/officeDocument/2006/relationships/image" Target="../media/image33.svg"/><Relationship Id="rId4" Type="http://schemas.openxmlformats.org/officeDocument/2006/relationships/image" Target="../media/image91.png"/><Relationship Id="rId9" Type="http://schemas.openxmlformats.org/officeDocument/2006/relationships/image" Target="../media/image32.png"/><Relationship Id="rId1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3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33.svg"/><Relationship Id="rId2" Type="http://schemas.openxmlformats.org/officeDocument/2006/relationships/image" Target="../media/image101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11" Type="http://schemas.openxmlformats.org/officeDocument/2006/relationships/image" Target="../media/image32.png"/><Relationship Id="rId5" Type="http://schemas.openxmlformats.org/officeDocument/2006/relationships/image" Target="../media/image61.png"/><Relationship Id="rId15" Type="http://schemas.openxmlformats.org/officeDocument/2006/relationships/image" Target="../media/image36.png"/><Relationship Id="rId10" Type="http://schemas.openxmlformats.org/officeDocument/2006/relationships/image" Target="../media/image90.png"/><Relationship Id="rId4" Type="http://schemas.openxmlformats.org/officeDocument/2006/relationships/image" Target="../media/image102.png"/><Relationship Id="rId9" Type="http://schemas.openxmlformats.org/officeDocument/2006/relationships/image" Target="../media/image103.png"/><Relationship Id="rId14" Type="http://schemas.openxmlformats.org/officeDocument/2006/relationships/image" Target="../media/image35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92.png"/><Relationship Id="rId7" Type="http://schemas.openxmlformats.org/officeDocument/2006/relationships/image" Target="../media/image107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6.sv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09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10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el 100">
            <a:extLst>
              <a:ext uri="{FF2B5EF4-FFF2-40B4-BE49-F238E27FC236}">
                <a16:creationId xmlns:a16="http://schemas.microsoft.com/office/drawing/2014/main" id="{6ABA10D6-0652-4B42-A35F-CF9E0DD12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856" y="1363789"/>
            <a:ext cx="5616623" cy="1106336"/>
          </a:xfrm>
        </p:spPr>
        <p:txBody>
          <a:bodyPr/>
          <a:lstStyle/>
          <a:p>
            <a:r>
              <a:rPr lang="de-DE" dirty="0"/>
              <a:t>Day-</a:t>
            </a:r>
            <a:r>
              <a:rPr lang="de-DE" dirty="0" err="1"/>
              <a:t>to</a:t>
            </a:r>
            <a:r>
              <a:rPr lang="de-DE" dirty="0"/>
              <a:t>-</a:t>
            </a:r>
            <a:r>
              <a:rPr lang="de-DE" dirty="0" err="1"/>
              <a:t>day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OMERO</a:t>
            </a:r>
          </a:p>
        </p:txBody>
      </p:sp>
      <p:sp>
        <p:nvSpPr>
          <p:cNvPr id="102" name="Untertitel 101">
            <a:extLst>
              <a:ext uri="{FF2B5EF4-FFF2-40B4-BE49-F238E27FC236}">
                <a16:creationId xmlns:a16="http://schemas.microsoft.com/office/drawing/2014/main" id="{A9C4E376-BA12-7D43-96B4-4F6C54848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2271" y="2626193"/>
            <a:ext cx="4401108" cy="604640"/>
          </a:xfrm>
        </p:spPr>
        <p:txBody>
          <a:bodyPr/>
          <a:lstStyle/>
          <a:p>
            <a:r>
              <a:rPr lang="de-DE" dirty="0"/>
              <a:t>Tom Boissonnet </a:t>
            </a:r>
          </a:p>
        </p:txBody>
      </p:sp>
      <p:sp>
        <p:nvSpPr>
          <p:cNvPr id="132" name="Textplatzhalter 131">
            <a:extLst>
              <a:ext uri="{FF2B5EF4-FFF2-40B4-BE49-F238E27FC236}">
                <a16:creationId xmlns:a16="http://schemas.microsoft.com/office/drawing/2014/main" id="{13915252-8486-BE43-A525-942B4DD0B9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4167" y="2646049"/>
            <a:ext cx="2057400" cy="274183"/>
          </a:xfrm>
        </p:spPr>
        <p:txBody>
          <a:bodyPr/>
          <a:lstStyle/>
          <a:p>
            <a:r>
              <a:rPr lang="de-DE" dirty="0"/>
              <a:t>2025-04-03</a:t>
            </a:r>
          </a:p>
        </p:txBody>
      </p:sp>
      <p:pic>
        <p:nvPicPr>
          <p:cNvPr id="1026" name="Picture 2" descr="https://www.cai.hhu.de/fileadmin/_processed_/4/b/csm_Logo_f6b233e699.jpg">
            <a:extLst>
              <a:ext uri="{FF2B5EF4-FFF2-40B4-BE49-F238E27FC236}">
                <a16:creationId xmlns:a16="http://schemas.microsoft.com/office/drawing/2014/main" id="{B1DC5F1D-83A3-4C2C-96A3-B9E4EF923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60" y="294087"/>
            <a:ext cx="2774281" cy="69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1403">
            <a:extLst>
              <a:ext uri="{FF2B5EF4-FFF2-40B4-BE49-F238E27FC236}">
                <a16:creationId xmlns:a16="http://schemas.microsoft.com/office/drawing/2014/main" id="{ED9377C5-7CCD-4028-9E21-721B3D29D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" t="32846" r="-298" b="37917"/>
          <a:stretch>
            <a:fillRect/>
          </a:stretch>
        </p:blipFill>
        <p:spPr bwMode="auto">
          <a:xfrm>
            <a:off x="6156176" y="4048790"/>
            <a:ext cx="2304256" cy="37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023A4DCF-07E3-4BFA-A431-E19B739DF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6359" y="4482231"/>
            <a:ext cx="3197156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</a:pPr>
            <a:r>
              <a:rPr kumimoji="0" lang="fr-FR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Funded</a:t>
            </a:r>
            <a:r>
              <a:rPr kumimoji="0" lang="fr-FR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by the Deutsche </a:t>
            </a:r>
            <a:r>
              <a:rPr kumimoji="0" lang="fr-FR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Forschungsgemeinschaft</a:t>
            </a:r>
            <a:r>
              <a:rPr kumimoji="0" lang="fr-FR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(DFG, German </a:t>
            </a:r>
            <a:r>
              <a:rPr kumimoji="0" lang="fr-FR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Research</a:t>
            </a:r>
            <a:r>
              <a:rPr kumimoji="0" lang="fr-FR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en-US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Foundation</a:t>
            </a:r>
            <a:r>
              <a:rPr kumimoji="0" lang="fr-FR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- 462231789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GerBI_Logo_396px">
            <a:extLst>
              <a:ext uri="{FF2B5EF4-FFF2-40B4-BE49-F238E27FC236}">
                <a16:creationId xmlns:a16="http://schemas.microsoft.com/office/drawing/2014/main" id="{0FC6A289-B5B6-4DC5-A2EE-ABD0FF023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142" y="302913"/>
            <a:ext cx="2304256" cy="74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DCC923C-2BF3-488D-A551-23B16F1B5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29435"/>
            <a:ext cx="792088" cy="79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F06D6C-A2E5-498E-BAE1-C9D81475E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8643" y="4129435"/>
            <a:ext cx="1893532" cy="591416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B68AA3FC-AC38-45EF-BC5A-9C447F600529}"/>
              </a:ext>
            </a:extLst>
          </p:cNvPr>
          <p:cNvSpPr>
            <a:spLocks/>
          </p:cNvSpPr>
          <p:nvPr/>
        </p:nvSpPr>
        <p:spPr bwMode="auto">
          <a:xfrm>
            <a:off x="5698159" y="3253258"/>
            <a:ext cx="2829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800" dirty="0" err="1"/>
              <a:t>With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exception</a:t>
            </a:r>
            <a:r>
              <a:rPr lang="de-DE" sz="800" dirty="0"/>
              <a:t>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logos</a:t>
            </a:r>
            <a:r>
              <a:rPr lang="de-DE" sz="800" dirty="0"/>
              <a:t> and </a:t>
            </a:r>
            <a:r>
              <a:rPr lang="de-DE" sz="800" dirty="0" err="1"/>
              <a:t>cited</a:t>
            </a:r>
            <a:r>
              <a:rPr lang="de-DE" sz="800" dirty="0"/>
              <a:t> </a:t>
            </a:r>
            <a:r>
              <a:rPr lang="de-DE" sz="800" dirty="0" err="1"/>
              <a:t>third</a:t>
            </a:r>
            <a:r>
              <a:rPr lang="de-DE" sz="800" dirty="0"/>
              <a:t>-party </a:t>
            </a:r>
            <a:r>
              <a:rPr lang="de-DE" sz="800" dirty="0" err="1"/>
              <a:t>content</a:t>
            </a:r>
            <a:r>
              <a:rPr lang="de-DE" sz="800" dirty="0"/>
              <a:t>,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these</a:t>
            </a:r>
            <a:r>
              <a:rPr lang="de-DE" sz="800" dirty="0"/>
              <a:t> </a:t>
            </a:r>
            <a:r>
              <a:rPr lang="de-DE" sz="800" dirty="0" err="1"/>
              <a:t>slides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shared</a:t>
            </a:r>
            <a:r>
              <a:rPr lang="de-DE" sz="800" dirty="0"/>
              <a:t> </a:t>
            </a:r>
            <a:r>
              <a:rPr lang="de-DE" sz="800" dirty="0" err="1"/>
              <a:t>under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terms</a:t>
            </a:r>
            <a:r>
              <a:rPr lang="de-DE" sz="800" dirty="0"/>
              <a:t>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u="sng" dirty="0">
                <a:hlinkClick r:id="rId8" tooltip="http://creativecommons.org/licenses/by/4.0"/>
              </a:rPr>
              <a:t>Creative Commons Attribution License (CC-BY 4.0)</a:t>
            </a:r>
            <a:r>
              <a:rPr lang="de-DE" sz="800" dirty="0"/>
              <a:t> </a:t>
            </a:r>
            <a:r>
              <a:rPr lang="de-DE" sz="800" dirty="0" err="1"/>
              <a:t>unless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content</a:t>
            </a:r>
            <a:r>
              <a:rPr lang="de-DE" sz="800" dirty="0"/>
              <a:t> </a:t>
            </a:r>
            <a:r>
              <a:rPr lang="de-DE" sz="800" dirty="0" err="1"/>
              <a:t>is</a:t>
            </a:r>
            <a:r>
              <a:rPr lang="de-DE" sz="800" dirty="0"/>
              <a:t> </a:t>
            </a:r>
            <a:r>
              <a:rPr lang="de-DE" sz="800" dirty="0" err="1"/>
              <a:t>marked</a:t>
            </a:r>
            <a:r>
              <a:rPr lang="de-DE" sz="800" dirty="0"/>
              <a:t> </a:t>
            </a:r>
            <a:r>
              <a:rPr lang="de-DE" sz="800" dirty="0" err="1"/>
              <a:t>otherwise</a:t>
            </a:r>
            <a:r>
              <a:rPr lang="de-DE" sz="800" dirty="0"/>
              <a:t>.</a:t>
            </a:r>
            <a:endParaRPr dirty="0"/>
          </a:p>
        </p:txBody>
      </p:sp>
      <p:pic>
        <p:nvPicPr>
          <p:cNvPr id="12" name="Picture 2" descr="https://mirrors.creativecommons.org/presskit/buttons/88x31/png/by.png">
            <a:extLst>
              <a:ext uri="{FF2B5EF4-FFF2-40B4-BE49-F238E27FC236}">
                <a16:creationId xmlns:a16="http://schemas.microsoft.com/office/drawing/2014/main" id="{54368518-3A1F-469D-9A3F-859C74A4D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4499992" y="3386901"/>
            <a:ext cx="943043" cy="3299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159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Improving</a:t>
            </a:r>
            <a:r>
              <a:rPr lang="de-DE" dirty="0"/>
              <a:t> </a:t>
            </a:r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: FAIR </a:t>
            </a:r>
            <a:r>
              <a:rPr lang="de-DE" dirty="0" err="1"/>
              <a:t>principles</a:t>
            </a:r>
            <a:r>
              <a:rPr lang="de-DE" dirty="0"/>
              <a:t>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234"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95BCC-3514-4B1B-9C18-24F3D67EC549}" type="slidenum">
              <a:rPr lang="de-DE" smtClean="0"/>
              <a:t>2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989"/>
          <a:stretch/>
        </p:blipFill>
        <p:spPr>
          <a:xfrm>
            <a:off x="961053" y="1017049"/>
            <a:ext cx="2099946" cy="2737095"/>
          </a:xfrm>
          <a:prstGeom prst="rect">
            <a:avLst/>
          </a:prstGeom>
          <a:ln w="25400">
            <a:noFill/>
          </a:ln>
        </p:spPr>
      </p:pic>
      <p:sp>
        <p:nvSpPr>
          <p:cNvPr id="10" name="Rechteck 9"/>
          <p:cNvSpPr/>
          <p:nvPr/>
        </p:nvSpPr>
        <p:spPr>
          <a:xfrm>
            <a:off x="4916876" y="4627153"/>
            <a:ext cx="3193567" cy="3867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013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https://www.openaire.eu/how-to-make-your-data-fair</a:t>
            </a:r>
            <a:endParaRPr lang="de-DE" sz="1013" dirty="0"/>
          </a:p>
          <a:p>
            <a:pPr algn="r"/>
            <a:endParaRPr lang="de-DE" sz="900" dirty="0">
              <a:solidFill>
                <a:schemeClr val="bg1"/>
              </a:solidFill>
            </a:endParaRP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801F1D4-7FB4-4DB3-9ED8-EACFFE1C69C0}"/>
              </a:ext>
            </a:extLst>
          </p:cNvPr>
          <p:cNvSpPr txBox="1">
            <a:spLocks/>
          </p:cNvSpPr>
          <p:nvPr/>
        </p:nvSpPr>
        <p:spPr bwMode="auto">
          <a:xfrm>
            <a:off x="3941818" y="4972620"/>
            <a:ext cx="7129703" cy="1485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l" defTabSz="914400"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234">
              <a:defRPr/>
            </a:pPr>
            <a:endParaRPr lang="de-DE" sz="900" dirty="0"/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F21F6E96-AFF6-48CA-A253-5D7A303CE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11" r="45291"/>
          <a:stretch/>
        </p:blipFill>
        <p:spPr>
          <a:xfrm>
            <a:off x="3058463" y="1017049"/>
            <a:ext cx="1728192" cy="2737095"/>
          </a:xfrm>
          <a:prstGeom prst="rect">
            <a:avLst/>
          </a:prstGeom>
          <a:ln w="25400">
            <a:noFill/>
          </a:ln>
        </p:spPr>
      </p:pic>
      <p:pic>
        <p:nvPicPr>
          <p:cNvPr id="11" name="Grafik 6">
            <a:extLst>
              <a:ext uri="{FF2B5EF4-FFF2-40B4-BE49-F238E27FC236}">
                <a16:creationId xmlns:a16="http://schemas.microsoft.com/office/drawing/2014/main" id="{E401B536-82EB-48C0-8773-7312B85025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391" r="23088"/>
          <a:stretch/>
        </p:blipFill>
        <p:spPr>
          <a:xfrm>
            <a:off x="4788024" y="1017049"/>
            <a:ext cx="1505880" cy="2737095"/>
          </a:xfrm>
          <a:prstGeom prst="rect">
            <a:avLst/>
          </a:prstGeom>
          <a:ln w="25400">
            <a:noFill/>
          </a:ln>
        </p:spPr>
      </p:pic>
      <p:pic>
        <p:nvPicPr>
          <p:cNvPr id="12" name="Grafik 6">
            <a:extLst>
              <a:ext uri="{FF2B5EF4-FFF2-40B4-BE49-F238E27FC236}">
                <a16:creationId xmlns:a16="http://schemas.microsoft.com/office/drawing/2014/main" id="{5FFC6DD0-7141-4FFC-A4AB-D659AAAED6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913"/>
          <a:stretch/>
        </p:blipFill>
        <p:spPr>
          <a:xfrm>
            <a:off x="6292738" y="1017049"/>
            <a:ext cx="1615458" cy="2737095"/>
          </a:xfrm>
          <a:prstGeom prst="rect">
            <a:avLst/>
          </a:prstGeom>
          <a:ln w="2540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312A95-A4E0-4673-94E4-1CBCADC7B4F0}"/>
              </a:ext>
            </a:extLst>
          </p:cNvPr>
          <p:cNvSpPr txBox="1"/>
          <p:nvPr/>
        </p:nvSpPr>
        <p:spPr>
          <a:xfrm>
            <a:off x="2411759" y="3717302"/>
            <a:ext cx="5193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FAIR is mostly about published data</a:t>
            </a:r>
          </a:p>
          <a:p>
            <a:r>
              <a:rPr lang="en-US" sz="2400" dirty="0"/>
              <a:t>→ Not the focus for today</a:t>
            </a:r>
          </a:p>
        </p:txBody>
      </p:sp>
    </p:spTree>
    <p:extLst>
      <p:ext uri="{BB962C8B-B14F-4D97-AF65-F5344CB8AC3E}">
        <p14:creationId xmlns:p14="http://schemas.microsoft.com/office/powerpoint/2010/main" val="7107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525A-6F29-4261-B8BE-9FACE34F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3677"/>
            <a:ext cx="7129703" cy="451764"/>
          </a:xfrm>
        </p:spPr>
        <p:txBody>
          <a:bodyPr/>
          <a:lstStyle/>
          <a:p>
            <a:r>
              <a:rPr lang="en-US" dirty="0"/>
              <a:t>Before publication: from acquisition to analysis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EC9E0F-3597-48FE-A247-91ACEF3A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234">
              <a:defRPr/>
            </a:pP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1FF8D-E787-4372-B6F4-9221A6947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</a:t>
            </a:fld>
            <a:endParaRPr lang="de-DE" dirty="0"/>
          </a:p>
        </p:txBody>
      </p:sp>
      <p:pic>
        <p:nvPicPr>
          <p:cNvPr id="1026" name="Picture 2" descr="https://i.imgflip.com/83yjc8.jpg">
            <a:extLst>
              <a:ext uri="{FF2B5EF4-FFF2-40B4-BE49-F238E27FC236}">
                <a16:creationId xmlns:a16="http://schemas.microsoft.com/office/drawing/2014/main" id="{3A0C30DC-B6CE-49C8-B92A-572AA932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7" y="1042674"/>
            <a:ext cx="6715166" cy="37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imgflip.com/83yjc8.jpg">
            <a:extLst>
              <a:ext uri="{FF2B5EF4-FFF2-40B4-BE49-F238E27FC236}">
                <a16:creationId xmlns:a16="http://schemas.microsoft.com/office/drawing/2014/main" id="{ED4E325F-F8F9-4D91-ACD2-7B85AD5BD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4418" y="1045896"/>
            <a:ext cx="2630017" cy="37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.imgflip.com/83yjc8.jpg">
            <a:extLst>
              <a:ext uri="{FF2B5EF4-FFF2-40B4-BE49-F238E27FC236}">
                <a16:creationId xmlns:a16="http://schemas.microsoft.com/office/drawing/2014/main" id="{4BB16D12-49DF-448B-9B7D-42F760483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02526" y="1042674"/>
            <a:ext cx="2727057" cy="37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41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070A-FD3B-472F-9946-8D131566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6AB3"/>
                </a:solidFill>
              </a:rPr>
              <a:t>Scientific images are more than pixels</a:t>
            </a:r>
            <a:endParaRPr lang="en-US" dirty="0">
              <a:solidFill>
                <a:srgbClr val="006AB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1A1299-B9D0-4489-B4AF-2D2F7CC3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234">
              <a:defRPr/>
            </a:pP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0EC1E-B1BC-475E-9EB6-388EE1A85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4</a:t>
            </a:fld>
            <a:endParaRPr lang="de-DE"/>
          </a:p>
        </p:txBody>
      </p:sp>
      <p:pic>
        <p:nvPicPr>
          <p:cNvPr id="1152" name="Picture 128" descr="Figure_2023-8-23_9-46-44">
            <a:extLst>
              <a:ext uri="{FF2B5EF4-FFF2-40B4-BE49-F238E27FC236}">
                <a16:creationId xmlns:a16="http://schemas.microsoft.com/office/drawing/2014/main" id="{A44FCDBE-F397-400A-9982-1176C0855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936" y="1699374"/>
            <a:ext cx="1961140" cy="187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1072" name="Group 129">
            <a:extLst>
              <a:ext uri="{FF2B5EF4-FFF2-40B4-BE49-F238E27FC236}">
                <a16:creationId xmlns:a16="http://schemas.microsoft.com/office/drawing/2014/main" id="{27EEE550-9BCC-47C8-A669-CE3D8F52EAE2}"/>
              </a:ext>
            </a:extLst>
          </p:cNvPr>
          <p:cNvGrpSpPr>
            <a:grpSpLocks/>
          </p:cNvGrpSpPr>
          <p:nvPr/>
        </p:nvGrpSpPr>
        <p:grpSpPr bwMode="auto">
          <a:xfrm>
            <a:off x="224444" y="3087046"/>
            <a:ext cx="1549597" cy="498536"/>
            <a:chOff x="95541927" y="121702286"/>
            <a:chExt cx="3947566" cy="1283431"/>
          </a:xfrm>
        </p:grpSpPr>
        <p:sp>
          <p:nvSpPr>
            <p:cNvPr id="1073" name="AutoShape 130">
              <a:extLst>
                <a:ext uri="{FF2B5EF4-FFF2-40B4-BE49-F238E27FC236}">
                  <a16:creationId xmlns:a16="http://schemas.microsoft.com/office/drawing/2014/main" id="{2ED31202-454D-4F93-A443-1C3739B6C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41927" y="121702286"/>
              <a:ext cx="3947566" cy="1283431"/>
            </a:xfrm>
            <a:prstGeom prst="roundRect">
              <a:avLst>
                <a:gd name="adj" fmla="val 16667"/>
              </a:avLst>
            </a:prstGeom>
            <a:solidFill>
              <a:srgbClr val="BFE397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pic>
          <p:nvPicPr>
            <p:cNvPr id="1155" name="Picture 131">
              <a:extLst>
                <a:ext uri="{FF2B5EF4-FFF2-40B4-BE49-F238E27FC236}">
                  <a16:creationId xmlns:a16="http://schemas.microsoft.com/office/drawing/2014/main" id="{89B42557-E1DA-468F-90E1-F0CE49DE6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3222" y="121900587"/>
              <a:ext cx="873735" cy="854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56" name="Picture 132">
              <a:extLst>
                <a:ext uri="{FF2B5EF4-FFF2-40B4-BE49-F238E27FC236}">
                  <a16:creationId xmlns:a16="http://schemas.microsoft.com/office/drawing/2014/main" id="{9873B368-9719-4592-91F4-42C0BD2D7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13266" y="121900587"/>
              <a:ext cx="862033" cy="862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57" name="Picture 133">
              <a:extLst>
                <a:ext uri="{FF2B5EF4-FFF2-40B4-BE49-F238E27FC236}">
                  <a16:creationId xmlns:a16="http://schemas.microsoft.com/office/drawing/2014/main" id="{2125A736-83A4-4C0D-9392-663912392B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4012" y="121883821"/>
              <a:ext cx="877636" cy="873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58" name="Picture 134">
              <a:extLst>
                <a:ext uri="{FF2B5EF4-FFF2-40B4-BE49-F238E27FC236}">
                  <a16:creationId xmlns:a16="http://schemas.microsoft.com/office/drawing/2014/main" id="{F3622D59-C019-4E1E-B276-D2968EE38A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05366" y="121892786"/>
              <a:ext cx="877636" cy="862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sp>
        <p:nvSpPr>
          <p:cNvPr id="1076" name="Text Box 135">
            <a:extLst>
              <a:ext uri="{FF2B5EF4-FFF2-40B4-BE49-F238E27FC236}">
                <a16:creationId xmlns:a16="http://schemas.microsoft.com/office/drawing/2014/main" id="{ED0C98BB-F549-417B-AFA1-8500BF692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46" y="2893530"/>
            <a:ext cx="2017777" cy="17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899" dirty="0">
                <a:solidFill>
                  <a:srgbClr val="000000"/>
                </a:solidFill>
                <a:latin typeface="Calibri" panose="020F0502020204030204" pitchFamily="34" charset="0"/>
              </a:rPr>
              <a:t>2023-08-28_EM_lipids_droplets_control</a:t>
            </a:r>
            <a:endParaRPr lang="en-US" altLang="en-US" sz="899" dirty="0">
              <a:latin typeface="Arial" panose="020B0604020202020204" pitchFamily="34" charset="0"/>
            </a:endParaRPr>
          </a:p>
        </p:txBody>
      </p:sp>
      <p:grpSp>
        <p:nvGrpSpPr>
          <p:cNvPr id="1079" name="Group 140">
            <a:extLst>
              <a:ext uri="{FF2B5EF4-FFF2-40B4-BE49-F238E27FC236}">
                <a16:creationId xmlns:a16="http://schemas.microsoft.com/office/drawing/2014/main" id="{8A6129A0-82A9-4F92-8B36-0775EFB53F49}"/>
              </a:ext>
            </a:extLst>
          </p:cNvPr>
          <p:cNvGrpSpPr>
            <a:grpSpLocks/>
          </p:cNvGrpSpPr>
          <p:nvPr/>
        </p:nvGrpSpPr>
        <p:grpSpPr bwMode="auto">
          <a:xfrm>
            <a:off x="746154" y="2390704"/>
            <a:ext cx="1549597" cy="498536"/>
            <a:chOff x="100568578" y="120861667"/>
            <a:chExt cx="3947566" cy="1283431"/>
          </a:xfrm>
        </p:grpSpPr>
        <p:sp>
          <p:nvSpPr>
            <p:cNvPr id="1080" name="AutoShape 141">
              <a:extLst>
                <a:ext uri="{FF2B5EF4-FFF2-40B4-BE49-F238E27FC236}">
                  <a16:creationId xmlns:a16="http://schemas.microsoft.com/office/drawing/2014/main" id="{1703928F-8E6F-423F-8440-6A74743D5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68578" y="120861667"/>
              <a:ext cx="3947566" cy="1283431"/>
            </a:xfrm>
            <a:prstGeom prst="roundRect">
              <a:avLst>
                <a:gd name="adj" fmla="val 16667"/>
              </a:avLst>
            </a:prstGeom>
            <a:solidFill>
              <a:srgbClr val="BFE397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endParaRPr lang="en-US" sz="1798" dirty="0"/>
            </a:p>
          </p:txBody>
        </p:sp>
        <p:pic>
          <p:nvPicPr>
            <p:cNvPr id="1166" name="Picture 142">
              <a:extLst>
                <a:ext uri="{FF2B5EF4-FFF2-40B4-BE49-F238E27FC236}">
                  <a16:creationId xmlns:a16="http://schemas.microsoft.com/office/drawing/2014/main" id="{A5C5AC5B-001D-4D46-80AE-D36F62B8ED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46404" y="121052013"/>
              <a:ext cx="871637" cy="859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67" name="Picture 143">
              <a:extLst>
                <a:ext uri="{FF2B5EF4-FFF2-40B4-BE49-F238E27FC236}">
                  <a16:creationId xmlns:a16="http://schemas.microsoft.com/office/drawing/2014/main" id="{AFADBD4D-FF71-4408-82AA-914D456CA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72762" y="121051706"/>
              <a:ext cx="867729" cy="863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68" name="Picture 144">
              <a:extLst>
                <a:ext uri="{FF2B5EF4-FFF2-40B4-BE49-F238E27FC236}">
                  <a16:creationId xmlns:a16="http://schemas.microsoft.com/office/drawing/2014/main" id="{C45630D1-B804-4182-87E2-C2214E761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22047" y="121051706"/>
              <a:ext cx="887272" cy="875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69" name="Picture 145">
              <a:extLst>
                <a:ext uri="{FF2B5EF4-FFF2-40B4-BE49-F238E27FC236}">
                  <a16:creationId xmlns:a16="http://schemas.microsoft.com/office/drawing/2014/main" id="{80C7285F-9F4A-4C82-8B84-E3BD322279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82376" y="121051706"/>
              <a:ext cx="887272" cy="871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grpSp>
        <p:nvGrpSpPr>
          <p:cNvPr id="1084" name="Group 152">
            <a:extLst>
              <a:ext uri="{FF2B5EF4-FFF2-40B4-BE49-F238E27FC236}">
                <a16:creationId xmlns:a16="http://schemas.microsoft.com/office/drawing/2014/main" id="{995316F3-517B-4292-B522-E4C48CCE52E3}"/>
              </a:ext>
            </a:extLst>
          </p:cNvPr>
          <p:cNvGrpSpPr>
            <a:grpSpLocks/>
          </p:cNvGrpSpPr>
          <p:nvPr/>
        </p:nvGrpSpPr>
        <p:grpSpPr bwMode="auto">
          <a:xfrm>
            <a:off x="141942" y="1705378"/>
            <a:ext cx="1549597" cy="498536"/>
            <a:chOff x="95973718" y="121356967"/>
            <a:chExt cx="3947566" cy="1283431"/>
          </a:xfrm>
        </p:grpSpPr>
        <p:sp>
          <p:nvSpPr>
            <p:cNvPr id="1085" name="AutoShape 153">
              <a:extLst>
                <a:ext uri="{FF2B5EF4-FFF2-40B4-BE49-F238E27FC236}">
                  <a16:creationId xmlns:a16="http://schemas.microsoft.com/office/drawing/2014/main" id="{CE476AD9-ED12-4BD0-8109-52C6439D3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73718" y="121356967"/>
              <a:ext cx="3947566" cy="1283431"/>
            </a:xfrm>
            <a:prstGeom prst="roundRect">
              <a:avLst>
                <a:gd name="adj" fmla="val 16667"/>
              </a:avLst>
            </a:prstGeom>
            <a:solidFill>
              <a:srgbClr val="BFE397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endParaRPr lang="en-US" sz="1798"/>
            </a:p>
          </p:txBody>
        </p:sp>
        <p:pic>
          <p:nvPicPr>
            <p:cNvPr id="1178" name="Picture 154">
              <a:extLst>
                <a:ext uri="{FF2B5EF4-FFF2-40B4-BE49-F238E27FC236}">
                  <a16:creationId xmlns:a16="http://schemas.microsoft.com/office/drawing/2014/main" id="{7E2A30CE-73E5-451B-B005-10D8CC50E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90722" y="121563454"/>
              <a:ext cx="867729" cy="863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79" name="Picture 155">
              <a:extLst>
                <a:ext uri="{FF2B5EF4-FFF2-40B4-BE49-F238E27FC236}">
                  <a16:creationId xmlns:a16="http://schemas.microsoft.com/office/drawing/2014/main" id="{E72D6035-2658-4303-A8D3-4FF036F272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026998" y="121563454"/>
              <a:ext cx="891181" cy="863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80" name="Picture 156">
              <a:extLst>
                <a:ext uri="{FF2B5EF4-FFF2-40B4-BE49-F238E27FC236}">
                  <a16:creationId xmlns:a16="http://schemas.microsoft.com/office/drawing/2014/main" id="{6D0F4834-A921-46C4-961A-232A9133A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78220" y="121563454"/>
              <a:ext cx="883363" cy="863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81" name="Picture 157">
              <a:extLst>
                <a:ext uri="{FF2B5EF4-FFF2-40B4-BE49-F238E27FC236}">
                  <a16:creationId xmlns:a16="http://schemas.microsoft.com/office/drawing/2014/main" id="{24700DF7-D814-41F3-9777-2B6A063A27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18580" y="121563454"/>
              <a:ext cx="867729" cy="863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sp>
        <p:nvSpPr>
          <p:cNvPr id="1086" name="Text Box 158">
            <a:extLst>
              <a:ext uri="{FF2B5EF4-FFF2-40B4-BE49-F238E27FC236}">
                <a16:creationId xmlns:a16="http://schemas.microsoft.com/office/drawing/2014/main" id="{50735664-E328-488A-A329-ED4A37BBC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9" y="1512073"/>
            <a:ext cx="1390719" cy="17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899" dirty="0">
                <a:solidFill>
                  <a:srgbClr val="000000"/>
                </a:solidFill>
                <a:latin typeface="Calibri" panose="020F0502020204030204" pitchFamily="34" charset="0"/>
              </a:rPr>
              <a:t>2023-05-10_third_replicate</a:t>
            </a:r>
            <a:endParaRPr lang="en-US" altLang="en-US" sz="899" dirty="0">
              <a:latin typeface="Arial" panose="020B0604020202020204" pitchFamily="34" charset="0"/>
            </a:endParaRPr>
          </a:p>
        </p:txBody>
      </p:sp>
      <p:cxnSp>
        <p:nvCxnSpPr>
          <p:cNvPr id="1183" name="AutoShape 159">
            <a:extLst>
              <a:ext uri="{FF2B5EF4-FFF2-40B4-BE49-F238E27FC236}">
                <a16:creationId xmlns:a16="http://schemas.microsoft.com/office/drawing/2014/main" id="{792D1A6F-D248-4292-988C-5CC70642D0F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244740" y="1716148"/>
            <a:ext cx="349962" cy="748374"/>
          </a:xfrm>
          <a:prstGeom prst="straightConnector1">
            <a:avLst/>
          </a:prstGeom>
          <a:noFill/>
          <a:ln w="15875" cap="rnd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184" name="AutoShape 160">
            <a:extLst>
              <a:ext uri="{FF2B5EF4-FFF2-40B4-BE49-F238E27FC236}">
                <a16:creationId xmlns:a16="http://schemas.microsoft.com/office/drawing/2014/main" id="{DA925D63-D4BA-487D-8A74-59368F7ADE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47650" y="2798666"/>
            <a:ext cx="349962" cy="768587"/>
          </a:xfrm>
          <a:prstGeom prst="straightConnector1">
            <a:avLst/>
          </a:prstGeom>
          <a:noFill/>
          <a:ln w="15875" cap="rnd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88" name="Text Box 162">
            <a:extLst>
              <a:ext uri="{FF2B5EF4-FFF2-40B4-BE49-F238E27FC236}">
                <a16:creationId xmlns:a16="http://schemas.microsoft.com/office/drawing/2014/main" id="{24F707C1-CC8F-45EF-82AA-37D011155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961" y="1484118"/>
            <a:ext cx="1255013" cy="15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algn="ctr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099" i="1" dirty="0" err="1">
                <a:solidFill>
                  <a:srgbClr val="000000"/>
                </a:solidFill>
                <a:latin typeface="Calibri" panose="020F0502020204030204" pitchFamily="34" charset="0"/>
              </a:rPr>
              <a:t>regions</a:t>
            </a:r>
            <a:r>
              <a:rPr lang="fr-FR" altLang="en-US" sz="1099" i="1" dirty="0">
                <a:solidFill>
                  <a:srgbClr val="000000"/>
                </a:solidFill>
                <a:latin typeface="Calibri" panose="020F0502020204030204" pitchFamily="34" charset="0"/>
              </a:rPr>
              <a:t> of </a:t>
            </a:r>
            <a:r>
              <a:rPr lang="fr-FR" altLang="en-US" sz="1099" i="1" dirty="0" err="1">
                <a:solidFill>
                  <a:srgbClr val="000000"/>
                </a:solidFill>
                <a:latin typeface="Calibri" panose="020F0502020204030204" pitchFamily="34" charset="0"/>
              </a:rPr>
              <a:t>interest</a:t>
            </a:r>
            <a:endParaRPr lang="en-US" altLang="en-US" sz="799" dirty="0">
              <a:latin typeface="Arial" panose="020B0604020202020204" pitchFamily="34" charset="0"/>
            </a:endParaRPr>
          </a:p>
        </p:txBody>
      </p:sp>
      <p:sp>
        <p:nvSpPr>
          <p:cNvPr id="1090" name="Text Box 163">
            <a:extLst>
              <a:ext uri="{FF2B5EF4-FFF2-40B4-BE49-F238E27FC236}">
                <a16:creationId xmlns:a16="http://schemas.microsoft.com/office/drawing/2014/main" id="{8D594598-9EDA-4546-B5BC-5E470501C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047" y="1484118"/>
            <a:ext cx="1917287" cy="15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algn="ctr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099" i="1" dirty="0">
                <a:solidFill>
                  <a:srgbClr val="000000"/>
                </a:solidFill>
                <a:latin typeface="Calibri" panose="020F0502020204030204" pitchFamily="34" charset="0"/>
              </a:rPr>
              <a:t>key-value pairs (REMBI style)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sp>
        <p:nvSpPr>
          <p:cNvPr id="1091" name="Text Box 164">
            <a:extLst>
              <a:ext uri="{FF2B5EF4-FFF2-40B4-BE49-F238E27FC236}">
                <a16:creationId xmlns:a16="http://schemas.microsoft.com/office/drawing/2014/main" id="{3DBD808E-51C9-4B65-86BE-B10AC0B38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2211" y="1484118"/>
            <a:ext cx="917266" cy="15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algn="ctr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099" i="1" dirty="0" err="1">
                <a:solidFill>
                  <a:srgbClr val="000000"/>
                </a:solidFill>
                <a:latin typeface="Calibri" panose="020F0502020204030204" pitchFamily="34" charset="0"/>
              </a:rPr>
              <a:t>OMERO.table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sp>
        <p:nvSpPr>
          <p:cNvPr id="1101" name="Text Box 166">
            <a:extLst>
              <a:ext uri="{FF2B5EF4-FFF2-40B4-BE49-F238E27FC236}">
                <a16:creationId xmlns:a16="http://schemas.microsoft.com/office/drawing/2014/main" id="{B6C3FEA8-9A29-4A4C-AA21-8CA5CD278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829" y="1353661"/>
            <a:ext cx="981783" cy="13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algn="ctr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099" i="1" dirty="0" err="1">
                <a:solidFill>
                  <a:srgbClr val="000000"/>
                </a:solidFill>
                <a:latin typeface="Calibri" panose="020F0502020204030204" pitchFamily="34" charset="0"/>
              </a:rPr>
              <a:t>dataset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sp>
        <p:nvSpPr>
          <p:cNvPr id="1102" name="Text Box 167">
            <a:extLst>
              <a:ext uri="{FF2B5EF4-FFF2-40B4-BE49-F238E27FC236}">
                <a16:creationId xmlns:a16="http://schemas.microsoft.com/office/drawing/2014/main" id="{909560CB-130F-4449-9B9E-87867DD7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701" y="4156423"/>
            <a:ext cx="7330730" cy="725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algn="just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49" dirty="0" err="1">
                <a:solidFill>
                  <a:srgbClr val="000000"/>
                </a:solidFill>
                <a:latin typeface="Arial" panose="020B0604020202020204" pitchFamily="34" charset="0"/>
              </a:rPr>
              <a:t>Sarkans</a:t>
            </a:r>
            <a:r>
              <a:rPr lang="en-US" altLang="en-US" sz="1049" dirty="0">
                <a:solidFill>
                  <a:srgbClr val="000000"/>
                </a:solidFill>
                <a:latin typeface="Arial" panose="020B0604020202020204" pitchFamily="34" charset="0"/>
              </a:rPr>
              <a:t> et al. REMBI: Recommended Metadata for Biological Images—enabling reuse of microscopy data in biology. </a:t>
            </a:r>
          </a:p>
          <a:p>
            <a:pPr algn="just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49" dirty="0">
                <a:solidFill>
                  <a:srgbClr val="000000"/>
                </a:solidFill>
                <a:latin typeface="Arial" panose="020B0604020202020204" pitchFamily="34" charset="0"/>
              </a:rPr>
              <a:t>Nat Methods 18, 1418–1422 (2021). </a:t>
            </a:r>
          </a:p>
          <a:p>
            <a:pPr algn="just"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49" dirty="0">
                <a:solidFill>
                  <a:srgbClr val="000000"/>
                </a:solidFill>
                <a:latin typeface="Arial" panose="020B0604020202020204" pitchFamily="34" charset="0"/>
              </a:rPr>
              <a:t>https://doi.org/10.1038/s41592-021-01166-8</a:t>
            </a:r>
            <a:endParaRPr lang="en-US" altLang="en-US" sz="899" dirty="0">
              <a:latin typeface="Arial" panose="020B0604020202020204" pitchFamily="34" charset="0"/>
            </a:endParaRPr>
          </a:p>
        </p:txBody>
      </p:sp>
      <p:pic>
        <p:nvPicPr>
          <p:cNvPr id="1192" name="Picture 168">
            <a:extLst>
              <a:ext uri="{FF2B5EF4-FFF2-40B4-BE49-F238E27FC236}">
                <a16:creationId xmlns:a16="http://schemas.microsoft.com/office/drawing/2014/main" id="{EC105826-DB49-4778-ACFA-99DE56111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398" y="1715216"/>
            <a:ext cx="1898050" cy="1850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110" name="Text Box 171">
            <a:extLst>
              <a:ext uri="{FF2B5EF4-FFF2-40B4-BE49-F238E27FC236}">
                <a16:creationId xmlns:a16="http://schemas.microsoft.com/office/drawing/2014/main" id="{DCF72C2A-CFE0-47D0-89B7-4FC439732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25" y="2194649"/>
            <a:ext cx="1507493" cy="17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31" tIns="36531" rIns="36531" bIns="36531" numCol="1" anchor="t" anchorCtr="0" compatLnSpc="1">
            <a:prstTxWarp prst="textNoShape">
              <a:avLst/>
            </a:prstTxWarp>
          </a:bodyPr>
          <a:lstStyle/>
          <a:p>
            <a:pPr defTabSz="913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899" dirty="0">
                <a:solidFill>
                  <a:srgbClr val="000000"/>
                </a:solidFill>
                <a:latin typeface="Calibri" panose="020F0502020204030204" pitchFamily="34" charset="0"/>
              </a:rPr>
              <a:t>2023-06-15_knockout_assay</a:t>
            </a:r>
            <a:endParaRPr lang="en-US" altLang="en-US" sz="899" dirty="0">
              <a:latin typeface="Arial" panose="020B0604020202020204" pitchFamily="34" charset="0"/>
            </a:endParaRPr>
          </a:p>
        </p:txBody>
      </p:sp>
      <p:grpSp>
        <p:nvGrpSpPr>
          <p:cNvPr id="1119" name="Group 174">
            <a:extLst>
              <a:ext uri="{FF2B5EF4-FFF2-40B4-BE49-F238E27FC236}">
                <a16:creationId xmlns:a16="http://schemas.microsoft.com/office/drawing/2014/main" id="{84FAE08A-80CB-440B-A5B7-73E7517C7135}"/>
              </a:ext>
            </a:extLst>
          </p:cNvPr>
          <p:cNvGrpSpPr>
            <a:grpSpLocks/>
          </p:cNvGrpSpPr>
          <p:nvPr/>
        </p:nvGrpSpPr>
        <p:grpSpPr bwMode="auto">
          <a:xfrm>
            <a:off x="4687845" y="1713353"/>
            <a:ext cx="2301828" cy="1443890"/>
            <a:chOff x="103968815" y="116999533"/>
            <a:chExt cx="12602353" cy="7726265"/>
          </a:xfrm>
        </p:grpSpPr>
        <p:grpSp>
          <p:nvGrpSpPr>
            <p:cNvPr id="1122" name="Group 175">
              <a:extLst>
                <a:ext uri="{FF2B5EF4-FFF2-40B4-BE49-F238E27FC236}">
                  <a16:creationId xmlns:a16="http://schemas.microsoft.com/office/drawing/2014/main" id="{072FCC6A-770C-4941-BAD9-EFE899A303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135850" y="116999580"/>
              <a:ext cx="8435318" cy="7726218"/>
              <a:chOff x="111902686" y="116885233"/>
              <a:chExt cx="8435318" cy="7726218"/>
            </a:xfrm>
          </p:grpSpPr>
          <p:pic>
            <p:nvPicPr>
              <p:cNvPr id="1200" name="Picture 176">
                <a:extLst>
                  <a:ext uri="{FF2B5EF4-FFF2-40B4-BE49-F238E27FC236}">
                    <a16:creationId xmlns:a16="http://schemas.microsoft.com/office/drawing/2014/main" id="{5935F79C-A925-46D9-819E-E5759CF9C7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918153" y="117653788"/>
                <a:ext cx="8419851" cy="6957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</p:pic>
          <p:pic>
            <p:nvPicPr>
              <p:cNvPr id="1201" name="Picture 177">
                <a:extLst>
                  <a:ext uri="{FF2B5EF4-FFF2-40B4-BE49-F238E27FC236}">
                    <a16:creationId xmlns:a16="http://schemas.microsoft.com/office/drawing/2014/main" id="{07854014-95EA-4A92-87CE-4A76C20631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902686" y="116885233"/>
                <a:ext cx="8435318" cy="3078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23" name="Group 178">
              <a:extLst>
                <a:ext uri="{FF2B5EF4-FFF2-40B4-BE49-F238E27FC236}">
                  <a16:creationId xmlns:a16="http://schemas.microsoft.com/office/drawing/2014/main" id="{09154C10-1D9C-423C-826E-521616B42A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968815" y="116999533"/>
              <a:ext cx="4182632" cy="7726218"/>
              <a:chOff x="103968815" y="116999533"/>
              <a:chExt cx="4182632" cy="7726218"/>
            </a:xfrm>
          </p:grpSpPr>
          <p:pic>
            <p:nvPicPr>
              <p:cNvPr id="1203" name="Picture 179">
                <a:extLst>
                  <a:ext uri="{FF2B5EF4-FFF2-40B4-BE49-F238E27FC236}">
                    <a16:creationId xmlns:a16="http://schemas.microsoft.com/office/drawing/2014/main" id="{16F9F915-5AE5-4FD3-AA1E-4CF4B84FC5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968815" y="117768088"/>
                <a:ext cx="4182632" cy="6957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</p:pic>
          <p:pic>
            <p:nvPicPr>
              <p:cNvPr id="1204" name="Picture 180">
                <a:extLst>
                  <a:ext uri="{FF2B5EF4-FFF2-40B4-BE49-F238E27FC236}">
                    <a16:creationId xmlns:a16="http://schemas.microsoft.com/office/drawing/2014/main" id="{A757641A-3EF1-42B5-98CB-48F14C2B89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968815" y="116999533"/>
                <a:ext cx="4182632" cy="3078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142" name="Group 1141">
            <a:extLst>
              <a:ext uri="{FF2B5EF4-FFF2-40B4-BE49-F238E27FC236}">
                <a16:creationId xmlns:a16="http://schemas.microsoft.com/office/drawing/2014/main" id="{78001079-B940-4187-8A52-FB398F4B23E4}"/>
              </a:ext>
            </a:extLst>
          </p:cNvPr>
          <p:cNvGrpSpPr/>
          <p:nvPr/>
        </p:nvGrpSpPr>
        <p:grpSpPr>
          <a:xfrm>
            <a:off x="2694189" y="1936529"/>
            <a:ext cx="1764590" cy="1445753"/>
            <a:chOff x="2691871" y="1935740"/>
            <a:chExt cx="1766768" cy="1447538"/>
          </a:xfrm>
        </p:grpSpPr>
        <p:sp>
          <p:nvSpPr>
            <p:cNvPr id="1124" name="Text Box 181">
              <a:extLst>
                <a:ext uri="{FF2B5EF4-FFF2-40B4-BE49-F238E27FC236}">
                  <a16:creationId xmlns:a16="http://schemas.microsoft.com/office/drawing/2014/main" id="{81073F01-847C-44C5-8694-460045D9A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3630" y="1935740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nucleus_1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25" name="Text Box 182">
              <a:extLst>
                <a:ext uri="{FF2B5EF4-FFF2-40B4-BE49-F238E27FC236}">
                  <a16:creationId xmlns:a16="http://schemas.microsoft.com/office/drawing/2014/main" id="{56F270ED-ABB5-451B-9934-E62B5B495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1736" y="2187648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nucleus_2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26" name="Text Box 183">
              <a:extLst>
                <a:ext uri="{FF2B5EF4-FFF2-40B4-BE49-F238E27FC236}">
                  <a16:creationId xmlns:a16="http://schemas.microsoft.com/office/drawing/2014/main" id="{292694E9-3D83-434D-B104-F62B1D391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5090" y="2104145"/>
              <a:ext cx="309524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nucleus_3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27" name="Text Box 184">
              <a:extLst>
                <a:ext uri="{FF2B5EF4-FFF2-40B4-BE49-F238E27FC236}">
                  <a16:creationId xmlns:a16="http://schemas.microsoft.com/office/drawing/2014/main" id="{AF1BAACE-45BC-4711-8718-4857FA2CF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9600" y="1991719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nucleus_4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28" name="Text Box 185">
              <a:extLst>
                <a:ext uri="{FF2B5EF4-FFF2-40B4-BE49-F238E27FC236}">
                  <a16:creationId xmlns:a16="http://schemas.microsoft.com/office/drawing/2014/main" id="{3C50D982-E315-418A-8984-8C5645563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1871" y="2585569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nucleus_5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30" name="Text Box 186">
              <a:extLst>
                <a:ext uri="{FF2B5EF4-FFF2-40B4-BE49-F238E27FC236}">
                  <a16:creationId xmlns:a16="http://schemas.microsoft.com/office/drawing/2014/main" id="{56883434-C8EF-47D4-992D-42F77E887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3232" y="2706858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nucleus_6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31" name="Text Box 187">
              <a:extLst>
                <a:ext uri="{FF2B5EF4-FFF2-40B4-BE49-F238E27FC236}">
                  <a16:creationId xmlns:a16="http://schemas.microsoft.com/office/drawing/2014/main" id="{83D85E3D-CFC8-4F83-A059-CD588B3A7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8326" y="2490870"/>
              <a:ext cx="309039" cy="1558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nucleus_7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32" name="Text Box 188">
              <a:extLst>
                <a:ext uri="{FF2B5EF4-FFF2-40B4-BE49-F238E27FC236}">
                  <a16:creationId xmlns:a16="http://schemas.microsoft.com/office/drawing/2014/main" id="{DB3FEE7C-8DC6-47F1-8442-367E47E12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8334" y="3227002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nucleus_8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33" name="Text Box 189">
              <a:extLst>
                <a:ext uri="{FF2B5EF4-FFF2-40B4-BE49-F238E27FC236}">
                  <a16:creationId xmlns:a16="http://schemas.microsoft.com/office/drawing/2014/main" id="{CA69EB57-46F8-47E5-9C5C-ED8720A0A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8384" y="2938240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nucleus_9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  <p:sp>
          <p:nvSpPr>
            <p:cNvPr id="1134" name="Text Box 190">
              <a:extLst>
                <a:ext uri="{FF2B5EF4-FFF2-40B4-BE49-F238E27FC236}">
                  <a16:creationId xmlns:a16="http://schemas.microsoft.com/office/drawing/2014/main" id="{29383268-A152-47D3-A618-5F7345169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1806" y="3027341"/>
              <a:ext cx="309039" cy="15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31" tIns="36531" rIns="36531" bIns="36531" numCol="1" anchor="t" anchorCtr="0" compatLnSpc="1">
              <a:prstTxWarp prst="textNoShape">
                <a:avLst/>
              </a:prstTxWarp>
            </a:bodyPr>
            <a:lstStyle/>
            <a:p>
              <a:pPr algn="ctr" defTabSz="913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nucleus_10</a:t>
              </a:r>
              <a:endParaRPr lang="en-US" altLang="en-US" sz="799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649FF83-3ABF-493F-93C0-E9950B98F815}"/>
              </a:ext>
            </a:extLst>
          </p:cNvPr>
          <p:cNvSpPr txBox="1"/>
          <p:nvPr/>
        </p:nvSpPr>
        <p:spPr bwMode="auto">
          <a:xfrm>
            <a:off x="293397" y="1069985"/>
            <a:ext cx="138601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FF0000"/>
                </a:solidFill>
              </a:rPr>
              <a:t>replicates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97D94F4-B895-4173-94CB-4A44EC374FB4}"/>
              </a:ext>
            </a:extLst>
          </p:cNvPr>
          <p:cNvSpPr txBox="1"/>
          <p:nvPr/>
        </p:nvSpPr>
        <p:spPr bwMode="auto">
          <a:xfrm>
            <a:off x="2774908" y="1115997"/>
            <a:ext cx="151045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FF0000"/>
                </a:solidFill>
              </a:rPr>
              <a:t>content detection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D06E853-9289-49E2-A038-D04205E013CE}"/>
              </a:ext>
            </a:extLst>
          </p:cNvPr>
          <p:cNvSpPr txBox="1"/>
          <p:nvPr/>
        </p:nvSpPr>
        <p:spPr bwMode="auto">
          <a:xfrm>
            <a:off x="4896036" y="1115997"/>
            <a:ext cx="179287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FF0000"/>
                </a:solidFill>
              </a:rPr>
              <a:t>experimental details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326191-30D5-442B-B945-65C2629593E6}"/>
              </a:ext>
            </a:extLst>
          </p:cNvPr>
          <p:cNvSpPr txBox="1"/>
          <p:nvPr/>
        </p:nvSpPr>
        <p:spPr bwMode="auto">
          <a:xfrm>
            <a:off x="7272300" y="1109163"/>
            <a:ext cx="151045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FF0000"/>
                </a:solidFill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32777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" grpId="0"/>
      <p:bldP spid="1086" grpId="0"/>
      <p:bldP spid="1088" grpId="0"/>
      <p:bldP spid="1090" grpId="0"/>
      <p:bldP spid="1091" grpId="0"/>
      <p:bldP spid="1101" grpId="0"/>
      <p:bldP spid="1102" grpId="0"/>
      <p:bldP spid="1110" grpId="0"/>
      <p:bldP spid="5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i.imgflip.com/8vnrp7.jpg">
            <a:extLst>
              <a:ext uri="{FF2B5EF4-FFF2-40B4-BE49-F238E27FC236}">
                <a16:creationId xmlns:a16="http://schemas.microsoft.com/office/drawing/2014/main" id="{A33ECE92-7A67-45B0-8005-233DAF2D3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76" y="1045896"/>
            <a:ext cx="6709431" cy="377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92525A-6F29-4261-B8BE-9FACE34F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3677"/>
            <a:ext cx="7129703" cy="451764"/>
          </a:xfrm>
        </p:spPr>
        <p:txBody>
          <a:bodyPr/>
          <a:lstStyle/>
          <a:p>
            <a:r>
              <a:rPr lang="en-US" dirty="0"/>
              <a:t>Before publication: from acquisition to analysis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EC9E0F-3597-48FE-A247-91ACEF3A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234">
              <a:defRPr/>
            </a:pP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1FF8D-E787-4372-B6F4-9221A6947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369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330910"/>
            <a:ext cx="6828433" cy="452322"/>
          </a:xfrm>
        </p:spPr>
        <p:txBody>
          <a:bodyPr/>
          <a:lstStyle/>
          <a:p>
            <a:r>
              <a:rPr lang="en-US" dirty="0"/>
              <a:t>Data management for everyone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6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EF211-7BC4-4443-A037-9448656A9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839" y="2466801"/>
            <a:ext cx="2812041" cy="1404268"/>
          </a:xfrm>
        </p:spPr>
        <p:txBody>
          <a:bodyPr/>
          <a:lstStyle/>
          <a:p>
            <a:r>
              <a:rPr lang="en-US" dirty="0"/>
              <a:t>Group leaders</a:t>
            </a:r>
          </a:p>
          <a:p>
            <a:pPr lvl="1"/>
            <a:r>
              <a:rPr lang="en-US" dirty="0"/>
              <a:t>Overview of projects</a:t>
            </a:r>
          </a:p>
          <a:p>
            <a:pPr lvl="1"/>
            <a:r>
              <a:rPr lang="en-US" dirty="0"/>
              <a:t>Monitor progress</a:t>
            </a:r>
          </a:p>
          <a:p>
            <a:pPr lvl="1"/>
            <a:r>
              <a:rPr lang="en-US" dirty="0"/>
              <a:t>Long term archiving</a:t>
            </a:r>
          </a:p>
          <a:p>
            <a:pPr marL="2667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21D44ED-938D-4378-A98A-B9C6F50F5DBA}"/>
              </a:ext>
            </a:extLst>
          </p:cNvPr>
          <p:cNvSpPr txBox="1">
            <a:spLocks/>
          </p:cNvSpPr>
          <p:nvPr/>
        </p:nvSpPr>
        <p:spPr>
          <a:xfrm>
            <a:off x="3042990" y="2466801"/>
            <a:ext cx="2970333" cy="1673739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Experimenters</a:t>
            </a:r>
          </a:p>
          <a:p>
            <a:pPr lvl="1"/>
            <a:r>
              <a:rPr lang="en-US" dirty="0"/>
              <a:t>Knows all the details of a project, which experiment worked, which had an issue</a:t>
            </a:r>
          </a:p>
          <a:p>
            <a:pPr lvl="1"/>
            <a:r>
              <a:rPr lang="en-US" dirty="0"/>
              <a:t>Can organize and annotate the data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A38EF7D-37D3-4AD8-AAFA-C81DFDAF6900}"/>
              </a:ext>
            </a:extLst>
          </p:cNvPr>
          <p:cNvSpPr txBox="1">
            <a:spLocks/>
          </p:cNvSpPr>
          <p:nvPr/>
        </p:nvSpPr>
        <p:spPr>
          <a:xfrm>
            <a:off x="6368470" y="2466801"/>
            <a:ext cx="2740034" cy="3492500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Bioimage analyst</a:t>
            </a:r>
          </a:p>
          <a:p>
            <a:pPr lvl="1"/>
            <a:r>
              <a:rPr lang="en-US" dirty="0"/>
              <a:t>Needs metadata for processing</a:t>
            </a:r>
          </a:p>
          <a:p>
            <a:pPr lvl="1"/>
            <a:r>
              <a:rPr lang="en-US" dirty="0"/>
              <a:t>Share results back</a:t>
            </a:r>
          </a:p>
          <a:p>
            <a:pPr lvl="1"/>
            <a:r>
              <a:rPr lang="en-US" dirty="0"/>
              <a:t>Traceability of analysis</a:t>
            </a:r>
          </a:p>
        </p:txBody>
      </p:sp>
      <p:pic>
        <p:nvPicPr>
          <p:cNvPr id="10" name="Graphic 9" descr="Programmer">
            <a:extLst>
              <a:ext uri="{FF2B5EF4-FFF2-40B4-BE49-F238E27FC236}">
                <a16:creationId xmlns:a16="http://schemas.microsoft.com/office/drawing/2014/main" id="{727AC2BC-9670-48D5-A904-9880973F1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5795" y="1300485"/>
            <a:ext cx="914400" cy="914400"/>
          </a:xfrm>
          <a:prstGeom prst="rect">
            <a:avLst/>
          </a:prstGeom>
        </p:spPr>
      </p:pic>
      <p:pic>
        <p:nvPicPr>
          <p:cNvPr id="15" name="Graphic 14" descr="Scientist">
            <a:extLst>
              <a:ext uri="{FF2B5EF4-FFF2-40B4-BE49-F238E27FC236}">
                <a16:creationId xmlns:a16="http://schemas.microsoft.com/office/drawing/2014/main" id="{06DDF796-D707-4502-8B9E-30C869D30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7640" y="1300485"/>
            <a:ext cx="914400" cy="914400"/>
          </a:xfrm>
          <a:prstGeom prst="rect">
            <a:avLst/>
          </a:prstGeom>
        </p:spPr>
      </p:pic>
      <p:pic>
        <p:nvPicPr>
          <p:cNvPr id="17" name="Graphic 16" descr="Office worker">
            <a:extLst>
              <a:ext uri="{FF2B5EF4-FFF2-40B4-BE49-F238E27FC236}">
                <a16:creationId xmlns:a16="http://schemas.microsoft.com/office/drawing/2014/main" id="{07559CD2-0375-46AC-B4F1-5ADFC2DB1C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3241" y="1300485"/>
            <a:ext cx="914400" cy="9144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B28974F-8DB3-4DF6-B54E-42E9CAF36D36}"/>
              </a:ext>
            </a:extLst>
          </p:cNvPr>
          <p:cNvSpPr txBox="1">
            <a:spLocks/>
          </p:cNvSpPr>
          <p:nvPr/>
        </p:nvSpPr>
        <p:spPr>
          <a:xfrm>
            <a:off x="5370668" y="330646"/>
            <a:ext cx="1607463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in the lab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C58BB-5854-482C-81F1-28B11D0856DF}"/>
              </a:ext>
            </a:extLst>
          </p:cNvPr>
          <p:cNvSpPr txBox="1"/>
          <p:nvPr/>
        </p:nvSpPr>
        <p:spPr>
          <a:xfrm>
            <a:off x="827584" y="434179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Image data management → Everyone needs an easy way to see the images</a:t>
            </a:r>
          </a:p>
        </p:txBody>
      </p:sp>
    </p:spTree>
    <p:extLst>
      <p:ext uri="{BB962C8B-B14F-4D97-AF65-F5344CB8AC3E}">
        <p14:creationId xmlns:p14="http://schemas.microsoft.com/office/powerpoint/2010/main" val="423133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8247DB3-E462-41A9-8B50-CC7962A45C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80"/>
          <a:stretch/>
        </p:blipFill>
        <p:spPr>
          <a:xfrm>
            <a:off x="488436" y="2575483"/>
            <a:ext cx="8155310" cy="206939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1D91A2-77E4-46A3-A316-A5E8FB420E9B}"/>
              </a:ext>
            </a:extLst>
          </p:cNvPr>
          <p:cNvSpPr/>
          <p:nvPr/>
        </p:nvSpPr>
        <p:spPr>
          <a:xfrm>
            <a:off x="6516216" y="2634864"/>
            <a:ext cx="2101190" cy="2070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BB2DCFA-F03E-4118-8FCA-749BA2A43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49"/>
          <a:stretch/>
        </p:blipFill>
        <p:spPr>
          <a:xfrm>
            <a:off x="488436" y="2574805"/>
            <a:ext cx="8155310" cy="20700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FAC755-4C01-49DF-BA7C-6FAAEB767D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18"/>
          <a:stretch/>
        </p:blipFill>
        <p:spPr>
          <a:xfrm>
            <a:off x="488436" y="2574127"/>
            <a:ext cx="8155310" cy="20707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4D84F6-F931-45CC-99A1-233102BF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imaging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E8E15E-5E20-4D49-B26B-2E1CA652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25802-88FD-4A70-A40D-447F7CF1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7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68A9F-D9AC-4EDD-9AFF-FCA8C0FDDF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986552"/>
            <a:ext cx="8096250" cy="3492500"/>
          </a:xfrm>
        </p:spPr>
        <p:txBody>
          <a:bodyPr/>
          <a:lstStyle/>
          <a:p>
            <a:r>
              <a:rPr lang="en-US" dirty="0"/>
              <a:t>Microscopes are primarily measuring devices</a:t>
            </a:r>
          </a:p>
          <a:p>
            <a:r>
              <a:rPr lang="en-US" dirty="0"/>
              <a:t>Images come with metadata (acquisition parameters)</a:t>
            </a:r>
          </a:p>
          <a:p>
            <a:r>
              <a:rPr lang="en-US" dirty="0"/>
              <a:t>Images dimensions:</a:t>
            </a:r>
          </a:p>
          <a:p>
            <a:pPr lvl="2"/>
            <a:r>
              <a:rPr lang="en-US" dirty="0"/>
              <a:t>C: channels (each channel is a "grayscale" image of a given portion of the light spectrum)</a:t>
            </a:r>
          </a:p>
          <a:p>
            <a:pPr lvl="2"/>
            <a:r>
              <a:rPr lang="en-US" dirty="0"/>
              <a:t>Z: image slices / depth / stack</a:t>
            </a:r>
          </a:p>
          <a:p>
            <a:pPr lvl="2"/>
            <a:r>
              <a:rPr lang="en-US" dirty="0"/>
              <a:t>T: timeseries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26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5932-9F9A-49D8-B50A-41F3323B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 and T image dimensions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87C29F-D644-4D41-898D-A57DDE0B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82F46-F1FA-405C-9D73-8E5B2D31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D93A8-F62D-4EA9-83EF-81421BC1D6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3988" y="2618184"/>
            <a:ext cx="4032448" cy="1341807"/>
          </a:xfrm>
        </p:spPr>
        <p:txBody>
          <a:bodyPr/>
          <a:lstStyle/>
          <a:p>
            <a:r>
              <a:rPr lang="en-US" dirty="0"/>
              <a:t>Distinction between image and file:</a:t>
            </a:r>
          </a:p>
          <a:p>
            <a:pPr lvl="1"/>
            <a:r>
              <a:rPr lang="en-US" dirty="0"/>
              <a:t>1 file → 1 image (from few MB to a TB)</a:t>
            </a:r>
          </a:p>
          <a:p>
            <a:pPr lvl="1"/>
            <a:r>
              <a:rPr lang="en-US" dirty="0"/>
              <a:t>1 file → N images</a:t>
            </a:r>
          </a:p>
          <a:p>
            <a:pPr lvl="1"/>
            <a:r>
              <a:rPr lang="en-US" dirty="0"/>
              <a:t>N files → 1 image (e.g. one file per C/Z/T)</a:t>
            </a:r>
          </a:p>
          <a:p>
            <a:pPr marL="533400" lvl="2" indent="0">
              <a:buNone/>
            </a:pPr>
            <a:r>
              <a:rPr lang="en-US" dirty="0"/>
              <a:t>High-content screening: 10k file per experiment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D2406E-9360-4A32-A026-51E645D8D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80" y="1355457"/>
            <a:ext cx="3330301" cy="3240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3F8A04-D7CE-4A64-BF38-2CCAD440A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422399"/>
            <a:ext cx="5165508" cy="10929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1D2B10-7DD9-450C-A3E2-19357F070413}"/>
              </a:ext>
            </a:extLst>
          </p:cNvPr>
          <p:cNvSpPr txBox="1"/>
          <p:nvPr/>
        </p:nvSpPr>
        <p:spPr>
          <a:xfrm>
            <a:off x="1547664" y="1033625"/>
            <a:ext cx="86409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Z-stack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0E45ED-BE47-43CB-A8D9-28CC12975497}"/>
              </a:ext>
            </a:extLst>
          </p:cNvPr>
          <p:cNvSpPr txBox="1"/>
          <p:nvPr/>
        </p:nvSpPr>
        <p:spPr>
          <a:xfrm>
            <a:off x="6012160" y="1085144"/>
            <a:ext cx="936104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/>
              <a:t>Timeserie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F9485-C008-43D0-B9AD-8FAED34FA2F5}"/>
              </a:ext>
            </a:extLst>
          </p:cNvPr>
          <p:cNvSpPr txBox="1"/>
          <p:nvPr/>
        </p:nvSpPr>
        <p:spPr>
          <a:xfrm>
            <a:off x="4139952" y="4175397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File management   </a:t>
            </a:r>
          </a:p>
          <a:p>
            <a:pPr algn="l"/>
            <a:r>
              <a:rPr lang="en-US" sz="1600" dirty="0"/>
              <a:t>→ Everyone needs an easy way to see the images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8F2AE-3B10-4B92-9268-D4DE6D4B6198}"/>
              </a:ext>
            </a:extLst>
          </p:cNvPr>
          <p:cNvSpPr/>
          <p:nvPr/>
        </p:nvSpPr>
        <p:spPr>
          <a:xfrm>
            <a:off x="5940152" y="4204229"/>
            <a:ext cx="2222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Image data management 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6C6C13-3444-474A-84EB-8A337483F48F}"/>
              </a:ext>
            </a:extLst>
          </p:cNvPr>
          <p:cNvCxnSpPr>
            <a:cxnSpLocks/>
          </p:cNvCxnSpPr>
          <p:nvPr/>
        </p:nvCxnSpPr>
        <p:spPr>
          <a:xfrm>
            <a:off x="4139952" y="4367593"/>
            <a:ext cx="172819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64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5290-2B8C-4ACC-B68E-D3DDD809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Microscopy file formats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4925E-8A5C-48ED-A539-357BBA8F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7F17F-F8A7-4D33-A716-4446BF2D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9</a:t>
            </a:fld>
            <a:endParaRPr lang="de-DE" dirty="0"/>
          </a:p>
        </p:txBody>
      </p:sp>
      <p:pic>
        <p:nvPicPr>
          <p:cNvPr id="19" name="Picture 2" descr="Leica Camera – Wikipedia">
            <a:extLst>
              <a:ext uri="{FF2B5EF4-FFF2-40B4-BE49-F238E27FC236}">
                <a16:creationId xmlns:a16="http://schemas.microsoft.com/office/drawing/2014/main" id="{30DE355B-07FF-4854-A2A2-CB0BB7FC0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96" y="2707411"/>
            <a:ext cx="558701" cy="55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arl Zeiss AG – Wikipedia">
            <a:extLst>
              <a:ext uri="{FF2B5EF4-FFF2-40B4-BE49-F238E27FC236}">
                <a16:creationId xmlns:a16="http://schemas.microsoft.com/office/drawing/2014/main" id="{9D139DBD-899F-4146-84C2-04374DEF1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15" y="2120928"/>
            <a:ext cx="558701" cy="55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Nikon – Wikipedia">
            <a:extLst>
              <a:ext uri="{FF2B5EF4-FFF2-40B4-BE49-F238E27FC236}">
                <a16:creationId xmlns:a16="http://schemas.microsoft.com/office/drawing/2014/main" id="{B1F9473C-1F74-40C1-B759-0C4236CC9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04" y="3023808"/>
            <a:ext cx="558701" cy="55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D1F2B0-8D45-4089-B895-428D5B0A5461}"/>
              </a:ext>
            </a:extLst>
          </p:cNvPr>
          <p:cNvSpPr txBox="1"/>
          <p:nvPr/>
        </p:nvSpPr>
        <p:spPr>
          <a:xfrm>
            <a:off x="7295372" y="1767597"/>
            <a:ext cx="94563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/>
              <a:t>image.czi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2CCDC4-99BB-4612-ADC3-00ECA08D877F}"/>
              </a:ext>
            </a:extLst>
          </p:cNvPr>
          <p:cNvSpPr txBox="1"/>
          <p:nvPr/>
        </p:nvSpPr>
        <p:spPr>
          <a:xfrm>
            <a:off x="5378984" y="2731818"/>
            <a:ext cx="1011951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/>
              <a:t>images.lif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D6D085-5142-4E53-BCA1-B60EF53F145A}"/>
              </a:ext>
            </a:extLst>
          </p:cNvPr>
          <p:cNvSpPr txBox="1"/>
          <p:nvPr/>
        </p:nvSpPr>
        <p:spPr>
          <a:xfrm>
            <a:off x="7295398" y="3601926"/>
            <a:ext cx="1039115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image.nd2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3EA3A7-F5EA-473D-9AA8-5858FF747182}"/>
              </a:ext>
            </a:extLst>
          </p:cNvPr>
          <p:cNvSpPr txBox="1"/>
          <p:nvPr/>
        </p:nvSpPr>
        <p:spPr>
          <a:xfrm>
            <a:off x="5096727" y="2419405"/>
            <a:ext cx="1216194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Leica LAS 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50A137-BC50-4E1F-B23F-7DD1E6B1043C}"/>
              </a:ext>
            </a:extLst>
          </p:cNvPr>
          <p:cNvSpPr txBox="1"/>
          <p:nvPr/>
        </p:nvSpPr>
        <p:spPr>
          <a:xfrm>
            <a:off x="7446843" y="1457679"/>
            <a:ext cx="94563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ZEN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DAF2BD-7B34-40A1-9C7D-15892908DC5C}"/>
              </a:ext>
            </a:extLst>
          </p:cNvPr>
          <p:cNvSpPr txBox="1"/>
          <p:nvPr/>
        </p:nvSpPr>
        <p:spPr>
          <a:xfrm>
            <a:off x="7525758" y="3948279"/>
            <a:ext cx="1296144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NIS Elements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F5FB4B7-A51A-48FE-A0E4-923B685417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986552"/>
            <a:ext cx="8096250" cy="3492500"/>
          </a:xfrm>
        </p:spPr>
        <p:txBody>
          <a:bodyPr/>
          <a:lstStyle/>
          <a:p>
            <a:r>
              <a:rPr lang="fr-FR" dirty="0"/>
              <a:t>How to </a:t>
            </a:r>
            <a:r>
              <a:rPr lang="fr-FR" dirty="0" err="1"/>
              <a:t>read</a:t>
            </a:r>
            <a:r>
              <a:rPr lang="fr-FR" dirty="0"/>
              <a:t> the file to open the image?</a:t>
            </a:r>
            <a:endParaRPr lang="en-US" dirty="0"/>
          </a:p>
          <a:p>
            <a:pPr lvl="1"/>
            <a:r>
              <a:rPr lang="en-US" dirty="0"/>
              <a:t>File metadata (headers, file type, encoding, size)</a:t>
            </a:r>
          </a:p>
          <a:p>
            <a:pPr marL="266700" lvl="1" indent="0">
              <a:buNone/>
            </a:pPr>
            <a:r>
              <a:rPr lang="fr-FR" dirty="0"/>
              <a:t>→ Fiji </a:t>
            </a:r>
          </a:p>
          <a:p>
            <a:pPr marL="2667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20D7324-A507-4D76-8161-4E7A6598A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24" y="1897150"/>
            <a:ext cx="4282366" cy="7633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0FB7E0-5A8C-4078-8086-E77CF6DF6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2171" y="2087848"/>
            <a:ext cx="4151199" cy="2824176"/>
          </a:xfrm>
          <a:prstGeom prst="rect">
            <a:avLst/>
          </a:prstGeom>
        </p:spPr>
      </p:pic>
      <p:pic>
        <p:nvPicPr>
          <p:cNvPr id="3076" name="Picture 4" descr="SCIFIO">
            <a:extLst>
              <a:ext uri="{FF2B5EF4-FFF2-40B4-BE49-F238E27FC236}">
                <a16:creationId xmlns:a16="http://schemas.microsoft.com/office/drawing/2014/main" id="{ABCF4A72-2D59-48D6-89A9-A9AF7FDA0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6911">
            <a:off x="4245469" y="2441125"/>
            <a:ext cx="5346078" cy="5813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412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5290-2B8C-4ACC-B68E-D3DDD809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Bio-Formats' supported formats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4925E-8A5C-48ED-A539-357BBA8F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https://bio-formats.readthedocs.io/en/v8.0.0/supported-formats.html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7F17F-F8A7-4D33-A716-4446BF2D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10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C0763-C8D3-4F2A-AADC-0E25D7352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34765"/>
            <a:ext cx="2934633" cy="3304728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B5A75E-1251-4682-BEB3-2986687BB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664" y="1316530"/>
            <a:ext cx="2912440" cy="320980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36A090-E508-4EA1-AE91-C2DB57874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891" y="1381942"/>
            <a:ext cx="2581486" cy="307898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91ECF1-8D09-4EBA-998E-7711DF71C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171" y="1053628"/>
            <a:ext cx="2826321" cy="365155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5E9650-7A58-4BC9-9007-D79B540A1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4408" y="1195898"/>
            <a:ext cx="2606593" cy="336701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A4CE28-B6E7-4B4D-BD3B-A8B665C43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1607" y="1540546"/>
            <a:ext cx="2517917" cy="329500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A6ADE8-2E96-48F8-81C5-BE0B19DEC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4643" y="1368950"/>
            <a:ext cx="2698593" cy="351102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DA092D-A8C0-4F80-A3CF-DA7959F2F6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2870" y="1073671"/>
            <a:ext cx="3627522" cy="3209807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B0C2E0-B5E0-4F71-8411-1BFE6D507573}"/>
              </a:ext>
            </a:extLst>
          </p:cNvPr>
          <p:cNvSpPr/>
          <p:nvPr/>
        </p:nvSpPr>
        <p:spPr>
          <a:xfrm>
            <a:off x="5368336" y="4168554"/>
            <a:ext cx="1656000" cy="12437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F0C62DFC-F348-4219-B2C1-7BB4FF3C04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64" y="1120704"/>
            <a:ext cx="4096803" cy="36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3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50F8-193E-4DC9-84B9-2C45CD0C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OMERO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3E835-C085-4E2D-9D6B-4DFE3396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0A88-8990-46F1-8B72-DA2B1378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11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C3E1CC-F6B1-4469-A8F1-2D3AFCDB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350" y="1670143"/>
            <a:ext cx="2136591" cy="748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C3C353-AE2B-4D90-AFAB-2557304DF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270" y="1665235"/>
            <a:ext cx="2160380" cy="73344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6551BC-3B6F-4C40-BB91-A932FF21B489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3392941" y="2031958"/>
            <a:ext cx="2334329" cy="12230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2A679B9-BAA1-4962-864F-DB6258B19605}"/>
              </a:ext>
            </a:extLst>
          </p:cNvPr>
          <p:cNvSpPr/>
          <p:nvPr/>
        </p:nvSpPr>
        <p:spPr>
          <a:xfrm>
            <a:off x="6126895" y="3044340"/>
            <a:ext cx="1359113" cy="128726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D53907D-A42D-4ED3-94CB-C7739860688B}"/>
              </a:ext>
            </a:extLst>
          </p:cNvPr>
          <p:cNvCxnSpPr>
            <a:cxnSpLocks/>
            <a:stCxn id="30" idx="0"/>
            <a:endCxn id="7" idx="2"/>
          </p:cNvCxnSpPr>
          <p:nvPr/>
        </p:nvCxnSpPr>
        <p:spPr>
          <a:xfrm flipV="1">
            <a:off x="6806452" y="2398680"/>
            <a:ext cx="1008" cy="6456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8D4FC022-0E7D-46CA-8748-E9E9CBAA1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297" y="3707394"/>
            <a:ext cx="494184" cy="49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9BFF8D-B10B-4FBA-BA5E-B3ACF32FC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140" y="3144680"/>
            <a:ext cx="494184" cy="5303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5D7569-0382-46ED-BEFA-8A4EF581E9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140" y="3702912"/>
            <a:ext cx="494184" cy="530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A3426A-33DD-4F0D-9C4C-A68BF65FD8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413" y="3144680"/>
            <a:ext cx="494185" cy="5303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9C9CBD-E317-4845-A85A-5B622DBDF4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000" y="2418233"/>
            <a:ext cx="4336331" cy="2261606"/>
          </a:xfrm>
          <a:prstGeom prst="rect">
            <a:avLst/>
          </a:prstGeom>
        </p:spPr>
      </p:pic>
      <p:pic>
        <p:nvPicPr>
          <p:cNvPr id="17" name="Picture 4" descr="SCIFIO">
            <a:extLst>
              <a:ext uri="{FF2B5EF4-FFF2-40B4-BE49-F238E27FC236}">
                <a16:creationId xmlns:a16="http://schemas.microsoft.com/office/drawing/2014/main" id="{1F40E558-0206-4518-A327-3D28F5F7B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774" y="2584060"/>
            <a:ext cx="2435678" cy="264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25A5DB-B624-414C-8015-284D4B4974B0}"/>
              </a:ext>
            </a:extLst>
          </p:cNvPr>
          <p:cNvSpPr txBox="1"/>
          <p:nvPr/>
        </p:nvSpPr>
        <p:spPr>
          <a:xfrm>
            <a:off x="7531679" y="2933982"/>
            <a:ext cx="1521570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File management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359EB8-26F9-4F5B-B331-D7B4F49EF6F7}"/>
              </a:ext>
            </a:extLst>
          </p:cNvPr>
          <p:cNvSpPr txBox="1"/>
          <p:nvPr/>
        </p:nvSpPr>
        <p:spPr>
          <a:xfrm>
            <a:off x="5964438" y="1280402"/>
            <a:ext cx="1723549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Image management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A0036E-B8B7-40CD-9630-7244AB0FF945}"/>
              </a:ext>
            </a:extLst>
          </p:cNvPr>
          <p:cNvSpPr txBox="1"/>
          <p:nvPr/>
        </p:nvSpPr>
        <p:spPr>
          <a:xfrm>
            <a:off x="1693703" y="1222063"/>
            <a:ext cx="126188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User interface</a:t>
            </a:r>
          </a:p>
        </p:txBody>
      </p:sp>
    </p:spTree>
    <p:extLst>
      <p:ext uri="{BB962C8B-B14F-4D97-AF65-F5344CB8AC3E}">
        <p14:creationId xmlns:p14="http://schemas.microsoft.com/office/powerpoint/2010/main" val="25133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19FF82-84AC-462B-B56D-D456F5C7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32555"/>
            <a:ext cx="7795270" cy="3651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overview &amp; exploration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12</a:t>
            </a:fld>
            <a:endParaRPr lang="de-DE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8972FE-3538-4FC6-989B-4DAEF09DBEDA}"/>
              </a:ext>
            </a:extLst>
          </p:cNvPr>
          <p:cNvCxnSpPr>
            <a:cxnSpLocks/>
          </p:cNvCxnSpPr>
          <p:nvPr/>
        </p:nvCxnSpPr>
        <p:spPr>
          <a:xfrm>
            <a:off x="84870" y="1422797"/>
            <a:ext cx="57606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Office worker">
            <a:extLst>
              <a:ext uri="{FF2B5EF4-FFF2-40B4-BE49-F238E27FC236}">
                <a16:creationId xmlns:a16="http://schemas.microsoft.com/office/drawing/2014/main" id="{8C169651-5E2A-4B1A-91DA-05BF0734D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4048" y="4352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B11FC3-DD00-484D-A7A0-CDF6A440A90C}"/>
              </a:ext>
            </a:extLst>
          </p:cNvPr>
          <p:cNvSpPr txBox="1"/>
          <p:nvPr/>
        </p:nvSpPr>
        <p:spPr>
          <a:xfrm>
            <a:off x="5875023" y="379600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Group leader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82B28-5E23-4DC0-B868-6B53D30371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146" y="1135517"/>
            <a:ext cx="2473665" cy="365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0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overview &amp; exploration — links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13</a:t>
            </a:fld>
            <a:endParaRPr lang="de-D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B9F7FC-61FC-489F-9395-ACA895CF9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7458"/>
          <a:stretch/>
        </p:blipFill>
        <p:spPr>
          <a:xfrm>
            <a:off x="827583" y="1082975"/>
            <a:ext cx="1639419" cy="37931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DCF0D3-0541-45AD-BF4C-4C5382492B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57" r="18167"/>
          <a:stretch/>
        </p:blipFill>
        <p:spPr>
          <a:xfrm>
            <a:off x="2462240" y="1082975"/>
            <a:ext cx="4303715" cy="37931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F2A2BA-F63C-49CE-B53B-EA8F6D7B62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948"/>
          <a:stretch/>
        </p:blipFill>
        <p:spPr>
          <a:xfrm>
            <a:off x="6765955" y="1082974"/>
            <a:ext cx="1312911" cy="37931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934F34-C4CE-4387-87BE-BC3365EA3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49" b="83441"/>
          <a:stretch/>
        </p:blipFill>
        <p:spPr>
          <a:xfrm>
            <a:off x="6998343" y="1082973"/>
            <a:ext cx="1080118" cy="62785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2087D0-C1D1-4A66-8160-4921F23BCC68}"/>
              </a:ext>
            </a:extLst>
          </p:cNvPr>
          <p:cNvCxnSpPr>
            <a:cxnSpLocks/>
          </p:cNvCxnSpPr>
          <p:nvPr/>
        </p:nvCxnSpPr>
        <p:spPr>
          <a:xfrm flipH="1">
            <a:off x="7995049" y="1406424"/>
            <a:ext cx="360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67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EBE5-B093-449D-AE1B-7B7E2532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056CD-DEA5-4109-8080-8C65974D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https://www.rawpixel.com/image/6040641/photo-image-book-public-domain-room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DE29A-99A8-42D6-9FBF-32696CA6E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14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008AE-FAC5-47BC-B20F-6FD07AA89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5130570" cy="3492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Collection of books on biology</a:t>
            </a:r>
          </a:p>
          <a:p>
            <a:r>
              <a:rPr lang="en-US" dirty="0"/>
              <a:t>Sorting the books by author, alphabetically</a:t>
            </a:r>
          </a:p>
          <a:p>
            <a:endParaRPr lang="en-US" dirty="0"/>
          </a:p>
        </p:txBody>
      </p:sp>
      <p:pic>
        <p:nvPicPr>
          <p:cNvPr id="6" name="Picture 2" descr="https://images.rawpixel.com/image_800/czNmcy1wcml2YXRlL3Jhd3BpeGVsX2ltYWdlcy93ZWJzaXRlX2NvbnRlbnQvbHIvZnJib29rc19saWJyYXJ5X3JlYWRfYm9va21hcmtzLWltYWdlLWt5YmU2Nm1uLmpwZw.jpg">
            <a:extLst>
              <a:ext uri="{FF2B5EF4-FFF2-40B4-BE49-F238E27FC236}">
                <a16:creationId xmlns:a16="http://schemas.microsoft.com/office/drawing/2014/main" id="{C5D969D3-BA75-45CC-8886-29454143C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59597"/>
            <a:ext cx="2437050" cy="365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1693F5-8950-41D3-B232-7B61260B56EF}"/>
              </a:ext>
            </a:extLst>
          </p:cNvPr>
          <p:cNvSpPr/>
          <p:nvPr/>
        </p:nvSpPr>
        <p:spPr>
          <a:xfrm>
            <a:off x="7578334" y="1926853"/>
            <a:ext cx="360040" cy="28803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ientist">
            <a:extLst>
              <a:ext uri="{FF2B5EF4-FFF2-40B4-BE49-F238E27FC236}">
                <a16:creationId xmlns:a16="http://schemas.microsoft.com/office/drawing/2014/main" id="{3FCE3C86-4E9E-4385-A997-838C2D99D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4048" y="36775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1146CB-797D-4EA4-A69C-E8A0531D70E5}"/>
              </a:ext>
            </a:extLst>
          </p:cNvPr>
          <p:cNvSpPr txBox="1"/>
          <p:nvPr/>
        </p:nvSpPr>
        <p:spPr>
          <a:xfrm>
            <a:off x="5875023" y="379600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Experimenter</a:t>
            </a:r>
          </a:p>
        </p:txBody>
      </p:sp>
    </p:spTree>
    <p:extLst>
      <p:ext uri="{BB962C8B-B14F-4D97-AF65-F5344CB8AC3E}">
        <p14:creationId xmlns:p14="http://schemas.microsoft.com/office/powerpoint/2010/main" val="62651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94F470-F1B0-4206-B732-962108DF9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32" y="1095370"/>
            <a:ext cx="7596336" cy="37463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data — one dataset per sample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15</a:t>
            </a:fld>
            <a:endParaRPr lang="de-DE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AE4286-5812-418E-92D9-670E0D276853}"/>
              </a:ext>
            </a:extLst>
          </p:cNvPr>
          <p:cNvCxnSpPr>
            <a:cxnSpLocks/>
          </p:cNvCxnSpPr>
          <p:nvPr/>
        </p:nvCxnSpPr>
        <p:spPr>
          <a:xfrm flipH="1" flipV="1">
            <a:off x="2195736" y="2862957"/>
            <a:ext cx="648071" cy="39901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244D16A-9275-427D-96F6-385BBC37C6C9}"/>
              </a:ext>
            </a:extLst>
          </p:cNvPr>
          <p:cNvCxnSpPr>
            <a:cxnSpLocks/>
          </p:cNvCxnSpPr>
          <p:nvPr/>
        </p:nvCxnSpPr>
        <p:spPr>
          <a:xfrm flipV="1">
            <a:off x="5076056" y="2070869"/>
            <a:ext cx="648072" cy="7920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D7EFD56-9C47-48F2-9464-83971FD1D1D6}"/>
              </a:ext>
            </a:extLst>
          </p:cNvPr>
          <p:cNvSpPr txBox="1"/>
          <p:nvPr/>
        </p:nvSpPr>
        <p:spPr>
          <a:xfrm>
            <a:off x="2724980" y="3066168"/>
            <a:ext cx="823301" cy="3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99" dirty="0"/>
              <a:t>selecting the dataset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3568ED-DDFD-489C-8FE6-D7A1EE7231E6}"/>
              </a:ext>
            </a:extLst>
          </p:cNvPr>
          <p:cNvSpPr txBox="1"/>
          <p:nvPr/>
        </p:nvSpPr>
        <p:spPr>
          <a:xfrm>
            <a:off x="4526661" y="2862539"/>
            <a:ext cx="1069060" cy="3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99" dirty="0"/>
              <a:t>link to </a:t>
            </a:r>
            <a:r>
              <a:rPr lang="en-US" sz="999" dirty="0" err="1"/>
              <a:t>elabFTW</a:t>
            </a:r>
            <a:r>
              <a:rPr lang="en-US" sz="999" dirty="0"/>
              <a:t> in description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8F06B9-7B52-49D1-900F-D3BBEA3C5DC0}"/>
              </a:ext>
            </a:extLst>
          </p:cNvPr>
          <p:cNvSpPr/>
          <p:nvPr/>
        </p:nvSpPr>
        <p:spPr>
          <a:xfrm>
            <a:off x="790930" y="1417221"/>
            <a:ext cx="252678" cy="149592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554418-A3CB-48C3-AA8B-7EB062A0B2B6}"/>
              </a:ext>
            </a:extLst>
          </p:cNvPr>
          <p:cNvSpPr/>
          <p:nvPr/>
        </p:nvSpPr>
        <p:spPr>
          <a:xfrm>
            <a:off x="832158" y="1710829"/>
            <a:ext cx="1608130" cy="310811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8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EBE5-B093-449D-AE1B-7B7E2532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056CD-DEA5-4109-8080-8C65974D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https://www.rawpixel.com/image/6040641/photo-image-book-public-domain-room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DE29A-99A8-42D6-9FBF-32696CA6E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16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008AE-FAC5-47BC-B20F-6FD07AA89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5130570" cy="3492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Collection of books on biology</a:t>
            </a:r>
          </a:p>
          <a:p>
            <a:r>
              <a:rPr lang="en-US" dirty="0"/>
              <a:t>Sorting the books by author, alphabetically</a:t>
            </a:r>
          </a:p>
          <a:p>
            <a:endParaRPr lang="en-US" dirty="0"/>
          </a:p>
          <a:p>
            <a:r>
              <a:rPr lang="en-US" dirty="0"/>
              <a:t>More ways to sort the books?</a:t>
            </a:r>
          </a:p>
          <a:p>
            <a:pPr lvl="1"/>
            <a:r>
              <a:rPr lang="en-US" dirty="0"/>
              <a:t>organisms: mammals, fish, birds, bacteria</a:t>
            </a:r>
          </a:p>
          <a:p>
            <a:pPr lvl="1"/>
            <a:r>
              <a:rPr lang="en-US" dirty="0"/>
              <a:t>sub-topics: cell biology, ecology, evolution</a:t>
            </a:r>
          </a:p>
          <a:p>
            <a:pPr lvl="1"/>
            <a:r>
              <a:rPr lang="en-US" dirty="0"/>
              <a:t>book types: review, textbook, biography, essay</a:t>
            </a:r>
          </a:p>
        </p:txBody>
      </p:sp>
      <p:pic>
        <p:nvPicPr>
          <p:cNvPr id="6" name="Picture 2" descr="https://images.rawpixel.com/image_800/czNmcy1wcml2YXRlL3Jhd3BpeGVsX2ltYWdlcy93ZWJzaXRlX2NvbnRlbnQvbHIvZnJib29rc19saWJyYXJ5X3JlYWRfYm9va21hcmtzLWltYWdlLWt5YmU2Nm1uLmpwZw.jpg">
            <a:extLst>
              <a:ext uri="{FF2B5EF4-FFF2-40B4-BE49-F238E27FC236}">
                <a16:creationId xmlns:a16="http://schemas.microsoft.com/office/drawing/2014/main" id="{C5D969D3-BA75-45CC-8886-29454143C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59597"/>
            <a:ext cx="2437050" cy="365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1693F5-8950-41D3-B232-7B61260B56EF}"/>
              </a:ext>
            </a:extLst>
          </p:cNvPr>
          <p:cNvSpPr/>
          <p:nvPr/>
        </p:nvSpPr>
        <p:spPr>
          <a:xfrm>
            <a:off x="7578334" y="1926853"/>
            <a:ext cx="360040" cy="28803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ientist">
            <a:extLst>
              <a:ext uri="{FF2B5EF4-FFF2-40B4-BE49-F238E27FC236}">
                <a16:creationId xmlns:a16="http://schemas.microsoft.com/office/drawing/2014/main" id="{3FCE3C86-4E9E-4385-A997-838C2D99D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4048" y="36775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1146CB-797D-4EA4-A69C-E8A0531D70E5}"/>
              </a:ext>
            </a:extLst>
          </p:cNvPr>
          <p:cNvSpPr txBox="1"/>
          <p:nvPr/>
        </p:nvSpPr>
        <p:spPr>
          <a:xfrm>
            <a:off x="5875023" y="379600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Experimenter</a:t>
            </a:r>
          </a:p>
        </p:txBody>
      </p:sp>
      <p:pic>
        <p:nvPicPr>
          <p:cNvPr id="1026" name="Picture 2" descr="The Bookshop data set - Tableau">
            <a:extLst>
              <a:ext uri="{FF2B5EF4-FFF2-40B4-BE49-F238E27FC236}">
                <a16:creationId xmlns:a16="http://schemas.microsoft.com/office/drawing/2014/main" id="{A6D1A682-052A-4336-B8CD-BD41B460B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32892"/>
            <a:ext cx="2731231" cy="136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06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5D679F-13C5-467C-B92E-6DD331521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88" y="1046661"/>
            <a:ext cx="7380312" cy="3850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data — tags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17</a:t>
            </a:fld>
            <a:endParaRPr lang="de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4F5679-D8CB-4935-A843-548C73E84E4D}"/>
              </a:ext>
            </a:extLst>
          </p:cNvPr>
          <p:cNvSpPr/>
          <p:nvPr/>
        </p:nvSpPr>
        <p:spPr>
          <a:xfrm>
            <a:off x="6765574" y="2185736"/>
            <a:ext cx="1245600" cy="3348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1BD860-0799-44FD-BBDE-DBE2130A2E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911" t="29862" r="1016" b="61724"/>
          <a:stretch/>
        </p:blipFill>
        <p:spPr>
          <a:xfrm>
            <a:off x="5580112" y="1998861"/>
            <a:ext cx="3360373" cy="864096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337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are the Swiss knife or data organization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18</a:t>
            </a:fld>
            <a:endParaRPr lang="de-DE" dirty="0"/>
          </a:p>
        </p:txBody>
      </p:sp>
      <p:pic>
        <p:nvPicPr>
          <p:cNvPr id="2050" name="Picture 2" descr="Couteau suisse Victorinox Fisherman rouge 91mm 18 fonctions">
            <a:extLst>
              <a:ext uri="{FF2B5EF4-FFF2-40B4-BE49-F238E27FC236}">
                <a16:creationId xmlns:a16="http://schemas.microsoft.com/office/drawing/2014/main" id="{7C83A121-CEED-4C7B-A89B-29DA3E75B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54845"/>
            <a:ext cx="2450824" cy="214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159482EC-244F-45B5-ABDD-61670F403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342" y="1062757"/>
            <a:ext cx="5850650" cy="3492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a folder-like structure:</a:t>
            </a:r>
          </a:p>
          <a:p>
            <a:pPr lvl="1"/>
            <a:r>
              <a:rPr lang="en-US" dirty="0"/>
              <a:t>Make one tag per folder you would like to have (bonus, you can categorize tags with </a:t>
            </a:r>
            <a:r>
              <a:rPr lang="en-US" dirty="0" err="1"/>
              <a:t>tagsets</a:t>
            </a:r>
            <a:r>
              <a:rPr lang="en-US" dirty="0"/>
              <a:t> in OMERO)</a:t>
            </a:r>
          </a:p>
          <a:p>
            <a:pPr lvl="1"/>
            <a:r>
              <a:rPr lang="en-US" dirty="0"/>
              <a:t>No need to think of a hierarchy, you can browse them in any order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1DF792-B2E6-4D1B-B2CC-95E881BBD6D7}"/>
              </a:ext>
            </a:extLst>
          </p:cNvPr>
          <p:cNvSpPr txBox="1"/>
          <p:nvPr/>
        </p:nvSpPr>
        <p:spPr>
          <a:xfrm rot="19141377">
            <a:off x="7748007" y="2748601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bg1"/>
                </a:solidFill>
              </a:rPr>
              <a:t>TAGS</a:t>
            </a:r>
          </a:p>
        </p:txBody>
      </p:sp>
    </p:spTree>
    <p:extLst>
      <p:ext uri="{BB962C8B-B14F-4D97-AF65-F5344CB8AC3E}">
        <p14:creationId xmlns:p14="http://schemas.microsoft.com/office/powerpoint/2010/main" val="37613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Browsing data from tags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19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BF6F0A-E0E4-494E-AB07-93C270081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74" y="1124159"/>
            <a:ext cx="2551347" cy="37224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71F2FB-7DF6-4726-A14C-7596DDF53E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27" r="9676"/>
          <a:stretch/>
        </p:blipFill>
        <p:spPr>
          <a:xfrm>
            <a:off x="3074323" y="1123524"/>
            <a:ext cx="2373334" cy="34210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FC6CA62-AE83-468A-932D-E50EBA0CF8E9}"/>
              </a:ext>
            </a:extLst>
          </p:cNvPr>
          <p:cNvSpPr/>
          <p:nvPr/>
        </p:nvSpPr>
        <p:spPr>
          <a:xfrm>
            <a:off x="669793" y="1590888"/>
            <a:ext cx="307010" cy="190565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A5D06A-943F-4A6D-BF65-B0D20D99FB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77"/>
          <a:stretch/>
        </p:blipFill>
        <p:spPr>
          <a:xfrm>
            <a:off x="5722708" y="1128986"/>
            <a:ext cx="3198620" cy="324796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D48746-ECAA-4BC0-921E-57D936A01B2F}"/>
              </a:ext>
            </a:extLst>
          </p:cNvPr>
          <p:cNvSpPr/>
          <p:nvPr/>
        </p:nvSpPr>
        <p:spPr>
          <a:xfrm>
            <a:off x="3479587" y="1564251"/>
            <a:ext cx="294836" cy="179778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7E217-3944-4929-A96F-0C86889115FA}"/>
              </a:ext>
            </a:extLst>
          </p:cNvPr>
          <p:cNvSpPr/>
          <p:nvPr/>
        </p:nvSpPr>
        <p:spPr>
          <a:xfrm>
            <a:off x="6113111" y="1534932"/>
            <a:ext cx="294836" cy="179778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0FC0A0-3022-47D4-AE28-8D6C8254F350}"/>
              </a:ext>
            </a:extLst>
          </p:cNvPr>
          <p:cNvCxnSpPr>
            <a:cxnSpLocks/>
          </p:cNvCxnSpPr>
          <p:nvPr/>
        </p:nvCxnSpPr>
        <p:spPr>
          <a:xfrm flipH="1" flipV="1">
            <a:off x="1021322" y="4361490"/>
            <a:ext cx="450387" cy="17163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E6576A4-AB52-4684-9C7C-6B8C03E3F6F5}"/>
              </a:ext>
            </a:extLst>
          </p:cNvPr>
          <p:cNvCxnSpPr>
            <a:cxnSpLocks/>
          </p:cNvCxnSpPr>
          <p:nvPr/>
        </p:nvCxnSpPr>
        <p:spPr>
          <a:xfrm flipH="1">
            <a:off x="945597" y="2249449"/>
            <a:ext cx="431516" cy="530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58D4268-0F9D-4CA7-AEB9-2A60FE5AF6B3}"/>
              </a:ext>
            </a:extLst>
          </p:cNvPr>
          <p:cNvSpPr txBox="1"/>
          <p:nvPr/>
        </p:nvSpPr>
        <p:spPr>
          <a:xfrm>
            <a:off x="1135657" y="2102662"/>
            <a:ext cx="1015022" cy="3998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99" dirty="0" err="1"/>
              <a:t>tagset</a:t>
            </a:r>
            <a:endParaRPr lang="en-US" sz="999" dirty="0"/>
          </a:p>
          <a:p>
            <a:pPr algn="ctr"/>
            <a:r>
              <a:rPr lang="en-US" sz="999" dirty="0"/>
              <a:t>(tag collection)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CBF97B-D4D0-49AA-9582-E7ADC255A150}"/>
              </a:ext>
            </a:extLst>
          </p:cNvPr>
          <p:cNvSpPr txBox="1"/>
          <p:nvPr/>
        </p:nvSpPr>
        <p:spPr>
          <a:xfrm>
            <a:off x="1448171" y="4399779"/>
            <a:ext cx="425116" cy="246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99" dirty="0"/>
              <a:t>tags</a:t>
            </a:r>
          </a:p>
        </p:txBody>
      </p:sp>
    </p:spTree>
    <p:extLst>
      <p:ext uri="{BB962C8B-B14F-4D97-AF65-F5344CB8AC3E}">
        <p14:creationId xmlns:p14="http://schemas.microsoft.com/office/powerpoint/2010/main" val="198512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25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are the Swiss knife or data organization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20</a:t>
            </a:fld>
            <a:endParaRPr lang="de-DE" dirty="0"/>
          </a:p>
        </p:txBody>
      </p:sp>
      <p:pic>
        <p:nvPicPr>
          <p:cNvPr id="2050" name="Picture 2" descr="Couteau suisse Victorinox Fisherman rouge 91mm 18 fonctions">
            <a:extLst>
              <a:ext uri="{FF2B5EF4-FFF2-40B4-BE49-F238E27FC236}">
                <a16:creationId xmlns:a16="http://schemas.microsoft.com/office/drawing/2014/main" id="{7C83A121-CEED-4C7B-A89B-29DA3E75B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54845"/>
            <a:ext cx="2450824" cy="214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159482EC-244F-45B5-ABDD-61670F403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342" y="1062757"/>
            <a:ext cx="5850650" cy="3492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a folder-like structure:</a:t>
            </a:r>
          </a:p>
          <a:p>
            <a:pPr lvl="1"/>
            <a:r>
              <a:rPr lang="en-US" dirty="0"/>
              <a:t>Make one tag per folder you would like to have (bonus, you can categorize tags with </a:t>
            </a:r>
            <a:r>
              <a:rPr lang="en-US" dirty="0" err="1"/>
              <a:t>tagsets</a:t>
            </a:r>
            <a:r>
              <a:rPr lang="en-US" dirty="0"/>
              <a:t> in OMERO)</a:t>
            </a:r>
          </a:p>
          <a:p>
            <a:pPr lvl="1"/>
            <a:r>
              <a:rPr lang="en-US" dirty="0"/>
              <a:t>No need to think of a hierarchy, you can browse them in any order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ground truth dataset for AI training:</a:t>
            </a:r>
          </a:p>
          <a:p>
            <a:pPr lvl="1"/>
            <a:r>
              <a:rPr lang="en-US" b="1" dirty="0"/>
              <a:t>Training</a:t>
            </a:r>
            <a:r>
              <a:rPr lang="en-US" dirty="0"/>
              <a:t>, </a:t>
            </a:r>
            <a:r>
              <a:rPr lang="en-US" b="1" dirty="0"/>
              <a:t>Testing</a:t>
            </a:r>
            <a:r>
              <a:rPr lang="en-US" dirty="0"/>
              <a:t>, </a:t>
            </a:r>
            <a:r>
              <a:rPr lang="en-US" b="1" dirty="0"/>
              <a:t>Validation</a:t>
            </a:r>
            <a:r>
              <a:rPr lang="en-US" dirty="0"/>
              <a:t> tags assigned randomly to images</a:t>
            </a:r>
          </a:p>
          <a:p>
            <a:pPr lvl="1"/>
            <a:r>
              <a:rPr lang="en-US" dirty="0"/>
              <a:t>Images stays in their dataset of origin (keeps metadata)</a:t>
            </a:r>
          </a:p>
          <a:p>
            <a:pPr lvl="1"/>
            <a:r>
              <a:rPr lang="en-US" dirty="0"/>
              <a:t>Needs larger dataset, new tags: </a:t>
            </a:r>
            <a:r>
              <a:rPr lang="en-US" b="1" dirty="0"/>
              <a:t>batch_1</a:t>
            </a:r>
            <a:r>
              <a:rPr lang="en-US" dirty="0"/>
              <a:t> and </a:t>
            </a:r>
            <a:r>
              <a:rPr lang="en-US" b="1" dirty="0"/>
              <a:t>batch_2</a:t>
            </a:r>
          </a:p>
          <a:p>
            <a:pPr lvl="1"/>
            <a:endParaRPr lang="en-US" b="1" dirty="0"/>
          </a:p>
          <a:p>
            <a:pPr marL="0" indent="0">
              <a:buNone/>
            </a:pPr>
            <a:r>
              <a:rPr lang="en-US" dirty="0"/>
              <a:t>Select subset of example images to show:</a:t>
            </a:r>
          </a:p>
          <a:p>
            <a:pPr lvl="1"/>
            <a:r>
              <a:rPr lang="en-US" dirty="0"/>
              <a:t>Assign a custom tag to images</a:t>
            </a:r>
          </a:p>
          <a:p>
            <a:pPr lvl="1"/>
            <a:r>
              <a:rPr lang="en-US" dirty="0"/>
              <a:t>Share a link to the tag</a:t>
            </a:r>
          </a:p>
          <a:p>
            <a:pPr lvl="1"/>
            <a:r>
              <a:rPr lang="en-US" dirty="0"/>
              <a:t>Delete tag if no longer needed → No impact on data organization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1DF792-B2E6-4D1B-B2CC-95E881BBD6D7}"/>
              </a:ext>
            </a:extLst>
          </p:cNvPr>
          <p:cNvSpPr txBox="1"/>
          <p:nvPr/>
        </p:nvSpPr>
        <p:spPr>
          <a:xfrm rot="19141377">
            <a:off x="7748007" y="2748601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bg1"/>
                </a:solidFill>
              </a:rPr>
              <a:t>TAGS</a:t>
            </a:r>
          </a:p>
        </p:txBody>
      </p:sp>
    </p:spTree>
    <p:extLst>
      <p:ext uri="{BB962C8B-B14F-4D97-AF65-F5344CB8AC3E}">
        <p14:creationId xmlns:p14="http://schemas.microsoft.com/office/powerpoint/2010/main" val="368623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CAB63B6-B49B-4B87-B8B7-E91CD6C70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66" r="24489" b="89258"/>
          <a:stretch/>
        </p:blipFill>
        <p:spPr>
          <a:xfrm>
            <a:off x="2553694" y="1052647"/>
            <a:ext cx="3739799" cy="4043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55EDEC-304D-4E81-8CBC-89C286F23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396"/>
          <a:stretch/>
        </p:blipFill>
        <p:spPr>
          <a:xfrm>
            <a:off x="6290329" y="1052646"/>
            <a:ext cx="1778261" cy="3763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Browsing data from tags — </a:t>
            </a:r>
            <a:r>
              <a:rPr lang="en-US" dirty="0" err="1"/>
              <a:t>tagsearch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21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41C688-6F3C-4FFB-801A-4DC061814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118"/>
          <a:stretch/>
        </p:blipFill>
        <p:spPr>
          <a:xfrm>
            <a:off x="832201" y="1052646"/>
            <a:ext cx="1726061" cy="37635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9E557B-4F04-49E3-92DC-64D7D5AB6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66" t="10221" r="24489"/>
          <a:stretch/>
        </p:blipFill>
        <p:spPr>
          <a:xfrm>
            <a:off x="2558263" y="1439440"/>
            <a:ext cx="3739799" cy="337882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50931E-59FD-4443-B051-B016219AC7DC}"/>
              </a:ext>
            </a:extLst>
          </p:cNvPr>
          <p:cNvSpPr/>
          <p:nvPr/>
        </p:nvSpPr>
        <p:spPr>
          <a:xfrm>
            <a:off x="3056623" y="1280624"/>
            <a:ext cx="359596" cy="171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08D5FD-2D1E-4CEE-ADEF-4D1F41F8260C}"/>
              </a:ext>
            </a:extLst>
          </p:cNvPr>
          <p:cNvSpPr/>
          <p:nvPr/>
        </p:nvSpPr>
        <p:spPr>
          <a:xfrm>
            <a:off x="6313083" y="2934409"/>
            <a:ext cx="1623374" cy="18817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 dirty="0"/>
          </a:p>
        </p:txBody>
      </p:sp>
    </p:spTree>
    <p:extLst>
      <p:ext uri="{BB962C8B-B14F-4D97-AF65-F5344CB8AC3E}">
        <p14:creationId xmlns:p14="http://schemas.microsoft.com/office/powerpoint/2010/main" val="360272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images — key-value pairs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REMBI: Recommended Metadata for Biological Images, </a:t>
            </a:r>
            <a:r>
              <a:rPr lang="en-US" dirty="0" err="1"/>
              <a:t>Sarkans</a:t>
            </a:r>
            <a:r>
              <a:rPr lang="en-US" dirty="0"/>
              <a:t> et al, Nature Methods 2021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22</a:t>
            </a:fld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DF8E46-9AB1-4BAD-B271-401FAC284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52" y="1068593"/>
            <a:ext cx="7236296" cy="37725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D506D5-037F-49C7-9200-FC4EC04C742B}"/>
              </a:ext>
            </a:extLst>
          </p:cNvPr>
          <p:cNvSpPr/>
          <p:nvPr/>
        </p:nvSpPr>
        <p:spPr>
          <a:xfrm>
            <a:off x="4139952" y="1925165"/>
            <a:ext cx="3888432" cy="86578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58AB7-0051-459F-A564-B84829ABA3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86" t="-1" r="23234" b="73789"/>
          <a:stretch/>
        </p:blipFill>
        <p:spPr>
          <a:xfrm>
            <a:off x="5490000" y="1073356"/>
            <a:ext cx="1018800" cy="99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B322CF-5B0C-4EB8-9422-E6904EC57181}"/>
              </a:ext>
            </a:extLst>
          </p:cNvPr>
          <p:cNvSpPr/>
          <p:nvPr/>
        </p:nvSpPr>
        <p:spPr>
          <a:xfrm>
            <a:off x="7444150" y="1566813"/>
            <a:ext cx="584234" cy="180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1E7D21-3EBA-485B-91FC-797886D58C48}"/>
              </a:ext>
            </a:extLst>
          </p:cNvPr>
          <p:cNvSpPr txBox="1"/>
          <p:nvPr/>
        </p:nvSpPr>
        <p:spPr>
          <a:xfrm>
            <a:off x="8100392" y="1422797"/>
            <a:ext cx="720080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copy paste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7E6CD-8425-41E8-9FED-23A10B63B483}"/>
              </a:ext>
            </a:extLst>
          </p:cNvPr>
          <p:cNvSpPr/>
          <p:nvPr/>
        </p:nvSpPr>
        <p:spPr>
          <a:xfrm>
            <a:off x="4139952" y="2847717"/>
            <a:ext cx="3888432" cy="19442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E4E55E-1A64-4717-8142-1A35F732AA7C}"/>
              </a:ext>
            </a:extLst>
          </p:cNvPr>
          <p:cNvSpPr/>
          <p:nvPr/>
        </p:nvSpPr>
        <p:spPr>
          <a:xfrm>
            <a:off x="5868144" y="1070925"/>
            <a:ext cx="504056" cy="180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234758-0EDD-4532-8DD4-836DA62A00D1}"/>
              </a:ext>
            </a:extLst>
          </p:cNvPr>
          <p:cNvSpPr txBox="1"/>
          <p:nvPr/>
        </p:nvSpPr>
        <p:spPr>
          <a:xfrm>
            <a:off x="6205029" y="820142"/>
            <a:ext cx="720080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scripts</a:t>
            </a:r>
          </a:p>
        </p:txBody>
      </p:sp>
    </p:spTree>
    <p:extLst>
      <p:ext uri="{BB962C8B-B14F-4D97-AF65-F5344CB8AC3E}">
        <p14:creationId xmlns:p14="http://schemas.microsoft.com/office/powerpoint/2010/main" val="331878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5" grpId="0"/>
      <p:bldP spid="10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50F8-193E-4DC9-84B9-2C45CD0C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OMERO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3E835-C085-4E2D-9D6B-4DFE3396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0A88-8990-46F1-8B72-DA2B1378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23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C3E1CC-F6B1-4469-A8F1-2D3AFCDBE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40" y="1866108"/>
            <a:ext cx="2136591" cy="748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C3C353-AE2B-4D90-AFAB-2557304DF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741" y="1880753"/>
            <a:ext cx="2160380" cy="73344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6551BC-3B6F-4C40-BB91-A932FF21B489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369831" y="2240153"/>
            <a:ext cx="1583910" cy="7323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36D8CA-8EC6-4D87-A1A9-EC71055ABA82}"/>
              </a:ext>
            </a:extLst>
          </p:cNvPr>
          <p:cNvSpPr/>
          <p:nvPr/>
        </p:nvSpPr>
        <p:spPr>
          <a:xfrm>
            <a:off x="864852" y="1137716"/>
            <a:ext cx="1370884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OMERO.figure</a:t>
            </a:r>
            <a:endParaRPr lang="en-US" dirty="0">
              <a:solidFill>
                <a:srgbClr val="1E4C87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BEE4C52-12E6-4FA8-BDD0-31FB512D885C}"/>
              </a:ext>
            </a:extLst>
          </p:cNvPr>
          <p:cNvSpPr/>
          <p:nvPr/>
        </p:nvSpPr>
        <p:spPr>
          <a:xfrm>
            <a:off x="1417708" y="1505087"/>
            <a:ext cx="1720640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OMERO.tagsearch</a:t>
            </a:r>
            <a:endParaRPr lang="en-US" dirty="0">
              <a:solidFill>
                <a:srgbClr val="1E4C87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BA2CBBD-56F2-41C7-A328-430424FE5D48}"/>
              </a:ext>
            </a:extLst>
          </p:cNvPr>
          <p:cNvSpPr/>
          <p:nvPr/>
        </p:nvSpPr>
        <p:spPr>
          <a:xfrm>
            <a:off x="2305012" y="1138244"/>
            <a:ext cx="1504616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OMERO.iviewer</a:t>
            </a:r>
            <a:endParaRPr lang="en-US" dirty="0">
              <a:solidFill>
                <a:srgbClr val="1E4C87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E58AEC-A298-4242-917D-2B3F074BB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8" y="2614198"/>
            <a:ext cx="4787091" cy="2234836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0D29692-980A-4432-915E-2526B06663A1}"/>
              </a:ext>
            </a:extLst>
          </p:cNvPr>
          <p:cNvSpPr/>
          <p:nvPr/>
        </p:nvSpPr>
        <p:spPr>
          <a:xfrm>
            <a:off x="7403060" y="1633342"/>
            <a:ext cx="1539099" cy="128726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620225-D149-442D-81CC-4F41923A9098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7092421" y="2276973"/>
            <a:ext cx="31063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7F51813C-BA00-412B-941B-E238D7E4C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470" y="2296397"/>
            <a:ext cx="494184" cy="49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428ECE-C1C0-43DE-BE34-AD354F6F91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313" y="1733683"/>
            <a:ext cx="494184" cy="53039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D0F031-5C19-417F-9DE5-BEEA871DB1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9313" y="2291915"/>
            <a:ext cx="494184" cy="53039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5AF7401-1DB4-4969-B2DE-32F24570C5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4586" y="1733683"/>
            <a:ext cx="494185" cy="530396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7014FF3E-F697-4A16-A846-13E49018DB48}"/>
              </a:ext>
            </a:extLst>
          </p:cNvPr>
          <p:cNvSpPr txBox="1">
            <a:spLocks/>
          </p:cNvSpPr>
          <p:nvPr/>
        </p:nvSpPr>
        <p:spPr>
          <a:xfrm>
            <a:off x="1790634" y="334127"/>
            <a:ext cx="682677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.web: a gateway for smart tools</a:t>
            </a:r>
          </a:p>
        </p:txBody>
      </p:sp>
    </p:spTree>
    <p:extLst>
      <p:ext uri="{BB962C8B-B14F-4D97-AF65-F5344CB8AC3E}">
        <p14:creationId xmlns:p14="http://schemas.microsoft.com/office/powerpoint/2010/main" val="253886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OMERO.iviewer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24</a:t>
            </a:fld>
            <a:endParaRPr lang="de-DE" dirty="0"/>
          </a:p>
        </p:txBody>
      </p:sp>
      <p:pic>
        <p:nvPicPr>
          <p:cNvPr id="5" name="iviewer_scroll">
            <a:hlinkClick r:id="" action="ppaction://media"/>
            <a:extLst>
              <a:ext uri="{FF2B5EF4-FFF2-40B4-BE49-F238E27FC236}">
                <a16:creationId xmlns:a16="http://schemas.microsoft.com/office/drawing/2014/main" id="{36BF34F8-B9BA-4FD4-AF76-F93AD90D0A2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9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7584" y="1062757"/>
            <a:ext cx="6826772" cy="384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0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OMERO.figure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25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7EB12B-8E92-4463-B955-0E147C91E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2" y="1032257"/>
            <a:ext cx="6863725" cy="3600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23360C-13C4-4970-BF80-6A45B846A7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80"/>
          <a:stretch/>
        </p:blipFill>
        <p:spPr>
          <a:xfrm>
            <a:off x="3635896" y="1169418"/>
            <a:ext cx="5294684" cy="3669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E2D834-88E9-4657-9771-259889A83F1D}"/>
              </a:ext>
            </a:extLst>
          </p:cNvPr>
          <p:cNvSpPr/>
          <p:nvPr/>
        </p:nvSpPr>
        <p:spPr>
          <a:xfrm>
            <a:off x="1001698" y="1062757"/>
            <a:ext cx="126604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6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OMERO.figure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26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A0A01C-D1C9-4797-B8CE-ED39A5527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48" y="1088728"/>
            <a:ext cx="7129704" cy="373021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5615026-D345-49EC-9BF5-433C71C9B516}"/>
              </a:ext>
            </a:extLst>
          </p:cNvPr>
          <p:cNvCxnSpPr>
            <a:cxnSpLocks/>
          </p:cNvCxnSpPr>
          <p:nvPr/>
        </p:nvCxnSpPr>
        <p:spPr>
          <a:xfrm flipV="1">
            <a:off x="2411760" y="1926853"/>
            <a:ext cx="1080120" cy="12164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CBE565-43A7-4B6C-811E-F8DA5573E5B8}"/>
              </a:ext>
            </a:extLst>
          </p:cNvPr>
          <p:cNvCxnSpPr>
            <a:cxnSpLocks/>
          </p:cNvCxnSpPr>
          <p:nvPr/>
        </p:nvCxnSpPr>
        <p:spPr>
          <a:xfrm>
            <a:off x="2555776" y="2286893"/>
            <a:ext cx="540060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38CAFC4-810F-4D0F-9658-6298AE5FD0BB}"/>
              </a:ext>
            </a:extLst>
          </p:cNvPr>
          <p:cNvSpPr txBox="1"/>
          <p:nvPr/>
        </p:nvSpPr>
        <p:spPr>
          <a:xfrm>
            <a:off x="1207330" y="1922821"/>
            <a:ext cx="1348446" cy="508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added from</a:t>
            </a:r>
          </a:p>
          <a:p>
            <a:pPr algn="ctr"/>
            <a:r>
              <a:rPr lang="en-US" dirty="0"/>
              <a:t>key-value pairs</a:t>
            </a:r>
          </a:p>
        </p:txBody>
      </p:sp>
    </p:spTree>
    <p:extLst>
      <p:ext uri="{BB962C8B-B14F-4D97-AF65-F5344CB8AC3E}">
        <p14:creationId xmlns:p14="http://schemas.microsoft.com/office/powerpoint/2010/main" val="41129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2E14-4700-497D-905A-51BDB3AB1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 </a:t>
            </a:r>
            <a:r>
              <a:rPr lang="de-DE" dirty="0" err="1"/>
              <a:t>case</a:t>
            </a:r>
            <a:r>
              <a:rPr lang="de-DE" dirty="0"/>
              <a:t> n°1: High </a:t>
            </a:r>
            <a:r>
              <a:rPr lang="de-DE" dirty="0" err="1"/>
              <a:t>content</a:t>
            </a:r>
            <a:r>
              <a:rPr lang="de-DE" dirty="0"/>
              <a:t> </a:t>
            </a:r>
            <a:r>
              <a:rPr lang="de-DE" dirty="0" err="1"/>
              <a:t>screening</a:t>
            </a:r>
            <a:r>
              <a:rPr lang="de-DE" dirty="0"/>
              <a:t> </a:t>
            </a:r>
            <a:r>
              <a:rPr lang="de-DE" dirty="0" err="1"/>
              <a:t>figure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6628B-2664-484F-86D1-BA15161D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FB44-0450-454E-A30D-CEC63F6B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27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15B2F4-EA32-49AC-9AA7-2E3EA0891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33" y="1062757"/>
            <a:ext cx="6712670" cy="379679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90E7E7D-EE58-4DAC-A066-E053D401126F}"/>
              </a:ext>
            </a:extLst>
          </p:cNvPr>
          <p:cNvGrpSpPr/>
          <p:nvPr/>
        </p:nvGrpSpPr>
        <p:grpSpPr>
          <a:xfrm>
            <a:off x="3249828" y="1543560"/>
            <a:ext cx="813333" cy="276999"/>
            <a:chOff x="4046699" y="2302720"/>
            <a:chExt cx="813333" cy="276999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B6AF55B-61DA-4C93-B3EC-F620E1C31C49}"/>
                </a:ext>
              </a:extLst>
            </p:cNvPr>
            <p:cNvCxnSpPr>
              <a:cxnSpLocks/>
            </p:cNvCxnSpPr>
            <p:nvPr/>
          </p:nvCxnSpPr>
          <p:spPr>
            <a:xfrm>
              <a:off x="4193502" y="2441220"/>
              <a:ext cx="666530" cy="13370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805045-046A-4F57-A434-136DF23645D1}"/>
                </a:ext>
              </a:extLst>
            </p:cNvPr>
            <p:cNvSpPr txBox="1"/>
            <p:nvPr/>
          </p:nvSpPr>
          <p:spPr>
            <a:xfrm>
              <a:off x="4046699" y="2302720"/>
              <a:ext cx="480068" cy="2769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/>
                <a:t>Well</a:t>
              </a:r>
              <a:endParaRPr lang="en-US" sz="1200" dirty="0" err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5F040F-9A9C-4D05-9462-69F19A399C6E}"/>
              </a:ext>
            </a:extLst>
          </p:cNvPr>
          <p:cNvGrpSpPr/>
          <p:nvPr/>
        </p:nvGrpSpPr>
        <p:grpSpPr>
          <a:xfrm>
            <a:off x="1730737" y="1288216"/>
            <a:ext cx="692225" cy="618890"/>
            <a:chOff x="2123728" y="2559690"/>
            <a:chExt cx="692225" cy="61889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D25F115-BA00-48FA-A356-D9EF61F27C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3728" y="2800770"/>
              <a:ext cx="360041" cy="37781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3373DE-87CF-49E9-BA01-BC4828D22017}"/>
                </a:ext>
              </a:extLst>
            </p:cNvPr>
            <p:cNvSpPr txBox="1"/>
            <p:nvPr/>
          </p:nvSpPr>
          <p:spPr>
            <a:xfrm>
              <a:off x="2281832" y="2559690"/>
              <a:ext cx="534121" cy="2769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/>
                <a:t>Plate</a:t>
              </a:r>
              <a:endParaRPr lang="en-US" sz="1200" dirty="0" err="1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06737D-54CB-4017-BEA9-4B915388FE90}"/>
              </a:ext>
            </a:extLst>
          </p:cNvPr>
          <p:cNvCxnSpPr>
            <a:cxnSpLocks/>
          </p:cNvCxnSpPr>
          <p:nvPr/>
        </p:nvCxnSpPr>
        <p:spPr>
          <a:xfrm flipH="1">
            <a:off x="2107521" y="3874299"/>
            <a:ext cx="487179" cy="4120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174C54-6E04-4B3F-B19F-F6017678EE04}"/>
              </a:ext>
            </a:extLst>
          </p:cNvPr>
          <p:cNvGrpSpPr/>
          <p:nvPr/>
        </p:nvGrpSpPr>
        <p:grpSpPr>
          <a:xfrm>
            <a:off x="2184030" y="3729812"/>
            <a:ext cx="1571712" cy="574324"/>
            <a:chOff x="2339752" y="3673631"/>
            <a:chExt cx="1571712" cy="57432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4F46982-826D-4973-A1F9-434910F2D7B9}"/>
                </a:ext>
              </a:extLst>
            </p:cNvPr>
            <p:cNvCxnSpPr>
              <a:cxnSpLocks/>
              <a:stCxn id="18" idx="2"/>
            </p:cNvCxnSpPr>
            <p:nvPr/>
          </p:nvCxnSpPr>
          <p:spPr>
            <a:xfrm>
              <a:off x="3125608" y="3950630"/>
              <a:ext cx="36297" cy="29732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52D543-BE33-46DC-A506-2A951F2FE82A}"/>
                </a:ext>
              </a:extLst>
            </p:cNvPr>
            <p:cNvSpPr txBox="1"/>
            <p:nvPr/>
          </p:nvSpPr>
          <p:spPr>
            <a:xfrm>
              <a:off x="2339752" y="3673631"/>
              <a:ext cx="1571712" cy="2769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 err="1"/>
                <a:t>WellSample</a:t>
              </a:r>
              <a:r>
                <a:rPr lang="de-DE" sz="1200" dirty="0"/>
                <a:t> (Image)</a:t>
              </a:r>
              <a:endParaRPr lang="en-US" sz="1200" dirty="0" err="1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1FFF9DC-CF3F-4CE3-AF7A-0EEA57A4A408}"/>
              </a:ext>
            </a:extLst>
          </p:cNvPr>
          <p:cNvCxnSpPr>
            <a:cxnSpLocks/>
          </p:cNvCxnSpPr>
          <p:nvPr/>
        </p:nvCxnSpPr>
        <p:spPr>
          <a:xfrm flipH="1" flipV="1">
            <a:off x="6322159" y="2588515"/>
            <a:ext cx="1639093" cy="75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E434C6C-CF19-420A-BB0C-FA56C85FC2D9}"/>
              </a:ext>
            </a:extLst>
          </p:cNvPr>
          <p:cNvGrpSpPr/>
          <p:nvPr/>
        </p:nvGrpSpPr>
        <p:grpSpPr>
          <a:xfrm>
            <a:off x="7141705" y="1907106"/>
            <a:ext cx="1966799" cy="857043"/>
            <a:chOff x="4693345" y="3529411"/>
            <a:chExt cx="1966799" cy="857043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9EBAAA-1FC9-41B6-B73E-0BD9C606AB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93345" y="3529411"/>
              <a:ext cx="551632" cy="62969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C218D6-B5D0-4AD3-B872-180FB1CE933C}"/>
                </a:ext>
              </a:extLst>
            </p:cNvPr>
            <p:cNvSpPr txBox="1"/>
            <p:nvPr/>
          </p:nvSpPr>
          <p:spPr>
            <a:xfrm>
              <a:off x="5076056" y="4109455"/>
              <a:ext cx="1584088" cy="2769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de-DE" sz="1200" dirty="0" err="1"/>
                <a:t>inherited</a:t>
              </a:r>
              <a:r>
                <a:rPr lang="de-DE" sz="1200" dirty="0"/>
                <a:t> </a:t>
              </a:r>
              <a:r>
                <a:rPr lang="de-DE" sz="1200" dirty="0" err="1"/>
                <a:t>annotation</a:t>
              </a:r>
              <a:endParaRPr lang="en-US" sz="1200" dirty="0" err="1"/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2CA5F3-8700-431B-9455-3077BFCCEB0B}"/>
              </a:ext>
            </a:extLst>
          </p:cNvPr>
          <p:cNvCxnSpPr>
            <a:cxnSpLocks/>
          </p:cNvCxnSpPr>
          <p:nvPr/>
        </p:nvCxnSpPr>
        <p:spPr>
          <a:xfrm flipH="1" flipV="1">
            <a:off x="1514714" y="2211344"/>
            <a:ext cx="429231" cy="50551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9986919-D159-46CE-B0B0-E88C1D6035B3}"/>
              </a:ext>
            </a:extLst>
          </p:cNvPr>
          <p:cNvSpPr txBox="1"/>
          <p:nvPr/>
        </p:nvSpPr>
        <p:spPr>
          <a:xfrm>
            <a:off x="1695235" y="2578362"/>
            <a:ext cx="1685077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de-DE" sz="1200" dirty="0"/>
              <a:t>Run / </a:t>
            </a:r>
            <a:r>
              <a:rPr lang="de-DE" sz="1200" dirty="0" err="1"/>
              <a:t>PlateAcquisition</a:t>
            </a:r>
            <a:endParaRPr lang="en-US" sz="1200" dirty="0" err="1"/>
          </a:p>
        </p:txBody>
      </p:sp>
    </p:spTree>
    <p:extLst>
      <p:ext uri="{BB962C8B-B14F-4D97-AF65-F5344CB8AC3E}">
        <p14:creationId xmlns:p14="http://schemas.microsoft.com/office/powerpoint/2010/main" val="72467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2E14-4700-497D-905A-51BDB3AB1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 </a:t>
            </a:r>
            <a:r>
              <a:rPr lang="de-DE" dirty="0" err="1"/>
              <a:t>case</a:t>
            </a:r>
            <a:r>
              <a:rPr lang="de-DE" dirty="0"/>
              <a:t> n°1: High </a:t>
            </a:r>
            <a:r>
              <a:rPr lang="de-DE" dirty="0" err="1"/>
              <a:t>content</a:t>
            </a:r>
            <a:r>
              <a:rPr lang="de-DE" dirty="0"/>
              <a:t> </a:t>
            </a:r>
            <a:r>
              <a:rPr lang="de-DE" dirty="0" err="1"/>
              <a:t>screening</a:t>
            </a:r>
            <a:r>
              <a:rPr lang="de-DE" dirty="0"/>
              <a:t> </a:t>
            </a:r>
            <a:r>
              <a:rPr lang="de-DE" dirty="0" err="1"/>
              <a:t>figure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6628B-2664-484F-86D1-BA15161D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FB44-0450-454E-A30D-CEC63F6B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28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8AD17B-4A66-4607-86E1-FD2990E76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33825"/>
            <a:ext cx="4620135" cy="3780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2556F8-C3AB-463C-9034-9BB70B6B4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213866"/>
            <a:ext cx="2715739" cy="34200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D2C38A-974B-47C8-8598-371561952FB6}"/>
              </a:ext>
            </a:extLst>
          </p:cNvPr>
          <p:cNvSpPr/>
          <p:nvPr/>
        </p:nvSpPr>
        <p:spPr>
          <a:xfrm>
            <a:off x="927200" y="1318166"/>
            <a:ext cx="216024" cy="35283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EBD69A-856A-485A-B1A2-3E501B792167}"/>
              </a:ext>
            </a:extLst>
          </p:cNvPr>
          <p:cNvSpPr/>
          <p:nvPr/>
        </p:nvSpPr>
        <p:spPr>
          <a:xfrm>
            <a:off x="7252127" y="2307212"/>
            <a:ext cx="42299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14963D-7CA3-40EE-93FE-38EF9E1F6A7E}"/>
              </a:ext>
            </a:extLst>
          </p:cNvPr>
          <p:cNvSpPr/>
          <p:nvPr/>
        </p:nvSpPr>
        <p:spPr>
          <a:xfrm>
            <a:off x="6721190" y="1895483"/>
            <a:ext cx="515105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8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OMERO.iviewer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29</a:t>
            </a:fld>
            <a:endParaRPr lang="de-DE" dirty="0"/>
          </a:p>
        </p:txBody>
      </p:sp>
      <p:pic>
        <p:nvPicPr>
          <p:cNvPr id="6" name="2024-12-04 10-57-38">
            <a:hlinkClick r:id="" action="ppaction://media"/>
            <a:extLst>
              <a:ext uri="{FF2B5EF4-FFF2-40B4-BE49-F238E27FC236}">
                <a16:creationId xmlns:a16="http://schemas.microsoft.com/office/drawing/2014/main" id="{0F5832AA-23AC-4959-B923-438946DB7BB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888" end="68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65839" y="138236"/>
            <a:ext cx="9396695" cy="528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7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38C41FD-8F4A-46B7-8CC3-7DF3723953C4}"/>
              </a:ext>
            </a:extLst>
          </p:cNvPr>
          <p:cNvCxnSpPr>
            <a:cxnSpLocks/>
          </p:cNvCxnSpPr>
          <p:nvPr/>
        </p:nvCxnSpPr>
        <p:spPr>
          <a:xfrm flipV="1">
            <a:off x="6012160" y="1310035"/>
            <a:ext cx="0" cy="952420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DC50F8-193E-4DC9-84B9-2C45CD0C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OMERO API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3E835-C085-4E2D-9D6B-4DFE3396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0A88-8990-46F1-8B72-DA2B1378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30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8A440-0436-40C5-8462-736F146F26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0" r="6069"/>
          <a:stretch/>
        </p:blipFill>
        <p:spPr>
          <a:xfrm>
            <a:off x="5376617" y="538770"/>
            <a:ext cx="1271226" cy="1078178"/>
          </a:xfrm>
          <a:prstGeom prst="rect">
            <a:avLst/>
          </a:prstGeom>
          <a:effectLst>
            <a:glow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26" name="Picture 2" descr="Fiji (software) - Wikipedia">
            <a:extLst>
              <a:ext uri="{FF2B5EF4-FFF2-40B4-BE49-F238E27FC236}">
                <a16:creationId xmlns:a16="http://schemas.microsoft.com/office/drawing/2014/main" id="{653C456D-D4C4-4268-BD2F-EB685A51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174" y="3563020"/>
            <a:ext cx="918671" cy="91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Path · GitHub">
            <a:extLst>
              <a:ext uri="{FF2B5EF4-FFF2-40B4-BE49-F238E27FC236}">
                <a16:creationId xmlns:a16="http://schemas.microsoft.com/office/drawing/2014/main" id="{2D12FC91-68F5-4616-A7B9-92B56B2B2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795" y="3416559"/>
            <a:ext cx="1065132" cy="106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ython - Wikiversity">
            <a:extLst>
              <a:ext uri="{FF2B5EF4-FFF2-40B4-BE49-F238E27FC236}">
                <a16:creationId xmlns:a16="http://schemas.microsoft.com/office/drawing/2014/main" id="{2CC47924-134B-47CF-A811-43817FC4F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589" y="3361797"/>
            <a:ext cx="1220828" cy="122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8BEE369-9DB0-4673-8660-34656338F9C8}"/>
              </a:ext>
            </a:extLst>
          </p:cNvPr>
          <p:cNvCxnSpPr>
            <a:cxnSpLocks/>
            <a:stCxn id="1026" idx="0"/>
          </p:cNvCxnSpPr>
          <p:nvPr/>
        </p:nvCxnSpPr>
        <p:spPr>
          <a:xfrm flipV="1">
            <a:off x="5449510" y="2610600"/>
            <a:ext cx="0" cy="952420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7121C8B-AC39-49EF-A536-40A16877C3D6}"/>
              </a:ext>
            </a:extLst>
          </p:cNvPr>
          <p:cNvCxnSpPr>
            <a:cxnSpLocks/>
            <a:stCxn id="1028" idx="0"/>
          </p:cNvCxnSpPr>
          <p:nvPr/>
        </p:nvCxnSpPr>
        <p:spPr>
          <a:xfrm flipV="1">
            <a:off x="6523361" y="2584104"/>
            <a:ext cx="0" cy="832455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F34A4C-4990-4542-8479-6A89901B576F}"/>
              </a:ext>
            </a:extLst>
          </p:cNvPr>
          <p:cNvCxnSpPr>
            <a:cxnSpLocks/>
          </p:cNvCxnSpPr>
          <p:nvPr/>
        </p:nvCxnSpPr>
        <p:spPr>
          <a:xfrm flipH="1" flipV="1">
            <a:off x="6948264" y="2561281"/>
            <a:ext cx="454796" cy="800516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3F9006DC-7749-48A1-AD3E-D7D50CB82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3240" y="1866108"/>
            <a:ext cx="2136591" cy="7480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C8A85A-EA18-4BF5-9372-92353FDFCE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741" y="1880753"/>
            <a:ext cx="2160380" cy="733445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B83C90F-99F8-4C22-A22E-E4186FB064C6}"/>
              </a:ext>
            </a:extLst>
          </p:cNvPr>
          <p:cNvCxnSpPr>
            <a:stCxn id="38" idx="3"/>
            <a:endCxn id="39" idx="1"/>
          </p:cNvCxnSpPr>
          <p:nvPr/>
        </p:nvCxnSpPr>
        <p:spPr>
          <a:xfrm>
            <a:off x="3369831" y="2240153"/>
            <a:ext cx="1583910" cy="7323"/>
          </a:xfrm>
          <a:prstGeom prst="line">
            <a:avLst/>
          </a:prstGeom>
          <a:ln w="2540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398080A-AA30-42BD-A51F-6DCBD65F212C}"/>
              </a:ext>
            </a:extLst>
          </p:cNvPr>
          <p:cNvSpPr/>
          <p:nvPr/>
        </p:nvSpPr>
        <p:spPr>
          <a:xfrm>
            <a:off x="864852" y="1137716"/>
            <a:ext cx="1370884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OMERO.figure</a:t>
            </a:r>
            <a:endParaRPr lang="en-US" dirty="0">
              <a:solidFill>
                <a:srgbClr val="1E4C87"/>
              </a:solidFill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9162B0B-4A29-4CBD-85AA-2C30B10D2ACD}"/>
              </a:ext>
            </a:extLst>
          </p:cNvPr>
          <p:cNvSpPr/>
          <p:nvPr/>
        </p:nvSpPr>
        <p:spPr>
          <a:xfrm>
            <a:off x="1417708" y="1505087"/>
            <a:ext cx="1720640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OMERO.tagsearch</a:t>
            </a:r>
            <a:endParaRPr lang="en-US" dirty="0">
              <a:solidFill>
                <a:srgbClr val="1E4C87"/>
              </a:solidFill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1CD6658-F4F6-4970-BCDB-A3E62F0BA4C1}"/>
              </a:ext>
            </a:extLst>
          </p:cNvPr>
          <p:cNvSpPr/>
          <p:nvPr/>
        </p:nvSpPr>
        <p:spPr>
          <a:xfrm>
            <a:off x="2305012" y="1138244"/>
            <a:ext cx="1504616" cy="300210"/>
          </a:xfrm>
          <a:prstGeom prst="roundRect">
            <a:avLst/>
          </a:prstGeom>
          <a:solidFill>
            <a:srgbClr val="DAE0E7"/>
          </a:solidFill>
          <a:ln w="22225">
            <a:solidFill>
              <a:srgbClr val="184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4C87"/>
                </a:solidFill>
              </a:rPr>
              <a:t>OMERO.iviewer</a:t>
            </a:r>
            <a:endParaRPr lang="en-US" dirty="0">
              <a:solidFill>
                <a:srgbClr val="1E4C87"/>
              </a:solidFill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18E80D3-51B7-48A9-8B49-FDA408DC6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38" y="2614198"/>
            <a:ext cx="4787091" cy="2234836"/>
          </a:xfrm>
          <a:prstGeom prst="rect">
            <a:avLst/>
          </a:prstGeom>
        </p:spPr>
      </p:pic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6ACA7AE-93D6-4F64-9F35-7B6EF8DBC115}"/>
              </a:ext>
            </a:extLst>
          </p:cNvPr>
          <p:cNvSpPr/>
          <p:nvPr/>
        </p:nvSpPr>
        <p:spPr>
          <a:xfrm>
            <a:off x="7403060" y="1633342"/>
            <a:ext cx="1539099" cy="128726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B1CCCDD-4EC8-4E62-82DB-220897E5DA58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7092421" y="2276973"/>
            <a:ext cx="31063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c 52" descr="Programmer">
            <a:extLst>
              <a:ext uri="{FF2B5EF4-FFF2-40B4-BE49-F238E27FC236}">
                <a16:creationId xmlns:a16="http://schemas.microsoft.com/office/drawing/2014/main" id="{6DE1EAFF-4579-46F6-A229-3B35FC060D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4329" y="-22360"/>
            <a:ext cx="914400" cy="914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0FC4787-B480-49BD-B3DB-1E9AB0DEDD49}"/>
              </a:ext>
            </a:extLst>
          </p:cNvPr>
          <p:cNvSpPr txBox="1"/>
          <p:nvPr/>
        </p:nvSpPr>
        <p:spPr>
          <a:xfrm>
            <a:off x="3985495" y="353500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Bioimage analyst</a:t>
            </a:r>
          </a:p>
        </p:txBody>
      </p:sp>
      <p:pic>
        <p:nvPicPr>
          <p:cNvPr id="29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7E5E8807-D66A-47BE-B878-2E4334B7E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470" y="2296397"/>
            <a:ext cx="494184" cy="49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810DB-5A31-4631-9E49-012ED780AD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9313" y="1733683"/>
            <a:ext cx="494184" cy="5303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65DA2C2-E0D7-46C0-9C08-04C7099B9B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9313" y="2291915"/>
            <a:ext cx="494184" cy="53039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BD32F1C-D594-4CAE-B706-90737CBFA6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24586" y="1733683"/>
            <a:ext cx="494185" cy="53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1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3988A-FB1E-44D9-A1C8-090833D7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OMERO API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451A8-FAF8-411E-9187-163205FD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/>
              <a:t>Pouchin</a:t>
            </a:r>
            <a:r>
              <a:rPr lang="de-DE" dirty="0"/>
              <a:t> et al, </a:t>
            </a:r>
            <a:r>
              <a:rPr lang="en-US" i="1" dirty="0"/>
              <a:t>F1000Research</a:t>
            </a:r>
            <a:r>
              <a:rPr lang="en-US" dirty="0"/>
              <a:t> 2022	     </a:t>
            </a:r>
            <a:r>
              <a:rPr lang="en-US" dirty="0" err="1"/>
              <a:t>Ratamero</a:t>
            </a:r>
            <a:r>
              <a:rPr lang="en-US" dirty="0"/>
              <a:t> et al, </a:t>
            </a:r>
            <a:r>
              <a:rPr lang="en-US" dirty="0" err="1"/>
              <a:t>BioRxiv</a:t>
            </a:r>
            <a:r>
              <a:rPr lang="en-US" dirty="0"/>
              <a:t> 2023	https://github.com/BIOP/qupath-extension-biop-omero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66432-EDA9-4566-80A2-B81DAC01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31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3398B-2640-49F2-B041-28B9D27E1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916" y="1652304"/>
            <a:ext cx="2362718" cy="956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B6E4A2-A10A-4B38-AE82-80A36F9CB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062758"/>
            <a:ext cx="3392155" cy="589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58B1DD-7CA0-4943-BFFA-8697B52B3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95" y="1913893"/>
            <a:ext cx="3237141" cy="301157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B1BAFB-BDE0-4DC7-8006-546AAD3CE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3462553"/>
            <a:ext cx="3841938" cy="1435599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028" name="Picture 4" descr="Fiji: ImageJ, with &quot;Batteries Included&quot;">
            <a:extLst>
              <a:ext uri="{FF2B5EF4-FFF2-40B4-BE49-F238E27FC236}">
                <a16:creationId xmlns:a16="http://schemas.microsoft.com/office/drawing/2014/main" id="{2FCD0758-3D6E-4655-993B-DBCE948AA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01" y="2801429"/>
            <a:ext cx="794598" cy="79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Python - Wikiversity">
            <a:extLst>
              <a:ext uri="{FF2B5EF4-FFF2-40B4-BE49-F238E27FC236}">
                <a16:creationId xmlns:a16="http://schemas.microsoft.com/office/drawing/2014/main" id="{04A8B18F-4600-4253-920B-D0632FDCC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37" y="3464000"/>
            <a:ext cx="926790" cy="9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EC13A2-9CC5-44F8-9C15-BAB5260E829F}"/>
              </a:ext>
            </a:extLst>
          </p:cNvPr>
          <p:cNvSpPr txBox="1"/>
          <p:nvPr/>
        </p:nvSpPr>
        <p:spPr>
          <a:xfrm>
            <a:off x="1281857" y="4610199"/>
            <a:ext cx="2087676" cy="300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omero_macro</a:t>
            </a:r>
            <a:r>
              <a:rPr lang="en-US" dirty="0"/>
              <a:t>-extension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9310BC-F5A2-444B-AC4D-635D31E98878}"/>
              </a:ext>
            </a:extLst>
          </p:cNvPr>
          <p:cNvSpPr txBox="1"/>
          <p:nvPr/>
        </p:nvSpPr>
        <p:spPr>
          <a:xfrm>
            <a:off x="6948264" y="4553147"/>
            <a:ext cx="1008112" cy="3002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ezomero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C4B0B2-F4B2-42A7-9BF7-E2876CF17EF0}"/>
              </a:ext>
            </a:extLst>
          </p:cNvPr>
          <p:cNvGrpSpPr/>
          <p:nvPr/>
        </p:nvGrpSpPr>
        <p:grpSpPr>
          <a:xfrm>
            <a:off x="5342105" y="1355417"/>
            <a:ext cx="1925527" cy="1875853"/>
            <a:chOff x="5342105" y="1355417"/>
            <a:chExt cx="1925527" cy="187585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67DCE3-D510-4A47-AAFE-AF37C4668A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28837" y="1355417"/>
              <a:ext cx="1566855" cy="1567367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BC45D1-690B-43F2-AC52-DBB4AADDE116}"/>
                </a:ext>
              </a:extLst>
            </p:cNvPr>
            <p:cNvSpPr/>
            <p:nvPr/>
          </p:nvSpPr>
          <p:spPr>
            <a:xfrm>
              <a:off x="5342105" y="2931060"/>
              <a:ext cx="1925527" cy="3002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/>
                <a:t>Michele Bortolomeazzi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3161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CE4-09FB-40FE-9791-1C0F57D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results — ROIs &amp; Tables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0A58F9-CD1B-4BB4-8179-7BC92F7C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BF367-D870-487F-BF7E-D232071B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32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AC9EC-57CA-469C-9F90-41A37EA4B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062757"/>
            <a:ext cx="4916099" cy="230425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5370EE0-59DB-40DA-B943-1D7B77EB866E}"/>
              </a:ext>
            </a:extLst>
          </p:cNvPr>
          <p:cNvGrpSpPr/>
          <p:nvPr/>
        </p:nvGrpSpPr>
        <p:grpSpPr>
          <a:xfrm>
            <a:off x="5010159" y="2142877"/>
            <a:ext cx="4037563" cy="2778437"/>
            <a:chOff x="68536" y="2040503"/>
            <a:chExt cx="4037563" cy="27784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5FB1F03-7AEA-427F-AFC1-2F0E60577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157" t="24891" r="15606"/>
            <a:stretch/>
          </p:blipFill>
          <p:spPr>
            <a:xfrm>
              <a:off x="794099" y="2040503"/>
              <a:ext cx="3312000" cy="2778308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06C018-15A3-4A48-8C7E-85B69493F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882" t="24891" r="70310"/>
            <a:stretch/>
          </p:blipFill>
          <p:spPr>
            <a:xfrm>
              <a:off x="433456" y="2040632"/>
              <a:ext cx="360041" cy="2778308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391765-4CCC-4F72-8D14-C67875789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4891" r="94595"/>
            <a:stretch/>
          </p:blipFill>
          <p:spPr>
            <a:xfrm>
              <a:off x="68536" y="2040632"/>
              <a:ext cx="404701" cy="2778308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1811FC7-CDB0-444A-8D3C-47EAD3D41E76}"/>
              </a:ext>
            </a:extLst>
          </p:cNvPr>
          <p:cNvSpPr/>
          <p:nvPr/>
        </p:nvSpPr>
        <p:spPr>
          <a:xfrm>
            <a:off x="5043179" y="2280456"/>
            <a:ext cx="1296144" cy="1980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59B8D9-0933-4425-9A67-3C179C9DA584}"/>
              </a:ext>
            </a:extLst>
          </p:cNvPr>
          <p:cNvSpPr/>
          <p:nvPr/>
        </p:nvSpPr>
        <p:spPr>
          <a:xfrm>
            <a:off x="4787208" y="1350789"/>
            <a:ext cx="108000" cy="12599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3A0F3-F6D9-4B96-BB4C-24B3CB3B9AB9}"/>
              </a:ext>
            </a:extLst>
          </p:cNvPr>
          <p:cNvSpPr/>
          <p:nvPr/>
        </p:nvSpPr>
        <p:spPr>
          <a:xfrm>
            <a:off x="5010159" y="2142877"/>
            <a:ext cx="4037563" cy="2742741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3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A249A0-8E4F-4F57-8C41-C36C213132ED}"/>
              </a:ext>
            </a:extLst>
          </p:cNvPr>
          <p:cNvGrpSpPr/>
          <p:nvPr/>
        </p:nvGrpSpPr>
        <p:grpSpPr>
          <a:xfrm>
            <a:off x="6556144" y="1553627"/>
            <a:ext cx="888363" cy="668943"/>
            <a:chOff x="6127350" y="2445399"/>
            <a:chExt cx="1939288" cy="157645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FC55152-C964-45BA-B765-ED78A25BD4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6147900" y="2892986"/>
              <a:ext cx="600282" cy="54500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A94F180-7C4D-4DF8-9AAF-7B1FE34162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6807128" y="2882731"/>
              <a:ext cx="600282" cy="54500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0CD58DA-4738-4C83-A308-03BB170E0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7466356" y="2879323"/>
              <a:ext cx="600282" cy="54500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989DBA1-5C67-45D7-9605-ACAE6D29E3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6154869" y="3475957"/>
              <a:ext cx="600282" cy="545001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84CBFB6-3375-430B-88EB-C960C91ECE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6807128" y="3476854"/>
              <a:ext cx="600282" cy="54500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E621BA3-89E9-4534-B06A-1581A53B0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387"/>
            <a:stretch/>
          </p:blipFill>
          <p:spPr>
            <a:xfrm>
              <a:off x="7466357" y="3476841"/>
              <a:ext cx="600281" cy="54500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4D335B-3F20-42B6-A04C-09A07461B2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1057"/>
            <a:stretch/>
          </p:blipFill>
          <p:spPr>
            <a:xfrm>
              <a:off x="6127350" y="2445399"/>
              <a:ext cx="600281" cy="537650"/>
            </a:xfrm>
            <a:prstGeom prst="rect">
              <a:avLst/>
            </a:prstGeom>
          </p:spPr>
        </p:pic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20B0EFC-16A2-4847-9260-3427249350FF}"/>
              </a:ext>
            </a:extLst>
          </p:cNvPr>
          <p:cNvCxnSpPr>
            <a:cxnSpLocks/>
          </p:cNvCxnSpPr>
          <p:nvPr/>
        </p:nvCxnSpPr>
        <p:spPr>
          <a:xfrm>
            <a:off x="4492154" y="2358977"/>
            <a:ext cx="1307621" cy="1629623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9183DA0-D83D-42DD-A452-CCB249049F45}"/>
              </a:ext>
            </a:extLst>
          </p:cNvPr>
          <p:cNvSpPr/>
          <p:nvPr/>
        </p:nvSpPr>
        <p:spPr>
          <a:xfrm>
            <a:off x="6376322" y="1853860"/>
            <a:ext cx="1224136" cy="45232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1C6F240-54FC-410E-8288-50E5CD1DECBC}"/>
              </a:ext>
            </a:extLst>
          </p:cNvPr>
          <p:cNvSpPr/>
          <p:nvPr/>
        </p:nvSpPr>
        <p:spPr>
          <a:xfrm>
            <a:off x="6129230" y="1319203"/>
            <a:ext cx="1224136" cy="45232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key-value pairs</a:t>
            </a:r>
          </a:p>
        </p:txBody>
      </p:sp>
      <p:pic>
        <p:nvPicPr>
          <p:cNvPr id="34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D334297B-DAC8-4FAA-BAA0-ED56E535E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25" y="1891276"/>
            <a:ext cx="494184" cy="49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notation Points">
            <a:extLst>
              <a:ext uri="{FF2B5EF4-FFF2-40B4-BE49-F238E27FC236}">
                <a16:creationId xmlns:a16="http://schemas.microsoft.com/office/drawing/2014/main" id="{39507809-175E-4C94-A115-C24B7655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" y="990550"/>
            <a:ext cx="4356435" cy="39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DC50F8-193E-4DC9-84B9-2C45CD0C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everything together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3E835-C085-4E2D-9D6B-4DFE3396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b="1" dirty="0"/>
              <a:t>https://ome-model.readthedocs.io/en/stable/developers/model-overview.html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0A88-8990-46F1-8B72-DA2B1378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33</a:t>
            </a:fld>
            <a:endParaRPr lang="de-DE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871FB67-26B5-40AE-9DC4-DFFD0FCFB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3032" y="1209989"/>
            <a:ext cx="494184" cy="53039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45CDEEC-917F-4E32-B98C-53872A308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366" y="1456524"/>
            <a:ext cx="494184" cy="53039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93F8EDC-A2B1-46FF-B434-F7E935701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0123" y="2093779"/>
            <a:ext cx="494185" cy="530396"/>
          </a:xfrm>
          <a:prstGeom prst="rect">
            <a:avLst/>
          </a:prstGeom>
        </p:spPr>
      </p:pic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EC15B0F-3622-46AE-A8D0-9289604C276D}"/>
              </a:ext>
            </a:extLst>
          </p:cNvPr>
          <p:cNvSpPr/>
          <p:nvPr/>
        </p:nvSpPr>
        <p:spPr>
          <a:xfrm>
            <a:off x="6603032" y="4145811"/>
            <a:ext cx="1224136" cy="45232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ROIs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DAB981C-66F3-4385-834F-C89AC0C68F03}"/>
              </a:ext>
            </a:extLst>
          </p:cNvPr>
          <p:cNvSpPr/>
          <p:nvPr/>
        </p:nvSpPr>
        <p:spPr>
          <a:xfrm>
            <a:off x="6550109" y="3532678"/>
            <a:ext cx="1404970" cy="45232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measurements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8A440-0436-40C5-8462-736F146F26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120" r="6069"/>
          <a:stretch/>
        </p:blipFill>
        <p:spPr>
          <a:xfrm>
            <a:off x="3856541" y="1568650"/>
            <a:ext cx="1271226" cy="1078178"/>
          </a:xfrm>
          <a:prstGeom prst="rect">
            <a:avLst/>
          </a:prstGeom>
          <a:effectLst>
            <a:glow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E1F7078-4ADC-41DE-8FA2-58AD7AC346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2330472" y="1272777"/>
            <a:ext cx="1080120" cy="10530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3C55572-D7E6-46BC-820D-81BB669D2B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821364" y="4045950"/>
            <a:ext cx="615731" cy="6002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5FFA70-1FE7-4C1D-ACF8-47433F113532}"/>
              </a:ext>
            </a:extLst>
          </p:cNvPr>
          <p:cNvSpPr/>
          <p:nvPr/>
        </p:nvSpPr>
        <p:spPr>
          <a:xfrm>
            <a:off x="132312" y="1672689"/>
            <a:ext cx="958920" cy="4088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 descr="Fiji (software) - Wikipedia">
            <a:extLst>
              <a:ext uri="{FF2B5EF4-FFF2-40B4-BE49-F238E27FC236}">
                <a16:creationId xmlns:a16="http://schemas.microsoft.com/office/drawing/2014/main" id="{A3F52AB1-3787-4073-84E1-B53DC6F0B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07" y="3383528"/>
            <a:ext cx="918671" cy="91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Graphic 56" descr="Programmer">
            <a:extLst>
              <a:ext uri="{FF2B5EF4-FFF2-40B4-BE49-F238E27FC236}">
                <a16:creationId xmlns:a16="http://schemas.microsoft.com/office/drawing/2014/main" id="{E3723E76-E96E-4D4A-ABEC-C87DB922CD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93881" y="3581024"/>
            <a:ext cx="914400" cy="914400"/>
          </a:xfrm>
          <a:prstGeom prst="rect">
            <a:avLst/>
          </a:prstGeom>
        </p:spPr>
      </p:pic>
      <p:pic>
        <p:nvPicPr>
          <p:cNvPr id="58" name="Graphic 57" descr="Scientist">
            <a:extLst>
              <a:ext uri="{FF2B5EF4-FFF2-40B4-BE49-F238E27FC236}">
                <a16:creationId xmlns:a16="http://schemas.microsoft.com/office/drawing/2014/main" id="{66914D18-C2CE-4D89-BB8E-1BB8FA3C56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93881" y="1342505"/>
            <a:ext cx="914400" cy="914400"/>
          </a:xfrm>
          <a:prstGeom prst="rect">
            <a:avLst/>
          </a:prstGeom>
        </p:spPr>
      </p:pic>
      <p:pic>
        <p:nvPicPr>
          <p:cNvPr id="59" name="Graphic 58" descr="Office worker">
            <a:extLst>
              <a:ext uri="{FF2B5EF4-FFF2-40B4-BE49-F238E27FC236}">
                <a16:creationId xmlns:a16="http://schemas.microsoft.com/office/drawing/2014/main" id="{24E4B463-820D-4E40-B029-6D9AC7C147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90102" y="2358977"/>
            <a:ext cx="914400" cy="9144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E27DB82-F6D0-47F7-803F-208CAB78C300}"/>
              </a:ext>
            </a:extLst>
          </p:cNvPr>
          <p:cNvSpPr/>
          <p:nvPr/>
        </p:nvSpPr>
        <p:spPr>
          <a:xfrm>
            <a:off x="135248" y="3220164"/>
            <a:ext cx="4046446" cy="4088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564133B-C805-452A-9D85-7285E0425A28}"/>
              </a:ext>
            </a:extLst>
          </p:cNvPr>
          <p:cNvSpPr/>
          <p:nvPr/>
        </p:nvSpPr>
        <p:spPr>
          <a:xfrm>
            <a:off x="140776" y="4612422"/>
            <a:ext cx="2059724" cy="2208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CC576E-DDE3-492B-9CF6-1F19356D6EE4}"/>
              </a:ext>
            </a:extLst>
          </p:cNvPr>
          <p:cNvSpPr/>
          <p:nvPr/>
        </p:nvSpPr>
        <p:spPr>
          <a:xfrm>
            <a:off x="138324" y="2839142"/>
            <a:ext cx="2059724" cy="20983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6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8656E-6 L -0.19792 0.0147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74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3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4587E-6 L -0.24913 0.12485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65" y="622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63625E-6 L -0.3625 0.07244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25" y="360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55117E-6 L -0.27604 -0.0468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23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81134E-6 L -0.27326 0.03391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63" y="16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3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44143E-6 L -0.27292 0.0169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83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65228E-6 L -0.24583 0.11529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576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0" dur="3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74723E-6 L -0.30174 -0.31658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87" y="-1584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1122E-6 L -0.29757 -0.43773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-2188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0" dur="3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0" grpId="0" animBg="1"/>
      <p:bldP spid="50" grpId="1" animBg="1"/>
      <p:bldP spid="48" grpId="0" animBg="1"/>
      <p:bldP spid="48" grpId="1" animBg="1"/>
      <p:bldP spid="49" grpId="0" animBg="1"/>
      <p:bldP spid="49" grpId="1" animBg="1"/>
      <p:bldP spid="11" grpId="0" animBg="1"/>
      <p:bldP spid="11" grpId="1" animBg="1"/>
      <p:bldP spid="31" grpId="0" animBg="1"/>
      <p:bldP spid="31" grpId="1" animBg="1"/>
      <p:bldP spid="32" grpId="0" animBg="1"/>
      <p:bldP spid="32" grpId="1" animBg="1"/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1F49B06-FBC0-4A32-BB47-C8D427D8CA5B}"/>
              </a:ext>
            </a:extLst>
          </p:cNvPr>
          <p:cNvCxnSpPr>
            <a:cxnSpLocks/>
            <a:stCxn id="8" idx="2"/>
            <a:endCxn id="3074" idx="0"/>
          </p:cNvCxnSpPr>
          <p:nvPr/>
        </p:nvCxnSpPr>
        <p:spPr>
          <a:xfrm flipH="1">
            <a:off x="1426061" y="2862957"/>
            <a:ext cx="2274" cy="104827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DC50F8-193E-4DC9-84B9-2C45CD0C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management - Road to data science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3E835-C085-4E2D-9D6B-4DFE3396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0A88-8990-46F1-8B72-DA2B1378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34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8A440-0436-40C5-8462-736F146F26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0" r="6069"/>
          <a:stretch/>
        </p:blipFill>
        <p:spPr>
          <a:xfrm>
            <a:off x="372902" y="1072646"/>
            <a:ext cx="2110866" cy="1790311"/>
          </a:xfrm>
          <a:prstGeom prst="rect">
            <a:avLst/>
          </a:prstGeom>
          <a:effectLst>
            <a:glow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" name="Picture 6" descr="Python - Wikiversity">
            <a:extLst>
              <a:ext uri="{FF2B5EF4-FFF2-40B4-BE49-F238E27FC236}">
                <a16:creationId xmlns:a16="http://schemas.microsoft.com/office/drawing/2014/main" id="{64B86C25-BB39-4F48-9050-97897B162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82" y="3120454"/>
            <a:ext cx="786538" cy="78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ile:Pandas logo.svg - Wikipedia">
            <a:extLst>
              <a:ext uri="{FF2B5EF4-FFF2-40B4-BE49-F238E27FC236}">
                <a16:creationId xmlns:a16="http://schemas.microsoft.com/office/drawing/2014/main" id="{79790294-3B3E-4AB1-AADF-5FC37FA2D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0" y="3911227"/>
            <a:ext cx="1829941" cy="73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EE04127-7741-4935-9FCD-106FD2171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6237" y="1278781"/>
            <a:ext cx="1934257" cy="5547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10FBFD-4AAB-4C4D-A926-0622F966117F}"/>
              </a:ext>
            </a:extLst>
          </p:cNvPr>
          <p:cNvSpPr txBox="1"/>
          <p:nvPr/>
        </p:nvSpPr>
        <p:spPr>
          <a:xfrm>
            <a:off x="2572609" y="1076855"/>
            <a:ext cx="3371674" cy="923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row per </a:t>
            </a:r>
          </a:p>
          <a:p>
            <a:r>
              <a:rPr lang="en-US" dirty="0"/>
              <a:t>ROI / Image / Dataset / Condition</a:t>
            </a:r>
          </a:p>
          <a:p>
            <a:endParaRPr lang="en-US" dirty="0"/>
          </a:p>
          <a:p>
            <a:r>
              <a:rPr lang="en-US" dirty="0"/>
              <a:t>One column per measurement / property </a:t>
            </a:r>
          </a:p>
        </p:txBody>
      </p:sp>
      <p:pic>
        <p:nvPicPr>
          <p:cNvPr id="32" name="Picture 4" descr="../_images/scatterplot_matrix.png">
            <a:extLst>
              <a:ext uri="{FF2B5EF4-FFF2-40B4-BE49-F238E27FC236}">
                <a16:creationId xmlns:a16="http://schemas.microsoft.com/office/drawing/2014/main" id="{89A6BCDE-F5E8-4BCF-BD99-7443D2015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099" y="2033353"/>
            <a:ext cx="2991012" cy="264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A88445A2-5BFA-43A1-9A41-3924F92F9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1162" y="2000698"/>
            <a:ext cx="2991011" cy="21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4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FAFA01A-4336-4C33-AFB4-9EAD5C2A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CF8CD75-853D-4E87-85E7-FED01010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882EAA44-67E8-47BB-9D50-268756FE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9E16B16-B350-4B15-90C8-5AD34F364A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Data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throughout</a:t>
            </a:r>
            <a:r>
              <a:rPr lang="de-DE" dirty="0"/>
              <a:t> a </a:t>
            </a:r>
            <a:r>
              <a:rPr lang="de-DE" dirty="0" err="1"/>
              <a:t>project</a:t>
            </a:r>
            <a:endParaRPr lang="de-DE" dirty="0"/>
          </a:p>
          <a:p>
            <a:pPr lvl="1"/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leaders</a:t>
            </a:r>
            <a:endParaRPr lang="de-DE" dirty="0"/>
          </a:p>
          <a:p>
            <a:pPr lvl="1"/>
            <a:r>
              <a:rPr lang="de-DE" dirty="0" err="1"/>
              <a:t>experimenters</a:t>
            </a:r>
            <a:endParaRPr lang="de-DE" dirty="0"/>
          </a:p>
          <a:p>
            <a:pPr lvl="1"/>
            <a:r>
              <a:rPr lang="de-DE" dirty="0" err="1"/>
              <a:t>bioimage</a:t>
            </a:r>
            <a:r>
              <a:rPr lang="de-DE" dirty="0"/>
              <a:t> </a:t>
            </a:r>
            <a:r>
              <a:rPr lang="de-DE" dirty="0" err="1"/>
              <a:t>analysts</a:t>
            </a:r>
            <a:endParaRPr lang="de-DE" dirty="0"/>
          </a:p>
          <a:p>
            <a:endParaRPr lang="de-DE" dirty="0"/>
          </a:p>
          <a:p>
            <a:r>
              <a:rPr lang="de-DE" dirty="0"/>
              <a:t>Data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ability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explore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lvl="1"/>
            <a:r>
              <a:rPr lang="de-DE" dirty="0"/>
              <a:t>remote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- </a:t>
            </a:r>
            <a:r>
              <a:rPr lang="de-DE" dirty="0" err="1"/>
              <a:t>sharing</a:t>
            </a:r>
            <a:r>
              <a:rPr lang="de-DE" dirty="0"/>
              <a:t> links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files</a:t>
            </a:r>
            <a:endParaRPr lang="de-DE" dirty="0"/>
          </a:p>
          <a:p>
            <a:pPr lvl="1"/>
            <a:r>
              <a:rPr lang="de-DE" dirty="0" err="1"/>
              <a:t>traceability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acquisition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  <a:p>
            <a:pPr lvl="1"/>
            <a:r>
              <a:rPr lang="de-DE" dirty="0" err="1"/>
              <a:t>extensions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: </a:t>
            </a:r>
            <a:r>
              <a:rPr lang="de-DE" dirty="0" err="1"/>
              <a:t>OMERO.figure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80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C03CF-D517-49DC-AADA-54E69E93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15D73C-31EE-4C80-9A61-1DCE59FD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1079D-6668-4E7E-B010-ECDFB0096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36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95108-72C2-42AD-8F0A-712C9DCEF8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8019" y="1138632"/>
            <a:ext cx="2995829" cy="3680308"/>
          </a:xfrm>
        </p:spPr>
        <p:txBody>
          <a:bodyPr/>
          <a:lstStyle/>
          <a:p>
            <a:r>
              <a:rPr lang="en-US" sz="1400" dirty="0"/>
              <a:t>Center for Advanced imaging</a:t>
            </a:r>
          </a:p>
          <a:p>
            <a:pPr lvl="1"/>
            <a:r>
              <a:rPr lang="en-US" sz="1200" dirty="0"/>
              <a:t>Stefanie Weidtkamp-Peters</a:t>
            </a:r>
          </a:p>
          <a:p>
            <a:pPr lvl="1"/>
            <a:r>
              <a:rPr lang="en-US" sz="1200" dirty="0"/>
              <a:t>Susanne Klichowski</a:t>
            </a:r>
          </a:p>
          <a:p>
            <a:pPr lvl="1"/>
            <a:r>
              <a:rPr lang="en-US" sz="1200" dirty="0"/>
              <a:t>Sebastian Hänsch</a:t>
            </a:r>
          </a:p>
          <a:p>
            <a:pPr lvl="1"/>
            <a:r>
              <a:rPr lang="en-US" sz="1200" dirty="0"/>
              <a:t>Miriam Bäumers</a:t>
            </a:r>
          </a:p>
          <a:p>
            <a:pPr lvl="1"/>
            <a:r>
              <a:rPr lang="en-US" sz="1200" dirty="0"/>
              <a:t>Anna Hamacher</a:t>
            </a:r>
          </a:p>
          <a:p>
            <a:pPr lvl="1"/>
            <a:r>
              <a:rPr lang="en-US" sz="1200" dirty="0"/>
              <a:t>Jessica Hausmann</a:t>
            </a:r>
          </a:p>
          <a:p>
            <a:pPr lvl="1"/>
            <a:r>
              <a:rPr lang="en-US" sz="1200" dirty="0"/>
              <a:t>Steffen Köhler</a:t>
            </a:r>
          </a:p>
          <a:p>
            <a:pPr lvl="1"/>
            <a:r>
              <a:rPr lang="en-US" sz="1200" dirty="0"/>
              <a:t>Sarah Loeck</a:t>
            </a:r>
          </a:p>
          <a:p>
            <a:pPr lvl="1"/>
            <a:r>
              <a:rPr lang="en-US" sz="1200" dirty="0"/>
              <a:t>Manuel Anlauf</a:t>
            </a:r>
          </a:p>
          <a:p>
            <a:pPr lvl="1"/>
            <a:r>
              <a:rPr lang="en-US" sz="1200" dirty="0"/>
              <a:t>Vanessa Fuchs</a:t>
            </a:r>
          </a:p>
          <a:p>
            <a:pPr lvl="1"/>
            <a:r>
              <a:rPr lang="en-US" sz="1200" dirty="0"/>
              <a:t>Ksenia Krooß</a:t>
            </a:r>
          </a:p>
          <a:p>
            <a:pPr lvl="1"/>
            <a:r>
              <a:rPr lang="en-US" sz="1200" dirty="0"/>
              <a:t>Katharina Schmitz</a:t>
            </a:r>
          </a:p>
          <a:p>
            <a:pPr lvl="1"/>
            <a:r>
              <a:rPr lang="en-US" sz="1200" dirty="0"/>
              <a:t>Tehmina Enayat</a:t>
            </a:r>
          </a:p>
          <a:p>
            <a:pPr lvl="1"/>
            <a:r>
              <a:rPr lang="en-US" sz="1200" dirty="0"/>
              <a:t>Fiona </a:t>
            </a:r>
            <a:r>
              <a:rPr lang="en-US" sz="1200" dirty="0" err="1"/>
              <a:t>Heimes</a:t>
            </a:r>
            <a:endParaRPr lang="en-US" sz="1200" dirty="0"/>
          </a:p>
          <a:p>
            <a:endParaRPr lang="en-US" sz="14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0CAF5FB-22FA-435D-9E24-C8C6A80D9E0F}"/>
              </a:ext>
            </a:extLst>
          </p:cNvPr>
          <p:cNvSpPr txBox="1">
            <a:spLocks/>
          </p:cNvSpPr>
          <p:nvPr/>
        </p:nvSpPr>
        <p:spPr>
          <a:xfrm>
            <a:off x="3298126" y="1146588"/>
            <a:ext cx="2995829" cy="3680308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I3D:bio</a:t>
            </a:r>
          </a:p>
          <a:p>
            <a:pPr lvl="1"/>
            <a:r>
              <a:rPr lang="en-US" sz="1200" dirty="0"/>
              <a:t>Christian Schmidt</a:t>
            </a:r>
          </a:p>
          <a:p>
            <a:pPr lvl="1"/>
            <a:r>
              <a:rPr lang="en-US" sz="1200" dirty="0"/>
              <a:t>Susanne Kunis</a:t>
            </a:r>
          </a:p>
          <a:p>
            <a:pPr lvl="1"/>
            <a:r>
              <a:rPr lang="en-US" sz="1200" dirty="0"/>
              <a:t>Julia Dohle</a:t>
            </a:r>
          </a:p>
          <a:p>
            <a:pPr lvl="1"/>
            <a:r>
              <a:rPr lang="en-US" sz="1200" dirty="0"/>
              <a:t>Elisa </a:t>
            </a:r>
            <a:r>
              <a:rPr lang="en-US" sz="1200" dirty="0" err="1"/>
              <a:t>Ferrando</a:t>
            </a:r>
            <a:r>
              <a:rPr lang="en-US" sz="1200" dirty="0"/>
              <a:t>-May</a:t>
            </a:r>
          </a:p>
          <a:p>
            <a:pPr lvl="1"/>
            <a:r>
              <a:rPr lang="en-US" sz="1200" dirty="0"/>
              <a:t>Roland Nitschke</a:t>
            </a:r>
          </a:p>
          <a:p>
            <a:pPr lvl="1"/>
            <a:r>
              <a:rPr lang="en-US" sz="1200" dirty="0"/>
              <a:t>Tobias Wernet</a:t>
            </a:r>
          </a:p>
          <a:p>
            <a:pPr lvl="1"/>
            <a:endParaRPr lang="en-US" sz="1200" dirty="0"/>
          </a:p>
          <a:p>
            <a:endParaRPr lang="en-US" sz="1400" dirty="0"/>
          </a:p>
        </p:txBody>
      </p:sp>
      <p:pic>
        <p:nvPicPr>
          <p:cNvPr id="8" name="Picture 2" descr="https://www.cai.hhu.de/fileadmin/_processed_/4/b/csm_Logo_f6b233e699.jpg">
            <a:extLst>
              <a:ext uri="{FF2B5EF4-FFF2-40B4-BE49-F238E27FC236}">
                <a16:creationId xmlns:a16="http://schemas.microsoft.com/office/drawing/2014/main" id="{B12F9FBE-128D-413A-A995-637606776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796" y="3121217"/>
            <a:ext cx="229751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1403">
            <a:extLst>
              <a:ext uri="{FF2B5EF4-FFF2-40B4-BE49-F238E27FC236}">
                <a16:creationId xmlns:a16="http://schemas.microsoft.com/office/drawing/2014/main" id="{E67AA12C-5A31-4695-8D58-63377FC51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" t="32846" r="-298" b="37917"/>
          <a:stretch>
            <a:fillRect/>
          </a:stretch>
        </p:blipFill>
        <p:spPr bwMode="auto">
          <a:xfrm>
            <a:off x="3562173" y="4246256"/>
            <a:ext cx="2304256" cy="37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Picture 5" descr="GerBI_Logo_396px">
            <a:extLst>
              <a:ext uri="{FF2B5EF4-FFF2-40B4-BE49-F238E27FC236}">
                <a16:creationId xmlns:a16="http://schemas.microsoft.com/office/drawing/2014/main" id="{9C9B1423-EDBB-44BE-ACAF-350B7024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238" y="3724588"/>
            <a:ext cx="2304256" cy="74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3F5C00B8-581A-4EDB-8E7E-7833ABF11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154" y="3168267"/>
            <a:ext cx="978345" cy="98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E2097A-ABF4-4F4D-8378-B2017A032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439" y="2470391"/>
            <a:ext cx="2335569" cy="729480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65EDA0F-4B2B-487A-A563-B7EBD47F9EBF}"/>
              </a:ext>
            </a:extLst>
          </p:cNvPr>
          <p:cNvSpPr txBox="1">
            <a:spLocks/>
          </p:cNvSpPr>
          <p:nvPr/>
        </p:nvSpPr>
        <p:spPr>
          <a:xfrm>
            <a:off x="6125344" y="1137220"/>
            <a:ext cx="2995829" cy="3680308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6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47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67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 2" panose="05020102010507070707" pitchFamily="18" charset="2"/>
              <a:buChar char="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Many more</a:t>
            </a:r>
          </a:p>
          <a:p>
            <a:pPr lvl="1"/>
            <a:r>
              <a:rPr lang="en-US" sz="1200" dirty="0"/>
              <a:t>German </a:t>
            </a:r>
            <a:r>
              <a:rPr lang="en-US" sz="1200" dirty="0" err="1"/>
              <a:t>BioImaging</a:t>
            </a:r>
            <a:endParaRPr lang="en-US" sz="1200" dirty="0"/>
          </a:p>
          <a:p>
            <a:pPr lvl="1"/>
            <a:r>
              <a:rPr lang="en-US" sz="1200" dirty="0"/>
              <a:t>NFDI4BIOIMAGE</a:t>
            </a:r>
          </a:p>
          <a:p>
            <a:pPr lvl="1"/>
            <a:r>
              <a:rPr lang="en-US" sz="1200" dirty="0"/>
              <a:t>OME team</a:t>
            </a:r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6530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633882-3764-4021-8F48-22A9D74884B0}"/>
              </a:ext>
            </a:extLst>
          </p:cNvPr>
          <p:cNvSpPr/>
          <p:nvPr/>
        </p:nvSpPr>
        <p:spPr>
          <a:xfrm>
            <a:off x="406957" y="245960"/>
            <a:ext cx="8573997" cy="1531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3" name="AutoShape 79">
            <a:extLst>
              <a:ext uri="{FF2B5EF4-FFF2-40B4-BE49-F238E27FC236}">
                <a16:creationId xmlns:a16="http://schemas.microsoft.com/office/drawing/2014/main" id="{178C43A6-E120-4A86-8E0D-2CB2D084464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56044" y="4151466"/>
            <a:ext cx="3560445" cy="0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102" name="AutoShape 78">
            <a:extLst>
              <a:ext uri="{FF2B5EF4-FFF2-40B4-BE49-F238E27FC236}">
                <a16:creationId xmlns:a16="http://schemas.microsoft.com/office/drawing/2014/main" id="{86D0681B-6B84-41BC-BA05-ECA1D62B4C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2324" y="3636639"/>
            <a:ext cx="2332673" cy="0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38661E56-6917-4BDC-9D26-A5DD61F15FE3}"/>
              </a:ext>
            </a:extLst>
          </p:cNvPr>
          <p:cNvGrpSpPr/>
          <p:nvPr/>
        </p:nvGrpSpPr>
        <p:grpSpPr>
          <a:xfrm>
            <a:off x="6874980" y="2631751"/>
            <a:ext cx="1993583" cy="1768317"/>
            <a:chOff x="9166640" y="3877632"/>
            <a:chExt cx="2658110" cy="2357756"/>
          </a:xfrm>
        </p:grpSpPr>
        <p:sp>
          <p:nvSpPr>
            <p:cNvPr id="62" name="AutoShape 80">
              <a:extLst>
                <a:ext uri="{FF2B5EF4-FFF2-40B4-BE49-F238E27FC236}">
                  <a16:creationId xmlns:a16="http://schemas.microsoft.com/office/drawing/2014/main" id="{209EC7B2-FFB8-4324-8483-E8641FAA7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6640" y="3877632"/>
              <a:ext cx="2658110" cy="23577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pic>
          <p:nvPicPr>
            <p:cNvPr id="1105" name="Picture 81">
              <a:extLst>
                <a:ext uri="{FF2B5EF4-FFF2-40B4-BE49-F238E27FC236}">
                  <a16:creationId xmlns:a16="http://schemas.microsoft.com/office/drawing/2014/main" id="{9EEC65E0-ADB1-4E0A-B6CC-2AC3F7561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3490" y="4085912"/>
              <a:ext cx="1202690" cy="1062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107" name="Picture 83">
              <a:extLst>
                <a:ext uri="{FF2B5EF4-FFF2-40B4-BE49-F238E27FC236}">
                  <a16:creationId xmlns:a16="http://schemas.microsoft.com/office/drawing/2014/main" id="{6F986F78-8BB7-4D7B-B9DD-733CA37902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5870" y="4117027"/>
              <a:ext cx="1118235" cy="10140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081" name="Text Box 139">
              <a:extLst>
                <a:ext uri="{FF2B5EF4-FFF2-40B4-BE49-F238E27FC236}">
                  <a16:creationId xmlns:a16="http://schemas.microsoft.com/office/drawing/2014/main" id="{2E1D9220-7688-4A75-8D9F-A3D4BDD00E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30775" y="3915097"/>
              <a:ext cx="1114425" cy="201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>
                  <a:solidFill>
                    <a:srgbClr val="000000"/>
                  </a:solidFill>
                  <a:latin typeface="Calibri" panose="020F0502020204030204" pitchFamily="34" charset="0"/>
                </a:rPr>
                <a:t>Fiji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  <p:sp>
          <p:nvSpPr>
            <p:cNvPr id="1082" name="Text Box 140">
              <a:extLst>
                <a:ext uri="{FF2B5EF4-FFF2-40B4-BE49-F238E27FC236}">
                  <a16:creationId xmlns:a16="http://schemas.microsoft.com/office/drawing/2014/main" id="{E559077C-DD75-442C-A3B0-C5751E6DE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58865" y="3915097"/>
              <a:ext cx="1115060" cy="201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>
                  <a:solidFill>
                    <a:srgbClr val="000000"/>
                  </a:solidFill>
                  <a:latin typeface="Calibri" panose="020F0502020204030204" pitchFamily="34" charset="0"/>
                </a:rPr>
                <a:t>napari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</p:grpSp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8887A343-1458-4C94-AAF8-ADA6990619EB}"/>
              </a:ext>
            </a:extLst>
          </p:cNvPr>
          <p:cNvGrpSpPr/>
          <p:nvPr/>
        </p:nvGrpSpPr>
        <p:grpSpPr>
          <a:xfrm>
            <a:off x="3523534" y="1662937"/>
            <a:ext cx="3559969" cy="151448"/>
            <a:chOff x="4698045" y="2213016"/>
            <a:chExt cx="4746625" cy="201930"/>
          </a:xfrm>
        </p:grpSpPr>
        <p:cxnSp>
          <p:nvCxnSpPr>
            <p:cNvPr id="1027" name="AutoShape 3">
              <a:extLst>
                <a:ext uri="{FF2B5EF4-FFF2-40B4-BE49-F238E27FC236}">
                  <a16:creationId xmlns:a16="http://schemas.microsoft.com/office/drawing/2014/main" id="{15F003C2-0511-4F53-9B4D-838C22D7C0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698045" y="2220001"/>
              <a:ext cx="4746625" cy="0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38" name="Text Box 56">
              <a:extLst>
                <a:ext uri="{FF2B5EF4-FFF2-40B4-BE49-F238E27FC236}">
                  <a16:creationId xmlns:a16="http://schemas.microsoft.com/office/drawing/2014/main" id="{F2FF901D-D26A-4F6A-9E52-0AF9F984D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9470" y="2213016"/>
              <a:ext cx="1115060" cy="201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90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network</a:t>
              </a:r>
              <a:endParaRPr lang="en-US" altLang="en-US" sz="675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026" name="AutoShape 2">
            <a:extLst>
              <a:ext uri="{FF2B5EF4-FFF2-40B4-BE49-F238E27FC236}">
                <a16:creationId xmlns:a16="http://schemas.microsoft.com/office/drawing/2014/main" id="{621C0B9E-AB80-4B1B-A215-91E997E3DC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9864" y="1732470"/>
            <a:ext cx="602933" cy="0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4" name="AutoShape 4">
            <a:extLst>
              <a:ext uri="{FF2B5EF4-FFF2-40B4-BE49-F238E27FC236}">
                <a16:creationId xmlns:a16="http://schemas.microsoft.com/office/drawing/2014/main" id="{BA0A3DA6-456C-489E-B9F8-F23C4519E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333" y="530415"/>
            <a:ext cx="1993106" cy="176831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6" name="AutoShape 9">
            <a:extLst>
              <a:ext uri="{FF2B5EF4-FFF2-40B4-BE49-F238E27FC236}">
                <a16:creationId xmlns:a16="http://schemas.microsoft.com/office/drawing/2014/main" id="{780BA8A7-802C-41F1-B88C-38EF6F2F1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85" y="526001"/>
            <a:ext cx="4025265" cy="176831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421179C5-9032-4A3D-BDA8-21600EADC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50" y="245960"/>
            <a:ext cx="2038350" cy="21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500" dirty="0">
                <a:solidFill>
                  <a:srgbClr val="000000"/>
                </a:solidFill>
                <a:latin typeface="Calibri" panose="020F0502020204030204" pitchFamily="34" charset="0"/>
              </a:rPr>
              <a:t>OMERO Virtual Machine</a:t>
            </a:r>
            <a:endParaRPr lang="en-US" altLang="en-US" sz="1500" dirty="0">
              <a:latin typeface="Arial" panose="020B0604020202020204" pitchFamily="34" charset="0"/>
            </a:endParaRPr>
          </a:p>
        </p:txBody>
      </p:sp>
      <p:pic>
        <p:nvPicPr>
          <p:cNvPr id="1065" name="Picture 41">
            <a:extLst>
              <a:ext uri="{FF2B5EF4-FFF2-40B4-BE49-F238E27FC236}">
                <a16:creationId xmlns:a16="http://schemas.microsoft.com/office/drawing/2014/main" id="{5FD35BAA-514C-455F-AA38-078EBC59E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103" y="1119060"/>
            <a:ext cx="394335" cy="33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cxnSp>
        <p:nvCxnSpPr>
          <p:cNvPr id="1066" name="AutoShape 42">
            <a:extLst>
              <a:ext uri="{FF2B5EF4-FFF2-40B4-BE49-F238E27FC236}">
                <a16:creationId xmlns:a16="http://schemas.microsoft.com/office/drawing/2014/main" id="{712A3FB4-D8B8-42A6-BB93-F4346539C9A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050969" y="1493868"/>
            <a:ext cx="810000" cy="0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067" name="AutoShape 43">
            <a:extLst>
              <a:ext uri="{FF2B5EF4-FFF2-40B4-BE49-F238E27FC236}">
                <a16:creationId xmlns:a16="http://schemas.microsoft.com/office/drawing/2014/main" id="{CC749FF0-5559-451F-9CC1-51091EE96D3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46745" y="1500536"/>
            <a:ext cx="0" cy="171926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32" name="Oval 48">
            <a:extLst>
              <a:ext uri="{FF2B5EF4-FFF2-40B4-BE49-F238E27FC236}">
                <a16:creationId xmlns:a16="http://schemas.microsoft.com/office/drawing/2014/main" id="{3FD5627A-8A3F-476A-BDF1-EBC4539D9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318" y="1398143"/>
            <a:ext cx="286226" cy="286226"/>
          </a:xfrm>
          <a:prstGeom prst="ellipse">
            <a:avLst/>
          </a:prstGeom>
          <a:solidFill>
            <a:srgbClr val="F3F3F3"/>
          </a:solidFill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endParaRPr lang="en-US" altLang="en-US" sz="750">
              <a:latin typeface="Arial" panose="020B0604020202020204" pitchFamily="34" charset="0"/>
            </a:endParaRPr>
          </a:p>
        </p:txBody>
      </p:sp>
      <p:sp>
        <p:nvSpPr>
          <p:cNvPr id="34" name="Oval 50">
            <a:extLst>
              <a:ext uri="{FF2B5EF4-FFF2-40B4-BE49-F238E27FC236}">
                <a16:creationId xmlns:a16="http://schemas.microsoft.com/office/drawing/2014/main" id="{08B329D1-297F-4856-9DFC-C1359501F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7024" y="1335278"/>
            <a:ext cx="286226" cy="286226"/>
          </a:xfrm>
          <a:prstGeom prst="ellipse">
            <a:avLst/>
          </a:prstGeom>
          <a:solidFill>
            <a:srgbClr val="F3F3F3"/>
          </a:solidFill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endParaRPr lang="en-US" altLang="en-US" sz="750">
              <a:latin typeface="Arial" panose="020B0604020202020204" pitchFamily="34" charset="0"/>
            </a:endParaRPr>
          </a:p>
        </p:txBody>
      </p:sp>
      <p:sp>
        <p:nvSpPr>
          <p:cNvPr id="35" name="Text Box 53">
            <a:extLst>
              <a:ext uri="{FF2B5EF4-FFF2-40B4-BE49-F238E27FC236}">
                <a16:creationId xmlns:a16="http://schemas.microsoft.com/office/drawing/2014/main" id="{5C24AB01-538E-42BC-ADF2-4076D37EB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4309" y="919987"/>
            <a:ext cx="840581" cy="19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read plane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sp>
        <p:nvSpPr>
          <p:cNvPr id="37" name="Text Box 55">
            <a:extLst>
              <a:ext uri="{FF2B5EF4-FFF2-40B4-BE49-F238E27FC236}">
                <a16:creationId xmlns:a16="http://schemas.microsoft.com/office/drawing/2014/main" id="{F220B204-1ACA-47B5-916F-7C3EC41DC67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76953" y="1173829"/>
            <a:ext cx="1606391" cy="50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Access image </a:t>
            </a:r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through</a:t>
            </a:r>
            <a:r>
              <a:rPr lang="fr-FR" alt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altLang="en-US" sz="1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OMERO.server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1108" name="Group 1107">
            <a:extLst>
              <a:ext uri="{FF2B5EF4-FFF2-40B4-BE49-F238E27FC236}">
                <a16:creationId xmlns:a16="http://schemas.microsoft.com/office/drawing/2014/main" id="{3AFC96BE-0314-47F5-8E2A-68910A90591F}"/>
              </a:ext>
            </a:extLst>
          </p:cNvPr>
          <p:cNvGrpSpPr/>
          <p:nvPr/>
        </p:nvGrpSpPr>
        <p:grpSpPr>
          <a:xfrm>
            <a:off x="6910147" y="558513"/>
            <a:ext cx="1888808" cy="924878"/>
            <a:chOff x="9213530" y="740451"/>
            <a:chExt cx="2518410" cy="1233170"/>
          </a:xfrm>
        </p:grpSpPr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77EEE900-4963-4553-9AF2-D941403BA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1325" y="911901"/>
              <a:ext cx="1202690" cy="1061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3AB0D9DA-939E-455E-96E7-0BA90F312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4340" y="942381"/>
              <a:ext cx="1117600" cy="1014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39" name="Text Box 57">
              <a:extLst>
                <a:ext uri="{FF2B5EF4-FFF2-40B4-BE49-F238E27FC236}">
                  <a16:creationId xmlns:a16="http://schemas.microsoft.com/office/drawing/2014/main" id="{C587797A-CB32-4792-B641-E98EB1791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13530" y="740451"/>
              <a:ext cx="1114425" cy="201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Fiji</a:t>
              </a:r>
              <a:endParaRPr lang="en-US" altLang="en-US" sz="750" dirty="0">
                <a:latin typeface="Arial" panose="020B0604020202020204" pitchFamily="34" charset="0"/>
              </a:endParaRPr>
            </a:p>
          </p:txBody>
        </p:sp>
        <p:sp>
          <p:nvSpPr>
            <p:cNvPr id="40" name="Text Box 58">
              <a:extLst>
                <a:ext uri="{FF2B5EF4-FFF2-40B4-BE49-F238E27FC236}">
                  <a16:creationId xmlns:a16="http://schemas.microsoft.com/office/drawing/2014/main" id="{5EB911BF-DECF-443A-AB0B-9F12BB9F48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34000" y="740451"/>
              <a:ext cx="1115060" cy="201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>
                  <a:solidFill>
                    <a:srgbClr val="000000"/>
                  </a:solidFill>
                  <a:latin typeface="Calibri" panose="020F0502020204030204" pitchFamily="34" charset="0"/>
                </a:rPr>
                <a:t>napari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</p:grpSp>
      <p:grpSp>
        <p:nvGrpSpPr>
          <p:cNvPr id="1099" name="Group 1098">
            <a:extLst>
              <a:ext uri="{FF2B5EF4-FFF2-40B4-BE49-F238E27FC236}">
                <a16:creationId xmlns:a16="http://schemas.microsoft.com/office/drawing/2014/main" id="{884ECEC8-B9AD-41CE-BC1E-8E91869AE626}"/>
              </a:ext>
            </a:extLst>
          </p:cNvPr>
          <p:cNvGrpSpPr/>
          <p:nvPr/>
        </p:nvGrpSpPr>
        <p:grpSpPr>
          <a:xfrm>
            <a:off x="2890122" y="568924"/>
            <a:ext cx="1819751" cy="1619794"/>
            <a:chOff x="3853495" y="754331"/>
            <a:chExt cx="2426335" cy="2159725"/>
          </a:xfrm>
        </p:grpSpPr>
        <p:sp>
          <p:nvSpPr>
            <p:cNvPr id="7" name="AutoShape 10">
              <a:extLst>
                <a:ext uri="{FF2B5EF4-FFF2-40B4-BE49-F238E27FC236}">
                  <a16:creationId xmlns:a16="http://schemas.microsoft.com/office/drawing/2014/main" id="{45D1AA74-3A06-4ED9-A2A3-1E56830C9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3495" y="1050331"/>
              <a:ext cx="2426335" cy="18637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7" name="Text Box 39">
              <a:extLst>
                <a:ext uri="{FF2B5EF4-FFF2-40B4-BE49-F238E27FC236}">
                  <a16:creationId xmlns:a16="http://schemas.microsoft.com/office/drawing/2014/main" id="{BAB1CBDF-7D7E-4620-9E56-BAA82D7A0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4655" y="1691046"/>
              <a:ext cx="1784350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825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OME.TIFF (5D)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28" name="Text Box 40">
              <a:extLst>
                <a:ext uri="{FF2B5EF4-FFF2-40B4-BE49-F238E27FC236}">
                  <a16:creationId xmlns:a16="http://schemas.microsoft.com/office/drawing/2014/main" id="{86B46AD5-FA4E-4550-A17F-9142F0A083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1185" y="754331"/>
              <a:ext cx="1398270" cy="276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VM Filesystem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43" name="Text Box 61">
              <a:extLst>
                <a:ext uri="{FF2B5EF4-FFF2-40B4-BE49-F238E27FC236}">
                  <a16:creationId xmlns:a16="http://schemas.microsoft.com/office/drawing/2014/main" id="{155FAD5D-D26A-49C2-B60E-B2D901F289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185" y="1311316"/>
              <a:ext cx="2303780" cy="234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/OMERO/</a:t>
              </a:r>
              <a:r>
                <a:rPr lang="fr-FR" altLang="en-US" sz="9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ManagedRepository</a:t>
              </a: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44" name="Text Box 62">
              <a:extLst>
                <a:ext uri="{FF2B5EF4-FFF2-40B4-BE49-F238E27FC236}">
                  <a16:creationId xmlns:a16="http://schemas.microsoft.com/office/drawing/2014/main" id="{5C8F62A8-ED44-44B2-A813-C4F78F550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145" y="1136056"/>
              <a:ext cx="1784350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>
                  <a:solidFill>
                    <a:srgbClr val="000000"/>
                  </a:solidFill>
                  <a:latin typeface="Calibri" panose="020F0502020204030204" pitchFamily="34" charset="0"/>
                </a:rPr>
                <a:t>internal path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</p:grpSp>
      <p:sp>
        <p:nvSpPr>
          <p:cNvPr id="46" name="Text Box 64">
            <a:extLst>
              <a:ext uri="{FF2B5EF4-FFF2-40B4-BE49-F238E27FC236}">
                <a16:creationId xmlns:a16="http://schemas.microsoft.com/office/drawing/2014/main" id="{13286CA7-2AC3-4163-AF77-52BC835BD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5152" y="1441957"/>
            <a:ext cx="840581" cy="19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send plane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sp>
        <p:nvSpPr>
          <p:cNvPr id="47" name="Text Box 65">
            <a:extLst>
              <a:ext uri="{FF2B5EF4-FFF2-40B4-BE49-F238E27FC236}">
                <a16:creationId xmlns:a16="http://schemas.microsoft.com/office/drawing/2014/main" id="{E8FD61E9-DBA1-4BBA-A985-A4FD870DD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2063" y="272003"/>
            <a:ext cx="1744980" cy="21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500" dirty="0">
                <a:solidFill>
                  <a:srgbClr val="000000"/>
                </a:solidFill>
                <a:latin typeface="Calibri" panose="020F0502020204030204" pitchFamily="34" charset="0"/>
              </a:rPr>
              <a:t>Workstation</a:t>
            </a:r>
            <a:endParaRPr lang="en-US" altLang="en-US" sz="1500" dirty="0">
              <a:latin typeface="Arial" panose="020B0604020202020204" pitchFamily="34" charset="0"/>
            </a:endParaRPr>
          </a:p>
        </p:txBody>
      </p:sp>
      <p:grpSp>
        <p:nvGrpSpPr>
          <p:cNvPr id="1098" name="Group 1097">
            <a:extLst>
              <a:ext uri="{FF2B5EF4-FFF2-40B4-BE49-F238E27FC236}">
                <a16:creationId xmlns:a16="http://schemas.microsoft.com/office/drawing/2014/main" id="{4D22A5AB-7F70-4A73-BAB5-38DE1C425F84}"/>
              </a:ext>
            </a:extLst>
          </p:cNvPr>
          <p:cNvGrpSpPr/>
          <p:nvPr/>
        </p:nvGrpSpPr>
        <p:grpSpPr>
          <a:xfrm>
            <a:off x="790812" y="544245"/>
            <a:ext cx="1309211" cy="1677333"/>
            <a:chOff x="1054415" y="721427"/>
            <a:chExt cx="1745615" cy="2236444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5F984FE-2A93-409A-9FA0-5AE7B332A6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4415" y="978576"/>
              <a:ext cx="1745615" cy="1979295"/>
              <a:chOff x="100843895" y="105280691"/>
              <a:chExt cx="3616177" cy="4154879"/>
            </a:xfrm>
          </p:grpSpPr>
          <p:sp>
            <p:nvSpPr>
              <p:cNvPr id="10" name="AutoShape 13">
                <a:extLst>
                  <a:ext uri="{FF2B5EF4-FFF2-40B4-BE49-F238E27FC236}">
                    <a16:creationId xmlns:a16="http://schemas.microsoft.com/office/drawing/2014/main" id="{FE2D88C2-7B96-4754-88DC-19937AD9A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43895" y="105280691"/>
                <a:ext cx="3616177" cy="415487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17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vert="horz" wrap="square" lIns="27432" tIns="27432" rIns="27432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pic>
            <p:nvPicPr>
              <p:cNvPr id="1038" name="Picture 14" descr="one-node.png">
                <a:extLst>
                  <a:ext uri="{FF2B5EF4-FFF2-40B4-BE49-F238E27FC236}">
                    <a16:creationId xmlns:a16="http://schemas.microsoft.com/office/drawing/2014/main" id="{B2E3F55D-8006-4919-A04B-AA4BAC94EC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34" t="26851" r="7944" b="8774"/>
              <a:stretch>
                <a:fillRect/>
              </a:stretch>
            </p:blipFill>
            <p:spPr bwMode="auto">
              <a:xfrm>
                <a:off x="101022603" y="105507311"/>
                <a:ext cx="3224901" cy="3707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5" name="Text Box 63">
              <a:extLst>
                <a:ext uri="{FF2B5EF4-FFF2-40B4-BE49-F238E27FC236}">
                  <a16:creationId xmlns:a16="http://schemas.microsoft.com/office/drawing/2014/main" id="{7B288371-272B-4B01-9E03-27ECE8BC0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9500" y="2677201"/>
              <a:ext cx="631190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825" i="1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database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48" name="Text Box 66">
              <a:extLst>
                <a:ext uri="{FF2B5EF4-FFF2-40B4-BE49-F238E27FC236}">
                  <a16:creationId xmlns:a16="http://schemas.microsoft.com/office/drawing/2014/main" id="{6EE0CA2F-47D2-43E8-AFF9-01DC4BB10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5865" y="721427"/>
              <a:ext cx="1398270" cy="277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OMERO</a:t>
              </a:r>
              <a:endParaRPr lang="en-US" altLang="en-US" sz="750" dirty="0">
                <a:latin typeface="Arial" panose="020B0604020202020204" pitchFamily="34" charset="0"/>
              </a:endParaRPr>
            </a:p>
          </p:txBody>
        </p:sp>
      </p:grpSp>
      <p:sp>
        <p:nvSpPr>
          <p:cNvPr id="63" name="AutoShape 84">
            <a:extLst>
              <a:ext uri="{FF2B5EF4-FFF2-40B4-BE49-F238E27FC236}">
                <a16:creationId xmlns:a16="http://schemas.microsoft.com/office/drawing/2014/main" id="{3FC3F4BF-5414-4B00-8799-2FD21A0B7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85" y="2623179"/>
            <a:ext cx="4025265" cy="176831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cxnSp>
        <p:nvCxnSpPr>
          <p:cNvPr id="1110" name="AutoShape 86">
            <a:extLst>
              <a:ext uri="{FF2B5EF4-FFF2-40B4-BE49-F238E27FC236}">
                <a16:creationId xmlns:a16="http://schemas.microsoft.com/office/drawing/2014/main" id="{AA717504-334B-4A6B-8861-6209FC5E23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98041" y="4214331"/>
            <a:ext cx="420053" cy="0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grpSp>
        <p:nvGrpSpPr>
          <p:cNvPr id="1116" name="Group 1115">
            <a:extLst>
              <a:ext uri="{FF2B5EF4-FFF2-40B4-BE49-F238E27FC236}">
                <a16:creationId xmlns:a16="http://schemas.microsoft.com/office/drawing/2014/main" id="{B101A98C-4BF7-4C7C-9EC0-04E37D150269}"/>
              </a:ext>
            </a:extLst>
          </p:cNvPr>
          <p:cNvGrpSpPr/>
          <p:nvPr/>
        </p:nvGrpSpPr>
        <p:grpSpPr>
          <a:xfrm>
            <a:off x="2898769" y="2672641"/>
            <a:ext cx="1819751" cy="1616937"/>
            <a:chOff x="3865025" y="3932152"/>
            <a:chExt cx="2426335" cy="2155916"/>
          </a:xfrm>
        </p:grpSpPr>
        <p:sp>
          <p:nvSpPr>
            <p:cNvPr id="1024" name="AutoShape 85">
              <a:extLst>
                <a:ext uri="{FF2B5EF4-FFF2-40B4-BE49-F238E27FC236}">
                  <a16:creationId xmlns:a16="http://schemas.microsoft.com/office/drawing/2014/main" id="{9D0E0080-8F2B-4684-94A5-934BC5B8B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025" y="4224342"/>
              <a:ext cx="2426335" cy="186372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31" name="Text Box 90">
              <a:extLst>
                <a:ext uri="{FF2B5EF4-FFF2-40B4-BE49-F238E27FC236}">
                  <a16:creationId xmlns:a16="http://schemas.microsoft.com/office/drawing/2014/main" id="{7877D1AD-2BDF-4087-83FD-4ECE949B6A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080" y="4450402"/>
              <a:ext cx="2303145" cy="234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/OMERO/</a:t>
              </a:r>
              <a:r>
                <a:rPr lang="fr-FR" altLang="en-US" sz="9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ManagedRepository</a:t>
              </a: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1034" name="Text Box 92">
              <a:extLst>
                <a:ext uri="{FF2B5EF4-FFF2-40B4-BE49-F238E27FC236}">
                  <a16:creationId xmlns:a16="http://schemas.microsoft.com/office/drawing/2014/main" id="{1DF173FD-9E33-4253-8E46-AE3130A61C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3030" y="3932152"/>
              <a:ext cx="1398270" cy="276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VM Filesystem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sp>
          <p:nvSpPr>
            <p:cNvPr id="1083" name="Text Box 141">
              <a:extLst>
                <a:ext uri="{FF2B5EF4-FFF2-40B4-BE49-F238E27FC236}">
                  <a16:creationId xmlns:a16="http://schemas.microsoft.com/office/drawing/2014/main" id="{77F9BCA9-B077-436D-A3F2-EEA95A4DB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9670" y="4275142"/>
              <a:ext cx="1784985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internal</a:t>
              </a:r>
              <a:r>
                <a:rPr lang="fr-FR" altLang="en-US" sz="105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fr-FR" altLang="en-US" sz="1050" i="1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path</a:t>
              </a:r>
              <a:endParaRPr lang="en-US" altLang="en-US" sz="750" dirty="0">
                <a:latin typeface="Arial" panose="020B0604020202020204" pitchFamily="34" charset="0"/>
              </a:endParaRPr>
            </a:p>
          </p:txBody>
        </p:sp>
      </p:grpSp>
      <p:sp>
        <p:nvSpPr>
          <p:cNvPr id="1033" name="Text Box 91">
            <a:extLst>
              <a:ext uri="{FF2B5EF4-FFF2-40B4-BE49-F238E27FC236}">
                <a16:creationId xmlns:a16="http://schemas.microsoft.com/office/drawing/2014/main" id="{339DE319-3260-4D7E-BD8C-69C51371F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615" y="3435186"/>
            <a:ext cx="1338263" cy="13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OME.TIFF (5D)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cxnSp>
        <p:nvCxnSpPr>
          <p:cNvPr id="1120" name="AutoShape 96">
            <a:extLst>
              <a:ext uri="{FF2B5EF4-FFF2-40B4-BE49-F238E27FC236}">
                <a16:creationId xmlns:a16="http://schemas.microsoft.com/office/drawing/2014/main" id="{8E5F22D7-239D-4894-B592-374B9E135D0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29799" y="3389466"/>
            <a:ext cx="0" cy="324326"/>
          </a:xfrm>
          <a:prstGeom prst="straightConnector1">
            <a:avLst/>
          </a:prstGeom>
          <a:noFill/>
          <a:ln w="508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148" name="AutoShape 124">
            <a:extLst>
              <a:ext uri="{FF2B5EF4-FFF2-40B4-BE49-F238E27FC236}">
                <a16:creationId xmlns:a16="http://schemas.microsoft.com/office/drawing/2014/main" id="{AB2C494D-1177-4E29-84E5-3C733233386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72400" y="3397086"/>
            <a:ext cx="0" cy="323850"/>
          </a:xfrm>
          <a:prstGeom prst="straightConnector1">
            <a:avLst/>
          </a:prstGeom>
          <a:noFill/>
          <a:ln w="508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149" name="AutoShape 125">
            <a:extLst>
              <a:ext uri="{FF2B5EF4-FFF2-40B4-BE49-F238E27FC236}">
                <a16:creationId xmlns:a16="http://schemas.microsoft.com/office/drawing/2014/main" id="{3ED873FA-3169-40CE-AF2E-080CCDDFBA7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514935" y="3714744"/>
            <a:ext cx="1849279" cy="0"/>
          </a:xfrm>
          <a:prstGeom prst="straightConnector1">
            <a:avLst/>
          </a:prstGeom>
          <a:noFill/>
          <a:ln w="508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grpSp>
        <p:nvGrpSpPr>
          <p:cNvPr id="1124" name="Group 1123">
            <a:extLst>
              <a:ext uri="{FF2B5EF4-FFF2-40B4-BE49-F238E27FC236}">
                <a16:creationId xmlns:a16="http://schemas.microsoft.com/office/drawing/2014/main" id="{7464F9A7-BB82-46A3-9CBC-1CBF6A68D845}"/>
              </a:ext>
            </a:extLst>
          </p:cNvPr>
          <p:cNvGrpSpPr/>
          <p:nvPr/>
        </p:nvGrpSpPr>
        <p:grpSpPr>
          <a:xfrm>
            <a:off x="6559703" y="4095745"/>
            <a:ext cx="2019776" cy="444341"/>
            <a:chOff x="8746270" y="5829623"/>
            <a:chExt cx="2693035" cy="592455"/>
          </a:xfrm>
        </p:grpSpPr>
        <p:cxnSp>
          <p:nvCxnSpPr>
            <p:cNvPr id="1106" name="AutoShape 82">
              <a:extLst>
                <a:ext uri="{FF2B5EF4-FFF2-40B4-BE49-F238E27FC236}">
                  <a16:creationId xmlns:a16="http://schemas.microsoft.com/office/drawing/2014/main" id="{E19FEA1F-16E4-4938-979B-A68322C696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8746270" y="5987738"/>
              <a:ext cx="794385" cy="0"/>
            </a:xfrm>
            <a:prstGeom prst="straightConnector1">
              <a:avLst/>
            </a:prstGeom>
            <a:noFill/>
            <a:ln w="38100" algn="ctr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1036" name="Oval 95">
              <a:extLst>
                <a:ext uri="{FF2B5EF4-FFF2-40B4-BE49-F238E27FC236}">
                  <a16:creationId xmlns:a16="http://schemas.microsoft.com/office/drawing/2014/main" id="{C1D54F41-AEFC-431D-A8CE-ABF07B554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5065" y="6040443"/>
              <a:ext cx="381635" cy="381635"/>
            </a:xfrm>
            <a:prstGeom prst="ellipse">
              <a:avLst/>
            </a:prstGeom>
            <a:solidFill>
              <a:srgbClr val="F3F3F3"/>
            </a:solidFill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>
                  <a:solidFill>
                    <a:srgbClr val="000000"/>
                  </a:solidFill>
                  <a:latin typeface="Calibri" panose="020F0502020204030204" pitchFamily="34" charset="0"/>
                </a:rPr>
                <a:t>1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  <p:sp>
          <p:nvSpPr>
            <p:cNvPr id="1068" name="Text Box 126">
              <a:extLst>
                <a:ext uri="{FF2B5EF4-FFF2-40B4-BE49-F238E27FC236}">
                  <a16:creationId xmlns:a16="http://schemas.microsoft.com/office/drawing/2014/main" id="{B4B5A257-5EBD-4A2A-9CA1-4C9D8ADC70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2050" y="5829623"/>
              <a:ext cx="2167255" cy="265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50" dirty="0">
                  <a:solidFill>
                    <a:srgbClr val="000000"/>
                  </a:solidFill>
                  <a:latin typeface="Calibri" panose="020F0502020204030204" pitchFamily="34" charset="0"/>
                </a:rPr>
                <a:t>request import path</a:t>
              </a:r>
              <a:endParaRPr lang="en-US" altLang="en-US" sz="675" dirty="0">
                <a:latin typeface="Arial" panose="020B0604020202020204" pitchFamily="34" charset="0"/>
              </a:endParaRPr>
            </a:p>
          </p:txBody>
        </p:sp>
      </p:grpSp>
      <p:cxnSp>
        <p:nvCxnSpPr>
          <p:cNvPr id="1151" name="AutoShape 127">
            <a:extLst>
              <a:ext uri="{FF2B5EF4-FFF2-40B4-BE49-F238E27FC236}">
                <a16:creationId xmlns:a16="http://schemas.microsoft.com/office/drawing/2014/main" id="{58A0F867-6553-4B7B-8D52-73A3F56DF3E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61045" y="3601873"/>
            <a:ext cx="475774" cy="1905"/>
          </a:xfrm>
          <a:prstGeom prst="straightConnector1">
            <a:avLst/>
          </a:prstGeom>
          <a:noFill/>
          <a:ln w="508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69" name="Text Box 128">
            <a:extLst>
              <a:ext uri="{FF2B5EF4-FFF2-40B4-BE49-F238E27FC236}">
                <a16:creationId xmlns:a16="http://schemas.microsoft.com/office/drawing/2014/main" id="{FC89944A-4A62-457D-9721-7E010754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028" y="4209569"/>
            <a:ext cx="1110139" cy="18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send import path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sp>
        <p:nvSpPr>
          <p:cNvPr id="1071" name="Oval 129">
            <a:extLst>
              <a:ext uri="{FF2B5EF4-FFF2-40B4-BE49-F238E27FC236}">
                <a16:creationId xmlns:a16="http://schemas.microsoft.com/office/drawing/2014/main" id="{01B1BD3B-56D8-4899-9439-789727C7F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804" y="4245764"/>
            <a:ext cx="286226" cy="286226"/>
          </a:xfrm>
          <a:prstGeom prst="ellipse">
            <a:avLst/>
          </a:prstGeom>
          <a:solidFill>
            <a:srgbClr val="F3F3F3"/>
          </a:solidFill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endParaRPr lang="en-US" altLang="en-US" sz="750" dirty="0">
              <a:latin typeface="Arial" panose="020B0604020202020204" pitchFamily="34" charset="0"/>
            </a:endParaRPr>
          </a:p>
        </p:txBody>
      </p:sp>
      <p:grpSp>
        <p:nvGrpSpPr>
          <p:cNvPr id="1119" name="Group 1118">
            <a:extLst>
              <a:ext uri="{FF2B5EF4-FFF2-40B4-BE49-F238E27FC236}">
                <a16:creationId xmlns:a16="http://schemas.microsoft.com/office/drawing/2014/main" id="{02BFF055-77B2-4EB9-91F9-BBAAA60C6897}"/>
              </a:ext>
            </a:extLst>
          </p:cNvPr>
          <p:cNvGrpSpPr/>
          <p:nvPr/>
        </p:nvGrpSpPr>
        <p:grpSpPr>
          <a:xfrm>
            <a:off x="2996877" y="3588538"/>
            <a:ext cx="1636871" cy="569119"/>
            <a:chOff x="3995835" y="5153348"/>
            <a:chExt cx="2182495" cy="758825"/>
          </a:xfrm>
        </p:grpSpPr>
        <p:sp>
          <p:nvSpPr>
            <p:cNvPr id="1072" name="AutoShape 131">
              <a:extLst>
                <a:ext uri="{FF2B5EF4-FFF2-40B4-BE49-F238E27FC236}">
                  <a16:creationId xmlns:a16="http://schemas.microsoft.com/office/drawing/2014/main" id="{C0E03730-0B3B-4054-9DA4-F0CD7C7E9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835" y="5153348"/>
              <a:ext cx="2182495" cy="623570"/>
            </a:xfrm>
            <a:prstGeom prst="roundRect">
              <a:avLst>
                <a:gd name="adj" fmla="val 16667"/>
              </a:avLst>
            </a:prstGeom>
            <a:solidFill>
              <a:srgbClr val="DFEBF7"/>
            </a:solidFill>
            <a:ln w="25400" cap="rnd" algn="ctr">
              <a:solidFill>
                <a:srgbClr val="00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73" name="Text Box 132">
              <a:extLst>
                <a:ext uri="{FF2B5EF4-FFF2-40B4-BE49-F238E27FC236}">
                  <a16:creationId xmlns:a16="http://schemas.microsoft.com/office/drawing/2014/main" id="{43796EA1-52B6-4E51-A73F-21B259B59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2995" y="5155888"/>
              <a:ext cx="1885950" cy="756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SYMBOLIC LINK        (</a:t>
              </a:r>
              <a:r>
                <a:rPr lang="fr-FR" altLang="en-US" sz="12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in-place</a:t>
              </a: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import)</a:t>
              </a: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600" dirty="0">
                <a:latin typeface="Arial" panose="020B0604020202020204" pitchFamily="34" charset="0"/>
              </a:endParaRPr>
            </a:p>
          </p:txBody>
        </p:sp>
      </p:grpSp>
      <p:sp>
        <p:nvSpPr>
          <p:cNvPr id="1077" name="Text Box 134">
            <a:extLst>
              <a:ext uri="{FF2B5EF4-FFF2-40B4-BE49-F238E27FC236}">
                <a16:creationId xmlns:a16="http://schemas.microsoft.com/office/drawing/2014/main" id="{5DFCE2A7-61A9-498C-B8E9-79E09F02CEF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601668" y="3235637"/>
            <a:ext cx="2102168" cy="501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Shortcut access for in-place imported images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pic>
        <p:nvPicPr>
          <p:cNvPr id="1159" name="Picture 135">
            <a:extLst>
              <a:ext uri="{FF2B5EF4-FFF2-40B4-BE49-F238E27FC236}">
                <a16:creationId xmlns:a16="http://schemas.microsoft.com/office/drawing/2014/main" id="{3A3D7BD4-CC15-4EFA-B6ED-18AB757DE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4" t="6323" r="12135" b="4532"/>
          <a:stretch>
            <a:fillRect/>
          </a:stretch>
        </p:blipFill>
        <p:spPr bwMode="auto">
          <a:xfrm>
            <a:off x="7003568" y="3401372"/>
            <a:ext cx="292894" cy="29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078" name="Text Box 136">
            <a:extLst>
              <a:ext uri="{FF2B5EF4-FFF2-40B4-BE49-F238E27FC236}">
                <a16:creationId xmlns:a16="http://schemas.microsoft.com/office/drawing/2014/main" id="{B66ECAA0-3D03-4A5A-8850-2138ECA46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074" y="3748081"/>
            <a:ext cx="802958" cy="19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access</a:t>
            </a:r>
            <a:r>
              <a:rPr lang="fr-FR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 stack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sp>
        <p:nvSpPr>
          <p:cNvPr id="1079" name="Oval 137">
            <a:extLst>
              <a:ext uri="{FF2B5EF4-FFF2-40B4-BE49-F238E27FC236}">
                <a16:creationId xmlns:a16="http://schemas.microsoft.com/office/drawing/2014/main" id="{51DEDEA3-C6C8-4BA7-B650-7CAD04D2D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38" y="3748082"/>
            <a:ext cx="286226" cy="286226"/>
          </a:xfrm>
          <a:prstGeom prst="ellipse">
            <a:avLst/>
          </a:prstGeom>
          <a:solidFill>
            <a:srgbClr val="F3F3F3"/>
          </a:solidFill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endParaRPr lang="en-US" altLang="en-US" sz="750" dirty="0">
              <a:latin typeface="Arial" panose="020B0604020202020204" pitchFamily="34" charset="0"/>
            </a:endParaRPr>
          </a:p>
        </p:txBody>
      </p:sp>
      <p:cxnSp>
        <p:nvCxnSpPr>
          <p:cNvPr id="1167" name="AutoShape 143">
            <a:extLst>
              <a:ext uri="{FF2B5EF4-FFF2-40B4-BE49-F238E27FC236}">
                <a16:creationId xmlns:a16="http://schemas.microsoft.com/office/drawing/2014/main" id="{225975AE-BD9B-4306-874E-87D7251816C3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734814" y="4039071"/>
            <a:ext cx="797243" cy="0"/>
          </a:xfrm>
          <a:prstGeom prst="straightConnector1">
            <a:avLst/>
          </a:prstGeom>
          <a:noFill/>
          <a:ln w="508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85" name="Text Box 144">
            <a:extLst>
              <a:ext uri="{FF2B5EF4-FFF2-40B4-BE49-F238E27FC236}">
                <a16:creationId xmlns:a16="http://schemas.microsoft.com/office/drawing/2014/main" id="{B5566D69-6DBF-4F1A-83E4-FD45B0618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582" y="3011323"/>
            <a:ext cx="729431" cy="51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read import path (FS)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cxnSp>
        <p:nvCxnSpPr>
          <p:cNvPr id="1169" name="AutoShape 145">
            <a:extLst>
              <a:ext uri="{FF2B5EF4-FFF2-40B4-BE49-F238E27FC236}">
                <a16:creationId xmlns:a16="http://schemas.microsoft.com/office/drawing/2014/main" id="{F2560915-1CCD-4A99-94A3-3CD2AF954A3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533485" y="3352793"/>
            <a:ext cx="0" cy="705803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86" name="Oval 146">
            <a:extLst>
              <a:ext uri="{FF2B5EF4-FFF2-40B4-BE49-F238E27FC236}">
                <a16:creationId xmlns:a16="http://schemas.microsoft.com/office/drawing/2014/main" id="{17D3C699-FACD-4A72-BE95-B83F0B2FC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2" y="3677121"/>
            <a:ext cx="286226" cy="286226"/>
          </a:xfrm>
          <a:prstGeom prst="ellipse">
            <a:avLst/>
          </a:prstGeom>
          <a:solidFill>
            <a:srgbClr val="F3F3F3"/>
          </a:solidFill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endParaRPr lang="en-US" altLang="en-US" sz="750" dirty="0">
              <a:latin typeface="Arial" panose="020B0604020202020204" pitchFamily="34" charset="0"/>
            </a:endParaRPr>
          </a:p>
        </p:txBody>
      </p: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00785C33-FB35-4EFB-9595-0626D09C2F4E}"/>
              </a:ext>
            </a:extLst>
          </p:cNvPr>
          <p:cNvGrpSpPr/>
          <p:nvPr/>
        </p:nvGrpSpPr>
        <p:grpSpPr>
          <a:xfrm>
            <a:off x="806127" y="2633524"/>
            <a:ext cx="1309211" cy="1682725"/>
            <a:chOff x="1074835" y="3879995"/>
            <a:chExt cx="1745615" cy="2243633"/>
          </a:xfrm>
        </p:grpSpPr>
        <p:grpSp>
          <p:nvGrpSpPr>
            <p:cNvPr id="1025" name="Group 87">
              <a:extLst>
                <a:ext uri="{FF2B5EF4-FFF2-40B4-BE49-F238E27FC236}">
                  <a16:creationId xmlns:a16="http://schemas.microsoft.com/office/drawing/2014/main" id="{9EA08215-9F47-4683-9238-1A28797DBA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4835" y="4144967"/>
              <a:ext cx="1745615" cy="1978661"/>
              <a:chOff x="100843895" y="105280691"/>
              <a:chExt cx="3616177" cy="4154879"/>
            </a:xfrm>
          </p:grpSpPr>
          <p:sp>
            <p:nvSpPr>
              <p:cNvPr id="1028" name="AutoShape 88">
                <a:extLst>
                  <a:ext uri="{FF2B5EF4-FFF2-40B4-BE49-F238E27FC236}">
                    <a16:creationId xmlns:a16="http://schemas.microsoft.com/office/drawing/2014/main" id="{88254B09-11CB-4CA2-836C-CF561B688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43895" y="105280691"/>
                <a:ext cx="3616177" cy="4154879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3175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vert="horz" wrap="square" lIns="27432" tIns="27432" rIns="27432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pic>
            <p:nvPicPr>
              <p:cNvPr id="1113" name="Picture 89" descr="one-node.png">
                <a:extLst>
                  <a:ext uri="{FF2B5EF4-FFF2-40B4-BE49-F238E27FC236}">
                    <a16:creationId xmlns:a16="http://schemas.microsoft.com/office/drawing/2014/main" id="{13A7A7FC-662D-46F2-A300-90CB6F002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34" t="26851" r="7944" b="8774"/>
              <a:stretch>
                <a:fillRect/>
              </a:stretch>
            </p:blipFill>
            <p:spPr bwMode="auto">
              <a:xfrm>
                <a:off x="101022603" y="105507311"/>
                <a:ext cx="3224901" cy="3707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88" name="Text Box 148">
              <a:extLst>
                <a:ext uri="{FF2B5EF4-FFF2-40B4-BE49-F238E27FC236}">
                  <a16:creationId xmlns:a16="http://schemas.microsoft.com/office/drawing/2014/main" id="{EF51D551-945B-4F90-ADCE-ABE746A88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2300" y="5840418"/>
              <a:ext cx="631190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825" i="1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database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1094" name="Text Box 152">
              <a:extLst>
                <a:ext uri="{FF2B5EF4-FFF2-40B4-BE49-F238E27FC236}">
                  <a16:creationId xmlns:a16="http://schemas.microsoft.com/office/drawing/2014/main" id="{27B9C9D0-4CB0-40C4-9CA5-7BFE7DEE59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7240" y="3879995"/>
              <a:ext cx="1398905" cy="276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OMERO</a:t>
              </a:r>
              <a:endParaRPr lang="en-US" altLang="en-US" sz="750" dirty="0">
                <a:latin typeface="Arial" panose="020B0604020202020204" pitchFamily="34" charset="0"/>
              </a:endParaRPr>
            </a:p>
          </p:txBody>
        </p:sp>
      </p:grpSp>
      <p:sp>
        <p:nvSpPr>
          <p:cNvPr id="33" name="Text Box 49">
            <a:extLst>
              <a:ext uri="{FF2B5EF4-FFF2-40B4-BE49-F238E27FC236}">
                <a16:creationId xmlns:a16="http://schemas.microsoft.com/office/drawing/2014/main" id="{6F767280-7592-4757-AD12-66AC3C046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0250" y="1416239"/>
            <a:ext cx="836295" cy="15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OMERO plugins</a:t>
            </a:r>
            <a:endParaRPr lang="en-US" altLang="en-US" sz="675" dirty="0">
              <a:latin typeface="Arial" panose="020B0604020202020204" pitchFamily="34" charset="0"/>
            </a:endParaRPr>
          </a:p>
        </p:txBody>
      </p:sp>
      <p:grpSp>
        <p:nvGrpSpPr>
          <p:cNvPr id="1111" name="Group 1110">
            <a:extLst>
              <a:ext uri="{FF2B5EF4-FFF2-40B4-BE49-F238E27FC236}">
                <a16:creationId xmlns:a16="http://schemas.microsoft.com/office/drawing/2014/main" id="{68521215-D520-4C31-BB26-900A92A1B646}"/>
              </a:ext>
            </a:extLst>
          </p:cNvPr>
          <p:cNvGrpSpPr/>
          <p:nvPr/>
        </p:nvGrpSpPr>
        <p:grpSpPr>
          <a:xfrm>
            <a:off x="6358174" y="1416240"/>
            <a:ext cx="2247424" cy="320516"/>
            <a:chOff x="8477565" y="1884086"/>
            <a:chExt cx="2996565" cy="427355"/>
          </a:xfrm>
        </p:grpSpPr>
        <p:cxnSp>
          <p:nvCxnSpPr>
            <p:cNvPr id="1030" name="AutoShape 6">
              <a:extLst>
                <a:ext uri="{FF2B5EF4-FFF2-40B4-BE49-F238E27FC236}">
                  <a16:creationId xmlns:a16="http://schemas.microsoft.com/office/drawing/2014/main" id="{33E98C05-6891-43AA-9BF1-661C9C4952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477565" y="2302551"/>
              <a:ext cx="2996565" cy="0"/>
            </a:xfrm>
            <a:prstGeom prst="straightConnector1">
              <a:avLst/>
            </a:prstGeom>
            <a:noFill/>
            <a:ln w="38100" algn="ctr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AD3CEB35-455D-4017-AE62-9BF921F43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8685" y="1918376"/>
              <a:ext cx="1120775" cy="2654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50" dirty="0">
                  <a:solidFill>
                    <a:srgbClr val="000000"/>
                  </a:solidFill>
                  <a:latin typeface="Calibri" panose="020F0502020204030204" pitchFamily="34" charset="0"/>
                </a:rPr>
                <a:t>request</a:t>
              </a:r>
              <a:r>
                <a:rPr lang="fr-FR" altLang="en-US" sz="1050" dirty="0">
                  <a:solidFill>
                    <a:srgbClr val="000000"/>
                  </a:solidFill>
                  <a:latin typeface="Calibri" panose="020F0502020204030204" pitchFamily="34" charset="0"/>
                </a:rPr>
                <a:t> plane</a:t>
              </a:r>
              <a:endParaRPr lang="en-US" altLang="en-US" sz="675" dirty="0">
                <a:latin typeface="Arial" panose="020B0604020202020204" pitchFamily="34" charset="0"/>
              </a:endParaRPr>
            </a:p>
          </p:txBody>
        </p:sp>
        <p:sp>
          <p:nvSpPr>
            <p:cNvPr id="31" name="Oval 47">
              <a:extLst>
                <a:ext uri="{FF2B5EF4-FFF2-40B4-BE49-F238E27FC236}">
                  <a16:creationId xmlns:a16="http://schemas.microsoft.com/office/drawing/2014/main" id="{F0CF747E-A23D-41A1-B735-FFD3B47FA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05020" y="1884086"/>
              <a:ext cx="381635" cy="381635"/>
            </a:xfrm>
            <a:prstGeom prst="ellipse">
              <a:avLst/>
            </a:prstGeom>
            <a:solidFill>
              <a:srgbClr val="F3F3F3"/>
            </a:solidFill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200">
                  <a:solidFill>
                    <a:srgbClr val="000000"/>
                  </a:solidFill>
                  <a:latin typeface="Calibri" panose="020F0502020204030204" pitchFamily="34" charset="0"/>
                </a:rPr>
                <a:t>1</a:t>
              </a:r>
              <a:endParaRPr lang="en-US" altLang="en-US" sz="750">
                <a:latin typeface="Arial" panose="020B0604020202020204" pitchFamily="34" charset="0"/>
              </a:endParaRPr>
            </a:p>
          </p:txBody>
        </p:sp>
        <p:cxnSp>
          <p:nvCxnSpPr>
            <p:cNvPr id="1075" name="AutoShape 51">
              <a:extLst>
                <a:ext uri="{FF2B5EF4-FFF2-40B4-BE49-F238E27FC236}">
                  <a16:creationId xmlns:a16="http://schemas.microsoft.com/office/drawing/2014/main" id="{6A7F6141-DC76-4E0D-B742-1DFB182D70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11464605" y="1915836"/>
              <a:ext cx="0" cy="394335"/>
            </a:xfrm>
            <a:prstGeom prst="straightConnector1">
              <a:avLst/>
            </a:prstGeom>
            <a:noFill/>
            <a:ln w="508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cxnSp>
          <p:nvCxnSpPr>
            <p:cNvPr id="1076" name="AutoShape 52">
              <a:extLst>
                <a:ext uri="{FF2B5EF4-FFF2-40B4-BE49-F238E27FC236}">
                  <a16:creationId xmlns:a16="http://schemas.microsoft.com/office/drawing/2014/main" id="{F780D60B-47AA-40A9-837D-1B372B9BEEC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10237785" y="1900596"/>
              <a:ext cx="0" cy="410845"/>
            </a:xfrm>
            <a:prstGeom prst="straightConnector1">
              <a:avLst/>
            </a:prstGeom>
            <a:noFill/>
            <a:ln w="508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</p:grpSp>
      <p:sp>
        <p:nvSpPr>
          <p:cNvPr id="184" name="Text Box 150">
            <a:extLst>
              <a:ext uri="{FF2B5EF4-FFF2-40B4-BE49-F238E27FC236}">
                <a16:creationId xmlns:a16="http://schemas.microsoft.com/office/drawing/2014/main" id="{0E4D8FDB-41E8-4BAD-A7B9-626C33432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3454" y="1540336"/>
            <a:ext cx="129540" cy="12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3" name="AutoShape 2" descr="https://openclipart.org/image/800px/13305">
            <a:extLst>
              <a:ext uri="{FF2B5EF4-FFF2-40B4-BE49-F238E27FC236}">
                <a16:creationId xmlns:a16="http://schemas.microsoft.com/office/drawing/2014/main" id="{B03C34C9-46A7-4823-8B96-773FA27560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14287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4" descr="https://openclipart.org/image/800px/13305">
            <a:extLst>
              <a:ext uri="{FF2B5EF4-FFF2-40B4-BE49-F238E27FC236}">
                <a16:creationId xmlns:a16="http://schemas.microsoft.com/office/drawing/2014/main" id="{0628CD88-535A-4936-86F3-D974BD0B1A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29527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1D6A2E-FAAE-4B3B-A9E4-2B21A15C03E8}"/>
              </a:ext>
            </a:extLst>
          </p:cNvPr>
          <p:cNvGrpSpPr/>
          <p:nvPr/>
        </p:nvGrpSpPr>
        <p:grpSpPr>
          <a:xfrm>
            <a:off x="2315288" y="1728183"/>
            <a:ext cx="463391" cy="441960"/>
            <a:chOff x="2315288" y="1728183"/>
            <a:chExt cx="463391" cy="441960"/>
          </a:xfrm>
        </p:grpSpPr>
        <p:sp>
          <p:nvSpPr>
            <p:cNvPr id="30" name="Rectangle 45">
              <a:extLst>
                <a:ext uri="{FF2B5EF4-FFF2-40B4-BE49-F238E27FC236}">
                  <a16:creationId xmlns:a16="http://schemas.microsoft.com/office/drawing/2014/main" id="{F7D0C47A-6E1C-4837-AC87-CCC32DA55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5288" y="1728183"/>
              <a:ext cx="463391" cy="441960"/>
            </a:xfrm>
            <a:prstGeom prst="rect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1C707259-32DD-4CD0-A4CD-F7DD5A098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1960" y="1784006"/>
              <a:ext cx="425868" cy="31886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9843178-A527-4116-AA2D-EE6AA0060643}"/>
              </a:ext>
            </a:extLst>
          </p:cNvPr>
          <p:cNvGrpSpPr/>
          <p:nvPr/>
        </p:nvGrpSpPr>
        <p:grpSpPr>
          <a:xfrm>
            <a:off x="8371358" y="3613779"/>
            <a:ext cx="463391" cy="441960"/>
            <a:chOff x="8371358" y="3613779"/>
            <a:chExt cx="463391" cy="441960"/>
          </a:xfrm>
        </p:grpSpPr>
        <p:sp>
          <p:nvSpPr>
            <p:cNvPr id="1035" name="Rectangle 93">
              <a:extLst>
                <a:ext uri="{FF2B5EF4-FFF2-40B4-BE49-F238E27FC236}">
                  <a16:creationId xmlns:a16="http://schemas.microsoft.com/office/drawing/2014/main" id="{CCE5E957-56AC-49E8-A49C-F463E62C0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1358" y="3613779"/>
              <a:ext cx="463391" cy="441960"/>
            </a:xfrm>
            <a:prstGeom prst="rect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A755936E-C092-471E-8E1E-5C5F3EF98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98717" y="3684373"/>
              <a:ext cx="425868" cy="318869"/>
            </a:xfrm>
            <a:prstGeom prst="rect">
              <a:avLst/>
            </a:prstGeom>
          </p:spPr>
        </p:pic>
      </p:grpSp>
      <p:grpSp>
        <p:nvGrpSpPr>
          <p:cNvPr id="1121" name="Group 1120">
            <a:extLst>
              <a:ext uri="{FF2B5EF4-FFF2-40B4-BE49-F238E27FC236}">
                <a16:creationId xmlns:a16="http://schemas.microsoft.com/office/drawing/2014/main" id="{C1BB5AC1-CB9B-44A1-B1EB-ECB7452BA6C3}"/>
              </a:ext>
            </a:extLst>
          </p:cNvPr>
          <p:cNvGrpSpPr/>
          <p:nvPr/>
        </p:nvGrpSpPr>
        <p:grpSpPr>
          <a:xfrm>
            <a:off x="4857109" y="2354548"/>
            <a:ext cx="1951673" cy="1627373"/>
            <a:chOff x="6476145" y="3508027"/>
            <a:chExt cx="2602230" cy="2169831"/>
          </a:xfrm>
        </p:grpSpPr>
        <p:sp>
          <p:nvSpPr>
            <p:cNvPr id="1037" name="AutoShape 97">
              <a:extLst>
                <a:ext uri="{FF2B5EF4-FFF2-40B4-BE49-F238E27FC236}">
                  <a16:creationId xmlns:a16="http://schemas.microsoft.com/office/drawing/2014/main" id="{67DC5AB2-8D79-4E24-B1BB-4F0CD6206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7435" y="3866202"/>
              <a:ext cx="2242185" cy="181165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sp>
          <p:nvSpPr>
            <p:cNvPr id="1063" name="Text Box 122">
              <a:extLst>
                <a:ext uri="{FF2B5EF4-FFF2-40B4-BE49-F238E27FC236}">
                  <a16:creationId xmlns:a16="http://schemas.microsoft.com/office/drawing/2014/main" id="{CA000ED5-292F-4F6E-989C-818958034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81605" y="4390941"/>
              <a:ext cx="1784985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825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OME.TIFF (5D)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1064" name="Text Box 123">
              <a:extLst>
                <a:ext uri="{FF2B5EF4-FFF2-40B4-BE49-F238E27FC236}">
                  <a16:creationId xmlns:a16="http://schemas.microsoft.com/office/drawing/2014/main" id="{9F0D6D6A-C4C5-47DA-8071-166EA57D9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6145" y="3508027"/>
              <a:ext cx="2602230" cy="288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Fileserver</a:t>
              </a:r>
              <a:endParaRPr lang="en-US" altLang="en-US" sz="788" dirty="0">
                <a:latin typeface="Arial" panose="020B0604020202020204" pitchFamily="34" charset="0"/>
              </a:endParaRPr>
            </a:p>
          </p:txBody>
        </p:sp>
        <p:sp>
          <p:nvSpPr>
            <p:cNvPr id="1074" name="Text Box 133">
              <a:extLst>
                <a:ext uri="{FF2B5EF4-FFF2-40B4-BE49-F238E27FC236}">
                  <a16:creationId xmlns:a16="http://schemas.microsoft.com/office/drawing/2014/main" id="{F3F6BB19-6379-45E9-AEA8-97B5B71031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5355" y="4123377"/>
              <a:ext cx="2393315" cy="234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</a:t>
              </a:r>
              <a:r>
                <a:rPr lang="fr-FR" altLang="en-US" sz="9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Project_A</a:t>
              </a:r>
              <a:r>
                <a:rPr lang="fr-FR" altLang="en-US" sz="900" dirty="0">
                  <a:solidFill>
                    <a:srgbClr val="000000"/>
                  </a:solidFill>
                  <a:latin typeface="Calibri" panose="020F0502020204030204" pitchFamily="34" charset="0"/>
                </a:rPr>
                <a:t>/Experiment_1/</a:t>
              </a:r>
              <a:endParaRPr lang="en-US" altLang="en-US" sz="600" dirty="0">
                <a:latin typeface="Arial" panose="020B0604020202020204" pitchFamily="34" charset="0"/>
              </a:endParaRPr>
            </a:p>
          </p:txBody>
        </p:sp>
        <p:sp>
          <p:nvSpPr>
            <p:cNvPr id="1084" name="Text Box 142">
              <a:extLst>
                <a:ext uri="{FF2B5EF4-FFF2-40B4-BE49-F238E27FC236}">
                  <a16:creationId xmlns:a16="http://schemas.microsoft.com/office/drawing/2014/main" id="{FC5CD930-CB7F-49F2-8815-9EE46511D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7780" y="3953197"/>
              <a:ext cx="1784350" cy="179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en-US" sz="105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import </a:t>
              </a:r>
              <a:r>
                <a:rPr lang="fr-FR" altLang="en-US" sz="1050" i="1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path</a:t>
              </a:r>
              <a:endParaRPr lang="en-US" altLang="en-US" sz="750" dirty="0">
                <a:latin typeface="Arial" panose="020B0604020202020204" pitchFamily="34" charset="0"/>
              </a:endParaRPr>
            </a:p>
          </p:txBody>
        </p:sp>
      </p:grpSp>
      <p:sp>
        <p:nvSpPr>
          <p:cNvPr id="160" name="Footer Placeholder 2">
            <a:extLst>
              <a:ext uri="{FF2B5EF4-FFF2-40B4-BE49-F238E27FC236}">
                <a16:creationId xmlns:a16="http://schemas.microsoft.com/office/drawing/2014/main" id="{5864443F-5910-41C5-AFD8-6F3A3E37D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4975579"/>
            <a:ext cx="7129704" cy="148683"/>
          </a:xfrm>
        </p:spPr>
        <p:txBody>
          <a:bodyPr/>
          <a:lstStyle/>
          <a:p>
            <a:r>
              <a:rPr lang="de-DE" dirty="0"/>
              <a:t>https://openclipart.org/detail/13305/neuroninterneuron-2</a:t>
            </a:r>
          </a:p>
        </p:txBody>
      </p:sp>
      <p:sp>
        <p:nvSpPr>
          <p:cNvPr id="161" name="Slide Number Placeholder 3">
            <a:extLst>
              <a:ext uri="{FF2B5EF4-FFF2-40B4-BE49-F238E27FC236}">
                <a16:creationId xmlns:a16="http://schemas.microsoft.com/office/drawing/2014/main" id="{10800D77-2BB4-40DA-8781-1520B80F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96" y="4975579"/>
            <a:ext cx="337406" cy="148683"/>
          </a:xfrm>
        </p:spPr>
        <p:txBody>
          <a:bodyPr/>
          <a:lstStyle/>
          <a:p>
            <a:fld id="{9D195BCC-3514-4B1B-9C18-24F3D67EC549}" type="slidenum">
              <a:rPr lang="de-DE" smtClean="0"/>
              <a:t>37</a:t>
            </a:fld>
            <a:endParaRPr lang="de-DE" dirty="0"/>
          </a:p>
        </p:txBody>
      </p:sp>
      <p:pic>
        <p:nvPicPr>
          <p:cNvPr id="153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BD747AC9-58D2-4EB5-A003-B3D8C9DC4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78" y="1546285"/>
            <a:ext cx="494184" cy="4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Symbole d'extension de fichier tiff - Icônes interface gratuites">
            <a:extLst>
              <a:ext uri="{FF2B5EF4-FFF2-40B4-BE49-F238E27FC236}">
                <a16:creationId xmlns:a16="http://schemas.microsoft.com/office/drawing/2014/main" id="{719339DF-C260-42F3-A388-BFD4ECE98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137" y="3322200"/>
            <a:ext cx="494184" cy="4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4" name="AutoShape 130">
            <a:extLst>
              <a:ext uri="{FF2B5EF4-FFF2-40B4-BE49-F238E27FC236}">
                <a16:creationId xmlns:a16="http://schemas.microsoft.com/office/drawing/2014/main" id="{A2426900-A985-4F26-A46B-2AAE009860B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83266" y="3697599"/>
            <a:ext cx="1046871" cy="8095"/>
          </a:xfrm>
          <a:prstGeom prst="straightConnector1">
            <a:avLst/>
          </a:prstGeom>
          <a:noFill/>
          <a:ln w="38100" algn="ctr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412D4CC-F5B5-4077-876E-447363FCE807}"/>
              </a:ext>
            </a:extLst>
          </p:cNvPr>
          <p:cNvSpPr txBox="1"/>
          <p:nvPr/>
        </p:nvSpPr>
        <p:spPr>
          <a:xfrm>
            <a:off x="2970678" y="-26845"/>
            <a:ext cx="332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in-place import in OMERO</a:t>
            </a:r>
          </a:p>
        </p:txBody>
      </p:sp>
    </p:spTree>
    <p:extLst>
      <p:ext uri="{BB962C8B-B14F-4D97-AF65-F5344CB8AC3E}">
        <p14:creationId xmlns:p14="http://schemas.microsoft.com/office/powerpoint/2010/main" val="894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  <p:bldP spid="34" grpId="0" animBg="1"/>
      <p:bldP spid="35" grpId="0"/>
      <p:bldP spid="46" grpId="0"/>
      <p:bldP spid="47" grpId="0"/>
      <p:bldP spid="63" grpId="0" animBg="1"/>
      <p:bldP spid="1033" grpId="0"/>
      <p:bldP spid="1069" grpId="0"/>
      <p:bldP spid="1071" grpId="0" animBg="1"/>
      <p:bldP spid="1077" grpId="0"/>
      <p:bldP spid="1078" grpId="0"/>
      <p:bldP spid="1079" grpId="0" animBg="1"/>
      <p:bldP spid="1085" grpId="0"/>
      <p:bldP spid="1086" grpId="0" animBg="1"/>
      <p:bldP spid="33" grpId="0"/>
      <p:bldP spid="184" grpId="0"/>
    </p:bldLst>
  </p:timing>
</p:sld>
</file>

<file path=ppt/theme/theme1.xml><?xml version="1.0" encoding="utf-8"?>
<a:theme xmlns:a="http://schemas.openxmlformats.org/drawingml/2006/main" name="HHU_PPT_Vorlage">
  <a:themeElements>
    <a:clrScheme name="HHU">
      <a:dk1>
        <a:sysClr val="windowText" lastClr="000000"/>
      </a:dk1>
      <a:lt1>
        <a:sysClr val="window" lastClr="FFFFFF"/>
      </a:lt1>
      <a:dk2>
        <a:srgbClr val="006AB3"/>
      </a:dk2>
      <a:lt2>
        <a:srgbClr val="CCCCCC"/>
      </a:lt2>
      <a:accent1>
        <a:srgbClr val="003964"/>
      </a:accent1>
      <a:accent2>
        <a:srgbClr val="57BAB1"/>
      </a:accent2>
      <a:accent3>
        <a:srgbClr val="EE7F00"/>
      </a:accent3>
      <a:accent4>
        <a:srgbClr val="BE0A26"/>
      </a:accent4>
      <a:accent5>
        <a:srgbClr val="8CB110"/>
      </a:accent5>
      <a:accent6>
        <a:srgbClr val="B5CBD6"/>
      </a:accent6>
      <a:hlink>
        <a:srgbClr val="AEABAB"/>
      </a:hlink>
      <a:folHlink>
        <a:srgbClr val="D0CECE"/>
      </a:folHlink>
    </a:clrScheme>
    <a:fontScheme name="HH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ster_HHU_191127.potx" id="{F3938B69-4255-4D03-9129-AB257F1BA87B}" vid="{D92A2462-9914-4D52-BB8D-CB7AB473941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1238</Words>
  <Application>Microsoft Office PowerPoint</Application>
  <PresentationFormat>Custom</PresentationFormat>
  <Paragraphs>296</Paragraphs>
  <Slides>37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 2</vt:lpstr>
      <vt:lpstr>HHU_PPT_Vorlage</vt:lpstr>
      <vt:lpstr>Day-to-day image data management with OMERO</vt:lpstr>
      <vt:lpstr>Improving published data: FAIR principles </vt:lpstr>
      <vt:lpstr>Before publication: from acquisition to analysis</vt:lpstr>
      <vt:lpstr>Scientific images are more than pixels</vt:lpstr>
      <vt:lpstr>Before publication: from acquisition to analysis</vt:lpstr>
      <vt:lpstr>Data management for everyone</vt:lpstr>
      <vt:lpstr>Scientific imaging</vt:lpstr>
      <vt:lpstr>Z and T image dimensions</vt:lpstr>
      <vt:lpstr>Microscopy file formats</vt:lpstr>
      <vt:lpstr>Bio-Formats' supported formats</vt:lpstr>
      <vt:lpstr>OMERO</vt:lpstr>
      <vt:lpstr>Data overview &amp; exploration</vt:lpstr>
      <vt:lpstr>Data overview &amp; exploration — links</vt:lpstr>
      <vt:lpstr>Organizing data</vt:lpstr>
      <vt:lpstr>Organizing data — one dataset per sample</vt:lpstr>
      <vt:lpstr>Organizing data</vt:lpstr>
      <vt:lpstr>Organizing data — tags</vt:lpstr>
      <vt:lpstr>Tags are the Swiss knife or data organization</vt:lpstr>
      <vt:lpstr>Browsing data from tags</vt:lpstr>
      <vt:lpstr>Tags are the Swiss knife or data organization</vt:lpstr>
      <vt:lpstr>Browsing data from tags — tagsearch</vt:lpstr>
      <vt:lpstr>Working with images — key-value pairs</vt:lpstr>
      <vt:lpstr>OMERO</vt:lpstr>
      <vt:lpstr>OMERO.iviewer</vt:lpstr>
      <vt:lpstr>OMERO.figure</vt:lpstr>
      <vt:lpstr>OMERO.figure</vt:lpstr>
      <vt:lpstr>Use case n°1: High content screening figure</vt:lpstr>
      <vt:lpstr>Use case n°1: High content screening figure</vt:lpstr>
      <vt:lpstr>OMERO.iviewer</vt:lpstr>
      <vt:lpstr>OMERO API</vt:lpstr>
      <vt:lpstr>OMERO API</vt:lpstr>
      <vt:lpstr>Storing results — ROIs &amp; Tables</vt:lpstr>
      <vt:lpstr>Putting everything together</vt:lpstr>
      <vt:lpstr>Data management - Road to data science</vt:lpstr>
      <vt:lpstr>Conclusion</vt:lpstr>
      <vt:lpstr>Thank you for your attention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 dolor sit amet</dc:title>
  <dc:creator>Microsoft Office User</dc:creator>
  <cp:lastModifiedBy>Tom Boissonnet</cp:lastModifiedBy>
  <cp:revision>430</cp:revision>
  <dcterms:created xsi:type="dcterms:W3CDTF">2020-09-16T09:44:36Z</dcterms:created>
  <dcterms:modified xsi:type="dcterms:W3CDTF">2025-04-05T07:42:04Z</dcterms:modified>
</cp:coreProperties>
</file>