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4"/>
  </p:notesMasterIdLst>
  <p:handoutMasterIdLst>
    <p:handoutMasterId r:id="rId75"/>
  </p:handoutMasterIdLst>
  <p:sldIdLst>
    <p:sldId id="261" r:id="rId2"/>
    <p:sldId id="560" r:id="rId3"/>
    <p:sldId id="398" r:id="rId4"/>
    <p:sldId id="341" r:id="rId5"/>
    <p:sldId id="293" r:id="rId6"/>
    <p:sldId id="359" r:id="rId7"/>
    <p:sldId id="296" r:id="rId8"/>
    <p:sldId id="395" r:id="rId9"/>
    <p:sldId id="317" r:id="rId10"/>
    <p:sldId id="346" r:id="rId11"/>
    <p:sldId id="380" r:id="rId12"/>
    <p:sldId id="400" r:id="rId13"/>
    <p:sldId id="429" r:id="rId14"/>
    <p:sldId id="391" r:id="rId15"/>
    <p:sldId id="430" r:id="rId16"/>
    <p:sldId id="392" r:id="rId17"/>
    <p:sldId id="431" r:id="rId18"/>
    <p:sldId id="393" r:id="rId19"/>
    <p:sldId id="432" r:id="rId20"/>
    <p:sldId id="394" r:id="rId21"/>
    <p:sldId id="433" r:id="rId22"/>
    <p:sldId id="327" r:id="rId23"/>
    <p:sldId id="355" r:id="rId24"/>
    <p:sldId id="362" r:id="rId25"/>
    <p:sldId id="416" r:id="rId26"/>
    <p:sldId id="410" r:id="rId27"/>
    <p:sldId id="412" r:id="rId28"/>
    <p:sldId id="415" r:id="rId29"/>
    <p:sldId id="414" r:id="rId30"/>
    <p:sldId id="413" r:id="rId31"/>
    <p:sldId id="417" r:id="rId32"/>
    <p:sldId id="419" r:id="rId33"/>
    <p:sldId id="420" r:id="rId34"/>
    <p:sldId id="421" r:id="rId35"/>
    <p:sldId id="422" r:id="rId36"/>
    <p:sldId id="426" r:id="rId37"/>
    <p:sldId id="424" r:id="rId38"/>
    <p:sldId id="425" r:id="rId39"/>
    <p:sldId id="407" r:id="rId40"/>
    <p:sldId id="408" r:id="rId41"/>
    <p:sldId id="409" r:id="rId42"/>
    <p:sldId id="427" r:id="rId43"/>
    <p:sldId id="428" r:id="rId44"/>
    <p:sldId id="379" r:id="rId45"/>
    <p:sldId id="382" r:id="rId46"/>
    <p:sldId id="383" r:id="rId47"/>
    <p:sldId id="384" r:id="rId48"/>
    <p:sldId id="404" r:id="rId49"/>
    <p:sldId id="405" r:id="rId50"/>
    <p:sldId id="387" r:id="rId51"/>
    <p:sldId id="337" r:id="rId52"/>
    <p:sldId id="334" r:id="rId53"/>
    <p:sldId id="340" r:id="rId54"/>
    <p:sldId id="339" r:id="rId55"/>
    <p:sldId id="338" r:id="rId56"/>
    <p:sldId id="333" r:id="rId57"/>
    <p:sldId id="401" r:id="rId58"/>
    <p:sldId id="434" r:id="rId59"/>
    <p:sldId id="324" r:id="rId60"/>
    <p:sldId id="435" r:id="rId61"/>
    <p:sldId id="402" r:id="rId62"/>
    <p:sldId id="436" r:id="rId63"/>
    <p:sldId id="403" r:id="rId64"/>
    <p:sldId id="437" r:id="rId65"/>
    <p:sldId id="388" r:id="rId66"/>
    <p:sldId id="390" r:id="rId67"/>
    <p:sldId id="389" r:id="rId68"/>
    <p:sldId id="308" r:id="rId69"/>
    <p:sldId id="381" r:id="rId70"/>
    <p:sldId id="406" r:id="rId71"/>
    <p:sldId id="309" r:id="rId72"/>
    <p:sldId id="310" r:id="rId73"/>
  </p:sldIdLst>
  <p:sldSz cx="12192000" cy="6858000"/>
  <p:notesSz cx="7102475" cy="9037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6770"/>
    <a:srgbClr val="702082"/>
    <a:srgbClr val="D9E1E2"/>
    <a:srgbClr val="2123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0" autoAdjust="0"/>
    <p:restoredTop sz="51067" autoAdjust="0"/>
  </p:normalViewPr>
  <p:slideViewPr>
    <p:cSldViewPr snapToGrid="0" snapToObjects="1">
      <p:cViewPr varScale="1">
        <p:scale>
          <a:sx n="64" d="100"/>
          <a:sy n="64" d="100"/>
        </p:scale>
        <p:origin x="1596"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notesViewPr>
    <p:cSldViewPr snapToGrid="0" snapToObject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7390E7-4051-4BA1-909B-CA523DD473F6}"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US"/>
        </a:p>
      </dgm:t>
    </dgm:pt>
    <dgm:pt modelId="{D1E9A525-791B-4FC4-8331-65CD5E6EB664}">
      <dgm:prSet phldrT="[Text]" custT="1"/>
      <dgm:spPr>
        <a:solidFill>
          <a:srgbClr val="702082"/>
        </a:solidFill>
      </dgm:spPr>
      <dgm:t>
        <a:bodyPr/>
        <a:lstStyle/>
        <a:p>
          <a:r>
            <a:rPr lang="en-GB" sz="2400" dirty="0"/>
            <a:t>3 Steps</a:t>
          </a:r>
          <a:endParaRPr lang="en-US" sz="2400" dirty="0"/>
        </a:p>
      </dgm:t>
      <dgm:extLst>
        <a:ext uri="{E40237B7-FDA0-4F09-8148-C483321AD2D9}">
          <dgm14:cNvPr xmlns:dgm14="http://schemas.microsoft.com/office/drawing/2010/diagram" id="0" name="" descr="1. Check accessible before presentation&#10;2. Use accessible template" title="First steps: presentations"/>
        </a:ext>
      </dgm:extLst>
    </dgm:pt>
    <dgm:pt modelId="{A8AC3A17-6E98-419B-823C-9E35089712E1}" type="parTrans" cxnId="{EBC3FA53-89DA-44E6-A8E0-50BD82A93200}">
      <dgm:prSet/>
      <dgm:spPr/>
      <dgm:t>
        <a:bodyPr/>
        <a:lstStyle/>
        <a:p>
          <a:endParaRPr lang="en-US"/>
        </a:p>
      </dgm:t>
    </dgm:pt>
    <dgm:pt modelId="{481BF31D-28EC-4CE6-8BA7-F45932825BCD}" type="sibTrans" cxnId="{EBC3FA53-89DA-44E6-A8E0-50BD82A93200}">
      <dgm:prSet/>
      <dgm:spPr/>
      <dgm:t>
        <a:bodyPr/>
        <a:lstStyle/>
        <a:p>
          <a:endParaRPr lang="en-US"/>
        </a:p>
      </dgm:t>
    </dgm:pt>
    <dgm:pt modelId="{1C0567E8-8457-498C-8F2D-D7B62D02D6D2}">
      <dgm:prSet phldrT="[Text]" custT="1"/>
      <dgm:spPr>
        <a:solidFill>
          <a:srgbClr val="702082"/>
        </a:solidFill>
      </dgm:spPr>
      <dgm:t>
        <a:bodyPr/>
        <a:lstStyle/>
        <a:p>
          <a:pPr algn="l"/>
          <a:r>
            <a:rPr lang="en-GB" sz="2400" dirty="0"/>
            <a:t>1. Find and assess identifiers</a:t>
          </a:r>
          <a:endParaRPr lang="en-US" sz="2400" b="0" dirty="0"/>
        </a:p>
      </dgm:t>
    </dgm:pt>
    <dgm:pt modelId="{0B5FE291-5B12-432E-B2E4-05348FFC57E3}" type="parTrans" cxnId="{990C5E34-86D4-4258-9A67-CC84E69CC61C}">
      <dgm:prSet/>
      <dgm:spPr/>
      <dgm:t>
        <a:bodyPr/>
        <a:lstStyle/>
        <a:p>
          <a:endParaRPr lang="en-US"/>
        </a:p>
      </dgm:t>
    </dgm:pt>
    <dgm:pt modelId="{6B4CE2B7-0AEE-496F-A33F-17AE0DB8EF3C}" type="sibTrans" cxnId="{990C5E34-86D4-4258-9A67-CC84E69CC61C}">
      <dgm:prSet/>
      <dgm:spPr/>
      <dgm:t>
        <a:bodyPr/>
        <a:lstStyle/>
        <a:p>
          <a:endParaRPr lang="en-US"/>
        </a:p>
      </dgm:t>
    </dgm:pt>
    <dgm:pt modelId="{C8975F01-8BA7-47EA-87FF-18E1448F972E}">
      <dgm:prSet phldrT="[Text]" custT="1"/>
      <dgm:spPr>
        <a:solidFill>
          <a:srgbClr val="702082"/>
        </a:solidFill>
      </dgm:spPr>
      <dgm:t>
        <a:bodyPr/>
        <a:lstStyle/>
        <a:p>
          <a:pPr algn="l"/>
          <a:r>
            <a:rPr lang="en-GB" sz="2400" dirty="0"/>
            <a:t>2. Implement anonymisation techniques</a:t>
          </a:r>
          <a:r>
            <a:rPr lang="en-GB" sz="2600" b="1" dirty="0">
              <a:solidFill>
                <a:schemeClr val="tx1"/>
              </a:solidFill>
              <a:effectLst/>
              <a:latin typeface="+mn-lt"/>
              <a:ea typeface="+mn-ea"/>
              <a:cs typeface="+mn-cs"/>
            </a:rPr>
            <a:t>.</a:t>
          </a:r>
          <a:endParaRPr lang="en-US" sz="2600" dirty="0"/>
        </a:p>
      </dgm:t>
    </dgm:pt>
    <dgm:pt modelId="{ED32CDD4-5643-4293-8475-1AD192DFD47B}" type="parTrans" cxnId="{5DDBCC2F-C790-4037-8F17-A7B12723A425}">
      <dgm:prSet/>
      <dgm:spPr/>
      <dgm:t>
        <a:bodyPr/>
        <a:lstStyle/>
        <a:p>
          <a:endParaRPr lang="en-US"/>
        </a:p>
      </dgm:t>
    </dgm:pt>
    <dgm:pt modelId="{BA1BF617-EC86-43BC-A445-BA48506BBD89}" type="sibTrans" cxnId="{5DDBCC2F-C790-4037-8F17-A7B12723A425}">
      <dgm:prSet/>
      <dgm:spPr/>
      <dgm:t>
        <a:bodyPr/>
        <a:lstStyle/>
        <a:p>
          <a:endParaRPr lang="en-US"/>
        </a:p>
      </dgm:t>
    </dgm:pt>
    <dgm:pt modelId="{1F86BFEA-80D4-415D-B6DF-10BC078CE4F5}">
      <dgm:prSet custT="1"/>
      <dgm:spPr>
        <a:solidFill>
          <a:schemeClr val="tx1"/>
        </a:solidFill>
      </dgm:spPr>
      <dgm:t>
        <a:bodyPr/>
        <a:lstStyle/>
        <a:p>
          <a:pPr algn="l"/>
          <a:r>
            <a:rPr lang="en-GB" sz="2400" dirty="0"/>
            <a:t>3. Review the data and re-assess any remaining disclosure risk</a:t>
          </a:r>
        </a:p>
      </dgm:t>
    </dgm:pt>
    <dgm:pt modelId="{2CE0116C-AD4F-4FE6-AEF6-BDEF0859934A}" type="parTrans" cxnId="{3E87E575-6F48-41B7-9B91-637AE4265E2F}">
      <dgm:prSet/>
      <dgm:spPr/>
      <dgm:t>
        <a:bodyPr/>
        <a:lstStyle/>
        <a:p>
          <a:endParaRPr lang="en-US"/>
        </a:p>
      </dgm:t>
    </dgm:pt>
    <dgm:pt modelId="{77A4B90D-2080-4790-97E8-653AFD07D8DE}" type="sibTrans" cxnId="{3E87E575-6F48-41B7-9B91-637AE4265E2F}">
      <dgm:prSet/>
      <dgm:spPr/>
      <dgm:t>
        <a:bodyPr/>
        <a:lstStyle/>
        <a:p>
          <a:endParaRPr lang="en-US"/>
        </a:p>
      </dgm:t>
    </dgm:pt>
    <dgm:pt modelId="{C8F503C0-4F1A-4AEE-B2B3-1E4FF2021280}" type="pres">
      <dgm:prSet presAssocID="{9A7390E7-4051-4BA1-909B-CA523DD473F6}" presName="layout" presStyleCnt="0">
        <dgm:presLayoutVars>
          <dgm:chMax/>
          <dgm:chPref/>
          <dgm:dir/>
          <dgm:animOne val="branch"/>
          <dgm:animLvl val="lvl"/>
          <dgm:resizeHandles/>
        </dgm:presLayoutVars>
      </dgm:prSet>
      <dgm:spPr/>
    </dgm:pt>
    <dgm:pt modelId="{BD85D8E4-2D8E-41B9-8898-D160E158010E}" type="pres">
      <dgm:prSet presAssocID="{D1E9A525-791B-4FC4-8331-65CD5E6EB664}" presName="root" presStyleCnt="0">
        <dgm:presLayoutVars>
          <dgm:chMax/>
          <dgm:chPref val="4"/>
        </dgm:presLayoutVars>
      </dgm:prSet>
      <dgm:spPr/>
    </dgm:pt>
    <dgm:pt modelId="{ADE5ED20-B3EC-4F92-9BD5-5BC76513E8D1}" type="pres">
      <dgm:prSet presAssocID="{D1E9A525-791B-4FC4-8331-65CD5E6EB664}" presName="rootComposite" presStyleCnt="0">
        <dgm:presLayoutVars/>
      </dgm:prSet>
      <dgm:spPr/>
    </dgm:pt>
    <dgm:pt modelId="{A5AA379F-244D-48BF-90FB-D8A365967EE7}" type="pres">
      <dgm:prSet presAssocID="{D1E9A525-791B-4FC4-8331-65CD5E6EB664}" presName="rootText" presStyleLbl="node0" presStyleIdx="0" presStyleCnt="1" custLinFactNeighborY="-35842">
        <dgm:presLayoutVars>
          <dgm:chMax/>
          <dgm:chPref val="4"/>
        </dgm:presLayoutVars>
      </dgm:prSet>
      <dgm:spPr/>
    </dgm:pt>
    <dgm:pt modelId="{40564450-5736-43D8-951F-211110118604}" type="pres">
      <dgm:prSet presAssocID="{D1E9A525-791B-4FC4-8331-65CD5E6EB664}" presName="childShape" presStyleCnt="0">
        <dgm:presLayoutVars>
          <dgm:chMax val="0"/>
          <dgm:chPref val="0"/>
        </dgm:presLayoutVars>
      </dgm:prSet>
      <dgm:spPr/>
    </dgm:pt>
    <dgm:pt modelId="{F820BCE3-E981-4245-88E5-D95706FAC52C}" type="pres">
      <dgm:prSet presAssocID="{1C0567E8-8457-498C-8F2D-D7B62D02D6D2}" presName="childComposite" presStyleCnt="0">
        <dgm:presLayoutVars>
          <dgm:chMax val="0"/>
          <dgm:chPref val="0"/>
        </dgm:presLayoutVars>
      </dgm:prSet>
      <dgm:spPr/>
    </dgm:pt>
    <dgm:pt modelId="{F6C76C85-0E9E-4EFA-A2D9-E5982F3FF3BF}" type="pres">
      <dgm:prSet presAssocID="{1C0567E8-8457-498C-8F2D-D7B62D02D6D2}" presName="Image" presStyleLbl="node1" presStyleIdx="0" presStyleCnt="3"/>
      <dgm:spPr>
        <a:solidFill>
          <a:srgbClr val="702082"/>
        </a:solidFill>
      </dgm:spPr>
    </dgm:pt>
    <dgm:pt modelId="{90D0B9FB-B9DB-4D73-AB4B-F3FF94699413}" type="pres">
      <dgm:prSet presAssocID="{1C0567E8-8457-498C-8F2D-D7B62D02D6D2}" presName="childText" presStyleLbl="lnNode1" presStyleIdx="0" presStyleCnt="3">
        <dgm:presLayoutVars>
          <dgm:chMax val="0"/>
          <dgm:chPref val="0"/>
          <dgm:bulletEnabled val="1"/>
        </dgm:presLayoutVars>
      </dgm:prSet>
      <dgm:spPr/>
    </dgm:pt>
    <dgm:pt modelId="{068F8988-6691-482C-9902-C5E6BCFD8D76}" type="pres">
      <dgm:prSet presAssocID="{C8975F01-8BA7-47EA-87FF-18E1448F972E}" presName="childComposite" presStyleCnt="0">
        <dgm:presLayoutVars>
          <dgm:chMax val="0"/>
          <dgm:chPref val="0"/>
        </dgm:presLayoutVars>
      </dgm:prSet>
      <dgm:spPr/>
    </dgm:pt>
    <dgm:pt modelId="{BFC93501-3F83-482D-B554-92F37B83C075}" type="pres">
      <dgm:prSet presAssocID="{C8975F01-8BA7-47EA-87FF-18E1448F972E}" presName="Image" presStyleLbl="node1" presStyleIdx="1" presStyleCnt="3"/>
      <dgm:spPr>
        <a:solidFill>
          <a:srgbClr val="702082"/>
        </a:solidFill>
      </dgm:spPr>
    </dgm:pt>
    <dgm:pt modelId="{602BEEF8-6E20-48B0-94A0-5243AE9DDBD2}" type="pres">
      <dgm:prSet presAssocID="{C8975F01-8BA7-47EA-87FF-18E1448F972E}" presName="childText" presStyleLbl="lnNode1" presStyleIdx="1" presStyleCnt="3">
        <dgm:presLayoutVars>
          <dgm:chMax val="0"/>
          <dgm:chPref val="0"/>
          <dgm:bulletEnabled val="1"/>
        </dgm:presLayoutVars>
      </dgm:prSet>
      <dgm:spPr/>
    </dgm:pt>
    <dgm:pt modelId="{735CB801-FCE5-4410-8083-28F3067B0062}" type="pres">
      <dgm:prSet presAssocID="{1F86BFEA-80D4-415D-B6DF-10BC078CE4F5}" presName="childComposite" presStyleCnt="0">
        <dgm:presLayoutVars>
          <dgm:chMax val="0"/>
          <dgm:chPref val="0"/>
        </dgm:presLayoutVars>
      </dgm:prSet>
      <dgm:spPr/>
    </dgm:pt>
    <dgm:pt modelId="{A20D954C-4C9D-4A8B-98C6-F31DB04F46AF}" type="pres">
      <dgm:prSet presAssocID="{1F86BFEA-80D4-415D-B6DF-10BC078CE4F5}" presName="Image" presStyleLbl="node1" presStyleIdx="2" presStyleCnt="3"/>
      <dgm:spPr>
        <a:solidFill>
          <a:schemeClr val="tx1"/>
        </a:solidFill>
      </dgm:spPr>
    </dgm:pt>
    <dgm:pt modelId="{5F193000-1B47-4AE2-A984-B66519280926}" type="pres">
      <dgm:prSet presAssocID="{1F86BFEA-80D4-415D-B6DF-10BC078CE4F5}" presName="childText" presStyleLbl="lnNode1" presStyleIdx="2" presStyleCnt="3">
        <dgm:presLayoutVars>
          <dgm:chMax val="0"/>
          <dgm:chPref val="0"/>
          <dgm:bulletEnabled val="1"/>
        </dgm:presLayoutVars>
      </dgm:prSet>
      <dgm:spPr/>
    </dgm:pt>
  </dgm:ptLst>
  <dgm:cxnLst>
    <dgm:cxn modelId="{5DDBCC2F-C790-4037-8F17-A7B12723A425}" srcId="{D1E9A525-791B-4FC4-8331-65CD5E6EB664}" destId="{C8975F01-8BA7-47EA-87FF-18E1448F972E}" srcOrd="1" destOrd="0" parTransId="{ED32CDD4-5643-4293-8475-1AD192DFD47B}" sibTransId="{BA1BF617-EC86-43BC-A445-BA48506BBD89}"/>
    <dgm:cxn modelId="{990C5E34-86D4-4258-9A67-CC84E69CC61C}" srcId="{D1E9A525-791B-4FC4-8331-65CD5E6EB664}" destId="{1C0567E8-8457-498C-8F2D-D7B62D02D6D2}" srcOrd="0" destOrd="0" parTransId="{0B5FE291-5B12-432E-B2E4-05348FFC57E3}" sibTransId="{6B4CE2B7-0AEE-496F-A33F-17AE0DB8EF3C}"/>
    <dgm:cxn modelId="{67449D3A-114B-4BFD-BBA5-4C21B47E4E02}" type="presOf" srcId="{C8975F01-8BA7-47EA-87FF-18E1448F972E}" destId="{602BEEF8-6E20-48B0-94A0-5243AE9DDBD2}" srcOrd="0" destOrd="0" presId="urn:microsoft.com/office/officeart/2008/layout/PictureAccentList"/>
    <dgm:cxn modelId="{9AD1EF5F-DA46-487E-A57F-7D669E9B0A4D}" type="presOf" srcId="{9A7390E7-4051-4BA1-909B-CA523DD473F6}" destId="{C8F503C0-4F1A-4AEE-B2B3-1E4FF2021280}" srcOrd="0" destOrd="0" presId="urn:microsoft.com/office/officeart/2008/layout/PictureAccentList"/>
    <dgm:cxn modelId="{37270241-9FAD-4F53-AFF4-2F1E9F121AE6}" type="presOf" srcId="{D1E9A525-791B-4FC4-8331-65CD5E6EB664}" destId="{A5AA379F-244D-48BF-90FB-D8A365967EE7}" srcOrd="0" destOrd="0" presId="urn:microsoft.com/office/officeart/2008/layout/PictureAccentList"/>
    <dgm:cxn modelId="{FC960F6E-16A7-41E7-97AF-C09D0CD8DA6C}" type="presOf" srcId="{1C0567E8-8457-498C-8F2D-D7B62D02D6D2}" destId="{90D0B9FB-B9DB-4D73-AB4B-F3FF94699413}" srcOrd="0" destOrd="0" presId="urn:microsoft.com/office/officeart/2008/layout/PictureAccentList"/>
    <dgm:cxn modelId="{EBC3FA53-89DA-44E6-A8E0-50BD82A93200}" srcId="{9A7390E7-4051-4BA1-909B-CA523DD473F6}" destId="{D1E9A525-791B-4FC4-8331-65CD5E6EB664}" srcOrd="0" destOrd="0" parTransId="{A8AC3A17-6E98-419B-823C-9E35089712E1}" sibTransId="{481BF31D-28EC-4CE6-8BA7-F45932825BCD}"/>
    <dgm:cxn modelId="{3E87E575-6F48-41B7-9B91-637AE4265E2F}" srcId="{D1E9A525-791B-4FC4-8331-65CD5E6EB664}" destId="{1F86BFEA-80D4-415D-B6DF-10BC078CE4F5}" srcOrd="2" destOrd="0" parTransId="{2CE0116C-AD4F-4FE6-AEF6-BDEF0859934A}" sibTransId="{77A4B90D-2080-4790-97E8-653AFD07D8DE}"/>
    <dgm:cxn modelId="{C2876CBC-3D9C-472C-854B-A326BE3DBDE6}" type="presOf" srcId="{1F86BFEA-80D4-415D-B6DF-10BC078CE4F5}" destId="{5F193000-1B47-4AE2-A984-B66519280926}" srcOrd="0" destOrd="0" presId="urn:microsoft.com/office/officeart/2008/layout/PictureAccentList"/>
    <dgm:cxn modelId="{40BD21C3-5D70-4C78-99F6-0896AC4ACB9B}" type="presParOf" srcId="{C8F503C0-4F1A-4AEE-B2B3-1E4FF2021280}" destId="{BD85D8E4-2D8E-41B9-8898-D160E158010E}" srcOrd="0" destOrd="0" presId="urn:microsoft.com/office/officeart/2008/layout/PictureAccentList"/>
    <dgm:cxn modelId="{6EAEA82C-4C8A-4B81-BC66-AE2480F44BAA}" type="presParOf" srcId="{BD85D8E4-2D8E-41B9-8898-D160E158010E}" destId="{ADE5ED20-B3EC-4F92-9BD5-5BC76513E8D1}" srcOrd="0" destOrd="0" presId="urn:microsoft.com/office/officeart/2008/layout/PictureAccentList"/>
    <dgm:cxn modelId="{3BEC5EF9-1477-4BD4-93B5-B51B3A1D05B5}" type="presParOf" srcId="{ADE5ED20-B3EC-4F92-9BD5-5BC76513E8D1}" destId="{A5AA379F-244D-48BF-90FB-D8A365967EE7}" srcOrd="0" destOrd="0" presId="urn:microsoft.com/office/officeart/2008/layout/PictureAccentList"/>
    <dgm:cxn modelId="{47955AF4-3738-40B4-A4C8-FE0CAD871B23}" type="presParOf" srcId="{BD85D8E4-2D8E-41B9-8898-D160E158010E}" destId="{40564450-5736-43D8-951F-211110118604}" srcOrd="1" destOrd="0" presId="urn:microsoft.com/office/officeart/2008/layout/PictureAccentList"/>
    <dgm:cxn modelId="{9F84BDF2-075F-45C4-8262-B8B5707FA7C9}" type="presParOf" srcId="{40564450-5736-43D8-951F-211110118604}" destId="{F820BCE3-E981-4245-88E5-D95706FAC52C}" srcOrd="0" destOrd="0" presId="urn:microsoft.com/office/officeart/2008/layout/PictureAccentList"/>
    <dgm:cxn modelId="{BF6BDA77-E215-4286-823D-F69CB898A7E7}" type="presParOf" srcId="{F820BCE3-E981-4245-88E5-D95706FAC52C}" destId="{F6C76C85-0E9E-4EFA-A2D9-E5982F3FF3BF}" srcOrd="0" destOrd="0" presId="urn:microsoft.com/office/officeart/2008/layout/PictureAccentList"/>
    <dgm:cxn modelId="{BE07AC2A-8144-4C1D-A511-10F95CFB5819}" type="presParOf" srcId="{F820BCE3-E981-4245-88E5-D95706FAC52C}" destId="{90D0B9FB-B9DB-4D73-AB4B-F3FF94699413}" srcOrd="1" destOrd="0" presId="urn:microsoft.com/office/officeart/2008/layout/PictureAccentList"/>
    <dgm:cxn modelId="{1CEEA76C-7BD6-4777-AACF-D29489AEB589}" type="presParOf" srcId="{40564450-5736-43D8-951F-211110118604}" destId="{068F8988-6691-482C-9902-C5E6BCFD8D76}" srcOrd="1" destOrd="0" presId="urn:microsoft.com/office/officeart/2008/layout/PictureAccentList"/>
    <dgm:cxn modelId="{BB0214F8-AF58-4C18-BAB1-348508D93BFE}" type="presParOf" srcId="{068F8988-6691-482C-9902-C5E6BCFD8D76}" destId="{BFC93501-3F83-482D-B554-92F37B83C075}" srcOrd="0" destOrd="0" presId="urn:microsoft.com/office/officeart/2008/layout/PictureAccentList"/>
    <dgm:cxn modelId="{27190FD4-3F26-4245-9770-301DC3C47535}" type="presParOf" srcId="{068F8988-6691-482C-9902-C5E6BCFD8D76}" destId="{602BEEF8-6E20-48B0-94A0-5243AE9DDBD2}" srcOrd="1" destOrd="0" presId="urn:microsoft.com/office/officeart/2008/layout/PictureAccentList"/>
    <dgm:cxn modelId="{098DD714-2B4C-4DF6-9482-B8F6145CB2B4}" type="presParOf" srcId="{40564450-5736-43D8-951F-211110118604}" destId="{735CB801-FCE5-4410-8083-28F3067B0062}" srcOrd="2" destOrd="0" presId="urn:microsoft.com/office/officeart/2008/layout/PictureAccentList"/>
    <dgm:cxn modelId="{E8F3C8C1-3C79-46F8-A156-472D745D150C}" type="presParOf" srcId="{735CB801-FCE5-4410-8083-28F3067B0062}" destId="{A20D954C-4C9D-4A8B-98C6-F31DB04F46AF}" srcOrd="0" destOrd="0" presId="urn:microsoft.com/office/officeart/2008/layout/PictureAccentList"/>
    <dgm:cxn modelId="{9C4A550A-7651-4111-B45C-E83F17C64AEF}" type="presParOf" srcId="{735CB801-FCE5-4410-8083-28F3067B0062}" destId="{5F193000-1B47-4AE2-A984-B66519280926}"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2DC030-4563-4E6B-967A-DC244F69D82A}" type="doc">
      <dgm:prSet loTypeId="urn:microsoft.com/office/officeart/2005/8/layout/vList2" loCatId="list" qsTypeId="urn:microsoft.com/office/officeart/2005/8/quickstyle/simple5" qsCatId="simple" csTypeId="urn:microsoft.com/office/officeart/2005/8/colors/accent2_2" csCatId="accent2" phldr="1"/>
      <dgm:spPr/>
      <dgm:t>
        <a:bodyPr/>
        <a:lstStyle/>
        <a:p>
          <a:endParaRPr lang="en-US"/>
        </a:p>
      </dgm:t>
    </dgm:pt>
    <dgm:pt modelId="{11DAD51E-7013-492C-B07A-597830386426}">
      <dgm:prSet/>
      <dgm:spPr>
        <a:solidFill>
          <a:schemeClr val="tx1"/>
        </a:solidFill>
      </dgm:spPr>
      <dgm:t>
        <a:bodyPr/>
        <a:lstStyle/>
        <a:p>
          <a:pPr algn="ctr"/>
          <a:r>
            <a:rPr lang="en-GB" b="1" dirty="0"/>
            <a:t>Indirect identifiers</a:t>
          </a:r>
          <a:r>
            <a:rPr lang="en-GB" dirty="0"/>
            <a:t> </a:t>
          </a:r>
          <a:br>
            <a:rPr lang="en-GB" dirty="0"/>
          </a:br>
          <a:br>
            <a:rPr lang="en-GB" dirty="0"/>
          </a:br>
          <a:r>
            <a:rPr lang="en-GB" dirty="0"/>
            <a:t>Information that in combination, may uniquely identify data subjects. It can potentially be linked to other sources of data (such as the electoral register). Examples: sex, age, region, occupation, income, ethnicity, religious affiliation</a:t>
          </a:r>
          <a:endParaRPr lang="en-US" dirty="0"/>
        </a:p>
      </dgm:t>
    </dgm:pt>
    <dgm:pt modelId="{DEA137AE-10CD-48D9-9637-7DE90F84B911}" type="parTrans" cxnId="{7CD34E79-15CC-4616-8713-4E7DACD21D09}">
      <dgm:prSet/>
      <dgm:spPr/>
      <dgm:t>
        <a:bodyPr/>
        <a:lstStyle/>
        <a:p>
          <a:endParaRPr lang="en-US"/>
        </a:p>
      </dgm:t>
    </dgm:pt>
    <dgm:pt modelId="{9476F739-B7E1-4612-8D96-10582C3F9E5B}" type="sibTrans" cxnId="{7CD34E79-15CC-4616-8713-4E7DACD21D09}">
      <dgm:prSet/>
      <dgm:spPr/>
      <dgm:t>
        <a:bodyPr/>
        <a:lstStyle/>
        <a:p>
          <a:endParaRPr lang="en-US"/>
        </a:p>
      </dgm:t>
    </dgm:pt>
    <dgm:pt modelId="{A4D28220-9EDA-4AB1-AB46-4F3B189E1258}" type="pres">
      <dgm:prSet presAssocID="{F42DC030-4563-4E6B-967A-DC244F69D82A}" presName="linear" presStyleCnt="0">
        <dgm:presLayoutVars>
          <dgm:animLvl val="lvl"/>
          <dgm:resizeHandles val="exact"/>
        </dgm:presLayoutVars>
      </dgm:prSet>
      <dgm:spPr/>
    </dgm:pt>
    <dgm:pt modelId="{93F69D81-80C6-4D4F-BFFB-4A60BEBB98BD}" type="pres">
      <dgm:prSet presAssocID="{11DAD51E-7013-492C-B07A-597830386426}" presName="parentText" presStyleLbl="node1" presStyleIdx="0" presStyleCnt="1" custScaleY="79078">
        <dgm:presLayoutVars>
          <dgm:chMax val="0"/>
          <dgm:bulletEnabled val="1"/>
        </dgm:presLayoutVars>
      </dgm:prSet>
      <dgm:spPr/>
    </dgm:pt>
  </dgm:ptLst>
  <dgm:cxnLst>
    <dgm:cxn modelId="{9CF88D43-EF40-4AC2-965C-6798DA60D709}" type="presOf" srcId="{11DAD51E-7013-492C-B07A-597830386426}" destId="{93F69D81-80C6-4D4F-BFFB-4A60BEBB98BD}" srcOrd="0" destOrd="0" presId="urn:microsoft.com/office/officeart/2005/8/layout/vList2"/>
    <dgm:cxn modelId="{7CD34E79-15CC-4616-8713-4E7DACD21D09}" srcId="{F42DC030-4563-4E6B-967A-DC244F69D82A}" destId="{11DAD51E-7013-492C-B07A-597830386426}" srcOrd="0" destOrd="0" parTransId="{DEA137AE-10CD-48D9-9637-7DE90F84B911}" sibTransId="{9476F739-B7E1-4612-8D96-10582C3F9E5B}"/>
    <dgm:cxn modelId="{1AE146D5-33E5-42A9-B400-349210F8E293}" type="presOf" srcId="{F42DC030-4563-4E6B-967A-DC244F69D82A}" destId="{A4D28220-9EDA-4AB1-AB46-4F3B189E1258}" srcOrd="0" destOrd="0" presId="urn:microsoft.com/office/officeart/2005/8/layout/vList2"/>
    <dgm:cxn modelId="{85649D40-2672-486C-BE6A-C4E07F8E4487}" type="presParOf" srcId="{A4D28220-9EDA-4AB1-AB46-4F3B189E1258}" destId="{93F69D81-80C6-4D4F-BFFB-4A60BEBB98B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3323FE-A404-42C3-B812-295B00125758}"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A4F1E600-77C2-4B67-BB19-CE168C346990}">
      <dgm:prSet phldrT="[Text]"/>
      <dgm:spPr>
        <a:solidFill>
          <a:srgbClr val="5B6770"/>
        </a:solidFill>
      </dgm:spPr>
      <dgm:t>
        <a:bodyPr/>
        <a:lstStyle/>
        <a:p>
          <a:r>
            <a:rPr lang="en-US" b="1" u="sng" dirty="0"/>
            <a:t>England Geographies</a:t>
          </a:r>
          <a:endParaRPr lang="en-GB" b="1" u="sng" dirty="0"/>
        </a:p>
      </dgm:t>
    </dgm:pt>
    <dgm:pt modelId="{420EB195-46CB-4F9F-B013-55D034D68F9E}" type="parTrans" cxnId="{996387E5-0A78-483F-BECC-A7A7910592C8}">
      <dgm:prSet/>
      <dgm:spPr/>
      <dgm:t>
        <a:bodyPr/>
        <a:lstStyle/>
        <a:p>
          <a:endParaRPr lang="en-GB"/>
        </a:p>
      </dgm:t>
    </dgm:pt>
    <dgm:pt modelId="{E53C57BA-9F96-4993-8464-73B60BB6B98B}" type="sibTrans" cxnId="{996387E5-0A78-483F-BECC-A7A7910592C8}">
      <dgm:prSet/>
      <dgm:spPr/>
      <dgm:t>
        <a:bodyPr/>
        <a:lstStyle/>
        <a:p>
          <a:endParaRPr lang="en-GB"/>
        </a:p>
      </dgm:t>
    </dgm:pt>
    <dgm:pt modelId="{E57B0853-F04B-49FC-89BD-DAE9ADEDAB6A}">
      <dgm:prSet phldrT="[Text]" custT="1"/>
      <dgm:spPr>
        <a:solidFill>
          <a:srgbClr val="702082"/>
        </a:solidFill>
      </dgm:spPr>
      <dgm:t>
        <a:bodyPr/>
        <a:lstStyle/>
        <a:p>
          <a:r>
            <a:rPr lang="en-US" sz="1400" b="1" dirty="0"/>
            <a:t>Administrative</a:t>
          </a:r>
          <a:endParaRPr lang="en-GB" sz="1400" b="1" dirty="0"/>
        </a:p>
      </dgm:t>
    </dgm:pt>
    <dgm:pt modelId="{EC6A991E-3AEB-434B-B787-09782D0002CA}" type="parTrans" cxnId="{A9562F66-C47F-47E8-967F-07BBD87785B0}">
      <dgm:prSet/>
      <dgm:spPr/>
      <dgm:t>
        <a:bodyPr/>
        <a:lstStyle/>
        <a:p>
          <a:endParaRPr lang="en-GB"/>
        </a:p>
      </dgm:t>
    </dgm:pt>
    <dgm:pt modelId="{DB1371E3-42F4-415D-807D-90C6209D50DE}" type="sibTrans" cxnId="{A9562F66-C47F-47E8-967F-07BBD87785B0}">
      <dgm:prSet/>
      <dgm:spPr/>
      <dgm:t>
        <a:bodyPr/>
        <a:lstStyle/>
        <a:p>
          <a:endParaRPr lang="en-GB"/>
        </a:p>
      </dgm:t>
    </dgm:pt>
    <dgm:pt modelId="{719FBEA2-BD6C-483E-A39A-5F5F1FC0A04D}">
      <dgm:prSet phldrT="[Text]" custT="1"/>
      <dgm:spPr>
        <a:solidFill>
          <a:srgbClr val="702082"/>
        </a:solidFill>
      </dgm:spPr>
      <dgm:t>
        <a:bodyPr/>
        <a:lstStyle/>
        <a:p>
          <a:r>
            <a:rPr lang="en-US" sz="1400" b="1" dirty="0"/>
            <a:t>Census</a:t>
          </a:r>
          <a:endParaRPr lang="en-GB" sz="1400" b="1" dirty="0"/>
        </a:p>
      </dgm:t>
    </dgm:pt>
    <dgm:pt modelId="{F735A427-D361-49C6-A351-DC099C079D49}" type="parTrans" cxnId="{3C438E0C-7B97-4CF1-BB02-F0F2721B41CE}">
      <dgm:prSet/>
      <dgm:spPr/>
      <dgm:t>
        <a:bodyPr/>
        <a:lstStyle/>
        <a:p>
          <a:endParaRPr lang="en-GB"/>
        </a:p>
      </dgm:t>
    </dgm:pt>
    <dgm:pt modelId="{97D2D053-866D-4186-805B-573EC3E5790F}" type="sibTrans" cxnId="{3C438E0C-7B97-4CF1-BB02-F0F2721B41CE}">
      <dgm:prSet/>
      <dgm:spPr/>
      <dgm:t>
        <a:bodyPr/>
        <a:lstStyle/>
        <a:p>
          <a:endParaRPr lang="en-GB"/>
        </a:p>
      </dgm:t>
    </dgm:pt>
    <dgm:pt modelId="{59EA59AF-13CE-41F7-B338-31481E729E74}">
      <dgm:prSet phldrT="[Text]" custT="1"/>
      <dgm:spPr>
        <a:solidFill>
          <a:srgbClr val="702082"/>
        </a:solidFill>
      </dgm:spPr>
      <dgm:t>
        <a:bodyPr/>
        <a:lstStyle/>
        <a:p>
          <a:r>
            <a:rPr lang="en-US" sz="1400" b="1" dirty="0"/>
            <a:t>Electoral</a:t>
          </a:r>
          <a:endParaRPr lang="en-GB" sz="1400" b="1" dirty="0"/>
        </a:p>
      </dgm:t>
    </dgm:pt>
    <dgm:pt modelId="{4451A236-350B-42A4-940D-E64ADDF8A284}" type="parTrans" cxnId="{A8145517-1FED-411B-BC2A-3B48C6C38A8C}">
      <dgm:prSet/>
      <dgm:spPr/>
      <dgm:t>
        <a:bodyPr/>
        <a:lstStyle/>
        <a:p>
          <a:endParaRPr lang="en-GB"/>
        </a:p>
      </dgm:t>
    </dgm:pt>
    <dgm:pt modelId="{D0F2BDAF-2254-4802-B2CB-52B7D0987043}" type="sibTrans" cxnId="{A8145517-1FED-411B-BC2A-3B48C6C38A8C}">
      <dgm:prSet/>
      <dgm:spPr/>
      <dgm:t>
        <a:bodyPr/>
        <a:lstStyle/>
        <a:p>
          <a:endParaRPr lang="en-GB"/>
        </a:p>
      </dgm:t>
    </dgm:pt>
    <dgm:pt modelId="{8066ACA2-84F7-493C-9BC8-F872624DF866}">
      <dgm:prSet phldrT="[Text]" custT="1"/>
      <dgm:spPr>
        <a:solidFill>
          <a:srgbClr val="702082"/>
        </a:solidFill>
      </dgm:spPr>
      <dgm:t>
        <a:bodyPr/>
        <a:lstStyle/>
        <a:p>
          <a:r>
            <a:rPr lang="en-US" sz="1400" b="1" dirty="0"/>
            <a:t>Health</a:t>
          </a:r>
          <a:endParaRPr lang="en-GB" sz="1400" b="1" dirty="0"/>
        </a:p>
      </dgm:t>
    </dgm:pt>
    <dgm:pt modelId="{F6354031-2FC4-4DA7-9DEA-FD160B2E0B2E}" type="parTrans" cxnId="{91D7B2A5-A894-46D0-9A53-7F5C2B13967A}">
      <dgm:prSet/>
      <dgm:spPr/>
      <dgm:t>
        <a:bodyPr/>
        <a:lstStyle/>
        <a:p>
          <a:endParaRPr lang="en-GB"/>
        </a:p>
      </dgm:t>
    </dgm:pt>
    <dgm:pt modelId="{6DCA98D1-0967-464A-A14F-2B42D953A59D}" type="sibTrans" cxnId="{91D7B2A5-A894-46D0-9A53-7F5C2B13967A}">
      <dgm:prSet/>
      <dgm:spPr/>
      <dgm:t>
        <a:bodyPr/>
        <a:lstStyle/>
        <a:p>
          <a:endParaRPr lang="en-GB"/>
        </a:p>
      </dgm:t>
    </dgm:pt>
    <dgm:pt modelId="{10077E45-FF93-4310-BAF8-FCD2EA55E17F}">
      <dgm:prSet phldrT="[Text]" custT="1"/>
      <dgm:spPr>
        <a:solidFill>
          <a:srgbClr val="702082"/>
        </a:solidFill>
      </dgm:spPr>
      <dgm:t>
        <a:bodyPr/>
        <a:lstStyle/>
        <a:p>
          <a:r>
            <a:rPr lang="en-US" sz="1400" b="1" dirty="0"/>
            <a:t>Postal</a:t>
          </a:r>
          <a:endParaRPr lang="en-GB" sz="1400" b="1" dirty="0"/>
        </a:p>
      </dgm:t>
    </dgm:pt>
    <dgm:pt modelId="{96DB6632-F95A-4C91-B82C-19AFFE4AFF9D}" type="parTrans" cxnId="{44DF90DB-9532-45C5-892B-6FE88AE63B87}">
      <dgm:prSet/>
      <dgm:spPr/>
      <dgm:t>
        <a:bodyPr/>
        <a:lstStyle/>
        <a:p>
          <a:endParaRPr lang="en-GB"/>
        </a:p>
      </dgm:t>
    </dgm:pt>
    <dgm:pt modelId="{BE7AC825-2F3D-43BE-9F26-B9B7F6A5BB13}" type="sibTrans" cxnId="{44DF90DB-9532-45C5-892B-6FE88AE63B87}">
      <dgm:prSet/>
      <dgm:spPr/>
      <dgm:t>
        <a:bodyPr/>
        <a:lstStyle/>
        <a:p>
          <a:endParaRPr lang="en-GB"/>
        </a:p>
      </dgm:t>
    </dgm:pt>
    <dgm:pt modelId="{778D829A-A5E5-4633-9733-6E91860D2870}">
      <dgm:prSet phldrT="[Text]" custT="1"/>
      <dgm:spPr>
        <a:solidFill>
          <a:srgbClr val="702082"/>
        </a:solidFill>
      </dgm:spPr>
      <dgm:t>
        <a:bodyPr/>
        <a:lstStyle/>
        <a:p>
          <a:r>
            <a:rPr lang="en-US" sz="1400" b="1" dirty="0"/>
            <a:t>International</a:t>
          </a:r>
          <a:endParaRPr lang="en-GB" sz="1400" b="1" dirty="0"/>
        </a:p>
      </dgm:t>
    </dgm:pt>
    <dgm:pt modelId="{7DD67A88-EC19-40F9-AFA0-09243632318E}" type="parTrans" cxnId="{8DB42A87-C25C-45CD-B2DD-C191BCF2554A}">
      <dgm:prSet/>
      <dgm:spPr/>
      <dgm:t>
        <a:bodyPr/>
        <a:lstStyle/>
        <a:p>
          <a:endParaRPr lang="en-GB"/>
        </a:p>
      </dgm:t>
    </dgm:pt>
    <dgm:pt modelId="{C6087F59-317C-4010-9B33-41CA0CA627B3}" type="sibTrans" cxnId="{8DB42A87-C25C-45CD-B2DD-C191BCF2554A}">
      <dgm:prSet/>
      <dgm:spPr/>
      <dgm:t>
        <a:bodyPr/>
        <a:lstStyle/>
        <a:p>
          <a:endParaRPr lang="en-GB"/>
        </a:p>
      </dgm:t>
    </dgm:pt>
    <dgm:pt modelId="{1D830C4C-50AD-40DB-95EE-262BDAA29EBC}">
      <dgm:prSet phldrT="[Text]" custT="1"/>
      <dgm:spPr>
        <a:solidFill>
          <a:srgbClr val="702082"/>
        </a:solidFill>
      </dgm:spPr>
      <dgm:t>
        <a:bodyPr/>
        <a:lstStyle/>
        <a:p>
          <a:r>
            <a:rPr lang="en-GB" sz="1400" b="1" i="0" dirty="0"/>
            <a:t>NHS England (Regions) (NHSER)</a:t>
          </a:r>
          <a:endParaRPr lang="en-GB" sz="1400" b="1" dirty="0"/>
        </a:p>
      </dgm:t>
    </dgm:pt>
    <dgm:pt modelId="{3E671EF9-0BA6-4E17-8040-E0CDC0ACEE33}" type="parTrans" cxnId="{0A1CF1E7-98E2-4D66-B352-B2CC7A7C8E3C}">
      <dgm:prSet/>
      <dgm:spPr/>
      <dgm:t>
        <a:bodyPr/>
        <a:lstStyle/>
        <a:p>
          <a:endParaRPr lang="en-GB"/>
        </a:p>
      </dgm:t>
    </dgm:pt>
    <dgm:pt modelId="{340E7E0B-8275-44A8-97A2-47265C26A4AC}" type="sibTrans" cxnId="{0A1CF1E7-98E2-4D66-B352-B2CC7A7C8E3C}">
      <dgm:prSet/>
      <dgm:spPr/>
      <dgm:t>
        <a:bodyPr/>
        <a:lstStyle/>
        <a:p>
          <a:endParaRPr lang="en-GB"/>
        </a:p>
      </dgm:t>
    </dgm:pt>
    <dgm:pt modelId="{38001198-725C-46E0-A1BA-A75D820A24FD}">
      <dgm:prSet phldrT="[Text]" custT="1"/>
      <dgm:spPr>
        <a:solidFill>
          <a:srgbClr val="702082"/>
        </a:solidFill>
      </dgm:spPr>
      <dgm:t>
        <a:bodyPr/>
        <a:lstStyle/>
        <a:p>
          <a:r>
            <a:rPr lang="en-GB" sz="1400" b="1" i="0" dirty="0"/>
            <a:t>Integrated Care Boards (ICB)</a:t>
          </a:r>
          <a:endParaRPr lang="en-GB" sz="1400" b="1" dirty="0"/>
        </a:p>
      </dgm:t>
    </dgm:pt>
    <dgm:pt modelId="{3D68EA43-A905-4FBB-93C3-555DD61516C1}" type="parTrans" cxnId="{4F7756F6-7686-4A78-A7F9-5BC664D9031A}">
      <dgm:prSet/>
      <dgm:spPr/>
      <dgm:t>
        <a:bodyPr/>
        <a:lstStyle/>
        <a:p>
          <a:endParaRPr lang="en-GB"/>
        </a:p>
      </dgm:t>
    </dgm:pt>
    <dgm:pt modelId="{02B1F045-25C4-41DF-A1FA-8729287E99EB}" type="sibTrans" cxnId="{4F7756F6-7686-4A78-A7F9-5BC664D9031A}">
      <dgm:prSet/>
      <dgm:spPr/>
      <dgm:t>
        <a:bodyPr/>
        <a:lstStyle/>
        <a:p>
          <a:endParaRPr lang="en-GB"/>
        </a:p>
      </dgm:t>
    </dgm:pt>
    <dgm:pt modelId="{992D88E9-D852-467B-B3BF-30C219E0C4B1}">
      <dgm:prSet phldrT="[Text]" custT="1"/>
      <dgm:spPr>
        <a:solidFill>
          <a:srgbClr val="702082"/>
        </a:solidFill>
      </dgm:spPr>
      <dgm:t>
        <a:bodyPr/>
        <a:lstStyle/>
        <a:p>
          <a:r>
            <a:rPr lang="en-GB" sz="1400" b="1" i="0" dirty="0"/>
            <a:t>Sub Integrated Care Board Locations (SICBL)</a:t>
          </a:r>
          <a:endParaRPr lang="en-GB" sz="1400" b="1" dirty="0"/>
        </a:p>
      </dgm:t>
    </dgm:pt>
    <dgm:pt modelId="{F9CFC50D-A125-48ED-97C3-AE094AA2B26C}" type="parTrans" cxnId="{7EA324A7-6714-43C1-8E67-5F914483E0FE}">
      <dgm:prSet/>
      <dgm:spPr/>
      <dgm:t>
        <a:bodyPr/>
        <a:lstStyle/>
        <a:p>
          <a:endParaRPr lang="en-GB"/>
        </a:p>
      </dgm:t>
    </dgm:pt>
    <dgm:pt modelId="{9159DFA9-2C4A-4FCD-B0D0-1DF78B554A91}" type="sibTrans" cxnId="{7EA324A7-6714-43C1-8E67-5F914483E0FE}">
      <dgm:prSet/>
      <dgm:spPr/>
      <dgm:t>
        <a:bodyPr/>
        <a:lstStyle/>
        <a:p>
          <a:endParaRPr lang="en-GB"/>
        </a:p>
      </dgm:t>
    </dgm:pt>
    <dgm:pt modelId="{E0FA672E-9FA6-4996-91C7-F4FD65886E07}">
      <dgm:prSet phldrT="[Text]" custT="1"/>
      <dgm:spPr>
        <a:solidFill>
          <a:srgbClr val="702082"/>
        </a:solidFill>
      </dgm:spPr>
      <dgm:t>
        <a:bodyPr/>
        <a:lstStyle/>
        <a:p>
          <a:r>
            <a:rPr lang="en-GB" sz="1400" b="1" i="0" dirty="0"/>
            <a:t>Westminster Parliamentary Constituencies </a:t>
          </a:r>
          <a:endParaRPr lang="en-GB" sz="1400" b="1" dirty="0"/>
        </a:p>
      </dgm:t>
    </dgm:pt>
    <dgm:pt modelId="{199D49B8-CAE8-4CD3-81CF-44F2A3EAF8DA}" type="parTrans" cxnId="{F34780C7-4405-4367-A46A-A393E823C24E}">
      <dgm:prSet/>
      <dgm:spPr/>
      <dgm:t>
        <a:bodyPr/>
        <a:lstStyle/>
        <a:p>
          <a:endParaRPr lang="en-GB"/>
        </a:p>
      </dgm:t>
    </dgm:pt>
    <dgm:pt modelId="{9488B7D8-7405-449C-A2D3-24AF55D679D4}" type="sibTrans" cxnId="{F34780C7-4405-4367-A46A-A393E823C24E}">
      <dgm:prSet/>
      <dgm:spPr/>
      <dgm:t>
        <a:bodyPr/>
        <a:lstStyle/>
        <a:p>
          <a:endParaRPr lang="en-GB"/>
        </a:p>
      </dgm:t>
    </dgm:pt>
    <dgm:pt modelId="{D6A5B2C1-1258-4FF4-BDE4-5F0388A88A3F}">
      <dgm:prSet phldrT="[Text]" custT="1"/>
      <dgm:spPr>
        <a:solidFill>
          <a:srgbClr val="702082"/>
        </a:solidFill>
      </dgm:spPr>
      <dgm:t>
        <a:bodyPr/>
        <a:lstStyle/>
        <a:p>
          <a:r>
            <a:rPr lang="en-GB" sz="1400" b="1" i="0" dirty="0"/>
            <a:t>Output Areas (OAs)</a:t>
          </a:r>
          <a:endParaRPr lang="en-GB" sz="1400" b="1" dirty="0"/>
        </a:p>
      </dgm:t>
    </dgm:pt>
    <dgm:pt modelId="{F2C6E3F4-43CB-43BE-AE05-31A517F69856}" type="parTrans" cxnId="{201D20DD-A3B3-4D08-AD1F-9B73DE03A619}">
      <dgm:prSet/>
      <dgm:spPr/>
      <dgm:t>
        <a:bodyPr/>
        <a:lstStyle/>
        <a:p>
          <a:endParaRPr lang="en-GB"/>
        </a:p>
      </dgm:t>
    </dgm:pt>
    <dgm:pt modelId="{1D84B0E4-A301-4427-A1F9-E1815D0D7324}" type="sibTrans" cxnId="{201D20DD-A3B3-4D08-AD1F-9B73DE03A619}">
      <dgm:prSet/>
      <dgm:spPr/>
      <dgm:t>
        <a:bodyPr/>
        <a:lstStyle/>
        <a:p>
          <a:endParaRPr lang="en-GB"/>
        </a:p>
      </dgm:t>
    </dgm:pt>
    <dgm:pt modelId="{15CD6AE5-6713-4566-9CC6-09ADA2E25948}">
      <dgm:prSet phldrT="[Text]" custT="1"/>
      <dgm:spPr>
        <a:solidFill>
          <a:srgbClr val="702082"/>
        </a:solidFill>
      </dgm:spPr>
      <dgm:t>
        <a:bodyPr/>
        <a:lstStyle/>
        <a:p>
          <a:r>
            <a:rPr lang="en-GB" sz="1400" b="1" i="0" dirty="0"/>
            <a:t>Lower layer Super Output Areas (LSOAs)</a:t>
          </a:r>
          <a:endParaRPr lang="en-GB" sz="1400" b="1" dirty="0"/>
        </a:p>
      </dgm:t>
    </dgm:pt>
    <dgm:pt modelId="{6F87119A-8D99-4E26-A5AF-31CE3239CA41}" type="parTrans" cxnId="{C0B63EA6-8EF8-4CA6-BBB5-80B0A0A535FA}">
      <dgm:prSet/>
      <dgm:spPr/>
      <dgm:t>
        <a:bodyPr/>
        <a:lstStyle/>
        <a:p>
          <a:endParaRPr lang="en-GB"/>
        </a:p>
      </dgm:t>
    </dgm:pt>
    <dgm:pt modelId="{171ED4D7-8D29-4B03-AA5B-D6DFE4EBF5C3}" type="sibTrans" cxnId="{C0B63EA6-8EF8-4CA6-BBB5-80B0A0A535FA}">
      <dgm:prSet/>
      <dgm:spPr/>
      <dgm:t>
        <a:bodyPr/>
        <a:lstStyle/>
        <a:p>
          <a:endParaRPr lang="en-GB"/>
        </a:p>
      </dgm:t>
    </dgm:pt>
    <dgm:pt modelId="{1A75664F-746F-4347-BD45-1FFE9F64BB9F}">
      <dgm:prSet phldrT="[Text]" custT="1"/>
      <dgm:spPr>
        <a:solidFill>
          <a:srgbClr val="702082"/>
        </a:solidFill>
      </dgm:spPr>
      <dgm:t>
        <a:bodyPr/>
        <a:lstStyle/>
        <a:p>
          <a:r>
            <a:rPr lang="en-GB" sz="1400" b="1" i="0" dirty="0"/>
            <a:t>Middle layer Super Output Areas (MSOAs)</a:t>
          </a:r>
          <a:endParaRPr lang="en-GB" sz="1400" b="1" dirty="0"/>
        </a:p>
      </dgm:t>
    </dgm:pt>
    <dgm:pt modelId="{6D7FC153-0772-446E-8F4B-A025AFBFE8A5}" type="parTrans" cxnId="{50CD246D-EBEF-4A9D-A1D0-32AD4E6F5D27}">
      <dgm:prSet/>
      <dgm:spPr/>
      <dgm:t>
        <a:bodyPr/>
        <a:lstStyle/>
        <a:p>
          <a:endParaRPr lang="en-GB"/>
        </a:p>
      </dgm:t>
    </dgm:pt>
    <dgm:pt modelId="{7952C37A-5BF3-4A7D-8577-26073140E808}" type="sibTrans" cxnId="{50CD246D-EBEF-4A9D-A1D0-32AD4E6F5D27}">
      <dgm:prSet/>
      <dgm:spPr/>
      <dgm:t>
        <a:bodyPr/>
        <a:lstStyle/>
        <a:p>
          <a:endParaRPr lang="en-GB"/>
        </a:p>
      </dgm:t>
    </dgm:pt>
    <dgm:pt modelId="{699D2AB7-8646-4FAF-9BAB-B201682AAFFC}">
      <dgm:prSet phldrT="[Text]" custT="1"/>
      <dgm:spPr>
        <a:solidFill>
          <a:srgbClr val="702082"/>
        </a:solidFill>
      </dgm:spPr>
      <dgm:t>
        <a:bodyPr/>
        <a:lstStyle/>
        <a:p>
          <a:r>
            <a:rPr lang="en-GB" sz="1400" b="1" i="0" dirty="0"/>
            <a:t>Wards</a:t>
          </a:r>
          <a:endParaRPr lang="en-GB" sz="1400" b="1" dirty="0"/>
        </a:p>
      </dgm:t>
    </dgm:pt>
    <dgm:pt modelId="{9CD0A854-01F1-4090-BE01-33CB1D5E08B9}" type="parTrans" cxnId="{01411C9B-4566-45C2-BAF6-3EDEAE61E171}">
      <dgm:prSet/>
      <dgm:spPr/>
      <dgm:t>
        <a:bodyPr/>
        <a:lstStyle/>
        <a:p>
          <a:endParaRPr lang="en-GB"/>
        </a:p>
      </dgm:t>
    </dgm:pt>
    <dgm:pt modelId="{29C43154-7773-4363-95DF-6D90CF60CE08}" type="sibTrans" cxnId="{01411C9B-4566-45C2-BAF6-3EDEAE61E171}">
      <dgm:prSet/>
      <dgm:spPr/>
      <dgm:t>
        <a:bodyPr/>
        <a:lstStyle/>
        <a:p>
          <a:endParaRPr lang="en-GB"/>
        </a:p>
      </dgm:t>
    </dgm:pt>
    <dgm:pt modelId="{23962690-8003-443F-A08C-48BEBFC32BDC}">
      <dgm:prSet phldrT="[Text]" custT="1"/>
      <dgm:spPr>
        <a:solidFill>
          <a:srgbClr val="702082"/>
        </a:solidFill>
      </dgm:spPr>
      <dgm:t>
        <a:bodyPr/>
        <a:lstStyle/>
        <a:p>
          <a:r>
            <a:rPr lang="en-GB" sz="1400" b="1" i="0" dirty="0"/>
            <a:t>Travel To Work Areas (TTWAs)</a:t>
          </a:r>
          <a:endParaRPr lang="en-GB" sz="1400" b="1" dirty="0"/>
        </a:p>
      </dgm:t>
    </dgm:pt>
    <dgm:pt modelId="{79C2D2EF-6686-4CCE-9115-D591DB172A9A}" type="parTrans" cxnId="{DDC0FB27-64FC-4219-BF64-A118301028EA}">
      <dgm:prSet/>
      <dgm:spPr/>
      <dgm:t>
        <a:bodyPr/>
        <a:lstStyle/>
        <a:p>
          <a:endParaRPr lang="en-GB"/>
        </a:p>
      </dgm:t>
    </dgm:pt>
    <dgm:pt modelId="{1C667EE9-D29A-4EA0-B81D-9975BFA73177}" type="sibTrans" cxnId="{DDC0FB27-64FC-4219-BF64-A118301028EA}">
      <dgm:prSet/>
      <dgm:spPr/>
      <dgm:t>
        <a:bodyPr/>
        <a:lstStyle/>
        <a:p>
          <a:endParaRPr lang="en-GB"/>
        </a:p>
      </dgm:t>
    </dgm:pt>
    <dgm:pt modelId="{21BB78F7-106B-4DD0-B6E3-B1B74CDB7005}">
      <dgm:prSet phldrT="[Text]" custT="1"/>
      <dgm:spPr>
        <a:solidFill>
          <a:srgbClr val="702082"/>
        </a:solidFill>
      </dgm:spPr>
      <dgm:t>
        <a:bodyPr/>
        <a:lstStyle/>
        <a:p>
          <a:r>
            <a:rPr lang="en-GB" sz="1400" b="1" i="0" dirty="0"/>
            <a:t>Counties</a:t>
          </a:r>
          <a:endParaRPr lang="en-GB" sz="1400" b="1" dirty="0"/>
        </a:p>
      </dgm:t>
    </dgm:pt>
    <dgm:pt modelId="{3F9FE578-7CD3-447D-AC6E-5FA8DF229CB9}" type="parTrans" cxnId="{6FF1A9BA-58DF-4CC0-84F9-1CE7D85A9566}">
      <dgm:prSet/>
      <dgm:spPr/>
      <dgm:t>
        <a:bodyPr/>
        <a:lstStyle/>
        <a:p>
          <a:endParaRPr lang="en-GB"/>
        </a:p>
      </dgm:t>
    </dgm:pt>
    <dgm:pt modelId="{6EAB6D80-A220-4EA1-8A5E-D6CDA096B104}" type="sibTrans" cxnId="{6FF1A9BA-58DF-4CC0-84F9-1CE7D85A9566}">
      <dgm:prSet/>
      <dgm:spPr/>
      <dgm:t>
        <a:bodyPr/>
        <a:lstStyle/>
        <a:p>
          <a:endParaRPr lang="en-GB"/>
        </a:p>
      </dgm:t>
    </dgm:pt>
    <dgm:pt modelId="{52178951-A9BB-4360-8C8B-4D1F79375BD7}">
      <dgm:prSet phldrT="[Text]" custT="1"/>
      <dgm:spPr>
        <a:solidFill>
          <a:srgbClr val="702082"/>
        </a:solidFill>
      </dgm:spPr>
      <dgm:t>
        <a:bodyPr/>
        <a:lstStyle/>
        <a:p>
          <a:r>
            <a:rPr lang="en-US" sz="1400" b="1" dirty="0"/>
            <a:t>Regions</a:t>
          </a:r>
          <a:endParaRPr lang="en-GB" sz="1400" b="1" dirty="0"/>
        </a:p>
      </dgm:t>
    </dgm:pt>
    <dgm:pt modelId="{72B5137E-E99D-404C-8CC2-5942C5860555}" type="parTrans" cxnId="{782CF702-4B60-4EED-9215-CB1A65C2F74E}">
      <dgm:prSet/>
      <dgm:spPr/>
      <dgm:t>
        <a:bodyPr/>
        <a:lstStyle/>
        <a:p>
          <a:endParaRPr lang="en-GB"/>
        </a:p>
      </dgm:t>
    </dgm:pt>
    <dgm:pt modelId="{6C66C53C-D9D6-40B7-8855-AD687679BC9F}" type="sibTrans" cxnId="{782CF702-4B60-4EED-9215-CB1A65C2F74E}">
      <dgm:prSet/>
      <dgm:spPr/>
      <dgm:t>
        <a:bodyPr/>
        <a:lstStyle/>
        <a:p>
          <a:endParaRPr lang="en-GB"/>
        </a:p>
      </dgm:t>
    </dgm:pt>
    <dgm:pt modelId="{93D05043-FB11-47CA-888B-A1486B420621}">
      <dgm:prSet phldrT="[Text]" custT="1"/>
      <dgm:spPr>
        <a:solidFill>
          <a:srgbClr val="702082"/>
        </a:solidFill>
      </dgm:spPr>
      <dgm:t>
        <a:bodyPr/>
        <a:lstStyle/>
        <a:p>
          <a:r>
            <a:rPr lang="en-GB" sz="1400" b="1" i="0" dirty="0"/>
            <a:t>Non-Metropolitan Districts</a:t>
          </a:r>
          <a:endParaRPr lang="en-GB" sz="1400" b="1" dirty="0"/>
        </a:p>
      </dgm:t>
    </dgm:pt>
    <dgm:pt modelId="{42AAF4AC-35F6-4E81-A93E-D964878B8C8D}" type="parTrans" cxnId="{9B3F9A33-E269-4A55-A29B-30D78B5F5C63}">
      <dgm:prSet/>
      <dgm:spPr/>
      <dgm:t>
        <a:bodyPr/>
        <a:lstStyle/>
        <a:p>
          <a:endParaRPr lang="en-GB"/>
        </a:p>
      </dgm:t>
    </dgm:pt>
    <dgm:pt modelId="{9C5ADDCE-767E-43FC-BE4E-1C4897A7339D}" type="sibTrans" cxnId="{9B3F9A33-E269-4A55-A29B-30D78B5F5C63}">
      <dgm:prSet/>
      <dgm:spPr/>
      <dgm:t>
        <a:bodyPr/>
        <a:lstStyle/>
        <a:p>
          <a:endParaRPr lang="en-GB"/>
        </a:p>
      </dgm:t>
    </dgm:pt>
    <dgm:pt modelId="{3C24FEF7-593C-46F2-84BC-6724A7713969}">
      <dgm:prSet phldrT="[Text]" custT="1"/>
      <dgm:spPr>
        <a:solidFill>
          <a:srgbClr val="702082"/>
        </a:solidFill>
      </dgm:spPr>
      <dgm:t>
        <a:bodyPr/>
        <a:lstStyle/>
        <a:p>
          <a:r>
            <a:rPr lang="en-GB" sz="1400" b="1" i="0" dirty="0"/>
            <a:t>Unitary Authorities</a:t>
          </a:r>
          <a:endParaRPr lang="en-GB" sz="1400" b="1" dirty="0"/>
        </a:p>
      </dgm:t>
    </dgm:pt>
    <dgm:pt modelId="{B7BB9A85-7514-48A1-91D0-99EA1AF0188F}" type="parTrans" cxnId="{3417FD23-03DA-424A-8D3C-F53A23245C52}">
      <dgm:prSet/>
      <dgm:spPr/>
      <dgm:t>
        <a:bodyPr/>
        <a:lstStyle/>
        <a:p>
          <a:endParaRPr lang="en-GB"/>
        </a:p>
      </dgm:t>
    </dgm:pt>
    <dgm:pt modelId="{39F23646-CB07-4DA5-BF93-9FAEC15FF8E1}" type="sibTrans" cxnId="{3417FD23-03DA-424A-8D3C-F53A23245C52}">
      <dgm:prSet/>
      <dgm:spPr/>
      <dgm:t>
        <a:bodyPr/>
        <a:lstStyle/>
        <a:p>
          <a:endParaRPr lang="en-GB"/>
        </a:p>
      </dgm:t>
    </dgm:pt>
    <dgm:pt modelId="{C1D6CC2B-B7CD-4051-906A-981B36F6A78F}">
      <dgm:prSet phldrT="[Text]" custT="1"/>
      <dgm:spPr>
        <a:solidFill>
          <a:srgbClr val="702082"/>
        </a:solidFill>
      </dgm:spPr>
      <dgm:t>
        <a:bodyPr/>
        <a:lstStyle/>
        <a:p>
          <a:r>
            <a:rPr lang="en-US" sz="1400" b="1" dirty="0"/>
            <a:t>Parish</a:t>
          </a:r>
          <a:endParaRPr lang="en-GB" sz="1400" b="1" dirty="0"/>
        </a:p>
      </dgm:t>
    </dgm:pt>
    <dgm:pt modelId="{677D2B57-1F64-4D5C-8E6B-14ADC654257A}" type="parTrans" cxnId="{FD9CA11D-92B2-4DBC-9A62-BD2AB08A9FEB}">
      <dgm:prSet/>
      <dgm:spPr/>
      <dgm:t>
        <a:bodyPr/>
        <a:lstStyle/>
        <a:p>
          <a:endParaRPr lang="en-GB"/>
        </a:p>
      </dgm:t>
    </dgm:pt>
    <dgm:pt modelId="{05F55341-FE99-4108-9EA2-46FA9CB86852}" type="sibTrans" cxnId="{FD9CA11D-92B2-4DBC-9A62-BD2AB08A9FEB}">
      <dgm:prSet/>
      <dgm:spPr/>
      <dgm:t>
        <a:bodyPr/>
        <a:lstStyle/>
        <a:p>
          <a:endParaRPr lang="en-GB"/>
        </a:p>
      </dgm:t>
    </dgm:pt>
    <dgm:pt modelId="{2F4E498C-354E-4393-9E6E-D147430E3132}">
      <dgm:prSet phldrT="[Text]" custT="1"/>
      <dgm:spPr>
        <a:solidFill>
          <a:srgbClr val="702082"/>
        </a:solidFill>
      </dgm:spPr>
      <dgm:t>
        <a:bodyPr/>
        <a:lstStyle/>
        <a:p>
          <a:r>
            <a:rPr lang="en-US" sz="1400" b="1" dirty="0"/>
            <a:t>Postcodes (Area, District, Sector, Unit)</a:t>
          </a:r>
          <a:endParaRPr lang="en-GB" sz="1400" b="1" dirty="0"/>
        </a:p>
      </dgm:t>
    </dgm:pt>
    <dgm:pt modelId="{FE5A93E1-BFCF-4413-8FE4-B9177FE62AE2}" type="parTrans" cxnId="{7BDCB855-08C1-4FF2-9E88-291CFDEABE86}">
      <dgm:prSet/>
      <dgm:spPr/>
      <dgm:t>
        <a:bodyPr/>
        <a:lstStyle/>
        <a:p>
          <a:endParaRPr lang="en-GB"/>
        </a:p>
      </dgm:t>
    </dgm:pt>
    <dgm:pt modelId="{D585D8DC-4853-4588-AFB6-3F3ECDE2B81B}" type="sibTrans" cxnId="{7BDCB855-08C1-4FF2-9E88-291CFDEABE86}">
      <dgm:prSet/>
      <dgm:spPr/>
      <dgm:t>
        <a:bodyPr/>
        <a:lstStyle/>
        <a:p>
          <a:endParaRPr lang="en-GB"/>
        </a:p>
      </dgm:t>
    </dgm:pt>
    <dgm:pt modelId="{F4907355-1364-4665-9079-66AE7FB9DD2D}">
      <dgm:prSet phldrT="[Text]" custT="1"/>
      <dgm:spPr>
        <a:solidFill>
          <a:srgbClr val="702082"/>
        </a:solidFill>
      </dgm:spPr>
      <dgm:t>
        <a:bodyPr/>
        <a:lstStyle/>
        <a:p>
          <a:r>
            <a:rPr lang="en-GB" sz="1400" b="1" i="0" dirty="0"/>
            <a:t>International Territorial Levels (ITLs)</a:t>
          </a:r>
          <a:endParaRPr lang="en-GB" sz="1400" b="1" dirty="0"/>
        </a:p>
      </dgm:t>
    </dgm:pt>
    <dgm:pt modelId="{B5B73FC5-0386-414A-A7E6-0EC09F1B5AD2}" type="parTrans" cxnId="{E5FA9499-2B9B-449C-BD89-A687FBB55C5C}">
      <dgm:prSet/>
      <dgm:spPr/>
      <dgm:t>
        <a:bodyPr/>
        <a:lstStyle/>
        <a:p>
          <a:endParaRPr lang="en-GB"/>
        </a:p>
      </dgm:t>
    </dgm:pt>
    <dgm:pt modelId="{9C50B95A-7A6A-4810-A351-7096713690D3}" type="sibTrans" cxnId="{E5FA9499-2B9B-449C-BD89-A687FBB55C5C}">
      <dgm:prSet/>
      <dgm:spPr/>
      <dgm:t>
        <a:bodyPr/>
        <a:lstStyle/>
        <a:p>
          <a:endParaRPr lang="en-GB"/>
        </a:p>
      </dgm:t>
    </dgm:pt>
    <dgm:pt modelId="{8F95F9D1-A555-4431-85CB-C02971A36D59}" type="pres">
      <dgm:prSet presAssocID="{533323FE-A404-42C3-B812-295B00125758}" presName="cycle" presStyleCnt="0">
        <dgm:presLayoutVars>
          <dgm:chMax val="1"/>
          <dgm:dir/>
          <dgm:animLvl val="ctr"/>
          <dgm:resizeHandles val="exact"/>
        </dgm:presLayoutVars>
      </dgm:prSet>
      <dgm:spPr/>
    </dgm:pt>
    <dgm:pt modelId="{B8582A26-B512-43E9-9F60-04ABF26D4E71}" type="pres">
      <dgm:prSet presAssocID="{A4F1E600-77C2-4B67-BB19-CE168C346990}" presName="centerShape" presStyleLbl="node0" presStyleIdx="0" presStyleCnt="1" custLinFactNeighborX="-7465" custLinFactNeighborY="-2510"/>
      <dgm:spPr/>
    </dgm:pt>
    <dgm:pt modelId="{3FAE9F8A-552D-4BF4-8A9B-0F0ECF6E1500}" type="pres">
      <dgm:prSet presAssocID="{EC6A991E-3AEB-434B-B787-09782D0002CA}" presName="Name9" presStyleLbl="parChTrans1D2" presStyleIdx="0" presStyleCnt="6"/>
      <dgm:spPr/>
    </dgm:pt>
    <dgm:pt modelId="{C1C25D18-1A46-4C95-B10D-068C3DE0FEF0}" type="pres">
      <dgm:prSet presAssocID="{EC6A991E-3AEB-434B-B787-09782D0002CA}" presName="connTx" presStyleLbl="parChTrans1D2" presStyleIdx="0" presStyleCnt="6"/>
      <dgm:spPr/>
    </dgm:pt>
    <dgm:pt modelId="{EE751362-4D82-45A0-B7D4-257880C8D8DA}" type="pres">
      <dgm:prSet presAssocID="{E57B0853-F04B-49FC-89BD-DAE9ADEDAB6A}" presName="node" presStyleLbl="node1" presStyleIdx="0" presStyleCnt="6" custScaleX="172482" custScaleY="167901" custRadScaleRad="214821" custRadScaleInc="373831">
        <dgm:presLayoutVars>
          <dgm:bulletEnabled val="1"/>
        </dgm:presLayoutVars>
      </dgm:prSet>
      <dgm:spPr/>
    </dgm:pt>
    <dgm:pt modelId="{6DE2A64B-C637-4718-A0CB-5550C1087A03}" type="pres">
      <dgm:prSet presAssocID="{F735A427-D361-49C6-A351-DC099C079D49}" presName="Name9" presStyleLbl="parChTrans1D2" presStyleIdx="1" presStyleCnt="6"/>
      <dgm:spPr/>
    </dgm:pt>
    <dgm:pt modelId="{E90EF1D3-3790-43A9-8646-BB1F3FFEFDEB}" type="pres">
      <dgm:prSet presAssocID="{F735A427-D361-49C6-A351-DC099C079D49}" presName="connTx" presStyleLbl="parChTrans1D2" presStyleIdx="1" presStyleCnt="6"/>
      <dgm:spPr/>
    </dgm:pt>
    <dgm:pt modelId="{04F0CBAC-1E86-46ED-BC30-710EB4B126FB}" type="pres">
      <dgm:prSet presAssocID="{719FBEA2-BD6C-483E-A39A-5F5F1FC0A04D}" presName="node" presStyleLbl="node1" presStyleIdx="1" presStyleCnt="6" custScaleX="212081" custScaleY="196119" custRadScaleRad="114487" custRadScaleInc="26170">
        <dgm:presLayoutVars>
          <dgm:bulletEnabled val="1"/>
        </dgm:presLayoutVars>
      </dgm:prSet>
      <dgm:spPr/>
    </dgm:pt>
    <dgm:pt modelId="{92BFE4E5-435A-4EC4-9390-B3E932F19662}" type="pres">
      <dgm:prSet presAssocID="{4451A236-350B-42A4-940D-E64ADDF8A284}" presName="Name9" presStyleLbl="parChTrans1D2" presStyleIdx="2" presStyleCnt="6"/>
      <dgm:spPr/>
    </dgm:pt>
    <dgm:pt modelId="{FC29C88E-CF20-476C-AF78-655D81C5F8A8}" type="pres">
      <dgm:prSet presAssocID="{4451A236-350B-42A4-940D-E64ADDF8A284}" presName="connTx" presStyleLbl="parChTrans1D2" presStyleIdx="2" presStyleCnt="6"/>
      <dgm:spPr/>
    </dgm:pt>
    <dgm:pt modelId="{A1469DD0-8509-4678-9A7C-77F8ACDF71AE}" type="pres">
      <dgm:prSet presAssocID="{59EA59AF-13CE-41F7-B338-31481E729E74}" presName="node" presStyleLbl="node1" presStyleIdx="2" presStyleCnt="6" custScaleX="148486" custScaleY="134607" custRadScaleRad="115871" custRadScaleInc="-570860">
        <dgm:presLayoutVars>
          <dgm:bulletEnabled val="1"/>
        </dgm:presLayoutVars>
      </dgm:prSet>
      <dgm:spPr/>
    </dgm:pt>
    <dgm:pt modelId="{932BC5A0-5182-4E1F-9500-6D2AB437880F}" type="pres">
      <dgm:prSet presAssocID="{F6354031-2FC4-4DA7-9DEA-FD160B2E0B2E}" presName="Name9" presStyleLbl="parChTrans1D2" presStyleIdx="3" presStyleCnt="6"/>
      <dgm:spPr/>
    </dgm:pt>
    <dgm:pt modelId="{91E70285-6A3D-46F9-BBE4-1ED6CA689687}" type="pres">
      <dgm:prSet presAssocID="{F6354031-2FC4-4DA7-9DEA-FD160B2E0B2E}" presName="connTx" presStyleLbl="parChTrans1D2" presStyleIdx="3" presStyleCnt="6"/>
      <dgm:spPr/>
    </dgm:pt>
    <dgm:pt modelId="{D55BC7C5-AD09-4D2D-8DF7-762F2BDDE1BC}" type="pres">
      <dgm:prSet presAssocID="{8066ACA2-84F7-493C-9BC8-F872624DF866}" presName="node" presStyleLbl="node1" presStyleIdx="3" presStyleCnt="6" custScaleX="169624" custScaleY="165294">
        <dgm:presLayoutVars>
          <dgm:bulletEnabled val="1"/>
        </dgm:presLayoutVars>
      </dgm:prSet>
      <dgm:spPr/>
    </dgm:pt>
    <dgm:pt modelId="{5A1D6420-03AE-4364-A11F-6BB7B4D9699D}" type="pres">
      <dgm:prSet presAssocID="{96DB6632-F95A-4C91-B82C-19AFFE4AFF9D}" presName="Name9" presStyleLbl="parChTrans1D2" presStyleIdx="4" presStyleCnt="6"/>
      <dgm:spPr/>
    </dgm:pt>
    <dgm:pt modelId="{0504C831-AC57-4CD4-AB94-FFE153BD96F5}" type="pres">
      <dgm:prSet presAssocID="{96DB6632-F95A-4C91-B82C-19AFFE4AFF9D}" presName="connTx" presStyleLbl="parChTrans1D2" presStyleIdx="4" presStyleCnt="6"/>
      <dgm:spPr/>
    </dgm:pt>
    <dgm:pt modelId="{3EE22019-CE4D-4D8A-82FB-2AE3B5FC8E01}" type="pres">
      <dgm:prSet presAssocID="{10077E45-FF93-4310-BAF8-FCD2EA55E17F}" presName="node" presStyleLbl="node1" presStyleIdx="4" presStyleCnt="6" custScaleX="135982" custScaleY="127443" custRadScaleRad="167661" custRadScaleInc="-29646">
        <dgm:presLayoutVars>
          <dgm:bulletEnabled val="1"/>
        </dgm:presLayoutVars>
      </dgm:prSet>
      <dgm:spPr/>
    </dgm:pt>
    <dgm:pt modelId="{22BD2FD2-75A9-4492-BCA2-4001138AFB7C}" type="pres">
      <dgm:prSet presAssocID="{7DD67A88-EC19-40F9-AFA0-09243632318E}" presName="Name9" presStyleLbl="parChTrans1D2" presStyleIdx="5" presStyleCnt="6"/>
      <dgm:spPr/>
    </dgm:pt>
    <dgm:pt modelId="{C84E1368-8850-42C3-B562-984706B52CFC}" type="pres">
      <dgm:prSet presAssocID="{7DD67A88-EC19-40F9-AFA0-09243632318E}" presName="connTx" presStyleLbl="parChTrans1D2" presStyleIdx="5" presStyleCnt="6"/>
      <dgm:spPr/>
    </dgm:pt>
    <dgm:pt modelId="{8FCD0FEA-E41F-4B19-80EA-F8E90E8890C1}" type="pres">
      <dgm:prSet presAssocID="{778D829A-A5E5-4633-9733-6E91860D2870}" presName="node" presStyleLbl="node1" presStyleIdx="5" presStyleCnt="6" custScaleX="127583" custScaleY="118559" custRadScaleRad="168409" custRadScaleInc="-94305">
        <dgm:presLayoutVars>
          <dgm:bulletEnabled val="1"/>
        </dgm:presLayoutVars>
      </dgm:prSet>
      <dgm:spPr/>
    </dgm:pt>
  </dgm:ptLst>
  <dgm:cxnLst>
    <dgm:cxn modelId="{782CF702-4B60-4EED-9215-CB1A65C2F74E}" srcId="{E57B0853-F04B-49FC-89BD-DAE9ADEDAB6A}" destId="{52178951-A9BB-4360-8C8B-4D1F79375BD7}" srcOrd="0" destOrd="0" parTransId="{72B5137E-E99D-404C-8CC2-5942C5860555}" sibTransId="{6C66C53C-D9D6-40B7-8855-AD687679BC9F}"/>
    <dgm:cxn modelId="{0B1F2603-E529-402B-97F7-73160BB70CFA}" type="presOf" srcId="{533323FE-A404-42C3-B812-295B00125758}" destId="{8F95F9D1-A555-4431-85CB-C02971A36D59}" srcOrd="0" destOrd="0" presId="urn:microsoft.com/office/officeart/2005/8/layout/radial1"/>
    <dgm:cxn modelId="{77D1F203-2DF3-4C76-B83E-FE51354B02FE}" type="presOf" srcId="{96DB6632-F95A-4C91-B82C-19AFFE4AFF9D}" destId="{5A1D6420-03AE-4364-A11F-6BB7B4D9699D}" srcOrd="0" destOrd="0" presId="urn:microsoft.com/office/officeart/2005/8/layout/radial1"/>
    <dgm:cxn modelId="{F59FA607-1A8F-4FD7-A82E-0D667C0D46B9}" type="presOf" srcId="{F735A427-D361-49C6-A351-DC099C079D49}" destId="{E90EF1D3-3790-43A9-8646-BB1F3FFEFDEB}" srcOrd="1" destOrd="0" presId="urn:microsoft.com/office/officeart/2005/8/layout/radial1"/>
    <dgm:cxn modelId="{3C438E0C-7B97-4CF1-BB02-F0F2721B41CE}" srcId="{A4F1E600-77C2-4B67-BB19-CE168C346990}" destId="{719FBEA2-BD6C-483E-A39A-5F5F1FC0A04D}" srcOrd="1" destOrd="0" parTransId="{F735A427-D361-49C6-A351-DC099C079D49}" sibTransId="{97D2D053-866D-4186-805B-573EC3E5790F}"/>
    <dgm:cxn modelId="{3049A710-3FF1-49D2-AE4B-64D7F7310033}" type="presOf" srcId="{96DB6632-F95A-4C91-B82C-19AFFE4AFF9D}" destId="{0504C831-AC57-4CD4-AB94-FFE153BD96F5}" srcOrd="1" destOrd="0" presId="urn:microsoft.com/office/officeart/2005/8/layout/radial1"/>
    <dgm:cxn modelId="{A49FFF11-5316-49EC-A5DB-63031EE2D5EE}" type="presOf" srcId="{4451A236-350B-42A4-940D-E64ADDF8A284}" destId="{92BFE4E5-435A-4EC4-9390-B3E932F19662}" srcOrd="0" destOrd="0" presId="urn:microsoft.com/office/officeart/2005/8/layout/radial1"/>
    <dgm:cxn modelId="{8CD81813-4921-43C2-A2E1-F062A08B2B8B}" type="presOf" srcId="{EC6A991E-3AEB-434B-B787-09782D0002CA}" destId="{C1C25D18-1A46-4C95-B10D-068C3DE0FEF0}" srcOrd="1" destOrd="0" presId="urn:microsoft.com/office/officeart/2005/8/layout/radial1"/>
    <dgm:cxn modelId="{B8299513-A22F-4179-82AF-A750A5F3B219}" type="presOf" srcId="{8066ACA2-84F7-493C-9BC8-F872624DF866}" destId="{D55BC7C5-AD09-4D2D-8DF7-762F2BDDE1BC}" srcOrd="0" destOrd="0" presId="urn:microsoft.com/office/officeart/2005/8/layout/radial1"/>
    <dgm:cxn modelId="{A8145517-1FED-411B-BC2A-3B48C6C38A8C}" srcId="{A4F1E600-77C2-4B67-BB19-CE168C346990}" destId="{59EA59AF-13CE-41F7-B338-31481E729E74}" srcOrd="2" destOrd="0" parTransId="{4451A236-350B-42A4-940D-E64ADDF8A284}" sibTransId="{D0F2BDAF-2254-4802-B2CB-52B7D0987043}"/>
    <dgm:cxn modelId="{FD9CA11D-92B2-4DBC-9A62-BD2AB08A9FEB}" srcId="{E57B0853-F04B-49FC-89BD-DAE9ADEDAB6A}" destId="{C1D6CC2B-B7CD-4051-906A-981B36F6A78F}" srcOrd="4" destOrd="0" parTransId="{677D2B57-1F64-4D5C-8E6B-14ADC654257A}" sibTransId="{05F55341-FE99-4108-9EA2-46FA9CB86852}"/>
    <dgm:cxn modelId="{3417FD23-03DA-424A-8D3C-F53A23245C52}" srcId="{E57B0853-F04B-49FC-89BD-DAE9ADEDAB6A}" destId="{3C24FEF7-593C-46F2-84BC-6724A7713969}" srcOrd="3" destOrd="0" parTransId="{B7BB9A85-7514-48A1-91D0-99EA1AF0188F}" sibTransId="{39F23646-CB07-4DA5-BF93-9FAEC15FF8E1}"/>
    <dgm:cxn modelId="{3C861924-0318-4CBE-998B-AD89C44BC07F}" type="presOf" srcId="{D6A5B2C1-1258-4FF4-BDE4-5F0388A88A3F}" destId="{04F0CBAC-1E86-46ED-BC30-710EB4B126FB}" srcOrd="0" destOrd="1" presId="urn:microsoft.com/office/officeart/2005/8/layout/radial1"/>
    <dgm:cxn modelId="{DDC0FB27-64FC-4219-BF64-A118301028EA}" srcId="{719FBEA2-BD6C-483E-A39A-5F5F1FC0A04D}" destId="{23962690-8003-443F-A08C-48BEBFC32BDC}" srcOrd="4" destOrd="0" parTransId="{79C2D2EF-6686-4CCE-9115-D591DB172A9A}" sibTransId="{1C667EE9-D29A-4EA0-B81D-9975BFA73177}"/>
    <dgm:cxn modelId="{DF6A9A2A-9D08-43DD-9343-DF4FAD3AD9D6}" type="presOf" srcId="{3C24FEF7-593C-46F2-84BC-6724A7713969}" destId="{EE751362-4D82-45A0-B7D4-257880C8D8DA}" srcOrd="0" destOrd="4" presId="urn:microsoft.com/office/officeart/2005/8/layout/radial1"/>
    <dgm:cxn modelId="{B13FEB2F-55C6-4793-ACFB-1DB9EF93AE18}" type="presOf" srcId="{F6354031-2FC4-4DA7-9DEA-FD160B2E0B2E}" destId="{91E70285-6A3D-46F9-BBE4-1ED6CA689687}" srcOrd="1" destOrd="0" presId="urn:microsoft.com/office/officeart/2005/8/layout/radial1"/>
    <dgm:cxn modelId="{BC26FD30-B091-482D-BABE-7F391DF0A92F}" type="presOf" srcId="{38001198-725C-46E0-A1BA-A75D820A24FD}" destId="{D55BC7C5-AD09-4D2D-8DF7-762F2BDDE1BC}" srcOrd="0" destOrd="2" presId="urn:microsoft.com/office/officeart/2005/8/layout/radial1"/>
    <dgm:cxn modelId="{9B3F9A33-E269-4A55-A29B-30D78B5F5C63}" srcId="{E57B0853-F04B-49FC-89BD-DAE9ADEDAB6A}" destId="{93D05043-FB11-47CA-888B-A1486B420621}" srcOrd="2" destOrd="0" parTransId="{42AAF4AC-35F6-4E81-A93E-D964878B8C8D}" sibTransId="{9C5ADDCE-767E-43FC-BE4E-1C4897A7339D}"/>
    <dgm:cxn modelId="{3335E462-D52C-431F-879A-E33725E73B07}" type="presOf" srcId="{15CD6AE5-6713-4566-9CC6-09ADA2E25948}" destId="{04F0CBAC-1E86-46ED-BC30-710EB4B126FB}" srcOrd="0" destOrd="2" presId="urn:microsoft.com/office/officeart/2005/8/layout/radial1"/>
    <dgm:cxn modelId="{DBD9DD45-F0F3-4311-BEBB-85E8474AE879}" type="presOf" srcId="{59EA59AF-13CE-41F7-B338-31481E729E74}" destId="{A1469DD0-8509-4678-9A7C-77F8ACDF71AE}" srcOrd="0" destOrd="0" presId="urn:microsoft.com/office/officeart/2005/8/layout/radial1"/>
    <dgm:cxn modelId="{A9562F66-C47F-47E8-967F-07BBD87785B0}" srcId="{A4F1E600-77C2-4B67-BB19-CE168C346990}" destId="{E57B0853-F04B-49FC-89BD-DAE9ADEDAB6A}" srcOrd="0" destOrd="0" parTransId="{EC6A991E-3AEB-434B-B787-09782D0002CA}" sibTransId="{DB1371E3-42F4-415D-807D-90C6209D50DE}"/>
    <dgm:cxn modelId="{1858D566-9DFA-4717-97E0-D4C77194BC49}" type="presOf" srcId="{7DD67A88-EC19-40F9-AFA0-09243632318E}" destId="{C84E1368-8850-42C3-B562-984706B52CFC}" srcOrd="1" destOrd="0" presId="urn:microsoft.com/office/officeart/2005/8/layout/radial1"/>
    <dgm:cxn modelId="{E4C6F567-C408-4B8C-9644-345E3796ABB2}" type="presOf" srcId="{C1D6CC2B-B7CD-4051-906A-981B36F6A78F}" destId="{EE751362-4D82-45A0-B7D4-257880C8D8DA}" srcOrd="0" destOrd="5" presId="urn:microsoft.com/office/officeart/2005/8/layout/radial1"/>
    <dgm:cxn modelId="{7FEDDF69-C960-40A8-8939-D37B803733E6}" type="presOf" srcId="{F4907355-1364-4665-9079-66AE7FB9DD2D}" destId="{8FCD0FEA-E41F-4B19-80EA-F8E90E8890C1}" srcOrd="0" destOrd="1" presId="urn:microsoft.com/office/officeart/2005/8/layout/radial1"/>
    <dgm:cxn modelId="{1840924A-678D-4EB3-A8C8-20D3B130FC8E}" type="presOf" srcId="{A4F1E600-77C2-4B67-BB19-CE168C346990}" destId="{B8582A26-B512-43E9-9F60-04ABF26D4E71}" srcOrd="0" destOrd="0" presId="urn:microsoft.com/office/officeart/2005/8/layout/radial1"/>
    <dgm:cxn modelId="{C5BAE46B-7A26-485B-B33E-66A76B48B420}" type="presOf" srcId="{52178951-A9BB-4360-8C8B-4D1F79375BD7}" destId="{EE751362-4D82-45A0-B7D4-257880C8D8DA}" srcOrd="0" destOrd="1" presId="urn:microsoft.com/office/officeart/2005/8/layout/radial1"/>
    <dgm:cxn modelId="{50CD246D-EBEF-4A9D-A1D0-32AD4E6F5D27}" srcId="{719FBEA2-BD6C-483E-A39A-5F5F1FC0A04D}" destId="{1A75664F-746F-4347-BD45-1FFE9F64BB9F}" srcOrd="2" destOrd="0" parTransId="{6D7FC153-0772-446E-8F4B-A025AFBFE8A5}" sibTransId="{7952C37A-5BF3-4A7D-8577-26073140E808}"/>
    <dgm:cxn modelId="{08333A4E-158E-4EC1-9727-7E7FFABDAAE8}" type="presOf" srcId="{1D830C4C-50AD-40DB-95EE-262BDAA29EBC}" destId="{D55BC7C5-AD09-4D2D-8DF7-762F2BDDE1BC}" srcOrd="0" destOrd="1" presId="urn:microsoft.com/office/officeart/2005/8/layout/radial1"/>
    <dgm:cxn modelId="{7BDCB855-08C1-4FF2-9E88-291CFDEABE86}" srcId="{10077E45-FF93-4310-BAF8-FCD2EA55E17F}" destId="{2F4E498C-354E-4393-9E6E-D147430E3132}" srcOrd="0" destOrd="0" parTransId="{FE5A93E1-BFCF-4413-8FE4-B9177FE62AE2}" sibTransId="{D585D8DC-4853-4588-AFB6-3F3ECDE2B81B}"/>
    <dgm:cxn modelId="{E5BBD276-3CD7-46A0-A2EB-60834027301E}" type="presOf" srcId="{1A75664F-746F-4347-BD45-1FFE9F64BB9F}" destId="{04F0CBAC-1E86-46ED-BC30-710EB4B126FB}" srcOrd="0" destOrd="3" presId="urn:microsoft.com/office/officeart/2005/8/layout/radial1"/>
    <dgm:cxn modelId="{6994DE79-53DB-49E4-B5DF-C2002CFEEC30}" type="presOf" srcId="{992D88E9-D852-467B-B3BF-30C219E0C4B1}" destId="{D55BC7C5-AD09-4D2D-8DF7-762F2BDDE1BC}" srcOrd="0" destOrd="3" presId="urn:microsoft.com/office/officeart/2005/8/layout/radial1"/>
    <dgm:cxn modelId="{CB921C81-A969-4C22-B962-C9E5A651A4B7}" type="presOf" srcId="{10077E45-FF93-4310-BAF8-FCD2EA55E17F}" destId="{3EE22019-CE4D-4D8A-82FB-2AE3B5FC8E01}" srcOrd="0" destOrd="0" presId="urn:microsoft.com/office/officeart/2005/8/layout/radial1"/>
    <dgm:cxn modelId="{A945E384-B848-4ADE-8854-A79982C4ADBF}" type="presOf" srcId="{778D829A-A5E5-4633-9733-6E91860D2870}" destId="{8FCD0FEA-E41F-4B19-80EA-F8E90E8890C1}" srcOrd="0" destOrd="0" presId="urn:microsoft.com/office/officeart/2005/8/layout/radial1"/>
    <dgm:cxn modelId="{8DB42A87-C25C-45CD-B2DD-C191BCF2554A}" srcId="{A4F1E600-77C2-4B67-BB19-CE168C346990}" destId="{778D829A-A5E5-4633-9733-6E91860D2870}" srcOrd="5" destOrd="0" parTransId="{7DD67A88-EC19-40F9-AFA0-09243632318E}" sibTransId="{C6087F59-317C-4010-9B33-41CA0CA627B3}"/>
    <dgm:cxn modelId="{E5FA9499-2B9B-449C-BD89-A687FBB55C5C}" srcId="{778D829A-A5E5-4633-9733-6E91860D2870}" destId="{F4907355-1364-4665-9079-66AE7FB9DD2D}" srcOrd="0" destOrd="0" parTransId="{B5B73FC5-0386-414A-A7E6-0EC09F1B5AD2}" sibTransId="{9C50B95A-7A6A-4810-A351-7096713690D3}"/>
    <dgm:cxn modelId="{01411C9B-4566-45C2-BAF6-3EDEAE61E171}" srcId="{719FBEA2-BD6C-483E-A39A-5F5F1FC0A04D}" destId="{699D2AB7-8646-4FAF-9BAB-B201682AAFFC}" srcOrd="3" destOrd="0" parTransId="{9CD0A854-01F1-4090-BE01-33CB1D5E08B9}" sibTransId="{29C43154-7773-4363-95DF-6D90CF60CE08}"/>
    <dgm:cxn modelId="{A1254DA0-F4AF-4889-9F1D-BA57FBC2EF9F}" type="presOf" srcId="{E57B0853-F04B-49FC-89BD-DAE9ADEDAB6A}" destId="{EE751362-4D82-45A0-B7D4-257880C8D8DA}" srcOrd="0" destOrd="0" presId="urn:microsoft.com/office/officeart/2005/8/layout/radial1"/>
    <dgm:cxn modelId="{03F2B3A0-ACCC-40B0-AF00-FA0BD93C0C16}" type="presOf" srcId="{F6354031-2FC4-4DA7-9DEA-FD160B2E0B2E}" destId="{932BC5A0-5182-4E1F-9500-6D2AB437880F}" srcOrd="0" destOrd="0" presId="urn:microsoft.com/office/officeart/2005/8/layout/radial1"/>
    <dgm:cxn modelId="{6F9376A1-0839-4D51-AA6D-82932E7AF0F2}" type="presOf" srcId="{719FBEA2-BD6C-483E-A39A-5F5F1FC0A04D}" destId="{04F0CBAC-1E86-46ED-BC30-710EB4B126FB}" srcOrd="0" destOrd="0" presId="urn:microsoft.com/office/officeart/2005/8/layout/radial1"/>
    <dgm:cxn modelId="{91D7B2A5-A894-46D0-9A53-7F5C2B13967A}" srcId="{A4F1E600-77C2-4B67-BB19-CE168C346990}" destId="{8066ACA2-84F7-493C-9BC8-F872624DF866}" srcOrd="3" destOrd="0" parTransId="{F6354031-2FC4-4DA7-9DEA-FD160B2E0B2E}" sibTransId="{6DCA98D1-0967-464A-A14F-2B42D953A59D}"/>
    <dgm:cxn modelId="{C0B63EA6-8EF8-4CA6-BBB5-80B0A0A535FA}" srcId="{719FBEA2-BD6C-483E-A39A-5F5F1FC0A04D}" destId="{15CD6AE5-6713-4566-9CC6-09ADA2E25948}" srcOrd="1" destOrd="0" parTransId="{6F87119A-8D99-4E26-A5AF-31CE3239CA41}" sibTransId="{171ED4D7-8D29-4B03-AA5B-D6DFE4EBF5C3}"/>
    <dgm:cxn modelId="{7EA324A7-6714-43C1-8E67-5F914483E0FE}" srcId="{8066ACA2-84F7-493C-9BC8-F872624DF866}" destId="{992D88E9-D852-467B-B3BF-30C219E0C4B1}" srcOrd="2" destOrd="0" parTransId="{F9CFC50D-A125-48ED-97C3-AE094AA2B26C}" sibTransId="{9159DFA9-2C4A-4FCD-B0D0-1DF78B554A91}"/>
    <dgm:cxn modelId="{6FF1A9BA-58DF-4CC0-84F9-1CE7D85A9566}" srcId="{E57B0853-F04B-49FC-89BD-DAE9ADEDAB6A}" destId="{21BB78F7-106B-4DD0-B6E3-B1B74CDB7005}" srcOrd="1" destOrd="0" parTransId="{3F9FE578-7CD3-447D-AC6E-5FA8DF229CB9}" sibTransId="{6EAB6D80-A220-4EA1-8A5E-D6CDA096B104}"/>
    <dgm:cxn modelId="{99B0DDC1-0E33-4E36-BC42-582E43D29B7B}" type="presOf" srcId="{2F4E498C-354E-4393-9E6E-D147430E3132}" destId="{3EE22019-CE4D-4D8A-82FB-2AE3B5FC8E01}" srcOrd="0" destOrd="1" presId="urn:microsoft.com/office/officeart/2005/8/layout/radial1"/>
    <dgm:cxn modelId="{CEA75CC7-EC85-4AA0-AAD1-64EFEA359106}" type="presOf" srcId="{E0FA672E-9FA6-4996-91C7-F4FD65886E07}" destId="{A1469DD0-8509-4678-9A7C-77F8ACDF71AE}" srcOrd="0" destOrd="1" presId="urn:microsoft.com/office/officeart/2005/8/layout/radial1"/>
    <dgm:cxn modelId="{F34780C7-4405-4367-A46A-A393E823C24E}" srcId="{59EA59AF-13CE-41F7-B338-31481E729E74}" destId="{E0FA672E-9FA6-4996-91C7-F4FD65886E07}" srcOrd="0" destOrd="0" parTransId="{199D49B8-CAE8-4CD3-81CF-44F2A3EAF8DA}" sibTransId="{9488B7D8-7405-449C-A2D3-24AF55D679D4}"/>
    <dgm:cxn modelId="{CAD584C9-7D3A-42DB-B3EE-7C21FBD43CC2}" type="presOf" srcId="{4451A236-350B-42A4-940D-E64ADDF8A284}" destId="{FC29C88E-CF20-476C-AF78-655D81C5F8A8}" srcOrd="1" destOrd="0" presId="urn:microsoft.com/office/officeart/2005/8/layout/radial1"/>
    <dgm:cxn modelId="{FD2B0ACF-1DFD-4312-B4B1-AAF079D701C9}" type="presOf" srcId="{F735A427-D361-49C6-A351-DC099C079D49}" destId="{6DE2A64B-C637-4718-A0CB-5550C1087A03}" srcOrd="0" destOrd="0" presId="urn:microsoft.com/office/officeart/2005/8/layout/radial1"/>
    <dgm:cxn modelId="{44DF90DB-9532-45C5-892B-6FE88AE63B87}" srcId="{A4F1E600-77C2-4B67-BB19-CE168C346990}" destId="{10077E45-FF93-4310-BAF8-FCD2EA55E17F}" srcOrd="4" destOrd="0" parTransId="{96DB6632-F95A-4C91-B82C-19AFFE4AFF9D}" sibTransId="{BE7AC825-2F3D-43BE-9F26-B9B7F6A5BB13}"/>
    <dgm:cxn modelId="{201D20DD-A3B3-4D08-AD1F-9B73DE03A619}" srcId="{719FBEA2-BD6C-483E-A39A-5F5F1FC0A04D}" destId="{D6A5B2C1-1258-4FF4-BDE4-5F0388A88A3F}" srcOrd="0" destOrd="0" parTransId="{F2C6E3F4-43CB-43BE-AE05-31A517F69856}" sibTransId="{1D84B0E4-A301-4427-A1F9-E1815D0D7324}"/>
    <dgm:cxn modelId="{6E7C17E0-3EE1-4CD7-BA80-DFBA796CB5D7}" type="presOf" srcId="{EC6A991E-3AEB-434B-B787-09782D0002CA}" destId="{3FAE9F8A-552D-4BF4-8A9B-0F0ECF6E1500}" srcOrd="0" destOrd="0" presId="urn:microsoft.com/office/officeart/2005/8/layout/radial1"/>
    <dgm:cxn modelId="{996387E5-0A78-483F-BECC-A7A7910592C8}" srcId="{533323FE-A404-42C3-B812-295B00125758}" destId="{A4F1E600-77C2-4B67-BB19-CE168C346990}" srcOrd="0" destOrd="0" parTransId="{420EB195-46CB-4F9F-B013-55D034D68F9E}" sibTransId="{E53C57BA-9F96-4993-8464-73B60BB6B98B}"/>
    <dgm:cxn modelId="{BF0FF1E7-BA5F-4154-B572-ECE18D5BEBB4}" type="presOf" srcId="{699D2AB7-8646-4FAF-9BAB-B201682AAFFC}" destId="{04F0CBAC-1E86-46ED-BC30-710EB4B126FB}" srcOrd="0" destOrd="4" presId="urn:microsoft.com/office/officeart/2005/8/layout/radial1"/>
    <dgm:cxn modelId="{0A1CF1E7-98E2-4D66-B352-B2CC7A7C8E3C}" srcId="{8066ACA2-84F7-493C-9BC8-F872624DF866}" destId="{1D830C4C-50AD-40DB-95EE-262BDAA29EBC}" srcOrd="0" destOrd="0" parTransId="{3E671EF9-0BA6-4E17-8040-E0CDC0ACEE33}" sibTransId="{340E7E0B-8275-44A8-97A2-47265C26A4AC}"/>
    <dgm:cxn modelId="{9AA7E8EB-226A-4B74-ACCF-1426DCB16647}" type="presOf" srcId="{7DD67A88-EC19-40F9-AFA0-09243632318E}" destId="{22BD2FD2-75A9-4492-BCA2-4001138AFB7C}" srcOrd="0" destOrd="0" presId="urn:microsoft.com/office/officeart/2005/8/layout/radial1"/>
    <dgm:cxn modelId="{317836F0-9576-4F1A-867F-0ED4BF928DBC}" type="presOf" srcId="{23962690-8003-443F-A08C-48BEBFC32BDC}" destId="{04F0CBAC-1E86-46ED-BC30-710EB4B126FB}" srcOrd="0" destOrd="5" presId="urn:microsoft.com/office/officeart/2005/8/layout/radial1"/>
    <dgm:cxn modelId="{06D974F2-2AAB-4C40-8ABD-5845B52CA5F5}" type="presOf" srcId="{93D05043-FB11-47CA-888B-A1486B420621}" destId="{EE751362-4D82-45A0-B7D4-257880C8D8DA}" srcOrd="0" destOrd="3" presId="urn:microsoft.com/office/officeart/2005/8/layout/radial1"/>
    <dgm:cxn modelId="{3250B3F3-C331-464B-AF94-3BB8693CD0E7}" type="presOf" srcId="{21BB78F7-106B-4DD0-B6E3-B1B74CDB7005}" destId="{EE751362-4D82-45A0-B7D4-257880C8D8DA}" srcOrd="0" destOrd="2" presId="urn:microsoft.com/office/officeart/2005/8/layout/radial1"/>
    <dgm:cxn modelId="{4F7756F6-7686-4A78-A7F9-5BC664D9031A}" srcId="{8066ACA2-84F7-493C-9BC8-F872624DF866}" destId="{38001198-725C-46E0-A1BA-A75D820A24FD}" srcOrd="1" destOrd="0" parTransId="{3D68EA43-A905-4FBB-93C3-555DD61516C1}" sibTransId="{02B1F045-25C4-41DF-A1FA-8729287E99EB}"/>
    <dgm:cxn modelId="{7D845F93-1AD0-414B-9BF2-32A5CA79FB0E}" type="presParOf" srcId="{8F95F9D1-A555-4431-85CB-C02971A36D59}" destId="{B8582A26-B512-43E9-9F60-04ABF26D4E71}" srcOrd="0" destOrd="0" presId="urn:microsoft.com/office/officeart/2005/8/layout/radial1"/>
    <dgm:cxn modelId="{66CA83CD-4CDB-46F2-BAF3-13708E90F3C6}" type="presParOf" srcId="{8F95F9D1-A555-4431-85CB-C02971A36D59}" destId="{3FAE9F8A-552D-4BF4-8A9B-0F0ECF6E1500}" srcOrd="1" destOrd="0" presId="urn:microsoft.com/office/officeart/2005/8/layout/radial1"/>
    <dgm:cxn modelId="{C46524F3-B48E-4412-B9DC-5E3D86E13D8A}" type="presParOf" srcId="{3FAE9F8A-552D-4BF4-8A9B-0F0ECF6E1500}" destId="{C1C25D18-1A46-4C95-B10D-068C3DE0FEF0}" srcOrd="0" destOrd="0" presId="urn:microsoft.com/office/officeart/2005/8/layout/radial1"/>
    <dgm:cxn modelId="{8718F380-359A-4C9B-86ED-921C6860E172}" type="presParOf" srcId="{8F95F9D1-A555-4431-85CB-C02971A36D59}" destId="{EE751362-4D82-45A0-B7D4-257880C8D8DA}" srcOrd="2" destOrd="0" presId="urn:microsoft.com/office/officeart/2005/8/layout/radial1"/>
    <dgm:cxn modelId="{F59EAD05-5797-4505-B677-93AE94217651}" type="presParOf" srcId="{8F95F9D1-A555-4431-85CB-C02971A36D59}" destId="{6DE2A64B-C637-4718-A0CB-5550C1087A03}" srcOrd="3" destOrd="0" presId="urn:microsoft.com/office/officeart/2005/8/layout/radial1"/>
    <dgm:cxn modelId="{C958F356-5B4B-49AE-9D47-A8BA594C1F10}" type="presParOf" srcId="{6DE2A64B-C637-4718-A0CB-5550C1087A03}" destId="{E90EF1D3-3790-43A9-8646-BB1F3FFEFDEB}" srcOrd="0" destOrd="0" presId="urn:microsoft.com/office/officeart/2005/8/layout/radial1"/>
    <dgm:cxn modelId="{F08A10FF-F4A0-4C74-876B-E3C75873E749}" type="presParOf" srcId="{8F95F9D1-A555-4431-85CB-C02971A36D59}" destId="{04F0CBAC-1E86-46ED-BC30-710EB4B126FB}" srcOrd="4" destOrd="0" presId="urn:microsoft.com/office/officeart/2005/8/layout/radial1"/>
    <dgm:cxn modelId="{39F6CF56-B072-41F1-8B8C-DF3BFC230588}" type="presParOf" srcId="{8F95F9D1-A555-4431-85CB-C02971A36D59}" destId="{92BFE4E5-435A-4EC4-9390-B3E932F19662}" srcOrd="5" destOrd="0" presId="urn:microsoft.com/office/officeart/2005/8/layout/radial1"/>
    <dgm:cxn modelId="{BFB3F052-7478-4D37-9D5E-964C7B4D9CF4}" type="presParOf" srcId="{92BFE4E5-435A-4EC4-9390-B3E932F19662}" destId="{FC29C88E-CF20-476C-AF78-655D81C5F8A8}" srcOrd="0" destOrd="0" presId="urn:microsoft.com/office/officeart/2005/8/layout/radial1"/>
    <dgm:cxn modelId="{BEDB1B7C-C3B3-4CD8-8FBB-3D9689ADBA5F}" type="presParOf" srcId="{8F95F9D1-A555-4431-85CB-C02971A36D59}" destId="{A1469DD0-8509-4678-9A7C-77F8ACDF71AE}" srcOrd="6" destOrd="0" presId="urn:microsoft.com/office/officeart/2005/8/layout/radial1"/>
    <dgm:cxn modelId="{87B375D8-05D0-40FA-A197-3EAA56A9BA1C}" type="presParOf" srcId="{8F95F9D1-A555-4431-85CB-C02971A36D59}" destId="{932BC5A0-5182-4E1F-9500-6D2AB437880F}" srcOrd="7" destOrd="0" presId="urn:microsoft.com/office/officeart/2005/8/layout/radial1"/>
    <dgm:cxn modelId="{562E46DC-35C3-4FFC-A366-6A42780F1702}" type="presParOf" srcId="{932BC5A0-5182-4E1F-9500-6D2AB437880F}" destId="{91E70285-6A3D-46F9-BBE4-1ED6CA689687}" srcOrd="0" destOrd="0" presId="urn:microsoft.com/office/officeart/2005/8/layout/radial1"/>
    <dgm:cxn modelId="{88DD98F1-947B-4B35-AACE-E13D5C3D8BC8}" type="presParOf" srcId="{8F95F9D1-A555-4431-85CB-C02971A36D59}" destId="{D55BC7C5-AD09-4D2D-8DF7-762F2BDDE1BC}" srcOrd="8" destOrd="0" presId="urn:microsoft.com/office/officeart/2005/8/layout/radial1"/>
    <dgm:cxn modelId="{ECA9CA60-F730-4DE3-9CF7-1D643D0B0B1F}" type="presParOf" srcId="{8F95F9D1-A555-4431-85CB-C02971A36D59}" destId="{5A1D6420-03AE-4364-A11F-6BB7B4D9699D}" srcOrd="9" destOrd="0" presId="urn:microsoft.com/office/officeart/2005/8/layout/radial1"/>
    <dgm:cxn modelId="{49E358D1-DBE8-4FC3-8325-08D785A42856}" type="presParOf" srcId="{5A1D6420-03AE-4364-A11F-6BB7B4D9699D}" destId="{0504C831-AC57-4CD4-AB94-FFE153BD96F5}" srcOrd="0" destOrd="0" presId="urn:microsoft.com/office/officeart/2005/8/layout/radial1"/>
    <dgm:cxn modelId="{F0132637-8B74-41CC-A3F2-BFAB1E66F542}" type="presParOf" srcId="{8F95F9D1-A555-4431-85CB-C02971A36D59}" destId="{3EE22019-CE4D-4D8A-82FB-2AE3B5FC8E01}" srcOrd="10" destOrd="0" presId="urn:microsoft.com/office/officeart/2005/8/layout/radial1"/>
    <dgm:cxn modelId="{8125CCE4-9723-4CA5-BCD5-64E544BD7D38}" type="presParOf" srcId="{8F95F9D1-A555-4431-85CB-C02971A36D59}" destId="{22BD2FD2-75A9-4492-BCA2-4001138AFB7C}" srcOrd="11" destOrd="0" presId="urn:microsoft.com/office/officeart/2005/8/layout/radial1"/>
    <dgm:cxn modelId="{8E088317-31AA-4D7C-A929-642D939EEFF5}" type="presParOf" srcId="{22BD2FD2-75A9-4492-BCA2-4001138AFB7C}" destId="{C84E1368-8850-42C3-B562-984706B52CFC}" srcOrd="0" destOrd="0" presId="urn:microsoft.com/office/officeart/2005/8/layout/radial1"/>
    <dgm:cxn modelId="{001883B7-7A50-4843-93E6-73DD4BBD0C9B}" type="presParOf" srcId="{8F95F9D1-A555-4431-85CB-C02971A36D59}" destId="{8FCD0FEA-E41F-4B19-80EA-F8E90E8890C1}"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3323FE-A404-42C3-B812-295B00125758}"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A4F1E600-77C2-4B67-BB19-CE168C346990}">
      <dgm:prSet phldrT="[Text]" custT="1"/>
      <dgm:spPr>
        <a:solidFill>
          <a:srgbClr val="5B6770"/>
        </a:solidFill>
      </dgm:spPr>
      <dgm:t>
        <a:bodyPr/>
        <a:lstStyle/>
        <a:p>
          <a:r>
            <a:rPr lang="en-US" sz="2000" b="1" u="sng" dirty="0"/>
            <a:t>Examples of life events</a:t>
          </a:r>
          <a:endParaRPr lang="en-GB" sz="2000" b="1" u="sng" dirty="0"/>
        </a:p>
      </dgm:t>
    </dgm:pt>
    <dgm:pt modelId="{420EB195-46CB-4F9F-B013-55D034D68F9E}" type="parTrans" cxnId="{996387E5-0A78-483F-BECC-A7A7910592C8}">
      <dgm:prSet/>
      <dgm:spPr/>
      <dgm:t>
        <a:bodyPr/>
        <a:lstStyle/>
        <a:p>
          <a:endParaRPr lang="en-GB"/>
        </a:p>
      </dgm:t>
    </dgm:pt>
    <dgm:pt modelId="{E53C57BA-9F96-4993-8464-73B60BB6B98B}" type="sibTrans" cxnId="{996387E5-0A78-483F-BECC-A7A7910592C8}">
      <dgm:prSet/>
      <dgm:spPr/>
      <dgm:t>
        <a:bodyPr/>
        <a:lstStyle/>
        <a:p>
          <a:endParaRPr lang="en-GB"/>
        </a:p>
      </dgm:t>
    </dgm:pt>
    <dgm:pt modelId="{E57B0853-F04B-49FC-89BD-DAE9ADEDAB6A}">
      <dgm:prSet phldrT="[Text]" custT="1"/>
      <dgm:spPr>
        <a:solidFill>
          <a:srgbClr val="702082"/>
        </a:solidFill>
      </dgm:spPr>
      <dgm:t>
        <a:bodyPr/>
        <a:lstStyle/>
        <a:p>
          <a:r>
            <a:rPr lang="en-US" sz="2000" b="1" dirty="0"/>
            <a:t>Court dates</a:t>
          </a:r>
          <a:endParaRPr lang="en-GB" sz="2000" b="1" dirty="0"/>
        </a:p>
      </dgm:t>
    </dgm:pt>
    <dgm:pt modelId="{EC6A991E-3AEB-434B-B787-09782D0002CA}" type="parTrans" cxnId="{A9562F66-C47F-47E8-967F-07BBD87785B0}">
      <dgm:prSet/>
      <dgm:spPr/>
      <dgm:t>
        <a:bodyPr/>
        <a:lstStyle/>
        <a:p>
          <a:endParaRPr lang="en-GB"/>
        </a:p>
      </dgm:t>
    </dgm:pt>
    <dgm:pt modelId="{DB1371E3-42F4-415D-807D-90C6209D50DE}" type="sibTrans" cxnId="{A9562F66-C47F-47E8-967F-07BBD87785B0}">
      <dgm:prSet/>
      <dgm:spPr/>
      <dgm:t>
        <a:bodyPr/>
        <a:lstStyle/>
        <a:p>
          <a:endParaRPr lang="en-GB"/>
        </a:p>
      </dgm:t>
    </dgm:pt>
    <dgm:pt modelId="{719FBEA2-BD6C-483E-A39A-5F5F1FC0A04D}">
      <dgm:prSet phldrT="[Text]" custT="1"/>
      <dgm:spPr>
        <a:solidFill>
          <a:srgbClr val="702082"/>
        </a:solidFill>
      </dgm:spPr>
      <dgm:t>
        <a:bodyPr/>
        <a:lstStyle/>
        <a:p>
          <a:r>
            <a:rPr lang="en-US" sz="2000" b="1" dirty="0"/>
            <a:t>Deaths</a:t>
          </a:r>
          <a:endParaRPr lang="en-GB" sz="2000" b="1" dirty="0"/>
        </a:p>
      </dgm:t>
    </dgm:pt>
    <dgm:pt modelId="{F735A427-D361-49C6-A351-DC099C079D49}" type="parTrans" cxnId="{3C438E0C-7B97-4CF1-BB02-F0F2721B41CE}">
      <dgm:prSet/>
      <dgm:spPr/>
      <dgm:t>
        <a:bodyPr/>
        <a:lstStyle/>
        <a:p>
          <a:endParaRPr lang="en-GB"/>
        </a:p>
      </dgm:t>
    </dgm:pt>
    <dgm:pt modelId="{97D2D053-866D-4186-805B-573EC3E5790F}" type="sibTrans" cxnId="{3C438E0C-7B97-4CF1-BB02-F0F2721B41CE}">
      <dgm:prSet/>
      <dgm:spPr/>
      <dgm:t>
        <a:bodyPr/>
        <a:lstStyle/>
        <a:p>
          <a:endParaRPr lang="en-GB"/>
        </a:p>
      </dgm:t>
    </dgm:pt>
    <dgm:pt modelId="{59EA59AF-13CE-41F7-B338-31481E729E74}">
      <dgm:prSet phldrT="[Text]" custT="1"/>
      <dgm:spPr>
        <a:solidFill>
          <a:srgbClr val="702082"/>
        </a:solidFill>
      </dgm:spPr>
      <dgm:t>
        <a:bodyPr/>
        <a:lstStyle/>
        <a:p>
          <a:r>
            <a:rPr lang="en-US" sz="2000" b="1" dirty="0"/>
            <a:t>Marriage / divorce</a:t>
          </a:r>
          <a:endParaRPr lang="en-GB" sz="2000" b="1" dirty="0"/>
        </a:p>
      </dgm:t>
    </dgm:pt>
    <dgm:pt modelId="{4451A236-350B-42A4-940D-E64ADDF8A284}" type="parTrans" cxnId="{A8145517-1FED-411B-BC2A-3B48C6C38A8C}">
      <dgm:prSet/>
      <dgm:spPr/>
      <dgm:t>
        <a:bodyPr/>
        <a:lstStyle/>
        <a:p>
          <a:endParaRPr lang="en-GB"/>
        </a:p>
      </dgm:t>
    </dgm:pt>
    <dgm:pt modelId="{D0F2BDAF-2254-4802-B2CB-52B7D0987043}" type="sibTrans" cxnId="{A8145517-1FED-411B-BC2A-3B48C6C38A8C}">
      <dgm:prSet/>
      <dgm:spPr/>
      <dgm:t>
        <a:bodyPr/>
        <a:lstStyle/>
        <a:p>
          <a:endParaRPr lang="en-GB"/>
        </a:p>
      </dgm:t>
    </dgm:pt>
    <dgm:pt modelId="{8066ACA2-84F7-493C-9BC8-F872624DF866}">
      <dgm:prSet phldrT="[Text]" custT="1"/>
      <dgm:spPr>
        <a:solidFill>
          <a:srgbClr val="702082"/>
        </a:solidFill>
      </dgm:spPr>
      <dgm:t>
        <a:bodyPr/>
        <a:lstStyle/>
        <a:p>
          <a:r>
            <a:rPr lang="en-US" sz="2000" b="1" dirty="0"/>
            <a:t>Medical episodes</a:t>
          </a:r>
          <a:endParaRPr lang="en-GB" sz="2000" b="1" dirty="0"/>
        </a:p>
      </dgm:t>
    </dgm:pt>
    <dgm:pt modelId="{F6354031-2FC4-4DA7-9DEA-FD160B2E0B2E}" type="parTrans" cxnId="{91D7B2A5-A894-46D0-9A53-7F5C2B13967A}">
      <dgm:prSet/>
      <dgm:spPr/>
      <dgm:t>
        <a:bodyPr/>
        <a:lstStyle/>
        <a:p>
          <a:endParaRPr lang="en-GB"/>
        </a:p>
      </dgm:t>
    </dgm:pt>
    <dgm:pt modelId="{6DCA98D1-0967-464A-A14F-2B42D953A59D}" type="sibTrans" cxnId="{91D7B2A5-A894-46D0-9A53-7F5C2B13967A}">
      <dgm:prSet/>
      <dgm:spPr/>
      <dgm:t>
        <a:bodyPr/>
        <a:lstStyle/>
        <a:p>
          <a:endParaRPr lang="en-GB"/>
        </a:p>
      </dgm:t>
    </dgm:pt>
    <dgm:pt modelId="{10077E45-FF93-4310-BAF8-FCD2EA55E17F}">
      <dgm:prSet phldrT="[Text]" custT="1"/>
      <dgm:spPr>
        <a:solidFill>
          <a:srgbClr val="702082"/>
        </a:solidFill>
      </dgm:spPr>
      <dgm:t>
        <a:bodyPr/>
        <a:lstStyle/>
        <a:p>
          <a:r>
            <a:rPr lang="en-US" sz="2000" b="1" dirty="0"/>
            <a:t>Moving house</a:t>
          </a:r>
          <a:endParaRPr lang="en-GB" sz="2000" b="1" dirty="0"/>
        </a:p>
      </dgm:t>
    </dgm:pt>
    <dgm:pt modelId="{96DB6632-F95A-4C91-B82C-19AFFE4AFF9D}" type="parTrans" cxnId="{44DF90DB-9532-45C5-892B-6FE88AE63B87}">
      <dgm:prSet/>
      <dgm:spPr/>
      <dgm:t>
        <a:bodyPr/>
        <a:lstStyle/>
        <a:p>
          <a:endParaRPr lang="en-GB"/>
        </a:p>
      </dgm:t>
    </dgm:pt>
    <dgm:pt modelId="{BE7AC825-2F3D-43BE-9F26-B9B7F6A5BB13}" type="sibTrans" cxnId="{44DF90DB-9532-45C5-892B-6FE88AE63B87}">
      <dgm:prSet/>
      <dgm:spPr/>
      <dgm:t>
        <a:bodyPr/>
        <a:lstStyle/>
        <a:p>
          <a:endParaRPr lang="en-GB"/>
        </a:p>
      </dgm:t>
    </dgm:pt>
    <dgm:pt modelId="{778D829A-A5E5-4633-9733-6E91860D2870}">
      <dgm:prSet phldrT="[Text]" custT="1"/>
      <dgm:spPr>
        <a:solidFill>
          <a:srgbClr val="702082"/>
        </a:solidFill>
      </dgm:spPr>
      <dgm:t>
        <a:bodyPr/>
        <a:lstStyle/>
        <a:p>
          <a:r>
            <a:rPr lang="en-US" sz="2000" b="1" dirty="0"/>
            <a:t>Starting / leaving employment</a:t>
          </a:r>
          <a:endParaRPr lang="en-GB" sz="2000" b="1" dirty="0"/>
        </a:p>
      </dgm:t>
    </dgm:pt>
    <dgm:pt modelId="{7DD67A88-EC19-40F9-AFA0-09243632318E}" type="parTrans" cxnId="{8DB42A87-C25C-45CD-B2DD-C191BCF2554A}">
      <dgm:prSet/>
      <dgm:spPr/>
      <dgm:t>
        <a:bodyPr/>
        <a:lstStyle/>
        <a:p>
          <a:endParaRPr lang="en-GB"/>
        </a:p>
      </dgm:t>
    </dgm:pt>
    <dgm:pt modelId="{C6087F59-317C-4010-9B33-41CA0CA627B3}" type="sibTrans" cxnId="{8DB42A87-C25C-45CD-B2DD-C191BCF2554A}">
      <dgm:prSet/>
      <dgm:spPr/>
      <dgm:t>
        <a:bodyPr/>
        <a:lstStyle/>
        <a:p>
          <a:endParaRPr lang="en-GB"/>
        </a:p>
      </dgm:t>
    </dgm:pt>
    <dgm:pt modelId="{56F3BFFE-A8CF-4296-A9B2-1D06A0E819B5}">
      <dgm:prSet/>
      <dgm:spPr/>
      <dgm:t>
        <a:bodyPr/>
        <a:lstStyle/>
        <a:p>
          <a:endParaRPr lang="en-GB"/>
        </a:p>
      </dgm:t>
    </dgm:pt>
    <dgm:pt modelId="{16E3C946-2EDB-49AD-901B-5A8E6BF9D833}" type="parTrans" cxnId="{CBACEAD8-645A-4D6E-B909-D54A41B7CC1A}">
      <dgm:prSet/>
      <dgm:spPr/>
      <dgm:t>
        <a:bodyPr/>
        <a:lstStyle/>
        <a:p>
          <a:endParaRPr lang="en-GB"/>
        </a:p>
      </dgm:t>
    </dgm:pt>
    <dgm:pt modelId="{6F62A963-0601-445B-8039-0E8394A65987}" type="sibTrans" cxnId="{CBACEAD8-645A-4D6E-B909-D54A41B7CC1A}">
      <dgm:prSet/>
      <dgm:spPr/>
      <dgm:t>
        <a:bodyPr/>
        <a:lstStyle/>
        <a:p>
          <a:endParaRPr lang="en-GB"/>
        </a:p>
      </dgm:t>
    </dgm:pt>
    <dgm:pt modelId="{8F95F9D1-A555-4431-85CB-C02971A36D59}" type="pres">
      <dgm:prSet presAssocID="{533323FE-A404-42C3-B812-295B00125758}" presName="cycle" presStyleCnt="0">
        <dgm:presLayoutVars>
          <dgm:chMax val="1"/>
          <dgm:dir/>
          <dgm:animLvl val="ctr"/>
          <dgm:resizeHandles val="exact"/>
        </dgm:presLayoutVars>
      </dgm:prSet>
      <dgm:spPr/>
    </dgm:pt>
    <dgm:pt modelId="{B8582A26-B512-43E9-9F60-04ABF26D4E71}" type="pres">
      <dgm:prSet presAssocID="{A4F1E600-77C2-4B67-BB19-CE168C346990}" presName="centerShape" presStyleLbl="node0" presStyleIdx="0" presStyleCnt="1" custScaleX="164239" custScaleY="140536" custLinFactNeighborX="-7465" custLinFactNeighborY="-2510"/>
      <dgm:spPr/>
    </dgm:pt>
    <dgm:pt modelId="{3FAE9F8A-552D-4BF4-8A9B-0F0ECF6E1500}" type="pres">
      <dgm:prSet presAssocID="{EC6A991E-3AEB-434B-B787-09782D0002CA}" presName="Name9" presStyleLbl="parChTrans1D2" presStyleIdx="0" presStyleCnt="6"/>
      <dgm:spPr/>
    </dgm:pt>
    <dgm:pt modelId="{C1C25D18-1A46-4C95-B10D-068C3DE0FEF0}" type="pres">
      <dgm:prSet presAssocID="{EC6A991E-3AEB-434B-B787-09782D0002CA}" presName="connTx" presStyleLbl="parChTrans1D2" presStyleIdx="0" presStyleCnt="6"/>
      <dgm:spPr/>
    </dgm:pt>
    <dgm:pt modelId="{EE751362-4D82-45A0-B7D4-257880C8D8DA}" type="pres">
      <dgm:prSet presAssocID="{E57B0853-F04B-49FC-89BD-DAE9ADEDAB6A}" presName="node" presStyleLbl="node1" presStyleIdx="0" presStyleCnt="6" custScaleX="141113" custScaleY="146514" custRadScaleRad="185895" custRadScaleInc="364956">
        <dgm:presLayoutVars>
          <dgm:bulletEnabled val="1"/>
        </dgm:presLayoutVars>
      </dgm:prSet>
      <dgm:spPr/>
    </dgm:pt>
    <dgm:pt modelId="{6DE2A64B-C637-4718-A0CB-5550C1087A03}" type="pres">
      <dgm:prSet presAssocID="{F735A427-D361-49C6-A351-DC099C079D49}" presName="Name9" presStyleLbl="parChTrans1D2" presStyleIdx="1" presStyleCnt="6"/>
      <dgm:spPr/>
    </dgm:pt>
    <dgm:pt modelId="{E90EF1D3-3790-43A9-8646-BB1F3FFEFDEB}" type="pres">
      <dgm:prSet presAssocID="{F735A427-D361-49C6-A351-DC099C079D49}" presName="connTx" presStyleLbl="parChTrans1D2" presStyleIdx="1" presStyleCnt="6"/>
      <dgm:spPr/>
    </dgm:pt>
    <dgm:pt modelId="{04F0CBAC-1E86-46ED-BC30-710EB4B126FB}" type="pres">
      <dgm:prSet presAssocID="{719FBEA2-BD6C-483E-A39A-5F5F1FC0A04D}" presName="node" presStyleLbl="node1" presStyleIdx="1" presStyleCnt="6" custScaleX="94950" custScaleY="99360" custRadScaleRad="132325" custRadScaleInc="-390492">
        <dgm:presLayoutVars>
          <dgm:bulletEnabled val="1"/>
        </dgm:presLayoutVars>
      </dgm:prSet>
      <dgm:spPr/>
    </dgm:pt>
    <dgm:pt modelId="{92BFE4E5-435A-4EC4-9390-B3E932F19662}" type="pres">
      <dgm:prSet presAssocID="{4451A236-350B-42A4-940D-E64ADDF8A284}" presName="Name9" presStyleLbl="parChTrans1D2" presStyleIdx="2" presStyleCnt="6"/>
      <dgm:spPr/>
    </dgm:pt>
    <dgm:pt modelId="{FC29C88E-CF20-476C-AF78-655D81C5F8A8}" type="pres">
      <dgm:prSet presAssocID="{4451A236-350B-42A4-940D-E64ADDF8A284}" presName="connTx" presStyleLbl="parChTrans1D2" presStyleIdx="2" presStyleCnt="6"/>
      <dgm:spPr/>
    </dgm:pt>
    <dgm:pt modelId="{A1469DD0-8509-4678-9A7C-77F8ACDF71AE}" type="pres">
      <dgm:prSet presAssocID="{59EA59AF-13CE-41F7-B338-31481E729E74}" presName="node" presStyleLbl="node1" presStyleIdx="2" presStyleCnt="6" custScaleX="148486" custScaleY="134607" custRadScaleRad="132249" custRadScaleInc="-188688">
        <dgm:presLayoutVars>
          <dgm:bulletEnabled val="1"/>
        </dgm:presLayoutVars>
      </dgm:prSet>
      <dgm:spPr/>
    </dgm:pt>
    <dgm:pt modelId="{932BC5A0-5182-4E1F-9500-6D2AB437880F}" type="pres">
      <dgm:prSet presAssocID="{F6354031-2FC4-4DA7-9DEA-FD160B2E0B2E}" presName="Name9" presStyleLbl="parChTrans1D2" presStyleIdx="3" presStyleCnt="6"/>
      <dgm:spPr/>
    </dgm:pt>
    <dgm:pt modelId="{91E70285-6A3D-46F9-BBE4-1ED6CA689687}" type="pres">
      <dgm:prSet presAssocID="{F6354031-2FC4-4DA7-9DEA-FD160B2E0B2E}" presName="connTx" presStyleLbl="parChTrans1D2" presStyleIdx="3" presStyleCnt="6"/>
      <dgm:spPr/>
    </dgm:pt>
    <dgm:pt modelId="{D55BC7C5-AD09-4D2D-8DF7-762F2BDDE1BC}" type="pres">
      <dgm:prSet presAssocID="{8066ACA2-84F7-493C-9BC8-F872624DF866}" presName="node" presStyleLbl="node1" presStyleIdx="3" presStyleCnt="6" custScaleX="135631" custScaleY="136568" custRadScaleRad="111498" custRadScaleInc="-84103">
        <dgm:presLayoutVars>
          <dgm:bulletEnabled val="1"/>
        </dgm:presLayoutVars>
      </dgm:prSet>
      <dgm:spPr/>
    </dgm:pt>
    <dgm:pt modelId="{5A1D6420-03AE-4364-A11F-6BB7B4D9699D}" type="pres">
      <dgm:prSet presAssocID="{96DB6632-F95A-4C91-B82C-19AFFE4AFF9D}" presName="Name9" presStyleLbl="parChTrans1D2" presStyleIdx="4" presStyleCnt="6"/>
      <dgm:spPr/>
    </dgm:pt>
    <dgm:pt modelId="{0504C831-AC57-4CD4-AB94-FFE153BD96F5}" type="pres">
      <dgm:prSet presAssocID="{96DB6632-F95A-4C91-B82C-19AFFE4AFF9D}" presName="connTx" presStyleLbl="parChTrans1D2" presStyleIdx="4" presStyleCnt="6"/>
      <dgm:spPr/>
    </dgm:pt>
    <dgm:pt modelId="{3EE22019-CE4D-4D8A-82FB-2AE3B5FC8E01}" type="pres">
      <dgm:prSet presAssocID="{10077E45-FF93-4310-BAF8-FCD2EA55E17F}" presName="node" presStyleLbl="node1" presStyleIdx="4" presStyleCnt="6" custScaleX="116021" custScaleY="110865" custRadScaleRad="129244" custRadScaleInc="-67695">
        <dgm:presLayoutVars>
          <dgm:bulletEnabled val="1"/>
        </dgm:presLayoutVars>
      </dgm:prSet>
      <dgm:spPr/>
    </dgm:pt>
    <dgm:pt modelId="{22BD2FD2-75A9-4492-BCA2-4001138AFB7C}" type="pres">
      <dgm:prSet presAssocID="{7DD67A88-EC19-40F9-AFA0-09243632318E}" presName="Name9" presStyleLbl="parChTrans1D2" presStyleIdx="5" presStyleCnt="6"/>
      <dgm:spPr/>
    </dgm:pt>
    <dgm:pt modelId="{C84E1368-8850-42C3-B562-984706B52CFC}" type="pres">
      <dgm:prSet presAssocID="{7DD67A88-EC19-40F9-AFA0-09243632318E}" presName="connTx" presStyleLbl="parChTrans1D2" presStyleIdx="5" presStyleCnt="6"/>
      <dgm:spPr/>
    </dgm:pt>
    <dgm:pt modelId="{8FCD0FEA-E41F-4B19-80EA-F8E90E8890C1}" type="pres">
      <dgm:prSet presAssocID="{778D829A-A5E5-4633-9733-6E91860D2870}" presName="node" presStyleLbl="node1" presStyleIdx="5" presStyleCnt="6" custScaleX="141273" custScaleY="136869" custRadScaleRad="165540" custRadScaleInc="-118239">
        <dgm:presLayoutVars>
          <dgm:bulletEnabled val="1"/>
        </dgm:presLayoutVars>
      </dgm:prSet>
      <dgm:spPr/>
    </dgm:pt>
  </dgm:ptLst>
  <dgm:cxnLst>
    <dgm:cxn modelId="{0B1F2603-E529-402B-97F7-73160BB70CFA}" type="presOf" srcId="{533323FE-A404-42C3-B812-295B00125758}" destId="{8F95F9D1-A555-4431-85CB-C02971A36D59}" srcOrd="0" destOrd="0" presId="urn:microsoft.com/office/officeart/2005/8/layout/radial1"/>
    <dgm:cxn modelId="{77D1F203-2DF3-4C76-B83E-FE51354B02FE}" type="presOf" srcId="{96DB6632-F95A-4C91-B82C-19AFFE4AFF9D}" destId="{5A1D6420-03AE-4364-A11F-6BB7B4D9699D}" srcOrd="0" destOrd="0" presId="urn:microsoft.com/office/officeart/2005/8/layout/radial1"/>
    <dgm:cxn modelId="{F59FA607-1A8F-4FD7-A82E-0D667C0D46B9}" type="presOf" srcId="{F735A427-D361-49C6-A351-DC099C079D49}" destId="{E90EF1D3-3790-43A9-8646-BB1F3FFEFDEB}" srcOrd="1" destOrd="0" presId="urn:microsoft.com/office/officeart/2005/8/layout/radial1"/>
    <dgm:cxn modelId="{3C438E0C-7B97-4CF1-BB02-F0F2721B41CE}" srcId="{A4F1E600-77C2-4B67-BB19-CE168C346990}" destId="{719FBEA2-BD6C-483E-A39A-5F5F1FC0A04D}" srcOrd="1" destOrd="0" parTransId="{F735A427-D361-49C6-A351-DC099C079D49}" sibTransId="{97D2D053-866D-4186-805B-573EC3E5790F}"/>
    <dgm:cxn modelId="{3049A710-3FF1-49D2-AE4B-64D7F7310033}" type="presOf" srcId="{96DB6632-F95A-4C91-B82C-19AFFE4AFF9D}" destId="{0504C831-AC57-4CD4-AB94-FFE153BD96F5}" srcOrd="1" destOrd="0" presId="urn:microsoft.com/office/officeart/2005/8/layout/radial1"/>
    <dgm:cxn modelId="{A49FFF11-5316-49EC-A5DB-63031EE2D5EE}" type="presOf" srcId="{4451A236-350B-42A4-940D-E64ADDF8A284}" destId="{92BFE4E5-435A-4EC4-9390-B3E932F19662}" srcOrd="0" destOrd="0" presId="urn:microsoft.com/office/officeart/2005/8/layout/radial1"/>
    <dgm:cxn modelId="{8CD81813-4921-43C2-A2E1-F062A08B2B8B}" type="presOf" srcId="{EC6A991E-3AEB-434B-B787-09782D0002CA}" destId="{C1C25D18-1A46-4C95-B10D-068C3DE0FEF0}" srcOrd="1" destOrd="0" presId="urn:microsoft.com/office/officeart/2005/8/layout/radial1"/>
    <dgm:cxn modelId="{B8299513-A22F-4179-82AF-A750A5F3B219}" type="presOf" srcId="{8066ACA2-84F7-493C-9BC8-F872624DF866}" destId="{D55BC7C5-AD09-4D2D-8DF7-762F2BDDE1BC}" srcOrd="0" destOrd="0" presId="urn:microsoft.com/office/officeart/2005/8/layout/radial1"/>
    <dgm:cxn modelId="{A8145517-1FED-411B-BC2A-3B48C6C38A8C}" srcId="{A4F1E600-77C2-4B67-BB19-CE168C346990}" destId="{59EA59AF-13CE-41F7-B338-31481E729E74}" srcOrd="2" destOrd="0" parTransId="{4451A236-350B-42A4-940D-E64ADDF8A284}" sibTransId="{D0F2BDAF-2254-4802-B2CB-52B7D0987043}"/>
    <dgm:cxn modelId="{B13FEB2F-55C6-4793-ACFB-1DB9EF93AE18}" type="presOf" srcId="{F6354031-2FC4-4DA7-9DEA-FD160B2E0B2E}" destId="{91E70285-6A3D-46F9-BBE4-1ED6CA689687}" srcOrd="1" destOrd="0" presId="urn:microsoft.com/office/officeart/2005/8/layout/radial1"/>
    <dgm:cxn modelId="{DBD9DD45-F0F3-4311-BEBB-85E8474AE879}" type="presOf" srcId="{59EA59AF-13CE-41F7-B338-31481E729E74}" destId="{A1469DD0-8509-4678-9A7C-77F8ACDF71AE}" srcOrd="0" destOrd="0" presId="urn:microsoft.com/office/officeart/2005/8/layout/radial1"/>
    <dgm:cxn modelId="{A9562F66-C47F-47E8-967F-07BBD87785B0}" srcId="{A4F1E600-77C2-4B67-BB19-CE168C346990}" destId="{E57B0853-F04B-49FC-89BD-DAE9ADEDAB6A}" srcOrd="0" destOrd="0" parTransId="{EC6A991E-3AEB-434B-B787-09782D0002CA}" sibTransId="{DB1371E3-42F4-415D-807D-90C6209D50DE}"/>
    <dgm:cxn modelId="{1858D566-9DFA-4717-97E0-D4C77194BC49}" type="presOf" srcId="{7DD67A88-EC19-40F9-AFA0-09243632318E}" destId="{C84E1368-8850-42C3-B562-984706B52CFC}" srcOrd="1" destOrd="0" presId="urn:microsoft.com/office/officeart/2005/8/layout/radial1"/>
    <dgm:cxn modelId="{1840924A-678D-4EB3-A8C8-20D3B130FC8E}" type="presOf" srcId="{A4F1E600-77C2-4B67-BB19-CE168C346990}" destId="{B8582A26-B512-43E9-9F60-04ABF26D4E71}" srcOrd="0" destOrd="0" presId="urn:microsoft.com/office/officeart/2005/8/layout/radial1"/>
    <dgm:cxn modelId="{CB921C81-A969-4C22-B962-C9E5A651A4B7}" type="presOf" srcId="{10077E45-FF93-4310-BAF8-FCD2EA55E17F}" destId="{3EE22019-CE4D-4D8A-82FB-2AE3B5FC8E01}" srcOrd="0" destOrd="0" presId="urn:microsoft.com/office/officeart/2005/8/layout/radial1"/>
    <dgm:cxn modelId="{A945E384-B848-4ADE-8854-A79982C4ADBF}" type="presOf" srcId="{778D829A-A5E5-4633-9733-6E91860D2870}" destId="{8FCD0FEA-E41F-4B19-80EA-F8E90E8890C1}" srcOrd="0" destOrd="0" presId="urn:microsoft.com/office/officeart/2005/8/layout/radial1"/>
    <dgm:cxn modelId="{8DB42A87-C25C-45CD-B2DD-C191BCF2554A}" srcId="{A4F1E600-77C2-4B67-BB19-CE168C346990}" destId="{778D829A-A5E5-4633-9733-6E91860D2870}" srcOrd="5" destOrd="0" parTransId="{7DD67A88-EC19-40F9-AFA0-09243632318E}" sibTransId="{C6087F59-317C-4010-9B33-41CA0CA627B3}"/>
    <dgm:cxn modelId="{A1254DA0-F4AF-4889-9F1D-BA57FBC2EF9F}" type="presOf" srcId="{E57B0853-F04B-49FC-89BD-DAE9ADEDAB6A}" destId="{EE751362-4D82-45A0-B7D4-257880C8D8DA}" srcOrd="0" destOrd="0" presId="urn:microsoft.com/office/officeart/2005/8/layout/radial1"/>
    <dgm:cxn modelId="{03F2B3A0-ACCC-40B0-AF00-FA0BD93C0C16}" type="presOf" srcId="{F6354031-2FC4-4DA7-9DEA-FD160B2E0B2E}" destId="{932BC5A0-5182-4E1F-9500-6D2AB437880F}" srcOrd="0" destOrd="0" presId="urn:microsoft.com/office/officeart/2005/8/layout/radial1"/>
    <dgm:cxn modelId="{6F9376A1-0839-4D51-AA6D-82932E7AF0F2}" type="presOf" srcId="{719FBEA2-BD6C-483E-A39A-5F5F1FC0A04D}" destId="{04F0CBAC-1E86-46ED-BC30-710EB4B126FB}" srcOrd="0" destOrd="0" presId="urn:microsoft.com/office/officeart/2005/8/layout/radial1"/>
    <dgm:cxn modelId="{91D7B2A5-A894-46D0-9A53-7F5C2B13967A}" srcId="{A4F1E600-77C2-4B67-BB19-CE168C346990}" destId="{8066ACA2-84F7-493C-9BC8-F872624DF866}" srcOrd="3" destOrd="0" parTransId="{F6354031-2FC4-4DA7-9DEA-FD160B2E0B2E}" sibTransId="{6DCA98D1-0967-464A-A14F-2B42D953A59D}"/>
    <dgm:cxn modelId="{CAD584C9-7D3A-42DB-B3EE-7C21FBD43CC2}" type="presOf" srcId="{4451A236-350B-42A4-940D-E64ADDF8A284}" destId="{FC29C88E-CF20-476C-AF78-655D81C5F8A8}" srcOrd="1" destOrd="0" presId="urn:microsoft.com/office/officeart/2005/8/layout/radial1"/>
    <dgm:cxn modelId="{FD2B0ACF-1DFD-4312-B4B1-AAF079D701C9}" type="presOf" srcId="{F735A427-D361-49C6-A351-DC099C079D49}" destId="{6DE2A64B-C637-4718-A0CB-5550C1087A03}" srcOrd="0" destOrd="0" presId="urn:microsoft.com/office/officeart/2005/8/layout/radial1"/>
    <dgm:cxn modelId="{CBACEAD8-645A-4D6E-B909-D54A41B7CC1A}" srcId="{533323FE-A404-42C3-B812-295B00125758}" destId="{56F3BFFE-A8CF-4296-A9B2-1D06A0E819B5}" srcOrd="1" destOrd="0" parTransId="{16E3C946-2EDB-49AD-901B-5A8E6BF9D833}" sibTransId="{6F62A963-0601-445B-8039-0E8394A65987}"/>
    <dgm:cxn modelId="{44DF90DB-9532-45C5-892B-6FE88AE63B87}" srcId="{A4F1E600-77C2-4B67-BB19-CE168C346990}" destId="{10077E45-FF93-4310-BAF8-FCD2EA55E17F}" srcOrd="4" destOrd="0" parTransId="{96DB6632-F95A-4C91-B82C-19AFFE4AFF9D}" sibTransId="{BE7AC825-2F3D-43BE-9F26-B9B7F6A5BB13}"/>
    <dgm:cxn modelId="{6E7C17E0-3EE1-4CD7-BA80-DFBA796CB5D7}" type="presOf" srcId="{EC6A991E-3AEB-434B-B787-09782D0002CA}" destId="{3FAE9F8A-552D-4BF4-8A9B-0F0ECF6E1500}" srcOrd="0" destOrd="0" presId="urn:microsoft.com/office/officeart/2005/8/layout/radial1"/>
    <dgm:cxn modelId="{996387E5-0A78-483F-BECC-A7A7910592C8}" srcId="{533323FE-A404-42C3-B812-295B00125758}" destId="{A4F1E600-77C2-4B67-BB19-CE168C346990}" srcOrd="0" destOrd="0" parTransId="{420EB195-46CB-4F9F-B013-55D034D68F9E}" sibTransId="{E53C57BA-9F96-4993-8464-73B60BB6B98B}"/>
    <dgm:cxn modelId="{9AA7E8EB-226A-4B74-ACCF-1426DCB16647}" type="presOf" srcId="{7DD67A88-EC19-40F9-AFA0-09243632318E}" destId="{22BD2FD2-75A9-4492-BCA2-4001138AFB7C}" srcOrd="0" destOrd="0" presId="urn:microsoft.com/office/officeart/2005/8/layout/radial1"/>
    <dgm:cxn modelId="{7D845F93-1AD0-414B-9BF2-32A5CA79FB0E}" type="presParOf" srcId="{8F95F9D1-A555-4431-85CB-C02971A36D59}" destId="{B8582A26-B512-43E9-9F60-04ABF26D4E71}" srcOrd="0" destOrd="0" presId="urn:microsoft.com/office/officeart/2005/8/layout/radial1"/>
    <dgm:cxn modelId="{66CA83CD-4CDB-46F2-BAF3-13708E90F3C6}" type="presParOf" srcId="{8F95F9D1-A555-4431-85CB-C02971A36D59}" destId="{3FAE9F8A-552D-4BF4-8A9B-0F0ECF6E1500}" srcOrd="1" destOrd="0" presId="urn:microsoft.com/office/officeart/2005/8/layout/radial1"/>
    <dgm:cxn modelId="{C46524F3-B48E-4412-B9DC-5E3D86E13D8A}" type="presParOf" srcId="{3FAE9F8A-552D-4BF4-8A9B-0F0ECF6E1500}" destId="{C1C25D18-1A46-4C95-B10D-068C3DE0FEF0}" srcOrd="0" destOrd="0" presId="urn:microsoft.com/office/officeart/2005/8/layout/radial1"/>
    <dgm:cxn modelId="{8718F380-359A-4C9B-86ED-921C6860E172}" type="presParOf" srcId="{8F95F9D1-A555-4431-85CB-C02971A36D59}" destId="{EE751362-4D82-45A0-B7D4-257880C8D8DA}" srcOrd="2" destOrd="0" presId="urn:microsoft.com/office/officeart/2005/8/layout/radial1"/>
    <dgm:cxn modelId="{F59EAD05-5797-4505-B677-93AE94217651}" type="presParOf" srcId="{8F95F9D1-A555-4431-85CB-C02971A36D59}" destId="{6DE2A64B-C637-4718-A0CB-5550C1087A03}" srcOrd="3" destOrd="0" presId="urn:microsoft.com/office/officeart/2005/8/layout/radial1"/>
    <dgm:cxn modelId="{C958F356-5B4B-49AE-9D47-A8BA594C1F10}" type="presParOf" srcId="{6DE2A64B-C637-4718-A0CB-5550C1087A03}" destId="{E90EF1D3-3790-43A9-8646-BB1F3FFEFDEB}" srcOrd="0" destOrd="0" presId="urn:microsoft.com/office/officeart/2005/8/layout/radial1"/>
    <dgm:cxn modelId="{F08A10FF-F4A0-4C74-876B-E3C75873E749}" type="presParOf" srcId="{8F95F9D1-A555-4431-85CB-C02971A36D59}" destId="{04F0CBAC-1E86-46ED-BC30-710EB4B126FB}" srcOrd="4" destOrd="0" presId="urn:microsoft.com/office/officeart/2005/8/layout/radial1"/>
    <dgm:cxn modelId="{39F6CF56-B072-41F1-8B8C-DF3BFC230588}" type="presParOf" srcId="{8F95F9D1-A555-4431-85CB-C02971A36D59}" destId="{92BFE4E5-435A-4EC4-9390-B3E932F19662}" srcOrd="5" destOrd="0" presId="urn:microsoft.com/office/officeart/2005/8/layout/radial1"/>
    <dgm:cxn modelId="{BFB3F052-7478-4D37-9D5E-964C7B4D9CF4}" type="presParOf" srcId="{92BFE4E5-435A-4EC4-9390-B3E932F19662}" destId="{FC29C88E-CF20-476C-AF78-655D81C5F8A8}" srcOrd="0" destOrd="0" presId="urn:microsoft.com/office/officeart/2005/8/layout/radial1"/>
    <dgm:cxn modelId="{BEDB1B7C-C3B3-4CD8-8FBB-3D9689ADBA5F}" type="presParOf" srcId="{8F95F9D1-A555-4431-85CB-C02971A36D59}" destId="{A1469DD0-8509-4678-9A7C-77F8ACDF71AE}" srcOrd="6" destOrd="0" presId="urn:microsoft.com/office/officeart/2005/8/layout/radial1"/>
    <dgm:cxn modelId="{87B375D8-05D0-40FA-A197-3EAA56A9BA1C}" type="presParOf" srcId="{8F95F9D1-A555-4431-85CB-C02971A36D59}" destId="{932BC5A0-5182-4E1F-9500-6D2AB437880F}" srcOrd="7" destOrd="0" presId="urn:microsoft.com/office/officeart/2005/8/layout/radial1"/>
    <dgm:cxn modelId="{562E46DC-35C3-4FFC-A366-6A42780F1702}" type="presParOf" srcId="{932BC5A0-5182-4E1F-9500-6D2AB437880F}" destId="{91E70285-6A3D-46F9-BBE4-1ED6CA689687}" srcOrd="0" destOrd="0" presId="urn:microsoft.com/office/officeart/2005/8/layout/radial1"/>
    <dgm:cxn modelId="{88DD98F1-947B-4B35-AACE-E13D5C3D8BC8}" type="presParOf" srcId="{8F95F9D1-A555-4431-85CB-C02971A36D59}" destId="{D55BC7C5-AD09-4D2D-8DF7-762F2BDDE1BC}" srcOrd="8" destOrd="0" presId="urn:microsoft.com/office/officeart/2005/8/layout/radial1"/>
    <dgm:cxn modelId="{ECA9CA60-F730-4DE3-9CF7-1D643D0B0B1F}" type="presParOf" srcId="{8F95F9D1-A555-4431-85CB-C02971A36D59}" destId="{5A1D6420-03AE-4364-A11F-6BB7B4D9699D}" srcOrd="9" destOrd="0" presId="urn:microsoft.com/office/officeart/2005/8/layout/radial1"/>
    <dgm:cxn modelId="{49E358D1-DBE8-4FC3-8325-08D785A42856}" type="presParOf" srcId="{5A1D6420-03AE-4364-A11F-6BB7B4D9699D}" destId="{0504C831-AC57-4CD4-AB94-FFE153BD96F5}" srcOrd="0" destOrd="0" presId="urn:microsoft.com/office/officeart/2005/8/layout/radial1"/>
    <dgm:cxn modelId="{F0132637-8B74-41CC-A3F2-BFAB1E66F542}" type="presParOf" srcId="{8F95F9D1-A555-4431-85CB-C02971A36D59}" destId="{3EE22019-CE4D-4D8A-82FB-2AE3B5FC8E01}" srcOrd="10" destOrd="0" presId="urn:microsoft.com/office/officeart/2005/8/layout/radial1"/>
    <dgm:cxn modelId="{8125CCE4-9723-4CA5-BCD5-64E544BD7D38}" type="presParOf" srcId="{8F95F9D1-A555-4431-85CB-C02971A36D59}" destId="{22BD2FD2-75A9-4492-BCA2-4001138AFB7C}" srcOrd="11" destOrd="0" presId="urn:microsoft.com/office/officeart/2005/8/layout/radial1"/>
    <dgm:cxn modelId="{8E088317-31AA-4D7C-A929-642D939EEFF5}" type="presParOf" srcId="{22BD2FD2-75A9-4492-BCA2-4001138AFB7C}" destId="{C84E1368-8850-42C3-B562-984706B52CFC}" srcOrd="0" destOrd="0" presId="urn:microsoft.com/office/officeart/2005/8/layout/radial1"/>
    <dgm:cxn modelId="{001883B7-7A50-4843-93E6-73DD4BBD0C9B}" type="presParOf" srcId="{8F95F9D1-A555-4431-85CB-C02971A36D59}" destId="{8FCD0FEA-E41F-4B19-80EA-F8E90E8890C1}"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A379F-244D-48BF-90FB-D8A365967EE7}">
      <dsp:nvSpPr>
        <dsp:cNvPr id="0" name=""/>
        <dsp:cNvSpPr/>
      </dsp:nvSpPr>
      <dsp:spPr>
        <a:xfrm>
          <a:off x="451000" y="0"/>
          <a:ext cx="8522987" cy="813968"/>
        </a:xfrm>
        <a:prstGeom prst="roundRect">
          <a:avLst>
            <a:gd name="adj" fmla="val 10000"/>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3 Steps</a:t>
          </a:r>
          <a:endParaRPr lang="en-US" sz="2400" kern="1200" dirty="0"/>
        </a:p>
      </dsp:txBody>
      <dsp:txXfrm>
        <a:off x="474840" y="23840"/>
        <a:ext cx="8475307" cy="766288"/>
      </dsp:txXfrm>
    </dsp:sp>
    <dsp:sp modelId="{F6C76C85-0E9E-4EFA-A2D9-E5982F3FF3BF}">
      <dsp:nvSpPr>
        <dsp:cNvPr id="0" name=""/>
        <dsp:cNvSpPr/>
      </dsp:nvSpPr>
      <dsp:spPr>
        <a:xfrm>
          <a:off x="451000" y="961837"/>
          <a:ext cx="813968" cy="813968"/>
        </a:xfrm>
        <a:prstGeom prst="roundRect">
          <a:avLst>
            <a:gd name="adj" fmla="val 16670"/>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D0B9FB-B9DB-4D73-AB4B-F3FF94699413}">
      <dsp:nvSpPr>
        <dsp:cNvPr id="0" name=""/>
        <dsp:cNvSpPr/>
      </dsp:nvSpPr>
      <dsp:spPr>
        <a:xfrm>
          <a:off x="1313807" y="961837"/>
          <a:ext cx="7660180" cy="813968"/>
        </a:xfrm>
        <a:prstGeom prst="roundRect">
          <a:avLst>
            <a:gd name="adj" fmla="val 16670"/>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GB" sz="2400" kern="1200" dirty="0"/>
            <a:t>1. Find and assess identifiers</a:t>
          </a:r>
          <a:endParaRPr lang="en-US" sz="2400" b="0" kern="1200" dirty="0"/>
        </a:p>
      </dsp:txBody>
      <dsp:txXfrm>
        <a:off x="1353549" y="1001579"/>
        <a:ext cx="7580696" cy="734484"/>
      </dsp:txXfrm>
    </dsp:sp>
    <dsp:sp modelId="{BFC93501-3F83-482D-B554-92F37B83C075}">
      <dsp:nvSpPr>
        <dsp:cNvPr id="0" name=""/>
        <dsp:cNvSpPr/>
      </dsp:nvSpPr>
      <dsp:spPr>
        <a:xfrm>
          <a:off x="451000" y="1873482"/>
          <a:ext cx="813968" cy="813968"/>
        </a:xfrm>
        <a:prstGeom prst="roundRect">
          <a:avLst>
            <a:gd name="adj" fmla="val 16670"/>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2BEEF8-6E20-48B0-94A0-5243AE9DDBD2}">
      <dsp:nvSpPr>
        <dsp:cNvPr id="0" name=""/>
        <dsp:cNvSpPr/>
      </dsp:nvSpPr>
      <dsp:spPr>
        <a:xfrm>
          <a:off x="1313807" y="1873482"/>
          <a:ext cx="7660180" cy="813968"/>
        </a:xfrm>
        <a:prstGeom prst="roundRect">
          <a:avLst>
            <a:gd name="adj" fmla="val 16670"/>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GB" sz="2400" kern="1200" dirty="0"/>
            <a:t>2. Implement anonymisation techniques</a:t>
          </a:r>
          <a:r>
            <a:rPr lang="en-GB" sz="2600" b="1" kern="1200" dirty="0">
              <a:solidFill>
                <a:schemeClr val="tx1"/>
              </a:solidFill>
              <a:effectLst/>
              <a:latin typeface="+mn-lt"/>
              <a:ea typeface="+mn-ea"/>
              <a:cs typeface="+mn-cs"/>
            </a:rPr>
            <a:t>.</a:t>
          </a:r>
          <a:endParaRPr lang="en-US" sz="2600" kern="1200" dirty="0"/>
        </a:p>
      </dsp:txBody>
      <dsp:txXfrm>
        <a:off x="1353549" y="1913224"/>
        <a:ext cx="7580696" cy="734484"/>
      </dsp:txXfrm>
    </dsp:sp>
    <dsp:sp modelId="{A20D954C-4C9D-4A8B-98C6-F31DB04F46AF}">
      <dsp:nvSpPr>
        <dsp:cNvPr id="0" name=""/>
        <dsp:cNvSpPr/>
      </dsp:nvSpPr>
      <dsp:spPr>
        <a:xfrm>
          <a:off x="451000" y="2785127"/>
          <a:ext cx="813968" cy="813968"/>
        </a:xfrm>
        <a:prstGeom prst="roundRect">
          <a:avLst>
            <a:gd name="adj" fmla="val 1667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193000-1B47-4AE2-A984-B66519280926}">
      <dsp:nvSpPr>
        <dsp:cNvPr id="0" name=""/>
        <dsp:cNvSpPr/>
      </dsp:nvSpPr>
      <dsp:spPr>
        <a:xfrm>
          <a:off x="1313807" y="2785127"/>
          <a:ext cx="7660180" cy="813968"/>
        </a:xfrm>
        <a:prstGeom prst="roundRect">
          <a:avLst>
            <a:gd name="adj" fmla="val 1667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GB" sz="2400" kern="1200" dirty="0"/>
            <a:t>3. Review the data and re-assess any remaining disclosure risk</a:t>
          </a:r>
        </a:p>
      </dsp:txBody>
      <dsp:txXfrm>
        <a:off x="1353549" y="2824869"/>
        <a:ext cx="7580696" cy="7344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69D81-80C6-4D4F-BFFB-4A60BEBB98BD}">
      <dsp:nvSpPr>
        <dsp:cNvPr id="0" name=""/>
        <dsp:cNvSpPr/>
      </dsp:nvSpPr>
      <dsp:spPr>
        <a:xfrm>
          <a:off x="0" y="8"/>
          <a:ext cx="5044440" cy="2808945"/>
        </a:xfrm>
        <a:prstGeom prst="roundRect">
          <a:avLst/>
        </a:prstGeom>
        <a:solidFill>
          <a:schemeClr val="tx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Indirect identifiers</a:t>
          </a:r>
          <a:r>
            <a:rPr lang="en-GB" sz="2000" kern="1200" dirty="0"/>
            <a:t> </a:t>
          </a:r>
          <a:br>
            <a:rPr lang="en-GB" sz="2000" kern="1200" dirty="0"/>
          </a:br>
          <a:br>
            <a:rPr lang="en-GB" sz="2000" kern="1200" dirty="0"/>
          </a:br>
          <a:r>
            <a:rPr lang="en-GB" sz="2000" kern="1200" dirty="0"/>
            <a:t>Information that in combination, may uniquely identify data subjects. It can potentially be linked to other sources of data (such as the electoral register). Examples: sex, age, region, occupation, income, ethnicity, religious affiliation</a:t>
          </a:r>
          <a:endParaRPr lang="en-US" sz="2000" kern="1200" dirty="0"/>
        </a:p>
      </dsp:txBody>
      <dsp:txXfrm>
        <a:off x="137121" y="137129"/>
        <a:ext cx="4770198" cy="25347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82A26-B512-43E9-9F60-04ABF26D4E71}">
      <dsp:nvSpPr>
        <dsp:cNvPr id="0" name=""/>
        <dsp:cNvSpPr/>
      </dsp:nvSpPr>
      <dsp:spPr>
        <a:xfrm>
          <a:off x="3531940" y="1938475"/>
          <a:ext cx="1541745" cy="1541745"/>
        </a:xfrm>
        <a:prstGeom prst="ellipse">
          <a:avLst/>
        </a:prstGeom>
        <a:solidFill>
          <a:srgbClr val="5B67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u="sng" kern="1200" dirty="0"/>
            <a:t>England Geographies</a:t>
          </a:r>
          <a:endParaRPr lang="en-GB" sz="1300" b="1" u="sng" kern="1200" dirty="0"/>
        </a:p>
      </dsp:txBody>
      <dsp:txXfrm>
        <a:off x="3757723" y="2164258"/>
        <a:ext cx="1090179" cy="1090179"/>
      </dsp:txXfrm>
    </dsp:sp>
    <dsp:sp modelId="{3FAE9F8A-552D-4BF4-8A9B-0F0ECF6E1500}">
      <dsp:nvSpPr>
        <dsp:cNvPr id="0" name=""/>
        <dsp:cNvSpPr/>
      </dsp:nvSpPr>
      <dsp:spPr>
        <a:xfrm rot="1259930">
          <a:off x="4944139" y="3394186"/>
          <a:ext cx="2359531" cy="28341"/>
        </a:xfrm>
        <a:custGeom>
          <a:avLst/>
          <a:gdLst/>
          <a:ahLst/>
          <a:cxnLst/>
          <a:rect l="0" t="0" r="0" b="0"/>
          <a:pathLst>
            <a:path>
              <a:moveTo>
                <a:pt x="0" y="14170"/>
              </a:moveTo>
              <a:lnTo>
                <a:pt x="2359531"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a:off x="6064916" y="3349368"/>
        <a:ext cx="117976" cy="117976"/>
      </dsp:txXfrm>
    </dsp:sp>
    <dsp:sp modelId="{EE751362-4D82-45A0-B7D4-257880C8D8DA}">
      <dsp:nvSpPr>
        <dsp:cNvPr id="0" name=""/>
        <dsp:cNvSpPr/>
      </dsp:nvSpPr>
      <dsp:spPr>
        <a:xfrm>
          <a:off x="7132632" y="3011605"/>
          <a:ext cx="2659232" cy="2588605"/>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en-US" sz="1400" b="1" kern="1200" dirty="0"/>
            <a:t>Administrative</a:t>
          </a:r>
          <a:endParaRPr lang="en-GB" sz="1400" b="1" kern="1200" dirty="0"/>
        </a:p>
        <a:p>
          <a:pPr marL="114300" lvl="1" indent="-114300" algn="l" defTabSz="622300">
            <a:lnSpc>
              <a:spcPct val="90000"/>
            </a:lnSpc>
            <a:spcBef>
              <a:spcPct val="0"/>
            </a:spcBef>
            <a:spcAft>
              <a:spcPct val="15000"/>
            </a:spcAft>
            <a:buChar char="•"/>
          </a:pPr>
          <a:r>
            <a:rPr lang="en-US" sz="1400" b="1" kern="1200" dirty="0"/>
            <a:t>Regions</a:t>
          </a:r>
          <a:endParaRPr lang="en-GB" sz="1400" b="1" kern="1200" dirty="0"/>
        </a:p>
        <a:p>
          <a:pPr marL="114300" lvl="1" indent="-114300" algn="l" defTabSz="622300">
            <a:lnSpc>
              <a:spcPct val="90000"/>
            </a:lnSpc>
            <a:spcBef>
              <a:spcPct val="0"/>
            </a:spcBef>
            <a:spcAft>
              <a:spcPct val="15000"/>
            </a:spcAft>
            <a:buChar char="•"/>
          </a:pPr>
          <a:r>
            <a:rPr lang="en-GB" sz="1400" b="1" i="0" kern="1200" dirty="0"/>
            <a:t>Counties</a:t>
          </a:r>
          <a:endParaRPr lang="en-GB" sz="1400" b="1" kern="1200" dirty="0"/>
        </a:p>
        <a:p>
          <a:pPr marL="114300" lvl="1" indent="-114300" algn="l" defTabSz="622300">
            <a:lnSpc>
              <a:spcPct val="90000"/>
            </a:lnSpc>
            <a:spcBef>
              <a:spcPct val="0"/>
            </a:spcBef>
            <a:spcAft>
              <a:spcPct val="15000"/>
            </a:spcAft>
            <a:buChar char="•"/>
          </a:pPr>
          <a:r>
            <a:rPr lang="en-GB" sz="1400" b="1" i="0" kern="1200" dirty="0"/>
            <a:t>Non-Metropolitan Districts</a:t>
          </a:r>
          <a:endParaRPr lang="en-GB" sz="1400" b="1" kern="1200" dirty="0"/>
        </a:p>
        <a:p>
          <a:pPr marL="114300" lvl="1" indent="-114300" algn="l" defTabSz="622300">
            <a:lnSpc>
              <a:spcPct val="90000"/>
            </a:lnSpc>
            <a:spcBef>
              <a:spcPct val="0"/>
            </a:spcBef>
            <a:spcAft>
              <a:spcPct val="15000"/>
            </a:spcAft>
            <a:buChar char="•"/>
          </a:pPr>
          <a:r>
            <a:rPr lang="en-GB" sz="1400" b="1" i="0" kern="1200" dirty="0"/>
            <a:t>Unitary Authorities</a:t>
          </a:r>
          <a:endParaRPr lang="en-GB" sz="1400" b="1" kern="1200" dirty="0"/>
        </a:p>
        <a:p>
          <a:pPr marL="114300" lvl="1" indent="-114300" algn="l" defTabSz="622300">
            <a:lnSpc>
              <a:spcPct val="90000"/>
            </a:lnSpc>
            <a:spcBef>
              <a:spcPct val="0"/>
            </a:spcBef>
            <a:spcAft>
              <a:spcPct val="15000"/>
            </a:spcAft>
            <a:buChar char="•"/>
          </a:pPr>
          <a:r>
            <a:rPr lang="en-US" sz="1400" b="1" kern="1200" dirty="0"/>
            <a:t>Parish</a:t>
          </a:r>
          <a:endParaRPr lang="en-GB" sz="1400" b="1" kern="1200" dirty="0"/>
        </a:p>
      </dsp:txBody>
      <dsp:txXfrm>
        <a:off x="7522068" y="3390697"/>
        <a:ext cx="1880360" cy="1830421"/>
      </dsp:txXfrm>
    </dsp:sp>
    <dsp:sp modelId="{6DE2A64B-C637-4718-A0CB-5550C1087A03}">
      <dsp:nvSpPr>
        <dsp:cNvPr id="0" name=""/>
        <dsp:cNvSpPr/>
      </dsp:nvSpPr>
      <dsp:spPr>
        <a:xfrm rot="20549942">
          <a:off x="5034446" y="2440252"/>
          <a:ext cx="153678" cy="28341"/>
        </a:xfrm>
        <a:custGeom>
          <a:avLst/>
          <a:gdLst/>
          <a:ahLst/>
          <a:cxnLst/>
          <a:rect l="0" t="0" r="0" b="0"/>
          <a:pathLst>
            <a:path>
              <a:moveTo>
                <a:pt x="0" y="14170"/>
              </a:moveTo>
              <a:lnTo>
                <a:pt x="153678"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107443" y="2450580"/>
        <a:ext cx="7683" cy="7683"/>
      </dsp:txXfrm>
    </dsp:sp>
    <dsp:sp modelId="{04F0CBAC-1E86-46ED-BC30-710EB4B126FB}">
      <dsp:nvSpPr>
        <dsp:cNvPr id="0" name=""/>
        <dsp:cNvSpPr/>
      </dsp:nvSpPr>
      <dsp:spPr>
        <a:xfrm>
          <a:off x="5097085" y="431568"/>
          <a:ext cx="3269748" cy="3023655"/>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en-US" sz="1400" b="1" kern="1200" dirty="0"/>
            <a:t>Census</a:t>
          </a:r>
          <a:endParaRPr lang="en-GB" sz="1400" b="1" kern="1200" dirty="0"/>
        </a:p>
        <a:p>
          <a:pPr marL="114300" lvl="1" indent="-114300" algn="l" defTabSz="622300">
            <a:lnSpc>
              <a:spcPct val="90000"/>
            </a:lnSpc>
            <a:spcBef>
              <a:spcPct val="0"/>
            </a:spcBef>
            <a:spcAft>
              <a:spcPct val="15000"/>
            </a:spcAft>
            <a:buChar char="•"/>
          </a:pPr>
          <a:r>
            <a:rPr lang="en-GB" sz="1400" b="1" i="0" kern="1200" dirty="0"/>
            <a:t>Output Areas (OAs)</a:t>
          </a:r>
          <a:endParaRPr lang="en-GB" sz="1400" b="1" kern="1200" dirty="0"/>
        </a:p>
        <a:p>
          <a:pPr marL="114300" lvl="1" indent="-114300" algn="l" defTabSz="622300">
            <a:lnSpc>
              <a:spcPct val="90000"/>
            </a:lnSpc>
            <a:spcBef>
              <a:spcPct val="0"/>
            </a:spcBef>
            <a:spcAft>
              <a:spcPct val="15000"/>
            </a:spcAft>
            <a:buChar char="•"/>
          </a:pPr>
          <a:r>
            <a:rPr lang="en-GB" sz="1400" b="1" i="0" kern="1200" dirty="0"/>
            <a:t>Lower layer Super Output Areas (LSOAs)</a:t>
          </a:r>
          <a:endParaRPr lang="en-GB" sz="1400" b="1" kern="1200" dirty="0"/>
        </a:p>
        <a:p>
          <a:pPr marL="114300" lvl="1" indent="-114300" algn="l" defTabSz="622300">
            <a:lnSpc>
              <a:spcPct val="90000"/>
            </a:lnSpc>
            <a:spcBef>
              <a:spcPct val="0"/>
            </a:spcBef>
            <a:spcAft>
              <a:spcPct val="15000"/>
            </a:spcAft>
            <a:buChar char="•"/>
          </a:pPr>
          <a:r>
            <a:rPr lang="en-GB" sz="1400" b="1" i="0" kern="1200" dirty="0"/>
            <a:t>Middle layer Super Output Areas (MSOAs)</a:t>
          </a:r>
          <a:endParaRPr lang="en-GB" sz="1400" b="1" kern="1200" dirty="0"/>
        </a:p>
        <a:p>
          <a:pPr marL="114300" lvl="1" indent="-114300" algn="l" defTabSz="622300">
            <a:lnSpc>
              <a:spcPct val="90000"/>
            </a:lnSpc>
            <a:spcBef>
              <a:spcPct val="0"/>
            </a:spcBef>
            <a:spcAft>
              <a:spcPct val="15000"/>
            </a:spcAft>
            <a:buChar char="•"/>
          </a:pPr>
          <a:r>
            <a:rPr lang="en-GB" sz="1400" b="1" i="0" kern="1200" dirty="0"/>
            <a:t>Wards</a:t>
          </a:r>
          <a:endParaRPr lang="en-GB" sz="1400" b="1" kern="1200" dirty="0"/>
        </a:p>
        <a:p>
          <a:pPr marL="114300" lvl="1" indent="-114300" algn="l" defTabSz="622300">
            <a:lnSpc>
              <a:spcPct val="90000"/>
            </a:lnSpc>
            <a:spcBef>
              <a:spcPct val="0"/>
            </a:spcBef>
            <a:spcAft>
              <a:spcPct val="15000"/>
            </a:spcAft>
            <a:buChar char="•"/>
          </a:pPr>
          <a:r>
            <a:rPr lang="en-GB" sz="1400" b="1" i="0" kern="1200" dirty="0"/>
            <a:t>Travel To Work Areas (TTWAs)</a:t>
          </a:r>
          <a:endParaRPr lang="en-GB" sz="1400" b="1" kern="1200" dirty="0"/>
        </a:p>
      </dsp:txBody>
      <dsp:txXfrm>
        <a:off x="5575929" y="874372"/>
        <a:ext cx="2312060" cy="2138047"/>
      </dsp:txXfrm>
    </dsp:sp>
    <dsp:sp modelId="{92BFE4E5-435A-4EC4-9390-B3E932F19662}">
      <dsp:nvSpPr>
        <dsp:cNvPr id="0" name=""/>
        <dsp:cNvSpPr/>
      </dsp:nvSpPr>
      <dsp:spPr>
        <a:xfrm rot="13308940">
          <a:off x="3581030" y="2124953"/>
          <a:ext cx="168746" cy="28341"/>
        </a:xfrm>
        <a:custGeom>
          <a:avLst/>
          <a:gdLst/>
          <a:ahLst/>
          <a:cxnLst/>
          <a:rect l="0" t="0" r="0" b="0"/>
          <a:pathLst>
            <a:path>
              <a:moveTo>
                <a:pt x="0" y="14170"/>
              </a:moveTo>
              <a:lnTo>
                <a:pt x="168746"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661184" y="2134905"/>
        <a:ext cx="8437" cy="8437"/>
      </dsp:txXfrm>
    </dsp:sp>
    <dsp:sp modelId="{A1469DD0-8509-4678-9A7C-77F8ACDF71AE}">
      <dsp:nvSpPr>
        <dsp:cNvPr id="0" name=""/>
        <dsp:cNvSpPr/>
      </dsp:nvSpPr>
      <dsp:spPr>
        <a:xfrm>
          <a:off x="1643156" y="316370"/>
          <a:ext cx="2289275" cy="2075296"/>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en-US" sz="1400" b="1" kern="1200" dirty="0"/>
            <a:t>Electoral</a:t>
          </a:r>
          <a:endParaRPr lang="en-GB" sz="1400" b="1" kern="1200" dirty="0"/>
        </a:p>
        <a:p>
          <a:pPr marL="114300" lvl="1" indent="-114300" algn="l" defTabSz="622300">
            <a:lnSpc>
              <a:spcPct val="90000"/>
            </a:lnSpc>
            <a:spcBef>
              <a:spcPct val="0"/>
            </a:spcBef>
            <a:spcAft>
              <a:spcPct val="15000"/>
            </a:spcAft>
            <a:buChar char="•"/>
          </a:pPr>
          <a:r>
            <a:rPr lang="en-GB" sz="1400" b="1" i="0" kern="1200" dirty="0"/>
            <a:t>Westminster Parliamentary Constituencies </a:t>
          </a:r>
          <a:endParaRPr lang="en-GB" sz="1400" b="1" kern="1200" dirty="0"/>
        </a:p>
      </dsp:txBody>
      <dsp:txXfrm>
        <a:off x="1978413" y="620290"/>
        <a:ext cx="1618761" cy="1467456"/>
      </dsp:txXfrm>
    </dsp:sp>
    <dsp:sp modelId="{932BC5A0-5182-4E1F-9500-6D2AB437880F}">
      <dsp:nvSpPr>
        <dsp:cNvPr id="0" name=""/>
        <dsp:cNvSpPr/>
      </dsp:nvSpPr>
      <dsp:spPr>
        <a:xfrm rot="4914531">
          <a:off x="4375062" y="3500143"/>
          <a:ext cx="84374" cy="28341"/>
        </a:xfrm>
        <a:custGeom>
          <a:avLst/>
          <a:gdLst/>
          <a:ahLst/>
          <a:cxnLst/>
          <a:rect l="0" t="0" r="0" b="0"/>
          <a:pathLst>
            <a:path>
              <a:moveTo>
                <a:pt x="0" y="14170"/>
              </a:moveTo>
              <a:lnTo>
                <a:pt x="84374"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415140" y="3512205"/>
        <a:ext cx="4218" cy="4218"/>
      </dsp:txXfrm>
    </dsp:sp>
    <dsp:sp modelId="{D55BC7C5-AD09-4D2D-8DF7-762F2BDDE1BC}">
      <dsp:nvSpPr>
        <dsp:cNvPr id="0" name=""/>
        <dsp:cNvSpPr/>
      </dsp:nvSpPr>
      <dsp:spPr>
        <a:xfrm>
          <a:off x="3295034" y="3544027"/>
          <a:ext cx="2615169" cy="2548412"/>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en-US" sz="1400" b="1" kern="1200" dirty="0"/>
            <a:t>Health</a:t>
          </a:r>
          <a:endParaRPr lang="en-GB" sz="1400" b="1" kern="1200" dirty="0"/>
        </a:p>
        <a:p>
          <a:pPr marL="114300" lvl="1" indent="-114300" algn="l" defTabSz="622300">
            <a:lnSpc>
              <a:spcPct val="90000"/>
            </a:lnSpc>
            <a:spcBef>
              <a:spcPct val="0"/>
            </a:spcBef>
            <a:spcAft>
              <a:spcPct val="15000"/>
            </a:spcAft>
            <a:buChar char="•"/>
          </a:pPr>
          <a:r>
            <a:rPr lang="en-GB" sz="1400" b="1" i="0" kern="1200" dirty="0"/>
            <a:t>NHS England (Regions) (NHSER)</a:t>
          </a:r>
          <a:endParaRPr lang="en-GB" sz="1400" b="1" kern="1200" dirty="0"/>
        </a:p>
        <a:p>
          <a:pPr marL="114300" lvl="1" indent="-114300" algn="l" defTabSz="622300">
            <a:lnSpc>
              <a:spcPct val="90000"/>
            </a:lnSpc>
            <a:spcBef>
              <a:spcPct val="0"/>
            </a:spcBef>
            <a:spcAft>
              <a:spcPct val="15000"/>
            </a:spcAft>
            <a:buChar char="•"/>
          </a:pPr>
          <a:r>
            <a:rPr lang="en-GB" sz="1400" b="1" i="0" kern="1200" dirty="0"/>
            <a:t>Integrated Care Boards (ICB)</a:t>
          </a:r>
          <a:endParaRPr lang="en-GB" sz="1400" b="1" kern="1200" dirty="0"/>
        </a:p>
        <a:p>
          <a:pPr marL="114300" lvl="1" indent="-114300" algn="l" defTabSz="622300">
            <a:lnSpc>
              <a:spcPct val="90000"/>
            </a:lnSpc>
            <a:spcBef>
              <a:spcPct val="0"/>
            </a:spcBef>
            <a:spcAft>
              <a:spcPct val="15000"/>
            </a:spcAft>
            <a:buChar char="•"/>
          </a:pPr>
          <a:r>
            <a:rPr lang="en-GB" sz="1400" b="1" i="0" kern="1200" dirty="0"/>
            <a:t>Sub Integrated Care Board Locations (SICBL)</a:t>
          </a:r>
          <a:endParaRPr lang="en-GB" sz="1400" b="1" kern="1200" dirty="0"/>
        </a:p>
      </dsp:txBody>
      <dsp:txXfrm>
        <a:off x="3678017" y="3917233"/>
        <a:ext cx="1849203" cy="1802000"/>
      </dsp:txXfrm>
    </dsp:sp>
    <dsp:sp modelId="{5A1D6420-03AE-4364-A11F-6BB7B4D9699D}">
      <dsp:nvSpPr>
        <dsp:cNvPr id="0" name=""/>
        <dsp:cNvSpPr/>
      </dsp:nvSpPr>
      <dsp:spPr>
        <a:xfrm rot="8433976">
          <a:off x="2632013" y="3570233"/>
          <a:ext cx="1213533" cy="28341"/>
        </a:xfrm>
        <a:custGeom>
          <a:avLst/>
          <a:gdLst/>
          <a:ahLst/>
          <a:cxnLst/>
          <a:rect l="0" t="0" r="0" b="0"/>
          <a:pathLst>
            <a:path>
              <a:moveTo>
                <a:pt x="0" y="14170"/>
              </a:moveTo>
              <a:lnTo>
                <a:pt x="1213533"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208441" y="3554066"/>
        <a:ext cx="60676" cy="60676"/>
      </dsp:txXfrm>
    </dsp:sp>
    <dsp:sp modelId="{3EE22019-CE4D-4D8A-82FB-2AE3B5FC8E01}">
      <dsp:nvSpPr>
        <dsp:cNvPr id="0" name=""/>
        <dsp:cNvSpPr/>
      </dsp:nvSpPr>
      <dsp:spPr>
        <a:xfrm>
          <a:off x="933979" y="3635364"/>
          <a:ext cx="2096495" cy="1964846"/>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en-US" sz="1400" b="1" kern="1200" dirty="0"/>
            <a:t>Postal</a:t>
          </a:r>
          <a:endParaRPr lang="en-GB" sz="1400" b="1" kern="1200" dirty="0"/>
        </a:p>
        <a:p>
          <a:pPr marL="114300" lvl="1" indent="-114300" algn="l" defTabSz="622300">
            <a:lnSpc>
              <a:spcPct val="90000"/>
            </a:lnSpc>
            <a:spcBef>
              <a:spcPct val="0"/>
            </a:spcBef>
            <a:spcAft>
              <a:spcPct val="15000"/>
            </a:spcAft>
            <a:buChar char="•"/>
          </a:pPr>
          <a:r>
            <a:rPr lang="en-US" sz="1400" b="1" kern="1200" dirty="0"/>
            <a:t>Postcodes (Area, District, Sector, Unit)</a:t>
          </a:r>
          <a:endParaRPr lang="en-GB" sz="1400" b="1" kern="1200" dirty="0"/>
        </a:p>
      </dsp:txBody>
      <dsp:txXfrm>
        <a:off x="1241004" y="3923109"/>
        <a:ext cx="1482445" cy="1389356"/>
      </dsp:txXfrm>
    </dsp:sp>
    <dsp:sp modelId="{22BD2FD2-75A9-4492-BCA2-4001138AFB7C}">
      <dsp:nvSpPr>
        <dsp:cNvPr id="0" name=""/>
        <dsp:cNvSpPr/>
      </dsp:nvSpPr>
      <dsp:spPr>
        <a:xfrm rot="10800023">
          <a:off x="2205837" y="2695167"/>
          <a:ext cx="1326103" cy="28341"/>
        </a:xfrm>
        <a:custGeom>
          <a:avLst/>
          <a:gdLst/>
          <a:ahLst/>
          <a:cxnLst/>
          <a:rect l="0" t="0" r="0" b="0"/>
          <a:pathLst>
            <a:path>
              <a:moveTo>
                <a:pt x="0" y="14170"/>
              </a:moveTo>
              <a:lnTo>
                <a:pt x="1326103"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835736" y="2676185"/>
        <a:ext cx="66305" cy="66305"/>
      </dsp:txXfrm>
    </dsp:sp>
    <dsp:sp modelId="{8FCD0FEA-E41F-4B19-80EA-F8E90E8890C1}">
      <dsp:nvSpPr>
        <dsp:cNvPr id="0" name=""/>
        <dsp:cNvSpPr/>
      </dsp:nvSpPr>
      <dsp:spPr>
        <a:xfrm>
          <a:off x="238832" y="1795388"/>
          <a:ext cx="1967004" cy="1827877"/>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en-US" sz="1400" b="1" kern="1200" dirty="0"/>
            <a:t>International</a:t>
          </a:r>
          <a:endParaRPr lang="en-GB" sz="1400" b="1" kern="1200" dirty="0"/>
        </a:p>
        <a:p>
          <a:pPr marL="114300" lvl="1" indent="-114300" algn="l" defTabSz="622300">
            <a:lnSpc>
              <a:spcPct val="90000"/>
            </a:lnSpc>
            <a:spcBef>
              <a:spcPct val="0"/>
            </a:spcBef>
            <a:spcAft>
              <a:spcPct val="15000"/>
            </a:spcAft>
            <a:buChar char="•"/>
          </a:pPr>
          <a:r>
            <a:rPr lang="en-GB" sz="1400" b="1" i="0" kern="1200" dirty="0"/>
            <a:t>International Territorial Levels (ITLs)</a:t>
          </a:r>
          <a:endParaRPr lang="en-GB" sz="1400" b="1" kern="1200" dirty="0"/>
        </a:p>
      </dsp:txBody>
      <dsp:txXfrm>
        <a:off x="526893" y="2063074"/>
        <a:ext cx="1390882" cy="12925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82A26-B512-43E9-9F60-04ABF26D4E71}">
      <dsp:nvSpPr>
        <dsp:cNvPr id="0" name=""/>
        <dsp:cNvSpPr/>
      </dsp:nvSpPr>
      <dsp:spPr>
        <a:xfrm>
          <a:off x="3302251" y="1654281"/>
          <a:ext cx="2532146" cy="2166706"/>
        </a:xfrm>
        <a:prstGeom prst="ellipse">
          <a:avLst/>
        </a:prstGeom>
        <a:solidFill>
          <a:srgbClr val="5B67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u="sng" kern="1200" dirty="0"/>
            <a:t>Examples of life events</a:t>
          </a:r>
          <a:endParaRPr lang="en-GB" sz="2000" b="1" u="sng" kern="1200" dirty="0"/>
        </a:p>
      </dsp:txBody>
      <dsp:txXfrm>
        <a:off x="3673075" y="1971588"/>
        <a:ext cx="1790498" cy="1532092"/>
      </dsp:txXfrm>
    </dsp:sp>
    <dsp:sp modelId="{3FAE9F8A-552D-4BF4-8A9B-0F0ECF6E1500}">
      <dsp:nvSpPr>
        <dsp:cNvPr id="0" name=""/>
        <dsp:cNvSpPr/>
      </dsp:nvSpPr>
      <dsp:spPr>
        <a:xfrm rot="1164979">
          <a:off x="5690179" y="3421275"/>
          <a:ext cx="1715771" cy="28341"/>
        </a:xfrm>
        <a:custGeom>
          <a:avLst/>
          <a:gdLst/>
          <a:ahLst/>
          <a:cxnLst/>
          <a:rect l="0" t="0" r="0" b="0"/>
          <a:pathLst>
            <a:path>
              <a:moveTo>
                <a:pt x="0" y="14170"/>
              </a:moveTo>
              <a:lnTo>
                <a:pt x="1715771"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6505170" y="3392551"/>
        <a:ext cx="85788" cy="85788"/>
      </dsp:txXfrm>
    </dsp:sp>
    <dsp:sp modelId="{EE751362-4D82-45A0-B7D4-257880C8D8DA}">
      <dsp:nvSpPr>
        <dsp:cNvPr id="0" name=""/>
        <dsp:cNvSpPr/>
      </dsp:nvSpPr>
      <dsp:spPr>
        <a:xfrm>
          <a:off x="7299422" y="2954268"/>
          <a:ext cx="2175602" cy="2258872"/>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Court dates</a:t>
          </a:r>
          <a:endParaRPr lang="en-GB" sz="2000" b="1" kern="1200" dirty="0"/>
        </a:p>
      </dsp:txBody>
      <dsp:txXfrm>
        <a:off x="7618032" y="3285072"/>
        <a:ext cx="1538382" cy="1597264"/>
      </dsp:txXfrm>
    </dsp:sp>
    <dsp:sp modelId="{6DE2A64B-C637-4718-A0CB-5550C1087A03}">
      <dsp:nvSpPr>
        <dsp:cNvPr id="0" name=""/>
        <dsp:cNvSpPr/>
      </dsp:nvSpPr>
      <dsp:spPr>
        <a:xfrm rot="12885108">
          <a:off x="3209161" y="1923610"/>
          <a:ext cx="412509" cy="28341"/>
        </a:xfrm>
        <a:custGeom>
          <a:avLst/>
          <a:gdLst/>
          <a:ahLst/>
          <a:cxnLst/>
          <a:rect l="0" t="0" r="0" b="0"/>
          <a:pathLst>
            <a:path>
              <a:moveTo>
                <a:pt x="0" y="14170"/>
              </a:moveTo>
              <a:lnTo>
                <a:pt x="412509"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405103" y="1927468"/>
        <a:ext cx="20625" cy="20625"/>
      </dsp:txXfrm>
    </dsp:sp>
    <dsp:sp modelId="{04F0CBAC-1E86-46ED-BC30-710EB4B126FB}">
      <dsp:nvSpPr>
        <dsp:cNvPr id="0" name=""/>
        <dsp:cNvSpPr/>
      </dsp:nvSpPr>
      <dsp:spPr>
        <a:xfrm>
          <a:off x="1903957" y="631037"/>
          <a:ext cx="1463886" cy="1531877"/>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Deaths</a:t>
          </a:r>
          <a:endParaRPr lang="en-GB" sz="2000" b="1" kern="1200" dirty="0"/>
        </a:p>
      </dsp:txBody>
      <dsp:txXfrm>
        <a:off x="2118338" y="855375"/>
        <a:ext cx="1035124" cy="1083201"/>
      </dsp:txXfrm>
    </dsp:sp>
    <dsp:sp modelId="{92BFE4E5-435A-4EC4-9390-B3E932F19662}">
      <dsp:nvSpPr>
        <dsp:cNvPr id="0" name=""/>
        <dsp:cNvSpPr/>
      </dsp:nvSpPr>
      <dsp:spPr>
        <a:xfrm rot="20271067">
          <a:off x="5692237" y="2159015"/>
          <a:ext cx="525524" cy="28341"/>
        </a:xfrm>
        <a:custGeom>
          <a:avLst/>
          <a:gdLst/>
          <a:ahLst/>
          <a:cxnLst/>
          <a:rect l="0" t="0" r="0" b="0"/>
          <a:pathLst>
            <a:path>
              <a:moveTo>
                <a:pt x="0" y="14170"/>
              </a:moveTo>
              <a:lnTo>
                <a:pt x="525524"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941861" y="2160048"/>
        <a:ext cx="26276" cy="26276"/>
      </dsp:txXfrm>
    </dsp:sp>
    <dsp:sp modelId="{A1469DD0-8509-4678-9A7C-77F8ACDF71AE}">
      <dsp:nvSpPr>
        <dsp:cNvPr id="0" name=""/>
        <dsp:cNvSpPr/>
      </dsp:nvSpPr>
      <dsp:spPr>
        <a:xfrm>
          <a:off x="6097935" y="611428"/>
          <a:ext cx="2289275" cy="2075296"/>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Marriage / divorce</a:t>
          </a:r>
          <a:endParaRPr lang="en-GB" sz="2000" b="1" kern="1200" dirty="0"/>
        </a:p>
      </dsp:txBody>
      <dsp:txXfrm>
        <a:off x="6433192" y="915348"/>
        <a:ext cx="1618761" cy="1467456"/>
      </dsp:txXfrm>
    </dsp:sp>
    <dsp:sp modelId="{932BC5A0-5182-4E1F-9500-6D2AB437880F}">
      <dsp:nvSpPr>
        <dsp:cNvPr id="0" name=""/>
        <dsp:cNvSpPr/>
      </dsp:nvSpPr>
      <dsp:spPr>
        <a:xfrm rot="3555541">
          <a:off x="5074246" y="3809066"/>
          <a:ext cx="279423" cy="28341"/>
        </a:xfrm>
        <a:custGeom>
          <a:avLst/>
          <a:gdLst/>
          <a:ahLst/>
          <a:cxnLst/>
          <a:rect l="0" t="0" r="0" b="0"/>
          <a:pathLst>
            <a:path>
              <a:moveTo>
                <a:pt x="0" y="14170"/>
              </a:moveTo>
              <a:lnTo>
                <a:pt x="279423"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206972" y="3816251"/>
        <a:ext cx="13971" cy="13971"/>
      </dsp:txXfrm>
    </dsp:sp>
    <dsp:sp modelId="{D55BC7C5-AD09-4D2D-8DF7-762F2BDDE1BC}">
      <dsp:nvSpPr>
        <dsp:cNvPr id="0" name=""/>
        <dsp:cNvSpPr/>
      </dsp:nvSpPr>
      <dsp:spPr>
        <a:xfrm>
          <a:off x="4776988" y="3793755"/>
          <a:ext cx="2091084" cy="2105530"/>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Medical episodes</a:t>
          </a:r>
          <a:endParaRPr lang="en-GB" sz="2000" b="1" kern="1200" dirty="0"/>
        </a:p>
      </dsp:txBody>
      <dsp:txXfrm>
        <a:off x="5083220" y="4102103"/>
        <a:ext cx="1478620" cy="1488834"/>
      </dsp:txXfrm>
    </dsp:sp>
    <dsp:sp modelId="{5A1D6420-03AE-4364-A11F-6BB7B4D9699D}">
      <dsp:nvSpPr>
        <dsp:cNvPr id="0" name=""/>
        <dsp:cNvSpPr/>
      </dsp:nvSpPr>
      <dsp:spPr>
        <a:xfrm rot="7443914">
          <a:off x="3602428" y="3837380"/>
          <a:ext cx="425408" cy="28341"/>
        </a:xfrm>
        <a:custGeom>
          <a:avLst/>
          <a:gdLst/>
          <a:ahLst/>
          <a:cxnLst/>
          <a:rect l="0" t="0" r="0" b="0"/>
          <a:pathLst>
            <a:path>
              <a:moveTo>
                <a:pt x="0" y="14170"/>
              </a:moveTo>
              <a:lnTo>
                <a:pt x="425408"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804497" y="3840915"/>
        <a:ext cx="21270" cy="21270"/>
      </dsp:txXfrm>
    </dsp:sp>
    <dsp:sp modelId="{3EE22019-CE4D-4D8A-82FB-2AE3B5FC8E01}">
      <dsp:nvSpPr>
        <dsp:cNvPr id="0" name=""/>
        <dsp:cNvSpPr/>
      </dsp:nvSpPr>
      <dsp:spPr>
        <a:xfrm>
          <a:off x="2316244" y="3890955"/>
          <a:ext cx="1788748" cy="1709255"/>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Moving house</a:t>
          </a:r>
          <a:endParaRPr lang="en-GB" sz="2000" b="1" kern="1200" dirty="0"/>
        </a:p>
      </dsp:txBody>
      <dsp:txXfrm>
        <a:off x="2578200" y="4141270"/>
        <a:ext cx="1264836" cy="1208625"/>
      </dsp:txXfrm>
    </dsp:sp>
    <dsp:sp modelId="{22BD2FD2-75A9-4492-BCA2-4001138AFB7C}">
      <dsp:nvSpPr>
        <dsp:cNvPr id="0" name=""/>
        <dsp:cNvSpPr/>
      </dsp:nvSpPr>
      <dsp:spPr>
        <a:xfrm rot="10325759">
          <a:off x="2633856" y="2944273"/>
          <a:ext cx="688005" cy="28341"/>
        </a:xfrm>
        <a:custGeom>
          <a:avLst/>
          <a:gdLst/>
          <a:ahLst/>
          <a:cxnLst/>
          <a:rect l="0" t="0" r="0" b="0"/>
          <a:pathLst>
            <a:path>
              <a:moveTo>
                <a:pt x="0" y="14170"/>
              </a:moveTo>
              <a:lnTo>
                <a:pt x="688005" y="14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960658" y="2941244"/>
        <a:ext cx="34400" cy="34400"/>
      </dsp:txXfrm>
    </dsp:sp>
    <dsp:sp modelId="{8FCD0FEA-E41F-4B19-80EA-F8E90E8890C1}">
      <dsp:nvSpPr>
        <dsp:cNvPr id="0" name=""/>
        <dsp:cNvSpPr/>
      </dsp:nvSpPr>
      <dsp:spPr>
        <a:xfrm>
          <a:off x="470067" y="2100329"/>
          <a:ext cx="2178069" cy="2110171"/>
        </a:xfrm>
        <a:prstGeom prst="ellipse">
          <a:avLst/>
        </a:prstGeom>
        <a:solidFill>
          <a:srgbClr val="702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Starting / leaving employment</a:t>
          </a:r>
          <a:endParaRPr lang="en-GB" sz="2000" b="1" kern="1200" dirty="0"/>
        </a:p>
      </dsp:txBody>
      <dsp:txXfrm>
        <a:off x="789038" y="2409356"/>
        <a:ext cx="1540127" cy="1492117"/>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4023092" y="0"/>
            <a:ext cx="3077739" cy="453451"/>
          </a:xfrm>
          <a:prstGeom prst="rect">
            <a:avLst/>
          </a:prstGeom>
        </p:spPr>
        <p:txBody>
          <a:bodyPr vert="horz" lIns="91440" tIns="45720" rIns="91440" bIns="45720" rtlCol="0"/>
          <a:lstStyle>
            <a:lvl1pPr algn="r">
              <a:defRPr sz="1200"/>
            </a:lvl1pPr>
          </a:lstStyle>
          <a:p>
            <a:fld id="{59053542-6DB0-433F-A254-AEF992256B1C}" type="datetimeFigureOut">
              <a:rPr lang="en-GB" smtClean="0"/>
              <a:t>25/03/2025</a:t>
            </a:fld>
            <a:endParaRPr lang="en-GB" dirty="0"/>
          </a:p>
        </p:txBody>
      </p:sp>
      <p:sp>
        <p:nvSpPr>
          <p:cNvPr id="4" name="Footer Placeholder 3"/>
          <p:cNvSpPr>
            <a:spLocks noGrp="1"/>
          </p:cNvSpPr>
          <p:nvPr>
            <p:ph type="ftr" sz="quarter" idx="2"/>
          </p:nvPr>
        </p:nvSpPr>
        <p:spPr>
          <a:xfrm>
            <a:off x="0" y="8584188"/>
            <a:ext cx="3077739" cy="45345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4023092" y="8584188"/>
            <a:ext cx="3077739" cy="453450"/>
          </a:xfrm>
          <a:prstGeom prst="rect">
            <a:avLst/>
          </a:prstGeom>
        </p:spPr>
        <p:txBody>
          <a:bodyPr vert="horz" lIns="91440" tIns="45720" rIns="91440" bIns="45720" rtlCol="0" anchor="b"/>
          <a:lstStyle>
            <a:lvl1pPr algn="r">
              <a:defRPr sz="1200"/>
            </a:lvl1pPr>
          </a:lstStyle>
          <a:p>
            <a:fld id="{188BA1C7-F8EB-407D-B268-5D2A8AEBBEE5}" type="slidenum">
              <a:rPr lang="en-GB" smtClean="0"/>
              <a:t>‹#›</a:t>
            </a:fld>
            <a:endParaRPr lang="en-GB" dirty="0"/>
          </a:p>
        </p:txBody>
      </p:sp>
    </p:spTree>
    <p:extLst>
      <p:ext uri="{BB962C8B-B14F-4D97-AF65-F5344CB8AC3E}">
        <p14:creationId xmlns:p14="http://schemas.microsoft.com/office/powerpoint/2010/main" val="1820149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3092" y="0"/>
            <a:ext cx="3077739" cy="453451"/>
          </a:xfrm>
          <a:prstGeom prst="rect">
            <a:avLst/>
          </a:prstGeom>
        </p:spPr>
        <p:txBody>
          <a:bodyPr vert="horz" lIns="91440" tIns="45720" rIns="91440" bIns="45720" rtlCol="0"/>
          <a:lstStyle>
            <a:lvl1pPr algn="r">
              <a:defRPr sz="1200"/>
            </a:lvl1pPr>
          </a:lstStyle>
          <a:p>
            <a:fld id="{AE620EB2-56AE-4D49-92A2-200E9A3683D8}" type="datetimeFigureOut">
              <a:rPr lang="en-US" smtClean="0"/>
              <a:t>3/25/2025</a:t>
            </a:fld>
            <a:endParaRPr lang="en-US" dirty="0"/>
          </a:p>
        </p:txBody>
      </p:sp>
      <p:sp>
        <p:nvSpPr>
          <p:cNvPr id="4" name="Slide Image Placeholder 3"/>
          <p:cNvSpPr>
            <a:spLocks noGrp="1" noRot="1" noChangeAspect="1"/>
          </p:cNvSpPr>
          <p:nvPr>
            <p:ph type="sldImg" idx="2"/>
          </p:nvPr>
        </p:nvSpPr>
        <p:spPr>
          <a:xfrm>
            <a:off x="839788" y="1130300"/>
            <a:ext cx="5422900" cy="30495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10248" y="4349363"/>
            <a:ext cx="5681980" cy="355857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584188"/>
            <a:ext cx="3077739" cy="4534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584188"/>
            <a:ext cx="3077739" cy="453450"/>
          </a:xfrm>
          <a:prstGeom prst="rect">
            <a:avLst/>
          </a:prstGeom>
        </p:spPr>
        <p:txBody>
          <a:bodyPr vert="horz" lIns="91440" tIns="45720" rIns="91440" bIns="45720" rtlCol="0" anchor="b"/>
          <a:lstStyle>
            <a:lvl1pPr algn="r">
              <a:defRPr sz="1200"/>
            </a:lvl1pPr>
          </a:lstStyle>
          <a:p>
            <a:fld id="{95D74495-12D2-6A47-A762-3590D56449EA}" type="slidenum">
              <a:rPr lang="en-US" smtClean="0"/>
              <a:t>‹#›</a:t>
            </a:fld>
            <a:endParaRPr lang="en-US" dirty="0"/>
          </a:p>
        </p:txBody>
      </p:sp>
    </p:spTree>
    <p:extLst>
      <p:ext uri="{BB962C8B-B14F-4D97-AF65-F5344CB8AC3E}">
        <p14:creationId xmlns:p14="http://schemas.microsoft.com/office/powerpoint/2010/main" val="3712722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ons.gov.uk/census/census2021dictionary/variablesbytopic/educationvariablescensus2021/highestlevelofqualificat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ukdataservice.ac.uk/learning-hub/research-data-management/anonymisation/anonymising-qualitative-data/" TargetMode="External"/><Relationship Id="rId2" Type="http://schemas.openxmlformats.org/officeDocument/2006/relationships/slide" Target="../slides/slide55.xml"/><Relationship Id="rId1" Type="http://schemas.openxmlformats.org/officeDocument/2006/relationships/notesMaster" Target="../notesMasters/notesMaster1.xml"/><Relationship Id="rId5" Type="http://schemas.openxmlformats.org/officeDocument/2006/relationships/hyperlink" Target="https://www.nwo.nl/en/projects/203001143" TargetMode="External"/><Relationship Id="rId4" Type="http://schemas.openxmlformats.org/officeDocument/2006/relationships/hyperlink" Target="https://arxiv.org/abs/2208.13081" TargetMode="Externa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www.ons.gov.uk/methodology/methodologytopicsandstatisticalconcepts/disclosurecontrol/guidanceonintrudertesting#why-and-when-is-it-necessary"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deck covers essential techniques, guidelines, and best practices for safeguarding privacy while ensuring the usability of data. By addressing both quantitative and qualitative anonymisation methods, along with considerations for longitudinal data, this training empowers participants to manage data responsibly and in compliance with UK data protection regulations.</a:t>
            </a:r>
          </a:p>
        </p:txBody>
      </p:sp>
      <p:sp>
        <p:nvSpPr>
          <p:cNvPr id="4" name="Slide Number Placeholder 3"/>
          <p:cNvSpPr>
            <a:spLocks noGrp="1"/>
          </p:cNvSpPr>
          <p:nvPr>
            <p:ph type="sldNum" sz="quarter" idx="5"/>
          </p:nvPr>
        </p:nvSpPr>
        <p:spPr/>
        <p:txBody>
          <a:bodyPr/>
          <a:lstStyle/>
          <a:p>
            <a:fld id="{95D74495-12D2-6A47-A762-3590D56449EA}" type="slidenum">
              <a:rPr lang="en-US" smtClean="0"/>
              <a:t>1</a:t>
            </a:fld>
            <a:endParaRPr lang="en-US" dirty="0"/>
          </a:p>
        </p:txBody>
      </p:sp>
    </p:spTree>
    <p:extLst>
      <p:ext uri="{BB962C8B-B14F-4D97-AF65-F5344CB8AC3E}">
        <p14:creationId xmlns:p14="http://schemas.microsoft.com/office/powerpoint/2010/main" val="307860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02528-8189-F697-0DD4-CE9B7F209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F6C3F-FBAD-207F-511A-5B9471381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2A1CBF-08EC-8CA1-A08C-A1599032FCD0}"/>
              </a:ext>
            </a:extLst>
          </p:cNvPr>
          <p:cNvSpPr>
            <a:spLocks noGrp="1"/>
          </p:cNvSpPr>
          <p:nvPr>
            <p:ph type="body" idx="1"/>
          </p:nvPr>
        </p:nvSpPr>
        <p:spPr/>
        <p:txBody>
          <a:bodyPr/>
          <a:lstStyle/>
          <a:p>
            <a:r>
              <a:rPr lang="en-GB" dirty="0"/>
              <a:t>These materials were developed as part of the UK Data Service Skills Development for Managing Longitudinal Data for Sharing project, funded by the Economic and Social Research Council and the Medical Research Council, under the PRUK initiative. Published in November 2024 by the UK Data Service, these materials are © 2024 University of Essex and are licensed under the Creative Commons Attribution Share Alike (CC BY-SA) licence, promoting sharing and adaptation with appropriate credit.</a:t>
            </a:r>
          </a:p>
        </p:txBody>
      </p:sp>
      <p:sp>
        <p:nvSpPr>
          <p:cNvPr id="4" name="Slide Number Placeholder 3">
            <a:extLst>
              <a:ext uri="{FF2B5EF4-FFF2-40B4-BE49-F238E27FC236}">
                <a16:creationId xmlns:a16="http://schemas.microsoft.com/office/drawing/2014/main" id="{BD3F1BC4-FEFA-B5D0-AD14-6D6DD9143C75}"/>
              </a:ext>
            </a:extLst>
          </p:cNvPr>
          <p:cNvSpPr>
            <a:spLocks noGrp="1"/>
          </p:cNvSpPr>
          <p:nvPr>
            <p:ph type="sldNum" sz="quarter" idx="5"/>
          </p:nvPr>
        </p:nvSpPr>
        <p:spPr/>
        <p:txBody>
          <a:bodyPr/>
          <a:lstStyle/>
          <a:p>
            <a:fld id="{95D74495-12D2-6A47-A762-3590D56449EA}" type="slidenum">
              <a:rPr lang="en-US" smtClean="0"/>
              <a:t>2</a:t>
            </a:fld>
            <a:endParaRPr lang="en-US"/>
          </a:p>
        </p:txBody>
      </p:sp>
    </p:spTree>
    <p:extLst>
      <p:ext uri="{BB962C8B-B14F-4D97-AF65-F5344CB8AC3E}">
        <p14:creationId xmlns:p14="http://schemas.microsoft.com/office/powerpoint/2010/main" val="3497056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None/>
            </a:pPr>
            <a:r>
              <a:rPr lang="en-GB" sz="1000" b="1" dirty="0">
                <a:solidFill>
                  <a:schemeClr val="tx1"/>
                </a:solidFill>
              </a:rPr>
              <a:t>Anonymisation is a valuable tool that allows data to be shared, whilst preserving its privacy.</a:t>
            </a:r>
            <a:r>
              <a:rPr lang="en-GB" sz="1000" dirty="0"/>
              <a:t> </a:t>
            </a:r>
            <a:br>
              <a:rPr lang="en-GB" sz="1000" dirty="0"/>
            </a:br>
            <a:endParaRPr lang="en-GB" sz="1000" dirty="0"/>
          </a:p>
          <a:p>
            <a:pPr marL="0" indent="0">
              <a:lnSpc>
                <a:spcPct val="120000"/>
              </a:lnSpc>
              <a:buNone/>
            </a:pPr>
            <a:r>
              <a:rPr lang="en-GB" sz="1000" dirty="0"/>
              <a:t>Every data source is different. A number of factors need to be considered, such as the different types of data, different types of identifiers, and different levels of disclosivness one can aim for. </a:t>
            </a:r>
            <a:br>
              <a:rPr lang="en-GB" sz="1000" dirty="0"/>
            </a:br>
            <a:br>
              <a:rPr lang="en-GB" sz="1000" dirty="0"/>
            </a:br>
            <a:r>
              <a:rPr lang="en-GB" sz="1000" dirty="0"/>
              <a:t>This session will give a better understanding of what to look out for and why, and which techniques and options are available for data anonymisation.</a:t>
            </a:r>
          </a:p>
        </p:txBody>
      </p:sp>
      <p:sp>
        <p:nvSpPr>
          <p:cNvPr id="4" name="Slide Number Placeholder 3"/>
          <p:cNvSpPr>
            <a:spLocks noGrp="1"/>
          </p:cNvSpPr>
          <p:nvPr>
            <p:ph type="sldNum" sz="quarter" idx="5"/>
          </p:nvPr>
        </p:nvSpPr>
        <p:spPr/>
        <p:txBody>
          <a:bodyPr/>
          <a:lstStyle/>
          <a:p>
            <a:fld id="{95D74495-12D2-6A47-A762-3590D56449EA}" type="slidenum">
              <a:rPr lang="en-US" smtClean="0"/>
              <a:t>3</a:t>
            </a:fld>
            <a:endParaRPr lang="en-US" dirty="0"/>
          </a:p>
        </p:txBody>
      </p:sp>
    </p:spTree>
    <p:extLst>
      <p:ext uri="{BB962C8B-B14F-4D97-AF65-F5344CB8AC3E}">
        <p14:creationId xmlns:p14="http://schemas.microsoft.com/office/powerpoint/2010/main" val="2964017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sz="1200" spc="-20" dirty="0">
                <a:solidFill>
                  <a:srgbClr val="212322"/>
                </a:solidFill>
                <a:effectLst/>
                <a:latin typeface="Arial" panose="020B0604020202020204" pitchFamily="34" charset="0"/>
                <a:ea typeface="Arial" panose="020B0604020202020204" pitchFamily="34" charset="0"/>
              </a:rPr>
              <a:t>Before we start, it is important to be clear and remind everyone of the definitions for ‘personal data’, ‘special category data’, and ‘personal information’ and the differences between those terms.</a:t>
            </a:r>
          </a:p>
          <a:p>
            <a:pPr>
              <a:lnSpc>
                <a:spcPct val="115000"/>
              </a:lnSpc>
              <a:spcBef>
                <a:spcPts val="1000"/>
              </a:spcBef>
              <a:spcAft>
                <a:spcPts val="1000"/>
              </a:spcAft>
            </a:pPr>
            <a:endParaRPr lang="en-GB" sz="12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200" spc="-20" dirty="0">
                <a:solidFill>
                  <a:srgbClr val="212322"/>
                </a:solidFill>
                <a:effectLst/>
                <a:latin typeface="Arial" panose="020B0604020202020204" pitchFamily="34" charset="0"/>
                <a:ea typeface="Arial" panose="020B0604020202020204" pitchFamily="34" charset="0"/>
              </a:rPr>
              <a:t>Disclaimer: Please note that this content, while applicable more broadly, is primarily influenced by and aligned with current UK legislation as of March 2024. </a:t>
            </a:r>
          </a:p>
          <a:p>
            <a:pPr>
              <a:lnSpc>
                <a:spcPct val="115000"/>
              </a:lnSpc>
              <a:spcBef>
                <a:spcPts val="1000"/>
              </a:spcBef>
              <a:spcAft>
                <a:spcPts val="1000"/>
              </a:spcAft>
            </a:pPr>
            <a:endParaRPr lang="en-GB" sz="12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200" spc="-20" dirty="0">
                <a:solidFill>
                  <a:srgbClr val="212322"/>
                </a:solidFill>
                <a:effectLst/>
                <a:latin typeface="Arial" panose="020B0604020202020204" pitchFamily="34" charset="0"/>
                <a:ea typeface="Arial" panose="020B0604020202020204" pitchFamily="34" charset="0"/>
              </a:rPr>
              <a:t>Researchers must adhere to data protection requirements when managing or sharing personal data. In the UK, the Information Commissioner’s Office (ICO) provides in-depth information about personal data, including definitions and considerations for pseudonymisation and anonymisation, within the scope of the UK General Data Protection Regulation and the Data Protection Act 2018.</a:t>
            </a:r>
          </a:p>
          <a:p>
            <a:pPr>
              <a:lnSpc>
                <a:spcPct val="115000"/>
              </a:lnSpc>
              <a:spcBef>
                <a:spcPts val="1000"/>
              </a:spcBef>
              <a:spcAft>
                <a:spcPts val="1000"/>
              </a:spcAft>
            </a:pPr>
            <a:endParaRPr lang="en-GB" sz="1200" b="1"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200" b="1" spc="-20" dirty="0">
                <a:solidFill>
                  <a:srgbClr val="212322"/>
                </a:solidFill>
                <a:effectLst/>
                <a:latin typeface="Arial" panose="020B0604020202020204" pitchFamily="34" charset="0"/>
                <a:ea typeface="Arial" panose="020B0604020202020204" pitchFamily="34" charset="0"/>
              </a:rPr>
              <a:t>Personal data</a:t>
            </a:r>
            <a:r>
              <a:rPr lang="en-GB" sz="1200" spc="-20" dirty="0">
                <a:solidFill>
                  <a:srgbClr val="212322"/>
                </a:solidFill>
                <a:effectLst/>
                <a:latin typeface="Arial" panose="020B0604020202020204" pitchFamily="34" charset="0"/>
                <a:ea typeface="Arial" panose="020B0604020202020204" pitchFamily="34" charset="0"/>
              </a:rPr>
              <a:t> is defined by the UK General Data Protection Regulation (UK GDPR) and the Data Protection Act 2018. In essence, personal data is information that relates to an identified or identifiable natural person, be it directly or indirectly, taking into account other information derived from published sources.</a:t>
            </a:r>
          </a:p>
          <a:p>
            <a:pPr>
              <a:lnSpc>
                <a:spcPct val="115000"/>
              </a:lnSpc>
              <a:spcBef>
                <a:spcPts val="1000"/>
              </a:spcBef>
              <a:spcAft>
                <a:spcPts val="1000"/>
              </a:spcAft>
            </a:pPr>
            <a:endParaRPr lang="en-GB" sz="12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200" b="1" spc="-20" dirty="0">
                <a:solidFill>
                  <a:srgbClr val="212322"/>
                </a:solidFill>
                <a:effectLst/>
                <a:latin typeface="Arial" panose="020B0604020202020204" pitchFamily="34" charset="0"/>
                <a:ea typeface="Arial" panose="020B0604020202020204" pitchFamily="34" charset="0"/>
              </a:rPr>
              <a:t>Special category data</a:t>
            </a:r>
            <a:r>
              <a:rPr lang="en-GB" sz="1200" spc="-20" dirty="0">
                <a:solidFill>
                  <a:srgbClr val="212322"/>
                </a:solidFill>
                <a:effectLst/>
                <a:latin typeface="Arial" panose="020B0604020202020204" pitchFamily="34" charset="0"/>
                <a:ea typeface="Arial" panose="020B0604020202020204" pitchFamily="34" charset="0"/>
              </a:rPr>
              <a:t>, also sometimes referred to as sensitive personal data, are defined in Article 9 (1) of the UK GDPR. These data require additional attention and protection due to their sensitivity. Special category data consists of data revealing racial or ethnic origin, political opinions, religious or philosophical beliefs, trade union membership, genetic data, biometric data to uniquely identify a natural person, data concerning health, a person's sex life or sexual orientation.</a:t>
            </a:r>
          </a:p>
          <a:p>
            <a:pPr>
              <a:lnSpc>
                <a:spcPct val="115000"/>
              </a:lnSpc>
              <a:spcBef>
                <a:spcPts val="1000"/>
              </a:spcBef>
              <a:spcAft>
                <a:spcPts val="1000"/>
              </a:spcAft>
            </a:pPr>
            <a:endParaRPr lang="en-GB" sz="1200" b="1"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200" b="1" spc="-20" dirty="0">
                <a:solidFill>
                  <a:srgbClr val="212322"/>
                </a:solidFill>
                <a:effectLst/>
                <a:latin typeface="Arial" panose="020B0604020202020204" pitchFamily="34" charset="0"/>
                <a:ea typeface="Arial" panose="020B0604020202020204" pitchFamily="34" charset="0"/>
              </a:rPr>
              <a:t>Personal information</a:t>
            </a:r>
            <a:r>
              <a:rPr lang="en-GB" sz="1200" spc="-20" dirty="0">
                <a:solidFill>
                  <a:srgbClr val="212322"/>
                </a:solidFill>
                <a:effectLst/>
                <a:latin typeface="Arial" panose="020B0604020202020204" pitchFamily="34" charset="0"/>
                <a:ea typeface="Arial" panose="020B0604020202020204" pitchFamily="34" charset="0"/>
              </a:rPr>
              <a:t> is defined by the Statistics and Registration Service Act 2007 as information that relates to and identifies an individual (including a body corporate). Personal information, compared to personal data, takes into consideration corporate bodies.</a:t>
            </a:r>
          </a:p>
          <a:p>
            <a:pPr>
              <a:lnSpc>
                <a:spcPct val="115000"/>
              </a:lnSpc>
              <a:spcBef>
                <a:spcPts val="1000"/>
              </a:spcBef>
              <a:spcAft>
                <a:spcPts val="1000"/>
              </a:spcAft>
            </a:pPr>
            <a:endParaRPr lang="en-GB" sz="12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endParaRPr lang="en-GB" sz="12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200" spc="-20" dirty="0">
                <a:solidFill>
                  <a:srgbClr val="212322"/>
                </a:solidFill>
                <a:effectLst/>
                <a:latin typeface="Arial" panose="020B0604020202020204" pitchFamily="34" charset="0"/>
                <a:ea typeface="Arial" panose="020B0604020202020204" pitchFamily="34" charset="0"/>
              </a:rPr>
              <a:t>Finally, it is crucial for those working in international contexts or with data from multiple regions to familiarise themselves with and adhere to the relevant legal frameworks and data protection regulations.</a:t>
            </a:r>
          </a:p>
        </p:txBody>
      </p:sp>
      <p:sp>
        <p:nvSpPr>
          <p:cNvPr id="4" name="Slide Number Placeholder 3"/>
          <p:cNvSpPr>
            <a:spLocks noGrp="1"/>
          </p:cNvSpPr>
          <p:nvPr>
            <p:ph type="sldNum" sz="quarter" idx="5"/>
          </p:nvPr>
        </p:nvSpPr>
        <p:spPr/>
        <p:txBody>
          <a:bodyPr/>
          <a:lstStyle/>
          <a:p>
            <a:fld id="{95D74495-12D2-6A47-A762-3590D56449EA}" type="slidenum">
              <a:rPr lang="en-US" smtClean="0"/>
              <a:t>4</a:t>
            </a:fld>
            <a:endParaRPr lang="en-US" dirty="0"/>
          </a:p>
        </p:txBody>
      </p:sp>
    </p:spTree>
    <p:extLst>
      <p:ext uri="{BB962C8B-B14F-4D97-AF65-F5344CB8AC3E}">
        <p14:creationId xmlns:p14="http://schemas.microsoft.com/office/powerpoint/2010/main" val="16047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95D74495-12D2-6A47-A762-3590D56449EA}" type="slidenum">
              <a:rPr lang="en-US" smtClean="0"/>
              <a:t>5</a:t>
            </a:fld>
            <a:endParaRPr lang="en-US" dirty="0"/>
          </a:p>
        </p:txBody>
      </p:sp>
    </p:spTree>
    <p:extLst>
      <p:ext uri="{BB962C8B-B14F-4D97-AF65-F5344CB8AC3E}">
        <p14:creationId xmlns:p14="http://schemas.microsoft.com/office/powerpoint/2010/main" val="4276149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A simplified high-level approach can consist of the following three core steps.</a:t>
            </a: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Step 1: Find and assess identifiers</a:t>
            </a: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Step 2: Implement anonymisation techniques</a:t>
            </a: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Step 3: Review the data and re-assess any remaining disclosure risk  </a:t>
            </a: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6</a:t>
            </a:fld>
            <a:endParaRPr lang="en-US" dirty="0"/>
          </a:p>
        </p:txBody>
      </p:sp>
    </p:spTree>
    <p:extLst>
      <p:ext uri="{BB962C8B-B14F-4D97-AF65-F5344CB8AC3E}">
        <p14:creationId xmlns:p14="http://schemas.microsoft.com/office/powerpoint/2010/main" val="2996106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We distinguish two types of identifiers: direct identifiers and indirect identifiers.</a:t>
            </a:r>
          </a:p>
          <a:p>
            <a:pPr>
              <a:lnSpc>
                <a:spcPct val="115000"/>
              </a:lnSpc>
              <a:spcBef>
                <a:spcPts val="1000"/>
              </a:spcBef>
              <a:spcAft>
                <a:spcPts val="1000"/>
              </a:spcAft>
            </a:pPr>
            <a:endParaRPr lang="en-GB" sz="18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Based on the </a:t>
            </a:r>
            <a:r>
              <a:rPr lang="en-GB" sz="1800" b="1" spc="-20" dirty="0">
                <a:solidFill>
                  <a:srgbClr val="212322"/>
                </a:solidFill>
                <a:effectLst/>
                <a:latin typeface="Arial" panose="020B0604020202020204" pitchFamily="34" charset="0"/>
                <a:ea typeface="Arial" panose="020B0604020202020204" pitchFamily="34" charset="0"/>
              </a:rPr>
              <a:t>personal data</a:t>
            </a:r>
            <a:r>
              <a:rPr lang="en-GB" sz="1800" spc="-20" dirty="0">
                <a:solidFill>
                  <a:srgbClr val="212322"/>
                </a:solidFill>
                <a:effectLst/>
                <a:latin typeface="Arial" panose="020B0604020202020204" pitchFamily="34" charset="0"/>
                <a:ea typeface="Arial" panose="020B0604020202020204" pitchFamily="34" charset="0"/>
              </a:rPr>
              <a:t> and </a:t>
            </a:r>
            <a:r>
              <a:rPr lang="en-GB" sz="1800" b="1" spc="-20" dirty="0">
                <a:solidFill>
                  <a:srgbClr val="212322"/>
                </a:solidFill>
                <a:effectLst/>
                <a:latin typeface="Arial" panose="020B0604020202020204" pitchFamily="34" charset="0"/>
                <a:ea typeface="Arial" panose="020B0604020202020204" pitchFamily="34" charset="0"/>
              </a:rPr>
              <a:t>personal information</a:t>
            </a:r>
            <a:r>
              <a:rPr lang="en-GB" sz="1800" spc="-20" dirty="0">
                <a:solidFill>
                  <a:srgbClr val="212322"/>
                </a:solidFill>
                <a:effectLst/>
                <a:latin typeface="Arial" panose="020B0604020202020204" pitchFamily="34" charset="0"/>
                <a:ea typeface="Arial" panose="020B0604020202020204" pitchFamily="34" charset="0"/>
              </a:rPr>
              <a:t> definitions an individual or a body corporate can be identified either </a:t>
            </a:r>
            <a:r>
              <a:rPr lang="en-GB" sz="1800" b="1" spc="-20" dirty="0">
                <a:solidFill>
                  <a:srgbClr val="212322"/>
                </a:solidFill>
                <a:effectLst/>
                <a:latin typeface="Arial" panose="020B0604020202020204" pitchFamily="34" charset="0"/>
                <a:ea typeface="Arial" panose="020B0604020202020204" pitchFamily="34" charset="0"/>
              </a:rPr>
              <a:t>directly</a:t>
            </a:r>
            <a:r>
              <a:rPr lang="en-GB" sz="1800" spc="-20" dirty="0">
                <a:solidFill>
                  <a:srgbClr val="212322"/>
                </a:solidFill>
                <a:effectLst/>
                <a:latin typeface="Arial" panose="020B0604020202020204" pitchFamily="34" charset="0"/>
                <a:ea typeface="Arial" panose="020B0604020202020204" pitchFamily="34" charset="0"/>
              </a:rPr>
              <a:t> or </a:t>
            </a:r>
            <a:r>
              <a:rPr lang="en-GB" sz="1800" b="1" spc="-20" dirty="0">
                <a:solidFill>
                  <a:srgbClr val="212322"/>
                </a:solidFill>
                <a:effectLst/>
                <a:latin typeface="Arial" panose="020B0604020202020204" pitchFamily="34" charset="0"/>
                <a:ea typeface="Arial" panose="020B0604020202020204" pitchFamily="34" charset="0"/>
              </a:rPr>
              <a:t>indirectly</a:t>
            </a:r>
            <a:r>
              <a:rPr lang="en-GB" sz="1800" spc="-20" dirty="0">
                <a:solidFill>
                  <a:srgbClr val="212322"/>
                </a:solidFill>
                <a:effectLst/>
                <a:latin typeface="Arial" panose="020B0604020202020204" pitchFamily="34" charset="0"/>
                <a:ea typeface="Arial" panose="020B0604020202020204" pitchFamily="34" charset="0"/>
              </a:rPr>
              <a:t>; hence identifiers are classified as either direct or indirect.</a:t>
            </a:r>
          </a:p>
          <a:p>
            <a:pPr>
              <a:lnSpc>
                <a:spcPct val="115000"/>
              </a:lnSpc>
              <a:spcBef>
                <a:spcPts val="1000"/>
              </a:spcBef>
              <a:spcAft>
                <a:spcPts val="1000"/>
              </a:spcAft>
            </a:pPr>
            <a:endParaRPr lang="en-GB" sz="1800" b="1"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b="1" spc="-20" dirty="0">
                <a:solidFill>
                  <a:srgbClr val="212322"/>
                </a:solidFill>
                <a:effectLst/>
                <a:latin typeface="Arial" panose="020B0604020202020204" pitchFamily="34" charset="0"/>
                <a:ea typeface="Arial" panose="020B0604020202020204" pitchFamily="34" charset="0"/>
              </a:rPr>
              <a:t>Direct identifiers</a:t>
            </a:r>
            <a:r>
              <a:rPr lang="en-GB" sz="1800" spc="-20" dirty="0">
                <a:solidFill>
                  <a:srgbClr val="212322"/>
                </a:solidFill>
                <a:effectLst/>
                <a:latin typeface="Arial" panose="020B0604020202020204" pitchFamily="34" charset="0"/>
                <a:ea typeface="Arial" panose="020B0604020202020204" pitchFamily="34" charset="0"/>
              </a:rPr>
              <a:t> - information that directly identifies data subjects; examples include name, address, National Insurance number, NHS number, IP address, email address etc. </a:t>
            </a:r>
          </a:p>
          <a:p>
            <a:pPr>
              <a:lnSpc>
                <a:spcPct val="115000"/>
              </a:lnSpc>
              <a:spcBef>
                <a:spcPts val="1000"/>
              </a:spcBef>
              <a:spcAft>
                <a:spcPts val="1000"/>
              </a:spcAft>
            </a:pPr>
            <a:endParaRPr lang="en-GB" sz="1800" b="1"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b="1" spc="-20" dirty="0">
                <a:solidFill>
                  <a:srgbClr val="212322"/>
                </a:solidFill>
                <a:effectLst/>
                <a:latin typeface="Arial" panose="020B0604020202020204" pitchFamily="34" charset="0"/>
                <a:ea typeface="Arial" panose="020B0604020202020204" pitchFamily="34" charset="0"/>
              </a:rPr>
              <a:t>Indirect identifiers</a:t>
            </a:r>
            <a:r>
              <a:rPr lang="en-GB" sz="1800" spc="-20" dirty="0">
                <a:solidFill>
                  <a:srgbClr val="212322"/>
                </a:solidFill>
                <a:effectLst/>
                <a:latin typeface="Arial" panose="020B0604020202020204" pitchFamily="34" charset="0"/>
                <a:ea typeface="Arial" panose="020B0604020202020204" pitchFamily="34" charset="0"/>
              </a:rPr>
              <a:t> - information that in combination, may uniquely identify data subjects, this can potentially be linked to other sources of data (such as the electoral register); examples include sex, age, region, occupation, income, ethnicity, religious affiliation etc.</a:t>
            </a: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7</a:t>
            </a:fld>
            <a:endParaRPr lang="en-US" dirty="0"/>
          </a:p>
        </p:txBody>
      </p:sp>
    </p:spTree>
    <p:extLst>
      <p:ext uri="{BB962C8B-B14F-4D97-AF65-F5344CB8AC3E}">
        <p14:creationId xmlns:p14="http://schemas.microsoft.com/office/powerpoint/2010/main" val="2826637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8</a:t>
            </a:fld>
            <a:endParaRPr lang="en-US" dirty="0"/>
          </a:p>
        </p:txBody>
      </p:sp>
    </p:spTree>
    <p:extLst>
      <p:ext uri="{BB962C8B-B14F-4D97-AF65-F5344CB8AC3E}">
        <p14:creationId xmlns:p14="http://schemas.microsoft.com/office/powerpoint/2010/main" val="4144886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None/>
            </a:pPr>
            <a:r>
              <a:rPr lang="en-GB" sz="3600" dirty="0"/>
              <a:t>The ICO introduced a key concept in ensuring the utility of data, and this is effective anonymisation. They provide guidance on determining whether information qualifies as personal data or anonymous information, affecting the applicability of data protection laws. The assessment involves careful consideration of the risk of identifiability and the factors influencing it.</a:t>
            </a:r>
          </a:p>
          <a:p>
            <a:pPr marL="0" indent="0">
              <a:lnSpc>
                <a:spcPct val="120000"/>
              </a:lnSpc>
              <a:buNone/>
            </a:pPr>
            <a:endParaRPr lang="en-GB" sz="3600" dirty="0"/>
          </a:p>
          <a:p>
            <a:pPr marL="0" indent="0">
              <a:lnSpc>
                <a:spcPct val="120000"/>
              </a:lnSpc>
              <a:buNone/>
            </a:pPr>
            <a:r>
              <a:rPr lang="en-GB" sz="3600" dirty="0"/>
              <a:t>Data can be classified into several categories based on how identifiable individuals are. </a:t>
            </a:r>
            <a:br>
              <a:rPr lang="en-GB" sz="3600" dirty="0"/>
            </a:br>
            <a:endParaRPr lang="en-GB" sz="3600" dirty="0"/>
          </a:p>
          <a:p>
            <a:pPr lvl="0">
              <a:lnSpc>
                <a:spcPct val="120000"/>
              </a:lnSpc>
            </a:pPr>
            <a:r>
              <a:rPr lang="en-GB" sz="3600" b="1" dirty="0"/>
              <a:t>Directly identifiable data</a:t>
            </a:r>
            <a:r>
              <a:rPr lang="en-GB" sz="3600" dirty="0"/>
              <a:t>: This is deemed as personal data.</a:t>
            </a:r>
          </a:p>
          <a:p>
            <a:pPr lvl="0">
              <a:lnSpc>
                <a:spcPct val="120000"/>
              </a:lnSpc>
            </a:pPr>
            <a:r>
              <a:rPr lang="en-GB" sz="3600" b="1" dirty="0"/>
              <a:t>Indirectly identifiable data</a:t>
            </a:r>
            <a:r>
              <a:rPr lang="en-GB" sz="3600" dirty="0"/>
              <a:t>: This also falls under personal data, if the risk of identifiability is not sufficiently low.</a:t>
            </a:r>
          </a:p>
          <a:p>
            <a:pPr lvl="0">
              <a:lnSpc>
                <a:spcPct val="120000"/>
              </a:lnSpc>
            </a:pPr>
            <a:r>
              <a:rPr lang="en-GB" sz="3600" b="1" dirty="0"/>
              <a:t>Data unlikely to be identifiable</a:t>
            </a:r>
            <a:r>
              <a:rPr lang="en-GB" sz="3600" dirty="0"/>
              <a:t>: The risk of identifying an individual is considered sufficiently low.</a:t>
            </a:r>
          </a:p>
          <a:p>
            <a:pPr>
              <a:lnSpc>
                <a:spcPct val="120000"/>
              </a:lnSpc>
            </a:pPr>
            <a:r>
              <a:rPr lang="en-GB" sz="3600" b="1" dirty="0"/>
              <a:t>Data that is impossible to identify</a:t>
            </a:r>
            <a:r>
              <a:rPr lang="en-GB" sz="3600" dirty="0"/>
              <a:t>: This represents genuinely anonymous information.</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9</a:t>
            </a:fld>
            <a:endParaRPr lang="en-US" dirty="0"/>
          </a:p>
        </p:txBody>
      </p:sp>
    </p:spTree>
    <p:extLst>
      <p:ext uri="{BB962C8B-B14F-4D97-AF65-F5344CB8AC3E}">
        <p14:creationId xmlns:p14="http://schemas.microsoft.com/office/powerpoint/2010/main" val="2819787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10</a:t>
            </a:fld>
            <a:endParaRPr lang="en-US" dirty="0"/>
          </a:p>
        </p:txBody>
      </p:sp>
    </p:spTree>
    <p:extLst>
      <p:ext uri="{BB962C8B-B14F-4D97-AF65-F5344CB8AC3E}">
        <p14:creationId xmlns:p14="http://schemas.microsoft.com/office/powerpoint/2010/main" val="106358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Once you take all objective factors into account: </a:t>
            </a:r>
          </a:p>
          <a:p>
            <a:r>
              <a:rPr lang="en-GB" dirty="0"/>
              <a:t>• if there are means “reasonably likely” to be used to identify someone, then you must view the information as personal data; and </a:t>
            </a:r>
          </a:p>
          <a:p>
            <a:r>
              <a:rPr lang="en-GB" dirty="0"/>
              <a:t>• if no means are “reasonably likely” to be used, then you can view the information as effectively anonymised. </a:t>
            </a:r>
          </a:p>
          <a:p>
            <a:endParaRPr lang="en-GB" dirty="0"/>
          </a:p>
          <a:p>
            <a:r>
              <a:rPr lang="en-GB" dirty="0"/>
              <a:t>However, the identifiability risk must be sufficiently remote in the context of the processing.</a:t>
            </a:r>
          </a:p>
          <a:p>
            <a:endParaRPr lang="en-GB" dirty="0"/>
          </a:p>
          <a:p>
            <a:r>
              <a:rPr lang="en-GB" dirty="0"/>
              <a:t>Information that is effectively anonymised, is not classified as personal data, and data protection law does not apply. </a:t>
            </a:r>
          </a:p>
          <a:p>
            <a:endParaRPr lang="en-GB" dirty="0"/>
          </a:p>
          <a:p>
            <a:r>
              <a:rPr lang="en-GB" dirty="0"/>
              <a:t>The feasibility and cost-effectiveness of the available means to identify individuals can change over time. In general, the more feasible and cost-effective a method becomes, the more likely it is to be a means reasonably likely to be used. </a:t>
            </a:r>
          </a:p>
          <a:p>
            <a:endParaRPr lang="en-GB" dirty="0"/>
          </a:p>
          <a:p>
            <a:r>
              <a:rPr lang="en-GB" dirty="0"/>
              <a:t>Additional safeguards could include terms and conditions of use. This will be covered in the final session of the day which looks at data sharing strategies and recommendations.</a:t>
            </a:r>
          </a:p>
        </p:txBody>
      </p:sp>
      <p:sp>
        <p:nvSpPr>
          <p:cNvPr id="4" name="Slide Number Placeholder 3"/>
          <p:cNvSpPr>
            <a:spLocks noGrp="1"/>
          </p:cNvSpPr>
          <p:nvPr>
            <p:ph type="sldNum" sz="quarter" idx="10"/>
          </p:nvPr>
        </p:nvSpPr>
        <p:spPr/>
        <p:txBody>
          <a:bodyPr/>
          <a:lstStyle/>
          <a:p>
            <a:fld id="{95D74495-12D2-6A47-A762-3590D56449EA}" type="slidenum">
              <a:rPr lang="en-US" smtClean="0"/>
              <a:t>11</a:t>
            </a:fld>
            <a:endParaRPr lang="en-US" dirty="0"/>
          </a:p>
        </p:txBody>
      </p:sp>
    </p:spTree>
    <p:extLst>
      <p:ext uri="{BB962C8B-B14F-4D97-AF65-F5344CB8AC3E}">
        <p14:creationId xmlns:p14="http://schemas.microsoft.com/office/powerpoint/2010/main" val="4028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(Personal data is information relating specifically to an identifiable natural person. It does not include corporate information).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12</a:t>
            </a:fld>
            <a:endParaRPr lang="en-US" dirty="0"/>
          </a:p>
        </p:txBody>
      </p:sp>
    </p:spTree>
    <p:extLst>
      <p:ext uri="{BB962C8B-B14F-4D97-AF65-F5344CB8AC3E}">
        <p14:creationId xmlns:p14="http://schemas.microsoft.com/office/powerpoint/2010/main" val="845127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(Personal data is information relating specifically to an identifiable natural person. It does not include corporate information).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13</a:t>
            </a:fld>
            <a:endParaRPr lang="en-US" dirty="0"/>
          </a:p>
        </p:txBody>
      </p:sp>
    </p:spTree>
    <p:extLst>
      <p:ext uri="{BB962C8B-B14F-4D97-AF65-F5344CB8AC3E}">
        <p14:creationId xmlns:p14="http://schemas.microsoft.com/office/powerpoint/2010/main" val="3523056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(Genetic data is the only type of Special Category Data listed here. An individual's email address would be classed as personal data but is not sensitive.)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14</a:t>
            </a:fld>
            <a:endParaRPr lang="en-US" dirty="0"/>
          </a:p>
        </p:txBody>
      </p:sp>
    </p:spTree>
    <p:extLst>
      <p:ext uri="{BB962C8B-B14F-4D97-AF65-F5344CB8AC3E}">
        <p14:creationId xmlns:p14="http://schemas.microsoft.com/office/powerpoint/2010/main" val="629276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(Genetic data is the only type of Special Category Data listed here. An individual's email address would be classed as personal data but is not sensitive.)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15</a:t>
            </a:fld>
            <a:endParaRPr lang="en-US" dirty="0"/>
          </a:p>
        </p:txBody>
      </p:sp>
    </p:spTree>
    <p:extLst>
      <p:ext uri="{BB962C8B-B14F-4D97-AF65-F5344CB8AC3E}">
        <p14:creationId xmlns:p14="http://schemas.microsoft.com/office/powerpoint/2010/main" val="3237081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(Data protection legislation applies because pseudonymised data, while having direct identifiers removed, can still potentially identify individuals indirectly.)</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16</a:t>
            </a:fld>
            <a:endParaRPr lang="en-US" dirty="0"/>
          </a:p>
        </p:txBody>
      </p:sp>
    </p:spTree>
    <p:extLst>
      <p:ext uri="{BB962C8B-B14F-4D97-AF65-F5344CB8AC3E}">
        <p14:creationId xmlns:p14="http://schemas.microsoft.com/office/powerpoint/2010/main" val="2201135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(Data protection legislation applies because pseudonymised data, while having direct identifiers removed, can still potentially identify individuals indirectly.)</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17</a:t>
            </a:fld>
            <a:endParaRPr lang="en-US" dirty="0"/>
          </a:p>
        </p:txBody>
      </p:sp>
    </p:spTree>
    <p:extLst>
      <p:ext uri="{BB962C8B-B14F-4D97-AF65-F5344CB8AC3E}">
        <p14:creationId xmlns:p14="http://schemas.microsoft.com/office/powerpoint/2010/main" val="2480324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(Pseudonymisation involves removing or masking direct identifiers, whereas anonymisation also addresses indirect identifiers to ensure negligible re-identification risk.)</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18</a:t>
            </a:fld>
            <a:endParaRPr lang="en-US" dirty="0"/>
          </a:p>
        </p:txBody>
      </p:sp>
    </p:spTree>
    <p:extLst>
      <p:ext uri="{BB962C8B-B14F-4D97-AF65-F5344CB8AC3E}">
        <p14:creationId xmlns:p14="http://schemas.microsoft.com/office/powerpoint/2010/main" val="19880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(Pseudonymisation involves removing or masking direct identifiers, whereas anonymisation also addresses indirect identifiers to ensure negligible re-identification risk.)</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19</a:t>
            </a:fld>
            <a:endParaRPr lang="en-US" dirty="0"/>
          </a:p>
        </p:txBody>
      </p:sp>
    </p:spTree>
    <p:extLst>
      <p:ext uri="{BB962C8B-B14F-4D97-AF65-F5344CB8AC3E}">
        <p14:creationId xmlns:p14="http://schemas.microsoft.com/office/powerpoint/2010/main" val="809348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(The first option is the pseudonymised version of the data. It replaces the direct identifier, in this case the specific name of the participant 'Andrew Weaver' with a pseudonym 'Participant A', but retains other potentially identifying information like age, profession, and location.)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20</a:t>
            </a:fld>
            <a:endParaRPr lang="en-US" dirty="0"/>
          </a:p>
        </p:txBody>
      </p:sp>
    </p:spTree>
    <p:extLst>
      <p:ext uri="{BB962C8B-B14F-4D97-AF65-F5344CB8AC3E}">
        <p14:creationId xmlns:p14="http://schemas.microsoft.com/office/powerpoint/2010/main" val="1447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(The first option is the pseudonymised version of the data. It replaces the direct identifier, in this case the specific name of the participant 'Andrew Weaver' with a pseudonym 'Participant A', but retains other potentially identifying information like age, profession, and location.)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21</a:t>
            </a:fld>
            <a:endParaRPr lang="en-US" dirty="0"/>
          </a:p>
        </p:txBody>
      </p:sp>
    </p:spTree>
    <p:extLst>
      <p:ext uri="{BB962C8B-B14F-4D97-AF65-F5344CB8AC3E}">
        <p14:creationId xmlns:p14="http://schemas.microsoft.com/office/powerpoint/2010/main" val="42211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22</a:t>
            </a:fld>
            <a:endParaRPr lang="en-US" dirty="0"/>
          </a:p>
        </p:txBody>
      </p:sp>
    </p:spTree>
    <p:extLst>
      <p:ext uri="{BB962C8B-B14F-4D97-AF65-F5344CB8AC3E}">
        <p14:creationId xmlns:p14="http://schemas.microsoft.com/office/powerpoint/2010/main" val="2778164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[Encourage participants to discuss examples from their day-to-day work.]</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23</a:t>
            </a:fld>
            <a:endParaRPr lang="en-US" dirty="0"/>
          </a:p>
        </p:txBody>
      </p:sp>
    </p:spTree>
    <p:extLst>
      <p:ext uri="{BB962C8B-B14F-4D97-AF65-F5344CB8AC3E}">
        <p14:creationId xmlns:p14="http://schemas.microsoft.com/office/powerpoint/2010/main" val="30979861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exercise has highlighted how many different possible indirect identifiers there are and how these can be unique to your data. We are going to look at indirect identifiers in more detail, however, we need to remember that the selection of indirect identifiers should be considered in relation to the subject of your data and the sample characteristics.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p:txBody>
      </p:sp>
      <p:sp>
        <p:nvSpPr>
          <p:cNvPr id="4" name="Slide Number Placeholder 3"/>
          <p:cNvSpPr>
            <a:spLocks noGrp="1"/>
          </p:cNvSpPr>
          <p:nvPr>
            <p:ph type="sldNum" sz="quarter" idx="10"/>
          </p:nvPr>
        </p:nvSpPr>
        <p:spPr/>
        <p:txBody>
          <a:bodyPr/>
          <a:lstStyle/>
          <a:p>
            <a:fld id="{95D74495-12D2-6A47-A762-3590D56449EA}" type="slidenum">
              <a:rPr lang="en-US" smtClean="0"/>
              <a:t>24</a:t>
            </a:fld>
            <a:endParaRPr lang="en-US" dirty="0"/>
          </a:p>
        </p:txBody>
      </p:sp>
    </p:spTree>
    <p:extLst>
      <p:ext uri="{BB962C8B-B14F-4D97-AF65-F5344CB8AC3E}">
        <p14:creationId xmlns:p14="http://schemas.microsoft.com/office/powerpoint/2010/main" val="3523400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Identifying indirect identifiers in your data is an important step in the anonymisation process. This is a list of some of the common indirect identifiers. The list is not exhaustive, but will give you an idea of the types of variables to look for and how a combination of these variables can be used to uniquely point to someone. Categories are listed alphabetically rather than in order of importance.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We are now going to look at these categories in more detail.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Further: Please have a look at the Handout ‘</a:t>
            </a:r>
            <a:r>
              <a:rPr lang="en-GB" dirty="0"/>
              <a:t>Techniques and guidelines for anonymising data: Indirect identifiers - common examples’, which we have provided as a separate file.</a:t>
            </a:r>
            <a:br>
              <a:rPr lang="en-GB" dirty="0"/>
            </a:br>
            <a:endParaRPr lang="en-GB" sz="1200" dirty="0"/>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25</a:t>
            </a:fld>
            <a:endParaRPr lang="en-US" dirty="0"/>
          </a:p>
        </p:txBody>
      </p:sp>
    </p:spTree>
    <p:extLst>
      <p:ext uri="{BB962C8B-B14F-4D97-AF65-F5344CB8AC3E}">
        <p14:creationId xmlns:p14="http://schemas.microsoft.com/office/powerpoint/2010/main" val="2961957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rPr>
              <a:t>Age or date of birth is collected for the majority of surveys or individuals. It can be presented in several different formats, as highlighted in the example data file on this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Full date of birth should be only made available under Controlled Access conditions as it can be used to link to other data sources.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Where single year of age is available, you might find that small numbers of very young or old respondents are present in the data. This can be problematic as, when used in conjunction with other indirect identifiers, it can uniquely identify someone or be used to link to external data sources.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Top-coding or bottom-coding might be required to group small numbers of very young or very old respondents, or anonymisation of other variables in the file may make age/date of birth variables less disclosive. </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Single year of age is often considered one of the most important demographic variables, therefore one has to keep in mind that banding and top-coding age can render some numeric analyses impossible (including mean age, for example), hence this needs to be considered when deciding for your course of action. Anonymisation of other variables in the file may make age/date of birth variables less disclosive and should be considered in conjunction with any aggregation.</a:t>
            </a:r>
            <a:endParaRPr lang="en-GB" dirty="0"/>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26</a:t>
            </a:fld>
            <a:endParaRPr lang="en-US" dirty="0"/>
          </a:p>
        </p:txBody>
      </p:sp>
    </p:spTree>
    <p:extLst>
      <p:ext uri="{BB962C8B-B14F-4D97-AF65-F5344CB8AC3E}">
        <p14:creationId xmlns:p14="http://schemas.microsoft.com/office/powerpoint/2010/main" val="1012574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Education variables can be problematic when they include detailed information, which could be unique or only applicable to a small number of the population. These variables, when used in combination with other variables, could lead to the identity of a participant being disclosed. School, college and university names may be disclosive, if analysed in conjunction with course titles or other information, especially where the data cover more than one course with accompanying institutional information. </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dirty="0"/>
            </a:br>
            <a:r>
              <a:rPr lang="en-GB" sz="1200" dirty="0"/>
              <a:t>Education variables should ideally be </a:t>
            </a:r>
            <a:r>
              <a:rPr lang="en-GB" sz="1200" b="1" u="sng" dirty="0"/>
              <a:t>categorised using a coding frame</a:t>
            </a:r>
            <a:r>
              <a:rPr lang="en-GB" sz="1200" dirty="0"/>
              <a:t>. Where educational information is detailed, the usefulness of information for secondary analysis should be considered. </a:t>
            </a:r>
            <a:endParaRPr lang="en-GB" dirty="0"/>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27</a:t>
            </a:fld>
            <a:endParaRPr lang="en-US" dirty="0"/>
          </a:p>
        </p:txBody>
      </p:sp>
    </p:spTree>
    <p:extLst>
      <p:ext uri="{BB962C8B-B14F-4D97-AF65-F5344CB8AC3E}">
        <p14:creationId xmlns:p14="http://schemas.microsoft.com/office/powerpoint/2010/main" val="7860306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t>Educational attainment or highest qualification level</a:t>
            </a:r>
            <a:r>
              <a:rPr lang="en-GB" sz="1200" dirty="0"/>
              <a:t> might be more useful than specific institutional information. For example, the </a:t>
            </a:r>
            <a:r>
              <a:rPr lang="en-GB" sz="1200" u="sng" dirty="0">
                <a:hlinkClick r:id="rId3"/>
              </a:rPr>
              <a:t>ONS Census 2021 ‘Highest level of qualification’ variable</a:t>
            </a:r>
            <a:r>
              <a:rPr lang="en-GB" sz="1200" dirty="0"/>
              <a:t> codes education level into 8 categories. Removing some level of detail might considerably reduce the risk of identifying an individual.</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28</a:t>
            </a:fld>
            <a:endParaRPr lang="en-US" dirty="0"/>
          </a:p>
        </p:txBody>
      </p:sp>
    </p:spTree>
    <p:extLst>
      <p:ext uri="{BB962C8B-B14F-4D97-AF65-F5344CB8AC3E}">
        <p14:creationId xmlns:p14="http://schemas.microsoft.com/office/powerpoint/2010/main" val="2362628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Employment variables can be problematic when they include unique information or are only applicable to a small number of the population. Unique job titles (often in string variable format) may result in identification, especially, if other key variables in the data are very detailed. They can also include company names which would increase the risk of disclosure. </a:t>
            </a:r>
            <a:r>
              <a:rPr lang="en-GB" sz="1200" b="1" u="sng" dirty="0"/>
              <a:t>String variable job titles should be removed</a:t>
            </a:r>
            <a:r>
              <a:rPr lang="en-GB" sz="1200" dirty="0"/>
              <a:t>, especially, if the same information is categorised in other variables. </a:t>
            </a:r>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29</a:t>
            </a:fld>
            <a:endParaRPr lang="en-US" dirty="0"/>
          </a:p>
        </p:txBody>
      </p:sp>
    </p:spTree>
    <p:extLst>
      <p:ext uri="{BB962C8B-B14F-4D97-AF65-F5344CB8AC3E}">
        <p14:creationId xmlns:p14="http://schemas.microsoft.com/office/powerpoint/2010/main" val="140099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Ideally, employment </a:t>
            </a:r>
            <a:r>
              <a:rPr lang="en-GB" sz="1200" b="1" u="sng" dirty="0"/>
              <a:t>variables should be categorised and coded</a:t>
            </a:r>
            <a:r>
              <a:rPr lang="en-GB" sz="1200" dirty="0"/>
              <a:t>, for example with SOC(2020) or NS-SEC coding frames, though responses at more detailed levels of these schemas (four-digit SOC codes, for example),  may also need aggregation (reduction to three or two digit codes – depending on the access level for the data), if frequency distributions are small. </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30</a:t>
            </a:fld>
            <a:endParaRPr lang="en-US" dirty="0"/>
          </a:p>
        </p:txBody>
      </p:sp>
    </p:spTree>
    <p:extLst>
      <p:ext uri="{BB962C8B-B14F-4D97-AF65-F5344CB8AC3E}">
        <p14:creationId xmlns:p14="http://schemas.microsoft.com/office/powerpoint/2010/main" val="826988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Detailed breakdowns of ethnicity, national identity or religious affiliation can be potentially problematic when used in combination with other variables. ‘Other’ responses which are often recorded in string format can include unique responses. </a:t>
            </a:r>
            <a:r>
              <a:rPr lang="en-GB" sz="1200" b="1" u="sng" dirty="0"/>
              <a:t>Using a standard coding frame</a:t>
            </a:r>
            <a:r>
              <a:rPr lang="en-GB" sz="1200" dirty="0"/>
              <a:t> is helpful and the ONS provides some guidance on this complex area (link).</a:t>
            </a:r>
            <a:br>
              <a:rPr lang="en-GB" sz="1200" dirty="0"/>
            </a:br>
            <a:br>
              <a:rPr lang="en-GB" sz="1200" dirty="0"/>
            </a:br>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31</a:t>
            </a:fld>
            <a:endParaRPr lang="en-US" dirty="0"/>
          </a:p>
        </p:txBody>
      </p:sp>
    </p:spTree>
    <p:extLst>
      <p:ext uri="{BB962C8B-B14F-4D97-AF65-F5344CB8AC3E}">
        <p14:creationId xmlns:p14="http://schemas.microsoft.com/office/powerpoint/2010/main" val="1373825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Geographical or spatial variables present in the data should be considered carefully. Detailed, low level geographic variables will increase the ability to potentially identify data subjects.  If the geographic variables are at a detailed level, it should be ensured that </a:t>
            </a:r>
            <a:r>
              <a:rPr lang="en-GB" sz="1200" b="1" u="sng" dirty="0"/>
              <a:t>frequencies contain sufficient numbers</a:t>
            </a:r>
            <a:r>
              <a:rPr lang="en-GB" sz="1200" dirty="0"/>
              <a:t> to avoid identification in combination with other variables. For example, one case in a particular small area may mean that the respondent could be identified using a combination of other variables. (Some guidance may recommend cell counts, but the characteristics of the study, sample size and individual dataset should always be considered.)</a:t>
            </a:r>
            <a:br>
              <a:rPr lang="en-GB" sz="1200" dirty="0"/>
            </a:br>
            <a:endParaRPr lang="en-GB" sz="1200" dirty="0"/>
          </a:p>
          <a:p>
            <a:r>
              <a:rPr lang="en-GB" sz="1200" dirty="0"/>
              <a:t>The </a:t>
            </a:r>
            <a:r>
              <a:rPr lang="en-GB" sz="1200" b="1" u="sng" dirty="0"/>
              <a:t>research topic of the study must also be borne in mind</a:t>
            </a:r>
            <a:r>
              <a:rPr lang="en-GB" sz="1200" dirty="0"/>
              <a:t> while checking geographical variables. For example, in a politics-related study, low-level political geographies may be necessary for analysis, such as Ward or Parliamentary Constituency. Also, Scottish/Welsh/Northern Ireland surveys may include LA or similar level areas, as aggregation to Region/GOR level would mean that only country-level analysis would be possible (Wales, Scotland and NI are each one Region/GOR area).</a:t>
            </a:r>
          </a:p>
          <a:p>
            <a:r>
              <a:rPr lang="en-GB" sz="1200" b="1" dirty="0"/>
              <a:t>Access level and geo-references are generally assessed together. </a:t>
            </a:r>
            <a:r>
              <a:rPr lang="en-GB" sz="1200" dirty="0"/>
              <a:t>Data available under </a:t>
            </a:r>
            <a:r>
              <a:rPr lang="en-GB" sz="1200" b="1" u="sng" dirty="0"/>
              <a:t>Controlled Access conditions</a:t>
            </a:r>
            <a:r>
              <a:rPr lang="en-GB" sz="1200" dirty="0"/>
              <a:t> may also include other more detailed variables, in addition to lover level geographies. </a:t>
            </a:r>
          </a:p>
        </p:txBody>
      </p:sp>
      <p:sp>
        <p:nvSpPr>
          <p:cNvPr id="4" name="Slide Number Placeholder 3"/>
          <p:cNvSpPr>
            <a:spLocks noGrp="1"/>
          </p:cNvSpPr>
          <p:nvPr>
            <p:ph type="sldNum" sz="quarter" idx="5"/>
          </p:nvPr>
        </p:nvSpPr>
        <p:spPr/>
        <p:txBody>
          <a:bodyPr/>
          <a:lstStyle/>
          <a:p>
            <a:fld id="{95D74495-12D2-6A47-A762-3590D56449EA}" type="slidenum">
              <a:rPr lang="en-US" smtClean="0"/>
              <a:t>32</a:t>
            </a:fld>
            <a:endParaRPr lang="en-US" dirty="0"/>
          </a:p>
        </p:txBody>
      </p:sp>
    </p:spTree>
    <p:extLst>
      <p:ext uri="{BB962C8B-B14F-4D97-AF65-F5344CB8AC3E}">
        <p14:creationId xmlns:p14="http://schemas.microsoft.com/office/powerpoint/2010/main" val="37516971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Health information variables may be disclosive, if they contain unusual combinations of conditions or dates of hospital visits or named individual treatment centres. Aggregation, coding or removal of the variables affected may be the best solution. </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33</a:t>
            </a:fld>
            <a:endParaRPr lang="en-US" dirty="0"/>
          </a:p>
        </p:txBody>
      </p:sp>
    </p:spTree>
    <p:extLst>
      <p:ext uri="{BB962C8B-B14F-4D97-AF65-F5344CB8AC3E}">
        <p14:creationId xmlns:p14="http://schemas.microsoft.com/office/powerpoint/2010/main" val="8480504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Large households may mean that they are more unique and identifiable when their size is analysed alongside other variables. Where the survey is household based, the age and sex structure of the household members and relationships of individuals to each other can increase the risk of identification. </a:t>
            </a:r>
            <a:r>
              <a:rPr lang="en-GB" sz="1200" b="1" u="sng" dirty="0"/>
              <a:t>Top-coding</a:t>
            </a:r>
            <a:r>
              <a:rPr lang="en-GB" sz="1200" b="0" dirty="0"/>
              <a:t> might be required depending on the other variables included, and the individual study details. The ONS recommend top-coding household size at 10.</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34</a:t>
            </a:fld>
            <a:endParaRPr lang="en-US" dirty="0"/>
          </a:p>
        </p:txBody>
      </p:sp>
    </p:spTree>
    <p:extLst>
      <p:ext uri="{BB962C8B-B14F-4D97-AF65-F5344CB8AC3E}">
        <p14:creationId xmlns:p14="http://schemas.microsoft.com/office/powerpoint/2010/main" val="2049786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Income and other financial variables could be disclosive, if they have unique outlying values. Isolated cases of a very high or low income or other financial sums – for example, a large lottery win recorded as unearned income during the time period the data cover - may present a disclosure risk, if analysed alongside other variables and other publicly-available information (some lottery wins are well-publicised). Financial variables need to be checked, and it may be advisable to recommend </a:t>
            </a:r>
            <a:r>
              <a:rPr lang="en-GB" sz="1200" b="1" u="sng" dirty="0"/>
              <a:t>top-/bottom-coding to aggregate unique cases into a group</a:t>
            </a:r>
            <a:r>
              <a:rPr lang="en-GB" sz="1200" b="0" dirty="0"/>
              <a:t>. </a:t>
            </a:r>
            <a:r>
              <a:rPr lang="en-GB" sz="1200" b="1" u="sng" dirty="0"/>
              <a:t>Banding </a:t>
            </a:r>
            <a:r>
              <a:rPr lang="en-GB" sz="1200" b="0" dirty="0"/>
              <a:t>and top-coding can hamper some statistical analyses where individual numbers are required, so data usability should always be considered.</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35</a:t>
            </a:fld>
            <a:endParaRPr lang="en-US" dirty="0"/>
          </a:p>
        </p:txBody>
      </p:sp>
    </p:spTree>
    <p:extLst>
      <p:ext uri="{BB962C8B-B14F-4D97-AF65-F5344CB8AC3E}">
        <p14:creationId xmlns:p14="http://schemas.microsoft.com/office/powerpoint/2010/main" val="38538861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Similar to date of birth variables, exact dates of life events (hospital treatments, court cases, marriages, deaths, etc.) may increase the risk of potential identification. </a:t>
            </a:r>
            <a:r>
              <a:rPr lang="en-GB" sz="1200" b="1" u="sng" dirty="0"/>
              <a:t>Reducing exact dates to month and year </a:t>
            </a:r>
            <a:r>
              <a:rPr lang="en-GB" sz="1200" b="0" dirty="0"/>
              <a:t>might remove enough detail. However, it depends how crucial the variables are to the data usability so increased access conditions might be more appropriate.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20" dirty="0">
                <a:solidFill>
                  <a:srgbClr val="212322"/>
                </a:solidFill>
                <a:effectLst/>
                <a:latin typeface="Arial" panose="020B0604020202020204" pitchFamily="34" charset="0"/>
                <a:ea typeface="Arial" panose="020B0604020202020204" pitchFamily="34" charset="0"/>
              </a:rPr>
              <a:t>As we mentioned earlier, this list is not exhaustive. These are just some of the common direct identifiers we encounter regularly. Each data source will be unique in terms of subject and sample.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p>
        </p:txBody>
      </p:sp>
      <p:sp>
        <p:nvSpPr>
          <p:cNvPr id="4" name="Slide Number Placeholder 3"/>
          <p:cNvSpPr>
            <a:spLocks noGrp="1"/>
          </p:cNvSpPr>
          <p:nvPr>
            <p:ph type="sldNum" sz="quarter" idx="5"/>
          </p:nvPr>
        </p:nvSpPr>
        <p:spPr/>
        <p:txBody>
          <a:bodyPr/>
          <a:lstStyle/>
          <a:p>
            <a:fld id="{95D74495-12D2-6A47-A762-3590D56449EA}" type="slidenum">
              <a:rPr lang="en-US" smtClean="0"/>
              <a:t>36</a:t>
            </a:fld>
            <a:endParaRPr lang="en-US" dirty="0"/>
          </a:p>
        </p:txBody>
      </p:sp>
    </p:spTree>
    <p:extLst>
      <p:ext uri="{BB962C8B-B14F-4D97-AF65-F5344CB8AC3E}">
        <p14:creationId xmlns:p14="http://schemas.microsoft.com/office/powerpoint/2010/main" val="4130660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Data should always be checked for sensitive information. Some variables may include details that could be potentially harmful, if a respondent is identified, such as an unusual or sensitive health condition or status, or details of illegal behaviour. Some sensitive data will be Special Category data under GDPR, and these variables should be considered alongside all other indirect identifiers in the dataset, in case a disclosure risk is identified. They may </a:t>
            </a:r>
            <a:r>
              <a:rPr lang="en-GB" sz="1200" b="1" u="sng" dirty="0"/>
              <a:t>need to be edited</a:t>
            </a:r>
            <a:r>
              <a:rPr lang="en-GB" sz="1200" b="0" dirty="0"/>
              <a:t>, but, if doing so would harm the usability of the data, </a:t>
            </a:r>
            <a:r>
              <a:rPr lang="en-GB" sz="1200" b="1" u="sng" dirty="0"/>
              <a:t>access restriction</a:t>
            </a:r>
            <a:r>
              <a:rPr lang="en-GB" sz="1200" b="0" dirty="0"/>
              <a:t> should also be considered.</a:t>
            </a:r>
            <a:endParaRPr lang="en-GB" dirty="0"/>
          </a:p>
          <a:p>
            <a:endParaRPr lang="en-GB" dirty="0"/>
          </a:p>
          <a:p>
            <a:r>
              <a:rPr lang="en-GB" dirty="0"/>
              <a:t>https://ico.org.uk/for-organisations/uk-gdpr-guidance-and-resources/lawful-basis/a-guide-to-lawful-basis/lawful-basis-for-processing/special-category-data/</a:t>
            </a:r>
          </a:p>
        </p:txBody>
      </p:sp>
      <p:sp>
        <p:nvSpPr>
          <p:cNvPr id="4" name="Slide Number Placeholder 3"/>
          <p:cNvSpPr>
            <a:spLocks noGrp="1"/>
          </p:cNvSpPr>
          <p:nvPr>
            <p:ph type="sldNum" sz="quarter" idx="5"/>
          </p:nvPr>
        </p:nvSpPr>
        <p:spPr/>
        <p:txBody>
          <a:bodyPr/>
          <a:lstStyle/>
          <a:p>
            <a:fld id="{95D74495-12D2-6A47-A762-3590D56449EA}" type="slidenum">
              <a:rPr lang="en-US" smtClean="0"/>
              <a:t>37</a:t>
            </a:fld>
            <a:endParaRPr lang="en-US" dirty="0"/>
          </a:p>
        </p:txBody>
      </p:sp>
    </p:spTree>
    <p:extLst>
      <p:ext uri="{BB962C8B-B14F-4D97-AF65-F5344CB8AC3E}">
        <p14:creationId xmlns:p14="http://schemas.microsoft.com/office/powerpoint/2010/main" val="1887361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String (text) variables can include directly and/or indirectly identifying information. These usually include the ‘other’ responses to survey questions. If it is a self-completion survey, the respondents can write whatever they want. The level of detail that can be included in these variables, is amazing. String variables should be checked thoroughly to ensure that they do not contain disclosive text (names, relatives’ names, detailed locations, or anything else) that could result in the identification of respondents/organisations. String variables </a:t>
            </a:r>
            <a:r>
              <a:rPr lang="en-GB" sz="1200" b="1" u="sng" dirty="0"/>
              <a:t>may need to be edited or removed</a:t>
            </a:r>
            <a:r>
              <a:rPr lang="en-GB" sz="1200" b="0" dirty="0"/>
              <a:t>.</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38</a:t>
            </a:fld>
            <a:endParaRPr lang="en-US" dirty="0"/>
          </a:p>
        </p:txBody>
      </p:sp>
    </p:spTree>
    <p:extLst>
      <p:ext uri="{BB962C8B-B14F-4D97-AF65-F5344CB8AC3E}">
        <p14:creationId xmlns:p14="http://schemas.microsoft.com/office/powerpoint/2010/main" val="10535639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Aptos Narrow" panose="020B0004020202020204" pitchFamily="34" charset="0"/>
              </a:rPr>
              <a:t>Please have a look at Example Table 1. The table shows data from one respondent collected over 3 waves of data collection. Imagine you have access to the data collection dates too.</a:t>
            </a:r>
            <a:r>
              <a:rPr lang="en-GB" sz="2800" b="0" dirty="0"/>
              <a:t> </a:t>
            </a:r>
            <a:endParaRPr lang="en-GB" sz="1800" b="0" i="0" u="none" strike="noStrike" dirty="0">
              <a:solidFill>
                <a:srgbClr val="000000"/>
              </a:solidFill>
              <a:effectLst/>
              <a:latin typeface="Aptos Narrow" panose="020B0004020202020204" pitchFamily="34" charset="0"/>
            </a:endParaRPr>
          </a:p>
          <a:p>
            <a:r>
              <a:rPr lang="en-GB" sz="1800" b="0" i="0" u="none" strike="noStrike" dirty="0">
                <a:solidFill>
                  <a:srgbClr val="000000"/>
                </a:solidFill>
                <a:effectLst/>
                <a:latin typeface="Aptos Narrow" panose="020B0004020202020204" pitchFamily="34" charset="0"/>
              </a:rPr>
              <a:t>- Do you believe this information has been anonymised?</a:t>
            </a:r>
            <a:r>
              <a:rPr lang="en-GB" sz="2800" b="0" dirty="0"/>
              <a:t> </a:t>
            </a:r>
          </a:p>
          <a:p>
            <a:r>
              <a:rPr lang="en-GB" sz="1800" b="0" i="0" u="none" strike="noStrike" dirty="0">
                <a:solidFill>
                  <a:srgbClr val="000000"/>
                </a:solidFill>
                <a:effectLst/>
                <a:latin typeface="Aptos Narrow" panose="020B0004020202020204" pitchFamily="34" charset="0"/>
              </a:rPr>
              <a:t>- Does any of the information look problematic?</a:t>
            </a:r>
            <a:r>
              <a:rPr lang="en-GB" sz="2800" b="0" dirty="0"/>
              <a:t> </a:t>
            </a:r>
            <a:endParaRPr lang="en-GB" sz="1800" b="0" i="0" u="none" strike="noStrike" dirty="0">
              <a:solidFill>
                <a:srgbClr val="000000"/>
              </a:solidFill>
              <a:effectLst/>
              <a:latin typeface="Aptos Narrow" panose="020B0004020202020204" pitchFamily="34" charset="0"/>
            </a:endParaRPr>
          </a:p>
          <a:p>
            <a:r>
              <a:rPr lang="en-GB" sz="1800" b="1" i="0" u="none" strike="noStrike" dirty="0">
                <a:solidFill>
                  <a:srgbClr val="000000"/>
                </a:solidFill>
                <a:effectLst/>
                <a:latin typeface="Aptos Narrow" panose="020B0004020202020204" pitchFamily="34" charset="0"/>
              </a:rPr>
              <a:t>Notes for discussion</a:t>
            </a:r>
            <a:r>
              <a:rPr lang="en-GB" dirty="0"/>
              <a:t> </a:t>
            </a:r>
          </a:p>
          <a:p>
            <a:r>
              <a:rPr lang="en-GB" sz="1800" b="0" i="0" u="none" strike="noStrike" dirty="0">
                <a:solidFill>
                  <a:srgbClr val="000000"/>
                </a:solidFill>
                <a:effectLst/>
                <a:latin typeface="Aptos Narrow" panose="020B0004020202020204" pitchFamily="34" charset="0"/>
              </a:rPr>
              <a:t>Wave 1 data looks fine, but the build-up of waves and change in circumstances could be problematic.</a:t>
            </a:r>
            <a:r>
              <a:rPr lang="en-GB" dirty="0"/>
              <a:t> </a:t>
            </a:r>
          </a:p>
          <a:p>
            <a:r>
              <a:rPr lang="en-GB" sz="1800" b="0" i="0" u="none" strike="noStrike" dirty="0">
                <a:solidFill>
                  <a:srgbClr val="000000"/>
                </a:solidFill>
                <a:effectLst/>
                <a:latin typeface="Aptos Narrow" panose="020B0004020202020204" pitchFamily="34" charset="0"/>
              </a:rPr>
              <a:t>A change in marital status between waves is not common at such a young age.</a:t>
            </a:r>
            <a:r>
              <a:rPr lang="en-GB" dirty="0"/>
              <a:t> </a:t>
            </a:r>
          </a:p>
          <a:p>
            <a:r>
              <a:rPr lang="en-GB" sz="1800" b="0" i="0" u="none" strike="noStrike" dirty="0">
                <a:solidFill>
                  <a:srgbClr val="000000"/>
                </a:solidFill>
                <a:effectLst/>
                <a:latin typeface="Aptos Narrow" panose="020B0004020202020204" pitchFamily="34" charset="0"/>
              </a:rPr>
              <a:t>The death of the respondent's husband could be reported in the media, especially as he is likely to be young too.</a:t>
            </a:r>
            <a:r>
              <a:rPr lang="en-GB" dirty="0"/>
              <a:t> </a:t>
            </a:r>
          </a:p>
          <a:p>
            <a:r>
              <a:rPr lang="en-GB" sz="1800" b="0" i="0" u="none" strike="noStrike" dirty="0">
                <a:solidFill>
                  <a:srgbClr val="000000"/>
                </a:solidFill>
                <a:effectLst/>
                <a:latin typeface="Aptos Narrow" panose="020B0004020202020204" pitchFamily="34" charset="0"/>
              </a:rPr>
              <a:t>The respondent is a police officer and is likely to wear a uniform, so would be visually identifiable. </a:t>
            </a:r>
            <a:r>
              <a:rPr lang="en-GB" dirty="0"/>
              <a:t> </a:t>
            </a:r>
          </a:p>
          <a:p>
            <a:r>
              <a:rPr lang="en-GB" sz="1800" b="0" i="0" u="none" strike="noStrike" dirty="0">
                <a:solidFill>
                  <a:srgbClr val="000000"/>
                </a:solidFill>
                <a:effectLst/>
                <a:latin typeface="Aptos Narrow" panose="020B0004020202020204" pitchFamily="34" charset="0"/>
              </a:rPr>
              <a:t>There is a chance the husband, who died, could be a police officer too?</a:t>
            </a:r>
            <a:r>
              <a:rPr lang="en-GB" dirty="0"/>
              <a:t> </a:t>
            </a:r>
          </a:p>
          <a:p>
            <a:r>
              <a:rPr lang="en-GB" sz="1800" b="0" i="0" u="none" strike="noStrike" dirty="0">
                <a:solidFill>
                  <a:srgbClr val="000000"/>
                </a:solidFill>
                <a:effectLst/>
                <a:latin typeface="Aptos Narrow" panose="020B0004020202020204" pitchFamily="34" charset="0"/>
              </a:rPr>
              <a:t>The geography is high level, so Wave 1 data is not problematic, but potentially unique changes in circumstances between waves could increase the risk of identification (especially, if the husband's death is reported in the media).</a:t>
            </a:r>
            <a:r>
              <a:rPr lang="en-GB" dirty="0"/>
              <a:t> </a:t>
            </a:r>
          </a:p>
        </p:txBody>
      </p:sp>
      <p:sp>
        <p:nvSpPr>
          <p:cNvPr id="4" name="Slide Number Placeholder 3"/>
          <p:cNvSpPr>
            <a:spLocks noGrp="1"/>
          </p:cNvSpPr>
          <p:nvPr>
            <p:ph type="sldNum" sz="quarter" idx="5"/>
          </p:nvPr>
        </p:nvSpPr>
        <p:spPr/>
        <p:txBody>
          <a:bodyPr/>
          <a:lstStyle/>
          <a:p>
            <a:fld id="{95D74495-12D2-6A47-A762-3590D56449EA}" type="slidenum">
              <a:rPr lang="en-US" smtClean="0"/>
              <a:t>39</a:t>
            </a:fld>
            <a:endParaRPr lang="en-US" dirty="0"/>
          </a:p>
        </p:txBody>
      </p:sp>
    </p:spTree>
    <p:extLst>
      <p:ext uri="{BB962C8B-B14F-4D97-AF65-F5344CB8AC3E}">
        <p14:creationId xmlns:p14="http://schemas.microsoft.com/office/powerpoint/2010/main" val="14400827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Aptos Narrow" panose="020B0004020202020204" pitchFamily="34" charset="0"/>
              </a:rPr>
              <a:t>Please have a look at Example Table 2. The table shows data from a different respondent collected over 3 waves of data collection. Again, imagine you have access to the data collection dates too.</a:t>
            </a:r>
            <a:r>
              <a:rPr lang="en-GB" sz="2800" b="0" dirty="0"/>
              <a:t> </a:t>
            </a:r>
            <a:endParaRPr lang="en-GB" sz="1800" b="0" i="0" u="none" strike="noStrike" dirty="0">
              <a:solidFill>
                <a:srgbClr val="000000"/>
              </a:solidFill>
              <a:effectLst/>
              <a:latin typeface="Aptos Narrow" panose="020B0004020202020204" pitchFamily="34" charset="0"/>
            </a:endParaRPr>
          </a:p>
          <a:p>
            <a:r>
              <a:rPr lang="en-GB" sz="1800" b="0" i="0" u="none" strike="noStrike" dirty="0">
                <a:solidFill>
                  <a:srgbClr val="000000"/>
                </a:solidFill>
                <a:effectLst/>
                <a:latin typeface="Aptos Narrow" panose="020B0004020202020204" pitchFamily="34" charset="0"/>
              </a:rPr>
              <a:t>- Do you believe this information has been anonymised?</a:t>
            </a:r>
            <a:r>
              <a:rPr lang="en-GB" sz="2800" b="0" dirty="0"/>
              <a:t> </a:t>
            </a:r>
          </a:p>
          <a:p>
            <a:r>
              <a:rPr lang="en-GB" sz="1800" b="0" i="0" u="none" strike="noStrike" dirty="0">
                <a:solidFill>
                  <a:srgbClr val="000000"/>
                </a:solidFill>
                <a:effectLst/>
                <a:latin typeface="Aptos Narrow" panose="020B0004020202020204" pitchFamily="34" charset="0"/>
              </a:rPr>
              <a:t>- Does any of the information look problematic?</a:t>
            </a:r>
            <a:r>
              <a:rPr lang="en-GB" sz="2800" b="0" dirty="0"/>
              <a:t> </a:t>
            </a:r>
            <a:endParaRPr lang="en-GB" sz="1800" b="0" i="0" u="none" strike="noStrike" dirty="0">
              <a:solidFill>
                <a:srgbClr val="000000"/>
              </a:solidFill>
              <a:effectLst/>
              <a:latin typeface="Aptos Narrow" panose="020B0004020202020204" pitchFamily="34" charset="0"/>
            </a:endParaRPr>
          </a:p>
          <a:p>
            <a:r>
              <a:rPr lang="en-GB" sz="1800" b="1" i="0" u="none" strike="noStrike" dirty="0">
                <a:solidFill>
                  <a:srgbClr val="000000"/>
                </a:solidFill>
                <a:effectLst/>
                <a:latin typeface="Aptos Narrow" panose="020B0004020202020204" pitchFamily="34" charset="0"/>
              </a:rPr>
              <a:t>Notes for discussion:</a:t>
            </a:r>
            <a:r>
              <a:rPr lang="en-GB" dirty="0"/>
              <a:t> </a:t>
            </a:r>
          </a:p>
          <a:p>
            <a:r>
              <a:rPr lang="en-GB" sz="1800" b="0" i="0" u="none" strike="noStrike" dirty="0">
                <a:solidFill>
                  <a:srgbClr val="000000"/>
                </a:solidFill>
                <a:effectLst/>
                <a:latin typeface="Aptos Narrow" panose="020B0004020202020204" pitchFamily="34" charset="0"/>
              </a:rPr>
              <a:t>The old age of the respondent could be problematic at all waves.</a:t>
            </a:r>
            <a:r>
              <a:rPr lang="en-GB" dirty="0"/>
              <a:t> </a:t>
            </a:r>
          </a:p>
          <a:p>
            <a:r>
              <a:rPr lang="en-GB" sz="1800" b="0" i="0" u="none" strike="noStrike" dirty="0">
                <a:solidFill>
                  <a:srgbClr val="000000"/>
                </a:solidFill>
                <a:effectLst/>
                <a:latin typeface="Aptos Narrow" panose="020B0004020202020204" pitchFamily="34" charset="0"/>
              </a:rPr>
              <a:t>Change in marital status between waves 1 and 2 – The death of the wife could be reported in the media, especially, if she too is of an old age.</a:t>
            </a:r>
            <a:r>
              <a:rPr lang="en-GB" dirty="0"/>
              <a:t> </a:t>
            </a:r>
          </a:p>
          <a:p>
            <a:r>
              <a:rPr lang="en-GB" sz="1800" b="0" i="0" u="none" strike="noStrike" dirty="0">
                <a:solidFill>
                  <a:srgbClr val="000000"/>
                </a:solidFill>
                <a:effectLst/>
                <a:latin typeface="Aptos Narrow" panose="020B0004020202020204" pitchFamily="34" charset="0"/>
              </a:rPr>
              <a:t>Change in household type between waves 1 and 2 - Local people might know about a 101-year old widowed man moving house.</a:t>
            </a:r>
            <a:r>
              <a:rPr lang="en-GB" dirty="0"/>
              <a:t> </a:t>
            </a:r>
          </a:p>
          <a:p>
            <a:r>
              <a:rPr lang="en-GB" sz="1800" b="0" i="0" u="none" strike="noStrike" dirty="0">
                <a:solidFill>
                  <a:srgbClr val="000000"/>
                </a:solidFill>
                <a:effectLst/>
                <a:latin typeface="Aptos Narrow" panose="020B0004020202020204" pitchFamily="34" charset="0"/>
              </a:rPr>
              <a:t>The geography is high level at region, which does reduce the risk of identification.</a:t>
            </a:r>
            <a:r>
              <a:rPr lang="en-GB" dirty="0"/>
              <a:t> </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40</a:t>
            </a:fld>
            <a:endParaRPr lang="en-US" dirty="0"/>
          </a:p>
        </p:txBody>
      </p:sp>
    </p:spTree>
    <p:extLst>
      <p:ext uri="{BB962C8B-B14F-4D97-AF65-F5344CB8AC3E}">
        <p14:creationId xmlns:p14="http://schemas.microsoft.com/office/powerpoint/2010/main" val="1991560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Aptos Narrow" panose="020B0004020202020204" pitchFamily="34" charset="0"/>
              </a:rPr>
              <a:t>Now let’s consider how introducing a more detailed geography can change the risk. This table shows the Example 2 we have just looked at, but with the addition of the Local Authority (LA) of the respondent’s residence.</a:t>
            </a:r>
          </a:p>
          <a:p>
            <a:r>
              <a:rPr lang="en-GB" sz="1800" b="0" i="0" u="none" strike="noStrike" dirty="0">
                <a:solidFill>
                  <a:srgbClr val="000000"/>
                </a:solidFill>
                <a:effectLst/>
                <a:latin typeface="Aptos Narrow" panose="020B0004020202020204" pitchFamily="34" charset="0"/>
              </a:rPr>
              <a:t>How does the addition of a more detailed geography change the risk?</a:t>
            </a:r>
          </a:p>
          <a:p>
            <a:r>
              <a:rPr lang="en-GB" sz="1800" b="1" i="0" u="none" strike="noStrike" dirty="0">
                <a:solidFill>
                  <a:srgbClr val="000000"/>
                </a:solidFill>
                <a:effectLst/>
                <a:latin typeface="Aptos Narrow" panose="020B0004020202020204" pitchFamily="34" charset="0"/>
              </a:rPr>
              <a:t>Notes for discussion</a:t>
            </a:r>
            <a:r>
              <a:rPr lang="en-GB" dirty="0"/>
              <a:t> </a:t>
            </a:r>
          </a:p>
          <a:p>
            <a:r>
              <a:rPr lang="en-GB" b="0" dirty="0"/>
              <a:t>The change in LA between wave 1 and wave 2 corresponds with the respondent’s change in household type when he moved into care.</a:t>
            </a:r>
          </a:p>
          <a:p>
            <a:r>
              <a:rPr lang="en-GB" b="0" dirty="0"/>
              <a:t>We now know we are looking for a male around 100 years old, who has moved into a care home in the Local Authority of Tendring. The introduction of a more detailed geography dramatically increases the risk of identification.</a:t>
            </a:r>
          </a:p>
        </p:txBody>
      </p:sp>
      <p:sp>
        <p:nvSpPr>
          <p:cNvPr id="4" name="Slide Number Placeholder 3"/>
          <p:cNvSpPr>
            <a:spLocks noGrp="1"/>
          </p:cNvSpPr>
          <p:nvPr>
            <p:ph type="sldNum" sz="quarter" idx="5"/>
          </p:nvPr>
        </p:nvSpPr>
        <p:spPr/>
        <p:txBody>
          <a:bodyPr/>
          <a:lstStyle/>
          <a:p>
            <a:fld id="{95D74495-12D2-6A47-A762-3590D56449EA}" type="slidenum">
              <a:rPr lang="en-US" smtClean="0"/>
              <a:t>41</a:t>
            </a:fld>
            <a:endParaRPr lang="en-US" dirty="0"/>
          </a:p>
        </p:txBody>
      </p:sp>
    </p:spTree>
    <p:extLst>
      <p:ext uri="{BB962C8B-B14F-4D97-AF65-F5344CB8AC3E}">
        <p14:creationId xmlns:p14="http://schemas.microsoft.com/office/powerpoint/2010/main" val="26130589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Any data which contain a longitudinal element pose a further risk, as linking successive waves or years can disclose more information about respondents than cross-sectional data. Each successive wave of data collection leads to an increase in knowledge about each individual or household. This means the risk of identifying a data subject naturally increases with each round of data collection.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 couple of examples include:</a:t>
            </a:r>
          </a:p>
          <a:p>
            <a:pPr>
              <a:lnSpc>
                <a:spcPct val="120000"/>
              </a:lnSpc>
            </a:pPr>
            <a:r>
              <a:rPr lang="en-GB" sz="1800" b="1" dirty="0"/>
              <a:t>Changes to individuals or household which can be linked to publicly available information.</a:t>
            </a:r>
          </a:p>
          <a:p>
            <a:pPr marL="742950" lvl="1" indent="-285750">
              <a:lnSpc>
                <a:spcPct val="120000"/>
              </a:lnSpc>
              <a:buFont typeface="Arial" panose="020B0604020202020204" pitchFamily="34" charset="0"/>
              <a:buChar char="•"/>
            </a:pPr>
            <a:r>
              <a:rPr lang="en-GB" sz="1800" dirty="0"/>
              <a:t>A change in household size or marital status may increase the risk of identification of a household or individual by linking to births, deaths, marriage, civil partnership and divorce registrations, which are publicly available.</a:t>
            </a:r>
          </a:p>
          <a:p>
            <a:pPr lvl="0">
              <a:lnSpc>
                <a:spcPct val="120000"/>
              </a:lnSpc>
            </a:pPr>
            <a:r>
              <a:rPr lang="en-GB" sz="1800" b="1" dirty="0"/>
              <a:t>Access to biomarkers overtime can easily create unique information. </a:t>
            </a:r>
          </a:p>
          <a:p>
            <a:pPr marL="742950" lvl="1" indent="-285750">
              <a:lnSpc>
                <a:spcPct val="120000"/>
              </a:lnSpc>
              <a:buFont typeface="Arial" panose="020B0604020202020204" pitchFamily="34" charset="0"/>
              <a:buChar char="•"/>
            </a:pPr>
            <a:r>
              <a:rPr lang="en-GB" sz="1800" dirty="0"/>
              <a:t>A change in a respondent’s weight tracked over successive years could be identifying when used with other demographic details.</a:t>
            </a:r>
          </a:p>
          <a:p>
            <a:pPr marL="742950" lvl="1" indent="-285750">
              <a:lnSpc>
                <a:spcPct val="120000"/>
              </a:lnSpc>
              <a:buFont typeface="Arial" panose="020B0604020202020204" pitchFamily="34" charset="0"/>
              <a:buChar char="•"/>
            </a:pPr>
            <a:r>
              <a:rPr lang="en-GB" sz="1800" dirty="0"/>
              <a:t>A change in cortisol between waves might indicate the respondent has a rare condition called Cushing Syndrome. This also has physical symptoms such as a rounded face and pink and purple marks.</a:t>
            </a:r>
          </a:p>
        </p:txBody>
      </p:sp>
      <p:sp>
        <p:nvSpPr>
          <p:cNvPr id="4" name="Slide Number Placeholder 3"/>
          <p:cNvSpPr>
            <a:spLocks noGrp="1"/>
          </p:cNvSpPr>
          <p:nvPr>
            <p:ph type="sldNum" sz="quarter" idx="10"/>
          </p:nvPr>
        </p:nvSpPr>
        <p:spPr/>
        <p:txBody>
          <a:bodyPr/>
          <a:lstStyle/>
          <a:p>
            <a:fld id="{95D74495-12D2-6A47-A762-3590D56449EA}" type="slidenum">
              <a:rPr lang="en-US" smtClean="0"/>
              <a:t>42</a:t>
            </a:fld>
            <a:endParaRPr lang="en-US" dirty="0"/>
          </a:p>
        </p:txBody>
      </p:sp>
    </p:spTree>
    <p:extLst>
      <p:ext uri="{BB962C8B-B14F-4D97-AF65-F5344CB8AC3E}">
        <p14:creationId xmlns:p14="http://schemas.microsoft.com/office/powerpoint/2010/main" val="12396314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One simple solution to reduce the risk of disclosure would be to remove the ability to link individuals or households across successive years. However, this would dramatically reduce the data usability. Other possible methods include higher level banding on demographic variables such as age, marital status, socio-economic and relationship variables, reducing the geo-reference variables available, along with access restrictions.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[Discussion]</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43</a:t>
            </a:fld>
            <a:endParaRPr lang="en-US" dirty="0"/>
          </a:p>
        </p:txBody>
      </p:sp>
    </p:spTree>
    <p:extLst>
      <p:ext uri="{BB962C8B-B14F-4D97-AF65-F5344CB8AC3E}">
        <p14:creationId xmlns:p14="http://schemas.microsoft.com/office/powerpoint/2010/main" val="28474886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None/>
            </a:pPr>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44</a:t>
            </a:fld>
            <a:endParaRPr lang="en-US" dirty="0"/>
          </a:p>
        </p:txBody>
      </p:sp>
    </p:spTree>
    <p:extLst>
      <p:ext uri="{BB962C8B-B14F-4D97-AF65-F5344CB8AC3E}">
        <p14:creationId xmlns:p14="http://schemas.microsoft.com/office/powerpoint/2010/main" val="28749377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endParaRPr lang="en-GB" sz="1800" spc="-20" dirty="0">
              <a:solidFill>
                <a:srgbClr val="0D0D0D"/>
              </a:solidFill>
              <a:effectLst/>
              <a:latin typeface="MinionPro-Regular"/>
              <a:ea typeface="Arial" panose="020B0604020202020204" pitchFamily="34" charset="0"/>
              <a:cs typeface="MinionPro-Regular"/>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45</a:t>
            </a:fld>
            <a:endParaRPr lang="en-US" dirty="0"/>
          </a:p>
        </p:txBody>
      </p:sp>
    </p:spTree>
    <p:extLst>
      <p:ext uri="{BB962C8B-B14F-4D97-AF65-F5344CB8AC3E}">
        <p14:creationId xmlns:p14="http://schemas.microsoft.com/office/powerpoint/2010/main" val="15082438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a:t>
            </a: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The most common quantitative anonymisation methods used are recoding, banding, top/bottom coding and generalisation. We will look at each in turn.</a:t>
            </a:r>
          </a:p>
        </p:txBody>
      </p:sp>
      <p:sp>
        <p:nvSpPr>
          <p:cNvPr id="4" name="Slide Number Placeholder 3"/>
          <p:cNvSpPr>
            <a:spLocks noGrp="1"/>
          </p:cNvSpPr>
          <p:nvPr>
            <p:ph type="sldNum" sz="quarter" idx="5"/>
          </p:nvPr>
        </p:nvSpPr>
        <p:spPr/>
        <p:txBody>
          <a:bodyPr/>
          <a:lstStyle/>
          <a:p>
            <a:fld id="{95D74495-12D2-6A47-A762-3590D56449EA}" type="slidenum">
              <a:rPr lang="en-US" smtClean="0"/>
              <a:t>46</a:t>
            </a:fld>
            <a:endParaRPr lang="en-US" dirty="0"/>
          </a:p>
        </p:txBody>
      </p:sp>
    </p:spTree>
    <p:extLst>
      <p:ext uri="{BB962C8B-B14F-4D97-AF65-F5344CB8AC3E}">
        <p14:creationId xmlns:p14="http://schemas.microsoft.com/office/powerpoint/2010/main" val="29714245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20" dirty="0">
                <a:solidFill>
                  <a:srgbClr val="212322"/>
                </a:solidFill>
                <a:effectLst/>
                <a:latin typeface="Arial" panose="020B0604020202020204" pitchFamily="34" charset="0"/>
                <a:ea typeface="Arial" panose="020B0604020202020204" pitchFamily="34" charset="0"/>
              </a:rPr>
              <a:t>We use this method to reduce the number of distinct categories or values of a variable, thus reducing disclosure risk. </a:t>
            </a:r>
            <a:endParaRPr lang="en-GB" dirty="0"/>
          </a:p>
          <a:p>
            <a:r>
              <a:rPr lang="en-GB" dirty="0"/>
              <a:t>Recode into fewer categories (less precision).</a:t>
            </a:r>
          </a:p>
        </p:txBody>
      </p:sp>
      <p:sp>
        <p:nvSpPr>
          <p:cNvPr id="4" name="Slide Number Placeholder 3"/>
          <p:cNvSpPr>
            <a:spLocks noGrp="1"/>
          </p:cNvSpPr>
          <p:nvPr>
            <p:ph type="sldNum" sz="quarter" idx="5"/>
          </p:nvPr>
        </p:nvSpPr>
        <p:spPr/>
        <p:txBody>
          <a:bodyPr/>
          <a:lstStyle/>
          <a:p>
            <a:fld id="{95D74495-12D2-6A47-A762-3590D56449EA}" type="slidenum">
              <a:rPr lang="en-US" smtClean="0"/>
              <a:t>47</a:t>
            </a:fld>
            <a:endParaRPr lang="en-US" dirty="0"/>
          </a:p>
        </p:txBody>
      </p:sp>
    </p:spTree>
    <p:extLst>
      <p:ext uri="{BB962C8B-B14F-4D97-AF65-F5344CB8AC3E}">
        <p14:creationId xmlns:p14="http://schemas.microsoft.com/office/powerpoint/2010/main" val="1077238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20" dirty="0">
              <a:solidFill>
                <a:srgbClr val="212322"/>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95D74495-12D2-6A47-A762-3590D56449EA}" type="slidenum">
              <a:rPr lang="en-US" smtClean="0"/>
              <a:t>48</a:t>
            </a:fld>
            <a:endParaRPr lang="en-US" dirty="0"/>
          </a:p>
        </p:txBody>
      </p:sp>
    </p:spTree>
    <p:extLst>
      <p:ext uri="{BB962C8B-B14F-4D97-AF65-F5344CB8AC3E}">
        <p14:creationId xmlns:p14="http://schemas.microsoft.com/office/powerpoint/2010/main" val="25278622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20" dirty="0">
                <a:solidFill>
                  <a:srgbClr val="212322"/>
                </a:solidFill>
                <a:effectLst/>
                <a:latin typeface="Arial" panose="020B0604020202020204" pitchFamily="34" charset="0"/>
                <a:ea typeface="Arial" panose="020B0604020202020204" pitchFamily="34" charset="0"/>
              </a:rPr>
              <a:t>By top/bottom coding, the goal is to reduce disclosure risk added by small counts in the tails of a distribution, if there are concerns that there might be small counts. A good example here is age, where we might have some very small counts at either end of the spectrum (youngest and oldest research participants). By top and/or bottom coding we would recode, for instance, all under 10 or all over 80 a</a:t>
            </a:r>
            <a:r>
              <a:rPr lang="en-GB" dirty="0"/>
              <a:t>nd hide potential outliers.</a:t>
            </a:r>
          </a:p>
        </p:txBody>
      </p:sp>
      <p:sp>
        <p:nvSpPr>
          <p:cNvPr id="4" name="Slide Number Placeholder 3"/>
          <p:cNvSpPr>
            <a:spLocks noGrp="1"/>
          </p:cNvSpPr>
          <p:nvPr>
            <p:ph type="sldNum" sz="quarter" idx="5"/>
          </p:nvPr>
        </p:nvSpPr>
        <p:spPr/>
        <p:txBody>
          <a:bodyPr/>
          <a:lstStyle/>
          <a:p>
            <a:fld id="{95D74495-12D2-6A47-A762-3590D56449EA}" type="slidenum">
              <a:rPr lang="en-US" smtClean="0"/>
              <a:t>49</a:t>
            </a:fld>
            <a:endParaRPr lang="en-US" dirty="0"/>
          </a:p>
        </p:txBody>
      </p:sp>
    </p:spTree>
    <p:extLst>
      <p:ext uri="{BB962C8B-B14F-4D97-AF65-F5344CB8AC3E}">
        <p14:creationId xmlns:p14="http://schemas.microsoft.com/office/powerpoint/2010/main" val="36152680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endParaRPr lang="en-GB" sz="1800" spc="-20" dirty="0">
              <a:solidFill>
                <a:srgbClr val="0D0D0D"/>
              </a:solidFill>
              <a:effectLst/>
              <a:latin typeface="MinionPro-Regular"/>
              <a:ea typeface="Arial" panose="020B0604020202020204" pitchFamily="34" charset="0"/>
              <a:cs typeface="MinionPro-Regular"/>
            </a:endParaRPr>
          </a:p>
        </p:txBody>
      </p:sp>
      <p:sp>
        <p:nvSpPr>
          <p:cNvPr id="4" name="Slide Number Placeholder 3"/>
          <p:cNvSpPr>
            <a:spLocks noGrp="1"/>
          </p:cNvSpPr>
          <p:nvPr>
            <p:ph type="sldNum" sz="quarter" idx="5"/>
          </p:nvPr>
        </p:nvSpPr>
        <p:spPr/>
        <p:txBody>
          <a:bodyPr/>
          <a:lstStyle/>
          <a:p>
            <a:fld id="{95D74495-12D2-6A47-A762-3590D56449EA}" type="slidenum">
              <a:rPr lang="en-US" smtClean="0"/>
              <a:t>50</a:t>
            </a:fld>
            <a:endParaRPr lang="en-US" dirty="0"/>
          </a:p>
        </p:txBody>
      </p:sp>
    </p:spTree>
    <p:extLst>
      <p:ext uri="{BB962C8B-B14F-4D97-AF65-F5344CB8AC3E}">
        <p14:creationId xmlns:p14="http://schemas.microsoft.com/office/powerpoint/2010/main" val="806387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20" dirty="0">
                <a:solidFill>
                  <a:srgbClr val="212322"/>
                </a:solidFill>
                <a:effectLst/>
                <a:latin typeface="Arial" panose="020B0604020202020204" pitchFamily="34" charset="0"/>
                <a:ea typeface="Arial" panose="020B0604020202020204" pitchFamily="34" charset="0"/>
              </a:rPr>
              <a:t>Qualitative data poses particular challenges regarding anonymisation. Considerations need to be given to the level of anonymity required to meet the needs agreed upon during the informed consent process. Removing/redacting too much information reduces the value and integrity of the data, however, removing/redacting too little information might lead to potential identification of respondents.</a:t>
            </a:r>
          </a:p>
        </p:txBody>
      </p:sp>
      <p:sp>
        <p:nvSpPr>
          <p:cNvPr id="4" name="Slide Number Placeholder 3"/>
          <p:cNvSpPr>
            <a:spLocks noGrp="1"/>
          </p:cNvSpPr>
          <p:nvPr>
            <p:ph type="sldNum" sz="quarter" idx="10"/>
          </p:nvPr>
        </p:nvSpPr>
        <p:spPr/>
        <p:txBody>
          <a:bodyPr/>
          <a:lstStyle/>
          <a:p>
            <a:fld id="{95D74495-12D2-6A47-A762-3590D56449EA}" type="slidenum">
              <a:rPr lang="en-US" smtClean="0"/>
              <a:t>51</a:t>
            </a:fld>
            <a:endParaRPr lang="en-US" dirty="0"/>
          </a:p>
        </p:txBody>
      </p:sp>
    </p:spTree>
    <p:extLst>
      <p:ext uri="{BB962C8B-B14F-4D97-AF65-F5344CB8AC3E}">
        <p14:creationId xmlns:p14="http://schemas.microsoft.com/office/powerpoint/2010/main" val="11949351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20" dirty="0">
                <a:solidFill>
                  <a:srgbClr val="212322"/>
                </a:solidFill>
                <a:effectLst/>
                <a:latin typeface="Arial" panose="020B0604020202020204" pitchFamily="34" charset="0"/>
                <a:ea typeface="Arial" panose="020B0604020202020204" pitchFamily="34" charset="0"/>
              </a:rPr>
              <a:t>We are going to look at de-identification and anonymisation techniques in relation to direct and indirect identifiers found in qualitative data.</a:t>
            </a:r>
          </a:p>
          <a:p>
            <a:endParaRPr lang="en-GB" sz="1200" kern="1200" dirty="0">
              <a:solidFill>
                <a:schemeClr val="tx1"/>
              </a:solidFill>
              <a:effectLst/>
              <a:latin typeface="+mn-lt"/>
              <a:ea typeface="+mn-ea"/>
              <a:cs typeface="+mn-cs"/>
            </a:endParaRPr>
          </a:p>
          <a:p>
            <a:pPr>
              <a:lnSpc>
                <a:spcPct val="115000"/>
              </a:lnSpc>
              <a:spcBef>
                <a:spcPts val="1000"/>
              </a:spcBef>
              <a:spcAft>
                <a:spcPts val="1000"/>
              </a:spcAft>
            </a:pPr>
            <a:r>
              <a:rPr lang="en-GB" sz="1800" b="1" spc="-20" dirty="0">
                <a:solidFill>
                  <a:srgbClr val="212322"/>
                </a:solidFill>
                <a:effectLst/>
                <a:latin typeface="Arial" panose="020B0604020202020204" pitchFamily="34" charset="0"/>
                <a:ea typeface="Arial" panose="020B0604020202020204" pitchFamily="34" charset="0"/>
              </a:rPr>
              <a:t>Use pseudonyms for direct identifiers</a:t>
            </a:r>
            <a:endParaRPr lang="en-GB" sz="18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As already covered for quantitative data, direct identifiers refer to information which can be linked directly to the individual, such as a name or contact details. These should be disguised by allocating pseudonyms, or fake names/details, which should be consistent throughout the project, including in publications and follow-up research. Pseudonyms ensure the integrity of relationships inherent in the data and allow for a richer understanding of the data as a whole. Care should be taken to ensure that pseudonyms do not still signpost to participants in any way (e.g. using a nickname) and that names are changed in all files (including, for example, document metadata, interview transcripts, interview summaries, and data listings).</a:t>
            </a:r>
          </a:p>
          <a:p>
            <a:pPr>
              <a:lnSpc>
                <a:spcPct val="115000"/>
              </a:lnSpc>
              <a:spcBef>
                <a:spcPts val="1000"/>
              </a:spcBef>
              <a:spcAft>
                <a:spcPts val="1000"/>
              </a:spcAft>
            </a:pPr>
            <a:endParaRPr lang="en-GB" sz="18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b="1" spc="-20" dirty="0">
                <a:solidFill>
                  <a:srgbClr val="212322"/>
                </a:solidFill>
                <a:effectLst/>
                <a:latin typeface="Arial" panose="020B0604020202020204" pitchFamily="34" charset="0"/>
                <a:ea typeface="Arial" panose="020B0604020202020204" pitchFamily="34" charset="0"/>
              </a:rPr>
              <a:t>Categorising and generalising indirect identifiers</a:t>
            </a:r>
            <a:endParaRPr lang="en-GB" sz="18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When anonymising transcript data, it is crucial to handle indirect identifiers with care. In relation to qualitative data, indirect identifiers are pieces of information that, while not directly revealing an individual's identity, can potentially lead to the identification of a person, when combined with other data. These often include socio-demographic characteristics such as age, sex, occupation, education, location data or significant dates such as date of birth or date of employment. </a:t>
            </a:r>
            <a:r>
              <a:rPr lang="en-GB" sz="3600" dirty="0"/>
              <a:t>Categorisation and generalisation are useful tools. </a:t>
            </a:r>
            <a:endParaRPr lang="en-GB" sz="1800" spc="-20" dirty="0">
              <a:solidFill>
                <a:srgbClr val="212322"/>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52</a:t>
            </a:fld>
            <a:endParaRPr lang="en-US" dirty="0"/>
          </a:p>
        </p:txBody>
      </p:sp>
    </p:spTree>
    <p:extLst>
      <p:ext uri="{BB962C8B-B14F-4D97-AF65-F5344CB8AC3E}">
        <p14:creationId xmlns:p14="http://schemas.microsoft.com/office/powerpoint/2010/main" val="25900354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53</a:t>
            </a:fld>
            <a:endParaRPr lang="en-US" dirty="0"/>
          </a:p>
        </p:txBody>
      </p:sp>
    </p:spTree>
    <p:extLst>
      <p:ext uri="{BB962C8B-B14F-4D97-AF65-F5344CB8AC3E}">
        <p14:creationId xmlns:p14="http://schemas.microsoft.com/office/powerpoint/2010/main" val="23151706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endParaRPr lang="en-GB" sz="1800" spc="-20" dirty="0">
              <a:solidFill>
                <a:srgbClr val="212322"/>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54</a:t>
            </a:fld>
            <a:endParaRPr lang="en-US" dirty="0"/>
          </a:p>
        </p:txBody>
      </p:sp>
    </p:spTree>
    <p:extLst>
      <p:ext uri="{BB962C8B-B14F-4D97-AF65-F5344CB8AC3E}">
        <p14:creationId xmlns:p14="http://schemas.microsoft.com/office/powerpoint/2010/main" val="11434800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There are a number of open source tools available which can be helpful when anonymising qualitative data.</a:t>
            </a:r>
          </a:p>
          <a:p>
            <a:pPr marL="342900" lvl="0" indent="-342900">
              <a:lnSpc>
                <a:spcPct val="120000"/>
              </a:lnSpc>
              <a:spcBef>
                <a:spcPts val="300"/>
              </a:spcBef>
              <a:spcAft>
                <a:spcPts val="300"/>
              </a:spcAft>
              <a:buFont typeface="Symbol" panose="05050102010706020507" pitchFamily="18" charset="2"/>
              <a:buChar char=""/>
            </a:pPr>
            <a:r>
              <a:rPr lang="it-IT" sz="1800" spc="-20" dirty="0">
                <a:solidFill>
                  <a:srgbClr val="0D0D0D"/>
                </a:solidFill>
                <a:effectLst/>
                <a:latin typeface="Arial" panose="020B0604020202020204" pitchFamily="34" charset="0"/>
                <a:ea typeface="Arial" panose="020B0604020202020204" pitchFamily="34" charset="0"/>
                <a:cs typeface="Arial" panose="020B0604020202020204" pitchFamily="34" charset="0"/>
              </a:rPr>
              <a:t>The </a:t>
            </a:r>
            <a:r>
              <a:rPr lang="it-IT" sz="1800" u="sng" spc="-20" dirty="0">
                <a:solidFill>
                  <a:srgbClr val="406BB2"/>
                </a:solidFill>
                <a:effectLst/>
                <a:latin typeface="Arial" panose="020B0604020202020204" pitchFamily="34" charset="0"/>
                <a:ea typeface="Arial" panose="020B0604020202020204" pitchFamily="34" charset="0"/>
                <a:cs typeface="Arial" panose="020B0604020202020204" pitchFamily="34" charset="0"/>
                <a:hlinkClick r:id="rId3"/>
              </a:rPr>
              <a:t>UK Data Service text anonymisation tool</a:t>
            </a:r>
            <a:r>
              <a:rPr lang="it-IT" sz="1800" spc="-20" dirty="0">
                <a:solidFill>
                  <a:srgbClr val="0D0D0D"/>
                </a:solidFill>
                <a:effectLst/>
                <a:latin typeface="Arial" panose="020B0604020202020204" pitchFamily="34" charset="0"/>
                <a:ea typeface="Arial" panose="020B0604020202020204" pitchFamily="34" charset="0"/>
                <a:cs typeface="Arial" panose="020B0604020202020204" pitchFamily="34" charset="0"/>
              </a:rPr>
              <a:t> uses MS Word macros to help find disclosive information to remove or pseudonymise.</a:t>
            </a:r>
            <a:endParaRPr lang="en-GB" sz="1800" spc="-20" dirty="0">
              <a:solidFill>
                <a:srgbClr val="0D0D0D"/>
              </a:solidFill>
              <a:effectLst/>
              <a:latin typeface="MinionPro-Regular"/>
              <a:ea typeface="Arial" panose="020B0604020202020204" pitchFamily="34" charset="0"/>
              <a:cs typeface="MinionPro-Regular"/>
            </a:endParaRPr>
          </a:p>
          <a:p>
            <a:pPr marL="342900" lvl="0" indent="-342900">
              <a:lnSpc>
                <a:spcPct val="120000"/>
              </a:lnSpc>
              <a:spcBef>
                <a:spcPts val="300"/>
              </a:spcBef>
              <a:spcAft>
                <a:spcPts val="300"/>
              </a:spcAft>
              <a:buFont typeface="Symbol" panose="05050102010706020507" pitchFamily="18" charset="2"/>
              <a:buChar char=""/>
            </a:pPr>
            <a:r>
              <a:rPr lang="it-IT" sz="1800" spc="-20" dirty="0">
                <a:solidFill>
                  <a:srgbClr val="0D0D0D"/>
                </a:solidFill>
                <a:effectLst/>
                <a:latin typeface="Arial" panose="020B0604020202020204" pitchFamily="34" charset="0"/>
                <a:ea typeface="Arial" panose="020B0604020202020204" pitchFamily="34" charset="0"/>
                <a:cs typeface="Arial" panose="020B0604020202020204" pitchFamily="34" charset="0"/>
              </a:rPr>
              <a:t>The open-source text anonymisation tool </a:t>
            </a:r>
            <a:r>
              <a:rPr lang="it-IT" sz="1800" u="sng" spc="-20" dirty="0">
                <a:solidFill>
                  <a:srgbClr val="406BB2"/>
                </a:solidFill>
                <a:effectLst/>
                <a:latin typeface="Arial" panose="020B0604020202020204" pitchFamily="34" charset="0"/>
                <a:ea typeface="Arial" panose="020B0604020202020204" pitchFamily="34" charset="0"/>
                <a:cs typeface="Arial" panose="020B0604020202020204" pitchFamily="34" charset="0"/>
                <a:hlinkClick r:id="rId4"/>
              </a:rPr>
              <a:t>Textwash</a:t>
            </a:r>
            <a:r>
              <a:rPr lang="it-IT" sz="1800" spc="-20" dirty="0">
                <a:solidFill>
                  <a:srgbClr val="0D0D0D"/>
                </a:solidFill>
                <a:effectLst/>
                <a:latin typeface="Arial" panose="020B0604020202020204" pitchFamily="34" charset="0"/>
                <a:ea typeface="Arial" panose="020B0604020202020204" pitchFamily="34" charset="0"/>
                <a:cs typeface="Arial" panose="020B0604020202020204" pitchFamily="34" charset="0"/>
              </a:rPr>
              <a:t> uses Python to identify and replace direct identifiers, but can only run on text files (.txt), not in Word or RTF.</a:t>
            </a:r>
            <a:endParaRPr lang="en-GB" sz="1800" spc="-20" dirty="0">
              <a:solidFill>
                <a:srgbClr val="0D0D0D"/>
              </a:solidFill>
              <a:effectLst/>
              <a:latin typeface="MinionPro-Regular"/>
              <a:ea typeface="Arial" panose="020B0604020202020204" pitchFamily="34" charset="0"/>
              <a:cs typeface="MinionPro-Regular"/>
            </a:endParaRPr>
          </a:p>
          <a:p>
            <a:pPr marL="342900" lvl="0" indent="-342900">
              <a:lnSpc>
                <a:spcPct val="120000"/>
              </a:lnSpc>
              <a:spcBef>
                <a:spcPts val="300"/>
              </a:spcBef>
              <a:spcAft>
                <a:spcPts val="300"/>
              </a:spcAft>
              <a:buFont typeface="Symbol" panose="05050102010706020507" pitchFamily="18" charset="2"/>
              <a:buChar char=""/>
            </a:pPr>
            <a:r>
              <a:rPr lang="it-IT" sz="1800" u="sng" spc="-20" dirty="0">
                <a:solidFill>
                  <a:srgbClr val="406BB2"/>
                </a:solidFill>
                <a:effectLst/>
                <a:latin typeface="Arial" panose="020B0604020202020204" pitchFamily="34" charset="0"/>
                <a:ea typeface="Arial" panose="020B0604020202020204" pitchFamily="34" charset="0"/>
                <a:cs typeface="MinionPro-Regular"/>
                <a:hlinkClick r:id="rId5"/>
              </a:rPr>
              <a:t>FAMTAFOS</a:t>
            </a:r>
            <a:r>
              <a:rPr lang="it-IT" sz="1800" spc="-20" dirty="0">
                <a:solidFill>
                  <a:srgbClr val="0D0D0D"/>
                </a:solidFill>
                <a:effectLst/>
                <a:latin typeface="Arial" panose="020B0604020202020204" pitchFamily="34" charset="0"/>
                <a:ea typeface="Arial" panose="020B0604020202020204" pitchFamily="34" charset="0"/>
                <a:cs typeface="Arial" panose="020B0604020202020204" pitchFamily="34" charset="0"/>
              </a:rPr>
              <a:t> is currently in development and is an open-source desktop app that utilises AI technology to anonymise text at scale. It is based on Textwash.</a:t>
            </a:r>
            <a:endParaRPr lang="en-GB" sz="1800" spc="-20" dirty="0">
              <a:solidFill>
                <a:srgbClr val="0D0D0D"/>
              </a:solidFill>
              <a:effectLst/>
              <a:latin typeface="MinionPro-Regular"/>
              <a:ea typeface="Arial" panose="020B0604020202020204" pitchFamily="34" charset="0"/>
              <a:cs typeface="MinionPro-Regular"/>
            </a:endParaRPr>
          </a:p>
          <a:p>
            <a:pPr>
              <a:lnSpc>
                <a:spcPct val="115000"/>
              </a:lnSpc>
              <a:spcBef>
                <a:spcPts val="1000"/>
              </a:spcBef>
              <a:spcAft>
                <a:spcPts val="1000"/>
              </a:spcAft>
            </a:pPr>
            <a:endParaRPr lang="en-GB" sz="18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Most AI tools that can be used to anonymise text work on the principle of Named Entity </a:t>
            </a:r>
            <a:r>
              <a:rPr lang="en-GB" sz="1800" spc="-20" dirty="0" err="1">
                <a:solidFill>
                  <a:srgbClr val="212322"/>
                </a:solidFill>
                <a:effectLst/>
                <a:latin typeface="Arial" panose="020B0604020202020204" pitchFamily="34" charset="0"/>
                <a:ea typeface="Arial" panose="020B0604020202020204" pitchFamily="34" charset="0"/>
              </a:rPr>
              <a:t>Recogition</a:t>
            </a:r>
            <a:r>
              <a:rPr lang="en-GB" sz="1800" spc="-20" dirty="0">
                <a:solidFill>
                  <a:srgbClr val="212322"/>
                </a:solidFill>
                <a:effectLst/>
                <a:latin typeface="Arial" panose="020B0604020202020204" pitchFamily="34" charset="0"/>
                <a:ea typeface="Arial" panose="020B0604020202020204" pitchFamily="34" charset="0"/>
              </a:rPr>
              <a:t> (NER), and can be set to search for names, locations, occupations, etc. They will then tag them for subsequent human editing. Beyond the programs listed above, many new tools now offer free online facilities, but it is worth noting that uploading text into an online interface may risk the inadvertent sharing of </a:t>
            </a:r>
            <a:r>
              <a:rPr lang="en-GB" sz="1800" spc="-20" dirty="0" err="1">
                <a:solidFill>
                  <a:srgbClr val="212322"/>
                </a:solidFill>
                <a:effectLst/>
                <a:latin typeface="Arial" panose="020B0604020202020204" pitchFamily="34" charset="0"/>
                <a:ea typeface="Arial" panose="020B0604020202020204" pitchFamily="34" charset="0"/>
              </a:rPr>
              <a:t>unanonymised</a:t>
            </a:r>
            <a:r>
              <a:rPr lang="en-GB" sz="1800" spc="-20" dirty="0">
                <a:solidFill>
                  <a:srgbClr val="212322"/>
                </a:solidFill>
                <a:effectLst/>
                <a:latin typeface="Arial" panose="020B0604020202020204" pitchFamily="34" charset="0"/>
                <a:ea typeface="Arial" panose="020B0604020202020204" pitchFamily="34" charset="0"/>
              </a:rPr>
              <a:t> data. </a:t>
            </a:r>
          </a:p>
          <a:p>
            <a:pPr>
              <a:lnSpc>
                <a:spcPct val="115000"/>
              </a:lnSpc>
              <a:spcBef>
                <a:spcPts val="1000"/>
              </a:spcBef>
              <a:spcAft>
                <a:spcPts val="1000"/>
              </a:spcAft>
            </a:pPr>
            <a:endParaRPr lang="en-GB" sz="1800" spc="-20" dirty="0">
              <a:solidFill>
                <a:srgbClr val="212322"/>
              </a:solidFill>
              <a:effectLst/>
              <a:latin typeface="Arial" panose="020B0604020202020204" pitchFamily="34" charset="0"/>
              <a:ea typeface="Arial" panose="020B0604020202020204" pitchFamily="34" charset="0"/>
            </a:endParaRPr>
          </a:p>
          <a:p>
            <a:pPr>
              <a:lnSpc>
                <a:spcPct val="115000"/>
              </a:lnSpc>
              <a:spcBef>
                <a:spcPts val="1000"/>
              </a:spcBef>
              <a:spcAft>
                <a:spcPts val="1000"/>
              </a:spcAft>
            </a:pPr>
            <a:r>
              <a:rPr lang="en-GB" sz="1800" spc="-20" dirty="0">
                <a:solidFill>
                  <a:srgbClr val="212322"/>
                </a:solidFill>
                <a:effectLst/>
                <a:latin typeface="Arial" panose="020B0604020202020204" pitchFamily="34" charset="0"/>
                <a:ea typeface="Arial" panose="020B0604020202020204" pitchFamily="34" charset="0"/>
              </a:rPr>
              <a:t>If using one of these online tools to anonymise qualitative data, you should first check with the website/tool owner that no text is retained within the system after use.</a:t>
            </a:r>
          </a:p>
        </p:txBody>
      </p:sp>
      <p:sp>
        <p:nvSpPr>
          <p:cNvPr id="4" name="Slide Number Placeholder 3"/>
          <p:cNvSpPr>
            <a:spLocks noGrp="1"/>
          </p:cNvSpPr>
          <p:nvPr>
            <p:ph type="sldNum" sz="quarter" idx="10"/>
          </p:nvPr>
        </p:nvSpPr>
        <p:spPr/>
        <p:txBody>
          <a:bodyPr/>
          <a:lstStyle/>
          <a:p>
            <a:fld id="{95D74495-12D2-6A47-A762-3590D56449EA}" type="slidenum">
              <a:rPr lang="en-US" smtClean="0"/>
              <a:t>55</a:t>
            </a:fld>
            <a:endParaRPr lang="en-US" dirty="0"/>
          </a:p>
        </p:txBody>
      </p:sp>
    </p:spTree>
    <p:extLst>
      <p:ext uri="{BB962C8B-B14F-4D97-AF65-F5344CB8AC3E}">
        <p14:creationId xmlns:p14="http://schemas.microsoft.com/office/powerpoint/2010/main" val="28528396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Intruder testing is not intended as a replacement for theoretical disclosure risk metrics, but as a tool to be used alongside more traditional methods.</a:t>
            </a:r>
            <a:br>
              <a:rPr lang="en-GB" sz="1200" dirty="0"/>
            </a:br>
            <a:endParaRPr lang="en-GB" sz="1200" dirty="0"/>
          </a:p>
          <a:p>
            <a:pPr marL="0" indent="0">
              <a:buNone/>
            </a:pPr>
            <a:r>
              <a:rPr lang="en-GB" sz="1200" dirty="0"/>
              <a:t>Office for National Statistics ‘Guidance on intruder testing’: </a:t>
            </a:r>
            <a:r>
              <a:rPr lang="en-GB" sz="1200" u="sng" dirty="0">
                <a:hlinkClick r:id="rId3"/>
              </a:rPr>
              <a:t>https://www.ons.gov.uk/methodology/methodologytopicsandstatisticalconcepts/disclosurecontrol/guidanceonintrudertesting#why-and-when-is-it-necessary</a:t>
            </a:r>
            <a:endParaRPr lang="en-GB" sz="1800" dirty="0">
              <a:effectLst/>
              <a:latin typeface="Calibri" panose="020F0502020204030204" pitchFamily="34" charset="0"/>
              <a:ea typeface="Aptos" panose="020B0004020202020204" pitchFamily="34" charset="0"/>
            </a:endParaRPr>
          </a:p>
          <a:p>
            <a:pPr marL="0" indent="0">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56</a:t>
            </a:fld>
            <a:endParaRPr lang="en-US" dirty="0"/>
          </a:p>
        </p:txBody>
      </p:sp>
    </p:spTree>
    <p:extLst>
      <p:ext uri="{BB962C8B-B14F-4D97-AF65-F5344CB8AC3E}">
        <p14:creationId xmlns:p14="http://schemas.microsoft.com/office/powerpoint/2010/main" val="2159061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Passport number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Educational attainment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Marital status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NHS number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Full name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Postcode sector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Mobile telephone number (correct answer)</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57</a:t>
            </a:fld>
            <a:endParaRPr lang="en-US" dirty="0"/>
          </a:p>
        </p:txBody>
      </p:sp>
    </p:spTree>
    <p:extLst>
      <p:ext uri="{BB962C8B-B14F-4D97-AF65-F5344CB8AC3E}">
        <p14:creationId xmlns:p14="http://schemas.microsoft.com/office/powerpoint/2010/main" val="26163093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Passport number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Educational attainment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Marital status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NHS number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Full name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Postcode sector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Mobile telephone number (correct answer)</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58</a:t>
            </a:fld>
            <a:endParaRPr lang="en-US" dirty="0"/>
          </a:p>
        </p:txBody>
      </p:sp>
    </p:spTree>
    <p:extLst>
      <p:ext uri="{BB962C8B-B14F-4D97-AF65-F5344CB8AC3E}">
        <p14:creationId xmlns:p14="http://schemas.microsoft.com/office/powerpoint/2010/main" val="30419131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Age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Educational attainment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Job title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Ethnicity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Religious affiliation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Household size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Life events e.g. exact date of marriage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Income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Life satisfaction rating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Health conditions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Internet usage (hours per day)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Air quality index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Sexual orientation (correct answer)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kern="1200" dirty="0">
              <a:solidFill>
                <a:schemeClr val="tx1"/>
              </a:solidFill>
              <a:effectLst/>
              <a:latin typeface="Arial" panose="020B0604020202020204" pitchFamily="34" charset="0"/>
              <a:ea typeface="+mn-ea"/>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GB" sz="1800" i="1" dirty="0">
                <a:effectLst/>
                <a:latin typeface="Arial" panose="020B0604020202020204" pitchFamily="34" charset="0"/>
                <a:ea typeface="Calibri" panose="020F0502020204030204" pitchFamily="34" charset="0"/>
                <a:cs typeface="Times New Roman" panose="02020603050405020304" pitchFamily="18" charset="0"/>
              </a:rPr>
              <a:t>Life satisfaction rating, internet usage and air quality index are unique to the respondent, the household or business.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59</a:t>
            </a:fld>
            <a:endParaRPr lang="en-US" dirty="0"/>
          </a:p>
        </p:txBody>
      </p:sp>
    </p:spTree>
    <p:extLst>
      <p:ext uri="{BB962C8B-B14F-4D97-AF65-F5344CB8AC3E}">
        <p14:creationId xmlns:p14="http://schemas.microsoft.com/office/powerpoint/2010/main" val="2509961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Age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Educational attainment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Job title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Ethnicity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Religious affiliation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Household size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Life events e.g. exact date of marriage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Income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Life satisfaction rating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Health conditions (correct answer)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Internet usage (hours per day)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Air quality index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Sexual orientation (correct answer)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kern="1200" dirty="0">
              <a:solidFill>
                <a:schemeClr val="tx1"/>
              </a:solidFill>
              <a:effectLst/>
              <a:latin typeface="Arial" panose="020B0604020202020204" pitchFamily="34" charset="0"/>
              <a:ea typeface="+mn-ea"/>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GB" sz="1800" i="1" dirty="0">
                <a:effectLst/>
                <a:latin typeface="Arial" panose="020B0604020202020204" pitchFamily="34" charset="0"/>
                <a:ea typeface="Calibri" panose="020F0502020204030204" pitchFamily="34" charset="0"/>
                <a:cs typeface="Times New Roman" panose="02020603050405020304" pitchFamily="18" charset="0"/>
              </a:rPr>
              <a:t>Life satisfaction rating, internet usage and air quality index are unique to the respondent, the household or business.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60</a:t>
            </a:fld>
            <a:endParaRPr lang="en-US" dirty="0"/>
          </a:p>
        </p:txBody>
      </p:sp>
    </p:spTree>
    <p:extLst>
      <p:ext uri="{BB962C8B-B14F-4D97-AF65-F5344CB8AC3E}">
        <p14:creationId xmlns:p14="http://schemas.microsoft.com/office/powerpoint/2010/main" val="35445312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Remove the ethnic group variable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Recode data into wider category (correct answer)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Banding/binning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Top/bottom coding</a:t>
            </a:r>
          </a:p>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en-GB" sz="1200" i="0" kern="1200" dirty="0">
              <a:solidFill>
                <a:schemeClr val="tx1"/>
              </a:solidFill>
              <a:effectLst/>
              <a:latin typeface="Arial" panose="020B0604020202020204" pitchFamily="34" charset="0"/>
              <a:ea typeface="+mn-ea"/>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GB" sz="1800" i="1" dirty="0">
                <a:effectLst/>
                <a:latin typeface="Arial" panose="020B0604020202020204" pitchFamily="34" charset="0"/>
                <a:ea typeface="Calibri" panose="020F0502020204030204" pitchFamily="34" charset="0"/>
                <a:cs typeface="Times New Roman" panose="02020603050405020304" pitchFamily="18" charset="0"/>
              </a:rPr>
              <a:t>Removing the whole ethnic group variable would unnecessarily remove too much data and reduce the utility of data.  Banding/binning and top/bottom coding are techniques appropriate for continuous data such as age or income.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61</a:t>
            </a:fld>
            <a:endParaRPr lang="en-US" dirty="0"/>
          </a:p>
        </p:txBody>
      </p:sp>
    </p:spTree>
    <p:extLst>
      <p:ext uri="{BB962C8B-B14F-4D97-AF65-F5344CB8AC3E}">
        <p14:creationId xmlns:p14="http://schemas.microsoft.com/office/powerpoint/2010/main" val="21201502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Remove the ethnic group variable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Recode data into wider category (correct answer)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Banding/binning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Top/bottom coding</a:t>
            </a:r>
          </a:p>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en-GB" sz="1200" i="0" kern="1200" dirty="0">
              <a:solidFill>
                <a:schemeClr val="tx1"/>
              </a:solidFill>
              <a:effectLst/>
              <a:latin typeface="Arial" panose="020B0604020202020204" pitchFamily="34" charset="0"/>
              <a:ea typeface="+mn-ea"/>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GB" sz="1800" i="1" dirty="0">
                <a:effectLst/>
                <a:latin typeface="Arial" panose="020B0604020202020204" pitchFamily="34" charset="0"/>
                <a:ea typeface="Calibri" panose="020F0502020204030204" pitchFamily="34" charset="0"/>
                <a:cs typeface="Times New Roman" panose="02020603050405020304" pitchFamily="18" charset="0"/>
              </a:rPr>
              <a:t>Removing the whole ethnic group variable would unnecessarily remove too much data and reduce the utility of data.  Banding/binning and top/bottom coding are techniques appropriate for continuous data such as age or income.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62</a:t>
            </a:fld>
            <a:endParaRPr lang="en-US" dirty="0"/>
          </a:p>
        </p:txBody>
      </p:sp>
    </p:spTree>
    <p:extLst>
      <p:ext uri="{BB962C8B-B14F-4D97-AF65-F5344CB8AC3E}">
        <p14:creationId xmlns:p14="http://schemas.microsoft.com/office/powerpoint/2010/main" val="31976898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Replace direct identifiers with pseudonyms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Categorisation of indirect identifier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Generalisation of indirect identifiers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All of the above (correct answer)</a:t>
            </a:r>
          </a:p>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en-GB" sz="1200" i="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GB" sz="1800" i="1" dirty="0">
                <a:effectLst/>
                <a:latin typeface="Arial" panose="020B0604020202020204" pitchFamily="34" charset="0"/>
                <a:ea typeface="Calibri" panose="020F0502020204030204" pitchFamily="34" charset="0"/>
                <a:cs typeface="Times New Roman" panose="02020603050405020304" pitchFamily="18" charset="0"/>
              </a:rPr>
              <a:t>Direct identifiers should be replaced with pseudonyms and indirect identifiers should be masked using categorisation and generalisation to preserve the utility of data.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kern="1200" dirty="0">
              <a:solidFill>
                <a:schemeClr val="tx1"/>
              </a:solidFill>
              <a:effectLst/>
              <a:latin typeface="Arial" panose="020B0604020202020204" pitchFamily="34" charset="0"/>
              <a:ea typeface="+mn-ea"/>
              <a:cs typeface="Times New Roman" panose="02020603050405020304" pitchFamily="18" charset="0"/>
            </a:endParaRPr>
          </a:p>
          <a:p>
            <a:pPr marL="342900" lvl="0" indent="-342900">
              <a:lnSpc>
                <a:spcPct val="107000"/>
              </a:lnSpc>
              <a:spcAft>
                <a:spcPts val="800"/>
              </a:spcAft>
              <a:buFont typeface="+mj-lt"/>
              <a:buAutoNum type="alphaUcPeriod"/>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63</a:t>
            </a:fld>
            <a:endParaRPr lang="en-US" dirty="0"/>
          </a:p>
        </p:txBody>
      </p:sp>
    </p:spTree>
    <p:extLst>
      <p:ext uri="{BB962C8B-B14F-4D97-AF65-F5344CB8AC3E}">
        <p14:creationId xmlns:p14="http://schemas.microsoft.com/office/powerpoint/2010/main" val="35972098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Replace direct identifiers with pseudonyms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Categorisation of indirect identifier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Generalisation of indirect identifiers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All of the above (correct answer)</a:t>
            </a:r>
          </a:p>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en-GB" sz="1200" i="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GB" sz="1800" i="1" dirty="0">
                <a:effectLst/>
                <a:latin typeface="Arial" panose="020B0604020202020204" pitchFamily="34" charset="0"/>
                <a:ea typeface="Calibri" panose="020F0502020204030204" pitchFamily="34" charset="0"/>
                <a:cs typeface="Times New Roman" panose="02020603050405020304" pitchFamily="18" charset="0"/>
              </a:rPr>
              <a:t>Direct identifiers should be replaced with pseudonyms and indirect identifiers should be masked using categorisation and generalisation to preserve the utility of data.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200" kern="1200" dirty="0">
              <a:solidFill>
                <a:schemeClr val="tx1"/>
              </a:solidFill>
              <a:effectLst/>
              <a:latin typeface="Arial" panose="020B0604020202020204" pitchFamily="34" charset="0"/>
              <a:ea typeface="+mn-ea"/>
              <a:cs typeface="Times New Roman" panose="02020603050405020304" pitchFamily="18" charset="0"/>
            </a:endParaRPr>
          </a:p>
          <a:p>
            <a:pPr marL="342900" lvl="0" indent="-342900">
              <a:lnSpc>
                <a:spcPct val="107000"/>
              </a:lnSpc>
              <a:spcAft>
                <a:spcPts val="800"/>
              </a:spcAft>
              <a:buFont typeface="+mj-lt"/>
              <a:buAutoNum type="alphaUcPeriod"/>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D74495-12D2-6A47-A762-3590D56449EA}" type="slidenum">
              <a:rPr lang="en-US" smtClean="0"/>
              <a:t>64</a:t>
            </a:fld>
            <a:endParaRPr lang="en-US" dirty="0"/>
          </a:p>
        </p:txBody>
      </p:sp>
    </p:spTree>
    <p:extLst>
      <p:ext uri="{BB962C8B-B14F-4D97-AF65-F5344CB8AC3E}">
        <p14:creationId xmlns:p14="http://schemas.microsoft.com/office/powerpoint/2010/main" val="9420287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b="1" dirty="0"/>
              <a:t>Coming back to the initial </a:t>
            </a:r>
            <a:r>
              <a:rPr lang="en-GB" sz="1200" b="1" spc="-20" dirty="0">
                <a:solidFill>
                  <a:srgbClr val="212322"/>
                </a:solidFill>
                <a:effectLst/>
                <a:latin typeface="Arial" panose="020B0604020202020204" pitchFamily="34" charset="0"/>
                <a:ea typeface="Arial" panose="020B0604020202020204" pitchFamily="34" charset="0"/>
              </a:rPr>
              <a:t>high-level anonymisation approach (slide 5) consisting of three core steps:</a:t>
            </a:r>
          </a:p>
          <a:p>
            <a:pPr>
              <a:lnSpc>
                <a:spcPct val="115000"/>
              </a:lnSpc>
              <a:spcBef>
                <a:spcPts val="1000"/>
              </a:spcBef>
              <a:spcAft>
                <a:spcPts val="1000"/>
              </a:spcAft>
            </a:pPr>
            <a:r>
              <a:rPr lang="en-GB" sz="1200" spc="-20" dirty="0">
                <a:solidFill>
                  <a:srgbClr val="212322"/>
                </a:solidFill>
                <a:effectLst/>
                <a:latin typeface="Arial" panose="020B0604020202020204" pitchFamily="34" charset="0"/>
                <a:ea typeface="Arial" panose="020B0604020202020204" pitchFamily="34" charset="0"/>
              </a:rPr>
              <a:t>Step 1: Find and assess identifiers</a:t>
            </a:r>
          </a:p>
          <a:p>
            <a:pPr>
              <a:lnSpc>
                <a:spcPct val="115000"/>
              </a:lnSpc>
              <a:spcBef>
                <a:spcPts val="1000"/>
              </a:spcBef>
              <a:spcAft>
                <a:spcPts val="1000"/>
              </a:spcAft>
            </a:pPr>
            <a:r>
              <a:rPr lang="en-GB" sz="1200" spc="-20" dirty="0">
                <a:solidFill>
                  <a:srgbClr val="212322"/>
                </a:solidFill>
                <a:effectLst/>
                <a:latin typeface="Arial" panose="020B0604020202020204" pitchFamily="34" charset="0"/>
                <a:ea typeface="Arial" panose="020B0604020202020204" pitchFamily="34" charset="0"/>
              </a:rPr>
              <a:t>Step 2: Implement anonymisation techniques</a:t>
            </a:r>
          </a:p>
          <a:p>
            <a:pPr>
              <a:lnSpc>
                <a:spcPct val="115000"/>
              </a:lnSpc>
              <a:spcBef>
                <a:spcPts val="1000"/>
              </a:spcBef>
              <a:spcAft>
                <a:spcPts val="1000"/>
              </a:spcAft>
            </a:pPr>
            <a:r>
              <a:rPr lang="en-GB" sz="1200" spc="-20" dirty="0">
                <a:solidFill>
                  <a:srgbClr val="212322"/>
                </a:solidFill>
                <a:effectLst/>
                <a:latin typeface="Arial" panose="020B0604020202020204" pitchFamily="34" charset="0"/>
                <a:ea typeface="Arial" panose="020B0604020202020204" pitchFamily="34" charset="0"/>
              </a:rPr>
              <a:t>Step 3: Review the data and re-assess any remaining disclosure risk </a:t>
            </a:r>
            <a:endParaRPr lang="en-GB" b="1" dirty="0"/>
          </a:p>
          <a:p>
            <a:endParaRPr lang="en-GB" b="1" dirty="0"/>
          </a:p>
          <a:p>
            <a:r>
              <a:rPr lang="en-GB" b="1" dirty="0"/>
              <a:t>Step 1: Find and assess identifiers</a:t>
            </a:r>
            <a:endParaRPr lang="en-GB" dirty="0"/>
          </a:p>
          <a:p>
            <a:pPr lvl="0"/>
            <a:r>
              <a:rPr lang="en-GB" dirty="0"/>
              <a:t>Start by identifying potential identifiers. This should include both direct identifiers (information identifying data subject directly e.g. names, addresses) and indirect identifiers (information which when combined might identify data subjects e.g. age, sex, educational attainment, occupation).</a:t>
            </a:r>
          </a:p>
          <a:p>
            <a:pPr lvl="0"/>
            <a:r>
              <a:rPr lang="en-GB" dirty="0"/>
              <a:t>Evaluate the likelihood of re-identification by considering both the data itself and the potential availability of external information that could be linked to it.</a:t>
            </a:r>
          </a:p>
          <a:p>
            <a:pPr lvl="0"/>
            <a:r>
              <a:rPr lang="en-GB" dirty="0"/>
              <a:t>Key questions to consider:</a:t>
            </a:r>
          </a:p>
          <a:p>
            <a:pPr marL="628650" lvl="1" indent="-171450">
              <a:buFont typeface="Arial" panose="020B0604020202020204" pitchFamily="34" charset="0"/>
              <a:buChar char="•"/>
            </a:pPr>
            <a:r>
              <a:rPr lang="en-GB" dirty="0"/>
              <a:t>Can the identity of a participant be deduced from information in the data file?</a:t>
            </a:r>
          </a:p>
          <a:p>
            <a:pPr marL="628650" lvl="1" indent="-171450">
              <a:buFont typeface="Arial" panose="020B0604020202020204" pitchFamily="34" charset="0"/>
              <a:buChar char="•"/>
            </a:pPr>
            <a:r>
              <a:rPr lang="en-GB" dirty="0"/>
              <a:t>Is there a possibility of inadvertently disclosing or causing harm to a third party based on the information in the data file?</a:t>
            </a:r>
          </a:p>
        </p:txBody>
      </p:sp>
      <p:sp>
        <p:nvSpPr>
          <p:cNvPr id="4" name="Slide Number Placeholder 3"/>
          <p:cNvSpPr>
            <a:spLocks noGrp="1"/>
          </p:cNvSpPr>
          <p:nvPr>
            <p:ph type="sldNum" sz="quarter" idx="10"/>
          </p:nvPr>
        </p:nvSpPr>
        <p:spPr/>
        <p:txBody>
          <a:bodyPr/>
          <a:lstStyle/>
          <a:p>
            <a:fld id="{95D74495-12D2-6A47-A762-3590D56449EA}" type="slidenum">
              <a:rPr lang="en-US" smtClean="0"/>
              <a:t>65</a:t>
            </a:fld>
            <a:endParaRPr lang="en-US" dirty="0"/>
          </a:p>
        </p:txBody>
      </p:sp>
    </p:spTree>
    <p:extLst>
      <p:ext uri="{BB962C8B-B14F-4D97-AF65-F5344CB8AC3E}">
        <p14:creationId xmlns:p14="http://schemas.microsoft.com/office/powerpoint/2010/main" val="5708011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Step 2: Implement anonymisation techniques</a:t>
            </a:r>
            <a:endParaRPr lang="en-GB" dirty="0"/>
          </a:p>
          <a:p>
            <a:pPr lvl="0"/>
            <a:r>
              <a:rPr lang="en-GB" dirty="0"/>
              <a:t>Ensure that all direct identifiers have been removed (deleted) or pseudonymised (replaced with fake names or codes).</a:t>
            </a:r>
          </a:p>
          <a:p>
            <a:pPr marL="0" lvl="0" indent="0">
              <a:buNone/>
            </a:pPr>
            <a:endParaRPr lang="en-GB" dirty="0"/>
          </a:p>
          <a:p>
            <a:pPr marL="0" lvl="0" indent="0">
              <a:buNone/>
            </a:pPr>
            <a:r>
              <a:rPr lang="en-GB" dirty="0"/>
              <a:t>Next, address the indirect identifiers you have identified as potentially leading to identification. Techniques may include:</a:t>
            </a:r>
          </a:p>
          <a:p>
            <a:pPr marL="628650" lvl="1" indent="-171450">
              <a:buFont typeface="Arial" panose="020B0604020202020204" pitchFamily="34" charset="0"/>
              <a:buChar char="•"/>
            </a:pPr>
            <a:r>
              <a:rPr lang="en-GB" dirty="0"/>
              <a:t>Aggregation: Group data points to decrease identifiability. For example, rather than using specific ages, categorise them into broader age ranges such as 20-24, 25-29, 30-34, 35-39 etc.</a:t>
            </a:r>
          </a:p>
          <a:p>
            <a:pPr marL="628650" lvl="1" indent="-171450">
              <a:buFont typeface="Arial" panose="020B0604020202020204" pitchFamily="34" charset="0"/>
              <a:buChar char="•"/>
            </a:pPr>
            <a:r>
              <a:rPr lang="en-GB" dirty="0"/>
              <a:t>Generalisation: Modify detailed information to more general terms to prevent identification. Highly applicable for qualitative data such as transcripts, but also for survey data containing string variables. For example, generalise “living in the city of Preston in Lancashire” to “living in an urban location in the North West of England”.</a:t>
            </a:r>
          </a:p>
          <a:p>
            <a:pPr marL="628650" lvl="1" indent="-171450">
              <a:buFont typeface="Arial" panose="020B0604020202020204" pitchFamily="34" charset="0"/>
              <a:buChar char="•"/>
            </a:pPr>
            <a:r>
              <a:rPr lang="en-GB" dirty="0"/>
              <a:t>Data specific techniques: Incorporate specialised techniques such as recoding, top/bottom coding or statistical disclosure control in quantitative data, and methods like blurring or altering features in visual data, or voice distortion in audio data. Careful consideration should be given to methods such as blurring or voice distortion; depending on the context and envisioned usage of the data, usability might be compromised. </a:t>
            </a:r>
          </a:p>
          <a:p>
            <a:pPr lvl="0"/>
            <a:r>
              <a:rPr lang="en-GB" dirty="0"/>
              <a:t>Key questions to consider:</a:t>
            </a:r>
          </a:p>
          <a:p>
            <a:pPr marL="628650" lvl="1" indent="-171450">
              <a:buFont typeface="Arial" panose="020B0604020202020204" pitchFamily="34" charset="0"/>
              <a:buChar char="•"/>
            </a:pPr>
            <a:r>
              <a:rPr lang="en-GB" dirty="0"/>
              <a:t>How can the data be altered to prevent identification while retaining its utility for secondary analysis?</a:t>
            </a:r>
          </a:p>
          <a:p>
            <a:pPr marL="628650" lvl="1" indent="-171450">
              <a:buFont typeface="Arial" panose="020B0604020202020204" pitchFamily="34" charset="0"/>
              <a:buChar char="•"/>
            </a:pPr>
            <a:r>
              <a:rPr lang="en-GB" dirty="0"/>
              <a:t>Are the anonymisation techniques employed sufficient to protect against re-identification? Make sure to consider the nature of the data including the data type and format, sensitivity, and uniqueness, as well as intended usage.</a:t>
            </a:r>
          </a:p>
        </p:txBody>
      </p:sp>
      <p:sp>
        <p:nvSpPr>
          <p:cNvPr id="4" name="Slide Number Placeholder 3"/>
          <p:cNvSpPr>
            <a:spLocks noGrp="1"/>
          </p:cNvSpPr>
          <p:nvPr>
            <p:ph type="sldNum" sz="quarter" idx="10"/>
          </p:nvPr>
        </p:nvSpPr>
        <p:spPr/>
        <p:txBody>
          <a:bodyPr/>
          <a:lstStyle/>
          <a:p>
            <a:fld id="{95D74495-12D2-6A47-A762-3590D56449EA}" type="slidenum">
              <a:rPr lang="en-US" smtClean="0"/>
              <a:t>66</a:t>
            </a:fld>
            <a:endParaRPr lang="en-US" dirty="0"/>
          </a:p>
        </p:txBody>
      </p:sp>
    </p:spTree>
    <p:extLst>
      <p:ext uri="{BB962C8B-B14F-4D97-AF65-F5344CB8AC3E}">
        <p14:creationId xmlns:p14="http://schemas.microsoft.com/office/powerpoint/2010/main" val="10996472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Step 3: Review the data and re-assess any remaining disclosure risk</a:t>
            </a:r>
            <a:endParaRPr lang="en-GB" dirty="0"/>
          </a:p>
          <a:p>
            <a:pPr lvl="0"/>
            <a:r>
              <a:rPr lang="en-GB" dirty="0"/>
              <a:t>Ensure that the anonymisation process has been consistently applied across the data.</a:t>
            </a:r>
          </a:p>
          <a:p>
            <a:pPr lvl="0"/>
            <a:endParaRPr lang="en-GB" dirty="0"/>
          </a:p>
          <a:p>
            <a:pPr lvl="0"/>
            <a:r>
              <a:rPr lang="en-GB" dirty="0"/>
              <a:t>Conduct a thorough review to confirm that no real residual risk of disclosing personal or sensitive information remains. If there is a low residual risk of disclosure, consider an effective anonymisation approach, a concept introduced by the ICO.</a:t>
            </a:r>
          </a:p>
          <a:p>
            <a:pPr lvl="0"/>
            <a:endParaRPr lang="en-GB" dirty="0"/>
          </a:p>
          <a:p>
            <a:pPr lvl="0"/>
            <a:r>
              <a:rPr lang="en-GB" dirty="0"/>
              <a:t>Key questions to consider:</a:t>
            </a:r>
          </a:p>
          <a:p>
            <a:pPr marL="628650" lvl="1" indent="-171450">
              <a:buFont typeface="Arial" panose="020B0604020202020204" pitchFamily="34" charset="0"/>
              <a:buChar char="•"/>
            </a:pPr>
            <a:r>
              <a:rPr lang="en-GB" dirty="0"/>
              <a:t>Have all identifiers, both direct and indirect, been adequately anonymised or removed?</a:t>
            </a:r>
          </a:p>
          <a:p>
            <a:pPr marL="628650" lvl="1" indent="-171450">
              <a:buFont typeface="Arial" panose="020B0604020202020204" pitchFamily="34" charset="0"/>
              <a:buChar char="•"/>
            </a:pPr>
            <a:r>
              <a:rPr lang="en-GB" dirty="0"/>
              <a:t>Is there any remaining information that, when combined with other available data, could lead to the identification of individuals?</a:t>
            </a:r>
          </a:p>
        </p:txBody>
      </p:sp>
      <p:sp>
        <p:nvSpPr>
          <p:cNvPr id="4" name="Slide Number Placeholder 3"/>
          <p:cNvSpPr>
            <a:spLocks noGrp="1"/>
          </p:cNvSpPr>
          <p:nvPr>
            <p:ph type="sldNum" sz="quarter" idx="10"/>
          </p:nvPr>
        </p:nvSpPr>
        <p:spPr/>
        <p:txBody>
          <a:bodyPr/>
          <a:lstStyle/>
          <a:p>
            <a:fld id="{95D74495-12D2-6A47-A762-3590D56449EA}" type="slidenum">
              <a:rPr lang="en-US" smtClean="0"/>
              <a:t>67</a:t>
            </a:fld>
            <a:endParaRPr lang="en-US" dirty="0"/>
          </a:p>
        </p:txBody>
      </p:sp>
    </p:spTree>
    <p:extLst>
      <p:ext uri="{BB962C8B-B14F-4D97-AF65-F5344CB8AC3E}">
        <p14:creationId xmlns:p14="http://schemas.microsoft.com/office/powerpoint/2010/main" val="25068238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68</a:t>
            </a:fld>
            <a:endParaRPr lang="en-US" dirty="0"/>
          </a:p>
        </p:txBody>
      </p:sp>
    </p:spTree>
    <p:extLst>
      <p:ext uri="{BB962C8B-B14F-4D97-AF65-F5344CB8AC3E}">
        <p14:creationId xmlns:p14="http://schemas.microsoft.com/office/powerpoint/2010/main" val="13848136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Aptos" panose="020B0004020202020204" pitchFamily="34" charset="0"/>
              </a:rPr>
              <a:t>Finally, there is the offer to complete an ‘Anonymisation of Survey Data Task’ outside the workshop/training using the provided fictional dummy dataset.</a:t>
            </a:r>
          </a:p>
          <a:p>
            <a:endParaRPr lang="en-GB" sz="1800" dirty="0">
              <a:effectLst/>
              <a:latin typeface="Calibri" panose="020F0502020204030204" pitchFamily="34" charset="0"/>
              <a:ea typeface="Aptos" panose="020B0004020202020204" pitchFamily="34" charset="0"/>
            </a:endParaRPr>
          </a:p>
          <a:p>
            <a:r>
              <a:rPr lang="en-GB" sz="1800" dirty="0">
                <a:effectLst/>
                <a:latin typeface="Calibri" panose="020F0502020204030204" pitchFamily="34" charset="0"/>
                <a:ea typeface="Aptos" panose="020B0004020202020204" pitchFamily="34" charset="0"/>
              </a:rPr>
              <a:t>Imagine…</a:t>
            </a: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69</a:t>
            </a:fld>
            <a:endParaRPr lang="en-US" dirty="0"/>
          </a:p>
        </p:txBody>
      </p:sp>
    </p:spTree>
    <p:extLst>
      <p:ext uri="{BB962C8B-B14F-4D97-AF65-F5344CB8AC3E}">
        <p14:creationId xmlns:p14="http://schemas.microsoft.com/office/powerpoint/2010/main" val="34089190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Calibri" panose="020F0502020204030204" pitchFamily="34" charset="0"/>
              <a:ea typeface="Aptos" panose="020B0004020202020204" pitchFamily="34" charset="0"/>
            </a:endParaRPr>
          </a:p>
          <a:p>
            <a:r>
              <a:rPr lang="en-GB" dirty="0"/>
              <a:t>To obtain the dataset for the Task, please click on the link and decide which data format you are going to use.</a:t>
            </a:r>
          </a:p>
          <a:p>
            <a:endParaRPr lang="en-GB" dirty="0"/>
          </a:p>
          <a:p>
            <a:r>
              <a:rPr lang="en-GB" dirty="0"/>
              <a:t>Finally, the zip bundle also contains a file containing all answers. </a:t>
            </a:r>
          </a:p>
        </p:txBody>
      </p:sp>
      <p:sp>
        <p:nvSpPr>
          <p:cNvPr id="4" name="Slide Number Placeholder 3"/>
          <p:cNvSpPr>
            <a:spLocks noGrp="1"/>
          </p:cNvSpPr>
          <p:nvPr>
            <p:ph type="sldNum" sz="quarter" idx="10"/>
          </p:nvPr>
        </p:nvSpPr>
        <p:spPr/>
        <p:txBody>
          <a:bodyPr/>
          <a:lstStyle/>
          <a:p>
            <a:fld id="{95D74495-12D2-6A47-A762-3590D56449EA}" type="slidenum">
              <a:rPr lang="en-US" smtClean="0"/>
              <a:t>70</a:t>
            </a:fld>
            <a:endParaRPr lang="en-US" dirty="0"/>
          </a:p>
        </p:txBody>
      </p:sp>
    </p:spTree>
    <p:extLst>
      <p:ext uri="{BB962C8B-B14F-4D97-AF65-F5344CB8AC3E}">
        <p14:creationId xmlns:p14="http://schemas.microsoft.com/office/powerpoint/2010/main" val="22955785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72</a:t>
            </a:fld>
            <a:endParaRPr lang="en-US" dirty="0"/>
          </a:p>
        </p:txBody>
      </p:sp>
    </p:spTree>
    <p:extLst>
      <p:ext uri="{BB962C8B-B14F-4D97-AF65-F5344CB8AC3E}">
        <p14:creationId xmlns:p14="http://schemas.microsoft.com/office/powerpoint/2010/main" val="1236120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tif"/><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5FFB9A-F3F6-8946-9ABA-98B8C06C07F5}"/>
              </a:ext>
            </a:extLst>
          </p:cNvPr>
          <p:cNvSpPr>
            <a:spLocks noGrp="1"/>
          </p:cNvSpPr>
          <p:nvPr>
            <p:ph type="title" hasCustomPrompt="1"/>
          </p:nvPr>
        </p:nvSpPr>
        <p:spPr>
          <a:xfrm>
            <a:off x="831851" y="1209040"/>
            <a:ext cx="5264150" cy="2578867"/>
          </a:xfrm>
        </p:spPr>
        <p:txBody>
          <a:bodyPr anchor="b">
            <a:normAutofit/>
          </a:bodyPr>
          <a:lstStyle>
            <a:lvl1pPr>
              <a:defRPr sz="4400">
                <a:solidFill>
                  <a:schemeClr val="tx1"/>
                </a:solidFill>
              </a:defRPr>
            </a:lvl1pPr>
          </a:lstStyle>
          <a:p>
            <a:r>
              <a:rPr lang="en-GB" dirty="0"/>
              <a:t>Click to edit Master title style w/ image</a:t>
            </a:r>
            <a:endParaRPr lang="en-US" dirty="0"/>
          </a:p>
        </p:txBody>
      </p:sp>
      <p:sp>
        <p:nvSpPr>
          <p:cNvPr id="8" name="Text Placeholder 2">
            <a:extLst>
              <a:ext uri="{FF2B5EF4-FFF2-40B4-BE49-F238E27FC236}">
                <a16:creationId xmlns:a16="http://schemas.microsoft.com/office/drawing/2014/main" id="{5333B02D-6238-4843-B9D5-1E272AAC556A}"/>
              </a:ext>
            </a:extLst>
          </p:cNvPr>
          <p:cNvSpPr>
            <a:spLocks noGrp="1"/>
          </p:cNvSpPr>
          <p:nvPr>
            <p:ph type="body" idx="1"/>
          </p:nvPr>
        </p:nvSpPr>
        <p:spPr>
          <a:xfrm>
            <a:off x="831851" y="3814895"/>
            <a:ext cx="526415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4" name="Logo" descr="UK Data Service logo">
            <a:extLst>
              <a:ext uri="{FF2B5EF4-FFF2-40B4-BE49-F238E27FC236}">
                <a16:creationId xmlns:a16="http://schemas.microsoft.com/office/drawing/2014/main" id="{76C60B7B-315C-B548-A043-C196F7D38CB3}"/>
              </a:ext>
            </a:extLst>
          </p:cNvPr>
          <p:cNvPicPr>
            <a:picLocks noChangeAspect="1"/>
          </p:cNvPicPr>
          <p:nvPr userDrawn="1"/>
        </p:nvPicPr>
        <p:blipFill>
          <a:blip r:embed="rId2"/>
          <a:stretch>
            <a:fillRect/>
          </a:stretch>
        </p:blipFill>
        <p:spPr>
          <a:xfrm>
            <a:off x="599440" y="182880"/>
            <a:ext cx="3101521" cy="1059831"/>
          </a:xfrm>
          <a:prstGeom prst="rect">
            <a:avLst/>
          </a:prstGeom>
        </p:spPr>
      </p:pic>
      <p:sp>
        <p:nvSpPr>
          <p:cNvPr id="13" name="Picture Placeholder 2" descr="[Image description to go here]">
            <a:extLst>
              <a:ext uri="{FF2B5EF4-FFF2-40B4-BE49-F238E27FC236}">
                <a16:creationId xmlns:a16="http://schemas.microsoft.com/office/drawing/2014/main" id="{3C9C5F8A-2236-FE4B-91BF-E087092BF608}"/>
              </a:ext>
            </a:extLst>
          </p:cNvPr>
          <p:cNvSpPr>
            <a:spLocks noGrp="1"/>
          </p:cNvSpPr>
          <p:nvPr>
            <p:ph type="pic" idx="13" hasCustomPrompt="1"/>
          </p:nvPr>
        </p:nvSpPr>
        <p:spPr>
          <a:xfrm>
            <a:off x="8077200" y="1"/>
            <a:ext cx="4114800" cy="685799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colour image for ‘impact’ content.</a:t>
            </a:r>
          </a:p>
        </p:txBody>
      </p:sp>
      <p:sp>
        <p:nvSpPr>
          <p:cNvPr id="12" name="Picture Placeholder 2">
            <a:extLst>
              <a:ext uri="{FF2B5EF4-FFF2-40B4-BE49-F238E27FC236}">
                <a16:creationId xmlns:a16="http://schemas.microsoft.com/office/drawing/2014/main" id="{F2791F5A-39D3-DC4F-AA9D-8EF80ABB167C}"/>
              </a:ext>
              <a:ext uri="{C183D7F6-B498-43B3-948B-1728B52AA6E4}">
                <adec:decorative xmlns:adec="http://schemas.microsoft.com/office/drawing/2017/decorative" val="1"/>
              </a:ext>
            </a:extLst>
          </p:cNvPr>
          <p:cNvSpPr>
            <a:spLocks noGrp="1"/>
          </p:cNvSpPr>
          <p:nvPr>
            <p:ph type="pic" idx="14" hasCustomPrompt="1"/>
          </p:nvPr>
        </p:nvSpPr>
        <p:spPr>
          <a:xfrm>
            <a:off x="6213474" y="2388526"/>
            <a:ext cx="3727451" cy="2852737"/>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Place hex graphic here to overlay black and white image.</a:t>
            </a:r>
          </a:p>
        </p:txBody>
      </p:sp>
      <p:pic>
        <p:nvPicPr>
          <p:cNvPr id="10" name="Picture 9" descr="UKRI Economic and Social Research Council logo">
            <a:extLst>
              <a:ext uri="{FF2B5EF4-FFF2-40B4-BE49-F238E27FC236}">
                <a16:creationId xmlns:a16="http://schemas.microsoft.com/office/drawing/2014/main" id="{B406835A-EC17-A04A-BE37-2B9F3923BD3C}"/>
              </a:ext>
            </a:extLst>
          </p:cNvPr>
          <p:cNvPicPr>
            <a:picLocks noChangeAspect="1"/>
          </p:cNvPicPr>
          <p:nvPr userDrawn="1"/>
        </p:nvPicPr>
        <p:blipFill>
          <a:blip r:embed="rId3"/>
          <a:stretch>
            <a:fillRect/>
          </a:stretch>
        </p:blipFill>
        <p:spPr>
          <a:xfrm>
            <a:off x="831851" y="5527040"/>
            <a:ext cx="2210353" cy="560520"/>
          </a:xfrm>
          <a:prstGeom prst="rect">
            <a:avLst/>
          </a:prstGeom>
        </p:spPr>
      </p:pic>
      <p:sp>
        <p:nvSpPr>
          <p:cNvPr id="4" name="Date Placeholder 3">
            <a:extLst>
              <a:ext uri="{FF2B5EF4-FFF2-40B4-BE49-F238E27FC236}">
                <a16:creationId xmlns:a16="http://schemas.microsoft.com/office/drawing/2014/main" id="{7EDFE899-5F81-544E-A915-E6320293E09D}"/>
              </a:ext>
            </a:extLst>
          </p:cNvPr>
          <p:cNvSpPr>
            <a:spLocks noGrp="1"/>
          </p:cNvSpPr>
          <p:nvPr>
            <p:ph type="dt" sz="half" idx="10"/>
          </p:nvPr>
        </p:nvSpPr>
        <p:spPr/>
        <p:txBody>
          <a:bodyPr/>
          <a:lstStyle/>
          <a:p>
            <a:fld id="{7AB3EE13-5FCB-9C42-A93B-39A2047ADC20}" type="datetime1">
              <a:rPr lang="en-GB" smtClean="0"/>
              <a:t>25/03/2025</a:t>
            </a:fld>
            <a:endParaRPr lang="en-US" dirty="0"/>
          </a:p>
        </p:txBody>
      </p:sp>
      <p:sp>
        <p:nvSpPr>
          <p:cNvPr id="5" name="Footer Placeholder 4">
            <a:extLst>
              <a:ext uri="{FF2B5EF4-FFF2-40B4-BE49-F238E27FC236}">
                <a16:creationId xmlns:a16="http://schemas.microsoft.com/office/drawing/2014/main" id="{2FB821E7-45D7-F74F-B564-964148DA00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9A7D14-C32E-2C42-98CD-EAC78D9BD1FA}"/>
              </a:ext>
            </a:extLst>
          </p:cNvPr>
          <p:cNvSpPr>
            <a:spLocks noGrp="1"/>
          </p:cNvSpPr>
          <p:nvPr>
            <p:ph type="sldNum" sz="quarter" idx="12"/>
          </p:nvPr>
        </p:nvSpPr>
        <p:spPr/>
        <p:txBody>
          <a:bodyPr/>
          <a:lstStyle/>
          <a:p>
            <a:fld id="{016687C5-7511-7743-B429-3BDBE272F28B}" type="slidenum">
              <a:rPr lang="en-US" smtClean="0"/>
              <a:t>‹#›</a:t>
            </a:fld>
            <a:endParaRPr lang="en-US" dirty="0"/>
          </a:p>
        </p:txBody>
      </p:sp>
      <p:pic>
        <p:nvPicPr>
          <p:cNvPr id="2" name="Picture 1" descr="UKRI Medical Research Council logo">
            <a:extLst>
              <a:ext uri="{FF2B5EF4-FFF2-40B4-BE49-F238E27FC236}">
                <a16:creationId xmlns:a16="http://schemas.microsoft.com/office/drawing/2014/main" id="{9EF835C0-5439-931B-A923-278C707716C2}"/>
              </a:ext>
            </a:extLst>
          </p:cNvPr>
          <p:cNvPicPr>
            <a:picLocks noChangeAspect="1"/>
          </p:cNvPicPr>
          <p:nvPr userDrawn="1"/>
        </p:nvPicPr>
        <p:blipFill>
          <a:blip r:embed="rId4"/>
          <a:srcRect/>
          <a:stretch/>
        </p:blipFill>
        <p:spPr>
          <a:xfrm>
            <a:off x="3306960" y="5527040"/>
            <a:ext cx="1681560" cy="560520"/>
          </a:xfrm>
          <a:prstGeom prst="rect">
            <a:avLst/>
          </a:prstGeom>
        </p:spPr>
      </p:pic>
    </p:spTree>
    <p:extLst>
      <p:ext uri="{BB962C8B-B14F-4D97-AF65-F5344CB8AC3E}">
        <p14:creationId xmlns:p14="http://schemas.microsoft.com/office/powerpoint/2010/main" val="3156538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ection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568CA6-59BD-244B-9036-0C61FAFBFC2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8160000" y="1818000"/>
            <a:ext cx="4032000" cy="5040000"/>
          </a:xfrm>
          <a:prstGeom prst="rect">
            <a:avLst/>
          </a:prstGeom>
        </p:spPr>
      </p:pic>
      <p:sp>
        <p:nvSpPr>
          <p:cNvPr id="15" name="Title 1">
            <a:extLst>
              <a:ext uri="{FF2B5EF4-FFF2-40B4-BE49-F238E27FC236}">
                <a16:creationId xmlns:a16="http://schemas.microsoft.com/office/drawing/2014/main" id="{D7F1ED91-20F3-6C45-B97B-320BA4DC48B7}"/>
              </a:ext>
            </a:extLst>
          </p:cNvPr>
          <p:cNvSpPr>
            <a:spLocks noGrp="1"/>
          </p:cNvSpPr>
          <p:nvPr>
            <p:ph type="title"/>
          </p:nvPr>
        </p:nvSpPr>
        <p:spPr>
          <a:xfrm>
            <a:off x="831850" y="1229360"/>
            <a:ext cx="7347646" cy="2558547"/>
          </a:xfrm>
        </p:spPr>
        <p:txBody>
          <a:bodyPr anchor="b">
            <a:normAutofit/>
          </a:bodyPr>
          <a:lstStyle>
            <a:lvl1pPr>
              <a:defRPr sz="4400"/>
            </a:lvl1pPr>
          </a:lstStyle>
          <a:p>
            <a:r>
              <a:rPr lang="en-US"/>
              <a:t>Click to edit Master title style</a:t>
            </a:r>
            <a:endParaRPr lang="en-US" dirty="0"/>
          </a:p>
        </p:txBody>
      </p:sp>
      <p:sp>
        <p:nvSpPr>
          <p:cNvPr id="16" name="Text Placeholder 2">
            <a:extLst>
              <a:ext uri="{FF2B5EF4-FFF2-40B4-BE49-F238E27FC236}">
                <a16:creationId xmlns:a16="http://schemas.microsoft.com/office/drawing/2014/main" id="{ACAD05E5-D687-604F-9665-B43A8F5A0F15}"/>
              </a:ext>
            </a:extLst>
          </p:cNvPr>
          <p:cNvSpPr>
            <a:spLocks noGrp="1"/>
          </p:cNvSpPr>
          <p:nvPr>
            <p:ph type="body" idx="1"/>
          </p:nvPr>
        </p:nvSpPr>
        <p:spPr>
          <a:xfrm>
            <a:off x="831850" y="3814895"/>
            <a:ext cx="733679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1" name="Picture 10" descr="UK Data Service logo">
            <a:extLst>
              <a:ext uri="{FF2B5EF4-FFF2-40B4-BE49-F238E27FC236}">
                <a16:creationId xmlns:a16="http://schemas.microsoft.com/office/drawing/2014/main" id="{156298A7-4C3C-BA4C-97D4-F2F510C5A17A}"/>
              </a:ext>
            </a:extLst>
          </p:cNvPr>
          <p:cNvPicPr>
            <a:picLocks noChangeAspect="1"/>
          </p:cNvPicPr>
          <p:nvPr userDrawn="1"/>
        </p:nvPicPr>
        <p:blipFill>
          <a:blip r:embed="rId3"/>
          <a:stretch>
            <a:fillRect/>
          </a:stretch>
        </p:blipFill>
        <p:spPr>
          <a:xfrm>
            <a:off x="599440" y="182880"/>
            <a:ext cx="3101521" cy="1059831"/>
          </a:xfrm>
          <a:prstGeom prst="rect">
            <a:avLst/>
          </a:prstGeom>
        </p:spPr>
      </p:pic>
      <p:sp>
        <p:nvSpPr>
          <p:cNvPr id="4" name="Date Placeholder 3">
            <a:extLst>
              <a:ext uri="{FF2B5EF4-FFF2-40B4-BE49-F238E27FC236}">
                <a16:creationId xmlns:a16="http://schemas.microsoft.com/office/drawing/2014/main" id="{576A7BAA-6633-ED49-B704-0C3C14CAA02E}"/>
              </a:ext>
            </a:extLst>
          </p:cNvPr>
          <p:cNvSpPr>
            <a:spLocks noGrp="1"/>
          </p:cNvSpPr>
          <p:nvPr>
            <p:ph type="dt" sz="half" idx="10"/>
          </p:nvPr>
        </p:nvSpPr>
        <p:spPr/>
        <p:txBody>
          <a:bodyPr/>
          <a:lstStyle/>
          <a:p>
            <a:fld id="{B215A42F-436F-F945-AF86-C545F1275288}" type="datetime1">
              <a:rPr lang="en-GB" smtClean="0"/>
              <a:t>25/03/2025</a:t>
            </a:fld>
            <a:endParaRPr lang="en-US" dirty="0"/>
          </a:p>
        </p:txBody>
      </p:sp>
      <p:sp>
        <p:nvSpPr>
          <p:cNvPr id="5" name="Footer Placeholder 4">
            <a:extLst>
              <a:ext uri="{FF2B5EF4-FFF2-40B4-BE49-F238E27FC236}">
                <a16:creationId xmlns:a16="http://schemas.microsoft.com/office/drawing/2014/main" id="{BFAB7BBB-4F97-4945-8A6E-B312377E7D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4C29CD-B531-3345-9F02-2BBEC37AF461}"/>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37595621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text block (No-colour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13409"/>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24001"/>
            <a:ext cx="9977438" cy="32209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descr="&quot; &quot;">
            <a:extLst>
              <a:ext uri="{FF2B5EF4-FFF2-40B4-BE49-F238E27FC236}">
                <a16:creationId xmlns:a16="http://schemas.microsoft.com/office/drawing/2014/main" id="{5E49A4A5-C4C1-5D41-BB01-2986D21171C3}"/>
              </a:ext>
            </a:extLst>
          </p:cNvPr>
          <p:cNvPicPr>
            <a:picLocks noChangeAspect="1"/>
          </p:cNvPicPr>
          <p:nvPr userDrawn="1"/>
        </p:nvPicPr>
        <p:blipFill>
          <a:blip r:embed="rId2"/>
          <a:stretch>
            <a:fillRect/>
          </a:stretch>
        </p:blipFill>
        <p:spPr>
          <a:xfrm>
            <a:off x="8610600" y="3099873"/>
            <a:ext cx="3594462" cy="3594462"/>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25/03/2025</a:t>
            </a:fld>
            <a:endParaRPr lang="en-US" dirty="0"/>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4042561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ingle text block (Colour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38123"/>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48713"/>
            <a:ext cx="8843682" cy="406545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dirty="0"/>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25/03/2025</a:t>
            </a:fld>
            <a:endParaRPr lang="en-US" dirty="0"/>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dirty="0"/>
          </a:p>
        </p:txBody>
      </p:sp>
      <p:pic>
        <p:nvPicPr>
          <p:cNvPr id="11" name="Picture 10" descr="&quot; &quot;">
            <a:extLst>
              <a:ext uri="{FF2B5EF4-FFF2-40B4-BE49-F238E27FC236}">
                <a16:creationId xmlns:a16="http://schemas.microsoft.com/office/drawing/2014/main" id="{96E4B558-0EB5-6F40-AF8C-7DF31DEF437A}"/>
              </a:ext>
            </a:extLst>
          </p:cNvPr>
          <p:cNvPicPr>
            <a:picLocks noChangeAspect="1"/>
          </p:cNvPicPr>
          <p:nvPr userDrawn="1"/>
        </p:nvPicPr>
        <p:blipFill>
          <a:blip r:embed="rId2"/>
          <a:stretch>
            <a:fillRect/>
          </a:stretch>
        </p:blipFill>
        <p:spPr>
          <a:xfrm>
            <a:off x="7112000" y="1223011"/>
            <a:ext cx="5080000" cy="6350000"/>
          </a:xfrm>
          <a:prstGeom prst="rect">
            <a:avLst/>
          </a:prstGeom>
        </p:spPr>
      </p:pic>
    </p:spTree>
    <p:extLst>
      <p:ext uri="{BB962C8B-B14F-4D97-AF65-F5344CB8AC3E}">
        <p14:creationId xmlns:p14="http://schemas.microsoft.com/office/powerpoint/2010/main" val="3280349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text block (Small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38123"/>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40477"/>
            <a:ext cx="9977438" cy="42578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dirty="0"/>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25/03/2025</a:t>
            </a:fld>
            <a:endParaRPr lang="en-US" dirty="0"/>
          </a:p>
        </p:txBody>
      </p:sp>
      <p:pic>
        <p:nvPicPr>
          <p:cNvPr id="12" name="Picture 11">
            <a:extLst>
              <a:ext uri="{FF2B5EF4-FFF2-40B4-BE49-F238E27FC236}">
                <a16:creationId xmlns:a16="http://schemas.microsoft.com/office/drawing/2014/main" id="{8E568CA6-59BD-244B-9036-0C61FAFBFC2A}"/>
              </a:ext>
            </a:extLst>
          </p:cNvPr>
          <p:cNvPicPr>
            <a:picLocks noChangeAspect="1"/>
          </p:cNvPicPr>
          <p:nvPr userDrawn="1"/>
        </p:nvPicPr>
        <p:blipFill>
          <a:blip r:embed="rId2"/>
          <a:srcRect/>
          <a:stretch/>
        </p:blipFill>
        <p:spPr>
          <a:xfrm>
            <a:off x="10647926" y="5391304"/>
            <a:ext cx="1544074" cy="1930092"/>
          </a:xfrm>
          <a:prstGeom prst="rect">
            <a:avLst/>
          </a:prstGeom>
        </p:spPr>
      </p:pic>
    </p:spTree>
    <p:extLst>
      <p:ext uri="{BB962C8B-B14F-4D97-AF65-F5344CB8AC3E}">
        <p14:creationId xmlns:p14="http://schemas.microsoft.com/office/powerpoint/2010/main" val="391842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56283B-FAA3-0C45-8F69-C61CD2C68C0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2" name="Picture 11">
            <a:extLst>
              <a:ext uri="{FF2B5EF4-FFF2-40B4-BE49-F238E27FC236}">
                <a16:creationId xmlns:a16="http://schemas.microsoft.com/office/drawing/2014/main" id="{8D2BAFDA-3085-094D-8597-EA125B75D51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Chart Placeholder 2">
            <a:extLst>
              <a:ext uri="{FF2B5EF4-FFF2-40B4-BE49-F238E27FC236}">
                <a16:creationId xmlns:a16="http://schemas.microsoft.com/office/drawing/2014/main" id="{D7C0223E-760F-4543-BDE3-CA6F2E441259}"/>
              </a:ext>
            </a:extLst>
          </p:cNvPr>
          <p:cNvSpPr>
            <a:spLocks noGrp="1"/>
          </p:cNvSpPr>
          <p:nvPr>
            <p:ph type="chart" sz="quarter" idx="13" hasCustomPrompt="1"/>
          </p:nvPr>
        </p:nvSpPr>
        <p:spPr>
          <a:xfrm>
            <a:off x="838200" y="1498600"/>
            <a:ext cx="7315200" cy="4484687"/>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mtClean="0">
                <a:effectLs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Double click the icon to add and edit charts. Use suitable brand colours to change the chart’s appearance. Use black or purple colour (</a:t>
            </a:r>
            <a:r>
              <a:rPr lang="en-GB" dirty="0">
                <a:solidFill>
                  <a:srgbClr val="222221"/>
                </a:solidFill>
                <a:effectLst/>
                <a:latin typeface="Helvetica" pitchFamily="2" charset="0"/>
              </a:rPr>
              <a:t>#702082) for all text. Refer to theme and our brand guide for more colours.</a:t>
            </a:r>
          </a:p>
          <a:p>
            <a:endParaRPr lang="en-US" dirty="0"/>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BC2AF70C-7487-5D49-97F3-B37681DB2E7A}" type="datetime1">
              <a:rPr lang="en-GB" smtClean="0"/>
              <a:t>25/03/2025</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432745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85E4F7-9E26-F444-BDD5-B54AD9B3559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179C323-C234-3B4B-AC17-6AE6E504560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4" name="Table Placeholder 3">
            <a:extLst>
              <a:ext uri="{FF2B5EF4-FFF2-40B4-BE49-F238E27FC236}">
                <a16:creationId xmlns:a16="http://schemas.microsoft.com/office/drawing/2014/main" id="{3F149F08-6749-4F49-BA62-07A1E155EC2B}"/>
              </a:ext>
            </a:extLst>
          </p:cNvPr>
          <p:cNvSpPr>
            <a:spLocks noGrp="1"/>
          </p:cNvSpPr>
          <p:nvPr>
            <p:ph type="tbl" sz="quarter" idx="13" hasCustomPrompt="1"/>
          </p:nvPr>
        </p:nvSpPr>
        <p:spPr>
          <a:xfrm>
            <a:off x="838200" y="1498600"/>
            <a:ext cx="9977438" cy="381952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Double click icon to design your table. Use black or purple colour (</a:t>
            </a:r>
            <a:r>
              <a:rPr lang="en-GB" dirty="0">
                <a:solidFill>
                  <a:srgbClr val="222221"/>
                </a:solidFill>
                <a:effectLst/>
                <a:latin typeface="Helvetica" pitchFamily="2" charset="0"/>
              </a:rPr>
              <a:t>#702082) for all text. Refer to theme and our brand guide for more colours.</a:t>
            </a:r>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98024559-C37D-F943-A0B6-3EDAAF776624}" type="datetime1">
              <a:rPr lang="en-GB" smtClean="0"/>
              <a:t>25/03/2025</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66935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85E4F7-9E26-F444-BDD5-B54AD9B3559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179C323-C234-3B4B-AC17-6AE6E504560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98024559-C37D-F943-A0B6-3EDAAF776624}" type="datetime1">
              <a:rPr lang="en-GB" smtClean="0"/>
              <a:t>25/03/2025</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
        <p:nvSpPr>
          <p:cNvPr id="11" name="SmartArt Placeholder 3"/>
          <p:cNvSpPr>
            <a:spLocks noGrp="1"/>
          </p:cNvSpPr>
          <p:nvPr>
            <p:ph type="dgm" sz="quarter" idx="13"/>
          </p:nvPr>
        </p:nvSpPr>
        <p:spPr>
          <a:xfrm>
            <a:off x="838200" y="1773238"/>
            <a:ext cx="9424988" cy="3600450"/>
          </a:xfrm>
        </p:spPr>
        <p:txBody>
          <a:bodyPr/>
          <a:lstStyle/>
          <a:p>
            <a:r>
              <a:rPr lang="en-US" dirty="0"/>
              <a:t>Click icon to add SmartArt graphic</a:t>
            </a:r>
            <a:endParaRPr lang="en-GB" dirty="0"/>
          </a:p>
        </p:txBody>
      </p:sp>
    </p:spTree>
    <p:extLst>
      <p:ext uri="{BB962C8B-B14F-4D97-AF65-F5344CB8AC3E}">
        <p14:creationId xmlns:p14="http://schemas.microsoft.com/office/powerpoint/2010/main" val="92837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neric Text &amp; Imag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F05234C-2ACE-284E-9BC2-36AD230EE50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160000" y="1818000"/>
            <a:ext cx="4032000" cy="5040000"/>
          </a:xfrm>
          <a:prstGeom prst="rect">
            <a:avLst/>
          </a:prstGeom>
        </p:spPr>
      </p:pic>
      <p:sp>
        <p:nvSpPr>
          <p:cNvPr id="2" name="Title 1">
            <a:extLst>
              <a:ext uri="{FF2B5EF4-FFF2-40B4-BE49-F238E27FC236}">
                <a16:creationId xmlns:a16="http://schemas.microsoft.com/office/drawing/2014/main" id="{0A51BE7A-0162-E341-B254-C9EBCDF7DC93}"/>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62430BE4-70A3-6545-9DF6-33845DC86CAB}"/>
              </a:ext>
            </a:extLst>
          </p:cNvPr>
          <p:cNvSpPr>
            <a:spLocks noGrp="1"/>
          </p:cNvSpPr>
          <p:nvPr>
            <p:ph idx="1"/>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colour image for ‘impact’ content.</a:t>
            </a:r>
          </a:p>
          <a:p>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9059AB2C-4B99-BA49-A1DA-3174DB9E16C4}" type="datetime1">
              <a:rPr lang="en-GB" smtClean="0"/>
              <a:t>25/03/2025</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217055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eneric/Impact Text &amp; Image 2">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1B5E875-B60A-AE45-B59D-5F3A83B9175D}"/>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colour image for ‘impact’ content.</a:t>
            </a:r>
          </a:p>
          <a:p>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9059AB2C-4B99-BA49-A1DA-3174DB9E16C4}" type="datetime1">
              <a:rPr lang="en-GB" smtClean="0"/>
              <a:t>25/03/2025</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dirty="0"/>
          </a:p>
        </p:txBody>
      </p:sp>
      <p:pic>
        <p:nvPicPr>
          <p:cNvPr id="17" name="Picture 16">
            <a:extLst>
              <a:ext uri="{FF2B5EF4-FFF2-40B4-BE49-F238E27FC236}">
                <a16:creationId xmlns:a16="http://schemas.microsoft.com/office/drawing/2014/main" id="{FDA96812-C596-B049-AAB8-93457EF6B8F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Tree>
    <p:extLst>
      <p:ext uri="{BB962C8B-B14F-4D97-AF65-F5344CB8AC3E}">
        <p14:creationId xmlns:p14="http://schemas.microsoft.com/office/powerpoint/2010/main" val="4031055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ic Text &amp; Image 2">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B6D3317-D90B-EF49-866A-F478D6494A08}"/>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3" name="Picture 12">
            <a:extLst>
              <a:ext uri="{FF2B5EF4-FFF2-40B4-BE49-F238E27FC236}">
                <a16:creationId xmlns:a16="http://schemas.microsoft.com/office/drawing/2014/main" id="{528D9441-422C-3640-820A-48711927143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160000" y="1818000"/>
            <a:ext cx="4032000" cy="5040000"/>
          </a:xfrm>
          <a:prstGeom prst="rect">
            <a:avLst/>
          </a:prstGeom>
        </p:spPr>
      </p:pic>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2400"/>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colour image for ‘impact’ content.</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EFE0CEC1-651B-7546-AFA1-0AE5803C80CE}" type="datetime1">
              <a:rPr lang="en-GB" smtClean="0"/>
              <a:t>25/03/2025</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673671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ic/Impact Text &amp; Image 3">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BCBE07B-4D26-5540-BEE8-6A38DAFED008}"/>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6" name="Picture 15">
            <a:extLst>
              <a:ext uri="{FF2B5EF4-FFF2-40B4-BE49-F238E27FC236}">
                <a16:creationId xmlns:a16="http://schemas.microsoft.com/office/drawing/2014/main" id="{BDDACAEE-DC94-BB45-B780-0A68123536C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2400"/>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colour image for ‘impact’ content.</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EFE0CEC1-651B-7546-AFA1-0AE5803C80CE}" type="datetime1">
              <a:rPr lang="en-GB" smtClean="0"/>
              <a:t>25/03/2025</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82286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ic Flow Chart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 uri="{C183D7F6-B498-43B3-948B-1728B52AA6E4}">
                <adec:decorative xmlns:adec="http://schemas.microsoft.com/office/drawing/2017/decorative" val="1"/>
              </a:ext>
            </a:extLst>
          </p:cNvPr>
          <p:cNvCxnSpPr>
            <a:cxnSpLocks/>
          </p:cNvCxnSpPr>
          <p:nvPr userDrawn="1"/>
        </p:nvCxnSpPr>
        <p:spPr>
          <a:xfrm>
            <a:off x="2913682" y="3617843"/>
            <a:ext cx="9288981"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DBD6C3D8-F4FB-0748-80D9-9B0C2AE54EA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21" name="Title 1">
            <a:extLst>
              <a:ext uri="{FF2B5EF4-FFF2-40B4-BE49-F238E27FC236}">
                <a16:creationId xmlns:a16="http://schemas.microsoft.com/office/drawing/2014/main" id="{3EA6D41D-BD33-514C-80EA-5E51B030E26E}"/>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199" y="1960844"/>
            <a:ext cx="2369457"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1">
            <a:extLst>
              <a:ext uri="{FF2B5EF4-FFF2-40B4-BE49-F238E27FC236}">
                <a16:creationId xmlns:a16="http://schemas.microsoft.com/office/drawing/2014/main" id="{5229882F-8E60-DC4E-B829-E40C3B79068A}"/>
              </a:ext>
            </a:extLst>
          </p:cNvPr>
          <p:cNvSpPr txBox="1">
            <a:spLocks noChangeAspect="1"/>
          </p:cNvSpPr>
          <p:nvPr userDrawn="1"/>
        </p:nvSpPr>
        <p:spPr>
          <a:xfrm>
            <a:off x="3440291" y="3257843"/>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1</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4443757" y="1960844"/>
            <a:ext cx="2370113"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2">
            <a:extLst>
              <a:ext uri="{FF2B5EF4-FFF2-40B4-BE49-F238E27FC236}">
                <a16:creationId xmlns:a16="http://schemas.microsoft.com/office/drawing/2014/main" id="{FEC23411-C866-AD45-97DB-A8500AA6A094}"/>
              </a:ext>
            </a:extLst>
          </p:cNvPr>
          <p:cNvSpPr txBox="1">
            <a:spLocks/>
          </p:cNvSpPr>
          <p:nvPr userDrawn="1"/>
        </p:nvSpPr>
        <p:spPr>
          <a:xfrm>
            <a:off x="7041271" y="3257843"/>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2</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8042227" y="1960844"/>
            <a:ext cx="2361661"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Box 18" descr="3">
            <a:extLst>
              <a:ext uri="{FF2B5EF4-FFF2-40B4-BE49-F238E27FC236}">
                <a16:creationId xmlns:a16="http://schemas.microsoft.com/office/drawing/2014/main" id="{A666CD40-405E-8F48-BB3F-139D673BAC5B}"/>
              </a:ext>
            </a:extLst>
          </p:cNvPr>
          <p:cNvSpPr txBox="1">
            <a:spLocks/>
          </p:cNvSpPr>
          <p:nvPr userDrawn="1"/>
        </p:nvSpPr>
        <p:spPr>
          <a:xfrm>
            <a:off x="10633800" y="3275678"/>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3</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0715BF9A-A25A-9E44-AC24-21CF2156EB06}" type="datetime1">
              <a:rPr lang="en-GB" smtClean="0"/>
              <a:t>25/03/2025</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2501938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neric Flow Chart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 uri="{C183D7F6-B498-43B3-948B-1728B52AA6E4}">
                <adec:decorative xmlns:adec="http://schemas.microsoft.com/office/drawing/2017/decorative" val="1"/>
              </a:ext>
            </a:extLst>
          </p:cNvPr>
          <p:cNvCxnSpPr>
            <a:cxnSpLocks/>
          </p:cNvCxnSpPr>
          <p:nvPr userDrawn="1"/>
        </p:nvCxnSpPr>
        <p:spPr>
          <a:xfrm>
            <a:off x="-50800" y="3617843"/>
            <a:ext cx="12253463"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AE12F76-1376-6D42-B2AA-7CB3A9664C0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21" name="Title 1">
            <a:extLst>
              <a:ext uri="{FF2B5EF4-FFF2-40B4-BE49-F238E27FC236}">
                <a16:creationId xmlns:a16="http://schemas.microsoft.com/office/drawing/2014/main" id="{867A9403-DB04-8348-B31B-339D7FB807C9}"/>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199" y="1960844"/>
            <a:ext cx="2369457"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3">
            <a:extLst>
              <a:ext uri="{FF2B5EF4-FFF2-40B4-BE49-F238E27FC236}">
                <a16:creationId xmlns:a16="http://schemas.microsoft.com/office/drawing/2014/main" id="{5229882F-8E60-DC4E-B829-E40C3B79068A}"/>
              </a:ext>
            </a:extLst>
          </p:cNvPr>
          <p:cNvSpPr txBox="1">
            <a:spLocks noChangeAspect="1"/>
          </p:cNvSpPr>
          <p:nvPr userDrawn="1"/>
        </p:nvSpPr>
        <p:spPr>
          <a:xfrm>
            <a:off x="3440291" y="3264220"/>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4</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4443757" y="1960844"/>
            <a:ext cx="2370113"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4">
            <a:extLst>
              <a:ext uri="{FF2B5EF4-FFF2-40B4-BE49-F238E27FC236}">
                <a16:creationId xmlns:a16="http://schemas.microsoft.com/office/drawing/2014/main" id="{FEC23411-C866-AD45-97DB-A8500AA6A094}"/>
              </a:ext>
            </a:extLst>
          </p:cNvPr>
          <p:cNvSpPr txBox="1">
            <a:spLocks noChangeAspect="1"/>
          </p:cNvSpPr>
          <p:nvPr userDrawn="1"/>
        </p:nvSpPr>
        <p:spPr>
          <a:xfrm>
            <a:off x="7041271" y="3264220"/>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5</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8042227" y="1960844"/>
            <a:ext cx="2361661"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Box 18" descr="5">
            <a:extLst>
              <a:ext uri="{FF2B5EF4-FFF2-40B4-BE49-F238E27FC236}">
                <a16:creationId xmlns:a16="http://schemas.microsoft.com/office/drawing/2014/main" id="{A666CD40-405E-8F48-BB3F-139D673BAC5B}"/>
              </a:ext>
            </a:extLst>
          </p:cNvPr>
          <p:cNvSpPr txBox="1">
            <a:spLocks/>
          </p:cNvSpPr>
          <p:nvPr userDrawn="1"/>
        </p:nvSpPr>
        <p:spPr>
          <a:xfrm>
            <a:off x="10746535" y="3264220"/>
            <a:ext cx="7236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6</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4503D537-DB89-2741-879E-E6FBC377CB7F}" type="datetime1">
              <a:rPr lang="en-GB" smtClean="0"/>
              <a:t>25/03/2025</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908249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neric Flow Chart 3">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Lst>
          </p:cNvPr>
          <p:cNvCxnSpPr>
            <a:cxnSpLocks/>
          </p:cNvCxnSpPr>
          <p:nvPr userDrawn="1"/>
        </p:nvCxnSpPr>
        <p:spPr>
          <a:xfrm>
            <a:off x="0" y="3617843"/>
            <a:ext cx="11036591"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53365D08-9FBB-4142-93B8-0502CDFD984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9" name="Title 1">
            <a:extLst>
              <a:ext uri="{FF2B5EF4-FFF2-40B4-BE49-F238E27FC236}">
                <a16:creationId xmlns:a16="http://schemas.microsoft.com/office/drawing/2014/main" id="{A783AA5C-25E9-1D47-A098-CB8BECAF4201}"/>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21" name="TextBox 20" descr="4">
            <a:extLst>
              <a:ext uri="{FF2B5EF4-FFF2-40B4-BE49-F238E27FC236}">
                <a16:creationId xmlns:a16="http://schemas.microsoft.com/office/drawing/2014/main" id="{402C4869-86BF-854E-91B5-2F8215766C1F}"/>
              </a:ext>
            </a:extLst>
          </p:cNvPr>
          <p:cNvSpPr txBox="1">
            <a:spLocks/>
          </p:cNvSpPr>
          <p:nvPr userDrawn="1"/>
        </p:nvSpPr>
        <p:spPr>
          <a:xfrm>
            <a:off x="795409" y="3261755"/>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4</a:t>
            </a:r>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1773663" y="1960844"/>
            <a:ext cx="2369457"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5">
            <a:extLst>
              <a:ext uri="{FF2B5EF4-FFF2-40B4-BE49-F238E27FC236}">
                <a16:creationId xmlns:a16="http://schemas.microsoft.com/office/drawing/2014/main" id="{5229882F-8E60-DC4E-B829-E40C3B79068A}"/>
              </a:ext>
            </a:extLst>
          </p:cNvPr>
          <p:cNvSpPr txBox="1">
            <a:spLocks/>
          </p:cNvSpPr>
          <p:nvPr userDrawn="1"/>
        </p:nvSpPr>
        <p:spPr>
          <a:xfrm>
            <a:off x="4405429" y="3243612"/>
            <a:ext cx="7236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5</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5382573" y="1960844"/>
            <a:ext cx="2370113"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6">
            <a:extLst>
              <a:ext uri="{FF2B5EF4-FFF2-40B4-BE49-F238E27FC236}">
                <a16:creationId xmlns:a16="http://schemas.microsoft.com/office/drawing/2014/main" id="{FEC23411-C866-AD45-97DB-A8500AA6A094}"/>
              </a:ext>
            </a:extLst>
          </p:cNvPr>
          <p:cNvSpPr txBox="1">
            <a:spLocks/>
          </p:cNvSpPr>
          <p:nvPr userDrawn="1"/>
        </p:nvSpPr>
        <p:spPr>
          <a:xfrm>
            <a:off x="8020801" y="3243612"/>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6</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9007581" y="1960844"/>
            <a:ext cx="2361661"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A4096729-12C7-6847-AF20-30EC9E9095B0}" type="datetime1">
              <a:rPr lang="en-GB" smtClean="0"/>
              <a:t>25/03/2025</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4160475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neric/Impact Two Colum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26A9C47-FC13-6448-9F53-7E11444CCFFD}"/>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6" name="Picture 15">
            <a:extLst>
              <a:ext uri="{FF2B5EF4-FFF2-40B4-BE49-F238E27FC236}">
                <a16:creationId xmlns:a16="http://schemas.microsoft.com/office/drawing/2014/main" id="{C5878313-77FD-8244-8818-E61634B962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8A0C2EC8-81AB-2648-BD99-8F3BC31361FC}"/>
              </a:ext>
            </a:extLst>
          </p:cNvPr>
          <p:cNvSpPr>
            <a:spLocks noGrp="1"/>
          </p:cNvSpPr>
          <p:nvPr>
            <p:ph idx="14"/>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4B89A0-27EB-7D49-A1FB-0A24F43DEDB3}"/>
              </a:ext>
            </a:extLst>
          </p:cNvPr>
          <p:cNvSpPr>
            <a:spLocks noGrp="1"/>
          </p:cNvSpPr>
          <p:nvPr>
            <p:ph sz="half" idx="2"/>
          </p:nvPr>
        </p:nvSpPr>
        <p:spPr>
          <a:xfrm>
            <a:off x="6309360" y="147304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01026011-5817-4C4F-8C54-ED4A8F32D78D}" type="datetime1">
              <a:rPr lang="en-GB" smtClean="0"/>
              <a:t>25/03/2025</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3556566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neric/Impact Two Column 2">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0337DCC-087C-EF4C-B483-4BDDB150609F}"/>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7" name="Picture 16">
            <a:extLst>
              <a:ext uri="{FF2B5EF4-FFF2-40B4-BE49-F238E27FC236}">
                <a16:creationId xmlns:a16="http://schemas.microsoft.com/office/drawing/2014/main" id="{21502FDC-D3BB-9B41-8939-2A314D1D487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Text Placeholder 2">
            <a:extLst>
              <a:ext uri="{FF2B5EF4-FFF2-40B4-BE49-F238E27FC236}">
                <a16:creationId xmlns:a16="http://schemas.microsoft.com/office/drawing/2014/main" id="{2FDD5734-76C8-6E43-990B-FACD1199D39C}"/>
              </a:ext>
            </a:extLst>
          </p:cNvPr>
          <p:cNvSpPr>
            <a:spLocks noGrp="1"/>
          </p:cNvSpPr>
          <p:nvPr>
            <p:ph type="body" idx="1"/>
          </p:nvPr>
        </p:nvSpPr>
        <p:spPr>
          <a:xfrm>
            <a:off x="839789" y="1462549"/>
            <a:ext cx="5042852"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Content Placeholder 2">
            <a:extLst>
              <a:ext uri="{FF2B5EF4-FFF2-40B4-BE49-F238E27FC236}">
                <a16:creationId xmlns:a16="http://schemas.microsoft.com/office/drawing/2014/main" id="{D2049980-D938-5240-A9B1-A7B9C08A3FD7}"/>
              </a:ext>
            </a:extLst>
          </p:cNvPr>
          <p:cNvSpPr>
            <a:spLocks noGrp="1"/>
          </p:cNvSpPr>
          <p:nvPr>
            <p:ph idx="14"/>
          </p:nvPr>
        </p:nvSpPr>
        <p:spPr>
          <a:xfrm>
            <a:off x="838200" y="2540580"/>
            <a:ext cx="5044440" cy="33272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694AF8A-80DC-4A40-A902-B667F289330F}"/>
              </a:ext>
            </a:extLst>
          </p:cNvPr>
          <p:cNvSpPr>
            <a:spLocks noGrp="1"/>
          </p:cNvSpPr>
          <p:nvPr>
            <p:ph type="body" sz="quarter" idx="3"/>
          </p:nvPr>
        </p:nvSpPr>
        <p:spPr>
          <a:xfrm>
            <a:off x="6309360" y="1462549"/>
            <a:ext cx="5046028"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5" name="Content Placeholder 3">
            <a:extLst>
              <a:ext uri="{FF2B5EF4-FFF2-40B4-BE49-F238E27FC236}">
                <a16:creationId xmlns:a16="http://schemas.microsoft.com/office/drawing/2014/main" id="{1FFC97D4-D179-AC49-9CD5-C230CF63DF32}"/>
              </a:ext>
            </a:extLst>
          </p:cNvPr>
          <p:cNvSpPr>
            <a:spLocks noGrp="1"/>
          </p:cNvSpPr>
          <p:nvPr>
            <p:ph sz="half" idx="2"/>
          </p:nvPr>
        </p:nvSpPr>
        <p:spPr>
          <a:xfrm>
            <a:off x="6309360" y="2554150"/>
            <a:ext cx="5044440" cy="33272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D7CB24B-B261-464F-8701-7A7D30D33A55}"/>
              </a:ext>
            </a:extLst>
          </p:cNvPr>
          <p:cNvSpPr>
            <a:spLocks noGrp="1"/>
          </p:cNvSpPr>
          <p:nvPr>
            <p:ph type="dt" sz="half" idx="10"/>
          </p:nvPr>
        </p:nvSpPr>
        <p:spPr/>
        <p:txBody>
          <a:bodyPr/>
          <a:lstStyle/>
          <a:p>
            <a:fld id="{57AD4DEB-400B-2F47-8EA9-BED2FF45862A}" type="datetime1">
              <a:rPr lang="en-GB" smtClean="0"/>
              <a:t>25/03/2025</a:t>
            </a:fld>
            <a:endParaRPr lang="en-US" dirty="0"/>
          </a:p>
        </p:txBody>
      </p:sp>
      <p:sp>
        <p:nvSpPr>
          <p:cNvPr id="8" name="Footer Placeholder 7">
            <a:extLst>
              <a:ext uri="{FF2B5EF4-FFF2-40B4-BE49-F238E27FC236}">
                <a16:creationId xmlns:a16="http://schemas.microsoft.com/office/drawing/2014/main" id="{D77D488B-CF03-CF4C-AC0D-CE28BE91751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EFEA418-9509-2546-A306-76691545CF90}"/>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3530232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neric/Impact 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BF8616-2073-4D43-96DD-F449E93AA9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25/03/2025</a:t>
            </a:fld>
            <a:endParaRPr lang="en-US" dirty="0"/>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dirty="0"/>
          </a:p>
        </p:txBody>
      </p:sp>
      <p:sp>
        <p:nvSpPr>
          <p:cNvPr id="9" name="Title 1">
            <a:extLst>
              <a:ext uri="{FF2B5EF4-FFF2-40B4-BE49-F238E27FC236}">
                <a16:creationId xmlns:a16="http://schemas.microsoft.com/office/drawing/2014/main" id="{75F5B6C1-7363-7845-84D2-65178D7ACEAF}"/>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Tree>
    <p:extLst>
      <p:ext uri="{BB962C8B-B14F-4D97-AF65-F5344CB8AC3E}">
        <p14:creationId xmlns:p14="http://schemas.microsoft.com/office/powerpoint/2010/main" val="1771265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eneric/Impact Two Column Imag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171A6C3-7214-5D45-B4C8-B6981E6ED0EA}"/>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9054E92-8F01-F54E-8278-480D5601F5A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1" name="Picture Placeholder 2">
            <a:extLst>
              <a:ext uri="{FF2B5EF4-FFF2-40B4-BE49-F238E27FC236}">
                <a16:creationId xmlns:a16="http://schemas.microsoft.com/office/drawing/2014/main" id="{E2730E72-8D0C-9849-B689-B4BEB07099DE}"/>
              </a:ext>
            </a:extLst>
          </p:cNvPr>
          <p:cNvSpPr>
            <a:spLocks noGrp="1"/>
          </p:cNvSpPr>
          <p:nvPr>
            <p:ph type="pic" idx="14"/>
          </p:nvPr>
        </p:nvSpPr>
        <p:spPr>
          <a:xfrm>
            <a:off x="838201" y="1463040"/>
            <a:ext cx="5044440" cy="3362960"/>
          </a:xfrm>
          <a:prstGeom prst="roundRect">
            <a:avLst>
              <a:gd name="adj" fmla="val 2736"/>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3">
            <a:extLst>
              <a:ext uri="{FF2B5EF4-FFF2-40B4-BE49-F238E27FC236}">
                <a16:creationId xmlns:a16="http://schemas.microsoft.com/office/drawing/2014/main" id="{70287752-A3D4-354A-80FC-B04FFE1BC6F4}"/>
              </a:ext>
            </a:extLst>
          </p:cNvPr>
          <p:cNvSpPr>
            <a:spLocks noGrp="1"/>
          </p:cNvSpPr>
          <p:nvPr>
            <p:ph type="body" sz="half" idx="2"/>
          </p:nvPr>
        </p:nvSpPr>
        <p:spPr>
          <a:xfrm>
            <a:off x="839788" y="5150923"/>
            <a:ext cx="5042853" cy="688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 name="Picture Placeholder 2">
            <a:extLst>
              <a:ext uri="{FF2B5EF4-FFF2-40B4-BE49-F238E27FC236}">
                <a16:creationId xmlns:a16="http://schemas.microsoft.com/office/drawing/2014/main" id="{D51B0398-8716-8F4A-97F7-95F84FB5CA3A}"/>
              </a:ext>
            </a:extLst>
          </p:cNvPr>
          <p:cNvSpPr>
            <a:spLocks noGrp="1"/>
          </p:cNvSpPr>
          <p:nvPr>
            <p:ph type="pic" idx="13"/>
          </p:nvPr>
        </p:nvSpPr>
        <p:spPr>
          <a:xfrm>
            <a:off x="6309360" y="1463040"/>
            <a:ext cx="5044440" cy="3362960"/>
          </a:xfrm>
          <a:prstGeom prst="roundRect">
            <a:avLst>
              <a:gd name="adj" fmla="val 2736"/>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Text Placeholder 3">
            <a:extLst>
              <a:ext uri="{FF2B5EF4-FFF2-40B4-BE49-F238E27FC236}">
                <a16:creationId xmlns:a16="http://schemas.microsoft.com/office/drawing/2014/main" id="{CBB708B0-6D17-BC4F-A793-1D36B2137D90}"/>
              </a:ext>
            </a:extLst>
          </p:cNvPr>
          <p:cNvSpPr>
            <a:spLocks noGrp="1"/>
          </p:cNvSpPr>
          <p:nvPr>
            <p:ph type="body" sz="half" idx="15"/>
          </p:nvPr>
        </p:nvSpPr>
        <p:spPr>
          <a:xfrm>
            <a:off x="6309360" y="5150923"/>
            <a:ext cx="5085807" cy="688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2" name="Date Placeholder 1">
            <a:extLst>
              <a:ext uri="{FF2B5EF4-FFF2-40B4-BE49-F238E27FC236}">
                <a16:creationId xmlns:a16="http://schemas.microsoft.com/office/drawing/2014/main" id="{02822C03-EB4F-6C40-A1DC-FC28C5081126}"/>
              </a:ext>
            </a:extLst>
          </p:cNvPr>
          <p:cNvSpPr>
            <a:spLocks noGrp="1"/>
          </p:cNvSpPr>
          <p:nvPr>
            <p:ph type="dt" sz="half" idx="10"/>
          </p:nvPr>
        </p:nvSpPr>
        <p:spPr/>
        <p:txBody>
          <a:bodyPr/>
          <a:lstStyle/>
          <a:p>
            <a:fld id="{6B019124-9FEE-F749-B64E-9F79989DAC2E}" type="datetime1">
              <a:rPr lang="en-GB" smtClean="0"/>
              <a:t>25/03/2025</a:t>
            </a:fld>
            <a:endParaRPr lang="en-US" dirty="0"/>
          </a:p>
        </p:txBody>
      </p:sp>
      <p:sp>
        <p:nvSpPr>
          <p:cNvPr id="3" name="Footer Placeholder 2">
            <a:extLst>
              <a:ext uri="{FF2B5EF4-FFF2-40B4-BE49-F238E27FC236}">
                <a16:creationId xmlns:a16="http://schemas.microsoft.com/office/drawing/2014/main" id="{077AB214-15AA-D748-81F1-3058A17859E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A425E78-C9A1-1F43-B258-04C4C460ED07}"/>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926611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ic/Impact Text w/ Large Imag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D637F60-8147-E64A-B40D-2B0E76450DA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3" name="Picture 12">
            <a:extLst>
              <a:ext uri="{FF2B5EF4-FFF2-40B4-BE49-F238E27FC236}">
                <a16:creationId xmlns:a16="http://schemas.microsoft.com/office/drawing/2014/main" id="{1D3CC57A-08FB-2043-9F96-FEB3835CE5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E30400B8-1E22-FA40-8821-BF2BE615A391}"/>
              </a:ext>
            </a:extLst>
          </p:cNvPr>
          <p:cNvSpPr>
            <a:spLocks noGrp="1"/>
          </p:cNvSpPr>
          <p:nvPr>
            <p:ph idx="1"/>
          </p:nvPr>
        </p:nvSpPr>
        <p:spPr>
          <a:xfrm>
            <a:off x="838200" y="1463040"/>
            <a:ext cx="3981994" cy="41137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a:extLst>
              <a:ext uri="{FF2B5EF4-FFF2-40B4-BE49-F238E27FC236}">
                <a16:creationId xmlns:a16="http://schemas.microsoft.com/office/drawing/2014/main" id="{B1AA4212-F7CB-D54A-B323-E0607E7F2D43}"/>
              </a:ext>
            </a:extLst>
          </p:cNvPr>
          <p:cNvSpPr>
            <a:spLocks noGrp="1"/>
          </p:cNvSpPr>
          <p:nvPr>
            <p:ph type="pic" idx="13" hasCustomPrompt="1"/>
          </p:nvPr>
        </p:nvSpPr>
        <p:spPr>
          <a:xfrm>
            <a:off x="5183188" y="1463040"/>
            <a:ext cx="6170612" cy="4113741"/>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colour image for ‘impact’ content.</a:t>
            </a:r>
          </a:p>
          <a:p>
            <a:endParaRPr lang="en-US" dirty="0"/>
          </a:p>
        </p:txBody>
      </p:sp>
      <p:sp>
        <p:nvSpPr>
          <p:cNvPr id="5" name="Date Placeholder 4">
            <a:extLst>
              <a:ext uri="{FF2B5EF4-FFF2-40B4-BE49-F238E27FC236}">
                <a16:creationId xmlns:a16="http://schemas.microsoft.com/office/drawing/2014/main" id="{24E5832B-BD35-5546-BFD6-7A0897477F2A}"/>
              </a:ext>
            </a:extLst>
          </p:cNvPr>
          <p:cNvSpPr>
            <a:spLocks noGrp="1"/>
          </p:cNvSpPr>
          <p:nvPr>
            <p:ph type="dt" sz="half" idx="10"/>
          </p:nvPr>
        </p:nvSpPr>
        <p:spPr/>
        <p:txBody>
          <a:bodyPr/>
          <a:lstStyle/>
          <a:p>
            <a:fld id="{121B5539-A31E-E445-B370-3EE7B5028308}" type="datetime1">
              <a:rPr lang="en-GB" smtClean="0"/>
              <a:t>25/03/2025</a:t>
            </a:fld>
            <a:endParaRPr lang="en-US" dirty="0"/>
          </a:p>
        </p:txBody>
      </p:sp>
      <p:sp>
        <p:nvSpPr>
          <p:cNvPr id="6" name="Footer Placeholder 5">
            <a:extLst>
              <a:ext uri="{FF2B5EF4-FFF2-40B4-BE49-F238E27FC236}">
                <a16:creationId xmlns:a16="http://schemas.microsoft.com/office/drawing/2014/main" id="{12417B17-7C2F-CC4E-8479-ACD6C7D429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C452-7B7D-9941-880B-F88136874632}"/>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1791476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257F14C-28EB-D44F-835B-2A45258A3E7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40193" y="0"/>
            <a:ext cx="4140000" cy="4140000"/>
          </a:xfrm>
          <a:prstGeom prst="rect">
            <a:avLst/>
          </a:prstGeom>
        </p:spPr>
      </p:pic>
      <p:pic>
        <p:nvPicPr>
          <p:cNvPr id="15" name="Picture 14">
            <a:extLst>
              <a:ext uri="{FF2B5EF4-FFF2-40B4-BE49-F238E27FC236}">
                <a16:creationId xmlns:a16="http://schemas.microsoft.com/office/drawing/2014/main" id="{3DCBD7EA-7633-8544-82AA-792AA39D270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052000" y="2718000"/>
            <a:ext cx="4140000" cy="4140000"/>
          </a:xfrm>
          <a:prstGeom prst="rect">
            <a:avLst/>
          </a:prstGeom>
        </p:spPr>
      </p:pic>
      <p:sp>
        <p:nvSpPr>
          <p:cNvPr id="13" name="Title 1">
            <a:extLst>
              <a:ext uri="{FF2B5EF4-FFF2-40B4-BE49-F238E27FC236}">
                <a16:creationId xmlns:a16="http://schemas.microsoft.com/office/drawing/2014/main" id="{2278BD0B-2407-594E-B441-F29356308E5A}"/>
              </a:ext>
            </a:extLst>
          </p:cNvPr>
          <p:cNvSpPr>
            <a:spLocks noGrp="1"/>
          </p:cNvSpPr>
          <p:nvPr>
            <p:ph type="title"/>
          </p:nvPr>
        </p:nvSpPr>
        <p:spPr>
          <a:xfrm>
            <a:off x="831850" y="1240077"/>
            <a:ext cx="5264150" cy="2547830"/>
          </a:xfrm>
        </p:spPr>
        <p:txBody>
          <a:bodyPr anchor="b">
            <a:normAutofit/>
          </a:bodyPr>
          <a:lstStyle>
            <a:lvl1pPr>
              <a:defRPr sz="4400"/>
            </a:lvl1pPr>
          </a:lstStyle>
          <a:p>
            <a:r>
              <a:rPr lang="en-US"/>
              <a:t>Click to edit Master title style</a:t>
            </a:r>
            <a:endParaRPr lang="en-US" dirty="0"/>
          </a:p>
        </p:txBody>
      </p:sp>
      <p:sp>
        <p:nvSpPr>
          <p:cNvPr id="14" name="Text Placeholder 2">
            <a:extLst>
              <a:ext uri="{FF2B5EF4-FFF2-40B4-BE49-F238E27FC236}">
                <a16:creationId xmlns:a16="http://schemas.microsoft.com/office/drawing/2014/main" id="{3073C0B5-D10A-244A-A642-F2ECD8D216A4}"/>
              </a:ext>
            </a:extLst>
          </p:cNvPr>
          <p:cNvSpPr>
            <a:spLocks noGrp="1"/>
          </p:cNvSpPr>
          <p:nvPr>
            <p:ph type="body" idx="1" hasCustomPrompt="1"/>
          </p:nvPr>
        </p:nvSpPr>
        <p:spPr>
          <a:xfrm>
            <a:off x="831850" y="3814895"/>
            <a:ext cx="526415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Insert contact details [name, email]</a:t>
            </a:r>
          </a:p>
        </p:txBody>
      </p:sp>
      <p:pic>
        <p:nvPicPr>
          <p:cNvPr id="17" name="Logo" descr="UK Data Service logo">
            <a:extLst>
              <a:ext uri="{FF2B5EF4-FFF2-40B4-BE49-F238E27FC236}">
                <a16:creationId xmlns:a16="http://schemas.microsoft.com/office/drawing/2014/main" id="{0F76BA20-AA2B-7340-AC15-C4F4ACBB3B65}"/>
              </a:ext>
            </a:extLst>
          </p:cNvPr>
          <p:cNvPicPr>
            <a:picLocks noChangeAspect="1"/>
          </p:cNvPicPr>
          <p:nvPr userDrawn="1"/>
        </p:nvPicPr>
        <p:blipFill>
          <a:blip r:embed="rId4"/>
          <a:stretch>
            <a:fillRect/>
          </a:stretch>
        </p:blipFill>
        <p:spPr>
          <a:xfrm>
            <a:off x="599440" y="182880"/>
            <a:ext cx="3101521" cy="1059831"/>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45591B23-550B-D34F-BD1A-05839C075451}" type="datetime1">
              <a:rPr lang="en-GB" smtClean="0"/>
              <a:t>25/03/2025</a:t>
            </a:fld>
            <a:endParaRPr lang="en-US" dirty="0"/>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dirty="0"/>
          </a:p>
        </p:txBody>
      </p:sp>
      <p:pic>
        <p:nvPicPr>
          <p:cNvPr id="2" name="Picture 1" descr="UKRI Economic and Social Research Council logo">
            <a:extLst>
              <a:ext uri="{FF2B5EF4-FFF2-40B4-BE49-F238E27FC236}">
                <a16:creationId xmlns:a16="http://schemas.microsoft.com/office/drawing/2014/main" id="{4B507158-3B82-194A-35DB-20ABFAA3E315}"/>
              </a:ext>
            </a:extLst>
          </p:cNvPr>
          <p:cNvPicPr>
            <a:picLocks noChangeAspect="1"/>
          </p:cNvPicPr>
          <p:nvPr userDrawn="1"/>
        </p:nvPicPr>
        <p:blipFill>
          <a:blip r:embed="rId5"/>
          <a:stretch>
            <a:fillRect/>
          </a:stretch>
        </p:blipFill>
        <p:spPr>
          <a:xfrm>
            <a:off x="831851" y="5527040"/>
            <a:ext cx="2210353" cy="560520"/>
          </a:xfrm>
          <a:prstGeom prst="rect">
            <a:avLst/>
          </a:prstGeom>
        </p:spPr>
      </p:pic>
      <p:pic>
        <p:nvPicPr>
          <p:cNvPr id="6" name="Picture 5" descr="UKRI Medical Research Council logo">
            <a:extLst>
              <a:ext uri="{FF2B5EF4-FFF2-40B4-BE49-F238E27FC236}">
                <a16:creationId xmlns:a16="http://schemas.microsoft.com/office/drawing/2014/main" id="{1C34955F-DC77-C76B-87F5-1C82014E125E}"/>
              </a:ext>
            </a:extLst>
          </p:cNvPr>
          <p:cNvPicPr>
            <a:picLocks noChangeAspect="1"/>
          </p:cNvPicPr>
          <p:nvPr userDrawn="1"/>
        </p:nvPicPr>
        <p:blipFill>
          <a:blip r:embed="rId6"/>
          <a:srcRect/>
          <a:stretch/>
        </p:blipFill>
        <p:spPr>
          <a:xfrm>
            <a:off x="3306960" y="5527040"/>
            <a:ext cx="1681560" cy="560520"/>
          </a:xfrm>
          <a:prstGeom prst="rect">
            <a:avLst/>
          </a:prstGeom>
        </p:spPr>
      </p:pic>
    </p:spTree>
    <p:extLst>
      <p:ext uri="{BB962C8B-B14F-4D97-AF65-F5344CB8AC3E}">
        <p14:creationId xmlns:p14="http://schemas.microsoft.com/office/powerpoint/2010/main" val="1724626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278BD0B-2407-594E-B441-F29356308E5A}"/>
              </a:ext>
            </a:extLst>
          </p:cNvPr>
          <p:cNvSpPr>
            <a:spLocks noGrp="1"/>
          </p:cNvSpPr>
          <p:nvPr>
            <p:ph type="title"/>
          </p:nvPr>
        </p:nvSpPr>
        <p:spPr>
          <a:xfrm>
            <a:off x="831850" y="1252603"/>
            <a:ext cx="5264150" cy="2535304"/>
          </a:xfrm>
        </p:spPr>
        <p:txBody>
          <a:bodyPr anchor="b">
            <a:normAutofit/>
          </a:bodyPr>
          <a:lstStyle>
            <a:lvl1pPr>
              <a:defRPr sz="4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45591B23-550B-D34F-BD1A-05839C075451}" type="datetime1">
              <a:rPr lang="en-GB" smtClean="0"/>
              <a:t>25/03/2025</a:t>
            </a:fld>
            <a:endParaRPr lang="en-US" dirty="0"/>
          </a:p>
        </p:txBody>
      </p:sp>
      <p:pic>
        <p:nvPicPr>
          <p:cNvPr id="10" name="Logo" descr="UK Data Service logo">
            <a:extLst>
              <a:ext uri="{FF2B5EF4-FFF2-40B4-BE49-F238E27FC236}">
                <a16:creationId xmlns:a16="http://schemas.microsoft.com/office/drawing/2014/main" id="{7236A974-59D9-5341-B4B6-A118591D7A93}"/>
              </a:ext>
            </a:extLst>
          </p:cNvPr>
          <p:cNvPicPr>
            <a:picLocks noChangeAspect="1"/>
          </p:cNvPicPr>
          <p:nvPr userDrawn="1"/>
        </p:nvPicPr>
        <p:blipFill>
          <a:blip r:embed="rId2"/>
          <a:stretch>
            <a:fillRect/>
          </a:stretch>
        </p:blipFill>
        <p:spPr>
          <a:xfrm>
            <a:off x="599440" y="182880"/>
            <a:ext cx="3101521" cy="1059831"/>
          </a:xfrm>
          <a:prstGeom prst="rect">
            <a:avLst/>
          </a:prstGeom>
        </p:spPr>
      </p:pic>
      <p:sp>
        <p:nvSpPr>
          <p:cNvPr id="14" name="Text Placeholder 2">
            <a:extLst>
              <a:ext uri="{FF2B5EF4-FFF2-40B4-BE49-F238E27FC236}">
                <a16:creationId xmlns:a16="http://schemas.microsoft.com/office/drawing/2014/main" id="{3073C0B5-D10A-244A-A642-F2ECD8D216A4}"/>
              </a:ext>
            </a:extLst>
          </p:cNvPr>
          <p:cNvSpPr>
            <a:spLocks noGrp="1"/>
          </p:cNvSpPr>
          <p:nvPr>
            <p:ph type="body" idx="1"/>
          </p:nvPr>
        </p:nvSpPr>
        <p:spPr>
          <a:xfrm>
            <a:off x="831850" y="3814895"/>
            <a:ext cx="526415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4670014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B6CE-15A0-1F4C-8750-95EFE64645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3ABD98-971F-2E47-A3B1-7DF8D243597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3FDF4-2C51-0642-B47E-E9644E942529}"/>
              </a:ext>
            </a:extLst>
          </p:cNvPr>
          <p:cNvSpPr>
            <a:spLocks noGrp="1"/>
          </p:cNvSpPr>
          <p:nvPr>
            <p:ph type="dt" sz="half" idx="10"/>
          </p:nvPr>
        </p:nvSpPr>
        <p:spPr/>
        <p:txBody>
          <a:bodyPr/>
          <a:lstStyle/>
          <a:p>
            <a:fld id="{49289C17-556E-C046-A339-146F08853335}" type="datetime1">
              <a:rPr lang="en-GB" smtClean="0"/>
              <a:t>25/03/2025</a:t>
            </a:fld>
            <a:endParaRPr lang="en-US" dirty="0"/>
          </a:p>
        </p:txBody>
      </p:sp>
      <p:sp>
        <p:nvSpPr>
          <p:cNvPr id="5" name="Footer Placeholder 4">
            <a:extLst>
              <a:ext uri="{FF2B5EF4-FFF2-40B4-BE49-F238E27FC236}">
                <a16:creationId xmlns:a16="http://schemas.microsoft.com/office/drawing/2014/main" id="{419A1DE3-9B49-6A45-9086-4F82B8A461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3178811-6AAB-0544-B451-5714A93F500C}"/>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635740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704203-40B6-AD49-BABA-0F53D899F9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AD708B-2825-8A44-ADE7-0D8D0CFF2C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A64769-EEF7-A549-9639-8815B60030E5}"/>
              </a:ext>
            </a:extLst>
          </p:cNvPr>
          <p:cNvSpPr>
            <a:spLocks noGrp="1"/>
          </p:cNvSpPr>
          <p:nvPr>
            <p:ph type="dt" sz="half" idx="10"/>
          </p:nvPr>
        </p:nvSpPr>
        <p:spPr/>
        <p:txBody>
          <a:bodyPr/>
          <a:lstStyle/>
          <a:p>
            <a:fld id="{0A4E35E5-3497-504C-90EE-ACD012EC1750}" type="datetime1">
              <a:rPr lang="en-GB" smtClean="0"/>
              <a:t>25/03/2025</a:t>
            </a:fld>
            <a:endParaRPr lang="en-US" dirty="0"/>
          </a:p>
        </p:txBody>
      </p:sp>
      <p:sp>
        <p:nvSpPr>
          <p:cNvPr id="5" name="Footer Placeholder 4">
            <a:extLst>
              <a:ext uri="{FF2B5EF4-FFF2-40B4-BE49-F238E27FC236}">
                <a16:creationId xmlns:a16="http://schemas.microsoft.com/office/drawing/2014/main" id="{A4221ACA-B6B2-A145-B9B1-6320D9CAFD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8F0699-5091-B846-8889-D3EC580EBA0B}"/>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2681949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pic>
        <p:nvPicPr>
          <p:cNvPr id="13" name="Picture 12" descr="&quot; &quot;">
            <a:extLst>
              <a:ext uri="{FF2B5EF4-FFF2-40B4-BE49-F238E27FC236}">
                <a16:creationId xmlns:a16="http://schemas.microsoft.com/office/drawing/2014/main" id="{130685FF-8861-7240-BA53-FA31C6C9C27B}"/>
              </a:ext>
            </a:extLst>
          </p:cNvPr>
          <p:cNvPicPr>
            <a:picLocks noChangeAspect="1"/>
          </p:cNvPicPr>
          <p:nvPr userDrawn="1"/>
        </p:nvPicPr>
        <p:blipFill>
          <a:blip r:embed="rId2"/>
          <a:stretch>
            <a:fillRect/>
          </a:stretch>
        </p:blipFill>
        <p:spPr>
          <a:xfrm>
            <a:off x="8610600" y="3099873"/>
            <a:ext cx="3594462" cy="3594462"/>
          </a:xfrm>
          <a:prstGeom prst="rect">
            <a:avLst/>
          </a:prstGeom>
        </p:spPr>
      </p:pic>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BC2AF70C-7487-5D49-97F3-B37681DB2E7A}" type="datetime1">
              <a:rPr lang="en-GB" smtClean="0"/>
              <a:t>25/03/2025</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
        <p:nvSpPr>
          <p:cNvPr id="10" name="Title 1">
            <a:extLst>
              <a:ext uri="{FF2B5EF4-FFF2-40B4-BE49-F238E27FC236}">
                <a16:creationId xmlns:a16="http://schemas.microsoft.com/office/drawing/2014/main" id="{0CBA2EDF-5ADA-2A43-803A-5C04DEC2ACCE}"/>
              </a:ext>
            </a:extLst>
          </p:cNvPr>
          <p:cNvSpPr>
            <a:spLocks noGrp="1"/>
          </p:cNvSpPr>
          <p:nvPr>
            <p:ph type="title"/>
          </p:nvPr>
        </p:nvSpPr>
        <p:spPr>
          <a:xfrm>
            <a:off x="838200" y="365125"/>
            <a:ext cx="9977271" cy="548819"/>
          </a:xfrm>
        </p:spPr>
        <p:txBody>
          <a:bodyPr>
            <a:noAutofit/>
          </a:bodyPr>
          <a:lstStyle>
            <a:lvl1pPr>
              <a:defRPr sz="4500"/>
            </a:lvl1pPr>
          </a:lstStyle>
          <a:p>
            <a:r>
              <a:rPr lang="en-US"/>
              <a:t>Click to edit Master title style</a:t>
            </a:r>
            <a:endParaRPr lang="en-US" dirty="0"/>
          </a:p>
        </p:txBody>
      </p:sp>
    </p:spTree>
    <p:extLst>
      <p:ext uri="{BB962C8B-B14F-4D97-AF65-F5344CB8AC3E}">
        <p14:creationId xmlns:p14="http://schemas.microsoft.com/office/powerpoint/2010/main" val="1902497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8D3251-F8FF-3E43-9ABF-224BA6655B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00C572-2F59-9442-A975-71EAAFC4CB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701CD03-6088-6243-83B0-E50471392C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lumMod val="75000"/>
                    <a:lumOff val="25000"/>
                  </a:schemeClr>
                </a:solidFill>
              </a:defRPr>
            </a:lvl1pPr>
          </a:lstStyle>
          <a:p>
            <a:fld id="{94F93ADD-E702-C74C-B2F2-777AA750DCF5}" type="datetime1">
              <a:rPr lang="en-GB" smtClean="0"/>
              <a:t>25/03/2025</a:t>
            </a:fld>
            <a:endParaRPr lang="en-US" dirty="0"/>
          </a:p>
        </p:txBody>
      </p:sp>
      <p:sp>
        <p:nvSpPr>
          <p:cNvPr id="5" name="Footer Placeholder 4">
            <a:extLst>
              <a:ext uri="{FF2B5EF4-FFF2-40B4-BE49-F238E27FC236}">
                <a16:creationId xmlns:a16="http://schemas.microsoft.com/office/drawing/2014/main" id="{C51C6E44-43F8-EC48-801C-C47A6939FA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lumMod val="75000"/>
                    <a:lumOff val="25000"/>
                  </a:schemeClr>
                </a:solidFill>
              </a:defRPr>
            </a:lvl1pPr>
          </a:lstStyle>
          <a:p>
            <a:endParaRPr lang="en-US" dirty="0"/>
          </a:p>
        </p:txBody>
      </p:sp>
      <p:sp>
        <p:nvSpPr>
          <p:cNvPr id="6" name="Slide Number Placeholder 5">
            <a:extLst>
              <a:ext uri="{FF2B5EF4-FFF2-40B4-BE49-F238E27FC236}">
                <a16:creationId xmlns:a16="http://schemas.microsoft.com/office/drawing/2014/main" id="{37BF583A-B9F5-4F41-8DD5-8AC7F4FF96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lumMod val="75000"/>
                    <a:lumOff val="25000"/>
                  </a:schemeClr>
                </a:solidFill>
              </a:defRPr>
            </a:lvl1pPr>
          </a:lstStyle>
          <a:p>
            <a:fld id="{016687C5-7511-7743-B429-3BDBE272F28B}" type="slidenum">
              <a:rPr lang="en-US" smtClean="0"/>
              <a:pPr/>
              <a:t>‹#›</a:t>
            </a:fld>
            <a:endParaRPr lang="en-US" dirty="0"/>
          </a:p>
        </p:txBody>
      </p:sp>
    </p:spTree>
    <p:extLst>
      <p:ext uri="{BB962C8B-B14F-4D97-AF65-F5344CB8AC3E}">
        <p14:creationId xmlns:p14="http://schemas.microsoft.com/office/powerpoint/2010/main" val="344337512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712" r:id="rId3"/>
    <p:sldLayoutId id="2147483713" r:id="rId4"/>
    <p:sldLayoutId id="2147483714" r:id="rId5"/>
    <p:sldLayoutId id="2147483677" r:id="rId6"/>
    <p:sldLayoutId id="2147483669" r:id="rId7"/>
    <p:sldLayoutId id="2147483715" r:id="rId8"/>
    <p:sldLayoutId id="2147483665" r:id="rId9"/>
    <p:sldLayoutId id="2147483702" r:id="rId10"/>
    <p:sldLayoutId id="2147483680" r:id="rId11"/>
    <p:sldLayoutId id="2147483706" r:id="rId12"/>
    <p:sldLayoutId id="2147483671" r:id="rId13"/>
    <p:sldLayoutId id="2147483673" r:id="rId14"/>
    <p:sldLayoutId id="2147483692" r:id="rId15"/>
    <p:sldLayoutId id="2147483652" r:id="rId16"/>
    <p:sldLayoutId id="2147483653" r:id="rId17"/>
    <p:sldLayoutId id="2147483654" r:id="rId18"/>
    <p:sldLayoutId id="2147483655" r:id="rId19"/>
    <p:sldLayoutId id="2147483657" r:id="rId20"/>
    <p:sldLayoutId id="2147483670" r:id="rId21"/>
    <p:sldLayoutId id="2147483678" r:id="rId22"/>
    <p:sldLayoutId id="2147483658" r:id="rId23"/>
    <p:sldLayoutId id="2147483659" r:id="rId24"/>
    <p:sldLayoutId id="2147483710" r:id="rId2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hyperlink" Target="https://creativecommons.org/licenses/by-sa/4.0/deed.en" TargetMode="External"/><Relationship Id="rId3" Type="http://schemas.openxmlformats.org/officeDocument/2006/relationships/hyperlink" Target="https://ukdataservice.ac.uk/" TargetMode="External"/><Relationship Id="rId7" Type="http://schemas.openxmlformats.org/officeDocument/2006/relationships/hyperlink" Target="https://pruk.ac.uk/"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www.ukri.org/councils/mrc/" TargetMode="External"/><Relationship Id="rId5" Type="http://schemas.openxmlformats.org/officeDocument/2006/relationships/hyperlink" Target="https://www.ukri.org/councils/esrc/" TargetMode="External"/><Relationship Id="rId4" Type="http://schemas.openxmlformats.org/officeDocument/2006/relationships/hyperlink" Target="mailto:https://ukdataservice.ac.uk/about/research-and-development/population-research-uk-skills-development-for-managing-longitudinal-data-for-shari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ico.org.uk/media/about-the-ico/documents/4018606/chapter-2-anonymisation-draft.pdf"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hyperlink" Target="https://www.ons.gov.uk/methodology/classificationsandstandards/measuringequality/ethnicgroupnationalidentityandreligion"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s://ico.org.uk/for-organisations/uk-gdpr-guidance-and-resources/lawful-basis/criminal-offence-data/what-is-criminal-offence-data/"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https://sdctools.github.io/sdcMicro/" TargetMode="External"/><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hyperlink" Target="https://amnesia.openaire.eu/"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amnesia.openaire.eu/" TargetMode="External"/><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30.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https://www.ons.gov.uk/methodology/methodologytopicsandstatisticalconcepts/disclosurecontrol/guidanceonintrudertesting#why-and-when-is-it-necessary" TargetMode="External"/><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hyperlink" Target="https://ico.org.uk/media/about-the-ico/documents/4018606/chapter-2-anonymisation-draft.pdf" TargetMode="External"/><Relationship Id="rId7" Type="http://schemas.openxmlformats.org/officeDocument/2006/relationships/hyperlink" Target="https://dmeg.cessda.eu/Data-Management-Expert-Guide/5.-Protect/Anonymisation" TargetMode="External"/><Relationship Id="rId2" Type="http://schemas.openxmlformats.org/officeDocument/2006/relationships/notesSlide" Target="../notesSlides/notesSlide68.xml"/><Relationship Id="rId1" Type="http://schemas.openxmlformats.org/officeDocument/2006/relationships/slideLayout" Target="../slideLayouts/slideLayout4.xml"/><Relationship Id="rId6" Type="http://schemas.openxmlformats.org/officeDocument/2006/relationships/hyperlink" Target="https://www.ons.gov.uk/methodology/methodologytopicsandstatisticalconcepts/disclosurecontrol/policyforsocialsurveymicrodata" TargetMode="External"/><Relationship Id="rId5" Type="http://schemas.openxmlformats.org/officeDocument/2006/relationships/hyperlink" Target="https://ico.org.uk/for-organisations/advice-for-small-organisations/key-data-protection-terms-you-need-to-know/#processing" TargetMode="External"/><Relationship Id="rId4" Type="http://schemas.openxmlformats.org/officeDocument/2006/relationships/hyperlink" Target="https://ico.org.uk/media/1061/anonymisation-code.pdf"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ukdataservice.ac.uk/find-data/access-conditions/safeguarded-access/" TargetMode="External"/><Relationship Id="rId2" Type="http://schemas.openxmlformats.org/officeDocument/2006/relationships/notesSlide" Target="../notesSlides/notesSlide69.xml"/><Relationship Id="rId1" Type="http://schemas.openxmlformats.org/officeDocument/2006/relationships/slideLayout" Target="../slideLayouts/slideLayout4.xml"/><Relationship Id="rId4" Type="http://schemas.openxmlformats.org/officeDocument/2006/relationships/hyperlink" Target="https://ukdataservice.ac.uk/find-data/access-conditions/open-access/"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ukdataservice.ac.uk/app/uploads/pruk_training_anon_exercise.zip" TargetMode="External"/><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1B70D4-7556-534B-BB93-5540A3673493}"/>
              </a:ext>
            </a:extLst>
          </p:cNvPr>
          <p:cNvSpPr>
            <a:spLocks noGrp="1"/>
          </p:cNvSpPr>
          <p:nvPr>
            <p:ph type="title"/>
          </p:nvPr>
        </p:nvSpPr>
        <p:spPr>
          <a:xfrm>
            <a:off x="831851" y="1209040"/>
            <a:ext cx="6454774" cy="2578867"/>
          </a:xfrm>
        </p:spPr>
        <p:txBody>
          <a:bodyPr>
            <a:normAutofit/>
          </a:bodyPr>
          <a:lstStyle/>
          <a:p>
            <a:r>
              <a:rPr lang="en-GB" dirty="0"/>
              <a:t>Techniques and guidelines for anonymising data</a:t>
            </a:r>
            <a:br>
              <a:rPr lang="en-GB" dirty="0"/>
            </a:br>
            <a:endParaRPr lang="en-US" dirty="0"/>
          </a:p>
        </p:txBody>
      </p:sp>
      <p:sp>
        <p:nvSpPr>
          <p:cNvPr id="5" name="Text Placeholder 4">
            <a:extLst>
              <a:ext uri="{FF2B5EF4-FFF2-40B4-BE49-F238E27FC236}">
                <a16:creationId xmlns:a16="http://schemas.microsoft.com/office/drawing/2014/main" id="{B23607BC-A661-1942-930C-8EB3C9C8AFDE}"/>
              </a:ext>
            </a:extLst>
          </p:cNvPr>
          <p:cNvSpPr>
            <a:spLocks noGrp="1"/>
          </p:cNvSpPr>
          <p:nvPr>
            <p:ph type="body" idx="1"/>
          </p:nvPr>
        </p:nvSpPr>
        <p:spPr>
          <a:xfrm>
            <a:off x="831851" y="3381375"/>
            <a:ext cx="5264150" cy="1933707"/>
          </a:xfrm>
        </p:spPr>
        <p:txBody>
          <a:bodyPr>
            <a:normAutofit/>
          </a:bodyPr>
          <a:lstStyle/>
          <a:p>
            <a:pPr>
              <a:lnSpc>
                <a:spcPct val="100000"/>
              </a:lnSpc>
            </a:pPr>
            <a:r>
              <a:rPr lang="en-GB" sz="2000" dirty="0"/>
              <a:t>Beate Lichtwardt, Liz Smy, Sharon Bolton, and Cristina Magder</a:t>
            </a:r>
            <a:br>
              <a:rPr lang="en-GB" sz="2000" dirty="0"/>
            </a:br>
            <a:endParaRPr lang="en-GB" sz="2000" dirty="0"/>
          </a:p>
          <a:p>
            <a:r>
              <a:rPr lang="en-GB" sz="1800" dirty="0">
                <a:solidFill>
                  <a:srgbClr val="212322"/>
                </a:solidFill>
                <a:latin typeface="+mn-lt"/>
              </a:rPr>
              <a:t>PRUK Workshop ‘</a:t>
            </a:r>
            <a:r>
              <a:rPr lang="en-GB" sz="1800" b="0" i="0" dirty="0">
                <a:solidFill>
                  <a:srgbClr val="212322"/>
                </a:solidFill>
                <a:effectLst/>
                <a:highlight>
                  <a:srgbClr val="FFFFFF"/>
                </a:highlight>
                <a:latin typeface="+mn-lt"/>
              </a:rPr>
              <a:t>Enhancing longitudinal data sharing: Data management strategies and best practices’</a:t>
            </a:r>
            <a:endParaRPr lang="en-US" sz="1800" dirty="0"/>
          </a:p>
        </p:txBody>
      </p:sp>
      <p:sp>
        <p:nvSpPr>
          <p:cNvPr id="3" name="Slide Number Placeholder 2">
            <a:extLst>
              <a:ext uri="{FF2B5EF4-FFF2-40B4-BE49-F238E27FC236}">
                <a16:creationId xmlns:a16="http://schemas.microsoft.com/office/drawing/2014/main" id="{89B40B0B-BDD4-934E-8690-7D00D9EAE6BA}"/>
              </a:ext>
            </a:extLst>
          </p:cNvPr>
          <p:cNvSpPr>
            <a:spLocks noGrp="1"/>
          </p:cNvSpPr>
          <p:nvPr>
            <p:ph type="sldNum" sz="quarter" idx="12"/>
          </p:nvPr>
        </p:nvSpPr>
        <p:spPr/>
        <p:txBody>
          <a:bodyPr/>
          <a:lstStyle/>
          <a:p>
            <a:fld id="{016687C5-7511-7743-B429-3BDBE272F28B}" type="slidenum">
              <a:rPr lang="en-US" smtClean="0"/>
              <a:t>1</a:t>
            </a:fld>
            <a:endParaRPr lang="en-US" dirty="0"/>
          </a:p>
        </p:txBody>
      </p:sp>
      <p:pic>
        <p:nvPicPr>
          <p:cNvPr id="7" name="Picture Placeholder 5">
            <a:extLst>
              <a:ext uri="{FF2B5EF4-FFF2-40B4-BE49-F238E27FC236}">
                <a16:creationId xmlns:a16="http://schemas.microsoft.com/office/drawing/2014/main" id="{081F8F27-1C23-DE44-B435-0913D52578A2}"/>
              </a:ext>
              <a:ext uri="{C183D7F6-B498-43B3-948B-1728B52AA6E4}">
                <adec:decorative xmlns:adec="http://schemas.microsoft.com/office/drawing/2017/decorative" val="1"/>
              </a:ext>
            </a:extLst>
          </p:cNvPr>
          <p:cNvPicPr>
            <a:picLocks noGrp="1" noChangeAspect="1"/>
          </p:cNvPicPr>
          <p:nvPr>
            <p:ph type="pic" idx="13"/>
          </p:nvPr>
        </p:nvPicPr>
        <p:blipFill>
          <a:blip r:embed="rId3">
            <a:extLst>
              <a:ext uri="{BEBA8EAE-BF5A-486C-A8C5-ECC9F3942E4B}">
                <a14:imgProps xmlns:a14="http://schemas.microsoft.com/office/drawing/2010/main">
                  <a14:imgLayer r:embed="rId4">
                    <a14:imgEffect>
                      <a14:saturation sat="0"/>
                    </a14:imgEffect>
                    <a14:imgEffect>
                      <a14:brightnessContrast contrast="9000"/>
                    </a14:imgEffect>
                  </a14:imgLayer>
                </a14:imgProps>
              </a:ext>
            </a:extLst>
          </a:blip>
          <a:srcRect l="4995" r="4995"/>
          <a:stretch/>
        </p:blipFill>
        <p:spPr/>
      </p:pic>
      <p:sp>
        <p:nvSpPr>
          <p:cNvPr id="11" name="Rectangle 10"/>
          <p:cNvSpPr/>
          <p:nvPr/>
        </p:nvSpPr>
        <p:spPr>
          <a:xfrm>
            <a:off x="1208069" y="6479114"/>
            <a:ext cx="6690633" cy="230832"/>
          </a:xfrm>
          <a:prstGeom prst="rect">
            <a:avLst/>
          </a:prstGeom>
        </p:spPr>
        <p:txBody>
          <a:bodyPr wrap="square">
            <a:spAutoFit/>
          </a:bodyPr>
          <a:lstStyle/>
          <a:p>
            <a:pPr algn="r"/>
            <a:r>
              <a:rPr lang="en-GB" sz="900" dirty="0">
                <a:solidFill>
                  <a:prstClr val="black"/>
                </a:solidFill>
                <a:latin typeface="Arial" panose="020B0604020202020204" pitchFamily="34" charset="0"/>
                <a:cs typeface="Arial" panose="020B0604020202020204" pitchFamily="34" charset="0"/>
              </a:rPr>
              <a:t>Copyright © 2024 University of Essex. Created by UK Data Archive, UK Data Service. </a:t>
            </a:r>
            <a:endParaRPr lang="en-GB" sz="900" dirty="0"/>
          </a:p>
        </p:txBody>
      </p:sp>
      <p:pic>
        <p:nvPicPr>
          <p:cNvPr id="2" name="Picture 1">
            <a:extLst>
              <a:ext uri="{FF2B5EF4-FFF2-40B4-BE49-F238E27FC236}">
                <a16:creationId xmlns:a16="http://schemas.microsoft.com/office/drawing/2014/main" id="{D3E75911-65BC-9E1F-251F-BD1BC0A69567}"/>
              </a:ext>
              <a:ext uri="{C183D7F6-B498-43B3-948B-1728B52AA6E4}">
                <adec:decorative xmlns:adec="http://schemas.microsoft.com/office/drawing/2017/decorative" val="1"/>
              </a:ext>
            </a:extLst>
          </p:cNvPr>
          <p:cNvPicPr>
            <a:picLocks noGrp="1" noChangeAspect="1"/>
          </p:cNvPicPr>
          <p:nvPr/>
        </p:nvPicPr>
        <p:blipFill>
          <a:blip r:embed="rId5">
            <a:grayscl/>
            <a:extLst>
              <a:ext uri="{28A0092B-C50C-407E-A947-70E740481C1C}">
                <a14:useLocalDpi xmlns:a14="http://schemas.microsoft.com/office/drawing/2010/main" val="0"/>
              </a:ext>
            </a:extLst>
          </a:blip>
          <a:srcRect l="29984" r="29984"/>
          <a:stretch>
            <a:fillRect/>
          </a:stretch>
        </p:blipFill>
        <p:spPr>
          <a:xfrm>
            <a:off x="8077200" y="1"/>
            <a:ext cx="4114800" cy="6858000"/>
          </a:xfrm>
          <a:prstGeom prst="rect">
            <a:avLst/>
          </a:prstGeom>
        </p:spPr>
      </p:pic>
      <p:pic>
        <p:nvPicPr>
          <p:cNvPr id="8" name="Picture 6" descr="&quot; &quot;&#10;&#10;"/>
          <p:cNvPicPr>
            <a:picLocks noGrp="1" noChangeAspect="1" noChangeArrowheads="1"/>
          </p:cNvPicPr>
          <p:nvPr>
            <p:ph type="pic" idx="14"/>
          </p:nvPr>
        </p:nvPicPr>
        <p:blipFill>
          <a:blip r:embed="rId6">
            <a:extLst>
              <a:ext uri="{28A0092B-C50C-407E-A947-70E740481C1C}">
                <a14:useLocalDpi xmlns:a14="http://schemas.microsoft.com/office/drawing/2010/main" val="0"/>
              </a:ext>
            </a:extLst>
          </a:blip>
          <a:srcRect l="11899" r="11899"/>
          <a:stretch>
            <a:fillRect/>
          </a:stretch>
        </p:blipFill>
        <p:spPr bwMode="auto">
          <a:xfrm>
            <a:off x="4705949" y="1744755"/>
            <a:ext cx="3727451"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178D9301-BC64-399B-E78F-5CB3753E6A9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213325" y="5215737"/>
            <a:ext cx="1263377" cy="1263377"/>
          </a:xfrm>
          <a:prstGeom prst="rect">
            <a:avLst/>
          </a:prstGeom>
        </p:spPr>
      </p:pic>
      <p:pic>
        <p:nvPicPr>
          <p:cNvPr id="10" name="Picture 4">
            <a:extLst>
              <a:ext uri="{FF2B5EF4-FFF2-40B4-BE49-F238E27FC236}">
                <a16:creationId xmlns:a16="http://schemas.microsoft.com/office/drawing/2014/main" id="{273CA083-8B78-BA49-DE45-0D099BCA88B9}"/>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1851" y="6302316"/>
            <a:ext cx="1010632" cy="353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45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A4BF-0A72-2521-6177-72F896A2A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AAF8F4-08EE-D07D-4D71-7666A11CF7A1}"/>
              </a:ext>
            </a:extLst>
          </p:cNvPr>
          <p:cNvSpPr>
            <a:spLocks noGrp="1"/>
          </p:cNvSpPr>
          <p:nvPr>
            <p:ph type="title"/>
          </p:nvPr>
        </p:nvSpPr>
        <p:spPr/>
        <p:txBody>
          <a:bodyPr/>
          <a:lstStyle/>
          <a:p>
            <a:r>
              <a:rPr lang="en-US" dirty="0"/>
              <a:t>Acknowledgment </a:t>
            </a:r>
            <a:endParaRPr lang="en-GB" sz="3600" dirty="0"/>
          </a:p>
        </p:txBody>
      </p:sp>
      <p:sp>
        <p:nvSpPr>
          <p:cNvPr id="3" name="Text Placeholder 2">
            <a:extLst>
              <a:ext uri="{FF2B5EF4-FFF2-40B4-BE49-F238E27FC236}">
                <a16:creationId xmlns:a16="http://schemas.microsoft.com/office/drawing/2014/main" id="{C33BCDBC-DA61-DA88-39F4-5FAC54C83250}"/>
              </a:ext>
            </a:extLst>
          </p:cNvPr>
          <p:cNvSpPr>
            <a:spLocks noGrp="1"/>
          </p:cNvSpPr>
          <p:nvPr>
            <p:ph type="body" sz="quarter" idx="13"/>
          </p:nvPr>
        </p:nvSpPr>
        <p:spPr/>
        <p:txBody>
          <a:bodyPr>
            <a:normAutofit fontScale="85000" lnSpcReduction="10000"/>
          </a:bodyPr>
          <a:lstStyle/>
          <a:p>
            <a:pPr marL="0" marR="0" lvl="0" indent="0" algn="l" rtl="0">
              <a:lnSpc>
                <a:spcPct val="125000"/>
              </a:lnSpc>
              <a:spcBef>
                <a:spcPts val="0"/>
              </a:spcBef>
              <a:spcAft>
                <a:spcPts val="0"/>
              </a:spcAft>
              <a:buClr>
                <a:schemeClr val="tx1"/>
              </a:buClr>
              <a:buSzPts val="2600"/>
              <a:buNone/>
            </a:pPr>
            <a:r>
              <a:rPr lang="en-GB" sz="1800" b="0" i="0" u="none" strike="noStrike" cap="none" dirty="0">
                <a:solidFill>
                  <a:srgbClr val="000000"/>
                </a:solidFill>
                <a:latin typeface="Arial"/>
                <a:ea typeface="Arial"/>
                <a:cs typeface="Arial"/>
                <a:sym typeface="Arial"/>
              </a:rPr>
              <a:t>These materials have been created as part of the </a:t>
            </a:r>
            <a:r>
              <a:rPr lang="en-GB" sz="1800" b="0" i="0" u="none" strike="noStrike" cap="none" dirty="0">
                <a:solidFill>
                  <a:srgbClr val="000000"/>
                </a:solidFill>
                <a:latin typeface="Arial"/>
                <a:ea typeface="Arial"/>
                <a:cs typeface="Arial"/>
                <a:sym typeface="Arial"/>
                <a:hlinkClick r:id="rId3"/>
              </a:rPr>
              <a:t>UK Data Service</a:t>
            </a:r>
            <a:r>
              <a:rPr lang="en-GB" sz="1800" b="0" i="0" u="none" strike="noStrike" cap="none" dirty="0">
                <a:solidFill>
                  <a:srgbClr val="000000"/>
                </a:solidFill>
                <a:latin typeface="Arial"/>
                <a:ea typeface="Arial"/>
                <a:cs typeface="Arial"/>
                <a:sym typeface="Arial"/>
              </a:rPr>
              <a:t> </a:t>
            </a:r>
            <a:r>
              <a:rPr lang="en-GB" sz="1800" b="0" i="0" u="none" strike="noStrike" cap="none" dirty="0">
                <a:solidFill>
                  <a:srgbClr val="000000"/>
                </a:solidFill>
                <a:latin typeface="Arial"/>
                <a:ea typeface="Arial"/>
                <a:cs typeface="Arial"/>
                <a:sym typeface="Arial"/>
                <a:hlinkClick r:id="rId4"/>
              </a:rPr>
              <a:t>Skills Development for Managing Longitudinal Data for Sharing project</a:t>
            </a:r>
            <a:r>
              <a:rPr lang="en-GB" sz="1800" b="0" i="0" u="none" strike="noStrike" cap="none" dirty="0">
                <a:solidFill>
                  <a:srgbClr val="000000"/>
                </a:solidFill>
                <a:latin typeface="Arial"/>
                <a:ea typeface="Arial"/>
                <a:cs typeface="Arial"/>
                <a:sym typeface="Arial"/>
              </a:rPr>
              <a:t> funded by the </a:t>
            </a:r>
            <a:r>
              <a:rPr lang="en-GB" sz="1800" b="0" i="0" u="none" strike="noStrike" cap="none" dirty="0">
                <a:solidFill>
                  <a:srgbClr val="000000"/>
                </a:solidFill>
                <a:latin typeface="Arial"/>
                <a:ea typeface="Arial"/>
                <a:cs typeface="Arial"/>
                <a:sym typeface="Arial"/>
                <a:hlinkClick r:id="rId5"/>
              </a:rPr>
              <a:t>Economic and Social Research Council </a:t>
            </a:r>
            <a:r>
              <a:rPr lang="en-GB" sz="1800" b="0" i="0" u="none" strike="noStrike" cap="none" dirty="0">
                <a:solidFill>
                  <a:srgbClr val="000000"/>
                </a:solidFill>
                <a:latin typeface="Arial"/>
                <a:ea typeface="Arial"/>
                <a:cs typeface="Arial"/>
                <a:sym typeface="Arial"/>
              </a:rPr>
              <a:t>and the </a:t>
            </a:r>
            <a:r>
              <a:rPr lang="en-GB" sz="1800" b="0" i="0" u="none" strike="noStrike" cap="none" dirty="0">
                <a:solidFill>
                  <a:srgbClr val="000000"/>
                </a:solidFill>
                <a:latin typeface="Arial"/>
                <a:ea typeface="Arial"/>
                <a:cs typeface="Arial"/>
                <a:sym typeface="Arial"/>
                <a:hlinkClick r:id="rId6"/>
              </a:rPr>
              <a:t>Medical Research Council</a:t>
            </a:r>
            <a:r>
              <a:rPr lang="en-GB" sz="1800" dirty="0">
                <a:solidFill>
                  <a:srgbClr val="000000"/>
                </a:solidFill>
                <a:latin typeface="Arial"/>
                <a:ea typeface="Arial"/>
                <a:cs typeface="Arial"/>
                <a:sym typeface="Arial"/>
              </a:rPr>
              <a:t>, part of the </a:t>
            </a:r>
            <a:r>
              <a:rPr lang="en-GB" sz="1800" dirty="0">
                <a:solidFill>
                  <a:srgbClr val="000000"/>
                </a:solidFill>
                <a:latin typeface="Arial"/>
                <a:ea typeface="Arial"/>
                <a:cs typeface="Arial"/>
                <a:sym typeface="Arial"/>
                <a:hlinkClick r:id="rId7"/>
              </a:rPr>
              <a:t>Population Research UK</a:t>
            </a:r>
            <a:r>
              <a:rPr lang="en-GB" sz="1800" dirty="0">
                <a:solidFill>
                  <a:srgbClr val="000000"/>
                </a:solidFill>
                <a:latin typeface="Arial"/>
                <a:ea typeface="Arial"/>
                <a:cs typeface="Arial"/>
                <a:sym typeface="Arial"/>
              </a:rPr>
              <a:t> initiative. </a:t>
            </a:r>
          </a:p>
          <a:p>
            <a:pPr marL="0" marR="0" lvl="0" indent="0" algn="l" rtl="0">
              <a:lnSpc>
                <a:spcPct val="125000"/>
              </a:lnSpc>
              <a:spcBef>
                <a:spcPts val="0"/>
              </a:spcBef>
              <a:spcAft>
                <a:spcPts val="0"/>
              </a:spcAft>
              <a:buClr>
                <a:schemeClr val="tx1"/>
              </a:buClr>
              <a:buSzPts val="2600"/>
              <a:buNone/>
            </a:pPr>
            <a:endParaRPr lang="en-GB" sz="1800" b="0" i="0" u="none" strike="noStrike" cap="none" dirty="0">
              <a:solidFill>
                <a:srgbClr val="000000"/>
              </a:solidFill>
              <a:latin typeface="Arial"/>
              <a:ea typeface="Arial"/>
              <a:cs typeface="Arial"/>
              <a:sym typeface="Arial"/>
            </a:endParaRPr>
          </a:p>
          <a:p>
            <a:pPr marL="0" marR="0" lvl="0" indent="0" algn="l" rtl="0">
              <a:lnSpc>
                <a:spcPct val="125000"/>
              </a:lnSpc>
              <a:spcBef>
                <a:spcPts val="0"/>
              </a:spcBef>
              <a:spcAft>
                <a:spcPts val="0"/>
              </a:spcAft>
              <a:buClr>
                <a:schemeClr val="tx1"/>
              </a:buClr>
              <a:buSzPts val="2600"/>
              <a:buNone/>
            </a:pPr>
            <a:r>
              <a:rPr lang="en-GB" sz="1800" b="0" i="0" u="none" strike="noStrike" cap="none" dirty="0">
                <a:solidFill>
                  <a:srgbClr val="000000"/>
                </a:solidFill>
                <a:latin typeface="Arial"/>
                <a:ea typeface="Arial"/>
                <a:cs typeface="Arial"/>
                <a:sym typeface="Arial"/>
              </a:rPr>
              <a:t>We would like acknowledge the project team members that led on the creation of these materials, Sharon Bolton, Beate Lichtwardt, Cristina Magder, Liz Smy, Hina Zahid as well as the wider project team which includes Natalie Clubb, Gail Howell, Andrea Munson, John Sanderson and Jo Webb, as well as others from the UK Data Service.</a:t>
            </a:r>
          </a:p>
          <a:p>
            <a:pPr marL="0" marR="0" lvl="0" indent="0" algn="l" rtl="0">
              <a:lnSpc>
                <a:spcPct val="125000"/>
              </a:lnSpc>
              <a:spcBef>
                <a:spcPts val="0"/>
              </a:spcBef>
              <a:spcAft>
                <a:spcPts val="0"/>
              </a:spcAft>
              <a:buClr>
                <a:schemeClr val="tx1"/>
              </a:buClr>
              <a:buSzPts val="2600"/>
              <a:buNone/>
            </a:pPr>
            <a:endParaRPr lang="en-GB" sz="1800" b="0" i="0" u="none" strike="noStrike" cap="none" dirty="0">
              <a:solidFill>
                <a:srgbClr val="000000"/>
              </a:solidFill>
              <a:latin typeface="Arial"/>
              <a:ea typeface="Arial"/>
              <a:cs typeface="Arial"/>
              <a:sym typeface="Arial"/>
            </a:endParaRPr>
          </a:p>
          <a:p>
            <a:pPr marL="0" indent="0">
              <a:lnSpc>
                <a:spcPct val="125000"/>
              </a:lnSpc>
              <a:spcBef>
                <a:spcPts val="0"/>
              </a:spcBef>
              <a:buClr>
                <a:schemeClr val="tx1"/>
              </a:buClr>
              <a:buSzPts val="2600"/>
              <a:buNone/>
            </a:pPr>
            <a:r>
              <a:rPr lang="en-GB" sz="1800" b="0" i="0" u="none" strike="noStrike" cap="none" dirty="0">
                <a:solidFill>
                  <a:srgbClr val="000000"/>
                </a:solidFill>
                <a:latin typeface="Arial"/>
                <a:ea typeface="Arial"/>
                <a:cs typeface="Arial"/>
                <a:sym typeface="Arial"/>
              </a:rPr>
              <a:t>Author: UK Data Service; Published: November 2024</a:t>
            </a:r>
            <a:r>
              <a:rPr lang="en-GB" sz="1800" dirty="0">
                <a:solidFill>
                  <a:srgbClr val="000000"/>
                </a:solidFill>
                <a:latin typeface="Arial"/>
                <a:ea typeface="Arial"/>
                <a:cs typeface="Arial"/>
                <a:sym typeface="Arial"/>
              </a:rPr>
              <a:t>; </a:t>
            </a:r>
            <a:r>
              <a:rPr lang="en-GB" sz="1800" b="0" i="0" u="none" strike="noStrike" cap="none" dirty="0">
                <a:solidFill>
                  <a:srgbClr val="000000"/>
                </a:solidFill>
                <a:latin typeface="Arial"/>
                <a:ea typeface="Arial"/>
                <a:cs typeface="Arial"/>
                <a:sym typeface="Arial"/>
              </a:rPr>
              <a:t>Copyright: © 2024 University of Essex. Created by UK Data Archive, UK Data Service. </a:t>
            </a:r>
          </a:p>
          <a:p>
            <a:pPr marL="0" marR="0" lvl="0" indent="0" algn="l" rtl="0">
              <a:lnSpc>
                <a:spcPct val="125000"/>
              </a:lnSpc>
              <a:spcBef>
                <a:spcPts val="0"/>
              </a:spcBef>
              <a:spcAft>
                <a:spcPts val="0"/>
              </a:spcAft>
              <a:buClr>
                <a:schemeClr val="tx1"/>
              </a:buClr>
              <a:buSzPts val="2600"/>
              <a:buNone/>
            </a:pPr>
            <a:endParaRPr lang="en-GB" sz="1800" dirty="0">
              <a:solidFill>
                <a:srgbClr val="000000"/>
              </a:solidFill>
              <a:latin typeface="Arial"/>
              <a:ea typeface="Arial"/>
              <a:cs typeface="Arial"/>
              <a:sym typeface="Arial"/>
            </a:endParaRPr>
          </a:p>
          <a:p>
            <a:pPr marL="0" marR="0" lvl="0" indent="0" algn="l" rtl="0">
              <a:lnSpc>
                <a:spcPct val="125000"/>
              </a:lnSpc>
              <a:spcBef>
                <a:spcPts val="0"/>
              </a:spcBef>
              <a:spcAft>
                <a:spcPts val="0"/>
              </a:spcAft>
              <a:buClr>
                <a:schemeClr val="tx1"/>
              </a:buClr>
              <a:buSzPts val="2600"/>
              <a:buNone/>
            </a:pPr>
            <a:r>
              <a:rPr lang="en-GB" sz="1800" dirty="0"/>
              <a:t>This work is licensed under the </a:t>
            </a:r>
            <a:r>
              <a:rPr lang="en-GB" sz="1800" b="1" dirty="0">
                <a:hlinkClick r:id="rId8"/>
              </a:rPr>
              <a:t>Creative Commons Attribution Share Alike (CC BY SA)</a:t>
            </a:r>
            <a:r>
              <a:rPr lang="en-GB" sz="1800" dirty="0">
                <a:hlinkClick r:id="rId8"/>
              </a:rPr>
              <a:t> </a:t>
            </a:r>
            <a:r>
              <a:rPr lang="en-GB" sz="1800" dirty="0"/>
              <a:t>licence allowing you to share and adapt the material provided that you give appropriate credit and distribute any adaptations under the same licence conditions.</a:t>
            </a:r>
            <a:endParaRPr lang="en-GB" sz="1800" b="0" i="0" u="none" strike="noStrike" cap="none" dirty="0">
              <a:solidFill>
                <a:srgbClr val="000000"/>
              </a:solidFill>
              <a:latin typeface="Arial"/>
              <a:ea typeface="Arial"/>
              <a:cs typeface="Arial"/>
              <a:sym typeface="Arial"/>
            </a:endParaRPr>
          </a:p>
        </p:txBody>
      </p:sp>
      <p:sp>
        <p:nvSpPr>
          <p:cNvPr id="4" name="Slide Number Placeholder 3">
            <a:extLst>
              <a:ext uri="{FF2B5EF4-FFF2-40B4-BE49-F238E27FC236}">
                <a16:creationId xmlns:a16="http://schemas.microsoft.com/office/drawing/2014/main" id="{E1AC67D9-B5CE-94B5-DE95-1122595D30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687C5-7511-7743-B429-3BDBE272F28B}" type="slidenum">
              <a:rPr kumimoji="0" lang="en-US" sz="1200" b="0" i="0" u="none" strike="noStrike" kern="1200" cap="none" spc="0" normalizeH="0" baseline="0" noProof="0" smtClean="0">
                <a:ln>
                  <a:noFill/>
                </a:ln>
                <a:solidFill>
                  <a:srgbClr val="212322">
                    <a:lumMod val="75000"/>
                    <a:lumOff val="2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212322">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3315508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5182"/>
            <a:ext cx="9977271" cy="548819"/>
          </a:xfrm>
        </p:spPr>
        <p:txBody>
          <a:bodyPr/>
          <a:lstStyle/>
          <a:p>
            <a:r>
              <a:rPr lang="en-GB" dirty="0"/>
              <a:t>Data anonymisation</a:t>
            </a:r>
          </a:p>
        </p:txBody>
      </p:sp>
      <p:sp>
        <p:nvSpPr>
          <p:cNvPr id="3" name="Text Placeholder 2"/>
          <p:cNvSpPr>
            <a:spLocks noGrp="1"/>
          </p:cNvSpPr>
          <p:nvPr>
            <p:ph type="body" sz="quarter" idx="13"/>
          </p:nvPr>
        </p:nvSpPr>
        <p:spPr>
          <a:xfrm>
            <a:off x="838200" y="1524000"/>
            <a:ext cx="10515600" cy="5063412"/>
          </a:xfrm>
        </p:spPr>
        <p:txBody>
          <a:bodyPr>
            <a:normAutofit fontScale="70000" lnSpcReduction="20000"/>
          </a:bodyPr>
          <a:lstStyle/>
          <a:p>
            <a:pPr marL="0" indent="0" algn="ctr">
              <a:buNone/>
            </a:pPr>
            <a:endParaRPr lang="en-GB" dirty="0"/>
          </a:p>
          <a:p>
            <a:pPr marL="0" indent="0">
              <a:lnSpc>
                <a:spcPct val="120000"/>
              </a:lnSpc>
              <a:buNone/>
            </a:pPr>
            <a:r>
              <a:rPr lang="en-GB" sz="3400" dirty="0">
                <a:solidFill>
                  <a:schemeClr val="tx1"/>
                </a:solidFill>
              </a:rPr>
              <a:t>Anonymisation is a valuable tool that allows data to be shared, whilst preserving privacy.</a:t>
            </a:r>
            <a:r>
              <a:rPr lang="en-GB" sz="3400" dirty="0"/>
              <a:t> </a:t>
            </a:r>
          </a:p>
          <a:p>
            <a:pPr marL="0" indent="0">
              <a:lnSpc>
                <a:spcPct val="120000"/>
              </a:lnSpc>
              <a:buNone/>
            </a:pPr>
            <a:br>
              <a:rPr lang="en-GB" sz="3400" dirty="0"/>
            </a:br>
            <a:r>
              <a:rPr lang="en-GB" sz="3400" dirty="0"/>
              <a:t>Every data source is different! A number of factors to consider:</a:t>
            </a:r>
          </a:p>
          <a:p>
            <a:pPr lvl="4">
              <a:lnSpc>
                <a:spcPct val="120000"/>
              </a:lnSpc>
            </a:pPr>
            <a:r>
              <a:rPr lang="en-GB" sz="3400" dirty="0"/>
              <a:t>different </a:t>
            </a:r>
            <a:r>
              <a:rPr lang="en-GB" sz="3400" dirty="0">
                <a:solidFill>
                  <a:schemeClr val="tx1"/>
                </a:solidFill>
              </a:rPr>
              <a:t>types of data</a:t>
            </a:r>
          </a:p>
          <a:p>
            <a:pPr lvl="4">
              <a:lnSpc>
                <a:spcPct val="120000"/>
              </a:lnSpc>
            </a:pPr>
            <a:r>
              <a:rPr lang="en-GB" sz="3400" dirty="0"/>
              <a:t>different </a:t>
            </a:r>
            <a:r>
              <a:rPr lang="en-GB" sz="3400" dirty="0">
                <a:solidFill>
                  <a:schemeClr val="tx1"/>
                </a:solidFill>
              </a:rPr>
              <a:t>types of identifiers</a:t>
            </a:r>
          </a:p>
          <a:p>
            <a:pPr lvl="4">
              <a:lnSpc>
                <a:spcPct val="120000"/>
              </a:lnSpc>
            </a:pPr>
            <a:r>
              <a:rPr lang="en-GB" sz="3400" dirty="0"/>
              <a:t>different </a:t>
            </a:r>
            <a:r>
              <a:rPr lang="en-GB" sz="3400" dirty="0">
                <a:solidFill>
                  <a:schemeClr val="tx1"/>
                </a:solidFill>
              </a:rPr>
              <a:t>levels of disclosiveness</a:t>
            </a:r>
            <a:r>
              <a:rPr lang="en-GB" sz="3400" dirty="0"/>
              <a:t> one can aim for. </a:t>
            </a:r>
            <a:br>
              <a:rPr lang="en-GB" sz="3400" dirty="0"/>
            </a:br>
            <a:endParaRPr lang="en-GB" sz="3400" dirty="0"/>
          </a:p>
          <a:p>
            <a:pPr marL="0" indent="0">
              <a:lnSpc>
                <a:spcPct val="110000"/>
              </a:lnSpc>
              <a:buNone/>
            </a:pPr>
            <a:r>
              <a:rPr lang="en-GB" sz="3400" dirty="0"/>
              <a:t>What to look out for and why? Which techniques and options are available?</a:t>
            </a:r>
          </a:p>
          <a:p>
            <a:pPr marL="0" indent="0">
              <a:lnSpc>
                <a:spcPct val="110000"/>
              </a:lnSpc>
              <a:buNone/>
            </a:pPr>
            <a:endParaRPr lang="en-GB" sz="1300" dirty="0"/>
          </a:p>
          <a:p>
            <a:pPr marL="0" indent="0">
              <a:lnSpc>
                <a:spcPct val="110000"/>
              </a:lnSpc>
              <a:buNone/>
            </a:pPr>
            <a:endParaRPr lang="en-GB" sz="1300" dirty="0"/>
          </a:p>
          <a:p>
            <a:pPr marL="0" indent="0">
              <a:lnSpc>
                <a:spcPct val="110000"/>
              </a:lnSpc>
              <a:buNone/>
            </a:pPr>
            <a:r>
              <a:rPr lang="en-GB" sz="1700" dirty="0"/>
              <a:t>(Disclaimer: Content, while applicable more broadly, is primarily influenced by and aligned with current UK legislation as of March 2024.)</a:t>
            </a:r>
          </a:p>
          <a:p>
            <a:pPr marL="0" indent="0" algn="ctr">
              <a:buNone/>
            </a:pPr>
            <a:endParaRPr lang="en-GB" dirty="0"/>
          </a:p>
          <a:p>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3</a:t>
            </a:fld>
            <a:endParaRPr lang="en-US" dirty="0"/>
          </a:p>
        </p:txBody>
      </p:sp>
      <p:pic>
        <p:nvPicPr>
          <p:cNvPr id="6" name="Graphic 5" descr="Blockchain outline">
            <a:extLst>
              <a:ext uri="{FF2B5EF4-FFF2-40B4-BE49-F238E27FC236}">
                <a16:creationId xmlns:a16="http://schemas.microsoft.com/office/drawing/2014/main" id="{F16A9CE8-6B07-59A2-6955-EA2F04BCD6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72126" y="3617936"/>
            <a:ext cx="914400" cy="914400"/>
          </a:xfrm>
          <a:prstGeom prst="rect">
            <a:avLst/>
          </a:prstGeom>
        </p:spPr>
      </p:pic>
    </p:spTree>
    <p:extLst>
      <p:ext uri="{BB962C8B-B14F-4D97-AF65-F5344CB8AC3E}">
        <p14:creationId xmlns:p14="http://schemas.microsoft.com/office/powerpoint/2010/main" val="2679318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4D8D97E-B0AE-CB52-C9BD-B85348870790}"/>
              </a:ext>
              <a:ext uri="{C183D7F6-B498-43B3-948B-1728B52AA6E4}">
                <adec:decorative xmlns:adec="http://schemas.microsoft.com/office/drawing/2017/decorative" val="1"/>
              </a:ext>
            </a:extLst>
          </p:cNvPr>
          <p:cNvSpPr/>
          <p:nvPr/>
        </p:nvSpPr>
        <p:spPr>
          <a:xfrm>
            <a:off x="1035698" y="3097763"/>
            <a:ext cx="9779773" cy="7931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n>
                <a:solidFill>
                  <a:schemeClr val="tx1"/>
                </a:solidFill>
              </a:ln>
              <a:solidFill>
                <a:schemeClr val="tx1">
                  <a:lumMod val="20000"/>
                  <a:lumOff val="80000"/>
                </a:schemeClr>
              </a:solidFill>
            </a:endParaRPr>
          </a:p>
        </p:txBody>
      </p:sp>
      <p:sp>
        <p:nvSpPr>
          <p:cNvPr id="2" name="Title 1"/>
          <p:cNvSpPr>
            <a:spLocks noGrp="1"/>
          </p:cNvSpPr>
          <p:nvPr>
            <p:ph type="title"/>
          </p:nvPr>
        </p:nvSpPr>
        <p:spPr>
          <a:xfrm>
            <a:off x="838200" y="975182"/>
            <a:ext cx="9977271" cy="948868"/>
          </a:xfrm>
        </p:spPr>
        <p:txBody>
          <a:bodyPr/>
          <a:lstStyle/>
          <a:p>
            <a:r>
              <a:rPr lang="en-GB" dirty="0"/>
              <a:t>Personal data, special category data and personal information</a:t>
            </a:r>
            <a:br>
              <a:rPr lang="en-GB" dirty="0"/>
            </a:br>
            <a:endParaRPr lang="en-GB" dirty="0"/>
          </a:p>
        </p:txBody>
      </p:sp>
      <p:sp>
        <p:nvSpPr>
          <p:cNvPr id="3" name="Text Placeholder 2"/>
          <p:cNvSpPr>
            <a:spLocks noGrp="1"/>
          </p:cNvSpPr>
          <p:nvPr>
            <p:ph type="body" sz="quarter" idx="13"/>
          </p:nvPr>
        </p:nvSpPr>
        <p:spPr>
          <a:xfrm>
            <a:off x="838199" y="1924050"/>
            <a:ext cx="10144125" cy="4314190"/>
          </a:xfrm>
        </p:spPr>
        <p:style>
          <a:lnRef idx="2">
            <a:schemeClr val="dk1">
              <a:shade val="15000"/>
            </a:schemeClr>
          </a:lnRef>
          <a:fillRef idx="1">
            <a:schemeClr val="dk1"/>
          </a:fillRef>
          <a:effectRef idx="0">
            <a:schemeClr val="dk1"/>
          </a:effectRef>
          <a:fontRef idx="minor">
            <a:schemeClr val="lt1"/>
          </a:fontRef>
        </p:style>
        <p:txBody>
          <a:bodyPr>
            <a:normAutofit fontScale="62500" lnSpcReduction="20000"/>
          </a:bodyPr>
          <a:lstStyle/>
          <a:p>
            <a:pPr marL="0" indent="0">
              <a:lnSpc>
                <a:spcPct val="120000"/>
              </a:lnSpc>
              <a:buNone/>
            </a:pPr>
            <a:r>
              <a:rPr lang="en-GB" dirty="0"/>
              <a:t>Researchers must adhere to data protection requirements when managing or sharing personal data. In the UK, the Information Commissioner’s Office (ICO) provides in-depth information about personal data, including definitions and considerations for pseudonymisation and anonymisation, within the scope of the UK General Data Protection Regulation and the Data Protection Act 2018.</a:t>
            </a:r>
          </a:p>
          <a:p>
            <a:pPr marL="0" indent="0">
              <a:lnSpc>
                <a:spcPct val="120000"/>
              </a:lnSpc>
              <a:buNone/>
            </a:pPr>
            <a:endParaRPr lang="en-GB" sz="500" dirty="0"/>
          </a:p>
          <a:p>
            <a:pPr>
              <a:lnSpc>
                <a:spcPct val="120000"/>
              </a:lnSpc>
            </a:pPr>
            <a:r>
              <a:rPr lang="en-GB" b="1" dirty="0"/>
              <a:t>Personal data</a:t>
            </a:r>
            <a:r>
              <a:rPr lang="en-GB" dirty="0"/>
              <a:t> is defined by the UK General Data Protection Regulation (UK GDPR) and the Data Protection Act 2018. In essence, personal data is information that relates to an identified or identifiable natural person, be it directly or indirectly, taking into account other information derived from published sources. </a:t>
            </a:r>
          </a:p>
          <a:p>
            <a:pPr>
              <a:lnSpc>
                <a:spcPct val="120000"/>
              </a:lnSpc>
            </a:pPr>
            <a:r>
              <a:rPr lang="en-GB" b="1" dirty="0"/>
              <a:t>Special category data</a:t>
            </a:r>
            <a:r>
              <a:rPr lang="en-GB" dirty="0"/>
              <a:t>, also sometimes referred to as </a:t>
            </a:r>
            <a:r>
              <a:rPr lang="en-GB" b="1" dirty="0"/>
              <a:t>sensitive personal data</a:t>
            </a:r>
            <a:r>
              <a:rPr lang="en-GB" dirty="0"/>
              <a:t>, are defined in Article 9 (1) of the UK GDPR. These data require additional attention and protection due to their sensitivity. Special category data consists of data revealing racial or ethnic origin, political opinions, religious or philosophical beliefs, trade union membership, genetic data, biometric data to uniquely identify a natural person, data concerning health, a person's sex life or sexual orientation.</a:t>
            </a:r>
          </a:p>
          <a:p>
            <a:pPr>
              <a:lnSpc>
                <a:spcPct val="120000"/>
              </a:lnSpc>
            </a:pPr>
            <a:r>
              <a:rPr lang="en-GB" b="1" dirty="0"/>
              <a:t>Personal information</a:t>
            </a:r>
            <a:r>
              <a:rPr lang="en-GB" dirty="0"/>
              <a:t> is defined by the Statistics and Registration Service Act 2007 as information that relates to and identifies an individual (including a body corporate). Personal information, compared to personal data, takes into consideration corporate bodies.</a:t>
            </a:r>
          </a:p>
        </p:txBody>
      </p:sp>
      <p:sp>
        <p:nvSpPr>
          <p:cNvPr id="4" name="Slide Number Placeholder 3"/>
          <p:cNvSpPr>
            <a:spLocks noGrp="1"/>
          </p:cNvSpPr>
          <p:nvPr>
            <p:ph type="sldNum" sz="quarter" idx="12"/>
          </p:nvPr>
        </p:nvSpPr>
        <p:spPr/>
        <p:txBody>
          <a:bodyPr/>
          <a:lstStyle/>
          <a:p>
            <a:fld id="{016687C5-7511-7743-B429-3BDBE272F28B}" type="slidenum">
              <a:rPr lang="en-US" smtClean="0"/>
              <a:t>4</a:t>
            </a:fld>
            <a:endParaRPr lang="en-US" dirty="0"/>
          </a:p>
        </p:txBody>
      </p:sp>
    </p:spTree>
    <p:extLst>
      <p:ext uri="{BB962C8B-B14F-4D97-AF65-F5344CB8AC3E}">
        <p14:creationId xmlns:p14="http://schemas.microsoft.com/office/powerpoint/2010/main" val="281925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a:t>
            </a:r>
          </a:p>
        </p:txBody>
      </p:sp>
      <p:sp>
        <p:nvSpPr>
          <p:cNvPr id="3" name="Text Placeholder 2"/>
          <p:cNvSpPr>
            <a:spLocks noGrp="1"/>
          </p:cNvSpPr>
          <p:nvPr>
            <p:ph type="body" sz="quarter" idx="13"/>
          </p:nvPr>
        </p:nvSpPr>
        <p:spPr>
          <a:xfrm>
            <a:off x="838200" y="1548712"/>
            <a:ext cx="8843682" cy="4553507"/>
          </a:xfrm>
        </p:spPr>
        <p:txBody>
          <a:bodyPr>
            <a:normAutofit fontScale="85000" lnSpcReduction="20000"/>
          </a:bodyPr>
          <a:lstStyle/>
          <a:p>
            <a:pPr marL="457200" lvl="0" indent="-457200">
              <a:buFont typeface="+mj-lt"/>
              <a:buAutoNum type="arabicPeriod"/>
            </a:pPr>
            <a:endParaRPr lang="en-GB" dirty="0"/>
          </a:p>
          <a:p>
            <a:pPr marL="457200" lvl="0" indent="-457200">
              <a:buFont typeface="+mj-lt"/>
              <a:buAutoNum type="arabicPeriod"/>
            </a:pPr>
            <a:r>
              <a:rPr lang="en-GB" dirty="0"/>
              <a:t>Anonymisation steps</a:t>
            </a:r>
            <a:br>
              <a:rPr lang="en-GB" dirty="0"/>
            </a:br>
            <a:endParaRPr lang="en-GB" dirty="0"/>
          </a:p>
          <a:p>
            <a:pPr marL="457200" lvl="0" indent="-457200">
              <a:buFont typeface="+mj-lt"/>
              <a:buAutoNum type="arabicPeriod"/>
            </a:pPr>
            <a:r>
              <a:rPr lang="en-GB" dirty="0"/>
              <a:t>Types of identifiers</a:t>
            </a:r>
            <a:br>
              <a:rPr lang="en-GB" dirty="0"/>
            </a:br>
            <a:endParaRPr lang="en-GB" dirty="0"/>
          </a:p>
          <a:p>
            <a:pPr marL="457200" lvl="0" indent="-457200">
              <a:buFont typeface="+mj-lt"/>
              <a:buAutoNum type="arabicPeriod"/>
            </a:pPr>
            <a:r>
              <a:rPr lang="en-GB" dirty="0"/>
              <a:t>De-identification and anonymisation</a:t>
            </a:r>
            <a:br>
              <a:rPr lang="en-GB" dirty="0"/>
            </a:br>
            <a:endParaRPr lang="en-GB" dirty="0"/>
          </a:p>
          <a:p>
            <a:pPr marL="457200" lvl="0" indent="-457200">
              <a:buFont typeface="+mj-lt"/>
              <a:buAutoNum type="arabicPeriod"/>
            </a:pPr>
            <a:r>
              <a:rPr lang="en-GB" dirty="0"/>
              <a:t>Anonymising quantitative data</a:t>
            </a:r>
            <a:br>
              <a:rPr lang="en-GB" dirty="0"/>
            </a:br>
            <a:endParaRPr lang="en-GB" dirty="0"/>
          </a:p>
          <a:p>
            <a:pPr marL="457200" lvl="0" indent="-457200">
              <a:buFont typeface="+mj-lt"/>
              <a:buAutoNum type="arabicPeriod"/>
            </a:pPr>
            <a:r>
              <a:rPr lang="en-GB" dirty="0"/>
              <a:t>Anonymising qualitative data</a:t>
            </a:r>
            <a:br>
              <a:rPr lang="en-GB" dirty="0"/>
            </a:br>
            <a:endParaRPr lang="en-GB" dirty="0"/>
          </a:p>
          <a:p>
            <a:pPr marL="457200" indent="-457200">
              <a:buFont typeface="+mj-lt"/>
              <a:buAutoNum type="arabicPeriod"/>
            </a:pPr>
            <a:r>
              <a:rPr lang="en-GB" dirty="0"/>
              <a:t>Intruder testing</a:t>
            </a:r>
            <a:br>
              <a:rPr lang="en-GB" dirty="0"/>
            </a:br>
            <a:endParaRPr lang="en-GB" dirty="0"/>
          </a:p>
          <a:p>
            <a:pPr marL="457200" lvl="0" indent="-457200">
              <a:buFont typeface="+mj-lt"/>
              <a:buAutoNum type="arabicPeriod"/>
            </a:pPr>
            <a:r>
              <a:rPr lang="en-GB" dirty="0"/>
              <a:t>Summary</a:t>
            </a:r>
            <a:br>
              <a:rPr lang="en-GB" dirty="0"/>
            </a:br>
            <a:endParaRPr lang="en-GB" dirty="0"/>
          </a:p>
          <a:p>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5</a:t>
            </a:fld>
            <a:endParaRPr lang="en-US" dirty="0"/>
          </a:p>
        </p:txBody>
      </p:sp>
    </p:spTree>
    <p:extLst>
      <p:ext uri="{BB962C8B-B14F-4D97-AF65-F5344CB8AC3E}">
        <p14:creationId xmlns:p14="http://schemas.microsoft.com/office/powerpoint/2010/main" val="1027676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1. Anonymisation steps</a:t>
            </a:r>
          </a:p>
        </p:txBody>
      </p:sp>
      <p:sp>
        <p:nvSpPr>
          <p:cNvPr id="3" name="Slide Number Placeholder 2"/>
          <p:cNvSpPr>
            <a:spLocks noGrp="1"/>
          </p:cNvSpPr>
          <p:nvPr>
            <p:ph type="sldNum" sz="quarter" idx="12"/>
          </p:nvPr>
        </p:nvSpPr>
        <p:spPr/>
        <p:txBody>
          <a:bodyPr/>
          <a:lstStyle/>
          <a:p>
            <a:fld id="{016687C5-7511-7743-B429-3BDBE272F28B}" type="slidenum">
              <a:rPr lang="en-US" smtClean="0"/>
              <a:t>6</a:t>
            </a:fld>
            <a:endParaRPr lang="en-US" dirty="0"/>
          </a:p>
        </p:txBody>
      </p:sp>
      <p:graphicFrame>
        <p:nvGraphicFramePr>
          <p:cNvPr id="8" name="SmartArt Placeholder 7" descr="First steps: Accessible presentations&#10;1) Start before presentation&#10;2) Accessible template&#10;3) Correct layout&#10;4) Set language"/>
          <p:cNvGraphicFramePr>
            <a:graphicFrameLocks noGrp="1"/>
          </p:cNvGraphicFramePr>
          <p:nvPr>
            <p:ph type="dgm" sz="quarter" idx="13"/>
            <p:extLst>
              <p:ext uri="{D42A27DB-BD31-4B8C-83A1-F6EECF244321}">
                <p14:modId xmlns:p14="http://schemas.microsoft.com/office/powerpoint/2010/main" val="2232662594"/>
              </p:ext>
            </p:extLst>
          </p:nvPr>
        </p:nvGraphicFramePr>
        <p:xfrm>
          <a:off x="838200" y="1773238"/>
          <a:ext cx="9424988" cy="3600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8741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9964"/>
            <a:ext cx="9977271" cy="548819"/>
          </a:xfrm>
        </p:spPr>
        <p:txBody>
          <a:bodyPr anchor="ctr">
            <a:normAutofit/>
          </a:bodyPr>
          <a:lstStyle/>
          <a:p>
            <a:r>
              <a:rPr lang="en-GB" sz="3300" dirty="0"/>
              <a:t>2. Types of identifiers</a:t>
            </a:r>
          </a:p>
        </p:txBody>
      </p:sp>
      <p:sp>
        <p:nvSpPr>
          <p:cNvPr id="10" name="Content Placeholder 2">
            <a:extLst>
              <a:ext uri="{FF2B5EF4-FFF2-40B4-BE49-F238E27FC236}">
                <a16:creationId xmlns:a16="http://schemas.microsoft.com/office/drawing/2014/main" id="{AFF83F06-2F1B-28FB-9499-3D7785BDF47C}"/>
              </a:ext>
            </a:extLst>
          </p:cNvPr>
          <p:cNvSpPr>
            <a:spLocks noGrp="1"/>
          </p:cNvSpPr>
          <p:nvPr>
            <p:ph idx="14"/>
          </p:nvPr>
        </p:nvSpPr>
        <p:spPr>
          <a:xfrm>
            <a:off x="838200" y="1334278"/>
            <a:ext cx="10515600" cy="2230016"/>
          </a:xfrm>
        </p:spPr>
        <p:txBody>
          <a:bodyPr/>
          <a:lstStyle/>
          <a:p>
            <a:pPr marL="0" indent="0">
              <a:buNone/>
            </a:pPr>
            <a:br>
              <a:rPr lang="en-GB" dirty="0"/>
            </a:br>
            <a:r>
              <a:rPr lang="en-GB" dirty="0"/>
              <a:t>Based on the </a:t>
            </a:r>
            <a:r>
              <a:rPr lang="en-GB" b="1" dirty="0"/>
              <a:t>personal data</a:t>
            </a:r>
            <a:r>
              <a:rPr lang="en-GB" dirty="0"/>
              <a:t> and </a:t>
            </a:r>
            <a:r>
              <a:rPr lang="en-GB" b="1" dirty="0"/>
              <a:t>personal information</a:t>
            </a:r>
            <a:r>
              <a:rPr lang="en-GB" dirty="0"/>
              <a:t> definitions an individual or a body corporate can be identified either </a:t>
            </a:r>
            <a:r>
              <a:rPr lang="en-GB" b="1" dirty="0"/>
              <a:t>directly</a:t>
            </a:r>
            <a:r>
              <a:rPr lang="en-GB" dirty="0"/>
              <a:t> or </a:t>
            </a:r>
            <a:r>
              <a:rPr lang="en-GB" b="1" dirty="0"/>
              <a:t>indirectly</a:t>
            </a:r>
            <a:r>
              <a:rPr lang="en-GB" dirty="0"/>
              <a:t>, hence identifiers are classified as either direct or indirect.</a:t>
            </a:r>
          </a:p>
          <a:p>
            <a:endParaRPr lang="en-US" dirty="0"/>
          </a:p>
        </p:txBody>
      </p:sp>
      <p:sp>
        <p:nvSpPr>
          <p:cNvPr id="4" name="Slide Number Placeholder 3"/>
          <p:cNvSpPr>
            <a:spLocks noGrp="1"/>
          </p:cNvSpPr>
          <p:nvPr>
            <p:ph type="sldNum" sz="quarter" idx="12"/>
          </p:nvPr>
        </p:nvSpPr>
        <p:spPr>
          <a:xfrm>
            <a:off x="8610600" y="6356350"/>
            <a:ext cx="2743200" cy="365125"/>
          </a:xfrm>
        </p:spPr>
        <p:txBody>
          <a:bodyPr anchor="ctr">
            <a:normAutofit/>
          </a:bodyPr>
          <a:lstStyle/>
          <a:p>
            <a:pPr>
              <a:spcAft>
                <a:spcPts val="600"/>
              </a:spcAft>
            </a:pPr>
            <a:fld id="{016687C5-7511-7743-B429-3BDBE272F28B}" type="slidenum">
              <a:rPr lang="en-US" smtClean="0"/>
              <a:pPr>
                <a:spcAft>
                  <a:spcPts val="600"/>
                </a:spcAft>
              </a:pPr>
              <a:t>7</a:t>
            </a:fld>
            <a:endParaRPr lang="en-US" dirty="0"/>
          </a:p>
        </p:txBody>
      </p:sp>
      <p:graphicFrame>
        <p:nvGraphicFramePr>
          <p:cNvPr id="6" name="Text Placeholder 2">
            <a:extLst>
              <a:ext uri="{FF2B5EF4-FFF2-40B4-BE49-F238E27FC236}">
                <a16:creationId xmlns:a16="http://schemas.microsoft.com/office/drawing/2014/main" id="{66AEFB57-D33D-7A9C-A5FB-739BD8A8ABB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17630652"/>
              </p:ext>
            </p:extLst>
          </p:nvPr>
        </p:nvGraphicFramePr>
        <p:xfrm>
          <a:off x="6204911" y="3069770"/>
          <a:ext cx="5044440" cy="2808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1D052C8D-59B9-2AE2-C9B5-FFFFA07AD74C}"/>
              </a:ext>
              <a:ext uri="{C183D7F6-B498-43B3-948B-1728B52AA6E4}">
                <adec:decorative xmlns:adec="http://schemas.microsoft.com/office/drawing/2017/decorative" val="1"/>
              </a:ext>
            </a:extLst>
          </p:cNvPr>
          <p:cNvGrpSpPr/>
          <p:nvPr/>
        </p:nvGrpSpPr>
        <p:grpSpPr>
          <a:xfrm>
            <a:off x="838201" y="3069772"/>
            <a:ext cx="5044440" cy="2808962"/>
            <a:chOff x="0" y="8671"/>
            <a:chExt cx="5044440" cy="2139637"/>
          </a:xfrm>
          <a:solidFill>
            <a:schemeClr val="tx1"/>
          </a:solidFill>
        </p:grpSpPr>
        <p:sp>
          <p:nvSpPr>
            <p:cNvPr id="7" name="Rectangle: Rounded Corners 6">
              <a:extLst>
                <a:ext uri="{FF2B5EF4-FFF2-40B4-BE49-F238E27FC236}">
                  <a16:creationId xmlns:a16="http://schemas.microsoft.com/office/drawing/2014/main" id="{3F4CCE0D-1E9F-7B42-EDF4-E7446000A633}"/>
                </a:ext>
              </a:extLst>
            </p:cNvPr>
            <p:cNvSpPr/>
            <p:nvPr/>
          </p:nvSpPr>
          <p:spPr>
            <a:xfrm>
              <a:off x="0" y="8671"/>
              <a:ext cx="5044440" cy="2139637"/>
            </a:xfrm>
            <a:prstGeom prst="roundRect">
              <a:avLst/>
            </a:prstGeom>
            <a:grp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GB" dirty="0"/>
            </a:p>
          </p:txBody>
        </p:sp>
        <p:sp>
          <p:nvSpPr>
            <p:cNvPr id="8" name="Rectangle: Rounded Corners 4">
              <a:extLst>
                <a:ext uri="{FF2B5EF4-FFF2-40B4-BE49-F238E27FC236}">
                  <a16:creationId xmlns:a16="http://schemas.microsoft.com/office/drawing/2014/main" id="{FCA34F28-1FD5-FBEC-8430-C952F6541A95}"/>
                </a:ext>
              </a:extLst>
            </p:cNvPr>
            <p:cNvSpPr txBox="1"/>
            <p:nvPr/>
          </p:nvSpPr>
          <p:spPr>
            <a:xfrm>
              <a:off x="104448" y="113119"/>
              <a:ext cx="4835544" cy="193074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br>
                <a:rPr lang="en-GB" sz="1200" b="1" kern="1200" dirty="0"/>
              </a:br>
              <a:r>
                <a:rPr lang="en-GB" sz="2000" b="1" kern="1200" dirty="0"/>
                <a:t>Direct identifiers</a:t>
              </a:r>
              <a:br>
                <a:rPr lang="en-GB" sz="2000" b="1" kern="1200" dirty="0"/>
              </a:br>
              <a:r>
                <a:rPr lang="en-GB" sz="2000" kern="1200" dirty="0"/>
                <a:t> </a:t>
              </a:r>
              <a:br>
                <a:rPr lang="en-GB" sz="2000" kern="1200" dirty="0"/>
              </a:br>
              <a:r>
                <a:rPr lang="en-GB" sz="2000" kern="1200" dirty="0"/>
                <a:t>Information that directly identifies data subjects.</a:t>
              </a:r>
              <a:br>
                <a:rPr lang="en-GB" sz="2000" kern="1200" dirty="0"/>
              </a:br>
              <a:r>
                <a:rPr lang="en-GB" sz="2000" kern="1200" dirty="0"/>
                <a:t>Examples: name, address, National Insurance number, NHS number, IP address, email address</a:t>
              </a:r>
            </a:p>
            <a:p>
              <a:pPr marL="0" lvl="0" indent="0" algn="ctr" defTabSz="844550">
                <a:lnSpc>
                  <a:spcPct val="90000"/>
                </a:lnSpc>
                <a:spcBef>
                  <a:spcPct val="0"/>
                </a:spcBef>
                <a:spcAft>
                  <a:spcPct val="35000"/>
                </a:spcAft>
                <a:buNone/>
              </a:pPr>
              <a:endParaRPr lang="en-US" sz="1900" kern="1200" dirty="0"/>
            </a:p>
          </p:txBody>
        </p:sp>
      </p:grpSp>
    </p:spTree>
    <p:extLst>
      <p:ext uri="{BB962C8B-B14F-4D97-AF65-F5344CB8AC3E}">
        <p14:creationId xmlns:p14="http://schemas.microsoft.com/office/powerpoint/2010/main" val="1597373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3. De-identification and anonymisation </a:t>
            </a:r>
          </a:p>
        </p:txBody>
      </p:sp>
      <p:sp>
        <p:nvSpPr>
          <p:cNvPr id="3" name="Text Placeholder 2"/>
          <p:cNvSpPr>
            <a:spLocks noGrp="1"/>
          </p:cNvSpPr>
          <p:nvPr>
            <p:ph type="body" sz="quarter" idx="13"/>
          </p:nvPr>
        </p:nvSpPr>
        <p:spPr>
          <a:xfrm>
            <a:off x="838200" y="1548712"/>
            <a:ext cx="9201150" cy="4807638"/>
          </a:xfrm>
        </p:spPr>
        <p:txBody>
          <a:bodyPr>
            <a:normAutofit fontScale="92500" lnSpcReduction="20000"/>
          </a:bodyPr>
          <a:lstStyle/>
          <a:p>
            <a:pPr>
              <a:lnSpc>
                <a:spcPct val="120000"/>
              </a:lnSpc>
            </a:pPr>
            <a:r>
              <a:rPr lang="en-GB" sz="2200" b="1" dirty="0"/>
              <a:t>De-identification </a:t>
            </a:r>
            <a:r>
              <a:rPr lang="en-GB" sz="2200" dirty="0"/>
              <a:t>of data </a:t>
            </a:r>
            <a:br>
              <a:rPr lang="en-GB" sz="2200" dirty="0"/>
            </a:br>
            <a:r>
              <a:rPr lang="en-GB" sz="2200" dirty="0"/>
              <a:t>… refers to the process of removing or masking direct identifiers. This means that any identifiers that might directly lead to the re-identification of data subjects such as their names and their addresses are either replaced by pseudonyms (fake names), codes or removed. As only direct identifiers are removed the data remains identifiable indirectly, hence data protection legislation applies to any additional processing of the data.</a:t>
            </a:r>
          </a:p>
          <a:p>
            <a:pPr marL="0" indent="0">
              <a:lnSpc>
                <a:spcPct val="120000"/>
              </a:lnSpc>
              <a:buNone/>
            </a:pPr>
            <a:endParaRPr lang="en-GB" sz="2200" dirty="0"/>
          </a:p>
          <a:p>
            <a:pPr>
              <a:lnSpc>
                <a:spcPct val="120000"/>
              </a:lnSpc>
            </a:pPr>
            <a:r>
              <a:rPr lang="en-GB" sz="2200" b="1" dirty="0"/>
              <a:t>Anonymisation</a:t>
            </a:r>
            <a:r>
              <a:rPr lang="en-GB" sz="2200" dirty="0"/>
              <a:t> </a:t>
            </a:r>
            <a:br>
              <a:rPr lang="en-GB" sz="2200" dirty="0"/>
            </a:br>
            <a:r>
              <a:rPr lang="en-GB" sz="2200" dirty="0"/>
              <a:t>… refers to the process of ensuring that the risk of identifying a data subject is negligible. This usually involves more than de-identification and often requires that data be further altered or masked, generally by treating indirect identifiers. Anonymisation allows data to be shared ethically and legally while preserving confidentiality.</a:t>
            </a:r>
          </a:p>
          <a:p>
            <a:pPr marL="0" indent="0">
              <a:buNone/>
            </a:pPr>
            <a:endParaRPr lang="en-GB" dirty="0"/>
          </a:p>
          <a:p>
            <a:endParaRPr lang="en-GB" dirty="0"/>
          </a:p>
          <a:p>
            <a:endParaRPr lang="en-GB" dirty="0"/>
          </a:p>
          <a:p>
            <a:pPr marL="0" indent="0">
              <a:buNone/>
            </a:pPr>
            <a:endParaRPr lang="en-GB" dirty="0">
              <a:solidFill>
                <a:schemeClr val="tx1"/>
              </a:solidFill>
            </a:endParaRPr>
          </a:p>
          <a:p>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8</a:t>
            </a:fld>
            <a:endParaRPr lang="en-US" dirty="0"/>
          </a:p>
        </p:txBody>
      </p:sp>
    </p:spTree>
    <p:extLst>
      <p:ext uri="{BB962C8B-B14F-4D97-AF65-F5344CB8AC3E}">
        <p14:creationId xmlns:p14="http://schemas.microsoft.com/office/powerpoint/2010/main" val="493754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3.1 Effective anonymisation</a:t>
            </a:r>
          </a:p>
        </p:txBody>
      </p:sp>
      <p:sp>
        <p:nvSpPr>
          <p:cNvPr id="6" name="Text Placeholder 5"/>
          <p:cNvSpPr>
            <a:spLocks noGrp="1"/>
          </p:cNvSpPr>
          <p:nvPr>
            <p:ph type="body" sz="quarter" idx="13"/>
          </p:nvPr>
        </p:nvSpPr>
        <p:spPr>
          <a:xfrm>
            <a:off x="838200" y="1524000"/>
            <a:ext cx="9977438" cy="4832350"/>
          </a:xfrm>
        </p:spPr>
        <p:txBody>
          <a:bodyPr>
            <a:normAutofit fontScale="70000" lnSpcReduction="20000"/>
          </a:bodyPr>
          <a:lstStyle/>
          <a:p>
            <a:pPr marL="0" indent="0">
              <a:lnSpc>
                <a:spcPct val="120000"/>
              </a:lnSpc>
              <a:buNone/>
            </a:pPr>
            <a:r>
              <a:rPr lang="en-GB" dirty="0"/>
              <a:t>The ICO introduced a key concept in ensuring the utility of data, and this is effective anonymisation. They provide guidance on determining whether information qualifies as personal data or anonymous information, affecting the applicability of data protection laws. The assessment involves careful consideration of the risk of identifiability and the factors influencing it.</a:t>
            </a:r>
          </a:p>
          <a:p>
            <a:pPr marL="0" indent="0">
              <a:lnSpc>
                <a:spcPct val="120000"/>
              </a:lnSpc>
              <a:buNone/>
            </a:pPr>
            <a:endParaRPr lang="en-GB" dirty="0"/>
          </a:p>
          <a:p>
            <a:pPr marL="0" indent="0">
              <a:lnSpc>
                <a:spcPct val="120000"/>
              </a:lnSpc>
              <a:buNone/>
            </a:pPr>
            <a:r>
              <a:rPr lang="en-GB" dirty="0"/>
              <a:t>Data can be classified into several categories based on how identifiable individuals are. </a:t>
            </a:r>
            <a:br>
              <a:rPr lang="en-GB" dirty="0"/>
            </a:br>
            <a:endParaRPr lang="en-GB" dirty="0"/>
          </a:p>
          <a:p>
            <a:pPr lvl="0">
              <a:lnSpc>
                <a:spcPct val="120000"/>
              </a:lnSpc>
            </a:pPr>
            <a:r>
              <a:rPr lang="en-GB" b="1" dirty="0"/>
              <a:t>Directly identifiable data</a:t>
            </a:r>
            <a:r>
              <a:rPr lang="en-GB" dirty="0"/>
              <a:t>: personal data.</a:t>
            </a:r>
          </a:p>
          <a:p>
            <a:pPr lvl="0">
              <a:lnSpc>
                <a:spcPct val="120000"/>
              </a:lnSpc>
            </a:pPr>
            <a:r>
              <a:rPr lang="en-GB" b="1" dirty="0"/>
              <a:t>Indirectly identifiable data</a:t>
            </a:r>
            <a:r>
              <a:rPr lang="en-GB" dirty="0"/>
              <a:t>: personal data, if the risk of identifiability is not sufficiently low.</a:t>
            </a:r>
          </a:p>
          <a:p>
            <a:pPr lvl="0">
              <a:lnSpc>
                <a:spcPct val="120000"/>
              </a:lnSpc>
            </a:pPr>
            <a:r>
              <a:rPr lang="en-GB" b="1" dirty="0"/>
              <a:t>Data unlikely to be identifiable</a:t>
            </a:r>
            <a:r>
              <a:rPr lang="en-GB" dirty="0"/>
              <a:t>: risk of identifying an individual is considered sufficiently low.</a:t>
            </a:r>
          </a:p>
          <a:p>
            <a:pPr>
              <a:lnSpc>
                <a:spcPct val="120000"/>
              </a:lnSpc>
            </a:pPr>
            <a:r>
              <a:rPr lang="en-GB" b="1" dirty="0"/>
              <a:t>Data that is impossible to identify</a:t>
            </a:r>
            <a:r>
              <a:rPr lang="en-GB" dirty="0"/>
              <a:t>: genuinely anonymous information.</a:t>
            </a:r>
            <a:br>
              <a:rPr lang="en-GB" sz="2000" dirty="0"/>
            </a:br>
            <a:endParaRPr lang="en-GB" sz="2000" dirty="0"/>
          </a:p>
          <a:p>
            <a:pPr>
              <a:buFont typeface="Wingdings" panose="05000000000000000000" pitchFamily="2" charset="2"/>
              <a:buChar char="q"/>
            </a:pPr>
            <a:endParaRPr lang="en-GB" sz="2000" dirty="0"/>
          </a:p>
          <a:p>
            <a:pPr marL="0" indent="0" algn="ctr">
              <a:buNone/>
            </a:pPr>
            <a:endParaRPr lang="en-GB" sz="2000" dirty="0">
              <a:solidFill>
                <a:schemeClr val="tx1">
                  <a:lumMod val="75000"/>
                </a:schemeClr>
              </a:solidFill>
            </a:endParaRPr>
          </a:p>
          <a:p>
            <a:pPr marL="0" indent="0">
              <a:buNone/>
            </a:pPr>
            <a:endParaRPr lang="en-GB" sz="2000" dirty="0"/>
          </a:p>
          <a:p>
            <a:pPr>
              <a:buFont typeface="Wingdings" panose="05000000000000000000" pitchFamily="2" charset="2"/>
              <a:buChar char="q"/>
            </a:pPr>
            <a:endParaRPr lang="en-GB" dirty="0"/>
          </a:p>
          <a:p>
            <a:pPr>
              <a:buFont typeface="Wingdings" panose="05000000000000000000" pitchFamily="2" charset="2"/>
              <a:buChar char="q"/>
            </a:pPr>
            <a:endParaRPr lang="en-GB" dirty="0"/>
          </a:p>
          <a:p>
            <a:pPr>
              <a:buFont typeface="Wingdings" panose="05000000000000000000" pitchFamily="2" charset="2"/>
              <a:buChar char="q"/>
            </a:pPr>
            <a:endParaRPr lang="en-GB" dirty="0"/>
          </a:p>
          <a:p>
            <a:pPr>
              <a:buFont typeface="Wingdings" panose="05000000000000000000" pitchFamily="2" charset="2"/>
              <a:buChar char="q"/>
            </a:pP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9</a:t>
            </a:fld>
            <a:endParaRPr lang="en-US" dirty="0"/>
          </a:p>
        </p:txBody>
      </p:sp>
    </p:spTree>
    <p:extLst>
      <p:ext uri="{BB962C8B-B14F-4D97-AF65-F5344CB8AC3E}">
        <p14:creationId xmlns:p14="http://schemas.microsoft.com/office/powerpoint/2010/main" val="2372819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3.2 Determining identifiability</a:t>
            </a:r>
          </a:p>
        </p:txBody>
      </p:sp>
      <p:sp>
        <p:nvSpPr>
          <p:cNvPr id="6" name="Text Placeholder 5"/>
          <p:cNvSpPr>
            <a:spLocks noGrp="1"/>
          </p:cNvSpPr>
          <p:nvPr>
            <p:ph type="body" sz="quarter" idx="13"/>
          </p:nvPr>
        </p:nvSpPr>
        <p:spPr>
          <a:xfrm>
            <a:off x="838199" y="1295401"/>
            <a:ext cx="10639425" cy="5562600"/>
          </a:xfrm>
        </p:spPr>
        <p:txBody>
          <a:bodyPr>
            <a:normAutofit fontScale="40000" lnSpcReduction="20000"/>
          </a:bodyPr>
          <a:lstStyle/>
          <a:p>
            <a:pPr marL="0" indent="0">
              <a:lnSpc>
                <a:spcPct val="120000"/>
              </a:lnSpc>
              <a:buNone/>
            </a:pPr>
            <a:r>
              <a:rPr lang="en-GB" sz="4000" dirty="0"/>
              <a:t>In </a:t>
            </a:r>
            <a:r>
              <a:rPr lang="en-GB" sz="4000" b="1" dirty="0">
                <a:solidFill>
                  <a:schemeClr val="tx1"/>
                </a:solidFill>
              </a:rPr>
              <a:t>determining identifiability</a:t>
            </a:r>
            <a:r>
              <a:rPr lang="en-GB" sz="4000" dirty="0"/>
              <a:t>, one must consider:</a:t>
            </a:r>
          </a:p>
          <a:p>
            <a:pPr>
              <a:lnSpc>
                <a:spcPct val="120000"/>
              </a:lnSpc>
            </a:pPr>
            <a:r>
              <a:rPr lang="en-GB" sz="4000" dirty="0"/>
              <a:t>The nature of the data and its environment.</a:t>
            </a:r>
          </a:p>
          <a:p>
            <a:pPr lvl="0">
              <a:lnSpc>
                <a:spcPct val="120000"/>
              </a:lnSpc>
            </a:pPr>
            <a:r>
              <a:rPr lang="en-GB" sz="4000" dirty="0"/>
              <a:t>The context, scope, and purposes of its processing. Processing means taking any action with someone’s personal data. This begins as soon as you have a record about someone and continues until you no longer need the information and it’s been securely destroyed. If you hold information on someone, it counts as processing, even if you don’t do anything else with it (ICO).</a:t>
            </a:r>
          </a:p>
          <a:p>
            <a:pPr lvl="0">
              <a:lnSpc>
                <a:spcPct val="120000"/>
              </a:lnSpc>
            </a:pPr>
            <a:r>
              <a:rPr lang="en-GB" sz="4000" dirty="0"/>
              <a:t>The technical and organisational measures in place.</a:t>
            </a:r>
          </a:p>
          <a:p>
            <a:pPr marL="0" indent="0">
              <a:lnSpc>
                <a:spcPct val="120000"/>
              </a:lnSpc>
              <a:buNone/>
            </a:pPr>
            <a:endParaRPr lang="en-GB" sz="4000" dirty="0"/>
          </a:p>
          <a:p>
            <a:pPr marL="0" indent="0">
              <a:lnSpc>
                <a:spcPct val="120000"/>
              </a:lnSpc>
              <a:buNone/>
            </a:pPr>
            <a:r>
              <a:rPr lang="en-GB" sz="4000" dirty="0"/>
              <a:t>The </a:t>
            </a:r>
            <a:r>
              <a:rPr lang="en-GB" sz="4000" b="1" dirty="0">
                <a:solidFill>
                  <a:schemeClr val="tx1"/>
                </a:solidFill>
              </a:rPr>
              <a:t>risk is judged based on objective factors</a:t>
            </a:r>
            <a:r>
              <a:rPr lang="en-GB" sz="4000" dirty="0"/>
              <a:t>, such as:</a:t>
            </a:r>
          </a:p>
          <a:p>
            <a:pPr>
              <a:lnSpc>
                <a:spcPct val="120000"/>
              </a:lnSpc>
            </a:pPr>
            <a:r>
              <a:rPr lang="en-GB" sz="4000" dirty="0"/>
              <a:t>The motivation to identify an individual.</a:t>
            </a:r>
          </a:p>
          <a:p>
            <a:pPr lvl="0">
              <a:lnSpc>
                <a:spcPct val="120000"/>
              </a:lnSpc>
            </a:pPr>
            <a:r>
              <a:rPr lang="en-GB" sz="4000" dirty="0"/>
              <a:t>The level of skill required for identification.</a:t>
            </a:r>
          </a:p>
          <a:p>
            <a:pPr lvl="0">
              <a:lnSpc>
                <a:spcPct val="120000"/>
              </a:lnSpc>
            </a:pPr>
            <a:r>
              <a:rPr lang="en-GB" sz="4000" dirty="0"/>
              <a:t>The cost and time investment needed.</a:t>
            </a:r>
          </a:p>
          <a:p>
            <a:pPr lvl="0">
              <a:lnSpc>
                <a:spcPct val="120000"/>
              </a:lnSpc>
            </a:pPr>
            <a:r>
              <a:rPr lang="en-GB" sz="4000" dirty="0"/>
              <a:t>Available technological means.</a:t>
            </a:r>
          </a:p>
          <a:p>
            <a:pPr>
              <a:lnSpc>
                <a:spcPct val="120000"/>
              </a:lnSpc>
            </a:pPr>
            <a:r>
              <a:rPr lang="en-GB" sz="4000" dirty="0"/>
              <a:t>Legal avenues and the probability of their usage.</a:t>
            </a:r>
            <a:br>
              <a:rPr lang="en-GB" sz="4000" dirty="0"/>
            </a:br>
            <a:br>
              <a:rPr lang="en-GB" sz="4000" dirty="0"/>
            </a:br>
            <a:endParaRPr lang="en-GB" sz="4000" dirty="0"/>
          </a:p>
          <a:p>
            <a:pPr marL="0" indent="0" algn="ctr">
              <a:lnSpc>
                <a:spcPct val="120000"/>
              </a:lnSpc>
              <a:buNone/>
            </a:pPr>
            <a:endParaRPr lang="en-GB" sz="4900" dirty="0"/>
          </a:p>
        </p:txBody>
      </p:sp>
      <p:sp>
        <p:nvSpPr>
          <p:cNvPr id="4" name="Slide Number Placeholder 3"/>
          <p:cNvSpPr>
            <a:spLocks noGrp="1"/>
          </p:cNvSpPr>
          <p:nvPr>
            <p:ph type="sldNum" sz="quarter" idx="12"/>
          </p:nvPr>
        </p:nvSpPr>
        <p:spPr/>
        <p:txBody>
          <a:bodyPr/>
          <a:lstStyle/>
          <a:p>
            <a:fld id="{016687C5-7511-7743-B429-3BDBE272F28B}" type="slidenum">
              <a:rPr lang="en-US" smtClean="0"/>
              <a:t>10</a:t>
            </a:fld>
            <a:endParaRPr lang="en-US" dirty="0"/>
          </a:p>
        </p:txBody>
      </p:sp>
      <p:sp>
        <p:nvSpPr>
          <p:cNvPr id="3" name="Rectangular Callout 2"/>
          <p:cNvSpPr/>
          <p:nvPr/>
        </p:nvSpPr>
        <p:spPr>
          <a:xfrm>
            <a:off x="6591300" y="3028949"/>
            <a:ext cx="2466975" cy="2600325"/>
          </a:xfrm>
          <a:prstGeom prst="wedgeRectCallou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bg1"/>
                </a:solidFill>
              </a:rPr>
              <a:t>By using responsible repositories and making data available under appropriate licences, once anonymisation techniques have been applied, one can ensure the data have been effectively anonymised.</a:t>
            </a:r>
            <a:endParaRPr lang="en-GB" sz="1400" dirty="0">
              <a:solidFill>
                <a:schemeClr val="bg1"/>
              </a:solidFill>
            </a:endParaRPr>
          </a:p>
        </p:txBody>
      </p:sp>
    </p:spTree>
    <p:extLst>
      <p:ext uri="{BB962C8B-B14F-4D97-AF65-F5344CB8AC3E}">
        <p14:creationId xmlns:p14="http://schemas.microsoft.com/office/powerpoint/2010/main" val="110689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16687C5-7511-7743-B429-3BDBE272F28B}" type="slidenum">
              <a:rPr lang="en-US" smtClean="0"/>
              <a:t>11</a:t>
            </a:fld>
            <a:endParaRPr lang="en-US" dirty="0"/>
          </a:p>
        </p:txBody>
      </p:sp>
      <p:pic>
        <p:nvPicPr>
          <p:cNvPr id="5" name="Picture 4" descr="Example map of anonymous information"/>
          <p:cNvPicPr/>
          <p:nvPr/>
        </p:nvPicPr>
        <p:blipFill>
          <a:blip r:embed="rId3">
            <a:extLst>
              <a:ext uri="{28A0092B-C50C-407E-A947-70E740481C1C}">
                <a14:useLocalDpi xmlns:a14="http://schemas.microsoft.com/office/drawing/2010/main" val="0"/>
              </a:ext>
            </a:extLst>
          </a:blip>
          <a:srcRect/>
          <a:stretch>
            <a:fillRect/>
          </a:stretch>
        </p:blipFill>
        <p:spPr bwMode="auto">
          <a:xfrm>
            <a:off x="838200" y="527606"/>
            <a:ext cx="4419600" cy="5959475"/>
          </a:xfrm>
          <a:prstGeom prst="rect">
            <a:avLst/>
          </a:prstGeom>
          <a:noFill/>
          <a:ln w="3175">
            <a:solidFill>
              <a:schemeClr val="tx1"/>
            </a:solidFill>
          </a:ln>
        </p:spPr>
      </p:pic>
      <p:sp>
        <p:nvSpPr>
          <p:cNvPr id="6" name="Title 5"/>
          <p:cNvSpPr txBox="1">
            <a:spLocks noGrp="1"/>
          </p:cNvSpPr>
          <p:nvPr>
            <p:ph type="title" idx="4294967295"/>
          </p:nvPr>
        </p:nvSpPr>
        <p:spPr>
          <a:xfrm>
            <a:off x="5374003" y="527606"/>
            <a:ext cx="4484371" cy="1477328"/>
          </a:xfrm>
          <a:prstGeom prst="rect">
            <a:avLst/>
          </a:prstGeom>
          <a:noFill/>
          <a:ln w="3175">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mn-lt"/>
                <a:ea typeface="+mn-ea"/>
                <a:cs typeface="+mn-cs"/>
              </a:rPr>
              <a:t>Mapping the concept of the spectrum of identifiability to data protection law</a:t>
            </a:r>
            <a:endParaRPr kumimoji="0" lang="en-GB"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Box 1"/>
          <p:cNvSpPr txBox="1"/>
          <p:nvPr/>
        </p:nvSpPr>
        <p:spPr>
          <a:xfrm>
            <a:off x="5372099" y="6077247"/>
            <a:ext cx="4486275" cy="461665"/>
          </a:xfrm>
          <a:prstGeom prst="rect">
            <a:avLst/>
          </a:prstGeom>
          <a:noFill/>
        </p:spPr>
        <p:txBody>
          <a:bodyPr wrap="square" rtlCol="0">
            <a:spAutoFit/>
          </a:bodyPr>
          <a:lstStyle/>
          <a:p>
            <a:r>
              <a:rPr lang="en-GB" sz="1200" dirty="0"/>
              <a:t>Source: ICO (2021) </a:t>
            </a:r>
            <a:r>
              <a:rPr lang="en-GB" sz="1200" i="1" u="sng" dirty="0">
                <a:hlinkClick r:id="rId4"/>
              </a:rPr>
              <a:t>Chapter 2: How do we ensure anonymization is effective?</a:t>
            </a:r>
            <a:endParaRPr lang="en-GB" sz="1200" dirty="0"/>
          </a:p>
        </p:txBody>
      </p:sp>
    </p:spTree>
    <p:extLst>
      <p:ext uri="{BB962C8B-B14F-4D97-AF65-F5344CB8AC3E}">
        <p14:creationId xmlns:p14="http://schemas.microsoft.com/office/powerpoint/2010/main" val="2332107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1. According to the UK General Data Protection Regulation, which of the following best describes 'personal data'?</a:t>
            </a:r>
            <a:endParaRPr lang="en-GB" dirty="0"/>
          </a:p>
          <a:p>
            <a:pPr>
              <a:lnSpc>
                <a:spcPct val="100000"/>
              </a:lnSpc>
            </a:pPr>
            <a:endParaRPr lang="en-GB" dirty="0"/>
          </a:p>
          <a:p>
            <a:pPr marL="457200" lvl="0" indent="-457200">
              <a:lnSpc>
                <a:spcPct val="100000"/>
              </a:lnSpc>
              <a:buFont typeface="+mj-lt"/>
              <a:buAutoNum type="alphaUcPeriod"/>
            </a:pPr>
            <a:r>
              <a:rPr lang="en-GB" dirty="0"/>
              <a:t>Any data that is publicly available.</a:t>
            </a:r>
          </a:p>
          <a:p>
            <a:pPr marL="457200" indent="-457200">
              <a:lnSpc>
                <a:spcPct val="100000"/>
              </a:lnSpc>
              <a:buFont typeface="+mj-lt"/>
              <a:buAutoNum type="alphaUcPeriod"/>
            </a:pPr>
            <a:endParaRPr lang="en-GB" dirty="0"/>
          </a:p>
          <a:p>
            <a:pPr marL="457200" lvl="0" indent="-457200">
              <a:lnSpc>
                <a:spcPct val="100000"/>
              </a:lnSpc>
              <a:buFont typeface="+mj-lt"/>
              <a:buAutoNum type="alphaUcPeriod"/>
            </a:pPr>
            <a:r>
              <a:rPr lang="en-GB" dirty="0"/>
              <a:t>Data that relates to an identifiable natural person or body corporate.</a:t>
            </a:r>
          </a:p>
          <a:p>
            <a:pPr marL="457200" lvl="0" indent="-457200">
              <a:lnSpc>
                <a:spcPct val="100000"/>
              </a:lnSpc>
              <a:buFont typeface="+mj-lt"/>
              <a:buAutoNum type="alphaUcPeriod"/>
            </a:pPr>
            <a:endParaRPr lang="en-GB" dirty="0"/>
          </a:p>
          <a:p>
            <a:pPr marL="457200" indent="-457200">
              <a:lnSpc>
                <a:spcPct val="100000"/>
              </a:lnSpc>
              <a:buFont typeface="+mj-lt"/>
              <a:buAutoNum type="alphaUcPeriod"/>
            </a:pPr>
            <a:r>
              <a:rPr lang="en-GB" dirty="0"/>
              <a:t>Information relating to an identifiable natural person.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12</a:t>
            </a:fld>
            <a:endParaRPr lang="en-US" dirty="0"/>
          </a:p>
        </p:txBody>
      </p:sp>
    </p:spTree>
    <p:extLst>
      <p:ext uri="{BB962C8B-B14F-4D97-AF65-F5344CB8AC3E}">
        <p14:creationId xmlns:p14="http://schemas.microsoft.com/office/powerpoint/2010/main" val="840555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 Answer</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1. According to the UK General Data Protection Regulation, which of the following best describes 'personal data'?</a:t>
            </a:r>
            <a:endParaRPr lang="en-GB" dirty="0"/>
          </a:p>
          <a:p>
            <a:pPr>
              <a:lnSpc>
                <a:spcPct val="100000"/>
              </a:lnSpc>
            </a:pPr>
            <a:endParaRPr lang="en-GB" dirty="0"/>
          </a:p>
          <a:p>
            <a:pPr marL="457200" lvl="0" indent="-457200">
              <a:lnSpc>
                <a:spcPct val="100000"/>
              </a:lnSpc>
              <a:buFont typeface="+mj-lt"/>
              <a:buAutoNum type="alphaUcPeriod"/>
            </a:pPr>
            <a:r>
              <a:rPr lang="en-GB" dirty="0"/>
              <a:t>Any data that is publicly available.</a:t>
            </a:r>
          </a:p>
          <a:p>
            <a:pPr marL="457200" indent="-457200">
              <a:lnSpc>
                <a:spcPct val="100000"/>
              </a:lnSpc>
              <a:buFont typeface="+mj-lt"/>
              <a:buAutoNum type="alphaUcPeriod"/>
            </a:pPr>
            <a:endParaRPr lang="en-GB" dirty="0"/>
          </a:p>
          <a:p>
            <a:pPr marL="457200" lvl="0" indent="-457200">
              <a:lnSpc>
                <a:spcPct val="100000"/>
              </a:lnSpc>
              <a:buFont typeface="+mj-lt"/>
              <a:buAutoNum type="alphaUcPeriod"/>
            </a:pPr>
            <a:r>
              <a:rPr lang="en-GB" dirty="0"/>
              <a:t>Data that relates to an identifiable natural person or body corporate.</a:t>
            </a:r>
          </a:p>
          <a:p>
            <a:pPr marL="457200" lvl="0" indent="-457200">
              <a:lnSpc>
                <a:spcPct val="100000"/>
              </a:lnSpc>
              <a:buFont typeface="+mj-lt"/>
              <a:buAutoNum type="alphaUcPeriod"/>
            </a:pPr>
            <a:endParaRPr lang="en-GB" dirty="0"/>
          </a:p>
          <a:p>
            <a:pPr marL="457200" indent="-457200">
              <a:lnSpc>
                <a:spcPct val="100000"/>
              </a:lnSpc>
              <a:buFont typeface="+mj-lt"/>
              <a:buAutoNum type="alphaUcPeriod"/>
            </a:pPr>
            <a:r>
              <a:rPr lang="en-GB" dirty="0">
                <a:solidFill>
                  <a:schemeClr val="tx1"/>
                </a:solidFill>
              </a:rPr>
              <a:t>Information relating to an identifiable natural person. </a:t>
            </a:r>
            <a:br>
              <a:rPr lang="en-GB" dirty="0">
                <a:solidFill>
                  <a:schemeClr val="tx1"/>
                </a:solidFill>
              </a:rPr>
            </a:br>
            <a:endParaRPr lang="en-GB" sz="1800" dirty="0">
              <a:solidFill>
                <a:schemeClr val="tx1"/>
              </a:solidFill>
            </a:endParaRPr>
          </a:p>
        </p:txBody>
      </p:sp>
      <p:sp>
        <p:nvSpPr>
          <p:cNvPr id="4" name="Slide Number Placeholder 3"/>
          <p:cNvSpPr>
            <a:spLocks noGrp="1"/>
          </p:cNvSpPr>
          <p:nvPr>
            <p:ph type="sldNum" sz="quarter" idx="12"/>
          </p:nvPr>
        </p:nvSpPr>
        <p:spPr/>
        <p:txBody>
          <a:bodyPr/>
          <a:lstStyle/>
          <a:p>
            <a:fld id="{016687C5-7511-7743-B429-3BDBE272F28B}" type="slidenum">
              <a:rPr lang="en-US" smtClean="0"/>
              <a:t>13</a:t>
            </a:fld>
            <a:endParaRPr lang="en-US" dirty="0"/>
          </a:p>
        </p:txBody>
      </p:sp>
    </p:spTree>
    <p:extLst>
      <p:ext uri="{BB962C8B-B14F-4D97-AF65-F5344CB8AC3E}">
        <p14:creationId xmlns:p14="http://schemas.microsoft.com/office/powerpoint/2010/main" val="1349020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2. Which of the following is an example of ‘Special Category Data’ under the UK GDPR? </a:t>
            </a:r>
            <a:endParaRPr lang="en-GB" dirty="0"/>
          </a:p>
          <a:p>
            <a:pPr marL="0" indent="0">
              <a:lnSpc>
                <a:spcPct val="100000"/>
              </a:lnSpc>
              <a:buNone/>
            </a:pPr>
            <a:r>
              <a:rPr lang="en-GB" dirty="0"/>
              <a:t> </a:t>
            </a:r>
          </a:p>
          <a:p>
            <a:pPr marL="457200" lvl="0" indent="-457200">
              <a:lnSpc>
                <a:spcPct val="100000"/>
              </a:lnSpc>
              <a:buFont typeface="+mj-lt"/>
              <a:buAutoNum type="alphaUcPeriod"/>
            </a:pPr>
            <a:r>
              <a:rPr lang="en-GB" dirty="0"/>
              <a:t>An individual's email address. </a:t>
            </a:r>
          </a:p>
          <a:p>
            <a:pPr marL="457200" lvl="0" indent="-457200">
              <a:lnSpc>
                <a:spcPct val="100000"/>
              </a:lnSpc>
              <a:buFont typeface="+mj-lt"/>
              <a:buAutoNum type="alphaUcPeriod"/>
            </a:pPr>
            <a:endParaRPr lang="en-GB" dirty="0"/>
          </a:p>
          <a:p>
            <a:pPr marL="457200" lvl="0" indent="-457200">
              <a:lnSpc>
                <a:spcPct val="100000"/>
              </a:lnSpc>
              <a:buFont typeface="+mj-lt"/>
              <a:buAutoNum type="alphaUcPeriod"/>
            </a:pPr>
            <a:r>
              <a:rPr lang="en-GB" dirty="0"/>
              <a:t>An individual's genetic data. </a:t>
            </a:r>
          </a:p>
          <a:p>
            <a:pPr marL="457200" lvl="0" indent="-457200">
              <a:lnSpc>
                <a:spcPct val="100000"/>
              </a:lnSpc>
              <a:buFont typeface="+mj-lt"/>
              <a:buAutoNum type="alphaUcPeriod"/>
            </a:pPr>
            <a:endParaRPr lang="en-GB" dirty="0"/>
          </a:p>
          <a:p>
            <a:pPr marL="457200" lvl="0" indent="-457200">
              <a:lnSpc>
                <a:spcPct val="100000"/>
              </a:lnSpc>
              <a:buFont typeface="+mj-lt"/>
              <a:buAutoNum type="alphaUcPeriod"/>
            </a:pPr>
            <a:r>
              <a:rPr lang="en-GB" dirty="0"/>
              <a:t>Corporate financial information.</a:t>
            </a:r>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14</a:t>
            </a:fld>
            <a:endParaRPr lang="en-US" dirty="0"/>
          </a:p>
        </p:txBody>
      </p:sp>
    </p:spTree>
    <p:extLst>
      <p:ext uri="{BB962C8B-B14F-4D97-AF65-F5344CB8AC3E}">
        <p14:creationId xmlns:p14="http://schemas.microsoft.com/office/powerpoint/2010/main" val="1949628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 Answer </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2. Which of the following is an example of ‘Special Category Data’ under the UK GDPR? </a:t>
            </a:r>
            <a:endParaRPr lang="en-GB" dirty="0"/>
          </a:p>
          <a:p>
            <a:pPr marL="0" indent="0">
              <a:lnSpc>
                <a:spcPct val="100000"/>
              </a:lnSpc>
              <a:buNone/>
            </a:pPr>
            <a:r>
              <a:rPr lang="en-GB" dirty="0"/>
              <a:t> </a:t>
            </a:r>
          </a:p>
          <a:p>
            <a:pPr marL="457200" lvl="0" indent="-457200">
              <a:lnSpc>
                <a:spcPct val="100000"/>
              </a:lnSpc>
              <a:buFont typeface="+mj-lt"/>
              <a:buAutoNum type="alphaUcPeriod"/>
            </a:pPr>
            <a:r>
              <a:rPr lang="en-GB" dirty="0"/>
              <a:t>An individual's email address. </a:t>
            </a:r>
          </a:p>
          <a:p>
            <a:pPr marL="457200" lvl="0" indent="-457200">
              <a:lnSpc>
                <a:spcPct val="100000"/>
              </a:lnSpc>
              <a:buFont typeface="+mj-lt"/>
              <a:buAutoNum type="alphaUcPeriod"/>
            </a:pPr>
            <a:endParaRPr lang="en-GB" dirty="0"/>
          </a:p>
          <a:p>
            <a:pPr marL="457200" lvl="0" indent="-457200">
              <a:lnSpc>
                <a:spcPct val="100000"/>
              </a:lnSpc>
              <a:buFont typeface="+mj-lt"/>
              <a:buAutoNum type="alphaUcPeriod"/>
            </a:pPr>
            <a:r>
              <a:rPr lang="en-GB" dirty="0">
                <a:solidFill>
                  <a:schemeClr val="tx1"/>
                </a:solidFill>
              </a:rPr>
              <a:t>An individual's genetic data.</a:t>
            </a:r>
            <a:r>
              <a:rPr lang="en-GB" dirty="0"/>
              <a:t> </a:t>
            </a:r>
          </a:p>
          <a:p>
            <a:pPr marL="457200" lvl="0" indent="-457200">
              <a:lnSpc>
                <a:spcPct val="100000"/>
              </a:lnSpc>
              <a:buFont typeface="+mj-lt"/>
              <a:buAutoNum type="alphaUcPeriod"/>
            </a:pPr>
            <a:endParaRPr lang="en-GB" dirty="0"/>
          </a:p>
          <a:p>
            <a:pPr marL="457200" lvl="0" indent="-457200">
              <a:lnSpc>
                <a:spcPct val="100000"/>
              </a:lnSpc>
              <a:buFont typeface="+mj-lt"/>
              <a:buAutoNum type="alphaUcPeriod"/>
            </a:pPr>
            <a:r>
              <a:rPr lang="en-GB" dirty="0"/>
              <a:t>Corporate financial information.</a:t>
            </a:r>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15</a:t>
            </a:fld>
            <a:endParaRPr lang="en-US" dirty="0"/>
          </a:p>
        </p:txBody>
      </p:sp>
    </p:spTree>
    <p:extLst>
      <p:ext uri="{BB962C8B-B14F-4D97-AF65-F5344CB8AC3E}">
        <p14:creationId xmlns:p14="http://schemas.microsoft.com/office/powerpoint/2010/main" val="3719667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3. Does data protection legislation apply to de-identified data? </a:t>
            </a:r>
            <a:endParaRPr lang="en-GB" dirty="0"/>
          </a:p>
          <a:p>
            <a:pPr marL="0" indent="0">
              <a:lnSpc>
                <a:spcPct val="100000"/>
              </a:lnSpc>
              <a:buNone/>
            </a:pPr>
            <a:r>
              <a:rPr lang="en-GB" dirty="0"/>
              <a:t> </a:t>
            </a:r>
          </a:p>
          <a:p>
            <a:pPr marL="457200" lvl="0" indent="-457200">
              <a:lnSpc>
                <a:spcPct val="100000"/>
              </a:lnSpc>
              <a:buFont typeface="+mj-lt"/>
              <a:buAutoNum type="alphaUcPeriod"/>
            </a:pPr>
            <a:r>
              <a:rPr lang="en-GB" dirty="0"/>
              <a:t>Data protection legislation applies to de-identified data because individuals can still be indirectly identified. </a:t>
            </a:r>
          </a:p>
          <a:p>
            <a:pPr marL="457200" lvl="0" indent="-457200">
              <a:lnSpc>
                <a:spcPct val="100000"/>
              </a:lnSpc>
              <a:buFont typeface="+mj-lt"/>
              <a:buAutoNum type="alphaUcPeriod"/>
            </a:pPr>
            <a:endParaRPr lang="en-GB" dirty="0"/>
          </a:p>
          <a:p>
            <a:pPr marL="457200" indent="-457200">
              <a:lnSpc>
                <a:spcPct val="100000"/>
              </a:lnSpc>
              <a:buFont typeface="+mj-lt"/>
              <a:buAutoNum type="alphaUcPeriod"/>
            </a:pPr>
            <a:r>
              <a:rPr lang="en-GB" dirty="0"/>
              <a:t>Data protection legislation does not apply to de-identified data.</a:t>
            </a:r>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16</a:t>
            </a:fld>
            <a:endParaRPr lang="en-US" dirty="0"/>
          </a:p>
        </p:txBody>
      </p:sp>
    </p:spTree>
    <p:extLst>
      <p:ext uri="{BB962C8B-B14F-4D97-AF65-F5344CB8AC3E}">
        <p14:creationId xmlns:p14="http://schemas.microsoft.com/office/powerpoint/2010/main" val="8106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 Answer </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3. Does data protection legislation apply to de-identified data? </a:t>
            </a:r>
            <a:endParaRPr lang="en-GB" dirty="0"/>
          </a:p>
          <a:p>
            <a:pPr marL="0" indent="0">
              <a:lnSpc>
                <a:spcPct val="100000"/>
              </a:lnSpc>
              <a:buNone/>
            </a:pPr>
            <a:r>
              <a:rPr lang="en-GB" dirty="0"/>
              <a:t> </a:t>
            </a:r>
          </a:p>
          <a:p>
            <a:pPr marL="457200" lvl="0" indent="-457200">
              <a:lnSpc>
                <a:spcPct val="100000"/>
              </a:lnSpc>
              <a:buFont typeface="+mj-lt"/>
              <a:buAutoNum type="alphaUcPeriod"/>
            </a:pPr>
            <a:r>
              <a:rPr lang="en-GB" dirty="0">
                <a:solidFill>
                  <a:schemeClr val="tx1"/>
                </a:solidFill>
              </a:rPr>
              <a:t>Data protection legislation applies to de-identified data because individuals can still be indirectly identified. </a:t>
            </a:r>
          </a:p>
          <a:p>
            <a:pPr marL="457200" lvl="0" indent="-457200">
              <a:lnSpc>
                <a:spcPct val="100000"/>
              </a:lnSpc>
              <a:buFont typeface="+mj-lt"/>
              <a:buAutoNum type="alphaUcPeriod"/>
            </a:pPr>
            <a:endParaRPr lang="en-GB" dirty="0"/>
          </a:p>
          <a:p>
            <a:pPr marL="457200" indent="-457200">
              <a:lnSpc>
                <a:spcPct val="100000"/>
              </a:lnSpc>
              <a:buFont typeface="+mj-lt"/>
              <a:buAutoNum type="alphaUcPeriod"/>
            </a:pPr>
            <a:r>
              <a:rPr lang="en-GB" dirty="0"/>
              <a:t>Data protection legislation does not apply to de-identified data.</a:t>
            </a:r>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17</a:t>
            </a:fld>
            <a:endParaRPr lang="en-US" dirty="0"/>
          </a:p>
        </p:txBody>
      </p:sp>
    </p:spTree>
    <p:extLst>
      <p:ext uri="{BB962C8B-B14F-4D97-AF65-F5344CB8AC3E}">
        <p14:creationId xmlns:p14="http://schemas.microsoft.com/office/powerpoint/2010/main" val="486318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4. What is the main difference between de-identification and anonymisation of data? </a:t>
            </a:r>
            <a:endParaRPr lang="en-GB" dirty="0"/>
          </a:p>
          <a:p>
            <a:pPr marL="0" indent="0">
              <a:lnSpc>
                <a:spcPct val="100000"/>
              </a:lnSpc>
              <a:buNone/>
            </a:pPr>
            <a:r>
              <a:rPr lang="en-GB" dirty="0"/>
              <a:t> </a:t>
            </a:r>
          </a:p>
          <a:p>
            <a:pPr marL="457200" lvl="0" indent="-457200">
              <a:lnSpc>
                <a:spcPct val="100000"/>
              </a:lnSpc>
              <a:buFont typeface="+mj-lt"/>
              <a:buAutoNum type="alphaUcPeriod"/>
            </a:pPr>
            <a:r>
              <a:rPr lang="en-GB" dirty="0"/>
              <a:t>De-identification and anonymisation are the same processes.</a:t>
            </a:r>
          </a:p>
          <a:p>
            <a:pPr marL="457200" lvl="0" indent="-457200">
              <a:lnSpc>
                <a:spcPct val="100000"/>
              </a:lnSpc>
              <a:buFont typeface="+mj-lt"/>
              <a:buAutoNum type="alphaUcPeriod"/>
            </a:pPr>
            <a:endParaRPr lang="en-GB" dirty="0"/>
          </a:p>
          <a:p>
            <a:pPr marL="457200" indent="-457200">
              <a:lnSpc>
                <a:spcPct val="100000"/>
              </a:lnSpc>
              <a:buFont typeface="+mj-lt"/>
              <a:buAutoNum type="alphaUcPeriod"/>
            </a:pPr>
            <a:r>
              <a:rPr lang="en-GB" dirty="0"/>
              <a:t>De-identification involves removing direct identifiers, while anonymisation also involves altering indirect identifiers. </a:t>
            </a:r>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18</a:t>
            </a:fld>
            <a:endParaRPr lang="en-US" dirty="0"/>
          </a:p>
        </p:txBody>
      </p:sp>
    </p:spTree>
    <p:extLst>
      <p:ext uri="{BB962C8B-B14F-4D97-AF65-F5344CB8AC3E}">
        <p14:creationId xmlns:p14="http://schemas.microsoft.com/office/powerpoint/2010/main" val="2856855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 Answer </a:t>
            </a:r>
          </a:p>
        </p:txBody>
      </p:sp>
      <p:sp>
        <p:nvSpPr>
          <p:cNvPr id="3" name="Text Placeholder 2"/>
          <p:cNvSpPr>
            <a:spLocks noGrp="1"/>
          </p:cNvSpPr>
          <p:nvPr>
            <p:ph type="body" sz="quarter" idx="13"/>
          </p:nvPr>
        </p:nvSpPr>
        <p:spPr/>
        <p:txBody>
          <a:bodyPr>
            <a:normAutofit/>
          </a:bodyPr>
          <a:lstStyle/>
          <a:p>
            <a:pPr marL="0" indent="0">
              <a:lnSpc>
                <a:spcPct val="100000"/>
              </a:lnSpc>
              <a:buNone/>
            </a:pPr>
            <a:r>
              <a:rPr lang="en-GB" b="1" dirty="0"/>
              <a:t>4. What is the main difference between de-identification and anonymisation of data? </a:t>
            </a:r>
            <a:endParaRPr lang="en-GB" dirty="0"/>
          </a:p>
          <a:p>
            <a:pPr marL="0" indent="0">
              <a:lnSpc>
                <a:spcPct val="100000"/>
              </a:lnSpc>
              <a:buNone/>
            </a:pPr>
            <a:r>
              <a:rPr lang="en-GB" dirty="0"/>
              <a:t> </a:t>
            </a:r>
          </a:p>
          <a:p>
            <a:pPr marL="457200" lvl="0" indent="-457200">
              <a:lnSpc>
                <a:spcPct val="100000"/>
              </a:lnSpc>
              <a:buFont typeface="+mj-lt"/>
              <a:buAutoNum type="alphaUcPeriod"/>
            </a:pPr>
            <a:r>
              <a:rPr lang="en-GB" dirty="0"/>
              <a:t>De-identification and anonymisation are the same processes.</a:t>
            </a:r>
          </a:p>
          <a:p>
            <a:pPr marL="457200" lvl="0" indent="-457200">
              <a:lnSpc>
                <a:spcPct val="100000"/>
              </a:lnSpc>
              <a:buFont typeface="+mj-lt"/>
              <a:buAutoNum type="alphaUcPeriod"/>
            </a:pPr>
            <a:endParaRPr lang="en-GB" dirty="0"/>
          </a:p>
          <a:p>
            <a:pPr marL="457200" indent="-457200">
              <a:lnSpc>
                <a:spcPct val="100000"/>
              </a:lnSpc>
              <a:buFont typeface="+mj-lt"/>
              <a:buAutoNum type="alphaUcPeriod"/>
            </a:pPr>
            <a:r>
              <a:rPr lang="en-GB" dirty="0">
                <a:solidFill>
                  <a:schemeClr val="tx1"/>
                </a:solidFill>
              </a:rPr>
              <a:t>De-identification involves removing direct identifiers, while anonymisation also involves altering indirect identifiers. </a:t>
            </a:r>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19</a:t>
            </a:fld>
            <a:endParaRPr lang="en-US" dirty="0"/>
          </a:p>
        </p:txBody>
      </p:sp>
    </p:spTree>
    <p:extLst>
      <p:ext uri="{BB962C8B-B14F-4D97-AF65-F5344CB8AC3E}">
        <p14:creationId xmlns:p14="http://schemas.microsoft.com/office/powerpoint/2010/main" val="3409196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a:t>
            </a:r>
          </a:p>
        </p:txBody>
      </p:sp>
      <p:sp>
        <p:nvSpPr>
          <p:cNvPr id="3" name="Text Placeholder 2"/>
          <p:cNvSpPr>
            <a:spLocks noGrp="1"/>
          </p:cNvSpPr>
          <p:nvPr>
            <p:ph type="body" sz="quarter" idx="13"/>
          </p:nvPr>
        </p:nvSpPr>
        <p:spPr/>
        <p:txBody>
          <a:bodyPr>
            <a:normAutofit fontScale="70000" lnSpcReduction="20000"/>
          </a:bodyPr>
          <a:lstStyle/>
          <a:p>
            <a:pPr marL="0" indent="0">
              <a:lnSpc>
                <a:spcPct val="120000"/>
              </a:lnSpc>
              <a:buNone/>
            </a:pPr>
            <a:r>
              <a:rPr lang="en-GB" b="1" dirty="0"/>
              <a:t>5. Consider the following data excerpt from summaries created from a focus group discussion:  </a:t>
            </a:r>
            <a:endParaRPr lang="en-GB" dirty="0"/>
          </a:p>
          <a:p>
            <a:pPr marL="0" indent="0">
              <a:lnSpc>
                <a:spcPct val="120000"/>
              </a:lnSpc>
              <a:buNone/>
            </a:pPr>
            <a:r>
              <a:rPr lang="en-GB" b="1" dirty="0"/>
              <a:t>"Andrew Weaver, a 35-year-old engineer from Bristol, discussed his experiences with urban development projects." </a:t>
            </a:r>
            <a:endParaRPr lang="en-GB" dirty="0"/>
          </a:p>
          <a:p>
            <a:pPr>
              <a:lnSpc>
                <a:spcPct val="120000"/>
              </a:lnSpc>
            </a:pPr>
            <a:endParaRPr lang="en-GB" dirty="0"/>
          </a:p>
          <a:p>
            <a:pPr marL="0" indent="0">
              <a:lnSpc>
                <a:spcPct val="120000"/>
              </a:lnSpc>
              <a:buNone/>
            </a:pPr>
            <a:r>
              <a:rPr lang="en-GB" b="1" dirty="0"/>
              <a:t>Which of the following options correctly represents the de-identified version of this data? </a:t>
            </a:r>
            <a:endParaRPr lang="en-GB" dirty="0"/>
          </a:p>
          <a:p>
            <a:pPr marL="0" indent="0">
              <a:lnSpc>
                <a:spcPct val="120000"/>
              </a:lnSpc>
              <a:buNone/>
            </a:pPr>
            <a:r>
              <a:rPr lang="en-GB" dirty="0"/>
              <a:t> </a:t>
            </a:r>
          </a:p>
          <a:p>
            <a:pPr marL="457200" lvl="0" indent="-457200">
              <a:lnSpc>
                <a:spcPct val="120000"/>
              </a:lnSpc>
              <a:buFont typeface="+mj-lt"/>
              <a:buAutoNum type="alphaUcPeriod"/>
            </a:pPr>
            <a:r>
              <a:rPr lang="en-GB" dirty="0"/>
              <a:t>Participant A, a 35-year-old engineer from Bristol, discussed his experiences with urban development projects. </a:t>
            </a:r>
          </a:p>
          <a:p>
            <a:pPr marL="457200" indent="-457200">
              <a:lnSpc>
                <a:spcPct val="120000"/>
              </a:lnSpc>
              <a:buFont typeface="+mj-lt"/>
              <a:buAutoNum type="alphaUcPeriod"/>
            </a:pPr>
            <a:endParaRPr lang="en-GB" dirty="0"/>
          </a:p>
          <a:p>
            <a:pPr marL="457200" lvl="0" indent="-457200">
              <a:lnSpc>
                <a:spcPct val="120000"/>
              </a:lnSpc>
              <a:buFont typeface="+mj-lt"/>
              <a:buAutoNum type="alphaUcPeriod"/>
            </a:pPr>
            <a:r>
              <a:rPr lang="en-GB" dirty="0"/>
              <a:t>A male participant discussed his experiences with urban development projects.</a:t>
            </a:r>
          </a:p>
          <a:p>
            <a:pPr marL="0" indent="0">
              <a:buNone/>
            </a:pPr>
            <a:endParaRPr lang="en-GB" dirty="0"/>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20</a:t>
            </a:fld>
            <a:endParaRPr lang="en-US" dirty="0"/>
          </a:p>
        </p:txBody>
      </p:sp>
    </p:spTree>
    <p:extLst>
      <p:ext uri="{BB962C8B-B14F-4D97-AF65-F5344CB8AC3E}">
        <p14:creationId xmlns:p14="http://schemas.microsoft.com/office/powerpoint/2010/main" val="930813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1 (Poll) - Answer </a:t>
            </a:r>
          </a:p>
        </p:txBody>
      </p:sp>
      <p:sp>
        <p:nvSpPr>
          <p:cNvPr id="3" name="Text Placeholder 2"/>
          <p:cNvSpPr>
            <a:spLocks noGrp="1"/>
          </p:cNvSpPr>
          <p:nvPr>
            <p:ph type="body" sz="quarter" idx="13"/>
          </p:nvPr>
        </p:nvSpPr>
        <p:spPr/>
        <p:txBody>
          <a:bodyPr>
            <a:normAutofit fontScale="70000" lnSpcReduction="20000"/>
          </a:bodyPr>
          <a:lstStyle/>
          <a:p>
            <a:pPr marL="0" indent="0">
              <a:lnSpc>
                <a:spcPct val="120000"/>
              </a:lnSpc>
              <a:buNone/>
            </a:pPr>
            <a:r>
              <a:rPr lang="en-GB" b="1" dirty="0"/>
              <a:t>5. Consider the following data excerpt from summaries created from a focus group discussion:  </a:t>
            </a:r>
            <a:endParaRPr lang="en-GB" dirty="0"/>
          </a:p>
          <a:p>
            <a:pPr marL="0" indent="0">
              <a:lnSpc>
                <a:spcPct val="120000"/>
              </a:lnSpc>
              <a:buNone/>
            </a:pPr>
            <a:r>
              <a:rPr lang="en-GB" b="1" dirty="0"/>
              <a:t>"Andrew Weaver, a 35-year-old engineer from Bristol, discussed his experiences with urban development projects." </a:t>
            </a:r>
            <a:endParaRPr lang="en-GB" dirty="0"/>
          </a:p>
          <a:p>
            <a:pPr>
              <a:lnSpc>
                <a:spcPct val="120000"/>
              </a:lnSpc>
            </a:pPr>
            <a:endParaRPr lang="en-GB" dirty="0"/>
          </a:p>
          <a:p>
            <a:pPr marL="0" indent="0">
              <a:lnSpc>
                <a:spcPct val="120000"/>
              </a:lnSpc>
              <a:buNone/>
            </a:pPr>
            <a:r>
              <a:rPr lang="en-GB" b="1" dirty="0"/>
              <a:t>Which of the following options correctly represents the de-identified version of this data? </a:t>
            </a:r>
            <a:endParaRPr lang="en-GB" dirty="0"/>
          </a:p>
          <a:p>
            <a:pPr marL="0" indent="0">
              <a:lnSpc>
                <a:spcPct val="120000"/>
              </a:lnSpc>
              <a:buNone/>
            </a:pPr>
            <a:r>
              <a:rPr lang="en-GB" dirty="0"/>
              <a:t> </a:t>
            </a:r>
          </a:p>
          <a:p>
            <a:pPr marL="457200" lvl="0" indent="-457200">
              <a:lnSpc>
                <a:spcPct val="120000"/>
              </a:lnSpc>
              <a:buFont typeface="+mj-lt"/>
              <a:buAutoNum type="alphaUcPeriod"/>
            </a:pPr>
            <a:r>
              <a:rPr lang="en-GB" dirty="0">
                <a:solidFill>
                  <a:schemeClr val="tx1"/>
                </a:solidFill>
              </a:rPr>
              <a:t>Participant A, a 35-year-old engineer from Bristol, discussed his experiences with urban development projects. </a:t>
            </a:r>
          </a:p>
          <a:p>
            <a:pPr marL="457200" indent="-457200">
              <a:lnSpc>
                <a:spcPct val="120000"/>
              </a:lnSpc>
              <a:buFont typeface="+mj-lt"/>
              <a:buAutoNum type="alphaUcPeriod"/>
            </a:pPr>
            <a:endParaRPr lang="en-GB" dirty="0"/>
          </a:p>
          <a:p>
            <a:pPr marL="457200" lvl="0" indent="-457200">
              <a:lnSpc>
                <a:spcPct val="120000"/>
              </a:lnSpc>
              <a:buFont typeface="+mj-lt"/>
              <a:buAutoNum type="alphaUcPeriod"/>
            </a:pPr>
            <a:r>
              <a:rPr lang="en-GB" dirty="0"/>
              <a:t>A male participant discussed his experiences with urban development projects.</a:t>
            </a:r>
          </a:p>
          <a:p>
            <a:pPr marL="0" indent="0">
              <a:buNone/>
            </a:pPr>
            <a:endParaRPr lang="en-GB" dirty="0"/>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21</a:t>
            </a:fld>
            <a:endParaRPr lang="en-US" dirty="0"/>
          </a:p>
        </p:txBody>
      </p:sp>
    </p:spTree>
    <p:extLst>
      <p:ext uri="{BB962C8B-B14F-4D97-AF65-F5344CB8AC3E}">
        <p14:creationId xmlns:p14="http://schemas.microsoft.com/office/powerpoint/2010/main" val="2968087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 Anonymising quantitative data</a:t>
            </a:r>
          </a:p>
        </p:txBody>
      </p:sp>
      <p:sp>
        <p:nvSpPr>
          <p:cNvPr id="3" name="Text Placeholder 2"/>
          <p:cNvSpPr>
            <a:spLocks noGrp="1"/>
          </p:cNvSpPr>
          <p:nvPr>
            <p:ph type="body" sz="quarter" idx="13"/>
          </p:nvPr>
        </p:nvSpPr>
        <p:spPr>
          <a:xfrm>
            <a:off x="838199" y="1383029"/>
            <a:ext cx="9801225" cy="5236845"/>
          </a:xfrm>
        </p:spPr>
        <p:txBody>
          <a:bodyPr>
            <a:normAutofit fontScale="62500" lnSpcReduction="20000"/>
          </a:bodyPr>
          <a:lstStyle/>
          <a:p>
            <a:pPr marL="0" indent="0">
              <a:lnSpc>
                <a:spcPct val="120000"/>
              </a:lnSpc>
              <a:buNone/>
            </a:pPr>
            <a:r>
              <a:rPr lang="en-GB" dirty="0">
                <a:solidFill>
                  <a:schemeClr val="tx1"/>
                </a:solidFill>
              </a:rPr>
              <a:t>Anonymisation of quantitative data is slightly more straightforward than anonymising qualitative data. However, there are different types of data and different types of identifiers to be aware of, as well as different levels of disclosivity one can aim for.</a:t>
            </a:r>
            <a:br>
              <a:rPr lang="en-GB" dirty="0"/>
            </a:br>
            <a:endParaRPr lang="en-GB" dirty="0"/>
          </a:p>
          <a:p>
            <a:pPr marL="0" indent="0">
              <a:lnSpc>
                <a:spcPct val="120000"/>
              </a:lnSpc>
              <a:buNone/>
            </a:pPr>
            <a:r>
              <a:rPr lang="en-GB" b="1" dirty="0"/>
              <a:t>Direct identifiers</a:t>
            </a:r>
            <a:endParaRPr lang="en-GB" dirty="0"/>
          </a:p>
          <a:p>
            <a:pPr>
              <a:lnSpc>
                <a:spcPct val="120000"/>
              </a:lnSpc>
            </a:pPr>
            <a:r>
              <a:rPr lang="en-GB" dirty="0"/>
              <a:t>Direct identifiers may be collected as part of the research administration process but are usually not essential research information and can therefore easily be removed from the data. They should never be included in data made available for secondary analysis, unless explicit consent has been given by the respondents to share them. It is best practice to remove direct identifiers from any data which is being used for analysis. This ensures any identifying information is not copied multiple times and reduces the potential risk of disclosure. (Examples: name, address, National Insurance number, NHS number, email address, </a:t>
            </a:r>
            <a:br>
              <a:rPr lang="en-GB" dirty="0"/>
            </a:br>
            <a:r>
              <a:rPr lang="en-GB" dirty="0"/>
              <a:t>driving licence number, social media handle etc.) </a:t>
            </a:r>
          </a:p>
          <a:p>
            <a:pPr marL="0" indent="0">
              <a:lnSpc>
                <a:spcPct val="120000"/>
              </a:lnSpc>
              <a:buNone/>
            </a:pPr>
            <a:endParaRPr lang="en-GB" dirty="0"/>
          </a:p>
          <a:p>
            <a:pPr marL="0" indent="0">
              <a:lnSpc>
                <a:spcPct val="120000"/>
              </a:lnSpc>
              <a:buNone/>
            </a:pPr>
            <a:r>
              <a:rPr lang="en-GB" b="1" dirty="0"/>
              <a:t>Indirect identifiers</a:t>
            </a:r>
            <a:r>
              <a:rPr lang="en-GB" dirty="0"/>
              <a:t> </a:t>
            </a:r>
          </a:p>
          <a:p>
            <a:pPr>
              <a:lnSpc>
                <a:spcPct val="120000"/>
              </a:lnSpc>
            </a:pPr>
            <a:r>
              <a:rPr lang="en-GB" dirty="0"/>
              <a:t>Even if direct identifiers have been removed from the data, respondents may still be identifiable through </a:t>
            </a:r>
            <a:br>
              <a:rPr lang="en-GB" dirty="0"/>
            </a:br>
            <a:r>
              <a:rPr lang="en-GB" dirty="0"/>
              <a:t>indirect identifiers. These variables (sometimes referred to as key variables) may include information </a:t>
            </a:r>
            <a:br>
              <a:rPr lang="en-GB" dirty="0"/>
            </a:br>
            <a:r>
              <a:rPr lang="en-GB" dirty="0"/>
              <a:t>unique to the respondent, the household or business, which - when used in combination with other indirect identifiers or linked with other information sources (such as the electoral register) - could potentially identify </a:t>
            </a:r>
            <a:br>
              <a:rPr lang="en-GB" dirty="0"/>
            </a:br>
            <a:r>
              <a:rPr lang="en-GB" dirty="0"/>
              <a:t>data subjects. </a:t>
            </a:r>
          </a:p>
          <a:p>
            <a:endParaRPr lang="en-GB" dirty="0"/>
          </a:p>
          <a:p>
            <a:pPr lvl="0"/>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22</a:t>
            </a:fld>
            <a:endParaRPr lang="en-US" dirty="0"/>
          </a:p>
        </p:txBody>
      </p:sp>
    </p:spTree>
    <p:extLst>
      <p:ext uri="{BB962C8B-B14F-4D97-AF65-F5344CB8AC3E}">
        <p14:creationId xmlns:p14="http://schemas.microsoft.com/office/powerpoint/2010/main" val="3583254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a:t>
            </a:r>
          </a:p>
        </p:txBody>
      </p:sp>
      <p:sp>
        <p:nvSpPr>
          <p:cNvPr id="3" name="Text Placeholder 2"/>
          <p:cNvSpPr>
            <a:spLocks noGrp="1"/>
          </p:cNvSpPr>
          <p:nvPr>
            <p:ph type="body" sz="quarter" idx="13"/>
          </p:nvPr>
        </p:nvSpPr>
        <p:spPr>
          <a:xfrm>
            <a:off x="838200" y="1383030"/>
            <a:ext cx="9197340" cy="4606289"/>
          </a:xfrm>
        </p:spPr>
        <p:txBody>
          <a:bodyPr>
            <a:normAutofit/>
          </a:bodyPr>
          <a:lstStyle/>
          <a:p>
            <a:pPr marL="0" indent="0">
              <a:buNone/>
            </a:pPr>
            <a:endParaRPr lang="en-GB" dirty="0"/>
          </a:p>
          <a:p>
            <a:pPr marL="0" indent="0">
              <a:buNone/>
            </a:pPr>
            <a:endParaRPr lang="en-GB" dirty="0"/>
          </a:p>
          <a:p>
            <a:pPr marL="0" indent="0">
              <a:lnSpc>
                <a:spcPct val="150000"/>
              </a:lnSpc>
              <a:buNone/>
            </a:pPr>
            <a:r>
              <a:rPr lang="en-GB" i="1" dirty="0">
                <a:solidFill>
                  <a:schemeClr val="tx1"/>
                </a:solidFill>
              </a:rPr>
              <a:t>Please think specifically about the data you manage. Which details of any variables could be classed as an indirect identifier?</a:t>
            </a:r>
            <a:endParaRPr lang="en-GB" dirty="0">
              <a:solidFill>
                <a:schemeClr val="tx1"/>
              </a:solidFill>
            </a:endParaRPr>
          </a:p>
          <a:p>
            <a:pPr marL="0" indent="0">
              <a:buNone/>
            </a:pPr>
            <a:endParaRPr lang="en-GB" dirty="0"/>
          </a:p>
          <a:p>
            <a:pPr marL="0" indent="0">
              <a:buNone/>
            </a:pPr>
            <a:endParaRPr lang="en-GB" dirty="0"/>
          </a:p>
          <a:p>
            <a:pPr lvl="0"/>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23</a:t>
            </a:fld>
            <a:endParaRPr lang="en-US" dirty="0"/>
          </a:p>
        </p:txBody>
      </p:sp>
    </p:spTree>
    <p:extLst>
      <p:ext uri="{BB962C8B-B14F-4D97-AF65-F5344CB8AC3E}">
        <p14:creationId xmlns:p14="http://schemas.microsoft.com/office/powerpoint/2010/main" val="2484891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4.1 Indirect identifiers - context matters</a:t>
            </a:r>
          </a:p>
        </p:txBody>
      </p:sp>
      <p:sp>
        <p:nvSpPr>
          <p:cNvPr id="3" name="Text Placeholder 2"/>
          <p:cNvSpPr>
            <a:spLocks noGrp="1"/>
          </p:cNvSpPr>
          <p:nvPr>
            <p:ph type="body" sz="quarter" idx="13"/>
          </p:nvPr>
        </p:nvSpPr>
        <p:spPr>
          <a:xfrm>
            <a:off x="1019175" y="1548712"/>
            <a:ext cx="9124950" cy="4966388"/>
          </a:xfrm>
        </p:spPr>
        <p:txBody>
          <a:bodyPr>
            <a:normAutofit fontScale="92500" lnSpcReduction="20000"/>
          </a:bodyPr>
          <a:lstStyle/>
          <a:p>
            <a:pPr>
              <a:lnSpc>
                <a:spcPct val="120000"/>
              </a:lnSpc>
            </a:pPr>
            <a:r>
              <a:rPr lang="en-GB" sz="1600" dirty="0"/>
              <a:t>The selection of indirect identifiers should be considered in relation to the subject of your data and the sample characteristics. </a:t>
            </a:r>
            <a:br>
              <a:rPr lang="en-GB" sz="1600" dirty="0"/>
            </a:br>
            <a:r>
              <a:rPr lang="en-GB" sz="1600" dirty="0"/>
              <a:t>(Example: Month of birth might be an important variable for a childhood study, however, this level of detail would not be appropriate for a survey of working adults.) </a:t>
            </a:r>
            <a:br>
              <a:rPr lang="en-GB" sz="1600" dirty="0"/>
            </a:br>
            <a:endParaRPr lang="en-GB" sz="1600" dirty="0"/>
          </a:p>
          <a:p>
            <a:pPr>
              <a:lnSpc>
                <a:spcPct val="120000"/>
              </a:lnSpc>
            </a:pPr>
            <a:r>
              <a:rPr lang="en-GB" sz="1600" dirty="0"/>
              <a:t>There might be cultural differences to take into account. </a:t>
            </a:r>
            <a:br>
              <a:rPr lang="en-GB" sz="1600" dirty="0"/>
            </a:br>
            <a:r>
              <a:rPr lang="en-GB" sz="1600" dirty="0"/>
              <a:t>(Example: A variable identifying arranged marriages from a survey conducted in Ethiopia might not be considered problematic because this is still common practice in Ethiopia. However, identifying individuals who had an arranged marriage in England could lead to the identity of a participant being disclosed.)</a:t>
            </a:r>
          </a:p>
          <a:p>
            <a:pPr>
              <a:lnSpc>
                <a:spcPct val="120000"/>
              </a:lnSpc>
            </a:pPr>
            <a:endParaRPr lang="en-GB" sz="1600" dirty="0"/>
          </a:p>
          <a:p>
            <a:pPr>
              <a:lnSpc>
                <a:spcPct val="120000"/>
              </a:lnSpc>
            </a:pPr>
            <a:r>
              <a:rPr lang="en-GB" sz="1600" dirty="0"/>
              <a:t>A survey of a very specific group of people might mean that only limited demographic information can be included to reduce the risk of identification.</a:t>
            </a:r>
            <a:br>
              <a:rPr lang="en-GB" sz="1600" dirty="0"/>
            </a:br>
            <a:r>
              <a:rPr lang="en-GB" sz="1600" dirty="0"/>
              <a:t>(Example: Women working at the UK Data Service.)</a:t>
            </a:r>
          </a:p>
          <a:p>
            <a:pPr marL="0" indent="0">
              <a:lnSpc>
                <a:spcPct val="120000"/>
              </a:lnSpc>
              <a:buNone/>
            </a:pPr>
            <a:r>
              <a:rPr lang="en-GB" sz="1600" dirty="0"/>
              <a:t> </a:t>
            </a:r>
          </a:p>
          <a:p>
            <a:pPr marL="0" indent="0" algn="ctr">
              <a:lnSpc>
                <a:spcPct val="120000"/>
              </a:lnSpc>
              <a:buNone/>
            </a:pPr>
            <a:r>
              <a:rPr lang="en-GB" sz="1600" dirty="0">
                <a:solidFill>
                  <a:schemeClr val="tx1"/>
                </a:solidFill>
              </a:rPr>
              <a:t>One needs to balance data utility against potential information loss and consider, </a:t>
            </a:r>
          </a:p>
          <a:p>
            <a:pPr marL="0" indent="0" algn="ctr">
              <a:lnSpc>
                <a:spcPct val="120000"/>
              </a:lnSpc>
              <a:buNone/>
            </a:pPr>
            <a:r>
              <a:rPr lang="en-GB" sz="1600" dirty="0">
                <a:solidFill>
                  <a:schemeClr val="tx1"/>
                </a:solidFill>
              </a:rPr>
              <a:t>how access controls can be used. </a:t>
            </a:r>
            <a:endParaRPr lang="en-GB" sz="1600" dirty="0"/>
          </a:p>
        </p:txBody>
      </p:sp>
      <p:sp>
        <p:nvSpPr>
          <p:cNvPr id="4" name="Slide Number Placeholder 3"/>
          <p:cNvSpPr>
            <a:spLocks noGrp="1"/>
          </p:cNvSpPr>
          <p:nvPr>
            <p:ph type="sldNum" sz="quarter" idx="12"/>
          </p:nvPr>
        </p:nvSpPr>
        <p:spPr/>
        <p:txBody>
          <a:bodyPr/>
          <a:lstStyle/>
          <a:p>
            <a:fld id="{016687C5-7511-7743-B429-3BDBE272F28B}" type="slidenum">
              <a:rPr lang="en-US" smtClean="0"/>
              <a:t>24</a:t>
            </a:fld>
            <a:endParaRPr lang="en-US" dirty="0"/>
          </a:p>
        </p:txBody>
      </p:sp>
    </p:spTree>
    <p:extLst>
      <p:ext uri="{BB962C8B-B14F-4D97-AF65-F5344CB8AC3E}">
        <p14:creationId xmlns:p14="http://schemas.microsoft.com/office/powerpoint/2010/main" val="3666548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9456B-9831-A731-EEAF-5DE23DD095BC}"/>
              </a:ext>
            </a:extLst>
          </p:cNvPr>
          <p:cNvSpPr>
            <a:spLocks noGrp="1"/>
          </p:cNvSpPr>
          <p:nvPr>
            <p:ph type="title"/>
          </p:nvPr>
        </p:nvSpPr>
        <p:spPr/>
        <p:txBody>
          <a:bodyPr/>
          <a:lstStyle/>
          <a:p>
            <a:r>
              <a:rPr lang="en-GB" dirty="0"/>
              <a:t>4.2 Indirect identifiers – common examples</a:t>
            </a:r>
          </a:p>
        </p:txBody>
      </p:sp>
      <p:sp>
        <p:nvSpPr>
          <p:cNvPr id="3" name="Text Placeholder 2">
            <a:extLst>
              <a:ext uri="{FF2B5EF4-FFF2-40B4-BE49-F238E27FC236}">
                <a16:creationId xmlns:a16="http://schemas.microsoft.com/office/drawing/2014/main" id="{2F5BEEE6-150B-9F34-2F47-95A79E066677}"/>
              </a:ext>
            </a:extLst>
          </p:cNvPr>
          <p:cNvSpPr>
            <a:spLocks noGrp="1"/>
          </p:cNvSpPr>
          <p:nvPr>
            <p:ph type="body" sz="quarter" idx="13"/>
          </p:nvPr>
        </p:nvSpPr>
        <p:spPr/>
        <p:txBody>
          <a:bodyPr>
            <a:normAutofit fontScale="92500" lnSpcReduction="20000"/>
          </a:bodyPr>
          <a:lstStyle/>
          <a:p>
            <a:r>
              <a:rPr lang="en-GB" dirty="0"/>
              <a:t>Age / date of birth variables</a:t>
            </a:r>
          </a:p>
          <a:p>
            <a:r>
              <a:rPr lang="en-GB" dirty="0"/>
              <a:t>Education variables</a:t>
            </a:r>
          </a:p>
          <a:p>
            <a:r>
              <a:rPr lang="en-GB" dirty="0"/>
              <a:t>Employment variables</a:t>
            </a:r>
          </a:p>
          <a:p>
            <a:r>
              <a:rPr lang="en-GB" sz="2400" b="0" dirty="0"/>
              <a:t>Ethnic group, national identity and religion variables</a:t>
            </a:r>
          </a:p>
          <a:p>
            <a:r>
              <a:rPr lang="en-GB" b="0" dirty="0"/>
              <a:t>Geographic variables</a:t>
            </a:r>
          </a:p>
          <a:p>
            <a:r>
              <a:rPr lang="en-GB" sz="2400" b="0" dirty="0"/>
              <a:t>Health information</a:t>
            </a:r>
          </a:p>
          <a:p>
            <a:r>
              <a:rPr lang="en-GB" dirty="0"/>
              <a:t>Household size</a:t>
            </a:r>
          </a:p>
          <a:p>
            <a:r>
              <a:rPr lang="en-GB" sz="2400" b="0" dirty="0"/>
              <a:t>Income and other financial variables</a:t>
            </a:r>
          </a:p>
          <a:p>
            <a:r>
              <a:rPr lang="en-GB" b="0" dirty="0"/>
              <a:t>Life events</a:t>
            </a:r>
          </a:p>
          <a:p>
            <a:r>
              <a:rPr lang="en-GB" dirty="0"/>
              <a:t>Sensitive information</a:t>
            </a:r>
          </a:p>
          <a:p>
            <a:r>
              <a:rPr lang="en-GB" b="0" dirty="0"/>
              <a:t>String variables</a:t>
            </a:r>
          </a:p>
          <a:p>
            <a:endParaRPr lang="en-GB" sz="2400" b="0"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5E3722BA-4BC1-08B8-E796-D09424D1BB75}"/>
              </a:ext>
            </a:extLst>
          </p:cNvPr>
          <p:cNvSpPr>
            <a:spLocks noGrp="1"/>
          </p:cNvSpPr>
          <p:nvPr>
            <p:ph type="sldNum" sz="quarter" idx="12"/>
          </p:nvPr>
        </p:nvSpPr>
        <p:spPr/>
        <p:txBody>
          <a:bodyPr/>
          <a:lstStyle/>
          <a:p>
            <a:fld id="{016687C5-7511-7743-B429-3BDBE272F28B}" type="slidenum">
              <a:rPr lang="en-US" smtClean="0"/>
              <a:t>25</a:t>
            </a:fld>
            <a:endParaRPr lang="en-US" dirty="0"/>
          </a:p>
        </p:txBody>
      </p:sp>
    </p:spTree>
    <p:extLst>
      <p:ext uri="{BB962C8B-B14F-4D97-AF65-F5344CB8AC3E}">
        <p14:creationId xmlns:p14="http://schemas.microsoft.com/office/powerpoint/2010/main" val="915284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84B4F-CC05-1ECD-EC12-71634598E387}"/>
              </a:ext>
            </a:extLst>
          </p:cNvPr>
          <p:cNvSpPr>
            <a:spLocks noGrp="1"/>
          </p:cNvSpPr>
          <p:nvPr>
            <p:ph type="title"/>
          </p:nvPr>
        </p:nvSpPr>
        <p:spPr/>
        <p:txBody>
          <a:bodyPr/>
          <a:lstStyle/>
          <a:p>
            <a:br>
              <a:rPr lang="en-GB" dirty="0"/>
            </a:br>
            <a:br>
              <a:rPr lang="en-GB" dirty="0"/>
            </a:br>
            <a:r>
              <a:rPr lang="en-GB" dirty="0"/>
              <a:t>4.2 Indirect identifiers – Age / date of birth variables</a:t>
            </a:r>
            <a:br>
              <a:rPr lang="en-GB" dirty="0"/>
            </a:br>
            <a:endParaRPr lang="en-GB" dirty="0"/>
          </a:p>
        </p:txBody>
      </p:sp>
      <p:sp>
        <p:nvSpPr>
          <p:cNvPr id="3" name="Text Placeholder 2">
            <a:extLst>
              <a:ext uri="{FF2B5EF4-FFF2-40B4-BE49-F238E27FC236}">
                <a16:creationId xmlns:a16="http://schemas.microsoft.com/office/drawing/2014/main" id="{BE6A12D2-2C0E-5D17-5A25-B87FA4C603FB}"/>
              </a:ext>
              <a:ext uri="{C183D7F6-B498-43B3-948B-1728B52AA6E4}">
                <adec:decorative xmlns:adec="http://schemas.microsoft.com/office/drawing/2017/decorative" val="1"/>
              </a:ext>
            </a:extLst>
          </p:cNvPr>
          <p:cNvSpPr>
            <a:spLocks noGrp="1"/>
          </p:cNvSpPr>
          <p:nvPr>
            <p:ph type="body" sz="quarter" idx="13"/>
          </p:nvPr>
        </p:nvSpPr>
        <p:spPr/>
        <p:txBody>
          <a:bodyPr/>
          <a:lstStyle/>
          <a:p>
            <a:pPr marL="0" indent="0">
              <a:buNone/>
            </a:pPr>
            <a:endParaRPr lang="en-GB" b="1" dirty="0"/>
          </a:p>
          <a:p>
            <a:pPr marL="0" indent="0">
              <a:buNone/>
            </a:pPr>
            <a:endParaRPr lang="en-GB" sz="2400" b="1" dirty="0"/>
          </a:p>
          <a:p>
            <a:pPr marL="0" indent="0">
              <a:buNone/>
            </a:pPr>
            <a:endParaRPr lang="en-GB" b="1" dirty="0"/>
          </a:p>
          <a:p>
            <a:pPr marL="0" indent="0">
              <a:buNone/>
            </a:pPr>
            <a:endParaRPr lang="en-GB" sz="2400" b="1" dirty="0"/>
          </a:p>
          <a:p>
            <a:pPr marL="0" indent="0">
              <a:buNone/>
            </a:pPr>
            <a:endParaRPr lang="en-GB" b="1" dirty="0"/>
          </a:p>
          <a:p>
            <a:pPr marL="0" indent="0">
              <a:buNone/>
            </a:pPr>
            <a:endParaRPr lang="en-GB" sz="2400" b="1" dirty="0"/>
          </a:p>
          <a:p>
            <a:pPr marL="0" indent="0">
              <a:buNone/>
            </a:pPr>
            <a:endParaRPr lang="en-GB" sz="2400" dirty="0"/>
          </a:p>
          <a:p>
            <a:pPr marL="0" indent="0">
              <a:buNone/>
            </a:pPr>
            <a:endParaRPr lang="en-GB" dirty="0"/>
          </a:p>
        </p:txBody>
      </p:sp>
      <p:sp>
        <p:nvSpPr>
          <p:cNvPr id="4" name="Slide Number Placeholder 3">
            <a:extLst>
              <a:ext uri="{FF2B5EF4-FFF2-40B4-BE49-F238E27FC236}">
                <a16:creationId xmlns:a16="http://schemas.microsoft.com/office/drawing/2014/main" id="{A367C677-B38D-B710-4327-AECBE5951C52}"/>
              </a:ext>
            </a:extLst>
          </p:cNvPr>
          <p:cNvSpPr>
            <a:spLocks noGrp="1"/>
          </p:cNvSpPr>
          <p:nvPr>
            <p:ph type="sldNum" sz="quarter" idx="12"/>
          </p:nvPr>
        </p:nvSpPr>
        <p:spPr/>
        <p:txBody>
          <a:bodyPr/>
          <a:lstStyle/>
          <a:p>
            <a:fld id="{016687C5-7511-7743-B429-3BDBE272F28B}" type="slidenum">
              <a:rPr lang="en-US" smtClean="0"/>
              <a:t>26</a:t>
            </a:fld>
            <a:endParaRPr lang="en-US" dirty="0"/>
          </a:p>
        </p:txBody>
      </p:sp>
      <p:pic>
        <p:nvPicPr>
          <p:cNvPr id="6" name="Picture 5" descr="A screenshot of a different age and date of birth variables, including dummy data, in SPSS format.">
            <a:extLst>
              <a:ext uri="{FF2B5EF4-FFF2-40B4-BE49-F238E27FC236}">
                <a16:creationId xmlns:a16="http://schemas.microsoft.com/office/drawing/2014/main" id="{20AFC343-EE58-C8A8-2C04-C069D318AE66}"/>
              </a:ext>
            </a:extLst>
          </p:cNvPr>
          <p:cNvPicPr>
            <a:picLocks noChangeAspect="1"/>
          </p:cNvPicPr>
          <p:nvPr/>
        </p:nvPicPr>
        <p:blipFill>
          <a:blip r:embed="rId3"/>
          <a:stretch>
            <a:fillRect/>
          </a:stretch>
        </p:blipFill>
        <p:spPr>
          <a:xfrm>
            <a:off x="438572" y="2499972"/>
            <a:ext cx="11314856" cy="2162936"/>
          </a:xfrm>
          <a:prstGeom prst="rect">
            <a:avLst/>
          </a:prstGeom>
        </p:spPr>
      </p:pic>
    </p:spTree>
    <p:extLst>
      <p:ext uri="{BB962C8B-B14F-4D97-AF65-F5344CB8AC3E}">
        <p14:creationId xmlns:p14="http://schemas.microsoft.com/office/powerpoint/2010/main" val="942166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284A-07BA-D417-47B4-E397CBF92388}"/>
              </a:ext>
            </a:extLst>
          </p:cNvPr>
          <p:cNvSpPr>
            <a:spLocks noGrp="1"/>
          </p:cNvSpPr>
          <p:nvPr>
            <p:ph type="title"/>
          </p:nvPr>
        </p:nvSpPr>
        <p:spPr>
          <a:xfrm>
            <a:off x="838200" y="538123"/>
            <a:ext cx="10750826" cy="548819"/>
          </a:xfrm>
        </p:spPr>
        <p:txBody>
          <a:bodyPr/>
          <a:lstStyle/>
          <a:p>
            <a:r>
              <a:rPr lang="en-GB" dirty="0"/>
              <a:t>4.2 Indirect identifiers – </a:t>
            </a:r>
            <a:r>
              <a:rPr lang="en-US" dirty="0"/>
              <a:t>Education variables</a:t>
            </a:r>
            <a:r>
              <a:rPr lang="en-GB" dirty="0"/>
              <a:t>(1)</a:t>
            </a:r>
          </a:p>
        </p:txBody>
      </p:sp>
      <p:sp>
        <p:nvSpPr>
          <p:cNvPr id="4" name="Slide Number Placeholder 3">
            <a:extLst>
              <a:ext uri="{FF2B5EF4-FFF2-40B4-BE49-F238E27FC236}">
                <a16:creationId xmlns:a16="http://schemas.microsoft.com/office/drawing/2014/main" id="{1A033C80-1DA4-39AB-2352-0E43F7754C61}"/>
              </a:ext>
            </a:extLst>
          </p:cNvPr>
          <p:cNvSpPr>
            <a:spLocks noGrp="1"/>
          </p:cNvSpPr>
          <p:nvPr>
            <p:ph type="sldNum" sz="quarter" idx="12"/>
          </p:nvPr>
        </p:nvSpPr>
        <p:spPr/>
        <p:txBody>
          <a:bodyPr/>
          <a:lstStyle/>
          <a:p>
            <a:fld id="{016687C5-7511-7743-B429-3BDBE272F28B}" type="slidenum">
              <a:rPr lang="en-US" smtClean="0"/>
              <a:t>27</a:t>
            </a:fld>
            <a:endParaRPr lang="en-US" dirty="0"/>
          </a:p>
        </p:txBody>
      </p:sp>
      <p:graphicFrame>
        <p:nvGraphicFramePr>
          <p:cNvPr id="10" name="Table Placeholder 6" descr="Table showing example university names and example university course names.">
            <a:extLst>
              <a:ext uri="{FF2B5EF4-FFF2-40B4-BE49-F238E27FC236}">
                <a16:creationId xmlns:a16="http://schemas.microsoft.com/office/drawing/2014/main" id="{7F78207E-5847-99EC-9372-BCD4981EFE52}"/>
              </a:ext>
            </a:extLst>
          </p:cNvPr>
          <p:cNvGraphicFramePr>
            <a:graphicFrameLocks/>
          </p:cNvGraphicFramePr>
          <p:nvPr>
            <p:extLst>
              <p:ext uri="{D42A27DB-BD31-4B8C-83A1-F6EECF244321}">
                <p14:modId xmlns:p14="http://schemas.microsoft.com/office/powerpoint/2010/main" val="3360346214"/>
              </p:ext>
            </p:extLst>
          </p:nvPr>
        </p:nvGraphicFramePr>
        <p:xfrm>
          <a:off x="783771" y="1519516"/>
          <a:ext cx="8727977" cy="4559850"/>
        </p:xfrm>
        <a:graphic>
          <a:graphicData uri="http://schemas.openxmlformats.org/drawingml/2006/table">
            <a:tbl>
              <a:tblPr firstRow="1" bandRow="1">
                <a:tableStyleId>{073A0DAA-6AF3-43AB-8588-CEC1D06C72B9}</a:tableStyleId>
              </a:tblPr>
              <a:tblGrid>
                <a:gridCol w="3294586">
                  <a:extLst>
                    <a:ext uri="{9D8B030D-6E8A-4147-A177-3AD203B41FA5}">
                      <a16:colId xmlns:a16="http://schemas.microsoft.com/office/drawing/2014/main" val="2615780367"/>
                    </a:ext>
                  </a:extLst>
                </a:gridCol>
                <a:gridCol w="218661">
                  <a:extLst>
                    <a:ext uri="{9D8B030D-6E8A-4147-A177-3AD203B41FA5}">
                      <a16:colId xmlns:a16="http://schemas.microsoft.com/office/drawing/2014/main" val="2151541417"/>
                    </a:ext>
                  </a:extLst>
                </a:gridCol>
                <a:gridCol w="5214730">
                  <a:extLst>
                    <a:ext uri="{9D8B030D-6E8A-4147-A177-3AD203B41FA5}">
                      <a16:colId xmlns:a16="http://schemas.microsoft.com/office/drawing/2014/main" val="4043810376"/>
                    </a:ext>
                  </a:extLst>
                </a:gridCol>
              </a:tblGrid>
              <a:tr h="329668">
                <a:tc>
                  <a:txBody>
                    <a:bodyPr/>
                    <a:lstStyle/>
                    <a:p>
                      <a:r>
                        <a:rPr lang="en-GB" dirty="0"/>
                        <a:t>University names</a:t>
                      </a:r>
                    </a:p>
                  </a:txBody>
                  <a:tcPr/>
                </a:tc>
                <a:tc>
                  <a:txBody>
                    <a:bodyPr/>
                    <a:lstStyle/>
                    <a:p>
                      <a:endParaRPr lang="en-GB" dirty="0"/>
                    </a:p>
                  </a:txBody>
                  <a:tcPr>
                    <a:solidFill>
                      <a:schemeClr val="bg1"/>
                    </a:solidFill>
                  </a:tcPr>
                </a:tc>
                <a:tc>
                  <a:txBody>
                    <a:bodyPr/>
                    <a:lstStyle/>
                    <a:p>
                      <a:r>
                        <a:rPr lang="en-US" dirty="0"/>
                        <a:t>Example </a:t>
                      </a:r>
                      <a:r>
                        <a:rPr lang="en-GB" dirty="0"/>
                        <a:t>university course names</a:t>
                      </a:r>
                    </a:p>
                  </a:txBody>
                  <a:tcPr/>
                </a:tc>
                <a:extLst>
                  <a:ext uri="{0D108BD9-81ED-4DB2-BD59-A6C34878D82A}">
                    <a16:rowId xmlns:a16="http://schemas.microsoft.com/office/drawing/2014/main" val="2643699317"/>
                  </a:ext>
                </a:extLst>
              </a:tr>
              <a:tr h="422759">
                <a:tc>
                  <a:txBody>
                    <a:bodyPr/>
                    <a:lstStyle/>
                    <a:p>
                      <a:pPr algn="l" fontAlgn="b"/>
                      <a:r>
                        <a:rPr lang="en-GB" sz="1800" kern="1200" dirty="0">
                          <a:solidFill>
                            <a:schemeClr val="dk1"/>
                          </a:solidFill>
                          <a:latin typeface="+mn-lt"/>
                          <a:ea typeface="+mn-ea"/>
                          <a:cs typeface="+mn-cs"/>
                        </a:rPr>
                        <a:t>Abertay University</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and Conservation Management</a:t>
                      </a:r>
                    </a:p>
                  </a:txBody>
                  <a:tcPr marL="9525" marR="9525" marT="9525" marB="0" anchor="b"/>
                </a:tc>
                <a:extLst>
                  <a:ext uri="{0D108BD9-81ED-4DB2-BD59-A6C34878D82A}">
                    <a16:rowId xmlns:a16="http://schemas.microsoft.com/office/drawing/2014/main" val="2624292806"/>
                  </a:ext>
                </a:extLst>
              </a:tr>
              <a:tr h="329668">
                <a:tc>
                  <a:txBody>
                    <a:bodyPr/>
                    <a:lstStyle/>
                    <a:p>
                      <a:pPr algn="l" fontAlgn="b"/>
                      <a:r>
                        <a:rPr lang="en-GB" sz="1800" kern="1200">
                          <a:solidFill>
                            <a:schemeClr val="dk1"/>
                          </a:solidFill>
                          <a:latin typeface="+mn-lt"/>
                          <a:ea typeface="+mn-ea"/>
                          <a:cs typeface="+mn-cs"/>
                        </a:rPr>
                        <a:t>Aberystwyth University</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a:solidFill>
                            <a:schemeClr val="dk1"/>
                          </a:solidFill>
                          <a:latin typeface="+mn-lt"/>
                          <a:ea typeface="+mn-ea"/>
                          <a:cs typeface="+mn-cs"/>
                        </a:rPr>
                        <a:t>Wildlife and Countryside Management</a:t>
                      </a:r>
                    </a:p>
                  </a:txBody>
                  <a:tcPr marL="9525" marR="9525" marT="9525" marB="0" anchor="b"/>
                </a:tc>
                <a:extLst>
                  <a:ext uri="{0D108BD9-81ED-4DB2-BD59-A6C34878D82A}">
                    <a16:rowId xmlns:a16="http://schemas.microsoft.com/office/drawing/2014/main" val="2797362168"/>
                  </a:ext>
                </a:extLst>
              </a:tr>
              <a:tr h="460441">
                <a:tc>
                  <a:txBody>
                    <a:bodyPr/>
                    <a:lstStyle/>
                    <a:p>
                      <a:pPr algn="l" fontAlgn="b"/>
                      <a:r>
                        <a:rPr lang="en-GB" sz="1800" kern="1200">
                          <a:solidFill>
                            <a:schemeClr val="dk1"/>
                          </a:solidFill>
                          <a:latin typeface="+mn-lt"/>
                          <a:ea typeface="+mn-ea"/>
                          <a:cs typeface="+mn-cs"/>
                        </a:rPr>
                        <a:t>Anglia Ruskin University</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a:solidFill>
                            <a:schemeClr val="dk1"/>
                          </a:solidFill>
                          <a:latin typeface="+mn-lt"/>
                          <a:ea typeface="+mn-ea"/>
                          <a:cs typeface="+mn-cs"/>
                        </a:rPr>
                        <a:t>Wildlife Conservation</a:t>
                      </a:r>
                    </a:p>
                  </a:txBody>
                  <a:tcPr marL="9525" marR="9525" marT="9525" marB="0" anchor="b"/>
                </a:tc>
                <a:extLst>
                  <a:ext uri="{0D108BD9-81ED-4DB2-BD59-A6C34878D82A}">
                    <a16:rowId xmlns:a16="http://schemas.microsoft.com/office/drawing/2014/main" val="3306709207"/>
                  </a:ext>
                </a:extLst>
              </a:tr>
              <a:tr h="329668">
                <a:tc>
                  <a:txBody>
                    <a:bodyPr/>
                    <a:lstStyle/>
                    <a:p>
                      <a:pPr algn="l" fontAlgn="b"/>
                      <a:r>
                        <a:rPr lang="en-GB" sz="1800" kern="1200">
                          <a:solidFill>
                            <a:schemeClr val="dk1"/>
                          </a:solidFill>
                          <a:latin typeface="+mn-lt"/>
                          <a:ea typeface="+mn-ea"/>
                          <a:cs typeface="+mn-cs"/>
                        </a:rPr>
                        <a:t>Arts University Bournemouth</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Conservation and Ecology</a:t>
                      </a:r>
                    </a:p>
                  </a:txBody>
                  <a:tcPr marL="9525" marR="9525" marT="9525" marB="0" anchor="b"/>
                </a:tc>
                <a:extLst>
                  <a:ext uri="{0D108BD9-81ED-4DB2-BD59-A6C34878D82A}">
                    <a16:rowId xmlns:a16="http://schemas.microsoft.com/office/drawing/2014/main" val="3088751509"/>
                  </a:ext>
                </a:extLst>
              </a:tr>
              <a:tr h="329668">
                <a:tc>
                  <a:txBody>
                    <a:bodyPr/>
                    <a:lstStyle/>
                    <a:p>
                      <a:pPr algn="l" fontAlgn="b"/>
                      <a:r>
                        <a:rPr lang="en-GB" sz="1800" kern="1200">
                          <a:solidFill>
                            <a:schemeClr val="dk1"/>
                          </a:solidFill>
                          <a:latin typeface="+mn-lt"/>
                          <a:ea typeface="+mn-ea"/>
                          <a:cs typeface="+mn-cs"/>
                        </a:rPr>
                        <a:t>Arts University Plymouth</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Conservation and Environmental Management</a:t>
                      </a:r>
                    </a:p>
                  </a:txBody>
                  <a:tcPr marL="9525" marR="9525" marT="9525" marB="0" anchor="b"/>
                </a:tc>
                <a:extLst>
                  <a:ext uri="{0D108BD9-81ED-4DB2-BD59-A6C34878D82A}">
                    <a16:rowId xmlns:a16="http://schemas.microsoft.com/office/drawing/2014/main" val="3885477847"/>
                  </a:ext>
                </a:extLst>
              </a:tr>
              <a:tr h="329668">
                <a:tc>
                  <a:txBody>
                    <a:bodyPr/>
                    <a:lstStyle/>
                    <a:p>
                      <a:pPr algn="l" fontAlgn="b"/>
                      <a:r>
                        <a:rPr lang="en-GB" sz="1800" kern="1200">
                          <a:solidFill>
                            <a:schemeClr val="dk1"/>
                          </a:solidFill>
                          <a:latin typeface="+mn-lt"/>
                          <a:ea typeface="+mn-ea"/>
                          <a:cs typeface="+mn-cs"/>
                        </a:rPr>
                        <a:t>Aston University</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Conservation and Countryside Management</a:t>
                      </a:r>
                    </a:p>
                  </a:txBody>
                  <a:tcPr marL="9525" marR="9525" marT="9525" marB="0" anchor="b"/>
                </a:tc>
                <a:extLst>
                  <a:ext uri="{0D108BD9-81ED-4DB2-BD59-A6C34878D82A}">
                    <a16:rowId xmlns:a16="http://schemas.microsoft.com/office/drawing/2014/main" val="4184968257"/>
                  </a:ext>
                </a:extLst>
              </a:tr>
              <a:tr h="329668">
                <a:tc>
                  <a:txBody>
                    <a:bodyPr/>
                    <a:lstStyle/>
                    <a:p>
                      <a:pPr algn="l" fontAlgn="b"/>
                      <a:r>
                        <a:rPr lang="en-GB" sz="1800" kern="1200">
                          <a:solidFill>
                            <a:schemeClr val="dk1"/>
                          </a:solidFill>
                          <a:latin typeface="+mn-lt"/>
                          <a:ea typeface="+mn-ea"/>
                          <a:cs typeface="+mn-cs"/>
                        </a:rPr>
                        <a:t>Bangor University</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Conservation Biology</a:t>
                      </a:r>
                    </a:p>
                  </a:txBody>
                  <a:tcPr marL="9525" marR="9525" marT="9525" marB="0" anchor="b"/>
                </a:tc>
                <a:extLst>
                  <a:ext uri="{0D108BD9-81ED-4DB2-BD59-A6C34878D82A}">
                    <a16:rowId xmlns:a16="http://schemas.microsoft.com/office/drawing/2014/main" val="3381316618"/>
                  </a:ext>
                </a:extLst>
              </a:tr>
              <a:tr h="329668">
                <a:tc>
                  <a:txBody>
                    <a:bodyPr/>
                    <a:lstStyle/>
                    <a:p>
                      <a:pPr algn="l" fontAlgn="b"/>
                      <a:r>
                        <a:rPr lang="en-GB" sz="1800" kern="1200">
                          <a:solidFill>
                            <a:schemeClr val="dk1"/>
                          </a:solidFill>
                          <a:latin typeface="+mn-lt"/>
                          <a:ea typeface="+mn-ea"/>
                          <a:cs typeface="+mn-cs"/>
                        </a:rPr>
                        <a:t>Bath Spa University</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Ecology and Conservation</a:t>
                      </a:r>
                    </a:p>
                  </a:txBody>
                  <a:tcPr marL="9525" marR="9525" marT="9525" marB="0" anchor="b"/>
                </a:tc>
                <a:extLst>
                  <a:ext uri="{0D108BD9-81ED-4DB2-BD59-A6C34878D82A}">
                    <a16:rowId xmlns:a16="http://schemas.microsoft.com/office/drawing/2014/main" val="844542735"/>
                  </a:ext>
                </a:extLst>
              </a:tr>
              <a:tr h="329668">
                <a:tc>
                  <a:txBody>
                    <a:bodyPr/>
                    <a:lstStyle/>
                    <a:p>
                      <a:pPr algn="l" fontAlgn="b"/>
                      <a:r>
                        <a:rPr lang="en-GB" sz="1800" kern="1200">
                          <a:solidFill>
                            <a:schemeClr val="dk1"/>
                          </a:solidFill>
                          <a:latin typeface="+mn-lt"/>
                          <a:ea typeface="+mn-ea"/>
                          <a:cs typeface="+mn-cs"/>
                        </a:rPr>
                        <a:t>Birkbeck, University of London</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Ecology and Conservation Science</a:t>
                      </a:r>
                    </a:p>
                  </a:txBody>
                  <a:tcPr marL="9525" marR="9525" marT="9525" marB="0" anchor="b"/>
                </a:tc>
                <a:extLst>
                  <a:ext uri="{0D108BD9-81ED-4DB2-BD59-A6C34878D82A}">
                    <a16:rowId xmlns:a16="http://schemas.microsoft.com/office/drawing/2014/main" val="2817280172"/>
                  </a:ext>
                </a:extLst>
              </a:tr>
              <a:tr h="329668">
                <a:tc>
                  <a:txBody>
                    <a:bodyPr/>
                    <a:lstStyle/>
                    <a:p>
                      <a:pPr algn="l" fontAlgn="b"/>
                      <a:r>
                        <a:rPr lang="en-GB" sz="1800" kern="1200" dirty="0">
                          <a:solidFill>
                            <a:schemeClr val="dk1"/>
                          </a:solidFill>
                          <a:latin typeface="+mn-lt"/>
                          <a:ea typeface="+mn-ea"/>
                          <a:cs typeface="+mn-cs"/>
                        </a:rPr>
                        <a:t>Birmingham City University</a:t>
                      </a:r>
                    </a:p>
                  </a:txBody>
                  <a:tcPr marL="9525" marR="9525" marT="9525" marB="0" anchor="b"/>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Wildlife Media</a:t>
                      </a:r>
                    </a:p>
                  </a:txBody>
                  <a:tcPr marL="9525" marR="9525" marT="9525" marB="0" anchor="b"/>
                </a:tc>
                <a:extLst>
                  <a:ext uri="{0D108BD9-81ED-4DB2-BD59-A6C34878D82A}">
                    <a16:rowId xmlns:a16="http://schemas.microsoft.com/office/drawing/2014/main" val="860117680"/>
                  </a:ext>
                </a:extLst>
              </a:tr>
            </a:tbl>
          </a:graphicData>
        </a:graphic>
      </p:graphicFrame>
    </p:spTree>
    <p:extLst>
      <p:ext uri="{BB962C8B-B14F-4D97-AF65-F5344CB8AC3E}">
        <p14:creationId xmlns:p14="http://schemas.microsoft.com/office/powerpoint/2010/main" val="2588951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9034C-1EEC-C688-4D30-A9CB602C8204}"/>
              </a:ext>
            </a:extLst>
          </p:cNvPr>
          <p:cNvSpPr>
            <a:spLocks noGrp="1"/>
          </p:cNvSpPr>
          <p:nvPr>
            <p:ph type="title"/>
          </p:nvPr>
        </p:nvSpPr>
        <p:spPr/>
        <p:txBody>
          <a:bodyPr/>
          <a:lstStyle/>
          <a:p>
            <a:r>
              <a:rPr lang="en-GB" dirty="0"/>
              <a:t>4.2 Indirect identifiers – </a:t>
            </a:r>
            <a:r>
              <a:rPr lang="en-US" dirty="0"/>
              <a:t>Education variables</a:t>
            </a:r>
            <a:r>
              <a:rPr lang="en-GB" dirty="0"/>
              <a:t>(2)</a:t>
            </a:r>
          </a:p>
        </p:txBody>
      </p:sp>
      <p:sp>
        <p:nvSpPr>
          <p:cNvPr id="4" name="Slide Number Placeholder 3">
            <a:extLst>
              <a:ext uri="{FF2B5EF4-FFF2-40B4-BE49-F238E27FC236}">
                <a16:creationId xmlns:a16="http://schemas.microsoft.com/office/drawing/2014/main" id="{E66395E4-7827-329C-9750-3BF01C0BF227}"/>
              </a:ext>
            </a:extLst>
          </p:cNvPr>
          <p:cNvSpPr>
            <a:spLocks noGrp="1"/>
          </p:cNvSpPr>
          <p:nvPr>
            <p:ph type="sldNum" sz="quarter" idx="12"/>
          </p:nvPr>
        </p:nvSpPr>
        <p:spPr/>
        <p:txBody>
          <a:bodyPr/>
          <a:lstStyle/>
          <a:p>
            <a:fld id="{016687C5-7511-7743-B429-3BDBE272F28B}" type="slidenum">
              <a:rPr lang="en-US" smtClean="0"/>
              <a:t>28</a:t>
            </a:fld>
            <a:endParaRPr lang="en-US" dirty="0"/>
          </a:p>
        </p:txBody>
      </p:sp>
      <p:pic>
        <p:nvPicPr>
          <p:cNvPr id="6" name="Picture 5" descr="A screen shot of the ONS Census 2021 Highest level of qualification classification.">
            <a:extLst>
              <a:ext uri="{FF2B5EF4-FFF2-40B4-BE49-F238E27FC236}">
                <a16:creationId xmlns:a16="http://schemas.microsoft.com/office/drawing/2014/main" id="{8F03DB93-46BE-1838-3432-A053407D8755}"/>
              </a:ext>
            </a:extLst>
          </p:cNvPr>
          <p:cNvPicPr>
            <a:picLocks noChangeAspect="1"/>
          </p:cNvPicPr>
          <p:nvPr/>
        </p:nvPicPr>
        <p:blipFill>
          <a:blip r:embed="rId3"/>
          <a:stretch>
            <a:fillRect/>
          </a:stretch>
        </p:blipFill>
        <p:spPr>
          <a:xfrm>
            <a:off x="1318546" y="1072971"/>
            <a:ext cx="8363336" cy="5494954"/>
          </a:xfrm>
          <a:prstGeom prst="rect">
            <a:avLst/>
          </a:prstGeom>
        </p:spPr>
      </p:pic>
    </p:spTree>
    <p:extLst>
      <p:ext uri="{BB962C8B-B14F-4D97-AF65-F5344CB8AC3E}">
        <p14:creationId xmlns:p14="http://schemas.microsoft.com/office/powerpoint/2010/main" val="927766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284A-07BA-D417-47B4-E397CBF92388}"/>
              </a:ext>
            </a:extLst>
          </p:cNvPr>
          <p:cNvSpPr>
            <a:spLocks noGrp="1"/>
          </p:cNvSpPr>
          <p:nvPr>
            <p:ph type="title"/>
          </p:nvPr>
        </p:nvSpPr>
        <p:spPr>
          <a:xfrm>
            <a:off x="838200" y="538123"/>
            <a:ext cx="10750826" cy="548819"/>
          </a:xfrm>
        </p:spPr>
        <p:txBody>
          <a:bodyPr/>
          <a:lstStyle/>
          <a:p>
            <a:r>
              <a:rPr lang="en-GB" dirty="0"/>
              <a:t>4.2 Indirect identifiers – </a:t>
            </a:r>
            <a:r>
              <a:rPr lang="en-US" dirty="0"/>
              <a:t>Employment variables</a:t>
            </a:r>
            <a:r>
              <a:rPr lang="en-GB" dirty="0"/>
              <a:t> (1)</a:t>
            </a:r>
          </a:p>
        </p:txBody>
      </p:sp>
      <p:sp>
        <p:nvSpPr>
          <p:cNvPr id="4" name="Slide Number Placeholder 3">
            <a:extLst>
              <a:ext uri="{FF2B5EF4-FFF2-40B4-BE49-F238E27FC236}">
                <a16:creationId xmlns:a16="http://schemas.microsoft.com/office/drawing/2014/main" id="{1A033C80-1DA4-39AB-2352-0E43F7754C61}"/>
              </a:ext>
            </a:extLst>
          </p:cNvPr>
          <p:cNvSpPr>
            <a:spLocks noGrp="1"/>
          </p:cNvSpPr>
          <p:nvPr>
            <p:ph type="sldNum" sz="quarter" idx="12"/>
          </p:nvPr>
        </p:nvSpPr>
        <p:spPr/>
        <p:txBody>
          <a:bodyPr/>
          <a:lstStyle/>
          <a:p>
            <a:fld id="{016687C5-7511-7743-B429-3BDBE272F28B}" type="slidenum">
              <a:rPr lang="en-US" smtClean="0"/>
              <a:t>29</a:t>
            </a:fld>
            <a:endParaRPr lang="en-US" dirty="0"/>
          </a:p>
        </p:txBody>
      </p:sp>
      <p:graphicFrame>
        <p:nvGraphicFramePr>
          <p:cNvPr id="10" name="Table Placeholder 6" descr="Table showing example job titles and job titles including company names.">
            <a:extLst>
              <a:ext uri="{FF2B5EF4-FFF2-40B4-BE49-F238E27FC236}">
                <a16:creationId xmlns:a16="http://schemas.microsoft.com/office/drawing/2014/main" id="{7F78207E-5847-99EC-9372-BCD4981EFE52}"/>
              </a:ext>
            </a:extLst>
          </p:cNvPr>
          <p:cNvGraphicFramePr>
            <a:graphicFrameLocks/>
          </p:cNvGraphicFramePr>
          <p:nvPr>
            <p:extLst>
              <p:ext uri="{D42A27DB-BD31-4B8C-83A1-F6EECF244321}">
                <p14:modId xmlns:p14="http://schemas.microsoft.com/office/powerpoint/2010/main" val="1653592872"/>
              </p:ext>
            </p:extLst>
          </p:nvPr>
        </p:nvGraphicFramePr>
        <p:xfrm>
          <a:off x="748748" y="1519516"/>
          <a:ext cx="8763000" cy="4175040"/>
        </p:xfrm>
        <a:graphic>
          <a:graphicData uri="http://schemas.openxmlformats.org/drawingml/2006/table">
            <a:tbl>
              <a:tblPr firstRow="1" bandRow="1">
                <a:tableStyleId>{073A0DAA-6AF3-43AB-8588-CEC1D06C72B9}</a:tableStyleId>
              </a:tblPr>
              <a:tblGrid>
                <a:gridCol w="3329609">
                  <a:extLst>
                    <a:ext uri="{9D8B030D-6E8A-4147-A177-3AD203B41FA5}">
                      <a16:colId xmlns:a16="http://schemas.microsoft.com/office/drawing/2014/main" val="2615780367"/>
                    </a:ext>
                  </a:extLst>
                </a:gridCol>
                <a:gridCol w="218661">
                  <a:extLst>
                    <a:ext uri="{9D8B030D-6E8A-4147-A177-3AD203B41FA5}">
                      <a16:colId xmlns:a16="http://schemas.microsoft.com/office/drawing/2014/main" val="2151541417"/>
                    </a:ext>
                  </a:extLst>
                </a:gridCol>
                <a:gridCol w="5214730">
                  <a:extLst>
                    <a:ext uri="{9D8B030D-6E8A-4147-A177-3AD203B41FA5}">
                      <a16:colId xmlns:a16="http://schemas.microsoft.com/office/drawing/2014/main" val="4043810376"/>
                    </a:ext>
                  </a:extLst>
                </a:gridCol>
              </a:tblGrid>
              <a:tr h="329668">
                <a:tc>
                  <a:txBody>
                    <a:bodyPr/>
                    <a:lstStyle/>
                    <a:p>
                      <a:r>
                        <a:rPr lang="en-GB" dirty="0"/>
                        <a:t>Example Job Titles</a:t>
                      </a:r>
                    </a:p>
                  </a:txBody>
                  <a:tcPr/>
                </a:tc>
                <a:tc>
                  <a:txBody>
                    <a:bodyPr/>
                    <a:lstStyle/>
                    <a:p>
                      <a:endParaRPr lang="en-GB" dirty="0"/>
                    </a:p>
                  </a:txBody>
                  <a:tcPr>
                    <a:solidFill>
                      <a:schemeClr val="bg1"/>
                    </a:solidFill>
                  </a:tcPr>
                </a:tc>
                <a:tc>
                  <a:txBody>
                    <a:bodyPr/>
                    <a:lstStyle/>
                    <a:p>
                      <a:r>
                        <a:rPr lang="en-GB" dirty="0"/>
                        <a:t>Including Company Names</a:t>
                      </a:r>
                    </a:p>
                  </a:txBody>
                  <a:tcPr/>
                </a:tc>
                <a:extLst>
                  <a:ext uri="{0D108BD9-81ED-4DB2-BD59-A6C34878D82A}">
                    <a16:rowId xmlns:a16="http://schemas.microsoft.com/office/drawing/2014/main" val="2643699317"/>
                  </a:ext>
                </a:extLst>
              </a:tr>
              <a:tr h="422759">
                <a:tc>
                  <a:txBody>
                    <a:bodyPr/>
                    <a:lstStyle/>
                    <a:p>
                      <a:r>
                        <a:rPr lang="en-GB" dirty="0"/>
                        <a:t>Fabric Cutter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Fabric Cutter, </a:t>
                      </a:r>
                      <a:r>
                        <a:rPr lang="en-GB" sz="1800" b="1" kern="1200" dirty="0">
                          <a:solidFill>
                            <a:schemeClr val="dk1"/>
                          </a:solidFill>
                          <a:latin typeface="+mn-lt"/>
                          <a:ea typeface="+mn-ea"/>
                          <a:cs typeface="+mn-cs"/>
                        </a:rPr>
                        <a:t>Lewis &amp; Tree</a:t>
                      </a:r>
                    </a:p>
                  </a:txBody>
                  <a:tcPr marL="9525" marR="9525" marT="9525" marB="0" anchor="b"/>
                </a:tc>
                <a:extLst>
                  <a:ext uri="{0D108BD9-81ED-4DB2-BD59-A6C34878D82A}">
                    <a16:rowId xmlns:a16="http://schemas.microsoft.com/office/drawing/2014/main" val="2624292806"/>
                  </a:ext>
                </a:extLst>
              </a:tr>
              <a:tr h="329668">
                <a:tc>
                  <a:txBody>
                    <a:bodyPr/>
                    <a:lstStyle/>
                    <a:p>
                      <a:r>
                        <a:rPr lang="en-GB" dirty="0"/>
                        <a:t>Fabricator Welder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Fabricator Welder </a:t>
                      </a:r>
                      <a:r>
                        <a:rPr lang="en-GB" sz="1800" b="1" kern="1200" dirty="0">
                          <a:solidFill>
                            <a:schemeClr val="dk1"/>
                          </a:solidFill>
                          <a:latin typeface="+mn-lt"/>
                          <a:ea typeface="+mn-ea"/>
                          <a:cs typeface="+mn-cs"/>
                        </a:rPr>
                        <a:t>Brighton Marine Services</a:t>
                      </a:r>
                    </a:p>
                  </a:txBody>
                  <a:tcPr marL="9525" marR="9525" marT="9525" marB="0" anchor="b"/>
                </a:tc>
                <a:extLst>
                  <a:ext uri="{0D108BD9-81ED-4DB2-BD59-A6C34878D82A}">
                    <a16:rowId xmlns:a16="http://schemas.microsoft.com/office/drawing/2014/main" val="2797362168"/>
                  </a:ext>
                </a:extLst>
              </a:tr>
              <a:tr h="460441">
                <a:tc>
                  <a:txBody>
                    <a:bodyPr/>
                    <a:lstStyle/>
                    <a:p>
                      <a:r>
                        <a:rPr lang="en-GB" dirty="0"/>
                        <a:t>Facilities Manager</a:t>
                      </a:r>
                    </a:p>
                  </a:txBody>
                  <a:tcPr/>
                </a:tc>
                <a:tc>
                  <a:txBody>
                    <a:bodyPr/>
                    <a:lstStyle/>
                    <a:p>
                      <a:endParaRPr lang="en-GB" dirty="0"/>
                    </a:p>
                  </a:txBody>
                  <a:tcPr>
                    <a:solidFill>
                      <a:schemeClr val="bg1"/>
                    </a:solidFill>
                  </a:tcPr>
                </a:tc>
                <a:tc>
                  <a:txBody>
                    <a:bodyPr/>
                    <a:lstStyle/>
                    <a:p>
                      <a:r>
                        <a:rPr lang="en-GB" dirty="0"/>
                        <a:t>Facilities Manager at </a:t>
                      </a:r>
                      <a:r>
                        <a:rPr lang="en-GB" b="1" dirty="0"/>
                        <a:t>Essex University</a:t>
                      </a:r>
                    </a:p>
                  </a:txBody>
                  <a:tcPr marL="9525" marR="9525" marT="9525" marB="0" anchor="b"/>
                </a:tc>
                <a:extLst>
                  <a:ext uri="{0D108BD9-81ED-4DB2-BD59-A6C34878D82A}">
                    <a16:rowId xmlns:a16="http://schemas.microsoft.com/office/drawing/2014/main" val="3306709207"/>
                  </a:ext>
                </a:extLst>
              </a:tr>
              <a:tr h="329668">
                <a:tc>
                  <a:txBody>
                    <a:bodyPr/>
                    <a:lstStyle/>
                    <a:p>
                      <a:r>
                        <a:rPr lang="en-GB" dirty="0"/>
                        <a:t>Factory Cleaner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Factory Cleaner, </a:t>
                      </a:r>
                      <a:r>
                        <a:rPr lang="en-GB" sz="1800" b="1" kern="1200" dirty="0" err="1">
                          <a:solidFill>
                            <a:schemeClr val="dk1"/>
                          </a:solidFill>
                          <a:latin typeface="+mn-lt"/>
                          <a:ea typeface="+mn-ea"/>
                          <a:cs typeface="+mn-cs"/>
                        </a:rPr>
                        <a:t>Equanor</a:t>
                      </a:r>
                      <a:endParaRPr lang="en-GB" sz="1800" b="1" kern="1200" dirty="0">
                        <a:solidFill>
                          <a:schemeClr val="dk1"/>
                        </a:solidFill>
                        <a:latin typeface="+mn-lt"/>
                        <a:ea typeface="+mn-ea"/>
                        <a:cs typeface="+mn-cs"/>
                      </a:endParaRPr>
                    </a:p>
                  </a:txBody>
                  <a:tcPr marL="9525" marR="9525" marT="9525" marB="0" anchor="b"/>
                </a:tc>
                <a:extLst>
                  <a:ext uri="{0D108BD9-81ED-4DB2-BD59-A6C34878D82A}">
                    <a16:rowId xmlns:a16="http://schemas.microsoft.com/office/drawing/2014/main" val="3088751509"/>
                  </a:ext>
                </a:extLst>
              </a:tr>
              <a:tr h="329668">
                <a:tc>
                  <a:txBody>
                    <a:bodyPr/>
                    <a:lstStyle/>
                    <a:p>
                      <a:r>
                        <a:rPr lang="en-GB" dirty="0"/>
                        <a:t>Family Contact Supervisor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Family Contact Supervisor at </a:t>
                      </a:r>
                      <a:r>
                        <a:rPr lang="en-GB" sz="1800" b="1" kern="1200" dirty="0">
                          <a:solidFill>
                            <a:schemeClr val="dk1"/>
                          </a:solidFill>
                          <a:latin typeface="+mn-lt"/>
                          <a:ea typeface="+mn-ea"/>
                          <a:cs typeface="+mn-cs"/>
                        </a:rPr>
                        <a:t>Suffolk Police</a:t>
                      </a:r>
                    </a:p>
                  </a:txBody>
                  <a:tcPr marL="9525" marR="9525" marT="9525" marB="0" anchor="b"/>
                </a:tc>
                <a:extLst>
                  <a:ext uri="{0D108BD9-81ED-4DB2-BD59-A6C34878D82A}">
                    <a16:rowId xmlns:a16="http://schemas.microsoft.com/office/drawing/2014/main" val="3885477847"/>
                  </a:ext>
                </a:extLst>
              </a:tr>
              <a:tr h="329668">
                <a:tc>
                  <a:txBody>
                    <a:bodyPr/>
                    <a:lstStyle/>
                    <a:p>
                      <a:r>
                        <a:rPr lang="en-GB" dirty="0"/>
                        <a:t>Farm Worker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Farm Worker, </a:t>
                      </a:r>
                      <a:r>
                        <a:rPr lang="en-GB" sz="1800" b="1" kern="1200" dirty="0">
                          <a:solidFill>
                            <a:schemeClr val="dk1"/>
                          </a:solidFill>
                          <a:latin typeface="+mn-lt"/>
                          <a:ea typeface="+mn-ea"/>
                          <a:cs typeface="+mn-cs"/>
                        </a:rPr>
                        <a:t>Allan &amp; Co</a:t>
                      </a:r>
                    </a:p>
                  </a:txBody>
                  <a:tcPr marL="9525" marR="9525" marT="9525" marB="0" anchor="b"/>
                </a:tc>
                <a:extLst>
                  <a:ext uri="{0D108BD9-81ED-4DB2-BD59-A6C34878D82A}">
                    <a16:rowId xmlns:a16="http://schemas.microsoft.com/office/drawing/2014/main" val="4184968257"/>
                  </a:ext>
                </a:extLst>
              </a:tr>
              <a:tr h="329668">
                <a:tc>
                  <a:txBody>
                    <a:bodyPr/>
                    <a:lstStyle/>
                    <a:p>
                      <a:r>
                        <a:rPr lang="en-GB" dirty="0"/>
                        <a:t>Fencing Installer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Fencing Installer </a:t>
                      </a:r>
                      <a:r>
                        <a:rPr lang="en-GB" sz="1800" b="1" kern="1200" dirty="0">
                          <a:solidFill>
                            <a:schemeClr val="dk1"/>
                          </a:solidFill>
                          <a:latin typeface="+mn-lt"/>
                          <a:ea typeface="+mn-ea"/>
                          <a:cs typeface="+mn-cs"/>
                        </a:rPr>
                        <a:t>Island Landscapes</a:t>
                      </a:r>
                    </a:p>
                  </a:txBody>
                  <a:tcPr marL="9525" marR="9525" marT="9525" marB="0" anchor="b"/>
                </a:tc>
                <a:extLst>
                  <a:ext uri="{0D108BD9-81ED-4DB2-BD59-A6C34878D82A}">
                    <a16:rowId xmlns:a16="http://schemas.microsoft.com/office/drawing/2014/main" val="3381316618"/>
                  </a:ext>
                </a:extLst>
              </a:tr>
              <a:tr h="329668">
                <a:tc>
                  <a:txBody>
                    <a:bodyPr/>
                    <a:lstStyle/>
                    <a:p>
                      <a:r>
                        <a:rPr lang="en-GB" dirty="0"/>
                        <a:t>Field Support Engineer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Field Support Engineer, </a:t>
                      </a:r>
                      <a:r>
                        <a:rPr lang="en-GB" sz="1800" b="1" kern="1200" dirty="0">
                          <a:solidFill>
                            <a:schemeClr val="dk1"/>
                          </a:solidFill>
                          <a:latin typeface="+mn-lt"/>
                          <a:ea typeface="+mn-ea"/>
                          <a:cs typeface="+mn-cs"/>
                        </a:rPr>
                        <a:t>Anglian Water</a:t>
                      </a:r>
                    </a:p>
                  </a:txBody>
                  <a:tcPr marL="9525" marR="9525" marT="9525" marB="0" anchor="b"/>
                </a:tc>
                <a:extLst>
                  <a:ext uri="{0D108BD9-81ED-4DB2-BD59-A6C34878D82A}">
                    <a16:rowId xmlns:a16="http://schemas.microsoft.com/office/drawing/2014/main" val="844542735"/>
                  </a:ext>
                </a:extLst>
              </a:tr>
              <a:tr h="329668">
                <a:tc>
                  <a:txBody>
                    <a:bodyPr/>
                    <a:lstStyle/>
                    <a:p>
                      <a:r>
                        <a:rPr lang="en-GB" dirty="0"/>
                        <a:t>Finishing Foreman</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Finishing Foreman, </a:t>
                      </a:r>
                      <a:r>
                        <a:rPr lang="en-GB" sz="1800" b="1" kern="1200" dirty="0">
                          <a:solidFill>
                            <a:schemeClr val="dk1"/>
                          </a:solidFill>
                          <a:latin typeface="+mn-lt"/>
                          <a:ea typeface="+mn-ea"/>
                          <a:cs typeface="+mn-cs"/>
                        </a:rPr>
                        <a:t>Big Fish Co</a:t>
                      </a:r>
                    </a:p>
                  </a:txBody>
                  <a:tcPr marL="9525" marR="9525" marT="9525" marB="0" anchor="b"/>
                </a:tc>
                <a:extLst>
                  <a:ext uri="{0D108BD9-81ED-4DB2-BD59-A6C34878D82A}">
                    <a16:rowId xmlns:a16="http://schemas.microsoft.com/office/drawing/2014/main" val="2817280172"/>
                  </a:ext>
                </a:extLst>
              </a:tr>
              <a:tr h="329668">
                <a:tc>
                  <a:txBody>
                    <a:bodyPr/>
                    <a:lstStyle/>
                    <a:p>
                      <a:r>
                        <a:rPr lang="en-GB" dirty="0"/>
                        <a:t>Fish Packer</a:t>
                      </a:r>
                    </a:p>
                  </a:txBody>
                  <a:tcPr/>
                </a:tc>
                <a:tc>
                  <a:txBody>
                    <a:bodyPr/>
                    <a:lstStyle/>
                    <a:p>
                      <a:endParaRPr lang="en-GB" dirty="0"/>
                    </a:p>
                  </a:txBody>
                  <a:tcPr>
                    <a:solidFill>
                      <a:schemeClr val="bg1"/>
                    </a:solidFill>
                  </a:tcPr>
                </a:tc>
                <a:tc>
                  <a:txBody>
                    <a:bodyPr/>
                    <a:lstStyle/>
                    <a:p>
                      <a:pPr marL="0" algn="l" defTabSz="914400" rtl="0" eaLnBrk="1" fontAlgn="b" latinLnBrk="0" hangingPunct="1"/>
                      <a:r>
                        <a:rPr lang="en-GB" sz="1800" kern="1200" dirty="0">
                          <a:solidFill>
                            <a:schemeClr val="dk1"/>
                          </a:solidFill>
                          <a:latin typeface="+mn-lt"/>
                          <a:ea typeface="+mn-ea"/>
                          <a:cs typeface="+mn-cs"/>
                        </a:rPr>
                        <a:t>Fish Packer, </a:t>
                      </a:r>
                      <a:r>
                        <a:rPr lang="en-GB" sz="1800" b="1" kern="1200" dirty="0">
                          <a:solidFill>
                            <a:schemeClr val="dk1"/>
                          </a:solidFill>
                          <a:latin typeface="+mn-lt"/>
                          <a:ea typeface="+mn-ea"/>
                          <a:cs typeface="+mn-cs"/>
                        </a:rPr>
                        <a:t>Fish Fry Ltd</a:t>
                      </a:r>
                    </a:p>
                  </a:txBody>
                  <a:tcPr marL="9525" marR="9525" marT="9525" marB="0" anchor="b"/>
                </a:tc>
                <a:extLst>
                  <a:ext uri="{0D108BD9-81ED-4DB2-BD59-A6C34878D82A}">
                    <a16:rowId xmlns:a16="http://schemas.microsoft.com/office/drawing/2014/main" val="860117680"/>
                  </a:ext>
                </a:extLst>
              </a:tr>
            </a:tbl>
          </a:graphicData>
        </a:graphic>
      </p:graphicFrame>
    </p:spTree>
    <p:extLst>
      <p:ext uri="{BB962C8B-B14F-4D97-AF65-F5344CB8AC3E}">
        <p14:creationId xmlns:p14="http://schemas.microsoft.com/office/powerpoint/2010/main" val="31331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1F9D4-BAE5-37ED-DBCE-C6EDA5B7EA06}"/>
              </a:ext>
            </a:extLst>
          </p:cNvPr>
          <p:cNvSpPr>
            <a:spLocks noGrp="1"/>
          </p:cNvSpPr>
          <p:nvPr>
            <p:ph type="title"/>
          </p:nvPr>
        </p:nvSpPr>
        <p:spPr>
          <a:xfrm>
            <a:off x="838200" y="538123"/>
            <a:ext cx="10515600" cy="548819"/>
          </a:xfrm>
        </p:spPr>
        <p:txBody>
          <a:bodyPr/>
          <a:lstStyle/>
          <a:p>
            <a:r>
              <a:rPr lang="en-GB" dirty="0"/>
              <a:t>4.2 Indirect identifiers – </a:t>
            </a:r>
            <a:r>
              <a:rPr lang="en-US" dirty="0"/>
              <a:t>Employment variables</a:t>
            </a:r>
            <a:r>
              <a:rPr lang="en-GB" dirty="0"/>
              <a:t> (2)</a:t>
            </a:r>
          </a:p>
        </p:txBody>
      </p:sp>
      <p:sp>
        <p:nvSpPr>
          <p:cNvPr id="3" name="Text Placeholder 2">
            <a:extLst>
              <a:ext uri="{FF2B5EF4-FFF2-40B4-BE49-F238E27FC236}">
                <a16:creationId xmlns:a16="http://schemas.microsoft.com/office/drawing/2014/main" id="{6407147D-79FE-7C3E-1ABA-791BD1E76D38}"/>
              </a:ext>
            </a:extLst>
          </p:cNvPr>
          <p:cNvSpPr>
            <a:spLocks noGrp="1"/>
          </p:cNvSpPr>
          <p:nvPr>
            <p:ph type="body" sz="quarter" idx="13"/>
          </p:nvPr>
        </p:nvSpPr>
        <p:spPr/>
        <p:txBody>
          <a:bodyPr/>
          <a:lstStyle/>
          <a:p>
            <a:pPr marL="0" indent="0">
              <a:buNone/>
            </a:pPr>
            <a:r>
              <a:rPr lang="en-US" dirty="0">
                <a:solidFill>
                  <a:schemeClr val="tx1"/>
                </a:solidFill>
                <a:ea typeface="+mj-ea"/>
              </a:rPr>
              <a:t>Example SOC2020 </a:t>
            </a:r>
            <a:r>
              <a:rPr lang="en-US" dirty="0"/>
              <a:t>				</a:t>
            </a:r>
            <a:r>
              <a:rPr lang="en-US" dirty="0">
                <a:solidFill>
                  <a:schemeClr val="tx1"/>
                </a:solidFill>
                <a:ea typeface="+mj-ea"/>
              </a:rPr>
              <a:t>Example NS-SEC</a:t>
            </a:r>
            <a:endParaRPr lang="en-GB" dirty="0">
              <a:solidFill>
                <a:schemeClr val="tx1"/>
              </a:solidFill>
              <a:ea typeface="+mj-ea"/>
            </a:endParaRPr>
          </a:p>
        </p:txBody>
      </p:sp>
      <p:sp>
        <p:nvSpPr>
          <p:cNvPr id="4" name="Slide Number Placeholder 3">
            <a:extLst>
              <a:ext uri="{FF2B5EF4-FFF2-40B4-BE49-F238E27FC236}">
                <a16:creationId xmlns:a16="http://schemas.microsoft.com/office/drawing/2014/main" id="{74045F82-15D7-021C-CC56-854E3ECEFCA6}"/>
              </a:ext>
            </a:extLst>
          </p:cNvPr>
          <p:cNvSpPr>
            <a:spLocks noGrp="1"/>
          </p:cNvSpPr>
          <p:nvPr>
            <p:ph type="sldNum" sz="quarter" idx="12"/>
          </p:nvPr>
        </p:nvSpPr>
        <p:spPr/>
        <p:txBody>
          <a:bodyPr/>
          <a:lstStyle/>
          <a:p>
            <a:fld id="{016687C5-7511-7743-B429-3BDBE272F28B}" type="slidenum">
              <a:rPr lang="en-US" smtClean="0"/>
              <a:t>30</a:t>
            </a:fld>
            <a:endParaRPr lang="en-US" dirty="0"/>
          </a:p>
        </p:txBody>
      </p:sp>
      <p:pic>
        <p:nvPicPr>
          <p:cNvPr id="16" name="Picture 15" descr="A screen shot of example SOC2020 variable labels.">
            <a:extLst>
              <a:ext uri="{FF2B5EF4-FFF2-40B4-BE49-F238E27FC236}">
                <a16:creationId xmlns:a16="http://schemas.microsoft.com/office/drawing/2014/main" id="{96700105-B231-8CD1-1CBD-74E2D2C2AF11}"/>
              </a:ext>
            </a:extLst>
          </p:cNvPr>
          <p:cNvPicPr>
            <a:picLocks noChangeAspect="1"/>
          </p:cNvPicPr>
          <p:nvPr/>
        </p:nvPicPr>
        <p:blipFill>
          <a:blip r:embed="rId3"/>
          <a:stretch>
            <a:fillRect/>
          </a:stretch>
        </p:blipFill>
        <p:spPr>
          <a:xfrm>
            <a:off x="1023229" y="1957181"/>
            <a:ext cx="4914122" cy="4277363"/>
          </a:xfrm>
          <a:prstGeom prst="rect">
            <a:avLst/>
          </a:prstGeom>
        </p:spPr>
      </p:pic>
      <p:pic>
        <p:nvPicPr>
          <p:cNvPr id="18" name="Picture 17" descr="A screen shot of example NS-SEC 2020 variable labels.">
            <a:extLst>
              <a:ext uri="{FF2B5EF4-FFF2-40B4-BE49-F238E27FC236}">
                <a16:creationId xmlns:a16="http://schemas.microsoft.com/office/drawing/2014/main" id="{8FBE2F10-A15F-036E-313B-122B2D04B8F4}"/>
              </a:ext>
            </a:extLst>
          </p:cNvPr>
          <p:cNvPicPr>
            <a:picLocks noChangeAspect="1"/>
          </p:cNvPicPr>
          <p:nvPr/>
        </p:nvPicPr>
        <p:blipFill>
          <a:blip r:embed="rId4"/>
          <a:stretch>
            <a:fillRect/>
          </a:stretch>
        </p:blipFill>
        <p:spPr>
          <a:xfrm>
            <a:off x="6495191" y="2171581"/>
            <a:ext cx="5268613" cy="3100130"/>
          </a:xfrm>
          <a:prstGeom prst="rect">
            <a:avLst/>
          </a:prstGeom>
        </p:spPr>
      </p:pic>
    </p:spTree>
    <p:extLst>
      <p:ext uri="{BB962C8B-B14F-4D97-AF65-F5344CB8AC3E}">
        <p14:creationId xmlns:p14="http://schemas.microsoft.com/office/powerpoint/2010/main" val="3861866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B2344-021D-07C9-FEF3-3940921BF3FB}"/>
              </a:ext>
            </a:extLst>
          </p:cNvPr>
          <p:cNvSpPr>
            <a:spLocks noGrp="1"/>
          </p:cNvSpPr>
          <p:nvPr>
            <p:ph type="title"/>
          </p:nvPr>
        </p:nvSpPr>
        <p:spPr/>
        <p:txBody>
          <a:bodyPr/>
          <a:lstStyle/>
          <a:p>
            <a:br>
              <a:rPr lang="en-GB" dirty="0"/>
            </a:br>
            <a:r>
              <a:rPr lang="en-GB" dirty="0"/>
              <a:t>4.2 Indirect identifiers – </a:t>
            </a:r>
            <a:r>
              <a:rPr lang="en-GB" sz="3600" b="0" dirty="0"/>
              <a:t>Ethnic group, national identity and religion variables</a:t>
            </a:r>
            <a:endParaRPr lang="en-GB" dirty="0"/>
          </a:p>
        </p:txBody>
      </p:sp>
      <p:sp>
        <p:nvSpPr>
          <p:cNvPr id="4" name="Slide Number Placeholder 3">
            <a:extLst>
              <a:ext uri="{FF2B5EF4-FFF2-40B4-BE49-F238E27FC236}">
                <a16:creationId xmlns:a16="http://schemas.microsoft.com/office/drawing/2014/main" id="{290E03FA-0223-2C44-B702-CCA25A6672E3}"/>
              </a:ext>
            </a:extLst>
          </p:cNvPr>
          <p:cNvSpPr>
            <a:spLocks noGrp="1"/>
          </p:cNvSpPr>
          <p:nvPr>
            <p:ph type="sldNum" sz="quarter" idx="12"/>
          </p:nvPr>
        </p:nvSpPr>
        <p:spPr/>
        <p:txBody>
          <a:bodyPr/>
          <a:lstStyle/>
          <a:p>
            <a:fld id="{016687C5-7511-7743-B429-3BDBE272F28B}" type="slidenum">
              <a:rPr lang="en-US" smtClean="0"/>
              <a:t>31</a:t>
            </a:fld>
            <a:endParaRPr lang="en-US" dirty="0"/>
          </a:p>
        </p:txBody>
      </p:sp>
      <p:sp>
        <p:nvSpPr>
          <p:cNvPr id="6" name="Oval 5">
            <a:extLst>
              <a:ext uri="{FF2B5EF4-FFF2-40B4-BE49-F238E27FC236}">
                <a16:creationId xmlns:a16="http://schemas.microsoft.com/office/drawing/2014/main" id="{898075E2-25A9-970D-7B14-25D688211231}"/>
              </a:ext>
            </a:extLst>
          </p:cNvPr>
          <p:cNvSpPr/>
          <p:nvPr/>
        </p:nvSpPr>
        <p:spPr>
          <a:xfrm>
            <a:off x="4698122" y="2067566"/>
            <a:ext cx="3998022" cy="198920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t>Problematic when used in combination with other variables</a:t>
            </a:r>
            <a:endParaRPr lang="en-GB" sz="2400" dirty="0"/>
          </a:p>
        </p:txBody>
      </p:sp>
      <p:sp>
        <p:nvSpPr>
          <p:cNvPr id="7" name="Text Placeholder 6">
            <a:extLst>
              <a:ext uri="{FF2B5EF4-FFF2-40B4-BE49-F238E27FC236}">
                <a16:creationId xmlns:a16="http://schemas.microsoft.com/office/drawing/2014/main" id="{A0407A17-B84E-FDF3-9D74-69BE6A8CCD11}"/>
              </a:ext>
            </a:extLst>
          </p:cNvPr>
          <p:cNvSpPr>
            <a:spLocks noGrp="1"/>
          </p:cNvSpPr>
          <p:nvPr>
            <p:ph type="body" sz="quarter" idx="13"/>
          </p:nvPr>
        </p:nvSpPr>
        <p:spPr>
          <a:xfrm>
            <a:off x="8842168" y="1745548"/>
            <a:ext cx="2280063" cy="1300678"/>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indent="0" algn="ctr">
              <a:buNone/>
            </a:pPr>
            <a:r>
              <a:rPr lang="en-US" dirty="0"/>
              <a:t>Unique responses</a:t>
            </a:r>
            <a:endParaRPr lang="en-GB" dirty="0"/>
          </a:p>
        </p:txBody>
      </p:sp>
      <p:sp>
        <p:nvSpPr>
          <p:cNvPr id="10" name="Oval 9">
            <a:extLst>
              <a:ext uri="{FF2B5EF4-FFF2-40B4-BE49-F238E27FC236}">
                <a16:creationId xmlns:a16="http://schemas.microsoft.com/office/drawing/2014/main" id="{52FF1ABB-06B7-B76E-21A2-1961C207F2DA}"/>
              </a:ext>
            </a:extLst>
          </p:cNvPr>
          <p:cNvSpPr/>
          <p:nvPr/>
        </p:nvSpPr>
        <p:spPr>
          <a:xfrm>
            <a:off x="1069769" y="2542867"/>
            <a:ext cx="3280557" cy="211102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t>‘Other’ open string responses</a:t>
            </a:r>
            <a:endParaRPr lang="en-GB" sz="2400" dirty="0"/>
          </a:p>
        </p:txBody>
      </p:sp>
      <p:sp>
        <p:nvSpPr>
          <p:cNvPr id="12" name="TextBox 11">
            <a:extLst>
              <a:ext uri="{FF2B5EF4-FFF2-40B4-BE49-F238E27FC236}">
                <a16:creationId xmlns:a16="http://schemas.microsoft.com/office/drawing/2014/main" id="{B97F7A4F-7F10-3217-D445-44FA5015763F}"/>
              </a:ext>
            </a:extLst>
          </p:cNvPr>
          <p:cNvSpPr txBox="1"/>
          <p:nvPr/>
        </p:nvSpPr>
        <p:spPr>
          <a:xfrm>
            <a:off x="838200" y="5118797"/>
            <a:ext cx="9116028" cy="923330"/>
          </a:xfrm>
          <a:prstGeom prst="rect">
            <a:avLst/>
          </a:prstGeom>
          <a:noFill/>
        </p:spPr>
        <p:txBody>
          <a:bodyPr wrap="square">
            <a:spAutoFit/>
          </a:bodyPr>
          <a:lstStyle/>
          <a:p>
            <a:br>
              <a:rPr lang="en-GB" sz="1800" dirty="0"/>
            </a:br>
            <a:r>
              <a:rPr lang="en-GB" sz="1800" u="sng" dirty="0">
                <a:hlinkClick r:id="rId3"/>
              </a:rPr>
              <a:t>Measuring equality: A guide for the collection and classification of ethnic group, national identity and religion data in the UK</a:t>
            </a:r>
            <a:endParaRPr lang="en-GB" dirty="0"/>
          </a:p>
        </p:txBody>
      </p:sp>
    </p:spTree>
    <p:extLst>
      <p:ext uri="{BB962C8B-B14F-4D97-AF65-F5344CB8AC3E}">
        <p14:creationId xmlns:p14="http://schemas.microsoft.com/office/powerpoint/2010/main" val="3183891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descr="Chart of England Geographies">
            <a:extLst>
              <a:ext uri="{FF2B5EF4-FFF2-40B4-BE49-F238E27FC236}">
                <a16:creationId xmlns:a16="http://schemas.microsoft.com/office/drawing/2014/main" id="{80B1D54F-5D77-7450-0DBC-A4955EE6C6EB}"/>
              </a:ext>
            </a:extLst>
          </p:cNvPr>
          <p:cNvGraphicFramePr/>
          <p:nvPr>
            <p:extLst>
              <p:ext uri="{D42A27DB-BD31-4B8C-83A1-F6EECF244321}">
                <p14:modId xmlns:p14="http://schemas.microsoft.com/office/powerpoint/2010/main" val="3340017881"/>
              </p:ext>
            </p:extLst>
          </p:nvPr>
        </p:nvGraphicFramePr>
        <p:xfrm>
          <a:off x="368135" y="719666"/>
          <a:ext cx="9791865" cy="5600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A6F75C7E-1EB3-4EF7-391B-727F53AB673F}"/>
              </a:ext>
            </a:extLst>
          </p:cNvPr>
          <p:cNvSpPr>
            <a:spLocks noGrp="1"/>
          </p:cNvSpPr>
          <p:nvPr>
            <p:ph type="title"/>
          </p:nvPr>
        </p:nvSpPr>
        <p:spPr/>
        <p:txBody>
          <a:bodyPr/>
          <a:lstStyle/>
          <a:p>
            <a:r>
              <a:rPr lang="en-GB" dirty="0"/>
              <a:t>4.2 Indirect identifiers – Geographic variables</a:t>
            </a:r>
          </a:p>
        </p:txBody>
      </p:sp>
      <p:sp>
        <p:nvSpPr>
          <p:cNvPr id="4" name="Slide Number Placeholder 3">
            <a:extLst>
              <a:ext uri="{FF2B5EF4-FFF2-40B4-BE49-F238E27FC236}">
                <a16:creationId xmlns:a16="http://schemas.microsoft.com/office/drawing/2014/main" id="{F7377BC1-A619-8C92-FA99-635DD7DB8684}"/>
              </a:ext>
            </a:extLst>
          </p:cNvPr>
          <p:cNvSpPr>
            <a:spLocks noGrp="1"/>
          </p:cNvSpPr>
          <p:nvPr>
            <p:ph type="sldNum" sz="quarter" idx="12"/>
          </p:nvPr>
        </p:nvSpPr>
        <p:spPr/>
        <p:txBody>
          <a:bodyPr/>
          <a:lstStyle/>
          <a:p>
            <a:fld id="{016687C5-7511-7743-B429-3BDBE272F28B}" type="slidenum">
              <a:rPr lang="en-US" smtClean="0"/>
              <a:t>32</a:t>
            </a:fld>
            <a:endParaRPr lang="en-US" dirty="0"/>
          </a:p>
        </p:txBody>
      </p:sp>
    </p:spTree>
    <p:extLst>
      <p:ext uri="{BB962C8B-B14F-4D97-AF65-F5344CB8AC3E}">
        <p14:creationId xmlns:p14="http://schemas.microsoft.com/office/powerpoint/2010/main" val="1895417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8508-89C4-6A0E-F000-73604EE525CC}"/>
              </a:ext>
            </a:extLst>
          </p:cNvPr>
          <p:cNvSpPr>
            <a:spLocks noGrp="1"/>
          </p:cNvSpPr>
          <p:nvPr>
            <p:ph type="title"/>
          </p:nvPr>
        </p:nvSpPr>
        <p:spPr/>
        <p:txBody>
          <a:bodyPr/>
          <a:lstStyle/>
          <a:p>
            <a:r>
              <a:rPr lang="en-GB" dirty="0"/>
              <a:t>4.2 Indirect identifiers – Health information</a:t>
            </a:r>
          </a:p>
        </p:txBody>
      </p:sp>
      <p:sp>
        <p:nvSpPr>
          <p:cNvPr id="4" name="Slide Number Placeholder 3">
            <a:extLst>
              <a:ext uri="{FF2B5EF4-FFF2-40B4-BE49-F238E27FC236}">
                <a16:creationId xmlns:a16="http://schemas.microsoft.com/office/drawing/2014/main" id="{6D4DAA81-9F3F-AF0E-2BB1-08AD60755633}"/>
              </a:ext>
            </a:extLst>
          </p:cNvPr>
          <p:cNvSpPr>
            <a:spLocks noGrp="1"/>
          </p:cNvSpPr>
          <p:nvPr>
            <p:ph type="sldNum" sz="quarter" idx="12"/>
          </p:nvPr>
        </p:nvSpPr>
        <p:spPr/>
        <p:txBody>
          <a:bodyPr/>
          <a:lstStyle/>
          <a:p>
            <a:fld id="{016687C5-7511-7743-B429-3BDBE272F28B}" type="slidenum">
              <a:rPr lang="en-US" smtClean="0"/>
              <a:t>33</a:t>
            </a:fld>
            <a:endParaRPr lang="en-US" dirty="0"/>
          </a:p>
        </p:txBody>
      </p:sp>
      <p:pic>
        <p:nvPicPr>
          <p:cNvPr id="6" name="Picture 5" descr="A screenshot of a different health information variables and dummy data in SPSS format.">
            <a:extLst>
              <a:ext uri="{FF2B5EF4-FFF2-40B4-BE49-F238E27FC236}">
                <a16:creationId xmlns:a16="http://schemas.microsoft.com/office/drawing/2014/main" id="{A84F58C4-3A01-F34F-C95C-930C2C8D45A9}"/>
              </a:ext>
            </a:extLst>
          </p:cNvPr>
          <p:cNvPicPr>
            <a:picLocks noChangeAspect="1"/>
          </p:cNvPicPr>
          <p:nvPr/>
        </p:nvPicPr>
        <p:blipFill>
          <a:blip r:embed="rId3"/>
          <a:stretch>
            <a:fillRect/>
          </a:stretch>
        </p:blipFill>
        <p:spPr>
          <a:xfrm>
            <a:off x="1041799" y="2220260"/>
            <a:ext cx="10312001" cy="2039313"/>
          </a:xfrm>
          <a:prstGeom prst="rect">
            <a:avLst/>
          </a:prstGeom>
        </p:spPr>
      </p:pic>
    </p:spTree>
    <p:extLst>
      <p:ext uri="{BB962C8B-B14F-4D97-AF65-F5344CB8AC3E}">
        <p14:creationId xmlns:p14="http://schemas.microsoft.com/office/powerpoint/2010/main" val="2392769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8508-89C4-6A0E-F000-73604EE525CC}"/>
              </a:ext>
            </a:extLst>
          </p:cNvPr>
          <p:cNvSpPr>
            <a:spLocks noGrp="1"/>
          </p:cNvSpPr>
          <p:nvPr>
            <p:ph type="title"/>
          </p:nvPr>
        </p:nvSpPr>
        <p:spPr/>
        <p:txBody>
          <a:bodyPr/>
          <a:lstStyle/>
          <a:p>
            <a:r>
              <a:rPr lang="en-GB" dirty="0"/>
              <a:t>4.2 Indirect identifiers – Household size and composition</a:t>
            </a:r>
          </a:p>
        </p:txBody>
      </p:sp>
      <p:sp>
        <p:nvSpPr>
          <p:cNvPr id="4" name="Slide Number Placeholder 3">
            <a:extLst>
              <a:ext uri="{FF2B5EF4-FFF2-40B4-BE49-F238E27FC236}">
                <a16:creationId xmlns:a16="http://schemas.microsoft.com/office/drawing/2014/main" id="{6D4DAA81-9F3F-AF0E-2BB1-08AD60755633}"/>
              </a:ext>
            </a:extLst>
          </p:cNvPr>
          <p:cNvSpPr>
            <a:spLocks noGrp="1"/>
          </p:cNvSpPr>
          <p:nvPr>
            <p:ph type="sldNum" sz="quarter" idx="12"/>
          </p:nvPr>
        </p:nvSpPr>
        <p:spPr/>
        <p:txBody>
          <a:bodyPr/>
          <a:lstStyle/>
          <a:p>
            <a:fld id="{016687C5-7511-7743-B429-3BDBE272F28B}" type="slidenum">
              <a:rPr lang="en-US" smtClean="0"/>
              <a:t>34</a:t>
            </a:fld>
            <a:endParaRPr lang="en-US" dirty="0"/>
          </a:p>
        </p:txBody>
      </p:sp>
      <p:pic>
        <p:nvPicPr>
          <p:cNvPr id="6" name="Picture 5" descr="A screen shot of example Household Size frequency table.">
            <a:extLst>
              <a:ext uri="{FF2B5EF4-FFF2-40B4-BE49-F238E27FC236}">
                <a16:creationId xmlns:a16="http://schemas.microsoft.com/office/drawing/2014/main" id="{A8F62F30-E5E9-BC54-5DC9-828281676DC1}"/>
              </a:ext>
            </a:extLst>
          </p:cNvPr>
          <p:cNvPicPr>
            <a:picLocks noChangeAspect="1"/>
          </p:cNvPicPr>
          <p:nvPr/>
        </p:nvPicPr>
        <p:blipFill>
          <a:blip r:embed="rId3"/>
          <a:stretch>
            <a:fillRect/>
          </a:stretch>
        </p:blipFill>
        <p:spPr>
          <a:xfrm>
            <a:off x="544508" y="1890517"/>
            <a:ext cx="4715533" cy="2800741"/>
          </a:xfrm>
          <a:prstGeom prst="rect">
            <a:avLst/>
          </a:prstGeom>
        </p:spPr>
      </p:pic>
      <p:pic>
        <p:nvPicPr>
          <p:cNvPr id="8" name="Picture 7" descr="A screen shot of example Relationship to Household Reference Person frequency table.">
            <a:extLst>
              <a:ext uri="{FF2B5EF4-FFF2-40B4-BE49-F238E27FC236}">
                <a16:creationId xmlns:a16="http://schemas.microsoft.com/office/drawing/2014/main" id="{482763D4-FAD9-F8A3-3065-13AC4EE5BCBF}"/>
              </a:ext>
            </a:extLst>
          </p:cNvPr>
          <p:cNvPicPr>
            <a:picLocks noChangeAspect="1"/>
          </p:cNvPicPr>
          <p:nvPr/>
        </p:nvPicPr>
        <p:blipFill>
          <a:blip r:embed="rId4"/>
          <a:stretch>
            <a:fillRect/>
          </a:stretch>
        </p:blipFill>
        <p:spPr>
          <a:xfrm>
            <a:off x="6096000" y="1086942"/>
            <a:ext cx="5315692" cy="4477375"/>
          </a:xfrm>
          <a:prstGeom prst="rect">
            <a:avLst/>
          </a:prstGeom>
        </p:spPr>
      </p:pic>
      <p:pic>
        <p:nvPicPr>
          <p:cNvPr id="10" name="Picture 9" descr="Example citation">
            <a:extLst>
              <a:ext uri="{FF2B5EF4-FFF2-40B4-BE49-F238E27FC236}">
                <a16:creationId xmlns:a16="http://schemas.microsoft.com/office/drawing/2014/main" id="{66CCB18D-4502-A389-5949-605D5D4DFA52}"/>
              </a:ext>
            </a:extLst>
          </p:cNvPr>
          <p:cNvPicPr>
            <a:picLocks noChangeAspect="1"/>
          </p:cNvPicPr>
          <p:nvPr/>
        </p:nvPicPr>
        <p:blipFill>
          <a:blip r:embed="rId5"/>
          <a:stretch>
            <a:fillRect/>
          </a:stretch>
        </p:blipFill>
        <p:spPr>
          <a:xfrm>
            <a:off x="627887" y="5564317"/>
            <a:ext cx="8125959" cy="1162212"/>
          </a:xfrm>
          <a:prstGeom prst="rect">
            <a:avLst/>
          </a:prstGeom>
          <a:noFill/>
        </p:spPr>
      </p:pic>
    </p:spTree>
    <p:extLst>
      <p:ext uri="{BB962C8B-B14F-4D97-AF65-F5344CB8AC3E}">
        <p14:creationId xmlns:p14="http://schemas.microsoft.com/office/powerpoint/2010/main" val="2869978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8508-89C4-6A0E-F000-73604EE525CC}"/>
              </a:ext>
            </a:extLst>
          </p:cNvPr>
          <p:cNvSpPr>
            <a:spLocks noGrp="1"/>
          </p:cNvSpPr>
          <p:nvPr>
            <p:ph type="title"/>
          </p:nvPr>
        </p:nvSpPr>
        <p:spPr>
          <a:xfrm>
            <a:off x="744682" y="582908"/>
            <a:ext cx="9977271" cy="1321850"/>
          </a:xfrm>
        </p:spPr>
        <p:txBody>
          <a:bodyPr/>
          <a:lstStyle/>
          <a:p>
            <a:r>
              <a:rPr lang="en-GB" dirty="0"/>
              <a:t>4.2 Indirect identifiers – </a:t>
            </a:r>
            <a:br>
              <a:rPr lang="en-GB" dirty="0"/>
            </a:br>
            <a:r>
              <a:rPr lang="en-GB" dirty="0"/>
              <a:t>Income and financial </a:t>
            </a:r>
            <a:br>
              <a:rPr lang="en-GB" dirty="0"/>
            </a:br>
            <a:r>
              <a:rPr lang="en-GB" dirty="0"/>
              <a:t>information</a:t>
            </a:r>
          </a:p>
        </p:txBody>
      </p:sp>
      <p:sp>
        <p:nvSpPr>
          <p:cNvPr id="3" name="Text Placeholder 2">
            <a:extLst>
              <a:ext uri="{FF2B5EF4-FFF2-40B4-BE49-F238E27FC236}">
                <a16:creationId xmlns:a16="http://schemas.microsoft.com/office/drawing/2014/main" id="{4CE1C9BA-3A38-CB65-F193-F04A6D0AF9C0}"/>
              </a:ext>
            </a:extLst>
          </p:cNvPr>
          <p:cNvSpPr>
            <a:spLocks noGrp="1"/>
          </p:cNvSpPr>
          <p:nvPr>
            <p:ph type="body" sz="quarter" idx="13"/>
          </p:nvPr>
        </p:nvSpPr>
        <p:spPr>
          <a:xfrm>
            <a:off x="838200" y="1904757"/>
            <a:ext cx="8843682" cy="4544329"/>
          </a:xfrm>
        </p:spPr>
        <p:txBody>
          <a:bodyPr/>
          <a:lstStyle/>
          <a:p>
            <a:endParaRPr lang="en-US" dirty="0"/>
          </a:p>
          <a:p>
            <a:r>
              <a:rPr lang="en-US" dirty="0"/>
              <a:t>Individual income</a:t>
            </a:r>
          </a:p>
          <a:p>
            <a:pPr lvl="1">
              <a:buFont typeface="Courier New" panose="02070309020205020404" pitchFamily="49" charset="0"/>
              <a:buChar char="o"/>
            </a:pPr>
            <a:r>
              <a:rPr lang="en-US" dirty="0"/>
              <a:t>Wages</a:t>
            </a:r>
          </a:p>
          <a:p>
            <a:pPr lvl="1">
              <a:buFont typeface="Courier New" panose="02070309020205020404" pitchFamily="49" charset="0"/>
              <a:buChar char="o"/>
            </a:pPr>
            <a:r>
              <a:rPr lang="en-US" dirty="0"/>
              <a:t>Benefits</a:t>
            </a:r>
          </a:p>
          <a:p>
            <a:pPr lvl="1">
              <a:buFont typeface="Courier New" panose="02070309020205020404" pitchFamily="49" charset="0"/>
              <a:buChar char="o"/>
            </a:pPr>
            <a:r>
              <a:rPr lang="en-US" dirty="0"/>
              <a:t>Pensions</a:t>
            </a:r>
          </a:p>
          <a:p>
            <a:r>
              <a:rPr lang="en-US" dirty="0"/>
              <a:t>Household income</a:t>
            </a:r>
          </a:p>
          <a:p>
            <a:r>
              <a:rPr lang="en-US" dirty="0"/>
              <a:t>Inheritance details</a:t>
            </a:r>
          </a:p>
          <a:p>
            <a:r>
              <a:rPr lang="en-US" dirty="0"/>
              <a:t>Savings</a:t>
            </a:r>
          </a:p>
          <a:p>
            <a:endParaRPr lang="en-GB" dirty="0"/>
          </a:p>
        </p:txBody>
      </p:sp>
      <p:sp>
        <p:nvSpPr>
          <p:cNvPr id="4" name="Slide Number Placeholder 3">
            <a:extLst>
              <a:ext uri="{FF2B5EF4-FFF2-40B4-BE49-F238E27FC236}">
                <a16:creationId xmlns:a16="http://schemas.microsoft.com/office/drawing/2014/main" id="{6D4DAA81-9F3F-AF0E-2BB1-08AD60755633}"/>
              </a:ext>
            </a:extLst>
          </p:cNvPr>
          <p:cNvSpPr>
            <a:spLocks noGrp="1"/>
          </p:cNvSpPr>
          <p:nvPr>
            <p:ph type="sldNum" sz="quarter" idx="12"/>
          </p:nvPr>
        </p:nvSpPr>
        <p:spPr/>
        <p:txBody>
          <a:bodyPr/>
          <a:lstStyle/>
          <a:p>
            <a:fld id="{016687C5-7511-7743-B429-3BDBE272F28B}" type="slidenum">
              <a:rPr lang="en-US" smtClean="0"/>
              <a:t>35</a:t>
            </a:fld>
            <a:endParaRPr lang="en-US" dirty="0"/>
          </a:p>
        </p:txBody>
      </p:sp>
      <p:pic>
        <p:nvPicPr>
          <p:cNvPr id="6" name="Picture 5" descr="A screen shot of news stories about Lottery Winers from the Mirror Newspaper website (https://www.mirror.co.uk/all-about/lottery-winners)&#10;">
            <a:extLst>
              <a:ext uri="{FF2B5EF4-FFF2-40B4-BE49-F238E27FC236}">
                <a16:creationId xmlns:a16="http://schemas.microsoft.com/office/drawing/2014/main" id="{94A218C5-FDCD-F44D-5668-BAAFCE1F781B}"/>
              </a:ext>
            </a:extLst>
          </p:cNvPr>
          <p:cNvPicPr>
            <a:picLocks noChangeAspect="1"/>
          </p:cNvPicPr>
          <p:nvPr/>
        </p:nvPicPr>
        <p:blipFill>
          <a:blip r:embed="rId3"/>
          <a:stretch>
            <a:fillRect/>
          </a:stretch>
        </p:blipFill>
        <p:spPr>
          <a:xfrm>
            <a:off x="6679071" y="229813"/>
            <a:ext cx="3719590" cy="6219273"/>
          </a:xfrm>
          <a:prstGeom prst="rect">
            <a:avLst/>
          </a:prstGeom>
        </p:spPr>
      </p:pic>
    </p:spTree>
    <p:extLst>
      <p:ext uri="{BB962C8B-B14F-4D97-AF65-F5344CB8AC3E}">
        <p14:creationId xmlns:p14="http://schemas.microsoft.com/office/powerpoint/2010/main" val="477593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descr="Chart of example life events">
            <a:extLst>
              <a:ext uri="{FF2B5EF4-FFF2-40B4-BE49-F238E27FC236}">
                <a16:creationId xmlns:a16="http://schemas.microsoft.com/office/drawing/2014/main" id="{80B1D54F-5D77-7450-0DBC-A4955EE6C6EB}"/>
              </a:ext>
            </a:extLst>
          </p:cNvPr>
          <p:cNvGraphicFramePr/>
          <p:nvPr>
            <p:extLst>
              <p:ext uri="{D42A27DB-BD31-4B8C-83A1-F6EECF244321}">
                <p14:modId xmlns:p14="http://schemas.microsoft.com/office/powerpoint/2010/main" val="51165173"/>
              </p:ext>
            </p:extLst>
          </p:nvPr>
        </p:nvGraphicFramePr>
        <p:xfrm>
          <a:off x="368135" y="719666"/>
          <a:ext cx="9791865" cy="5600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A6F75C7E-1EB3-4EF7-391B-727F53AB673F}"/>
              </a:ext>
            </a:extLst>
          </p:cNvPr>
          <p:cNvSpPr>
            <a:spLocks noGrp="1"/>
          </p:cNvSpPr>
          <p:nvPr>
            <p:ph type="title"/>
          </p:nvPr>
        </p:nvSpPr>
        <p:spPr/>
        <p:txBody>
          <a:bodyPr/>
          <a:lstStyle/>
          <a:p>
            <a:r>
              <a:rPr lang="en-GB" dirty="0"/>
              <a:t>4.2 Indirect identifiers – Life events</a:t>
            </a:r>
          </a:p>
        </p:txBody>
      </p:sp>
      <p:sp>
        <p:nvSpPr>
          <p:cNvPr id="4" name="Slide Number Placeholder 3">
            <a:extLst>
              <a:ext uri="{FF2B5EF4-FFF2-40B4-BE49-F238E27FC236}">
                <a16:creationId xmlns:a16="http://schemas.microsoft.com/office/drawing/2014/main" id="{F7377BC1-A619-8C92-FA99-635DD7DB8684}"/>
              </a:ext>
            </a:extLst>
          </p:cNvPr>
          <p:cNvSpPr>
            <a:spLocks noGrp="1"/>
          </p:cNvSpPr>
          <p:nvPr>
            <p:ph type="sldNum" sz="quarter" idx="12"/>
          </p:nvPr>
        </p:nvSpPr>
        <p:spPr/>
        <p:txBody>
          <a:bodyPr/>
          <a:lstStyle/>
          <a:p>
            <a:fld id="{016687C5-7511-7743-B429-3BDBE272F28B}" type="slidenum">
              <a:rPr lang="en-US" smtClean="0"/>
              <a:t>36</a:t>
            </a:fld>
            <a:endParaRPr lang="en-US" dirty="0"/>
          </a:p>
        </p:txBody>
      </p:sp>
    </p:spTree>
    <p:extLst>
      <p:ext uri="{BB962C8B-B14F-4D97-AF65-F5344CB8AC3E}">
        <p14:creationId xmlns:p14="http://schemas.microsoft.com/office/powerpoint/2010/main" val="3050497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6F96-4032-ABD1-1EE0-4996B93DF8CF}"/>
              </a:ext>
            </a:extLst>
          </p:cNvPr>
          <p:cNvSpPr>
            <a:spLocks noGrp="1"/>
          </p:cNvSpPr>
          <p:nvPr>
            <p:ph type="title"/>
          </p:nvPr>
        </p:nvSpPr>
        <p:spPr/>
        <p:txBody>
          <a:bodyPr/>
          <a:lstStyle/>
          <a:p>
            <a:r>
              <a:rPr lang="en-GB" dirty="0"/>
              <a:t>4.2 Indirect identifiers – Sensitive information</a:t>
            </a:r>
          </a:p>
        </p:txBody>
      </p:sp>
      <p:sp>
        <p:nvSpPr>
          <p:cNvPr id="3" name="Text Placeholder 2">
            <a:extLst>
              <a:ext uri="{FF2B5EF4-FFF2-40B4-BE49-F238E27FC236}">
                <a16:creationId xmlns:a16="http://schemas.microsoft.com/office/drawing/2014/main" id="{3CE4F5CA-42BF-D00E-5553-3A129666E503}"/>
              </a:ext>
            </a:extLst>
          </p:cNvPr>
          <p:cNvSpPr>
            <a:spLocks noGrp="1"/>
          </p:cNvSpPr>
          <p:nvPr>
            <p:ph type="body" sz="quarter" idx="13"/>
          </p:nvPr>
        </p:nvSpPr>
        <p:spPr>
          <a:xfrm>
            <a:off x="838200" y="1548713"/>
            <a:ext cx="8843682" cy="4623487"/>
          </a:xfrm>
        </p:spPr>
        <p:txBody>
          <a:bodyPr>
            <a:normAutofit fontScale="85000" lnSpcReduction="20000"/>
          </a:bodyPr>
          <a:lstStyle/>
          <a:p>
            <a:pPr algn="l"/>
            <a:endParaRPr lang="en-GB" b="0" i="0" dirty="0">
              <a:solidFill>
                <a:srgbClr val="000000"/>
              </a:solidFill>
              <a:effectLst/>
              <a:highlight>
                <a:srgbClr val="FFFFFF"/>
              </a:highlight>
              <a:latin typeface="Verdana" panose="020B0604030504040204" pitchFamily="34" charset="0"/>
            </a:endParaRPr>
          </a:p>
          <a:p>
            <a:pPr algn="l"/>
            <a:r>
              <a:rPr lang="en-GB" b="0" i="0" dirty="0">
                <a:solidFill>
                  <a:srgbClr val="000000"/>
                </a:solidFill>
                <a:effectLst/>
                <a:highlight>
                  <a:srgbClr val="FFFFFF"/>
                </a:highlight>
                <a:latin typeface="Verdana" panose="020B0604030504040204" pitchFamily="34" charset="0"/>
              </a:rPr>
              <a:t>The UK GDPR defines special category data as:</a:t>
            </a:r>
          </a:p>
          <a:p>
            <a:pPr algn="l"/>
            <a:endParaRPr lang="en-GB" b="0" i="0" dirty="0">
              <a:solidFill>
                <a:srgbClr val="000000"/>
              </a:solidFill>
              <a:effectLst/>
              <a:highlight>
                <a:srgbClr val="FFFFFF"/>
              </a:highlight>
              <a:latin typeface="Verdana" panose="020B0604030504040204" pitchFamily="34" charset="0"/>
            </a:endParaRPr>
          </a:p>
          <a:p>
            <a:pPr lvl="1">
              <a:buFont typeface="Courier New" panose="02070309020205020404" pitchFamily="49" charset="0"/>
              <a:buChar char="o"/>
            </a:pPr>
            <a:r>
              <a:rPr lang="en-GB" b="0" i="0" dirty="0">
                <a:solidFill>
                  <a:srgbClr val="000000"/>
                </a:solidFill>
                <a:effectLst/>
                <a:highlight>
                  <a:srgbClr val="FFFFFF"/>
                </a:highlight>
                <a:latin typeface="Verdana" panose="020B0604030504040204" pitchFamily="34" charset="0"/>
              </a:rPr>
              <a:t>personal data revealing </a:t>
            </a:r>
            <a:r>
              <a:rPr lang="en-GB" b="1" i="0" dirty="0">
                <a:solidFill>
                  <a:srgbClr val="000000"/>
                </a:solidFill>
                <a:effectLst/>
                <a:highlight>
                  <a:srgbClr val="FFFFFF"/>
                </a:highlight>
                <a:latin typeface="Verdana" panose="020B0604030504040204" pitchFamily="34" charset="0"/>
              </a:rPr>
              <a:t>racial or ethnic origin</a:t>
            </a:r>
            <a:endParaRPr lang="en-GB" b="0" i="0" dirty="0">
              <a:solidFill>
                <a:srgbClr val="000000"/>
              </a:solidFill>
              <a:effectLst/>
              <a:highlight>
                <a:srgbClr val="FFFFFF"/>
              </a:highlight>
              <a:latin typeface="Verdana" panose="020B0604030504040204" pitchFamily="34" charset="0"/>
            </a:endParaRPr>
          </a:p>
          <a:p>
            <a:pPr lvl="1">
              <a:buFont typeface="Courier New" panose="02070309020205020404" pitchFamily="49" charset="0"/>
              <a:buChar char="o"/>
            </a:pPr>
            <a:r>
              <a:rPr lang="en-GB" b="0" i="0" dirty="0">
                <a:solidFill>
                  <a:srgbClr val="000000"/>
                </a:solidFill>
                <a:effectLst/>
                <a:highlight>
                  <a:srgbClr val="FFFFFF"/>
                </a:highlight>
                <a:latin typeface="Verdana" panose="020B0604030504040204" pitchFamily="34" charset="0"/>
              </a:rPr>
              <a:t>personal data revealing </a:t>
            </a:r>
            <a:r>
              <a:rPr lang="en-GB" b="1" i="0" dirty="0">
                <a:solidFill>
                  <a:srgbClr val="000000"/>
                </a:solidFill>
                <a:effectLst/>
                <a:highlight>
                  <a:srgbClr val="FFFFFF"/>
                </a:highlight>
                <a:latin typeface="Verdana" panose="020B0604030504040204" pitchFamily="34" charset="0"/>
              </a:rPr>
              <a:t>political opinions</a:t>
            </a:r>
            <a:endParaRPr lang="en-GB" b="0" i="0" dirty="0">
              <a:solidFill>
                <a:srgbClr val="000000"/>
              </a:solidFill>
              <a:effectLst/>
              <a:highlight>
                <a:srgbClr val="FFFFFF"/>
              </a:highlight>
              <a:latin typeface="Verdana" panose="020B0604030504040204" pitchFamily="34" charset="0"/>
            </a:endParaRPr>
          </a:p>
          <a:p>
            <a:pPr lvl="1">
              <a:buFont typeface="Courier New" panose="02070309020205020404" pitchFamily="49" charset="0"/>
              <a:buChar char="o"/>
            </a:pPr>
            <a:r>
              <a:rPr lang="en-GB" b="0" i="0" dirty="0">
                <a:solidFill>
                  <a:srgbClr val="000000"/>
                </a:solidFill>
                <a:effectLst/>
                <a:highlight>
                  <a:srgbClr val="FFFFFF"/>
                </a:highlight>
                <a:latin typeface="Verdana" panose="020B0604030504040204" pitchFamily="34" charset="0"/>
              </a:rPr>
              <a:t>personal data revealing </a:t>
            </a:r>
            <a:r>
              <a:rPr lang="en-GB" b="1" i="0" dirty="0">
                <a:solidFill>
                  <a:srgbClr val="000000"/>
                </a:solidFill>
                <a:effectLst/>
                <a:highlight>
                  <a:srgbClr val="FFFFFF"/>
                </a:highlight>
                <a:latin typeface="Verdana" panose="020B0604030504040204" pitchFamily="34" charset="0"/>
              </a:rPr>
              <a:t>religious or philosophical beliefs</a:t>
            </a:r>
            <a:endParaRPr lang="en-GB" b="0" i="0" dirty="0">
              <a:solidFill>
                <a:srgbClr val="000000"/>
              </a:solidFill>
              <a:effectLst/>
              <a:highlight>
                <a:srgbClr val="FFFFFF"/>
              </a:highlight>
              <a:latin typeface="Verdana" panose="020B0604030504040204" pitchFamily="34" charset="0"/>
            </a:endParaRPr>
          </a:p>
          <a:p>
            <a:pPr lvl="1">
              <a:buFont typeface="Courier New" panose="02070309020205020404" pitchFamily="49" charset="0"/>
              <a:buChar char="o"/>
            </a:pPr>
            <a:r>
              <a:rPr lang="en-GB" b="0" i="0" dirty="0">
                <a:solidFill>
                  <a:srgbClr val="000000"/>
                </a:solidFill>
                <a:effectLst/>
                <a:highlight>
                  <a:srgbClr val="FFFFFF"/>
                </a:highlight>
                <a:latin typeface="Verdana" panose="020B0604030504040204" pitchFamily="34" charset="0"/>
              </a:rPr>
              <a:t>personal data revealing </a:t>
            </a:r>
            <a:r>
              <a:rPr lang="en-GB" b="1" i="0" dirty="0">
                <a:solidFill>
                  <a:srgbClr val="000000"/>
                </a:solidFill>
                <a:effectLst/>
                <a:highlight>
                  <a:srgbClr val="FFFFFF"/>
                </a:highlight>
                <a:latin typeface="Verdana" panose="020B0604030504040204" pitchFamily="34" charset="0"/>
              </a:rPr>
              <a:t>trade union membership</a:t>
            </a:r>
            <a:endParaRPr lang="en-GB" b="0" i="0" dirty="0">
              <a:solidFill>
                <a:srgbClr val="000000"/>
              </a:solidFill>
              <a:effectLst/>
              <a:highlight>
                <a:srgbClr val="FFFFFF"/>
              </a:highlight>
              <a:latin typeface="Verdana" panose="020B0604030504040204" pitchFamily="34" charset="0"/>
            </a:endParaRPr>
          </a:p>
          <a:p>
            <a:pPr lvl="1">
              <a:buFont typeface="Courier New" panose="02070309020205020404" pitchFamily="49" charset="0"/>
              <a:buChar char="o"/>
            </a:pPr>
            <a:r>
              <a:rPr lang="en-GB" b="1" i="0" dirty="0">
                <a:solidFill>
                  <a:srgbClr val="000000"/>
                </a:solidFill>
                <a:effectLst/>
                <a:highlight>
                  <a:srgbClr val="FFFFFF"/>
                </a:highlight>
                <a:latin typeface="Verdana" panose="020B0604030504040204" pitchFamily="34" charset="0"/>
              </a:rPr>
              <a:t>genetic data</a:t>
            </a:r>
            <a:endParaRPr lang="en-GB" b="0" i="0" dirty="0">
              <a:solidFill>
                <a:srgbClr val="000000"/>
              </a:solidFill>
              <a:effectLst/>
              <a:highlight>
                <a:srgbClr val="FFFFFF"/>
              </a:highlight>
              <a:latin typeface="Verdana" panose="020B0604030504040204" pitchFamily="34" charset="0"/>
            </a:endParaRPr>
          </a:p>
          <a:p>
            <a:pPr lvl="1">
              <a:buFont typeface="Courier New" panose="02070309020205020404" pitchFamily="49" charset="0"/>
              <a:buChar char="o"/>
            </a:pPr>
            <a:r>
              <a:rPr lang="en-GB" b="1" i="0" dirty="0">
                <a:solidFill>
                  <a:srgbClr val="000000"/>
                </a:solidFill>
                <a:effectLst/>
                <a:highlight>
                  <a:srgbClr val="FFFFFF"/>
                </a:highlight>
                <a:latin typeface="Verdana" panose="020B0604030504040204" pitchFamily="34" charset="0"/>
              </a:rPr>
              <a:t>biometric data</a:t>
            </a:r>
            <a:r>
              <a:rPr lang="en-GB" b="0" i="0" dirty="0">
                <a:solidFill>
                  <a:srgbClr val="000000"/>
                </a:solidFill>
                <a:effectLst/>
                <a:highlight>
                  <a:srgbClr val="FFFFFF"/>
                </a:highlight>
                <a:latin typeface="Verdana" panose="020B0604030504040204" pitchFamily="34" charset="0"/>
              </a:rPr>
              <a:t> (where used for identification purposes)</a:t>
            </a:r>
          </a:p>
          <a:p>
            <a:pPr lvl="1">
              <a:buFont typeface="Courier New" panose="02070309020205020404" pitchFamily="49" charset="0"/>
              <a:buChar char="o"/>
            </a:pPr>
            <a:r>
              <a:rPr lang="en-GB" b="0" i="0" dirty="0">
                <a:solidFill>
                  <a:srgbClr val="000000"/>
                </a:solidFill>
                <a:effectLst/>
                <a:highlight>
                  <a:srgbClr val="FFFFFF"/>
                </a:highlight>
                <a:latin typeface="Verdana" panose="020B0604030504040204" pitchFamily="34" charset="0"/>
              </a:rPr>
              <a:t>data concerning </a:t>
            </a:r>
            <a:r>
              <a:rPr lang="en-GB" b="1" i="0" dirty="0">
                <a:solidFill>
                  <a:srgbClr val="000000"/>
                </a:solidFill>
                <a:effectLst/>
                <a:highlight>
                  <a:srgbClr val="FFFFFF"/>
                </a:highlight>
                <a:latin typeface="Verdana" panose="020B0604030504040204" pitchFamily="34" charset="0"/>
              </a:rPr>
              <a:t>health</a:t>
            </a:r>
            <a:endParaRPr lang="en-GB" b="0" i="0" dirty="0">
              <a:solidFill>
                <a:srgbClr val="000000"/>
              </a:solidFill>
              <a:effectLst/>
              <a:highlight>
                <a:srgbClr val="FFFFFF"/>
              </a:highlight>
              <a:latin typeface="Verdana" panose="020B0604030504040204" pitchFamily="34" charset="0"/>
            </a:endParaRPr>
          </a:p>
          <a:p>
            <a:pPr lvl="1">
              <a:buFont typeface="Courier New" panose="02070309020205020404" pitchFamily="49" charset="0"/>
              <a:buChar char="o"/>
            </a:pPr>
            <a:r>
              <a:rPr lang="en-GB" b="0" i="0" dirty="0">
                <a:solidFill>
                  <a:srgbClr val="000000"/>
                </a:solidFill>
                <a:effectLst/>
                <a:highlight>
                  <a:srgbClr val="FFFFFF"/>
                </a:highlight>
                <a:latin typeface="Verdana" panose="020B0604030504040204" pitchFamily="34" charset="0"/>
              </a:rPr>
              <a:t>data concerning a person’s </a:t>
            </a:r>
            <a:r>
              <a:rPr lang="en-GB" b="1" i="0" dirty="0">
                <a:solidFill>
                  <a:srgbClr val="000000"/>
                </a:solidFill>
                <a:effectLst/>
                <a:highlight>
                  <a:srgbClr val="FFFFFF"/>
                </a:highlight>
                <a:latin typeface="Verdana" panose="020B0604030504040204" pitchFamily="34" charset="0"/>
              </a:rPr>
              <a:t>sex life</a:t>
            </a:r>
            <a:r>
              <a:rPr lang="en-GB" b="0" i="0" dirty="0">
                <a:solidFill>
                  <a:srgbClr val="000000"/>
                </a:solidFill>
                <a:effectLst/>
                <a:highlight>
                  <a:srgbClr val="FFFFFF"/>
                </a:highlight>
                <a:latin typeface="Verdana" panose="020B0604030504040204" pitchFamily="34" charset="0"/>
              </a:rPr>
              <a:t> and</a:t>
            </a:r>
          </a:p>
          <a:p>
            <a:pPr lvl="1">
              <a:buFont typeface="Courier New" panose="02070309020205020404" pitchFamily="49" charset="0"/>
              <a:buChar char="o"/>
            </a:pPr>
            <a:r>
              <a:rPr lang="en-GB" b="0" i="0" dirty="0">
                <a:solidFill>
                  <a:srgbClr val="000000"/>
                </a:solidFill>
                <a:effectLst/>
                <a:highlight>
                  <a:srgbClr val="FFFFFF"/>
                </a:highlight>
                <a:latin typeface="Verdana" panose="020B0604030504040204" pitchFamily="34" charset="0"/>
              </a:rPr>
              <a:t>data concerning a person’s </a:t>
            </a:r>
            <a:r>
              <a:rPr lang="en-GB" b="1" i="0" dirty="0">
                <a:solidFill>
                  <a:srgbClr val="000000"/>
                </a:solidFill>
                <a:effectLst/>
                <a:highlight>
                  <a:srgbClr val="FFFFFF"/>
                </a:highlight>
                <a:latin typeface="Verdana" panose="020B0604030504040204" pitchFamily="34" charset="0"/>
              </a:rPr>
              <a:t>sexual orientation</a:t>
            </a:r>
            <a:r>
              <a:rPr lang="en-GB" b="0" i="0" dirty="0">
                <a:solidFill>
                  <a:srgbClr val="000000"/>
                </a:solidFill>
                <a:effectLst/>
                <a:highlight>
                  <a:srgbClr val="FFFFFF"/>
                </a:highlight>
                <a:latin typeface="Verdana" panose="020B0604030504040204" pitchFamily="34" charset="0"/>
              </a:rPr>
              <a:t>.</a:t>
            </a:r>
          </a:p>
          <a:p>
            <a:pPr lvl="1">
              <a:buFont typeface="Courier New" panose="02070309020205020404" pitchFamily="49" charset="0"/>
              <a:buChar char="o"/>
            </a:pPr>
            <a:endParaRPr lang="en-GB" b="0" i="0" dirty="0">
              <a:solidFill>
                <a:srgbClr val="000000"/>
              </a:solidFill>
              <a:effectLst/>
              <a:highlight>
                <a:srgbClr val="FFFFFF"/>
              </a:highlight>
              <a:latin typeface="Verdana" panose="020B0604030504040204" pitchFamily="34" charset="0"/>
            </a:endParaRPr>
          </a:p>
          <a:p>
            <a:pPr algn="l"/>
            <a:r>
              <a:rPr lang="en-GB" b="0" i="0" dirty="0">
                <a:solidFill>
                  <a:srgbClr val="000000"/>
                </a:solidFill>
                <a:effectLst/>
                <a:highlight>
                  <a:srgbClr val="FFFFFF"/>
                </a:highlight>
                <a:latin typeface="Verdana" panose="020B0604030504040204" pitchFamily="34" charset="0"/>
              </a:rPr>
              <a:t>This does not include personal data about criminal allegations, proceedings or convictions, as separate rules apply. For further information, please see our separate guidance on </a:t>
            </a:r>
            <a:r>
              <a:rPr lang="en-GB" b="0" i="0" u="none" strike="noStrike" dirty="0">
                <a:solidFill>
                  <a:srgbClr val="005098"/>
                </a:solidFill>
                <a:effectLst/>
                <a:highlight>
                  <a:srgbClr val="FFFFFF"/>
                </a:highlight>
                <a:latin typeface="Verdana" panose="020B0604030504040204" pitchFamily="34" charset="0"/>
                <a:hlinkClick r:id="rId3" tooltip="Criminal offence data"/>
              </a:rPr>
              <a:t>criminal offence data</a:t>
            </a:r>
            <a:r>
              <a:rPr lang="en-GB" b="0" i="0" dirty="0">
                <a:solidFill>
                  <a:srgbClr val="000000"/>
                </a:solidFill>
                <a:effectLst/>
                <a:highlight>
                  <a:srgbClr val="FFFFFF"/>
                </a:highlight>
                <a:latin typeface="Verdana" panose="020B0604030504040204" pitchFamily="34" charset="0"/>
              </a:rPr>
              <a:t>.</a:t>
            </a:r>
          </a:p>
        </p:txBody>
      </p:sp>
      <p:sp>
        <p:nvSpPr>
          <p:cNvPr id="4" name="Slide Number Placeholder 3">
            <a:extLst>
              <a:ext uri="{FF2B5EF4-FFF2-40B4-BE49-F238E27FC236}">
                <a16:creationId xmlns:a16="http://schemas.microsoft.com/office/drawing/2014/main" id="{195658C0-7005-F59C-56E1-6566C49EA7DD}"/>
              </a:ext>
            </a:extLst>
          </p:cNvPr>
          <p:cNvSpPr>
            <a:spLocks noGrp="1"/>
          </p:cNvSpPr>
          <p:nvPr>
            <p:ph type="sldNum" sz="quarter" idx="12"/>
          </p:nvPr>
        </p:nvSpPr>
        <p:spPr/>
        <p:txBody>
          <a:bodyPr/>
          <a:lstStyle/>
          <a:p>
            <a:fld id="{016687C5-7511-7743-B429-3BDBE272F28B}" type="slidenum">
              <a:rPr lang="en-US" smtClean="0"/>
              <a:t>37</a:t>
            </a:fld>
            <a:endParaRPr lang="en-US" dirty="0"/>
          </a:p>
        </p:txBody>
      </p:sp>
      <p:pic>
        <p:nvPicPr>
          <p:cNvPr id="6" name="Picture 5" descr="The Information Commissioner's Office logo.">
            <a:extLst>
              <a:ext uri="{FF2B5EF4-FFF2-40B4-BE49-F238E27FC236}">
                <a16:creationId xmlns:a16="http://schemas.microsoft.com/office/drawing/2014/main" id="{1C1E3F6A-B406-69AB-0CF1-C2B6F89BEE25}"/>
              </a:ext>
            </a:extLst>
          </p:cNvPr>
          <p:cNvPicPr>
            <a:picLocks noChangeAspect="1"/>
          </p:cNvPicPr>
          <p:nvPr/>
        </p:nvPicPr>
        <p:blipFill>
          <a:blip r:embed="rId4"/>
          <a:stretch>
            <a:fillRect/>
          </a:stretch>
        </p:blipFill>
        <p:spPr>
          <a:xfrm>
            <a:off x="8309811" y="1243833"/>
            <a:ext cx="3344778" cy="3344778"/>
          </a:xfrm>
          <a:prstGeom prst="rect">
            <a:avLst/>
          </a:prstGeom>
        </p:spPr>
      </p:pic>
    </p:spTree>
    <p:extLst>
      <p:ext uri="{BB962C8B-B14F-4D97-AF65-F5344CB8AC3E}">
        <p14:creationId xmlns:p14="http://schemas.microsoft.com/office/powerpoint/2010/main" val="667890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6F96-4032-ABD1-1EE0-4996B93DF8CF}"/>
              </a:ext>
            </a:extLst>
          </p:cNvPr>
          <p:cNvSpPr>
            <a:spLocks noGrp="1"/>
          </p:cNvSpPr>
          <p:nvPr>
            <p:ph type="title"/>
          </p:nvPr>
        </p:nvSpPr>
        <p:spPr/>
        <p:txBody>
          <a:bodyPr/>
          <a:lstStyle/>
          <a:p>
            <a:r>
              <a:rPr lang="en-GB" dirty="0"/>
              <a:t>4.2 Indirect identifiers – String (text) variables</a:t>
            </a:r>
          </a:p>
        </p:txBody>
      </p:sp>
      <p:sp>
        <p:nvSpPr>
          <p:cNvPr id="3" name="Text Placeholder 2">
            <a:extLst>
              <a:ext uri="{FF2B5EF4-FFF2-40B4-BE49-F238E27FC236}">
                <a16:creationId xmlns:a16="http://schemas.microsoft.com/office/drawing/2014/main" id="{3CE4F5CA-42BF-D00E-5553-3A129666E503}"/>
              </a:ext>
            </a:extLst>
          </p:cNvPr>
          <p:cNvSpPr>
            <a:spLocks noGrp="1"/>
          </p:cNvSpPr>
          <p:nvPr>
            <p:ph type="body" sz="quarter" idx="13"/>
          </p:nvPr>
        </p:nvSpPr>
        <p:spPr/>
        <p:txBody>
          <a:bodyPr/>
          <a:lstStyle/>
          <a:p>
            <a:r>
              <a:rPr lang="en-GB" dirty="0"/>
              <a:t>Open response questions</a:t>
            </a:r>
          </a:p>
          <a:p>
            <a:pPr marL="0" indent="0">
              <a:buNone/>
            </a:pPr>
            <a:endParaRPr lang="en-GB" dirty="0"/>
          </a:p>
          <a:p>
            <a:pPr marL="0" indent="0">
              <a:buNone/>
            </a:pPr>
            <a:endParaRPr lang="en-GB" dirty="0"/>
          </a:p>
          <a:p>
            <a:pPr marL="0" indent="0">
              <a:buNone/>
            </a:pPr>
            <a:endParaRPr lang="en-GB" dirty="0"/>
          </a:p>
          <a:p>
            <a:r>
              <a:rPr lang="en-GB" dirty="0"/>
              <a:t>Other response/reason (please specify)</a:t>
            </a:r>
          </a:p>
          <a:p>
            <a:endParaRPr lang="en-GB" dirty="0"/>
          </a:p>
        </p:txBody>
      </p:sp>
      <p:sp>
        <p:nvSpPr>
          <p:cNvPr id="4" name="Slide Number Placeholder 3">
            <a:extLst>
              <a:ext uri="{FF2B5EF4-FFF2-40B4-BE49-F238E27FC236}">
                <a16:creationId xmlns:a16="http://schemas.microsoft.com/office/drawing/2014/main" id="{195658C0-7005-F59C-56E1-6566C49EA7DD}"/>
              </a:ext>
            </a:extLst>
          </p:cNvPr>
          <p:cNvSpPr>
            <a:spLocks noGrp="1"/>
          </p:cNvSpPr>
          <p:nvPr>
            <p:ph type="sldNum" sz="quarter" idx="12"/>
          </p:nvPr>
        </p:nvSpPr>
        <p:spPr/>
        <p:txBody>
          <a:bodyPr/>
          <a:lstStyle/>
          <a:p>
            <a:fld id="{016687C5-7511-7743-B429-3BDBE272F28B}" type="slidenum">
              <a:rPr lang="en-US" smtClean="0"/>
              <a:t>38</a:t>
            </a:fld>
            <a:endParaRPr lang="en-US" dirty="0"/>
          </a:p>
        </p:txBody>
      </p:sp>
      <p:pic>
        <p:nvPicPr>
          <p:cNvPr id="6" name="Picture 5" descr="A screen shot of an open response question. From questionnaire from MCS7 UKDS SN 8682.">
            <a:extLst>
              <a:ext uri="{FF2B5EF4-FFF2-40B4-BE49-F238E27FC236}">
                <a16:creationId xmlns:a16="http://schemas.microsoft.com/office/drawing/2014/main" id="{7DDE1B69-9C67-1DE8-29B5-2B6EA8DA1020}"/>
              </a:ext>
            </a:extLst>
          </p:cNvPr>
          <p:cNvPicPr>
            <a:picLocks noChangeAspect="1"/>
          </p:cNvPicPr>
          <p:nvPr/>
        </p:nvPicPr>
        <p:blipFill>
          <a:blip r:embed="rId3"/>
          <a:stretch>
            <a:fillRect/>
          </a:stretch>
        </p:blipFill>
        <p:spPr>
          <a:xfrm>
            <a:off x="1798674" y="2030630"/>
            <a:ext cx="6510439" cy="1220708"/>
          </a:xfrm>
          <a:prstGeom prst="rect">
            <a:avLst/>
          </a:prstGeom>
        </p:spPr>
      </p:pic>
      <p:pic>
        <p:nvPicPr>
          <p:cNvPr id="8" name="Picture 7" descr="A screen shot of a question with an other response, please specifiy option. From questionnaire from MCS7 UKDS SN 8682.">
            <a:extLst>
              <a:ext uri="{FF2B5EF4-FFF2-40B4-BE49-F238E27FC236}">
                <a16:creationId xmlns:a16="http://schemas.microsoft.com/office/drawing/2014/main" id="{DFBBDE41-8473-8FE5-1B03-85196B5595F3}"/>
              </a:ext>
            </a:extLst>
          </p:cNvPr>
          <p:cNvPicPr>
            <a:picLocks noChangeAspect="1"/>
          </p:cNvPicPr>
          <p:nvPr/>
        </p:nvPicPr>
        <p:blipFill>
          <a:blip r:embed="rId4"/>
          <a:stretch>
            <a:fillRect/>
          </a:stretch>
        </p:blipFill>
        <p:spPr>
          <a:xfrm>
            <a:off x="1651650" y="3872480"/>
            <a:ext cx="5643672" cy="2667052"/>
          </a:xfrm>
          <a:prstGeom prst="rect">
            <a:avLst/>
          </a:prstGeom>
        </p:spPr>
      </p:pic>
    </p:spTree>
    <p:extLst>
      <p:ext uri="{BB962C8B-B14F-4D97-AF65-F5344CB8AC3E}">
        <p14:creationId xmlns:p14="http://schemas.microsoft.com/office/powerpoint/2010/main" val="268251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77A0-A471-C62D-0B11-24F48C6863F6}"/>
              </a:ext>
            </a:extLst>
          </p:cNvPr>
          <p:cNvSpPr>
            <a:spLocks noGrp="1"/>
          </p:cNvSpPr>
          <p:nvPr>
            <p:ph type="title"/>
          </p:nvPr>
        </p:nvSpPr>
        <p:spPr/>
        <p:txBody>
          <a:bodyPr/>
          <a:lstStyle/>
          <a:p>
            <a:r>
              <a:rPr lang="en-US" dirty="0"/>
              <a:t>Exercise – Risk considerations in  longitudinal data (1)</a:t>
            </a:r>
            <a:endParaRPr lang="en-GB" dirty="0"/>
          </a:p>
        </p:txBody>
      </p:sp>
      <p:sp>
        <p:nvSpPr>
          <p:cNvPr id="3" name="Text Placeholder 2">
            <a:extLst>
              <a:ext uri="{FF2B5EF4-FFF2-40B4-BE49-F238E27FC236}">
                <a16:creationId xmlns:a16="http://schemas.microsoft.com/office/drawing/2014/main" id="{A43EEC7F-3A0D-78D1-2924-EFAC2293F15F}"/>
              </a:ext>
            </a:extLst>
          </p:cNvPr>
          <p:cNvSpPr>
            <a:spLocks noGrp="1"/>
          </p:cNvSpPr>
          <p:nvPr>
            <p:ph type="body" sz="quarter" idx="13"/>
          </p:nvPr>
        </p:nvSpPr>
        <p:spPr/>
        <p:txBody>
          <a:bodyPr/>
          <a:lstStyle/>
          <a:p>
            <a:r>
              <a:rPr lang="en-GB" dirty="0"/>
              <a:t>Do you believe this information has been anonymised?</a:t>
            </a:r>
          </a:p>
          <a:p>
            <a:r>
              <a:rPr lang="en-GB" dirty="0"/>
              <a:t>Does any of the information look problematic?</a:t>
            </a:r>
          </a:p>
          <a:p>
            <a:pPr marL="0" indent="0">
              <a:buNone/>
            </a:pPr>
            <a:endParaRPr lang="en-GB" dirty="0"/>
          </a:p>
        </p:txBody>
      </p:sp>
      <p:sp>
        <p:nvSpPr>
          <p:cNvPr id="4" name="Slide Number Placeholder 3">
            <a:extLst>
              <a:ext uri="{FF2B5EF4-FFF2-40B4-BE49-F238E27FC236}">
                <a16:creationId xmlns:a16="http://schemas.microsoft.com/office/drawing/2014/main" id="{942628BE-781F-A6BF-FE22-EFDB05E8054C}"/>
              </a:ext>
            </a:extLst>
          </p:cNvPr>
          <p:cNvSpPr>
            <a:spLocks noGrp="1"/>
          </p:cNvSpPr>
          <p:nvPr>
            <p:ph type="sldNum" sz="quarter" idx="12"/>
          </p:nvPr>
        </p:nvSpPr>
        <p:spPr/>
        <p:txBody>
          <a:bodyPr/>
          <a:lstStyle/>
          <a:p>
            <a:fld id="{016687C5-7511-7743-B429-3BDBE272F28B}" type="slidenum">
              <a:rPr lang="en-US" smtClean="0"/>
              <a:t>39</a:t>
            </a:fld>
            <a:endParaRPr lang="en-US" dirty="0"/>
          </a:p>
        </p:txBody>
      </p:sp>
      <p:graphicFrame>
        <p:nvGraphicFramePr>
          <p:cNvPr id="8" name="Table 7">
            <a:extLst>
              <a:ext uri="{FF2B5EF4-FFF2-40B4-BE49-F238E27FC236}">
                <a16:creationId xmlns:a16="http://schemas.microsoft.com/office/drawing/2014/main" id="{A4DFE0B4-D962-82C0-C743-CFBF8926561D}"/>
              </a:ext>
            </a:extLst>
          </p:cNvPr>
          <p:cNvGraphicFramePr>
            <a:graphicFrameLocks noGrp="1"/>
          </p:cNvGraphicFramePr>
          <p:nvPr>
            <p:extLst>
              <p:ext uri="{D42A27DB-BD31-4B8C-83A1-F6EECF244321}">
                <p14:modId xmlns:p14="http://schemas.microsoft.com/office/powerpoint/2010/main" val="3695814910"/>
              </p:ext>
            </p:extLst>
          </p:nvPr>
        </p:nvGraphicFramePr>
        <p:xfrm>
          <a:off x="1246809" y="2876457"/>
          <a:ext cx="8128000" cy="2865120"/>
        </p:xfrm>
        <a:graphic>
          <a:graphicData uri="http://schemas.openxmlformats.org/drawingml/2006/table">
            <a:tbl>
              <a:tblPr firstRow="1" bandRow="1">
                <a:tableStyleId>{073A0DAA-6AF3-43AB-8588-CEC1D06C72B9}</a:tableStyleId>
              </a:tblPr>
              <a:tblGrid>
                <a:gridCol w="2032000">
                  <a:extLst>
                    <a:ext uri="{9D8B030D-6E8A-4147-A177-3AD203B41FA5}">
                      <a16:colId xmlns:a16="http://schemas.microsoft.com/office/drawing/2014/main" val="2292261824"/>
                    </a:ext>
                  </a:extLst>
                </a:gridCol>
                <a:gridCol w="2032000">
                  <a:extLst>
                    <a:ext uri="{9D8B030D-6E8A-4147-A177-3AD203B41FA5}">
                      <a16:colId xmlns:a16="http://schemas.microsoft.com/office/drawing/2014/main" val="3715544881"/>
                    </a:ext>
                  </a:extLst>
                </a:gridCol>
                <a:gridCol w="2032000">
                  <a:extLst>
                    <a:ext uri="{9D8B030D-6E8A-4147-A177-3AD203B41FA5}">
                      <a16:colId xmlns:a16="http://schemas.microsoft.com/office/drawing/2014/main" val="1017424948"/>
                    </a:ext>
                  </a:extLst>
                </a:gridCol>
                <a:gridCol w="2032000">
                  <a:extLst>
                    <a:ext uri="{9D8B030D-6E8A-4147-A177-3AD203B41FA5}">
                      <a16:colId xmlns:a16="http://schemas.microsoft.com/office/drawing/2014/main" val="3737664381"/>
                    </a:ext>
                  </a:extLst>
                </a:gridCol>
              </a:tblGrid>
              <a:tr h="370840">
                <a:tc>
                  <a:txBody>
                    <a:bodyPr/>
                    <a:lstStyle/>
                    <a:p>
                      <a:endParaRPr lang="en-GB" dirty="0"/>
                    </a:p>
                  </a:txBody>
                  <a:tcPr>
                    <a:solidFill>
                      <a:srgbClr val="702082"/>
                    </a:solidFill>
                  </a:tcPr>
                </a:tc>
                <a:tc>
                  <a:txBody>
                    <a:bodyPr/>
                    <a:lstStyle/>
                    <a:p>
                      <a:r>
                        <a:rPr lang="en-US" dirty="0"/>
                        <a:t>Wave 1</a:t>
                      </a:r>
                      <a:endParaRPr lang="en-GB" dirty="0"/>
                    </a:p>
                  </a:txBody>
                  <a:tcPr/>
                </a:tc>
                <a:tc>
                  <a:txBody>
                    <a:bodyPr/>
                    <a:lstStyle/>
                    <a:p>
                      <a:r>
                        <a:rPr lang="en-US" dirty="0"/>
                        <a:t>Wave 2</a:t>
                      </a:r>
                      <a:endParaRPr lang="en-GB" dirty="0"/>
                    </a:p>
                  </a:txBody>
                  <a:tcPr/>
                </a:tc>
                <a:tc>
                  <a:txBody>
                    <a:bodyPr/>
                    <a:lstStyle/>
                    <a:p>
                      <a:r>
                        <a:rPr lang="en-US" dirty="0"/>
                        <a:t>Wave 3</a:t>
                      </a:r>
                      <a:endParaRPr lang="en-GB" dirty="0"/>
                    </a:p>
                  </a:txBody>
                  <a:tcPr/>
                </a:tc>
                <a:extLst>
                  <a:ext uri="{0D108BD9-81ED-4DB2-BD59-A6C34878D82A}">
                    <a16:rowId xmlns:a16="http://schemas.microsoft.com/office/drawing/2014/main" val="2160889833"/>
                  </a:ext>
                </a:extLst>
              </a:tr>
              <a:tr h="370840">
                <a:tc>
                  <a:txBody>
                    <a:bodyPr/>
                    <a:lstStyle/>
                    <a:p>
                      <a:r>
                        <a:rPr lang="en-US" sz="1800" b="1" kern="1200" dirty="0">
                          <a:solidFill>
                            <a:schemeClr val="lt1"/>
                          </a:solidFill>
                          <a:latin typeface="+mn-lt"/>
                          <a:ea typeface="+mn-ea"/>
                          <a:cs typeface="+mn-cs"/>
                        </a:rPr>
                        <a:t>Age</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18</a:t>
                      </a:r>
                      <a:endParaRPr lang="en-GB" dirty="0"/>
                    </a:p>
                  </a:txBody>
                  <a:tcPr/>
                </a:tc>
                <a:tc>
                  <a:txBody>
                    <a:bodyPr/>
                    <a:lstStyle/>
                    <a:p>
                      <a:r>
                        <a:rPr lang="en-US" dirty="0"/>
                        <a:t>20</a:t>
                      </a:r>
                      <a:endParaRPr lang="en-GB" dirty="0"/>
                    </a:p>
                  </a:txBody>
                  <a:tcPr/>
                </a:tc>
                <a:tc>
                  <a:txBody>
                    <a:bodyPr/>
                    <a:lstStyle/>
                    <a:p>
                      <a:r>
                        <a:rPr lang="en-US" dirty="0"/>
                        <a:t>22</a:t>
                      </a:r>
                      <a:endParaRPr lang="en-GB" dirty="0"/>
                    </a:p>
                  </a:txBody>
                  <a:tcPr/>
                </a:tc>
                <a:extLst>
                  <a:ext uri="{0D108BD9-81ED-4DB2-BD59-A6C34878D82A}">
                    <a16:rowId xmlns:a16="http://schemas.microsoft.com/office/drawing/2014/main" val="3910432378"/>
                  </a:ext>
                </a:extLst>
              </a:tr>
              <a:tr h="370840">
                <a:tc>
                  <a:txBody>
                    <a:bodyPr/>
                    <a:lstStyle/>
                    <a:p>
                      <a:r>
                        <a:rPr lang="en-US" sz="1800" b="1" kern="1200" dirty="0">
                          <a:solidFill>
                            <a:schemeClr val="lt1"/>
                          </a:solidFill>
                          <a:latin typeface="+mn-lt"/>
                          <a:ea typeface="+mn-ea"/>
                          <a:cs typeface="+mn-cs"/>
                        </a:rPr>
                        <a:t>Sex</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Female</a:t>
                      </a:r>
                      <a:endParaRPr lang="en-GB" dirty="0"/>
                    </a:p>
                  </a:txBody>
                  <a:tcPr/>
                </a:tc>
                <a:tc>
                  <a:txBody>
                    <a:bodyPr/>
                    <a:lstStyle/>
                    <a:p>
                      <a:r>
                        <a:rPr lang="en-US" dirty="0"/>
                        <a:t>Female</a:t>
                      </a:r>
                      <a:endParaRPr lang="en-GB" dirty="0"/>
                    </a:p>
                  </a:txBody>
                  <a:tcPr/>
                </a:tc>
                <a:tc>
                  <a:txBody>
                    <a:bodyPr/>
                    <a:lstStyle/>
                    <a:p>
                      <a:r>
                        <a:rPr lang="en-US" dirty="0"/>
                        <a:t>Female</a:t>
                      </a:r>
                      <a:endParaRPr lang="en-GB" dirty="0"/>
                    </a:p>
                  </a:txBody>
                  <a:tcPr/>
                </a:tc>
                <a:extLst>
                  <a:ext uri="{0D108BD9-81ED-4DB2-BD59-A6C34878D82A}">
                    <a16:rowId xmlns:a16="http://schemas.microsoft.com/office/drawing/2014/main" val="536431156"/>
                  </a:ext>
                </a:extLst>
              </a:tr>
              <a:tr h="370840">
                <a:tc>
                  <a:txBody>
                    <a:bodyPr/>
                    <a:lstStyle/>
                    <a:p>
                      <a:r>
                        <a:rPr lang="en-US" sz="1800" b="1" kern="1200" dirty="0">
                          <a:solidFill>
                            <a:schemeClr val="lt1"/>
                          </a:solidFill>
                          <a:latin typeface="+mn-lt"/>
                          <a:ea typeface="+mn-ea"/>
                          <a:cs typeface="+mn-cs"/>
                        </a:rPr>
                        <a:t>Marital status</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Single</a:t>
                      </a:r>
                      <a:endParaRPr lang="en-GB" dirty="0"/>
                    </a:p>
                  </a:txBody>
                  <a:tcPr/>
                </a:tc>
                <a:tc>
                  <a:txBody>
                    <a:bodyPr/>
                    <a:lstStyle/>
                    <a:p>
                      <a:r>
                        <a:rPr lang="en-US" dirty="0"/>
                        <a:t>Married</a:t>
                      </a:r>
                      <a:endParaRPr lang="en-GB" dirty="0"/>
                    </a:p>
                  </a:txBody>
                  <a:tcPr/>
                </a:tc>
                <a:tc>
                  <a:txBody>
                    <a:bodyPr/>
                    <a:lstStyle/>
                    <a:p>
                      <a:r>
                        <a:rPr lang="en-US" dirty="0"/>
                        <a:t>Widowed</a:t>
                      </a:r>
                      <a:endParaRPr lang="en-GB" dirty="0"/>
                    </a:p>
                  </a:txBody>
                  <a:tcPr/>
                </a:tc>
                <a:extLst>
                  <a:ext uri="{0D108BD9-81ED-4DB2-BD59-A6C34878D82A}">
                    <a16:rowId xmlns:a16="http://schemas.microsoft.com/office/drawing/2014/main" val="2645931795"/>
                  </a:ext>
                </a:extLst>
              </a:tr>
              <a:tr h="370840">
                <a:tc>
                  <a:txBody>
                    <a:bodyPr/>
                    <a:lstStyle/>
                    <a:p>
                      <a:r>
                        <a:rPr lang="en-US" sz="1800" b="1" kern="1200" dirty="0">
                          <a:solidFill>
                            <a:schemeClr val="lt1"/>
                          </a:solidFill>
                          <a:latin typeface="+mn-lt"/>
                          <a:ea typeface="+mn-ea"/>
                          <a:cs typeface="+mn-cs"/>
                        </a:rPr>
                        <a:t>Household type</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1 person</a:t>
                      </a:r>
                      <a:endParaRPr lang="en-GB" dirty="0"/>
                    </a:p>
                  </a:txBody>
                  <a:tcPr/>
                </a:tc>
                <a:tc>
                  <a:txBody>
                    <a:bodyPr/>
                    <a:lstStyle/>
                    <a:p>
                      <a:r>
                        <a:rPr lang="en-GB" dirty="0"/>
                        <a:t>Cohabiting couple</a:t>
                      </a:r>
                    </a:p>
                  </a:txBody>
                  <a:tcPr/>
                </a:tc>
                <a:tc>
                  <a:txBody>
                    <a:bodyPr/>
                    <a:lstStyle/>
                    <a:p>
                      <a:r>
                        <a:rPr lang="en-US" dirty="0"/>
                        <a:t>1 person</a:t>
                      </a:r>
                      <a:endParaRPr lang="en-GB" dirty="0"/>
                    </a:p>
                  </a:txBody>
                  <a:tcPr/>
                </a:tc>
                <a:extLst>
                  <a:ext uri="{0D108BD9-81ED-4DB2-BD59-A6C34878D82A}">
                    <a16:rowId xmlns:a16="http://schemas.microsoft.com/office/drawing/2014/main" val="2556292726"/>
                  </a:ext>
                </a:extLst>
              </a:tr>
              <a:tr h="370840">
                <a:tc>
                  <a:txBody>
                    <a:bodyPr/>
                    <a:lstStyle/>
                    <a:p>
                      <a:r>
                        <a:rPr lang="en-US" sz="1800" b="1" kern="1200" dirty="0">
                          <a:solidFill>
                            <a:schemeClr val="lt1"/>
                          </a:solidFill>
                          <a:latin typeface="+mn-lt"/>
                          <a:ea typeface="+mn-ea"/>
                          <a:cs typeface="+mn-cs"/>
                        </a:rPr>
                        <a:t>Job title</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In education</a:t>
                      </a:r>
                      <a:endParaRPr lang="en-GB" dirty="0"/>
                    </a:p>
                  </a:txBody>
                  <a:tcPr/>
                </a:tc>
                <a:tc>
                  <a:txBody>
                    <a:bodyPr/>
                    <a:lstStyle/>
                    <a:p>
                      <a:r>
                        <a:rPr lang="en-US" dirty="0"/>
                        <a:t>Police officer</a:t>
                      </a:r>
                      <a:endParaRPr lang="en-GB" dirty="0"/>
                    </a:p>
                  </a:txBody>
                  <a:tcPr/>
                </a:tc>
                <a:tc>
                  <a:txBody>
                    <a:bodyPr/>
                    <a:lstStyle/>
                    <a:p>
                      <a:r>
                        <a:rPr lang="en-US" dirty="0"/>
                        <a:t>Police officer</a:t>
                      </a:r>
                      <a:endParaRPr lang="en-GB" dirty="0"/>
                    </a:p>
                  </a:txBody>
                  <a:tcPr/>
                </a:tc>
                <a:extLst>
                  <a:ext uri="{0D108BD9-81ED-4DB2-BD59-A6C34878D82A}">
                    <a16:rowId xmlns:a16="http://schemas.microsoft.com/office/drawing/2014/main" val="11172116"/>
                  </a:ext>
                </a:extLst>
              </a:tr>
              <a:tr h="264750">
                <a:tc>
                  <a:txBody>
                    <a:bodyPr/>
                    <a:lstStyle/>
                    <a:p>
                      <a:r>
                        <a:rPr lang="en-US" sz="1800" b="1" kern="1200" dirty="0">
                          <a:solidFill>
                            <a:schemeClr val="lt1"/>
                          </a:solidFill>
                          <a:latin typeface="+mn-lt"/>
                          <a:ea typeface="+mn-ea"/>
                          <a:cs typeface="+mn-cs"/>
                        </a:rPr>
                        <a:t>Region of current address</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North East</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North East</a:t>
                      </a:r>
                      <a:endParaRPr lang="en-GB" dirty="0"/>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North East</a:t>
                      </a:r>
                      <a:endParaRPr lang="en-GB" dirty="0"/>
                    </a:p>
                    <a:p>
                      <a:endParaRPr lang="en-GB" dirty="0"/>
                    </a:p>
                  </a:txBody>
                  <a:tcPr/>
                </a:tc>
                <a:extLst>
                  <a:ext uri="{0D108BD9-81ED-4DB2-BD59-A6C34878D82A}">
                    <a16:rowId xmlns:a16="http://schemas.microsoft.com/office/drawing/2014/main" val="3968956774"/>
                  </a:ext>
                </a:extLst>
              </a:tr>
            </a:tbl>
          </a:graphicData>
        </a:graphic>
      </p:graphicFrame>
    </p:spTree>
    <p:extLst>
      <p:ext uri="{BB962C8B-B14F-4D97-AF65-F5344CB8AC3E}">
        <p14:creationId xmlns:p14="http://schemas.microsoft.com/office/powerpoint/2010/main" val="3200448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77A0-A471-C62D-0B11-24F48C6863F6}"/>
              </a:ext>
            </a:extLst>
          </p:cNvPr>
          <p:cNvSpPr>
            <a:spLocks noGrp="1"/>
          </p:cNvSpPr>
          <p:nvPr>
            <p:ph type="title"/>
          </p:nvPr>
        </p:nvSpPr>
        <p:spPr/>
        <p:txBody>
          <a:bodyPr/>
          <a:lstStyle/>
          <a:p>
            <a:r>
              <a:rPr lang="en-US" dirty="0"/>
              <a:t>Exercise – Risk considerations in  longitudinal data (2a)</a:t>
            </a:r>
            <a:endParaRPr lang="en-GB" dirty="0"/>
          </a:p>
        </p:txBody>
      </p:sp>
      <p:sp>
        <p:nvSpPr>
          <p:cNvPr id="3" name="Text Placeholder 2">
            <a:extLst>
              <a:ext uri="{FF2B5EF4-FFF2-40B4-BE49-F238E27FC236}">
                <a16:creationId xmlns:a16="http://schemas.microsoft.com/office/drawing/2014/main" id="{A43EEC7F-3A0D-78D1-2924-EFAC2293F15F}"/>
              </a:ext>
            </a:extLst>
          </p:cNvPr>
          <p:cNvSpPr>
            <a:spLocks noGrp="1"/>
          </p:cNvSpPr>
          <p:nvPr>
            <p:ph type="body" sz="quarter" idx="13"/>
          </p:nvPr>
        </p:nvSpPr>
        <p:spPr/>
        <p:txBody>
          <a:bodyPr/>
          <a:lstStyle/>
          <a:p>
            <a:r>
              <a:rPr lang="en-GB" dirty="0"/>
              <a:t>Do you believe this information has been anonymised?</a:t>
            </a:r>
          </a:p>
          <a:p>
            <a:r>
              <a:rPr lang="en-GB" dirty="0"/>
              <a:t>Does any of the information look problematic?</a:t>
            </a:r>
          </a:p>
          <a:p>
            <a:pPr marL="0" indent="0">
              <a:buNone/>
            </a:pPr>
            <a:endParaRPr lang="en-GB" dirty="0"/>
          </a:p>
        </p:txBody>
      </p:sp>
      <p:sp>
        <p:nvSpPr>
          <p:cNvPr id="4" name="Slide Number Placeholder 3">
            <a:extLst>
              <a:ext uri="{FF2B5EF4-FFF2-40B4-BE49-F238E27FC236}">
                <a16:creationId xmlns:a16="http://schemas.microsoft.com/office/drawing/2014/main" id="{942628BE-781F-A6BF-FE22-EFDB05E8054C}"/>
              </a:ext>
            </a:extLst>
          </p:cNvPr>
          <p:cNvSpPr>
            <a:spLocks noGrp="1"/>
          </p:cNvSpPr>
          <p:nvPr>
            <p:ph type="sldNum" sz="quarter" idx="12"/>
          </p:nvPr>
        </p:nvSpPr>
        <p:spPr/>
        <p:txBody>
          <a:bodyPr/>
          <a:lstStyle/>
          <a:p>
            <a:fld id="{016687C5-7511-7743-B429-3BDBE272F28B}" type="slidenum">
              <a:rPr lang="en-US" smtClean="0"/>
              <a:t>40</a:t>
            </a:fld>
            <a:endParaRPr lang="en-US" dirty="0"/>
          </a:p>
        </p:txBody>
      </p:sp>
      <p:graphicFrame>
        <p:nvGraphicFramePr>
          <p:cNvPr id="8" name="Table 7">
            <a:extLst>
              <a:ext uri="{FF2B5EF4-FFF2-40B4-BE49-F238E27FC236}">
                <a16:creationId xmlns:a16="http://schemas.microsoft.com/office/drawing/2014/main" id="{A4DFE0B4-D962-82C0-C743-CFBF8926561D}"/>
              </a:ext>
            </a:extLst>
          </p:cNvPr>
          <p:cNvGraphicFramePr>
            <a:graphicFrameLocks noGrp="1"/>
          </p:cNvGraphicFramePr>
          <p:nvPr>
            <p:extLst>
              <p:ext uri="{D42A27DB-BD31-4B8C-83A1-F6EECF244321}">
                <p14:modId xmlns:p14="http://schemas.microsoft.com/office/powerpoint/2010/main" val="1996312841"/>
              </p:ext>
            </p:extLst>
          </p:nvPr>
        </p:nvGraphicFramePr>
        <p:xfrm>
          <a:off x="1246809" y="2876457"/>
          <a:ext cx="8128000" cy="2865120"/>
        </p:xfrm>
        <a:graphic>
          <a:graphicData uri="http://schemas.openxmlformats.org/drawingml/2006/table">
            <a:tbl>
              <a:tblPr firstRow="1" bandRow="1">
                <a:tableStyleId>{073A0DAA-6AF3-43AB-8588-CEC1D06C72B9}</a:tableStyleId>
              </a:tblPr>
              <a:tblGrid>
                <a:gridCol w="2032000">
                  <a:extLst>
                    <a:ext uri="{9D8B030D-6E8A-4147-A177-3AD203B41FA5}">
                      <a16:colId xmlns:a16="http://schemas.microsoft.com/office/drawing/2014/main" val="2292261824"/>
                    </a:ext>
                  </a:extLst>
                </a:gridCol>
                <a:gridCol w="2032000">
                  <a:extLst>
                    <a:ext uri="{9D8B030D-6E8A-4147-A177-3AD203B41FA5}">
                      <a16:colId xmlns:a16="http://schemas.microsoft.com/office/drawing/2014/main" val="3715544881"/>
                    </a:ext>
                  </a:extLst>
                </a:gridCol>
                <a:gridCol w="2032000">
                  <a:extLst>
                    <a:ext uri="{9D8B030D-6E8A-4147-A177-3AD203B41FA5}">
                      <a16:colId xmlns:a16="http://schemas.microsoft.com/office/drawing/2014/main" val="1017424948"/>
                    </a:ext>
                  </a:extLst>
                </a:gridCol>
                <a:gridCol w="2032000">
                  <a:extLst>
                    <a:ext uri="{9D8B030D-6E8A-4147-A177-3AD203B41FA5}">
                      <a16:colId xmlns:a16="http://schemas.microsoft.com/office/drawing/2014/main" val="3737664381"/>
                    </a:ext>
                  </a:extLst>
                </a:gridCol>
              </a:tblGrid>
              <a:tr h="370840">
                <a:tc>
                  <a:txBody>
                    <a:bodyPr/>
                    <a:lstStyle/>
                    <a:p>
                      <a:endParaRPr lang="en-GB" dirty="0"/>
                    </a:p>
                  </a:txBody>
                  <a:tcPr>
                    <a:solidFill>
                      <a:srgbClr val="702082"/>
                    </a:solidFill>
                  </a:tcPr>
                </a:tc>
                <a:tc>
                  <a:txBody>
                    <a:bodyPr/>
                    <a:lstStyle/>
                    <a:p>
                      <a:r>
                        <a:rPr lang="en-US" dirty="0"/>
                        <a:t>Wave 1</a:t>
                      </a:r>
                      <a:endParaRPr lang="en-GB" dirty="0"/>
                    </a:p>
                  </a:txBody>
                  <a:tcPr/>
                </a:tc>
                <a:tc>
                  <a:txBody>
                    <a:bodyPr/>
                    <a:lstStyle/>
                    <a:p>
                      <a:r>
                        <a:rPr lang="en-US" dirty="0"/>
                        <a:t>Wave 2</a:t>
                      </a:r>
                      <a:endParaRPr lang="en-GB" dirty="0"/>
                    </a:p>
                  </a:txBody>
                  <a:tcPr/>
                </a:tc>
                <a:tc>
                  <a:txBody>
                    <a:bodyPr/>
                    <a:lstStyle/>
                    <a:p>
                      <a:r>
                        <a:rPr lang="en-US" dirty="0"/>
                        <a:t>Wave 3</a:t>
                      </a:r>
                      <a:endParaRPr lang="en-GB" dirty="0"/>
                    </a:p>
                  </a:txBody>
                  <a:tcPr/>
                </a:tc>
                <a:extLst>
                  <a:ext uri="{0D108BD9-81ED-4DB2-BD59-A6C34878D82A}">
                    <a16:rowId xmlns:a16="http://schemas.microsoft.com/office/drawing/2014/main" val="2160889833"/>
                  </a:ext>
                </a:extLst>
              </a:tr>
              <a:tr h="370840">
                <a:tc>
                  <a:txBody>
                    <a:bodyPr/>
                    <a:lstStyle/>
                    <a:p>
                      <a:r>
                        <a:rPr lang="en-US" sz="1800" b="1" kern="1200" dirty="0">
                          <a:solidFill>
                            <a:schemeClr val="lt1"/>
                          </a:solidFill>
                          <a:latin typeface="+mn-lt"/>
                          <a:ea typeface="+mn-ea"/>
                          <a:cs typeface="+mn-cs"/>
                        </a:rPr>
                        <a:t>Age</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99</a:t>
                      </a:r>
                      <a:endParaRPr lang="en-GB" dirty="0"/>
                    </a:p>
                  </a:txBody>
                  <a:tcPr/>
                </a:tc>
                <a:tc>
                  <a:txBody>
                    <a:bodyPr/>
                    <a:lstStyle/>
                    <a:p>
                      <a:r>
                        <a:rPr lang="en-US" dirty="0"/>
                        <a:t>101</a:t>
                      </a:r>
                      <a:endParaRPr lang="en-GB" dirty="0"/>
                    </a:p>
                  </a:txBody>
                  <a:tcPr/>
                </a:tc>
                <a:tc>
                  <a:txBody>
                    <a:bodyPr/>
                    <a:lstStyle/>
                    <a:p>
                      <a:r>
                        <a:rPr lang="en-US" dirty="0"/>
                        <a:t>103</a:t>
                      </a:r>
                      <a:endParaRPr lang="en-GB" dirty="0"/>
                    </a:p>
                  </a:txBody>
                  <a:tcPr/>
                </a:tc>
                <a:extLst>
                  <a:ext uri="{0D108BD9-81ED-4DB2-BD59-A6C34878D82A}">
                    <a16:rowId xmlns:a16="http://schemas.microsoft.com/office/drawing/2014/main" val="3910432378"/>
                  </a:ext>
                </a:extLst>
              </a:tr>
              <a:tr h="370840">
                <a:tc>
                  <a:txBody>
                    <a:bodyPr/>
                    <a:lstStyle/>
                    <a:p>
                      <a:r>
                        <a:rPr lang="en-US" sz="1800" b="1" kern="1200" dirty="0">
                          <a:solidFill>
                            <a:schemeClr val="lt1"/>
                          </a:solidFill>
                          <a:latin typeface="+mn-lt"/>
                          <a:ea typeface="+mn-ea"/>
                          <a:cs typeface="+mn-cs"/>
                        </a:rPr>
                        <a:t>Sex</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Male</a:t>
                      </a:r>
                      <a:endParaRPr lang="en-GB" dirty="0"/>
                    </a:p>
                  </a:txBody>
                  <a:tcPr/>
                </a:tc>
                <a:tc>
                  <a:txBody>
                    <a:bodyPr/>
                    <a:lstStyle/>
                    <a:p>
                      <a:r>
                        <a:rPr lang="en-US" dirty="0"/>
                        <a:t>Male</a:t>
                      </a:r>
                      <a:endParaRPr lang="en-GB" dirty="0"/>
                    </a:p>
                  </a:txBody>
                  <a:tcPr/>
                </a:tc>
                <a:tc>
                  <a:txBody>
                    <a:bodyPr/>
                    <a:lstStyle/>
                    <a:p>
                      <a:r>
                        <a:rPr lang="en-US" dirty="0"/>
                        <a:t>Male</a:t>
                      </a:r>
                      <a:endParaRPr lang="en-GB" dirty="0"/>
                    </a:p>
                  </a:txBody>
                  <a:tcPr/>
                </a:tc>
                <a:extLst>
                  <a:ext uri="{0D108BD9-81ED-4DB2-BD59-A6C34878D82A}">
                    <a16:rowId xmlns:a16="http://schemas.microsoft.com/office/drawing/2014/main" val="536431156"/>
                  </a:ext>
                </a:extLst>
              </a:tr>
              <a:tr h="370840">
                <a:tc>
                  <a:txBody>
                    <a:bodyPr/>
                    <a:lstStyle/>
                    <a:p>
                      <a:r>
                        <a:rPr lang="en-US" sz="1800" b="1" kern="1200" dirty="0">
                          <a:solidFill>
                            <a:schemeClr val="lt1"/>
                          </a:solidFill>
                          <a:latin typeface="+mn-lt"/>
                          <a:ea typeface="+mn-ea"/>
                          <a:cs typeface="+mn-cs"/>
                        </a:rPr>
                        <a:t>Marital status</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Married</a:t>
                      </a:r>
                      <a:endParaRPr lang="en-GB" dirty="0"/>
                    </a:p>
                  </a:txBody>
                  <a:tcPr/>
                </a:tc>
                <a:tc>
                  <a:txBody>
                    <a:bodyPr/>
                    <a:lstStyle/>
                    <a:p>
                      <a:r>
                        <a:rPr lang="en-US" dirty="0"/>
                        <a:t>Widowed</a:t>
                      </a:r>
                      <a:endParaRPr lang="en-GB" dirty="0"/>
                    </a:p>
                  </a:txBody>
                  <a:tcPr/>
                </a:tc>
                <a:tc>
                  <a:txBody>
                    <a:bodyPr/>
                    <a:lstStyle/>
                    <a:p>
                      <a:r>
                        <a:rPr lang="en-US" dirty="0"/>
                        <a:t>Widowed</a:t>
                      </a:r>
                      <a:endParaRPr lang="en-GB" dirty="0"/>
                    </a:p>
                  </a:txBody>
                  <a:tcPr/>
                </a:tc>
                <a:extLst>
                  <a:ext uri="{0D108BD9-81ED-4DB2-BD59-A6C34878D82A}">
                    <a16:rowId xmlns:a16="http://schemas.microsoft.com/office/drawing/2014/main" val="2645931795"/>
                  </a:ext>
                </a:extLst>
              </a:tr>
              <a:tr h="370840">
                <a:tc>
                  <a:txBody>
                    <a:bodyPr/>
                    <a:lstStyle/>
                    <a:p>
                      <a:r>
                        <a:rPr lang="en-US" sz="1800" b="1" kern="1200" dirty="0">
                          <a:solidFill>
                            <a:schemeClr val="lt1"/>
                          </a:solidFill>
                          <a:latin typeface="+mn-lt"/>
                          <a:ea typeface="+mn-ea"/>
                          <a:cs typeface="+mn-cs"/>
                        </a:rPr>
                        <a:t>Household type</a:t>
                      </a:r>
                      <a:endParaRPr lang="en-GB" sz="1800" b="1" kern="1200" dirty="0">
                        <a:solidFill>
                          <a:schemeClr val="lt1"/>
                        </a:solidFill>
                        <a:latin typeface="+mn-lt"/>
                        <a:ea typeface="+mn-ea"/>
                        <a:cs typeface="+mn-cs"/>
                      </a:endParaRPr>
                    </a:p>
                  </a:txBody>
                  <a:tcPr>
                    <a:solidFill>
                      <a:srgbClr val="702082"/>
                    </a:solidFill>
                  </a:tcPr>
                </a:tc>
                <a:tc>
                  <a:txBody>
                    <a:bodyPr/>
                    <a:lstStyle/>
                    <a:p>
                      <a:r>
                        <a:rPr lang="en-GB" dirty="0"/>
                        <a:t>Cohabiting couple</a:t>
                      </a:r>
                    </a:p>
                  </a:txBody>
                  <a:tcPr/>
                </a:tc>
                <a:tc>
                  <a:txBody>
                    <a:bodyPr/>
                    <a:lstStyle/>
                    <a:p>
                      <a:r>
                        <a:rPr lang="en-US" dirty="0"/>
                        <a:t>Living in care</a:t>
                      </a:r>
                      <a:endParaRPr lang="en-GB" dirty="0"/>
                    </a:p>
                  </a:txBody>
                  <a:tcPr/>
                </a:tc>
                <a:tc>
                  <a:txBody>
                    <a:bodyPr/>
                    <a:lstStyle/>
                    <a:p>
                      <a:r>
                        <a:rPr lang="en-US" dirty="0"/>
                        <a:t>Living in care</a:t>
                      </a:r>
                      <a:endParaRPr lang="en-GB" dirty="0"/>
                    </a:p>
                  </a:txBody>
                  <a:tcPr/>
                </a:tc>
                <a:extLst>
                  <a:ext uri="{0D108BD9-81ED-4DB2-BD59-A6C34878D82A}">
                    <a16:rowId xmlns:a16="http://schemas.microsoft.com/office/drawing/2014/main" val="2556292726"/>
                  </a:ext>
                </a:extLst>
              </a:tr>
              <a:tr h="370840">
                <a:tc>
                  <a:txBody>
                    <a:bodyPr/>
                    <a:lstStyle/>
                    <a:p>
                      <a:r>
                        <a:rPr lang="en-US" sz="1800" b="1" kern="1200" dirty="0">
                          <a:solidFill>
                            <a:schemeClr val="lt1"/>
                          </a:solidFill>
                          <a:latin typeface="+mn-lt"/>
                          <a:ea typeface="+mn-ea"/>
                          <a:cs typeface="+mn-cs"/>
                        </a:rPr>
                        <a:t>Job title</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Retired</a:t>
                      </a:r>
                      <a:endParaRPr lang="en-GB" dirty="0"/>
                    </a:p>
                  </a:txBody>
                  <a:tcPr/>
                </a:tc>
                <a:tc>
                  <a:txBody>
                    <a:bodyPr/>
                    <a:lstStyle/>
                    <a:p>
                      <a:r>
                        <a:rPr lang="en-US" dirty="0"/>
                        <a:t>Retired</a:t>
                      </a:r>
                      <a:endParaRPr lang="en-GB" dirty="0"/>
                    </a:p>
                  </a:txBody>
                  <a:tcPr/>
                </a:tc>
                <a:tc>
                  <a:txBody>
                    <a:bodyPr/>
                    <a:lstStyle/>
                    <a:p>
                      <a:r>
                        <a:rPr lang="en-US" dirty="0"/>
                        <a:t>Retired</a:t>
                      </a:r>
                      <a:endParaRPr lang="en-GB" dirty="0"/>
                    </a:p>
                  </a:txBody>
                  <a:tcPr/>
                </a:tc>
                <a:extLst>
                  <a:ext uri="{0D108BD9-81ED-4DB2-BD59-A6C34878D82A}">
                    <a16:rowId xmlns:a16="http://schemas.microsoft.com/office/drawing/2014/main" val="11172116"/>
                  </a:ext>
                </a:extLst>
              </a:tr>
              <a:tr h="264750">
                <a:tc>
                  <a:txBody>
                    <a:bodyPr/>
                    <a:lstStyle/>
                    <a:p>
                      <a:r>
                        <a:rPr lang="en-US" sz="1800" b="1" kern="1200" dirty="0">
                          <a:solidFill>
                            <a:schemeClr val="lt1"/>
                          </a:solidFill>
                          <a:latin typeface="+mn-lt"/>
                          <a:ea typeface="+mn-ea"/>
                          <a:cs typeface="+mn-cs"/>
                        </a:rPr>
                        <a:t>Region of current address</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East of England</a:t>
                      </a:r>
                      <a:endParaRPr lang="en-GB" dirty="0"/>
                    </a:p>
                  </a:txBody>
                  <a:tcPr/>
                </a:tc>
                <a:tc>
                  <a:txBody>
                    <a:bodyPr/>
                    <a:lstStyle/>
                    <a:p>
                      <a:r>
                        <a:rPr lang="en-US" dirty="0"/>
                        <a:t>East of England</a:t>
                      </a:r>
                      <a:endParaRPr lang="en-GB" dirty="0"/>
                    </a:p>
                  </a:txBody>
                  <a:tcPr/>
                </a:tc>
                <a:tc>
                  <a:txBody>
                    <a:bodyPr/>
                    <a:lstStyle/>
                    <a:p>
                      <a:r>
                        <a:rPr lang="en-US" dirty="0"/>
                        <a:t>East of England</a:t>
                      </a:r>
                      <a:endParaRPr lang="en-GB" dirty="0"/>
                    </a:p>
                  </a:txBody>
                  <a:tcPr/>
                </a:tc>
                <a:extLst>
                  <a:ext uri="{0D108BD9-81ED-4DB2-BD59-A6C34878D82A}">
                    <a16:rowId xmlns:a16="http://schemas.microsoft.com/office/drawing/2014/main" val="3968956774"/>
                  </a:ext>
                </a:extLst>
              </a:tr>
            </a:tbl>
          </a:graphicData>
        </a:graphic>
      </p:graphicFrame>
    </p:spTree>
    <p:extLst>
      <p:ext uri="{BB962C8B-B14F-4D97-AF65-F5344CB8AC3E}">
        <p14:creationId xmlns:p14="http://schemas.microsoft.com/office/powerpoint/2010/main" val="4160083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77A0-A471-C62D-0B11-24F48C6863F6}"/>
              </a:ext>
            </a:extLst>
          </p:cNvPr>
          <p:cNvSpPr>
            <a:spLocks noGrp="1"/>
          </p:cNvSpPr>
          <p:nvPr>
            <p:ph type="title"/>
          </p:nvPr>
        </p:nvSpPr>
        <p:spPr/>
        <p:txBody>
          <a:bodyPr/>
          <a:lstStyle/>
          <a:p>
            <a:r>
              <a:rPr lang="en-US" dirty="0"/>
              <a:t>Exercise – Risk considerations in  longitudinal data (2b)</a:t>
            </a:r>
            <a:endParaRPr lang="en-GB" dirty="0"/>
          </a:p>
        </p:txBody>
      </p:sp>
      <p:sp>
        <p:nvSpPr>
          <p:cNvPr id="3" name="Text Placeholder 2">
            <a:extLst>
              <a:ext uri="{FF2B5EF4-FFF2-40B4-BE49-F238E27FC236}">
                <a16:creationId xmlns:a16="http://schemas.microsoft.com/office/drawing/2014/main" id="{A43EEC7F-3A0D-78D1-2924-EFAC2293F15F}"/>
              </a:ext>
            </a:extLst>
          </p:cNvPr>
          <p:cNvSpPr>
            <a:spLocks noGrp="1"/>
          </p:cNvSpPr>
          <p:nvPr>
            <p:ph type="body" sz="quarter" idx="13"/>
          </p:nvPr>
        </p:nvSpPr>
        <p:spPr/>
        <p:txBody>
          <a:bodyPr/>
          <a:lstStyle/>
          <a:p>
            <a:r>
              <a:rPr lang="en-GB" dirty="0"/>
              <a:t>How does the addition of more detailed geography change the risk?</a:t>
            </a:r>
          </a:p>
        </p:txBody>
      </p:sp>
      <p:sp>
        <p:nvSpPr>
          <p:cNvPr id="4" name="Slide Number Placeholder 3">
            <a:extLst>
              <a:ext uri="{FF2B5EF4-FFF2-40B4-BE49-F238E27FC236}">
                <a16:creationId xmlns:a16="http://schemas.microsoft.com/office/drawing/2014/main" id="{942628BE-781F-A6BF-FE22-EFDB05E8054C}"/>
              </a:ext>
            </a:extLst>
          </p:cNvPr>
          <p:cNvSpPr>
            <a:spLocks noGrp="1"/>
          </p:cNvSpPr>
          <p:nvPr>
            <p:ph type="sldNum" sz="quarter" idx="12"/>
          </p:nvPr>
        </p:nvSpPr>
        <p:spPr/>
        <p:txBody>
          <a:bodyPr/>
          <a:lstStyle/>
          <a:p>
            <a:fld id="{016687C5-7511-7743-B429-3BDBE272F28B}" type="slidenum">
              <a:rPr lang="en-US" smtClean="0"/>
              <a:t>41</a:t>
            </a:fld>
            <a:endParaRPr lang="en-US" dirty="0"/>
          </a:p>
        </p:txBody>
      </p:sp>
      <p:graphicFrame>
        <p:nvGraphicFramePr>
          <p:cNvPr id="8" name="Table 7">
            <a:extLst>
              <a:ext uri="{FF2B5EF4-FFF2-40B4-BE49-F238E27FC236}">
                <a16:creationId xmlns:a16="http://schemas.microsoft.com/office/drawing/2014/main" id="{A4DFE0B4-D962-82C0-C743-CFBF8926561D}"/>
              </a:ext>
            </a:extLst>
          </p:cNvPr>
          <p:cNvGraphicFramePr>
            <a:graphicFrameLocks noGrp="1"/>
          </p:cNvGraphicFramePr>
          <p:nvPr>
            <p:extLst>
              <p:ext uri="{D42A27DB-BD31-4B8C-83A1-F6EECF244321}">
                <p14:modId xmlns:p14="http://schemas.microsoft.com/office/powerpoint/2010/main" val="310018018"/>
              </p:ext>
            </p:extLst>
          </p:nvPr>
        </p:nvGraphicFramePr>
        <p:xfrm>
          <a:off x="1246809" y="2472388"/>
          <a:ext cx="8128000" cy="3779520"/>
        </p:xfrm>
        <a:graphic>
          <a:graphicData uri="http://schemas.openxmlformats.org/drawingml/2006/table">
            <a:tbl>
              <a:tblPr firstRow="1" bandRow="1">
                <a:tableStyleId>{073A0DAA-6AF3-43AB-8588-CEC1D06C72B9}</a:tableStyleId>
              </a:tblPr>
              <a:tblGrid>
                <a:gridCol w="2032000">
                  <a:extLst>
                    <a:ext uri="{9D8B030D-6E8A-4147-A177-3AD203B41FA5}">
                      <a16:colId xmlns:a16="http://schemas.microsoft.com/office/drawing/2014/main" val="2292261824"/>
                    </a:ext>
                  </a:extLst>
                </a:gridCol>
                <a:gridCol w="2032000">
                  <a:extLst>
                    <a:ext uri="{9D8B030D-6E8A-4147-A177-3AD203B41FA5}">
                      <a16:colId xmlns:a16="http://schemas.microsoft.com/office/drawing/2014/main" val="3715544881"/>
                    </a:ext>
                  </a:extLst>
                </a:gridCol>
                <a:gridCol w="2032000">
                  <a:extLst>
                    <a:ext uri="{9D8B030D-6E8A-4147-A177-3AD203B41FA5}">
                      <a16:colId xmlns:a16="http://schemas.microsoft.com/office/drawing/2014/main" val="1017424948"/>
                    </a:ext>
                  </a:extLst>
                </a:gridCol>
                <a:gridCol w="2032000">
                  <a:extLst>
                    <a:ext uri="{9D8B030D-6E8A-4147-A177-3AD203B41FA5}">
                      <a16:colId xmlns:a16="http://schemas.microsoft.com/office/drawing/2014/main" val="3737664381"/>
                    </a:ext>
                  </a:extLst>
                </a:gridCol>
              </a:tblGrid>
              <a:tr h="370840">
                <a:tc>
                  <a:txBody>
                    <a:bodyPr/>
                    <a:lstStyle/>
                    <a:p>
                      <a:endParaRPr lang="en-GB" dirty="0"/>
                    </a:p>
                  </a:txBody>
                  <a:tcPr>
                    <a:solidFill>
                      <a:srgbClr val="702082"/>
                    </a:solidFill>
                  </a:tcPr>
                </a:tc>
                <a:tc>
                  <a:txBody>
                    <a:bodyPr/>
                    <a:lstStyle/>
                    <a:p>
                      <a:r>
                        <a:rPr lang="en-US" dirty="0"/>
                        <a:t>Wave 1</a:t>
                      </a:r>
                      <a:endParaRPr lang="en-GB" dirty="0"/>
                    </a:p>
                  </a:txBody>
                  <a:tcPr/>
                </a:tc>
                <a:tc>
                  <a:txBody>
                    <a:bodyPr/>
                    <a:lstStyle/>
                    <a:p>
                      <a:r>
                        <a:rPr lang="en-US" dirty="0"/>
                        <a:t>Wave 2</a:t>
                      </a:r>
                      <a:endParaRPr lang="en-GB" dirty="0"/>
                    </a:p>
                  </a:txBody>
                  <a:tcPr/>
                </a:tc>
                <a:tc>
                  <a:txBody>
                    <a:bodyPr/>
                    <a:lstStyle/>
                    <a:p>
                      <a:r>
                        <a:rPr lang="en-US" dirty="0"/>
                        <a:t>Wave 3</a:t>
                      </a:r>
                      <a:endParaRPr lang="en-GB" dirty="0"/>
                    </a:p>
                  </a:txBody>
                  <a:tcPr/>
                </a:tc>
                <a:extLst>
                  <a:ext uri="{0D108BD9-81ED-4DB2-BD59-A6C34878D82A}">
                    <a16:rowId xmlns:a16="http://schemas.microsoft.com/office/drawing/2014/main" val="2160889833"/>
                  </a:ext>
                </a:extLst>
              </a:tr>
              <a:tr h="370840">
                <a:tc>
                  <a:txBody>
                    <a:bodyPr/>
                    <a:lstStyle/>
                    <a:p>
                      <a:r>
                        <a:rPr lang="en-US" sz="1800" b="1" kern="1200" dirty="0">
                          <a:solidFill>
                            <a:schemeClr val="lt1"/>
                          </a:solidFill>
                          <a:latin typeface="+mn-lt"/>
                          <a:ea typeface="+mn-ea"/>
                          <a:cs typeface="+mn-cs"/>
                        </a:rPr>
                        <a:t>Age</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99</a:t>
                      </a:r>
                      <a:endParaRPr lang="en-GB" dirty="0"/>
                    </a:p>
                  </a:txBody>
                  <a:tcPr/>
                </a:tc>
                <a:tc>
                  <a:txBody>
                    <a:bodyPr/>
                    <a:lstStyle/>
                    <a:p>
                      <a:r>
                        <a:rPr lang="en-US" dirty="0"/>
                        <a:t>101</a:t>
                      </a:r>
                      <a:endParaRPr lang="en-GB" dirty="0"/>
                    </a:p>
                  </a:txBody>
                  <a:tcPr/>
                </a:tc>
                <a:tc>
                  <a:txBody>
                    <a:bodyPr/>
                    <a:lstStyle/>
                    <a:p>
                      <a:r>
                        <a:rPr lang="en-US" dirty="0"/>
                        <a:t>103</a:t>
                      </a:r>
                      <a:endParaRPr lang="en-GB" dirty="0"/>
                    </a:p>
                  </a:txBody>
                  <a:tcPr/>
                </a:tc>
                <a:extLst>
                  <a:ext uri="{0D108BD9-81ED-4DB2-BD59-A6C34878D82A}">
                    <a16:rowId xmlns:a16="http://schemas.microsoft.com/office/drawing/2014/main" val="3910432378"/>
                  </a:ext>
                </a:extLst>
              </a:tr>
              <a:tr h="370840">
                <a:tc>
                  <a:txBody>
                    <a:bodyPr/>
                    <a:lstStyle/>
                    <a:p>
                      <a:r>
                        <a:rPr lang="en-US" sz="1800" b="1" kern="1200" dirty="0">
                          <a:solidFill>
                            <a:schemeClr val="lt1"/>
                          </a:solidFill>
                          <a:latin typeface="+mn-lt"/>
                          <a:ea typeface="+mn-ea"/>
                          <a:cs typeface="+mn-cs"/>
                        </a:rPr>
                        <a:t>Sex</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Male</a:t>
                      </a:r>
                      <a:endParaRPr lang="en-GB" dirty="0"/>
                    </a:p>
                  </a:txBody>
                  <a:tcPr/>
                </a:tc>
                <a:tc>
                  <a:txBody>
                    <a:bodyPr/>
                    <a:lstStyle/>
                    <a:p>
                      <a:r>
                        <a:rPr lang="en-US" dirty="0"/>
                        <a:t>Male</a:t>
                      </a:r>
                      <a:endParaRPr lang="en-GB" dirty="0"/>
                    </a:p>
                  </a:txBody>
                  <a:tcPr/>
                </a:tc>
                <a:tc>
                  <a:txBody>
                    <a:bodyPr/>
                    <a:lstStyle/>
                    <a:p>
                      <a:r>
                        <a:rPr lang="en-US" dirty="0"/>
                        <a:t>Male</a:t>
                      </a:r>
                      <a:endParaRPr lang="en-GB" dirty="0"/>
                    </a:p>
                  </a:txBody>
                  <a:tcPr/>
                </a:tc>
                <a:extLst>
                  <a:ext uri="{0D108BD9-81ED-4DB2-BD59-A6C34878D82A}">
                    <a16:rowId xmlns:a16="http://schemas.microsoft.com/office/drawing/2014/main" val="536431156"/>
                  </a:ext>
                </a:extLst>
              </a:tr>
              <a:tr h="370840">
                <a:tc>
                  <a:txBody>
                    <a:bodyPr/>
                    <a:lstStyle/>
                    <a:p>
                      <a:r>
                        <a:rPr lang="en-US" sz="1800" b="1" kern="1200" dirty="0">
                          <a:solidFill>
                            <a:schemeClr val="lt1"/>
                          </a:solidFill>
                          <a:latin typeface="+mn-lt"/>
                          <a:ea typeface="+mn-ea"/>
                          <a:cs typeface="+mn-cs"/>
                        </a:rPr>
                        <a:t>Marital status</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Married</a:t>
                      </a:r>
                      <a:endParaRPr lang="en-GB" dirty="0"/>
                    </a:p>
                  </a:txBody>
                  <a:tcPr/>
                </a:tc>
                <a:tc>
                  <a:txBody>
                    <a:bodyPr/>
                    <a:lstStyle/>
                    <a:p>
                      <a:r>
                        <a:rPr lang="en-US" dirty="0"/>
                        <a:t>Widowed</a:t>
                      </a:r>
                      <a:endParaRPr lang="en-GB" dirty="0"/>
                    </a:p>
                  </a:txBody>
                  <a:tcPr/>
                </a:tc>
                <a:tc>
                  <a:txBody>
                    <a:bodyPr/>
                    <a:lstStyle/>
                    <a:p>
                      <a:r>
                        <a:rPr lang="en-US" dirty="0"/>
                        <a:t>Widowed</a:t>
                      </a:r>
                      <a:endParaRPr lang="en-GB" dirty="0"/>
                    </a:p>
                  </a:txBody>
                  <a:tcPr/>
                </a:tc>
                <a:extLst>
                  <a:ext uri="{0D108BD9-81ED-4DB2-BD59-A6C34878D82A}">
                    <a16:rowId xmlns:a16="http://schemas.microsoft.com/office/drawing/2014/main" val="2645931795"/>
                  </a:ext>
                </a:extLst>
              </a:tr>
              <a:tr h="370840">
                <a:tc>
                  <a:txBody>
                    <a:bodyPr/>
                    <a:lstStyle/>
                    <a:p>
                      <a:r>
                        <a:rPr lang="en-US" sz="1800" b="1" kern="1200" dirty="0">
                          <a:solidFill>
                            <a:schemeClr val="lt1"/>
                          </a:solidFill>
                          <a:latin typeface="+mn-lt"/>
                          <a:ea typeface="+mn-ea"/>
                          <a:cs typeface="+mn-cs"/>
                        </a:rPr>
                        <a:t>Household type</a:t>
                      </a:r>
                      <a:endParaRPr lang="en-GB" sz="1800" b="1" kern="1200" dirty="0">
                        <a:solidFill>
                          <a:schemeClr val="lt1"/>
                        </a:solidFill>
                        <a:latin typeface="+mn-lt"/>
                        <a:ea typeface="+mn-ea"/>
                        <a:cs typeface="+mn-cs"/>
                      </a:endParaRPr>
                    </a:p>
                  </a:txBody>
                  <a:tcPr>
                    <a:solidFill>
                      <a:srgbClr val="702082"/>
                    </a:solidFill>
                  </a:tcPr>
                </a:tc>
                <a:tc>
                  <a:txBody>
                    <a:bodyPr/>
                    <a:lstStyle/>
                    <a:p>
                      <a:r>
                        <a:rPr lang="en-GB" dirty="0"/>
                        <a:t>Cohabiting couple</a:t>
                      </a:r>
                    </a:p>
                  </a:txBody>
                  <a:tcPr/>
                </a:tc>
                <a:tc>
                  <a:txBody>
                    <a:bodyPr/>
                    <a:lstStyle/>
                    <a:p>
                      <a:r>
                        <a:rPr lang="en-US" dirty="0"/>
                        <a:t>Living in care</a:t>
                      </a:r>
                      <a:endParaRPr lang="en-GB" dirty="0"/>
                    </a:p>
                  </a:txBody>
                  <a:tcPr/>
                </a:tc>
                <a:tc>
                  <a:txBody>
                    <a:bodyPr/>
                    <a:lstStyle/>
                    <a:p>
                      <a:r>
                        <a:rPr lang="en-US" dirty="0"/>
                        <a:t>Living in care</a:t>
                      </a:r>
                      <a:endParaRPr lang="en-GB" dirty="0"/>
                    </a:p>
                  </a:txBody>
                  <a:tcPr/>
                </a:tc>
                <a:extLst>
                  <a:ext uri="{0D108BD9-81ED-4DB2-BD59-A6C34878D82A}">
                    <a16:rowId xmlns:a16="http://schemas.microsoft.com/office/drawing/2014/main" val="2556292726"/>
                  </a:ext>
                </a:extLst>
              </a:tr>
              <a:tr h="370840">
                <a:tc>
                  <a:txBody>
                    <a:bodyPr/>
                    <a:lstStyle/>
                    <a:p>
                      <a:r>
                        <a:rPr lang="en-US" sz="1800" b="1" kern="1200" dirty="0">
                          <a:solidFill>
                            <a:schemeClr val="lt1"/>
                          </a:solidFill>
                          <a:latin typeface="+mn-lt"/>
                          <a:ea typeface="+mn-ea"/>
                          <a:cs typeface="+mn-cs"/>
                        </a:rPr>
                        <a:t>Job title</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Retired</a:t>
                      </a:r>
                      <a:endParaRPr lang="en-GB" dirty="0"/>
                    </a:p>
                  </a:txBody>
                  <a:tcPr/>
                </a:tc>
                <a:tc>
                  <a:txBody>
                    <a:bodyPr/>
                    <a:lstStyle/>
                    <a:p>
                      <a:r>
                        <a:rPr lang="en-US" dirty="0"/>
                        <a:t>Retired</a:t>
                      </a:r>
                      <a:endParaRPr lang="en-GB" dirty="0"/>
                    </a:p>
                  </a:txBody>
                  <a:tcPr/>
                </a:tc>
                <a:tc>
                  <a:txBody>
                    <a:bodyPr/>
                    <a:lstStyle/>
                    <a:p>
                      <a:r>
                        <a:rPr lang="en-US" dirty="0"/>
                        <a:t>Retired</a:t>
                      </a:r>
                      <a:endParaRPr lang="en-GB" dirty="0"/>
                    </a:p>
                  </a:txBody>
                  <a:tcPr/>
                </a:tc>
                <a:extLst>
                  <a:ext uri="{0D108BD9-81ED-4DB2-BD59-A6C34878D82A}">
                    <a16:rowId xmlns:a16="http://schemas.microsoft.com/office/drawing/2014/main" val="11172116"/>
                  </a:ext>
                </a:extLst>
              </a:tr>
              <a:tr h="264750">
                <a:tc>
                  <a:txBody>
                    <a:bodyPr/>
                    <a:lstStyle/>
                    <a:p>
                      <a:r>
                        <a:rPr lang="en-US" sz="1800" b="1" kern="1200" dirty="0">
                          <a:solidFill>
                            <a:schemeClr val="lt1"/>
                          </a:solidFill>
                          <a:latin typeface="+mn-lt"/>
                          <a:ea typeface="+mn-ea"/>
                          <a:cs typeface="+mn-cs"/>
                        </a:rPr>
                        <a:t>Region of current address</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East of England</a:t>
                      </a:r>
                      <a:endParaRPr lang="en-GB" dirty="0"/>
                    </a:p>
                  </a:txBody>
                  <a:tcPr/>
                </a:tc>
                <a:tc>
                  <a:txBody>
                    <a:bodyPr/>
                    <a:lstStyle/>
                    <a:p>
                      <a:r>
                        <a:rPr lang="en-US" dirty="0"/>
                        <a:t>East of England</a:t>
                      </a:r>
                      <a:endParaRPr lang="en-GB" dirty="0"/>
                    </a:p>
                  </a:txBody>
                  <a:tcPr/>
                </a:tc>
                <a:tc>
                  <a:txBody>
                    <a:bodyPr/>
                    <a:lstStyle/>
                    <a:p>
                      <a:r>
                        <a:rPr lang="en-US" dirty="0"/>
                        <a:t>East of England</a:t>
                      </a:r>
                      <a:endParaRPr lang="en-GB" dirty="0"/>
                    </a:p>
                  </a:txBody>
                  <a:tcPr/>
                </a:tc>
                <a:extLst>
                  <a:ext uri="{0D108BD9-81ED-4DB2-BD59-A6C34878D82A}">
                    <a16:rowId xmlns:a16="http://schemas.microsoft.com/office/drawing/2014/main" val="3968956774"/>
                  </a:ext>
                </a:extLst>
              </a:tr>
              <a:tr h="264750">
                <a:tc>
                  <a:txBody>
                    <a:bodyPr/>
                    <a:lstStyle/>
                    <a:p>
                      <a:r>
                        <a:rPr lang="en-US" sz="1800" b="1" kern="1200" dirty="0">
                          <a:solidFill>
                            <a:schemeClr val="lt1"/>
                          </a:solidFill>
                          <a:latin typeface="+mn-lt"/>
                          <a:ea typeface="+mn-ea"/>
                          <a:cs typeface="+mn-cs"/>
                        </a:rPr>
                        <a:t>Local Authority of current address</a:t>
                      </a:r>
                      <a:endParaRPr lang="en-GB" sz="1800" b="1" kern="1200" dirty="0">
                        <a:solidFill>
                          <a:schemeClr val="lt1"/>
                        </a:solidFill>
                        <a:latin typeface="+mn-lt"/>
                        <a:ea typeface="+mn-ea"/>
                        <a:cs typeface="+mn-cs"/>
                      </a:endParaRPr>
                    </a:p>
                  </a:txBody>
                  <a:tcPr>
                    <a:solidFill>
                      <a:srgbClr val="702082"/>
                    </a:solidFill>
                  </a:tcPr>
                </a:tc>
                <a:tc>
                  <a:txBody>
                    <a:bodyPr/>
                    <a:lstStyle/>
                    <a:p>
                      <a:r>
                        <a:rPr lang="en-US" dirty="0"/>
                        <a:t>Colchester</a:t>
                      </a:r>
                      <a:endParaRPr lang="en-GB" dirty="0"/>
                    </a:p>
                  </a:txBody>
                  <a:tcPr/>
                </a:tc>
                <a:tc>
                  <a:txBody>
                    <a:bodyPr/>
                    <a:lstStyle/>
                    <a:p>
                      <a:r>
                        <a:rPr lang="en-US" dirty="0"/>
                        <a:t>Tendring</a:t>
                      </a:r>
                      <a:endParaRPr lang="en-GB" dirty="0"/>
                    </a:p>
                  </a:txBody>
                  <a:tcPr/>
                </a:tc>
                <a:tc>
                  <a:txBody>
                    <a:bodyPr/>
                    <a:lstStyle/>
                    <a:p>
                      <a:r>
                        <a:rPr lang="en-US" dirty="0"/>
                        <a:t>Tendring</a:t>
                      </a:r>
                      <a:endParaRPr lang="en-GB" dirty="0"/>
                    </a:p>
                  </a:txBody>
                  <a:tcPr/>
                </a:tc>
                <a:extLst>
                  <a:ext uri="{0D108BD9-81ED-4DB2-BD59-A6C34878D82A}">
                    <a16:rowId xmlns:a16="http://schemas.microsoft.com/office/drawing/2014/main" val="3655042711"/>
                  </a:ext>
                </a:extLst>
              </a:tr>
            </a:tbl>
          </a:graphicData>
        </a:graphic>
      </p:graphicFrame>
    </p:spTree>
    <p:extLst>
      <p:ext uri="{BB962C8B-B14F-4D97-AF65-F5344CB8AC3E}">
        <p14:creationId xmlns:p14="http://schemas.microsoft.com/office/powerpoint/2010/main" val="3135858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8123"/>
            <a:ext cx="9977271" cy="1195427"/>
          </a:xfrm>
        </p:spPr>
        <p:txBody>
          <a:bodyPr/>
          <a:lstStyle/>
          <a:p>
            <a:r>
              <a:rPr lang="en-GB" dirty="0"/>
              <a:t>4.3 Extra considerations for anonymising longitudinal data </a:t>
            </a:r>
          </a:p>
        </p:txBody>
      </p:sp>
      <p:sp>
        <p:nvSpPr>
          <p:cNvPr id="3" name="Text Placeholder 2"/>
          <p:cNvSpPr>
            <a:spLocks noGrp="1"/>
          </p:cNvSpPr>
          <p:nvPr>
            <p:ph type="body" sz="quarter" idx="13"/>
          </p:nvPr>
        </p:nvSpPr>
        <p:spPr>
          <a:xfrm>
            <a:off x="838200" y="1791968"/>
            <a:ext cx="9353550" cy="4581526"/>
          </a:xfrm>
        </p:spPr>
        <p:txBody>
          <a:bodyPr>
            <a:normAutofit/>
          </a:bodyPr>
          <a:lstStyle/>
          <a:p>
            <a:pPr>
              <a:lnSpc>
                <a:spcPct val="120000"/>
              </a:lnSpc>
            </a:pPr>
            <a:r>
              <a:rPr lang="en-GB" sz="1800" b="1" dirty="0"/>
              <a:t>Changes to individuals or household which can be linked to publically available information.</a:t>
            </a:r>
          </a:p>
          <a:p>
            <a:pPr lvl="1">
              <a:lnSpc>
                <a:spcPct val="120000"/>
              </a:lnSpc>
              <a:buFont typeface="Courier New" panose="02070309020205020404" pitchFamily="49" charset="0"/>
              <a:buChar char="o"/>
            </a:pPr>
            <a:r>
              <a:rPr lang="en-GB" sz="1800" dirty="0"/>
              <a:t>A change in household size or marital status may increase the risk of identification of a household or individual by linking to births, deaths, marriage, civil partnership and divorce registrations, which are publicly available.</a:t>
            </a:r>
          </a:p>
          <a:p>
            <a:pPr lvl="0">
              <a:lnSpc>
                <a:spcPct val="120000"/>
              </a:lnSpc>
            </a:pPr>
            <a:r>
              <a:rPr lang="en-GB" sz="1800" b="1" dirty="0"/>
              <a:t>Access to biomarkers overtime can easily create unique information. </a:t>
            </a:r>
          </a:p>
          <a:p>
            <a:pPr lvl="1">
              <a:lnSpc>
                <a:spcPct val="120000"/>
              </a:lnSpc>
              <a:buFont typeface="Courier New" panose="02070309020205020404" pitchFamily="49" charset="0"/>
              <a:buChar char="o"/>
            </a:pPr>
            <a:r>
              <a:rPr lang="en-GB" sz="1800" dirty="0"/>
              <a:t>A change in a respondent’s weight tracked over successive years could be identifying when used with other demographic details.</a:t>
            </a:r>
          </a:p>
          <a:p>
            <a:pPr lvl="1">
              <a:lnSpc>
                <a:spcPct val="120000"/>
              </a:lnSpc>
              <a:buFont typeface="Courier New" panose="02070309020205020404" pitchFamily="49" charset="0"/>
              <a:buChar char="o"/>
            </a:pPr>
            <a:r>
              <a:rPr lang="en-GB" sz="1800" dirty="0"/>
              <a:t>A change in cortisol between waves might indicate the respondent has a rare condition called Cushing Syndrome. This also has physical symptoms such as a rounded face and pink and purple marks.</a:t>
            </a:r>
          </a:p>
          <a:p>
            <a:pPr marL="0" indent="0">
              <a:lnSpc>
                <a:spcPct val="120000"/>
              </a:lnSpc>
              <a:buNone/>
            </a:pPr>
            <a:endParaRPr lang="en-GB" sz="1400" dirty="0"/>
          </a:p>
        </p:txBody>
      </p:sp>
      <p:sp>
        <p:nvSpPr>
          <p:cNvPr id="4" name="Slide Number Placeholder 3"/>
          <p:cNvSpPr>
            <a:spLocks noGrp="1"/>
          </p:cNvSpPr>
          <p:nvPr>
            <p:ph type="sldNum" sz="quarter" idx="12"/>
          </p:nvPr>
        </p:nvSpPr>
        <p:spPr/>
        <p:txBody>
          <a:bodyPr/>
          <a:lstStyle/>
          <a:p>
            <a:fld id="{016687C5-7511-7743-B429-3BDBE272F28B}" type="slidenum">
              <a:rPr lang="en-US" smtClean="0"/>
              <a:t>42</a:t>
            </a:fld>
            <a:endParaRPr lang="en-US" dirty="0"/>
          </a:p>
        </p:txBody>
      </p:sp>
    </p:spTree>
    <p:extLst>
      <p:ext uri="{BB962C8B-B14F-4D97-AF65-F5344CB8AC3E}">
        <p14:creationId xmlns:p14="http://schemas.microsoft.com/office/powerpoint/2010/main" val="2899538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55BC1-3729-9510-EEEC-0285A49DD5E8}"/>
              </a:ext>
            </a:extLst>
          </p:cNvPr>
          <p:cNvSpPr>
            <a:spLocks noGrp="1"/>
          </p:cNvSpPr>
          <p:nvPr>
            <p:ph type="title"/>
          </p:nvPr>
        </p:nvSpPr>
        <p:spPr/>
        <p:txBody>
          <a:bodyPr/>
          <a:lstStyle/>
          <a:p>
            <a:r>
              <a:rPr lang="en-GB" dirty="0"/>
              <a:t>4.3 Extra considerations for anonymising longitudinal data - Solutions </a:t>
            </a:r>
          </a:p>
        </p:txBody>
      </p:sp>
      <p:sp>
        <p:nvSpPr>
          <p:cNvPr id="3" name="Text Placeholder 2">
            <a:extLst>
              <a:ext uri="{FF2B5EF4-FFF2-40B4-BE49-F238E27FC236}">
                <a16:creationId xmlns:a16="http://schemas.microsoft.com/office/drawing/2014/main" id="{21ECCE2B-A5D4-830C-DF2C-BCDECFEB0729}"/>
              </a:ext>
            </a:extLst>
          </p:cNvPr>
          <p:cNvSpPr>
            <a:spLocks noGrp="1"/>
          </p:cNvSpPr>
          <p:nvPr>
            <p:ph type="body" sz="quarter" idx="13"/>
          </p:nvPr>
        </p:nvSpPr>
        <p:spPr/>
        <p:txBody>
          <a:bodyPr/>
          <a:lstStyle/>
          <a:p>
            <a:endParaRPr lang="en-GB" sz="2400" dirty="0"/>
          </a:p>
          <a:p>
            <a:r>
              <a:rPr lang="en-GB" sz="2400" dirty="0"/>
              <a:t>Remove the ability to link individuals or households across successive years.</a:t>
            </a:r>
          </a:p>
          <a:p>
            <a:r>
              <a:rPr lang="en-GB" sz="2400" dirty="0"/>
              <a:t>Higher level banding on demographic variables such as ages, marital status, socio-economic and relationship variables.</a:t>
            </a:r>
          </a:p>
          <a:p>
            <a:r>
              <a:rPr lang="en-GB" sz="2400" dirty="0"/>
              <a:t>Reducing the geo-reference variables available.</a:t>
            </a:r>
          </a:p>
          <a:p>
            <a:r>
              <a:rPr lang="en-GB" dirty="0"/>
              <a:t>A</a:t>
            </a:r>
            <a:r>
              <a:rPr lang="en-GB" sz="2400" dirty="0"/>
              <a:t>ccess restrictions.</a:t>
            </a:r>
          </a:p>
          <a:p>
            <a:endParaRPr lang="en-GB" dirty="0"/>
          </a:p>
        </p:txBody>
      </p:sp>
      <p:sp>
        <p:nvSpPr>
          <p:cNvPr id="4" name="Slide Number Placeholder 3">
            <a:extLst>
              <a:ext uri="{FF2B5EF4-FFF2-40B4-BE49-F238E27FC236}">
                <a16:creationId xmlns:a16="http://schemas.microsoft.com/office/drawing/2014/main" id="{9307E59A-4491-0D03-9D62-F6A9B6E61009}"/>
              </a:ext>
            </a:extLst>
          </p:cNvPr>
          <p:cNvSpPr>
            <a:spLocks noGrp="1"/>
          </p:cNvSpPr>
          <p:nvPr>
            <p:ph type="sldNum" sz="quarter" idx="12"/>
          </p:nvPr>
        </p:nvSpPr>
        <p:spPr/>
        <p:txBody>
          <a:bodyPr/>
          <a:lstStyle/>
          <a:p>
            <a:fld id="{016687C5-7511-7743-B429-3BDBE272F28B}" type="slidenum">
              <a:rPr lang="en-US" smtClean="0"/>
              <a:t>43</a:t>
            </a:fld>
            <a:endParaRPr lang="en-US" dirty="0"/>
          </a:p>
        </p:txBody>
      </p:sp>
    </p:spTree>
    <p:extLst>
      <p:ext uri="{BB962C8B-B14F-4D97-AF65-F5344CB8AC3E}">
        <p14:creationId xmlns:p14="http://schemas.microsoft.com/office/powerpoint/2010/main" val="3838219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8123"/>
            <a:ext cx="9977271" cy="721717"/>
          </a:xfrm>
        </p:spPr>
        <p:txBody>
          <a:bodyPr/>
          <a:lstStyle/>
          <a:p>
            <a:r>
              <a:rPr lang="en-GB" dirty="0"/>
              <a:t>4.4 Statistical Disclosure Control (SDC) </a:t>
            </a:r>
          </a:p>
        </p:txBody>
      </p:sp>
      <p:sp>
        <p:nvSpPr>
          <p:cNvPr id="3" name="Text Placeholder 2"/>
          <p:cNvSpPr>
            <a:spLocks noGrp="1"/>
          </p:cNvSpPr>
          <p:nvPr>
            <p:ph type="body" sz="quarter" idx="13"/>
          </p:nvPr>
        </p:nvSpPr>
        <p:spPr>
          <a:xfrm>
            <a:off x="838200" y="1414501"/>
            <a:ext cx="9439275" cy="4905376"/>
          </a:xfrm>
        </p:spPr>
        <p:txBody>
          <a:bodyPr>
            <a:noAutofit/>
          </a:bodyPr>
          <a:lstStyle/>
          <a:p>
            <a:pPr marL="0" indent="0">
              <a:lnSpc>
                <a:spcPct val="120000"/>
              </a:lnSpc>
              <a:buNone/>
            </a:pPr>
            <a:r>
              <a:rPr lang="en-GB" sz="1400" dirty="0"/>
              <a:t>Before addressing anonymisation techniques, a wider concept must be introduced: Statistical Disclosure Control. </a:t>
            </a:r>
            <a:br>
              <a:rPr lang="en-GB" sz="1400" dirty="0"/>
            </a:br>
            <a:br>
              <a:rPr lang="en-GB" sz="1400" dirty="0"/>
            </a:br>
            <a:r>
              <a:rPr lang="en-GB" sz="1400" dirty="0"/>
              <a:t>SDC is a comprehensive approach to data privacy that goes beyond the traditional anonymisation techniques and applies both before (Input SDC) and after data analysis (Output SDC). </a:t>
            </a:r>
            <a:br>
              <a:rPr lang="en-GB" sz="1400" dirty="0"/>
            </a:br>
            <a:br>
              <a:rPr lang="en-GB" sz="1400" dirty="0"/>
            </a:br>
            <a:r>
              <a:rPr lang="en-GB" sz="1400" b="1" dirty="0">
                <a:solidFill>
                  <a:schemeClr val="tx1"/>
                </a:solidFill>
              </a:rPr>
              <a:t>Input SDC </a:t>
            </a:r>
          </a:p>
          <a:p>
            <a:pPr>
              <a:lnSpc>
                <a:spcPct val="120000"/>
              </a:lnSpc>
            </a:pPr>
            <a:r>
              <a:rPr lang="en-GB" sz="1400" dirty="0"/>
              <a:t>Input SDC focuses on the raw individual-level data before any analysis or aggregation is performed. The goal is to modify the data at the individual level to prevent the identification of data subjects in a structured and most often machine-aided manner. Techniques are often categorized based on whether they modify the data through perturbation or use non-perturbative methods to ensure the privacy of individuals in the dataset.  </a:t>
            </a:r>
          </a:p>
          <a:p>
            <a:pPr>
              <a:lnSpc>
                <a:spcPct val="120000"/>
              </a:lnSpc>
            </a:pPr>
            <a:r>
              <a:rPr lang="en-GB" sz="1400" dirty="0"/>
              <a:t>Perturbative methods involve altering the actual data values in some way to prevent the identification of individuals, while striving to preserve the overall statistical properties of the data. These include noise addition, data swapping, the Post Randomization Method, and synthetic data generation.  </a:t>
            </a:r>
          </a:p>
          <a:p>
            <a:pPr>
              <a:lnSpc>
                <a:spcPct val="120000"/>
              </a:lnSpc>
            </a:pPr>
            <a:r>
              <a:rPr lang="en-GB" sz="1400" dirty="0"/>
              <a:t>The non-perturbative methods do not completely change the actual data values but reduce the detail to prevent the identification of individuals. These include the techniques we will discuss shortly in more details such as recoding, banding, top/bottom coding. </a:t>
            </a:r>
          </a:p>
          <a:p>
            <a:pPr>
              <a:lnSpc>
                <a:spcPct val="120000"/>
              </a:lnSpc>
            </a:pPr>
            <a:r>
              <a:rPr lang="en-GB" sz="1400" dirty="0"/>
              <a:t>Several freeware can be used for input SDC such as </a:t>
            </a:r>
            <a:r>
              <a:rPr lang="en-GB" sz="1400" u="sng" dirty="0">
                <a:hlinkClick r:id="rId3"/>
              </a:rPr>
              <a:t>sdcMicro</a:t>
            </a:r>
            <a:r>
              <a:rPr lang="en-GB" sz="1400" u="sng" dirty="0"/>
              <a:t>,</a:t>
            </a:r>
            <a:r>
              <a:rPr lang="en-GB" sz="1400" dirty="0"/>
              <a:t> and the </a:t>
            </a:r>
            <a:r>
              <a:rPr lang="en-GB" sz="1400" u="sng" dirty="0">
                <a:hlinkClick r:id="rId4"/>
              </a:rPr>
              <a:t>Amnesia Anonymization Tool. </a:t>
            </a:r>
            <a:endParaRPr lang="en-GB" sz="1400" dirty="0"/>
          </a:p>
        </p:txBody>
      </p:sp>
      <p:sp>
        <p:nvSpPr>
          <p:cNvPr id="4" name="Slide Number Placeholder 3"/>
          <p:cNvSpPr>
            <a:spLocks noGrp="1"/>
          </p:cNvSpPr>
          <p:nvPr>
            <p:ph type="sldNum" sz="quarter" idx="12"/>
          </p:nvPr>
        </p:nvSpPr>
        <p:spPr/>
        <p:txBody>
          <a:bodyPr/>
          <a:lstStyle/>
          <a:p>
            <a:fld id="{016687C5-7511-7743-B429-3BDBE272F28B}" type="slidenum">
              <a:rPr lang="en-US" smtClean="0"/>
              <a:t>44</a:t>
            </a:fld>
            <a:endParaRPr lang="en-US" dirty="0"/>
          </a:p>
        </p:txBody>
      </p:sp>
    </p:spTree>
    <p:extLst>
      <p:ext uri="{BB962C8B-B14F-4D97-AF65-F5344CB8AC3E}">
        <p14:creationId xmlns:p14="http://schemas.microsoft.com/office/powerpoint/2010/main" val="832447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8123"/>
            <a:ext cx="9977271" cy="1195427"/>
          </a:xfrm>
        </p:spPr>
        <p:txBody>
          <a:bodyPr/>
          <a:lstStyle/>
          <a:p>
            <a:r>
              <a:rPr lang="en-GB" dirty="0"/>
              <a:t>4.4 Statistical Disclosure Control (SDC)</a:t>
            </a:r>
          </a:p>
        </p:txBody>
      </p:sp>
      <p:sp>
        <p:nvSpPr>
          <p:cNvPr id="3" name="Text Placeholder 2"/>
          <p:cNvSpPr>
            <a:spLocks noGrp="1"/>
          </p:cNvSpPr>
          <p:nvPr>
            <p:ph type="body" sz="quarter" idx="13"/>
          </p:nvPr>
        </p:nvSpPr>
        <p:spPr>
          <a:xfrm>
            <a:off x="838200" y="2028825"/>
            <a:ext cx="8843682" cy="3585342"/>
          </a:xfrm>
        </p:spPr>
        <p:txBody>
          <a:bodyPr>
            <a:normAutofit fontScale="70000" lnSpcReduction="20000"/>
          </a:bodyPr>
          <a:lstStyle/>
          <a:p>
            <a:pPr marL="0" indent="0">
              <a:lnSpc>
                <a:spcPct val="120000"/>
              </a:lnSpc>
              <a:buNone/>
            </a:pPr>
            <a:r>
              <a:rPr lang="en-GB" b="1" dirty="0">
                <a:solidFill>
                  <a:schemeClr val="tx1"/>
                </a:solidFill>
              </a:rPr>
              <a:t>Output SDC</a:t>
            </a:r>
            <a:r>
              <a:rPr lang="en-GB" dirty="0">
                <a:solidFill>
                  <a:schemeClr val="tx1"/>
                </a:solidFill>
              </a:rPr>
              <a:t> </a:t>
            </a:r>
          </a:p>
          <a:p>
            <a:pPr marL="0" indent="0">
              <a:lnSpc>
                <a:spcPct val="120000"/>
              </a:lnSpc>
              <a:buNone/>
            </a:pPr>
            <a:r>
              <a:rPr lang="en-GB" dirty="0"/>
              <a:t>Output SDC focuses on modifying the data after it has been analysed or aggregated. Output SDC is particularly relevant when publishing findings or releasing aggregated statistics. It ensures that the published information does not reveal sensitive details about individuals/ data subjects. Techniques in Output SDC include:</a:t>
            </a:r>
            <a:br>
              <a:rPr lang="en-GB" dirty="0"/>
            </a:br>
            <a:endParaRPr lang="en-GB" dirty="0"/>
          </a:p>
          <a:p>
            <a:pPr lvl="1">
              <a:lnSpc>
                <a:spcPct val="120000"/>
              </a:lnSpc>
            </a:pPr>
            <a:r>
              <a:rPr lang="en-GB" dirty="0"/>
              <a:t>Table cell suppression: removing or modifying numbers in tabulated data that do not meet the SDC threshold.</a:t>
            </a:r>
          </a:p>
          <a:p>
            <a:pPr lvl="1">
              <a:lnSpc>
                <a:spcPct val="120000"/>
              </a:lnSpc>
            </a:pPr>
            <a:r>
              <a:rPr lang="en-GB" dirty="0"/>
              <a:t>Controlled rounding: adjusting figures in tabular data to prevent back-calculation to exact numbers.</a:t>
            </a:r>
          </a:p>
          <a:p>
            <a:pPr lvl="1">
              <a:lnSpc>
                <a:spcPct val="120000"/>
              </a:lnSpc>
            </a:pPr>
            <a:r>
              <a:rPr lang="en-GB" dirty="0"/>
              <a:t>Data swapping: similar to input SDC, but applied to aggregated data.</a:t>
            </a:r>
            <a:r>
              <a:rPr lang="en-GB" u="sng" dirty="0">
                <a:hlinkClick r:id="rId3"/>
              </a:rPr>
              <a:t> </a:t>
            </a:r>
            <a:endParaRPr lang="en-GB" dirty="0">
              <a:highlight>
                <a:srgbClr val="FFFF00"/>
              </a:highlight>
            </a:endParaRPr>
          </a:p>
        </p:txBody>
      </p:sp>
      <p:sp>
        <p:nvSpPr>
          <p:cNvPr id="4" name="Slide Number Placeholder 3"/>
          <p:cNvSpPr>
            <a:spLocks noGrp="1"/>
          </p:cNvSpPr>
          <p:nvPr>
            <p:ph type="sldNum" sz="quarter" idx="12"/>
          </p:nvPr>
        </p:nvSpPr>
        <p:spPr/>
        <p:txBody>
          <a:bodyPr/>
          <a:lstStyle/>
          <a:p>
            <a:fld id="{016687C5-7511-7743-B429-3BDBE272F28B}" type="slidenum">
              <a:rPr lang="en-US" smtClean="0"/>
              <a:t>45</a:t>
            </a:fld>
            <a:endParaRPr lang="en-US" dirty="0"/>
          </a:p>
        </p:txBody>
      </p:sp>
    </p:spTree>
    <p:extLst>
      <p:ext uri="{BB962C8B-B14F-4D97-AF65-F5344CB8AC3E}">
        <p14:creationId xmlns:p14="http://schemas.microsoft.com/office/powerpoint/2010/main" val="971986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4.5 Anonymisation techniques</a:t>
            </a:r>
          </a:p>
        </p:txBody>
      </p:sp>
      <p:sp>
        <p:nvSpPr>
          <p:cNvPr id="3" name="Text Placeholder 2"/>
          <p:cNvSpPr>
            <a:spLocks noGrp="1"/>
          </p:cNvSpPr>
          <p:nvPr>
            <p:ph type="body" sz="quarter" idx="13"/>
          </p:nvPr>
        </p:nvSpPr>
        <p:spPr>
          <a:xfrm>
            <a:off x="838200" y="1300480"/>
            <a:ext cx="9281160" cy="4472359"/>
          </a:xfrm>
        </p:spPr>
        <p:txBody>
          <a:bodyPr>
            <a:noAutofit/>
          </a:bodyPr>
          <a:lstStyle/>
          <a:p>
            <a:pPr marL="0" indent="0">
              <a:lnSpc>
                <a:spcPct val="120000"/>
              </a:lnSpc>
              <a:buNone/>
            </a:pPr>
            <a:r>
              <a:rPr lang="en-GB" sz="1800" dirty="0"/>
              <a:t>Once familiarised with the different types of identifiers present in quantitative data, one needs to decide on the best techniques to use to mitigate disclosure risk present in the data.  </a:t>
            </a:r>
          </a:p>
          <a:p>
            <a:pPr marL="0" indent="0">
              <a:lnSpc>
                <a:spcPct val="120000"/>
              </a:lnSpc>
              <a:buNone/>
            </a:pPr>
            <a:r>
              <a:rPr lang="en-GB" sz="1800" dirty="0"/>
              <a:t>Before going ahead and making changes to data, remember that any changes should be made alongside data-sharing plans. </a:t>
            </a:r>
          </a:p>
          <a:p>
            <a:pPr marL="0" indent="0">
              <a:lnSpc>
                <a:spcPct val="120000"/>
              </a:lnSpc>
              <a:buNone/>
            </a:pPr>
            <a:r>
              <a:rPr lang="en-GB" sz="1800" dirty="0"/>
              <a:t>Why? </a:t>
            </a:r>
          </a:p>
          <a:p>
            <a:pPr marL="0" indent="0">
              <a:lnSpc>
                <a:spcPct val="120000"/>
              </a:lnSpc>
              <a:buNone/>
            </a:pPr>
            <a:r>
              <a:rPr lang="en-GB" sz="1800" dirty="0"/>
              <a:t>Because future access will dictate the level of anonymisation needed and </a:t>
            </a:r>
            <a:r>
              <a:rPr lang="en-GB" sz="1800" b="1" dirty="0">
                <a:solidFill>
                  <a:schemeClr val="tx1"/>
                </a:solidFill>
              </a:rPr>
              <a:t>avoid under- or over-anonymisation is to be avoided</a:t>
            </a:r>
            <a:r>
              <a:rPr lang="en-GB" sz="1800" dirty="0"/>
              <a:t>. Consider how the data are going to be shared and the legal and ethical controls in place. This will influence the appropriate level of detail required to mitigate disclosure risk present in the data.</a:t>
            </a:r>
          </a:p>
          <a:p>
            <a:pPr>
              <a:lnSpc>
                <a:spcPct val="120000"/>
              </a:lnSpc>
            </a:pPr>
            <a:endParaRPr lang="en-GB" sz="1800" dirty="0"/>
          </a:p>
          <a:p>
            <a:pPr marL="0" indent="0">
              <a:lnSpc>
                <a:spcPct val="120000"/>
              </a:lnSpc>
              <a:buNone/>
            </a:pPr>
            <a:r>
              <a:rPr lang="en-GB" sz="1800" dirty="0"/>
              <a:t>The most common quantitative anonymisation methods used are:</a:t>
            </a:r>
            <a:br>
              <a:rPr lang="en-GB" sz="1800" dirty="0"/>
            </a:br>
            <a:br>
              <a:rPr lang="en-GB" sz="1800" dirty="0"/>
            </a:br>
            <a:r>
              <a:rPr lang="en-GB" sz="1800" dirty="0"/>
              <a:t>	a) </a:t>
            </a:r>
            <a:r>
              <a:rPr lang="en-GB" sz="1800" b="1" dirty="0">
                <a:solidFill>
                  <a:schemeClr val="tx1"/>
                </a:solidFill>
              </a:rPr>
              <a:t>recoding, </a:t>
            </a:r>
            <a:r>
              <a:rPr lang="en-GB" sz="1800" dirty="0"/>
              <a:t>b) </a:t>
            </a:r>
            <a:r>
              <a:rPr lang="en-GB" sz="1800" b="1" dirty="0">
                <a:solidFill>
                  <a:schemeClr val="tx1"/>
                </a:solidFill>
              </a:rPr>
              <a:t>banding, </a:t>
            </a:r>
            <a:r>
              <a:rPr lang="en-GB" sz="1800" dirty="0"/>
              <a:t>c) </a:t>
            </a:r>
            <a:r>
              <a:rPr lang="en-GB" sz="1800" b="1" dirty="0">
                <a:solidFill>
                  <a:schemeClr val="tx1"/>
                </a:solidFill>
              </a:rPr>
              <a:t>top/bottom coding, </a:t>
            </a:r>
            <a:r>
              <a:rPr lang="en-GB" sz="1800" dirty="0"/>
              <a:t>d) </a:t>
            </a:r>
            <a:r>
              <a:rPr lang="en-GB" sz="1800" b="1" dirty="0">
                <a:solidFill>
                  <a:schemeClr val="tx1"/>
                </a:solidFill>
              </a:rPr>
              <a:t>generalisation</a:t>
            </a:r>
            <a:r>
              <a:rPr lang="en-GB" sz="1800" dirty="0">
                <a:solidFill>
                  <a:srgbClr val="212322"/>
                </a:solidFill>
              </a:rPr>
              <a:t>.</a:t>
            </a:r>
            <a:r>
              <a:rPr lang="en-GB" sz="1800" dirty="0"/>
              <a:t> </a:t>
            </a:r>
          </a:p>
        </p:txBody>
      </p:sp>
      <p:sp>
        <p:nvSpPr>
          <p:cNvPr id="4" name="Slide Number Placeholder 3"/>
          <p:cNvSpPr>
            <a:spLocks noGrp="1"/>
          </p:cNvSpPr>
          <p:nvPr>
            <p:ph type="sldNum" sz="quarter" idx="12"/>
          </p:nvPr>
        </p:nvSpPr>
        <p:spPr/>
        <p:txBody>
          <a:bodyPr/>
          <a:lstStyle/>
          <a:p>
            <a:fld id="{016687C5-7511-7743-B429-3BDBE272F28B}" type="slidenum">
              <a:rPr lang="en-US" smtClean="0"/>
              <a:t>46</a:t>
            </a:fld>
            <a:endParaRPr lang="en-US" dirty="0"/>
          </a:p>
        </p:txBody>
      </p:sp>
    </p:spTree>
    <p:extLst>
      <p:ext uri="{BB962C8B-B14F-4D97-AF65-F5344CB8AC3E}">
        <p14:creationId xmlns:p14="http://schemas.microsoft.com/office/powerpoint/2010/main" val="30121317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4.5.1 Recoding or categorisation</a:t>
            </a:r>
          </a:p>
        </p:txBody>
      </p:sp>
      <p:sp>
        <p:nvSpPr>
          <p:cNvPr id="3" name="Text Placeholder 2"/>
          <p:cNvSpPr>
            <a:spLocks noGrp="1"/>
          </p:cNvSpPr>
          <p:nvPr>
            <p:ph type="body" sz="quarter" idx="13"/>
          </p:nvPr>
        </p:nvSpPr>
        <p:spPr/>
        <p:txBody>
          <a:bodyPr>
            <a:normAutofit/>
          </a:bodyPr>
          <a:lstStyle/>
          <a:p>
            <a:pPr marL="0" indent="0">
              <a:buNone/>
            </a:pPr>
            <a:r>
              <a:rPr lang="en-GB" dirty="0"/>
              <a:t>We use this method to reduce the number of distinct categories or values of a variable, thus reducing disclosure risk. </a:t>
            </a:r>
          </a:p>
          <a:p>
            <a:pPr marL="0" indent="0">
              <a:buNone/>
            </a:pPr>
            <a:endParaRPr lang="en-GB" dirty="0"/>
          </a:p>
          <a:p>
            <a:pPr marL="0" indent="0">
              <a:buNone/>
            </a:pPr>
            <a:r>
              <a:rPr lang="en-GB" dirty="0"/>
              <a:t>Example: </a:t>
            </a:r>
          </a:p>
          <a:p>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47</a:t>
            </a:fld>
            <a:endParaRPr lang="en-US" dirty="0"/>
          </a:p>
        </p:txBody>
      </p:sp>
      <p:graphicFrame>
        <p:nvGraphicFramePr>
          <p:cNvPr id="5" name="Table Placeholder 6">
            <a:extLst>
              <a:ext uri="{FF2B5EF4-FFF2-40B4-BE49-F238E27FC236}">
                <a16:creationId xmlns:a16="http://schemas.microsoft.com/office/drawing/2014/main" id="{4EFBF50F-1BC9-B2C3-828B-A54887AB3EAA}"/>
              </a:ext>
            </a:extLst>
          </p:cNvPr>
          <p:cNvGraphicFramePr>
            <a:graphicFrameLocks/>
          </p:cNvGraphicFramePr>
          <p:nvPr>
            <p:extLst>
              <p:ext uri="{D42A27DB-BD31-4B8C-83A1-F6EECF244321}">
                <p14:modId xmlns:p14="http://schemas.microsoft.com/office/powerpoint/2010/main" val="1597215602"/>
              </p:ext>
            </p:extLst>
          </p:nvPr>
        </p:nvGraphicFramePr>
        <p:xfrm>
          <a:off x="2735094" y="2786949"/>
          <a:ext cx="5504235" cy="3569401"/>
        </p:xfrm>
        <a:graphic>
          <a:graphicData uri="http://schemas.openxmlformats.org/drawingml/2006/table">
            <a:tbl>
              <a:tblPr firstRow="1" bandRow="1">
                <a:tableStyleId>{073A0DAA-6AF3-43AB-8588-CEC1D06C72B9}</a:tableStyleId>
              </a:tblPr>
              <a:tblGrid>
                <a:gridCol w="1834745">
                  <a:extLst>
                    <a:ext uri="{9D8B030D-6E8A-4147-A177-3AD203B41FA5}">
                      <a16:colId xmlns:a16="http://schemas.microsoft.com/office/drawing/2014/main" val="2615780367"/>
                    </a:ext>
                  </a:extLst>
                </a:gridCol>
                <a:gridCol w="1834745">
                  <a:extLst>
                    <a:ext uri="{9D8B030D-6E8A-4147-A177-3AD203B41FA5}">
                      <a16:colId xmlns:a16="http://schemas.microsoft.com/office/drawing/2014/main" val="2151541417"/>
                    </a:ext>
                  </a:extLst>
                </a:gridCol>
                <a:gridCol w="1834745">
                  <a:extLst>
                    <a:ext uri="{9D8B030D-6E8A-4147-A177-3AD203B41FA5}">
                      <a16:colId xmlns:a16="http://schemas.microsoft.com/office/drawing/2014/main" val="4043810376"/>
                    </a:ext>
                  </a:extLst>
                </a:gridCol>
              </a:tblGrid>
              <a:tr h="329668">
                <a:tc>
                  <a:txBody>
                    <a:bodyPr/>
                    <a:lstStyle/>
                    <a:p>
                      <a:r>
                        <a:rPr lang="en-GB" dirty="0"/>
                        <a:t>Ethnicity</a:t>
                      </a:r>
                    </a:p>
                  </a:txBody>
                  <a:tcPr/>
                </a:tc>
                <a:tc>
                  <a:txBody>
                    <a:bodyPr/>
                    <a:lstStyle/>
                    <a:p>
                      <a:endParaRPr lang="en-GB" dirty="0"/>
                    </a:p>
                  </a:txBody>
                  <a:tcPr>
                    <a:solidFill>
                      <a:schemeClr val="bg1"/>
                    </a:solidFill>
                  </a:tcPr>
                </a:tc>
                <a:tc>
                  <a:txBody>
                    <a:bodyPr/>
                    <a:lstStyle/>
                    <a:p>
                      <a:r>
                        <a:rPr lang="en-GB" dirty="0"/>
                        <a:t>Ethnicity</a:t>
                      </a:r>
                    </a:p>
                  </a:txBody>
                  <a:tcPr/>
                </a:tc>
                <a:extLst>
                  <a:ext uri="{0D108BD9-81ED-4DB2-BD59-A6C34878D82A}">
                    <a16:rowId xmlns:a16="http://schemas.microsoft.com/office/drawing/2014/main" val="2643699317"/>
                  </a:ext>
                </a:extLst>
              </a:tr>
              <a:tr h="569017">
                <a:tc>
                  <a:txBody>
                    <a:bodyPr/>
                    <a:lstStyle/>
                    <a:p>
                      <a:r>
                        <a:rPr lang="en-GB" dirty="0"/>
                        <a:t>Black (Caribbean)</a:t>
                      </a:r>
                    </a:p>
                  </a:txBody>
                  <a:tcPr/>
                </a:tc>
                <a:tc>
                  <a:txBody>
                    <a:bodyPr/>
                    <a:lstStyle/>
                    <a:p>
                      <a:endParaRPr lang="en-GB" dirty="0"/>
                    </a:p>
                  </a:txBody>
                  <a:tcPr>
                    <a:solidFill>
                      <a:schemeClr val="bg1"/>
                    </a:solidFill>
                  </a:tcPr>
                </a:tc>
                <a:tc>
                  <a:txBody>
                    <a:bodyPr/>
                    <a:lstStyle/>
                    <a:p>
                      <a:r>
                        <a:rPr lang="en-GB" dirty="0"/>
                        <a:t>Black</a:t>
                      </a:r>
                    </a:p>
                  </a:txBody>
                  <a:tcPr/>
                </a:tc>
                <a:extLst>
                  <a:ext uri="{0D108BD9-81ED-4DB2-BD59-A6C34878D82A}">
                    <a16:rowId xmlns:a16="http://schemas.microsoft.com/office/drawing/2014/main" val="2624292806"/>
                  </a:ext>
                </a:extLst>
              </a:tr>
              <a:tr h="329668">
                <a:tc>
                  <a:txBody>
                    <a:bodyPr/>
                    <a:lstStyle/>
                    <a:p>
                      <a:r>
                        <a:rPr lang="en-GB" dirty="0"/>
                        <a:t>White (Irish)</a:t>
                      </a:r>
                    </a:p>
                  </a:txBody>
                  <a:tcPr/>
                </a:tc>
                <a:tc>
                  <a:txBody>
                    <a:bodyPr/>
                    <a:lstStyle/>
                    <a:p>
                      <a:endParaRPr lang="en-GB" dirty="0"/>
                    </a:p>
                  </a:txBody>
                  <a:tcPr>
                    <a:solidFill>
                      <a:schemeClr val="bg1"/>
                    </a:solidFill>
                  </a:tcPr>
                </a:tc>
                <a:tc>
                  <a:txBody>
                    <a:bodyPr/>
                    <a:lstStyle/>
                    <a:p>
                      <a:r>
                        <a:rPr lang="en-GB" dirty="0"/>
                        <a:t>White</a:t>
                      </a:r>
                    </a:p>
                  </a:txBody>
                  <a:tcPr/>
                </a:tc>
                <a:extLst>
                  <a:ext uri="{0D108BD9-81ED-4DB2-BD59-A6C34878D82A}">
                    <a16:rowId xmlns:a16="http://schemas.microsoft.com/office/drawing/2014/main" val="2797362168"/>
                  </a:ext>
                </a:extLst>
              </a:tr>
              <a:tr h="460441">
                <a:tc>
                  <a:txBody>
                    <a:bodyPr/>
                    <a:lstStyle/>
                    <a:p>
                      <a:r>
                        <a:rPr lang="en-GB" dirty="0"/>
                        <a:t>Black (African)</a:t>
                      </a:r>
                    </a:p>
                  </a:txBody>
                  <a:tcPr/>
                </a:tc>
                <a:tc>
                  <a:txBody>
                    <a:bodyPr/>
                    <a:lstStyle/>
                    <a:p>
                      <a:endParaRPr lang="en-GB" dirty="0"/>
                    </a:p>
                  </a:txBody>
                  <a:tcPr>
                    <a:solidFill>
                      <a:schemeClr val="bg1"/>
                    </a:solidFill>
                  </a:tcPr>
                </a:tc>
                <a:tc>
                  <a:txBody>
                    <a:bodyPr/>
                    <a:lstStyle/>
                    <a:p>
                      <a:r>
                        <a:rPr lang="en-GB" dirty="0"/>
                        <a:t>Black</a:t>
                      </a:r>
                    </a:p>
                  </a:txBody>
                  <a:tcPr/>
                </a:tc>
                <a:extLst>
                  <a:ext uri="{0D108BD9-81ED-4DB2-BD59-A6C34878D82A}">
                    <a16:rowId xmlns:a16="http://schemas.microsoft.com/office/drawing/2014/main" val="3306709207"/>
                  </a:ext>
                </a:extLst>
              </a:tr>
              <a:tr h="329668">
                <a:tc>
                  <a:txBody>
                    <a:bodyPr/>
                    <a:lstStyle/>
                    <a:p>
                      <a:r>
                        <a:rPr lang="en-GB" dirty="0"/>
                        <a:t>Asian (Pakistani)</a:t>
                      </a:r>
                    </a:p>
                  </a:txBody>
                  <a:tcPr/>
                </a:tc>
                <a:tc>
                  <a:txBody>
                    <a:bodyPr/>
                    <a:lstStyle/>
                    <a:p>
                      <a:endParaRPr lang="en-GB" dirty="0"/>
                    </a:p>
                  </a:txBody>
                  <a:tcPr>
                    <a:solidFill>
                      <a:schemeClr val="bg1"/>
                    </a:solidFill>
                  </a:tcPr>
                </a:tc>
                <a:tc>
                  <a:txBody>
                    <a:bodyPr/>
                    <a:lstStyle/>
                    <a:p>
                      <a:r>
                        <a:rPr lang="en-GB" dirty="0"/>
                        <a:t>Asian</a:t>
                      </a:r>
                    </a:p>
                  </a:txBody>
                  <a:tcPr/>
                </a:tc>
                <a:extLst>
                  <a:ext uri="{0D108BD9-81ED-4DB2-BD59-A6C34878D82A}">
                    <a16:rowId xmlns:a16="http://schemas.microsoft.com/office/drawing/2014/main" val="3088751509"/>
                  </a:ext>
                </a:extLst>
              </a:tr>
              <a:tr h="329668">
                <a:tc>
                  <a:txBody>
                    <a:bodyPr/>
                    <a:lstStyle/>
                    <a:p>
                      <a:r>
                        <a:rPr lang="en-GB" dirty="0"/>
                        <a:t>White (Scottish)</a:t>
                      </a:r>
                    </a:p>
                  </a:txBody>
                  <a:tcPr/>
                </a:tc>
                <a:tc>
                  <a:txBody>
                    <a:bodyPr/>
                    <a:lstStyle/>
                    <a:p>
                      <a:endParaRPr lang="en-GB" dirty="0"/>
                    </a:p>
                  </a:txBody>
                  <a:tcPr>
                    <a:solidFill>
                      <a:schemeClr val="bg1"/>
                    </a:solidFill>
                  </a:tcPr>
                </a:tc>
                <a:tc>
                  <a:txBody>
                    <a:bodyPr/>
                    <a:lstStyle/>
                    <a:p>
                      <a:r>
                        <a:rPr lang="en-GB" dirty="0"/>
                        <a:t>White</a:t>
                      </a:r>
                    </a:p>
                  </a:txBody>
                  <a:tcPr/>
                </a:tc>
                <a:extLst>
                  <a:ext uri="{0D108BD9-81ED-4DB2-BD59-A6C34878D82A}">
                    <a16:rowId xmlns:a16="http://schemas.microsoft.com/office/drawing/2014/main" val="3885477847"/>
                  </a:ext>
                </a:extLst>
              </a:tr>
              <a:tr h="329668">
                <a:tc>
                  <a:txBody>
                    <a:bodyPr/>
                    <a:lstStyle/>
                    <a:p>
                      <a:r>
                        <a:rPr lang="en-GB" dirty="0"/>
                        <a:t>Black</a:t>
                      </a:r>
                    </a:p>
                  </a:txBody>
                  <a:tcPr/>
                </a:tc>
                <a:tc>
                  <a:txBody>
                    <a:bodyPr/>
                    <a:lstStyle/>
                    <a:p>
                      <a:endParaRPr lang="en-GB" dirty="0"/>
                    </a:p>
                  </a:txBody>
                  <a:tcPr>
                    <a:solidFill>
                      <a:schemeClr val="bg1"/>
                    </a:solidFill>
                  </a:tcPr>
                </a:tc>
                <a:tc>
                  <a:txBody>
                    <a:bodyPr/>
                    <a:lstStyle/>
                    <a:p>
                      <a:r>
                        <a:rPr lang="en-GB" dirty="0"/>
                        <a:t>Black</a:t>
                      </a:r>
                    </a:p>
                  </a:txBody>
                  <a:tcPr/>
                </a:tc>
                <a:extLst>
                  <a:ext uri="{0D108BD9-81ED-4DB2-BD59-A6C34878D82A}">
                    <a16:rowId xmlns:a16="http://schemas.microsoft.com/office/drawing/2014/main" val="4184968257"/>
                  </a:ext>
                </a:extLst>
              </a:tr>
              <a:tr h="329668">
                <a:tc>
                  <a:txBody>
                    <a:bodyPr/>
                    <a:lstStyle/>
                    <a:p>
                      <a:r>
                        <a:rPr lang="en-GB" dirty="0"/>
                        <a:t>White</a:t>
                      </a:r>
                    </a:p>
                  </a:txBody>
                  <a:tcPr/>
                </a:tc>
                <a:tc>
                  <a:txBody>
                    <a:bodyPr/>
                    <a:lstStyle/>
                    <a:p>
                      <a:endParaRPr lang="en-GB" dirty="0"/>
                    </a:p>
                  </a:txBody>
                  <a:tcPr>
                    <a:solidFill>
                      <a:schemeClr val="bg1"/>
                    </a:solidFill>
                  </a:tcPr>
                </a:tc>
                <a:tc>
                  <a:txBody>
                    <a:bodyPr/>
                    <a:lstStyle/>
                    <a:p>
                      <a:r>
                        <a:rPr lang="en-GB" dirty="0"/>
                        <a:t>White</a:t>
                      </a:r>
                    </a:p>
                  </a:txBody>
                  <a:tcPr/>
                </a:tc>
                <a:extLst>
                  <a:ext uri="{0D108BD9-81ED-4DB2-BD59-A6C34878D82A}">
                    <a16:rowId xmlns:a16="http://schemas.microsoft.com/office/drawing/2014/main" val="3381316618"/>
                  </a:ext>
                </a:extLst>
              </a:tr>
            </a:tbl>
          </a:graphicData>
        </a:graphic>
      </p:graphicFrame>
      <p:sp>
        <p:nvSpPr>
          <p:cNvPr id="6" name="Arrow: Right 5" descr="Arrow pointing right">
            <a:extLst>
              <a:ext uri="{FF2B5EF4-FFF2-40B4-BE49-F238E27FC236}">
                <a16:creationId xmlns:a16="http://schemas.microsoft.com/office/drawing/2014/main" id="{7741B3AD-BCEB-2965-D1E9-E563F95C2B07}"/>
              </a:ext>
            </a:extLst>
          </p:cNvPr>
          <p:cNvSpPr/>
          <p:nvPr/>
        </p:nvSpPr>
        <p:spPr>
          <a:xfrm>
            <a:off x="4792494" y="4117600"/>
            <a:ext cx="1303506" cy="484632"/>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319745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4.5.2 Banding or binning</a:t>
            </a:r>
          </a:p>
        </p:txBody>
      </p:sp>
      <p:sp>
        <p:nvSpPr>
          <p:cNvPr id="3" name="Text Placeholder 2"/>
          <p:cNvSpPr>
            <a:spLocks noGrp="1"/>
          </p:cNvSpPr>
          <p:nvPr>
            <p:ph type="body" sz="quarter" idx="13"/>
          </p:nvPr>
        </p:nvSpPr>
        <p:spPr>
          <a:xfrm>
            <a:off x="838200" y="1303506"/>
            <a:ext cx="8843682" cy="4310661"/>
          </a:xfrm>
        </p:spPr>
        <p:txBody>
          <a:bodyPr>
            <a:normAutofit/>
          </a:bodyPr>
          <a:lstStyle/>
          <a:p>
            <a:pPr marL="0" indent="0">
              <a:buNone/>
            </a:pPr>
            <a:r>
              <a:rPr lang="en-GB" sz="2400" dirty="0"/>
              <a:t>Banding, also known as binning or grouping, is an effective anonymisation technique commonly applied to continuous variables like age or income. It involves categorising these variables into broader ranges or bands.</a:t>
            </a:r>
            <a:r>
              <a:rPr lang="en-GB" dirty="0"/>
              <a:t> </a:t>
            </a:r>
          </a:p>
          <a:p>
            <a:pPr marL="0" indent="0">
              <a:buNone/>
            </a:pPr>
            <a:endParaRPr lang="en-GB" dirty="0"/>
          </a:p>
          <a:p>
            <a:pPr marL="0" indent="0">
              <a:buNone/>
            </a:pPr>
            <a:r>
              <a:rPr lang="en-GB" dirty="0"/>
              <a:t>Example: </a:t>
            </a:r>
          </a:p>
          <a:p>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48</a:t>
            </a:fld>
            <a:endParaRPr lang="en-US" dirty="0"/>
          </a:p>
        </p:txBody>
      </p:sp>
      <p:graphicFrame>
        <p:nvGraphicFramePr>
          <p:cNvPr id="5" name="Table Placeholder 6">
            <a:extLst>
              <a:ext uri="{FF2B5EF4-FFF2-40B4-BE49-F238E27FC236}">
                <a16:creationId xmlns:a16="http://schemas.microsoft.com/office/drawing/2014/main" id="{4EFBF50F-1BC9-B2C3-828B-A54887AB3EAA}"/>
              </a:ext>
            </a:extLst>
          </p:cNvPr>
          <p:cNvGraphicFramePr>
            <a:graphicFrameLocks/>
          </p:cNvGraphicFramePr>
          <p:nvPr>
            <p:extLst>
              <p:ext uri="{D42A27DB-BD31-4B8C-83A1-F6EECF244321}">
                <p14:modId xmlns:p14="http://schemas.microsoft.com/office/powerpoint/2010/main" val="2572313817"/>
              </p:ext>
            </p:extLst>
          </p:nvPr>
        </p:nvGraphicFramePr>
        <p:xfrm>
          <a:off x="2735094" y="3299116"/>
          <a:ext cx="5766879" cy="3020761"/>
        </p:xfrm>
        <a:graphic>
          <a:graphicData uri="http://schemas.openxmlformats.org/drawingml/2006/table">
            <a:tbl>
              <a:tblPr firstRow="1" bandRow="1">
                <a:tableStyleId>{073A0DAA-6AF3-43AB-8588-CEC1D06C72B9}</a:tableStyleId>
              </a:tblPr>
              <a:tblGrid>
                <a:gridCol w="1922293">
                  <a:extLst>
                    <a:ext uri="{9D8B030D-6E8A-4147-A177-3AD203B41FA5}">
                      <a16:colId xmlns:a16="http://schemas.microsoft.com/office/drawing/2014/main" val="2615780367"/>
                    </a:ext>
                  </a:extLst>
                </a:gridCol>
                <a:gridCol w="1922293">
                  <a:extLst>
                    <a:ext uri="{9D8B030D-6E8A-4147-A177-3AD203B41FA5}">
                      <a16:colId xmlns:a16="http://schemas.microsoft.com/office/drawing/2014/main" val="2151541417"/>
                    </a:ext>
                  </a:extLst>
                </a:gridCol>
                <a:gridCol w="1922293">
                  <a:extLst>
                    <a:ext uri="{9D8B030D-6E8A-4147-A177-3AD203B41FA5}">
                      <a16:colId xmlns:a16="http://schemas.microsoft.com/office/drawing/2014/main" val="4043810376"/>
                    </a:ext>
                  </a:extLst>
                </a:gridCol>
              </a:tblGrid>
              <a:tr h="329668">
                <a:tc>
                  <a:txBody>
                    <a:bodyPr/>
                    <a:lstStyle/>
                    <a:p>
                      <a:r>
                        <a:rPr lang="en-GB" dirty="0"/>
                        <a:t>Income (£)</a:t>
                      </a:r>
                    </a:p>
                  </a:txBody>
                  <a:tcPr/>
                </a:tc>
                <a:tc>
                  <a:txBody>
                    <a:bodyPr/>
                    <a:lstStyle/>
                    <a:p>
                      <a:endParaRPr lang="en-GB" dirty="0"/>
                    </a:p>
                  </a:txBody>
                  <a:tcPr>
                    <a:solidFill>
                      <a:schemeClr val="bg1"/>
                    </a:solidFill>
                  </a:tcPr>
                </a:tc>
                <a:tc>
                  <a:txBody>
                    <a:bodyPr/>
                    <a:lstStyle/>
                    <a:p>
                      <a:r>
                        <a:rPr lang="en-GB" dirty="0"/>
                        <a:t>Income (£)</a:t>
                      </a:r>
                    </a:p>
                  </a:txBody>
                  <a:tcPr/>
                </a:tc>
                <a:extLst>
                  <a:ext uri="{0D108BD9-81ED-4DB2-BD59-A6C34878D82A}">
                    <a16:rowId xmlns:a16="http://schemas.microsoft.com/office/drawing/2014/main" val="2643699317"/>
                  </a:ext>
                </a:extLst>
              </a:tr>
              <a:tr h="329668">
                <a:tc>
                  <a:txBody>
                    <a:bodyPr/>
                    <a:lstStyle/>
                    <a:p>
                      <a:r>
                        <a:rPr lang="en-GB" dirty="0"/>
                        <a:t>88,599</a:t>
                      </a:r>
                    </a:p>
                  </a:txBody>
                  <a:tcPr/>
                </a:tc>
                <a:tc>
                  <a:txBody>
                    <a:bodyPr/>
                    <a:lstStyle/>
                    <a:p>
                      <a:endParaRPr lang="en-GB" dirty="0"/>
                    </a:p>
                  </a:txBody>
                  <a:tcPr>
                    <a:solidFill>
                      <a:schemeClr val="bg1"/>
                    </a:solidFill>
                  </a:tcPr>
                </a:tc>
                <a:tc>
                  <a:txBody>
                    <a:bodyPr/>
                    <a:lstStyle/>
                    <a:p>
                      <a:r>
                        <a:rPr lang="en-GB" dirty="0"/>
                        <a:t>75,000 – 99,000</a:t>
                      </a:r>
                    </a:p>
                  </a:txBody>
                  <a:tcPr/>
                </a:tc>
                <a:extLst>
                  <a:ext uri="{0D108BD9-81ED-4DB2-BD59-A6C34878D82A}">
                    <a16:rowId xmlns:a16="http://schemas.microsoft.com/office/drawing/2014/main" val="2797362168"/>
                  </a:ext>
                </a:extLst>
              </a:tr>
              <a:tr h="460441">
                <a:tc>
                  <a:txBody>
                    <a:bodyPr/>
                    <a:lstStyle/>
                    <a:p>
                      <a:r>
                        <a:rPr lang="en-GB" dirty="0"/>
                        <a:t>21,478</a:t>
                      </a:r>
                    </a:p>
                  </a:txBody>
                  <a:tcPr/>
                </a:tc>
                <a:tc>
                  <a:txBody>
                    <a:bodyPr/>
                    <a:lstStyle/>
                    <a:p>
                      <a:endParaRPr lang="en-GB" dirty="0"/>
                    </a:p>
                  </a:txBody>
                  <a:tcPr>
                    <a:solidFill>
                      <a:schemeClr val="bg1"/>
                    </a:solidFill>
                  </a:tcPr>
                </a:tc>
                <a:tc>
                  <a:txBody>
                    <a:bodyPr/>
                    <a:lstStyle/>
                    <a:p>
                      <a:r>
                        <a:rPr lang="en-GB" dirty="0"/>
                        <a:t>10,000 – 24,999</a:t>
                      </a:r>
                    </a:p>
                  </a:txBody>
                  <a:tcPr/>
                </a:tc>
                <a:extLst>
                  <a:ext uri="{0D108BD9-81ED-4DB2-BD59-A6C34878D82A}">
                    <a16:rowId xmlns:a16="http://schemas.microsoft.com/office/drawing/2014/main" val="3306709207"/>
                  </a:ext>
                </a:extLst>
              </a:tr>
              <a:tr h="329668">
                <a:tc>
                  <a:txBody>
                    <a:bodyPr/>
                    <a:lstStyle/>
                    <a:p>
                      <a:r>
                        <a:rPr lang="en-GB" dirty="0"/>
                        <a:t>9,996</a:t>
                      </a:r>
                    </a:p>
                  </a:txBody>
                  <a:tcPr/>
                </a:tc>
                <a:tc>
                  <a:txBody>
                    <a:bodyPr/>
                    <a:lstStyle/>
                    <a:p>
                      <a:endParaRPr lang="en-GB" dirty="0"/>
                    </a:p>
                  </a:txBody>
                  <a:tcPr>
                    <a:solidFill>
                      <a:schemeClr val="bg1"/>
                    </a:solidFill>
                  </a:tcPr>
                </a:tc>
                <a:tc>
                  <a:txBody>
                    <a:bodyPr/>
                    <a:lstStyle/>
                    <a:p>
                      <a:r>
                        <a:rPr lang="en-GB" dirty="0"/>
                        <a:t>Less than 9,999</a:t>
                      </a:r>
                    </a:p>
                  </a:txBody>
                  <a:tcPr/>
                </a:tc>
                <a:extLst>
                  <a:ext uri="{0D108BD9-81ED-4DB2-BD59-A6C34878D82A}">
                    <a16:rowId xmlns:a16="http://schemas.microsoft.com/office/drawing/2014/main" val="3088751509"/>
                  </a:ext>
                </a:extLst>
              </a:tr>
              <a:tr h="329668">
                <a:tc>
                  <a:txBody>
                    <a:bodyPr/>
                    <a:lstStyle/>
                    <a:p>
                      <a:r>
                        <a:rPr lang="en-GB" dirty="0"/>
                        <a:t>51,299</a:t>
                      </a:r>
                    </a:p>
                  </a:txBody>
                  <a:tcPr/>
                </a:tc>
                <a:tc>
                  <a:txBody>
                    <a:bodyPr/>
                    <a:lstStyle/>
                    <a:p>
                      <a:endParaRPr lang="en-GB" dirty="0"/>
                    </a:p>
                  </a:txBody>
                  <a:tcPr>
                    <a:solidFill>
                      <a:schemeClr val="bg1"/>
                    </a:solidFill>
                  </a:tcPr>
                </a:tc>
                <a:tc>
                  <a:txBody>
                    <a:bodyPr/>
                    <a:lstStyle/>
                    <a:p>
                      <a:r>
                        <a:rPr lang="en-GB" dirty="0"/>
                        <a:t>50,000 – 74,999</a:t>
                      </a:r>
                    </a:p>
                  </a:txBody>
                  <a:tcPr/>
                </a:tc>
                <a:extLst>
                  <a:ext uri="{0D108BD9-81ED-4DB2-BD59-A6C34878D82A}">
                    <a16:rowId xmlns:a16="http://schemas.microsoft.com/office/drawing/2014/main" val="3885477847"/>
                  </a:ext>
                </a:extLst>
              </a:tr>
              <a:tr h="329668">
                <a:tc>
                  <a:txBody>
                    <a:bodyPr/>
                    <a:lstStyle/>
                    <a:p>
                      <a:r>
                        <a:rPr lang="en-GB" dirty="0"/>
                        <a:t>120,987</a:t>
                      </a:r>
                    </a:p>
                  </a:txBody>
                  <a:tcPr/>
                </a:tc>
                <a:tc>
                  <a:txBody>
                    <a:bodyPr/>
                    <a:lstStyle/>
                    <a:p>
                      <a:endParaRPr lang="en-GB" dirty="0"/>
                    </a:p>
                  </a:txBody>
                  <a:tcPr>
                    <a:solidFill>
                      <a:schemeClr val="bg1"/>
                    </a:solidFill>
                  </a:tcPr>
                </a:tc>
                <a:tc>
                  <a:txBody>
                    <a:bodyPr/>
                    <a:lstStyle/>
                    <a:p>
                      <a:r>
                        <a:rPr lang="en-GB" dirty="0"/>
                        <a:t>100,000 or more</a:t>
                      </a:r>
                    </a:p>
                  </a:txBody>
                  <a:tcPr/>
                </a:tc>
                <a:extLst>
                  <a:ext uri="{0D108BD9-81ED-4DB2-BD59-A6C34878D82A}">
                    <a16:rowId xmlns:a16="http://schemas.microsoft.com/office/drawing/2014/main" val="4184968257"/>
                  </a:ext>
                </a:extLst>
              </a:tr>
              <a:tr h="329668">
                <a:tc>
                  <a:txBody>
                    <a:bodyPr/>
                    <a:lstStyle/>
                    <a:p>
                      <a:r>
                        <a:rPr lang="en-GB" dirty="0"/>
                        <a:t>197,000</a:t>
                      </a:r>
                    </a:p>
                  </a:txBody>
                  <a:tcPr/>
                </a:tc>
                <a:tc>
                  <a:txBody>
                    <a:bodyPr/>
                    <a:lstStyle/>
                    <a:p>
                      <a:endParaRPr lang="en-GB" dirty="0"/>
                    </a:p>
                  </a:txBody>
                  <a:tcPr>
                    <a:solidFill>
                      <a:schemeClr val="bg1"/>
                    </a:solidFill>
                  </a:tcPr>
                </a:tc>
                <a:tc>
                  <a:txBody>
                    <a:bodyPr/>
                    <a:lstStyle/>
                    <a:p>
                      <a:r>
                        <a:rPr lang="en-GB" dirty="0"/>
                        <a:t>100,000 or more</a:t>
                      </a:r>
                    </a:p>
                  </a:txBody>
                  <a:tcPr/>
                </a:tc>
                <a:extLst>
                  <a:ext uri="{0D108BD9-81ED-4DB2-BD59-A6C34878D82A}">
                    <a16:rowId xmlns:a16="http://schemas.microsoft.com/office/drawing/2014/main" val="3381316618"/>
                  </a:ext>
                </a:extLst>
              </a:tr>
              <a:tr h="329668">
                <a:tc>
                  <a:txBody>
                    <a:bodyPr/>
                    <a:lstStyle/>
                    <a:p>
                      <a:r>
                        <a:rPr lang="en-GB" dirty="0"/>
                        <a:t>27,998</a:t>
                      </a:r>
                    </a:p>
                  </a:txBody>
                  <a:tcPr/>
                </a:tc>
                <a:tc>
                  <a:txBody>
                    <a:bodyPr/>
                    <a:lstStyle/>
                    <a:p>
                      <a:endParaRPr lang="en-GB" dirty="0"/>
                    </a:p>
                  </a:txBody>
                  <a:tcPr>
                    <a:solidFill>
                      <a:schemeClr val="bg1"/>
                    </a:solidFill>
                  </a:tcPr>
                </a:tc>
                <a:tc>
                  <a:txBody>
                    <a:bodyPr/>
                    <a:lstStyle/>
                    <a:p>
                      <a:r>
                        <a:rPr lang="en-GB" dirty="0"/>
                        <a:t>25,000 – 49,000</a:t>
                      </a:r>
                    </a:p>
                  </a:txBody>
                  <a:tcPr/>
                </a:tc>
                <a:extLst>
                  <a:ext uri="{0D108BD9-81ED-4DB2-BD59-A6C34878D82A}">
                    <a16:rowId xmlns:a16="http://schemas.microsoft.com/office/drawing/2014/main" val="1267819038"/>
                  </a:ext>
                </a:extLst>
              </a:tr>
            </a:tbl>
          </a:graphicData>
        </a:graphic>
      </p:graphicFrame>
      <p:sp>
        <p:nvSpPr>
          <p:cNvPr id="6" name="Arrow: Right 5" descr="Arrow pointing right">
            <a:extLst>
              <a:ext uri="{FF2B5EF4-FFF2-40B4-BE49-F238E27FC236}">
                <a16:creationId xmlns:a16="http://schemas.microsoft.com/office/drawing/2014/main" id="{7741B3AD-BCEB-2965-D1E9-E563F95C2B07}"/>
              </a:ext>
            </a:extLst>
          </p:cNvPr>
          <p:cNvSpPr/>
          <p:nvPr/>
        </p:nvSpPr>
        <p:spPr>
          <a:xfrm>
            <a:off x="4966780" y="4451323"/>
            <a:ext cx="1303506" cy="484632"/>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322940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4.5.3 Top/bottom coding</a:t>
            </a:r>
          </a:p>
        </p:txBody>
      </p:sp>
      <p:sp>
        <p:nvSpPr>
          <p:cNvPr id="3" name="Text Placeholder 2"/>
          <p:cNvSpPr>
            <a:spLocks noGrp="1"/>
          </p:cNvSpPr>
          <p:nvPr>
            <p:ph type="body" sz="quarter" idx="13"/>
          </p:nvPr>
        </p:nvSpPr>
        <p:spPr/>
        <p:txBody>
          <a:bodyPr>
            <a:normAutofit/>
          </a:bodyPr>
          <a:lstStyle/>
          <a:p>
            <a:pPr marL="0" indent="0">
              <a:buNone/>
            </a:pPr>
            <a:r>
              <a:rPr lang="en-GB" sz="2400" dirty="0"/>
              <a:t>By top/bottom coding, the goal is to reduce disclosure risk added by small counts in the tails of a distribution.</a:t>
            </a:r>
            <a:endParaRPr lang="en-GB" dirty="0"/>
          </a:p>
          <a:p>
            <a:pPr marL="0" indent="0">
              <a:buNone/>
            </a:pPr>
            <a:endParaRPr lang="en-GB" dirty="0"/>
          </a:p>
          <a:p>
            <a:pPr marL="0" indent="0">
              <a:buNone/>
            </a:pPr>
            <a:r>
              <a:rPr lang="en-GB" dirty="0"/>
              <a:t>Example: </a:t>
            </a:r>
          </a:p>
          <a:p>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49</a:t>
            </a:fld>
            <a:endParaRPr lang="en-US" dirty="0"/>
          </a:p>
        </p:txBody>
      </p:sp>
      <p:graphicFrame>
        <p:nvGraphicFramePr>
          <p:cNvPr id="5" name="Table Placeholder 6">
            <a:extLst>
              <a:ext uri="{FF2B5EF4-FFF2-40B4-BE49-F238E27FC236}">
                <a16:creationId xmlns:a16="http://schemas.microsoft.com/office/drawing/2014/main" id="{4EFBF50F-1BC9-B2C3-828B-A54887AB3EAA}"/>
              </a:ext>
            </a:extLst>
          </p:cNvPr>
          <p:cNvGraphicFramePr>
            <a:graphicFrameLocks/>
          </p:cNvGraphicFramePr>
          <p:nvPr>
            <p:extLst>
              <p:ext uri="{D42A27DB-BD31-4B8C-83A1-F6EECF244321}">
                <p14:modId xmlns:p14="http://schemas.microsoft.com/office/powerpoint/2010/main" val="641371753"/>
              </p:ext>
            </p:extLst>
          </p:nvPr>
        </p:nvGraphicFramePr>
        <p:xfrm>
          <a:off x="2735094" y="2786949"/>
          <a:ext cx="5504235" cy="3224018"/>
        </p:xfrm>
        <a:graphic>
          <a:graphicData uri="http://schemas.openxmlformats.org/drawingml/2006/table">
            <a:tbl>
              <a:tblPr firstRow="1" bandRow="1">
                <a:tableStyleId>{073A0DAA-6AF3-43AB-8588-CEC1D06C72B9}</a:tableStyleId>
              </a:tblPr>
              <a:tblGrid>
                <a:gridCol w="1834745">
                  <a:extLst>
                    <a:ext uri="{9D8B030D-6E8A-4147-A177-3AD203B41FA5}">
                      <a16:colId xmlns:a16="http://schemas.microsoft.com/office/drawing/2014/main" val="2615780367"/>
                    </a:ext>
                  </a:extLst>
                </a:gridCol>
                <a:gridCol w="1834745">
                  <a:extLst>
                    <a:ext uri="{9D8B030D-6E8A-4147-A177-3AD203B41FA5}">
                      <a16:colId xmlns:a16="http://schemas.microsoft.com/office/drawing/2014/main" val="2151541417"/>
                    </a:ext>
                  </a:extLst>
                </a:gridCol>
                <a:gridCol w="1834745">
                  <a:extLst>
                    <a:ext uri="{9D8B030D-6E8A-4147-A177-3AD203B41FA5}">
                      <a16:colId xmlns:a16="http://schemas.microsoft.com/office/drawing/2014/main" val="4043810376"/>
                    </a:ext>
                  </a:extLst>
                </a:gridCol>
              </a:tblGrid>
              <a:tr h="329668">
                <a:tc>
                  <a:txBody>
                    <a:bodyPr/>
                    <a:lstStyle/>
                    <a:p>
                      <a:r>
                        <a:rPr lang="en-GB" dirty="0"/>
                        <a:t>Age</a:t>
                      </a:r>
                    </a:p>
                  </a:txBody>
                  <a:tcPr/>
                </a:tc>
                <a:tc>
                  <a:txBody>
                    <a:bodyPr/>
                    <a:lstStyle/>
                    <a:p>
                      <a:endParaRPr lang="en-GB" dirty="0"/>
                    </a:p>
                  </a:txBody>
                  <a:tcPr>
                    <a:solidFill>
                      <a:schemeClr val="bg1"/>
                    </a:solidFill>
                  </a:tcPr>
                </a:tc>
                <a:tc>
                  <a:txBody>
                    <a:bodyPr/>
                    <a:lstStyle/>
                    <a:p>
                      <a:r>
                        <a:rPr lang="en-GB" dirty="0"/>
                        <a:t>Age</a:t>
                      </a:r>
                    </a:p>
                  </a:txBody>
                  <a:tcPr/>
                </a:tc>
                <a:extLst>
                  <a:ext uri="{0D108BD9-81ED-4DB2-BD59-A6C34878D82A}">
                    <a16:rowId xmlns:a16="http://schemas.microsoft.com/office/drawing/2014/main" val="2643699317"/>
                  </a:ext>
                </a:extLst>
              </a:tr>
              <a:tr h="569017">
                <a:tc>
                  <a:txBody>
                    <a:bodyPr/>
                    <a:lstStyle/>
                    <a:p>
                      <a:r>
                        <a:rPr lang="en-GB" dirty="0"/>
                        <a:t>27</a:t>
                      </a:r>
                    </a:p>
                  </a:txBody>
                  <a:tcPr/>
                </a:tc>
                <a:tc>
                  <a:txBody>
                    <a:bodyPr/>
                    <a:lstStyle/>
                    <a:p>
                      <a:endParaRPr lang="en-GB" dirty="0"/>
                    </a:p>
                  </a:txBody>
                  <a:tcPr>
                    <a:solidFill>
                      <a:schemeClr val="bg1"/>
                    </a:solidFill>
                  </a:tcPr>
                </a:tc>
                <a:tc>
                  <a:txBody>
                    <a:bodyPr/>
                    <a:lstStyle/>
                    <a:p>
                      <a:r>
                        <a:rPr lang="en-GB" dirty="0"/>
                        <a:t>27</a:t>
                      </a:r>
                    </a:p>
                  </a:txBody>
                  <a:tcPr/>
                </a:tc>
                <a:extLst>
                  <a:ext uri="{0D108BD9-81ED-4DB2-BD59-A6C34878D82A}">
                    <a16:rowId xmlns:a16="http://schemas.microsoft.com/office/drawing/2014/main" val="2624292806"/>
                  </a:ext>
                </a:extLst>
              </a:tr>
              <a:tr h="329668">
                <a:tc>
                  <a:txBody>
                    <a:bodyPr/>
                    <a:lstStyle/>
                    <a:p>
                      <a:r>
                        <a:rPr lang="en-GB" dirty="0"/>
                        <a:t>118</a:t>
                      </a:r>
                    </a:p>
                  </a:txBody>
                  <a:tcPr/>
                </a:tc>
                <a:tc>
                  <a:txBody>
                    <a:bodyPr/>
                    <a:lstStyle/>
                    <a:p>
                      <a:endParaRPr lang="en-GB" dirty="0"/>
                    </a:p>
                  </a:txBody>
                  <a:tcPr>
                    <a:solidFill>
                      <a:schemeClr val="bg1"/>
                    </a:solidFill>
                  </a:tcPr>
                </a:tc>
                <a:tc>
                  <a:txBody>
                    <a:bodyPr/>
                    <a:lstStyle/>
                    <a:p>
                      <a:r>
                        <a:rPr lang="en-GB" dirty="0"/>
                        <a:t>80+</a:t>
                      </a:r>
                    </a:p>
                  </a:txBody>
                  <a:tcPr/>
                </a:tc>
                <a:extLst>
                  <a:ext uri="{0D108BD9-81ED-4DB2-BD59-A6C34878D82A}">
                    <a16:rowId xmlns:a16="http://schemas.microsoft.com/office/drawing/2014/main" val="2797362168"/>
                  </a:ext>
                </a:extLst>
              </a:tr>
              <a:tr h="460441">
                <a:tc>
                  <a:txBody>
                    <a:bodyPr/>
                    <a:lstStyle/>
                    <a:p>
                      <a:r>
                        <a:rPr lang="en-GB" dirty="0"/>
                        <a:t>89</a:t>
                      </a:r>
                    </a:p>
                  </a:txBody>
                  <a:tcPr/>
                </a:tc>
                <a:tc>
                  <a:txBody>
                    <a:bodyPr/>
                    <a:lstStyle/>
                    <a:p>
                      <a:endParaRPr lang="en-GB" dirty="0"/>
                    </a:p>
                  </a:txBody>
                  <a:tcPr>
                    <a:solidFill>
                      <a:schemeClr val="bg1"/>
                    </a:solidFill>
                  </a:tcPr>
                </a:tc>
                <a:tc>
                  <a:txBody>
                    <a:bodyPr/>
                    <a:lstStyle/>
                    <a:p>
                      <a:r>
                        <a:rPr lang="en-GB" dirty="0"/>
                        <a:t>80+</a:t>
                      </a:r>
                    </a:p>
                  </a:txBody>
                  <a:tcPr/>
                </a:tc>
                <a:extLst>
                  <a:ext uri="{0D108BD9-81ED-4DB2-BD59-A6C34878D82A}">
                    <a16:rowId xmlns:a16="http://schemas.microsoft.com/office/drawing/2014/main" val="3306709207"/>
                  </a:ext>
                </a:extLst>
              </a:tr>
              <a:tr h="329668">
                <a:tc>
                  <a:txBody>
                    <a:bodyPr/>
                    <a:lstStyle/>
                    <a:p>
                      <a:r>
                        <a:rPr lang="en-GB" dirty="0"/>
                        <a:t>56</a:t>
                      </a:r>
                    </a:p>
                  </a:txBody>
                  <a:tcPr/>
                </a:tc>
                <a:tc>
                  <a:txBody>
                    <a:bodyPr/>
                    <a:lstStyle/>
                    <a:p>
                      <a:endParaRPr lang="en-GB" dirty="0"/>
                    </a:p>
                  </a:txBody>
                  <a:tcPr>
                    <a:solidFill>
                      <a:schemeClr val="bg1"/>
                    </a:solidFill>
                  </a:tcPr>
                </a:tc>
                <a:tc>
                  <a:txBody>
                    <a:bodyPr/>
                    <a:lstStyle/>
                    <a:p>
                      <a:r>
                        <a:rPr lang="en-GB" dirty="0"/>
                        <a:t>56</a:t>
                      </a:r>
                    </a:p>
                  </a:txBody>
                  <a:tcPr/>
                </a:tc>
                <a:extLst>
                  <a:ext uri="{0D108BD9-81ED-4DB2-BD59-A6C34878D82A}">
                    <a16:rowId xmlns:a16="http://schemas.microsoft.com/office/drawing/2014/main" val="3088751509"/>
                  </a:ext>
                </a:extLst>
              </a:tr>
              <a:tr h="329668">
                <a:tc>
                  <a:txBody>
                    <a:bodyPr/>
                    <a:lstStyle/>
                    <a:p>
                      <a:r>
                        <a:rPr lang="en-GB" dirty="0"/>
                        <a:t>48</a:t>
                      </a:r>
                    </a:p>
                  </a:txBody>
                  <a:tcPr/>
                </a:tc>
                <a:tc>
                  <a:txBody>
                    <a:bodyPr/>
                    <a:lstStyle/>
                    <a:p>
                      <a:endParaRPr lang="en-GB" dirty="0"/>
                    </a:p>
                  </a:txBody>
                  <a:tcPr>
                    <a:solidFill>
                      <a:schemeClr val="bg1"/>
                    </a:solidFill>
                  </a:tcPr>
                </a:tc>
                <a:tc>
                  <a:txBody>
                    <a:bodyPr/>
                    <a:lstStyle/>
                    <a:p>
                      <a:r>
                        <a:rPr lang="en-GB" dirty="0"/>
                        <a:t>48</a:t>
                      </a:r>
                    </a:p>
                  </a:txBody>
                  <a:tcPr/>
                </a:tc>
                <a:extLst>
                  <a:ext uri="{0D108BD9-81ED-4DB2-BD59-A6C34878D82A}">
                    <a16:rowId xmlns:a16="http://schemas.microsoft.com/office/drawing/2014/main" val="3885477847"/>
                  </a:ext>
                </a:extLst>
              </a:tr>
              <a:tr h="329668">
                <a:tc>
                  <a:txBody>
                    <a:bodyPr/>
                    <a:lstStyle/>
                    <a:p>
                      <a:r>
                        <a:rPr lang="en-GB" dirty="0"/>
                        <a:t>31</a:t>
                      </a:r>
                    </a:p>
                  </a:txBody>
                  <a:tcPr/>
                </a:tc>
                <a:tc>
                  <a:txBody>
                    <a:bodyPr/>
                    <a:lstStyle/>
                    <a:p>
                      <a:endParaRPr lang="en-GB" dirty="0"/>
                    </a:p>
                  </a:txBody>
                  <a:tcPr>
                    <a:solidFill>
                      <a:schemeClr val="bg1"/>
                    </a:solidFill>
                  </a:tcPr>
                </a:tc>
                <a:tc>
                  <a:txBody>
                    <a:bodyPr/>
                    <a:lstStyle/>
                    <a:p>
                      <a:r>
                        <a:rPr lang="en-GB" dirty="0"/>
                        <a:t>31</a:t>
                      </a:r>
                    </a:p>
                  </a:txBody>
                  <a:tcPr/>
                </a:tc>
                <a:extLst>
                  <a:ext uri="{0D108BD9-81ED-4DB2-BD59-A6C34878D82A}">
                    <a16:rowId xmlns:a16="http://schemas.microsoft.com/office/drawing/2014/main" val="4184968257"/>
                  </a:ext>
                </a:extLst>
              </a:tr>
              <a:tr h="329668">
                <a:tc>
                  <a:txBody>
                    <a:bodyPr/>
                    <a:lstStyle/>
                    <a:p>
                      <a:r>
                        <a:rPr lang="en-GB" dirty="0"/>
                        <a:t>57</a:t>
                      </a:r>
                    </a:p>
                  </a:txBody>
                  <a:tcPr/>
                </a:tc>
                <a:tc>
                  <a:txBody>
                    <a:bodyPr/>
                    <a:lstStyle/>
                    <a:p>
                      <a:endParaRPr lang="en-GB" dirty="0"/>
                    </a:p>
                  </a:txBody>
                  <a:tcPr>
                    <a:solidFill>
                      <a:schemeClr val="bg1"/>
                    </a:solidFill>
                  </a:tcPr>
                </a:tc>
                <a:tc>
                  <a:txBody>
                    <a:bodyPr/>
                    <a:lstStyle/>
                    <a:p>
                      <a:r>
                        <a:rPr lang="en-GB" dirty="0"/>
                        <a:t>57</a:t>
                      </a:r>
                    </a:p>
                  </a:txBody>
                  <a:tcPr/>
                </a:tc>
                <a:extLst>
                  <a:ext uri="{0D108BD9-81ED-4DB2-BD59-A6C34878D82A}">
                    <a16:rowId xmlns:a16="http://schemas.microsoft.com/office/drawing/2014/main" val="3381316618"/>
                  </a:ext>
                </a:extLst>
              </a:tr>
            </a:tbl>
          </a:graphicData>
        </a:graphic>
      </p:graphicFrame>
      <p:sp>
        <p:nvSpPr>
          <p:cNvPr id="6" name="Arrow: Right 5" descr="Arrow pointing right">
            <a:extLst>
              <a:ext uri="{FF2B5EF4-FFF2-40B4-BE49-F238E27FC236}">
                <a16:creationId xmlns:a16="http://schemas.microsoft.com/office/drawing/2014/main" id="{7741B3AD-BCEB-2965-D1E9-E563F95C2B07}"/>
              </a:ext>
            </a:extLst>
          </p:cNvPr>
          <p:cNvSpPr/>
          <p:nvPr/>
        </p:nvSpPr>
        <p:spPr>
          <a:xfrm>
            <a:off x="4792494" y="4117600"/>
            <a:ext cx="1303506" cy="484632"/>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473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4.5.4 Generalisation</a:t>
            </a:r>
          </a:p>
        </p:txBody>
      </p:sp>
      <p:sp>
        <p:nvSpPr>
          <p:cNvPr id="3" name="Text Placeholder 2"/>
          <p:cNvSpPr>
            <a:spLocks noGrp="1"/>
          </p:cNvSpPr>
          <p:nvPr>
            <p:ph type="body" sz="quarter" idx="13"/>
          </p:nvPr>
        </p:nvSpPr>
        <p:spPr>
          <a:xfrm>
            <a:off x="838199" y="1371600"/>
            <a:ext cx="9344025" cy="5080000"/>
          </a:xfrm>
        </p:spPr>
        <p:txBody>
          <a:bodyPr>
            <a:normAutofit fontScale="92500" lnSpcReduction="20000"/>
          </a:bodyPr>
          <a:lstStyle/>
          <a:p>
            <a:pPr marL="0" indent="0">
              <a:lnSpc>
                <a:spcPct val="120000"/>
              </a:lnSpc>
              <a:buNone/>
            </a:pPr>
            <a:r>
              <a:rPr lang="en-GB" sz="1800" dirty="0"/>
              <a:t>Survey data might contain free-text responses that increase the disclosure risk. To reduce the risk of disclosure you can generalise the meaning of a detailed text variable by replacing the potential disclosive information. </a:t>
            </a:r>
          </a:p>
          <a:p>
            <a:pPr marL="0" indent="0">
              <a:lnSpc>
                <a:spcPct val="120000"/>
              </a:lnSpc>
              <a:buNone/>
            </a:pPr>
            <a:r>
              <a:rPr lang="en-GB" sz="1800" dirty="0"/>
              <a:t> </a:t>
            </a:r>
          </a:p>
          <a:p>
            <a:pPr marL="0" indent="0">
              <a:lnSpc>
                <a:spcPct val="120000"/>
              </a:lnSpc>
              <a:buNone/>
            </a:pPr>
            <a:r>
              <a:rPr lang="en-GB" sz="1800" dirty="0"/>
              <a:t>Example: </a:t>
            </a:r>
          </a:p>
          <a:p>
            <a:pPr>
              <a:lnSpc>
                <a:spcPct val="120000"/>
              </a:lnSpc>
            </a:pPr>
            <a:r>
              <a:rPr lang="en-GB" sz="1800" dirty="0"/>
              <a:t>In a dataset containing employee feedback, respondents provided detailed descriptions of their roles and responsibilities. These free-text responses could potentially be disclosive, especially in cases where the role is unique or highly specialised within the organisation. </a:t>
            </a:r>
            <a:br>
              <a:rPr lang="en-GB" sz="1800" dirty="0"/>
            </a:br>
            <a:br>
              <a:rPr lang="en-GB" sz="1800" dirty="0"/>
            </a:br>
            <a:r>
              <a:rPr lang="en-GB" sz="1800" dirty="0">
                <a:sym typeface="Wingdings" panose="05000000000000000000" pitchFamily="2" charset="2"/>
              </a:rPr>
              <a:t></a:t>
            </a:r>
            <a:r>
              <a:rPr lang="en-GB" sz="1800" dirty="0"/>
              <a:t>The detailed descriptions of roles and responsibilities can be replaced with more general text or coded into broader categories. For instance, specific tasks and job responsibilities can be categorised under generic job functions.</a:t>
            </a:r>
            <a:br>
              <a:rPr lang="en-GB" sz="1800" dirty="0"/>
            </a:br>
            <a:br>
              <a:rPr lang="en-GB" sz="1800" dirty="0"/>
            </a:br>
            <a:r>
              <a:rPr lang="en-GB" sz="1800" dirty="0"/>
              <a:t>Original Detailed Response: "I am responsible for leading the cybersecurity initiatives, specifically focusing on blockchain technology security and data encryption techniques.“</a:t>
            </a:r>
            <a:br>
              <a:rPr lang="en-GB" sz="1800" dirty="0"/>
            </a:br>
            <a:br>
              <a:rPr lang="en-GB" sz="1800" dirty="0"/>
            </a:br>
            <a:r>
              <a:rPr lang="en-GB" sz="1800" dirty="0"/>
              <a:t>Generalised Text or Coded Response: "Involved in IT security and data protection."</a:t>
            </a:r>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50</a:t>
            </a:fld>
            <a:endParaRPr lang="en-US" dirty="0"/>
          </a:p>
        </p:txBody>
      </p:sp>
    </p:spTree>
    <p:extLst>
      <p:ext uri="{BB962C8B-B14F-4D97-AF65-F5344CB8AC3E}">
        <p14:creationId xmlns:p14="http://schemas.microsoft.com/office/powerpoint/2010/main" val="27279782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 Anonymising qualitative data </a:t>
            </a:r>
          </a:p>
        </p:txBody>
      </p:sp>
      <p:sp>
        <p:nvSpPr>
          <p:cNvPr id="3" name="Text Placeholder 2"/>
          <p:cNvSpPr>
            <a:spLocks noGrp="1"/>
          </p:cNvSpPr>
          <p:nvPr>
            <p:ph type="body" sz="quarter" idx="13"/>
          </p:nvPr>
        </p:nvSpPr>
        <p:spPr>
          <a:xfrm>
            <a:off x="838200" y="1383030"/>
            <a:ext cx="9197340" cy="4606289"/>
          </a:xfrm>
        </p:spPr>
        <p:txBody>
          <a:bodyPr>
            <a:normAutofit/>
          </a:bodyPr>
          <a:lstStyle/>
          <a:p>
            <a:pPr marL="0" indent="0">
              <a:buNone/>
            </a:pPr>
            <a:r>
              <a:rPr lang="en-GB" dirty="0"/>
              <a:t>Qualitative data pose particular challenges regarding anonymisation. </a:t>
            </a:r>
          </a:p>
          <a:p>
            <a:pPr marL="0" indent="0">
              <a:buNone/>
            </a:pPr>
            <a:br>
              <a:rPr lang="en-GB" sz="1000" dirty="0"/>
            </a:br>
            <a:r>
              <a:rPr lang="en-GB" dirty="0"/>
              <a:t>Considerations need to be given to the level of anonymity required to meet the needs agreed upon during the informed consent process. </a:t>
            </a:r>
            <a:br>
              <a:rPr lang="en-GB" dirty="0"/>
            </a:br>
            <a:endParaRPr lang="en-GB" dirty="0"/>
          </a:p>
          <a:p>
            <a:pPr marL="0" indent="0">
              <a:buNone/>
            </a:pPr>
            <a:endParaRPr lang="en-GB" dirty="0"/>
          </a:p>
          <a:p>
            <a:pPr marL="0" indent="0">
              <a:buNone/>
            </a:pPr>
            <a:endParaRPr lang="en-GB" dirty="0"/>
          </a:p>
          <a:p>
            <a:pPr marL="0" indent="0">
              <a:buNone/>
            </a:pPr>
            <a:br>
              <a:rPr lang="en-GB" dirty="0"/>
            </a:b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51</a:t>
            </a:fld>
            <a:endParaRPr lang="en-US" dirty="0"/>
          </a:p>
        </p:txBody>
      </p:sp>
      <p:sp>
        <p:nvSpPr>
          <p:cNvPr id="6" name="TextBox 5"/>
          <p:cNvSpPr txBox="1"/>
          <p:nvPr/>
        </p:nvSpPr>
        <p:spPr>
          <a:xfrm>
            <a:off x="1524000" y="4104867"/>
            <a:ext cx="2533650" cy="1384995"/>
          </a:xfrm>
          <a:prstGeom prst="rect">
            <a:avLst/>
          </a:prstGeom>
          <a:noFill/>
        </p:spPr>
        <p:txBody>
          <a:bodyPr wrap="square" rtlCol="0">
            <a:spAutoFit/>
          </a:bodyPr>
          <a:lstStyle/>
          <a:p>
            <a:r>
              <a:rPr lang="en-GB" dirty="0"/>
              <a:t>Removing/redacting too much information reduces the value and integrity of the data.</a:t>
            </a:r>
            <a:endParaRPr lang="en-GB" sz="1200" dirty="0"/>
          </a:p>
          <a:p>
            <a:endParaRPr lang="en-GB" sz="1200" dirty="0"/>
          </a:p>
        </p:txBody>
      </p:sp>
      <p:sp>
        <p:nvSpPr>
          <p:cNvPr id="7" name="TextBox 6"/>
          <p:cNvSpPr txBox="1"/>
          <p:nvPr/>
        </p:nvSpPr>
        <p:spPr>
          <a:xfrm>
            <a:off x="5105399" y="4104867"/>
            <a:ext cx="3209925" cy="1569660"/>
          </a:xfrm>
          <a:prstGeom prst="rect">
            <a:avLst/>
          </a:prstGeom>
          <a:noFill/>
        </p:spPr>
        <p:txBody>
          <a:bodyPr wrap="square" rtlCol="0">
            <a:spAutoFit/>
          </a:bodyPr>
          <a:lstStyle/>
          <a:p>
            <a:r>
              <a:rPr lang="en-GB" dirty="0"/>
              <a:t>Removing/redacting too little information might lead to potential identification of respondents.</a:t>
            </a:r>
          </a:p>
          <a:p>
            <a:endParaRPr lang="en-GB" sz="1200" dirty="0"/>
          </a:p>
          <a:p>
            <a:endParaRPr lang="en-GB" sz="1200" dirty="0"/>
          </a:p>
        </p:txBody>
      </p:sp>
      <p:sp>
        <p:nvSpPr>
          <p:cNvPr id="8" name="Left-Right Arrow 7" descr="Arrow pointing left and right"/>
          <p:cNvSpPr/>
          <p:nvPr/>
        </p:nvSpPr>
        <p:spPr>
          <a:xfrm>
            <a:off x="4111180" y="4415409"/>
            <a:ext cx="806577" cy="484632"/>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Graphic 8" descr="Scales of justice with solid fill">
            <a:extLst>
              <a:ext uri="{FF2B5EF4-FFF2-40B4-BE49-F238E27FC236}">
                <a16:creationId xmlns:a16="http://schemas.microsoft.com/office/drawing/2014/main" id="{AA43B987-63FD-DACA-3C2B-569658E80A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57268" y="3264446"/>
            <a:ext cx="914400" cy="914400"/>
          </a:xfrm>
          <a:prstGeom prst="rect">
            <a:avLst/>
          </a:prstGeom>
        </p:spPr>
      </p:pic>
    </p:spTree>
    <p:extLst>
      <p:ext uri="{BB962C8B-B14F-4D97-AF65-F5344CB8AC3E}">
        <p14:creationId xmlns:p14="http://schemas.microsoft.com/office/powerpoint/2010/main" val="11480532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5.1 Anonymising qualitative data – techniques </a:t>
            </a:r>
          </a:p>
        </p:txBody>
      </p:sp>
      <p:sp>
        <p:nvSpPr>
          <p:cNvPr id="3" name="Text Placeholder 2"/>
          <p:cNvSpPr>
            <a:spLocks noGrp="1"/>
          </p:cNvSpPr>
          <p:nvPr>
            <p:ph type="body" sz="quarter" idx="13"/>
          </p:nvPr>
        </p:nvSpPr>
        <p:spPr>
          <a:xfrm>
            <a:off x="838199" y="1576706"/>
            <a:ext cx="9382125" cy="4900294"/>
          </a:xfrm>
        </p:spPr>
        <p:txBody>
          <a:bodyPr>
            <a:normAutofit fontScale="62500" lnSpcReduction="20000"/>
          </a:bodyPr>
          <a:lstStyle/>
          <a:p>
            <a:pPr marL="0" indent="0">
              <a:lnSpc>
                <a:spcPct val="120000"/>
              </a:lnSpc>
              <a:buNone/>
            </a:pPr>
            <a:r>
              <a:rPr lang="en-GB" dirty="0">
                <a:solidFill>
                  <a:srgbClr val="212322"/>
                </a:solidFill>
              </a:rPr>
              <a:t>De-identification and anonymisation techniques in relation to direct and indirect identifiers found in qualitative data.</a:t>
            </a:r>
          </a:p>
          <a:p>
            <a:pPr>
              <a:lnSpc>
                <a:spcPct val="120000"/>
              </a:lnSpc>
            </a:pPr>
            <a:endParaRPr lang="en-GB" dirty="0"/>
          </a:p>
          <a:p>
            <a:pPr marL="0" indent="0">
              <a:lnSpc>
                <a:spcPct val="120000"/>
              </a:lnSpc>
              <a:buNone/>
            </a:pPr>
            <a:r>
              <a:rPr lang="en-GB" b="1" dirty="0">
                <a:solidFill>
                  <a:schemeClr val="tx1"/>
                </a:solidFill>
              </a:rPr>
              <a:t>Direct identifiers</a:t>
            </a:r>
            <a:r>
              <a:rPr lang="en-GB" dirty="0">
                <a:solidFill>
                  <a:schemeClr val="tx1"/>
                </a:solidFill>
              </a:rPr>
              <a:t> </a:t>
            </a:r>
            <a:r>
              <a:rPr lang="en-GB" dirty="0">
                <a:solidFill>
                  <a:schemeClr val="tx1"/>
                </a:solidFill>
                <a:sym typeface="Wingdings" panose="05000000000000000000" pitchFamily="2" charset="2"/>
              </a:rPr>
              <a:t> </a:t>
            </a:r>
            <a:r>
              <a:rPr lang="en-GB" b="1" dirty="0">
                <a:solidFill>
                  <a:schemeClr val="tx1"/>
                </a:solidFill>
              </a:rPr>
              <a:t>use pseudonyms</a:t>
            </a:r>
            <a:endParaRPr lang="en-GB" dirty="0">
              <a:solidFill>
                <a:schemeClr val="tx1"/>
              </a:solidFill>
            </a:endParaRPr>
          </a:p>
          <a:p>
            <a:pPr>
              <a:lnSpc>
                <a:spcPct val="120000"/>
              </a:lnSpc>
            </a:pPr>
            <a:r>
              <a:rPr lang="en-GB" dirty="0"/>
              <a:t>Direct identifiers (information which can be linked directly to the individual) should be disguised by allocating pseudonyms, or </a:t>
            </a:r>
            <a:r>
              <a:rPr lang="en-GB" dirty="0">
                <a:solidFill>
                  <a:schemeClr val="tx1"/>
                </a:solidFill>
              </a:rPr>
              <a:t>fake names/details, which should be consistent throughout the project</a:t>
            </a:r>
            <a:r>
              <a:rPr lang="en-GB" dirty="0"/>
              <a:t>, including in publications and follow-up research. Pseudonyms ensure the integrity of relationships inherent in the data and allow for a richer understanding of the data as a whole. Care should be taken to ensure that pseudonyms do not still signpost to participants in any way (e.g. using a nickname), and that names are changed in all files (e.g. document metadata, interview transcripts, interview summaries, and data listings).</a:t>
            </a:r>
          </a:p>
          <a:p>
            <a:pPr marL="0" indent="0">
              <a:lnSpc>
                <a:spcPct val="120000"/>
              </a:lnSpc>
              <a:buNone/>
            </a:pPr>
            <a:endParaRPr lang="en-GB" b="1" dirty="0"/>
          </a:p>
          <a:p>
            <a:pPr marL="0" indent="0">
              <a:lnSpc>
                <a:spcPct val="120000"/>
              </a:lnSpc>
              <a:buNone/>
            </a:pPr>
            <a:r>
              <a:rPr lang="en-GB" b="1" dirty="0">
                <a:solidFill>
                  <a:schemeClr val="tx1"/>
                </a:solidFill>
              </a:rPr>
              <a:t>Indirect identifiers </a:t>
            </a:r>
            <a:r>
              <a:rPr lang="en-GB" dirty="0">
                <a:solidFill>
                  <a:schemeClr val="tx1"/>
                </a:solidFill>
                <a:sym typeface="Wingdings" panose="05000000000000000000" pitchFamily="2" charset="2"/>
              </a:rPr>
              <a:t></a:t>
            </a:r>
            <a:r>
              <a:rPr lang="en-GB" b="1" dirty="0">
                <a:solidFill>
                  <a:schemeClr val="tx1"/>
                </a:solidFill>
              </a:rPr>
              <a:t> categorise and generalise</a:t>
            </a:r>
            <a:endParaRPr lang="en-GB" dirty="0">
              <a:solidFill>
                <a:schemeClr val="tx1"/>
              </a:solidFill>
            </a:endParaRPr>
          </a:p>
          <a:p>
            <a:pPr>
              <a:lnSpc>
                <a:spcPct val="120000"/>
              </a:lnSpc>
            </a:pPr>
            <a:r>
              <a:rPr lang="en-GB" dirty="0"/>
              <a:t>When anonymising transcript data, it is crucial to handle indirect identifiers (pieces of information that, while not directly revealing an individual's identity, can potentially lead to the identification of a person when combined with other data) with care. Categorisation and generalisation are useful tools. </a:t>
            </a:r>
          </a:p>
          <a:p>
            <a:endParaRPr lang="en-GB" dirty="0"/>
          </a:p>
          <a:p>
            <a:pPr marL="0" indent="0">
              <a:buNone/>
            </a:pPr>
            <a:endParaRPr lang="en-GB" dirty="0"/>
          </a:p>
          <a:p>
            <a:pPr lvl="0"/>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52</a:t>
            </a:fld>
            <a:endParaRPr lang="en-US" dirty="0"/>
          </a:p>
        </p:txBody>
      </p:sp>
    </p:spTree>
    <p:extLst>
      <p:ext uri="{BB962C8B-B14F-4D97-AF65-F5344CB8AC3E}">
        <p14:creationId xmlns:p14="http://schemas.microsoft.com/office/powerpoint/2010/main" val="39995455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8123"/>
            <a:ext cx="9977271" cy="928727"/>
          </a:xfrm>
        </p:spPr>
        <p:txBody>
          <a:bodyPr/>
          <a:lstStyle/>
          <a:p>
            <a:r>
              <a:rPr lang="en-GB" dirty="0"/>
              <a:t>5.1 Anonymising qualitative data – techniques (continued) </a:t>
            </a:r>
          </a:p>
        </p:txBody>
      </p:sp>
      <p:sp>
        <p:nvSpPr>
          <p:cNvPr id="3" name="Text Placeholder 2"/>
          <p:cNvSpPr>
            <a:spLocks noGrp="1"/>
          </p:cNvSpPr>
          <p:nvPr>
            <p:ph type="body" sz="quarter" idx="13"/>
          </p:nvPr>
        </p:nvSpPr>
        <p:spPr>
          <a:xfrm>
            <a:off x="838200" y="1576705"/>
            <a:ext cx="9391650" cy="4871719"/>
          </a:xfrm>
        </p:spPr>
        <p:txBody>
          <a:bodyPr>
            <a:normAutofit fontScale="77500" lnSpcReduction="20000"/>
          </a:bodyPr>
          <a:lstStyle/>
          <a:p>
            <a:pPr marL="0" indent="0">
              <a:buNone/>
            </a:pPr>
            <a:endParaRPr lang="en-GB" dirty="0"/>
          </a:p>
          <a:p>
            <a:pPr marL="0" indent="0">
              <a:buNone/>
            </a:pPr>
            <a:r>
              <a:rPr lang="en-GB" b="1" dirty="0">
                <a:solidFill>
                  <a:schemeClr val="tx1"/>
                </a:solidFill>
              </a:rPr>
              <a:t>Indirect identifiers</a:t>
            </a:r>
            <a:r>
              <a:rPr lang="en-GB" b="1" dirty="0"/>
              <a:t> – categorise and generalise (continued)</a:t>
            </a:r>
            <a:br>
              <a:rPr lang="en-GB" b="1" dirty="0"/>
            </a:br>
            <a:endParaRPr lang="en-GB" dirty="0"/>
          </a:p>
          <a:p>
            <a:pPr>
              <a:lnSpc>
                <a:spcPct val="110000"/>
              </a:lnSpc>
            </a:pPr>
            <a:r>
              <a:rPr lang="en-GB" b="1" dirty="0">
                <a:solidFill>
                  <a:schemeClr val="tx1"/>
                </a:solidFill>
              </a:rPr>
              <a:t>Categorisation</a:t>
            </a:r>
            <a:r>
              <a:rPr lang="en-GB" dirty="0"/>
              <a:t> serves as an effective strategy to preserve the utility of data while better-preserving privacy. By grouping similar data into categories, researchers can maintain essential analytical value without exposing specific details. For instance, ages within the text can be classified into ranges such as [20-25] years, [26-30] years, etc., rather than making available exact ages. Similarly, occupations can be categorised based on an international standard classification, allowing for a broader but still meaningful analysis.</a:t>
            </a:r>
          </a:p>
          <a:p>
            <a:pPr>
              <a:lnSpc>
                <a:spcPct val="110000"/>
              </a:lnSpc>
            </a:pPr>
            <a:endParaRPr lang="en-GB" dirty="0"/>
          </a:p>
          <a:p>
            <a:pPr>
              <a:lnSpc>
                <a:spcPct val="110000"/>
              </a:lnSpc>
            </a:pPr>
            <a:r>
              <a:rPr lang="en-GB" b="1" dirty="0">
                <a:solidFill>
                  <a:schemeClr val="tx1"/>
                </a:solidFill>
              </a:rPr>
              <a:t>Generalisation</a:t>
            </a:r>
            <a:r>
              <a:rPr lang="en-GB" dirty="0"/>
              <a:t> is another technique where specific details are replaced with broader concepts. This approach can apply to various data types, including geographical locations, where specific places might be generalised to regions or countries. For example, generalising from "living in a small village near the town of Blackburn in Lancashire" to "living in a rural area in the North West of England".</a:t>
            </a:r>
          </a:p>
          <a:p>
            <a:endParaRPr lang="en-GB" dirty="0"/>
          </a:p>
          <a:p>
            <a:endParaRPr lang="en-GB" dirty="0"/>
          </a:p>
          <a:p>
            <a:pPr marL="0" indent="0">
              <a:buNone/>
            </a:pPr>
            <a:endParaRPr lang="en-GB" dirty="0"/>
          </a:p>
          <a:p>
            <a:pPr lvl="0"/>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53</a:t>
            </a:fld>
            <a:endParaRPr lang="en-US" dirty="0"/>
          </a:p>
        </p:txBody>
      </p:sp>
    </p:spTree>
    <p:extLst>
      <p:ext uri="{BB962C8B-B14F-4D97-AF65-F5344CB8AC3E}">
        <p14:creationId xmlns:p14="http://schemas.microsoft.com/office/powerpoint/2010/main" val="3965973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5.2 Anonymising qualitative data – </a:t>
            </a:r>
            <a:r>
              <a:rPr lang="en-GB"/>
              <a:t>best practice </a:t>
            </a:r>
            <a:endParaRPr lang="en-GB" dirty="0"/>
          </a:p>
        </p:txBody>
      </p:sp>
      <p:sp>
        <p:nvSpPr>
          <p:cNvPr id="3" name="Text Placeholder 2"/>
          <p:cNvSpPr>
            <a:spLocks noGrp="1"/>
          </p:cNvSpPr>
          <p:nvPr>
            <p:ph type="body" sz="quarter" idx="13"/>
          </p:nvPr>
        </p:nvSpPr>
        <p:spPr>
          <a:xfrm>
            <a:off x="838200" y="1409700"/>
            <a:ext cx="9353550" cy="4946650"/>
          </a:xfrm>
        </p:spPr>
        <p:txBody>
          <a:bodyPr>
            <a:normAutofit fontScale="62500" lnSpcReduction="20000"/>
          </a:bodyPr>
          <a:lstStyle/>
          <a:p>
            <a:pPr marL="0" indent="0">
              <a:lnSpc>
                <a:spcPct val="120000"/>
              </a:lnSpc>
              <a:buNone/>
            </a:pPr>
            <a:r>
              <a:rPr lang="en-GB" b="1" dirty="0">
                <a:solidFill>
                  <a:schemeClr val="tx1"/>
                </a:solidFill>
              </a:rPr>
              <a:t>Anonymisation plans</a:t>
            </a:r>
            <a:endParaRPr lang="en-GB" dirty="0">
              <a:solidFill>
                <a:schemeClr val="tx1"/>
              </a:solidFill>
            </a:endParaRPr>
          </a:p>
          <a:p>
            <a:pPr>
              <a:lnSpc>
                <a:spcPct val="120000"/>
              </a:lnSpc>
            </a:pPr>
            <a:r>
              <a:rPr lang="en-GB" dirty="0"/>
              <a:t>Anonymisation plans outline the strategy in place for protecting participants’ identities. They should outline what characteristics are automatically de-identified and what other potentially disclosive information to look out for.</a:t>
            </a:r>
          </a:p>
          <a:p>
            <a:pPr marL="0" indent="0">
              <a:lnSpc>
                <a:spcPct val="120000"/>
              </a:lnSpc>
              <a:buNone/>
            </a:pPr>
            <a:endParaRPr lang="en-GB" dirty="0"/>
          </a:p>
          <a:p>
            <a:pPr marL="0" indent="0">
              <a:lnSpc>
                <a:spcPct val="120000"/>
              </a:lnSpc>
              <a:buNone/>
            </a:pPr>
            <a:r>
              <a:rPr lang="en-GB" b="1" dirty="0">
                <a:solidFill>
                  <a:schemeClr val="tx1"/>
                </a:solidFill>
              </a:rPr>
              <a:t>Use find-and-replace</a:t>
            </a:r>
            <a:endParaRPr lang="en-GB" dirty="0">
              <a:solidFill>
                <a:schemeClr val="tx1"/>
              </a:solidFill>
            </a:endParaRPr>
          </a:p>
          <a:p>
            <a:pPr>
              <a:lnSpc>
                <a:spcPct val="120000"/>
              </a:lnSpc>
            </a:pPr>
            <a:r>
              <a:rPr lang="en-GB" dirty="0"/>
              <a:t>Ensure all text is changed using tools like find-and-replace, to rule out the possibility of human error. Where relevant, be sure to explore style variations (capitalisation, punctuation, and pluralisation) of the text so that all possible permutations of the word are found. Text editor tools often have an advanced option to search for wildcards, or variations, of the text. Where there is no option for wildcards, one can  annotate this in your search using ? (for single characters) and * (for multiple characters).</a:t>
            </a:r>
          </a:p>
          <a:p>
            <a:pPr marL="0" indent="0">
              <a:lnSpc>
                <a:spcPct val="120000"/>
              </a:lnSpc>
              <a:buNone/>
            </a:pPr>
            <a:endParaRPr lang="en-GB" dirty="0"/>
          </a:p>
          <a:p>
            <a:pPr marL="0" indent="0">
              <a:lnSpc>
                <a:spcPct val="120000"/>
              </a:lnSpc>
              <a:buNone/>
            </a:pPr>
            <a:r>
              <a:rPr lang="en-GB" b="1" dirty="0">
                <a:solidFill>
                  <a:schemeClr val="tx1"/>
                </a:solidFill>
              </a:rPr>
              <a:t>Identify changes with brackets</a:t>
            </a:r>
            <a:endParaRPr lang="en-GB" dirty="0">
              <a:solidFill>
                <a:schemeClr val="tx1"/>
              </a:solidFill>
            </a:endParaRPr>
          </a:p>
          <a:p>
            <a:pPr>
              <a:lnSpc>
                <a:spcPct val="120000"/>
              </a:lnSpc>
            </a:pPr>
            <a:r>
              <a:rPr lang="en-GB" dirty="0"/>
              <a:t>Identify replacements in text clearly. A common way to highlight this is with [square brackets] or XML tags (e.g. &lt;anonsec&gt;anonymised text&lt;anonsec&gt;). </a:t>
            </a:r>
            <a:r>
              <a:rPr lang="en-GB" dirty="0">
                <a:solidFill>
                  <a:schemeClr val="tx1"/>
                </a:solidFill>
              </a:rPr>
              <a:t>Transcription guidelines</a:t>
            </a:r>
            <a:r>
              <a:rPr lang="en-GB" dirty="0"/>
              <a:t> should document which annotations denote changes in the text.</a:t>
            </a:r>
          </a:p>
          <a:p>
            <a:pPr marL="0" indent="0">
              <a:buNone/>
            </a:pPr>
            <a:endParaRPr lang="en-GB" dirty="0"/>
          </a:p>
          <a:p>
            <a:pPr lvl="0"/>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54</a:t>
            </a:fld>
            <a:endParaRPr lang="en-US" dirty="0"/>
          </a:p>
        </p:txBody>
      </p:sp>
    </p:spTree>
    <p:extLst>
      <p:ext uri="{BB962C8B-B14F-4D97-AF65-F5344CB8AC3E}">
        <p14:creationId xmlns:p14="http://schemas.microsoft.com/office/powerpoint/2010/main" val="39460131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5.3 Anonymising qualitative data – open source tools </a:t>
            </a:r>
          </a:p>
        </p:txBody>
      </p:sp>
      <p:sp>
        <p:nvSpPr>
          <p:cNvPr id="3" name="Text Placeholder 2"/>
          <p:cNvSpPr>
            <a:spLocks noGrp="1"/>
          </p:cNvSpPr>
          <p:nvPr>
            <p:ph type="body" sz="quarter" idx="13"/>
          </p:nvPr>
        </p:nvSpPr>
        <p:spPr>
          <a:xfrm>
            <a:off x="838199" y="1576705"/>
            <a:ext cx="9363075" cy="5062219"/>
          </a:xfrm>
        </p:spPr>
        <p:txBody>
          <a:bodyPr>
            <a:normAutofit fontScale="25000" lnSpcReduction="20000"/>
          </a:bodyPr>
          <a:lstStyle/>
          <a:p>
            <a:pPr marL="0" indent="0">
              <a:buNone/>
            </a:pPr>
            <a:r>
              <a:rPr lang="en-GB" sz="4800" b="1" dirty="0">
                <a:solidFill>
                  <a:schemeClr val="tx1"/>
                </a:solidFill>
              </a:rPr>
              <a:t>The UK Data Service text anonymisation tool</a:t>
            </a:r>
            <a:r>
              <a:rPr lang="en-GB" sz="4800" b="1" dirty="0"/>
              <a:t> </a:t>
            </a:r>
          </a:p>
          <a:p>
            <a:pPr marL="0" indent="0">
              <a:lnSpc>
                <a:spcPct val="120000"/>
              </a:lnSpc>
              <a:buNone/>
            </a:pPr>
            <a:r>
              <a:rPr lang="en-GB" sz="4800" b="1" dirty="0"/>
              <a:t>… </a:t>
            </a:r>
            <a:r>
              <a:rPr lang="en-GB" sz="4800" dirty="0"/>
              <a:t>uses MS Word macros to help find disclosive information to remove or de-identify. It does not anonymise or make changes to data but uses MS Word macros to find and highlight numbers and words starting with capital letters in text. (Numbers and capitalised words are often disclosive, e.g. as names, companies, birth dates, addresses, educational institutions and countries.)</a:t>
            </a:r>
          </a:p>
          <a:p>
            <a:endParaRPr lang="en-GB" sz="4800" dirty="0"/>
          </a:p>
          <a:p>
            <a:pPr marL="0" indent="0">
              <a:buNone/>
            </a:pPr>
            <a:r>
              <a:rPr lang="en-GB" sz="4800" b="1" dirty="0">
                <a:solidFill>
                  <a:schemeClr val="tx1"/>
                </a:solidFill>
              </a:rPr>
              <a:t>Textwash</a:t>
            </a:r>
          </a:p>
          <a:p>
            <a:pPr marL="0" indent="0">
              <a:lnSpc>
                <a:spcPct val="120000"/>
              </a:lnSpc>
              <a:buNone/>
            </a:pPr>
            <a:r>
              <a:rPr lang="en-GB" sz="4800" dirty="0"/>
              <a:t>The open-source text anonymisation tool Textwash uses Python to identify and replace direct identifiers but can only run on text files (.txt), not in Word or RTF.</a:t>
            </a:r>
          </a:p>
          <a:p>
            <a:pPr marL="0" indent="0">
              <a:buNone/>
            </a:pPr>
            <a:endParaRPr lang="en-GB" sz="4800" dirty="0"/>
          </a:p>
          <a:p>
            <a:pPr marL="0" indent="0">
              <a:buNone/>
            </a:pPr>
            <a:r>
              <a:rPr lang="en-GB" sz="4800" b="1" dirty="0">
                <a:solidFill>
                  <a:schemeClr val="tx1"/>
                </a:solidFill>
              </a:rPr>
              <a:t>FAMTAFOS (Free automated multi-language text anonymisation for open science)</a:t>
            </a:r>
            <a:r>
              <a:rPr lang="en-GB" sz="4800" dirty="0"/>
              <a:t> </a:t>
            </a:r>
          </a:p>
          <a:p>
            <a:pPr>
              <a:lnSpc>
                <a:spcPct val="120000"/>
              </a:lnSpc>
            </a:pPr>
            <a:r>
              <a:rPr lang="en-GB" sz="4800" dirty="0"/>
              <a:t>FAMTAFOS is currently in development and is an open-source desktop app that utilises AI technology to anonymise text at scale. It is based on Textwash. </a:t>
            </a:r>
          </a:p>
          <a:p>
            <a:pPr>
              <a:lnSpc>
                <a:spcPct val="120000"/>
              </a:lnSpc>
            </a:pPr>
            <a:r>
              <a:rPr lang="en-GB" sz="4800" dirty="0"/>
              <a:t>Most AI tools that can be used to anonymise text work on the principle of Named Entity Recognition (NER), and can be set to search for names, locations, occupations, etc. They will then tag them for subsequent human editing. </a:t>
            </a:r>
          </a:p>
          <a:p>
            <a:pPr marL="0" indent="0">
              <a:lnSpc>
                <a:spcPct val="120000"/>
              </a:lnSpc>
              <a:buNone/>
            </a:pPr>
            <a:endParaRPr lang="en-GB" sz="4800" dirty="0"/>
          </a:p>
          <a:p>
            <a:pPr marL="0" indent="0">
              <a:lnSpc>
                <a:spcPct val="120000"/>
              </a:lnSpc>
              <a:buNone/>
            </a:pPr>
            <a:r>
              <a:rPr lang="en-GB" sz="4800" dirty="0">
                <a:solidFill>
                  <a:schemeClr val="tx1"/>
                </a:solidFill>
              </a:rPr>
              <a:t>Beyond the programs listed above, many new tools now offer free online facilities, but it is worth noting that uploading text into an online interface may risk the inadvertent sharing of unanonymised data. </a:t>
            </a:r>
          </a:p>
          <a:p>
            <a:pPr marL="0" indent="0">
              <a:lnSpc>
                <a:spcPct val="120000"/>
              </a:lnSpc>
              <a:buNone/>
            </a:pPr>
            <a:r>
              <a:rPr lang="en-GB" sz="4800" dirty="0">
                <a:solidFill>
                  <a:schemeClr val="tx1"/>
                </a:solidFill>
              </a:rPr>
              <a:t>If using one of these online tools to anonymise qualitative data, you should first check with the website/tool owner that no text is retained within the system after use!</a:t>
            </a:r>
          </a:p>
          <a:p>
            <a:pPr lvl="0"/>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55</a:t>
            </a:fld>
            <a:endParaRPr lang="en-US" dirty="0"/>
          </a:p>
        </p:txBody>
      </p:sp>
    </p:spTree>
    <p:extLst>
      <p:ext uri="{BB962C8B-B14F-4D97-AF65-F5344CB8AC3E}">
        <p14:creationId xmlns:p14="http://schemas.microsoft.com/office/powerpoint/2010/main" val="22281856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6. Intruder testing </a:t>
            </a:r>
          </a:p>
        </p:txBody>
      </p:sp>
      <p:sp>
        <p:nvSpPr>
          <p:cNvPr id="3" name="Text Placeholder 2"/>
          <p:cNvSpPr>
            <a:spLocks noGrp="1"/>
          </p:cNvSpPr>
          <p:nvPr>
            <p:ph type="body" sz="quarter" idx="13"/>
          </p:nvPr>
        </p:nvSpPr>
        <p:spPr>
          <a:xfrm>
            <a:off x="838200" y="1383030"/>
            <a:ext cx="9197340" cy="4606289"/>
          </a:xfrm>
        </p:spPr>
        <p:txBody>
          <a:bodyPr>
            <a:normAutofit/>
          </a:bodyPr>
          <a:lstStyle/>
          <a:p>
            <a:pPr marL="0" indent="0" algn="ctr">
              <a:buNone/>
            </a:pPr>
            <a:endParaRPr lang="en-GB" sz="2000" i="1" dirty="0">
              <a:solidFill>
                <a:schemeClr val="tx1"/>
              </a:solidFill>
            </a:endParaRPr>
          </a:p>
          <a:p>
            <a:pPr marL="0" indent="0" algn="ctr">
              <a:buNone/>
            </a:pPr>
            <a:r>
              <a:rPr lang="en-GB" sz="2200" i="1" dirty="0">
                <a:solidFill>
                  <a:schemeClr val="tx1"/>
                </a:solidFill>
              </a:rPr>
              <a:t>Intruder testing involves using individuals described as ‘friendly intruders’ to try and see if they are able to re-identify anyone in the dataset.</a:t>
            </a:r>
            <a:r>
              <a:rPr lang="en-GB" sz="2200" i="1" dirty="0"/>
              <a:t> </a:t>
            </a:r>
            <a:br>
              <a:rPr lang="en-GB" sz="2200" i="1" dirty="0"/>
            </a:br>
            <a:r>
              <a:rPr lang="en-GB" sz="2200" i="1" dirty="0">
                <a:solidFill>
                  <a:schemeClr val="tx1"/>
                </a:solidFill>
              </a:rPr>
              <a:t>These intruders should have some background knowledge of the data similar to that of a typical user. However, they do not need to be specialist hackers with the capability of employing advanced data exploration techniques.</a:t>
            </a:r>
            <a:r>
              <a:rPr lang="en-GB" sz="2200" i="1" dirty="0"/>
              <a:t> </a:t>
            </a:r>
            <a:r>
              <a:rPr lang="en-GB" sz="2200" i="1" dirty="0">
                <a:solidFill>
                  <a:schemeClr val="tx1"/>
                </a:solidFill>
              </a:rPr>
              <a:t>(</a:t>
            </a:r>
            <a:r>
              <a:rPr lang="en-GB" sz="2200" dirty="0">
                <a:solidFill>
                  <a:schemeClr val="tx1"/>
                </a:solidFill>
              </a:rPr>
              <a:t>ONS, 2024)</a:t>
            </a:r>
          </a:p>
          <a:p>
            <a:pPr marL="0" indent="0">
              <a:buNone/>
            </a:pPr>
            <a:endParaRPr lang="en-GB" sz="2200" dirty="0"/>
          </a:p>
          <a:p>
            <a:r>
              <a:rPr lang="en-GB" sz="2200" dirty="0"/>
              <a:t>Not intended as a replacement for theoretical disclosure risk metrics, but as a tool to be used alongside more traditional methods.</a:t>
            </a:r>
            <a:br>
              <a:rPr lang="en-GB" sz="2200" dirty="0"/>
            </a:br>
            <a:endParaRPr lang="en-GB" sz="2200" dirty="0"/>
          </a:p>
          <a:p>
            <a:pPr marL="0" indent="0">
              <a:buNone/>
            </a:pPr>
            <a:r>
              <a:rPr lang="en-GB" sz="1500" dirty="0"/>
              <a:t>(Office for National Statistics ‘Guidance on intruder testing’: </a:t>
            </a:r>
            <a:r>
              <a:rPr lang="en-GB" sz="1500" u="sng" dirty="0">
                <a:hlinkClick r:id="rId3"/>
              </a:rPr>
              <a:t>www.ons.gov.uk/methodology/methodologytopicsandstatisticalconcepts/disclosurecontrol/guidanceonintrudertesting#why-and-when-is-it-necessary</a:t>
            </a:r>
            <a:r>
              <a:rPr lang="en-GB" sz="1500" u="sng" dirty="0"/>
              <a:t>)</a:t>
            </a:r>
            <a:endParaRPr lang="en-GB" sz="1500" dirty="0"/>
          </a:p>
          <a:p>
            <a:pPr lvl="0"/>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56</a:t>
            </a:fld>
            <a:endParaRPr lang="en-US" dirty="0"/>
          </a:p>
        </p:txBody>
      </p:sp>
    </p:spTree>
    <p:extLst>
      <p:ext uri="{BB962C8B-B14F-4D97-AF65-F5344CB8AC3E}">
        <p14:creationId xmlns:p14="http://schemas.microsoft.com/office/powerpoint/2010/main" val="15872688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a:t>
            </a:r>
          </a:p>
        </p:txBody>
      </p:sp>
      <p:sp>
        <p:nvSpPr>
          <p:cNvPr id="3" name="Text Placeholder 2"/>
          <p:cNvSpPr>
            <a:spLocks noGrp="1"/>
          </p:cNvSpPr>
          <p:nvPr>
            <p:ph type="body" sz="quarter" idx="13"/>
          </p:nvPr>
        </p:nvSpPr>
        <p:spPr/>
        <p:txBody>
          <a:bodyPr>
            <a:normAutofit fontScale="85000" lnSpcReduction="20000"/>
          </a:bodyPr>
          <a:lstStyle/>
          <a:p>
            <a:pPr marL="0" indent="0">
              <a:lnSpc>
                <a:spcPct val="100000"/>
              </a:lnSpc>
              <a:buNone/>
            </a:pPr>
            <a:r>
              <a:rPr lang="en-GB" b="1" dirty="0"/>
              <a:t>1. </a:t>
            </a:r>
            <a:r>
              <a:rPr lang="en-GB" b="1" dirty="0">
                <a:effectLst/>
                <a:latin typeface="Arial" panose="020B0604020202020204" pitchFamily="34" charset="0"/>
                <a:ea typeface="Calibri" panose="020F0502020204030204" pitchFamily="34" charset="0"/>
              </a:rPr>
              <a:t>Please select all direct identifiers!</a:t>
            </a:r>
            <a:endParaRPr lang="en-GB" dirty="0"/>
          </a:p>
          <a:p>
            <a:pPr>
              <a:lnSpc>
                <a:spcPct val="100000"/>
              </a:lnSpc>
            </a:pPr>
            <a:endParaRPr lang="en-GB" dirty="0"/>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Passport number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Educational attainment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Marital status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NHS number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Full name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Postcode sector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Mobile telephone number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n-GB" dirty="0"/>
              <a:t>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57</a:t>
            </a:fld>
            <a:endParaRPr lang="en-US" dirty="0"/>
          </a:p>
        </p:txBody>
      </p:sp>
    </p:spTree>
    <p:extLst>
      <p:ext uri="{BB962C8B-B14F-4D97-AF65-F5344CB8AC3E}">
        <p14:creationId xmlns:p14="http://schemas.microsoft.com/office/powerpoint/2010/main" val="2284192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 - Answer</a:t>
            </a:r>
          </a:p>
        </p:txBody>
      </p:sp>
      <p:sp>
        <p:nvSpPr>
          <p:cNvPr id="3" name="Text Placeholder 2"/>
          <p:cNvSpPr>
            <a:spLocks noGrp="1"/>
          </p:cNvSpPr>
          <p:nvPr>
            <p:ph type="body" sz="quarter" idx="13"/>
          </p:nvPr>
        </p:nvSpPr>
        <p:spPr/>
        <p:txBody>
          <a:bodyPr>
            <a:normAutofit fontScale="85000" lnSpcReduction="20000"/>
          </a:bodyPr>
          <a:lstStyle/>
          <a:p>
            <a:pPr marL="0" indent="0">
              <a:lnSpc>
                <a:spcPct val="100000"/>
              </a:lnSpc>
              <a:buNone/>
            </a:pPr>
            <a:r>
              <a:rPr lang="en-GB" b="1" dirty="0"/>
              <a:t>1. </a:t>
            </a:r>
            <a:r>
              <a:rPr lang="en-GB" b="1" dirty="0">
                <a:effectLst/>
                <a:latin typeface="Arial" panose="020B0604020202020204" pitchFamily="34" charset="0"/>
                <a:ea typeface="Calibri" panose="020F0502020204030204" pitchFamily="34" charset="0"/>
              </a:rPr>
              <a:t>Please select all direct identifiers!</a:t>
            </a:r>
            <a:endParaRPr lang="en-GB" dirty="0"/>
          </a:p>
          <a:p>
            <a:pPr>
              <a:lnSpc>
                <a:spcPct val="100000"/>
              </a:lnSpc>
            </a:pPr>
            <a:endParaRPr lang="en-GB" dirty="0"/>
          </a:p>
          <a:p>
            <a:pPr marL="342900" lvl="0" indent="-342900">
              <a:lnSpc>
                <a:spcPct val="107000"/>
              </a:lnSpc>
              <a:spcAft>
                <a:spcPts val="800"/>
              </a:spcAft>
              <a:buFont typeface="+mj-lt"/>
              <a:buAutoNum type="alphaUcPeriod"/>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Passport number </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Educational attainment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Marital status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NHS number  </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Full name  </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Postcode sector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Mobile telephone number</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n-GB" dirty="0"/>
              <a:t>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58</a:t>
            </a:fld>
            <a:endParaRPr lang="en-US" dirty="0"/>
          </a:p>
        </p:txBody>
      </p:sp>
    </p:spTree>
    <p:extLst>
      <p:ext uri="{BB962C8B-B14F-4D97-AF65-F5344CB8AC3E}">
        <p14:creationId xmlns:p14="http://schemas.microsoft.com/office/powerpoint/2010/main" val="24241024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a:t>
            </a:r>
          </a:p>
        </p:txBody>
      </p:sp>
      <p:sp>
        <p:nvSpPr>
          <p:cNvPr id="3" name="Text Placeholder 2"/>
          <p:cNvSpPr>
            <a:spLocks noGrp="1"/>
          </p:cNvSpPr>
          <p:nvPr>
            <p:ph type="body" sz="quarter" idx="13"/>
          </p:nvPr>
        </p:nvSpPr>
        <p:spPr>
          <a:xfrm>
            <a:off x="838200" y="1381328"/>
            <a:ext cx="9977438" cy="5155659"/>
          </a:xfrm>
        </p:spPr>
        <p:txBody>
          <a:bodyPr>
            <a:normAutofit fontScale="25000" lnSpcReduction="20000"/>
          </a:bodyPr>
          <a:lstStyle/>
          <a:p>
            <a:pPr marL="0" lvl="0" indent="0">
              <a:lnSpc>
                <a:spcPct val="120000"/>
              </a:lnSpc>
              <a:spcBef>
                <a:spcPts val="600"/>
              </a:spcBef>
              <a:spcAft>
                <a:spcPts val="600"/>
              </a:spcAft>
              <a:buNone/>
            </a:pPr>
            <a:r>
              <a:rPr lang="en-GB" sz="7200" b="1" dirty="0">
                <a:effectLst/>
                <a:latin typeface="Arial" panose="020B0604020202020204" pitchFamily="34" charset="0"/>
                <a:ea typeface="Calibri" panose="020F0502020204030204" pitchFamily="34" charset="0"/>
              </a:rPr>
              <a:t>2. Please select all indirect identifiers, either sensitive or not sensitive!</a:t>
            </a:r>
            <a:br>
              <a:rPr lang="en-GB" sz="4800" b="1" dirty="0">
                <a:effectLst/>
                <a:latin typeface="Arial" panose="020B0604020202020204" pitchFamily="34" charset="0"/>
                <a:ea typeface="Calibri" panose="020F0502020204030204" pitchFamily="34" charset="0"/>
              </a:rPr>
            </a:br>
            <a:endParaRPr lang="en-GB" sz="4800" dirty="0">
              <a:effectLst/>
              <a:latin typeface="Arial" panose="020B0604020202020204" pitchFamily="34" charset="0"/>
              <a:ea typeface="Calibri" panose="020F0502020204030204" pitchFamily="34"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rPr>
              <a:t> </a:t>
            </a:r>
            <a:r>
              <a:rPr lang="en-GB" sz="4800" dirty="0">
                <a:effectLst/>
                <a:latin typeface="Arial" panose="020B0604020202020204" pitchFamily="34" charset="0"/>
                <a:ea typeface="Calibri" panose="020F0502020204030204" pitchFamily="34" charset="0"/>
                <a:cs typeface="Times New Roman" panose="02020603050405020304" pitchFamily="18" charset="0"/>
              </a:rPr>
              <a:t>Age</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Educational attainment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Job title</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Ethnicity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Religious affiliation</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Household size</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Life events e.g. exact date of marriage</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Income</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Life satisfaction rating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Health conditions</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Internet usage (hours per day)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Air quality index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Sexual orientation</a:t>
            </a:r>
            <a:r>
              <a:rPr lang="en-GB" dirty="0"/>
              <a:t>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59</a:t>
            </a:fld>
            <a:endParaRPr lang="en-US" dirty="0"/>
          </a:p>
        </p:txBody>
      </p:sp>
    </p:spTree>
    <p:extLst>
      <p:ext uri="{BB962C8B-B14F-4D97-AF65-F5344CB8AC3E}">
        <p14:creationId xmlns:p14="http://schemas.microsoft.com/office/powerpoint/2010/main" val="3714226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 - Answer</a:t>
            </a:r>
          </a:p>
        </p:txBody>
      </p:sp>
      <p:sp>
        <p:nvSpPr>
          <p:cNvPr id="3" name="Text Placeholder 2"/>
          <p:cNvSpPr>
            <a:spLocks noGrp="1"/>
          </p:cNvSpPr>
          <p:nvPr>
            <p:ph type="body" sz="quarter" idx="13"/>
          </p:nvPr>
        </p:nvSpPr>
        <p:spPr>
          <a:xfrm>
            <a:off x="838200" y="1381328"/>
            <a:ext cx="9977438" cy="5155659"/>
          </a:xfrm>
        </p:spPr>
        <p:txBody>
          <a:bodyPr>
            <a:normAutofit fontScale="25000" lnSpcReduction="20000"/>
          </a:bodyPr>
          <a:lstStyle/>
          <a:p>
            <a:pPr marL="0" lvl="0" indent="0">
              <a:lnSpc>
                <a:spcPct val="120000"/>
              </a:lnSpc>
              <a:spcBef>
                <a:spcPts val="600"/>
              </a:spcBef>
              <a:spcAft>
                <a:spcPts val="600"/>
              </a:spcAft>
              <a:buNone/>
            </a:pPr>
            <a:r>
              <a:rPr lang="en-GB" sz="7200" b="1" dirty="0">
                <a:effectLst/>
                <a:latin typeface="Arial" panose="020B0604020202020204" pitchFamily="34" charset="0"/>
                <a:ea typeface="Calibri" panose="020F0502020204030204" pitchFamily="34" charset="0"/>
              </a:rPr>
              <a:t>2. Please select all indirect identifiers, either sensitive or not sensitive!</a:t>
            </a:r>
            <a:br>
              <a:rPr lang="en-GB" sz="4800" b="1" dirty="0">
                <a:effectLst/>
                <a:latin typeface="Arial" panose="020B0604020202020204" pitchFamily="34" charset="0"/>
                <a:ea typeface="Calibri" panose="020F0502020204030204" pitchFamily="34" charset="0"/>
              </a:rPr>
            </a:br>
            <a:endParaRPr lang="en-GB" sz="4800" dirty="0">
              <a:effectLst/>
              <a:latin typeface="Arial" panose="020B0604020202020204" pitchFamily="34" charset="0"/>
              <a:ea typeface="Calibri" panose="020F0502020204030204" pitchFamily="34"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Age</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Educational attainment  </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Job title</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Ethnicity  </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Religious affiliation</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Household size</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Life events e.g. exact date of marriage</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Income</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Life satisfaction rating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Health conditions</a:t>
            </a:r>
            <a:endParaRPr lang="en-GB" sz="4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Internet usage (hours per day)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effectLst/>
                <a:latin typeface="Arial" panose="020B0604020202020204" pitchFamily="34" charset="0"/>
                <a:ea typeface="Calibri" panose="020F0502020204030204" pitchFamily="34" charset="0"/>
                <a:cs typeface="Times New Roman" panose="02020603050405020304" pitchFamily="18" charset="0"/>
              </a:rPr>
              <a:t>Air quality index </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nSpc>
                <a:spcPct val="120000"/>
              </a:lnSpc>
              <a:spcBef>
                <a:spcPts val="600"/>
              </a:spcBef>
              <a:spcAft>
                <a:spcPts val="600"/>
              </a:spcAft>
              <a:buFont typeface="+mj-lt"/>
              <a:buAutoNum type="alphaUcPeriod"/>
            </a:pPr>
            <a:r>
              <a:rPr lang="en-GB" sz="4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Sexual orientation</a:t>
            </a:r>
            <a:r>
              <a:rPr lang="en-GB" dirty="0">
                <a:solidFill>
                  <a:schemeClr val="tx1"/>
                </a:solidFill>
              </a:rPr>
              <a:t> </a:t>
            </a:r>
            <a:endParaRPr lang="en-GB" sz="1800" dirty="0">
              <a:solidFill>
                <a:schemeClr val="tx1"/>
              </a:solidFill>
            </a:endParaRPr>
          </a:p>
        </p:txBody>
      </p:sp>
      <p:sp>
        <p:nvSpPr>
          <p:cNvPr id="4" name="Slide Number Placeholder 3"/>
          <p:cNvSpPr>
            <a:spLocks noGrp="1"/>
          </p:cNvSpPr>
          <p:nvPr>
            <p:ph type="sldNum" sz="quarter" idx="12"/>
          </p:nvPr>
        </p:nvSpPr>
        <p:spPr/>
        <p:txBody>
          <a:bodyPr/>
          <a:lstStyle/>
          <a:p>
            <a:fld id="{016687C5-7511-7743-B429-3BDBE272F28B}" type="slidenum">
              <a:rPr lang="en-US" smtClean="0"/>
              <a:t>60</a:t>
            </a:fld>
            <a:endParaRPr lang="en-US" dirty="0"/>
          </a:p>
        </p:txBody>
      </p:sp>
    </p:spTree>
    <p:extLst>
      <p:ext uri="{BB962C8B-B14F-4D97-AF65-F5344CB8AC3E}">
        <p14:creationId xmlns:p14="http://schemas.microsoft.com/office/powerpoint/2010/main" val="13065819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 </a:t>
            </a:r>
          </a:p>
        </p:txBody>
      </p:sp>
      <p:sp>
        <p:nvSpPr>
          <p:cNvPr id="3" name="Text Placeholder 2"/>
          <p:cNvSpPr>
            <a:spLocks noGrp="1"/>
          </p:cNvSpPr>
          <p:nvPr>
            <p:ph type="body" sz="quarter" idx="13"/>
          </p:nvPr>
        </p:nvSpPr>
        <p:spPr/>
        <p:txBody>
          <a:bodyPr>
            <a:normAutofit fontScale="92500" lnSpcReduction="10000"/>
          </a:bodyPr>
          <a:lstStyle/>
          <a:p>
            <a:pPr marL="0" indent="0">
              <a:lnSpc>
                <a:spcPct val="100000"/>
              </a:lnSpc>
              <a:buNone/>
            </a:pPr>
            <a:r>
              <a:rPr lang="en-GB" b="1" dirty="0"/>
              <a:t>3. </a:t>
            </a:r>
            <a:r>
              <a:rPr lang="en-GB" b="1" dirty="0">
                <a:effectLst/>
                <a:latin typeface="Arial" panose="020B0604020202020204" pitchFamily="34" charset="0"/>
                <a:ea typeface="Calibri" panose="020F0502020204030204" pitchFamily="34" charset="0"/>
              </a:rPr>
              <a:t>A data file contains 2 respondents with an ethnic group of </a:t>
            </a:r>
            <a:r>
              <a:rPr lang="en-GB" b="1" i="1" dirty="0">
                <a:effectLst/>
                <a:latin typeface="Arial" panose="020B0604020202020204" pitchFamily="34" charset="0"/>
                <a:ea typeface="Calibri" panose="020F0502020204030204" pitchFamily="34" charset="0"/>
              </a:rPr>
              <a:t>White: Gypsy or Irish Traveller</a:t>
            </a:r>
            <a:r>
              <a:rPr lang="en-GB" b="1" dirty="0">
                <a:effectLst/>
                <a:latin typeface="Arial" panose="020B0604020202020204" pitchFamily="34" charset="0"/>
                <a:ea typeface="Calibri" panose="020F0502020204030204" pitchFamily="34" charset="0"/>
              </a:rPr>
              <a:t>. Which anonymisation technique is most appropriate for reducing the risk of identification, if the data are to be released under Open Access? </a:t>
            </a:r>
            <a:endParaRPr lang="en-GB" dirty="0"/>
          </a:p>
          <a:p>
            <a:pPr>
              <a:lnSpc>
                <a:spcPct val="100000"/>
              </a:lnSpc>
            </a:pPr>
            <a:endParaRPr lang="en-GB" dirty="0"/>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Remove the ethnic group variable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Recode data into wider category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Banding/binning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Top/bottom coding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n-GB" dirty="0"/>
              <a:t>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61</a:t>
            </a:fld>
            <a:endParaRPr lang="en-US" dirty="0"/>
          </a:p>
        </p:txBody>
      </p:sp>
    </p:spTree>
    <p:extLst>
      <p:ext uri="{BB962C8B-B14F-4D97-AF65-F5344CB8AC3E}">
        <p14:creationId xmlns:p14="http://schemas.microsoft.com/office/powerpoint/2010/main" val="40583842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 - Answer</a:t>
            </a:r>
          </a:p>
        </p:txBody>
      </p:sp>
      <p:sp>
        <p:nvSpPr>
          <p:cNvPr id="3" name="Text Placeholder 2"/>
          <p:cNvSpPr>
            <a:spLocks noGrp="1"/>
          </p:cNvSpPr>
          <p:nvPr>
            <p:ph type="body" sz="quarter" idx="13"/>
          </p:nvPr>
        </p:nvSpPr>
        <p:spPr/>
        <p:txBody>
          <a:bodyPr>
            <a:normAutofit fontScale="92500" lnSpcReduction="10000"/>
          </a:bodyPr>
          <a:lstStyle/>
          <a:p>
            <a:pPr marL="0" indent="0">
              <a:lnSpc>
                <a:spcPct val="100000"/>
              </a:lnSpc>
              <a:buNone/>
            </a:pPr>
            <a:r>
              <a:rPr lang="en-GB" b="1" dirty="0"/>
              <a:t>3. </a:t>
            </a:r>
            <a:r>
              <a:rPr lang="en-GB" b="1" dirty="0">
                <a:effectLst/>
                <a:latin typeface="Arial" panose="020B0604020202020204" pitchFamily="34" charset="0"/>
                <a:ea typeface="Calibri" panose="020F0502020204030204" pitchFamily="34" charset="0"/>
              </a:rPr>
              <a:t>A data file contains 2 respondents with an ethnic group of </a:t>
            </a:r>
            <a:r>
              <a:rPr lang="en-GB" b="1" i="1" dirty="0">
                <a:effectLst/>
                <a:latin typeface="Arial" panose="020B0604020202020204" pitchFamily="34" charset="0"/>
                <a:ea typeface="Calibri" panose="020F0502020204030204" pitchFamily="34" charset="0"/>
              </a:rPr>
              <a:t>White: Gypsy or Irish Traveller</a:t>
            </a:r>
            <a:r>
              <a:rPr lang="en-GB" b="1" dirty="0">
                <a:effectLst/>
                <a:latin typeface="Arial" panose="020B0604020202020204" pitchFamily="34" charset="0"/>
                <a:ea typeface="Calibri" panose="020F0502020204030204" pitchFamily="34" charset="0"/>
              </a:rPr>
              <a:t>. Which anonymisation technique is most appropriate for reducing the risk of identification, if the data are to be released under Open Access? </a:t>
            </a:r>
            <a:endParaRPr lang="en-GB" dirty="0"/>
          </a:p>
          <a:p>
            <a:pPr>
              <a:lnSpc>
                <a:spcPct val="100000"/>
              </a:lnSpc>
            </a:pPr>
            <a:endParaRPr lang="en-GB" dirty="0"/>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Remove the ethnic group variable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Recode data into wider category</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Banding/binning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Top/bottom coding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n-GB" dirty="0"/>
              <a:t>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62</a:t>
            </a:fld>
            <a:endParaRPr lang="en-US" dirty="0"/>
          </a:p>
        </p:txBody>
      </p:sp>
    </p:spTree>
    <p:extLst>
      <p:ext uri="{BB962C8B-B14F-4D97-AF65-F5344CB8AC3E}">
        <p14:creationId xmlns:p14="http://schemas.microsoft.com/office/powerpoint/2010/main" val="6265545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 </a:t>
            </a:r>
          </a:p>
        </p:txBody>
      </p:sp>
      <p:sp>
        <p:nvSpPr>
          <p:cNvPr id="3" name="Text Placeholder 2"/>
          <p:cNvSpPr>
            <a:spLocks noGrp="1"/>
          </p:cNvSpPr>
          <p:nvPr>
            <p:ph type="body" sz="quarter" idx="13"/>
          </p:nvPr>
        </p:nvSpPr>
        <p:spPr/>
        <p:txBody>
          <a:bodyPr>
            <a:normAutofit fontScale="92500" lnSpcReduction="10000"/>
          </a:bodyPr>
          <a:lstStyle/>
          <a:p>
            <a:pPr marL="0" indent="0">
              <a:lnSpc>
                <a:spcPct val="100000"/>
              </a:lnSpc>
              <a:buNone/>
            </a:pPr>
            <a:r>
              <a:rPr lang="en-GB" sz="2000" b="1" dirty="0"/>
              <a:t>4. </a:t>
            </a:r>
            <a:r>
              <a:rPr lang="en-GB" sz="2000" b="1" dirty="0">
                <a:effectLst/>
                <a:latin typeface="Arial" panose="020B0604020202020204" pitchFamily="34" charset="0"/>
                <a:ea typeface="Calibri" panose="020F0502020204030204" pitchFamily="34" charset="0"/>
              </a:rPr>
              <a:t>Which of the following techniques are appropriate for anonymising qualitative data?</a:t>
            </a:r>
            <a:r>
              <a:rPr lang="en-GB" b="1" dirty="0">
                <a:effectLst/>
                <a:latin typeface="Arial" panose="020B0604020202020204" pitchFamily="34" charset="0"/>
                <a:ea typeface="Calibri" panose="020F0502020204030204" pitchFamily="34" charset="0"/>
              </a:rPr>
              <a:t> </a:t>
            </a:r>
            <a:endParaRPr lang="en-GB" dirty="0"/>
          </a:p>
          <a:p>
            <a:pPr>
              <a:lnSpc>
                <a:spcPct val="100000"/>
              </a:lnSpc>
            </a:pPr>
            <a:endParaRPr lang="en-GB" dirty="0"/>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Replace direct identifiers with pseudonyms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Categorisation of indirect identifier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Generalisation of indirect identifiers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All of the above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n-GB" dirty="0"/>
              <a:t>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63</a:t>
            </a:fld>
            <a:endParaRPr lang="en-US" dirty="0"/>
          </a:p>
        </p:txBody>
      </p:sp>
    </p:spTree>
    <p:extLst>
      <p:ext uri="{BB962C8B-B14F-4D97-AF65-F5344CB8AC3E}">
        <p14:creationId xmlns:p14="http://schemas.microsoft.com/office/powerpoint/2010/main" val="34126649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 2 (Poll) - Answer </a:t>
            </a:r>
          </a:p>
        </p:txBody>
      </p:sp>
      <p:sp>
        <p:nvSpPr>
          <p:cNvPr id="3" name="Text Placeholder 2"/>
          <p:cNvSpPr>
            <a:spLocks noGrp="1"/>
          </p:cNvSpPr>
          <p:nvPr>
            <p:ph type="body" sz="quarter" idx="13"/>
          </p:nvPr>
        </p:nvSpPr>
        <p:spPr/>
        <p:txBody>
          <a:bodyPr>
            <a:normAutofit fontScale="92500" lnSpcReduction="10000"/>
          </a:bodyPr>
          <a:lstStyle/>
          <a:p>
            <a:pPr marL="0" indent="0">
              <a:lnSpc>
                <a:spcPct val="100000"/>
              </a:lnSpc>
              <a:buNone/>
            </a:pPr>
            <a:r>
              <a:rPr lang="en-GB" sz="2000" b="1" dirty="0"/>
              <a:t>4. </a:t>
            </a:r>
            <a:r>
              <a:rPr lang="en-GB" sz="2000" b="1" dirty="0">
                <a:effectLst/>
                <a:latin typeface="Arial" panose="020B0604020202020204" pitchFamily="34" charset="0"/>
                <a:ea typeface="Calibri" panose="020F0502020204030204" pitchFamily="34" charset="0"/>
              </a:rPr>
              <a:t>Which of the following techniques are appropriate for anonymising qualitative data?</a:t>
            </a:r>
            <a:r>
              <a:rPr lang="en-GB" b="1" dirty="0">
                <a:effectLst/>
                <a:latin typeface="Arial" panose="020B0604020202020204" pitchFamily="34" charset="0"/>
                <a:ea typeface="Calibri" panose="020F0502020204030204" pitchFamily="34" charset="0"/>
              </a:rPr>
              <a:t> </a:t>
            </a:r>
            <a:endParaRPr lang="en-GB" dirty="0"/>
          </a:p>
          <a:p>
            <a:pPr>
              <a:lnSpc>
                <a:spcPct val="100000"/>
              </a:lnSpc>
            </a:pPr>
            <a:endParaRPr lang="en-GB" dirty="0"/>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Replace direct identifiers with pseudonyms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Categorisation of indirect identifier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lphaUcPeriod"/>
            </a:pPr>
            <a:r>
              <a:rPr lang="en-GB" sz="1800" dirty="0">
                <a:effectLst/>
                <a:latin typeface="Arial" panose="020B0604020202020204" pitchFamily="34" charset="0"/>
                <a:ea typeface="Calibri" panose="020F0502020204030204" pitchFamily="34" charset="0"/>
                <a:cs typeface="Times New Roman" panose="02020603050405020304" pitchFamily="18" charset="0"/>
              </a:rPr>
              <a:t>Generalisation of indirect identifiers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All of the above</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lphaUcPeriod"/>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n-GB" dirty="0"/>
              <a:t> </a:t>
            </a:r>
            <a:endParaRPr lang="en-GB" sz="1800" dirty="0"/>
          </a:p>
        </p:txBody>
      </p:sp>
      <p:sp>
        <p:nvSpPr>
          <p:cNvPr id="4" name="Slide Number Placeholder 3"/>
          <p:cNvSpPr>
            <a:spLocks noGrp="1"/>
          </p:cNvSpPr>
          <p:nvPr>
            <p:ph type="sldNum" sz="quarter" idx="12"/>
          </p:nvPr>
        </p:nvSpPr>
        <p:spPr/>
        <p:txBody>
          <a:bodyPr/>
          <a:lstStyle/>
          <a:p>
            <a:fld id="{016687C5-7511-7743-B429-3BDBE272F28B}" type="slidenum">
              <a:rPr lang="en-US" smtClean="0"/>
              <a:t>64</a:t>
            </a:fld>
            <a:endParaRPr lang="en-US" dirty="0"/>
          </a:p>
        </p:txBody>
      </p:sp>
    </p:spTree>
    <p:extLst>
      <p:ext uri="{BB962C8B-B14F-4D97-AF65-F5344CB8AC3E}">
        <p14:creationId xmlns:p14="http://schemas.microsoft.com/office/powerpoint/2010/main" val="12282111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7. Summary anonymisation steps</a:t>
            </a:r>
          </a:p>
        </p:txBody>
      </p:sp>
      <p:sp>
        <p:nvSpPr>
          <p:cNvPr id="3" name="Text Placeholder 2"/>
          <p:cNvSpPr>
            <a:spLocks noGrp="1"/>
          </p:cNvSpPr>
          <p:nvPr>
            <p:ph type="body" sz="quarter" idx="13"/>
          </p:nvPr>
        </p:nvSpPr>
        <p:spPr>
          <a:xfrm>
            <a:off x="838199" y="1548713"/>
            <a:ext cx="9372602" cy="4065454"/>
          </a:xfrm>
        </p:spPr>
        <p:txBody>
          <a:bodyPr>
            <a:normAutofit lnSpcReduction="10000"/>
          </a:bodyPr>
          <a:lstStyle/>
          <a:p>
            <a:pPr marL="0" indent="0">
              <a:lnSpc>
                <a:spcPct val="100000"/>
              </a:lnSpc>
              <a:buNone/>
            </a:pPr>
            <a:r>
              <a:rPr lang="en-GB" sz="1900" b="1" dirty="0"/>
              <a:t>Step 1: Find and assess identifiers</a:t>
            </a:r>
            <a:endParaRPr lang="en-GB" sz="1900" dirty="0"/>
          </a:p>
          <a:p>
            <a:pPr marL="0" lvl="0" indent="0">
              <a:lnSpc>
                <a:spcPct val="100000"/>
              </a:lnSpc>
              <a:buNone/>
            </a:pPr>
            <a:r>
              <a:rPr lang="en-GB" sz="1900" dirty="0"/>
              <a:t>Identify potential identifiers (direct and indirect).</a:t>
            </a:r>
          </a:p>
          <a:p>
            <a:pPr marL="0" indent="0">
              <a:lnSpc>
                <a:spcPct val="100000"/>
              </a:lnSpc>
              <a:buNone/>
            </a:pPr>
            <a:r>
              <a:rPr lang="en-GB" sz="1900" dirty="0"/>
              <a:t>Evaluate the likelihood of re-identification by considering both the data itself and the potential availability of external information that could be linked to it. </a:t>
            </a:r>
            <a:br>
              <a:rPr lang="en-GB" sz="1900" dirty="0"/>
            </a:br>
            <a:endParaRPr lang="en-GB" sz="1900" dirty="0"/>
          </a:p>
          <a:p>
            <a:pPr marL="0" indent="0">
              <a:lnSpc>
                <a:spcPct val="100000"/>
              </a:lnSpc>
              <a:buNone/>
            </a:pPr>
            <a:r>
              <a:rPr lang="en-GB" sz="1900" dirty="0"/>
              <a:t>Key questions to consider: </a:t>
            </a:r>
          </a:p>
          <a:p>
            <a:pPr lvl="1">
              <a:lnSpc>
                <a:spcPct val="100000"/>
              </a:lnSpc>
            </a:pPr>
            <a:r>
              <a:rPr lang="en-GB" sz="1900" dirty="0"/>
              <a:t>Can the identity of a participant be deduced from information in the data file?</a:t>
            </a:r>
          </a:p>
          <a:p>
            <a:pPr lvl="1">
              <a:lnSpc>
                <a:spcPct val="100000"/>
              </a:lnSpc>
            </a:pPr>
            <a:r>
              <a:rPr lang="en-GB" sz="1900" dirty="0"/>
              <a:t>Is there a possibility of inadvertently disclosing or causing harm to a third party based on the information in the data file?</a:t>
            </a:r>
          </a:p>
          <a:p>
            <a:pPr marL="0" indent="0">
              <a:buNone/>
            </a:pPr>
            <a:r>
              <a:rPr lang="en-GB" sz="6400" dirty="0"/>
              <a:t> </a:t>
            </a:r>
          </a:p>
          <a:p>
            <a:pPr marL="0" indent="0">
              <a:buNone/>
            </a:pPr>
            <a:endParaRPr lang="en-GB" sz="6400" dirty="0"/>
          </a:p>
        </p:txBody>
      </p:sp>
      <p:sp>
        <p:nvSpPr>
          <p:cNvPr id="4" name="Slide Number Placeholder 3"/>
          <p:cNvSpPr>
            <a:spLocks noGrp="1"/>
          </p:cNvSpPr>
          <p:nvPr>
            <p:ph type="sldNum" sz="quarter" idx="12"/>
          </p:nvPr>
        </p:nvSpPr>
        <p:spPr/>
        <p:txBody>
          <a:bodyPr/>
          <a:lstStyle/>
          <a:p>
            <a:fld id="{016687C5-7511-7743-B429-3BDBE272F28B}" type="slidenum">
              <a:rPr lang="en-US" smtClean="0"/>
              <a:t>65</a:t>
            </a:fld>
            <a:endParaRPr lang="en-US" dirty="0"/>
          </a:p>
        </p:txBody>
      </p:sp>
    </p:spTree>
    <p:extLst>
      <p:ext uri="{BB962C8B-B14F-4D97-AF65-F5344CB8AC3E}">
        <p14:creationId xmlns:p14="http://schemas.microsoft.com/office/powerpoint/2010/main" val="6063529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7. Summary anonymisation steps (continued)</a:t>
            </a:r>
          </a:p>
        </p:txBody>
      </p:sp>
      <p:sp>
        <p:nvSpPr>
          <p:cNvPr id="3" name="Text Placeholder 2"/>
          <p:cNvSpPr>
            <a:spLocks noGrp="1"/>
          </p:cNvSpPr>
          <p:nvPr>
            <p:ph type="body" sz="quarter" idx="13"/>
          </p:nvPr>
        </p:nvSpPr>
        <p:spPr>
          <a:xfrm>
            <a:off x="838198" y="1548713"/>
            <a:ext cx="10934701" cy="4065454"/>
          </a:xfrm>
        </p:spPr>
        <p:txBody>
          <a:bodyPr>
            <a:normAutofit fontScale="25000" lnSpcReduction="20000"/>
          </a:bodyPr>
          <a:lstStyle/>
          <a:p>
            <a:pPr marL="0" indent="0">
              <a:lnSpc>
                <a:spcPct val="120000"/>
              </a:lnSpc>
              <a:buNone/>
            </a:pPr>
            <a:r>
              <a:rPr lang="en-GB" sz="6400" b="1" dirty="0"/>
              <a:t>Step 2: Implement anonymisation techniques</a:t>
            </a:r>
            <a:endParaRPr lang="en-GB" sz="6400" dirty="0"/>
          </a:p>
          <a:p>
            <a:pPr marL="0" lvl="0" indent="0">
              <a:lnSpc>
                <a:spcPct val="120000"/>
              </a:lnSpc>
              <a:buNone/>
            </a:pPr>
            <a:r>
              <a:rPr lang="en-GB" sz="6400" dirty="0"/>
              <a:t>Ensure that all direct identifiers have been removed (deleted) or de-identified (replaced with fake names or codes).</a:t>
            </a:r>
          </a:p>
          <a:p>
            <a:pPr marL="0" lvl="0" indent="0">
              <a:lnSpc>
                <a:spcPct val="120000"/>
              </a:lnSpc>
              <a:buNone/>
            </a:pPr>
            <a:r>
              <a:rPr lang="en-GB" sz="6400" dirty="0"/>
              <a:t>Address the indirect identifiers you have identified as potentially leading to identification. Techniques may include: </a:t>
            </a:r>
          </a:p>
          <a:p>
            <a:pPr lvl="1">
              <a:lnSpc>
                <a:spcPct val="120000"/>
              </a:lnSpc>
            </a:pPr>
            <a:r>
              <a:rPr lang="en-GB" sz="6400" dirty="0"/>
              <a:t>Aggregation: Group data points to decrease identifiability. </a:t>
            </a:r>
          </a:p>
          <a:p>
            <a:pPr lvl="1">
              <a:lnSpc>
                <a:spcPct val="120000"/>
              </a:lnSpc>
            </a:pPr>
            <a:r>
              <a:rPr lang="en-GB" sz="6400" dirty="0"/>
              <a:t>Generalisation: Modify detailed information to more general terms to prevent identification. Highly applicable for qualitative data such as transcripts, but also for survey data containing string variables. </a:t>
            </a:r>
          </a:p>
          <a:p>
            <a:pPr lvl="1">
              <a:lnSpc>
                <a:spcPct val="120000"/>
              </a:lnSpc>
            </a:pPr>
            <a:r>
              <a:rPr lang="en-GB" sz="6400" dirty="0"/>
              <a:t>Data specific techniques: Incorporate specialised techniques such as recoding, </a:t>
            </a:r>
            <a:br>
              <a:rPr lang="en-GB" sz="6400" dirty="0"/>
            </a:br>
            <a:r>
              <a:rPr lang="en-GB" sz="6400" dirty="0"/>
              <a:t>top/bottom coding or statistical disclosure control in quantitative data, and methods like blurring </a:t>
            </a:r>
            <a:br>
              <a:rPr lang="en-GB" sz="6400" dirty="0"/>
            </a:br>
            <a:r>
              <a:rPr lang="en-GB" sz="6400" dirty="0"/>
              <a:t>or altering features in visual data, or voice distortion in audio data. Careful consideration should </a:t>
            </a:r>
            <a:br>
              <a:rPr lang="en-GB" sz="6400" dirty="0"/>
            </a:br>
            <a:r>
              <a:rPr lang="en-GB" sz="6400" dirty="0"/>
              <a:t>be given to methods such as blurring or voice distortion; depending on the context and </a:t>
            </a:r>
            <a:br>
              <a:rPr lang="en-GB" sz="6400" dirty="0"/>
            </a:br>
            <a:r>
              <a:rPr lang="en-GB" sz="6400" dirty="0"/>
              <a:t>envisioned usage of the data, usability might be compromised. </a:t>
            </a:r>
          </a:p>
          <a:p>
            <a:pPr marL="0" lvl="0" indent="0">
              <a:lnSpc>
                <a:spcPct val="120000"/>
              </a:lnSpc>
              <a:buNone/>
            </a:pPr>
            <a:r>
              <a:rPr lang="en-GB" sz="6400" dirty="0"/>
              <a:t>Key questions to consider:</a:t>
            </a:r>
          </a:p>
          <a:p>
            <a:pPr lvl="1">
              <a:lnSpc>
                <a:spcPct val="120000"/>
              </a:lnSpc>
            </a:pPr>
            <a:r>
              <a:rPr lang="en-GB" sz="6400" dirty="0"/>
              <a:t>How can the data be altered to prevent identification while retaining its utility for </a:t>
            </a:r>
            <a:br>
              <a:rPr lang="en-GB" sz="6400" dirty="0"/>
            </a:br>
            <a:r>
              <a:rPr lang="en-GB" sz="6400" dirty="0"/>
              <a:t>secondary analysis?</a:t>
            </a:r>
          </a:p>
          <a:p>
            <a:pPr lvl="1">
              <a:lnSpc>
                <a:spcPct val="120000"/>
              </a:lnSpc>
            </a:pPr>
            <a:r>
              <a:rPr lang="en-GB" sz="6400" dirty="0"/>
              <a:t>Are the anonymisation techniques employed sufficient to protect against re-identification? </a:t>
            </a:r>
            <a:br>
              <a:rPr lang="en-GB" sz="6400" dirty="0"/>
            </a:br>
            <a:r>
              <a:rPr lang="en-GB" sz="6400" dirty="0"/>
              <a:t>Make sure to consider the nature of the data including the data type and format, sensitivity, </a:t>
            </a:r>
            <a:br>
              <a:rPr lang="en-GB" sz="6400" dirty="0"/>
            </a:br>
            <a:r>
              <a:rPr lang="en-GB" sz="6400" dirty="0"/>
              <a:t>and uniqueness, as well as intended usage.</a:t>
            </a:r>
          </a:p>
        </p:txBody>
      </p:sp>
      <p:sp>
        <p:nvSpPr>
          <p:cNvPr id="4" name="Slide Number Placeholder 3"/>
          <p:cNvSpPr>
            <a:spLocks noGrp="1"/>
          </p:cNvSpPr>
          <p:nvPr>
            <p:ph type="sldNum" sz="quarter" idx="12"/>
          </p:nvPr>
        </p:nvSpPr>
        <p:spPr/>
        <p:txBody>
          <a:bodyPr/>
          <a:lstStyle/>
          <a:p>
            <a:fld id="{016687C5-7511-7743-B429-3BDBE272F28B}" type="slidenum">
              <a:rPr lang="en-US" smtClean="0"/>
              <a:t>66</a:t>
            </a:fld>
            <a:endParaRPr lang="en-US" dirty="0"/>
          </a:p>
        </p:txBody>
      </p:sp>
    </p:spTree>
    <p:extLst>
      <p:ext uri="{BB962C8B-B14F-4D97-AF65-F5344CB8AC3E}">
        <p14:creationId xmlns:p14="http://schemas.microsoft.com/office/powerpoint/2010/main" val="1022591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7. Summary anonymisation steps (continued)</a:t>
            </a:r>
          </a:p>
        </p:txBody>
      </p:sp>
      <p:sp>
        <p:nvSpPr>
          <p:cNvPr id="3" name="Text Placeholder 2"/>
          <p:cNvSpPr>
            <a:spLocks noGrp="1"/>
          </p:cNvSpPr>
          <p:nvPr>
            <p:ph type="body" sz="quarter" idx="13"/>
          </p:nvPr>
        </p:nvSpPr>
        <p:spPr>
          <a:xfrm>
            <a:off x="838199" y="1548713"/>
            <a:ext cx="9391652" cy="4065454"/>
          </a:xfrm>
        </p:spPr>
        <p:txBody>
          <a:bodyPr>
            <a:normAutofit/>
          </a:bodyPr>
          <a:lstStyle/>
          <a:p>
            <a:pPr marL="0" indent="0">
              <a:lnSpc>
                <a:spcPct val="100000"/>
              </a:lnSpc>
              <a:buNone/>
            </a:pPr>
            <a:r>
              <a:rPr lang="en-GB" sz="1600" b="1" dirty="0"/>
              <a:t>Step 3: Review the data and re-assess any remaining disclosure risk</a:t>
            </a:r>
            <a:endParaRPr lang="en-GB" sz="1600" dirty="0"/>
          </a:p>
          <a:p>
            <a:pPr marL="0" lvl="0" indent="0">
              <a:lnSpc>
                <a:spcPct val="100000"/>
              </a:lnSpc>
              <a:buNone/>
            </a:pPr>
            <a:r>
              <a:rPr lang="en-GB" sz="1600" dirty="0"/>
              <a:t>Ensure that the anonymisation process has been consistently applied across the data.</a:t>
            </a:r>
          </a:p>
          <a:p>
            <a:pPr marL="0" lvl="0" indent="0">
              <a:lnSpc>
                <a:spcPct val="100000"/>
              </a:lnSpc>
              <a:buNone/>
            </a:pPr>
            <a:r>
              <a:rPr lang="en-GB" sz="1600" dirty="0"/>
              <a:t>Conduct a thorough review to confirm that no real residual risk of disclosing personal or sensitive information remains. If there is a low residual risk of disclosure, consider an effective anonymisation approach, a concept introduced by the ICO.</a:t>
            </a:r>
          </a:p>
          <a:p>
            <a:pPr marL="0" lvl="0" indent="0">
              <a:lnSpc>
                <a:spcPct val="100000"/>
              </a:lnSpc>
              <a:buNone/>
            </a:pPr>
            <a:r>
              <a:rPr lang="en-GB" sz="1600" dirty="0"/>
              <a:t>Key questions to consider:</a:t>
            </a:r>
          </a:p>
          <a:p>
            <a:pPr lvl="1">
              <a:lnSpc>
                <a:spcPct val="100000"/>
              </a:lnSpc>
            </a:pPr>
            <a:r>
              <a:rPr lang="en-GB" sz="1600" dirty="0"/>
              <a:t>Have all identifiers, both direct and indirect, been adequately anonymised or removed?</a:t>
            </a:r>
          </a:p>
          <a:p>
            <a:pPr lvl="1">
              <a:lnSpc>
                <a:spcPct val="100000"/>
              </a:lnSpc>
            </a:pPr>
            <a:r>
              <a:rPr lang="en-GB" sz="1600" dirty="0"/>
              <a:t>Is there any remaining information that, when combined with other available data, could lead </a:t>
            </a:r>
            <a:br>
              <a:rPr lang="en-GB" sz="1600" dirty="0"/>
            </a:br>
            <a:r>
              <a:rPr lang="en-GB" sz="1600" dirty="0"/>
              <a:t>to the identification of individuals?</a:t>
            </a:r>
          </a:p>
        </p:txBody>
      </p:sp>
      <p:sp>
        <p:nvSpPr>
          <p:cNvPr id="4" name="Slide Number Placeholder 3"/>
          <p:cNvSpPr>
            <a:spLocks noGrp="1"/>
          </p:cNvSpPr>
          <p:nvPr>
            <p:ph type="sldNum" sz="quarter" idx="12"/>
          </p:nvPr>
        </p:nvSpPr>
        <p:spPr/>
        <p:txBody>
          <a:bodyPr/>
          <a:lstStyle/>
          <a:p>
            <a:fld id="{016687C5-7511-7743-B429-3BDBE272F28B}" type="slidenum">
              <a:rPr lang="en-US" smtClean="0"/>
              <a:t>67</a:t>
            </a:fld>
            <a:endParaRPr lang="en-US" dirty="0"/>
          </a:p>
        </p:txBody>
      </p:sp>
    </p:spTree>
    <p:extLst>
      <p:ext uri="{BB962C8B-B14F-4D97-AF65-F5344CB8AC3E}">
        <p14:creationId xmlns:p14="http://schemas.microsoft.com/office/powerpoint/2010/main" val="27828825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Resources </a:t>
            </a:r>
          </a:p>
        </p:txBody>
      </p:sp>
      <p:sp>
        <p:nvSpPr>
          <p:cNvPr id="3" name="Text Placeholder 2"/>
          <p:cNvSpPr>
            <a:spLocks noGrp="1"/>
          </p:cNvSpPr>
          <p:nvPr>
            <p:ph type="body" sz="quarter" idx="13"/>
          </p:nvPr>
        </p:nvSpPr>
        <p:spPr>
          <a:xfrm>
            <a:off x="838200" y="1325880"/>
            <a:ext cx="8843682" cy="4720589"/>
          </a:xfrm>
        </p:spPr>
        <p:txBody>
          <a:bodyPr>
            <a:normAutofit fontScale="70000" lnSpcReduction="20000"/>
          </a:bodyPr>
          <a:lstStyle/>
          <a:p>
            <a:pPr>
              <a:lnSpc>
                <a:spcPct val="120000"/>
              </a:lnSpc>
            </a:pPr>
            <a:r>
              <a:rPr lang="en-GB" dirty="0"/>
              <a:t>ICO - Chapter 2: How do we ensure anonymisation is effective? </a:t>
            </a:r>
            <a:r>
              <a:rPr lang="en-GB" u="sng" dirty="0">
                <a:hlinkClick r:id="rId3"/>
              </a:rPr>
              <a:t>ico.org.uk/media/about-the-</a:t>
            </a:r>
            <a:r>
              <a:rPr lang="en-GB" u="sng" dirty="0" err="1">
                <a:hlinkClick r:id="rId3"/>
              </a:rPr>
              <a:t>ico</a:t>
            </a:r>
            <a:r>
              <a:rPr lang="en-GB" u="sng" dirty="0">
                <a:hlinkClick r:id="rId3"/>
              </a:rPr>
              <a:t>/documents/4018606/chapter-2-anonymisation-draft.pdf</a:t>
            </a:r>
            <a:endParaRPr lang="en-GB" dirty="0"/>
          </a:p>
          <a:p>
            <a:pPr>
              <a:lnSpc>
                <a:spcPct val="120000"/>
              </a:lnSpc>
            </a:pPr>
            <a:r>
              <a:rPr lang="en-GB" dirty="0"/>
              <a:t> ICO - Anonymisation: managing data protection risk code of practice </a:t>
            </a:r>
            <a:r>
              <a:rPr lang="en-GB" u="sng" dirty="0">
                <a:hlinkClick r:id="rId4"/>
              </a:rPr>
              <a:t>ico.org.uk/media/1061/anonymisation-code.pdf</a:t>
            </a:r>
            <a:endParaRPr lang="en-GB" dirty="0"/>
          </a:p>
          <a:p>
            <a:pPr>
              <a:lnSpc>
                <a:spcPct val="120000"/>
              </a:lnSpc>
            </a:pPr>
            <a:r>
              <a:rPr lang="en-GB" dirty="0"/>
              <a:t> ICO - Key data protection terms you need to know: Processing </a:t>
            </a:r>
            <a:r>
              <a:rPr lang="en-US" u="sng" dirty="0">
                <a:hlinkClick r:id="rId5"/>
              </a:rPr>
              <a:t>ico.org.uk/for-</a:t>
            </a:r>
            <a:r>
              <a:rPr lang="en-US" u="sng" dirty="0" err="1">
                <a:hlinkClick r:id="rId5"/>
              </a:rPr>
              <a:t>organisations</a:t>
            </a:r>
            <a:r>
              <a:rPr lang="en-US" u="sng" dirty="0">
                <a:hlinkClick r:id="rId5"/>
              </a:rPr>
              <a:t>/advice-for-small-</a:t>
            </a:r>
            <a:r>
              <a:rPr lang="en-US" u="sng" dirty="0" err="1">
                <a:hlinkClick r:id="rId5"/>
              </a:rPr>
              <a:t>organisations</a:t>
            </a:r>
            <a:r>
              <a:rPr lang="en-US" u="sng" dirty="0">
                <a:hlinkClick r:id="rId5"/>
              </a:rPr>
              <a:t>/key-data-protection-terms-you-need-to-know/#processing</a:t>
            </a:r>
            <a:endParaRPr lang="en-GB" dirty="0"/>
          </a:p>
          <a:p>
            <a:pPr>
              <a:lnSpc>
                <a:spcPct val="120000"/>
              </a:lnSpc>
            </a:pPr>
            <a:r>
              <a:rPr lang="en-GB" dirty="0"/>
              <a:t> ONS Policy for social survey microdata </a:t>
            </a:r>
            <a:r>
              <a:rPr lang="en-GB" u="sng" dirty="0">
                <a:hlinkClick r:id="rId6"/>
              </a:rPr>
              <a:t>www.ons.gov.uk/methodology/methodologytopicsandstatisticalconcepts/disclosurecontrol/policyforsocialsurveymicrodata</a:t>
            </a:r>
            <a:endParaRPr lang="en-GB" dirty="0"/>
          </a:p>
          <a:p>
            <a:pPr>
              <a:lnSpc>
                <a:spcPct val="120000"/>
              </a:lnSpc>
            </a:pPr>
            <a:r>
              <a:rPr lang="en-GB" dirty="0"/>
              <a:t> CESSDA Data Management Expert Guide </a:t>
            </a:r>
            <a:r>
              <a:rPr lang="en-GB" u="sng" dirty="0">
                <a:hlinkClick r:id="rId7"/>
              </a:rPr>
              <a:t>dmeg.cessda.eu/Data-Management-Expert-Guide/5.-Protect/Anonymisation</a:t>
            </a:r>
            <a:endParaRPr lang="en-GB" dirty="0"/>
          </a:p>
          <a:p>
            <a:pPr>
              <a:lnSpc>
                <a:spcPct val="120000"/>
              </a:lnSpc>
            </a:pPr>
            <a:r>
              <a:rPr lang="en-GB" dirty="0"/>
              <a:t> De-identification and Disclosure Review Procedures (UKDA, CD249).</a:t>
            </a:r>
          </a:p>
          <a:p>
            <a:endParaRPr lang="en-GB" sz="3600" dirty="0"/>
          </a:p>
          <a:p>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68</a:t>
            </a:fld>
            <a:endParaRPr lang="en-US" dirty="0"/>
          </a:p>
        </p:txBody>
      </p:sp>
    </p:spTree>
    <p:extLst>
      <p:ext uri="{BB962C8B-B14F-4D97-AF65-F5344CB8AC3E}">
        <p14:creationId xmlns:p14="http://schemas.microsoft.com/office/powerpoint/2010/main" val="24981728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(to be completed outside of the workshop)</a:t>
            </a:r>
          </a:p>
        </p:txBody>
      </p:sp>
      <p:sp>
        <p:nvSpPr>
          <p:cNvPr id="3" name="Text Placeholder 2"/>
          <p:cNvSpPr>
            <a:spLocks noGrp="1"/>
          </p:cNvSpPr>
          <p:nvPr>
            <p:ph type="body" sz="quarter" idx="13"/>
          </p:nvPr>
        </p:nvSpPr>
        <p:spPr/>
        <p:txBody>
          <a:bodyPr>
            <a:normAutofit fontScale="85000" lnSpcReduction="10000"/>
          </a:bodyPr>
          <a:lstStyle/>
          <a:p>
            <a:pPr marL="0" indent="0">
              <a:buNone/>
            </a:pPr>
            <a:r>
              <a:rPr lang="en-GB" sz="2400" b="1" dirty="0">
                <a:effectLst/>
                <a:latin typeface="Arial" panose="020B0604020202020204" pitchFamily="34" charset="0"/>
                <a:ea typeface="Calibri" panose="020F0502020204030204" pitchFamily="34" charset="0"/>
                <a:cs typeface="Times New Roman" panose="02020603050405020304" pitchFamily="18" charset="0"/>
              </a:rPr>
              <a:t>Exercise: Practical anonymisation of survey data</a:t>
            </a:r>
          </a:p>
          <a:p>
            <a:pPr marL="0" indent="0">
              <a:buNone/>
            </a:pPr>
            <a:endParaRPr lang="en-GB" i="1" dirty="0"/>
          </a:p>
          <a:p>
            <a:pPr marL="0" indent="0">
              <a:buNone/>
            </a:pPr>
            <a:r>
              <a:rPr lang="en-GB" sz="2400" dirty="0">
                <a:effectLst/>
                <a:latin typeface="Arial" panose="020B0604020202020204" pitchFamily="34" charset="0"/>
                <a:ea typeface="Calibri" panose="020F0502020204030204" pitchFamily="34" charset="0"/>
              </a:rPr>
              <a:t>A dummy dataset (fictional data) has been created to facilitate this exercise</a:t>
            </a:r>
            <a:r>
              <a:rPr lang="en-GB" sz="2400" i="1" dirty="0">
                <a:effectLst/>
                <a:latin typeface="Arial" panose="020B0604020202020204" pitchFamily="34" charset="0"/>
                <a:ea typeface="Calibri" panose="020F0502020204030204" pitchFamily="34" charset="0"/>
              </a:rPr>
              <a:t>.</a:t>
            </a:r>
            <a:br>
              <a:rPr lang="en-GB" sz="2400" i="1" dirty="0">
                <a:effectLst/>
                <a:latin typeface="Arial" panose="020B0604020202020204" pitchFamily="34" charset="0"/>
                <a:ea typeface="Calibri" panose="020F0502020204030204" pitchFamily="34" charset="0"/>
              </a:rPr>
            </a:br>
            <a:endParaRPr lang="en-GB" sz="2400" i="1" dirty="0">
              <a:effectLst/>
              <a:latin typeface="Arial" panose="020B0604020202020204" pitchFamily="34" charset="0"/>
              <a:ea typeface="Calibri" panose="020F0502020204030204" pitchFamily="34" charset="0"/>
            </a:endParaRPr>
          </a:p>
          <a:p>
            <a:pPr marL="0" indent="0">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Imagine a scenario where you must prepare the data for dissemination to secondary researchers from an extensive research initiative aiming to explore the intricate relationships between lifestyle choices, personal characteristics, and health outcomes across a diverse population. The study gathered comprehensive data from individuals from various regions to assess patterns in health behaviours, media consumption, travel habits, and socio-economic status.</a:t>
            </a:r>
          </a:p>
          <a:p>
            <a:pPr marL="0" indent="0">
              <a:buNone/>
            </a:pPr>
            <a:endParaRPr lang="en-GB" sz="1800" dirty="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Use your knowledge gained during the training sessions to assess the data for release under </a:t>
            </a:r>
            <a:r>
              <a:rPr lang="en-GB"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Safeguarded Access</a:t>
            </a:r>
            <a:r>
              <a:rPr lang="en-GB" sz="1800" dirty="0">
                <a:effectLst/>
                <a:latin typeface="Arial" panose="020B0604020202020204" pitchFamily="34" charset="0"/>
                <a:ea typeface="Calibri" panose="020F0502020204030204" pitchFamily="34" charset="0"/>
                <a:cs typeface="Times New Roman" panose="02020603050405020304" pitchFamily="18" charset="0"/>
              </a:rPr>
              <a:t> and </a:t>
            </a:r>
            <a:r>
              <a:rPr lang="en-GB"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4"/>
              </a:rPr>
              <a:t>Open Access</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Complete the provided table with details of the variables of concern, the potential disclosure risk, and suggested edits required for release under Safeguarded Access and Open Access.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i="1" dirty="0"/>
          </a:p>
          <a:p>
            <a:pPr marL="0" indent="0">
              <a:buNone/>
            </a:pPr>
            <a:endParaRPr lang="en-GB" b="1" dirty="0"/>
          </a:p>
          <a:p>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69</a:t>
            </a:fld>
            <a:endParaRPr lang="en-US" dirty="0"/>
          </a:p>
        </p:txBody>
      </p:sp>
    </p:spTree>
    <p:extLst>
      <p:ext uri="{BB962C8B-B14F-4D97-AF65-F5344CB8AC3E}">
        <p14:creationId xmlns:p14="http://schemas.microsoft.com/office/powerpoint/2010/main" val="14712316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(to be completed outside of the workshop)</a:t>
            </a:r>
          </a:p>
        </p:txBody>
      </p:sp>
      <p:sp>
        <p:nvSpPr>
          <p:cNvPr id="3" name="Text Placeholder 2"/>
          <p:cNvSpPr>
            <a:spLocks noGrp="1"/>
          </p:cNvSpPr>
          <p:nvPr>
            <p:ph type="body" sz="quarter" idx="13"/>
          </p:nvPr>
        </p:nvSpPr>
        <p:spPr>
          <a:xfrm>
            <a:off x="838200" y="1548713"/>
            <a:ext cx="8843682" cy="4947090"/>
          </a:xfrm>
        </p:spPr>
        <p:txBody>
          <a:bodyPr>
            <a:normAutofit fontScale="92500" lnSpcReduction="20000"/>
          </a:bodyPr>
          <a:lstStyle/>
          <a:p>
            <a:pPr marL="0" indent="0">
              <a:buNone/>
            </a:pPr>
            <a:r>
              <a:rPr lang="en-GB" sz="2400" b="1" dirty="0">
                <a:effectLst/>
                <a:latin typeface="Arial" panose="020B0604020202020204" pitchFamily="34" charset="0"/>
                <a:ea typeface="Calibri" panose="020F0502020204030204" pitchFamily="34" charset="0"/>
                <a:cs typeface="Times New Roman" panose="02020603050405020304" pitchFamily="18" charset="0"/>
              </a:rPr>
              <a:t>Exercise: Practical anonymisation of survey data</a:t>
            </a:r>
            <a:br>
              <a:rPr lang="en-GB" sz="2400" b="1" dirty="0">
                <a:effectLst/>
                <a:latin typeface="Arial" panose="020B0604020202020204" pitchFamily="34" charset="0"/>
                <a:ea typeface="Calibri" panose="020F0502020204030204" pitchFamily="34" charset="0"/>
                <a:cs typeface="Times New Roman" panose="02020603050405020304" pitchFamily="18" charset="0"/>
              </a:rPr>
            </a:br>
            <a:endParaRPr lang="en-GB" sz="1600" b="1"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pPr>
            <a:r>
              <a:rPr lang="en-GB" sz="1600" dirty="0">
                <a:solidFill>
                  <a:srgbClr val="212322"/>
                </a:solidFill>
                <a:effectLst/>
                <a:latin typeface="+mn-lt"/>
                <a:ea typeface="Aptos" panose="020B0004020202020204" pitchFamily="34" charset="0"/>
                <a:cs typeface="Aptos" panose="020B0004020202020204" pitchFamily="34" charset="0"/>
              </a:rPr>
              <a:t>When you click on the link </a:t>
            </a:r>
            <a:r>
              <a:rPr lang="en-GB" sz="1600" u="sng" dirty="0">
                <a:solidFill>
                  <a:srgbClr val="467886"/>
                </a:solidFill>
                <a:effectLst/>
                <a:latin typeface="+mn-lt"/>
                <a:ea typeface="Aptos" panose="020B0004020202020204" pitchFamily="34" charset="0"/>
                <a:cs typeface="Aptos" panose="020B0004020202020204" pitchFamily="34" charset="0"/>
                <a:hlinkClick r:id="rId3"/>
              </a:rPr>
              <a:t>https://ukdataservice.ac.uk/app/uploads/pruk_training_anon_exercise.zip</a:t>
            </a:r>
            <a:r>
              <a:rPr lang="en-GB" sz="1600" dirty="0">
                <a:solidFill>
                  <a:srgbClr val="212322"/>
                </a:solidFill>
                <a:effectLst/>
                <a:latin typeface="+mn-lt"/>
                <a:ea typeface="Aptos" panose="020B0004020202020204" pitchFamily="34" charset="0"/>
                <a:cs typeface="Aptos" panose="020B0004020202020204" pitchFamily="34" charset="0"/>
              </a:rPr>
              <a:t>, </a:t>
            </a:r>
            <a:br>
              <a:rPr lang="en-GB" sz="1600" dirty="0">
                <a:solidFill>
                  <a:srgbClr val="212322"/>
                </a:solidFill>
                <a:effectLst/>
                <a:latin typeface="+mn-lt"/>
                <a:ea typeface="Aptos" panose="020B0004020202020204" pitchFamily="34" charset="0"/>
                <a:cs typeface="Aptos" panose="020B0004020202020204" pitchFamily="34" charset="0"/>
              </a:rPr>
            </a:br>
            <a:r>
              <a:rPr lang="en-GB" sz="1600" dirty="0">
                <a:solidFill>
                  <a:srgbClr val="212322"/>
                </a:solidFill>
                <a:effectLst/>
                <a:latin typeface="+mn-lt"/>
                <a:ea typeface="Aptos" panose="020B0004020202020204" pitchFamily="34" charset="0"/>
                <a:cs typeface="Aptos" panose="020B0004020202020204" pitchFamily="34" charset="0"/>
              </a:rPr>
              <a:t>an automatic download of a zip bundle (pruk_training_anon_exercise.zip) starts. It contains the following files:</a:t>
            </a:r>
            <a:br>
              <a:rPr lang="en-GB" sz="1800" dirty="0">
                <a:solidFill>
                  <a:srgbClr val="212322"/>
                </a:solidFill>
                <a:effectLst/>
                <a:latin typeface="+mn-lt"/>
                <a:ea typeface="Aptos" panose="020B0004020202020204" pitchFamily="34" charset="0"/>
                <a:cs typeface="Aptos" panose="020B0004020202020204" pitchFamily="34" charset="0"/>
              </a:rPr>
            </a:br>
            <a:br>
              <a:rPr lang="en-GB" sz="1800" dirty="0">
                <a:solidFill>
                  <a:srgbClr val="212322"/>
                </a:solidFill>
                <a:effectLst/>
                <a:latin typeface="+mn-lt"/>
                <a:ea typeface="Aptos" panose="020B0004020202020204" pitchFamily="34" charset="0"/>
                <a:cs typeface="Aptos" panose="020B0004020202020204" pitchFamily="34" charset="0"/>
              </a:rPr>
            </a:br>
            <a:br>
              <a:rPr lang="en-GB" sz="1800" dirty="0">
                <a:solidFill>
                  <a:srgbClr val="212322"/>
                </a:solidFill>
                <a:effectLst/>
                <a:latin typeface="+mn-lt"/>
                <a:ea typeface="Aptos" panose="020B0004020202020204" pitchFamily="34" charset="0"/>
                <a:cs typeface="Aptos" panose="020B0004020202020204" pitchFamily="34" charset="0"/>
              </a:rPr>
            </a:br>
            <a:br>
              <a:rPr lang="en-GB" sz="1800" dirty="0">
                <a:solidFill>
                  <a:srgbClr val="212322"/>
                </a:solidFill>
                <a:effectLst/>
                <a:latin typeface="+mn-lt"/>
                <a:ea typeface="Aptos" panose="020B0004020202020204" pitchFamily="34" charset="0"/>
                <a:cs typeface="Aptos" panose="020B0004020202020204" pitchFamily="34" charset="0"/>
              </a:rPr>
            </a:br>
            <a:br>
              <a:rPr lang="en-GB" sz="1800" dirty="0">
                <a:solidFill>
                  <a:srgbClr val="212322"/>
                </a:solidFill>
                <a:effectLst/>
                <a:latin typeface="+mn-lt"/>
                <a:ea typeface="Aptos" panose="020B0004020202020204" pitchFamily="34" charset="0"/>
                <a:cs typeface="Aptos" panose="020B0004020202020204" pitchFamily="34" charset="0"/>
              </a:rPr>
            </a:br>
            <a:endParaRPr lang="en-GB" sz="1800" dirty="0">
              <a:solidFill>
                <a:srgbClr val="212322"/>
              </a:solidFill>
              <a:effectLst/>
              <a:latin typeface="+mn-lt"/>
              <a:ea typeface="Aptos" panose="020B0004020202020204" pitchFamily="34" charset="0"/>
              <a:cs typeface="Aptos" panose="020B0004020202020204" pitchFamily="34" charset="0"/>
            </a:endParaRPr>
          </a:p>
          <a:p>
            <a:endParaRPr lang="en-GB" sz="1800" dirty="0">
              <a:solidFill>
                <a:srgbClr val="212322"/>
              </a:solidFill>
              <a:latin typeface="+mn-lt"/>
              <a:ea typeface="Aptos" panose="020B0004020202020204" pitchFamily="34" charset="0"/>
              <a:cs typeface="Aptos" panose="020B0004020202020204" pitchFamily="34" charset="0"/>
            </a:endParaRPr>
          </a:p>
          <a:p>
            <a:endParaRPr lang="en-GB" sz="1800" dirty="0">
              <a:solidFill>
                <a:srgbClr val="212322"/>
              </a:solidFill>
              <a:effectLst/>
              <a:latin typeface="+mn-lt"/>
              <a:ea typeface="Aptos" panose="020B0004020202020204" pitchFamily="34" charset="0"/>
              <a:cs typeface="Aptos" panose="020B0004020202020204" pitchFamily="34" charset="0"/>
            </a:endParaRPr>
          </a:p>
          <a:p>
            <a:endParaRPr lang="en-GB" sz="1800" dirty="0">
              <a:solidFill>
                <a:srgbClr val="212322"/>
              </a:solidFill>
              <a:effectLst/>
              <a:latin typeface="+mn-lt"/>
              <a:ea typeface="Aptos" panose="020B0004020202020204" pitchFamily="34" charset="0"/>
              <a:cs typeface="Aptos" panose="020B0004020202020204" pitchFamily="34" charset="0"/>
            </a:endParaRPr>
          </a:p>
          <a:p>
            <a:pPr marL="0" indent="0">
              <a:buNone/>
            </a:pPr>
            <a:br>
              <a:rPr lang="en-GB" sz="1800" dirty="0">
                <a:solidFill>
                  <a:srgbClr val="212322"/>
                </a:solidFill>
                <a:effectLst/>
                <a:latin typeface="+mn-lt"/>
                <a:ea typeface="Aptos" panose="020B0004020202020204" pitchFamily="34" charset="0"/>
                <a:cs typeface="Aptos" panose="020B0004020202020204" pitchFamily="34" charset="0"/>
              </a:rPr>
            </a:br>
            <a:endParaRPr lang="en-GB" sz="1800" dirty="0">
              <a:solidFill>
                <a:srgbClr val="212322"/>
              </a:solidFill>
              <a:effectLst/>
              <a:latin typeface="+mn-lt"/>
              <a:ea typeface="Aptos" panose="020B0004020202020204" pitchFamily="34" charset="0"/>
              <a:cs typeface="Aptos" panose="020B0004020202020204" pitchFamily="34" charset="0"/>
            </a:endParaRPr>
          </a:p>
          <a:p>
            <a:pPr marL="0" indent="0">
              <a:buNone/>
            </a:pPr>
            <a:endParaRPr lang="en-GB" sz="1600" dirty="0">
              <a:solidFill>
                <a:srgbClr val="212322"/>
              </a:solidFill>
              <a:effectLst/>
              <a:latin typeface="+mn-lt"/>
              <a:ea typeface="Aptos" panose="020B0004020202020204" pitchFamily="34" charset="0"/>
              <a:cs typeface="Aptos" panose="020B0004020202020204" pitchFamily="34" charset="0"/>
            </a:endParaRPr>
          </a:p>
          <a:p>
            <a:r>
              <a:rPr lang="en-GB" sz="1600" dirty="0">
                <a:solidFill>
                  <a:srgbClr val="212322"/>
                </a:solidFill>
                <a:effectLst/>
                <a:latin typeface="+mn-lt"/>
                <a:ea typeface="Aptos" panose="020B0004020202020204" pitchFamily="34" charset="0"/>
                <a:cs typeface="Aptos" panose="020B0004020202020204" pitchFamily="34" charset="0"/>
              </a:rPr>
              <a:t>You can choose, which data format you wish to work in.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i="1" dirty="0"/>
          </a:p>
          <a:p>
            <a:pPr marL="0" indent="0">
              <a:buNone/>
            </a:pPr>
            <a:endParaRPr lang="en-GB" b="1" dirty="0"/>
          </a:p>
          <a:p>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70</a:t>
            </a:fld>
            <a:endParaRPr lang="en-US" dirty="0"/>
          </a:p>
        </p:txBody>
      </p:sp>
      <p:graphicFrame>
        <p:nvGraphicFramePr>
          <p:cNvPr id="7" name="Table 6">
            <a:extLst>
              <a:ext uri="{FF2B5EF4-FFF2-40B4-BE49-F238E27FC236}">
                <a16:creationId xmlns:a16="http://schemas.microsoft.com/office/drawing/2014/main" id="{2333259D-4706-05A8-94F1-92A2E1F26D47}"/>
              </a:ext>
            </a:extLst>
          </p:cNvPr>
          <p:cNvGraphicFramePr>
            <a:graphicFrameLocks noGrp="1"/>
          </p:cNvGraphicFramePr>
          <p:nvPr>
            <p:extLst>
              <p:ext uri="{D42A27DB-BD31-4B8C-83A1-F6EECF244321}">
                <p14:modId xmlns:p14="http://schemas.microsoft.com/office/powerpoint/2010/main" val="1611957305"/>
              </p:ext>
            </p:extLst>
          </p:nvPr>
        </p:nvGraphicFramePr>
        <p:xfrm>
          <a:off x="1222341" y="3233126"/>
          <a:ext cx="7862282" cy="2076161"/>
        </p:xfrm>
        <a:graphic>
          <a:graphicData uri="http://schemas.openxmlformats.org/drawingml/2006/table">
            <a:tbl>
              <a:tblPr firstRow="1" firstCol="1" bandRow="1">
                <a:tableStyleId>{5940675A-B579-460E-94D1-54222C63F5DA}</a:tableStyleId>
              </a:tblPr>
              <a:tblGrid>
                <a:gridCol w="3931141">
                  <a:extLst>
                    <a:ext uri="{9D8B030D-6E8A-4147-A177-3AD203B41FA5}">
                      <a16:colId xmlns:a16="http://schemas.microsoft.com/office/drawing/2014/main" val="878343591"/>
                    </a:ext>
                  </a:extLst>
                </a:gridCol>
                <a:gridCol w="3931141">
                  <a:extLst>
                    <a:ext uri="{9D8B030D-6E8A-4147-A177-3AD203B41FA5}">
                      <a16:colId xmlns:a16="http://schemas.microsoft.com/office/drawing/2014/main" val="1767666424"/>
                    </a:ext>
                  </a:extLst>
                </a:gridCol>
              </a:tblGrid>
              <a:tr h="194951">
                <a:tc>
                  <a:txBody>
                    <a:bodyPr/>
                    <a:lstStyle/>
                    <a:p>
                      <a:r>
                        <a:rPr lang="en-GB" sz="1100" b="1" dirty="0">
                          <a:solidFill>
                            <a:srgbClr val="212322"/>
                          </a:solidFill>
                          <a:effectLst/>
                        </a:rPr>
                        <a:t>File name</a:t>
                      </a:r>
                    </a:p>
                    <a:p>
                      <a:endParaRPr lang="en-GB" sz="1100" b="1"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1" dirty="0">
                          <a:solidFill>
                            <a:srgbClr val="212322"/>
                          </a:solidFill>
                          <a:effectLst/>
                        </a:rPr>
                        <a:t>Description</a:t>
                      </a:r>
                      <a:endParaRPr lang="en-GB" sz="1100" b="1"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1194316195"/>
                  </a:ext>
                </a:extLst>
              </a:tr>
              <a:tr h="194951">
                <a:tc>
                  <a:txBody>
                    <a:bodyPr/>
                    <a:lstStyle/>
                    <a:p>
                      <a:r>
                        <a:rPr lang="en-GB" sz="1100" b="0" dirty="0">
                          <a:solidFill>
                            <a:srgbClr val="212322"/>
                          </a:solidFill>
                          <a:effectLst/>
                        </a:rPr>
                        <a:t>pruk_training_anon_exercise.docx</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dirty="0">
                          <a:solidFill>
                            <a:srgbClr val="212322"/>
                          </a:solidFill>
                          <a:effectLst/>
                        </a:rPr>
                        <a:t>Exercise worksheet in Word format</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2383036450"/>
                  </a:ext>
                </a:extLst>
              </a:tr>
              <a:tr h="194951">
                <a:tc>
                  <a:txBody>
                    <a:bodyPr/>
                    <a:lstStyle/>
                    <a:p>
                      <a:r>
                        <a:rPr lang="en-GB" sz="1100" b="0" dirty="0">
                          <a:solidFill>
                            <a:srgbClr val="212322"/>
                          </a:solidFill>
                          <a:effectLst/>
                        </a:rPr>
                        <a:t>pruk_training_anon_exercise.pdf</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a:solidFill>
                            <a:srgbClr val="212322"/>
                          </a:solidFill>
                          <a:effectLst/>
                        </a:rPr>
                        <a:t>Exercise worksheet in PDF format</a:t>
                      </a:r>
                      <a:endParaRPr lang="en-GB" sz="1100" b="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1662319189"/>
                  </a:ext>
                </a:extLst>
              </a:tr>
              <a:tr h="221535">
                <a:tc>
                  <a:txBody>
                    <a:bodyPr/>
                    <a:lstStyle/>
                    <a:p>
                      <a:r>
                        <a:rPr lang="en-GB" sz="1100" b="0" dirty="0">
                          <a:solidFill>
                            <a:srgbClr val="212322"/>
                          </a:solidFill>
                          <a:effectLst/>
                        </a:rPr>
                        <a:t>pruk_training_anon_exercise.csv</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a:solidFill>
                            <a:srgbClr val="212322"/>
                          </a:solidFill>
                          <a:effectLst/>
                        </a:rPr>
                        <a:t>Data in CSV format</a:t>
                      </a:r>
                      <a:endParaRPr lang="en-GB" sz="1100" b="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3161923241"/>
                  </a:ext>
                </a:extLst>
              </a:tr>
              <a:tr h="221535">
                <a:tc>
                  <a:txBody>
                    <a:bodyPr/>
                    <a:lstStyle/>
                    <a:p>
                      <a:r>
                        <a:rPr lang="en-GB" sz="1100" b="0" dirty="0" err="1">
                          <a:solidFill>
                            <a:srgbClr val="212322"/>
                          </a:solidFill>
                          <a:effectLst/>
                        </a:rPr>
                        <a:t>pruk_training_anon_exercise.dta</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dirty="0">
                          <a:solidFill>
                            <a:srgbClr val="212322"/>
                          </a:solidFill>
                          <a:effectLst/>
                        </a:rPr>
                        <a:t>Data in Stata format</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2009284814"/>
                  </a:ext>
                </a:extLst>
              </a:tr>
              <a:tr h="221535">
                <a:tc>
                  <a:txBody>
                    <a:bodyPr/>
                    <a:lstStyle/>
                    <a:p>
                      <a:r>
                        <a:rPr lang="en-GB" sz="1100" b="0" dirty="0" err="1">
                          <a:solidFill>
                            <a:srgbClr val="212322"/>
                          </a:solidFill>
                          <a:effectLst/>
                        </a:rPr>
                        <a:t>pruk_training_anon_exercise.sav</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dirty="0">
                          <a:solidFill>
                            <a:srgbClr val="212322"/>
                          </a:solidFill>
                          <a:effectLst/>
                        </a:rPr>
                        <a:t>Data in SPSS format</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350606050"/>
                  </a:ext>
                </a:extLst>
              </a:tr>
              <a:tr h="221535">
                <a:tc>
                  <a:txBody>
                    <a:bodyPr/>
                    <a:lstStyle/>
                    <a:p>
                      <a:r>
                        <a:rPr lang="en-GB" sz="1100" b="0" dirty="0" err="1">
                          <a:solidFill>
                            <a:srgbClr val="212322"/>
                          </a:solidFill>
                          <a:effectLst/>
                        </a:rPr>
                        <a:t>pruk_training_anon_exercise.tab</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a:solidFill>
                            <a:srgbClr val="212322"/>
                          </a:solidFill>
                          <a:effectLst/>
                        </a:rPr>
                        <a:t>Data in Tab-Delimited format</a:t>
                      </a:r>
                      <a:endParaRPr lang="en-GB" sz="1100" b="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2042644025"/>
                  </a:ext>
                </a:extLst>
              </a:tr>
              <a:tr h="243304">
                <a:tc>
                  <a:txBody>
                    <a:bodyPr/>
                    <a:lstStyle/>
                    <a:p>
                      <a:r>
                        <a:rPr lang="en-GB" sz="1100" b="0" dirty="0">
                          <a:solidFill>
                            <a:srgbClr val="212322"/>
                          </a:solidFill>
                          <a:effectLst/>
                        </a:rPr>
                        <a:t>pruk_training_anon_exercise_ukda_data_dictionary.rtf</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dirty="0">
                          <a:solidFill>
                            <a:srgbClr val="212322"/>
                          </a:solidFill>
                          <a:effectLst/>
                        </a:rPr>
                        <a:t>Data dictionary in RTF format</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2569430388"/>
                  </a:ext>
                </a:extLst>
              </a:tr>
              <a:tr h="221535">
                <a:tc>
                  <a:txBody>
                    <a:bodyPr/>
                    <a:lstStyle/>
                    <a:p>
                      <a:r>
                        <a:rPr lang="en-GB" sz="1100" b="0" dirty="0">
                          <a:solidFill>
                            <a:srgbClr val="212322"/>
                          </a:solidFill>
                          <a:effectLst/>
                        </a:rPr>
                        <a:t>pruk_training_anon_exercise_answers.pdf</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tc>
                  <a:txBody>
                    <a:bodyPr/>
                    <a:lstStyle/>
                    <a:p>
                      <a:r>
                        <a:rPr lang="en-GB" sz="1100" b="0" dirty="0">
                          <a:solidFill>
                            <a:srgbClr val="212322"/>
                          </a:solidFill>
                          <a:effectLst/>
                        </a:rPr>
                        <a:t>Exercise answers </a:t>
                      </a:r>
                      <a:endParaRPr lang="en-GB" sz="1100" b="0" dirty="0">
                        <a:solidFill>
                          <a:srgbClr val="212322"/>
                        </a:solidFill>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212322"/>
                      </a:solidFill>
                      <a:prstDash val="solid"/>
                      <a:round/>
                      <a:headEnd type="none" w="med" len="med"/>
                      <a:tailEnd type="none" w="med" len="med"/>
                    </a:lnL>
                    <a:lnR w="12700" cap="flat" cmpd="sng" algn="ctr">
                      <a:solidFill>
                        <a:srgbClr val="212322"/>
                      </a:solidFill>
                      <a:prstDash val="solid"/>
                      <a:round/>
                      <a:headEnd type="none" w="med" len="med"/>
                      <a:tailEnd type="none" w="med" len="med"/>
                    </a:lnR>
                    <a:lnT w="12700" cap="flat" cmpd="sng" algn="ctr">
                      <a:solidFill>
                        <a:srgbClr val="212322"/>
                      </a:solidFill>
                      <a:prstDash val="solid"/>
                      <a:round/>
                      <a:headEnd type="none" w="med" len="med"/>
                      <a:tailEnd type="none" w="med" len="med"/>
                    </a:lnT>
                    <a:lnB w="12700" cap="flat" cmpd="sng" algn="ctr">
                      <a:solidFill>
                        <a:srgbClr val="212322"/>
                      </a:solidFill>
                      <a:prstDash val="solid"/>
                      <a:round/>
                      <a:headEnd type="none" w="med" len="med"/>
                      <a:tailEnd type="none" w="med" len="med"/>
                    </a:lnB>
                  </a:tcPr>
                </a:tc>
                <a:extLst>
                  <a:ext uri="{0D108BD9-81ED-4DB2-BD59-A6C34878D82A}">
                    <a16:rowId xmlns:a16="http://schemas.microsoft.com/office/drawing/2014/main" val="1022412562"/>
                  </a:ext>
                </a:extLst>
              </a:tr>
            </a:tbl>
          </a:graphicData>
        </a:graphic>
      </p:graphicFrame>
    </p:spTree>
    <p:extLst>
      <p:ext uri="{BB962C8B-B14F-4D97-AF65-F5344CB8AC3E}">
        <p14:creationId xmlns:p14="http://schemas.microsoft.com/office/powerpoint/2010/main" val="19947589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71</a:t>
            </a:fld>
            <a:endParaRPr lang="en-US" dirty="0"/>
          </a:p>
        </p:txBody>
      </p:sp>
      <p:pic>
        <p:nvPicPr>
          <p:cNvPr id="5" name="Picture 4">
            <a:extLst>
              <a:ext uri="{FF2B5EF4-FFF2-40B4-BE49-F238E27FC236}">
                <a16:creationId xmlns:a16="http://schemas.microsoft.com/office/drawing/2014/main" id="{AB954FE5-DD29-4210-E71C-401FAF35D65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213325" y="5215737"/>
            <a:ext cx="1263377" cy="1263377"/>
          </a:xfrm>
          <a:prstGeom prst="rect">
            <a:avLst/>
          </a:prstGeom>
        </p:spPr>
      </p:pic>
    </p:spTree>
    <p:extLst>
      <p:ext uri="{BB962C8B-B14F-4D97-AF65-F5344CB8AC3E}">
        <p14:creationId xmlns:p14="http://schemas.microsoft.com/office/powerpoint/2010/main" val="24305814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16687C5-7511-7743-B429-3BDBE272F28B}" type="slidenum">
              <a:rPr lang="en-US" smtClean="0"/>
              <a:t>72</a:t>
            </a:fld>
            <a:endParaRPr lang="en-US" dirty="0"/>
          </a:p>
        </p:txBody>
      </p:sp>
      <p:sp>
        <p:nvSpPr>
          <p:cNvPr id="4" name="Oval Callout 3" descr="Question mark in a speech bubble"/>
          <p:cNvSpPr/>
          <p:nvPr/>
        </p:nvSpPr>
        <p:spPr>
          <a:xfrm>
            <a:off x="4081562" y="2065552"/>
            <a:ext cx="3965158" cy="3038463"/>
          </a:xfrm>
          <a:prstGeom prst="wedgeEllipseCallout">
            <a:avLst/>
          </a:prstGeom>
          <a:gradFill>
            <a:gsLst>
              <a:gs pos="49000">
                <a:schemeClr val="tx1"/>
              </a:gs>
              <a:gs pos="100000">
                <a:schemeClr val="bg1"/>
              </a:gs>
              <a:gs pos="100000">
                <a:schemeClr val="bg1"/>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a:t>
            </a:r>
          </a:p>
        </p:txBody>
      </p:sp>
      <p:sp>
        <p:nvSpPr>
          <p:cNvPr id="3" name="Title 2"/>
          <p:cNvSpPr>
            <a:spLocks noGrp="1"/>
          </p:cNvSpPr>
          <p:nvPr>
            <p:ph type="title"/>
          </p:nvPr>
        </p:nvSpPr>
        <p:spPr/>
        <p:txBody>
          <a:bodyPr>
            <a:noAutofit/>
          </a:bodyPr>
          <a:lstStyle/>
          <a:p>
            <a:r>
              <a:rPr lang="en-GB" sz="3600" dirty="0"/>
              <a:t>Any questions?</a:t>
            </a:r>
          </a:p>
        </p:txBody>
      </p:sp>
    </p:spTree>
    <p:extLst>
      <p:ext uri="{BB962C8B-B14F-4D97-AF65-F5344CB8AC3E}">
        <p14:creationId xmlns:p14="http://schemas.microsoft.com/office/powerpoint/2010/main" val="2750029811"/>
      </p:ext>
    </p:extLst>
  </p:cSld>
  <p:clrMapOvr>
    <a:masterClrMapping/>
  </p:clrMapOvr>
</p:sld>
</file>

<file path=ppt/theme/theme1.xml><?xml version="1.0" encoding="utf-8"?>
<a:theme xmlns:a="http://schemas.openxmlformats.org/drawingml/2006/main" name="Office Theme">
  <a:themeElements>
    <a:clrScheme name="Custom 1">
      <a:dk1>
        <a:srgbClr val="702082"/>
      </a:dk1>
      <a:lt1>
        <a:srgbClr val="FFFFFF"/>
      </a:lt1>
      <a:dk2>
        <a:srgbClr val="212322"/>
      </a:dk2>
      <a:lt2>
        <a:srgbClr val="D9E1E2"/>
      </a:lt2>
      <a:accent1>
        <a:srgbClr val="CE0057"/>
      </a:accent1>
      <a:accent2>
        <a:srgbClr val="2B5696"/>
      </a:accent2>
      <a:accent3>
        <a:srgbClr val="008654"/>
      </a:accent3>
      <a:accent4>
        <a:srgbClr val="FF6620"/>
      </a:accent4>
      <a:accent5>
        <a:srgbClr val="00A8CE"/>
      </a:accent5>
      <a:accent6>
        <a:srgbClr val="78BD20"/>
      </a:accent6>
      <a:hlink>
        <a:srgbClr val="2B5696"/>
      </a:hlink>
      <a:folHlink>
        <a:srgbClr val="5B6770"/>
      </a:folHlink>
    </a:clrScheme>
    <a:fontScheme name="UKDS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UKPowerpointTemplate_draft" id="{27C928A6-38FB-4BB6-AD3F-46B1A6D67F0C}" vid="{DBA632A8-731C-435C-A7E1-5BAB3A87A5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PRUKPowerpointTemplate</Template>
  <TotalTime>68</TotalTime>
  <Words>11966</Words>
  <Application>Microsoft Office PowerPoint</Application>
  <PresentationFormat>Widescreen</PresentationFormat>
  <Paragraphs>1135</Paragraphs>
  <Slides>72</Slides>
  <Notes>71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72</vt:i4>
      </vt:variant>
    </vt:vector>
  </HeadingPairs>
  <TitlesOfParts>
    <vt:vector size="83" baseType="lpstr">
      <vt:lpstr>Aptos</vt:lpstr>
      <vt:lpstr>Aptos Narrow</vt:lpstr>
      <vt:lpstr>Arial</vt:lpstr>
      <vt:lpstr>Calibri</vt:lpstr>
      <vt:lpstr>Courier New</vt:lpstr>
      <vt:lpstr>Helvetica</vt:lpstr>
      <vt:lpstr>MinionPro-Regular</vt:lpstr>
      <vt:lpstr>Symbol</vt:lpstr>
      <vt:lpstr>Verdana</vt:lpstr>
      <vt:lpstr>Wingdings</vt:lpstr>
      <vt:lpstr>Office Theme</vt:lpstr>
      <vt:lpstr>Techniques and guidelines for anonymising data </vt:lpstr>
      <vt:lpstr>Acknowledgment </vt:lpstr>
      <vt:lpstr>Data anonymisation</vt:lpstr>
      <vt:lpstr>Personal data, special category data and personal information </vt:lpstr>
      <vt:lpstr>Content</vt:lpstr>
      <vt:lpstr>1. Anonymisation steps</vt:lpstr>
      <vt:lpstr>2. Types of identifiers</vt:lpstr>
      <vt:lpstr>3. De-identification and anonymisation </vt:lpstr>
      <vt:lpstr>3.1 Effective anonymisation</vt:lpstr>
      <vt:lpstr>3.2 Determining identifiability</vt:lpstr>
      <vt:lpstr>Mapping the concept of the spectrum of identifiability to data protection law </vt:lpstr>
      <vt:lpstr>Quiz 1 (Poll) </vt:lpstr>
      <vt:lpstr>Quiz 1 (Poll) - Answer</vt:lpstr>
      <vt:lpstr>Quiz 1 (Poll) </vt:lpstr>
      <vt:lpstr>Quiz 1 (Poll) - Answer </vt:lpstr>
      <vt:lpstr>Quiz 1 (Poll) </vt:lpstr>
      <vt:lpstr>Quiz 1 (Poll) - Answer </vt:lpstr>
      <vt:lpstr>Quiz 1 (Poll) </vt:lpstr>
      <vt:lpstr>Quiz 1 (Poll) - Answer </vt:lpstr>
      <vt:lpstr>Quiz 1 (Poll) </vt:lpstr>
      <vt:lpstr>Quiz 1 (Poll) - Answer </vt:lpstr>
      <vt:lpstr>4. Anonymising quantitative data</vt:lpstr>
      <vt:lpstr>Exercise</vt:lpstr>
      <vt:lpstr>4.1 Indirect identifiers - context matters</vt:lpstr>
      <vt:lpstr>4.2 Indirect identifiers – common examples</vt:lpstr>
      <vt:lpstr>  4.2 Indirect identifiers – Age / date of birth variables </vt:lpstr>
      <vt:lpstr>4.2 Indirect identifiers – Education variables(1)</vt:lpstr>
      <vt:lpstr>4.2 Indirect identifiers – Education variables(2)</vt:lpstr>
      <vt:lpstr>4.2 Indirect identifiers – Employment variables (1)</vt:lpstr>
      <vt:lpstr>4.2 Indirect identifiers – Employment variables (2)</vt:lpstr>
      <vt:lpstr> 4.2 Indirect identifiers – Ethnic group, national identity and religion variables</vt:lpstr>
      <vt:lpstr>4.2 Indirect identifiers – Geographic variables</vt:lpstr>
      <vt:lpstr>4.2 Indirect identifiers – Health information</vt:lpstr>
      <vt:lpstr>4.2 Indirect identifiers – Household size and composition</vt:lpstr>
      <vt:lpstr>4.2 Indirect identifiers –  Income and financial  information</vt:lpstr>
      <vt:lpstr>4.2 Indirect identifiers – Life events</vt:lpstr>
      <vt:lpstr>4.2 Indirect identifiers – Sensitive information</vt:lpstr>
      <vt:lpstr>4.2 Indirect identifiers – String (text) variables</vt:lpstr>
      <vt:lpstr>Exercise – Risk considerations in  longitudinal data (1)</vt:lpstr>
      <vt:lpstr>Exercise – Risk considerations in  longitudinal data (2a)</vt:lpstr>
      <vt:lpstr>Exercise – Risk considerations in  longitudinal data (2b)</vt:lpstr>
      <vt:lpstr>4.3 Extra considerations for anonymising longitudinal data </vt:lpstr>
      <vt:lpstr>4.3 Extra considerations for anonymising longitudinal data - Solutions </vt:lpstr>
      <vt:lpstr>4.4 Statistical Disclosure Control (SDC) </vt:lpstr>
      <vt:lpstr>4.4 Statistical Disclosure Control (SDC)</vt:lpstr>
      <vt:lpstr>4.5 Anonymisation techniques</vt:lpstr>
      <vt:lpstr>4.5.1 Recoding or categorisation</vt:lpstr>
      <vt:lpstr>4.5.2 Banding or binning</vt:lpstr>
      <vt:lpstr>4.5.3 Top/bottom coding</vt:lpstr>
      <vt:lpstr>4.5.4 Generalisation</vt:lpstr>
      <vt:lpstr>5. Anonymising qualitative data </vt:lpstr>
      <vt:lpstr>5.1 Anonymising qualitative data – techniques </vt:lpstr>
      <vt:lpstr>5.1 Anonymising qualitative data – techniques (continued) </vt:lpstr>
      <vt:lpstr>5.2 Anonymising qualitative data – best practice </vt:lpstr>
      <vt:lpstr>5.3 Anonymising qualitative data – open source tools </vt:lpstr>
      <vt:lpstr>6. Intruder testing </vt:lpstr>
      <vt:lpstr>Quiz 2 (Poll)</vt:lpstr>
      <vt:lpstr>Quiz 2 (Poll) - Answer</vt:lpstr>
      <vt:lpstr>Quiz 2 (Poll)</vt:lpstr>
      <vt:lpstr>Quiz 2 (Poll) - Answer</vt:lpstr>
      <vt:lpstr>Quiz 2 (Poll) </vt:lpstr>
      <vt:lpstr>Quiz 2 (Poll) - Answer</vt:lpstr>
      <vt:lpstr>Quiz 2 (Poll) </vt:lpstr>
      <vt:lpstr>Quiz 2 (Poll) - Answer </vt:lpstr>
      <vt:lpstr>7. Summary anonymisation steps</vt:lpstr>
      <vt:lpstr>7. Summary anonymisation steps (continued)</vt:lpstr>
      <vt:lpstr>7. Summary anonymisation steps (continued)</vt:lpstr>
      <vt:lpstr>Resources </vt:lpstr>
      <vt:lpstr>Task (to be completed outside of the workshop)</vt:lpstr>
      <vt:lpstr>Task (to be completed outside of the workshop)</vt:lpstr>
      <vt:lpstr>Thank you.</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Anonymising your data</dc:title>
  <dc:creator>Lichtwardt, Beate</dc:creator>
  <cp:keywords>2024; UK Data Service</cp:keywords>
  <cp:lastModifiedBy>Lichtwardt, Beate</cp:lastModifiedBy>
  <cp:revision>294</cp:revision>
  <cp:lastPrinted>2024-07-04T06:47:33Z</cp:lastPrinted>
  <dcterms:created xsi:type="dcterms:W3CDTF">2024-03-25T12:18:33Z</dcterms:created>
  <dcterms:modified xsi:type="dcterms:W3CDTF">2025-03-25T16:48:42Z</dcterms:modified>
</cp:coreProperties>
</file>